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358" r:id="rId6"/>
    <p:sldId id="359" r:id="rId7"/>
    <p:sldId id="360" r:id="rId8"/>
    <p:sldId id="361" r:id="rId9"/>
    <p:sldId id="362" r:id="rId10"/>
    <p:sldId id="320" r:id="rId11"/>
    <p:sldId id="314" r:id="rId12"/>
    <p:sldId id="322" r:id="rId13"/>
    <p:sldId id="264" r:id="rId14"/>
    <p:sldId id="276" r:id="rId15"/>
    <p:sldId id="265" r:id="rId16"/>
    <p:sldId id="266" r:id="rId17"/>
    <p:sldId id="275" r:id="rId18"/>
    <p:sldId id="273" r:id="rId19"/>
    <p:sldId id="271" r:id="rId20"/>
    <p:sldId id="277" r:id="rId21"/>
    <p:sldId id="274" r:id="rId22"/>
    <p:sldId id="270" r:id="rId23"/>
    <p:sldId id="267" r:id="rId24"/>
    <p:sldId id="268" r:id="rId25"/>
    <p:sldId id="278" r:id="rId26"/>
    <p:sldId id="356" r:id="rId27"/>
    <p:sldId id="357" r:id="rId28"/>
    <p:sldId id="349" r:id="rId29"/>
    <p:sldId id="350" r:id="rId30"/>
    <p:sldId id="351" r:id="rId31"/>
    <p:sldId id="281" r:id="rId32"/>
    <p:sldId id="352" r:id="rId33"/>
    <p:sldId id="282" r:id="rId34"/>
    <p:sldId id="353" r:id="rId35"/>
    <p:sldId id="354" r:id="rId36"/>
    <p:sldId id="355" r:id="rId37"/>
    <p:sldId id="364" r:id="rId38"/>
    <p:sldId id="363" r:id="rId39"/>
    <p:sldId id="365" r:id="rId40"/>
    <p:sldId id="366" r:id="rId41"/>
    <p:sldId id="291" r:id="rId42"/>
    <p:sldId id="269" r:id="rId43"/>
    <p:sldId id="367" r:id="rId44"/>
    <p:sldId id="368" r:id="rId45"/>
    <p:sldId id="369" r:id="rId46"/>
    <p:sldId id="262" r:id="rId47"/>
    <p:sldId id="263" r:id="rId4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Radley" panose="020B0604020202020204" charset="0"/>
      <p:regular r:id="rId54"/>
      <p: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gSFZqOXUFQrf/FDtRo38VaLcBl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90" autoAdjust="0"/>
  </p:normalViewPr>
  <p:slideViewPr>
    <p:cSldViewPr snapToGrid="0">
      <p:cViewPr varScale="1">
        <p:scale>
          <a:sx n="52" d="100"/>
          <a:sy n="52" d="100"/>
        </p:scale>
        <p:origin x="19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91845-77D1-4AD2-A09F-5EDB3B17134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FBD055-C047-47C4-98CE-A12FF6693A69}">
      <dgm:prSet phldrT="[Text]" custT="1"/>
      <dgm:spPr/>
      <dgm:t>
        <a:bodyPr/>
        <a:lstStyle/>
        <a:p>
          <a:r>
            <a:rPr lang="en-GB" sz="1800" dirty="0"/>
            <a:t>Leukocytes</a:t>
          </a:r>
        </a:p>
      </dgm:t>
    </dgm:pt>
    <dgm:pt modelId="{1105A2CA-5888-467D-A685-C14FDF796A73}" type="parTrans" cxnId="{FE86A48E-B7C0-4444-AD9A-E2E4700E45AF}">
      <dgm:prSet/>
      <dgm:spPr/>
      <dgm:t>
        <a:bodyPr/>
        <a:lstStyle/>
        <a:p>
          <a:endParaRPr lang="en-GB"/>
        </a:p>
      </dgm:t>
    </dgm:pt>
    <dgm:pt modelId="{33C36CF9-1296-431E-854D-228460345A41}" type="sibTrans" cxnId="{FE86A48E-B7C0-4444-AD9A-E2E4700E45AF}">
      <dgm:prSet/>
      <dgm:spPr/>
      <dgm:t>
        <a:bodyPr/>
        <a:lstStyle/>
        <a:p>
          <a:endParaRPr lang="en-GB"/>
        </a:p>
      </dgm:t>
    </dgm:pt>
    <dgm:pt modelId="{FCD06F01-82FF-4121-8FAC-88A3841FF061}">
      <dgm:prSet phldrT="[Text]" custT="1"/>
      <dgm:spPr/>
      <dgm:t>
        <a:bodyPr/>
        <a:lstStyle/>
        <a:p>
          <a:r>
            <a:rPr lang="en-GB" sz="1800" dirty="0"/>
            <a:t>Agranulocytes</a:t>
          </a:r>
        </a:p>
      </dgm:t>
    </dgm:pt>
    <dgm:pt modelId="{AF795AE8-B792-478B-9224-8C0FEE0AD422}" type="parTrans" cxnId="{A785F045-BE54-4B90-9189-3BBF4254CE42}">
      <dgm:prSet/>
      <dgm:spPr/>
      <dgm:t>
        <a:bodyPr/>
        <a:lstStyle/>
        <a:p>
          <a:endParaRPr lang="en-GB"/>
        </a:p>
      </dgm:t>
    </dgm:pt>
    <dgm:pt modelId="{5046AAD8-1089-481D-9462-8249D7D32944}" type="sibTrans" cxnId="{A785F045-BE54-4B90-9189-3BBF4254CE42}">
      <dgm:prSet/>
      <dgm:spPr/>
      <dgm:t>
        <a:bodyPr/>
        <a:lstStyle/>
        <a:p>
          <a:endParaRPr lang="en-GB"/>
        </a:p>
      </dgm:t>
    </dgm:pt>
    <dgm:pt modelId="{FCA33952-7DBB-4794-A9A6-070FB41E85BA}">
      <dgm:prSet phldrT="[Text]" custT="1"/>
      <dgm:spPr/>
      <dgm:t>
        <a:bodyPr/>
        <a:lstStyle/>
        <a:p>
          <a:r>
            <a:rPr lang="en-GB" sz="1800" dirty="0"/>
            <a:t>Monocytes</a:t>
          </a:r>
        </a:p>
      </dgm:t>
    </dgm:pt>
    <dgm:pt modelId="{9695764C-8FBA-4831-B870-189450EA2137}" type="parTrans" cxnId="{72DBF74A-26E3-4477-9359-BEA75877E029}">
      <dgm:prSet/>
      <dgm:spPr/>
      <dgm:t>
        <a:bodyPr/>
        <a:lstStyle/>
        <a:p>
          <a:endParaRPr lang="en-GB"/>
        </a:p>
      </dgm:t>
    </dgm:pt>
    <dgm:pt modelId="{30734B12-34A0-4A63-AB52-1D142F7A5411}" type="sibTrans" cxnId="{72DBF74A-26E3-4477-9359-BEA75877E029}">
      <dgm:prSet/>
      <dgm:spPr/>
      <dgm:t>
        <a:bodyPr/>
        <a:lstStyle/>
        <a:p>
          <a:endParaRPr lang="en-GB"/>
        </a:p>
      </dgm:t>
    </dgm:pt>
    <dgm:pt modelId="{54231F46-A56B-4E38-B31E-285A37693835}">
      <dgm:prSet phldrT="[Text]" custT="1"/>
      <dgm:spPr/>
      <dgm:t>
        <a:bodyPr/>
        <a:lstStyle/>
        <a:p>
          <a:r>
            <a:rPr lang="en-GB" sz="1800" dirty="0"/>
            <a:t>Lymphocytes </a:t>
          </a:r>
        </a:p>
      </dgm:t>
    </dgm:pt>
    <dgm:pt modelId="{398ED31A-3415-468E-A8DB-083164E77B69}" type="parTrans" cxnId="{DE2895A3-4FBD-4BBD-91FF-EAED84B18D74}">
      <dgm:prSet/>
      <dgm:spPr/>
      <dgm:t>
        <a:bodyPr/>
        <a:lstStyle/>
        <a:p>
          <a:endParaRPr lang="en-GB"/>
        </a:p>
      </dgm:t>
    </dgm:pt>
    <dgm:pt modelId="{EBDD9D37-8F2B-46DF-A02A-D9DB44CF6F94}" type="sibTrans" cxnId="{DE2895A3-4FBD-4BBD-91FF-EAED84B18D74}">
      <dgm:prSet/>
      <dgm:spPr/>
      <dgm:t>
        <a:bodyPr/>
        <a:lstStyle/>
        <a:p>
          <a:endParaRPr lang="en-GB"/>
        </a:p>
      </dgm:t>
    </dgm:pt>
    <dgm:pt modelId="{AE073762-CC07-4CB2-BCA1-4448C6322773}">
      <dgm:prSet phldrT="[Text]" custT="1"/>
      <dgm:spPr/>
      <dgm:t>
        <a:bodyPr/>
        <a:lstStyle/>
        <a:p>
          <a:r>
            <a:rPr lang="en-GB" sz="1800" dirty="0"/>
            <a:t>Granulocytes</a:t>
          </a:r>
        </a:p>
      </dgm:t>
    </dgm:pt>
    <dgm:pt modelId="{7AEC4EA5-C7A2-459B-9B89-397EA5F17D0D}" type="parTrans" cxnId="{F6908D8F-1B32-4804-A316-4BC4C9A1B656}">
      <dgm:prSet/>
      <dgm:spPr/>
      <dgm:t>
        <a:bodyPr/>
        <a:lstStyle/>
        <a:p>
          <a:endParaRPr lang="en-GB"/>
        </a:p>
      </dgm:t>
    </dgm:pt>
    <dgm:pt modelId="{9C41C403-ED81-4ABC-88BA-865DD19DC952}" type="sibTrans" cxnId="{F6908D8F-1B32-4804-A316-4BC4C9A1B656}">
      <dgm:prSet/>
      <dgm:spPr/>
      <dgm:t>
        <a:bodyPr/>
        <a:lstStyle/>
        <a:p>
          <a:endParaRPr lang="en-GB"/>
        </a:p>
      </dgm:t>
    </dgm:pt>
    <dgm:pt modelId="{3591A025-4595-42D4-AB59-59B5D0C4CF8E}">
      <dgm:prSet phldrT="[Text]" custT="1"/>
      <dgm:spPr/>
      <dgm:t>
        <a:bodyPr/>
        <a:lstStyle/>
        <a:p>
          <a:r>
            <a:rPr lang="en-GB" sz="1800" dirty="0"/>
            <a:t>Basophils</a:t>
          </a:r>
        </a:p>
      </dgm:t>
    </dgm:pt>
    <dgm:pt modelId="{06EA5082-6C4D-459B-90F8-3C64F8BA728E}" type="parTrans" cxnId="{CE4ADF1B-9D7B-4314-9DA6-97FADCA3B796}">
      <dgm:prSet/>
      <dgm:spPr/>
      <dgm:t>
        <a:bodyPr/>
        <a:lstStyle/>
        <a:p>
          <a:endParaRPr lang="en-GB"/>
        </a:p>
      </dgm:t>
    </dgm:pt>
    <dgm:pt modelId="{A31BFA2D-66C9-4124-8458-06A5E8328149}" type="sibTrans" cxnId="{CE4ADF1B-9D7B-4314-9DA6-97FADCA3B796}">
      <dgm:prSet/>
      <dgm:spPr/>
      <dgm:t>
        <a:bodyPr/>
        <a:lstStyle/>
        <a:p>
          <a:endParaRPr lang="en-GB"/>
        </a:p>
      </dgm:t>
    </dgm:pt>
    <dgm:pt modelId="{65FF151A-1B2A-4EE8-9E1D-C9BD415EB9AD}">
      <dgm:prSet custT="1"/>
      <dgm:spPr/>
      <dgm:t>
        <a:bodyPr/>
        <a:lstStyle/>
        <a:p>
          <a:r>
            <a:rPr lang="en-GB" sz="1800" dirty="0"/>
            <a:t>Eosinophils</a:t>
          </a:r>
        </a:p>
      </dgm:t>
    </dgm:pt>
    <dgm:pt modelId="{599824D0-BDD1-4CCB-8306-7D59B70EA02E}" type="parTrans" cxnId="{D94FA034-7432-46FC-83C0-FA9073FA03A1}">
      <dgm:prSet/>
      <dgm:spPr/>
      <dgm:t>
        <a:bodyPr/>
        <a:lstStyle/>
        <a:p>
          <a:endParaRPr lang="en-GB"/>
        </a:p>
      </dgm:t>
    </dgm:pt>
    <dgm:pt modelId="{A9E496CC-C37C-4954-B3A6-6B5CE3802488}" type="sibTrans" cxnId="{D94FA034-7432-46FC-83C0-FA9073FA03A1}">
      <dgm:prSet/>
      <dgm:spPr/>
      <dgm:t>
        <a:bodyPr/>
        <a:lstStyle/>
        <a:p>
          <a:endParaRPr lang="en-GB"/>
        </a:p>
      </dgm:t>
    </dgm:pt>
    <dgm:pt modelId="{5A2017AB-66DE-400A-8DA0-6B1561DA80A4}">
      <dgm:prSet custT="1"/>
      <dgm:spPr/>
      <dgm:t>
        <a:bodyPr/>
        <a:lstStyle/>
        <a:p>
          <a:r>
            <a:rPr lang="en-GB" sz="1800" dirty="0"/>
            <a:t>Neutrophils</a:t>
          </a:r>
        </a:p>
      </dgm:t>
    </dgm:pt>
    <dgm:pt modelId="{30BB3261-E7F3-4C72-BAAF-71D4BDA63D10}" type="parTrans" cxnId="{0D3447CA-E9A7-4157-8AF2-5EFDEA79A484}">
      <dgm:prSet/>
      <dgm:spPr/>
      <dgm:t>
        <a:bodyPr/>
        <a:lstStyle/>
        <a:p>
          <a:endParaRPr lang="en-GB"/>
        </a:p>
      </dgm:t>
    </dgm:pt>
    <dgm:pt modelId="{F2E7189F-9C03-4DF4-BCE3-9194D2F46711}" type="sibTrans" cxnId="{0D3447CA-E9A7-4157-8AF2-5EFDEA79A484}">
      <dgm:prSet/>
      <dgm:spPr/>
      <dgm:t>
        <a:bodyPr/>
        <a:lstStyle/>
        <a:p>
          <a:endParaRPr lang="en-GB"/>
        </a:p>
      </dgm:t>
    </dgm:pt>
    <dgm:pt modelId="{8D119EE2-E942-4DB7-9281-1A1CEB079DF3}" type="pres">
      <dgm:prSet presAssocID="{C6991845-77D1-4AD2-A09F-5EDB3B1713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2D0D99E-2BB0-40B9-8393-44D3ED8A79D2}" type="pres">
      <dgm:prSet presAssocID="{EDFBD055-C047-47C4-98CE-A12FF6693A69}" presName="root1" presStyleCnt="0"/>
      <dgm:spPr/>
    </dgm:pt>
    <dgm:pt modelId="{16357A52-6893-422C-9568-C4BAA2308D58}" type="pres">
      <dgm:prSet presAssocID="{EDFBD055-C047-47C4-98CE-A12FF6693A69}" presName="LevelOneTextNode" presStyleLbl="node0" presStyleIdx="0" presStyleCnt="1">
        <dgm:presLayoutVars>
          <dgm:chPref val="3"/>
        </dgm:presLayoutVars>
      </dgm:prSet>
      <dgm:spPr/>
    </dgm:pt>
    <dgm:pt modelId="{8C2E0EDF-999B-499C-B221-03DCB0397FDC}" type="pres">
      <dgm:prSet presAssocID="{EDFBD055-C047-47C4-98CE-A12FF6693A69}" presName="level2hierChild" presStyleCnt="0"/>
      <dgm:spPr/>
    </dgm:pt>
    <dgm:pt modelId="{B1AEAE1C-A554-4838-973B-F6C42405A881}" type="pres">
      <dgm:prSet presAssocID="{AF795AE8-B792-478B-9224-8C0FEE0AD422}" presName="conn2-1" presStyleLbl="parChTrans1D2" presStyleIdx="0" presStyleCnt="2"/>
      <dgm:spPr/>
    </dgm:pt>
    <dgm:pt modelId="{D7C1D67A-F87D-4BAE-8B58-8A3884A499AD}" type="pres">
      <dgm:prSet presAssocID="{AF795AE8-B792-478B-9224-8C0FEE0AD422}" presName="connTx" presStyleLbl="parChTrans1D2" presStyleIdx="0" presStyleCnt="2"/>
      <dgm:spPr/>
    </dgm:pt>
    <dgm:pt modelId="{F4D18D83-E28C-4417-A01A-CA31E0F4E1E9}" type="pres">
      <dgm:prSet presAssocID="{FCD06F01-82FF-4121-8FAC-88A3841FF061}" presName="root2" presStyleCnt="0"/>
      <dgm:spPr/>
    </dgm:pt>
    <dgm:pt modelId="{B9331FA2-2BEC-4D8B-8D70-BA71FD95F6EE}" type="pres">
      <dgm:prSet presAssocID="{FCD06F01-82FF-4121-8FAC-88A3841FF061}" presName="LevelTwoTextNode" presStyleLbl="node2" presStyleIdx="0" presStyleCnt="2">
        <dgm:presLayoutVars>
          <dgm:chPref val="3"/>
        </dgm:presLayoutVars>
      </dgm:prSet>
      <dgm:spPr/>
    </dgm:pt>
    <dgm:pt modelId="{D0B655A8-AC40-4D71-B98A-62591261F3CE}" type="pres">
      <dgm:prSet presAssocID="{FCD06F01-82FF-4121-8FAC-88A3841FF061}" presName="level3hierChild" presStyleCnt="0"/>
      <dgm:spPr/>
    </dgm:pt>
    <dgm:pt modelId="{C6A73D7E-BBAE-4612-9233-8223B337833F}" type="pres">
      <dgm:prSet presAssocID="{9695764C-8FBA-4831-B870-189450EA2137}" presName="conn2-1" presStyleLbl="parChTrans1D3" presStyleIdx="0" presStyleCnt="5"/>
      <dgm:spPr/>
    </dgm:pt>
    <dgm:pt modelId="{890FE736-02C0-4831-B2B2-01FE11A3EFD0}" type="pres">
      <dgm:prSet presAssocID="{9695764C-8FBA-4831-B870-189450EA2137}" presName="connTx" presStyleLbl="parChTrans1D3" presStyleIdx="0" presStyleCnt="5"/>
      <dgm:spPr/>
    </dgm:pt>
    <dgm:pt modelId="{48E94966-17E3-492C-AAB5-F2FDC3954262}" type="pres">
      <dgm:prSet presAssocID="{FCA33952-7DBB-4794-A9A6-070FB41E85BA}" presName="root2" presStyleCnt="0"/>
      <dgm:spPr/>
    </dgm:pt>
    <dgm:pt modelId="{220B9895-7E06-4011-8281-D83BB218EAAF}" type="pres">
      <dgm:prSet presAssocID="{FCA33952-7DBB-4794-A9A6-070FB41E85BA}" presName="LevelTwoTextNode" presStyleLbl="node3" presStyleIdx="0" presStyleCnt="5">
        <dgm:presLayoutVars>
          <dgm:chPref val="3"/>
        </dgm:presLayoutVars>
      </dgm:prSet>
      <dgm:spPr/>
    </dgm:pt>
    <dgm:pt modelId="{F581E710-5CB3-47CA-A628-BF3CEFE81CE0}" type="pres">
      <dgm:prSet presAssocID="{FCA33952-7DBB-4794-A9A6-070FB41E85BA}" presName="level3hierChild" presStyleCnt="0"/>
      <dgm:spPr/>
    </dgm:pt>
    <dgm:pt modelId="{0D851D35-F9C8-408A-95E5-3FE27696611E}" type="pres">
      <dgm:prSet presAssocID="{398ED31A-3415-468E-A8DB-083164E77B69}" presName="conn2-1" presStyleLbl="parChTrans1D3" presStyleIdx="1" presStyleCnt="5"/>
      <dgm:spPr/>
    </dgm:pt>
    <dgm:pt modelId="{BE37AE24-BC16-4AFD-8E9E-A24CE47E3913}" type="pres">
      <dgm:prSet presAssocID="{398ED31A-3415-468E-A8DB-083164E77B69}" presName="connTx" presStyleLbl="parChTrans1D3" presStyleIdx="1" presStyleCnt="5"/>
      <dgm:spPr/>
    </dgm:pt>
    <dgm:pt modelId="{F025CBC8-3A7D-448A-9222-0D747E861E62}" type="pres">
      <dgm:prSet presAssocID="{54231F46-A56B-4E38-B31E-285A37693835}" presName="root2" presStyleCnt="0"/>
      <dgm:spPr/>
    </dgm:pt>
    <dgm:pt modelId="{40565ACB-9FAA-43CD-B3E8-B1BA8E0AB375}" type="pres">
      <dgm:prSet presAssocID="{54231F46-A56B-4E38-B31E-285A37693835}" presName="LevelTwoTextNode" presStyleLbl="node3" presStyleIdx="1" presStyleCnt="5">
        <dgm:presLayoutVars>
          <dgm:chPref val="3"/>
        </dgm:presLayoutVars>
      </dgm:prSet>
      <dgm:spPr/>
    </dgm:pt>
    <dgm:pt modelId="{99C746D9-F1D8-4419-8354-B55AB03290A7}" type="pres">
      <dgm:prSet presAssocID="{54231F46-A56B-4E38-B31E-285A37693835}" presName="level3hierChild" presStyleCnt="0"/>
      <dgm:spPr/>
    </dgm:pt>
    <dgm:pt modelId="{9160FC8C-CF39-4B8B-830A-4717AFEBB382}" type="pres">
      <dgm:prSet presAssocID="{7AEC4EA5-C7A2-459B-9B89-397EA5F17D0D}" presName="conn2-1" presStyleLbl="parChTrans1D2" presStyleIdx="1" presStyleCnt="2"/>
      <dgm:spPr/>
    </dgm:pt>
    <dgm:pt modelId="{F6FE7040-C800-4055-9EE8-4CC976056B04}" type="pres">
      <dgm:prSet presAssocID="{7AEC4EA5-C7A2-459B-9B89-397EA5F17D0D}" presName="connTx" presStyleLbl="parChTrans1D2" presStyleIdx="1" presStyleCnt="2"/>
      <dgm:spPr/>
    </dgm:pt>
    <dgm:pt modelId="{948F040D-F5F3-4401-A11B-5E71A871CEC0}" type="pres">
      <dgm:prSet presAssocID="{AE073762-CC07-4CB2-BCA1-4448C6322773}" presName="root2" presStyleCnt="0"/>
      <dgm:spPr/>
    </dgm:pt>
    <dgm:pt modelId="{655F55A4-03DB-4621-A103-FFF748AE33F1}" type="pres">
      <dgm:prSet presAssocID="{AE073762-CC07-4CB2-BCA1-4448C6322773}" presName="LevelTwoTextNode" presStyleLbl="node2" presStyleIdx="1" presStyleCnt="2">
        <dgm:presLayoutVars>
          <dgm:chPref val="3"/>
        </dgm:presLayoutVars>
      </dgm:prSet>
      <dgm:spPr/>
    </dgm:pt>
    <dgm:pt modelId="{20680E9A-C3DF-4B75-BBC6-A56D8FDBAD54}" type="pres">
      <dgm:prSet presAssocID="{AE073762-CC07-4CB2-BCA1-4448C6322773}" presName="level3hierChild" presStyleCnt="0"/>
      <dgm:spPr/>
    </dgm:pt>
    <dgm:pt modelId="{8FA65B44-4FCD-4193-B66B-F108EEE0439F}" type="pres">
      <dgm:prSet presAssocID="{06EA5082-6C4D-459B-90F8-3C64F8BA728E}" presName="conn2-1" presStyleLbl="parChTrans1D3" presStyleIdx="2" presStyleCnt="5"/>
      <dgm:spPr/>
    </dgm:pt>
    <dgm:pt modelId="{3FCF7754-DA12-4DA7-B677-1684564FFF1E}" type="pres">
      <dgm:prSet presAssocID="{06EA5082-6C4D-459B-90F8-3C64F8BA728E}" presName="connTx" presStyleLbl="parChTrans1D3" presStyleIdx="2" presStyleCnt="5"/>
      <dgm:spPr/>
    </dgm:pt>
    <dgm:pt modelId="{3B3EBD3F-1967-4B72-A3F6-A98E60FF1A4F}" type="pres">
      <dgm:prSet presAssocID="{3591A025-4595-42D4-AB59-59B5D0C4CF8E}" presName="root2" presStyleCnt="0"/>
      <dgm:spPr/>
    </dgm:pt>
    <dgm:pt modelId="{3B1C9821-0B1B-4F77-B96A-D0290A08992E}" type="pres">
      <dgm:prSet presAssocID="{3591A025-4595-42D4-AB59-59B5D0C4CF8E}" presName="LevelTwoTextNode" presStyleLbl="node3" presStyleIdx="2" presStyleCnt="5">
        <dgm:presLayoutVars>
          <dgm:chPref val="3"/>
        </dgm:presLayoutVars>
      </dgm:prSet>
      <dgm:spPr/>
    </dgm:pt>
    <dgm:pt modelId="{314A3C97-C2DD-4CC7-AAD5-1C8B9A1CD25F}" type="pres">
      <dgm:prSet presAssocID="{3591A025-4595-42D4-AB59-59B5D0C4CF8E}" presName="level3hierChild" presStyleCnt="0"/>
      <dgm:spPr/>
    </dgm:pt>
    <dgm:pt modelId="{B78FB0DD-5D35-4D43-A9DC-403BFAFD04B3}" type="pres">
      <dgm:prSet presAssocID="{599824D0-BDD1-4CCB-8306-7D59B70EA02E}" presName="conn2-1" presStyleLbl="parChTrans1D3" presStyleIdx="3" presStyleCnt="5"/>
      <dgm:spPr/>
    </dgm:pt>
    <dgm:pt modelId="{0D71801B-1C97-42BE-A99E-F6E9E3EFAC86}" type="pres">
      <dgm:prSet presAssocID="{599824D0-BDD1-4CCB-8306-7D59B70EA02E}" presName="connTx" presStyleLbl="parChTrans1D3" presStyleIdx="3" presStyleCnt="5"/>
      <dgm:spPr/>
    </dgm:pt>
    <dgm:pt modelId="{9B9CB054-719D-47CC-B3BB-B2D3CC5E7BAF}" type="pres">
      <dgm:prSet presAssocID="{65FF151A-1B2A-4EE8-9E1D-C9BD415EB9AD}" presName="root2" presStyleCnt="0"/>
      <dgm:spPr/>
    </dgm:pt>
    <dgm:pt modelId="{1575113A-94E8-4006-8535-B6A290A38673}" type="pres">
      <dgm:prSet presAssocID="{65FF151A-1B2A-4EE8-9E1D-C9BD415EB9AD}" presName="LevelTwoTextNode" presStyleLbl="node3" presStyleIdx="3" presStyleCnt="5">
        <dgm:presLayoutVars>
          <dgm:chPref val="3"/>
        </dgm:presLayoutVars>
      </dgm:prSet>
      <dgm:spPr/>
    </dgm:pt>
    <dgm:pt modelId="{F4F1EC4B-5CCE-4D02-A2B2-7A8C61128F21}" type="pres">
      <dgm:prSet presAssocID="{65FF151A-1B2A-4EE8-9E1D-C9BD415EB9AD}" presName="level3hierChild" presStyleCnt="0"/>
      <dgm:spPr/>
    </dgm:pt>
    <dgm:pt modelId="{07B9A50B-D1E9-4EBD-8D90-57A102C753F7}" type="pres">
      <dgm:prSet presAssocID="{30BB3261-E7F3-4C72-BAAF-71D4BDA63D10}" presName="conn2-1" presStyleLbl="parChTrans1D3" presStyleIdx="4" presStyleCnt="5"/>
      <dgm:spPr/>
    </dgm:pt>
    <dgm:pt modelId="{AD6C03D1-A9E1-4FAF-8736-672BBA2A75A9}" type="pres">
      <dgm:prSet presAssocID="{30BB3261-E7F3-4C72-BAAF-71D4BDA63D10}" presName="connTx" presStyleLbl="parChTrans1D3" presStyleIdx="4" presStyleCnt="5"/>
      <dgm:spPr/>
    </dgm:pt>
    <dgm:pt modelId="{A6383E9F-DF3A-468E-807E-0F474B4EED9E}" type="pres">
      <dgm:prSet presAssocID="{5A2017AB-66DE-400A-8DA0-6B1561DA80A4}" presName="root2" presStyleCnt="0"/>
      <dgm:spPr/>
    </dgm:pt>
    <dgm:pt modelId="{4282F425-62A4-44C4-BC49-E97AE39D3524}" type="pres">
      <dgm:prSet presAssocID="{5A2017AB-66DE-400A-8DA0-6B1561DA80A4}" presName="LevelTwoTextNode" presStyleLbl="node3" presStyleIdx="4" presStyleCnt="5">
        <dgm:presLayoutVars>
          <dgm:chPref val="3"/>
        </dgm:presLayoutVars>
      </dgm:prSet>
      <dgm:spPr/>
    </dgm:pt>
    <dgm:pt modelId="{ABDA41B3-E92D-4412-8AAF-DDE011C2FF27}" type="pres">
      <dgm:prSet presAssocID="{5A2017AB-66DE-400A-8DA0-6B1561DA80A4}" presName="level3hierChild" presStyleCnt="0"/>
      <dgm:spPr/>
    </dgm:pt>
  </dgm:ptLst>
  <dgm:cxnLst>
    <dgm:cxn modelId="{DC64600F-1E3F-4EA0-AC66-34896C16E683}" type="presOf" srcId="{599824D0-BDD1-4CCB-8306-7D59B70EA02E}" destId="{0D71801B-1C97-42BE-A99E-F6E9E3EFAC86}" srcOrd="1" destOrd="0" presId="urn:microsoft.com/office/officeart/2005/8/layout/hierarchy2"/>
    <dgm:cxn modelId="{C0D2971A-60DC-4383-A297-7B00627161AC}" type="presOf" srcId="{398ED31A-3415-468E-A8DB-083164E77B69}" destId="{0D851D35-F9C8-408A-95E5-3FE27696611E}" srcOrd="0" destOrd="0" presId="urn:microsoft.com/office/officeart/2005/8/layout/hierarchy2"/>
    <dgm:cxn modelId="{CE4ADF1B-9D7B-4314-9DA6-97FADCA3B796}" srcId="{AE073762-CC07-4CB2-BCA1-4448C6322773}" destId="{3591A025-4595-42D4-AB59-59B5D0C4CF8E}" srcOrd="0" destOrd="0" parTransId="{06EA5082-6C4D-459B-90F8-3C64F8BA728E}" sibTransId="{A31BFA2D-66C9-4124-8458-06A5E8328149}"/>
    <dgm:cxn modelId="{A5E08630-15DF-4AF4-A443-B59A18ECB5C6}" type="presOf" srcId="{7AEC4EA5-C7A2-459B-9B89-397EA5F17D0D}" destId="{F6FE7040-C800-4055-9EE8-4CC976056B04}" srcOrd="1" destOrd="0" presId="urn:microsoft.com/office/officeart/2005/8/layout/hierarchy2"/>
    <dgm:cxn modelId="{9A64F830-B5CB-4002-BF8D-2C54F58DEA17}" type="presOf" srcId="{06EA5082-6C4D-459B-90F8-3C64F8BA728E}" destId="{3FCF7754-DA12-4DA7-B677-1684564FFF1E}" srcOrd="1" destOrd="0" presId="urn:microsoft.com/office/officeart/2005/8/layout/hierarchy2"/>
    <dgm:cxn modelId="{D94FA034-7432-46FC-83C0-FA9073FA03A1}" srcId="{AE073762-CC07-4CB2-BCA1-4448C6322773}" destId="{65FF151A-1B2A-4EE8-9E1D-C9BD415EB9AD}" srcOrd="1" destOrd="0" parTransId="{599824D0-BDD1-4CCB-8306-7D59B70EA02E}" sibTransId="{A9E496CC-C37C-4954-B3A6-6B5CE3802488}"/>
    <dgm:cxn modelId="{42A1A63B-DF1C-487A-B317-8683F86E6149}" type="presOf" srcId="{9695764C-8FBA-4831-B870-189450EA2137}" destId="{C6A73D7E-BBAE-4612-9233-8223B337833F}" srcOrd="0" destOrd="0" presId="urn:microsoft.com/office/officeart/2005/8/layout/hierarchy2"/>
    <dgm:cxn modelId="{57B06A62-2B9D-4EFF-8D7C-5D504CCD3CE4}" type="presOf" srcId="{9695764C-8FBA-4831-B870-189450EA2137}" destId="{890FE736-02C0-4831-B2B2-01FE11A3EFD0}" srcOrd="1" destOrd="0" presId="urn:microsoft.com/office/officeart/2005/8/layout/hierarchy2"/>
    <dgm:cxn modelId="{C8435842-D855-4429-9BF3-757402E35F0E}" type="presOf" srcId="{5A2017AB-66DE-400A-8DA0-6B1561DA80A4}" destId="{4282F425-62A4-44C4-BC49-E97AE39D3524}" srcOrd="0" destOrd="0" presId="urn:microsoft.com/office/officeart/2005/8/layout/hierarchy2"/>
    <dgm:cxn modelId="{A785F045-BE54-4B90-9189-3BBF4254CE42}" srcId="{EDFBD055-C047-47C4-98CE-A12FF6693A69}" destId="{FCD06F01-82FF-4121-8FAC-88A3841FF061}" srcOrd="0" destOrd="0" parTransId="{AF795AE8-B792-478B-9224-8C0FEE0AD422}" sibTransId="{5046AAD8-1089-481D-9462-8249D7D32944}"/>
    <dgm:cxn modelId="{7F461449-B67B-4612-8B94-ACF6756A23A8}" type="presOf" srcId="{AE073762-CC07-4CB2-BCA1-4448C6322773}" destId="{655F55A4-03DB-4621-A103-FFF748AE33F1}" srcOrd="0" destOrd="0" presId="urn:microsoft.com/office/officeart/2005/8/layout/hierarchy2"/>
    <dgm:cxn modelId="{78783549-7CBE-4372-A6FC-66D7D8E249D8}" type="presOf" srcId="{FCD06F01-82FF-4121-8FAC-88A3841FF061}" destId="{B9331FA2-2BEC-4D8B-8D70-BA71FD95F6EE}" srcOrd="0" destOrd="0" presId="urn:microsoft.com/office/officeart/2005/8/layout/hierarchy2"/>
    <dgm:cxn modelId="{72DBF74A-26E3-4477-9359-BEA75877E029}" srcId="{FCD06F01-82FF-4121-8FAC-88A3841FF061}" destId="{FCA33952-7DBB-4794-A9A6-070FB41E85BA}" srcOrd="0" destOrd="0" parTransId="{9695764C-8FBA-4831-B870-189450EA2137}" sibTransId="{30734B12-34A0-4A63-AB52-1D142F7A5411}"/>
    <dgm:cxn modelId="{256E796D-1FBC-43A6-B688-CA95C33772C7}" type="presOf" srcId="{398ED31A-3415-468E-A8DB-083164E77B69}" destId="{BE37AE24-BC16-4AFD-8E9E-A24CE47E3913}" srcOrd="1" destOrd="0" presId="urn:microsoft.com/office/officeart/2005/8/layout/hierarchy2"/>
    <dgm:cxn modelId="{7B2EAF71-765A-42A4-B186-727F025EF437}" type="presOf" srcId="{65FF151A-1B2A-4EE8-9E1D-C9BD415EB9AD}" destId="{1575113A-94E8-4006-8535-B6A290A38673}" srcOrd="0" destOrd="0" presId="urn:microsoft.com/office/officeart/2005/8/layout/hierarchy2"/>
    <dgm:cxn modelId="{60FBAD55-B94C-4545-8C4C-B49DF246F283}" type="presOf" srcId="{FCA33952-7DBB-4794-A9A6-070FB41E85BA}" destId="{220B9895-7E06-4011-8281-D83BB218EAAF}" srcOrd="0" destOrd="0" presId="urn:microsoft.com/office/officeart/2005/8/layout/hierarchy2"/>
    <dgm:cxn modelId="{6EFD2F7D-F875-4F80-AE43-BBD035A5AD61}" type="presOf" srcId="{3591A025-4595-42D4-AB59-59B5D0C4CF8E}" destId="{3B1C9821-0B1B-4F77-B96A-D0290A08992E}" srcOrd="0" destOrd="0" presId="urn:microsoft.com/office/officeart/2005/8/layout/hierarchy2"/>
    <dgm:cxn modelId="{15CB5B7E-5266-4D6C-9956-5055327455CD}" type="presOf" srcId="{7AEC4EA5-C7A2-459B-9B89-397EA5F17D0D}" destId="{9160FC8C-CF39-4B8B-830A-4717AFEBB382}" srcOrd="0" destOrd="0" presId="urn:microsoft.com/office/officeart/2005/8/layout/hierarchy2"/>
    <dgm:cxn modelId="{15BF5387-69B1-4CA5-8FFD-0C9478527082}" type="presOf" srcId="{C6991845-77D1-4AD2-A09F-5EDB3B171340}" destId="{8D119EE2-E942-4DB7-9281-1A1CEB079DF3}" srcOrd="0" destOrd="0" presId="urn:microsoft.com/office/officeart/2005/8/layout/hierarchy2"/>
    <dgm:cxn modelId="{FE86A48E-B7C0-4444-AD9A-E2E4700E45AF}" srcId="{C6991845-77D1-4AD2-A09F-5EDB3B171340}" destId="{EDFBD055-C047-47C4-98CE-A12FF6693A69}" srcOrd="0" destOrd="0" parTransId="{1105A2CA-5888-467D-A685-C14FDF796A73}" sibTransId="{33C36CF9-1296-431E-854D-228460345A41}"/>
    <dgm:cxn modelId="{F6908D8F-1B32-4804-A316-4BC4C9A1B656}" srcId="{EDFBD055-C047-47C4-98CE-A12FF6693A69}" destId="{AE073762-CC07-4CB2-BCA1-4448C6322773}" srcOrd="1" destOrd="0" parTransId="{7AEC4EA5-C7A2-459B-9B89-397EA5F17D0D}" sibTransId="{9C41C403-ED81-4ABC-88BA-865DD19DC952}"/>
    <dgm:cxn modelId="{DE2895A3-4FBD-4BBD-91FF-EAED84B18D74}" srcId="{FCD06F01-82FF-4121-8FAC-88A3841FF061}" destId="{54231F46-A56B-4E38-B31E-285A37693835}" srcOrd="1" destOrd="0" parTransId="{398ED31A-3415-468E-A8DB-083164E77B69}" sibTransId="{EBDD9D37-8F2B-46DF-A02A-D9DB44CF6F94}"/>
    <dgm:cxn modelId="{0FA008A4-3359-41F3-A198-DE3D4DFE3AFA}" type="presOf" srcId="{30BB3261-E7F3-4C72-BAAF-71D4BDA63D10}" destId="{07B9A50B-D1E9-4EBD-8D90-57A102C753F7}" srcOrd="0" destOrd="0" presId="urn:microsoft.com/office/officeart/2005/8/layout/hierarchy2"/>
    <dgm:cxn modelId="{162079B9-2BCF-4E10-98A4-9206A2D9A3AF}" type="presOf" srcId="{54231F46-A56B-4E38-B31E-285A37693835}" destId="{40565ACB-9FAA-43CD-B3E8-B1BA8E0AB375}" srcOrd="0" destOrd="0" presId="urn:microsoft.com/office/officeart/2005/8/layout/hierarchy2"/>
    <dgm:cxn modelId="{5A12DBBD-07B0-45F6-BC4E-48A43550564D}" type="presOf" srcId="{AF795AE8-B792-478B-9224-8C0FEE0AD422}" destId="{B1AEAE1C-A554-4838-973B-F6C42405A881}" srcOrd="0" destOrd="0" presId="urn:microsoft.com/office/officeart/2005/8/layout/hierarchy2"/>
    <dgm:cxn modelId="{0D3447CA-E9A7-4157-8AF2-5EFDEA79A484}" srcId="{AE073762-CC07-4CB2-BCA1-4448C6322773}" destId="{5A2017AB-66DE-400A-8DA0-6B1561DA80A4}" srcOrd="2" destOrd="0" parTransId="{30BB3261-E7F3-4C72-BAAF-71D4BDA63D10}" sibTransId="{F2E7189F-9C03-4DF4-BCE3-9194D2F46711}"/>
    <dgm:cxn modelId="{D46F1FCE-A973-49CF-AAE3-BDCB7AD7404E}" type="presOf" srcId="{AF795AE8-B792-478B-9224-8C0FEE0AD422}" destId="{D7C1D67A-F87D-4BAE-8B58-8A3884A499AD}" srcOrd="1" destOrd="0" presId="urn:microsoft.com/office/officeart/2005/8/layout/hierarchy2"/>
    <dgm:cxn modelId="{92FC26D0-7132-403E-9C9D-21E810F15D47}" type="presOf" srcId="{30BB3261-E7F3-4C72-BAAF-71D4BDA63D10}" destId="{AD6C03D1-A9E1-4FAF-8736-672BBA2A75A9}" srcOrd="1" destOrd="0" presId="urn:microsoft.com/office/officeart/2005/8/layout/hierarchy2"/>
    <dgm:cxn modelId="{428104D4-285A-44C7-BD22-338643C31A52}" type="presOf" srcId="{599824D0-BDD1-4CCB-8306-7D59B70EA02E}" destId="{B78FB0DD-5D35-4D43-A9DC-403BFAFD04B3}" srcOrd="0" destOrd="0" presId="urn:microsoft.com/office/officeart/2005/8/layout/hierarchy2"/>
    <dgm:cxn modelId="{E41BEADB-C4BE-4B15-8181-529FE8C85880}" type="presOf" srcId="{EDFBD055-C047-47C4-98CE-A12FF6693A69}" destId="{16357A52-6893-422C-9568-C4BAA2308D58}" srcOrd="0" destOrd="0" presId="urn:microsoft.com/office/officeart/2005/8/layout/hierarchy2"/>
    <dgm:cxn modelId="{5F2EE6F0-5862-481B-80C2-8C38EB4F3477}" type="presOf" srcId="{06EA5082-6C4D-459B-90F8-3C64F8BA728E}" destId="{8FA65B44-4FCD-4193-B66B-F108EEE0439F}" srcOrd="0" destOrd="0" presId="urn:microsoft.com/office/officeart/2005/8/layout/hierarchy2"/>
    <dgm:cxn modelId="{F86D3359-0BFF-4C30-A3FD-EA0D07B848D8}" type="presParOf" srcId="{8D119EE2-E942-4DB7-9281-1A1CEB079DF3}" destId="{E2D0D99E-2BB0-40B9-8393-44D3ED8A79D2}" srcOrd="0" destOrd="0" presId="urn:microsoft.com/office/officeart/2005/8/layout/hierarchy2"/>
    <dgm:cxn modelId="{934689B5-BD16-4A51-B67E-8A6C9C1DFCFD}" type="presParOf" srcId="{E2D0D99E-2BB0-40B9-8393-44D3ED8A79D2}" destId="{16357A52-6893-422C-9568-C4BAA2308D58}" srcOrd="0" destOrd="0" presId="urn:microsoft.com/office/officeart/2005/8/layout/hierarchy2"/>
    <dgm:cxn modelId="{C367E469-1F25-4DC2-8005-19BC84051B35}" type="presParOf" srcId="{E2D0D99E-2BB0-40B9-8393-44D3ED8A79D2}" destId="{8C2E0EDF-999B-499C-B221-03DCB0397FDC}" srcOrd="1" destOrd="0" presId="urn:microsoft.com/office/officeart/2005/8/layout/hierarchy2"/>
    <dgm:cxn modelId="{405110C5-F3CB-4D65-B0EE-D6D377EB7070}" type="presParOf" srcId="{8C2E0EDF-999B-499C-B221-03DCB0397FDC}" destId="{B1AEAE1C-A554-4838-973B-F6C42405A881}" srcOrd="0" destOrd="0" presId="urn:microsoft.com/office/officeart/2005/8/layout/hierarchy2"/>
    <dgm:cxn modelId="{8F9D75F3-62FC-4452-98D7-63B2F37CAC76}" type="presParOf" srcId="{B1AEAE1C-A554-4838-973B-F6C42405A881}" destId="{D7C1D67A-F87D-4BAE-8B58-8A3884A499AD}" srcOrd="0" destOrd="0" presId="urn:microsoft.com/office/officeart/2005/8/layout/hierarchy2"/>
    <dgm:cxn modelId="{97F3008F-02CD-4233-9CB0-F906C4804BC7}" type="presParOf" srcId="{8C2E0EDF-999B-499C-B221-03DCB0397FDC}" destId="{F4D18D83-E28C-4417-A01A-CA31E0F4E1E9}" srcOrd="1" destOrd="0" presId="urn:microsoft.com/office/officeart/2005/8/layout/hierarchy2"/>
    <dgm:cxn modelId="{FB820A4B-668C-48AD-A0D7-CFF5AD95BA91}" type="presParOf" srcId="{F4D18D83-E28C-4417-A01A-CA31E0F4E1E9}" destId="{B9331FA2-2BEC-4D8B-8D70-BA71FD95F6EE}" srcOrd="0" destOrd="0" presId="urn:microsoft.com/office/officeart/2005/8/layout/hierarchy2"/>
    <dgm:cxn modelId="{B12C2A58-5964-4413-9ECD-7B48446F289A}" type="presParOf" srcId="{F4D18D83-E28C-4417-A01A-CA31E0F4E1E9}" destId="{D0B655A8-AC40-4D71-B98A-62591261F3CE}" srcOrd="1" destOrd="0" presId="urn:microsoft.com/office/officeart/2005/8/layout/hierarchy2"/>
    <dgm:cxn modelId="{25A48856-B8BE-45B5-9535-35D1B487C723}" type="presParOf" srcId="{D0B655A8-AC40-4D71-B98A-62591261F3CE}" destId="{C6A73D7E-BBAE-4612-9233-8223B337833F}" srcOrd="0" destOrd="0" presId="urn:microsoft.com/office/officeart/2005/8/layout/hierarchy2"/>
    <dgm:cxn modelId="{B1A480F1-C2C0-4322-A8CC-2E3B3CE41CE8}" type="presParOf" srcId="{C6A73D7E-BBAE-4612-9233-8223B337833F}" destId="{890FE736-02C0-4831-B2B2-01FE11A3EFD0}" srcOrd="0" destOrd="0" presId="urn:microsoft.com/office/officeart/2005/8/layout/hierarchy2"/>
    <dgm:cxn modelId="{16804851-92D2-4CE9-8EE9-30485C2737DA}" type="presParOf" srcId="{D0B655A8-AC40-4D71-B98A-62591261F3CE}" destId="{48E94966-17E3-492C-AAB5-F2FDC3954262}" srcOrd="1" destOrd="0" presId="urn:microsoft.com/office/officeart/2005/8/layout/hierarchy2"/>
    <dgm:cxn modelId="{CF75AC98-D0BB-4297-845B-F0CE5CD54770}" type="presParOf" srcId="{48E94966-17E3-492C-AAB5-F2FDC3954262}" destId="{220B9895-7E06-4011-8281-D83BB218EAAF}" srcOrd="0" destOrd="0" presId="urn:microsoft.com/office/officeart/2005/8/layout/hierarchy2"/>
    <dgm:cxn modelId="{FAD20254-0ED8-47AE-A9EF-8679B9DE4924}" type="presParOf" srcId="{48E94966-17E3-492C-AAB5-F2FDC3954262}" destId="{F581E710-5CB3-47CA-A628-BF3CEFE81CE0}" srcOrd="1" destOrd="0" presId="urn:microsoft.com/office/officeart/2005/8/layout/hierarchy2"/>
    <dgm:cxn modelId="{F6EE8EB6-C805-4189-8A31-34C903AF24E7}" type="presParOf" srcId="{D0B655A8-AC40-4D71-B98A-62591261F3CE}" destId="{0D851D35-F9C8-408A-95E5-3FE27696611E}" srcOrd="2" destOrd="0" presId="urn:microsoft.com/office/officeart/2005/8/layout/hierarchy2"/>
    <dgm:cxn modelId="{A5EC4C3A-F281-4750-94DD-A52F8E90D490}" type="presParOf" srcId="{0D851D35-F9C8-408A-95E5-3FE27696611E}" destId="{BE37AE24-BC16-4AFD-8E9E-A24CE47E3913}" srcOrd="0" destOrd="0" presId="urn:microsoft.com/office/officeart/2005/8/layout/hierarchy2"/>
    <dgm:cxn modelId="{950124A2-5440-4142-A22A-F45A8F4E80F9}" type="presParOf" srcId="{D0B655A8-AC40-4D71-B98A-62591261F3CE}" destId="{F025CBC8-3A7D-448A-9222-0D747E861E62}" srcOrd="3" destOrd="0" presId="urn:microsoft.com/office/officeart/2005/8/layout/hierarchy2"/>
    <dgm:cxn modelId="{1B43F7A7-1319-48F3-A51D-006C52B983A9}" type="presParOf" srcId="{F025CBC8-3A7D-448A-9222-0D747E861E62}" destId="{40565ACB-9FAA-43CD-B3E8-B1BA8E0AB375}" srcOrd="0" destOrd="0" presId="urn:microsoft.com/office/officeart/2005/8/layout/hierarchy2"/>
    <dgm:cxn modelId="{7053DA10-1CAC-4B37-B758-D4C472D46DB8}" type="presParOf" srcId="{F025CBC8-3A7D-448A-9222-0D747E861E62}" destId="{99C746D9-F1D8-4419-8354-B55AB03290A7}" srcOrd="1" destOrd="0" presId="urn:microsoft.com/office/officeart/2005/8/layout/hierarchy2"/>
    <dgm:cxn modelId="{0235373E-B8BA-449D-BEA8-6295D82E8304}" type="presParOf" srcId="{8C2E0EDF-999B-499C-B221-03DCB0397FDC}" destId="{9160FC8C-CF39-4B8B-830A-4717AFEBB382}" srcOrd="2" destOrd="0" presId="urn:microsoft.com/office/officeart/2005/8/layout/hierarchy2"/>
    <dgm:cxn modelId="{403880E3-49B9-4A76-B88C-BD4EA41332D1}" type="presParOf" srcId="{9160FC8C-CF39-4B8B-830A-4717AFEBB382}" destId="{F6FE7040-C800-4055-9EE8-4CC976056B04}" srcOrd="0" destOrd="0" presId="urn:microsoft.com/office/officeart/2005/8/layout/hierarchy2"/>
    <dgm:cxn modelId="{557F72ED-9653-412D-8FCE-9AB7A5AFFC42}" type="presParOf" srcId="{8C2E0EDF-999B-499C-B221-03DCB0397FDC}" destId="{948F040D-F5F3-4401-A11B-5E71A871CEC0}" srcOrd="3" destOrd="0" presId="urn:microsoft.com/office/officeart/2005/8/layout/hierarchy2"/>
    <dgm:cxn modelId="{CCCCA235-B441-4D0A-9882-9EE8382845C8}" type="presParOf" srcId="{948F040D-F5F3-4401-A11B-5E71A871CEC0}" destId="{655F55A4-03DB-4621-A103-FFF748AE33F1}" srcOrd="0" destOrd="0" presId="urn:microsoft.com/office/officeart/2005/8/layout/hierarchy2"/>
    <dgm:cxn modelId="{FFD18845-CD78-408F-998F-DF9B765C61EB}" type="presParOf" srcId="{948F040D-F5F3-4401-A11B-5E71A871CEC0}" destId="{20680E9A-C3DF-4B75-BBC6-A56D8FDBAD54}" srcOrd="1" destOrd="0" presId="urn:microsoft.com/office/officeart/2005/8/layout/hierarchy2"/>
    <dgm:cxn modelId="{56C814AD-B2BB-4630-AC7C-B27A10FDF607}" type="presParOf" srcId="{20680E9A-C3DF-4B75-BBC6-A56D8FDBAD54}" destId="{8FA65B44-4FCD-4193-B66B-F108EEE0439F}" srcOrd="0" destOrd="0" presId="urn:microsoft.com/office/officeart/2005/8/layout/hierarchy2"/>
    <dgm:cxn modelId="{A2333144-F73F-4F41-ADB0-BCEB5D6F04E4}" type="presParOf" srcId="{8FA65B44-4FCD-4193-B66B-F108EEE0439F}" destId="{3FCF7754-DA12-4DA7-B677-1684564FFF1E}" srcOrd="0" destOrd="0" presId="urn:microsoft.com/office/officeart/2005/8/layout/hierarchy2"/>
    <dgm:cxn modelId="{EA149C25-98EE-40CE-9B81-FFE7DA220327}" type="presParOf" srcId="{20680E9A-C3DF-4B75-BBC6-A56D8FDBAD54}" destId="{3B3EBD3F-1967-4B72-A3F6-A98E60FF1A4F}" srcOrd="1" destOrd="0" presId="urn:microsoft.com/office/officeart/2005/8/layout/hierarchy2"/>
    <dgm:cxn modelId="{5EF7F059-1385-4F13-982F-29B29A41B5B2}" type="presParOf" srcId="{3B3EBD3F-1967-4B72-A3F6-A98E60FF1A4F}" destId="{3B1C9821-0B1B-4F77-B96A-D0290A08992E}" srcOrd="0" destOrd="0" presId="urn:microsoft.com/office/officeart/2005/8/layout/hierarchy2"/>
    <dgm:cxn modelId="{A70A2321-EA62-495E-B4F2-E4CBCA959C55}" type="presParOf" srcId="{3B3EBD3F-1967-4B72-A3F6-A98E60FF1A4F}" destId="{314A3C97-C2DD-4CC7-AAD5-1C8B9A1CD25F}" srcOrd="1" destOrd="0" presId="urn:microsoft.com/office/officeart/2005/8/layout/hierarchy2"/>
    <dgm:cxn modelId="{E5814696-D611-452D-A9B7-2D303108F716}" type="presParOf" srcId="{20680E9A-C3DF-4B75-BBC6-A56D8FDBAD54}" destId="{B78FB0DD-5D35-4D43-A9DC-403BFAFD04B3}" srcOrd="2" destOrd="0" presId="urn:microsoft.com/office/officeart/2005/8/layout/hierarchy2"/>
    <dgm:cxn modelId="{C506FA17-DE18-4E01-99F0-3FF017C74B1A}" type="presParOf" srcId="{B78FB0DD-5D35-4D43-A9DC-403BFAFD04B3}" destId="{0D71801B-1C97-42BE-A99E-F6E9E3EFAC86}" srcOrd="0" destOrd="0" presId="urn:microsoft.com/office/officeart/2005/8/layout/hierarchy2"/>
    <dgm:cxn modelId="{66A1D641-CE0B-4640-8482-D68BBB266DDF}" type="presParOf" srcId="{20680E9A-C3DF-4B75-BBC6-A56D8FDBAD54}" destId="{9B9CB054-719D-47CC-B3BB-B2D3CC5E7BAF}" srcOrd="3" destOrd="0" presId="urn:microsoft.com/office/officeart/2005/8/layout/hierarchy2"/>
    <dgm:cxn modelId="{0DEC85C8-A373-4F96-B96F-F446C378C709}" type="presParOf" srcId="{9B9CB054-719D-47CC-B3BB-B2D3CC5E7BAF}" destId="{1575113A-94E8-4006-8535-B6A290A38673}" srcOrd="0" destOrd="0" presId="urn:microsoft.com/office/officeart/2005/8/layout/hierarchy2"/>
    <dgm:cxn modelId="{A5D82E71-115D-48AD-9F2B-19A8B82F15B9}" type="presParOf" srcId="{9B9CB054-719D-47CC-B3BB-B2D3CC5E7BAF}" destId="{F4F1EC4B-5CCE-4D02-A2B2-7A8C61128F21}" srcOrd="1" destOrd="0" presId="urn:microsoft.com/office/officeart/2005/8/layout/hierarchy2"/>
    <dgm:cxn modelId="{92894FCF-53B8-4D81-8E98-525E7B62DAE4}" type="presParOf" srcId="{20680E9A-C3DF-4B75-BBC6-A56D8FDBAD54}" destId="{07B9A50B-D1E9-4EBD-8D90-57A102C753F7}" srcOrd="4" destOrd="0" presId="urn:microsoft.com/office/officeart/2005/8/layout/hierarchy2"/>
    <dgm:cxn modelId="{F3644476-B352-43D7-BAFE-3C4A0B8896C2}" type="presParOf" srcId="{07B9A50B-D1E9-4EBD-8D90-57A102C753F7}" destId="{AD6C03D1-A9E1-4FAF-8736-672BBA2A75A9}" srcOrd="0" destOrd="0" presId="urn:microsoft.com/office/officeart/2005/8/layout/hierarchy2"/>
    <dgm:cxn modelId="{55621C62-0E19-476C-BC54-0574E953641F}" type="presParOf" srcId="{20680E9A-C3DF-4B75-BBC6-A56D8FDBAD54}" destId="{A6383E9F-DF3A-468E-807E-0F474B4EED9E}" srcOrd="5" destOrd="0" presId="urn:microsoft.com/office/officeart/2005/8/layout/hierarchy2"/>
    <dgm:cxn modelId="{5CE45682-227D-4B31-A0CC-3A916B1957AA}" type="presParOf" srcId="{A6383E9F-DF3A-468E-807E-0F474B4EED9E}" destId="{4282F425-62A4-44C4-BC49-E97AE39D3524}" srcOrd="0" destOrd="0" presId="urn:microsoft.com/office/officeart/2005/8/layout/hierarchy2"/>
    <dgm:cxn modelId="{C63FA9C1-B916-44DB-B118-62E2549E0A4C}" type="presParOf" srcId="{A6383E9F-DF3A-468E-807E-0F474B4EED9E}" destId="{ABDA41B3-E92D-4412-8AAF-DDE011C2FF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6FE014-31CE-42D8-AEC1-776AC9836F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81F81A-2F9B-4D74-AC77-2F1536C54E9F}">
      <dgm:prSet phldrT="[Text]" custT="1"/>
      <dgm:spPr/>
      <dgm:t>
        <a:bodyPr/>
        <a:lstStyle/>
        <a:p>
          <a:r>
            <a:rPr lang="en-GB" sz="1600" dirty="0"/>
            <a:t>Lymphocytes</a:t>
          </a:r>
        </a:p>
      </dgm:t>
    </dgm:pt>
    <dgm:pt modelId="{85CFB1DD-1F73-486F-A9F4-A8979488F054}" type="parTrans" cxnId="{53A989F4-EE87-4EB7-90D9-525664F4A06F}">
      <dgm:prSet/>
      <dgm:spPr/>
      <dgm:t>
        <a:bodyPr/>
        <a:lstStyle/>
        <a:p>
          <a:endParaRPr lang="en-GB"/>
        </a:p>
      </dgm:t>
    </dgm:pt>
    <dgm:pt modelId="{D1CF4B75-B25F-4DE7-849E-86695756CDEF}" type="sibTrans" cxnId="{53A989F4-EE87-4EB7-90D9-525664F4A06F}">
      <dgm:prSet/>
      <dgm:spPr/>
      <dgm:t>
        <a:bodyPr/>
        <a:lstStyle/>
        <a:p>
          <a:endParaRPr lang="en-GB"/>
        </a:p>
      </dgm:t>
    </dgm:pt>
    <dgm:pt modelId="{34DB0542-E3B7-4929-87B0-2F2D97D90A9A}">
      <dgm:prSet phldrT="[Text]" custT="1"/>
      <dgm:spPr/>
      <dgm:t>
        <a:bodyPr/>
        <a:lstStyle/>
        <a:p>
          <a:r>
            <a:rPr lang="en-GB" sz="1400" dirty="0"/>
            <a:t>T-cells:</a:t>
          </a:r>
        </a:p>
        <a:p>
          <a:r>
            <a:rPr lang="en-GB" sz="1200" dirty="0"/>
            <a:t>Produced in bone marrow -&gt; Thymus</a:t>
          </a:r>
        </a:p>
      </dgm:t>
    </dgm:pt>
    <dgm:pt modelId="{5E13BBFB-55AA-4E8D-9813-7BFD1494EAA4}" type="parTrans" cxnId="{39AB0FE5-BA79-48C9-B57C-B5AFAF58CFFE}">
      <dgm:prSet/>
      <dgm:spPr/>
      <dgm:t>
        <a:bodyPr/>
        <a:lstStyle/>
        <a:p>
          <a:endParaRPr lang="en-GB"/>
        </a:p>
      </dgm:t>
    </dgm:pt>
    <dgm:pt modelId="{E26CEF60-B334-4720-AA61-A0CBA8EC7026}" type="sibTrans" cxnId="{39AB0FE5-BA79-48C9-B57C-B5AFAF58CFFE}">
      <dgm:prSet/>
      <dgm:spPr/>
      <dgm:t>
        <a:bodyPr/>
        <a:lstStyle/>
        <a:p>
          <a:endParaRPr lang="en-GB"/>
        </a:p>
      </dgm:t>
    </dgm:pt>
    <dgm:pt modelId="{C3570B68-23F1-4FA5-96C7-28E7E1823DC6}">
      <dgm:prSet phldrT="[Text]" custT="1"/>
      <dgm:spPr/>
      <dgm:t>
        <a:bodyPr/>
        <a:lstStyle/>
        <a:p>
          <a:r>
            <a:rPr lang="en-GB" sz="1400" dirty="0"/>
            <a:t>B-cells:</a:t>
          </a:r>
        </a:p>
        <a:p>
          <a:r>
            <a:rPr lang="en-GB" sz="1200" dirty="0"/>
            <a:t>- Bone marrow, produce </a:t>
          </a:r>
          <a:r>
            <a:rPr lang="en-GB" sz="1200" dirty="0" err="1"/>
            <a:t>antobodies</a:t>
          </a:r>
          <a:endParaRPr lang="en-GB" sz="1200" dirty="0"/>
        </a:p>
      </dgm:t>
    </dgm:pt>
    <dgm:pt modelId="{B63439CD-130F-4505-BD1B-DE9EAB482E8D}" type="parTrans" cxnId="{E3901798-0265-435C-BAB3-670C8D2DE9C7}">
      <dgm:prSet/>
      <dgm:spPr/>
      <dgm:t>
        <a:bodyPr/>
        <a:lstStyle/>
        <a:p>
          <a:endParaRPr lang="en-GB"/>
        </a:p>
      </dgm:t>
    </dgm:pt>
    <dgm:pt modelId="{245D012C-5F6E-41E8-939F-F7A878C72B00}" type="sibTrans" cxnId="{E3901798-0265-435C-BAB3-670C8D2DE9C7}">
      <dgm:prSet/>
      <dgm:spPr/>
      <dgm:t>
        <a:bodyPr/>
        <a:lstStyle/>
        <a:p>
          <a:endParaRPr lang="en-GB"/>
        </a:p>
      </dgm:t>
    </dgm:pt>
    <dgm:pt modelId="{121AD7CD-82CF-4D7C-8C42-11E8313D16D7}">
      <dgm:prSet phldrT="[Text]" custT="1"/>
      <dgm:spPr/>
      <dgm:t>
        <a:bodyPr/>
        <a:lstStyle/>
        <a:p>
          <a:r>
            <a:rPr lang="en-GB" sz="1400" dirty="0"/>
            <a:t>Natural killer cells:</a:t>
          </a:r>
        </a:p>
        <a:p>
          <a:r>
            <a:rPr lang="en-GB" sz="1400" dirty="0"/>
            <a:t>- </a:t>
          </a:r>
          <a:r>
            <a:rPr lang="en-GB" sz="1200" dirty="0"/>
            <a:t>Kill virus-infected cells</a:t>
          </a:r>
          <a:endParaRPr lang="en-GB" sz="1400" dirty="0"/>
        </a:p>
      </dgm:t>
    </dgm:pt>
    <dgm:pt modelId="{F2ED20AD-695E-472B-91DC-80AB8651F1FE}" type="parTrans" cxnId="{8C88B353-94E1-4E60-AF28-F13C26322BF5}">
      <dgm:prSet/>
      <dgm:spPr/>
      <dgm:t>
        <a:bodyPr/>
        <a:lstStyle/>
        <a:p>
          <a:endParaRPr lang="en-GB"/>
        </a:p>
      </dgm:t>
    </dgm:pt>
    <dgm:pt modelId="{15A3536E-6C3C-416A-B180-B7F70A6D66F2}" type="sibTrans" cxnId="{8C88B353-94E1-4E60-AF28-F13C26322BF5}">
      <dgm:prSet/>
      <dgm:spPr/>
      <dgm:t>
        <a:bodyPr/>
        <a:lstStyle/>
        <a:p>
          <a:endParaRPr lang="en-GB"/>
        </a:p>
      </dgm:t>
    </dgm:pt>
    <dgm:pt modelId="{9BE5997B-B56C-44AB-9EFB-6C4B88D2FA50}" type="pres">
      <dgm:prSet presAssocID="{B36FE014-31CE-42D8-AEC1-776AC9836F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08E699-E4FC-4EFA-8757-9E9712969461}" type="pres">
      <dgm:prSet presAssocID="{2781F81A-2F9B-4D74-AC77-2F1536C54E9F}" presName="hierRoot1" presStyleCnt="0">
        <dgm:presLayoutVars>
          <dgm:hierBranch val="init"/>
        </dgm:presLayoutVars>
      </dgm:prSet>
      <dgm:spPr/>
    </dgm:pt>
    <dgm:pt modelId="{41684333-B823-4AA5-9705-863FEEE63A5D}" type="pres">
      <dgm:prSet presAssocID="{2781F81A-2F9B-4D74-AC77-2F1536C54E9F}" presName="rootComposite1" presStyleCnt="0"/>
      <dgm:spPr/>
    </dgm:pt>
    <dgm:pt modelId="{B75A2D94-0FD8-4C27-8771-7825B8D44435}" type="pres">
      <dgm:prSet presAssocID="{2781F81A-2F9B-4D74-AC77-2F1536C54E9F}" presName="rootText1" presStyleLbl="node0" presStyleIdx="0" presStyleCnt="1" custScaleX="109977" custScaleY="109420">
        <dgm:presLayoutVars>
          <dgm:chPref val="3"/>
        </dgm:presLayoutVars>
      </dgm:prSet>
      <dgm:spPr/>
    </dgm:pt>
    <dgm:pt modelId="{050FCC28-A2ED-446D-92B8-A8DAE1E28C00}" type="pres">
      <dgm:prSet presAssocID="{2781F81A-2F9B-4D74-AC77-2F1536C54E9F}" presName="rootConnector1" presStyleLbl="node1" presStyleIdx="0" presStyleCnt="0"/>
      <dgm:spPr/>
    </dgm:pt>
    <dgm:pt modelId="{41677FB2-B248-4891-8519-776B48398EA6}" type="pres">
      <dgm:prSet presAssocID="{2781F81A-2F9B-4D74-AC77-2F1536C54E9F}" presName="hierChild2" presStyleCnt="0"/>
      <dgm:spPr/>
    </dgm:pt>
    <dgm:pt modelId="{641A2C29-9AA9-40DB-92D8-5345105DB4C0}" type="pres">
      <dgm:prSet presAssocID="{5E13BBFB-55AA-4E8D-9813-7BFD1494EAA4}" presName="Name37" presStyleLbl="parChTrans1D2" presStyleIdx="0" presStyleCnt="3"/>
      <dgm:spPr/>
    </dgm:pt>
    <dgm:pt modelId="{7631DF3B-5ED4-4487-B25F-C2350E1C0183}" type="pres">
      <dgm:prSet presAssocID="{34DB0542-E3B7-4929-87B0-2F2D97D90A9A}" presName="hierRoot2" presStyleCnt="0">
        <dgm:presLayoutVars>
          <dgm:hierBranch val="init"/>
        </dgm:presLayoutVars>
      </dgm:prSet>
      <dgm:spPr/>
    </dgm:pt>
    <dgm:pt modelId="{8CCF3398-C2B8-4FD1-9CA5-6C770FAC9CF4}" type="pres">
      <dgm:prSet presAssocID="{34DB0542-E3B7-4929-87B0-2F2D97D90A9A}" presName="rootComposite" presStyleCnt="0"/>
      <dgm:spPr/>
    </dgm:pt>
    <dgm:pt modelId="{6056112F-3001-48E6-8487-1F7E8D2BEA97}" type="pres">
      <dgm:prSet presAssocID="{34DB0542-E3B7-4929-87B0-2F2D97D90A9A}" presName="rootText" presStyleLbl="node2" presStyleIdx="0" presStyleCnt="3" custScaleX="118809" custScaleY="103126">
        <dgm:presLayoutVars>
          <dgm:chPref val="3"/>
        </dgm:presLayoutVars>
      </dgm:prSet>
      <dgm:spPr/>
    </dgm:pt>
    <dgm:pt modelId="{253AD4B6-D04C-4D75-8A9E-5E8B4EE20B3A}" type="pres">
      <dgm:prSet presAssocID="{34DB0542-E3B7-4929-87B0-2F2D97D90A9A}" presName="rootConnector" presStyleLbl="node2" presStyleIdx="0" presStyleCnt="3"/>
      <dgm:spPr/>
    </dgm:pt>
    <dgm:pt modelId="{E05E9ACE-C459-49EF-A539-601F3478596B}" type="pres">
      <dgm:prSet presAssocID="{34DB0542-E3B7-4929-87B0-2F2D97D90A9A}" presName="hierChild4" presStyleCnt="0"/>
      <dgm:spPr/>
    </dgm:pt>
    <dgm:pt modelId="{E4896231-EE04-4F44-BC65-9DDA985D6531}" type="pres">
      <dgm:prSet presAssocID="{34DB0542-E3B7-4929-87B0-2F2D97D90A9A}" presName="hierChild5" presStyleCnt="0"/>
      <dgm:spPr/>
    </dgm:pt>
    <dgm:pt modelId="{ED8A77B0-50FD-4785-A95A-61F4C200DB58}" type="pres">
      <dgm:prSet presAssocID="{B63439CD-130F-4505-BD1B-DE9EAB482E8D}" presName="Name37" presStyleLbl="parChTrans1D2" presStyleIdx="1" presStyleCnt="3"/>
      <dgm:spPr/>
    </dgm:pt>
    <dgm:pt modelId="{231977B8-3D4F-4A26-B11A-D8995B0F0E7B}" type="pres">
      <dgm:prSet presAssocID="{C3570B68-23F1-4FA5-96C7-28E7E1823DC6}" presName="hierRoot2" presStyleCnt="0">
        <dgm:presLayoutVars>
          <dgm:hierBranch val="init"/>
        </dgm:presLayoutVars>
      </dgm:prSet>
      <dgm:spPr/>
    </dgm:pt>
    <dgm:pt modelId="{A889BC7A-127C-4361-9A3F-67C7F626649B}" type="pres">
      <dgm:prSet presAssocID="{C3570B68-23F1-4FA5-96C7-28E7E1823DC6}" presName="rootComposite" presStyleCnt="0"/>
      <dgm:spPr/>
    </dgm:pt>
    <dgm:pt modelId="{18412E02-4D71-4677-B2C8-8627BADF88F1}" type="pres">
      <dgm:prSet presAssocID="{C3570B68-23F1-4FA5-96C7-28E7E1823DC6}" presName="rootText" presStyleLbl="node2" presStyleIdx="1" presStyleCnt="3" custScaleX="116231" custScaleY="96138">
        <dgm:presLayoutVars>
          <dgm:chPref val="3"/>
        </dgm:presLayoutVars>
      </dgm:prSet>
      <dgm:spPr/>
    </dgm:pt>
    <dgm:pt modelId="{4A0221E1-6A75-402A-B99D-FE13EC165659}" type="pres">
      <dgm:prSet presAssocID="{C3570B68-23F1-4FA5-96C7-28E7E1823DC6}" presName="rootConnector" presStyleLbl="node2" presStyleIdx="1" presStyleCnt="3"/>
      <dgm:spPr/>
    </dgm:pt>
    <dgm:pt modelId="{6187DD14-D1A4-4D9A-A2C8-0A7A00E3FFF1}" type="pres">
      <dgm:prSet presAssocID="{C3570B68-23F1-4FA5-96C7-28E7E1823DC6}" presName="hierChild4" presStyleCnt="0"/>
      <dgm:spPr/>
    </dgm:pt>
    <dgm:pt modelId="{02AAA1BB-1B09-443A-80A5-BB9429694A1C}" type="pres">
      <dgm:prSet presAssocID="{C3570B68-23F1-4FA5-96C7-28E7E1823DC6}" presName="hierChild5" presStyleCnt="0"/>
      <dgm:spPr/>
    </dgm:pt>
    <dgm:pt modelId="{2BAEDBD6-FDE7-46DC-B604-4DFD3A0959ED}" type="pres">
      <dgm:prSet presAssocID="{F2ED20AD-695E-472B-91DC-80AB8651F1FE}" presName="Name37" presStyleLbl="parChTrans1D2" presStyleIdx="2" presStyleCnt="3"/>
      <dgm:spPr/>
    </dgm:pt>
    <dgm:pt modelId="{C67319EC-4475-4133-95D7-A757E93C42D7}" type="pres">
      <dgm:prSet presAssocID="{121AD7CD-82CF-4D7C-8C42-11E8313D16D7}" presName="hierRoot2" presStyleCnt="0">
        <dgm:presLayoutVars>
          <dgm:hierBranch val="init"/>
        </dgm:presLayoutVars>
      </dgm:prSet>
      <dgm:spPr/>
    </dgm:pt>
    <dgm:pt modelId="{272FC31E-837B-4237-B559-788ACC8AF73B}" type="pres">
      <dgm:prSet presAssocID="{121AD7CD-82CF-4D7C-8C42-11E8313D16D7}" presName="rootComposite" presStyleCnt="0"/>
      <dgm:spPr/>
    </dgm:pt>
    <dgm:pt modelId="{983A68A0-9CA5-4357-B050-3993FC3BA117}" type="pres">
      <dgm:prSet presAssocID="{121AD7CD-82CF-4D7C-8C42-11E8313D16D7}" presName="rootText" presStyleLbl="node2" presStyleIdx="2" presStyleCnt="3" custScaleX="123350" custScaleY="128079">
        <dgm:presLayoutVars>
          <dgm:chPref val="3"/>
        </dgm:presLayoutVars>
      </dgm:prSet>
      <dgm:spPr/>
    </dgm:pt>
    <dgm:pt modelId="{FEEB54DE-6AF8-4512-80BE-5F3DD5CEA034}" type="pres">
      <dgm:prSet presAssocID="{121AD7CD-82CF-4D7C-8C42-11E8313D16D7}" presName="rootConnector" presStyleLbl="node2" presStyleIdx="2" presStyleCnt="3"/>
      <dgm:spPr/>
    </dgm:pt>
    <dgm:pt modelId="{40CE623E-BBE6-4D3B-8F63-A679194C8DFB}" type="pres">
      <dgm:prSet presAssocID="{121AD7CD-82CF-4D7C-8C42-11E8313D16D7}" presName="hierChild4" presStyleCnt="0"/>
      <dgm:spPr/>
    </dgm:pt>
    <dgm:pt modelId="{FE4AE224-E3EA-44E9-B030-5410EF2A5E65}" type="pres">
      <dgm:prSet presAssocID="{121AD7CD-82CF-4D7C-8C42-11E8313D16D7}" presName="hierChild5" presStyleCnt="0"/>
      <dgm:spPr/>
    </dgm:pt>
    <dgm:pt modelId="{625E4F52-764D-44A0-985B-0AB4DC1A3341}" type="pres">
      <dgm:prSet presAssocID="{2781F81A-2F9B-4D74-AC77-2F1536C54E9F}" presName="hierChild3" presStyleCnt="0"/>
      <dgm:spPr/>
    </dgm:pt>
  </dgm:ptLst>
  <dgm:cxnLst>
    <dgm:cxn modelId="{84DE3C0D-BE43-461F-9678-2A03D6E9A30D}" type="presOf" srcId="{2781F81A-2F9B-4D74-AC77-2F1536C54E9F}" destId="{050FCC28-A2ED-446D-92B8-A8DAE1E28C00}" srcOrd="1" destOrd="0" presId="urn:microsoft.com/office/officeart/2005/8/layout/orgChart1"/>
    <dgm:cxn modelId="{7F318F1C-1A11-4E3F-B133-C055CCB8A921}" type="presOf" srcId="{C3570B68-23F1-4FA5-96C7-28E7E1823DC6}" destId="{4A0221E1-6A75-402A-B99D-FE13EC165659}" srcOrd="1" destOrd="0" presId="urn:microsoft.com/office/officeart/2005/8/layout/orgChart1"/>
    <dgm:cxn modelId="{5F370027-6BCE-4ED1-A0D1-84939C5ED729}" type="presOf" srcId="{2781F81A-2F9B-4D74-AC77-2F1536C54E9F}" destId="{B75A2D94-0FD8-4C27-8771-7825B8D44435}" srcOrd="0" destOrd="0" presId="urn:microsoft.com/office/officeart/2005/8/layout/orgChart1"/>
    <dgm:cxn modelId="{D4B73E30-5182-4F04-A830-F778BDED543E}" type="presOf" srcId="{B63439CD-130F-4505-BD1B-DE9EAB482E8D}" destId="{ED8A77B0-50FD-4785-A95A-61F4C200DB58}" srcOrd="0" destOrd="0" presId="urn:microsoft.com/office/officeart/2005/8/layout/orgChart1"/>
    <dgm:cxn modelId="{9F0BA540-5C7E-4838-A0D4-DF0CADFB2606}" type="presOf" srcId="{5E13BBFB-55AA-4E8D-9813-7BFD1494EAA4}" destId="{641A2C29-9AA9-40DB-92D8-5345105DB4C0}" srcOrd="0" destOrd="0" presId="urn:microsoft.com/office/officeart/2005/8/layout/orgChart1"/>
    <dgm:cxn modelId="{90584860-DC8B-40B0-834B-9C988B5907AF}" type="presOf" srcId="{34DB0542-E3B7-4929-87B0-2F2D97D90A9A}" destId="{6056112F-3001-48E6-8487-1F7E8D2BEA97}" srcOrd="0" destOrd="0" presId="urn:microsoft.com/office/officeart/2005/8/layout/orgChart1"/>
    <dgm:cxn modelId="{59F93467-4E48-46B9-9BE7-85187A8AB258}" type="presOf" srcId="{F2ED20AD-695E-472B-91DC-80AB8651F1FE}" destId="{2BAEDBD6-FDE7-46DC-B604-4DFD3A0959ED}" srcOrd="0" destOrd="0" presId="urn:microsoft.com/office/officeart/2005/8/layout/orgChart1"/>
    <dgm:cxn modelId="{8C88B353-94E1-4E60-AF28-F13C26322BF5}" srcId="{2781F81A-2F9B-4D74-AC77-2F1536C54E9F}" destId="{121AD7CD-82CF-4D7C-8C42-11E8313D16D7}" srcOrd="2" destOrd="0" parTransId="{F2ED20AD-695E-472B-91DC-80AB8651F1FE}" sibTransId="{15A3536E-6C3C-416A-B180-B7F70A6D66F2}"/>
    <dgm:cxn modelId="{ADA72C8D-D22C-496F-9CB5-A8377E844437}" type="presOf" srcId="{B36FE014-31CE-42D8-AEC1-776AC9836F4F}" destId="{9BE5997B-B56C-44AB-9EFB-6C4B88D2FA50}" srcOrd="0" destOrd="0" presId="urn:microsoft.com/office/officeart/2005/8/layout/orgChart1"/>
    <dgm:cxn modelId="{E3901798-0265-435C-BAB3-670C8D2DE9C7}" srcId="{2781F81A-2F9B-4D74-AC77-2F1536C54E9F}" destId="{C3570B68-23F1-4FA5-96C7-28E7E1823DC6}" srcOrd="1" destOrd="0" parTransId="{B63439CD-130F-4505-BD1B-DE9EAB482E8D}" sibTransId="{245D012C-5F6E-41E8-939F-F7A878C72B00}"/>
    <dgm:cxn modelId="{283AE8B3-6131-4DB0-B61F-95FA351E6FDC}" type="presOf" srcId="{C3570B68-23F1-4FA5-96C7-28E7E1823DC6}" destId="{18412E02-4D71-4677-B2C8-8627BADF88F1}" srcOrd="0" destOrd="0" presId="urn:microsoft.com/office/officeart/2005/8/layout/orgChart1"/>
    <dgm:cxn modelId="{50DE05DB-412B-4C55-8983-F4684AD707BC}" type="presOf" srcId="{121AD7CD-82CF-4D7C-8C42-11E8313D16D7}" destId="{FEEB54DE-6AF8-4512-80BE-5F3DD5CEA034}" srcOrd="1" destOrd="0" presId="urn:microsoft.com/office/officeart/2005/8/layout/orgChart1"/>
    <dgm:cxn modelId="{39AB0FE5-BA79-48C9-B57C-B5AFAF58CFFE}" srcId="{2781F81A-2F9B-4D74-AC77-2F1536C54E9F}" destId="{34DB0542-E3B7-4929-87B0-2F2D97D90A9A}" srcOrd="0" destOrd="0" parTransId="{5E13BBFB-55AA-4E8D-9813-7BFD1494EAA4}" sibTransId="{E26CEF60-B334-4720-AA61-A0CBA8EC7026}"/>
    <dgm:cxn modelId="{29F019E7-88C5-43F7-8DC0-2CE6EEF98839}" type="presOf" srcId="{34DB0542-E3B7-4929-87B0-2F2D97D90A9A}" destId="{253AD4B6-D04C-4D75-8A9E-5E8B4EE20B3A}" srcOrd="1" destOrd="0" presId="urn:microsoft.com/office/officeart/2005/8/layout/orgChart1"/>
    <dgm:cxn modelId="{2B4685ED-89DB-40CE-9406-EDA35A62C2C9}" type="presOf" srcId="{121AD7CD-82CF-4D7C-8C42-11E8313D16D7}" destId="{983A68A0-9CA5-4357-B050-3993FC3BA117}" srcOrd="0" destOrd="0" presId="urn:microsoft.com/office/officeart/2005/8/layout/orgChart1"/>
    <dgm:cxn modelId="{53A989F4-EE87-4EB7-90D9-525664F4A06F}" srcId="{B36FE014-31CE-42D8-AEC1-776AC9836F4F}" destId="{2781F81A-2F9B-4D74-AC77-2F1536C54E9F}" srcOrd="0" destOrd="0" parTransId="{85CFB1DD-1F73-486F-A9F4-A8979488F054}" sibTransId="{D1CF4B75-B25F-4DE7-849E-86695756CDEF}"/>
    <dgm:cxn modelId="{70C25416-9C2F-40A4-8920-D36C35255BFF}" type="presParOf" srcId="{9BE5997B-B56C-44AB-9EFB-6C4B88D2FA50}" destId="{A008E699-E4FC-4EFA-8757-9E9712969461}" srcOrd="0" destOrd="0" presId="urn:microsoft.com/office/officeart/2005/8/layout/orgChart1"/>
    <dgm:cxn modelId="{FD24B958-B734-4D64-BE87-97B57400DAF8}" type="presParOf" srcId="{A008E699-E4FC-4EFA-8757-9E9712969461}" destId="{41684333-B823-4AA5-9705-863FEEE63A5D}" srcOrd="0" destOrd="0" presId="urn:microsoft.com/office/officeart/2005/8/layout/orgChart1"/>
    <dgm:cxn modelId="{32CE9121-4A1C-462D-945C-3E5835547D71}" type="presParOf" srcId="{41684333-B823-4AA5-9705-863FEEE63A5D}" destId="{B75A2D94-0FD8-4C27-8771-7825B8D44435}" srcOrd="0" destOrd="0" presId="urn:microsoft.com/office/officeart/2005/8/layout/orgChart1"/>
    <dgm:cxn modelId="{8AF76C74-2019-4A06-A6C6-B1D6566391C5}" type="presParOf" srcId="{41684333-B823-4AA5-9705-863FEEE63A5D}" destId="{050FCC28-A2ED-446D-92B8-A8DAE1E28C00}" srcOrd="1" destOrd="0" presId="urn:microsoft.com/office/officeart/2005/8/layout/orgChart1"/>
    <dgm:cxn modelId="{60C185B7-9DAA-42A4-B981-BA2D1A3EF0C1}" type="presParOf" srcId="{A008E699-E4FC-4EFA-8757-9E9712969461}" destId="{41677FB2-B248-4891-8519-776B48398EA6}" srcOrd="1" destOrd="0" presId="urn:microsoft.com/office/officeart/2005/8/layout/orgChart1"/>
    <dgm:cxn modelId="{9CA31D8C-A422-4189-BDB6-B2FC539929F5}" type="presParOf" srcId="{41677FB2-B248-4891-8519-776B48398EA6}" destId="{641A2C29-9AA9-40DB-92D8-5345105DB4C0}" srcOrd="0" destOrd="0" presId="urn:microsoft.com/office/officeart/2005/8/layout/orgChart1"/>
    <dgm:cxn modelId="{EC3C8DB7-AE65-4394-9006-E2143B67B391}" type="presParOf" srcId="{41677FB2-B248-4891-8519-776B48398EA6}" destId="{7631DF3B-5ED4-4487-B25F-C2350E1C0183}" srcOrd="1" destOrd="0" presId="urn:microsoft.com/office/officeart/2005/8/layout/orgChart1"/>
    <dgm:cxn modelId="{799584F1-5290-449C-9D03-A1AC9EB12B45}" type="presParOf" srcId="{7631DF3B-5ED4-4487-B25F-C2350E1C0183}" destId="{8CCF3398-C2B8-4FD1-9CA5-6C770FAC9CF4}" srcOrd="0" destOrd="0" presId="urn:microsoft.com/office/officeart/2005/8/layout/orgChart1"/>
    <dgm:cxn modelId="{EAD6618C-2B0C-40B2-ADB1-B25A2C102E06}" type="presParOf" srcId="{8CCF3398-C2B8-4FD1-9CA5-6C770FAC9CF4}" destId="{6056112F-3001-48E6-8487-1F7E8D2BEA97}" srcOrd="0" destOrd="0" presId="urn:microsoft.com/office/officeart/2005/8/layout/orgChart1"/>
    <dgm:cxn modelId="{A75C897B-0CC4-4DAD-9F03-BA5FC87C5631}" type="presParOf" srcId="{8CCF3398-C2B8-4FD1-9CA5-6C770FAC9CF4}" destId="{253AD4B6-D04C-4D75-8A9E-5E8B4EE20B3A}" srcOrd="1" destOrd="0" presId="urn:microsoft.com/office/officeart/2005/8/layout/orgChart1"/>
    <dgm:cxn modelId="{FCB2C75F-459B-4170-BA37-300F2D6203FD}" type="presParOf" srcId="{7631DF3B-5ED4-4487-B25F-C2350E1C0183}" destId="{E05E9ACE-C459-49EF-A539-601F3478596B}" srcOrd="1" destOrd="0" presId="urn:microsoft.com/office/officeart/2005/8/layout/orgChart1"/>
    <dgm:cxn modelId="{FE5E126B-2ED9-41F1-BFDD-0C0ACDD8A4EA}" type="presParOf" srcId="{7631DF3B-5ED4-4487-B25F-C2350E1C0183}" destId="{E4896231-EE04-4F44-BC65-9DDA985D6531}" srcOrd="2" destOrd="0" presId="urn:microsoft.com/office/officeart/2005/8/layout/orgChart1"/>
    <dgm:cxn modelId="{6F692DA1-91BF-492B-AA7D-AA94F7736AE2}" type="presParOf" srcId="{41677FB2-B248-4891-8519-776B48398EA6}" destId="{ED8A77B0-50FD-4785-A95A-61F4C200DB58}" srcOrd="2" destOrd="0" presId="urn:microsoft.com/office/officeart/2005/8/layout/orgChart1"/>
    <dgm:cxn modelId="{C71B7A83-606E-4EA0-BDBA-55E4758F2AA7}" type="presParOf" srcId="{41677FB2-B248-4891-8519-776B48398EA6}" destId="{231977B8-3D4F-4A26-B11A-D8995B0F0E7B}" srcOrd="3" destOrd="0" presId="urn:microsoft.com/office/officeart/2005/8/layout/orgChart1"/>
    <dgm:cxn modelId="{05B6D7A2-8B9B-46BE-99A0-66BA4ECE55E3}" type="presParOf" srcId="{231977B8-3D4F-4A26-B11A-D8995B0F0E7B}" destId="{A889BC7A-127C-4361-9A3F-67C7F626649B}" srcOrd="0" destOrd="0" presId="urn:microsoft.com/office/officeart/2005/8/layout/orgChart1"/>
    <dgm:cxn modelId="{CDD518CB-C09B-4FCF-827D-A6C490248689}" type="presParOf" srcId="{A889BC7A-127C-4361-9A3F-67C7F626649B}" destId="{18412E02-4D71-4677-B2C8-8627BADF88F1}" srcOrd="0" destOrd="0" presId="urn:microsoft.com/office/officeart/2005/8/layout/orgChart1"/>
    <dgm:cxn modelId="{55A7951A-8A2D-4E85-A58C-402839C2238A}" type="presParOf" srcId="{A889BC7A-127C-4361-9A3F-67C7F626649B}" destId="{4A0221E1-6A75-402A-B99D-FE13EC165659}" srcOrd="1" destOrd="0" presId="urn:microsoft.com/office/officeart/2005/8/layout/orgChart1"/>
    <dgm:cxn modelId="{6148F864-AF77-41F3-B662-175819C24B1B}" type="presParOf" srcId="{231977B8-3D4F-4A26-B11A-D8995B0F0E7B}" destId="{6187DD14-D1A4-4D9A-A2C8-0A7A00E3FFF1}" srcOrd="1" destOrd="0" presId="urn:microsoft.com/office/officeart/2005/8/layout/orgChart1"/>
    <dgm:cxn modelId="{15EA5EC3-A365-4C7E-B6DA-85C428FBA2EA}" type="presParOf" srcId="{231977B8-3D4F-4A26-B11A-D8995B0F0E7B}" destId="{02AAA1BB-1B09-443A-80A5-BB9429694A1C}" srcOrd="2" destOrd="0" presId="urn:microsoft.com/office/officeart/2005/8/layout/orgChart1"/>
    <dgm:cxn modelId="{B049FAD1-051A-4A2C-823F-D480EC813250}" type="presParOf" srcId="{41677FB2-B248-4891-8519-776B48398EA6}" destId="{2BAEDBD6-FDE7-46DC-B604-4DFD3A0959ED}" srcOrd="4" destOrd="0" presId="urn:microsoft.com/office/officeart/2005/8/layout/orgChart1"/>
    <dgm:cxn modelId="{0AAE8CA8-5215-4897-B41D-8F81EEF5EDCF}" type="presParOf" srcId="{41677FB2-B248-4891-8519-776B48398EA6}" destId="{C67319EC-4475-4133-95D7-A757E93C42D7}" srcOrd="5" destOrd="0" presId="urn:microsoft.com/office/officeart/2005/8/layout/orgChart1"/>
    <dgm:cxn modelId="{6D706443-5B6F-4D5E-966A-652566AC4AA8}" type="presParOf" srcId="{C67319EC-4475-4133-95D7-A757E93C42D7}" destId="{272FC31E-837B-4237-B559-788ACC8AF73B}" srcOrd="0" destOrd="0" presId="urn:microsoft.com/office/officeart/2005/8/layout/orgChart1"/>
    <dgm:cxn modelId="{D04E33F7-4E50-471B-8B5E-DCC511E0EA05}" type="presParOf" srcId="{272FC31E-837B-4237-B559-788ACC8AF73B}" destId="{983A68A0-9CA5-4357-B050-3993FC3BA117}" srcOrd="0" destOrd="0" presId="urn:microsoft.com/office/officeart/2005/8/layout/orgChart1"/>
    <dgm:cxn modelId="{D002CBEC-F541-424E-B163-C3E840ACC776}" type="presParOf" srcId="{272FC31E-837B-4237-B559-788ACC8AF73B}" destId="{FEEB54DE-6AF8-4512-80BE-5F3DD5CEA034}" srcOrd="1" destOrd="0" presId="urn:microsoft.com/office/officeart/2005/8/layout/orgChart1"/>
    <dgm:cxn modelId="{D7725376-2BDA-48A9-B426-3656983AD20A}" type="presParOf" srcId="{C67319EC-4475-4133-95D7-A757E93C42D7}" destId="{40CE623E-BBE6-4D3B-8F63-A679194C8DFB}" srcOrd="1" destOrd="0" presId="urn:microsoft.com/office/officeart/2005/8/layout/orgChart1"/>
    <dgm:cxn modelId="{4A271305-B791-4127-8A87-13B6B1214706}" type="presParOf" srcId="{C67319EC-4475-4133-95D7-A757E93C42D7}" destId="{FE4AE224-E3EA-44E9-B030-5410EF2A5E65}" srcOrd="2" destOrd="0" presId="urn:microsoft.com/office/officeart/2005/8/layout/orgChart1"/>
    <dgm:cxn modelId="{7F181A9B-F69A-46D2-96AE-7A00ABE323C5}" type="presParOf" srcId="{A008E699-E4FC-4EFA-8757-9E9712969461}" destId="{625E4F52-764D-44A0-985B-0AB4DC1A33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57A52-6893-422C-9568-C4BAA2308D58}">
      <dsp:nvSpPr>
        <dsp:cNvPr id="0" name=""/>
        <dsp:cNvSpPr/>
      </dsp:nvSpPr>
      <dsp:spPr>
        <a:xfrm>
          <a:off x="371586" y="1552925"/>
          <a:ext cx="1542022" cy="771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Leukocytes</a:t>
          </a:r>
        </a:p>
      </dsp:txBody>
      <dsp:txXfrm>
        <a:off x="394168" y="1575507"/>
        <a:ext cx="1496858" cy="725847"/>
      </dsp:txXfrm>
    </dsp:sp>
    <dsp:sp modelId="{B1AEAE1C-A554-4838-973B-F6C42405A881}">
      <dsp:nvSpPr>
        <dsp:cNvPr id="0" name=""/>
        <dsp:cNvSpPr/>
      </dsp:nvSpPr>
      <dsp:spPr>
        <a:xfrm rot="17945813">
          <a:off x="1587811" y="1368204"/>
          <a:ext cx="126840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68402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90303" y="1352556"/>
        <a:ext cx="63420" cy="63420"/>
      </dsp:txXfrm>
    </dsp:sp>
    <dsp:sp modelId="{B9331FA2-2BEC-4D8B-8D70-BA71FD95F6EE}">
      <dsp:nvSpPr>
        <dsp:cNvPr id="0" name=""/>
        <dsp:cNvSpPr/>
      </dsp:nvSpPr>
      <dsp:spPr>
        <a:xfrm>
          <a:off x="2530417" y="444597"/>
          <a:ext cx="1542022" cy="771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Agranulocytes</a:t>
          </a:r>
        </a:p>
      </dsp:txBody>
      <dsp:txXfrm>
        <a:off x="2552999" y="467179"/>
        <a:ext cx="1496858" cy="725847"/>
      </dsp:txXfrm>
    </dsp:sp>
    <dsp:sp modelId="{C6A73D7E-BBAE-4612-9233-8223B337833F}">
      <dsp:nvSpPr>
        <dsp:cNvPr id="0" name=""/>
        <dsp:cNvSpPr/>
      </dsp:nvSpPr>
      <dsp:spPr>
        <a:xfrm rot="19457599">
          <a:off x="4001043" y="592374"/>
          <a:ext cx="75960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59602" y="160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61854" y="589446"/>
        <a:ext cx="37980" cy="37980"/>
      </dsp:txXfrm>
    </dsp:sp>
    <dsp:sp modelId="{220B9895-7E06-4011-8281-D83BB218EAAF}">
      <dsp:nvSpPr>
        <dsp:cNvPr id="0" name=""/>
        <dsp:cNvSpPr/>
      </dsp:nvSpPr>
      <dsp:spPr>
        <a:xfrm>
          <a:off x="4689249" y="1265"/>
          <a:ext cx="1542022" cy="771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Monocytes</a:t>
          </a:r>
        </a:p>
      </dsp:txBody>
      <dsp:txXfrm>
        <a:off x="4711831" y="23847"/>
        <a:ext cx="1496858" cy="725847"/>
      </dsp:txXfrm>
    </dsp:sp>
    <dsp:sp modelId="{0D851D35-F9C8-408A-95E5-3FE27696611E}">
      <dsp:nvSpPr>
        <dsp:cNvPr id="0" name=""/>
        <dsp:cNvSpPr/>
      </dsp:nvSpPr>
      <dsp:spPr>
        <a:xfrm rot="2142401">
          <a:off x="4001043" y="1035706"/>
          <a:ext cx="75960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59602" y="160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61854" y="1032778"/>
        <a:ext cx="37980" cy="37980"/>
      </dsp:txXfrm>
    </dsp:sp>
    <dsp:sp modelId="{40565ACB-9FAA-43CD-B3E8-B1BA8E0AB375}">
      <dsp:nvSpPr>
        <dsp:cNvPr id="0" name=""/>
        <dsp:cNvSpPr/>
      </dsp:nvSpPr>
      <dsp:spPr>
        <a:xfrm>
          <a:off x="4689249" y="887928"/>
          <a:ext cx="1542022" cy="771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Lymphocytes </a:t>
          </a:r>
        </a:p>
      </dsp:txBody>
      <dsp:txXfrm>
        <a:off x="4711831" y="910510"/>
        <a:ext cx="1496858" cy="725847"/>
      </dsp:txXfrm>
    </dsp:sp>
    <dsp:sp modelId="{9160FC8C-CF39-4B8B-830A-4717AFEBB382}">
      <dsp:nvSpPr>
        <dsp:cNvPr id="0" name=""/>
        <dsp:cNvSpPr/>
      </dsp:nvSpPr>
      <dsp:spPr>
        <a:xfrm rot="3654187">
          <a:off x="1587811" y="2476533"/>
          <a:ext cx="126840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68402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90303" y="2460885"/>
        <a:ext cx="63420" cy="63420"/>
      </dsp:txXfrm>
    </dsp:sp>
    <dsp:sp modelId="{655F55A4-03DB-4621-A103-FFF748AE33F1}">
      <dsp:nvSpPr>
        <dsp:cNvPr id="0" name=""/>
        <dsp:cNvSpPr/>
      </dsp:nvSpPr>
      <dsp:spPr>
        <a:xfrm>
          <a:off x="2530417" y="2661254"/>
          <a:ext cx="1542022" cy="771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Granulocytes</a:t>
          </a:r>
        </a:p>
      </dsp:txBody>
      <dsp:txXfrm>
        <a:off x="2552999" y="2683836"/>
        <a:ext cx="1496858" cy="725847"/>
      </dsp:txXfrm>
    </dsp:sp>
    <dsp:sp modelId="{8FA65B44-4FCD-4193-B66B-F108EEE0439F}">
      <dsp:nvSpPr>
        <dsp:cNvPr id="0" name=""/>
        <dsp:cNvSpPr/>
      </dsp:nvSpPr>
      <dsp:spPr>
        <a:xfrm rot="18289469">
          <a:off x="3840792" y="2587366"/>
          <a:ext cx="108010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0103" y="160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53842" y="2576425"/>
        <a:ext cx="54005" cy="54005"/>
      </dsp:txXfrm>
    </dsp:sp>
    <dsp:sp modelId="{3B1C9821-0B1B-4F77-B96A-D0290A08992E}">
      <dsp:nvSpPr>
        <dsp:cNvPr id="0" name=""/>
        <dsp:cNvSpPr/>
      </dsp:nvSpPr>
      <dsp:spPr>
        <a:xfrm>
          <a:off x="4689249" y="1774591"/>
          <a:ext cx="1542022" cy="771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Basophils</a:t>
          </a:r>
        </a:p>
      </dsp:txBody>
      <dsp:txXfrm>
        <a:off x="4711831" y="1797173"/>
        <a:ext cx="1496858" cy="725847"/>
      </dsp:txXfrm>
    </dsp:sp>
    <dsp:sp modelId="{B78FB0DD-5D35-4D43-A9DC-403BFAFD04B3}">
      <dsp:nvSpPr>
        <dsp:cNvPr id="0" name=""/>
        <dsp:cNvSpPr/>
      </dsp:nvSpPr>
      <dsp:spPr>
        <a:xfrm>
          <a:off x="4072440" y="3030697"/>
          <a:ext cx="61680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16808" y="160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65424" y="3031339"/>
        <a:ext cx="30840" cy="30840"/>
      </dsp:txXfrm>
    </dsp:sp>
    <dsp:sp modelId="{1575113A-94E8-4006-8535-B6A290A38673}">
      <dsp:nvSpPr>
        <dsp:cNvPr id="0" name=""/>
        <dsp:cNvSpPr/>
      </dsp:nvSpPr>
      <dsp:spPr>
        <a:xfrm>
          <a:off x="4689249" y="2661254"/>
          <a:ext cx="1542022" cy="771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Eosinophils</a:t>
          </a:r>
        </a:p>
      </dsp:txBody>
      <dsp:txXfrm>
        <a:off x="4711831" y="2683836"/>
        <a:ext cx="1496858" cy="725847"/>
      </dsp:txXfrm>
    </dsp:sp>
    <dsp:sp modelId="{07B9A50B-D1E9-4EBD-8D90-57A102C753F7}">
      <dsp:nvSpPr>
        <dsp:cNvPr id="0" name=""/>
        <dsp:cNvSpPr/>
      </dsp:nvSpPr>
      <dsp:spPr>
        <a:xfrm rot="3310531">
          <a:off x="3840792" y="3474029"/>
          <a:ext cx="108010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80103" y="160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353842" y="3463088"/>
        <a:ext cx="54005" cy="54005"/>
      </dsp:txXfrm>
    </dsp:sp>
    <dsp:sp modelId="{4282F425-62A4-44C4-BC49-E97AE39D3524}">
      <dsp:nvSpPr>
        <dsp:cNvPr id="0" name=""/>
        <dsp:cNvSpPr/>
      </dsp:nvSpPr>
      <dsp:spPr>
        <a:xfrm>
          <a:off x="4689249" y="3547917"/>
          <a:ext cx="1542022" cy="771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Neutrophils</a:t>
          </a:r>
        </a:p>
      </dsp:txBody>
      <dsp:txXfrm>
        <a:off x="4711831" y="3570499"/>
        <a:ext cx="1496858" cy="725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EDBD6-FDE7-46DC-B604-4DFD3A0959ED}">
      <dsp:nvSpPr>
        <dsp:cNvPr id="0" name=""/>
        <dsp:cNvSpPr/>
      </dsp:nvSpPr>
      <dsp:spPr>
        <a:xfrm>
          <a:off x="2407577" y="1849715"/>
          <a:ext cx="1665045" cy="252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212"/>
              </a:lnTo>
              <a:lnTo>
                <a:pt x="1665045" y="126212"/>
              </a:lnTo>
              <a:lnTo>
                <a:pt x="1665045" y="252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A77B0-50FD-4785-A95A-61F4C200DB58}">
      <dsp:nvSpPr>
        <dsp:cNvPr id="0" name=""/>
        <dsp:cNvSpPr/>
      </dsp:nvSpPr>
      <dsp:spPr>
        <a:xfrm>
          <a:off x="2334565" y="1849715"/>
          <a:ext cx="91440" cy="252425"/>
        </a:xfrm>
        <a:custGeom>
          <a:avLst/>
          <a:gdLst/>
          <a:ahLst/>
          <a:cxnLst/>
          <a:rect l="0" t="0" r="0" b="0"/>
          <a:pathLst>
            <a:path>
              <a:moveTo>
                <a:pt x="73011" y="0"/>
              </a:moveTo>
              <a:lnTo>
                <a:pt x="73011" y="126212"/>
              </a:lnTo>
              <a:lnTo>
                <a:pt x="45720" y="126212"/>
              </a:lnTo>
              <a:lnTo>
                <a:pt x="45720" y="252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A2C29-9AA9-40DB-92D8-5345105DB4C0}">
      <dsp:nvSpPr>
        <dsp:cNvPr id="0" name=""/>
        <dsp:cNvSpPr/>
      </dsp:nvSpPr>
      <dsp:spPr>
        <a:xfrm>
          <a:off x="715239" y="1849715"/>
          <a:ext cx="1692337" cy="252425"/>
        </a:xfrm>
        <a:custGeom>
          <a:avLst/>
          <a:gdLst/>
          <a:ahLst/>
          <a:cxnLst/>
          <a:rect l="0" t="0" r="0" b="0"/>
          <a:pathLst>
            <a:path>
              <a:moveTo>
                <a:pt x="1692337" y="0"/>
              </a:moveTo>
              <a:lnTo>
                <a:pt x="1692337" y="126212"/>
              </a:lnTo>
              <a:lnTo>
                <a:pt x="0" y="126212"/>
              </a:lnTo>
              <a:lnTo>
                <a:pt x="0" y="252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A2D94-0FD8-4C27-8771-7825B8D44435}">
      <dsp:nvSpPr>
        <dsp:cNvPr id="0" name=""/>
        <dsp:cNvSpPr/>
      </dsp:nvSpPr>
      <dsp:spPr>
        <a:xfrm>
          <a:off x="1746601" y="1192087"/>
          <a:ext cx="1321951" cy="657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Lymphocytes</a:t>
          </a:r>
        </a:p>
      </dsp:txBody>
      <dsp:txXfrm>
        <a:off x="1746601" y="1192087"/>
        <a:ext cx="1321951" cy="657628"/>
      </dsp:txXfrm>
    </dsp:sp>
    <dsp:sp modelId="{6056112F-3001-48E6-8487-1F7E8D2BEA97}">
      <dsp:nvSpPr>
        <dsp:cNvPr id="0" name=""/>
        <dsp:cNvSpPr/>
      </dsp:nvSpPr>
      <dsp:spPr>
        <a:xfrm>
          <a:off x="1182" y="2102141"/>
          <a:ext cx="1428114" cy="619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T-cells: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Produced in bone marrow -&gt; Thymus</a:t>
          </a:r>
        </a:p>
      </dsp:txBody>
      <dsp:txXfrm>
        <a:off x="1182" y="2102141"/>
        <a:ext cx="1428114" cy="619800"/>
      </dsp:txXfrm>
    </dsp:sp>
    <dsp:sp modelId="{18412E02-4D71-4677-B2C8-8627BADF88F1}">
      <dsp:nvSpPr>
        <dsp:cNvPr id="0" name=""/>
        <dsp:cNvSpPr/>
      </dsp:nvSpPr>
      <dsp:spPr>
        <a:xfrm>
          <a:off x="1681722" y="2102141"/>
          <a:ext cx="1397126" cy="577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B-cells: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- Bone marrow, produce </a:t>
          </a:r>
          <a:r>
            <a:rPr lang="en-GB" sz="1200" kern="1200" dirty="0" err="1"/>
            <a:t>antobodies</a:t>
          </a:r>
          <a:endParaRPr lang="en-GB" sz="1200" kern="1200" dirty="0"/>
        </a:p>
      </dsp:txBody>
      <dsp:txXfrm>
        <a:off x="1681722" y="2102141"/>
        <a:ext cx="1397126" cy="577801"/>
      </dsp:txXfrm>
    </dsp:sp>
    <dsp:sp modelId="{983A68A0-9CA5-4357-B050-3993FC3BA117}">
      <dsp:nvSpPr>
        <dsp:cNvPr id="0" name=""/>
        <dsp:cNvSpPr/>
      </dsp:nvSpPr>
      <dsp:spPr>
        <a:xfrm>
          <a:off x="3331273" y="2102141"/>
          <a:ext cx="1482698" cy="769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Natural killer cells: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</a:t>
          </a:r>
          <a:r>
            <a:rPr lang="en-GB" sz="1200" kern="1200" dirty="0"/>
            <a:t>Kill virus-infected cells</a:t>
          </a:r>
          <a:endParaRPr lang="en-GB" sz="1400" kern="1200" dirty="0"/>
        </a:p>
      </dsp:txBody>
      <dsp:txXfrm>
        <a:off x="3331273" y="2102141"/>
        <a:ext cx="1482698" cy="769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27" name="Google Shape;5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31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11" name="Google Shape;4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8603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1" name="Google Shape;54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6659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366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060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227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Sigmoidal shape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cooperative binding of </a:t>
            </a:r>
            <a:r>
              <a:rPr lang="en-SG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</a:t>
            </a:r>
            <a:r>
              <a:rPr lang="en-SG" sz="2400" baseline="-25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  <a:endParaRPr lang="en-GB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Oxyhaemoglobin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relaxed structure (R state)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higher affinity for </a:t>
            </a:r>
            <a:r>
              <a:rPr lang="en-SG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</a:t>
            </a:r>
            <a:r>
              <a:rPr lang="en-SG" sz="2400" baseline="-25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  <a:endParaRPr lang="en-GB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Deoxyhaemoglobin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tight structure (T state)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lower affinity for </a:t>
            </a:r>
            <a:r>
              <a:rPr lang="en-SG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O</a:t>
            </a:r>
            <a:r>
              <a:rPr lang="en-SG" sz="2400" baseline="-25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endParaRPr lang="en-GB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15240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553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0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760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96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5938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143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617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7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898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– CO</a:t>
            </a:r>
            <a:r>
              <a:rPr lang="en-US" sz="1200" baseline="-25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  <a:endParaRPr lang="en-GB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– Acidity (aka decrease in pH)</a:t>
            </a:r>
            <a:endParaRPr lang="en-GB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- DPG</a:t>
            </a:r>
            <a:endParaRPr lang="en-GB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- Exercise</a:t>
            </a:r>
            <a:endParaRPr lang="en-GB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</a:t>
            </a:r>
            <a:r>
              <a:rPr lang="en-US" sz="1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– Temperature</a:t>
            </a:r>
            <a:endParaRPr lang="en-GB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196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879439474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879439474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1879439474b_0_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879439474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879439474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879439474b_0_1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879439474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879439474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879439474b_0_2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879439474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879439474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879439474b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879439474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879439474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879439474b_0_3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879439474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879439474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879439474b_0_4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0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1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877732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3229" y="208752"/>
            <a:ext cx="5573138" cy="558951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3636330" y="5897455"/>
            <a:ext cx="27345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267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3600" b="1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n-US" sz="3600" b="1" i="0" u="none" strike="noStrike" cap="non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/2023</a:t>
            </a:r>
            <a:endParaRPr sz="3200" b="1" i="0" u="none" strike="noStrike" cap="non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5"/>
          <p:cNvSpPr txBox="1">
            <a:spLocks noGrp="1"/>
          </p:cNvSpPr>
          <p:nvPr>
            <p:ph type="body" idx="1"/>
          </p:nvPr>
        </p:nvSpPr>
        <p:spPr>
          <a:xfrm>
            <a:off x="278437" y="1198702"/>
            <a:ext cx="4980437" cy="537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02870" indent="0">
              <a:lnSpc>
                <a:spcPct val="115000"/>
              </a:lnSpc>
              <a:spcBef>
                <a:spcPts val="0"/>
              </a:spcBef>
              <a:buClr>
                <a:srgbClr val="16265B"/>
              </a:buClr>
              <a:buSzPts val="1440"/>
              <a:buNone/>
            </a:pPr>
            <a:r>
              <a:rPr lang="en-US" sz="1400" b="1" u="sng" dirty="0"/>
              <a:t>Phase 0 – Fast depolarization &amp; overshoot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16265B"/>
              </a:buClr>
              <a:buSzPts val="1440"/>
            </a:pPr>
            <a:r>
              <a:rPr lang="en-US" sz="1400" dirty="0"/>
              <a:t>AP of adjacent cell = TP in Non-Pacemaker cells – due to Movement of ions between gap junctions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16265B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1400" dirty="0"/>
              <a:t>VG-Na+ channels open (-70mV) – Rapid </a:t>
            </a:r>
            <a:r>
              <a:rPr lang="en-US" sz="1400" dirty="0" err="1"/>
              <a:t>depolatisation</a:t>
            </a:r>
            <a:r>
              <a:rPr lang="en-US" sz="1400" dirty="0"/>
              <a:t> - Closing of these channels immediately after</a:t>
            </a:r>
          </a:p>
          <a:p>
            <a:pPr marL="10287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b="1" u="sng" dirty="0"/>
              <a:t>Phase 1 - Notch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Opening of </a:t>
            </a:r>
            <a:r>
              <a:rPr lang="en-US" sz="1400" b="1" dirty="0"/>
              <a:t>transient K+ channels </a:t>
            </a:r>
            <a:r>
              <a:rPr lang="en-US" sz="1400" dirty="0"/>
              <a:t>(efflux) - Small repolarization, +10mv -&gt; 0mV</a:t>
            </a:r>
          </a:p>
          <a:p>
            <a:pPr marL="10287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b="1" u="sng" dirty="0"/>
              <a:t>Phase 2 - Plateau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L-type Ca2+ channels open </a:t>
            </a:r>
            <a:r>
              <a:rPr lang="en-US" sz="1400" dirty="0"/>
              <a:t>(influx), </a:t>
            </a:r>
            <a:r>
              <a:rPr lang="en-US" sz="1400" b="1" dirty="0"/>
              <a:t>balanced by K+ efflux.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Less duration in atria than ventricles (ventricles needing greater contraction)</a:t>
            </a:r>
          </a:p>
          <a:p>
            <a:pPr marL="10287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b="1" u="sng" dirty="0"/>
              <a:t>Phase 3 - </a:t>
            </a:r>
            <a:r>
              <a:rPr lang="en-US" sz="1400" b="1" u="sng" dirty="0" err="1"/>
              <a:t>Repolarisation</a:t>
            </a:r>
            <a:endParaRPr lang="en-US" sz="1400" b="1" u="sng" dirty="0"/>
          </a:p>
          <a:p>
            <a:pPr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Closure of Ca2+ channels, opening of more K+ channels</a:t>
            </a:r>
            <a:r>
              <a:rPr lang="en-US" sz="1400" dirty="0"/>
              <a:t> (efflux)</a:t>
            </a:r>
          </a:p>
          <a:p>
            <a:pPr marL="10287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 b="1" u="sng" dirty="0"/>
              <a:t>Phase 4 - Baseline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Resting potential achieved by action of </a:t>
            </a:r>
            <a:r>
              <a:rPr lang="en-US" sz="1400" b="1" dirty="0"/>
              <a:t>Na+/K+ ATPase pump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Also achieved by </a:t>
            </a:r>
            <a:r>
              <a:rPr lang="en-US" sz="1400" b="1" dirty="0"/>
              <a:t>membrane being more permeable to K+</a:t>
            </a:r>
          </a:p>
          <a:p>
            <a:pPr marL="10287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000" dirty="0"/>
          </a:p>
          <a:p>
            <a:pPr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0287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000" b="1" dirty="0"/>
          </a:p>
          <a:p>
            <a:pPr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02870" indent="0">
              <a:lnSpc>
                <a:spcPct val="115000"/>
              </a:lnSpc>
              <a:spcBef>
                <a:spcPts val="0"/>
              </a:spcBef>
              <a:buClr>
                <a:srgbClr val="16265B"/>
              </a:buClr>
              <a:buSzPts val="1440"/>
              <a:buNone/>
            </a:pPr>
            <a:endParaRPr lang="en-US" sz="1200" dirty="0"/>
          </a:p>
          <a:p>
            <a:pPr marL="102870" indent="0">
              <a:lnSpc>
                <a:spcPct val="115000"/>
              </a:lnSpc>
              <a:spcBef>
                <a:spcPts val="0"/>
              </a:spcBef>
              <a:buClr>
                <a:srgbClr val="16265B"/>
              </a:buClr>
              <a:buSzPts val="1440"/>
              <a:buNone/>
            </a:pPr>
            <a:endParaRPr lang="en-US" sz="1200" dirty="0"/>
          </a:p>
        </p:txBody>
      </p:sp>
      <p:sp>
        <p:nvSpPr>
          <p:cNvPr id="6" name="Google Shape;413;p49">
            <a:extLst>
              <a:ext uri="{FF2B5EF4-FFF2-40B4-BE49-F238E27FC236}">
                <a16:creationId xmlns:a16="http://schemas.microsoft.com/office/drawing/2014/main" id="{4B45D11A-B9FB-FB42-A574-316F9862B3A6}"/>
              </a:ext>
            </a:extLst>
          </p:cNvPr>
          <p:cNvSpPr/>
          <p:nvPr/>
        </p:nvSpPr>
        <p:spPr>
          <a:xfrm>
            <a:off x="278437" y="176939"/>
            <a:ext cx="8587125" cy="1050300"/>
          </a:xfrm>
          <a:prstGeom prst="rect">
            <a:avLst/>
          </a:prstGeom>
          <a:solidFill>
            <a:srgbClr val="1626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050" dirty="0"/>
              <a:t>`</a:t>
            </a:r>
            <a:endParaRPr sz="1050" dirty="0"/>
          </a:p>
        </p:txBody>
      </p:sp>
      <p:sp>
        <p:nvSpPr>
          <p:cNvPr id="529" name="Google Shape;529;p55"/>
          <p:cNvSpPr txBox="1">
            <a:spLocks noGrp="1"/>
          </p:cNvSpPr>
          <p:nvPr>
            <p:ph type="title"/>
          </p:nvPr>
        </p:nvSpPr>
        <p:spPr>
          <a:xfrm>
            <a:off x="1288123" y="281578"/>
            <a:ext cx="8587124" cy="10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rgbClr val="FFC000"/>
              </a:buClr>
              <a:buSzPts val="4200"/>
            </a:pPr>
            <a:r>
              <a:rPr lang="en-GB" dirty="0">
                <a:solidFill>
                  <a:schemeClr val="bg1"/>
                </a:solidFill>
              </a:rPr>
              <a:t>Myocyte action potential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074" name="Picture 2" descr="ventricular action potential">
            <a:extLst>
              <a:ext uri="{FF2B5EF4-FFF2-40B4-BE49-F238E27FC236}">
                <a16:creationId xmlns:a16="http://schemas.microsoft.com/office/drawing/2014/main" id="{B3F4A157-B7CA-0849-A5FE-9F6A66EA5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74" y="2353739"/>
            <a:ext cx="3606688" cy="340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952518-4412-2B4B-BD81-B890CBF5D065}"/>
              </a:ext>
            </a:extLst>
          </p:cNvPr>
          <p:cNvSpPr txBox="1"/>
          <p:nvPr/>
        </p:nvSpPr>
        <p:spPr>
          <a:xfrm>
            <a:off x="6250898" y="5966085"/>
            <a:ext cx="2323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Phase 2 = contraction</a:t>
            </a:r>
          </a:p>
        </p:txBody>
      </p:sp>
    </p:spTree>
    <p:extLst>
      <p:ext uri="{BB962C8B-B14F-4D97-AF65-F5344CB8AC3E}">
        <p14:creationId xmlns:p14="http://schemas.microsoft.com/office/powerpoint/2010/main" val="993970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9"/>
          <p:cNvSpPr/>
          <p:nvPr/>
        </p:nvSpPr>
        <p:spPr>
          <a:xfrm>
            <a:off x="278437" y="97945"/>
            <a:ext cx="8587125" cy="1050300"/>
          </a:xfrm>
          <a:prstGeom prst="rect">
            <a:avLst/>
          </a:prstGeom>
          <a:solidFill>
            <a:srgbClr val="1626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050" dirty="0"/>
              <a:t>`</a:t>
            </a:r>
            <a:endParaRPr sz="1050" dirty="0"/>
          </a:p>
        </p:txBody>
      </p:sp>
      <p:sp>
        <p:nvSpPr>
          <p:cNvPr id="414" name="Google Shape;414;p49"/>
          <p:cNvSpPr txBox="1">
            <a:spLocks noGrp="1"/>
          </p:cNvSpPr>
          <p:nvPr>
            <p:ph type="title"/>
          </p:nvPr>
        </p:nvSpPr>
        <p:spPr>
          <a:xfrm>
            <a:off x="2560047" y="163285"/>
            <a:ext cx="7053542" cy="10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chemeClr val="accent3"/>
              </a:buClr>
              <a:buSzPts val="4200"/>
            </a:pPr>
            <a:r>
              <a:rPr lang="en-US" dirty="0">
                <a:solidFill>
                  <a:schemeClr val="bg1"/>
                </a:solidFill>
              </a:rPr>
              <a:t>Refractory Period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15" name="Google Shape;415;p49"/>
          <p:cNvSpPr txBox="1">
            <a:spLocks noGrp="1"/>
          </p:cNvSpPr>
          <p:nvPr>
            <p:ph type="body" idx="1"/>
          </p:nvPr>
        </p:nvSpPr>
        <p:spPr>
          <a:xfrm>
            <a:off x="1109709" y="939987"/>
            <a:ext cx="3462290" cy="497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endParaRPr lang="en-US" sz="4000" dirty="0"/>
          </a:p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2400" b="1" u="sng" dirty="0"/>
              <a:t>Absolute refractory period  </a:t>
            </a:r>
            <a:endParaRPr lang="en-US" sz="2400" dirty="0"/>
          </a:p>
          <a:p>
            <a:pPr indent="-342900">
              <a:spcBef>
                <a:spcPts val="0"/>
              </a:spcBef>
              <a:buSzPts val="1600"/>
            </a:pPr>
            <a:r>
              <a:rPr lang="en-US" sz="2400" dirty="0"/>
              <a:t>Period where the cell is completely unexcitable </a:t>
            </a:r>
          </a:p>
          <a:p>
            <a:pPr indent="-342900">
              <a:spcBef>
                <a:spcPts val="0"/>
              </a:spcBef>
              <a:buSzPts val="1600"/>
            </a:pPr>
            <a:r>
              <a:rPr lang="en-US" sz="2400" dirty="0"/>
              <a:t>Longer for cardiomyocytes</a:t>
            </a:r>
          </a:p>
          <a:p>
            <a:pPr marL="257175" indent="-257175">
              <a:spcBef>
                <a:spcPts val="0"/>
              </a:spcBef>
              <a:buSzPts val="1600"/>
              <a:buFont typeface="Noto Sans Symbols"/>
              <a:buChar char="➢"/>
            </a:pPr>
            <a:endParaRPr lang="en-US" sz="2400" b="1" dirty="0"/>
          </a:p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2400" b="1" u="sng" dirty="0"/>
              <a:t>Relative refractory period  </a:t>
            </a:r>
          </a:p>
          <a:p>
            <a:pPr indent="-342900">
              <a:spcBef>
                <a:spcPts val="0"/>
              </a:spcBef>
              <a:buSzPts val="1600"/>
            </a:pPr>
            <a:r>
              <a:rPr lang="en-US" sz="2400" dirty="0"/>
              <a:t>when a greater than normal stimulus can </a:t>
            </a:r>
            <a:r>
              <a:rPr lang="en-US" sz="2400" dirty="0" err="1"/>
              <a:t>depolarise</a:t>
            </a:r>
            <a:r>
              <a:rPr lang="en-US" sz="2400" dirty="0"/>
              <a:t> the cell </a:t>
            </a:r>
          </a:p>
          <a:p>
            <a:pPr marL="0" indent="0">
              <a:spcBef>
                <a:spcPts val="0"/>
              </a:spcBef>
              <a:buSzPts val="1600"/>
              <a:buNone/>
            </a:pPr>
            <a:endParaRPr lang="en-US" sz="2400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6612E2-8DB3-4F62-9CB5-792356E77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9" r="51183"/>
          <a:stretch/>
        </p:blipFill>
        <p:spPr>
          <a:xfrm>
            <a:off x="6215885" y="1279022"/>
            <a:ext cx="2819450" cy="2433261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A09F6A-3A24-AF41-B11C-E267D16A5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61" r="7498"/>
          <a:stretch/>
        </p:blipFill>
        <p:spPr>
          <a:xfrm>
            <a:off x="6184966" y="4106085"/>
            <a:ext cx="2801829" cy="24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2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7"/>
          <p:cNvSpPr txBox="1">
            <a:spLocks noGrp="1"/>
          </p:cNvSpPr>
          <p:nvPr>
            <p:ph type="body" idx="1"/>
          </p:nvPr>
        </p:nvSpPr>
        <p:spPr>
          <a:xfrm>
            <a:off x="278437" y="1219045"/>
            <a:ext cx="4396950" cy="366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-285750">
              <a:spcBef>
                <a:spcPts val="0"/>
              </a:spcBef>
              <a:buSzPts val="2400"/>
            </a:pPr>
            <a:r>
              <a:rPr lang="en-GB" sz="1600" dirty="0"/>
              <a:t>SAN → Bachmann’s Bundle (left atria) + RA cardiomyocytes → AVN (only A-V connection) → Bundle of His → Purkinje fibres (R/L)</a:t>
            </a:r>
            <a:endParaRPr lang="en-US" sz="1600" b="1" dirty="0"/>
          </a:p>
          <a:p>
            <a:pPr indent="-285750">
              <a:spcBef>
                <a:spcPts val="0"/>
              </a:spcBef>
              <a:buSzPts val="2400"/>
            </a:pPr>
            <a:endParaRPr lang="en-US" sz="1600" b="1" dirty="0"/>
          </a:p>
          <a:p>
            <a:pPr indent="-285750">
              <a:spcBef>
                <a:spcPts val="0"/>
              </a:spcBef>
              <a:buSzPts val="2400"/>
            </a:pPr>
            <a:r>
              <a:rPr lang="en-US" sz="1600" b="1" dirty="0"/>
              <a:t>AV nodal delay = 0.1 s – Allows atrium to fully contract/ventricular filling</a:t>
            </a:r>
          </a:p>
          <a:p>
            <a:pPr indent="-285750">
              <a:spcBef>
                <a:spcPts val="0"/>
              </a:spcBef>
              <a:buSzPts val="2400"/>
            </a:pPr>
            <a:endParaRPr lang="en-US" sz="1600" dirty="0"/>
          </a:p>
          <a:p>
            <a:pPr indent="-285750">
              <a:spcBef>
                <a:spcPts val="0"/>
              </a:spcBef>
              <a:buSzPts val="2400"/>
            </a:pPr>
            <a:r>
              <a:rPr lang="en-US" sz="1600" dirty="0"/>
              <a:t>Small size of AV node, branching, weak electrical gap junctions.</a:t>
            </a:r>
          </a:p>
          <a:p>
            <a:pPr indent="-285750">
              <a:spcBef>
                <a:spcPts val="0"/>
              </a:spcBef>
              <a:buSzPts val="2400"/>
            </a:pPr>
            <a:endParaRPr lang="en-US" sz="1600" b="1" dirty="0"/>
          </a:p>
          <a:p>
            <a:pPr indent="-285750">
              <a:spcBef>
                <a:spcPts val="0"/>
              </a:spcBef>
              <a:buSzPts val="2400"/>
            </a:pPr>
            <a:r>
              <a:rPr lang="en-US" sz="1600" b="1" dirty="0"/>
              <a:t>AV node -&gt; Purkinje Fibers = ventricular excitation</a:t>
            </a:r>
            <a:r>
              <a:rPr lang="en-US" sz="1600" dirty="0"/>
              <a:t>. Very Rapid + </a:t>
            </a:r>
            <a:r>
              <a:rPr lang="en-US" sz="1600" dirty="0" err="1"/>
              <a:t>synchronised</a:t>
            </a:r>
            <a:endParaRPr lang="en-US" sz="1600" dirty="0"/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81010915-E708-4A11-BEC7-44EFA5A0C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588" y="4211507"/>
            <a:ext cx="2268648" cy="2054047"/>
          </a:xfrm>
          <a:prstGeom prst="rect">
            <a:avLst/>
          </a:prstGeom>
        </p:spPr>
      </p:pic>
      <p:sp>
        <p:nvSpPr>
          <p:cNvPr id="6" name="Google Shape;413;p49">
            <a:extLst>
              <a:ext uri="{FF2B5EF4-FFF2-40B4-BE49-F238E27FC236}">
                <a16:creationId xmlns:a16="http://schemas.microsoft.com/office/drawing/2014/main" id="{F6E6B644-24BF-8945-9B27-27CE67BBCC98}"/>
              </a:ext>
            </a:extLst>
          </p:cNvPr>
          <p:cNvSpPr/>
          <p:nvPr/>
        </p:nvSpPr>
        <p:spPr>
          <a:xfrm>
            <a:off x="278437" y="97945"/>
            <a:ext cx="8587125" cy="1050300"/>
          </a:xfrm>
          <a:prstGeom prst="rect">
            <a:avLst/>
          </a:prstGeom>
          <a:solidFill>
            <a:srgbClr val="16265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GB" sz="1050" dirty="0"/>
              <a:t>`</a:t>
            </a:r>
            <a:endParaRPr sz="1050" dirty="0"/>
          </a:p>
        </p:txBody>
      </p:sp>
      <p:sp>
        <p:nvSpPr>
          <p:cNvPr id="543" name="Google Shape;543;p57"/>
          <p:cNvSpPr txBox="1">
            <a:spLocks noGrp="1"/>
          </p:cNvSpPr>
          <p:nvPr>
            <p:ph type="title"/>
          </p:nvPr>
        </p:nvSpPr>
        <p:spPr>
          <a:xfrm>
            <a:off x="1657088" y="168745"/>
            <a:ext cx="7053525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buClr>
                <a:schemeClr val="lt2"/>
              </a:buClr>
              <a:buSzPts val="4200"/>
            </a:pPr>
            <a:r>
              <a:rPr lang="en-US" dirty="0">
                <a:solidFill>
                  <a:schemeClr val="bg1"/>
                </a:solidFill>
              </a:rPr>
              <a:t>Path of Action Potential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28" name="Picture 4" descr="Anatomy Continued | Hearts Central">
            <a:extLst>
              <a:ext uri="{FF2B5EF4-FFF2-40B4-BE49-F238E27FC236}">
                <a16:creationId xmlns:a16="http://schemas.microsoft.com/office/drawing/2014/main" id="{3CB3DC9C-A6D3-7145-B3FD-BA18133F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70365"/>
            <a:ext cx="4501380" cy="33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8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7A2F5-F21A-F41D-6F4E-41743775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Blood and its Constituents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CFDD4-1943-FB50-BB3A-C0FE5233E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GB" dirty="0"/>
              <a:t>Blood has 2 phases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357D00-A744-17E6-1BAB-E923814A48F5}"/>
              </a:ext>
            </a:extLst>
          </p:cNvPr>
          <p:cNvSpPr/>
          <p:nvPr/>
        </p:nvSpPr>
        <p:spPr>
          <a:xfrm>
            <a:off x="3252787" y="2371725"/>
            <a:ext cx="2638425" cy="1143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Blood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D8A7E3-BCEB-15AC-FCB6-A13814D13A53}"/>
              </a:ext>
            </a:extLst>
          </p:cNvPr>
          <p:cNvCxnSpPr>
            <a:stCxn id="4" idx="3"/>
          </p:cNvCxnSpPr>
          <p:nvPr/>
        </p:nvCxnSpPr>
        <p:spPr>
          <a:xfrm flipH="1">
            <a:off x="2686050" y="3347337"/>
            <a:ext cx="953125" cy="919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015162-EA46-0CBB-7DE6-990E3AC0E4AF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5504824" y="3347337"/>
            <a:ext cx="953125" cy="919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62E47D7-77BA-2245-C8AB-FD224A554956}"/>
              </a:ext>
            </a:extLst>
          </p:cNvPr>
          <p:cNvSpPr/>
          <p:nvPr/>
        </p:nvSpPr>
        <p:spPr>
          <a:xfrm>
            <a:off x="1281112" y="4248944"/>
            <a:ext cx="2638425" cy="1143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Cellular (45%)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57B93C-2EBB-1628-756B-BA7C4E7EDF68}"/>
              </a:ext>
            </a:extLst>
          </p:cNvPr>
          <p:cNvSpPr/>
          <p:nvPr/>
        </p:nvSpPr>
        <p:spPr>
          <a:xfrm>
            <a:off x="5224463" y="4267200"/>
            <a:ext cx="2638425" cy="1143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Fluid (55%)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B07CE9-4792-7454-8611-F96F4BA29BA4}"/>
              </a:ext>
            </a:extLst>
          </p:cNvPr>
          <p:cNvSpPr txBox="1"/>
          <p:nvPr/>
        </p:nvSpPr>
        <p:spPr>
          <a:xfrm>
            <a:off x="933450" y="5391944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 blood cells – constitute 99% of blood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White blood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Platelets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C7107D-D7CE-C203-FF8F-E61F9640221C}"/>
              </a:ext>
            </a:extLst>
          </p:cNvPr>
          <p:cNvSpPr txBox="1"/>
          <p:nvPr/>
        </p:nvSpPr>
        <p:spPr>
          <a:xfrm>
            <a:off x="4786312" y="5391944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Plasma</a:t>
            </a:r>
          </a:p>
        </p:txBody>
      </p:sp>
    </p:spTree>
    <p:extLst>
      <p:ext uri="{BB962C8B-B14F-4D97-AF65-F5344CB8AC3E}">
        <p14:creationId xmlns:p14="http://schemas.microsoft.com/office/powerpoint/2010/main" val="2065951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1FFA266-9793-8AF2-1115-88C89305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3" y="1085073"/>
            <a:ext cx="5450440" cy="413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8A4DA8-3E80-B7EF-C90F-729AA301A1B7}"/>
              </a:ext>
            </a:extLst>
          </p:cNvPr>
          <p:cNvSpPr txBox="1"/>
          <p:nvPr/>
        </p:nvSpPr>
        <p:spPr>
          <a:xfrm>
            <a:off x="4400871" y="2597348"/>
            <a:ext cx="1772292" cy="1674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998CEFC-E01A-3007-1502-4ACD7E90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35" y="3839685"/>
            <a:ext cx="1664413" cy="187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E1A3C1-67C4-7E85-E628-499641D19DD6}"/>
              </a:ext>
            </a:extLst>
          </p:cNvPr>
          <p:cNvSpPr txBox="1"/>
          <p:nvPr/>
        </p:nvSpPr>
        <p:spPr>
          <a:xfrm>
            <a:off x="4400871" y="2570710"/>
            <a:ext cx="1659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55%: Plasma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E3F79-57A1-19A8-99D7-A35743231460}"/>
              </a:ext>
            </a:extLst>
          </p:cNvPr>
          <p:cNvSpPr txBox="1"/>
          <p:nvPr/>
        </p:nvSpPr>
        <p:spPr>
          <a:xfrm>
            <a:off x="4400870" y="3226697"/>
            <a:ext cx="269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&lt;1%: Buffy Coat (platelets and Leukocytes)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133C12-8BCA-638E-14A1-79A229F9B8DB}"/>
              </a:ext>
            </a:extLst>
          </p:cNvPr>
          <p:cNvSpPr txBox="1"/>
          <p:nvPr/>
        </p:nvSpPr>
        <p:spPr>
          <a:xfrm>
            <a:off x="4400870" y="3955658"/>
            <a:ext cx="2003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45%: Red Blood Cells</a:t>
            </a:r>
          </a:p>
        </p:txBody>
      </p:sp>
    </p:spTree>
    <p:extLst>
      <p:ext uri="{BB962C8B-B14F-4D97-AF65-F5344CB8AC3E}">
        <p14:creationId xmlns:p14="http://schemas.microsoft.com/office/powerpoint/2010/main" val="194715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053E58-E767-9616-7C1E-B82E729E1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36844"/>
              </p:ext>
            </p:extLst>
          </p:nvPr>
        </p:nvGraphicFramePr>
        <p:xfrm>
          <a:off x="661988" y="1914525"/>
          <a:ext cx="7820024" cy="2533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1642">
                  <a:extLst>
                    <a:ext uri="{9D8B030D-6E8A-4147-A177-3AD203B41FA5}">
                      <a16:colId xmlns:a16="http://schemas.microsoft.com/office/drawing/2014/main" val="3691529740"/>
                    </a:ext>
                  </a:extLst>
                </a:gridCol>
                <a:gridCol w="1964624">
                  <a:extLst>
                    <a:ext uri="{9D8B030D-6E8A-4147-A177-3AD203B41FA5}">
                      <a16:colId xmlns:a16="http://schemas.microsoft.com/office/drawing/2014/main" val="4212829846"/>
                    </a:ext>
                  </a:extLst>
                </a:gridCol>
                <a:gridCol w="1979679">
                  <a:extLst>
                    <a:ext uri="{9D8B030D-6E8A-4147-A177-3AD203B41FA5}">
                      <a16:colId xmlns:a16="http://schemas.microsoft.com/office/drawing/2014/main" val="2872546202"/>
                    </a:ext>
                  </a:extLst>
                </a:gridCol>
                <a:gridCol w="2044079">
                  <a:extLst>
                    <a:ext uri="{9D8B030D-6E8A-4147-A177-3AD203B41FA5}">
                      <a16:colId xmlns:a16="http://schemas.microsoft.com/office/drawing/2014/main" val="1404697357"/>
                    </a:ext>
                  </a:extLst>
                </a:gridCol>
              </a:tblGrid>
              <a:tr h="304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RBC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WBC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Platelet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741240"/>
                  </a:ext>
                </a:extLst>
              </a:tr>
              <a:tr h="63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Life span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100-120 days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Days to weeks to years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6 hours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543793"/>
                  </a:ext>
                </a:extLst>
              </a:tr>
              <a:tr h="633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Nucleus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Anucleate (nucleus absent)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Nucleate (nucleus present)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Anucleate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231642"/>
                  </a:ext>
                </a:extLst>
              </a:tr>
              <a:tr h="962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Growth factors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Erythropoietin (EPO)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Granulocyte colony stimulating factor (G-CSF)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Thrombopoietin (THPO)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67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24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81BD-4403-153A-A0CF-E6831D60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Some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9F853-0EC5-6A84-5E08-BA869C6AE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b="1" dirty="0"/>
              <a:t>Blood serum </a:t>
            </a:r>
            <a:r>
              <a:rPr lang="en-US" sz="2600" dirty="0"/>
              <a:t>= blood plasma without clotting factors</a:t>
            </a:r>
          </a:p>
          <a:p>
            <a:r>
              <a:rPr lang="en-US" sz="2600" dirty="0"/>
              <a:t>Humans have </a:t>
            </a:r>
            <a:r>
              <a:rPr lang="en-US" sz="2600" b="1" dirty="0"/>
              <a:t>5 litres of blood</a:t>
            </a:r>
          </a:p>
          <a:p>
            <a:r>
              <a:rPr lang="en-US" sz="2600" b="1" dirty="0"/>
              <a:t>Haematocrit</a:t>
            </a:r>
            <a:r>
              <a:rPr lang="en-US" sz="2600" dirty="0"/>
              <a:t> = ratio of the volume of red blood cells to the total volume of blood </a:t>
            </a:r>
          </a:p>
          <a:p>
            <a:r>
              <a:rPr lang="en-US" sz="2600" b="1" dirty="0"/>
              <a:t>Haematopoiesis</a:t>
            </a:r>
            <a:r>
              <a:rPr lang="en-US" sz="2600" dirty="0"/>
              <a:t> = the process of the production of blood cells and platelets which continues throughout life</a:t>
            </a:r>
          </a:p>
          <a:p>
            <a:pPr lvl="1"/>
            <a:r>
              <a:rPr lang="en-US" sz="2600" dirty="0"/>
              <a:t>In adults - confined to the bone marrow</a:t>
            </a:r>
          </a:p>
          <a:p>
            <a:pPr lvl="1"/>
            <a:r>
              <a:rPr lang="en-US" sz="2600" dirty="0"/>
              <a:t>In embryonic life - can occur in other sites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260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2DFD-D80F-1C74-EDD9-75879122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Erythrocytes (RBCs)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A4C20-9294-A410-8A8D-A54D468A3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Life span: 100-120 days</a:t>
            </a:r>
          </a:p>
          <a:p>
            <a:r>
              <a:rPr lang="en-GB" dirty="0"/>
              <a:t>Location: Bone marrow and blood</a:t>
            </a:r>
          </a:p>
          <a:p>
            <a:r>
              <a:rPr lang="en-GB" dirty="0"/>
              <a:t>Function: O2/CO2 carrier</a:t>
            </a:r>
          </a:p>
          <a:p>
            <a:r>
              <a:rPr lang="en-GB" dirty="0"/>
              <a:t>Regulatory protein: Erythropoietin</a:t>
            </a:r>
          </a:p>
          <a:p>
            <a:r>
              <a:rPr lang="en-GB" dirty="0"/>
              <a:t>Precursor cells: In bone marrow</a:t>
            </a:r>
          </a:p>
          <a:p>
            <a:pPr lvl="1"/>
            <a:r>
              <a:rPr lang="en-GB" dirty="0"/>
              <a:t>In Adults – in axial skeleton: skull, ribs, spine, pelvis and long bones</a:t>
            </a:r>
          </a:p>
          <a:p>
            <a:pPr lvl="1"/>
            <a:r>
              <a:rPr lang="en-GB" dirty="0"/>
              <a:t>In Children – all bones</a:t>
            </a:r>
          </a:p>
          <a:p>
            <a:pPr lvl="1"/>
            <a:r>
              <a:rPr lang="en-GB" dirty="0"/>
              <a:t>In utero – yolk sac, then liver and spleen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77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A196-AE87-1CF7-15A9-3018EA24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Oxygen-Haemoglobin Dissociation Curve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66215-8C06-EDE4-08B4-4A44D2F5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04" y="1621154"/>
            <a:ext cx="5035392" cy="4719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65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9F853-0EC5-6A84-5E08-BA869C6AE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en-US" sz="2400" b="1" i="1" u="sng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"CADET, face RIGHT!"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– increase in CADET 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right shift</a:t>
            </a:r>
            <a:endParaRPr lang="en-GB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C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– CO</a:t>
            </a:r>
            <a:r>
              <a:rPr lang="en-US" sz="2400" baseline="-25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  <a:endParaRPr lang="en-GB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– Acidity (aka decrease in pH)</a:t>
            </a:r>
            <a:endParaRPr lang="en-GB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D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- DPG</a:t>
            </a:r>
            <a:endParaRPr lang="en-GB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- Exercise</a:t>
            </a:r>
            <a:endParaRPr lang="en-GB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– Temperature</a:t>
            </a:r>
            <a:endParaRPr lang="en-GB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8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57200" y="2981325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</a:t>
            </a:r>
            <a:r>
              <a:rPr lang="en-US" dirty="0"/>
              <a:t>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Revision Session</a:t>
            </a:r>
            <a:endParaRPr dirty="0"/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dirty="0"/>
              <a:t>Jia Hui Wong</a:t>
            </a:r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dirty="0" err="1"/>
              <a:t>Nayungma</a:t>
            </a:r>
            <a:r>
              <a:rPr lang="en-US" dirty="0"/>
              <a:t> Rai</a:t>
            </a:r>
            <a:endParaRPr dirty="0"/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</a:rPr>
              <a:t>09/11/22 1</a:t>
            </a:r>
            <a:r>
              <a:rPr lang="en-US" dirty="0"/>
              <a:t>8:00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57200" y="274637"/>
            <a:ext cx="8229600" cy="1981199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878946" y="605270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</a:pPr>
            <a:r>
              <a:rPr lang="en-US" sz="7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Cardiovascular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7742C-976D-78E4-4F57-69ED2AD8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Haemoglobin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2CE5-F74D-BD6C-57FD-F52C96252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alpha chains</a:t>
            </a:r>
          </a:p>
          <a:p>
            <a:r>
              <a:rPr lang="en-GB" dirty="0"/>
              <a:t>2 beta chains</a:t>
            </a:r>
          </a:p>
          <a:p>
            <a:r>
              <a:rPr lang="en-GB" dirty="0"/>
              <a:t>4 haem groups</a:t>
            </a:r>
          </a:p>
          <a:p>
            <a:r>
              <a:rPr lang="en-GB" dirty="0"/>
              <a:t>Quaternary structure</a:t>
            </a:r>
          </a:p>
          <a:p>
            <a:r>
              <a:rPr lang="en-GB" dirty="0"/>
              <a:t>Haem = protoporphyrin IX + iron</a:t>
            </a:r>
          </a:p>
        </p:txBody>
      </p:sp>
      <p:pic>
        <p:nvPicPr>
          <p:cNvPr id="6" name="Picture 5" descr="Haemoglobin.">
            <a:extLst>
              <a:ext uri="{FF2B5EF4-FFF2-40B4-BE49-F238E27FC236}">
                <a16:creationId xmlns:a16="http://schemas.microsoft.com/office/drawing/2014/main" id="{D116843F-4B84-0751-50DC-723A08741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301" y="1480474"/>
            <a:ext cx="4002299" cy="2027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789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81BD-4403-153A-A0CF-E6831D60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Anaemia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9F853-0EC5-6A84-5E08-BA869C6AE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GB" dirty="0"/>
              <a:t>What is anaemia?</a:t>
            </a:r>
          </a:p>
          <a:p>
            <a:pPr>
              <a:buFontTx/>
              <a:buChar char="-"/>
            </a:pPr>
            <a:r>
              <a:rPr lang="en-GB" dirty="0"/>
              <a:t>Haemoglobin deficiency (NOT RBC), which can then LEAD to a decrease in RBC</a:t>
            </a:r>
          </a:p>
          <a:p>
            <a:pPr marL="25400" indent="0">
              <a:buNone/>
            </a:pPr>
            <a:r>
              <a:rPr lang="en-GB" dirty="0"/>
              <a:t>Types</a:t>
            </a:r>
          </a:p>
          <a:p>
            <a:pPr>
              <a:buFontTx/>
              <a:buChar char="-"/>
            </a:pPr>
            <a:r>
              <a:rPr lang="en-GB" dirty="0"/>
              <a:t>Impaired production</a:t>
            </a:r>
          </a:p>
          <a:p>
            <a:pPr>
              <a:buFontTx/>
              <a:buChar char="-"/>
            </a:pPr>
            <a:r>
              <a:rPr lang="en-GB" dirty="0"/>
              <a:t>Increased haemolysis </a:t>
            </a:r>
          </a:p>
          <a:p>
            <a:pPr>
              <a:buFontTx/>
              <a:buChar char="-"/>
            </a:pPr>
            <a:endParaRPr lang="en-GB" dirty="0"/>
          </a:p>
          <a:p>
            <a:pPr marL="25400" indent="0">
              <a:buNone/>
            </a:pPr>
            <a:endParaRPr lang="en-GB" dirty="0"/>
          </a:p>
          <a:p>
            <a:pPr marL="254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993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F464-7E0E-E9F9-D2DA-52FA2D05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Iron Deficiency Anaemia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BE066-900C-EFA2-0138-C41C8B575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Causes: blood loss, low iron in diet etc.</a:t>
            </a:r>
          </a:p>
          <a:p>
            <a:r>
              <a:rPr lang="en-GB" dirty="0"/>
              <a:t>Symptoms: shortness of breath, fatigue, ↑ workload on heart, tachycardia, dizziness (not enough O2)</a:t>
            </a:r>
          </a:p>
          <a:p>
            <a:r>
              <a:rPr lang="en-GB" dirty="0"/>
              <a:t>Low MCV (mean cell volume) = microcytic</a:t>
            </a:r>
          </a:p>
          <a:p>
            <a:endParaRPr lang="en-GB" dirty="0"/>
          </a:p>
          <a:p>
            <a:pPr marL="254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508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81BD-4403-153A-A0CF-E6831D60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Vitamin B12/Folate Deficiency Anaemia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9F853-0EC5-6A84-5E08-BA869C6AE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Causes: Autoimmune attack on gastric mucosa, e.g. parietal cell and intrinsic factor antibodies (RECALL: Parietal cells in stomach produce intrinsic factor essential for absorption of vitamin B12 in the ileum)</a:t>
            </a:r>
          </a:p>
          <a:p>
            <a:r>
              <a:rPr lang="en-GB" sz="2000" dirty="0"/>
              <a:t>Also called pernicious anaemia, liver stores B12 for 3-5 years, slow disease onset; lack of B12/folic acid in diet</a:t>
            </a:r>
          </a:p>
          <a:p>
            <a:r>
              <a:rPr lang="en-GB" sz="2000" dirty="0"/>
              <a:t>Vitamin B12 and folic acid needed for RBC DNA to mature and condense </a:t>
            </a:r>
            <a:r>
              <a:rPr lang="en-SG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000" dirty="0"/>
              <a:t>  deficiency impairs production of normal RBC</a:t>
            </a:r>
          </a:p>
          <a:p>
            <a:r>
              <a:rPr lang="en-GB" sz="2000" dirty="0"/>
              <a:t>High MCV = macrocytic (abnormally large)</a:t>
            </a:r>
          </a:p>
          <a:p>
            <a:r>
              <a:rPr lang="en-GB" sz="2000" dirty="0"/>
              <a:t>May get stuck in capillaries </a:t>
            </a:r>
            <a:r>
              <a:rPr lang="en-SG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2000" dirty="0"/>
              <a:t> haemolysis</a:t>
            </a:r>
          </a:p>
          <a:p>
            <a:r>
              <a:rPr lang="en-GB" sz="2000" dirty="0"/>
              <a:t>Treatment: Intra-muscular injection of B12</a:t>
            </a:r>
          </a:p>
          <a:p>
            <a:pPr marL="254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325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81BD-4403-153A-A0CF-E6831D60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Haemorrhagic Anaemia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9F853-0EC5-6A84-5E08-BA869C6AE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Blood loss</a:t>
            </a:r>
          </a:p>
          <a:p>
            <a:r>
              <a:rPr lang="en-GB" dirty="0"/>
              <a:t>Causes: Helicobacter pylori can cause peptic ulcers, gunshot wounds, etc.</a:t>
            </a:r>
          </a:p>
          <a:p>
            <a:r>
              <a:rPr lang="en-GB" dirty="0"/>
              <a:t>Normal MCV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501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5705-27A9-7875-A6DE-F6AAB565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Aplastic Anaemia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60F94-1D7D-EB0A-435E-EA2070B91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Affects all blood cells – RBC, WBC, Platelets</a:t>
            </a:r>
          </a:p>
          <a:p>
            <a:r>
              <a:rPr lang="en-GB" dirty="0"/>
              <a:t>Causes: destruction of any type of bone marrow (e.g. chemotherapy), causing destruction of </a:t>
            </a:r>
            <a:r>
              <a:rPr lang="en-GB" b="1" dirty="0"/>
              <a:t>common myeloid progenitor</a:t>
            </a:r>
          </a:p>
          <a:p>
            <a:r>
              <a:rPr lang="en-GB" dirty="0"/>
              <a:t>↓RBC (anaemia), ↓WBC (leukopenia), ↓platelets (thrombocytopenia)</a:t>
            </a:r>
          </a:p>
          <a:p>
            <a:pPr lvl="1"/>
            <a:r>
              <a:rPr lang="en-GB" dirty="0"/>
              <a:t>Collectively known as PANCYTOPENIA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573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CE1D-9CD8-CFC4-0814-E75D2806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Thalassaemia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EA73E-AE78-2A4F-4492-84DF326A4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Congenital</a:t>
            </a:r>
          </a:p>
          <a:p>
            <a:r>
              <a:rPr lang="en-GB" dirty="0"/>
              <a:t>2 types: alpha and beta thalassaemia</a:t>
            </a:r>
          </a:p>
          <a:p>
            <a:r>
              <a:rPr lang="el-GR" dirty="0"/>
              <a:t>α-</a:t>
            </a:r>
            <a:r>
              <a:rPr lang="en-GB" dirty="0"/>
              <a:t>thalassaemia - reduced/absent production of </a:t>
            </a:r>
            <a:r>
              <a:rPr lang="el-GR" dirty="0"/>
              <a:t>α-</a:t>
            </a:r>
            <a:r>
              <a:rPr lang="en-GB" dirty="0"/>
              <a:t>globin subunit</a:t>
            </a:r>
          </a:p>
          <a:p>
            <a:r>
              <a:rPr lang="el-GR" dirty="0"/>
              <a:t>β-</a:t>
            </a:r>
            <a:r>
              <a:rPr lang="en-GB" dirty="0"/>
              <a:t>thalassaemia - reduced/absent production of </a:t>
            </a:r>
            <a:r>
              <a:rPr lang="el-GR" dirty="0"/>
              <a:t>β-</a:t>
            </a:r>
            <a:r>
              <a:rPr lang="en-GB" dirty="0"/>
              <a:t>globin subunit</a:t>
            </a:r>
          </a:p>
          <a:p>
            <a:r>
              <a:rPr lang="en-GB" dirty="0"/>
              <a:t>Decreased haemoglobin production causing anaemia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020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0FD2-CD67-866D-2A69-CAA4E3B1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Haemolytic Anaemia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5399F-5176-1093-F63F-2F8C86A561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GB" dirty="0"/>
              <a:t>Hereditary – e.g. hereditary spherocytosis, G6PD deficiency</a:t>
            </a:r>
          </a:p>
          <a:p>
            <a:pPr marL="25400" indent="0">
              <a:buNone/>
            </a:pPr>
            <a:r>
              <a:rPr lang="en-GB" dirty="0"/>
              <a:t>Acquired – immune (e.g. autoimmune haemolytic anaemia), infections (e.g. malaria), paroxysmal nocturnal haemoglobinuria (acquired through genetic mutations over time)</a:t>
            </a:r>
          </a:p>
        </p:txBody>
      </p:sp>
    </p:spTree>
    <p:extLst>
      <p:ext uri="{BB962C8B-B14F-4D97-AF65-F5344CB8AC3E}">
        <p14:creationId xmlns:p14="http://schemas.microsoft.com/office/powerpoint/2010/main" val="1565635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7077-C707-4CFF-A6B0-A6A6F09A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Leukocytes</a:t>
            </a:r>
            <a:r>
              <a:rPr lang="en-GB" dirty="0"/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E762DE-1C36-4125-B652-A59EB26255F3}"/>
              </a:ext>
            </a:extLst>
          </p:cNvPr>
          <p:cNvGraphicFramePr/>
          <p:nvPr/>
        </p:nvGraphicFramePr>
        <p:xfrm>
          <a:off x="1137006" y="1785277"/>
          <a:ext cx="6602858" cy="432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9" name="Picture 1" descr="Granulocytes ">
            <a:extLst>
              <a:ext uri="{FF2B5EF4-FFF2-40B4-BE49-F238E27FC236}">
                <a16:creationId xmlns:a16="http://schemas.microsoft.com/office/drawing/2014/main" id="{5F75A53F-3E39-4397-BFDD-3008E63F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" y="4294349"/>
            <a:ext cx="2287967" cy="161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granulocytes ">
            <a:extLst>
              <a:ext uri="{FF2B5EF4-FFF2-40B4-BE49-F238E27FC236}">
                <a16:creationId xmlns:a16="http://schemas.microsoft.com/office/drawing/2014/main" id="{D3EFF079-D8EA-4C8F-A424-AC3893E0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" y="1664736"/>
            <a:ext cx="2329878" cy="146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43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0F047-7C66-7D41-BC0C-8403259B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Granulocytes </a:t>
            </a:r>
          </a:p>
        </p:txBody>
      </p:sp>
      <p:pic>
        <p:nvPicPr>
          <p:cNvPr id="9" name="Google Shape;266;p36" descr="Image result for neutrophils">
            <a:extLst>
              <a:ext uri="{FF2B5EF4-FFF2-40B4-BE49-F238E27FC236}">
                <a16:creationId xmlns:a16="http://schemas.microsoft.com/office/drawing/2014/main" id="{C9D44C71-F405-B446-AFC5-2A516B6603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4105" y="1575028"/>
            <a:ext cx="2338224" cy="18791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F5E1B4-0567-45A2-8F68-EEF225D51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GB" sz="2400" dirty="0"/>
              <a:t>1) Neutrophils</a:t>
            </a:r>
          </a:p>
          <a:p>
            <a:r>
              <a:rPr lang="en-GB" sz="2000" dirty="0"/>
              <a:t>Phagocytosis (kamikaze) </a:t>
            </a:r>
          </a:p>
          <a:p>
            <a:r>
              <a:rPr lang="en-GB" sz="2000" dirty="0"/>
              <a:t>Front-line defence during acute inflammation</a:t>
            </a:r>
            <a:endParaRPr lang="en-GB" sz="2400" dirty="0"/>
          </a:p>
          <a:p>
            <a:pPr marL="177800" indent="0">
              <a:buNone/>
            </a:pPr>
            <a:r>
              <a:rPr lang="en-GB" sz="2400" dirty="0"/>
              <a:t>2) Eosinophils:</a:t>
            </a:r>
          </a:p>
          <a:p>
            <a:r>
              <a:rPr lang="en-GB" sz="2000" dirty="0"/>
              <a:t>Combats parasite infections</a:t>
            </a:r>
          </a:p>
          <a:p>
            <a:r>
              <a:rPr lang="en-GB" sz="2000" dirty="0"/>
              <a:t>Neutralises histamine</a:t>
            </a:r>
          </a:p>
          <a:p>
            <a:pPr marL="177800" indent="0">
              <a:buNone/>
            </a:pPr>
            <a:r>
              <a:rPr lang="en-GB" sz="2400" dirty="0"/>
              <a:t>3) Basophils</a:t>
            </a:r>
          </a:p>
          <a:p>
            <a:r>
              <a:rPr lang="en-GB" sz="2000" dirty="0"/>
              <a:t>Responsible for anaphylaxis </a:t>
            </a:r>
          </a:p>
          <a:p>
            <a:r>
              <a:rPr lang="en-GB" sz="2000" dirty="0"/>
              <a:t>Produces histamine</a:t>
            </a:r>
          </a:p>
        </p:txBody>
      </p:sp>
      <p:pic>
        <p:nvPicPr>
          <p:cNvPr id="15" name="Google Shape;268;p36" descr="Image result for eosinophils">
            <a:extLst>
              <a:ext uri="{FF2B5EF4-FFF2-40B4-BE49-F238E27FC236}">
                <a16:creationId xmlns:a16="http://schemas.microsoft.com/office/drawing/2014/main" id="{E6E4E936-CD62-4BF8-A109-B1D4FE4205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2431" t="23994" b="16432"/>
          <a:stretch/>
        </p:blipFill>
        <p:spPr>
          <a:xfrm>
            <a:off x="4072850" y="3636735"/>
            <a:ext cx="218881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67;p36" descr="Image result for basophils">
            <a:extLst>
              <a:ext uri="{FF2B5EF4-FFF2-40B4-BE49-F238E27FC236}">
                <a16:creationId xmlns:a16="http://schemas.microsoft.com/office/drawing/2014/main" id="{A367B6D8-5454-46E8-B733-060AF5CCBA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7142" y="3611563"/>
            <a:ext cx="2153496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5771E0-9A86-414E-BF14-D3E83F25D2AB}"/>
              </a:ext>
            </a:extLst>
          </p:cNvPr>
          <p:cNvSpPr txBox="1"/>
          <p:nvPr/>
        </p:nvSpPr>
        <p:spPr>
          <a:xfrm>
            <a:off x="7582329" y="3146395"/>
            <a:ext cx="160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A356E-5C86-7547-9891-B2D89CEE4393}"/>
              </a:ext>
            </a:extLst>
          </p:cNvPr>
          <p:cNvSpPr txBox="1"/>
          <p:nvPr/>
        </p:nvSpPr>
        <p:spPr>
          <a:xfrm>
            <a:off x="3657368" y="5455230"/>
            <a:ext cx="254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6D938-773A-3C40-9842-488545E1032F}"/>
              </a:ext>
            </a:extLst>
          </p:cNvPr>
          <p:cNvSpPr txBox="1"/>
          <p:nvPr/>
        </p:nvSpPr>
        <p:spPr>
          <a:xfrm>
            <a:off x="8825445" y="5451482"/>
            <a:ext cx="254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240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2 parts: Ventricular systole and Diastole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1187608" y="449705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Cardiac Cycle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57200" y="2245550"/>
            <a:ext cx="5065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Ventricular systole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Isovolumetric contraction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Ejection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457200" y="3689725"/>
            <a:ext cx="4005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Diastole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Isovolumetric relaxation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Rapid filling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Slow filling (diastasis)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Atrial booster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CD0E-DD22-471F-BF3F-5ACC129F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Agranulocytes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B7A2F-C486-4D77-B3F4-1C45613ED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GB" dirty="0"/>
              <a:t>Monocytes</a:t>
            </a:r>
          </a:p>
          <a:p>
            <a:r>
              <a:rPr lang="en-GB" sz="2000" dirty="0"/>
              <a:t>Monocytes when in the blood</a:t>
            </a:r>
          </a:p>
          <a:p>
            <a:r>
              <a:rPr lang="en-GB" sz="2000" dirty="0"/>
              <a:t>Differentiates into macrophages inside tissue</a:t>
            </a:r>
          </a:p>
          <a:p>
            <a:r>
              <a:rPr lang="en-GB" sz="2000" dirty="0"/>
              <a:t>Phagocytoses foreign material</a:t>
            </a:r>
          </a:p>
          <a:p>
            <a:r>
              <a:rPr lang="en-GB" sz="2000" dirty="0"/>
              <a:t>Examples:</a:t>
            </a:r>
          </a:p>
          <a:p>
            <a:pPr lvl="1"/>
            <a:r>
              <a:rPr lang="en-GB" sz="1600" dirty="0"/>
              <a:t>Kupffer cells (Liver)</a:t>
            </a:r>
          </a:p>
          <a:p>
            <a:pPr lvl="1"/>
            <a:r>
              <a:rPr lang="en-GB" sz="1600" dirty="0"/>
              <a:t>Microglial cells (CNS)</a:t>
            </a:r>
          </a:p>
          <a:p>
            <a:pPr lvl="1"/>
            <a:r>
              <a:rPr lang="en-GB" sz="1600" dirty="0"/>
              <a:t>Alveolar macrophages (Lungs)</a:t>
            </a:r>
          </a:p>
          <a:p>
            <a:pPr lvl="1"/>
            <a:r>
              <a:rPr lang="en-GB" sz="1600" dirty="0"/>
              <a:t>Tissue macrophages (everywhere)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F6EE7-2F9C-40B7-8916-BD864B7D9A5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Lymphocytes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C3A0013-749C-4691-9BE1-0D272822BC98}"/>
              </a:ext>
            </a:extLst>
          </p:cNvPr>
          <p:cNvGraphicFramePr/>
          <p:nvPr/>
        </p:nvGraphicFramePr>
        <p:xfrm>
          <a:off x="4185006" y="1397000"/>
          <a:ext cx="48151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oogle Shape;269;p36" descr="Image result for monocytes">
            <a:extLst>
              <a:ext uri="{FF2B5EF4-FFF2-40B4-BE49-F238E27FC236}">
                <a16:creationId xmlns:a16="http://schemas.microsoft.com/office/drawing/2014/main" id="{0DFCBB71-2CD0-440B-80A8-83694C08D5E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0149" y="5292067"/>
            <a:ext cx="1998322" cy="96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0;p36" descr="Image result for lymphocytes">
            <a:extLst>
              <a:ext uri="{FF2B5EF4-FFF2-40B4-BE49-F238E27FC236}">
                <a16:creationId xmlns:a16="http://schemas.microsoft.com/office/drawing/2014/main" id="{91D927FA-88BD-4C79-88AF-CDF33066978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58748" y="4389437"/>
            <a:ext cx="2177692" cy="1736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940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0F047-7C66-7D41-BC0C-8403259B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Platelets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FFCD5-CCE8-A346-B1CA-EF00067B7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4378"/>
            <a:ext cx="4038599" cy="4525963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Structure:</a:t>
            </a:r>
          </a:p>
          <a:p>
            <a:pPr marL="177800" indent="0">
              <a:buNone/>
            </a:pPr>
            <a:endParaRPr lang="en-US" dirty="0"/>
          </a:p>
          <a:p>
            <a:pPr marL="177800" indent="0">
              <a:buNone/>
            </a:pPr>
            <a:r>
              <a:rPr lang="en-US" dirty="0"/>
              <a:t>Function:</a:t>
            </a:r>
          </a:p>
          <a:p>
            <a:pPr marL="177800" indent="0">
              <a:buNone/>
            </a:pPr>
            <a:endParaRPr lang="en-US" dirty="0"/>
          </a:p>
          <a:p>
            <a:pPr marL="177800" indent="0">
              <a:buNone/>
            </a:pPr>
            <a:endParaRPr lang="en-US" dirty="0"/>
          </a:p>
          <a:p>
            <a:pPr marL="177800" indent="0">
              <a:buNone/>
            </a:pPr>
            <a:r>
              <a:rPr lang="en-US" dirty="0"/>
              <a:t>Production: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128CC-75D2-9F4A-B447-FF3AFB5C3D3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45120" y="1751306"/>
            <a:ext cx="5006163" cy="1056128"/>
          </a:xfrm>
        </p:spPr>
        <p:txBody>
          <a:bodyPr/>
          <a:lstStyle/>
          <a:p>
            <a:pPr marL="177800" indent="0">
              <a:buNone/>
            </a:pPr>
            <a:r>
              <a:rPr lang="en-US" sz="2000" dirty="0"/>
              <a:t>Anucleate &amp; discoid </a:t>
            </a:r>
            <a:r>
              <a:rPr lang="en-US" sz="2000" dirty="0">
                <a:sym typeface="Wingdings" panose="05000000000000000000" pitchFamily="2" charset="2"/>
              </a:rPr>
              <a:t></a:t>
            </a:r>
            <a:r>
              <a:rPr lang="en-US" sz="2000" dirty="0"/>
              <a:t> become spiculated with pseudopodia once activated</a:t>
            </a:r>
          </a:p>
          <a:p>
            <a:pPr marL="177800" indent="0">
              <a:buNone/>
            </a:pP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DF16B7C-DA2A-FF41-A6A7-374A2538564B}"/>
              </a:ext>
            </a:extLst>
          </p:cNvPr>
          <p:cNvSpPr txBox="1">
            <a:spLocks/>
          </p:cNvSpPr>
          <p:nvPr/>
        </p:nvSpPr>
        <p:spPr>
          <a:xfrm>
            <a:off x="2086640" y="2871048"/>
            <a:ext cx="5123125" cy="92257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buFont typeface="Arial"/>
              <a:buNone/>
            </a:pPr>
            <a:r>
              <a:rPr lang="en-US" sz="2000" dirty="0" err="1"/>
              <a:t>Haemostasis</a:t>
            </a:r>
            <a:endParaRPr lang="en-US" sz="20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12B763F-079F-D943-A516-06774959B70C}"/>
              </a:ext>
            </a:extLst>
          </p:cNvPr>
          <p:cNvSpPr txBox="1">
            <a:spLocks/>
          </p:cNvSpPr>
          <p:nvPr/>
        </p:nvSpPr>
        <p:spPr>
          <a:xfrm>
            <a:off x="2203602" y="3920849"/>
            <a:ext cx="4030188" cy="1076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7800" indent="0">
              <a:buNone/>
            </a:pPr>
            <a:r>
              <a:rPr lang="en-US" sz="2000" dirty="0"/>
              <a:t>Liver &amp; Kidneys: Thrombopoietin (TPO)</a:t>
            </a:r>
          </a:p>
          <a:p>
            <a:pPr marL="177800" indent="0">
              <a:buNone/>
            </a:pPr>
            <a:r>
              <a:rPr lang="en-US" sz="2000" dirty="0"/>
              <a:t>Derived from megakaryocytes</a:t>
            </a:r>
          </a:p>
          <a:p>
            <a:pPr marL="177800" indent="0">
              <a:buFont typeface="Arial"/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B52A6A1-F2E6-4B99-9A11-7C185BBC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15" y="3363065"/>
            <a:ext cx="2247918" cy="29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E99373-3A63-44EE-807B-91E4948E43C9}"/>
              </a:ext>
            </a:extLst>
          </p:cNvPr>
          <p:cNvSpPr txBox="1"/>
          <p:nvPr/>
        </p:nvSpPr>
        <p:spPr>
          <a:xfrm>
            <a:off x="2939305" y="5409063"/>
            <a:ext cx="33725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 : https://www.chegg.com/flashcards/lec-1-platelet-production-structure-function-2fa0e0b8-5a29-4ac6-b2d8-547475162568/deck</a:t>
            </a:r>
          </a:p>
        </p:txBody>
      </p:sp>
    </p:spTree>
    <p:extLst>
      <p:ext uri="{BB962C8B-B14F-4D97-AF65-F5344CB8AC3E}">
        <p14:creationId xmlns:p14="http://schemas.microsoft.com/office/powerpoint/2010/main" val="2752820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9054A-62E2-AF43-9434-7D7C0292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266"/>
            <a:ext cx="8229600" cy="1143000"/>
          </a:xfrm>
        </p:spPr>
        <p:txBody>
          <a:bodyPr/>
          <a:lstStyle/>
          <a:p>
            <a:r>
              <a:rPr lang="en-US" dirty="0" err="1"/>
              <a:t>Haemostasis</a:t>
            </a:r>
            <a:r>
              <a:rPr lang="en-US" dirty="0"/>
              <a:t> &amp; Coagulation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5AAF7-9AE0-DC45-9C86-BF24D6536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707444"/>
          </a:xfrm>
        </p:spPr>
        <p:txBody>
          <a:bodyPr/>
          <a:lstStyle/>
          <a:p>
            <a:pPr marL="177800" indent="0">
              <a:buNone/>
            </a:pPr>
            <a:r>
              <a:rPr lang="en-US" sz="2400" u="sng" dirty="0" err="1"/>
              <a:t>Haemostasis</a:t>
            </a:r>
            <a:r>
              <a:rPr lang="en-US" sz="2400" dirty="0"/>
              <a:t> </a:t>
            </a:r>
          </a:p>
          <a:p>
            <a:r>
              <a:rPr lang="en-US" sz="2000" dirty="0"/>
              <a:t>the process to prevent &amp; stop bleeding	</a:t>
            </a:r>
          </a:p>
          <a:p>
            <a:r>
              <a:rPr lang="en-US" sz="2000" dirty="0"/>
              <a:t>Split into primary and secondary</a:t>
            </a:r>
          </a:p>
          <a:p>
            <a:pPr marL="177800" indent="0">
              <a:buNone/>
            </a:pPr>
            <a:endParaRPr lang="en-US" sz="2000" dirty="0"/>
          </a:p>
          <a:p>
            <a:pPr marL="177800" indent="0">
              <a:buNone/>
            </a:pPr>
            <a:endParaRPr lang="en-US" sz="2000" dirty="0"/>
          </a:p>
          <a:p>
            <a:pPr marL="177800" indent="0">
              <a:buNone/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73DB4-1643-A341-8A29-4C8CD36150EF}"/>
              </a:ext>
            </a:extLst>
          </p:cNvPr>
          <p:cNvSpPr txBox="1"/>
          <p:nvPr/>
        </p:nvSpPr>
        <p:spPr>
          <a:xfrm>
            <a:off x="581695" y="2972193"/>
            <a:ext cx="76312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Primary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Haemostasis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Platelet plug 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 steps (Vessel injury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Adhesion  Activation  Granule release  Aggregation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Secondary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Haemostasis</a:t>
            </a:r>
            <a:endParaRPr lang="en-US" sz="2400" u="sng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Coagulation cascade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Fibrin clot formation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9347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9054A-62E2-AF43-9434-7D7C0292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Vessel injury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5AAF7-9AE0-DC45-9C86-BF24D6536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Endothelial wall becomes exposed</a:t>
            </a:r>
          </a:p>
          <a:p>
            <a:r>
              <a:rPr lang="en-US" dirty="0"/>
              <a:t>Smooth muscle contracts to limit blood loss</a:t>
            </a:r>
          </a:p>
          <a:p>
            <a:r>
              <a:rPr lang="en-US" dirty="0"/>
              <a:t>Mechanisms of contraction:</a:t>
            </a:r>
          </a:p>
          <a:p>
            <a:pPr lvl="1"/>
            <a:r>
              <a:rPr lang="en-US" dirty="0"/>
              <a:t>Endothelin release</a:t>
            </a:r>
          </a:p>
          <a:p>
            <a:pPr lvl="1"/>
            <a:r>
              <a:rPr lang="en-US" dirty="0"/>
              <a:t>Nervous stimulation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7EAE43-55A9-4F30-882B-C58603D4F19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7780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1DEC5-5612-7744-8983-73C00D827E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95" b="5310"/>
          <a:stretch/>
        </p:blipFill>
        <p:spPr>
          <a:xfrm>
            <a:off x="4859677" y="2591223"/>
            <a:ext cx="3431568" cy="19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64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FBFE-1649-4BDE-B039-E956BA5C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2) Adhesion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B22CE-6FB1-4B89-8EA2-5D4FBEDF6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584789"/>
          </a:xfrm>
        </p:spPr>
        <p:txBody>
          <a:bodyPr/>
          <a:lstStyle/>
          <a:p>
            <a:r>
              <a:rPr lang="en-GB" sz="2400" dirty="0"/>
              <a:t>Subendothelial collagen becomes exposed</a:t>
            </a:r>
          </a:p>
          <a:p>
            <a:r>
              <a:rPr lang="en-GB" sz="2400" dirty="0"/>
              <a:t>Platelets bind to collagen via </a:t>
            </a:r>
            <a:r>
              <a:rPr lang="en-GB" sz="2400" dirty="0" err="1"/>
              <a:t>vWF</a:t>
            </a:r>
            <a:r>
              <a:rPr lang="en-GB" sz="2400" dirty="0"/>
              <a:t> using their receptor GP1B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ADA5F-0912-4062-A3BD-33FF30B7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65" y="3673012"/>
            <a:ext cx="6965928" cy="23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80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41B0-F38E-44FC-9CFE-8EA4C0D8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3) Activation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2C54A-717A-4A21-B14C-78A127EA4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Once bound to the </a:t>
            </a:r>
            <a:r>
              <a:rPr lang="en-GB" sz="2400" dirty="0" err="1"/>
              <a:t>subendothelium</a:t>
            </a:r>
            <a:r>
              <a:rPr lang="en-GB" sz="2400" dirty="0"/>
              <a:t>, platelets change shape</a:t>
            </a:r>
          </a:p>
          <a:p>
            <a:r>
              <a:rPr lang="en-GB" sz="2400" dirty="0"/>
              <a:t>Platelets release alpha and electron dense granules, to escalate haemostasis process</a:t>
            </a:r>
          </a:p>
          <a:p>
            <a:r>
              <a:rPr lang="en-GB" sz="2400" dirty="0"/>
              <a:t>Alpha</a:t>
            </a:r>
          </a:p>
          <a:p>
            <a:pPr lvl="1"/>
            <a:r>
              <a:rPr lang="en-GB" sz="2000" dirty="0" err="1"/>
              <a:t>vWF</a:t>
            </a:r>
            <a:r>
              <a:rPr lang="en-GB" sz="2000" dirty="0"/>
              <a:t>, Thromboxane A2, fibrinogen and fibrin-stabilizing factor</a:t>
            </a:r>
          </a:p>
          <a:p>
            <a:r>
              <a:rPr lang="en-GB" sz="2400" dirty="0"/>
              <a:t>Electron-dense:</a:t>
            </a:r>
          </a:p>
          <a:p>
            <a:pPr lvl="1"/>
            <a:r>
              <a:rPr lang="en-GB" sz="2000" dirty="0"/>
              <a:t>ADP, Ca2+, Serotonin</a:t>
            </a:r>
          </a:p>
          <a:p>
            <a:pPr marL="635000" lvl="1" indent="0"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DBF7A-B9C2-452F-9754-99CAB0874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3" t="5243" r="7155" b="20942"/>
          <a:stretch/>
        </p:blipFill>
        <p:spPr>
          <a:xfrm>
            <a:off x="2116476" y="4266737"/>
            <a:ext cx="5969286" cy="20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16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3EEE-A136-4753-83E6-FE858FDB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4) Aggregation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64096-0C4A-4AF4-A337-B9C40D40F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Lots of platelets join the party and bind to each other using GP2b/3a receptors and fibrinogen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52BE9-BF90-4326-9C74-BDBA029A9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13" y="2884964"/>
            <a:ext cx="6023925" cy="259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5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0FD9-7FCE-6E51-5395-E8653BC5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Blood Types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146E4D-9E53-8AD5-745E-01C23C982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72888"/>
              </p:ext>
            </p:extLst>
          </p:nvPr>
        </p:nvGraphicFramePr>
        <p:xfrm>
          <a:off x="1191154" y="2506133"/>
          <a:ext cx="6761691" cy="2040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3415">
                  <a:extLst>
                    <a:ext uri="{9D8B030D-6E8A-4147-A177-3AD203B41FA5}">
                      <a16:colId xmlns:a16="http://schemas.microsoft.com/office/drawing/2014/main" val="3156352284"/>
                    </a:ext>
                  </a:extLst>
                </a:gridCol>
                <a:gridCol w="2254138">
                  <a:extLst>
                    <a:ext uri="{9D8B030D-6E8A-4147-A177-3AD203B41FA5}">
                      <a16:colId xmlns:a16="http://schemas.microsoft.com/office/drawing/2014/main" val="3114847664"/>
                    </a:ext>
                  </a:extLst>
                </a:gridCol>
                <a:gridCol w="2254138">
                  <a:extLst>
                    <a:ext uri="{9D8B030D-6E8A-4147-A177-3AD203B41FA5}">
                      <a16:colId xmlns:a16="http://schemas.microsoft.com/office/drawing/2014/main" val="1685270604"/>
                    </a:ext>
                  </a:extLst>
                </a:gridCol>
              </a:tblGrid>
              <a:tr h="285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Blood type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Antigens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Antibodies in plasma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2006732"/>
                  </a:ext>
                </a:extLst>
              </a:tr>
              <a:tr h="285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Type 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 antigen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Anti-B antibodies in plasma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662113"/>
                  </a:ext>
                </a:extLst>
              </a:tr>
              <a:tr h="285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Type B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B antigen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Anti-A antibodies in plasma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4864573"/>
                  </a:ext>
                </a:extLst>
              </a:tr>
              <a:tr h="592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Type AB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 and B antigens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Neither anti-A nor anti-B antibodies in plasma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3829386"/>
                  </a:ext>
                </a:extLst>
              </a:tr>
              <a:tr h="592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Type O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No A or B antigens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Both anti-A and anti-B antibodies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0014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926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E5BB-A271-F1B4-3227-93EA386C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Coagulation Cascade</a:t>
            </a:r>
          </a:p>
        </p:txBody>
      </p:sp>
      <p:pic>
        <p:nvPicPr>
          <p:cNvPr id="4" name="Picture 3" descr="Haemostasis (Chapter 72) - Basic Physiology for Anaesthetists">
            <a:extLst>
              <a:ext uri="{FF2B5EF4-FFF2-40B4-BE49-F238E27FC236}">
                <a16:creationId xmlns:a16="http://schemas.microsoft.com/office/drawing/2014/main" id="{39C1FC4B-6B73-8502-4093-FBD287031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39" y="1893146"/>
            <a:ext cx="4739322" cy="3514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595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67C1D-B035-355C-CD32-8D6B9F8D2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36600"/>
            <a:ext cx="8229600" cy="4525963"/>
          </a:xfrm>
        </p:spPr>
        <p:txBody>
          <a:bodyPr/>
          <a:lstStyle/>
          <a:p>
            <a:r>
              <a:rPr lang="en-US" sz="2000" dirty="0"/>
              <a:t>Important factors:</a:t>
            </a:r>
          </a:p>
          <a:p>
            <a:r>
              <a:rPr lang="en-US" sz="2000" dirty="0"/>
              <a:t>IIa: Thrombin</a:t>
            </a:r>
          </a:p>
          <a:p>
            <a:r>
              <a:rPr lang="en-US" sz="2000" dirty="0" err="1"/>
              <a:t>Ia</a:t>
            </a:r>
            <a:r>
              <a:rPr lang="en-US" sz="2000" dirty="0"/>
              <a:t>: Fibrin</a:t>
            </a:r>
          </a:p>
          <a:p>
            <a:r>
              <a:rPr lang="en-US" sz="2000" dirty="0" err="1"/>
              <a:t>XIIIa</a:t>
            </a:r>
            <a:r>
              <a:rPr lang="en-US" sz="2000" dirty="0"/>
              <a:t>: Fibrin-stabilizing factor</a:t>
            </a:r>
          </a:p>
          <a:p>
            <a:r>
              <a:rPr lang="en-US" sz="2000" dirty="0"/>
              <a:t>IV: Ca2+</a:t>
            </a:r>
          </a:p>
          <a:p>
            <a:endParaRPr lang="en-US" sz="2000" dirty="0"/>
          </a:p>
          <a:p>
            <a:r>
              <a:rPr lang="en-US" sz="2000" dirty="0"/>
              <a:t>Vitamin-K dependent factors</a:t>
            </a:r>
          </a:p>
          <a:p>
            <a:r>
              <a:rPr lang="en-US" sz="2000" dirty="0"/>
              <a:t>X</a:t>
            </a:r>
          </a:p>
          <a:p>
            <a:r>
              <a:rPr lang="en-US" sz="2000" dirty="0"/>
              <a:t>IX</a:t>
            </a:r>
          </a:p>
          <a:p>
            <a:r>
              <a:rPr lang="en-US" sz="2000" dirty="0"/>
              <a:t>VII</a:t>
            </a:r>
          </a:p>
          <a:p>
            <a:r>
              <a:rPr lang="en-US" sz="2000" dirty="0"/>
              <a:t>II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38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79439474b_0_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Cardiac cycle: ventricular systole</a:t>
            </a:r>
            <a:endParaRPr/>
          </a:p>
        </p:txBody>
      </p:sp>
      <p:sp>
        <p:nvSpPr>
          <p:cNvPr id="125" name="Google Shape;125;g1879439474b_0_2"/>
          <p:cNvSpPr txBox="1">
            <a:spLocks noGrp="1"/>
          </p:cNvSpPr>
          <p:nvPr>
            <p:ph type="body" idx="1"/>
          </p:nvPr>
        </p:nvSpPr>
        <p:spPr>
          <a:xfrm>
            <a:off x="376275" y="1417625"/>
            <a:ext cx="8504700" cy="27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300" u="sng"/>
              <a:t>Isovolumetric contraction</a:t>
            </a:r>
            <a:endParaRPr sz="2200" u="sng"/>
          </a:p>
          <a:p>
            <a:pPr marL="457200" lvl="0" indent="-368300" algn="l" rtl="0">
              <a:spcBef>
                <a:spcPts val="5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ventricular pressure &gt; atrial pressure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AV valves close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arterial pressure &gt; ventricular pressure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SL valves remain closed </a:t>
            </a:r>
            <a:endParaRPr sz="2700"/>
          </a:p>
        </p:txBody>
      </p:sp>
      <p:sp>
        <p:nvSpPr>
          <p:cNvPr id="126" name="Google Shape;126;g1879439474b_0_2"/>
          <p:cNvSpPr txBox="1">
            <a:spLocks noGrp="1"/>
          </p:cNvSpPr>
          <p:nvPr>
            <p:ph type="body" idx="2"/>
          </p:nvPr>
        </p:nvSpPr>
        <p:spPr>
          <a:xfrm>
            <a:off x="792800" y="3398225"/>
            <a:ext cx="8229600" cy="28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300" u="sng"/>
              <a:t>Ejection</a:t>
            </a:r>
            <a:endParaRPr sz="2300" u="sng"/>
          </a:p>
          <a:p>
            <a:pPr marL="457200" lvl="0" indent="-368300" algn="l" rtl="0">
              <a:spcBef>
                <a:spcPts val="5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ventricular pressure rises and continues to rise until &gt; arterial pressure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SL valves open and blood is ejected out of the ventricles 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Aortic pressure increases as blood is ejected out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Ventricular pressure and velocity of ejection falls as blood is ejected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Atria begin to fill with blood</a:t>
            </a:r>
            <a:endParaRPr sz="22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8C397F-500D-A7EA-5E4A-8304B047E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96" y="705060"/>
            <a:ext cx="3334808" cy="452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23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3EFE-657D-BE4F-99B9-F32896DD4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Blood transfusions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1F909-B46F-4F27-A8CA-E74F6987C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33" y="1303337"/>
            <a:ext cx="8229600" cy="4525963"/>
          </a:xfrm>
        </p:spPr>
        <p:txBody>
          <a:bodyPr/>
          <a:lstStyle/>
          <a:p>
            <a:pPr marL="609600" lvl="1" indent="0">
              <a:buNone/>
            </a:pPr>
            <a:r>
              <a:rPr lang="en-US" sz="2400" dirty="0"/>
              <a:t>Can be either whole blood or blood components</a:t>
            </a:r>
          </a:p>
          <a:p>
            <a:pPr marL="609600" lvl="1" indent="0">
              <a:buNone/>
            </a:pPr>
            <a:endParaRPr lang="en-US" sz="2400" dirty="0"/>
          </a:p>
          <a:p>
            <a:pPr marL="609600" lvl="1" indent="0">
              <a:buNone/>
            </a:pPr>
            <a:r>
              <a:rPr lang="en-US" sz="2400" dirty="0"/>
              <a:t>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Homologous (emergency transfusion)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Autologous (self-transfusion)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09600" lvl="1" indent="0">
              <a:buNone/>
            </a:pPr>
            <a:r>
              <a:rPr lang="en-US" sz="2400" dirty="0"/>
              <a:t>Cross matching: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Test to see if the donor’s blood is safe for the recipient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Recipient serum is mixed with the donor’s blood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If blood is not safe </a:t>
            </a:r>
            <a:r>
              <a:rPr lang="en-US" sz="2400" dirty="0">
                <a:sym typeface="Wingdings" panose="05000000000000000000" pitchFamily="2" charset="2"/>
              </a:rPr>
              <a:t> transfusion reaction (rejection)</a:t>
            </a:r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669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81BD-4403-153A-A0CF-E6831D60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SBA Q1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9F853-0EC5-6A84-5E08-BA869C6AE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GB" dirty="0"/>
              <a:t>What are the correct percentages for the cellular &amp; fluid components of blood?</a:t>
            </a:r>
          </a:p>
          <a:p>
            <a:pPr marL="539750" indent="-514350">
              <a:buAutoNum type="alphaUcPeriod"/>
            </a:pPr>
            <a:r>
              <a:rPr lang="en-GB" dirty="0"/>
              <a:t>Cellular (40%), Fluid (60%)</a:t>
            </a:r>
          </a:p>
          <a:p>
            <a:pPr marL="539750" indent="-514350">
              <a:buAutoNum type="alphaUcPeriod"/>
            </a:pPr>
            <a:r>
              <a:rPr lang="en-GB" dirty="0"/>
              <a:t>Cellular (45%), Fluid (55%)</a:t>
            </a:r>
          </a:p>
          <a:p>
            <a:pPr marL="539750" indent="-514350">
              <a:buAutoNum type="alphaUcPeriod"/>
            </a:pPr>
            <a:r>
              <a:rPr lang="en-GB" dirty="0"/>
              <a:t>Cellular (50%), Fluid (50%)</a:t>
            </a:r>
          </a:p>
          <a:p>
            <a:pPr marL="539750" indent="-514350">
              <a:buAutoNum type="alphaUcPeriod"/>
            </a:pPr>
            <a:r>
              <a:rPr lang="en-GB" dirty="0"/>
              <a:t>Cellular (55%), Fluid (45%)</a:t>
            </a:r>
          </a:p>
        </p:txBody>
      </p:sp>
    </p:spTree>
    <p:extLst>
      <p:ext uri="{BB962C8B-B14F-4D97-AF65-F5344CB8AC3E}">
        <p14:creationId xmlns:p14="http://schemas.microsoft.com/office/powerpoint/2010/main" val="3339839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2E2E-E250-253F-4B49-72384490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SBA Q2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C02D5-C427-28B9-A2A4-7C3B0EFE9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GB" dirty="0"/>
              <a:t>Which of the following is a type of macrocytic anaemia?</a:t>
            </a:r>
          </a:p>
          <a:p>
            <a:pPr marL="539750" indent="-514350">
              <a:buAutoNum type="alphaUcPeriod"/>
            </a:pPr>
            <a:r>
              <a:rPr lang="en-GB" dirty="0"/>
              <a:t>B12/Folate deficiency anaemia</a:t>
            </a:r>
          </a:p>
          <a:p>
            <a:pPr marL="539750" indent="-514350">
              <a:buAutoNum type="alphaUcPeriod"/>
            </a:pPr>
            <a:r>
              <a:rPr lang="en-GB" dirty="0"/>
              <a:t>Iron deficiency anaemia</a:t>
            </a:r>
          </a:p>
          <a:p>
            <a:pPr marL="539750" indent="-514350">
              <a:buAutoNum type="alphaUcPeriod"/>
            </a:pPr>
            <a:r>
              <a:rPr lang="en-GB" dirty="0"/>
              <a:t>Thalassaemia</a:t>
            </a:r>
          </a:p>
          <a:p>
            <a:pPr marL="539750" indent="-514350">
              <a:buAutoNum type="alphaUcPeriod"/>
            </a:pPr>
            <a:r>
              <a:rPr lang="en-GB" dirty="0"/>
              <a:t>Haemorrhagic anaemia</a:t>
            </a:r>
          </a:p>
          <a:p>
            <a:pPr marL="539750" indent="-514350">
              <a:buAutoNum type="alphaU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709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CF8A-747B-31A0-1740-2CCD3A1E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SBA Q3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7864F-275D-ECB7-33F6-8378DB40B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GB" dirty="0"/>
              <a:t>Which of the following will cause a right shift in the oxygen-haemoglobin dissociation curve?</a:t>
            </a:r>
          </a:p>
          <a:p>
            <a:pPr marL="539750" indent="-514350">
              <a:buAutoNum type="alphaUcPeriod"/>
            </a:pPr>
            <a:r>
              <a:rPr lang="en-GB" dirty="0"/>
              <a:t>Increase in pH</a:t>
            </a:r>
          </a:p>
          <a:p>
            <a:pPr marL="539750" indent="-514350">
              <a:buAutoNum type="alphaUcPeriod"/>
            </a:pPr>
            <a:r>
              <a:rPr lang="en-GB" dirty="0"/>
              <a:t>Increase in DPG</a:t>
            </a:r>
          </a:p>
          <a:p>
            <a:pPr marL="539750" indent="-514350">
              <a:buAutoNum type="alphaUcPeriod"/>
            </a:pPr>
            <a:r>
              <a:rPr lang="en-GB" dirty="0"/>
              <a:t>Decrease in CO2</a:t>
            </a:r>
          </a:p>
          <a:p>
            <a:pPr marL="539750" indent="-514350">
              <a:buAutoNum type="alphaUcPeriod"/>
            </a:pPr>
            <a:r>
              <a:rPr lang="en-GB" dirty="0"/>
              <a:t>Decrease in temperature</a:t>
            </a:r>
          </a:p>
        </p:txBody>
      </p:sp>
    </p:spTree>
    <p:extLst>
      <p:ext uri="{BB962C8B-B14F-4D97-AF65-F5344CB8AC3E}">
        <p14:creationId xmlns:p14="http://schemas.microsoft.com/office/powerpoint/2010/main" val="1445025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3F75-BC26-8D30-C016-CB726FB4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SBA Q4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FF7FF-FD99-7409-3B29-08BD3136D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GB" dirty="0"/>
              <a:t>Select the correct option for the lifespan of RBCs</a:t>
            </a:r>
          </a:p>
          <a:p>
            <a:pPr marL="539750" indent="-514350">
              <a:buAutoNum type="alphaUcPeriod"/>
            </a:pPr>
            <a:r>
              <a:rPr lang="en-GB" dirty="0"/>
              <a:t>80-100 days</a:t>
            </a:r>
          </a:p>
          <a:p>
            <a:pPr marL="539750" indent="-514350">
              <a:buAutoNum type="alphaUcPeriod"/>
            </a:pPr>
            <a:r>
              <a:rPr lang="en-GB" dirty="0"/>
              <a:t>1-2 weeks</a:t>
            </a:r>
          </a:p>
          <a:p>
            <a:pPr marL="539750" indent="-514350">
              <a:buAutoNum type="alphaUcPeriod"/>
            </a:pPr>
            <a:r>
              <a:rPr lang="en-GB" dirty="0"/>
              <a:t>100-120 days</a:t>
            </a:r>
          </a:p>
          <a:p>
            <a:pPr marL="539750" indent="-514350">
              <a:buAutoNum type="alphaUcPeriod"/>
            </a:pPr>
            <a:r>
              <a:rPr lang="en-GB" dirty="0"/>
              <a:t>60-80 days</a:t>
            </a:r>
          </a:p>
        </p:txBody>
      </p:sp>
    </p:spTree>
    <p:extLst>
      <p:ext uri="{BB962C8B-B14F-4D97-AF65-F5344CB8AC3E}">
        <p14:creationId xmlns:p14="http://schemas.microsoft.com/office/powerpoint/2010/main" val="2604491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3176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53022-EAB1-56F5-CD75-9740973A3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485" y="1779960"/>
            <a:ext cx="3298079" cy="329807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r="3646"/>
          <a:stretch/>
        </p:blipFill>
        <p:spPr>
          <a:xfrm>
            <a:off x="1474242" y="0"/>
            <a:ext cx="6134099" cy="6858000"/>
          </a:xfrm>
          <a:prstGeom prst="rect">
            <a:avLst/>
          </a:prstGeom>
          <a:noFill/>
          <a:ln w="9525" cap="flat" cmpd="sng">
            <a:solidFill>
              <a:srgbClr val="29326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879439474b_0_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Cardiac cycle: Diastole </a:t>
            </a:r>
            <a:endParaRPr/>
          </a:p>
        </p:txBody>
      </p:sp>
      <p:sp>
        <p:nvSpPr>
          <p:cNvPr id="133" name="Google Shape;133;g1879439474b_0_11"/>
          <p:cNvSpPr txBox="1">
            <a:spLocks noGrp="1"/>
          </p:cNvSpPr>
          <p:nvPr>
            <p:ph type="body" idx="1"/>
          </p:nvPr>
        </p:nvSpPr>
        <p:spPr>
          <a:xfrm>
            <a:off x="380250" y="1417625"/>
            <a:ext cx="8383500" cy="16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300" u="sng"/>
              <a:t>Isovolumetric relaxation</a:t>
            </a:r>
            <a:endParaRPr sz="2300" u="sng"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200"/>
              <a:t>ventricular pressure &lt; aortic pressure and SL valve closes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879439474b_0_11"/>
          <p:cNvSpPr txBox="1">
            <a:spLocks noGrp="1"/>
          </p:cNvSpPr>
          <p:nvPr>
            <p:ph type="body" idx="2"/>
          </p:nvPr>
        </p:nvSpPr>
        <p:spPr>
          <a:xfrm>
            <a:off x="380250" y="2387150"/>
            <a:ext cx="8229600" cy="14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300" u="sng"/>
              <a:t>Rapid filling</a:t>
            </a:r>
            <a:r>
              <a:rPr lang="en-US" sz="2300"/>
              <a:t> </a:t>
            </a:r>
            <a:endParaRPr sz="2300"/>
          </a:p>
          <a:p>
            <a:pPr marL="457200" lvl="0" indent="-368300" algn="l" rtl="0">
              <a:spcBef>
                <a:spcPts val="5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atrial pressure &gt; ventricular filling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AV valves open </a:t>
            </a:r>
            <a:endParaRPr sz="22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1879439474b_0_11"/>
          <p:cNvSpPr txBox="1"/>
          <p:nvPr/>
        </p:nvSpPr>
        <p:spPr>
          <a:xfrm>
            <a:off x="380250" y="3823550"/>
            <a:ext cx="78333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 filling (diastasis)</a:t>
            </a:r>
            <a:endParaRPr sz="23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atrial pressure = ventricular pressure (reduced pressure gradient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879439474b_0_11"/>
          <p:cNvSpPr txBox="1"/>
          <p:nvPr/>
        </p:nvSpPr>
        <p:spPr>
          <a:xfrm>
            <a:off x="1658875" y="5111450"/>
            <a:ext cx="60894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latin typeface="Calibri"/>
                <a:ea typeface="Calibri"/>
                <a:cs typeface="Calibri"/>
                <a:sym typeface="Calibri"/>
              </a:rPr>
              <a:t>Atrial booster</a:t>
            </a:r>
            <a:endParaRPr sz="2300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contraction of atria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PR interval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879439474b_0_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Cardiac cycle: diagram </a:t>
            </a:r>
            <a:endParaRPr/>
          </a:p>
        </p:txBody>
      </p:sp>
      <p:pic>
        <p:nvPicPr>
          <p:cNvPr id="143" name="Google Shape;143;g1879439474b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300" y="1417625"/>
            <a:ext cx="5977301" cy="46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79439474b_0_28"/>
          <p:cNvSpPr txBox="1">
            <a:spLocks noGrp="1"/>
          </p:cNvSpPr>
          <p:nvPr>
            <p:ph type="title"/>
          </p:nvPr>
        </p:nvSpPr>
        <p:spPr>
          <a:xfrm>
            <a:off x="335825" y="2948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Cardiac preload </a:t>
            </a:r>
            <a:endParaRPr/>
          </a:p>
        </p:txBody>
      </p:sp>
      <p:sp>
        <p:nvSpPr>
          <p:cNvPr id="150" name="Google Shape;150;g1879439474b_0_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877700" cy="45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300"/>
              <a:t>definition: </a:t>
            </a:r>
            <a:r>
              <a:rPr lang="en-US" sz="2200"/>
              <a:t>force that stretches the cardiac muscles before contraction i.e. end diastolic volume </a:t>
            </a:r>
            <a:endParaRPr sz="22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300"/>
              <a:t>Frank-starling law</a:t>
            </a:r>
            <a:endParaRPr sz="23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200"/>
              <a:t>stroke volume depends on force of contraction </a:t>
            </a:r>
            <a:endParaRPr sz="22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200"/>
              <a:t>increased EDV -&gt; increased stretch of myocardium -&gt; increase in sarcomere length -&gt; increased length of overlapping filaments -&gt; increased force of contraction -&gt; increased stroke volume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879439474b_0_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Frank- Starling curve </a:t>
            </a:r>
            <a:endParaRPr/>
          </a:p>
        </p:txBody>
      </p:sp>
      <p:sp>
        <p:nvSpPr>
          <p:cNvPr id="157" name="Google Shape;157;g1879439474b_0_35"/>
          <p:cNvSpPr txBox="1">
            <a:spLocks noGrp="1"/>
          </p:cNvSpPr>
          <p:nvPr>
            <p:ph type="body" idx="1"/>
          </p:nvPr>
        </p:nvSpPr>
        <p:spPr>
          <a:xfrm>
            <a:off x="4563900" y="1502338"/>
            <a:ext cx="4580100" cy="30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increased stretch opens stretch-sensitive calcium channels= increased cytosolic calcium increased force of contraction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Stretch enhances affinity of troponin C for calcium  increased force of contraction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/>
              <a:t>After maximum stretch reached: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Little overlap between actin and myosin lots of unbound myosin heads decreased force of contraction decreased stroke volum</a:t>
            </a:r>
            <a:r>
              <a:rPr lang="en-US" sz="2200"/>
              <a:t>e </a:t>
            </a:r>
            <a:endParaRPr sz="3400"/>
          </a:p>
        </p:txBody>
      </p:sp>
      <p:pic>
        <p:nvPicPr>
          <p:cNvPr id="158" name="Google Shape;158;g1879439474b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19925"/>
            <a:ext cx="4580100" cy="3254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79439474b_0_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Factors that affect preload </a:t>
            </a:r>
            <a:endParaRPr/>
          </a:p>
        </p:txBody>
      </p:sp>
      <p:sp>
        <p:nvSpPr>
          <p:cNvPr id="165" name="Google Shape;165;g1879439474b_0_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389200" cy="32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ventricular compliance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valvular resistance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heart rate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atrial contractility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venous return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ventricular compliance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er Teaching Society Master Slides 2010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1797</Words>
  <Application>Microsoft Office PowerPoint</Application>
  <PresentationFormat>On-screen Show (4:3)</PresentationFormat>
  <Paragraphs>371</Paragraphs>
  <Slides>47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Noto Sans Symbols</vt:lpstr>
      <vt:lpstr>Courier New</vt:lpstr>
      <vt:lpstr>Radley</vt:lpstr>
      <vt:lpstr>Calibri</vt:lpstr>
      <vt:lpstr>Peer Teaching Society Master Slides 2010</vt:lpstr>
      <vt:lpstr>PowerPoint Presentation</vt:lpstr>
      <vt:lpstr>     </vt:lpstr>
      <vt:lpstr>PowerPoint Presentation</vt:lpstr>
      <vt:lpstr>Cardiac cycle: ventricular systole</vt:lpstr>
      <vt:lpstr>Cardiac cycle: Diastole </vt:lpstr>
      <vt:lpstr>Cardiac cycle: diagram </vt:lpstr>
      <vt:lpstr>Cardiac preload </vt:lpstr>
      <vt:lpstr>Frank- Starling curve </vt:lpstr>
      <vt:lpstr>Factors that affect preload </vt:lpstr>
      <vt:lpstr>Myocyte action potential</vt:lpstr>
      <vt:lpstr>Refractory Period</vt:lpstr>
      <vt:lpstr>Path of Action Potential</vt:lpstr>
      <vt:lpstr>Blood and its Constituents</vt:lpstr>
      <vt:lpstr>PowerPoint Presentation</vt:lpstr>
      <vt:lpstr>PowerPoint Presentation</vt:lpstr>
      <vt:lpstr>Some Definitions</vt:lpstr>
      <vt:lpstr>Erythrocytes (RBCs)</vt:lpstr>
      <vt:lpstr>Oxygen-Haemoglobin Dissociation Curve</vt:lpstr>
      <vt:lpstr>PowerPoint Presentation</vt:lpstr>
      <vt:lpstr>Haemoglobin</vt:lpstr>
      <vt:lpstr>Anaemia</vt:lpstr>
      <vt:lpstr>Iron Deficiency Anaemia</vt:lpstr>
      <vt:lpstr>Vitamin B12/Folate Deficiency Anaemia</vt:lpstr>
      <vt:lpstr>Haemorrhagic Anaemia</vt:lpstr>
      <vt:lpstr>Aplastic Anaemia</vt:lpstr>
      <vt:lpstr>Thalassaemia</vt:lpstr>
      <vt:lpstr>Haemolytic Anaemia</vt:lpstr>
      <vt:lpstr>Leukocytes </vt:lpstr>
      <vt:lpstr>Granulocytes </vt:lpstr>
      <vt:lpstr>Agranulocytes</vt:lpstr>
      <vt:lpstr>Platelets</vt:lpstr>
      <vt:lpstr>Haemostasis &amp; Coagulation</vt:lpstr>
      <vt:lpstr>1) Vessel injury</vt:lpstr>
      <vt:lpstr>2) Adhesion</vt:lpstr>
      <vt:lpstr>3) Activation</vt:lpstr>
      <vt:lpstr>4) Aggregation</vt:lpstr>
      <vt:lpstr>Blood Types</vt:lpstr>
      <vt:lpstr>Coagulation Cascade</vt:lpstr>
      <vt:lpstr>PowerPoint Presentation</vt:lpstr>
      <vt:lpstr>PowerPoint Presentation</vt:lpstr>
      <vt:lpstr>Blood transfusions</vt:lpstr>
      <vt:lpstr>SBA Q1</vt:lpstr>
      <vt:lpstr>SBA Q2</vt:lpstr>
      <vt:lpstr>SBA Q3 </vt:lpstr>
      <vt:lpstr>SBA Q4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 Hui Wong</dc:creator>
  <cp:lastModifiedBy>Raneem Alhalabi</cp:lastModifiedBy>
  <cp:revision>5</cp:revision>
  <dcterms:modified xsi:type="dcterms:W3CDTF">2022-11-10T09:04:06Z</dcterms:modified>
</cp:coreProperties>
</file>