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56" r:id="rId2"/>
    <p:sldId id="257" r:id="rId3"/>
    <p:sldId id="258" r:id="rId4"/>
    <p:sldId id="264" r:id="rId5"/>
    <p:sldId id="304" r:id="rId6"/>
    <p:sldId id="265" r:id="rId7"/>
    <p:sldId id="266" r:id="rId8"/>
    <p:sldId id="305" r:id="rId9"/>
    <p:sldId id="267" r:id="rId10"/>
    <p:sldId id="268" r:id="rId11"/>
    <p:sldId id="269" r:id="rId12"/>
    <p:sldId id="270" r:id="rId13"/>
    <p:sldId id="272" r:id="rId14"/>
    <p:sldId id="273" r:id="rId15"/>
    <p:sldId id="306" r:id="rId16"/>
    <p:sldId id="274" r:id="rId17"/>
    <p:sldId id="275" r:id="rId18"/>
    <p:sldId id="276" r:id="rId19"/>
    <p:sldId id="277" r:id="rId20"/>
    <p:sldId id="279" r:id="rId21"/>
    <p:sldId id="281" r:id="rId22"/>
    <p:sldId id="278" r:id="rId23"/>
    <p:sldId id="280" r:id="rId24"/>
    <p:sldId id="282" r:id="rId25"/>
    <p:sldId id="283" r:id="rId26"/>
    <p:sldId id="307" r:id="rId27"/>
    <p:sldId id="284" r:id="rId28"/>
    <p:sldId id="308" r:id="rId29"/>
    <p:sldId id="285" r:id="rId30"/>
    <p:sldId id="286" r:id="rId31"/>
    <p:sldId id="287" r:id="rId32"/>
    <p:sldId id="288" r:id="rId33"/>
    <p:sldId id="289" r:id="rId34"/>
    <p:sldId id="290" r:id="rId35"/>
    <p:sldId id="291" r:id="rId36"/>
    <p:sldId id="309" r:id="rId37"/>
    <p:sldId id="292" r:id="rId38"/>
    <p:sldId id="293" r:id="rId39"/>
    <p:sldId id="310" r:id="rId40"/>
    <p:sldId id="303" r:id="rId41"/>
    <p:sldId id="294" r:id="rId42"/>
    <p:sldId id="295" r:id="rId43"/>
    <p:sldId id="296" r:id="rId44"/>
    <p:sldId id="297" r:id="rId45"/>
    <p:sldId id="298" r:id="rId46"/>
    <p:sldId id="299" r:id="rId47"/>
    <p:sldId id="311" r:id="rId48"/>
    <p:sldId id="300" r:id="rId49"/>
    <p:sldId id="312" r:id="rId50"/>
    <p:sldId id="302" r:id="rId51"/>
    <p:sldId id="313" r:id="rId52"/>
    <p:sldId id="261" r:id="rId53"/>
    <p:sldId id="259"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167"/>
    <a:srgbClr val="293267"/>
    <a:srgbClr val="FF4343"/>
    <a:srgbClr val="FFD653"/>
    <a:srgbClr val="AFD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p:restoredTop sz="83673" autoAdjust="0"/>
  </p:normalViewPr>
  <p:slideViewPr>
    <p:cSldViewPr snapToGrid="0" snapToObjects="1">
      <p:cViewPr varScale="1">
        <p:scale>
          <a:sx n="56" d="100"/>
          <a:sy n="56" d="100"/>
        </p:scale>
        <p:origin x="1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05745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066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17</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411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18</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36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19</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106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Cushing’s disease vs syndrome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20</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79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23</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63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24</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950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primary adrenal insufficiency aka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25</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211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primary adrenal insufficiency aka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26</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588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cumulative risk, for patients with positive tests for adrenocortical autoantibodies, of developing Addison's disease is approximately 50%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27</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081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cumulative risk, for patients with positive tests for adrenocortical autoantibodies, of developing Addison's disease is approximately 50%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28</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782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2</a:t>
            </a:fld>
            <a:endParaRPr lang="en-GB"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815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29</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961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30</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7873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31</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271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32</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5789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33</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6345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73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2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7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536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09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73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GI: diarrhoea, vomiting, laxative abuse</a:t>
            </a:r>
          </a:p>
          <a:p>
            <a:pPr lvl="0">
              <a:spcBef>
                <a:spcPts val="0"/>
              </a:spcBef>
              <a:buNone/>
            </a:pPr>
            <a:r>
              <a:rPr lang="en-GB" dirty="0"/>
              <a:t>Renal: diuretics, other drugs, mineralocorticoid excess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322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075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2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GB" sz="1200" b="1" dirty="0" err="1"/>
              <a:t>Abscence</a:t>
            </a:r>
            <a:r>
              <a:rPr lang="en-GB" sz="1200" b="1" dirty="0"/>
              <a:t> of insulin </a:t>
            </a:r>
            <a:r>
              <a:rPr lang="en-GB" sz="1200" b="1" dirty="0">
                <a:sym typeface="Wingdings" panose="05000000000000000000" pitchFamily="2" charset="2"/>
              </a:rPr>
              <a:t> increased hepatic gluconeogenesis and decreased peripheral glucose </a:t>
            </a:r>
            <a:endParaRPr lang="en-GB" sz="1200"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6</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15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11</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997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Restore electrolytes question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12</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78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How is the t2dm presentation different to t1dm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13</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542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14</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610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15</a:t>
            </a:fld>
            <a:endParaRPr lang="en-GB"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8576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solidFill>
            <a:schemeClr val="bg2">
              <a:lumMod val="75000"/>
            </a:schemeClr>
          </a:solid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17" name="Shape 1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dirty="0">
              <a:solidFill>
                <a:srgbClr val="888888"/>
              </a:solidFill>
              <a:latin typeface="Calibri"/>
              <a:ea typeface="Calibri"/>
              <a:cs typeface="Calibri"/>
              <a:sym typeface="Calibri"/>
            </a:endParaRPr>
          </a:p>
        </p:txBody>
      </p:sp>
      <p:sp>
        <p:nvSpPr>
          <p:cNvPr id="7" name="Shape 107">
            <a:extLst>
              <a:ext uri="{FF2B5EF4-FFF2-40B4-BE49-F238E27FC236}">
                <a16:creationId xmlns:a16="http://schemas.microsoft.com/office/drawing/2014/main" id="{E2F15547-55AA-4344-911D-51C87D3BAE58}"/>
              </a:ext>
            </a:extLst>
          </p:cNvPr>
          <p:cNvSpPr txBox="1"/>
          <p:nvPr userDrawn="1"/>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pic>
        <p:nvPicPr>
          <p:cNvPr id="8" name="Shape 109">
            <a:extLst>
              <a:ext uri="{FF2B5EF4-FFF2-40B4-BE49-F238E27FC236}">
                <a16:creationId xmlns:a16="http://schemas.microsoft.com/office/drawing/2014/main" id="{1B8150F0-C8C0-FF4A-9F4B-358FCFB4B6F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solidFill>
            <a:srgbClr val="293167"/>
          </a:solid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bg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6" name="Shape 2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
        <p:nvSpPr>
          <p:cNvPr id="8" name="Shape 107">
            <a:extLst>
              <a:ext uri="{FF2B5EF4-FFF2-40B4-BE49-F238E27FC236}">
                <a16:creationId xmlns:a16="http://schemas.microsoft.com/office/drawing/2014/main" id="{86F2BB21-7E0E-6644-BA68-C9A2E2A14B44}"/>
              </a:ext>
            </a:extLst>
          </p:cNvPr>
          <p:cNvSpPr txBox="1"/>
          <p:nvPr userDrawn="1"/>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pic>
        <p:nvPicPr>
          <p:cNvPr id="9" name="Shape 109">
            <a:extLst>
              <a:ext uri="{FF2B5EF4-FFF2-40B4-BE49-F238E27FC236}">
                <a16:creationId xmlns:a16="http://schemas.microsoft.com/office/drawing/2014/main" id="{BC7F419F-2F04-AB4B-B10C-4D5EEBE1304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2" name="Shape 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solidFill>
            <a:schemeClr val="bg2">
              <a:lumMod val="50000"/>
            </a:schemeClr>
          </a:solid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 name="Slide Number Placeholder 1">
            <a:extLst>
              <a:ext uri="{FF2B5EF4-FFF2-40B4-BE49-F238E27FC236}">
                <a16:creationId xmlns:a16="http://schemas.microsoft.com/office/drawing/2014/main" id="{E07E0D81-2948-C44C-A492-C66B35B1C6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0FF5-DAF1-ED42-8D44-F9DEE8DF3513}"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bg1"/>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p:nvPr/>
        </p:nvSpPr>
        <p:spPr>
          <a:xfrm>
            <a:off x="3877732" y="5046132"/>
            <a:ext cx="1744133" cy="62939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endParaRPr sz="3600" dirty="0">
              <a:solidFill>
                <a:schemeClr val="dk1"/>
              </a:solidFill>
              <a:latin typeface="Radley"/>
              <a:ea typeface="Radley"/>
              <a:cs typeface="Radley"/>
              <a:sym typeface="Radley"/>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3229" y="208752"/>
            <a:ext cx="5573138" cy="5589514"/>
          </a:xfrm>
          <a:prstGeom prst="rect">
            <a:avLst/>
          </a:prstGeom>
        </p:spPr>
      </p:pic>
      <p:sp>
        <p:nvSpPr>
          <p:cNvPr id="6" name="TextBox 5"/>
          <p:cNvSpPr txBox="1"/>
          <p:nvPr/>
        </p:nvSpPr>
        <p:spPr>
          <a:xfrm>
            <a:off x="4254620" y="5908460"/>
            <a:ext cx="2734489" cy="646331"/>
          </a:xfrm>
          <a:prstGeom prst="rect">
            <a:avLst/>
          </a:prstGeom>
          <a:solidFill>
            <a:schemeClr val="lt1"/>
          </a:solidFill>
        </p:spPr>
        <p:txBody>
          <a:bodyPr wrap="square" rtlCol="0">
            <a:spAutoFit/>
          </a:bodyPr>
          <a:lstStyle/>
          <a:p>
            <a:r>
              <a:rPr lang="en-GB" sz="3600" b="1" dirty="0">
                <a:solidFill>
                  <a:srgbClr val="293267"/>
                </a:solidFill>
                <a:latin typeface="Calibri" panose="020F0502020204030204" pitchFamily="34" charset="0"/>
                <a:ea typeface="Didot" charset="0"/>
                <a:cs typeface="Calibri" panose="020F0502020204030204" pitchFamily="34" charset="0"/>
              </a:rPr>
              <a:t>2020/21</a:t>
            </a:r>
            <a:endParaRPr lang="en-GB" sz="3200" b="1" dirty="0">
              <a:solidFill>
                <a:srgbClr val="293267"/>
              </a:solidFill>
              <a:latin typeface="Calibri" panose="020F0502020204030204" pitchFamily="34" charset="0"/>
              <a:ea typeface="Didot"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Diabetic Ketoacidosis</a:t>
            </a:r>
          </a:p>
        </p:txBody>
      </p:sp>
      <p:sp>
        <p:nvSpPr>
          <p:cNvPr id="3" name="Text Placeholder 2">
            <a:extLst>
              <a:ext uri="{FF2B5EF4-FFF2-40B4-BE49-F238E27FC236}">
                <a16:creationId xmlns:a16="http://schemas.microsoft.com/office/drawing/2014/main" id="{84AF7A2D-2804-4164-B00A-391E95A4698F}"/>
              </a:ext>
            </a:extLst>
          </p:cNvPr>
          <p:cNvSpPr>
            <a:spLocks noGrp="1"/>
          </p:cNvSpPr>
          <p:nvPr>
            <p:ph type="body" idx="1"/>
          </p:nvPr>
        </p:nvSpPr>
        <p:spPr>
          <a:xfrm>
            <a:off x="659129" y="1575486"/>
            <a:ext cx="4038599" cy="4525963"/>
          </a:xfrm>
        </p:spPr>
        <p:txBody>
          <a:bodyPr/>
          <a:lstStyle/>
          <a:p>
            <a:pPr marL="177800" indent="0">
              <a:buNone/>
            </a:pPr>
            <a:r>
              <a:rPr lang="en-GB" sz="2400" b="1" dirty="0"/>
              <a:t>Aetiology</a:t>
            </a:r>
          </a:p>
          <a:p>
            <a:r>
              <a:rPr lang="en-GB" sz="2000" dirty="0"/>
              <a:t>Untreated T1DM</a:t>
            </a:r>
          </a:p>
          <a:p>
            <a:r>
              <a:rPr lang="en-GB" sz="2000" dirty="0"/>
              <a:t>Undiagnosed DM</a:t>
            </a:r>
          </a:p>
          <a:p>
            <a:r>
              <a:rPr lang="en-GB" sz="2000" dirty="0"/>
              <a:t>Infection/Illness</a:t>
            </a:r>
            <a:br>
              <a:rPr lang="en-GB" sz="2000" dirty="0"/>
            </a:br>
            <a:endParaRPr lang="en-GB" sz="2000" dirty="0"/>
          </a:p>
          <a:p>
            <a:pPr marL="177800" indent="0">
              <a:buNone/>
            </a:pPr>
            <a:endParaRPr lang="en-GB" sz="2000" dirty="0"/>
          </a:p>
        </p:txBody>
      </p:sp>
      <p:sp>
        <p:nvSpPr>
          <p:cNvPr id="8" name="Text Placeholder 2">
            <a:extLst>
              <a:ext uri="{FF2B5EF4-FFF2-40B4-BE49-F238E27FC236}">
                <a16:creationId xmlns:a16="http://schemas.microsoft.com/office/drawing/2014/main" id="{9D7B888B-D2B8-4C1F-B41D-10B5A0DE9CC2}"/>
              </a:ext>
            </a:extLst>
          </p:cNvPr>
          <p:cNvSpPr txBox="1">
            <a:spLocks/>
          </p:cNvSpPr>
          <p:nvPr/>
        </p:nvSpPr>
        <p:spPr>
          <a:xfrm>
            <a:off x="582929" y="3564318"/>
            <a:ext cx="8229599" cy="2375885"/>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Pathophysiology</a:t>
            </a:r>
          </a:p>
          <a:p>
            <a:r>
              <a:rPr lang="en-GB" sz="2000" dirty="0"/>
              <a:t>Complete absence of insulin      </a:t>
            </a:r>
            <a:r>
              <a:rPr lang="en-GB" sz="2000" dirty="0">
                <a:sym typeface="Wingdings" panose="05000000000000000000" pitchFamily="2" charset="2"/>
              </a:rPr>
              <a:t> </a:t>
            </a:r>
            <a:r>
              <a:rPr lang="en-GB" sz="2000" b="1" dirty="0">
                <a:sym typeface="Wingdings" panose="05000000000000000000" pitchFamily="2" charset="2"/>
              </a:rPr>
              <a:t> unrestrained </a:t>
            </a:r>
            <a:r>
              <a:rPr lang="en-GB" sz="2000" dirty="0">
                <a:sym typeface="Wingdings" panose="05000000000000000000" pitchFamily="2" charset="2"/>
              </a:rPr>
              <a:t>increased hepatic gluconeogenesis and decreased peripheral glucose uptake</a:t>
            </a:r>
          </a:p>
          <a:p>
            <a:r>
              <a:rPr lang="en-GB" sz="2000" dirty="0">
                <a:sym typeface="Wingdings" panose="05000000000000000000" pitchFamily="2" charset="2"/>
              </a:rPr>
              <a:t>Hyperglycaemia        osmotic diuresis       dehydration </a:t>
            </a:r>
          </a:p>
          <a:p>
            <a:r>
              <a:rPr lang="en-GB" sz="2000" dirty="0">
                <a:sym typeface="Wingdings" panose="05000000000000000000" pitchFamily="2" charset="2"/>
              </a:rPr>
              <a:t>Peripheral lipolysis        increase FFA       oxidised to Acetyl CoA        ketones </a:t>
            </a:r>
          </a:p>
          <a:p>
            <a:pPr marL="609600" lvl="1" indent="0">
              <a:buNone/>
            </a:pPr>
            <a:r>
              <a:rPr lang="en-GB" sz="1600" dirty="0">
                <a:sym typeface="Wingdings" panose="05000000000000000000" pitchFamily="2" charset="2"/>
              </a:rPr>
              <a:t>= </a:t>
            </a:r>
            <a:r>
              <a:rPr lang="en-GB" sz="1600" b="1" dirty="0">
                <a:sym typeface="Wingdings" panose="05000000000000000000" pitchFamily="2" charset="2"/>
              </a:rPr>
              <a:t>ACIDOSIS</a:t>
            </a:r>
            <a:endParaRPr lang="en-GB" sz="1600" b="1" dirty="0"/>
          </a:p>
        </p:txBody>
      </p:sp>
      <p:cxnSp>
        <p:nvCxnSpPr>
          <p:cNvPr id="5" name="Straight Arrow Connector 4">
            <a:extLst>
              <a:ext uri="{FF2B5EF4-FFF2-40B4-BE49-F238E27FC236}">
                <a16:creationId xmlns:a16="http://schemas.microsoft.com/office/drawing/2014/main" id="{223F8365-618E-4350-9699-B2CB8A8803CF}"/>
              </a:ext>
            </a:extLst>
          </p:cNvPr>
          <p:cNvCxnSpPr/>
          <p:nvPr/>
        </p:nvCxnSpPr>
        <p:spPr>
          <a:xfrm>
            <a:off x="3989070" y="426339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98CF1B-8884-4C26-83F4-081ACA3BEFFF}"/>
              </a:ext>
            </a:extLst>
          </p:cNvPr>
          <p:cNvCxnSpPr/>
          <p:nvPr/>
        </p:nvCxnSpPr>
        <p:spPr>
          <a:xfrm>
            <a:off x="2766060" y="497586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E3EB34-F83C-47BA-AC06-9DE445B5274F}"/>
              </a:ext>
            </a:extLst>
          </p:cNvPr>
          <p:cNvCxnSpPr/>
          <p:nvPr/>
        </p:nvCxnSpPr>
        <p:spPr>
          <a:xfrm>
            <a:off x="4861560" y="496443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56081B-A77C-42B1-BC02-EEB2019005EF}"/>
              </a:ext>
            </a:extLst>
          </p:cNvPr>
          <p:cNvCxnSpPr/>
          <p:nvPr/>
        </p:nvCxnSpPr>
        <p:spPr>
          <a:xfrm>
            <a:off x="3040380" y="533019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2B59FAC-B66E-466E-8A11-33EAC2DB41A7}"/>
              </a:ext>
            </a:extLst>
          </p:cNvPr>
          <p:cNvCxnSpPr/>
          <p:nvPr/>
        </p:nvCxnSpPr>
        <p:spPr>
          <a:xfrm>
            <a:off x="4770120" y="533019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C47F7D-222C-4D21-8227-3D6F7085FEC7}"/>
              </a:ext>
            </a:extLst>
          </p:cNvPr>
          <p:cNvCxnSpPr/>
          <p:nvPr/>
        </p:nvCxnSpPr>
        <p:spPr>
          <a:xfrm>
            <a:off x="7479030" y="533019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2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Diabetic Ketoacidosis</a:t>
            </a:r>
          </a:p>
        </p:txBody>
      </p:sp>
      <p:sp>
        <p:nvSpPr>
          <p:cNvPr id="3" name="Text Placeholder 2">
            <a:extLst>
              <a:ext uri="{FF2B5EF4-FFF2-40B4-BE49-F238E27FC236}">
                <a16:creationId xmlns:a16="http://schemas.microsoft.com/office/drawing/2014/main" id="{84AF7A2D-2804-4164-B00A-391E95A4698F}"/>
              </a:ext>
            </a:extLst>
          </p:cNvPr>
          <p:cNvSpPr>
            <a:spLocks noGrp="1"/>
          </p:cNvSpPr>
          <p:nvPr>
            <p:ph type="body" idx="1"/>
          </p:nvPr>
        </p:nvSpPr>
        <p:spPr>
          <a:xfrm>
            <a:off x="1297459" y="4151873"/>
            <a:ext cx="7389341" cy="2162429"/>
          </a:xfrm>
          <a:ln w="38100">
            <a:solidFill>
              <a:srgbClr val="293267"/>
            </a:solidFill>
          </a:ln>
        </p:spPr>
        <p:txBody>
          <a:bodyPr/>
          <a:lstStyle/>
          <a:p>
            <a:pPr marL="177800" indent="0">
              <a:buNone/>
            </a:pPr>
            <a:r>
              <a:rPr lang="en-GB" sz="2400" b="1" dirty="0"/>
              <a:t>Investigations</a:t>
            </a:r>
          </a:p>
          <a:p>
            <a:r>
              <a:rPr lang="en-GB" sz="2000" dirty="0"/>
              <a:t>Hyperglycaemia: Random Plasma Glucose &gt;11mmol/l</a:t>
            </a:r>
          </a:p>
          <a:p>
            <a:r>
              <a:rPr lang="en-GB" sz="2000" dirty="0" err="1"/>
              <a:t>Ketonaemia</a:t>
            </a:r>
            <a:r>
              <a:rPr lang="en-GB" sz="2000" dirty="0"/>
              <a:t>: Plasma ketones &gt; 3mmol/l</a:t>
            </a:r>
          </a:p>
          <a:p>
            <a:r>
              <a:rPr lang="en-GB" sz="2000" dirty="0"/>
              <a:t>Acidosis: Blood pH &lt; 7.35 or Bicarbonate &lt;15mmol/l</a:t>
            </a:r>
          </a:p>
          <a:p>
            <a:r>
              <a:rPr lang="en-GB" sz="2000" dirty="0"/>
              <a:t>Urine dipstick: glycosuria/ketonuria</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565924"/>
            <a:ext cx="3645243" cy="2388242"/>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Symptoms</a:t>
            </a:r>
          </a:p>
          <a:p>
            <a:r>
              <a:rPr lang="en-GB" sz="2000" dirty="0"/>
              <a:t>Diabetes Symptoms ++</a:t>
            </a:r>
          </a:p>
          <a:p>
            <a:pPr lvl="1"/>
            <a:r>
              <a:rPr lang="en-GB" sz="1800" dirty="0"/>
              <a:t> Nausea and vomiting</a:t>
            </a:r>
          </a:p>
          <a:p>
            <a:pPr lvl="1"/>
            <a:r>
              <a:rPr lang="en-GB" sz="1800" dirty="0"/>
              <a:t> Weight loss</a:t>
            </a:r>
          </a:p>
          <a:p>
            <a:pPr lvl="1"/>
            <a:r>
              <a:rPr lang="en-GB" sz="1800" dirty="0"/>
              <a:t> Drowsy/ Confused</a:t>
            </a:r>
          </a:p>
          <a:p>
            <a:pPr lvl="1"/>
            <a:r>
              <a:rPr lang="en-GB" sz="1800" dirty="0"/>
              <a:t>Abdominal Pain</a:t>
            </a:r>
          </a:p>
        </p:txBody>
      </p:sp>
      <p:sp>
        <p:nvSpPr>
          <p:cNvPr id="10" name="Text Placeholder 3">
            <a:extLst>
              <a:ext uri="{FF2B5EF4-FFF2-40B4-BE49-F238E27FC236}">
                <a16:creationId xmlns:a16="http://schemas.microsoft.com/office/drawing/2014/main" id="{4BD13D4F-5254-406B-852C-C60777CDCF09}"/>
              </a:ext>
            </a:extLst>
          </p:cNvPr>
          <p:cNvSpPr>
            <a:spLocks noGrp="1"/>
          </p:cNvSpPr>
          <p:nvPr>
            <p:ph type="body" idx="2"/>
          </p:nvPr>
        </p:nvSpPr>
        <p:spPr>
          <a:xfrm>
            <a:off x="4269260" y="1565923"/>
            <a:ext cx="4417540" cy="2388242"/>
          </a:xfrm>
          <a:ln w="38100">
            <a:solidFill>
              <a:srgbClr val="293267"/>
            </a:solidFill>
          </a:ln>
        </p:spPr>
        <p:txBody>
          <a:bodyPr/>
          <a:lstStyle/>
          <a:p>
            <a:pPr marL="209550" indent="0">
              <a:buNone/>
            </a:pPr>
            <a:r>
              <a:rPr lang="en-GB" sz="2400" b="1" dirty="0"/>
              <a:t>Signs:</a:t>
            </a:r>
          </a:p>
          <a:p>
            <a:pPr marL="666750" indent="-457200"/>
            <a:r>
              <a:rPr lang="en-GB" sz="2000" dirty="0"/>
              <a:t>Reduced tissue turgor</a:t>
            </a:r>
          </a:p>
          <a:p>
            <a:pPr marL="666750" indent="-457200"/>
            <a:r>
              <a:rPr lang="en-GB" sz="2000" dirty="0"/>
              <a:t>Kussmaul’s breathing</a:t>
            </a:r>
          </a:p>
          <a:p>
            <a:pPr marL="666750" indent="-457200"/>
            <a:r>
              <a:rPr lang="en-GB" sz="2000" dirty="0"/>
              <a:t>Breath smell of ketones</a:t>
            </a:r>
          </a:p>
          <a:p>
            <a:pPr marL="666750" indent="-457200"/>
            <a:r>
              <a:rPr lang="en-GB" sz="2000" dirty="0"/>
              <a:t>Hypotension</a:t>
            </a:r>
          </a:p>
          <a:p>
            <a:pPr marL="666750" indent="-457200"/>
            <a:r>
              <a:rPr lang="en-GB" sz="2000" dirty="0"/>
              <a:t>Tachycardia</a:t>
            </a:r>
          </a:p>
        </p:txBody>
      </p:sp>
    </p:spTree>
    <p:extLst>
      <p:ext uri="{BB962C8B-B14F-4D97-AF65-F5344CB8AC3E}">
        <p14:creationId xmlns:p14="http://schemas.microsoft.com/office/powerpoint/2010/main" val="407607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Diabetic Ketoacidosis</a:t>
            </a:r>
          </a:p>
        </p:txBody>
      </p:sp>
      <p:sp>
        <p:nvSpPr>
          <p:cNvPr id="3" name="Text Placeholder 2">
            <a:extLst>
              <a:ext uri="{FF2B5EF4-FFF2-40B4-BE49-F238E27FC236}">
                <a16:creationId xmlns:a16="http://schemas.microsoft.com/office/drawing/2014/main" id="{84AF7A2D-2804-4164-B00A-391E95A4698F}"/>
              </a:ext>
            </a:extLst>
          </p:cNvPr>
          <p:cNvSpPr>
            <a:spLocks noGrp="1"/>
          </p:cNvSpPr>
          <p:nvPr>
            <p:ph type="body" idx="1"/>
          </p:nvPr>
        </p:nvSpPr>
        <p:spPr>
          <a:xfrm>
            <a:off x="457201" y="1548926"/>
            <a:ext cx="3417570" cy="2451574"/>
          </a:xfrm>
          <a:ln w="38100">
            <a:solidFill>
              <a:srgbClr val="293267"/>
            </a:solidFill>
          </a:ln>
        </p:spPr>
        <p:txBody>
          <a:bodyPr numCol="1"/>
          <a:lstStyle/>
          <a:p>
            <a:pPr marL="177800" indent="0">
              <a:buNone/>
            </a:pPr>
            <a:r>
              <a:rPr lang="en-GB" sz="2400" b="1" dirty="0"/>
              <a:t>Complications </a:t>
            </a:r>
          </a:p>
          <a:p>
            <a:r>
              <a:rPr lang="en-GB" sz="2000" dirty="0"/>
              <a:t>Coma</a:t>
            </a:r>
          </a:p>
          <a:p>
            <a:r>
              <a:rPr lang="en-GB" sz="2000" dirty="0"/>
              <a:t>Cerebral oedema</a:t>
            </a:r>
          </a:p>
          <a:p>
            <a:r>
              <a:rPr lang="en-GB" sz="2000" dirty="0"/>
              <a:t>Thromboembolism</a:t>
            </a:r>
          </a:p>
          <a:p>
            <a:r>
              <a:rPr lang="en-GB" sz="2000" dirty="0"/>
              <a:t>Aspiration Pneumonia</a:t>
            </a:r>
          </a:p>
          <a:p>
            <a:r>
              <a:rPr lang="en-GB" sz="2000" dirty="0"/>
              <a:t>DEATH</a:t>
            </a:r>
          </a:p>
        </p:txBody>
      </p:sp>
      <p:sp>
        <p:nvSpPr>
          <p:cNvPr id="5" name="Text Placeholder 2">
            <a:extLst>
              <a:ext uri="{FF2B5EF4-FFF2-40B4-BE49-F238E27FC236}">
                <a16:creationId xmlns:a16="http://schemas.microsoft.com/office/drawing/2014/main" id="{AFE122FE-1835-4BA4-8892-B5D6AF408EF6}"/>
              </a:ext>
            </a:extLst>
          </p:cNvPr>
          <p:cNvSpPr txBox="1">
            <a:spLocks/>
          </p:cNvSpPr>
          <p:nvPr/>
        </p:nvSpPr>
        <p:spPr>
          <a:xfrm>
            <a:off x="3977640" y="1548926"/>
            <a:ext cx="4709160" cy="2165820"/>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Management</a:t>
            </a:r>
          </a:p>
          <a:p>
            <a:pPr marL="635000" indent="-457200">
              <a:buFont typeface="+mj-lt"/>
              <a:buAutoNum type="arabicPeriod"/>
            </a:pPr>
            <a:r>
              <a:rPr lang="en-GB" sz="2000" b="1" dirty="0"/>
              <a:t>ABC</a:t>
            </a:r>
          </a:p>
          <a:p>
            <a:pPr marL="635000" indent="-457200">
              <a:buFont typeface="+mj-lt"/>
              <a:buAutoNum type="arabicPeriod"/>
            </a:pPr>
            <a:r>
              <a:rPr lang="en-GB" sz="2000" dirty="0"/>
              <a:t>Replace fluid loss with 0.9% saline IV </a:t>
            </a:r>
          </a:p>
          <a:p>
            <a:pPr marL="635000" indent="-457200">
              <a:buFont typeface="+mj-lt"/>
              <a:buAutoNum type="arabicPeriod"/>
            </a:pPr>
            <a:r>
              <a:rPr lang="en-GB" sz="2000" dirty="0"/>
              <a:t>IV insulin </a:t>
            </a:r>
          </a:p>
          <a:p>
            <a:pPr marL="635000" indent="-457200">
              <a:buFont typeface="+mj-lt"/>
              <a:buAutoNum type="arabicPeriod"/>
            </a:pPr>
            <a:r>
              <a:rPr lang="en-GB" sz="2000" dirty="0"/>
              <a:t>Restore electrolytes e.g. K+</a:t>
            </a:r>
          </a:p>
        </p:txBody>
      </p:sp>
    </p:spTree>
    <p:extLst>
      <p:ext uri="{BB962C8B-B14F-4D97-AF65-F5344CB8AC3E}">
        <p14:creationId xmlns:p14="http://schemas.microsoft.com/office/powerpoint/2010/main" val="314874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Type 2 Diabetes Mellitus</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8"/>
            <a:ext cx="3992881" cy="1535900"/>
          </a:xfrm>
          <a:prstGeom prst="rect">
            <a:avLst/>
          </a:prstGeom>
          <a:noFill/>
          <a:ln w="38100">
            <a:solidFill>
              <a:srgbClr val="2931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Definition</a:t>
            </a:r>
          </a:p>
          <a:p>
            <a:pPr marL="177800" indent="0">
              <a:buFont typeface="Arial"/>
              <a:buNone/>
            </a:pPr>
            <a:r>
              <a:rPr lang="en-GB" sz="2000" dirty="0"/>
              <a:t>Combination of peripheral insulin resistance and less severe insulin deficiency…</a:t>
            </a:r>
          </a:p>
        </p:txBody>
      </p:sp>
      <p:sp>
        <p:nvSpPr>
          <p:cNvPr id="5" name="Text Placeholder 2">
            <a:extLst>
              <a:ext uri="{FF2B5EF4-FFF2-40B4-BE49-F238E27FC236}">
                <a16:creationId xmlns:a16="http://schemas.microsoft.com/office/drawing/2014/main" id="{1A96E882-78E4-4A9A-9161-6F5873ECCC54}"/>
              </a:ext>
            </a:extLst>
          </p:cNvPr>
          <p:cNvSpPr txBox="1">
            <a:spLocks/>
          </p:cNvSpPr>
          <p:nvPr/>
        </p:nvSpPr>
        <p:spPr>
          <a:xfrm>
            <a:off x="4572000" y="1541208"/>
            <a:ext cx="4127158" cy="2746590"/>
          </a:xfrm>
          <a:prstGeom prst="rect">
            <a:avLst/>
          </a:prstGeom>
          <a:noFill/>
          <a:ln w="38100">
            <a:solidFill>
              <a:srgbClr val="2931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Risk Factors</a:t>
            </a:r>
          </a:p>
          <a:p>
            <a:pPr>
              <a:buFontTx/>
              <a:buChar char="-"/>
            </a:pPr>
            <a:r>
              <a:rPr lang="en-GB" sz="2000" dirty="0"/>
              <a:t>Increase w/ age</a:t>
            </a:r>
          </a:p>
          <a:p>
            <a:pPr>
              <a:buFontTx/>
              <a:buChar char="-"/>
            </a:pPr>
            <a:r>
              <a:rPr lang="en-GB" sz="2000" dirty="0"/>
              <a:t>M &gt; F</a:t>
            </a:r>
          </a:p>
          <a:p>
            <a:pPr>
              <a:buFontTx/>
              <a:buChar char="-"/>
            </a:pPr>
            <a:r>
              <a:rPr lang="en-GB" sz="2000" dirty="0"/>
              <a:t>Ethnicity: African-</a:t>
            </a:r>
            <a:r>
              <a:rPr lang="en-GB" sz="2000" dirty="0" err="1"/>
              <a:t>Carribean</a:t>
            </a:r>
            <a:r>
              <a:rPr lang="en-GB" sz="2000" dirty="0"/>
              <a:t>, Black African and South Asian</a:t>
            </a:r>
          </a:p>
          <a:p>
            <a:pPr>
              <a:buFontTx/>
              <a:buChar char="-"/>
            </a:pPr>
            <a:r>
              <a:rPr lang="en-GB" sz="2000" dirty="0"/>
              <a:t>Obesity</a:t>
            </a:r>
          </a:p>
          <a:p>
            <a:pPr>
              <a:buFontTx/>
              <a:buChar char="-"/>
            </a:pPr>
            <a:r>
              <a:rPr lang="en-GB" sz="2000" dirty="0"/>
              <a:t>Hypertension</a:t>
            </a:r>
          </a:p>
          <a:p>
            <a:pPr>
              <a:buFontTx/>
              <a:buChar char="-"/>
            </a:pPr>
            <a:endParaRPr lang="en-GB" sz="2000" dirty="0"/>
          </a:p>
        </p:txBody>
      </p:sp>
      <p:sp>
        <p:nvSpPr>
          <p:cNvPr id="9" name="Text Placeholder 2">
            <a:extLst>
              <a:ext uri="{FF2B5EF4-FFF2-40B4-BE49-F238E27FC236}">
                <a16:creationId xmlns:a16="http://schemas.microsoft.com/office/drawing/2014/main" id="{87423BD0-B939-40B1-8E90-BA1F11401CF3}"/>
              </a:ext>
            </a:extLst>
          </p:cNvPr>
          <p:cNvSpPr txBox="1">
            <a:spLocks/>
          </p:cNvSpPr>
          <p:nvPr/>
        </p:nvSpPr>
        <p:spPr>
          <a:xfrm>
            <a:off x="444842" y="3229508"/>
            <a:ext cx="3992881" cy="2429888"/>
          </a:xfrm>
          <a:prstGeom prst="rect">
            <a:avLst/>
          </a:prstGeom>
          <a:noFill/>
          <a:ln w="38100">
            <a:solidFill>
              <a:srgbClr val="2931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Clinical Presentation</a:t>
            </a:r>
          </a:p>
          <a:p>
            <a:pPr>
              <a:buFontTx/>
              <a:buChar char="-"/>
            </a:pPr>
            <a:r>
              <a:rPr lang="en-GB" sz="2000" dirty="0"/>
              <a:t>Polydipsia</a:t>
            </a:r>
          </a:p>
          <a:p>
            <a:pPr>
              <a:buFontTx/>
              <a:buChar char="-"/>
            </a:pPr>
            <a:r>
              <a:rPr lang="en-GB" sz="2000" dirty="0"/>
              <a:t>Polyuria</a:t>
            </a:r>
          </a:p>
          <a:p>
            <a:pPr>
              <a:buFontTx/>
              <a:buChar char="-"/>
            </a:pPr>
            <a:r>
              <a:rPr lang="en-GB" sz="2000" dirty="0"/>
              <a:t>Glycosuria</a:t>
            </a:r>
          </a:p>
          <a:p>
            <a:pPr>
              <a:buFontTx/>
              <a:buChar char="-"/>
            </a:pPr>
            <a:r>
              <a:rPr lang="en-GB" sz="2000" dirty="0"/>
              <a:t>Central obesity </a:t>
            </a:r>
          </a:p>
          <a:p>
            <a:pPr>
              <a:buFontTx/>
              <a:buChar char="-"/>
            </a:pPr>
            <a:r>
              <a:rPr lang="en-GB" sz="2000" dirty="0"/>
              <a:t>Slower onset </a:t>
            </a:r>
          </a:p>
        </p:txBody>
      </p:sp>
    </p:spTree>
    <p:extLst>
      <p:ext uri="{BB962C8B-B14F-4D97-AF65-F5344CB8AC3E}">
        <p14:creationId xmlns:p14="http://schemas.microsoft.com/office/powerpoint/2010/main" val="18844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Type 2 Diabetes Mellitus</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295621" y="1541207"/>
            <a:ext cx="8229601" cy="4760739"/>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Diagnosis</a:t>
            </a:r>
            <a:br>
              <a:rPr lang="en-GB" sz="2400" b="1" dirty="0"/>
            </a:br>
            <a:r>
              <a:rPr lang="en-GB" sz="2000" b="1" dirty="0"/>
              <a:t>Random Plasma Glucose/Fasting Glucose</a:t>
            </a:r>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r>
              <a:rPr lang="en-GB" sz="2000" b="1" dirty="0"/>
              <a:t>	</a:t>
            </a:r>
            <a:br>
              <a:rPr lang="en-GB" sz="2000" b="1" dirty="0"/>
            </a:br>
            <a:r>
              <a:rPr lang="en-GB" sz="2000" b="1" dirty="0"/>
              <a:t>	HbA1c: measures glycosylated glucose</a:t>
            </a:r>
          </a:p>
          <a:p>
            <a:pPr marL="177800" indent="0">
              <a:buFont typeface="Arial"/>
              <a:buNone/>
            </a:pPr>
            <a:endParaRPr lang="en-GB" sz="2000" b="1" dirty="0"/>
          </a:p>
          <a:p>
            <a:pPr marL="177800" indent="0">
              <a:buFont typeface="Arial"/>
              <a:buNone/>
            </a:pPr>
            <a:endParaRPr lang="en-GB" sz="2000" dirty="0"/>
          </a:p>
        </p:txBody>
      </p:sp>
      <p:graphicFrame>
        <p:nvGraphicFramePr>
          <p:cNvPr id="4" name="Table 6">
            <a:extLst>
              <a:ext uri="{FF2B5EF4-FFF2-40B4-BE49-F238E27FC236}">
                <a16:creationId xmlns:a16="http://schemas.microsoft.com/office/drawing/2014/main" id="{167DD16A-97FB-4DF6-AA9C-97DD2FF103CC}"/>
              </a:ext>
            </a:extLst>
          </p:cNvPr>
          <p:cNvGraphicFramePr>
            <a:graphicFrameLocks noGrp="1"/>
          </p:cNvGraphicFramePr>
          <p:nvPr>
            <p:extLst>
              <p:ext uri="{D42A27DB-BD31-4B8C-83A1-F6EECF244321}">
                <p14:modId xmlns:p14="http://schemas.microsoft.com/office/powerpoint/2010/main" val="2838586119"/>
              </p:ext>
            </p:extLst>
          </p:nvPr>
        </p:nvGraphicFramePr>
        <p:xfrm>
          <a:off x="542756" y="2357052"/>
          <a:ext cx="7192576" cy="3277677"/>
        </p:xfrm>
        <a:graphic>
          <a:graphicData uri="http://schemas.openxmlformats.org/drawingml/2006/table">
            <a:tbl>
              <a:tblPr firstRow="1" bandRow="1">
                <a:tableStyleId>{5940675A-B579-460E-94D1-54222C63F5DA}</a:tableStyleId>
              </a:tblPr>
              <a:tblGrid>
                <a:gridCol w="1798144">
                  <a:extLst>
                    <a:ext uri="{9D8B030D-6E8A-4147-A177-3AD203B41FA5}">
                      <a16:colId xmlns:a16="http://schemas.microsoft.com/office/drawing/2014/main" val="360997874"/>
                    </a:ext>
                  </a:extLst>
                </a:gridCol>
                <a:gridCol w="1798144">
                  <a:extLst>
                    <a:ext uri="{9D8B030D-6E8A-4147-A177-3AD203B41FA5}">
                      <a16:colId xmlns:a16="http://schemas.microsoft.com/office/drawing/2014/main" val="1837380919"/>
                    </a:ext>
                  </a:extLst>
                </a:gridCol>
                <a:gridCol w="1798144">
                  <a:extLst>
                    <a:ext uri="{9D8B030D-6E8A-4147-A177-3AD203B41FA5}">
                      <a16:colId xmlns:a16="http://schemas.microsoft.com/office/drawing/2014/main" val="667096023"/>
                    </a:ext>
                  </a:extLst>
                </a:gridCol>
                <a:gridCol w="1798144">
                  <a:extLst>
                    <a:ext uri="{9D8B030D-6E8A-4147-A177-3AD203B41FA5}">
                      <a16:colId xmlns:a16="http://schemas.microsoft.com/office/drawing/2014/main" val="2092535191"/>
                    </a:ext>
                  </a:extLst>
                </a:gridCol>
              </a:tblGrid>
              <a:tr h="426538">
                <a:tc>
                  <a:txBody>
                    <a:bodyPr/>
                    <a:lstStyle/>
                    <a:p>
                      <a:endParaRPr lang="en-GB" sz="2000">
                        <a:latin typeface="Calibri" panose="020F0502020204030204" pitchFamily="34" charset="0"/>
                        <a:cs typeface="Calibri" panose="020F0502020204030204" pitchFamily="34" charset="0"/>
                      </a:endParaRPr>
                    </a:p>
                  </a:txBody>
                  <a:tcPr/>
                </a:tc>
                <a:tc>
                  <a:txBody>
                    <a:bodyPr/>
                    <a:lstStyle/>
                    <a:p>
                      <a:r>
                        <a:rPr lang="en-GB" sz="2000" b="1" dirty="0">
                          <a:latin typeface="Calibri" panose="020F0502020204030204" pitchFamily="34" charset="0"/>
                          <a:cs typeface="Calibri" panose="020F0502020204030204" pitchFamily="34" charset="0"/>
                        </a:rPr>
                        <a:t>Normal</a:t>
                      </a:r>
                    </a:p>
                  </a:txBody>
                  <a:tcPr>
                    <a:solidFill>
                      <a:srgbClr val="AFDC7E"/>
                    </a:solidFill>
                  </a:tcPr>
                </a:tc>
                <a:tc>
                  <a:txBody>
                    <a:bodyPr/>
                    <a:lstStyle/>
                    <a:p>
                      <a:r>
                        <a:rPr lang="en-GB" sz="2000" b="1" dirty="0">
                          <a:latin typeface="Calibri" panose="020F0502020204030204" pitchFamily="34" charset="0"/>
                          <a:cs typeface="Calibri" panose="020F0502020204030204" pitchFamily="34" charset="0"/>
                        </a:rPr>
                        <a:t>Pre-diabetes</a:t>
                      </a:r>
                    </a:p>
                  </a:txBody>
                  <a:tcPr>
                    <a:solidFill>
                      <a:srgbClr val="FFD653"/>
                    </a:solidFill>
                  </a:tcPr>
                </a:tc>
                <a:tc>
                  <a:txBody>
                    <a:bodyPr/>
                    <a:lstStyle/>
                    <a:p>
                      <a:r>
                        <a:rPr lang="en-GB" sz="2000" b="1" dirty="0">
                          <a:latin typeface="Calibri" panose="020F0502020204030204" pitchFamily="34" charset="0"/>
                          <a:cs typeface="Calibri" panose="020F0502020204030204" pitchFamily="34" charset="0"/>
                        </a:rPr>
                        <a:t>Diabetes</a:t>
                      </a:r>
                    </a:p>
                  </a:txBody>
                  <a:tcPr>
                    <a:solidFill>
                      <a:srgbClr val="FF4343"/>
                    </a:solidFill>
                  </a:tcPr>
                </a:tc>
                <a:extLst>
                  <a:ext uri="{0D108BD9-81ED-4DB2-BD59-A6C34878D82A}">
                    <a16:rowId xmlns:a16="http://schemas.microsoft.com/office/drawing/2014/main" val="2973591570"/>
                  </a:ext>
                </a:extLst>
              </a:tr>
              <a:tr h="426538">
                <a:tc>
                  <a:txBody>
                    <a:bodyPr/>
                    <a:lstStyle/>
                    <a:p>
                      <a:r>
                        <a:rPr lang="en-GB" sz="2000" b="1" dirty="0">
                          <a:latin typeface="Calibri" panose="020F0502020204030204" pitchFamily="34" charset="0"/>
                          <a:cs typeface="Calibri" panose="020F0502020204030204" pitchFamily="34" charset="0"/>
                        </a:rPr>
                        <a:t>Random</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&lt;11.1</a:t>
                      </a:r>
                    </a:p>
                  </a:txBody>
                  <a:tcPr/>
                </a:tc>
                <a:tc>
                  <a:txBody>
                    <a:bodyPr/>
                    <a:lstStyle/>
                    <a:p>
                      <a:r>
                        <a:rPr lang="en-GB" sz="2000" b="1" dirty="0">
                          <a:latin typeface="Calibri" panose="020F0502020204030204" pitchFamily="34" charset="0"/>
                          <a:cs typeface="Calibri" panose="020F0502020204030204" pitchFamily="34" charset="0"/>
                        </a:rPr>
                        <a:t>N/A</a:t>
                      </a:r>
                    </a:p>
                  </a:txBody>
                  <a:tcPr/>
                </a:tc>
                <a:tc>
                  <a:txBody>
                    <a:bodyPr/>
                    <a:lstStyle/>
                    <a:p>
                      <a:r>
                        <a:rPr lang="en-GB" sz="2000" b="1"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1787134015"/>
                  </a:ext>
                </a:extLst>
              </a:tr>
              <a:tr h="595983">
                <a:tc>
                  <a:txBody>
                    <a:bodyPr/>
                    <a:lstStyle/>
                    <a:p>
                      <a:r>
                        <a:rPr lang="en-GB" sz="2000" b="1" dirty="0">
                          <a:latin typeface="Calibri" panose="020F0502020204030204" pitchFamily="34" charset="0"/>
                          <a:cs typeface="Calibri" panose="020F0502020204030204" pitchFamily="34" charset="0"/>
                        </a:rPr>
                        <a:t>Fasting</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&lt;6.1</a:t>
                      </a:r>
                    </a:p>
                  </a:txBody>
                  <a:tcPr/>
                </a:tc>
                <a:tc>
                  <a:txBody>
                    <a:bodyPr/>
                    <a:lstStyle/>
                    <a:p>
                      <a:r>
                        <a:rPr lang="en-GB" sz="2000" b="1" dirty="0">
                          <a:latin typeface="Calibri" panose="020F0502020204030204" pitchFamily="34" charset="0"/>
                          <a:cs typeface="Calibri" panose="020F0502020204030204" pitchFamily="34" charset="0"/>
                        </a:rPr>
                        <a:t>6.1 - 6.9</a:t>
                      </a:r>
                    </a:p>
                  </a:txBody>
                  <a:tcPr/>
                </a:tc>
                <a:tc>
                  <a:txBody>
                    <a:bodyPr/>
                    <a:lstStyle/>
                    <a:p>
                      <a:r>
                        <a:rPr lang="en-GB" sz="2000" b="1" dirty="0">
                          <a:latin typeface="Calibri" panose="020F0502020204030204" pitchFamily="34" charset="0"/>
                          <a:cs typeface="Calibri" panose="020F0502020204030204" pitchFamily="34" charset="0"/>
                        </a:rPr>
                        <a:t>7.0</a:t>
                      </a:r>
                    </a:p>
                  </a:txBody>
                  <a:tcPr/>
                </a:tc>
                <a:extLst>
                  <a:ext uri="{0D108BD9-81ED-4DB2-BD59-A6C34878D82A}">
                    <a16:rowId xmlns:a16="http://schemas.microsoft.com/office/drawing/2014/main" val="136618284"/>
                  </a:ext>
                </a:extLst>
              </a:tr>
              <a:tr h="595983">
                <a:tc>
                  <a:txBody>
                    <a:bodyPr/>
                    <a:lstStyle/>
                    <a:p>
                      <a:r>
                        <a:rPr lang="en-GB" sz="2000" b="1" dirty="0">
                          <a:latin typeface="Calibri" panose="020F0502020204030204" pitchFamily="34" charset="0"/>
                          <a:cs typeface="Calibri" panose="020F0502020204030204" pitchFamily="34" charset="0"/>
                        </a:rPr>
                        <a:t>2h post prandial</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&lt;7.8</a:t>
                      </a:r>
                    </a:p>
                  </a:txBody>
                  <a:tcPr/>
                </a:tc>
                <a:tc>
                  <a:txBody>
                    <a:bodyPr/>
                    <a:lstStyle/>
                    <a:p>
                      <a:r>
                        <a:rPr lang="en-GB" sz="2000" b="1" dirty="0">
                          <a:latin typeface="Calibri" panose="020F0502020204030204" pitchFamily="34" charset="0"/>
                          <a:cs typeface="Calibri" panose="020F0502020204030204" pitchFamily="34" charset="0"/>
                        </a:rPr>
                        <a:t>7.8 - 11.0</a:t>
                      </a:r>
                    </a:p>
                  </a:txBody>
                  <a:tcPr/>
                </a:tc>
                <a:tc>
                  <a:txBody>
                    <a:bodyPr/>
                    <a:lstStyle/>
                    <a:p>
                      <a:r>
                        <a:rPr lang="en-GB" sz="2000" b="1"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2538695358"/>
                  </a:ext>
                </a:extLst>
              </a:tr>
              <a:tr h="595983">
                <a:tc>
                  <a:txBody>
                    <a:bodyPr/>
                    <a:lstStyle/>
                    <a:p>
                      <a:r>
                        <a:rPr lang="en-GB" sz="2000" b="1" dirty="0">
                          <a:latin typeface="Calibri" panose="020F0502020204030204" pitchFamily="34" charset="0"/>
                          <a:cs typeface="Calibri" panose="020F0502020204030204" pitchFamily="34" charset="0"/>
                        </a:rPr>
                        <a:t>HbA1c (mmol/mol)</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&lt;42</a:t>
                      </a:r>
                    </a:p>
                  </a:txBody>
                  <a:tcPr/>
                </a:tc>
                <a:tc>
                  <a:txBody>
                    <a:bodyPr/>
                    <a:lstStyle/>
                    <a:p>
                      <a:r>
                        <a:rPr lang="en-GB" sz="2000" b="1" dirty="0">
                          <a:latin typeface="Calibri" panose="020F0502020204030204" pitchFamily="34" charset="0"/>
                          <a:cs typeface="Calibri" panose="020F0502020204030204" pitchFamily="34" charset="0"/>
                        </a:rPr>
                        <a:t>42 - 47</a:t>
                      </a:r>
                    </a:p>
                  </a:txBody>
                  <a:tcPr/>
                </a:tc>
                <a:tc>
                  <a:txBody>
                    <a:bodyPr/>
                    <a:lstStyle/>
                    <a:p>
                      <a:r>
                        <a:rPr lang="en-GB" sz="2000" b="1" dirty="0">
                          <a:latin typeface="Calibri" panose="020F0502020204030204" pitchFamily="34" charset="0"/>
                          <a:cs typeface="Calibri" panose="020F0502020204030204" pitchFamily="34" charset="0"/>
                        </a:rPr>
                        <a:t>&gt;47</a:t>
                      </a:r>
                    </a:p>
                  </a:txBody>
                  <a:tcPr/>
                </a:tc>
                <a:extLst>
                  <a:ext uri="{0D108BD9-81ED-4DB2-BD59-A6C34878D82A}">
                    <a16:rowId xmlns:a16="http://schemas.microsoft.com/office/drawing/2014/main" val="1176194526"/>
                  </a:ext>
                </a:extLst>
              </a:tr>
              <a:tr h="426538">
                <a:tc>
                  <a:txBody>
                    <a:bodyPr/>
                    <a:lstStyle/>
                    <a:p>
                      <a:r>
                        <a:rPr lang="en-GB" sz="2000" b="1" dirty="0">
                          <a:latin typeface="Calibri" panose="020F0502020204030204" pitchFamily="34" charset="0"/>
                          <a:cs typeface="Calibri" panose="020F0502020204030204" pitchFamily="34" charset="0"/>
                        </a:rPr>
                        <a:t>HbA1c (%)</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&lt;6.0</a:t>
                      </a:r>
                    </a:p>
                  </a:txBody>
                  <a:tcPr/>
                </a:tc>
                <a:tc>
                  <a:txBody>
                    <a:bodyPr/>
                    <a:lstStyle/>
                    <a:p>
                      <a:r>
                        <a:rPr lang="en-GB" sz="2000" b="1" dirty="0">
                          <a:latin typeface="Calibri" panose="020F0502020204030204" pitchFamily="34" charset="0"/>
                          <a:cs typeface="Calibri" panose="020F0502020204030204" pitchFamily="34" charset="0"/>
                        </a:rPr>
                        <a:t>6.0 - 6.4</a:t>
                      </a:r>
                    </a:p>
                  </a:txBody>
                  <a:tcPr/>
                </a:tc>
                <a:tc>
                  <a:txBody>
                    <a:bodyPr/>
                    <a:lstStyle/>
                    <a:p>
                      <a:r>
                        <a:rPr lang="en-GB" sz="2000" b="1" dirty="0">
                          <a:latin typeface="Calibri" panose="020F0502020204030204" pitchFamily="34" charset="0"/>
                          <a:cs typeface="Calibri" panose="020F0502020204030204" pitchFamily="34" charset="0"/>
                        </a:rPr>
                        <a:t>&gt;6.4</a:t>
                      </a:r>
                    </a:p>
                  </a:txBody>
                  <a:tcPr/>
                </a:tc>
                <a:extLst>
                  <a:ext uri="{0D108BD9-81ED-4DB2-BD59-A6C34878D82A}">
                    <a16:rowId xmlns:a16="http://schemas.microsoft.com/office/drawing/2014/main" val="4214739391"/>
                  </a:ext>
                </a:extLst>
              </a:tr>
            </a:tbl>
          </a:graphicData>
        </a:graphic>
      </p:graphicFrame>
      <p:sp>
        <p:nvSpPr>
          <p:cNvPr id="3" name="Rectangle 2">
            <a:extLst>
              <a:ext uri="{FF2B5EF4-FFF2-40B4-BE49-F238E27FC236}">
                <a16:creationId xmlns:a16="http://schemas.microsoft.com/office/drawing/2014/main" id="{EE9B122C-5ECA-4F8D-AA28-887A93773441}"/>
              </a:ext>
            </a:extLst>
          </p:cNvPr>
          <p:cNvSpPr/>
          <p:nvPr/>
        </p:nvSpPr>
        <p:spPr>
          <a:xfrm>
            <a:off x="2343150" y="4514850"/>
            <a:ext cx="5392182" cy="67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2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Type 2 Diabetes Mellitus</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295621" y="1541207"/>
            <a:ext cx="8229601" cy="4760739"/>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Diagnosis</a:t>
            </a:r>
            <a:br>
              <a:rPr lang="en-GB" sz="2400" b="1" dirty="0"/>
            </a:br>
            <a:r>
              <a:rPr lang="en-GB" sz="2000" b="1" dirty="0"/>
              <a:t>Random Plasma Glucose/Fasting Glucose</a:t>
            </a:r>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r>
              <a:rPr lang="en-GB" sz="2000" b="1" dirty="0"/>
              <a:t>	</a:t>
            </a:r>
            <a:br>
              <a:rPr lang="en-GB" sz="2000" b="1" dirty="0"/>
            </a:br>
            <a:r>
              <a:rPr lang="en-GB" sz="2000" b="1" dirty="0"/>
              <a:t>	HbA1c: measures glycosylated glucose</a:t>
            </a:r>
          </a:p>
          <a:p>
            <a:pPr marL="177800" indent="0">
              <a:buFont typeface="Arial"/>
              <a:buNone/>
            </a:pPr>
            <a:endParaRPr lang="en-GB" sz="2000" b="1" dirty="0"/>
          </a:p>
          <a:p>
            <a:pPr marL="177800" indent="0">
              <a:buFont typeface="Arial"/>
              <a:buNone/>
            </a:pPr>
            <a:endParaRPr lang="en-GB" sz="2000" dirty="0"/>
          </a:p>
        </p:txBody>
      </p:sp>
      <p:graphicFrame>
        <p:nvGraphicFramePr>
          <p:cNvPr id="4" name="Table 6">
            <a:extLst>
              <a:ext uri="{FF2B5EF4-FFF2-40B4-BE49-F238E27FC236}">
                <a16:creationId xmlns:a16="http://schemas.microsoft.com/office/drawing/2014/main" id="{167DD16A-97FB-4DF6-AA9C-97DD2FF103CC}"/>
              </a:ext>
            </a:extLst>
          </p:cNvPr>
          <p:cNvGraphicFramePr>
            <a:graphicFrameLocks noGrp="1"/>
          </p:cNvGraphicFramePr>
          <p:nvPr/>
        </p:nvGraphicFramePr>
        <p:xfrm>
          <a:off x="542756" y="2357052"/>
          <a:ext cx="7192576" cy="3277677"/>
        </p:xfrm>
        <a:graphic>
          <a:graphicData uri="http://schemas.openxmlformats.org/drawingml/2006/table">
            <a:tbl>
              <a:tblPr firstRow="1" bandRow="1">
                <a:tableStyleId>{5940675A-B579-460E-94D1-54222C63F5DA}</a:tableStyleId>
              </a:tblPr>
              <a:tblGrid>
                <a:gridCol w="1798144">
                  <a:extLst>
                    <a:ext uri="{9D8B030D-6E8A-4147-A177-3AD203B41FA5}">
                      <a16:colId xmlns:a16="http://schemas.microsoft.com/office/drawing/2014/main" val="360997874"/>
                    </a:ext>
                  </a:extLst>
                </a:gridCol>
                <a:gridCol w="1798144">
                  <a:extLst>
                    <a:ext uri="{9D8B030D-6E8A-4147-A177-3AD203B41FA5}">
                      <a16:colId xmlns:a16="http://schemas.microsoft.com/office/drawing/2014/main" val="1837380919"/>
                    </a:ext>
                  </a:extLst>
                </a:gridCol>
                <a:gridCol w="1798144">
                  <a:extLst>
                    <a:ext uri="{9D8B030D-6E8A-4147-A177-3AD203B41FA5}">
                      <a16:colId xmlns:a16="http://schemas.microsoft.com/office/drawing/2014/main" val="667096023"/>
                    </a:ext>
                  </a:extLst>
                </a:gridCol>
                <a:gridCol w="1798144">
                  <a:extLst>
                    <a:ext uri="{9D8B030D-6E8A-4147-A177-3AD203B41FA5}">
                      <a16:colId xmlns:a16="http://schemas.microsoft.com/office/drawing/2014/main" val="2092535191"/>
                    </a:ext>
                  </a:extLst>
                </a:gridCol>
              </a:tblGrid>
              <a:tr h="426538">
                <a:tc>
                  <a:txBody>
                    <a:bodyPr/>
                    <a:lstStyle/>
                    <a:p>
                      <a:endParaRPr lang="en-GB" sz="2000">
                        <a:latin typeface="Calibri" panose="020F0502020204030204" pitchFamily="34" charset="0"/>
                        <a:cs typeface="Calibri" panose="020F0502020204030204" pitchFamily="34" charset="0"/>
                      </a:endParaRPr>
                    </a:p>
                  </a:txBody>
                  <a:tcPr/>
                </a:tc>
                <a:tc>
                  <a:txBody>
                    <a:bodyPr/>
                    <a:lstStyle/>
                    <a:p>
                      <a:r>
                        <a:rPr lang="en-GB" sz="2000" b="1" dirty="0">
                          <a:latin typeface="Calibri" panose="020F0502020204030204" pitchFamily="34" charset="0"/>
                          <a:cs typeface="Calibri" panose="020F0502020204030204" pitchFamily="34" charset="0"/>
                        </a:rPr>
                        <a:t>Normal</a:t>
                      </a:r>
                    </a:p>
                  </a:txBody>
                  <a:tcPr>
                    <a:solidFill>
                      <a:srgbClr val="AFDC7E"/>
                    </a:solidFill>
                  </a:tcPr>
                </a:tc>
                <a:tc>
                  <a:txBody>
                    <a:bodyPr/>
                    <a:lstStyle/>
                    <a:p>
                      <a:r>
                        <a:rPr lang="en-GB" sz="2000" b="1" dirty="0">
                          <a:latin typeface="Calibri" panose="020F0502020204030204" pitchFamily="34" charset="0"/>
                          <a:cs typeface="Calibri" panose="020F0502020204030204" pitchFamily="34" charset="0"/>
                        </a:rPr>
                        <a:t>Pre-diabetes</a:t>
                      </a:r>
                    </a:p>
                  </a:txBody>
                  <a:tcPr>
                    <a:solidFill>
                      <a:srgbClr val="FFD653"/>
                    </a:solidFill>
                  </a:tcPr>
                </a:tc>
                <a:tc>
                  <a:txBody>
                    <a:bodyPr/>
                    <a:lstStyle/>
                    <a:p>
                      <a:r>
                        <a:rPr lang="en-GB" sz="2000" b="1" dirty="0">
                          <a:latin typeface="Calibri" panose="020F0502020204030204" pitchFamily="34" charset="0"/>
                          <a:cs typeface="Calibri" panose="020F0502020204030204" pitchFamily="34" charset="0"/>
                        </a:rPr>
                        <a:t>Diabetes</a:t>
                      </a:r>
                    </a:p>
                  </a:txBody>
                  <a:tcPr>
                    <a:solidFill>
                      <a:srgbClr val="FF4343"/>
                    </a:solidFill>
                  </a:tcPr>
                </a:tc>
                <a:extLst>
                  <a:ext uri="{0D108BD9-81ED-4DB2-BD59-A6C34878D82A}">
                    <a16:rowId xmlns:a16="http://schemas.microsoft.com/office/drawing/2014/main" val="2973591570"/>
                  </a:ext>
                </a:extLst>
              </a:tr>
              <a:tr h="426538">
                <a:tc>
                  <a:txBody>
                    <a:bodyPr/>
                    <a:lstStyle/>
                    <a:p>
                      <a:r>
                        <a:rPr lang="en-GB" sz="2000" b="1" dirty="0">
                          <a:latin typeface="Calibri" panose="020F0502020204030204" pitchFamily="34" charset="0"/>
                          <a:cs typeface="Calibri" panose="020F0502020204030204" pitchFamily="34" charset="0"/>
                        </a:rPr>
                        <a:t>Random</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&lt;11.1</a:t>
                      </a:r>
                    </a:p>
                  </a:txBody>
                  <a:tcPr/>
                </a:tc>
                <a:tc>
                  <a:txBody>
                    <a:bodyPr/>
                    <a:lstStyle/>
                    <a:p>
                      <a:r>
                        <a:rPr lang="en-GB" sz="2000" b="1" dirty="0">
                          <a:latin typeface="Calibri" panose="020F0502020204030204" pitchFamily="34" charset="0"/>
                          <a:cs typeface="Calibri" panose="020F0502020204030204" pitchFamily="34" charset="0"/>
                        </a:rPr>
                        <a:t>N/A</a:t>
                      </a:r>
                    </a:p>
                  </a:txBody>
                  <a:tcPr/>
                </a:tc>
                <a:tc>
                  <a:txBody>
                    <a:bodyPr/>
                    <a:lstStyle/>
                    <a:p>
                      <a:r>
                        <a:rPr lang="en-GB" sz="2000" b="1"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1787134015"/>
                  </a:ext>
                </a:extLst>
              </a:tr>
              <a:tr h="595983">
                <a:tc>
                  <a:txBody>
                    <a:bodyPr/>
                    <a:lstStyle/>
                    <a:p>
                      <a:r>
                        <a:rPr lang="en-GB" sz="2000" b="1" dirty="0">
                          <a:latin typeface="Calibri" panose="020F0502020204030204" pitchFamily="34" charset="0"/>
                          <a:cs typeface="Calibri" panose="020F0502020204030204" pitchFamily="34" charset="0"/>
                        </a:rPr>
                        <a:t>Fasting</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&lt;6.1</a:t>
                      </a:r>
                    </a:p>
                  </a:txBody>
                  <a:tcPr/>
                </a:tc>
                <a:tc>
                  <a:txBody>
                    <a:bodyPr/>
                    <a:lstStyle/>
                    <a:p>
                      <a:r>
                        <a:rPr lang="en-GB" sz="2000" b="1" dirty="0">
                          <a:latin typeface="Calibri" panose="020F0502020204030204" pitchFamily="34" charset="0"/>
                          <a:cs typeface="Calibri" panose="020F0502020204030204" pitchFamily="34" charset="0"/>
                        </a:rPr>
                        <a:t>6.1 - 6.9</a:t>
                      </a:r>
                    </a:p>
                  </a:txBody>
                  <a:tcPr/>
                </a:tc>
                <a:tc>
                  <a:txBody>
                    <a:bodyPr/>
                    <a:lstStyle/>
                    <a:p>
                      <a:r>
                        <a:rPr lang="en-GB" sz="2000" b="1" dirty="0">
                          <a:latin typeface="Calibri" panose="020F0502020204030204" pitchFamily="34" charset="0"/>
                          <a:cs typeface="Calibri" panose="020F0502020204030204" pitchFamily="34" charset="0"/>
                        </a:rPr>
                        <a:t>7.0</a:t>
                      </a:r>
                    </a:p>
                  </a:txBody>
                  <a:tcPr/>
                </a:tc>
                <a:extLst>
                  <a:ext uri="{0D108BD9-81ED-4DB2-BD59-A6C34878D82A}">
                    <a16:rowId xmlns:a16="http://schemas.microsoft.com/office/drawing/2014/main" val="136618284"/>
                  </a:ext>
                </a:extLst>
              </a:tr>
              <a:tr h="595983">
                <a:tc>
                  <a:txBody>
                    <a:bodyPr/>
                    <a:lstStyle/>
                    <a:p>
                      <a:r>
                        <a:rPr lang="en-GB" sz="2000" b="1" dirty="0">
                          <a:latin typeface="Calibri" panose="020F0502020204030204" pitchFamily="34" charset="0"/>
                          <a:cs typeface="Calibri" panose="020F0502020204030204" pitchFamily="34" charset="0"/>
                        </a:rPr>
                        <a:t>2h post prandial</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&lt;7.8</a:t>
                      </a:r>
                    </a:p>
                  </a:txBody>
                  <a:tcPr/>
                </a:tc>
                <a:tc>
                  <a:txBody>
                    <a:bodyPr/>
                    <a:lstStyle/>
                    <a:p>
                      <a:r>
                        <a:rPr lang="en-GB" sz="2000" b="1" dirty="0">
                          <a:latin typeface="Calibri" panose="020F0502020204030204" pitchFamily="34" charset="0"/>
                          <a:cs typeface="Calibri" panose="020F0502020204030204" pitchFamily="34" charset="0"/>
                        </a:rPr>
                        <a:t>7.8 - 11.0</a:t>
                      </a:r>
                    </a:p>
                  </a:txBody>
                  <a:tcPr/>
                </a:tc>
                <a:tc>
                  <a:txBody>
                    <a:bodyPr/>
                    <a:lstStyle/>
                    <a:p>
                      <a:r>
                        <a:rPr lang="en-GB" sz="2000" b="1" dirty="0">
                          <a:latin typeface="Calibri" panose="020F0502020204030204" pitchFamily="34" charset="0"/>
                          <a:cs typeface="Calibri" panose="020F0502020204030204" pitchFamily="34" charset="0"/>
                        </a:rPr>
                        <a:t>11.1</a:t>
                      </a:r>
                    </a:p>
                  </a:txBody>
                  <a:tcPr/>
                </a:tc>
                <a:extLst>
                  <a:ext uri="{0D108BD9-81ED-4DB2-BD59-A6C34878D82A}">
                    <a16:rowId xmlns:a16="http://schemas.microsoft.com/office/drawing/2014/main" val="2538695358"/>
                  </a:ext>
                </a:extLst>
              </a:tr>
              <a:tr h="595983">
                <a:tc>
                  <a:txBody>
                    <a:bodyPr/>
                    <a:lstStyle/>
                    <a:p>
                      <a:r>
                        <a:rPr lang="en-GB" sz="2000" b="1" dirty="0">
                          <a:latin typeface="Calibri" panose="020F0502020204030204" pitchFamily="34" charset="0"/>
                          <a:cs typeface="Calibri" panose="020F0502020204030204" pitchFamily="34" charset="0"/>
                        </a:rPr>
                        <a:t>HbA1c (mmol/mol)</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&lt;42</a:t>
                      </a:r>
                    </a:p>
                  </a:txBody>
                  <a:tcPr/>
                </a:tc>
                <a:tc>
                  <a:txBody>
                    <a:bodyPr/>
                    <a:lstStyle/>
                    <a:p>
                      <a:r>
                        <a:rPr lang="en-GB" sz="2000" b="1" dirty="0">
                          <a:latin typeface="Calibri" panose="020F0502020204030204" pitchFamily="34" charset="0"/>
                          <a:cs typeface="Calibri" panose="020F0502020204030204" pitchFamily="34" charset="0"/>
                        </a:rPr>
                        <a:t>42 - 47</a:t>
                      </a:r>
                    </a:p>
                  </a:txBody>
                  <a:tcPr/>
                </a:tc>
                <a:tc>
                  <a:txBody>
                    <a:bodyPr/>
                    <a:lstStyle/>
                    <a:p>
                      <a:r>
                        <a:rPr lang="en-GB" sz="2000" b="1" dirty="0">
                          <a:latin typeface="Calibri" panose="020F0502020204030204" pitchFamily="34" charset="0"/>
                          <a:cs typeface="Calibri" panose="020F0502020204030204" pitchFamily="34" charset="0"/>
                        </a:rPr>
                        <a:t>&gt;47</a:t>
                      </a:r>
                    </a:p>
                  </a:txBody>
                  <a:tcPr/>
                </a:tc>
                <a:extLst>
                  <a:ext uri="{0D108BD9-81ED-4DB2-BD59-A6C34878D82A}">
                    <a16:rowId xmlns:a16="http://schemas.microsoft.com/office/drawing/2014/main" val="1176194526"/>
                  </a:ext>
                </a:extLst>
              </a:tr>
              <a:tr h="426538">
                <a:tc>
                  <a:txBody>
                    <a:bodyPr/>
                    <a:lstStyle/>
                    <a:p>
                      <a:r>
                        <a:rPr lang="en-GB" sz="2000" b="1" dirty="0">
                          <a:latin typeface="Calibri" panose="020F0502020204030204" pitchFamily="34" charset="0"/>
                          <a:cs typeface="Calibri" panose="020F0502020204030204" pitchFamily="34" charset="0"/>
                        </a:rPr>
                        <a:t>HbA1c (%)</a:t>
                      </a:r>
                    </a:p>
                  </a:txBody>
                  <a:tcPr>
                    <a:solidFill>
                      <a:schemeClr val="bg1">
                        <a:lumMod val="85000"/>
                      </a:schemeClr>
                    </a:solidFill>
                  </a:tcPr>
                </a:tc>
                <a:tc>
                  <a:txBody>
                    <a:bodyPr/>
                    <a:lstStyle/>
                    <a:p>
                      <a:r>
                        <a:rPr lang="en-GB" sz="2000" b="1" dirty="0">
                          <a:latin typeface="Calibri" panose="020F0502020204030204" pitchFamily="34" charset="0"/>
                          <a:cs typeface="Calibri" panose="020F0502020204030204" pitchFamily="34" charset="0"/>
                        </a:rPr>
                        <a:t>&lt;6.0</a:t>
                      </a:r>
                    </a:p>
                  </a:txBody>
                  <a:tcPr/>
                </a:tc>
                <a:tc>
                  <a:txBody>
                    <a:bodyPr/>
                    <a:lstStyle/>
                    <a:p>
                      <a:r>
                        <a:rPr lang="en-GB" sz="2000" b="1" dirty="0">
                          <a:latin typeface="Calibri" panose="020F0502020204030204" pitchFamily="34" charset="0"/>
                          <a:cs typeface="Calibri" panose="020F0502020204030204" pitchFamily="34" charset="0"/>
                        </a:rPr>
                        <a:t>6.0 - 6.4</a:t>
                      </a:r>
                    </a:p>
                  </a:txBody>
                  <a:tcPr/>
                </a:tc>
                <a:tc>
                  <a:txBody>
                    <a:bodyPr/>
                    <a:lstStyle/>
                    <a:p>
                      <a:r>
                        <a:rPr lang="en-GB" sz="2000" b="1" dirty="0">
                          <a:latin typeface="Calibri" panose="020F0502020204030204" pitchFamily="34" charset="0"/>
                          <a:cs typeface="Calibri" panose="020F0502020204030204" pitchFamily="34" charset="0"/>
                        </a:rPr>
                        <a:t>&gt;6.4</a:t>
                      </a:r>
                    </a:p>
                  </a:txBody>
                  <a:tcPr/>
                </a:tc>
                <a:extLst>
                  <a:ext uri="{0D108BD9-81ED-4DB2-BD59-A6C34878D82A}">
                    <a16:rowId xmlns:a16="http://schemas.microsoft.com/office/drawing/2014/main" val="4214739391"/>
                  </a:ext>
                </a:extLst>
              </a:tr>
            </a:tbl>
          </a:graphicData>
        </a:graphic>
      </p:graphicFrame>
    </p:spTree>
    <p:extLst>
      <p:ext uri="{BB962C8B-B14F-4D97-AF65-F5344CB8AC3E}">
        <p14:creationId xmlns:p14="http://schemas.microsoft.com/office/powerpoint/2010/main" val="134563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CA53-99F1-46D3-BF79-5A6E31B15666}"/>
              </a:ext>
            </a:extLst>
          </p:cNvPr>
          <p:cNvSpPr>
            <a:spLocks noGrp="1"/>
          </p:cNvSpPr>
          <p:nvPr>
            <p:ph type="title"/>
          </p:nvPr>
        </p:nvSpPr>
        <p:spPr/>
        <p:txBody>
          <a:bodyPr/>
          <a:lstStyle/>
          <a:p>
            <a:r>
              <a:rPr lang="en-GB" dirty="0"/>
              <a:t>Type 2 Diabetes Mellitus</a:t>
            </a:r>
          </a:p>
        </p:txBody>
      </p:sp>
      <p:sp>
        <p:nvSpPr>
          <p:cNvPr id="3" name="Text Placeholder 2">
            <a:extLst>
              <a:ext uri="{FF2B5EF4-FFF2-40B4-BE49-F238E27FC236}">
                <a16:creationId xmlns:a16="http://schemas.microsoft.com/office/drawing/2014/main" id="{3E22F64D-5742-49B4-9CAB-F12086F5C507}"/>
              </a:ext>
            </a:extLst>
          </p:cNvPr>
          <p:cNvSpPr>
            <a:spLocks noGrp="1"/>
          </p:cNvSpPr>
          <p:nvPr>
            <p:ph type="body" idx="1"/>
          </p:nvPr>
        </p:nvSpPr>
        <p:spPr>
          <a:xfrm>
            <a:off x="457200" y="1600201"/>
            <a:ext cx="4038599" cy="2156254"/>
          </a:xfrm>
        </p:spPr>
        <p:txBody>
          <a:bodyPr/>
          <a:lstStyle/>
          <a:p>
            <a:pPr marL="177800" indent="0">
              <a:buNone/>
            </a:pPr>
            <a:r>
              <a:rPr lang="en-GB" sz="2000" b="1" dirty="0"/>
              <a:t>1. Lifestyle Modification</a:t>
            </a:r>
          </a:p>
          <a:p>
            <a:r>
              <a:rPr lang="en-GB" sz="2000" dirty="0"/>
              <a:t>Diet </a:t>
            </a:r>
          </a:p>
          <a:p>
            <a:r>
              <a:rPr lang="en-GB" sz="2000" dirty="0"/>
              <a:t>Weight Control</a:t>
            </a:r>
          </a:p>
          <a:p>
            <a:r>
              <a:rPr lang="en-GB" sz="2000" dirty="0"/>
              <a:t>Exercise</a:t>
            </a:r>
          </a:p>
          <a:p>
            <a:endParaRPr lang="en-GB" sz="2000" dirty="0"/>
          </a:p>
          <a:p>
            <a:pPr marL="177800" indent="0">
              <a:buNone/>
            </a:pPr>
            <a:endParaRPr lang="en-GB" sz="2000" dirty="0"/>
          </a:p>
          <a:p>
            <a:pPr marL="177800" indent="0">
              <a:buNone/>
            </a:pPr>
            <a:r>
              <a:rPr lang="en-GB" sz="2000" b="1" dirty="0"/>
              <a:t>2. 1</a:t>
            </a:r>
            <a:r>
              <a:rPr lang="en-GB" sz="2000" b="1" baseline="30000" dirty="0"/>
              <a:t>st</a:t>
            </a:r>
            <a:r>
              <a:rPr lang="en-GB" sz="2000" b="1" dirty="0"/>
              <a:t> Line Therapy</a:t>
            </a:r>
          </a:p>
          <a:p>
            <a:r>
              <a:rPr lang="en-GB" sz="2000" dirty="0"/>
              <a:t>Metformin (biguanide)</a:t>
            </a:r>
          </a:p>
          <a:p>
            <a:endParaRPr lang="en-GB" sz="2000" dirty="0"/>
          </a:p>
        </p:txBody>
      </p:sp>
      <p:sp>
        <p:nvSpPr>
          <p:cNvPr id="8" name="Rectangle: Rounded Corners 7">
            <a:extLst>
              <a:ext uri="{FF2B5EF4-FFF2-40B4-BE49-F238E27FC236}">
                <a16:creationId xmlns:a16="http://schemas.microsoft.com/office/drawing/2014/main" id="{E0CE3EBF-A1AC-4382-A1B7-DB557987B6FE}"/>
              </a:ext>
            </a:extLst>
          </p:cNvPr>
          <p:cNvSpPr/>
          <p:nvPr/>
        </p:nvSpPr>
        <p:spPr>
          <a:xfrm>
            <a:off x="481913" y="1600201"/>
            <a:ext cx="2903838" cy="16434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8EFA620-30DC-4BCD-8569-624CD14FFBCB}"/>
              </a:ext>
            </a:extLst>
          </p:cNvPr>
          <p:cNvSpPr/>
          <p:nvPr/>
        </p:nvSpPr>
        <p:spPr>
          <a:xfrm>
            <a:off x="481913" y="3783650"/>
            <a:ext cx="2903838" cy="10297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88C1E0CA-AC0C-4F01-BC81-0F3D8697AC32}"/>
              </a:ext>
            </a:extLst>
          </p:cNvPr>
          <p:cNvSpPr txBox="1">
            <a:spLocks/>
          </p:cNvSpPr>
          <p:nvPr/>
        </p:nvSpPr>
        <p:spPr>
          <a:xfrm>
            <a:off x="4341340" y="1573429"/>
            <a:ext cx="4038599" cy="2156254"/>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000" b="1" dirty="0"/>
              <a:t>3. If HbA1c still high consider dual therapy:</a:t>
            </a:r>
          </a:p>
          <a:p>
            <a:r>
              <a:rPr lang="en-GB" sz="2000" dirty="0"/>
              <a:t>Metformin + DPP4 inhibitor</a:t>
            </a:r>
          </a:p>
          <a:p>
            <a:r>
              <a:rPr lang="en-GB" sz="2000" dirty="0"/>
              <a:t>Metformin + </a:t>
            </a:r>
            <a:r>
              <a:rPr lang="en-GB" sz="2000" dirty="0" err="1"/>
              <a:t>Pioglitiazone</a:t>
            </a:r>
            <a:endParaRPr lang="en-GB" sz="2000" dirty="0"/>
          </a:p>
          <a:p>
            <a:r>
              <a:rPr lang="en-GB" sz="2000" dirty="0"/>
              <a:t>Metformin + sulfonylureas</a:t>
            </a:r>
          </a:p>
          <a:p>
            <a:r>
              <a:rPr lang="en-GB" sz="2000" dirty="0"/>
              <a:t>Metformin + SGLT-2i </a:t>
            </a:r>
          </a:p>
          <a:p>
            <a:pPr marL="177800" indent="0">
              <a:buNone/>
            </a:pPr>
            <a:endParaRPr lang="en-GB" sz="2000" b="1" dirty="0"/>
          </a:p>
          <a:p>
            <a:pPr marL="177800" indent="0">
              <a:buNone/>
            </a:pPr>
            <a:endParaRPr lang="en-GB" sz="2000" b="1" dirty="0"/>
          </a:p>
          <a:p>
            <a:pPr marL="177800" indent="0">
              <a:buNone/>
            </a:pPr>
            <a:r>
              <a:rPr lang="en-GB" sz="2000" b="1" dirty="0"/>
              <a:t>4. If HbA1c still high, triple therapy</a:t>
            </a:r>
          </a:p>
          <a:p>
            <a:pPr marL="177800" indent="0">
              <a:buNone/>
            </a:pPr>
            <a:endParaRPr lang="en-GB" sz="2000" b="1" dirty="0"/>
          </a:p>
          <a:p>
            <a:pPr marL="177800" indent="0">
              <a:buNone/>
            </a:pPr>
            <a:endParaRPr lang="en-GB" sz="2000" b="1" dirty="0"/>
          </a:p>
          <a:p>
            <a:pPr marL="177800" indent="0">
              <a:buNone/>
            </a:pPr>
            <a:r>
              <a:rPr lang="en-GB" sz="2000" b="1" dirty="0"/>
              <a:t>5. Insulin</a:t>
            </a:r>
          </a:p>
          <a:p>
            <a:endParaRPr lang="en-GB" sz="2000" dirty="0"/>
          </a:p>
          <a:p>
            <a:endParaRPr lang="en-GB" sz="2000" dirty="0"/>
          </a:p>
        </p:txBody>
      </p:sp>
      <p:sp>
        <p:nvSpPr>
          <p:cNvPr id="13" name="Rectangle: Rounded Corners 12">
            <a:extLst>
              <a:ext uri="{FF2B5EF4-FFF2-40B4-BE49-F238E27FC236}">
                <a16:creationId xmlns:a16="http://schemas.microsoft.com/office/drawing/2014/main" id="{C3BA3A73-2997-46A3-A6E2-87C608032214}"/>
              </a:ext>
            </a:extLst>
          </p:cNvPr>
          <p:cNvSpPr/>
          <p:nvPr/>
        </p:nvSpPr>
        <p:spPr>
          <a:xfrm>
            <a:off x="4341340" y="1600201"/>
            <a:ext cx="4345460" cy="2285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01838393-B211-4C4D-9776-D13377B4CEDB}"/>
              </a:ext>
            </a:extLst>
          </p:cNvPr>
          <p:cNvSpPr/>
          <p:nvPr/>
        </p:nvSpPr>
        <p:spPr>
          <a:xfrm>
            <a:off x="4341340" y="4513483"/>
            <a:ext cx="4345460" cy="55363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66FD16B-FE84-4C36-9788-087E2F80229A}"/>
              </a:ext>
            </a:extLst>
          </p:cNvPr>
          <p:cNvSpPr/>
          <p:nvPr/>
        </p:nvSpPr>
        <p:spPr>
          <a:xfrm>
            <a:off x="4341340" y="5665572"/>
            <a:ext cx="4345460" cy="55363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7B618FB-8DBC-4FE4-B225-EECE3F955AEB}"/>
              </a:ext>
            </a:extLst>
          </p:cNvPr>
          <p:cNvCxnSpPr/>
          <p:nvPr/>
        </p:nvCxnSpPr>
        <p:spPr>
          <a:xfrm>
            <a:off x="1804086" y="3336324"/>
            <a:ext cx="0" cy="2965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30FD8D7-9AA0-4733-A623-0776007CB702}"/>
              </a:ext>
            </a:extLst>
          </p:cNvPr>
          <p:cNvCxnSpPr>
            <a:cxnSpLocks/>
          </p:cNvCxnSpPr>
          <p:nvPr/>
        </p:nvCxnSpPr>
        <p:spPr>
          <a:xfrm flipV="1">
            <a:off x="3513437" y="2335427"/>
            <a:ext cx="687860" cy="16665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0F678B9-DFFC-48F4-94E7-0B7A004D203C}"/>
              </a:ext>
            </a:extLst>
          </p:cNvPr>
          <p:cNvCxnSpPr/>
          <p:nvPr/>
        </p:nvCxnSpPr>
        <p:spPr>
          <a:xfrm>
            <a:off x="6360639" y="4014307"/>
            <a:ext cx="0" cy="2965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E1CA7F8-1467-42F7-A60A-CE97AD2B237A}"/>
              </a:ext>
            </a:extLst>
          </p:cNvPr>
          <p:cNvCxnSpPr/>
          <p:nvPr/>
        </p:nvCxnSpPr>
        <p:spPr>
          <a:xfrm>
            <a:off x="6382264" y="5231026"/>
            <a:ext cx="0" cy="2965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578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Type 2 Diabetes Mellitus</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541208"/>
            <a:ext cx="8229601" cy="3080220"/>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GB" sz="2400" b="1" dirty="0"/>
              <a:t>Diabetes Pharmacology</a:t>
            </a:r>
            <a:br>
              <a:rPr lang="en-GB" sz="2400" b="1" dirty="0"/>
            </a:b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graphicFrame>
        <p:nvGraphicFramePr>
          <p:cNvPr id="3" name="Table 4">
            <a:extLst>
              <a:ext uri="{FF2B5EF4-FFF2-40B4-BE49-F238E27FC236}">
                <a16:creationId xmlns:a16="http://schemas.microsoft.com/office/drawing/2014/main" id="{AAFAC622-0D59-4210-AEE1-542103FF4BB8}"/>
              </a:ext>
            </a:extLst>
          </p:cNvPr>
          <p:cNvGraphicFramePr>
            <a:graphicFrameLocks noGrp="1"/>
          </p:cNvGraphicFramePr>
          <p:nvPr>
            <p:extLst>
              <p:ext uri="{D42A27DB-BD31-4B8C-83A1-F6EECF244321}">
                <p14:modId xmlns:p14="http://schemas.microsoft.com/office/powerpoint/2010/main" val="2627613144"/>
              </p:ext>
            </p:extLst>
          </p:nvPr>
        </p:nvGraphicFramePr>
        <p:xfrm>
          <a:off x="618776" y="2092226"/>
          <a:ext cx="7942293" cy="2343849"/>
        </p:xfrm>
        <a:graphic>
          <a:graphicData uri="http://schemas.openxmlformats.org/drawingml/2006/table">
            <a:tbl>
              <a:tblPr firstRow="1" bandRow="1">
                <a:tableStyleId>{5C22544A-7EE6-4342-B048-85BDC9FD1C3A}</a:tableStyleId>
              </a:tblPr>
              <a:tblGrid>
                <a:gridCol w="2647431">
                  <a:extLst>
                    <a:ext uri="{9D8B030D-6E8A-4147-A177-3AD203B41FA5}">
                      <a16:colId xmlns:a16="http://schemas.microsoft.com/office/drawing/2014/main" val="266997362"/>
                    </a:ext>
                  </a:extLst>
                </a:gridCol>
                <a:gridCol w="2647431">
                  <a:extLst>
                    <a:ext uri="{9D8B030D-6E8A-4147-A177-3AD203B41FA5}">
                      <a16:colId xmlns:a16="http://schemas.microsoft.com/office/drawing/2014/main" val="161345725"/>
                    </a:ext>
                  </a:extLst>
                </a:gridCol>
                <a:gridCol w="2647431">
                  <a:extLst>
                    <a:ext uri="{9D8B030D-6E8A-4147-A177-3AD203B41FA5}">
                      <a16:colId xmlns:a16="http://schemas.microsoft.com/office/drawing/2014/main" val="1335015758"/>
                    </a:ext>
                  </a:extLst>
                </a:gridCol>
              </a:tblGrid>
              <a:tr h="395152">
                <a:tc>
                  <a:txBody>
                    <a:bodyPr/>
                    <a:lstStyle/>
                    <a:p>
                      <a:r>
                        <a:rPr lang="en-GB" sz="1800" dirty="0">
                          <a:latin typeface="Calibri" panose="020F0502020204030204" pitchFamily="34" charset="0"/>
                          <a:cs typeface="Calibri" panose="020F0502020204030204" pitchFamily="34" charset="0"/>
                        </a:rPr>
                        <a:t>Drug Class and Example</a:t>
                      </a:r>
                    </a:p>
                  </a:txBody>
                  <a:tcPr/>
                </a:tc>
                <a:tc>
                  <a:txBody>
                    <a:bodyPr/>
                    <a:lstStyle/>
                    <a:p>
                      <a:r>
                        <a:rPr lang="en-GB" sz="1800" dirty="0">
                          <a:latin typeface="Calibri" panose="020F0502020204030204" pitchFamily="34" charset="0"/>
                          <a:cs typeface="Calibri" panose="020F0502020204030204" pitchFamily="34" charset="0"/>
                        </a:rPr>
                        <a:t>Mechanism of Action</a:t>
                      </a:r>
                    </a:p>
                  </a:txBody>
                  <a:tcPr/>
                </a:tc>
                <a:tc>
                  <a:txBody>
                    <a:bodyPr/>
                    <a:lstStyle/>
                    <a:p>
                      <a:r>
                        <a:rPr lang="en-GB" sz="1800" dirty="0">
                          <a:latin typeface="Calibri" panose="020F0502020204030204" pitchFamily="34" charset="0"/>
                          <a:cs typeface="Calibri" panose="020F0502020204030204" pitchFamily="34" charset="0"/>
                        </a:rPr>
                        <a:t>Side Effects</a:t>
                      </a:r>
                    </a:p>
                  </a:txBody>
                  <a:tcPr/>
                </a:tc>
                <a:extLst>
                  <a:ext uri="{0D108BD9-81ED-4DB2-BD59-A6C34878D82A}">
                    <a16:rowId xmlns:a16="http://schemas.microsoft.com/office/drawing/2014/main" val="1321996311"/>
                  </a:ext>
                </a:extLst>
              </a:tr>
              <a:tr h="1266653">
                <a:tc>
                  <a:txBody>
                    <a:bodyPr/>
                    <a:lstStyle/>
                    <a:p>
                      <a:r>
                        <a:rPr lang="en-GB" sz="1800" b="1" dirty="0">
                          <a:latin typeface="Calibri" panose="020F0502020204030204" pitchFamily="34" charset="0"/>
                          <a:cs typeface="Calibri" panose="020F0502020204030204" pitchFamily="34" charset="0"/>
                        </a:rPr>
                        <a:t>Biguanide e.g. Metformin</a:t>
                      </a:r>
                    </a:p>
                  </a:txBody>
                  <a:tcPr/>
                </a:tc>
                <a:tc>
                  <a:txBody>
                    <a:bodyPr/>
                    <a:lstStyle/>
                    <a:p>
                      <a:r>
                        <a:rPr lang="en-GB" sz="1800" dirty="0">
                          <a:latin typeface="Calibri" panose="020F0502020204030204" pitchFamily="34" charset="0"/>
                          <a:cs typeface="Calibri" panose="020F0502020204030204" pitchFamily="34" charset="0"/>
                        </a:rPr>
                        <a:t>Decreased gluconeogenesis in liver and increase cell sensitivity to insulin</a:t>
                      </a:r>
                    </a:p>
                  </a:txBody>
                  <a:tcPr/>
                </a:tc>
                <a:tc>
                  <a:txBody>
                    <a:bodyPr/>
                    <a:lstStyle/>
                    <a:p>
                      <a:r>
                        <a:rPr lang="en-GB" sz="1800" dirty="0">
                          <a:latin typeface="Calibri" panose="020F0502020204030204" pitchFamily="34" charset="0"/>
                          <a:cs typeface="Calibri" panose="020F0502020204030204" pitchFamily="34" charset="0"/>
                        </a:rPr>
                        <a:t>NOT hypoglycaemia</a:t>
                      </a:r>
                    </a:p>
                    <a:p>
                      <a:r>
                        <a:rPr lang="en-GB" sz="1800" dirty="0">
                          <a:latin typeface="Calibri" panose="020F0502020204030204" pitchFamily="34" charset="0"/>
                          <a:cs typeface="Calibri" panose="020F0502020204030204" pitchFamily="34" charset="0"/>
                        </a:rPr>
                        <a:t>GI disturbances (anorexia, diarrhoea, nausea)</a:t>
                      </a:r>
                    </a:p>
                  </a:txBody>
                  <a:tcPr/>
                </a:tc>
                <a:extLst>
                  <a:ext uri="{0D108BD9-81ED-4DB2-BD59-A6C34878D82A}">
                    <a16:rowId xmlns:a16="http://schemas.microsoft.com/office/drawing/2014/main" val="2639556191"/>
                  </a:ext>
                </a:extLst>
              </a:tr>
              <a:tr h="682044">
                <a:tc>
                  <a:txBody>
                    <a:bodyPr/>
                    <a:lstStyle/>
                    <a:p>
                      <a:r>
                        <a:rPr lang="en-GB" sz="1800" b="1" dirty="0">
                          <a:latin typeface="Calibri" panose="020F0502020204030204" pitchFamily="34" charset="0"/>
                          <a:cs typeface="Calibri" panose="020F0502020204030204" pitchFamily="34" charset="0"/>
                        </a:rPr>
                        <a:t>Sulfonylureas e.g. gliclazide </a:t>
                      </a:r>
                    </a:p>
                  </a:txBody>
                  <a:tcPr/>
                </a:tc>
                <a:tc>
                  <a:txBody>
                    <a:bodyPr/>
                    <a:lstStyle/>
                    <a:p>
                      <a:r>
                        <a:rPr lang="en-GB" sz="1800" dirty="0">
                          <a:latin typeface="Calibri" panose="020F0502020204030204" pitchFamily="34" charset="0"/>
                          <a:cs typeface="Calibri" panose="020F0502020204030204" pitchFamily="34" charset="0"/>
                        </a:rPr>
                        <a:t>Promote insulin secretion</a:t>
                      </a:r>
                    </a:p>
                  </a:txBody>
                  <a:tcPr/>
                </a:tc>
                <a:tc>
                  <a:txBody>
                    <a:bodyPr/>
                    <a:lstStyle/>
                    <a:p>
                      <a:r>
                        <a:rPr lang="en-GB" sz="1800" dirty="0">
                          <a:latin typeface="Calibri" panose="020F0502020204030204" pitchFamily="34" charset="0"/>
                          <a:cs typeface="Calibri" panose="020F0502020204030204" pitchFamily="34" charset="0"/>
                        </a:rPr>
                        <a:t>Hypoglycaemia</a:t>
                      </a:r>
                    </a:p>
                    <a:p>
                      <a:r>
                        <a:rPr lang="en-GB" sz="1800" dirty="0">
                          <a:latin typeface="Calibri" panose="020F0502020204030204" pitchFamily="34" charset="0"/>
                          <a:cs typeface="Calibri" panose="020F0502020204030204" pitchFamily="34" charset="0"/>
                        </a:rPr>
                        <a:t>Weight Gain</a:t>
                      </a:r>
                    </a:p>
                  </a:txBody>
                  <a:tcPr/>
                </a:tc>
                <a:extLst>
                  <a:ext uri="{0D108BD9-81ED-4DB2-BD59-A6C34878D82A}">
                    <a16:rowId xmlns:a16="http://schemas.microsoft.com/office/drawing/2014/main" val="3580176548"/>
                  </a:ext>
                </a:extLst>
              </a:tr>
            </a:tbl>
          </a:graphicData>
        </a:graphic>
      </p:graphicFrame>
    </p:spTree>
    <p:extLst>
      <p:ext uri="{BB962C8B-B14F-4D97-AF65-F5344CB8AC3E}">
        <p14:creationId xmlns:p14="http://schemas.microsoft.com/office/powerpoint/2010/main" val="113789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Hyperosmolar Hyperglycaemic </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541207"/>
            <a:ext cx="3595816" cy="244786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Characterised by:</a:t>
            </a:r>
          </a:p>
          <a:p>
            <a:pPr lvl="1">
              <a:buFontTx/>
              <a:buChar char="-"/>
            </a:pPr>
            <a:r>
              <a:rPr lang="en-GB" sz="2000" dirty="0"/>
              <a:t>Marked hyperglycaemia</a:t>
            </a:r>
          </a:p>
          <a:p>
            <a:pPr lvl="1">
              <a:buFontTx/>
              <a:buChar char="-"/>
            </a:pPr>
            <a:r>
              <a:rPr lang="en-GB" sz="2000" dirty="0"/>
              <a:t>Hyperosmolality</a:t>
            </a:r>
          </a:p>
          <a:p>
            <a:pPr lvl="1">
              <a:buFontTx/>
              <a:buChar char="-"/>
            </a:pPr>
            <a:r>
              <a:rPr lang="en-GB" sz="2000" dirty="0"/>
              <a:t>Mild/no ketosis</a:t>
            </a:r>
          </a:p>
          <a:p>
            <a:pPr marL="209550" indent="0">
              <a:buNone/>
            </a:pPr>
            <a:r>
              <a:rPr lang="en-GB" sz="2400" dirty="0"/>
              <a:t>- Uncontrolled T2DM</a:t>
            </a:r>
            <a:br>
              <a:rPr lang="en-GB" sz="2400" b="1" dirty="0"/>
            </a:b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sp>
        <p:nvSpPr>
          <p:cNvPr id="5" name="Text Placeholder 2">
            <a:extLst>
              <a:ext uri="{FF2B5EF4-FFF2-40B4-BE49-F238E27FC236}">
                <a16:creationId xmlns:a16="http://schemas.microsoft.com/office/drawing/2014/main" id="{63A18145-36C6-46A5-96FC-D2CAA43D6C66}"/>
              </a:ext>
            </a:extLst>
          </p:cNvPr>
          <p:cNvSpPr txBox="1">
            <a:spLocks/>
          </p:cNvSpPr>
          <p:nvPr/>
        </p:nvSpPr>
        <p:spPr>
          <a:xfrm>
            <a:off x="4206239" y="4117895"/>
            <a:ext cx="4480562" cy="2031446"/>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Pathophysiology</a:t>
            </a:r>
          </a:p>
          <a:p>
            <a:pPr>
              <a:buFont typeface="Arial" panose="020B0604020202020204" pitchFamily="34" charset="0"/>
              <a:buChar char="•"/>
            </a:pPr>
            <a:r>
              <a:rPr lang="en-GB" sz="2200" dirty="0"/>
              <a:t>Decreased insulin levels insufficient to inhibit hepatic glucose production but sufficient to inhibit hepatic ketogenesis.</a:t>
            </a:r>
            <a:br>
              <a:rPr lang="en-GB" sz="2200" b="1" dirty="0"/>
            </a:b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p:txBody>
      </p:sp>
      <p:sp>
        <p:nvSpPr>
          <p:cNvPr id="7" name="Text Placeholder 2">
            <a:extLst>
              <a:ext uri="{FF2B5EF4-FFF2-40B4-BE49-F238E27FC236}">
                <a16:creationId xmlns:a16="http://schemas.microsoft.com/office/drawing/2014/main" id="{23B1A273-DBC9-4C07-A923-ED9706696B8C}"/>
              </a:ext>
            </a:extLst>
          </p:cNvPr>
          <p:cNvSpPr txBox="1">
            <a:spLocks/>
          </p:cNvSpPr>
          <p:nvPr/>
        </p:nvSpPr>
        <p:spPr>
          <a:xfrm>
            <a:off x="4206239" y="1541207"/>
            <a:ext cx="4480562" cy="2447863"/>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Clinical Presentation </a:t>
            </a:r>
          </a:p>
          <a:p>
            <a:r>
              <a:rPr lang="en-GB" sz="2000" dirty="0"/>
              <a:t>Decrease level of consciousness </a:t>
            </a:r>
          </a:p>
          <a:p>
            <a:r>
              <a:rPr lang="en-GB" sz="2000" dirty="0"/>
              <a:t>Severe dehydration</a:t>
            </a:r>
          </a:p>
          <a:p>
            <a:r>
              <a:rPr lang="en-GB" sz="2000" dirty="0"/>
              <a:t>Hyperglycaemia</a:t>
            </a:r>
          </a:p>
          <a:p>
            <a:r>
              <a:rPr lang="en-GB" sz="2000" dirty="0"/>
              <a:t>Hyperosmolality</a:t>
            </a:r>
          </a:p>
          <a:p>
            <a:r>
              <a:rPr lang="en-GB" sz="2000" dirty="0"/>
              <a:t>No ketones in blood/urine</a:t>
            </a:r>
          </a:p>
          <a:p>
            <a:pPr marL="177800" indent="0">
              <a:buNone/>
            </a:pPr>
            <a:endParaRPr lang="en-GB" sz="2000" dirty="0"/>
          </a:p>
          <a:p>
            <a:endParaRPr lang="en-GB" sz="2000" dirty="0"/>
          </a:p>
        </p:txBody>
      </p:sp>
    </p:spTree>
    <p:extLst>
      <p:ext uri="{BB962C8B-B14F-4D97-AF65-F5344CB8AC3E}">
        <p14:creationId xmlns:p14="http://schemas.microsoft.com/office/powerpoint/2010/main" val="264453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Hyperosmolar Hyperglycaemic </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541207"/>
            <a:ext cx="3595816" cy="2215247"/>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Diagnosis</a:t>
            </a:r>
          </a:p>
          <a:p>
            <a:r>
              <a:rPr lang="en-GB" sz="2000" dirty="0"/>
              <a:t>Hyperglycaemia &gt;11mmol/l</a:t>
            </a:r>
          </a:p>
          <a:p>
            <a:r>
              <a:rPr lang="en-GB" sz="2000" dirty="0"/>
              <a:t>Urine dipstick: heavy glycosuria</a:t>
            </a:r>
          </a:p>
          <a:p>
            <a:r>
              <a:rPr lang="en-GB" sz="2000" dirty="0"/>
              <a:t>Plasma osmolality: high</a:t>
            </a:r>
          </a:p>
          <a:p>
            <a:pPr marL="177800" indent="0">
              <a:buNone/>
            </a:pPr>
            <a:br>
              <a:rPr lang="en-GB" sz="2400" b="1" dirty="0"/>
            </a:b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sp>
        <p:nvSpPr>
          <p:cNvPr id="6" name="Text Placeholder 2">
            <a:extLst>
              <a:ext uri="{FF2B5EF4-FFF2-40B4-BE49-F238E27FC236}">
                <a16:creationId xmlns:a16="http://schemas.microsoft.com/office/drawing/2014/main" id="{4410424A-0F50-4EB9-9FA8-69DC07D8AA2F}"/>
              </a:ext>
            </a:extLst>
          </p:cNvPr>
          <p:cNvSpPr txBox="1">
            <a:spLocks/>
          </p:cNvSpPr>
          <p:nvPr/>
        </p:nvSpPr>
        <p:spPr>
          <a:xfrm>
            <a:off x="4238366" y="1541207"/>
            <a:ext cx="4448433" cy="2487095"/>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Treatment</a:t>
            </a:r>
            <a:endParaRPr lang="en-GB" sz="2200" b="1" dirty="0"/>
          </a:p>
          <a:p>
            <a:r>
              <a:rPr lang="en-GB" sz="2200" dirty="0"/>
              <a:t>Fluid replacement w/ 0.9% saline</a:t>
            </a:r>
          </a:p>
          <a:p>
            <a:r>
              <a:rPr lang="en-GB" sz="2200" dirty="0"/>
              <a:t>LMWH e.g. SC enoxaparin to decrease risk of thromboembolism</a:t>
            </a:r>
          </a:p>
          <a:p>
            <a:r>
              <a:rPr lang="en-GB" sz="2200" dirty="0"/>
              <a:t>Restore electrolyte loss (K+)</a:t>
            </a:r>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p:txBody>
      </p:sp>
    </p:spTree>
    <p:extLst>
      <p:ext uri="{BB962C8B-B14F-4D97-AF65-F5344CB8AC3E}">
        <p14:creationId xmlns:p14="http://schemas.microsoft.com/office/powerpoint/2010/main" val="257637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GB" sz="4400" b="0" i="0" u="none" strike="noStrike" cap="none" dirty="0">
                <a:solidFill>
                  <a:schemeClr val="dk1"/>
                </a:solidFill>
                <a:latin typeface="Calibri" panose="020F0502020204030204" pitchFamily="34" charset="0"/>
                <a:cs typeface="Calibri" panose="020F0502020204030204" pitchFamily="34" charset="0"/>
                <a:sym typeface="Calibri"/>
              </a:rPr>
              <a:t>     </a:t>
            </a:r>
          </a:p>
        </p:txBody>
      </p:sp>
      <p:sp>
        <p:nvSpPr>
          <p:cNvPr id="97" name="Shape 97"/>
          <p:cNvSpPr txBox="1">
            <a:spLocks noGrp="1"/>
          </p:cNvSpPr>
          <p:nvPr>
            <p:ph type="body" idx="1"/>
          </p:nvPr>
        </p:nvSpPr>
        <p:spPr>
          <a:xfrm>
            <a:off x="457200" y="2981325"/>
            <a:ext cx="8229600" cy="3144837"/>
          </a:xfrm>
          <a:prstGeom prst="rect">
            <a:avLst/>
          </a:prstGeom>
          <a:noFill/>
          <a:ln>
            <a:noFill/>
          </a:ln>
        </p:spPr>
        <p:txBody>
          <a:bodyPr wrap="square" lIns="91425" tIns="45700" rIns="91425" bIns="45700" anchor="t" anchorCtr="0">
            <a:noAutofit/>
          </a:bodyPr>
          <a:lstStyle/>
          <a:p>
            <a:pPr marL="342900" marR="0" lvl="0" indent="-342900" algn="r" rtl="0">
              <a:spcBef>
                <a:spcPts val="0"/>
              </a:spcBef>
              <a:spcAft>
                <a:spcPts val="0"/>
              </a:spcAft>
              <a:buClr>
                <a:schemeClr val="dk1"/>
              </a:buClr>
              <a:buSzPct val="25000"/>
              <a:buFont typeface="Arial"/>
              <a:buNone/>
            </a:pPr>
            <a:r>
              <a:rPr lang="en-GB" sz="32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Phase </a:t>
            </a:r>
            <a:r>
              <a:rPr lang="en-GB" dirty="0">
                <a:latin typeface="Calibri" panose="020F0502020204030204" pitchFamily="34" charset="0"/>
                <a:ea typeface="Didot" charset="0"/>
                <a:cs typeface="Calibri" panose="020F0502020204030204" pitchFamily="34" charset="0"/>
              </a:rPr>
              <a:t>2a</a:t>
            </a:r>
            <a:r>
              <a:rPr lang="en-GB" sz="32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 Revision Session</a:t>
            </a:r>
          </a:p>
          <a:p>
            <a:pPr marL="342900" marR="0" lvl="0" indent="-342900" algn="r" rtl="0">
              <a:spcBef>
                <a:spcPts val="640"/>
              </a:spcBef>
              <a:spcAft>
                <a:spcPts val="0"/>
              </a:spcAft>
              <a:buClr>
                <a:schemeClr val="dk1"/>
              </a:buClr>
              <a:buSzPct val="25000"/>
              <a:buFont typeface="Arial"/>
              <a:buNone/>
            </a:pPr>
            <a:endParaRPr sz="3200" b="0"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marL="342900" marR="0" lvl="0" indent="-342900" algn="r" rtl="0">
              <a:spcBef>
                <a:spcPts val="640"/>
              </a:spcBef>
              <a:spcAft>
                <a:spcPts val="0"/>
              </a:spcAft>
              <a:buClr>
                <a:schemeClr val="dk1"/>
              </a:buClr>
              <a:buSzPct val="25000"/>
              <a:buFont typeface="Arial"/>
              <a:buNone/>
            </a:pPr>
            <a:r>
              <a:rPr lang="en-GB" sz="32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Nimisha Shaji and Junaid Patel</a:t>
            </a:r>
          </a:p>
          <a:p>
            <a:pPr marL="342900" marR="0" lvl="0" indent="-342900" algn="r" rtl="0">
              <a:spcBef>
                <a:spcPts val="640"/>
              </a:spcBef>
              <a:spcAft>
                <a:spcPts val="0"/>
              </a:spcAft>
              <a:buClr>
                <a:schemeClr val="dk1"/>
              </a:buClr>
              <a:buSzPct val="25000"/>
              <a:buFont typeface="Arial"/>
              <a:buNone/>
            </a:pPr>
            <a:r>
              <a:rPr lang="en-GB" dirty="0">
                <a:latin typeface="Calibri" panose="020F0502020204030204" pitchFamily="34" charset="0"/>
                <a:ea typeface="Didot" charset="0"/>
                <a:cs typeface="Calibri" panose="020F0502020204030204" pitchFamily="34" charset="0"/>
              </a:rPr>
              <a:t>18/01/2021</a:t>
            </a:r>
            <a:endParaRPr lang="en-GB" sz="3200" b="0"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98" name="Shape 98"/>
          <p:cNvSpPr txBox="1"/>
          <p:nvPr/>
        </p:nvSpPr>
        <p:spPr>
          <a:xfrm>
            <a:off x="457200" y="274637"/>
            <a:ext cx="8229600" cy="1981199"/>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99" name="Shape 99"/>
          <p:cNvSpPr txBox="1"/>
          <p:nvPr/>
        </p:nvSpPr>
        <p:spPr>
          <a:xfrm>
            <a:off x="878946" y="605270"/>
            <a:ext cx="7386107" cy="224676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GB" sz="7000" dirty="0">
                <a:solidFill>
                  <a:schemeClr val="bg1"/>
                </a:solidFill>
                <a:latin typeface="Calibri" panose="020F0502020204030204" pitchFamily="34" charset="0"/>
                <a:ea typeface="Didot" charset="0"/>
                <a:cs typeface="Calibri" panose="020F0502020204030204" pitchFamily="34" charset="0"/>
                <a:sym typeface="Calibri"/>
              </a:rPr>
              <a:t>Endocrine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250A5-1A93-4C80-B630-A1D3D0AE043E}"/>
              </a:ext>
            </a:extLst>
          </p:cNvPr>
          <p:cNvPicPr>
            <a:picLocks noChangeAspect="1"/>
          </p:cNvPicPr>
          <p:nvPr/>
        </p:nvPicPr>
        <p:blipFill>
          <a:blip r:embed="rId3"/>
          <a:stretch>
            <a:fillRect/>
          </a:stretch>
        </p:blipFill>
        <p:spPr>
          <a:xfrm>
            <a:off x="1932433" y="2684208"/>
            <a:ext cx="4892276" cy="3667165"/>
          </a:xfrm>
          <a:prstGeom prst="rect">
            <a:avLst/>
          </a:prstGeom>
        </p:spPr>
      </p:pic>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Cushing’s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8"/>
            <a:ext cx="8229600" cy="1143000"/>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Aetiology</a:t>
            </a:r>
          </a:p>
          <a:p>
            <a:pPr marL="177800" indent="0">
              <a:buFont typeface="Arial"/>
              <a:buNone/>
            </a:pPr>
            <a:r>
              <a:rPr lang="en-GB" sz="2000" dirty="0"/>
              <a:t>Chronic excess of cortisol hormone released by the adrenal glands. </a:t>
            </a:r>
          </a:p>
          <a:p>
            <a:pPr marL="177800" indent="0">
              <a:buFont typeface="Arial"/>
              <a:buNone/>
            </a:pPr>
            <a:endParaRPr lang="en-GB" sz="2000"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spTree>
    <p:extLst>
      <p:ext uri="{BB962C8B-B14F-4D97-AF65-F5344CB8AC3E}">
        <p14:creationId xmlns:p14="http://schemas.microsoft.com/office/powerpoint/2010/main" val="322741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02A0-7360-4F1B-95F6-D174592008C9}"/>
              </a:ext>
            </a:extLst>
          </p:cNvPr>
          <p:cNvSpPr>
            <a:spLocks noGrp="1"/>
          </p:cNvSpPr>
          <p:nvPr>
            <p:ph type="title"/>
          </p:nvPr>
        </p:nvSpPr>
        <p:spPr/>
        <p:txBody>
          <a:bodyPr/>
          <a:lstStyle/>
          <a:p>
            <a:r>
              <a:rPr lang="en-GB" dirty="0"/>
              <a:t>Cushing’s syndrome</a:t>
            </a:r>
          </a:p>
        </p:txBody>
      </p:sp>
      <p:sp>
        <p:nvSpPr>
          <p:cNvPr id="5" name="Text Placeholder 2">
            <a:extLst>
              <a:ext uri="{FF2B5EF4-FFF2-40B4-BE49-F238E27FC236}">
                <a16:creationId xmlns:a16="http://schemas.microsoft.com/office/drawing/2014/main" id="{22989B21-3901-410B-8F19-5DE9E60262AB}"/>
              </a:ext>
            </a:extLst>
          </p:cNvPr>
          <p:cNvSpPr txBox="1">
            <a:spLocks/>
          </p:cNvSpPr>
          <p:nvPr/>
        </p:nvSpPr>
        <p:spPr>
          <a:xfrm>
            <a:off x="457200" y="1986051"/>
            <a:ext cx="4646141" cy="3290285"/>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000" b="1" dirty="0"/>
              <a:t>ACTH dependent causes</a:t>
            </a:r>
          </a:p>
          <a:p>
            <a:r>
              <a:rPr lang="en-GB" sz="2000" dirty="0"/>
              <a:t>Cushing’s disease</a:t>
            </a:r>
          </a:p>
          <a:p>
            <a:pPr lvl="1"/>
            <a:r>
              <a:rPr lang="en-GB" sz="1800" dirty="0"/>
              <a:t>Most common of the ACTH-dependent causes</a:t>
            </a:r>
          </a:p>
          <a:p>
            <a:pPr lvl="1"/>
            <a:r>
              <a:rPr lang="en-GB" sz="1800" dirty="0"/>
              <a:t>Caused by an ACTH secreting pituitary adenoma</a:t>
            </a:r>
          </a:p>
          <a:p>
            <a:pPr lvl="1"/>
            <a:r>
              <a:rPr lang="en-GB" sz="1800" dirty="0"/>
              <a:t>Leads to bilateral adrenal hyperplasia</a:t>
            </a:r>
          </a:p>
          <a:p>
            <a:r>
              <a:rPr lang="en-GB" sz="2000" dirty="0"/>
              <a:t>Ectopic ACTH production</a:t>
            </a:r>
          </a:p>
          <a:p>
            <a:r>
              <a:rPr lang="en-GB" sz="2000" dirty="0"/>
              <a:t>ACTH treatment</a:t>
            </a: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sp>
        <p:nvSpPr>
          <p:cNvPr id="6" name="Text Placeholder 2">
            <a:extLst>
              <a:ext uri="{FF2B5EF4-FFF2-40B4-BE49-F238E27FC236}">
                <a16:creationId xmlns:a16="http://schemas.microsoft.com/office/drawing/2014/main" id="{7D84CB48-9595-446E-98B2-B51E0E9D70AD}"/>
              </a:ext>
            </a:extLst>
          </p:cNvPr>
          <p:cNvSpPr txBox="1">
            <a:spLocks/>
          </p:cNvSpPr>
          <p:nvPr/>
        </p:nvSpPr>
        <p:spPr>
          <a:xfrm>
            <a:off x="5313407" y="1986051"/>
            <a:ext cx="3225112" cy="1328948"/>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000" b="1" dirty="0"/>
              <a:t>ACTH independent causes</a:t>
            </a:r>
            <a:endParaRPr lang="en-GB" sz="1800" b="1" dirty="0"/>
          </a:p>
          <a:p>
            <a:r>
              <a:rPr lang="en-GB" sz="2000" dirty="0"/>
              <a:t>Adrenal adenoma</a:t>
            </a:r>
          </a:p>
          <a:p>
            <a:r>
              <a:rPr lang="en-GB" sz="2000" dirty="0"/>
              <a:t>Iatrogenic</a:t>
            </a:r>
          </a:p>
        </p:txBody>
      </p:sp>
      <p:pic>
        <p:nvPicPr>
          <p:cNvPr id="8" name="Picture 7">
            <a:extLst>
              <a:ext uri="{FF2B5EF4-FFF2-40B4-BE49-F238E27FC236}">
                <a16:creationId xmlns:a16="http://schemas.microsoft.com/office/drawing/2014/main" id="{59D5CF08-2BE1-4BAE-BD71-5534314AC791}"/>
              </a:ext>
            </a:extLst>
          </p:cNvPr>
          <p:cNvPicPr>
            <a:picLocks noChangeAspect="1"/>
          </p:cNvPicPr>
          <p:nvPr/>
        </p:nvPicPr>
        <p:blipFill>
          <a:blip r:embed="rId2"/>
          <a:stretch>
            <a:fillRect/>
          </a:stretch>
        </p:blipFill>
        <p:spPr>
          <a:xfrm>
            <a:off x="457200" y="1417637"/>
            <a:ext cx="4121253" cy="640135"/>
          </a:xfrm>
          <a:prstGeom prst="rect">
            <a:avLst/>
          </a:prstGeom>
        </p:spPr>
      </p:pic>
    </p:spTree>
    <p:extLst>
      <p:ext uri="{BB962C8B-B14F-4D97-AF65-F5344CB8AC3E}">
        <p14:creationId xmlns:p14="http://schemas.microsoft.com/office/powerpoint/2010/main" val="54134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D47B-B7A0-4F56-8C45-3C374C0E632D}"/>
              </a:ext>
            </a:extLst>
          </p:cNvPr>
          <p:cNvSpPr>
            <a:spLocks noGrp="1"/>
          </p:cNvSpPr>
          <p:nvPr>
            <p:ph type="title"/>
          </p:nvPr>
        </p:nvSpPr>
        <p:spPr/>
        <p:txBody>
          <a:bodyPr/>
          <a:lstStyle/>
          <a:p>
            <a:r>
              <a:rPr lang="en-GB" dirty="0"/>
              <a:t>Cushing’s syndrome</a:t>
            </a:r>
          </a:p>
        </p:txBody>
      </p:sp>
      <p:sp>
        <p:nvSpPr>
          <p:cNvPr id="5" name="Text Placeholder 2">
            <a:extLst>
              <a:ext uri="{FF2B5EF4-FFF2-40B4-BE49-F238E27FC236}">
                <a16:creationId xmlns:a16="http://schemas.microsoft.com/office/drawing/2014/main" id="{DA65473A-4EFB-4327-AF7A-EAD528D4CFF4}"/>
              </a:ext>
            </a:extLst>
          </p:cNvPr>
          <p:cNvSpPr txBox="1">
            <a:spLocks/>
          </p:cNvSpPr>
          <p:nvPr/>
        </p:nvSpPr>
        <p:spPr>
          <a:xfrm>
            <a:off x="457200" y="1621529"/>
            <a:ext cx="4868562" cy="4037866"/>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Clinical presentation</a:t>
            </a:r>
          </a:p>
          <a:p>
            <a:pPr>
              <a:buFontTx/>
              <a:buChar char="-"/>
            </a:pPr>
            <a:r>
              <a:rPr lang="en-GB" sz="2000" dirty="0"/>
              <a:t>Central obesity</a:t>
            </a:r>
          </a:p>
          <a:p>
            <a:pPr>
              <a:buFontTx/>
              <a:buChar char="-"/>
            </a:pPr>
            <a:r>
              <a:rPr lang="en-GB" sz="2000" dirty="0"/>
              <a:t>Plethoric complexion</a:t>
            </a:r>
          </a:p>
          <a:p>
            <a:pPr>
              <a:buFontTx/>
              <a:buChar char="-"/>
            </a:pPr>
            <a:r>
              <a:rPr lang="en-GB" sz="2000" dirty="0"/>
              <a:t>Moon face</a:t>
            </a:r>
          </a:p>
          <a:p>
            <a:pPr>
              <a:buFontTx/>
              <a:buChar char="-"/>
            </a:pPr>
            <a:r>
              <a:rPr lang="en-GB" sz="2000" dirty="0"/>
              <a:t>Mood change</a:t>
            </a:r>
          </a:p>
          <a:p>
            <a:pPr>
              <a:buFontTx/>
              <a:buChar char="-"/>
            </a:pPr>
            <a:r>
              <a:rPr lang="en-GB" sz="2000" dirty="0"/>
              <a:t>Proximal muscle weakness</a:t>
            </a:r>
          </a:p>
          <a:p>
            <a:pPr>
              <a:buFontTx/>
              <a:buChar char="-"/>
            </a:pPr>
            <a:r>
              <a:rPr lang="en-GB" sz="2000" dirty="0"/>
              <a:t>Purple abdominal striae</a:t>
            </a:r>
          </a:p>
          <a:p>
            <a:pPr>
              <a:buFontTx/>
              <a:buChar char="-"/>
            </a:pPr>
            <a:r>
              <a:rPr lang="en-GB" sz="2000" dirty="0"/>
              <a:t>Gastric ulcers</a:t>
            </a:r>
          </a:p>
          <a:p>
            <a:pPr>
              <a:buFontTx/>
              <a:buChar char="-"/>
            </a:pPr>
            <a:r>
              <a:rPr lang="en-GB" sz="2000" dirty="0"/>
              <a:t>Osteoporosis</a:t>
            </a:r>
          </a:p>
          <a:p>
            <a:pPr>
              <a:buFontTx/>
              <a:buChar char="-"/>
            </a:pPr>
            <a:r>
              <a:rPr lang="en-GB" sz="2000" dirty="0"/>
              <a:t>Hirsutism</a:t>
            </a:r>
          </a:p>
          <a:p>
            <a:pPr lvl="1">
              <a:buFontTx/>
              <a:buChar char="-"/>
            </a:pPr>
            <a:endParaRPr lang="en-GB" sz="18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a:p>
            <a:pPr>
              <a:buFont typeface="Arial" panose="020B0604020202020204" pitchFamily="34" charset="0"/>
              <a:buChar char="•"/>
            </a:pPr>
            <a:endParaRPr lang="en-GB" sz="2200" b="1" dirty="0"/>
          </a:p>
        </p:txBody>
      </p:sp>
      <p:pic>
        <p:nvPicPr>
          <p:cNvPr id="6" name="Picture 5">
            <a:extLst>
              <a:ext uri="{FF2B5EF4-FFF2-40B4-BE49-F238E27FC236}">
                <a16:creationId xmlns:a16="http://schemas.microsoft.com/office/drawing/2014/main" id="{7999215D-98EC-441C-9CF3-90CE875F932A}"/>
              </a:ext>
            </a:extLst>
          </p:cNvPr>
          <p:cNvPicPr>
            <a:picLocks noChangeAspect="1"/>
          </p:cNvPicPr>
          <p:nvPr/>
        </p:nvPicPr>
        <p:blipFill>
          <a:blip r:embed="rId2"/>
          <a:stretch>
            <a:fillRect/>
          </a:stretch>
        </p:blipFill>
        <p:spPr>
          <a:xfrm>
            <a:off x="5448300" y="1417637"/>
            <a:ext cx="3695700" cy="5007877"/>
          </a:xfrm>
          <a:prstGeom prst="rect">
            <a:avLst/>
          </a:prstGeom>
        </p:spPr>
      </p:pic>
    </p:spTree>
    <p:extLst>
      <p:ext uri="{BB962C8B-B14F-4D97-AF65-F5344CB8AC3E}">
        <p14:creationId xmlns:p14="http://schemas.microsoft.com/office/powerpoint/2010/main" val="33486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Cushing’s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6"/>
            <a:ext cx="8229601" cy="4068761"/>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Diagnosis</a:t>
            </a:r>
          </a:p>
          <a:p>
            <a:pPr marL="177800" indent="0">
              <a:buNone/>
            </a:pPr>
            <a:r>
              <a:rPr lang="en-GB" sz="2000" dirty="0"/>
              <a:t>Drug history – Cushing’s can be caused by oral steroids so first exclude this</a:t>
            </a:r>
          </a:p>
          <a:p>
            <a:pPr marL="177800" indent="0">
              <a:buNone/>
            </a:pPr>
            <a:r>
              <a:rPr lang="en-GB" sz="2000" dirty="0"/>
              <a:t>Random plasma cortisol (screening)</a:t>
            </a:r>
          </a:p>
          <a:p>
            <a:pPr marL="635000" indent="-457200">
              <a:buFont typeface="+mj-lt"/>
              <a:buAutoNum type="arabicPeriod"/>
            </a:pPr>
            <a:endParaRPr lang="en-GB" sz="2000" dirty="0"/>
          </a:p>
          <a:p>
            <a:pPr marL="635000" indent="-457200">
              <a:buFont typeface="+mj-lt"/>
              <a:buAutoNum type="arabicPeriod"/>
            </a:pPr>
            <a:endParaRPr lang="en-GB" sz="2000" dirty="0"/>
          </a:p>
          <a:p>
            <a:pPr marL="177800" indent="0">
              <a:buNone/>
            </a:pPr>
            <a:r>
              <a:rPr lang="en-GB" sz="2000" dirty="0"/>
              <a:t>Overnight dexamethasone suppression test</a:t>
            </a:r>
          </a:p>
          <a:p>
            <a:pPr marL="177800" indent="0">
              <a:buNone/>
            </a:pPr>
            <a:r>
              <a:rPr lang="en-GB" sz="2000" dirty="0"/>
              <a:t>+ Urinary free cortisol (24hr)</a:t>
            </a:r>
          </a:p>
          <a:p>
            <a:pPr marL="177800" indent="0">
              <a:buNone/>
            </a:pPr>
            <a:endParaRPr lang="en-GB" sz="2000" dirty="0"/>
          </a:p>
          <a:p>
            <a:pPr marL="177800" indent="0">
              <a:buNone/>
            </a:pPr>
            <a:endParaRPr lang="en-GB" sz="2000" dirty="0"/>
          </a:p>
          <a:p>
            <a:pPr marL="177800" indent="0">
              <a:buNone/>
            </a:pPr>
            <a:br>
              <a:rPr lang="en-GB" sz="2400" b="1" dirty="0"/>
            </a:b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cxnSp>
        <p:nvCxnSpPr>
          <p:cNvPr id="4" name="Straight Arrow Connector 3">
            <a:extLst>
              <a:ext uri="{FF2B5EF4-FFF2-40B4-BE49-F238E27FC236}">
                <a16:creationId xmlns:a16="http://schemas.microsoft.com/office/drawing/2014/main" id="{4EBE4EB1-5DBF-4F1B-8166-28A888A8E110}"/>
              </a:ext>
            </a:extLst>
          </p:cNvPr>
          <p:cNvCxnSpPr>
            <a:cxnSpLocks/>
          </p:cNvCxnSpPr>
          <p:nvPr/>
        </p:nvCxnSpPr>
        <p:spPr>
          <a:xfrm>
            <a:off x="1779373" y="2804984"/>
            <a:ext cx="0" cy="76611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9E15B03-7A84-4DC1-9595-623D256E8B74}"/>
              </a:ext>
            </a:extLst>
          </p:cNvPr>
          <p:cNvSpPr txBox="1"/>
          <p:nvPr/>
        </p:nvSpPr>
        <p:spPr>
          <a:xfrm>
            <a:off x="1865870" y="3034154"/>
            <a:ext cx="744114" cy="338554"/>
          </a:xfrm>
          <a:prstGeom prst="rect">
            <a:avLst/>
          </a:prstGeom>
          <a:noFill/>
        </p:spPr>
        <p:txBody>
          <a:bodyPr wrap="none" rtlCol="0">
            <a:spAutoFit/>
          </a:bodyPr>
          <a:lstStyle/>
          <a:p>
            <a:r>
              <a:rPr lang="en-GB" sz="1600" dirty="0"/>
              <a:t>If high</a:t>
            </a:r>
          </a:p>
        </p:txBody>
      </p:sp>
      <p:cxnSp>
        <p:nvCxnSpPr>
          <p:cNvPr id="9" name="Straight Arrow Connector 8">
            <a:extLst>
              <a:ext uri="{FF2B5EF4-FFF2-40B4-BE49-F238E27FC236}">
                <a16:creationId xmlns:a16="http://schemas.microsoft.com/office/drawing/2014/main" id="{7CB69B76-7611-435F-833E-FB0F92D19F57}"/>
              </a:ext>
            </a:extLst>
          </p:cNvPr>
          <p:cNvCxnSpPr>
            <a:cxnSpLocks/>
          </p:cNvCxnSpPr>
          <p:nvPr/>
        </p:nvCxnSpPr>
        <p:spPr>
          <a:xfrm flipH="1">
            <a:off x="1779373" y="4250840"/>
            <a:ext cx="4119" cy="7274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35A703E-8649-4201-84C1-13AF13C28377}"/>
              </a:ext>
            </a:extLst>
          </p:cNvPr>
          <p:cNvSpPr txBox="1"/>
          <p:nvPr/>
        </p:nvSpPr>
        <p:spPr>
          <a:xfrm>
            <a:off x="891099" y="4978240"/>
            <a:ext cx="2420508" cy="338554"/>
          </a:xfrm>
          <a:prstGeom prst="rect">
            <a:avLst/>
          </a:prstGeom>
          <a:noFill/>
        </p:spPr>
        <p:txBody>
          <a:bodyPr wrap="square" rtlCol="0">
            <a:spAutoFit/>
          </a:bodyPr>
          <a:lstStyle/>
          <a:p>
            <a:r>
              <a:rPr lang="en-GB" sz="1600" dirty="0"/>
              <a:t>Test plasma ACTH</a:t>
            </a:r>
          </a:p>
        </p:txBody>
      </p:sp>
      <p:sp>
        <p:nvSpPr>
          <p:cNvPr id="18" name="TextBox 17">
            <a:extLst>
              <a:ext uri="{FF2B5EF4-FFF2-40B4-BE49-F238E27FC236}">
                <a16:creationId xmlns:a16="http://schemas.microsoft.com/office/drawing/2014/main" id="{60DCCEE9-75E8-452F-9FCE-D3B015E3C673}"/>
              </a:ext>
            </a:extLst>
          </p:cNvPr>
          <p:cNvSpPr txBox="1"/>
          <p:nvPr/>
        </p:nvSpPr>
        <p:spPr>
          <a:xfrm>
            <a:off x="1843865" y="4408625"/>
            <a:ext cx="1253561" cy="338554"/>
          </a:xfrm>
          <a:prstGeom prst="rect">
            <a:avLst/>
          </a:prstGeom>
          <a:noFill/>
        </p:spPr>
        <p:txBody>
          <a:bodyPr wrap="square" rtlCol="0">
            <a:spAutoFit/>
          </a:bodyPr>
          <a:lstStyle/>
          <a:p>
            <a:r>
              <a:rPr lang="en-GB" sz="1600" dirty="0"/>
              <a:t>If positive</a:t>
            </a:r>
          </a:p>
        </p:txBody>
      </p:sp>
    </p:spTree>
    <p:extLst>
      <p:ext uri="{BB962C8B-B14F-4D97-AF65-F5344CB8AC3E}">
        <p14:creationId xmlns:p14="http://schemas.microsoft.com/office/powerpoint/2010/main" val="358474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Cushing’s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53564"/>
            <a:ext cx="8229601" cy="2017540"/>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Treatment </a:t>
            </a:r>
            <a:r>
              <a:rPr lang="en-GB" sz="2400" b="1" dirty="0">
                <a:sym typeface="Wingdings" panose="05000000000000000000" pitchFamily="2" charset="2"/>
              </a:rPr>
              <a:t>      </a:t>
            </a:r>
            <a:r>
              <a:rPr lang="en-GB" sz="2400" dirty="0"/>
              <a:t>Dependent on cause</a:t>
            </a:r>
          </a:p>
          <a:p>
            <a:pPr marL="177800" indent="0">
              <a:buNone/>
            </a:pPr>
            <a:r>
              <a:rPr lang="en-GB" sz="2400" dirty="0"/>
              <a:t>If cause is:</a:t>
            </a:r>
          </a:p>
          <a:p>
            <a:r>
              <a:rPr lang="en-GB" sz="2400" dirty="0"/>
              <a:t>Pituitary adenoma </a:t>
            </a:r>
            <a:r>
              <a:rPr lang="en-GB" sz="2400" dirty="0">
                <a:sym typeface="Wingdings" panose="05000000000000000000" pitchFamily="2" charset="2"/>
              </a:rPr>
              <a:t>      Transsphenoidal surgical resection</a:t>
            </a:r>
          </a:p>
          <a:p>
            <a:r>
              <a:rPr lang="en-GB" sz="2400" dirty="0">
                <a:sym typeface="Wingdings" panose="05000000000000000000" pitchFamily="2" charset="2"/>
              </a:rPr>
              <a:t>Adrenal adenoma       Adrenalectomy</a:t>
            </a:r>
            <a:br>
              <a:rPr lang="en-GB" sz="2400" b="1" dirty="0"/>
            </a:b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sp>
        <p:nvSpPr>
          <p:cNvPr id="10" name="Text Placeholder 2">
            <a:extLst>
              <a:ext uri="{FF2B5EF4-FFF2-40B4-BE49-F238E27FC236}">
                <a16:creationId xmlns:a16="http://schemas.microsoft.com/office/drawing/2014/main" id="{2E0112B6-21D4-4AFC-B771-3F72E0351340}"/>
              </a:ext>
            </a:extLst>
          </p:cNvPr>
          <p:cNvSpPr txBox="1">
            <a:spLocks/>
          </p:cNvSpPr>
          <p:nvPr/>
        </p:nvSpPr>
        <p:spPr>
          <a:xfrm>
            <a:off x="457198" y="3723508"/>
            <a:ext cx="8229601" cy="2197232"/>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Complications</a:t>
            </a:r>
            <a:endParaRPr lang="en-GB" sz="2400" dirty="0"/>
          </a:p>
          <a:p>
            <a:r>
              <a:rPr lang="en-GB" sz="2400" dirty="0"/>
              <a:t>Cardiovascular disease</a:t>
            </a:r>
          </a:p>
          <a:p>
            <a:r>
              <a:rPr lang="en-GB" sz="2400" dirty="0"/>
              <a:t>Hypertension</a:t>
            </a:r>
          </a:p>
          <a:p>
            <a:r>
              <a:rPr lang="en-GB" sz="2400" dirty="0"/>
              <a:t>Diabetes mellitus</a:t>
            </a:r>
          </a:p>
          <a:p>
            <a:r>
              <a:rPr lang="en-GB" sz="2400" dirty="0"/>
              <a:t>Osteoporosis</a:t>
            </a:r>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a:p>
            <a:pPr marL="177800" indent="0">
              <a:buFont typeface="Arial"/>
              <a:buNone/>
            </a:pPr>
            <a:endParaRPr lang="en-GB" sz="2000" b="1" dirty="0"/>
          </a:p>
        </p:txBody>
      </p:sp>
      <p:cxnSp>
        <p:nvCxnSpPr>
          <p:cNvPr id="5" name="Straight Arrow Connector 4">
            <a:extLst>
              <a:ext uri="{FF2B5EF4-FFF2-40B4-BE49-F238E27FC236}">
                <a16:creationId xmlns:a16="http://schemas.microsoft.com/office/drawing/2014/main" id="{483DE9BC-11D5-4F7C-B074-0370F7FE2B99}"/>
              </a:ext>
            </a:extLst>
          </p:cNvPr>
          <p:cNvCxnSpPr/>
          <p:nvPr/>
        </p:nvCxnSpPr>
        <p:spPr>
          <a:xfrm>
            <a:off x="2160270" y="182880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29A18BF-31BD-49C3-9528-5A2E9ECDE77B}"/>
              </a:ext>
            </a:extLst>
          </p:cNvPr>
          <p:cNvCxnSpPr/>
          <p:nvPr/>
        </p:nvCxnSpPr>
        <p:spPr>
          <a:xfrm>
            <a:off x="3280410" y="270891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64814AD-6383-4BE2-A681-34AD343A53C1}"/>
              </a:ext>
            </a:extLst>
          </p:cNvPr>
          <p:cNvCxnSpPr/>
          <p:nvPr/>
        </p:nvCxnSpPr>
        <p:spPr>
          <a:xfrm>
            <a:off x="3160395" y="316611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8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7"/>
            <a:ext cx="8229601" cy="188779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Primary adrenal insufficiency</a:t>
            </a:r>
          </a:p>
          <a:p>
            <a:pPr marL="177800" indent="0">
              <a:buNone/>
            </a:pPr>
            <a:r>
              <a:rPr lang="en-GB" sz="2400" dirty="0"/>
              <a:t>Addison's disease, or primary adrenal insufficiency, is a disorder that affects the adrenal glands, causing decreased production of adrenocortical hormones</a:t>
            </a:r>
            <a:endParaRPr lang="en-GB" sz="2000" dirty="0"/>
          </a:p>
        </p:txBody>
      </p:sp>
      <p:sp>
        <p:nvSpPr>
          <p:cNvPr id="4" name="Text Placeholder 2">
            <a:extLst>
              <a:ext uri="{FF2B5EF4-FFF2-40B4-BE49-F238E27FC236}">
                <a16:creationId xmlns:a16="http://schemas.microsoft.com/office/drawing/2014/main" id="{2F6136BF-7850-4AF3-BB22-6F3DE77BC7A7}"/>
              </a:ext>
            </a:extLst>
          </p:cNvPr>
          <p:cNvSpPr txBox="1">
            <a:spLocks/>
          </p:cNvSpPr>
          <p:nvPr/>
        </p:nvSpPr>
        <p:spPr>
          <a:xfrm>
            <a:off x="457198" y="3525797"/>
            <a:ext cx="8229601" cy="2108884"/>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Secondary adrenal insufficiency</a:t>
            </a:r>
          </a:p>
          <a:p>
            <a:pPr marL="177800" indent="0">
              <a:buNone/>
            </a:pPr>
            <a:r>
              <a:rPr lang="en-GB" sz="2400" dirty="0"/>
              <a:t>Secondary adrenal insufficiency occurs in patients with pituitary or hypothalamic involvement. This results in decreased ACTH secretion, which ultimately results in adrenal failure.</a:t>
            </a:r>
            <a:endParaRPr lang="en-GB" sz="2000" dirty="0"/>
          </a:p>
        </p:txBody>
      </p:sp>
      <p:sp>
        <p:nvSpPr>
          <p:cNvPr id="3" name="Rectangle 2">
            <a:extLst>
              <a:ext uri="{FF2B5EF4-FFF2-40B4-BE49-F238E27FC236}">
                <a16:creationId xmlns:a16="http://schemas.microsoft.com/office/drawing/2014/main" id="{C92AB431-5F0C-4FF8-B61D-D5A989D6D81A}"/>
              </a:ext>
            </a:extLst>
          </p:cNvPr>
          <p:cNvSpPr/>
          <p:nvPr/>
        </p:nvSpPr>
        <p:spPr>
          <a:xfrm>
            <a:off x="697230" y="2103120"/>
            <a:ext cx="2697480" cy="354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746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7"/>
            <a:ext cx="8229601" cy="188779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Primary adrenal insufficiency</a:t>
            </a:r>
          </a:p>
          <a:p>
            <a:pPr marL="177800" indent="0">
              <a:buNone/>
            </a:pPr>
            <a:r>
              <a:rPr lang="en-GB" sz="2400" dirty="0"/>
              <a:t>Addison's disease, or primary adrenal insufficiency, is a disorder that affects the adrenal glands, causing decreased production of adrenocortical hormones</a:t>
            </a:r>
            <a:endParaRPr lang="en-GB" sz="2000" dirty="0"/>
          </a:p>
        </p:txBody>
      </p:sp>
      <p:sp>
        <p:nvSpPr>
          <p:cNvPr id="4" name="Text Placeholder 2">
            <a:extLst>
              <a:ext uri="{FF2B5EF4-FFF2-40B4-BE49-F238E27FC236}">
                <a16:creationId xmlns:a16="http://schemas.microsoft.com/office/drawing/2014/main" id="{2F6136BF-7850-4AF3-BB22-6F3DE77BC7A7}"/>
              </a:ext>
            </a:extLst>
          </p:cNvPr>
          <p:cNvSpPr txBox="1">
            <a:spLocks/>
          </p:cNvSpPr>
          <p:nvPr/>
        </p:nvSpPr>
        <p:spPr>
          <a:xfrm>
            <a:off x="457198" y="3525797"/>
            <a:ext cx="8229601" cy="2108884"/>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Secondary adrenal insufficiency</a:t>
            </a:r>
          </a:p>
          <a:p>
            <a:pPr marL="177800" indent="0">
              <a:buNone/>
            </a:pPr>
            <a:r>
              <a:rPr lang="en-GB" sz="2400" dirty="0"/>
              <a:t>Secondary adrenal insufficiency occurs in patients with pituitary or hypothalamic involvement. This results in decreased ACTH secretion, which ultimately results in adrenal failure.</a:t>
            </a:r>
            <a:endParaRPr lang="en-GB" sz="2000" dirty="0"/>
          </a:p>
        </p:txBody>
      </p:sp>
    </p:spTree>
    <p:extLst>
      <p:ext uri="{BB962C8B-B14F-4D97-AF65-F5344CB8AC3E}">
        <p14:creationId xmlns:p14="http://schemas.microsoft.com/office/powerpoint/2010/main" val="367585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7"/>
            <a:ext cx="8229601" cy="188779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Aetiology – commonest causes</a:t>
            </a:r>
          </a:p>
          <a:p>
            <a:r>
              <a:rPr lang="en-GB" sz="2400" dirty="0"/>
              <a:t>In developed countries       </a:t>
            </a:r>
            <a:r>
              <a:rPr lang="en-GB" sz="2400" dirty="0">
                <a:sym typeface="Wingdings" panose="05000000000000000000" pitchFamily="2" charset="2"/>
              </a:rPr>
              <a:t>autoimmune destruction (21-hydroxylase present in 60-90% of people)</a:t>
            </a:r>
          </a:p>
          <a:p>
            <a:r>
              <a:rPr lang="en-GB" sz="2400" dirty="0">
                <a:sym typeface="Wingdings" panose="05000000000000000000" pitchFamily="2" charset="2"/>
              </a:rPr>
              <a:t>TB is one of the commonest cause in developing countries.</a:t>
            </a:r>
            <a:endParaRPr lang="en-GB" sz="2400" dirty="0"/>
          </a:p>
        </p:txBody>
      </p:sp>
      <p:sp>
        <p:nvSpPr>
          <p:cNvPr id="4" name="Text Placeholder 2">
            <a:extLst>
              <a:ext uri="{FF2B5EF4-FFF2-40B4-BE49-F238E27FC236}">
                <a16:creationId xmlns:a16="http://schemas.microsoft.com/office/drawing/2014/main" id="{2F6136BF-7850-4AF3-BB22-6F3DE77BC7A7}"/>
              </a:ext>
            </a:extLst>
          </p:cNvPr>
          <p:cNvSpPr txBox="1">
            <a:spLocks/>
          </p:cNvSpPr>
          <p:nvPr/>
        </p:nvSpPr>
        <p:spPr>
          <a:xfrm>
            <a:off x="457199" y="3525797"/>
            <a:ext cx="3596641" cy="214348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Pathophysiology</a:t>
            </a:r>
          </a:p>
          <a:p>
            <a:pPr marL="177800" indent="0">
              <a:buNone/>
            </a:pPr>
            <a:r>
              <a:rPr lang="en-GB" sz="2400" dirty="0"/>
              <a:t>Destruction of the adrenal cortex results in the decreased production of the hormones. </a:t>
            </a:r>
            <a:endParaRPr lang="en-GB" sz="2000" dirty="0"/>
          </a:p>
        </p:txBody>
      </p:sp>
      <p:sp>
        <p:nvSpPr>
          <p:cNvPr id="5" name="Text Placeholder 2">
            <a:extLst>
              <a:ext uri="{FF2B5EF4-FFF2-40B4-BE49-F238E27FC236}">
                <a16:creationId xmlns:a16="http://schemas.microsoft.com/office/drawing/2014/main" id="{B081D97B-0D7B-4996-A15B-253243970371}"/>
              </a:ext>
            </a:extLst>
          </p:cNvPr>
          <p:cNvSpPr txBox="1">
            <a:spLocks/>
          </p:cNvSpPr>
          <p:nvPr/>
        </p:nvSpPr>
        <p:spPr>
          <a:xfrm>
            <a:off x="4155439" y="3525797"/>
            <a:ext cx="4531362" cy="214348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Risk factors</a:t>
            </a:r>
          </a:p>
          <a:p>
            <a:r>
              <a:rPr lang="en-GB" sz="2400" dirty="0"/>
              <a:t>Female sex</a:t>
            </a:r>
          </a:p>
          <a:p>
            <a:r>
              <a:rPr lang="en-GB" sz="2400" dirty="0"/>
              <a:t>Adrenocortical antibodies</a:t>
            </a:r>
          </a:p>
          <a:p>
            <a:r>
              <a:rPr lang="en-GB" sz="2400" dirty="0"/>
              <a:t>Other autoimmune diseases</a:t>
            </a:r>
          </a:p>
        </p:txBody>
      </p:sp>
      <p:sp>
        <p:nvSpPr>
          <p:cNvPr id="3" name="Rectangle 2">
            <a:extLst>
              <a:ext uri="{FF2B5EF4-FFF2-40B4-BE49-F238E27FC236}">
                <a16:creationId xmlns:a16="http://schemas.microsoft.com/office/drawing/2014/main" id="{13E4950F-0FF3-43D0-9792-B52B8402A119}"/>
              </a:ext>
            </a:extLst>
          </p:cNvPr>
          <p:cNvSpPr/>
          <p:nvPr/>
        </p:nvSpPr>
        <p:spPr>
          <a:xfrm>
            <a:off x="708660" y="2914650"/>
            <a:ext cx="548640" cy="331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3097575E-C492-4667-900E-6EF539DC29D2}"/>
              </a:ext>
            </a:extLst>
          </p:cNvPr>
          <p:cNvCxnSpPr/>
          <p:nvPr/>
        </p:nvCxnSpPr>
        <p:spPr>
          <a:xfrm>
            <a:off x="3817620" y="228600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5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199" y="1541207"/>
            <a:ext cx="8229601" cy="188779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Aetiology – commonest causes</a:t>
            </a:r>
          </a:p>
          <a:p>
            <a:r>
              <a:rPr lang="en-GB" sz="2400" dirty="0"/>
              <a:t>In developed countries </a:t>
            </a:r>
            <a:r>
              <a:rPr lang="en-GB" sz="2400" dirty="0">
                <a:sym typeface="Wingdings" panose="05000000000000000000" pitchFamily="2" charset="2"/>
              </a:rPr>
              <a:t>      autoimmune destruction (21-hydroxylase present in 60-90% of people)</a:t>
            </a:r>
          </a:p>
          <a:p>
            <a:r>
              <a:rPr lang="en-GB" sz="2400" dirty="0">
                <a:sym typeface="Wingdings" panose="05000000000000000000" pitchFamily="2" charset="2"/>
              </a:rPr>
              <a:t>TB is one of the commonest cause in developing countries.</a:t>
            </a:r>
            <a:endParaRPr lang="en-GB" sz="2400" dirty="0"/>
          </a:p>
        </p:txBody>
      </p:sp>
      <p:sp>
        <p:nvSpPr>
          <p:cNvPr id="4" name="Text Placeholder 2">
            <a:extLst>
              <a:ext uri="{FF2B5EF4-FFF2-40B4-BE49-F238E27FC236}">
                <a16:creationId xmlns:a16="http://schemas.microsoft.com/office/drawing/2014/main" id="{2F6136BF-7850-4AF3-BB22-6F3DE77BC7A7}"/>
              </a:ext>
            </a:extLst>
          </p:cNvPr>
          <p:cNvSpPr txBox="1">
            <a:spLocks/>
          </p:cNvSpPr>
          <p:nvPr/>
        </p:nvSpPr>
        <p:spPr>
          <a:xfrm>
            <a:off x="457199" y="3525797"/>
            <a:ext cx="3596641" cy="214348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Pathophysiology</a:t>
            </a:r>
          </a:p>
          <a:p>
            <a:pPr marL="177800" indent="0">
              <a:buNone/>
            </a:pPr>
            <a:r>
              <a:rPr lang="en-GB" sz="2400" dirty="0"/>
              <a:t>Destruction of the adrenal cortex results in the decreased production of the hormones. </a:t>
            </a:r>
            <a:endParaRPr lang="en-GB" sz="2000" dirty="0"/>
          </a:p>
        </p:txBody>
      </p:sp>
      <p:sp>
        <p:nvSpPr>
          <p:cNvPr id="5" name="Text Placeholder 2">
            <a:extLst>
              <a:ext uri="{FF2B5EF4-FFF2-40B4-BE49-F238E27FC236}">
                <a16:creationId xmlns:a16="http://schemas.microsoft.com/office/drawing/2014/main" id="{B081D97B-0D7B-4996-A15B-253243970371}"/>
              </a:ext>
            </a:extLst>
          </p:cNvPr>
          <p:cNvSpPr txBox="1">
            <a:spLocks/>
          </p:cNvSpPr>
          <p:nvPr/>
        </p:nvSpPr>
        <p:spPr>
          <a:xfrm>
            <a:off x="4155439" y="3525797"/>
            <a:ext cx="4531362" cy="2143483"/>
          </a:xfrm>
          <a:prstGeom prst="rect">
            <a:avLst/>
          </a:prstGeom>
          <a:noFill/>
          <a:ln w="38100">
            <a:solidFill>
              <a:srgbClr val="293267"/>
            </a:solid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Risk factors</a:t>
            </a:r>
          </a:p>
          <a:p>
            <a:r>
              <a:rPr lang="en-GB" sz="2400" dirty="0"/>
              <a:t>Female sex</a:t>
            </a:r>
          </a:p>
          <a:p>
            <a:r>
              <a:rPr lang="en-GB" sz="2400" dirty="0"/>
              <a:t>Adrenocortical antibodies</a:t>
            </a:r>
          </a:p>
          <a:p>
            <a:r>
              <a:rPr lang="en-GB" sz="2400" dirty="0"/>
              <a:t>Other autoimmune diseases</a:t>
            </a:r>
          </a:p>
        </p:txBody>
      </p:sp>
      <p:cxnSp>
        <p:nvCxnSpPr>
          <p:cNvPr id="7" name="Straight Arrow Connector 6">
            <a:extLst>
              <a:ext uri="{FF2B5EF4-FFF2-40B4-BE49-F238E27FC236}">
                <a16:creationId xmlns:a16="http://schemas.microsoft.com/office/drawing/2014/main" id="{E8808DC1-CCA2-46A2-A459-98953761884C}"/>
              </a:ext>
            </a:extLst>
          </p:cNvPr>
          <p:cNvCxnSpPr/>
          <p:nvPr/>
        </p:nvCxnSpPr>
        <p:spPr>
          <a:xfrm>
            <a:off x="3806190" y="227457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3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487296"/>
            <a:ext cx="4188940" cy="4221526"/>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Symptoms</a:t>
            </a:r>
          </a:p>
          <a:p>
            <a:r>
              <a:rPr lang="en-GB" sz="2000" dirty="0"/>
              <a:t>Fatigue</a:t>
            </a:r>
          </a:p>
          <a:p>
            <a:r>
              <a:rPr lang="en-GB" sz="2000" dirty="0"/>
              <a:t>Weakness</a:t>
            </a:r>
          </a:p>
          <a:p>
            <a:r>
              <a:rPr lang="en-GB" sz="2000" dirty="0"/>
              <a:t>Weight loss</a:t>
            </a:r>
          </a:p>
          <a:p>
            <a:pPr marL="177800" indent="0">
              <a:buNone/>
            </a:pPr>
            <a:r>
              <a:rPr lang="en-GB" sz="2400" b="1" dirty="0"/>
              <a:t>Signs</a:t>
            </a:r>
          </a:p>
          <a:p>
            <a:r>
              <a:rPr lang="en-GB" sz="2000" u="sng" dirty="0"/>
              <a:t>Hyperpigmentation </a:t>
            </a:r>
            <a:r>
              <a:rPr lang="en-GB" sz="2000" dirty="0"/>
              <a:t>– Only in Addison’s</a:t>
            </a:r>
          </a:p>
          <a:p>
            <a:r>
              <a:rPr lang="en-GB" sz="2000" dirty="0"/>
              <a:t>Postural hypotension</a:t>
            </a:r>
          </a:p>
          <a:p>
            <a:r>
              <a:rPr lang="en-GB" sz="2000" dirty="0"/>
              <a:t>Hypoglycaemia</a:t>
            </a:r>
          </a:p>
          <a:p>
            <a:pPr marL="177800" indent="0">
              <a:buNone/>
            </a:pPr>
            <a:r>
              <a:rPr lang="en-GB" sz="2000" dirty="0"/>
              <a:t>Other signs of autoimmunity may be present (vitiligo, hashimoto’s etc.)</a:t>
            </a:r>
          </a:p>
        </p:txBody>
      </p:sp>
      <p:pic>
        <p:nvPicPr>
          <p:cNvPr id="3" name="Picture 2">
            <a:extLst>
              <a:ext uri="{FF2B5EF4-FFF2-40B4-BE49-F238E27FC236}">
                <a16:creationId xmlns:a16="http://schemas.microsoft.com/office/drawing/2014/main" id="{4A529080-24B0-4E38-9D41-1FC35A39FAD6}"/>
              </a:ext>
            </a:extLst>
          </p:cNvPr>
          <p:cNvPicPr>
            <a:picLocks noChangeAspect="1"/>
          </p:cNvPicPr>
          <p:nvPr/>
        </p:nvPicPr>
        <p:blipFill rotWithShape="1">
          <a:blip r:embed="rId3"/>
          <a:srcRect l="15326"/>
          <a:stretch/>
        </p:blipFill>
        <p:spPr>
          <a:xfrm>
            <a:off x="4683210" y="1541207"/>
            <a:ext cx="4460790" cy="4448175"/>
          </a:xfrm>
          <a:prstGeom prst="rect">
            <a:avLst/>
          </a:prstGeom>
        </p:spPr>
      </p:pic>
    </p:spTree>
    <p:extLst>
      <p:ext uri="{BB962C8B-B14F-4D97-AF65-F5344CB8AC3E}">
        <p14:creationId xmlns:p14="http://schemas.microsoft.com/office/powerpoint/2010/main" val="63219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Calibri" panose="020F0502020204030204" pitchFamily="34" charset="0"/>
                <a:ea typeface="Didot" charset="0"/>
                <a:cs typeface="Calibri" panose="020F0502020204030204" pitchFamily="34" charset="0"/>
              </a:rPr>
              <a:t>D</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iabetes 1 and 2 (including ketoacidosis and hyperosmolar hyperglycaemic state as complications), </a:t>
            </a:r>
          </a:p>
          <a:p>
            <a:pPr marL="457200" indent="-457200">
              <a:spcBef>
                <a:spcPts val="0"/>
              </a:spcBef>
            </a:pP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Cushing’s disease and syndrome</a:t>
            </a:r>
          </a:p>
          <a:p>
            <a:pPr marL="457200" indent="-457200">
              <a:spcBef>
                <a:spcPts val="0"/>
              </a:spcBef>
            </a:pPr>
            <a:r>
              <a:rPr lang="en-GB" dirty="0">
                <a:latin typeface="Calibri" panose="020F0502020204030204" pitchFamily="34" charset="0"/>
                <a:ea typeface="Didot" charset="0"/>
                <a:cs typeface="Calibri" panose="020F0502020204030204" pitchFamily="34" charset="0"/>
              </a:rPr>
              <a:t>A</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drenal insufficiency</a:t>
            </a:r>
          </a:p>
          <a:p>
            <a:pPr marL="457200" indent="-457200">
              <a:spcBef>
                <a:spcPts val="0"/>
              </a:spcBef>
            </a:pP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Conn’s syndrome</a:t>
            </a:r>
          </a:p>
          <a:p>
            <a:pPr marL="457200" indent="-457200">
              <a:spcBef>
                <a:spcPts val="0"/>
              </a:spcBef>
            </a:pPr>
            <a:r>
              <a:rPr lang="en-GB" dirty="0">
                <a:latin typeface="Calibri" panose="020F0502020204030204" pitchFamily="34" charset="0"/>
                <a:ea typeface="Didot" charset="0"/>
                <a:cs typeface="Calibri" panose="020F0502020204030204" pitchFamily="34" charset="0"/>
              </a:rPr>
              <a:t>H</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ypo and hyperkalaemia </a:t>
            </a:r>
          </a:p>
          <a:p>
            <a:pPr marL="457200" indent="-457200">
              <a:spcBef>
                <a:spcPts val="0"/>
              </a:spcBef>
            </a:pP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Neuroendocrine tumours </a:t>
            </a:r>
          </a:p>
          <a:p>
            <a:pPr marL="457200" indent="-457200">
              <a:spcBef>
                <a:spcPts val="0"/>
              </a:spcBef>
            </a:pPr>
            <a:r>
              <a:rPr lang="en-GB" dirty="0">
                <a:latin typeface="Calibri" panose="020F0502020204030204" pitchFamily="34" charset="0"/>
                <a:ea typeface="Didot" charset="0"/>
                <a:cs typeface="Calibri" panose="020F0502020204030204" pitchFamily="34" charset="0"/>
              </a:rPr>
              <a:t>P</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heochromocytoma</a:t>
            </a:r>
            <a:endParaRPr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Aims and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Adrenal insufficiency</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487296"/>
            <a:ext cx="7549978" cy="2207374"/>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Investigations</a:t>
            </a:r>
            <a:endParaRPr lang="en-GB" sz="2000" dirty="0"/>
          </a:p>
          <a:p>
            <a:r>
              <a:rPr lang="en-GB" sz="2000" dirty="0"/>
              <a:t>Serum electrolytes: </a:t>
            </a:r>
            <a:r>
              <a:rPr lang="en-GB" sz="2400" b="0" i="0" dirty="0">
                <a:solidFill>
                  <a:srgbClr val="202124"/>
                </a:solidFill>
                <a:effectLst/>
                <a:latin typeface="arial" panose="020B0604020202020204" pitchFamily="34" charset="0"/>
              </a:rPr>
              <a:t>↓ </a:t>
            </a:r>
            <a:r>
              <a:rPr lang="en-GB" sz="2000" b="0" i="0" dirty="0">
                <a:solidFill>
                  <a:srgbClr val="202124"/>
                </a:solidFill>
                <a:effectLst/>
                <a:latin typeface="arial" panose="020B0604020202020204" pitchFamily="34" charset="0"/>
              </a:rPr>
              <a:t>Sodium </a:t>
            </a:r>
            <a:r>
              <a:rPr lang="en-GB" sz="2400" b="0" i="0" dirty="0">
                <a:solidFill>
                  <a:srgbClr val="202124"/>
                </a:solidFill>
                <a:effectLst/>
                <a:latin typeface="arial" panose="020B0604020202020204" pitchFamily="34" charset="0"/>
              </a:rPr>
              <a:t>↑</a:t>
            </a:r>
            <a:r>
              <a:rPr lang="en-GB" sz="2000" b="0" i="0" dirty="0">
                <a:solidFill>
                  <a:srgbClr val="202124"/>
                </a:solidFill>
                <a:effectLst/>
                <a:latin typeface="arial" panose="020B0604020202020204" pitchFamily="34" charset="0"/>
              </a:rPr>
              <a:t> Potassium </a:t>
            </a:r>
          </a:p>
          <a:p>
            <a:r>
              <a:rPr lang="en-GB" sz="2000" dirty="0">
                <a:solidFill>
                  <a:srgbClr val="202124"/>
                </a:solidFill>
                <a:latin typeface="arial" panose="020B0604020202020204" pitchFamily="34" charset="0"/>
              </a:rPr>
              <a:t>FBC: Anaemia and eosinophilia</a:t>
            </a:r>
          </a:p>
          <a:p>
            <a:r>
              <a:rPr lang="en-GB" sz="2000" dirty="0">
                <a:solidFill>
                  <a:srgbClr val="202124"/>
                </a:solidFill>
                <a:latin typeface="arial" panose="020B0604020202020204" pitchFamily="34" charset="0"/>
              </a:rPr>
              <a:t>Morning serum cortisol: Reduced </a:t>
            </a:r>
          </a:p>
          <a:p>
            <a:r>
              <a:rPr lang="en-GB" sz="2000" dirty="0">
                <a:solidFill>
                  <a:srgbClr val="202124"/>
                </a:solidFill>
                <a:latin typeface="arial" panose="020B0604020202020204" pitchFamily="34" charset="0"/>
              </a:rPr>
              <a:t>Adrenal CT or MRI</a:t>
            </a:r>
            <a:endParaRPr lang="en-GB" sz="2000" dirty="0"/>
          </a:p>
        </p:txBody>
      </p:sp>
      <p:sp>
        <p:nvSpPr>
          <p:cNvPr id="5" name="Text Placeholder 2">
            <a:extLst>
              <a:ext uri="{FF2B5EF4-FFF2-40B4-BE49-F238E27FC236}">
                <a16:creationId xmlns:a16="http://schemas.microsoft.com/office/drawing/2014/main" id="{32A5C52C-FD44-4841-832A-DDCE8E576780}"/>
              </a:ext>
            </a:extLst>
          </p:cNvPr>
          <p:cNvSpPr txBox="1">
            <a:spLocks/>
          </p:cNvSpPr>
          <p:nvPr/>
        </p:nvSpPr>
        <p:spPr>
          <a:xfrm>
            <a:off x="457200" y="3847070"/>
            <a:ext cx="7549978" cy="1738184"/>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Management</a:t>
            </a:r>
          </a:p>
          <a:p>
            <a:r>
              <a:rPr lang="en-GB" sz="2000" dirty="0"/>
              <a:t>Glucocorticoid + Mineralocorticoid</a:t>
            </a:r>
          </a:p>
          <a:p>
            <a:r>
              <a:rPr lang="en-GB" sz="2000" dirty="0"/>
              <a:t>Aim to mimic normal physiological state</a:t>
            </a:r>
          </a:p>
          <a:p>
            <a:r>
              <a:rPr lang="en-GB" sz="2000" dirty="0"/>
              <a:t>Treat underlying cause</a:t>
            </a:r>
          </a:p>
        </p:txBody>
      </p:sp>
    </p:spTree>
    <p:extLst>
      <p:ext uri="{BB962C8B-B14F-4D97-AF65-F5344CB8AC3E}">
        <p14:creationId xmlns:p14="http://schemas.microsoft.com/office/powerpoint/2010/main" val="13356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Conn’s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457200" y="1487296"/>
            <a:ext cx="7957750" cy="1367115"/>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Aetiology</a:t>
            </a:r>
            <a:endParaRPr lang="en-GB" sz="2400" dirty="0"/>
          </a:p>
          <a:p>
            <a:pPr marL="177800" indent="0">
              <a:buNone/>
            </a:pPr>
            <a:r>
              <a:rPr lang="en-GB" sz="2000" dirty="0"/>
              <a:t>Autonomous aldosterone production that exceeds the body’s requirements and is independent of the renin-angiotensin ll system.</a:t>
            </a:r>
          </a:p>
        </p:txBody>
      </p:sp>
      <p:sp>
        <p:nvSpPr>
          <p:cNvPr id="5" name="Text Placeholder 2">
            <a:extLst>
              <a:ext uri="{FF2B5EF4-FFF2-40B4-BE49-F238E27FC236}">
                <a16:creationId xmlns:a16="http://schemas.microsoft.com/office/drawing/2014/main" id="{32A5C52C-FD44-4841-832A-DDCE8E576780}"/>
              </a:ext>
            </a:extLst>
          </p:cNvPr>
          <p:cNvSpPr txBox="1">
            <a:spLocks/>
          </p:cNvSpPr>
          <p:nvPr/>
        </p:nvSpPr>
        <p:spPr>
          <a:xfrm>
            <a:off x="457199" y="2977977"/>
            <a:ext cx="7957751" cy="2718487"/>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Pathophysiology</a:t>
            </a:r>
          </a:p>
          <a:p>
            <a:pPr marL="177800" indent="0">
              <a:buNone/>
            </a:pPr>
            <a:r>
              <a:rPr lang="en-GB" sz="2000" dirty="0"/>
              <a:t>Excess aldosterone </a:t>
            </a:r>
          </a:p>
          <a:p>
            <a:pPr marL="177800" indent="0">
              <a:buNone/>
            </a:pPr>
            <a:endParaRPr lang="en-GB" sz="2000" dirty="0"/>
          </a:p>
          <a:p>
            <a:pPr marL="177800" indent="0">
              <a:buNone/>
            </a:pPr>
            <a:r>
              <a:rPr lang="en-GB" sz="2000" dirty="0"/>
              <a:t>Increased sodium reabsorption and potassium excretion in the kidneys</a:t>
            </a:r>
          </a:p>
          <a:p>
            <a:pPr marL="177800" indent="0">
              <a:buNone/>
            </a:pPr>
            <a:endParaRPr lang="en-GB" sz="2000" dirty="0"/>
          </a:p>
          <a:p>
            <a:pPr marL="177800" indent="0">
              <a:buNone/>
            </a:pPr>
            <a:r>
              <a:rPr lang="en-GB" sz="2000" dirty="0"/>
              <a:t>Hypertension and potential hypokalaemia</a:t>
            </a:r>
          </a:p>
          <a:p>
            <a:pPr marL="177800" indent="0">
              <a:buNone/>
            </a:pPr>
            <a:endParaRPr lang="en-GB" sz="2000" dirty="0"/>
          </a:p>
        </p:txBody>
      </p:sp>
      <p:cxnSp>
        <p:nvCxnSpPr>
          <p:cNvPr id="6" name="Straight Arrow Connector 5">
            <a:extLst>
              <a:ext uri="{FF2B5EF4-FFF2-40B4-BE49-F238E27FC236}">
                <a16:creationId xmlns:a16="http://schemas.microsoft.com/office/drawing/2014/main" id="{27BC09B3-D354-4D1E-8ED1-3A99DB3D93DF}"/>
              </a:ext>
            </a:extLst>
          </p:cNvPr>
          <p:cNvCxnSpPr>
            <a:cxnSpLocks/>
          </p:cNvCxnSpPr>
          <p:nvPr/>
        </p:nvCxnSpPr>
        <p:spPr>
          <a:xfrm>
            <a:off x="1668162" y="3830594"/>
            <a:ext cx="0" cy="4819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AB97457-A177-4C29-812B-03A6D2781490}"/>
              </a:ext>
            </a:extLst>
          </p:cNvPr>
          <p:cNvCxnSpPr>
            <a:cxnSpLocks/>
          </p:cNvCxnSpPr>
          <p:nvPr/>
        </p:nvCxnSpPr>
        <p:spPr>
          <a:xfrm>
            <a:off x="1668162" y="4563762"/>
            <a:ext cx="0" cy="4819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4762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Conn’s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284206" y="1487297"/>
            <a:ext cx="4139514" cy="2466866"/>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Clinical presentation</a:t>
            </a:r>
          </a:p>
          <a:p>
            <a:r>
              <a:rPr lang="en-GB" sz="2400" dirty="0"/>
              <a:t>Hypertension</a:t>
            </a:r>
          </a:p>
          <a:p>
            <a:r>
              <a:rPr lang="en-GB" sz="2400" dirty="0"/>
              <a:t>Nocturia and polyuria</a:t>
            </a:r>
          </a:p>
          <a:p>
            <a:r>
              <a:rPr lang="en-GB" sz="2400" dirty="0"/>
              <a:t>Mood disturbance</a:t>
            </a:r>
          </a:p>
          <a:p>
            <a:r>
              <a:rPr lang="en-GB" sz="2400" dirty="0"/>
              <a:t>Difficulty concentrating</a:t>
            </a:r>
          </a:p>
          <a:p>
            <a:pPr marL="177800" indent="0">
              <a:buNone/>
            </a:pPr>
            <a:endParaRPr lang="en-GB" sz="2400" dirty="0"/>
          </a:p>
        </p:txBody>
      </p:sp>
      <p:pic>
        <p:nvPicPr>
          <p:cNvPr id="1026" name="Picture 2" descr="Conn's Syndrome Symptoms and Disease Overview">
            <a:extLst>
              <a:ext uri="{FF2B5EF4-FFF2-40B4-BE49-F238E27FC236}">
                <a16:creationId xmlns:a16="http://schemas.microsoft.com/office/drawing/2014/main" id="{F003547D-141A-41F8-9C68-0D1E706B3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719" y="1571005"/>
            <a:ext cx="4659046" cy="44607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BFBFD651-694B-40D7-81C2-030810C69386}"/>
              </a:ext>
            </a:extLst>
          </p:cNvPr>
          <p:cNvSpPr txBox="1">
            <a:spLocks/>
          </p:cNvSpPr>
          <p:nvPr/>
        </p:nvSpPr>
        <p:spPr>
          <a:xfrm>
            <a:off x="284205" y="4095020"/>
            <a:ext cx="4287795" cy="1791429"/>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Investigations</a:t>
            </a:r>
          </a:p>
          <a:p>
            <a:r>
              <a:rPr lang="en-GB" sz="2400" dirty="0"/>
              <a:t>Plasma potassium </a:t>
            </a:r>
            <a:r>
              <a:rPr lang="en-GB" sz="2400" dirty="0">
                <a:sym typeface="Wingdings" panose="05000000000000000000" pitchFamily="2" charset="2"/>
              </a:rPr>
              <a:t>     Low</a:t>
            </a:r>
          </a:p>
          <a:p>
            <a:r>
              <a:rPr lang="en-GB" sz="2400" dirty="0">
                <a:sym typeface="Wingdings" panose="05000000000000000000" pitchFamily="2" charset="2"/>
              </a:rPr>
              <a:t>Aldosterone/renin ratio      High</a:t>
            </a:r>
            <a:endParaRPr lang="en-GB" sz="2400" dirty="0"/>
          </a:p>
        </p:txBody>
      </p:sp>
      <p:cxnSp>
        <p:nvCxnSpPr>
          <p:cNvPr id="6" name="Straight Arrow Connector 5">
            <a:extLst>
              <a:ext uri="{FF2B5EF4-FFF2-40B4-BE49-F238E27FC236}">
                <a16:creationId xmlns:a16="http://schemas.microsoft.com/office/drawing/2014/main" id="{524A5B92-CE17-4E37-AD78-F402F6E00F56}"/>
              </a:ext>
            </a:extLst>
          </p:cNvPr>
          <p:cNvCxnSpPr/>
          <p:nvPr/>
        </p:nvCxnSpPr>
        <p:spPr>
          <a:xfrm>
            <a:off x="3006090" y="478917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40FA541-5602-46A8-BFF5-F96E443B7CCA}"/>
              </a:ext>
            </a:extLst>
          </p:cNvPr>
          <p:cNvCxnSpPr/>
          <p:nvPr/>
        </p:nvCxnSpPr>
        <p:spPr>
          <a:xfrm>
            <a:off x="3726180" y="526923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6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17BC-94B3-446A-8D32-70D012C51563}"/>
              </a:ext>
            </a:extLst>
          </p:cNvPr>
          <p:cNvSpPr>
            <a:spLocks noGrp="1"/>
          </p:cNvSpPr>
          <p:nvPr>
            <p:ph type="title"/>
          </p:nvPr>
        </p:nvSpPr>
        <p:spPr/>
        <p:txBody>
          <a:bodyPr/>
          <a:lstStyle/>
          <a:p>
            <a:r>
              <a:rPr lang="en-GB" dirty="0"/>
              <a:t>Conn’s syndrome</a:t>
            </a:r>
          </a:p>
        </p:txBody>
      </p:sp>
      <p:sp>
        <p:nvSpPr>
          <p:cNvPr id="8" name="Text Placeholder 2">
            <a:extLst>
              <a:ext uri="{FF2B5EF4-FFF2-40B4-BE49-F238E27FC236}">
                <a16:creationId xmlns:a16="http://schemas.microsoft.com/office/drawing/2014/main" id="{797326AB-6029-4FC2-AC26-DF7B187F8C33}"/>
              </a:ext>
            </a:extLst>
          </p:cNvPr>
          <p:cNvSpPr txBox="1">
            <a:spLocks/>
          </p:cNvSpPr>
          <p:nvPr/>
        </p:nvSpPr>
        <p:spPr>
          <a:xfrm>
            <a:off x="284205" y="1487296"/>
            <a:ext cx="8489091" cy="3121773"/>
          </a:xfrm>
          <a:prstGeom prst="rect">
            <a:avLst/>
          </a:prstGeom>
          <a:noFill/>
          <a:ln w="38100">
            <a:solidFill>
              <a:srgbClr val="293267"/>
            </a:solidFill>
          </a:ln>
        </p:spPr>
        <p:txBody>
          <a:bodyPr wrap="square" lIns="91425" tIns="91425" rIns="91425" bIns="91425" numCol="1"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r>
              <a:rPr lang="en-GB" sz="2400" b="1" dirty="0"/>
              <a:t>Treatment</a:t>
            </a:r>
          </a:p>
          <a:p>
            <a:pPr marL="177800" indent="0">
              <a:buNone/>
            </a:pPr>
            <a:r>
              <a:rPr lang="en-GB" sz="2400" dirty="0"/>
              <a:t>Goals: Lower BP, decrease aldosterone levels and resolve any electrolyte imbalance</a:t>
            </a:r>
          </a:p>
          <a:p>
            <a:r>
              <a:rPr lang="en-GB" sz="2400" dirty="0"/>
              <a:t>If the cause is a single benign adrenal tumour </a:t>
            </a:r>
            <a:r>
              <a:rPr lang="en-GB" sz="2400" dirty="0">
                <a:sym typeface="Wingdings" panose="05000000000000000000" pitchFamily="2" charset="2"/>
              </a:rPr>
              <a:t>      Unilateral adrenalectomy</a:t>
            </a:r>
          </a:p>
          <a:p>
            <a:r>
              <a:rPr lang="en-GB" sz="2400" dirty="0"/>
              <a:t>If the cause is due to bilateral adrenal hyperplasia </a:t>
            </a:r>
            <a:r>
              <a:rPr lang="en-GB" sz="2400" dirty="0">
                <a:sym typeface="Wingdings" panose="05000000000000000000" pitchFamily="2" charset="2"/>
              </a:rPr>
              <a:t>     Aldosterone antagonists (spironolactone)</a:t>
            </a:r>
            <a:endParaRPr lang="en-GB" sz="2400" dirty="0"/>
          </a:p>
        </p:txBody>
      </p:sp>
      <p:cxnSp>
        <p:nvCxnSpPr>
          <p:cNvPr id="4" name="Straight Arrow Connector 3">
            <a:extLst>
              <a:ext uri="{FF2B5EF4-FFF2-40B4-BE49-F238E27FC236}">
                <a16:creationId xmlns:a16="http://schemas.microsoft.com/office/drawing/2014/main" id="{03470EAD-95C6-48E0-B27F-54FA638F02ED}"/>
              </a:ext>
            </a:extLst>
          </p:cNvPr>
          <p:cNvCxnSpPr/>
          <p:nvPr/>
        </p:nvCxnSpPr>
        <p:spPr>
          <a:xfrm>
            <a:off x="6400800" y="301752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94FEE80-AF6F-4623-86BA-090ED4526C16}"/>
              </a:ext>
            </a:extLst>
          </p:cNvPr>
          <p:cNvCxnSpPr/>
          <p:nvPr/>
        </p:nvCxnSpPr>
        <p:spPr>
          <a:xfrm>
            <a:off x="6949440" y="3840480"/>
            <a:ext cx="3086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638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4" name="Shape 106">
            <a:extLst>
              <a:ext uri="{FF2B5EF4-FFF2-40B4-BE49-F238E27FC236}">
                <a16:creationId xmlns:a16="http://schemas.microsoft.com/office/drawing/2014/main" id="{88E32BEB-6A5B-4A82-8D27-C1E68847491A}"/>
              </a:ext>
            </a:extLst>
          </p:cNvPr>
          <p:cNvSpPr txBox="1">
            <a:spLocks/>
          </p:cNvSpPr>
          <p:nvPr/>
        </p:nvSpPr>
        <p:spPr>
          <a:xfrm>
            <a:off x="4473699" y="2125440"/>
            <a:ext cx="4213098" cy="2302320"/>
          </a:xfrm>
          <a:prstGeom prst="rect">
            <a:avLst/>
          </a:prstGeom>
          <a:noFill/>
          <a:ln>
            <a:noFill/>
          </a:ln>
        </p:spPr>
        <p:txBody>
          <a:bodyPr wrap="square" lIns="91425" tIns="45700" rIns="91425" bIns="45700" numCol="1" anchor="t" anchorCtr="0">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GB" sz="2400" b="1" dirty="0">
                <a:latin typeface="Calibri" panose="020F0502020204030204" pitchFamily="34" charset="0"/>
                <a:ea typeface="Didot" charset="0"/>
                <a:cs typeface="Calibri" panose="020F0502020204030204" pitchFamily="34" charset="0"/>
              </a:rPr>
              <a:t>Signs</a:t>
            </a:r>
          </a:p>
          <a:p>
            <a:pPr indent="-342900">
              <a:spcBef>
                <a:spcPts val="0"/>
              </a:spcBef>
            </a:pPr>
            <a:r>
              <a:rPr lang="en-GB" sz="2000" dirty="0">
                <a:latin typeface="Calibri" panose="020F0502020204030204" pitchFamily="34" charset="0"/>
                <a:ea typeface="Didot" charset="0"/>
                <a:cs typeface="Calibri" panose="020F0502020204030204" pitchFamily="34" charset="0"/>
              </a:rPr>
              <a:t>Arrhythmias</a:t>
            </a:r>
          </a:p>
          <a:p>
            <a:pPr indent="-342900">
              <a:spcBef>
                <a:spcPts val="0"/>
              </a:spcBef>
            </a:pPr>
            <a:r>
              <a:rPr lang="en-GB" sz="2000" dirty="0">
                <a:latin typeface="Calibri" panose="020F0502020204030204" pitchFamily="34" charset="0"/>
                <a:ea typeface="Didot" charset="0"/>
                <a:cs typeface="Calibri" panose="020F0502020204030204" pitchFamily="34" charset="0"/>
              </a:rPr>
              <a:t>Muscle paralysis and rhabdomyolysis</a:t>
            </a:r>
            <a:endParaRPr lang="en-GB" sz="2400" dirty="0">
              <a:latin typeface="Calibri" panose="020F0502020204030204" pitchFamily="34" charset="0"/>
              <a:ea typeface="Didot" charset="0"/>
              <a:cs typeface="Calibri" panose="020F0502020204030204" pitchFamily="34" charset="0"/>
            </a:endParaRPr>
          </a:p>
          <a:p>
            <a:pPr marL="0" indent="0">
              <a:spcBef>
                <a:spcPts val="0"/>
              </a:spcBef>
              <a:buFont typeface="Arial"/>
              <a:buNone/>
            </a:pPr>
            <a:endParaRPr lang="en-GB" sz="2400" dirty="0">
              <a:latin typeface="Calibri" panose="020F0502020204030204" pitchFamily="34" charset="0"/>
              <a:ea typeface="Didot" charset="0"/>
              <a:cs typeface="Calibri" panose="020F0502020204030204" pitchFamily="34" charset="0"/>
            </a:endParaRPr>
          </a:p>
        </p:txBody>
      </p:sp>
      <p:sp>
        <p:nvSpPr>
          <p:cNvPr id="106" name="Shape 106"/>
          <p:cNvSpPr txBox="1">
            <a:spLocks noGrp="1"/>
          </p:cNvSpPr>
          <p:nvPr>
            <p:ph type="body" idx="1"/>
          </p:nvPr>
        </p:nvSpPr>
        <p:spPr>
          <a:xfrm>
            <a:off x="457200" y="2125289"/>
            <a:ext cx="8229600" cy="2302320"/>
          </a:xfrm>
          <a:prstGeom prst="rect">
            <a:avLst/>
          </a:prstGeom>
          <a:noFill/>
          <a:ln>
            <a:noFill/>
          </a:ln>
        </p:spPr>
        <p:txBody>
          <a:bodyPr wrap="square" lIns="91425" tIns="45700" rIns="91425" bIns="45700" numCol="2"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Symp</a:t>
            </a:r>
            <a:r>
              <a:rPr lang="en-GB" sz="2400" b="1" dirty="0">
                <a:latin typeface="Calibri" panose="020F0502020204030204" pitchFamily="34" charset="0"/>
                <a:ea typeface="Didot" charset="0"/>
                <a:cs typeface="Calibri" panose="020F0502020204030204" pitchFamily="34" charset="0"/>
              </a:rPr>
              <a:t>toms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Asymptomatic</a:t>
            </a:r>
          </a:p>
          <a:p>
            <a:pPr indent="-342900">
              <a:spcBef>
                <a:spcPts val="0"/>
              </a:spcBef>
            </a:pPr>
            <a:r>
              <a:rPr lang="en-GB" sz="2000" dirty="0">
                <a:latin typeface="Calibri" panose="020F0502020204030204" pitchFamily="34" charset="0"/>
                <a:ea typeface="Didot" charset="0"/>
                <a:cs typeface="Calibri" panose="020F0502020204030204" pitchFamily="34" charset="0"/>
              </a:rPr>
              <a:t>Fatigue</a:t>
            </a:r>
          </a:p>
          <a:p>
            <a:pPr indent="-342900">
              <a:spcBef>
                <a:spcPts val="0"/>
              </a:spcBef>
            </a:pPr>
            <a:r>
              <a:rPr lang="en-GB" sz="2000" dirty="0">
                <a:latin typeface="Calibri" panose="020F0502020204030204" pitchFamily="34" charset="0"/>
                <a:ea typeface="Didot" charset="0"/>
                <a:cs typeface="Calibri" panose="020F0502020204030204" pitchFamily="34" charset="0"/>
              </a:rPr>
              <a:t>Generalised weakness</a:t>
            </a:r>
          </a:p>
          <a:p>
            <a:pPr indent="-342900">
              <a:spcBef>
                <a:spcPts val="0"/>
              </a:spcBef>
            </a:pPr>
            <a:r>
              <a:rPr lang="en-GB" sz="2000" dirty="0">
                <a:latin typeface="Calibri" panose="020F0502020204030204" pitchFamily="34" charset="0"/>
                <a:ea typeface="Didot" charset="0"/>
                <a:cs typeface="Calibri" panose="020F0502020204030204" pitchFamily="34" charset="0"/>
              </a:rPr>
              <a:t>Muscle cramps and pain</a:t>
            </a:r>
          </a:p>
          <a:p>
            <a:pPr indent="-342900">
              <a:spcBef>
                <a:spcPts val="0"/>
              </a:spcBef>
            </a:pPr>
            <a:r>
              <a:rPr lang="en-GB" sz="2000" dirty="0">
                <a:latin typeface="Calibri" panose="020F0502020204030204" pitchFamily="34" charset="0"/>
                <a:ea typeface="Didot" charset="0"/>
                <a:cs typeface="Calibri" panose="020F0502020204030204" pitchFamily="34" charset="0"/>
              </a:rPr>
              <a:t>Palpitations</a:t>
            </a:r>
          </a:p>
          <a:p>
            <a:pPr marL="0" indent="0">
              <a:spcBef>
                <a:spcPts val="0"/>
              </a:spcBef>
              <a:buNone/>
            </a:pPr>
            <a:endParaRPr lang="en-GB" sz="2000" dirty="0">
              <a:latin typeface="Calibri" panose="020F0502020204030204" pitchFamily="34" charset="0"/>
              <a:ea typeface="Didot" charset="0"/>
              <a:cs typeface="Calibri" panose="020F0502020204030204" pitchFamily="34" charset="0"/>
            </a:endParaRPr>
          </a:p>
          <a:p>
            <a:pPr marL="0" indent="0">
              <a:spcBef>
                <a:spcPts val="0"/>
              </a:spcBef>
              <a:buNone/>
            </a:pPr>
            <a:endParaRPr lang="en-GB" sz="2400" dirty="0">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Hypokalaemia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4">
            <a:extLst>
              <a:ext uri="{FF2B5EF4-FFF2-40B4-BE49-F238E27FC236}">
                <a16:creationId xmlns:a16="http://schemas.microsoft.com/office/drawing/2014/main" id="{B6A9D976-EF98-4118-81D9-F562BC00902D}"/>
              </a:ext>
            </a:extLst>
          </p:cNvPr>
          <p:cNvGraphicFramePr>
            <a:graphicFrameLocks noGrp="1"/>
          </p:cNvGraphicFramePr>
          <p:nvPr>
            <p:extLst>
              <p:ext uri="{D42A27DB-BD31-4B8C-83A1-F6EECF244321}">
                <p14:modId xmlns:p14="http://schemas.microsoft.com/office/powerpoint/2010/main" val="3338784099"/>
              </p:ext>
            </p:extLst>
          </p:nvPr>
        </p:nvGraphicFramePr>
        <p:xfrm>
          <a:off x="457200" y="4520613"/>
          <a:ext cx="8229600" cy="1584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70938607"/>
                    </a:ext>
                  </a:extLst>
                </a:gridCol>
                <a:gridCol w="2743200">
                  <a:extLst>
                    <a:ext uri="{9D8B030D-6E8A-4147-A177-3AD203B41FA5}">
                      <a16:colId xmlns:a16="http://schemas.microsoft.com/office/drawing/2014/main" val="419640282"/>
                    </a:ext>
                  </a:extLst>
                </a:gridCol>
                <a:gridCol w="2743200">
                  <a:extLst>
                    <a:ext uri="{9D8B030D-6E8A-4147-A177-3AD203B41FA5}">
                      <a16:colId xmlns:a16="http://schemas.microsoft.com/office/drawing/2014/main" val="129374169"/>
                    </a:ext>
                  </a:extLst>
                </a:gridCol>
              </a:tblGrid>
              <a:tr h="0">
                <a:tc>
                  <a:txBody>
                    <a:bodyPr/>
                    <a:lstStyle/>
                    <a:p>
                      <a:r>
                        <a:rPr lang="en-GB" sz="2000" dirty="0">
                          <a:latin typeface="Calibri" panose="020F0502020204030204" pitchFamily="34" charset="0"/>
                          <a:cs typeface="Calibri" panose="020F0502020204030204" pitchFamily="34" charset="0"/>
                        </a:rPr>
                        <a:t>Increased Excretion</a:t>
                      </a:r>
                    </a:p>
                  </a:txBody>
                  <a:tcPr>
                    <a:solidFill>
                      <a:srgbClr val="293167"/>
                    </a:solidFill>
                  </a:tcPr>
                </a:tc>
                <a:tc>
                  <a:txBody>
                    <a:bodyPr/>
                    <a:lstStyle/>
                    <a:p>
                      <a:r>
                        <a:rPr lang="en-GB" sz="2000" dirty="0">
                          <a:latin typeface="Calibri" panose="020F0502020204030204" pitchFamily="34" charset="0"/>
                          <a:cs typeface="Calibri" panose="020F0502020204030204" pitchFamily="34" charset="0"/>
                        </a:rPr>
                        <a:t>Reduced Intake</a:t>
                      </a:r>
                    </a:p>
                  </a:txBody>
                  <a:tcPr>
                    <a:solidFill>
                      <a:srgbClr val="293167"/>
                    </a:solidFill>
                  </a:tcPr>
                </a:tc>
                <a:tc>
                  <a:txBody>
                    <a:bodyPr/>
                    <a:lstStyle/>
                    <a:p>
                      <a:r>
                        <a:rPr lang="en-GB" sz="2000" dirty="0">
                          <a:latin typeface="Calibri" panose="020F0502020204030204" pitchFamily="34" charset="0"/>
                          <a:cs typeface="Calibri" panose="020F0502020204030204" pitchFamily="34" charset="0"/>
                        </a:rPr>
                        <a:t>Shift to Intracellular</a:t>
                      </a:r>
                    </a:p>
                  </a:txBody>
                  <a:tcPr>
                    <a:solidFill>
                      <a:srgbClr val="293167"/>
                    </a:solidFill>
                  </a:tcPr>
                </a:tc>
                <a:extLst>
                  <a:ext uri="{0D108BD9-81ED-4DB2-BD59-A6C34878D82A}">
                    <a16:rowId xmlns:a16="http://schemas.microsoft.com/office/drawing/2014/main" val="2761636998"/>
                  </a:ext>
                </a:extLst>
              </a:tr>
              <a:tr h="370840">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Drugs e.g. thiazide, loop</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Renal disease</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GI loss</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Increased aldosterone</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Dietary deficiency</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Drugs e.g. insulin, salbutamol</a:t>
                      </a:r>
                    </a:p>
                  </a:txBody>
                  <a:tcPr>
                    <a:solidFill>
                      <a:schemeClr val="accent1">
                        <a:lumMod val="40000"/>
                        <a:lumOff val="60000"/>
                      </a:schemeClr>
                    </a:solidFill>
                  </a:tcPr>
                </a:tc>
                <a:extLst>
                  <a:ext uri="{0D108BD9-81ED-4DB2-BD59-A6C34878D82A}">
                    <a16:rowId xmlns:a16="http://schemas.microsoft.com/office/drawing/2014/main" val="1117911399"/>
                  </a:ext>
                </a:extLst>
              </a:tr>
            </a:tbl>
          </a:graphicData>
        </a:graphic>
      </p:graphicFrame>
      <p:sp>
        <p:nvSpPr>
          <p:cNvPr id="6" name="TextBox 5">
            <a:extLst>
              <a:ext uri="{FF2B5EF4-FFF2-40B4-BE49-F238E27FC236}">
                <a16:creationId xmlns:a16="http://schemas.microsoft.com/office/drawing/2014/main" id="{777C7A6D-424E-4165-81BE-992C0AC1BA36}"/>
              </a:ext>
            </a:extLst>
          </p:cNvPr>
          <p:cNvSpPr txBox="1"/>
          <p:nvPr/>
        </p:nvSpPr>
        <p:spPr>
          <a:xfrm flipH="1">
            <a:off x="457200" y="4075778"/>
            <a:ext cx="1737366" cy="892552"/>
          </a:xfrm>
          <a:prstGeom prst="rect">
            <a:avLst/>
          </a:prstGeom>
          <a:noFill/>
        </p:spPr>
        <p:txBody>
          <a:bodyPr wrap="square" rtlCol="0">
            <a:spAutoFit/>
          </a:bodyPr>
          <a:lstStyle/>
          <a:p>
            <a:r>
              <a:rPr lang="en-GB" sz="2400" b="1" dirty="0">
                <a:solidFill>
                  <a:schemeClr val="dk1"/>
                </a:solidFill>
                <a:latin typeface="Calibri" panose="020F0502020204030204" pitchFamily="34" charset="0"/>
                <a:ea typeface="Didot" charset="0"/>
                <a:cs typeface="Calibri" panose="020F0502020204030204" pitchFamily="34" charset="0"/>
                <a:sym typeface="Calibri"/>
              </a:rPr>
              <a:t>Aetiology</a:t>
            </a:r>
          </a:p>
          <a:p>
            <a:endParaRPr lang="en-GB" sz="2800" dirty="0"/>
          </a:p>
        </p:txBody>
      </p:sp>
      <p:sp>
        <p:nvSpPr>
          <p:cNvPr id="7" name="TextBox 6">
            <a:extLst>
              <a:ext uri="{FF2B5EF4-FFF2-40B4-BE49-F238E27FC236}">
                <a16:creationId xmlns:a16="http://schemas.microsoft.com/office/drawing/2014/main" id="{D34AE75E-E1A5-4AC9-8741-EE4DE5B96DA4}"/>
              </a:ext>
            </a:extLst>
          </p:cNvPr>
          <p:cNvSpPr txBox="1"/>
          <p:nvPr/>
        </p:nvSpPr>
        <p:spPr>
          <a:xfrm flipH="1">
            <a:off x="457200" y="1643557"/>
            <a:ext cx="3474720" cy="400110"/>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Definition: &lt;3.5mmol/L</a:t>
            </a:r>
          </a:p>
        </p:txBody>
      </p:sp>
      <p:sp>
        <p:nvSpPr>
          <p:cNvPr id="8" name="Rectangle 7">
            <a:extLst>
              <a:ext uri="{FF2B5EF4-FFF2-40B4-BE49-F238E27FC236}">
                <a16:creationId xmlns:a16="http://schemas.microsoft.com/office/drawing/2014/main" id="{4393B507-51F4-4EA2-B35A-18D590871D8A}"/>
              </a:ext>
            </a:extLst>
          </p:cNvPr>
          <p:cNvSpPr/>
          <p:nvPr/>
        </p:nvSpPr>
        <p:spPr>
          <a:xfrm>
            <a:off x="457200" y="1592705"/>
            <a:ext cx="2816352" cy="5325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691E4727-6289-4737-8A62-EFFBA9E5B91B}"/>
              </a:ext>
            </a:extLst>
          </p:cNvPr>
          <p:cNvCxnSpPr>
            <a:cxnSpLocks/>
          </p:cNvCxnSpPr>
          <p:nvPr/>
        </p:nvCxnSpPr>
        <p:spPr>
          <a:xfrm>
            <a:off x="3931920" y="2304288"/>
            <a:ext cx="0" cy="1771490"/>
          </a:xfrm>
          <a:prstGeom prst="line">
            <a:avLst/>
          </a:prstGeom>
          <a:ln w="38100">
            <a:solidFill>
              <a:srgbClr val="2931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31682"/>
            <a:ext cx="8229600" cy="2302320"/>
          </a:xfrm>
          <a:prstGeom prst="rect">
            <a:avLst/>
          </a:prstGeom>
          <a:noFill/>
          <a:ln>
            <a:noFill/>
          </a:ln>
        </p:spPr>
        <p:txBody>
          <a:bodyPr wrap="square" lIns="91425" tIns="45700" rIns="91425" bIns="45700" numCol="1"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Diagnosis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ECG: </a:t>
            </a:r>
            <a:r>
              <a:rPr lang="en-GB" sz="2000" b="1" dirty="0">
                <a:latin typeface="Calibri" panose="020F0502020204030204" pitchFamily="34" charset="0"/>
                <a:ea typeface="Didot" charset="0"/>
                <a:cs typeface="Calibri" panose="020F0502020204030204" pitchFamily="34" charset="0"/>
              </a:rPr>
              <a:t>Flat T waves, ST depression, Prominent U waves, Prolonged PR</a:t>
            </a:r>
          </a:p>
          <a:p>
            <a:pPr indent="-342900">
              <a:spcBef>
                <a:spcPts val="0"/>
              </a:spcBef>
            </a:pPr>
            <a:r>
              <a:rPr lang="en-GB" sz="2000" dirty="0">
                <a:latin typeface="Calibri" panose="020F0502020204030204" pitchFamily="34" charset="0"/>
                <a:ea typeface="Didot" charset="0"/>
                <a:cs typeface="Calibri" panose="020F0502020204030204" pitchFamily="34" charset="0"/>
              </a:rPr>
              <a:t>Urine osmolality, electrolytes</a:t>
            </a:r>
          </a:p>
          <a:p>
            <a:pPr indent="-342900">
              <a:spcBef>
                <a:spcPts val="0"/>
              </a:spcBef>
            </a:pPr>
            <a:r>
              <a:rPr lang="en-GB" sz="2000" dirty="0">
                <a:latin typeface="Calibri" panose="020F0502020204030204" pitchFamily="34" charset="0"/>
                <a:ea typeface="Didot" charset="0"/>
                <a:cs typeface="Calibri" panose="020F0502020204030204" pitchFamily="34" charset="0"/>
              </a:rPr>
              <a:t>Bloods: FBC, U&amp;E</a:t>
            </a:r>
          </a:p>
          <a:p>
            <a:pPr indent="-342900">
              <a:spcBef>
                <a:spcPts val="0"/>
              </a:spcBef>
            </a:pPr>
            <a:endParaRPr lang="en-GB" sz="2000" dirty="0">
              <a:latin typeface="Calibri" panose="020F0502020204030204" pitchFamily="34" charset="0"/>
              <a:ea typeface="Didot" charset="0"/>
              <a:cs typeface="Calibri" panose="020F0502020204030204" pitchFamily="34" charset="0"/>
            </a:endParaRPr>
          </a:p>
          <a:p>
            <a:pPr marL="0" indent="0">
              <a:spcBef>
                <a:spcPts val="0"/>
              </a:spcBef>
              <a:buNone/>
            </a:pPr>
            <a:endParaRPr lang="en-GB" sz="2000" dirty="0">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Hypokalaemia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ypokalaemia ECG changes • LITFL • ECG Library Diagnosis">
            <a:extLst>
              <a:ext uri="{FF2B5EF4-FFF2-40B4-BE49-F238E27FC236}">
                <a16:creationId xmlns:a16="http://schemas.microsoft.com/office/drawing/2014/main" id="{18EC752F-9583-4ED6-86B1-0B7EBFF94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786" y="2962407"/>
            <a:ext cx="6597548" cy="338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1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31682"/>
            <a:ext cx="8229600" cy="2302320"/>
          </a:xfrm>
          <a:prstGeom prst="rect">
            <a:avLst/>
          </a:prstGeom>
          <a:noFill/>
          <a:ln>
            <a:noFill/>
          </a:ln>
        </p:spPr>
        <p:txBody>
          <a:bodyPr wrap="square" lIns="91425" tIns="45700" rIns="91425" bIns="45700" numCol="1"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Diagnosis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ECG: </a:t>
            </a:r>
            <a:r>
              <a:rPr lang="en-GB" sz="2000" b="1" dirty="0">
                <a:latin typeface="Calibri" panose="020F0502020204030204" pitchFamily="34" charset="0"/>
                <a:ea typeface="Didot" charset="0"/>
                <a:cs typeface="Calibri" panose="020F0502020204030204" pitchFamily="34" charset="0"/>
              </a:rPr>
              <a:t>Flat T waves, ST depression, Prominent U waves, Prolonged PR</a:t>
            </a:r>
          </a:p>
          <a:p>
            <a:pPr indent="-342900">
              <a:spcBef>
                <a:spcPts val="0"/>
              </a:spcBef>
            </a:pPr>
            <a:r>
              <a:rPr lang="en-GB" sz="2000" dirty="0">
                <a:latin typeface="Calibri" panose="020F0502020204030204" pitchFamily="34" charset="0"/>
                <a:ea typeface="Didot" charset="0"/>
                <a:cs typeface="Calibri" panose="020F0502020204030204" pitchFamily="34" charset="0"/>
              </a:rPr>
              <a:t>Urine osmolality, electrolytes</a:t>
            </a:r>
          </a:p>
          <a:p>
            <a:pPr indent="-342900">
              <a:spcBef>
                <a:spcPts val="0"/>
              </a:spcBef>
            </a:pPr>
            <a:r>
              <a:rPr lang="en-GB" sz="2000" dirty="0">
                <a:latin typeface="Calibri" panose="020F0502020204030204" pitchFamily="34" charset="0"/>
                <a:ea typeface="Didot" charset="0"/>
                <a:cs typeface="Calibri" panose="020F0502020204030204" pitchFamily="34" charset="0"/>
              </a:rPr>
              <a:t>Bloods: FBC, U&amp;E</a:t>
            </a:r>
          </a:p>
          <a:p>
            <a:pPr indent="-342900">
              <a:spcBef>
                <a:spcPts val="0"/>
              </a:spcBef>
            </a:pPr>
            <a:endParaRPr lang="en-GB" sz="2000" dirty="0">
              <a:latin typeface="Calibri" panose="020F0502020204030204" pitchFamily="34" charset="0"/>
              <a:ea typeface="Didot" charset="0"/>
              <a:cs typeface="Calibri" panose="020F0502020204030204" pitchFamily="34" charset="0"/>
            </a:endParaRPr>
          </a:p>
          <a:p>
            <a:pPr marL="0" indent="0">
              <a:spcBef>
                <a:spcPts val="0"/>
              </a:spcBef>
              <a:buNone/>
            </a:pPr>
            <a:endParaRPr lang="en-GB" sz="2000" dirty="0">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Hypokalaemia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ACFA24EF-8172-4BC2-A156-DAE164E58FDE}"/>
              </a:ext>
            </a:extLst>
          </p:cNvPr>
          <p:cNvSpPr/>
          <p:nvPr/>
        </p:nvSpPr>
        <p:spPr>
          <a:xfrm>
            <a:off x="457200" y="3162039"/>
            <a:ext cx="7547134" cy="1384995"/>
          </a:xfrm>
          <a:prstGeom prst="rect">
            <a:avLst/>
          </a:prstGeom>
        </p:spPr>
        <p:txBody>
          <a:bodyPr wrap="square">
            <a:spAutoFit/>
          </a:bodyPr>
          <a:lstStyle/>
          <a:p>
            <a:r>
              <a:rPr lang="en-GB" sz="2400" b="1" dirty="0">
                <a:latin typeface="Calibri" panose="020F0502020204030204" pitchFamily="34" charset="0"/>
                <a:ea typeface="Didot" charset="0"/>
                <a:cs typeface="Calibri" panose="020F0502020204030204" pitchFamily="34" charset="0"/>
              </a:rPr>
              <a:t>Management</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Potassium PO/IV</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Other electrolyte replacements</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Treat underlying cause</a:t>
            </a:r>
            <a:endParaRPr lang="en-GB" sz="2000" dirty="0"/>
          </a:p>
        </p:txBody>
      </p:sp>
    </p:spTree>
    <p:extLst>
      <p:ext uri="{BB962C8B-B14F-4D97-AF65-F5344CB8AC3E}">
        <p14:creationId xmlns:p14="http://schemas.microsoft.com/office/powerpoint/2010/main" val="38516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5" name="Shape 106">
            <a:extLst>
              <a:ext uri="{FF2B5EF4-FFF2-40B4-BE49-F238E27FC236}">
                <a16:creationId xmlns:a16="http://schemas.microsoft.com/office/drawing/2014/main" id="{4A4D4212-7305-44FB-B7C0-22DC53B85712}"/>
              </a:ext>
            </a:extLst>
          </p:cNvPr>
          <p:cNvSpPr txBox="1">
            <a:spLocks/>
          </p:cNvSpPr>
          <p:nvPr/>
        </p:nvSpPr>
        <p:spPr>
          <a:xfrm>
            <a:off x="4482846" y="2180153"/>
            <a:ext cx="4203949" cy="2302320"/>
          </a:xfrm>
          <a:prstGeom prst="rect">
            <a:avLst/>
          </a:prstGeom>
          <a:noFill/>
          <a:ln>
            <a:noFill/>
          </a:ln>
        </p:spPr>
        <p:txBody>
          <a:bodyPr wrap="square" lIns="91425" tIns="45700" rIns="91425" bIns="45700" numCol="1" anchor="t" anchorCtr="0">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GB" sz="2400" b="1" dirty="0">
                <a:latin typeface="Calibri" panose="020F0502020204030204" pitchFamily="34" charset="0"/>
                <a:ea typeface="Didot" charset="0"/>
                <a:cs typeface="Calibri" panose="020F0502020204030204" pitchFamily="34" charset="0"/>
              </a:rPr>
              <a:t>Signs</a:t>
            </a:r>
          </a:p>
          <a:p>
            <a:pPr indent="-342900">
              <a:spcBef>
                <a:spcPts val="0"/>
              </a:spcBef>
            </a:pPr>
            <a:r>
              <a:rPr lang="en-GB" sz="2000" dirty="0">
                <a:latin typeface="Calibri" panose="020F0502020204030204" pitchFamily="34" charset="0"/>
                <a:ea typeface="Didot" charset="0"/>
                <a:cs typeface="Calibri" panose="020F0502020204030204" pitchFamily="34" charset="0"/>
              </a:rPr>
              <a:t>Arrhythmias</a:t>
            </a:r>
          </a:p>
          <a:p>
            <a:pPr indent="-342900">
              <a:spcBef>
                <a:spcPts val="0"/>
              </a:spcBef>
            </a:pPr>
            <a:r>
              <a:rPr lang="en-GB" sz="2000" dirty="0">
                <a:latin typeface="Calibri" panose="020F0502020204030204" pitchFamily="34" charset="0"/>
                <a:ea typeface="Didot" charset="0"/>
                <a:cs typeface="Calibri" panose="020F0502020204030204" pitchFamily="34" charset="0"/>
              </a:rPr>
              <a:t>Reduced power</a:t>
            </a:r>
          </a:p>
          <a:p>
            <a:pPr indent="-342900">
              <a:spcBef>
                <a:spcPts val="0"/>
              </a:spcBef>
            </a:pPr>
            <a:r>
              <a:rPr lang="en-GB" sz="2000" dirty="0">
                <a:latin typeface="Calibri" panose="020F0502020204030204" pitchFamily="34" charset="0"/>
                <a:ea typeface="Didot" charset="0"/>
                <a:cs typeface="Calibri" panose="020F0502020204030204" pitchFamily="34" charset="0"/>
              </a:rPr>
              <a:t>Reduced reflexes</a:t>
            </a:r>
          </a:p>
          <a:p>
            <a:pPr indent="-342900">
              <a:spcBef>
                <a:spcPts val="0"/>
              </a:spcBef>
            </a:pPr>
            <a:r>
              <a:rPr lang="en-GB" sz="2000" dirty="0">
                <a:latin typeface="Calibri" panose="020F0502020204030204" pitchFamily="34" charset="0"/>
                <a:ea typeface="Didot" charset="0"/>
                <a:cs typeface="Calibri" panose="020F0502020204030204" pitchFamily="34" charset="0"/>
              </a:rPr>
              <a:t>Signs of underlying cause</a:t>
            </a:r>
            <a:endParaRPr lang="en-GB" sz="2400" dirty="0">
              <a:latin typeface="Calibri" panose="020F0502020204030204" pitchFamily="34" charset="0"/>
              <a:ea typeface="Didot" charset="0"/>
              <a:cs typeface="Calibri" panose="020F0502020204030204" pitchFamily="34" charset="0"/>
            </a:endParaRPr>
          </a:p>
          <a:p>
            <a:pPr marL="0" indent="0">
              <a:spcBef>
                <a:spcPts val="0"/>
              </a:spcBef>
              <a:buFont typeface="Arial"/>
              <a:buNone/>
            </a:pPr>
            <a:endParaRPr lang="en-GB" sz="2400" dirty="0">
              <a:latin typeface="Calibri" panose="020F0502020204030204" pitchFamily="34" charset="0"/>
              <a:ea typeface="Didot" charset="0"/>
              <a:cs typeface="Calibri" panose="020F0502020204030204" pitchFamily="34" charset="0"/>
            </a:endParaRPr>
          </a:p>
        </p:txBody>
      </p:sp>
      <p:sp>
        <p:nvSpPr>
          <p:cNvPr id="106" name="Shape 106"/>
          <p:cNvSpPr txBox="1">
            <a:spLocks noGrp="1"/>
          </p:cNvSpPr>
          <p:nvPr>
            <p:ph type="body" idx="1"/>
          </p:nvPr>
        </p:nvSpPr>
        <p:spPr>
          <a:xfrm>
            <a:off x="457200" y="2180153"/>
            <a:ext cx="8229600" cy="2302320"/>
          </a:xfrm>
          <a:prstGeom prst="rect">
            <a:avLst/>
          </a:prstGeom>
          <a:noFill/>
          <a:ln>
            <a:noFill/>
          </a:ln>
        </p:spPr>
        <p:txBody>
          <a:bodyPr wrap="square" lIns="91425" tIns="45700" rIns="91425" bIns="45700" numCol="2"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Symp</a:t>
            </a:r>
            <a:r>
              <a:rPr lang="en-GB" sz="2400" b="1" dirty="0">
                <a:latin typeface="Calibri" panose="020F0502020204030204" pitchFamily="34" charset="0"/>
                <a:ea typeface="Didot" charset="0"/>
                <a:cs typeface="Calibri" panose="020F0502020204030204" pitchFamily="34" charset="0"/>
              </a:rPr>
              <a:t>toms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Fatigue</a:t>
            </a:r>
          </a:p>
          <a:p>
            <a:pPr indent="-342900">
              <a:spcBef>
                <a:spcPts val="0"/>
              </a:spcBef>
            </a:pPr>
            <a:r>
              <a:rPr lang="en-GB" sz="2000" dirty="0">
                <a:latin typeface="Calibri" panose="020F0502020204030204" pitchFamily="34" charset="0"/>
                <a:ea typeface="Didot" charset="0"/>
                <a:cs typeface="Calibri" panose="020F0502020204030204" pitchFamily="34" charset="0"/>
              </a:rPr>
              <a:t>Generalised weakness</a:t>
            </a:r>
          </a:p>
          <a:p>
            <a:pPr indent="-342900">
              <a:spcBef>
                <a:spcPts val="0"/>
              </a:spcBef>
            </a:pPr>
            <a:r>
              <a:rPr lang="en-GB" sz="2000" dirty="0">
                <a:latin typeface="Calibri" panose="020F0502020204030204" pitchFamily="34" charset="0"/>
                <a:ea typeface="Didot" charset="0"/>
                <a:cs typeface="Calibri" panose="020F0502020204030204" pitchFamily="34" charset="0"/>
              </a:rPr>
              <a:t>Chest pain</a:t>
            </a:r>
          </a:p>
          <a:p>
            <a:pPr indent="-342900">
              <a:spcBef>
                <a:spcPts val="0"/>
              </a:spcBef>
            </a:pPr>
            <a:r>
              <a:rPr lang="en-GB" sz="2000" dirty="0">
                <a:latin typeface="Calibri" panose="020F0502020204030204" pitchFamily="34" charset="0"/>
                <a:ea typeface="Didot" charset="0"/>
                <a:cs typeface="Calibri" panose="020F0502020204030204" pitchFamily="34" charset="0"/>
              </a:rPr>
              <a:t>Palpitations</a:t>
            </a:r>
          </a:p>
          <a:p>
            <a:pPr marL="0" indent="0">
              <a:spcBef>
                <a:spcPts val="0"/>
              </a:spcBef>
              <a:buNone/>
            </a:pPr>
            <a:endParaRPr lang="en-GB" sz="2000" dirty="0">
              <a:latin typeface="Calibri" panose="020F0502020204030204" pitchFamily="34" charset="0"/>
              <a:ea typeface="Didot" charset="0"/>
              <a:cs typeface="Calibri" panose="020F0502020204030204" pitchFamily="34" charset="0"/>
            </a:endParaRPr>
          </a:p>
          <a:p>
            <a:pPr marL="0" indent="0">
              <a:spcBef>
                <a:spcPts val="0"/>
              </a:spcBef>
              <a:buNone/>
            </a:pPr>
            <a:endParaRPr lang="en-GB" sz="2400" dirty="0">
              <a:latin typeface="Calibri" panose="020F0502020204030204" pitchFamily="34" charset="0"/>
              <a:ea typeface="Didot" charset="0"/>
              <a:cs typeface="Calibri" panose="020F0502020204030204" pitchFamily="34"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Hyperkalaemia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4">
            <a:extLst>
              <a:ext uri="{FF2B5EF4-FFF2-40B4-BE49-F238E27FC236}">
                <a16:creationId xmlns:a16="http://schemas.microsoft.com/office/drawing/2014/main" id="{B6A9D976-EF98-4118-81D9-F562BC00902D}"/>
              </a:ext>
            </a:extLst>
          </p:cNvPr>
          <p:cNvGraphicFramePr>
            <a:graphicFrameLocks noGrp="1"/>
          </p:cNvGraphicFramePr>
          <p:nvPr>
            <p:extLst>
              <p:ext uri="{D42A27DB-BD31-4B8C-83A1-F6EECF244321}">
                <p14:modId xmlns:p14="http://schemas.microsoft.com/office/powerpoint/2010/main" val="1676824123"/>
              </p:ext>
            </p:extLst>
          </p:nvPr>
        </p:nvGraphicFramePr>
        <p:xfrm>
          <a:off x="457200" y="4412863"/>
          <a:ext cx="8229600" cy="1584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70938607"/>
                    </a:ext>
                  </a:extLst>
                </a:gridCol>
                <a:gridCol w="2743200">
                  <a:extLst>
                    <a:ext uri="{9D8B030D-6E8A-4147-A177-3AD203B41FA5}">
                      <a16:colId xmlns:a16="http://schemas.microsoft.com/office/drawing/2014/main" val="419640282"/>
                    </a:ext>
                  </a:extLst>
                </a:gridCol>
                <a:gridCol w="2743200">
                  <a:extLst>
                    <a:ext uri="{9D8B030D-6E8A-4147-A177-3AD203B41FA5}">
                      <a16:colId xmlns:a16="http://schemas.microsoft.com/office/drawing/2014/main" val="129374169"/>
                    </a:ext>
                  </a:extLst>
                </a:gridCol>
              </a:tblGrid>
              <a:tr h="0">
                <a:tc>
                  <a:txBody>
                    <a:bodyPr/>
                    <a:lstStyle/>
                    <a:p>
                      <a:r>
                        <a:rPr lang="en-GB" sz="2000" dirty="0">
                          <a:latin typeface="Calibri" panose="020F0502020204030204" pitchFamily="34" charset="0"/>
                          <a:cs typeface="Calibri" panose="020F0502020204030204" pitchFamily="34" charset="0"/>
                        </a:rPr>
                        <a:t>Impaired Excretion</a:t>
                      </a:r>
                    </a:p>
                  </a:txBody>
                  <a:tcPr>
                    <a:solidFill>
                      <a:srgbClr val="293167"/>
                    </a:solidFill>
                  </a:tcPr>
                </a:tc>
                <a:tc>
                  <a:txBody>
                    <a:bodyPr/>
                    <a:lstStyle/>
                    <a:p>
                      <a:r>
                        <a:rPr lang="en-GB" sz="2000" dirty="0">
                          <a:latin typeface="Calibri" panose="020F0502020204030204" pitchFamily="34" charset="0"/>
                          <a:cs typeface="Calibri" panose="020F0502020204030204" pitchFamily="34" charset="0"/>
                        </a:rPr>
                        <a:t>Increased Intake</a:t>
                      </a:r>
                    </a:p>
                  </a:txBody>
                  <a:tcPr>
                    <a:solidFill>
                      <a:srgbClr val="293167"/>
                    </a:solidFill>
                  </a:tcPr>
                </a:tc>
                <a:tc>
                  <a:txBody>
                    <a:bodyPr/>
                    <a:lstStyle/>
                    <a:p>
                      <a:r>
                        <a:rPr lang="en-GB" sz="2000" dirty="0">
                          <a:latin typeface="Calibri" panose="020F0502020204030204" pitchFamily="34" charset="0"/>
                          <a:cs typeface="Calibri" panose="020F0502020204030204" pitchFamily="34" charset="0"/>
                        </a:rPr>
                        <a:t>Shift to Extracellular</a:t>
                      </a:r>
                    </a:p>
                  </a:txBody>
                  <a:tcPr>
                    <a:solidFill>
                      <a:srgbClr val="293167"/>
                    </a:solidFill>
                  </a:tcPr>
                </a:tc>
                <a:extLst>
                  <a:ext uri="{0D108BD9-81ED-4DB2-BD59-A6C34878D82A}">
                    <a16:rowId xmlns:a16="http://schemas.microsoft.com/office/drawing/2014/main" val="2761636998"/>
                  </a:ext>
                </a:extLst>
              </a:tr>
              <a:tr h="370840">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AKI and CKD</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Drug effect</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Renal tubular acidosis (T4)</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Intravenous therapy</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Increased dietary intake</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Metabolic acidosis</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Rhabdomyolysis</a:t>
                      </a:r>
                    </a:p>
                  </a:txBody>
                  <a:tcPr>
                    <a:solidFill>
                      <a:schemeClr val="accent1">
                        <a:lumMod val="40000"/>
                        <a:lumOff val="60000"/>
                      </a:schemeClr>
                    </a:solidFill>
                  </a:tcPr>
                </a:tc>
                <a:extLst>
                  <a:ext uri="{0D108BD9-81ED-4DB2-BD59-A6C34878D82A}">
                    <a16:rowId xmlns:a16="http://schemas.microsoft.com/office/drawing/2014/main" val="1117911399"/>
                  </a:ext>
                </a:extLst>
              </a:tr>
            </a:tbl>
          </a:graphicData>
        </a:graphic>
      </p:graphicFrame>
      <p:sp>
        <p:nvSpPr>
          <p:cNvPr id="6" name="TextBox 5">
            <a:extLst>
              <a:ext uri="{FF2B5EF4-FFF2-40B4-BE49-F238E27FC236}">
                <a16:creationId xmlns:a16="http://schemas.microsoft.com/office/drawing/2014/main" id="{777C7A6D-424E-4165-81BE-992C0AC1BA36}"/>
              </a:ext>
            </a:extLst>
          </p:cNvPr>
          <p:cNvSpPr txBox="1"/>
          <p:nvPr/>
        </p:nvSpPr>
        <p:spPr>
          <a:xfrm flipH="1">
            <a:off x="457200" y="3965944"/>
            <a:ext cx="1737366" cy="461665"/>
          </a:xfrm>
          <a:prstGeom prst="rect">
            <a:avLst/>
          </a:prstGeom>
          <a:noFill/>
        </p:spPr>
        <p:txBody>
          <a:bodyPr wrap="square" rtlCol="0">
            <a:spAutoFit/>
          </a:bodyPr>
          <a:lstStyle/>
          <a:p>
            <a:r>
              <a:rPr lang="en-GB" sz="2400" b="1" dirty="0">
                <a:solidFill>
                  <a:schemeClr val="dk1"/>
                </a:solidFill>
                <a:latin typeface="Calibri" panose="020F0502020204030204" pitchFamily="34" charset="0"/>
                <a:ea typeface="Didot" charset="0"/>
                <a:cs typeface="Calibri" panose="020F0502020204030204" pitchFamily="34" charset="0"/>
                <a:sym typeface="Calibri"/>
              </a:rPr>
              <a:t>Aetiology</a:t>
            </a:r>
          </a:p>
        </p:txBody>
      </p:sp>
      <p:sp>
        <p:nvSpPr>
          <p:cNvPr id="7" name="TextBox 6">
            <a:extLst>
              <a:ext uri="{FF2B5EF4-FFF2-40B4-BE49-F238E27FC236}">
                <a16:creationId xmlns:a16="http://schemas.microsoft.com/office/drawing/2014/main" id="{D34AE75E-E1A5-4AC9-8741-EE4DE5B96DA4}"/>
              </a:ext>
            </a:extLst>
          </p:cNvPr>
          <p:cNvSpPr txBox="1"/>
          <p:nvPr/>
        </p:nvSpPr>
        <p:spPr>
          <a:xfrm flipH="1">
            <a:off x="493776" y="1643557"/>
            <a:ext cx="3474720" cy="400110"/>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Definition: &gt;5.5mmol/L</a:t>
            </a:r>
          </a:p>
        </p:txBody>
      </p:sp>
      <p:sp>
        <p:nvSpPr>
          <p:cNvPr id="8" name="Rectangle 7">
            <a:extLst>
              <a:ext uri="{FF2B5EF4-FFF2-40B4-BE49-F238E27FC236}">
                <a16:creationId xmlns:a16="http://schemas.microsoft.com/office/drawing/2014/main" id="{4393B507-51F4-4EA2-B35A-18D590871D8A}"/>
              </a:ext>
            </a:extLst>
          </p:cNvPr>
          <p:cNvSpPr/>
          <p:nvPr/>
        </p:nvSpPr>
        <p:spPr>
          <a:xfrm>
            <a:off x="493776" y="1592705"/>
            <a:ext cx="2816352" cy="5325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691E4727-6289-4737-8A62-EFFBA9E5B91B}"/>
              </a:ext>
            </a:extLst>
          </p:cNvPr>
          <p:cNvCxnSpPr>
            <a:cxnSpLocks/>
          </p:cNvCxnSpPr>
          <p:nvPr/>
        </p:nvCxnSpPr>
        <p:spPr>
          <a:xfrm>
            <a:off x="3931920" y="2414016"/>
            <a:ext cx="0" cy="1499616"/>
          </a:xfrm>
          <a:prstGeom prst="line">
            <a:avLst/>
          </a:prstGeom>
          <a:ln w="38100">
            <a:solidFill>
              <a:srgbClr val="2931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5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31682"/>
            <a:ext cx="8229600" cy="2302320"/>
          </a:xfrm>
          <a:prstGeom prst="rect">
            <a:avLst/>
          </a:prstGeom>
          <a:noFill/>
          <a:ln>
            <a:noFill/>
          </a:ln>
        </p:spPr>
        <p:txBody>
          <a:bodyPr wrap="square" lIns="91425" tIns="45700" rIns="91425" bIns="45700" numCol="1"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Diagnosis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ECG: ‘</a:t>
            </a:r>
            <a:r>
              <a:rPr lang="en-GB" sz="2000" b="1" dirty="0">
                <a:latin typeface="Calibri" panose="020F0502020204030204" pitchFamily="34" charset="0"/>
                <a:ea typeface="Didot" charset="0"/>
                <a:cs typeface="Calibri" panose="020F0502020204030204" pitchFamily="34" charset="0"/>
              </a:rPr>
              <a:t>tall tented T waves’</a:t>
            </a:r>
            <a:r>
              <a:rPr lang="en-GB" sz="2000" dirty="0">
                <a:latin typeface="Calibri" panose="020F0502020204030204" pitchFamily="34" charset="0"/>
                <a:ea typeface="Didot" charset="0"/>
                <a:cs typeface="Calibri" panose="020F0502020204030204" pitchFamily="34" charset="0"/>
              </a:rPr>
              <a:t>, prolonged PR interval (&gt;200ms), widening of the QRS interval (&gt;120ms), small/absent P waves</a:t>
            </a:r>
          </a:p>
          <a:p>
            <a:pPr indent="-342900">
              <a:spcBef>
                <a:spcPts val="0"/>
              </a:spcBef>
            </a:pPr>
            <a:r>
              <a:rPr lang="en-GB" sz="2000" dirty="0">
                <a:latin typeface="Calibri" panose="020F0502020204030204" pitchFamily="34" charset="0"/>
                <a:ea typeface="Didot" charset="0"/>
                <a:cs typeface="Calibri" panose="020F0502020204030204" pitchFamily="34" charset="0"/>
              </a:rPr>
              <a:t>Urine osmolality, electrolytes</a:t>
            </a:r>
          </a:p>
          <a:p>
            <a:pPr indent="-342900">
              <a:spcBef>
                <a:spcPts val="0"/>
              </a:spcBef>
            </a:pPr>
            <a:r>
              <a:rPr lang="en-GB" sz="2000" dirty="0">
                <a:latin typeface="Calibri" panose="020F0502020204030204" pitchFamily="34" charset="0"/>
                <a:ea typeface="Didot" charset="0"/>
                <a:cs typeface="Calibri" panose="020F0502020204030204" pitchFamily="34" charset="0"/>
              </a:rPr>
              <a:t>Bloods: FBC, U&amp;E</a:t>
            </a: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Hyperkalaemia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ECG Hyperkalemia serum potassium 9.3">
            <a:extLst>
              <a:ext uri="{FF2B5EF4-FFF2-40B4-BE49-F238E27FC236}">
                <a16:creationId xmlns:a16="http://schemas.microsoft.com/office/drawing/2014/main" id="{6ED36360-DD41-4B1E-857B-57592D06D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808" y="3148184"/>
            <a:ext cx="6228272" cy="32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31682"/>
            <a:ext cx="8229600" cy="2302320"/>
          </a:xfrm>
          <a:prstGeom prst="rect">
            <a:avLst/>
          </a:prstGeom>
          <a:noFill/>
          <a:ln>
            <a:noFill/>
          </a:ln>
        </p:spPr>
        <p:txBody>
          <a:bodyPr wrap="square" lIns="91425" tIns="45700" rIns="91425" bIns="45700" numCol="1" anchor="t" anchorCtr="0">
            <a:noAutofit/>
          </a:bodyPr>
          <a:lstStyle/>
          <a:p>
            <a:pPr marL="0" indent="0">
              <a:spcBef>
                <a:spcPts val="0"/>
              </a:spcBef>
              <a:buNone/>
            </a:pPr>
            <a:r>
              <a:rPr lang="en-GB" sz="2400" b="1" i="0" u="none" strike="noStrike" cap="none" dirty="0">
                <a:solidFill>
                  <a:schemeClr val="dk1"/>
                </a:solidFill>
                <a:latin typeface="Calibri" panose="020F0502020204030204" pitchFamily="34" charset="0"/>
                <a:ea typeface="Didot" charset="0"/>
                <a:cs typeface="Calibri" panose="020F0502020204030204" pitchFamily="34" charset="0"/>
                <a:sym typeface="Calibri"/>
              </a:rPr>
              <a:t>Diagnosis</a:t>
            </a:r>
            <a:endParaRPr lang="en-GB" sz="2000" b="1"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a:p>
            <a:pPr indent="-342900">
              <a:spcBef>
                <a:spcPts val="0"/>
              </a:spcBef>
            </a:pPr>
            <a:r>
              <a:rPr lang="en-GB" sz="2000" dirty="0">
                <a:latin typeface="Calibri" panose="020F0502020204030204" pitchFamily="34" charset="0"/>
                <a:ea typeface="Didot" charset="0"/>
                <a:cs typeface="Calibri" panose="020F0502020204030204" pitchFamily="34" charset="0"/>
              </a:rPr>
              <a:t>ECG: ‘</a:t>
            </a:r>
            <a:r>
              <a:rPr lang="en-GB" sz="2000" b="1" dirty="0">
                <a:latin typeface="Calibri" panose="020F0502020204030204" pitchFamily="34" charset="0"/>
                <a:ea typeface="Didot" charset="0"/>
                <a:cs typeface="Calibri" panose="020F0502020204030204" pitchFamily="34" charset="0"/>
              </a:rPr>
              <a:t>tall tented T waves’</a:t>
            </a:r>
            <a:r>
              <a:rPr lang="en-GB" sz="2000" dirty="0">
                <a:latin typeface="Calibri" panose="020F0502020204030204" pitchFamily="34" charset="0"/>
                <a:ea typeface="Didot" charset="0"/>
                <a:cs typeface="Calibri" panose="020F0502020204030204" pitchFamily="34" charset="0"/>
              </a:rPr>
              <a:t>, prolonged PR interval (&gt;200ms), widening of the QRS interval (&gt;120ms), small/absent P waves</a:t>
            </a:r>
          </a:p>
          <a:p>
            <a:pPr indent="-342900">
              <a:spcBef>
                <a:spcPts val="0"/>
              </a:spcBef>
            </a:pPr>
            <a:r>
              <a:rPr lang="en-GB" sz="2000" dirty="0">
                <a:latin typeface="Calibri" panose="020F0502020204030204" pitchFamily="34" charset="0"/>
                <a:ea typeface="Didot" charset="0"/>
                <a:cs typeface="Calibri" panose="020F0502020204030204" pitchFamily="34" charset="0"/>
              </a:rPr>
              <a:t>Urine osmolality, electrolytes</a:t>
            </a:r>
          </a:p>
          <a:p>
            <a:pPr indent="-342900">
              <a:spcBef>
                <a:spcPts val="0"/>
              </a:spcBef>
            </a:pPr>
            <a:r>
              <a:rPr lang="en-GB" sz="2000" dirty="0">
                <a:latin typeface="Calibri" panose="020F0502020204030204" pitchFamily="34" charset="0"/>
                <a:ea typeface="Didot" charset="0"/>
                <a:cs typeface="Calibri" panose="020F0502020204030204" pitchFamily="34" charset="0"/>
              </a:rPr>
              <a:t>Bloods: FBC, U&amp;E</a:t>
            </a: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3"/>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err="1">
                <a:solidFill>
                  <a:schemeClr val="bg1"/>
                </a:solidFill>
                <a:latin typeface="Calibri" panose="020F0502020204030204" pitchFamily="34" charset="0"/>
                <a:ea typeface="Didot" charset="0"/>
                <a:cs typeface="Calibri" panose="020F0502020204030204" pitchFamily="34" charset="0"/>
              </a:rPr>
              <a:t>Hyperkalaemia</a:t>
            </a:r>
            <a:endParaRPr lang="en-US" sz="3600" dirty="0">
              <a:solidFill>
                <a:schemeClr val="bg1"/>
              </a:solidFill>
              <a:latin typeface="Calibri" panose="020F0502020204030204" pitchFamily="34" charset="0"/>
              <a:ea typeface="Didot" charset="0"/>
              <a:cs typeface="Calibri" panose="020F0502020204030204" pitchFamily="34" charset="0"/>
            </a:endParaRPr>
          </a:p>
        </p:txBody>
      </p:sp>
      <p:sp>
        <p:nvSpPr>
          <p:cNvPr id="3" name="AutoShape 2" descr="Aetiology of hypokalaemia">
            <a:extLst>
              <a:ext uri="{FF2B5EF4-FFF2-40B4-BE49-F238E27FC236}">
                <a16:creationId xmlns:a16="http://schemas.microsoft.com/office/drawing/2014/main" id="{FB17BE0D-17ED-45E6-AA3D-4D29C523D8A8}"/>
              </a:ext>
            </a:extLst>
          </p:cNvPr>
          <p:cNvSpPr>
            <a:spLocks noChangeAspect="1" noChangeArrowheads="1"/>
          </p:cNvSpPr>
          <p:nvPr/>
        </p:nvSpPr>
        <p:spPr bwMode="auto">
          <a:xfrm>
            <a:off x="4419600" y="3276600"/>
            <a:ext cx="2657856" cy="2657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EEFE679B-73D7-41CB-AE7C-6C4404051FD8}"/>
              </a:ext>
            </a:extLst>
          </p:cNvPr>
          <p:cNvSpPr/>
          <p:nvPr/>
        </p:nvSpPr>
        <p:spPr>
          <a:xfrm>
            <a:off x="457200" y="3286938"/>
            <a:ext cx="8229600" cy="1692771"/>
          </a:xfrm>
          <a:prstGeom prst="rect">
            <a:avLst/>
          </a:prstGeom>
        </p:spPr>
        <p:txBody>
          <a:bodyPr wrap="square">
            <a:spAutoFit/>
          </a:bodyPr>
          <a:lstStyle/>
          <a:p>
            <a:r>
              <a:rPr lang="en-GB" sz="2400" b="1" dirty="0">
                <a:latin typeface="Calibri" panose="020F0502020204030204" pitchFamily="34" charset="0"/>
                <a:ea typeface="Didot" charset="0"/>
                <a:cs typeface="Calibri" panose="020F0502020204030204" pitchFamily="34" charset="0"/>
              </a:rPr>
              <a:t>Management</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ABC assessment</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Consider cardiac monitoring</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1. </a:t>
            </a:r>
            <a:r>
              <a:rPr lang="en-GB" sz="2000" b="1" dirty="0">
                <a:latin typeface="Calibri" panose="020F0502020204030204" pitchFamily="34" charset="0"/>
                <a:ea typeface="Didot" charset="0"/>
                <a:cs typeface="Calibri" panose="020F0502020204030204" pitchFamily="34" charset="0"/>
              </a:rPr>
              <a:t>Protect myocardium</a:t>
            </a:r>
            <a:r>
              <a:rPr lang="en-GB" sz="2000" dirty="0">
                <a:latin typeface="Calibri" panose="020F0502020204030204" pitchFamily="34" charset="0"/>
                <a:ea typeface="Didot" charset="0"/>
                <a:cs typeface="Calibri" panose="020F0502020204030204" pitchFamily="34" charset="0"/>
              </a:rPr>
              <a:t>: 10ml, 10% calcium gluconate</a:t>
            </a:r>
          </a:p>
          <a:p>
            <a:pPr indent="-342900">
              <a:buFont typeface="Arial" panose="020B0604020202020204" pitchFamily="34" charset="0"/>
              <a:buChar char="•"/>
            </a:pPr>
            <a:r>
              <a:rPr lang="en-GB" sz="2000" dirty="0">
                <a:latin typeface="Calibri" panose="020F0502020204030204" pitchFamily="34" charset="0"/>
                <a:ea typeface="Didot" charset="0"/>
                <a:cs typeface="Calibri" panose="020F0502020204030204" pitchFamily="34" charset="0"/>
              </a:rPr>
              <a:t>2. </a:t>
            </a:r>
            <a:r>
              <a:rPr lang="en-GB" sz="2000" b="1" dirty="0">
                <a:latin typeface="Calibri" panose="020F0502020204030204" pitchFamily="34" charset="0"/>
                <a:ea typeface="Didot" charset="0"/>
                <a:cs typeface="Calibri" panose="020F0502020204030204" pitchFamily="34" charset="0"/>
              </a:rPr>
              <a:t>Drive K+ intracellularly</a:t>
            </a:r>
            <a:r>
              <a:rPr lang="en-GB" sz="2000" dirty="0">
                <a:latin typeface="Calibri" panose="020F0502020204030204" pitchFamily="34" charset="0"/>
                <a:ea typeface="Didot" charset="0"/>
                <a:cs typeface="Calibri" panose="020F0502020204030204" pitchFamily="34" charset="0"/>
              </a:rPr>
              <a:t>: Insulin/Dextrose, Nebulised Salbutamol</a:t>
            </a:r>
          </a:p>
        </p:txBody>
      </p:sp>
    </p:spTree>
    <p:extLst>
      <p:ext uri="{BB962C8B-B14F-4D97-AF65-F5344CB8AC3E}">
        <p14:creationId xmlns:p14="http://schemas.microsoft.com/office/powerpoint/2010/main" val="10834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Type 1 Diabetes Mellitus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1"/>
            <a:ext cx="3954161" cy="1600200"/>
          </a:xfrm>
        </p:spPr>
        <p:txBody>
          <a:bodyPr/>
          <a:lstStyle/>
          <a:p>
            <a:pPr marL="177800" indent="0">
              <a:buNone/>
            </a:pPr>
            <a:r>
              <a:rPr lang="en-US" b="1" dirty="0"/>
              <a:t>Definition:</a:t>
            </a:r>
          </a:p>
          <a:p>
            <a:pPr marL="177800" indent="0">
              <a:buNone/>
            </a:pPr>
            <a:r>
              <a:rPr lang="en-US" sz="2400" dirty="0"/>
              <a:t>Autoimmune destruction of pancreatic beta cells leading to complete insulin deficiency.</a:t>
            </a:r>
          </a:p>
        </p:txBody>
      </p:sp>
      <p:sp>
        <p:nvSpPr>
          <p:cNvPr id="4" name="Text Placeholder 3">
            <a:extLst>
              <a:ext uri="{FF2B5EF4-FFF2-40B4-BE49-F238E27FC236}">
                <a16:creationId xmlns:a16="http://schemas.microsoft.com/office/drawing/2014/main" id="{E60A04F5-7AA7-BA4C-B714-6822C08ECC2D}"/>
              </a:ext>
            </a:extLst>
          </p:cNvPr>
          <p:cNvSpPr>
            <a:spLocks noGrp="1"/>
          </p:cNvSpPr>
          <p:nvPr>
            <p:ph type="body" idx="2"/>
          </p:nvPr>
        </p:nvSpPr>
        <p:spPr>
          <a:xfrm>
            <a:off x="457200" y="3958694"/>
            <a:ext cx="3299253" cy="1028906"/>
          </a:xfrm>
        </p:spPr>
        <p:txBody>
          <a:bodyPr/>
          <a:lstStyle/>
          <a:p>
            <a:pPr marL="177800" indent="0">
              <a:buNone/>
            </a:pPr>
            <a:r>
              <a:rPr lang="en-US" b="1" dirty="0"/>
              <a:t>Epidemiology:</a:t>
            </a:r>
          </a:p>
          <a:p>
            <a:r>
              <a:rPr lang="en-US" sz="2400" dirty="0"/>
              <a:t>Usually at ages 5-15</a:t>
            </a:r>
          </a:p>
        </p:txBody>
      </p:sp>
      <p:sp>
        <p:nvSpPr>
          <p:cNvPr id="6" name="Text Placeholder 2">
            <a:extLst>
              <a:ext uri="{FF2B5EF4-FFF2-40B4-BE49-F238E27FC236}">
                <a16:creationId xmlns:a16="http://schemas.microsoft.com/office/drawing/2014/main" id="{B6EE3461-EC8B-49A1-9A28-7A1BB05289A3}"/>
              </a:ext>
            </a:extLst>
          </p:cNvPr>
          <p:cNvSpPr txBox="1">
            <a:spLocks/>
          </p:cNvSpPr>
          <p:nvPr/>
        </p:nvSpPr>
        <p:spPr>
          <a:xfrm>
            <a:off x="4572000" y="1600201"/>
            <a:ext cx="4114797" cy="16002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US" b="1" dirty="0"/>
              <a:t>Risk Factors:</a:t>
            </a:r>
          </a:p>
          <a:p>
            <a:r>
              <a:rPr lang="en-US" sz="2400" dirty="0"/>
              <a:t>Northern European</a:t>
            </a:r>
          </a:p>
          <a:p>
            <a:r>
              <a:rPr lang="en-US" sz="2400" dirty="0"/>
              <a:t>Family History:</a:t>
            </a:r>
          </a:p>
          <a:p>
            <a:pPr lvl="1"/>
            <a:r>
              <a:rPr lang="en-US" sz="2000" dirty="0"/>
              <a:t> HLA DR3-DQ2 or </a:t>
            </a:r>
          </a:p>
          <a:p>
            <a:pPr lvl="1"/>
            <a:r>
              <a:rPr lang="en-US" sz="2000" dirty="0"/>
              <a:t> HLA-DR4-DQ8</a:t>
            </a:r>
          </a:p>
        </p:txBody>
      </p:sp>
      <p:cxnSp>
        <p:nvCxnSpPr>
          <p:cNvPr id="8" name="Straight Connector 7">
            <a:extLst>
              <a:ext uri="{FF2B5EF4-FFF2-40B4-BE49-F238E27FC236}">
                <a16:creationId xmlns:a16="http://schemas.microsoft.com/office/drawing/2014/main" id="{799578DB-AF55-4FB3-A277-3D300EC192A4}"/>
              </a:ext>
            </a:extLst>
          </p:cNvPr>
          <p:cNvCxnSpPr>
            <a:cxnSpLocks/>
          </p:cNvCxnSpPr>
          <p:nvPr/>
        </p:nvCxnSpPr>
        <p:spPr>
          <a:xfrm>
            <a:off x="4485503" y="2286000"/>
            <a:ext cx="0" cy="364524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3358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8B9B-A3BF-4D18-9D4E-6FBE7B22495C}"/>
              </a:ext>
            </a:extLst>
          </p:cNvPr>
          <p:cNvSpPr>
            <a:spLocks noGrp="1"/>
          </p:cNvSpPr>
          <p:nvPr>
            <p:ph type="title"/>
          </p:nvPr>
        </p:nvSpPr>
        <p:spPr/>
        <p:txBody>
          <a:bodyPr/>
          <a:lstStyle/>
          <a:p>
            <a:r>
              <a:rPr lang="en-GB" dirty="0" err="1">
                <a:solidFill>
                  <a:schemeClr val="bg1"/>
                </a:solidFill>
              </a:rPr>
              <a:t>HyPER</a:t>
            </a:r>
            <a:r>
              <a:rPr lang="en-GB" dirty="0">
                <a:solidFill>
                  <a:schemeClr val="bg1"/>
                </a:solidFill>
              </a:rPr>
              <a:t> vs </a:t>
            </a:r>
            <a:r>
              <a:rPr lang="en-GB" dirty="0" err="1">
                <a:solidFill>
                  <a:schemeClr val="bg1"/>
                </a:solidFill>
              </a:rPr>
              <a:t>HyPO</a:t>
            </a:r>
            <a:r>
              <a:rPr lang="en-GB" dirty="0">
                <a:solidFill>
                  <a:schemeClr val="bg1"/>
                </a:solidFill>
              </a:rPr>
              <a:t> - </a:t>
            </a:r>
            <a:r>
              <a:rPr lang="en-GB" dirty="0" err="1">
                <a:solidFill>
                  <a:schemeClr val="bg1"/>
                </a:solidFill>
              </a:rPr>
              <a:t>kalaemia</a:t>
            </a:r>
            <a:endParaRPr lang="en-GB" dirty="0">
              <a:solidFill>
                <a:schemeClr val="bg1"/>
              </a:solidFill>
            </a:endParaRPr>
          </a:p>
        </p:txBody>
      </p:sp>
      <p:sp>
        <p:nvSpPr>
          <p:cNvPr id="3" name="Text Placeholder 2">
            <a:extLst>
              <a:ext uri="{FF2B5EF4-FFF2-40B4-BE49-F238E27FC236}">
                <a16:creationId xmlns:a16="http://schemas.microsoft.com/office/drawing/2014/main" id="{BFA80E24-3501-4FCF-BED6-6940616BE3F2}"/>
              </a:ext>
            </a:extLst>
          </p:cNvPr>
          <p:cNvSpPr>
            <a:spLocks noGrp="1"/>
          </p:cNvSpPr>
          <p:nvPr>
            <p:ph type="body" idx="1"/>
          </p:nvPr>
        </p:nvSpPr>
        <p:spPr/>
        <p:txBody>
          <a:bodyPr/>
          <a:lstStyle/>
          <a:p>
            <a:endParaRPr lang="en-GB" dirty="0"/>
          </a:p>
        </p:txBody>
      </p:sp>
      <p:pic>
        <p:nvPicPr>
          <p:cNvPr id="4" name="Content Placeholder 3">
            <a:extLst>
              <a:ext uri="{FF2B5EF4-FFF2-40B4-BE49-F238E27FC236}">
                <a16:creationId xmlns:a16="http://schemas.microsoft.com/office/drawing/2014/main" id="{08584D2F-4445-4F2C-B5AC-6F56DF89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45" y="1600199"/>
            <a:ext cx="4738255" cy="3068385"/>
          </a:xfrm>
          <a:prstGeom prst="rect">
            <a:avLst/>
          </a:prstGeom>
          <a:noFill/>
          <a:ln>
            <a:noFill/>
          </a:ln>
        </p:spPr>
      </p:pic>
      <p:pic>
        <p:nvPicPr>
          <p:cNvPr id="5" name="Picture 4">
            <a:extLst>
              <a:ext uri="{FF2B5EF4-FFF2-40B4-BE49-F238E27FC236}">
                <a16:creationId xmlns:a16="http://schemas.microsoft.com/office/drawing/2014/main" id="{D41FE7B7-9FC5-4AC9-A4B7-6C645E6A2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35239"/>
            <a:ext cx="5046783" cy="2111562"/>
          </a:xfrm>
          <a:prstGeom prst="rect">
            <a:avLst/>
          </a:prstGeom>
        </p:spPr>
      </p:pic>
    </p:spTree>
    <p:extLst>
      <p:ext uri="{BB962C8B-B14F-4D97-AF65-F5344CB8AC3E}">
        <p14:creationId xmlns:p14="http://schemas.microsoft.com/office/powerpoint/2010/main" val="1283030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980F-B4F0-4604-AA9F-589BC608351C}"/>
              </a:ext>
            </a:extLst>
          </p:cNvPr>
          <p:cNvSpPr>
            <a:spLocks noGrp="1"/>
          </p:cNvSpPr>
          <p:nvPr>
            <p:ph type="title"/>
          </p:nvPr>
        </p:nvSpPr>
        <p:spPr/>
        <p:txBody>
          <a:bodyPr/>
          <a:lstStyle/>
          <a:p>
            <a:r>
              <a:rPr lang="en-GB" dirty="0"/>
              <a:t>Phaeochromocytomas</a:t>
            </a:r>
          </a:p>
        </p:txBody>
      </p:sp>
      <p:sp>
        <p:nvSpPr>
          <p:cNvPr id="3" name="Text Placeholder 2">
            <a:extLst>
              <a:ext uri="{FF2B5EF4-FFF2-40B4-BE49-F238E27FC236}">
                <a16:creationId xmlns:a16="http://schemas.microsoft.com/office/drawing/2014/main" id="{BAD9ADFB-6A4B-40CC-89BD-449E2A6CC676}"/>
              </a:ext>
            </a:extLst>
          </p:cNvPr>
          <p:cNvSpPr>
            <a:spLocks noGrp="1"/>
          </p:cNvSpPr>
          <p:nvPr>
            <p:ph type="body" idx="1"/>
          </p:nvPr>
        </p:nvSpPr>
        <p:spPr>
          <a:xfrm>
            <a:off x="457200" y="1600200"/>
            <a:ext cx="8229600" cy="4525963"/>
          </a:xfrm>
        </p:spPr>
        <p:txBody>
          <a:bodyPr/>
          <a:lstStyle/>
          <a:p>
            <a:r>
              <a:rPr lang="en-GB" sz="2400" dirty="0"/>
              <a:t>Adrenal medullary tumour that secretes catecholamines.</a:t>
            </a:r>
          </a:p>
          <a:p>
            <a:r>
              <a:rPr lang="en-GB" sz="2400" dirty="0"/>
              <a:t>Very rare</a:t>
            </a:r>
          </a:p>
          <a:p>
            <a:pPr marL="177800" indent="0">
              <a:buNone/>
            </a:pPr>
            <a:endParaRPr lang="en-GB" sz="2400" dirty="0"/>
          </a:p>
          <a:p>
            <a:pPr marL="177800" indent="0">
              <a:buNone/>
            </a:pPr>
            <a:r>
              <a:rPr lang="en-GB" sz="2400" b="1" dirty="0"/>
              <a:t>Aetiology</a:t>
            </a:r>
          </a:p>
          <a:p>
            <a:r>
              <a:rPr lang="en-GB" sz="2000" dirty="0" err="1"/>
              <a:t>Phaeochromocytomas</a:t>
            </a:r>
            <a:r>
              <a:rPr lang="en-GB" sz="2000" dirty="0"/>
              <a:t> occur in certain familial syndromes:</a:t>
            </a:r>
          </a:p>
          <a:p>
            <a:pPr lvl="1"/>
            <a:r>
              <a:rPr lang="en-GB" sz="1800" dirty="0"/>
              <a:t>Multiple endocrine neoplasia (MEN) syndrome</a:t>
            </a:r>
          </a:p>
          <a:p>
            <a:pPr lvl="1"/>
            <a:r>
              <a:rPr lang="en-GB" sz="1800" dirty="0"/>
              <a:t>Neurofibromatosis</a:t>
            </a:r>
          </a:p>
          <a:p>
            <a:pPr lvl="1"/>
            <a:r>
              <a:rPr lang="en-GB" sz="1800" dirty="0"/>
              <a:t>Von-Hippel Lindau Disease</a:t>
            </a:r>
          </a:p>
          <a:p>
            <a:pPr marL="177800" indent="0">
              <a:buNone/>
            </a:pPr>
            <a:endParaRPr lang="en-GB" sz="2400" dirty="0"/>
          </a:p>
        </p:txBody>
      </p:sp>
    </p:spTree>
    <p:extLst>
      <p:ext uri="{BB962C8B-B14F-4D97-AF65-F5344CB8AC3E}">
        <p14:creationId xmlns:p14="http://schemas.microsoft.com/office/powerpoint/2010/main" val="670493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err="1"/>
              <a:t>Phaeochromocytomas</a:t>
            </a:r>
            <a:endParaRPr lang="en-US" dirty="0"/>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0"/>
            <a:ext cx="8229600" cy="4525963"/>
          </a:xfrm>
        </p:spPr>
        <p:txBody>
          <a:bodyPr/>
          <a:lstStyle/>
          <a:p>
            <a:pPr marL="209550" indent="0">
              <a:buNone/>
            </a:pPr>
            <a:r>
              <a:rPr lang="en-GB" sz="2400" b="1" dirty="0"/>
              <a:t>Symptoms</a:t>
            </a:r>
          </a:p>
          <a:p>
            <a:pPr marL="552450" indent="-342900"/>
            <a:r>
              <a:rPr lang="en-GB" sz="2200" dirty="0"/>
              <a:t>Headache, Profuse Sweating, Palpitations, Tremor etc.</a:t>
            </a:r>
          </a:p>
          <a:p>
            <a:pPr marL="209550" indent="0">
              <a:buNone/>
            </a:pPr>
            <a:r>
              <a:rPr lang="en-GB" sz="2400" b="1" dirty="0"/>
              <a:t>Signs</a:t>
            </a:r>
          </a:p>
          <a:p>
            <a:pPr marL="495300" indent="-285750"/>
            <a:r>
              <a:rPr lang="en-GB" sz="2200" dirty="0"/>
              <a:t>Hypertension, Postural hypotension, tremor, hypertensive retinopathy, pallor</a:t>
            </a:r>
          </a:p>
          <a:p>
            <a:pPr marL="209550" indent="0">
              <a:buNone/>
            </a:pPr>
            <a:r>
              <a:rPr lang="en-GB" sz="2400" b="1" dirty="0"/>
              <a:t>Investigations</a:t>
            </a:r>
          </a:p>
          <a:p>
            <a:pPr marL="552450" indent="-342900"/>
            <a:r>
              <a:rPr lang="en-GB" sz="2200" dirty="0"/>
              <a:t>Plasma </a:t>
            </a:r>
            <a:r>
              <a:rPr lang="en-GB" sz="2200" dirty="0" err="1"/>
              <a:t>metanephrines</a:t>
            </a:r>
            <a:r>
              <a:rPr lang="en-GB" sz="2200" dirty="0"/>
              <a:t> and normetanephrines</a:t>
            </a:r>
          </a:p>
          <a:p>
            <a:pPr marL="552450" indent="-342900"/>
            <a:r>
              <a:rPr lang="en-GB" sz="2200" dirty="0"/>
              <a:t>24 hour urinary total catecholamines </a:t>
            </a:r>
          </a:p>
          <a:p>
            <a:pPr marL="552450" indent="-342900"/>
            <a:r>
              <a:rPr lang="en-GB" sz="2200" dirty="0"/>
              <a:t>CT – look for tumour</a:t>
            </a:r>
          </a:p>
          <a:p>
            <a:pPr marL="177800" indent="0">
              <a:buNone/>
            </a:pPr>
            <a:endParaRPr lang="en-US" dirty="0"/>
          </a:p>
        </p:txBody>
      </p:sp>
    </p:spTree>
    <p:extLst>
      <p:ext uri="{BB962C8B-B14F-4D97-AF65-F5344CB8AC3E}">
        <p14:creationId xmlns:p14="http://schemas.microsoft.com/office/powerpoint/2010/main" val="3173526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Phaeochromocytomas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0"/>
            <a:ext cx="8229600" cy="4525963"/>
          </a:xfrm>
        </p:spPr>
        <p:txBody>
          <a:bodyPr/>
          <a:lstStyle/>
          <a:p>
            <a:pPr marL="209550" indent="0">
              <a:buNone/>
            </a:pPr>
            <a:r>
              <a:rPr lang="en-GB" sz="2400" b="1" dirty="0"/>
              <a:t>Treatment </a:t>
            </a:r>
          </a:p>
          <a:p>
            <a:pPr marL="209550" indent="0">
              <a:buNone/>
            </a:pPr>
            <a:r>
              <a:rPr lang="en-GB" sz="2200" b="1" dirty="0">
                <a:solidFill>
                  <a:srgbClr val="FFC000"/>
                </a:solidFill>
              </a:rPr>
              <a:t>Without HTN crisis:</a:t>
            </a:r>
          </a:p>
          <a:p>
            <a:pPr marL="552450" indent="-342900"/>
            <a:r>
              <a:rPr lang="en-GB" sz="2200" b="1" dirty="0"/>
              <a:t>1</a:t>
            </a:r>
            <a:r>
              <a:rPr lang="en-GB" sz="2200" b="1" baseline="30000" dirty="0"/>
              <a:t>st</a:t>
            </a:r>
            <a:r>
              <a:rPr lang="en-GB" sz="2200" b="1" dirty="0"/>
              <a:t> Line: Alpha blockers: phenoxybenzamine</a:t>
            </a:r>
          </a:p>
          <a:p>
            <a:pPr marL="552450" indent="-342900"/>
            <a:r>
              <a:rPr lang="en-GB" sz="2200" dirty="0"/>
              <a:t>Most patients will eventually get the tumour removed and then managed medically.</a:t>
            </a:r>
          </a:p>
          <a:p>
            <a:pPr marL="209550" indent="0">
              <a:buNone/>
            </a:pPr>
            <a:endParaRPr lang="en-GB" sz="2200" dirty="0"/>
          </a:p>
          <a:p>
            <a:pPr marL="209550" indent="0">
              <a:buNone/>
            </a:pPr>
            <a:r>
              <a:rPr lang="en-GB" sz="2200" b="1" dirty="0">
                <a:solidFill>
                  <a:srgbClr val="FF0000"/>
                </a:solidFill>
              </a:rPr>
              <a:t>With HTN crisis:</a:t>
            </a:r>
          </a:p>
          <a:p>
            <a:pPr marL="552450" indent="-342900"/>
            <a:r>
              <a:rPr lang="en-GB" sz="2200" b="1" dirty="0"/>
              <a:t>1</a:t>
            </a:r>
            <a:r>
              <a:rPr lang="en-GB" sz="2200" b="1" baseline="30000" dirty="0"/>
              <a:t>st</a:t>
            </a:r>
            <a:r>
              <a:rPr lang="en-GB" sz="2200" b="1" dirty="0"/>
              <a:t> Line: Antihypertensive agents: phentolamine</a:t>
            </a:r>
          </a:p>
          <a:p>
            <a:pPr marL="177800" indent="0">
              <a:buNone/>
            </a:pPr>
            <a:endParaRPr lang="en-US" dirty="0"/>
          </a:p>
        </p:txBody>
      </p:sp>
    </p:spTree>
    <p:extLst>
      <p:ext uri="{BB962C8B-B14F-4D97-AF65-F5344CB8AC3E}">
        <p14:creationId xmlns:p14="http://schemas.microsoft.com/office/powerpoint/2010/main" val="1043973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Carcinoid Syndrome</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0"/>
            <a:ext cx="8229600" cy="4525963"/>
          </a:xfrm>
        </p:spPr>
        <p:txBody>
          <a:bodyPr/>
          <a:lstStyle/>
          <a:p>
            <a:pPr marL="209550" indent="0" algn="just">
              <a:buNone/>
            </a:pPr>
            <a:r>
              <a:rPr lang="en-GB" sz="2200" dirty="0"/>
              <a:t>Groups of symptoms due to release of serotonin and other vasoactive peptides into the systemic circulation from a carcinoid tumour.</a:t>
            </a:r>
          </a:p>
          <a:p>
            <a:pPr marL="209550" indent="0" algn="just">
              <a:buNone/>
            </a:pPr>
            <a:r>
              <a:rPr lang="en-GB" sz="2400" b="1" dirty="0"/>
              <a:t>Symptoms</a:t>
            </a:r>
          </a:p>
          <a:p>
            <a:pPr marL="552450" indent="-342900" algn="just"/>
            <a:r>
              <a:rPr lang="en-GB" sz="2200" dirty="0"/>
              <a:t>Diarrhoea</a:t>
            </a:r>
          </a:p>
          <a:p>
            <a:pPr marL="552450" indent="-342900" algn="just"/>
            <a:r>
              <a:rPr lang="en-GB" sz="2200" dirty="0"/>
              <a:t>Flushing</a:t>
            </a:r>
          </a:p>
          <a:p>
            <a:pPr marL="209550" indent="0" algn="just">
              <a:buNone/>
            </a:pPr>
            <a:r>
              <a:rPr lang="en-GB" sz="2400" b="1" dirty="0"/>
              <a:t>Signs</a:t>
            </a:r>
          </a:p>
          <a:p>
            <a:pPr marL="552450" indent="-342900" algn="just"/>
            <a:r>
              <a:rPr lang="en-GB" sz="2200" dirty="0"/>
              <a:t>Palpitations</a:t>
            </a:r>
          </a:p>
          <a:p>
            <a:pPr marL="552450" indent="-342900" algn="just"/>
            <a:r>
              <a:rPr lang="en-GB" sz="2200" dirty="0"/>
              <a:t>Abdominal cramps</a:t>
            </a:r>
          </a:p>
          <a:p>
            <a:pPr marL="552450" indent="-342900" algn="just"/>
            <a:r>
              <a:rPr lang="en-GB" sz="2200" dirty="0"/>
              <a:t>Signs of right heart failure</a:t>
            </a:r>
          </a:p>
          <a:p>
            <a:pPr marL="552450" indent="-342900" algn="just"/>
            <a:r>
              <a:rPr lang="en-GB" sz="2200" dirty="0"/>
              <a:t>Bronchospasm</a:t>
            </a:r>
          </a:p>
          <a:p>
            <a:pPr marL="177800" indent="0">
              <a:buNone/>
            </a:pPr>
            <a:endParaRPr lang="en-US" dirty="0"/>
          </a:p>
        </p:txBody>
      </p:sp>
      <p:sp>
        <p:nvSpPr>
          <p:cNvPr id="4" name="Rectangle 3">
            <a:extLst>
              <a:ext uri="{FF2B5EF4-FFF2-40B4-BE49-F238E27FC236}">
                <a16:creationId xmlns:a16="http://schemas.microsoft.com/office/drawing/2014/main" id="{E51DF58E-9CB5-42E7-A896-0FEC86BD3ADE}"/>
              </a:ext>
            </a:extLst>
          </p:cNvPr>
          <p:cNvSpPr/>
          <p:nvPr/>
        </p:nvSpPr>
        <p:spPr>
          <a:xfrm>
            <a:off x="3895344" y="3063680"/>
            <a:ext cx="4572000" cy="923330"/>
          </a:xfrm>
          <a:prstGeom prst="rect">
            <a:avLst/>
          </a:prstGeom>
        </p:spPr>
        <p:txBody>
          <a:bodyPr wrap="square">
            <a:spAutoFit/>
          </a:bodyPr>
          <a:lstStyle/>
          <a:p>
            <a:pPr marL="495300" indent="-28575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Tend to express somatostatin receptors.</a:t>
            </a:r>
          </a:p>
          <a:p>
            <a:pPr marL="495300" indent="-285750" algn="just">
              <a:buFont typeface="Arial" panose="020B0604020202020204" pitchFamily="34" charset="0"/>
              <a:buChar char="•"/>
            </a:pPr>
            <a:r>
              <a:rPr lang="en-GB" sz="1800" dirty="0">
                <a:latin typeface="Calibri" panose="020F0502020204030204" pitchFamily="34" charset="0"/>
                <a:cs typeface="Calibri" panose="020F0502020204030204" pitchFamily="34" charset="0"/>
              </a:rPr>
              <a:t>Affects lung, bowel, stomach, </a:t>
            </a:r>
            <a:r>
              <a:rPr lang="en-GB" sz="1800" dirty="0" err="1">
                <a:latin typeface="Calibri" panose="020F0502020204030204" pitchFamily="34" charset="0"/>
                <a:cs typeface="Calibri" panose="020F0502020204030204" pitchFamily="34" charset="0"/>
              </a:rPr>
              <a:t>mets</a:t>
            </a:r>
            <a:r>
              <a:rPr lang="en-GB" sz="1800" dirty="0">
                <a:latin typeface="Calibri" panose="020F0502020204030204" pitchFamily="34" charset="0"/>
                <a:cs typeface="Calibri" panose="020F0502020204030204" pitchFamily="34" charset="0"/>
              </a:rPr>
              <a:t> to liver </a:t>
            </a:r>
          </a:p>
        </p:txBody>
      </p:sp>
    </p:spTree>
    <p:extLst>
      <p:ext uri="{BB962C8B-B14F-4D97-AF65-F5344CB8AC3E}">
        <p14:creationId xmlns:p14="http://schemas.microsoft.com/office/powerpoint/2010/main" val="294238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Carcinoid Syndrome</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0"/>
            <a:ext cx="8229600" cy="4525963"/>
          </a:xfrm>
        </p:spPr>
        <p:txBody>
          <a:bodyPr/>
          <a:lstStyle/>
          <a:p>
            <a:pPr marL="177800" indent="0">
              <a:buNone/>
            </a:pPr>
            <a:r>
              <a:rPr lang="en-US" sz="2400" b="1" dirty="0"/>
              <a:t>Investigations</a:t>
            </a:r>
          </a:p>
          <a:p>
            <a:r>
              <a:rPr lang="en-US" sz="2200" dirty="0"/>
              <a:t>High volume of 5-hydroxyindoleacetic acid (breakdown product of serotonin)</a:t>
            </a:r>
          </a:p>
          <a:p>
            <a:r>
              <a:rPr lang="en-US" sz="2200" dirty="0"/>
              <a:t>Metabolic panel and LFTs</a:t>
            </a:r>
          </a:p>
          <a:p>
            <a:r>
              <a:rPr lang="en-US" sz="2200" dirty="0"/>
              <a:t>Liver ultrasound: confirm metastases</a:t>
            </a:r>
          </a:p>
          <a:p>
            <a:pPr marL="177800" indent="0">
              <a:buNone/>
            </a:pPr>
            <a:endParaRPr lang="en-US" sz="2200" dirty="0"/>
          </a:p>
          <a:p>
            <a:pPr marL="177800" indent="0">
              <a:buNone/>
            </a:pPr>
            <a:r>
              <a:rPr lang="en-US" sz="2400" b="1" dirty="0"/>
              <a:t>Treatments</a:t>
            </a:r>
          </a:p>
          <a:p>
            <a:pPr marL="635000" indent="-457200">
              <a:buFont typeface="+mj-lt"/>
              <a:buAutoNum type="arabicPeriod"/>
            </a:pPr>
            <a:r>
              <a:rPr lang="en-US" sz="2200" dirty="0"/>
              <a:t>Local disease: surgical resection + peri-operative octreotide infusion</a:t>
            </a:r>
          </a:p>
          <a:p>
            <a:pPr marL="635000" indent="-457200">
              <a:buFont typeface="+mj-lt"/>
              <a:buAutoNum type="arabicPeriod"/>
            </a:pPr>
            <a:r>
              <a:rPr lang="en-US" sz="2200" dirty="0"/>
              <a:t>Metastases: above + additional radiofrequency ablation</a:t>
            </a:r>
          </a:p>
        </p:txBody>
      </p:sp>
    </p:spTree>
    <p:extLst>
      <p:ext uri="{BB962C8B-B14F-4D97-AF65-F5344CB8AC3E}">
        <p14:creationId xmlns:p14="http://schemas.microsoft.com/office/powerpoint/2010/main" val="2263367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1</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412557"/>
            <a:ext cx="8526161" cy="5013960"/>
          </a:xfrm>
        </p:spPr>
        <p:txBody>
          <a:bodyPr/>
          <a:lstStyle/>
          <a:p>
            <a:pPr marL="177800" indent="0">
              <a:buNone/>
            </a:pPr>
            <a:r>
              <a:rPr lang="en-GB" sz="2200" dirty="0"/>
              <a:t>A 48-year-old man has a 4-month history of increasing fatigue and anorexia. He has lost 5.5 kg and noticed increased skin pigmentation. He has been otherwise healthy. His mother has Hashimoto's thyroiditis and one of his sisters has type 1 diabetes. His blood pressure is 110/85 mmHg (supine) and 92/60 mmHg (sitting). His face shows signs of wasting and his skin has diffuse hyperpigmentation, which is more pronounced in the oral mucosa, palmar creases, and knuckles.</a:t>
            </a:r>
            <a:endParaRPr lang="en-US" sz="2200" dirty="0"/>
          </a:p>
          <a:p>
            <a:pPr marL="177800" indent="0">
              <a:buNone/>
            </a:pPr>
            <a:endParaRPr lang="en-US" sz="2200" dirty="0"/>
          </a:p>
          <a:p>
            <a:pPr marL="177800" indent="0">
              <a:buNone/>
            </a:pPr>
            <a:r>
              <a:rPr lang="en-GB" sz="2200" dirty="0"/>
              <a:t>What condition does this man likely have?</a:t>
            </a:r>
          </a:p>
          <a:p>
            <a:pPr marL="635000" indent="-457200">
              <a:buAutoNum type="alphaUcParenR"/>
            </a:pPr>
            <a:r>
              <a:rPr lang="en-GB" sz="2200" dirty="0"/>
              <a:t>Conn’s syndrome</a:t>
            </a:r>
          </a:p>
          <a:p>
            <a:pPr marL="635000" indent="-457200">
              <a:buAutoNum type="alphaUcParenR"/>
            </a:pPr>
            <a:r>
              <a:rPr lang="en-GB" sz="2200" dirty="0"/>
              <a:t>Type 1 diabetes</a:t>
            </a:r>
          </a:p>
          <a:p>
            <a:pPr marL="635000" indent="-457200">
              <a:buAutoNum type="alphaUcParenR"/>
            </a:pPr>
            <a:r>
              <a:rPr lang="en-GB" sz="2200" dirty="0"/>
              <a:t>Addison’s disease</a:t>
            </a:r>
          </a:p>
          <a:p>
            <a:pPr marL="635000" indent="-457200">
              <a:buAutoNum type="alphaUcParenR"/>
            </a:pPr>
            <a:endParaRPr lang="en-GB" sz="2200" dirty="0"/>
          </a:p>
        </p:txBody>
      </p:sp>
    </p:spTree>
    <p:extLst>
      <p:ext uri="{BB962C8B-B14F-4D97-AF65-F5344CB8AC3E}">
        <p14:creationId xmlns:p14="http://schemas.microsoft.com/office/powerpoint/2010/main" val="2760882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1</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412557"/>
            <a:ext cx="8526161" cy="5013960"/>
          </a:xfrm>
        </p:spPr>
        <p:txBody>
          <a:bodyPr/>
          <a:lstStyle/>
          <a:p>
            <a:pPr marL="177800" indent="0">
              <a:buNone/>
            </a:pPr>
            <a:r>
              <a:rPr lang="en-GB" sz="2200" dirty="0"/>
              <a:t>A 48-year-old man has a 4-month history of increasing fatigue and anorexia. He has lost 5.5 kg and noticed increased skin pigmentation. He has been otherwise healthy. His mother has Hashimoto's thyroiditis and one of his sisters has type 1 diabetes. His blood pressure is 110/85 mmHg (supine) and 92/60 mmHg (sitting). His face shows signs of wasting and his skin has diffuse hyperpigmentation, which is more pronounced in the oral mucosa, palmar creases, and knuckles.</a:t>
            </a:r>
            <a:endParaRPr lang="en-US" sz="2200" dirty="0"/>
          </a:p>
          <a:p>
            <a:pPr marL="177800" indent="0">
              <a:buNone/>
            </a:pPr>
            <a:endParaRPr lang="en-US" sz="2200" dirty="0"/>
          </a:p>
          <a:p>
            <a:pPr marL="177800" indent="0">
              <a:buNone/>
            </a:pPr>
            <a:r>
              <a:rPr lang="en-GB" sz="2200" dirty="0"/>
              <a:t>What condition does this man likely have?</a:t>
            </a:r>
          </a:p>
          <a:p>
            <a:pPr marL="635000" indent="-457200">
              <a:buAutoNum type="alphaUcParenR"/>
            </a:pPr>
            <a:r>
              <a:rPr lang="en-GB" sz="2200" dirty="0"/>
              <a:t>Conn’s syndrome</a:t>
            </a:r>
          </a:p>
          <a:p>
            <a:pPr marL="635000" indent="-457200">
              <a:buAutoNum type="alphaUcParenR"/>
            </a:pPr>
            <a:r>
              <a:rPr lang="en-GB" sz="2200" dirty="0"/>
              <a:t>Type 1 diabetes</a:t>
            </a:r>
          </a:p>
          <a:p>
            <a:pPr marL="635000" indent="-457200">
              <a:buAutoNum type="alphaUcParenR"/>
            </a:pPr>
            <a:r>
              <a:rPr lang="en-GB" sz="2200" dirty="0"/>
              <a:t>Addison’s disease</a:t>
            </a:r>
          </a:p>
          <a:p>
            <a:pPr marL="635000" indent="-457200">
              <a:buAutoNum type="alphaUcParenR"/>
            </a:pPr>
            <a:endParaRPr lang="en-GB" sz="2200" dirty="0"/>
          </a:p>
        </p:txBody>
      </p:sp>
      <p:cxnSp>
        <p:nvCxnSpPr>
          <p:cNvPr id="5" name="Straight Connector 4">
            <a:extLst>
              <a:ext uri="{FF2B5EF4-FFF2-40B4-BE49-F238E27FC236}">
                <a16:creationId xmlns:a16="http://schemas.microsoft.com/office/drawing/2014/main" id="{02352532-6664-4848-8907-623522F7C99E}"/>
              </a:ext>
            </a:extLst>
          </p:cNvPr>
          <p:cNvCxnSpPr>
            <a:cxnSpLocks/>
          </p:cNvCxnSpPr>
          <p:nvPr/>
        </p:nvCxnSpPr>
        <p:spPr>
          <a:xfrm>
            <a:off x="6297930" y="2171700"/>
            <a:ext cx="200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BA0199-90C5-4FFD-BDD3-190D3183ACD9}"/>
              </a:ext>
            </a:extLst>
          </p:cNvPr>
          <p:cNvCxnSpPr>
            <a:cxnSpLocks/>
          </p:cNvCxnSpPr>
          <p:nvPr/>
        </p:nvCxnSpPr>
        <p:spPr>
          <a:xfrm>
            <a:off x="5650230" y="2849880"/>
            <a:ext cx="200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2FE65E-D1C1-4736-A989-8D9009493625}"/>
              </a:ext>
            </a:extLst>
          </p:cNvPr>
          <p:cNvCxnSpPr>
            <a:cxnSpLocks/>
          </p:cNvCxnSpPr>
          <p:nvPr/>
        </p:nvCxnSpPr>
        <p:spPr>
          <a:xfrm>
            <a:off x="6834830" y="1855470"/>
            <a:ext cx="7318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8984B2-23EA-44B5-B13D-6A5C62A6F16E}"/>
              </a:ext>
            </a:extLst>
          </p:cNvPr>
          <p:cNvCxnSpPr>
            <a:cxnSpLocks/>
          </p:cNvCxnSpPr>
          <p:nvPr/>
        </p:nvCxnSpPr>
        <p:spPr>
          <a:xfrm>
            <a:off x="5985510" y="2518410"/>
            <a:ext cx="262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305254F-0E71-4C0B-9D59-1C5DBF699FDD}"/>
              </a:ext>
            </a:extLst>
          </p:cNvPr>
          <p:cNvSpPr/>
          <p:nvPr/>
        </p:nvSpPr>
        <p:spPr>
          <a:xfrm>
            <a:off x="560070" y="5600700"/>
            <a:ext cx="2606040" cy="3086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1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2</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321117"/>
            <a:ext cx="8835081" cy="5013960"/>
          </a:xfrm>
        </p:spPr>
        <p:txBody>
          <a:bodyPr/>
          <a:lstStyle/>
          <a:p>
            <a:pPr marL="177800" indent="0">
              <a:buNone/>
            </a:pPr>
            <a:r>
              <a:rPr lang="en-GB" sz="2200" dirty="0"/>
              <a:t>A 12-year-old girl is brought to the emergency department by her parents due to 12 hours of rapidly worsening nausea, vomiting, abdominal pain, and lethargy. Over the last week she has felt excessively thirsty and has been urinating a lot. Physical examination reveals a lean, dehydrated girl with deep rapid respirations, tachycardia, and no response to verbal commands.</a:t>
            </a:r>
            <a:endParaRPr lang="en-US" sz="2200" dirty="0"/>
          </a:p>
          <a:p>
            <a:pPr marL="177800" indent="0">
              <a:buNone/>
            </a:pPr>
            <a:endParaRPr lang="en-US" sz="2200" dirty="0"/>
          </a:p>
          <a:p>
            <a:pPr marL="177800" indent="0">
              <a:buNone/>
            </a:pPr>
            <a:r>
              <a:rPr lang="en-GB" sz="2200" dirty="0"/>
              <a:t>What is the most likely condition she is suffering from?</a:t>
            </a:r>
          </a:p>
          <a:p>
            <a:pPr marL="635000" indent="-457200">
              <a:buAutoNum type="alphaUcParenR"/>
            </a:pPr>
            <a:r>
              <a:rPr lang="en-GB" sz="2200" dirty="0"/>
              <a:t>Hyperosmolar-hyperglycaemic state</a:t>
            </a:r>
          </a:p>
          <a:p>
            <a:pPr marL="635000" indent="-457200">
              <a:buAutoNum type="alphaUcParenR"/>
            </a:pPr>
            <a:r>
              <a:rPr lang="en-GB" sz="2200" dirty="0"/>
              <a:t>Diabetic Ketoacidosis</a:t>
            </a:r>
          </a:p>
          <a:p>
            <a:pPr marL="635000" indent="-457200">
              <a:buAutoNum type="alphaUcParenR"/>
            </a:pPr>
            <a:r>
              <a:rPr lang="en-GB" sz="2200" dirty="0"/>
              <a:t>Adrenal crisis</a:t>
            </a:r>
          </a:p>
          <a:p>
            <a:pPr marL="635000" indent="-457200">
              <a:buAutoNum type="alphaUcParenR"/>
            </a:pPr>
            <a:r>
              <a:rPr lang="en-GB" sz="2200" dirty="0"/>
              <a:t>Anaphylactic shock</a:t>
            </a:r>
          </a:p>
          <a:p>
            <a:pPr marL="635000" indent="-457200">
              <a:buAutoNum type="alphaUcParenR"/>
            </a:pPr>
            <a:endParaRPr lang="en-GB" sz="2200" dirty="0"/>
          </a:p>
          <a:p>
            <a:pPr marL="635000" indent="-457200">
              <a:buAutoNum type="alphaUcParenR"/>
            </a:pPr>
            <a:endParaRPr lang="en-GB" sz="2200" dirty="0"/>
          </a:p>
        </p:txBody>
      </p:sp>
    </p:spTree>
    <p:extLst>
      <p:ext uri="{BB962C8B-B14F-4D97-AF65-F5344CB8AC3E}">
        <p14:creationId xmlns:p14="http://schemas.microsoft.com/office/powerpoint/2010/main" val="128241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2</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321117"/>
            <a:ext cx="8835081" cy="5013960"/>
          </a:xfrm>
        </p:spPr>
        <p:txBody>
          <a:bodyPr/>
          <a:lstStyle/>
          <a:p>
            <a:pPr marL="177800" indent="0">
              <a:buNone/>
            </a:pPr>
            <a:r>
              <a:rPr lang="en-GB" sz="2200" dirty="0"/>
              <a:t>A 12-year-old girl is brought to the emergency department by her parents due to 12 hours of rapidly worsening nausea, vomiting, abdominal pain, and lethargy. Over the last week she has felt excessively thirsty and has been urinating a lot. Physical examination reveals a lean, dehydrated girl with deep rapid respirations, tachycardia, and no response to verbal commands.</a:t>
            </a:r>
            <a:endParaRPr lang="en-US" sz="2200" dirty="0"/>
          </a:p>
          <a:p>
            <a:pPr marL="177800" indent="0">
              <a:buNone/>
            </a:pPr>
            <a:endParaRPr lang="en-US" sz="2200" dirty="0"/>
          </a:p>
          <a:p>
            <a:pPr marL="177800" indent="0">
              <a:buNone/>
            </a:pPr>
            <a:r>
              <a:rPr lang="en-GB" sz="2200" dirty="0"/>
              <a:t>What is the most likely condition she is suffering from?</a:t>
            </a:r>
          </a:p>
          <a:p>
            <a:pPr marL="635000" indent="-457200">
              <a:buAutoNum type="alphaUcParenR"/>
            </a:pPr>
            <a:r>
              <a:rPr lang="en-GB" sz="2200" dirty="0"/>
              <a:t>Hyperosmolar-hyperglycaemic state</a:t>
            </a:r>
          </a:p>
          <a:p>
            <a:pPr marL="635000" indent="-457200">
              <a:buAutoNum type="alphaUcParenR"/>
            </a:pPr>
            <a:r>
              <a:rPr lang="en-GB" sz="2200" dirty="0"/>
              <a:t>Diabetic Ketoacidosis</a:t>
            </a:r>
          </a:p>
          <a:p>
            <a:pPr marL="635000" indent="-457200">
              <a:buAutoNum type="alphaUcParenR"/>
            </a:pPr>
            <a:r>
              <a:rPr lang="en-GB" sz="2200" dirty="0"/>
              <a:t>Adrenal crisis</a:t>
            </a:r>
          </a:p>
          <a:p>
            <a:pPr marL="635000" indent="-457200">
              <a:buAutoNum type="alphaUcParenR"/>
            </a:pPr>
            <a:r>
              <a:rPr lang="en-GB" sz="2200" dirty="0"/>
              <a:t>Anaphylactic shock</a:t>
            </a:r>
          </a:p>
          <a:p>
            <a:pPr marL="635000" indent="-457200">
              <a:buAutoNum type="alphaUcParenR"/>
            </a:pPr>
            <a:endParaRPr lang="en-GB" sz="2200" dirty="0"/>
          </a:p>
          <a:p>
            <a:pPr marL="635000" indent="-457200">
              <a:buAutoNum type="alphaUcParenR"/>
            </a:pPr>
            <a:endParaRPr lang="en-GB" sz="2200" dirty="0"/>
          </a:p>
        </p:txBody>
      </p:sp>
      <p:cxnSp>
        <p:nvCxnSpPr>
          <p:cNvPr id="4" name="Straight Connector 3">
            <a:extLst>
              <a:ext uri="{FF2B5EF4-FFF2-40B4-BE49-F238E27FC236}">
                <a16:creationId xmlns:a16="http://schemas.microsoft.com/office/drawing/2014/main" id="{17DA68EA-514F-4A89-AF8A-849144EB2111}"/>
              </a:ext>
            </a:extLst>
          </p:cNvPr>
          <p:cNvCxnSpPr>
            <a:cxnSpLocks/>
          </p:cNvCxnSpPr>
          <p:nvPr/>
        </p:nvCxnSpPr>
        <p:spPr>
          <a:xfrm>
            <a:off x="720090" y="1771650"/>
            <a:ext cx="200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23F5FE-7EEB-43F8-9EBF-8A73C92AD337}"/>
              </a:ext>
            </a:extLst>
          </p:cNvPr>
          <p:cNvCxnSpPr>
            <a:cxnSpLocks/>
          </p:cNvCxnSpPr>
          <p:nvPr/>
        </p:nvCxnSpPr>
        <p:spPr>
          <a:xfrm>
            <a:off x="5760720" y="2080260"/>
            <a:ext cx="2834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9E252CA-4858-4FF4-9AC3-A353A07AC1E0}"/>
              </a:ext>
            </a:extLst>
          </p:cNvPr>
          <p:cNvCxnSpPr>
            <a:cxnSpLocks/>
          </p:cNvCxnSpPr>
          <p:nvPr/>
        </p:nvCxnSpPr>
        <p:spPr>
          <a:xfrm>
            <a:off x="5680710" y="2423160"/>
            <a:ext cx="200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EC5E21-B455-4ED2-AFED-8106CC694416}"/>
              </a:ext>
            </a:extLst>
          </p:cNvPr>
          <p:cNvCxnSpPr>
            <a:cxnSpLocks/>
          </p:cNvCxnSpPr>
          <p:nvPr/>
        </p:nvCxnSpPr>
        <p:spPr>
          <a:xfrm>
            <a:off x="628650" y="2766060"/>
            <a:ext cx="200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43D0894-708C-4BCC-8EF5-7CA196F4CC0F}"/>
              </a:ext>
            </a:extLst>
          </p:cNvPr>
          <p:cNvSpPr/>
          <p:nvPr/>
        </p:nvSpPr>
        <p:spPr>
          <a:xfrm>
            <a:off x="514350" y="4777740"/>
            <a:ext cx="3063240" cy="3085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9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Type 1 Diabetes Mellitus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1"/>
            <a:ext cx="3954161" cy="1600200"/>
          </a:xfrm>
        </p:spPr>
        <p:txBody>
          <a:bodyPr/>
          <a:lstStyle/>
          <a:p>
            <a:pPr marL="177800" indent="0">
              <a:buNone/>
            </a:pPr>
            <a:r>
              <a:rPr lang="en-US" b="1" dirty="0"/>
              <a:t>Definition:</a:t>
            </a:r>
          </a:p>
          <a:p>
            <a:pPr marL="177800" indent="0">
              <a:buNone/>
            </a:pPr>
            <a:r>
              <a:rPr lang="en-US" sz="2400" dirty="0"/>
              <a:t>Autoimmune destruction of pancreatic beta cells leading to complete insulin deficiency.</a:t>
            </a:r>
          </a:p>
        </p:txBody>
      </p:sp>
      <p:sp>
        <p:nvSpPr>
          <p:cNvPr id="4" name="Text Placeholder 3">
            <a:extLst>
              <a:ext uri="{FF2B5EF4-FFF2-40B4-BE49-F238E27FC236}">
                <a16:creationId xmlns:a16="http://schemas.microsoft.com/office/drawing/2014/main" id="{E60A04F5-7AA7-BA4C-B714-6822C08ECC2D}"/>
              </a:ext>
            </a:extLst>
          </p:cNvPr>
          <p:cNvSpPr>
            <a:spLocks noGrp="1"/>
          </p:cNvSpPr>
          <p:nvPr>
            <p:ph type="body" idx="2"/>
          </p:nvPr>
        </p:nvSpPr>
        <p:spPr>
          <a:xfrm>
            <a:off x="457200" y="3958694"/>
            <a:ext cx="3299253" cy="1028906"/>
          </a:xfrm>
        </p:spPr>
        <p:txBody>
          <a:bodyPr/>
          <a:lstStyle/>
          <a:p>
            <a:pPr marL="177800" indent="0">
              <a:buNone/>
            </a:pPr>
            <a:r>
              <a:rPr lang="en-US" b="1" dirty="0"/>
              <a:t>Epidemiology:</a:t>
            </a:r>
          </a:p>
          <a:p>
            <a:r>
              <a:rPr lang="en-US" sz="2400" dirty="0"/>
              <a:t>Usually at ages 5-15</a:t>
            </a:r>
          </a:p>
        </p:txBody>
      </p:sp>
      <p:sp>
        <p:nvSpPr>
          <p:cNvPr id="6" name="Text Placeholder 2">
            <a:extLst>
              <a:ext uri="{FF2B5EF4-FFF2-40B4-BE49-F238E27FC236}">
                <a16:creationId xmlns:a16="http://schemas.microsoft.com/office/drawing/2014/main" id="{B6EE3461-EC8B-49A1-9A28-7A1BB05289A3}"/>
              </a:ext>
            </a:extLst>
          </p:cNvPr>
          <p:cNvSpPr txBox="1">
            <a:spLocks/>
          </p:cNvSpPr>
          <p:nvPr/>
        </p:nvSpPr>
        <p:spPr>
          <a:xfrm>
            <a:off x="4572000" y="1600201"/>
            <a:ext cx="4114797" cy="16002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US" b="1" dirty="0"/>
              <a:t>Risk Factors:</a:t>
            </a:r>
          </a:p>
          <a:p>
            <a:r>
              <a:rPr lang="en-US" sz="2400" dirty="0"/>
              <a:t>Northern European</a:t>
            </a:r>
          </a:p>
          <a:p>
            <a:r>
              <a:rPr lang="en-US" sz="2400" dirty="0"/>
              <a:t>Family History:</a:t>
            </a:r>
          </a:p>
          <a:p>
            <a:pPr lvl="1"/>
            <a:r>
              <a:rPr lang="en-US" sz="2000" dirty="0"/>
              <a:t> HLA DR3-DQ2 or </a:t>
            </a:r>
          </a:p>
          <a:p>
            <a:pPr lvl="1"/>
            <a:r>
              <a:rPr lang="en-US" sz="2000" dirty="0"/>
              <a:t> HLA-DR4-DQ8</a:t>
            </a:r>
          </a:p>
          <a:p>
            <a:r>
              <a:rPr lang="en-US" sz="2400" dirty="0"/>
              <a:t>Other autoimmune diseases:</a:t>
            </a:r>
          </a:p>
          <a:p>
            <a:pPr lvl="1"/>
            <a:r>
              <a:rPr lang="en-US" sz="2000" dirty="0"/>
              <a:t>Autoimmune thyroid</a:t>
            </a:r>
          </a:p>
          <a:p>
            <a:pPr lvl="1"/>
            <a:r>
              <a:rPr lang="en-US" sz="2000" dirty="0"/>
              <a:t>Coeliac disease</a:t>
            </a:r>
          </a:p>
          <a:p>
            <a:pPr lvl="1"/>
            <a:r>
              <a:rPr lang="en-US" sz="2000" dirty="0"/>
              <a:t>Addison’s disease</a:t>
            </a:r>
          </a:p>
          <a:p>
            <a:pPr lvl="1"/>
            <a:r>
              <a:rPr lang="en-US" sz="2000" dirty="0"/>
              <a:t>Pernicious </a:t>
            </a:r>
            <a:r>
              <a:rPr lang="en-GB" sz="2000" dirty="0"/>
              <a:t>anaemia</a:t>
            </a:r>
            <a:r>
              <a:rPr lang="en-US" sz="2000" dirty="0"/>
              <a:t> </a:t>
            </a:r>
          </a:p>
          <a:p>
            <a:pPr marL="552450" indent="-342900">
              <a:buFont typeface="Arial" panose="020B0604020202020204" pitchFamily="34" charset="0"/>
              <a:buChar char="•"/>
            </a:pPr>
            <a:endParaRPr lang="en-US" sz="2400" dirty="0"/>
          </a:p>
        </p:txBody>
      </p:sp>
      <p:cxnSp>
        <p:nvCxnSpPr>
          <p:cNvPr id="8" name="Straight Connector 7">
            <a:extLst>
              <a:ext uri="{FF2B5EF4-FFF2-40B4-BE49-F238E27FC236}">
                <a16:creationId xmlns:a16="http://schemas.microsoft.com/office/drawing/2014/main" id="{799578DB-AF55-4FB3-A277-3D300EC192A4}"/>
              </a:ext>
            </a:extLst>
          </p:cNvPr>
          <p:cNvCxnSpPr>
            <a:cxnSpLocks/>
          </p:cNvCxnSpPr>
          <p:nvPr/>
        </p:nvCxnSpPr>
        <p:spPr>
          <a:xfrm>
            <a:off x="4485503" y="2286000"/>
            <a:ext cx="0" cy="364524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1829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3</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321117"/>
            <a:ext cx="8835081" cy="5013960"/>
          </a:xfrm>
        </p:spPr>
        <p:txBody>
          <a:bodyPr/>
          <a:lstStyle/>
          <a:p>
            <a:pPr marL="177800" indent="0">
              <a:buNone/>
            </a:pPr>
            <a:r>
              <a:rPr lang="en-GB" sz="2200" dirty="0"/>
              <a:t>A 34-year-old woman presents with complaints of weight gain and irregular menses for the last several years. She has gained 20 kg over the past 3 years and feels that most of the weight gain is in her abdomen and face. She notes bruising without significant trauma, difficulty rising from a chair, and proximal muscle wasting. She was diagnosed with type 2 diabetes and hypertension 1 year ago.</a:t>
            </a:r>
          </a:p>
          <a:p>
            <a:pPr marL="177800" indent="0">
              <a:buNone/>
            </a:pPr>
            <a:endParaRPr lang="en-US" sz="2200" dirty="0"/>
          </a:p>
          <a:p>
            <a:pPr marL="177800" indent="0">
              <a:buNone/>
            </a:pPr>
            <a:r>
              <a:rPr lang="en-GB" sz="2200" dirty="0"/>
              <a:t>What is the most likely condition she is suffering from?</a:t>
            </a:r>
          </a:p>
          <a:p>
            <a:pPr marL="635000" indent="-457200">
              <a:buAutoNum type="alphaUcParenR"/>
            </a:pPr>
            <a:r>
              <a:rPr lang="en-GB" sz="2200" dirty="0"/>
              <a:t>Addison’s disease</a:t>
            </a:r>
          </a:p>
          <a:p>
            <a:pPr marL="635000" indent="-457200">
              <a:buAutoNum type="alphaUcParenR"/>
            </a:pPr>
            <a:r>
              <a:rPr lang="en-GB" sz="2200" dirty="0"/>
              <a:t>Cushing syndrome</a:t>
            </a:r>
          </a:p>
          <a:p>
            <a:pPr marL="635000" indent="-457200">
              <a:buAutoNum type="alphaUcParenR"/>
            </a:pPr>
            <a:r>
              <a:rPr lang="en-GB" sz="2200" dirty="0"/>
              <a:t>Pheochromocytoma</a:t>
            </a:r>
          </a:p>
          <a:p>
            <a:pPr marL="635000" indent="-457200">
              <a:buAutoNum type="alphaUcParenR"/>
            </a:pPr>
            <a:r>
              <a:rPr lang="en-GB" sz="2200" dirty="0"/>
              <a:t>Polycystic Ovary Syndrome</a:t>
            </a:r>
          </a:p>
          <a:p>
            <a:pPr marL="635000" indent="-457200">
              <a:buAutoNum type="alphaUcParenR"/>
            </a:pPr>
            <a:endParaRPr lang="en-GB" sz="2200" dirty="0"/>
          </a:p>
          <a:p>
            <a:pPr marL="635000" indent="-457200">
              <a:buAutoNum type="alphaUcParenR"/>
            </a:pPr>
            <a:endParaRPr lang="en-GB" sz="2200" dirty="0"/>
          </a:p>
          <a:p>
            <a:pPr marL="635000" indent="-457200">
              <a:buAutoNum type="alphaUcParenR"/>
            </a:pPr>
            <a:endParaRPr lang="en-GB" sz="2200" dirty="0"/>
          </a:p>
        </p:txBody>
      </p:sp>
    </p:spTree>
    <p:extLst>
      <p:ext uri="{BB962C8B-B14F-4D97-AF65-F5344CB8AC3E}">
        <p14:creationId xmlns:p14="http://schemas.microsoft.com/office/powerpoint/2010/main" val="2715935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Case 3</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308919" y="1321117"/>
            <a:ext cx="8835081" cy="5013960"/>
          </a:xfrm>
        </p:spPr>
        <p:txBody>
          <a:bodyPr/>
          <a:lstStyle/>
          <a:p>
            <a:pPr marL="177800" indent="0">
              <a:buNone/>
            </a:pPr>
            <a:r>
              <a:rPr lang="en-GB" sz="2200" dirty="0"/>
              <a:t>A 34-year-old woman presents with complaints of weight gain and irregular menses for the last several years. She has gained 20 kg over the past 3 years and feels that most of the weight gain is in her abdomen and face. She notes bruising without significant trauma, difficulty rising from a chair, and proximal muscle wasting. She was diagnosed with type 2 diabetes and hypertension 1 year ago.</a:t>
            </a:r>
          </a:p>
          <a:p>
            <a:pPr marL="177800" indent="0">
              <a:buNone/>
            </a:pPr>
            <a:endParaRPr lang="en-US" sz="2200" dirty="0"/>
          </a:p>
          <a:p>
            <a:pPr marL="177800" indent="0">
              <a:buNone/>
            </a:pPr>
            <a:r>
              <a:rPr lang="en-GB" sz="2200" dirty="0"/>
              <a:t>What is the most likely condition she is suffering from?</a:t>
            </a:r>
          </a:p>
          <a:p>
            <a:pPr marL="635000" indent="-457200">
              <a:buAutoNum type="alphaUcParenR"/>
            </a:pPr>
            <a:r>
              <a:rPr lang="en-GB" sz="2200" dirty="0"/>
              <a:t>Addison’s disease</a:t>
            </a:r>
          </a:p>
          <a:p>
            <a:pPr marL="635000" indent="-457200">
              <a:buAutoNum type="alphaUcParenR"/>
            </a:pPr>
            <a:r>
              <a:rPr lang="en-GB" sz="2200" dirty="0"/>
              <a:t>Cushing syndrome</a:t>
            </a:r>
          </a:p>
          <a:p>
            <a:pPr marL="635000" indent="-457200">
              <a:buAutoNum type="alphaUcParenR"/>
            </a:pPr>
            <a:r>
              <a:rPr lang="en-GB" sz="2200" dirty="0"/>
              <a:t>Pheochromocytoma</a:t>
            </a:r>
          </a:p>
          <a:p>
            <a:pPr marL="635000" indent="-457200">
              <a:buAutoNum type="alphaUcParenR"/>
            </a:pPr>
            <a:r>
              <a:rPr lang="en-GB" sz="2200" dirty="0"/>
              <a:t>Polycystic Ovary Syndrome</a:t>
            </a:r>
          </a:p>
          <a:p>
            <a:pPr marL="635000" indent="-457200">
              <a:buAutoNum type="alphaUcParenR"/>
            </a:pPr>
            <a:endParaRPr lang="en-GB" sz="2200" dirty="0"/>
          </a:p>
          <a:p>
            <a:pPr marL="635000" indent="-457200">
              <a:buAutoNum type="alphaUcParenR"/>
            </a:pPr>
            <a:endParaRPr lang="en-GB" sz="2200" dirty="0"/>
          </a:p>
          <a:p>
            <a:pPr marL="635000" indent="-457200">
              <a:buAutoNum type="alphaUcParenR"/>
            </a:pPr>
            <a:endParaRPr lang="en-GB" sz="2200" dirty="0"/>
          </a:p>
        </p:txBody>
      </p:sp>
      <p:cxnSp>
        <p:nvCxnSpPr>
          <p:cNvPr id="4" name="Straight Connector 3">
            <a:extLst>
              <a:ext uri="{FF2B5EF4-FFF2-40B4-BE49-F238E27FC236}">
                <a16:creationId xmlns:a16="http://schemas.microsoft.com/office/drawing/2014/main" id="{F85B2445-1BAD-46BA-BE9E-F56448E6547D}"/>
              </a:ext>
            </a:extLst>
          </p:cNvPr>
          <p:cNvCxnSpPr>
            <a:cxnSpLocks/>
          </p:cNvCxnSpPr>
          <p:nvPr/>
        </p:nvCxnSpPr>
        <p:spPr>
          <a:xfrm>
            <a:off x="6297930" y="1748790"/>
            <a:ext cx="1314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5473ED0-5B86-4FB4-BDBE-4A7A2B36C26F}"/>
              </a:ext>
            </a:extLst>
          </p:cNvPr>
          <p:cNvCxnSpPr>
            <a:cxnSpLocks/>
          </p:cNvCxnSpPr>
          <p:nvPr/>
        </p:nvCxnSpPr>
        <p:spPr>
          <a:xfrm>
            <a:off x="571500" y="2091690"/>
            <a:ext cx="1874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ECF052-A1D6-4527-91AF-77D75FDB2A64}"/>
              </a:ext>
            </a:extLst>
          </p:cNvPr>
          <p:cNvCxnSpPr>
            <a:cxnSpLocks/>
          </p:cNvCxnSpPr>
          <p:nvPr/>
        </p:nvCxnSpPr>
        <p:spPr>
          <a:xfrm>
            <a:off x="1714500" y="3108960"/>
            <a:ext cx="28117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6490A3-5E7C-46B7-A8F5-C84980B748AC}"/>
              </a:ext>
            </a:extLst>
          </p:cNvPr>
          <p:cNvCxnSpPr>
            <a:cxnSpLocks/>
          </p:cNvCxnSpPr>
          <p:nvPr/>
        </p:nvCxnSpPr>
        <p:spPr>
          <a:xfrm>
            <a:off x="2343150" y="2766060"/>
            <a:ext cx="9372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8CBA0375-1FEB-4624-920B-2A60AFE7AE9D}"/>
              </a:ext>
            </a:extLst>
          </p:cNvPr>
          <p:cNvSpPr/>
          <p:nvPr/>
        </p:nvSpPr>
        <p:spPr>
          <a:xfrm>
            <a:off x="514350" y="4766310"/>
            <a:ext cx="2788920" cy="3086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2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Diabetes mellitus almost always comes up in exams so be sure to learn it in-depth.</a:t>
            </a:r>
          </a:p>
          <a:p>
            <a:pPr marL="457200" indent="-457200">
              <a:spcBef>
                <a:spcPts val="0"/>
              </a:spcBef>
            </a:pP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For the less commonly asked about conditions such as pheochromocytoma and carcinoid syndrome, you don’t have to learn everything about them – just typical presentation, pathophysiology, 1</a:t>
            </a:r>
            <a:r>
              <a:rPr lang="en-GB" sz="2800" b="0" i="0" u="none" strike="noStrike" cap="none" baseline="30000" dirty="0">
                <a:solidFill>
                  <a:schemeClr val="dk1"/>
                </a:solidFill>
                <a:latin typeface="Calibri" panose="020F0502020204030204" pitchFamily="34" charset="0"/>
                <a:ea typeface="Didot" charset="0"/>
                <a:cs typeface="Calibri" panose="020F0502020204030204" pitchFamily="34" charset="0"/>
                <a:sym typeface="Calibri"/>
              </a:rPr>
              <a:t>st</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 line investigation and 1</a:t>
            </a:r>
            <a:r>
              <a:rPr lang="en-GB" sz="2800" b="0" i="0" u="none" strike="noStrike" cap="none" baseline="30000" dirty="0">
                <a:solidFill>
                  <a:schemeClr val="dk1"/>
                </a:solidFill>
                <a:latin typeface="Calibri" panose="020F0502020204030204" pitchFamily="34" charset="0"/>
                <a:ea typeface="Didot" charset="0"/>
                <a:cs typeface="Calibri" panose="020F0502020204030204" pitchFamily="34" charset="0"/>
                <a:sym typeface="Calibri"/>
              </a:rPr>
              <a:t>st</a:t>
            </a:r>
            <a:r>
              <a:rPr lang="en-GB"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rPr>
              <a:t> line management is fine.</a:t>
            </a:r>
            <a:endParaRPr sz="2800" b="0" i="0" u="none" strike="noStrike" cap="none" dirty="0">
              <a:solidFill>
                <a:schemeClr val="dk1"/>
              </a:solidFill>
              <a:latin typeface="Calibri" panose="020F0502020204030204" pitchFamily="34" charset="0"/>
              <a:ea typeface="Didot" charset="0"/>
              <a:cs typeface="Calibri" panose="020F0502020204030204" pitchFamily="34"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panose="020F0502020204030204" pitchFamily="34" charset="0"/>
                <a:ea typeface="Calibri"/>
                <a:cs typeface="Calibri" panose="020F0502020204030204" pitchFamily="34" charset="0"/>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8" y="449705"/>
            <a:ext cx="4694207" cy="646331"/>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Didot" charset="0"/>
                <a:cs typeface="Calibri" panose="020F0502020204030204" pitchFamily="34" charset="0"/>
              </a:rPr>
              <a:t>Conclusion</a:t>
            </a:r>
          </a:p>
        </p:txBody>
      </p:sp>
    </p:spTree>
    <p:extLst>
      <p:ext uri="{BB962C8B-B14F-4D97-AF65-F5344CB8AC3E}">
        <p14:creationId xmlns:p14="http://schemas.microsoft.com/office/powerpoint/2010/main" val="3540188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cstate="screen">
            <a:alphaModFix/>
            <a:duotone>
              <a:schemeClr val="bg2">
                <a:shade val="45000"/>
                <a:satMod val="135000"/>
              </a:schemeClr>
              <a:prstClr val="white"/>
            </a:duotone>
            <a:extLst>
              <a:ext uri="{28A0092B-C50C-407E-A947-70E740481C1C}">
                <a14:useLocalDpi xmlns:a14="http://schemas.microsoft.com/office/drawing/2010/main"/>
              </a:ext>
            </a:extLst>
          </a:blip>
          <a:srcRect r="3646"/>
          <a:stretch/>
        </p:blipFill>
        <p:spPr>
          <a:xfrm>
            <a:off x="1474242" y="0"/>
            <a:ext cx="6134099" cy="6858000"/>
          </a:xfrm>
          <a:prstGeom prst="rect">
            <a:avLst/>
          </a:prstGeom>
          <a:noFill/>
          <a:ln>
            <a:solidFill>
              <a:srgbClr val="293267"/>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7F5D-48C9-4936-B1AB-9A0D22B502DE}"/>
              </a:ext>
            </a:extLst>
          </p:cNvPr>
          <p:cNvSpPr>
            <a:spLocks noGrp="1"/>
          </p:cNvSpPr>
          <p:nvPr>
            <p:ph type="title"/>
          </p:nvPr>
        </p:nvSpPr>
        <p:spPr/>
        <p:txBody>
          <a:bodyPr/>
          <a:lstStyle/>
          <a:p>
            <a:r>
              <a:rPr lang="en-GB" dirty="0"/>
              <a:t>Type 1 Diabetes Mellitus</a:t>
            </a:r>
          </a:p>
        </p:txBody>
      </p:sp>
      <p:sp>
        <p:nvSpPr>
          <p:cNvPr id="3" name="Text Placeholder 2">
            <a:extLst>
              <a:ext uri="{FF2B5EF4-FFF2-40B4-BE49-F238E27FC236}">
                <a16:creationId xmlns:a16="http://schemas.microsoft.com/office/drawing/2014/main" id="{420EEEA4-92C2-4426-816D-5085FB710427}"/>
              </a:ext>
            </a:extLst>
          </p:cNvPr>
          <p:cNvSpPr>
            <a:spLocks noGrp="1"/>
          </p:cNvSpPr>
          <p:nvPr>
            <p:ph type="body" idx="1"/>
          </p:nvPr>
        </p:nvSpPr>
        <p:spPr>
          <a:xfrm>
            <a:off x="457200" y="1600200"/>
            <a:ext cx="8143103" cy="4525963"/>
          </a:xfrm>
        </p:spPr>
        <p:txBody>
          <a:bodyPr/>
          <a:lstStyle/>
          <a:p>
            <a:pPr marL="177800" indent="0">
              <a:buNone/>
            </a:pPr>
            <a:r>
              <a:rPr lang="en-GB" b="1" dirty="0"/>
              <a:t>Pathophysiology</a:t>
            </a:r>
          </a:p>
          <a:p>
            <a:pPr marL="177800" indent="0" algn="ctr">
              <a:buNone/>
            </a:pPr>
            <a:r>
              <a:rPr lang="en-GB" dirty="0"/>
              <a:t>Autoimmune destruction of beta cells in the Islets of Langerhans by autoantibodies </a:t>
            </a:r>
          </a:p>
          <a:p>
            <a:pPr algn="ctr"/>
            <a:endParaRPr lang="en-GB" dirty="0">
              <a:sym typeface="Wingdings" panose="05000000000000000000" pitchFamily="2" charset="2"/>
            </a:endParaRPr>
          </a:p>
          <a:p>
            <a:pPr marL="177800" indent="0" algn="ctr">
              <a:buNone/>
            </a:pPr>
            <a:r>
              <a:rPr lang="en-GB" dirty="0">
                <a:sym typeface="Wingdings" panose="05000000000000000000" pitchFamily="2" charset="2"/>
              </a:rPr>
              <a:t>Insulin deficiency and continued breakdown of liver glycogen</a:t>
            </a:r>
          </a:p>
          <a:p>
            <a:pPr algn="ctr"/>
            <a:endParaRPr lang="en-GB" dirty="0">
              <a:sym typeface="Wingdings" panose="05000000000000000000" pitchFamily="2" charset="2"/>
            </a:endParaRPr>
          </a:p>
          <a:p>
            <a:pPr marL="177800" indent="0" algn="ctr">
              <a:buNone/>
            </a:pPr>
            <a:r>
              <a:rPr lang="en-GB" dirty="0">
                <a:sym typeface="Wingdings" panose="05000000000000000000" pitchFamily="2" charset="2"/>
              </a:rPr>
              <a:t>Hyperglycaemia and Glycosuria </a:t>
            </a:r>
          </a:p>
          <a:p>
            <a:endParaRPr lang="en-GB" dirty="0">
              <a:sym typeface="Wingdings" panose="05000000000000000000" pitchFamily="2" charset="2"/>
            </a:endParaRPr>
          </a:p>
          <a:p>
            <a:pPr marL="177800" indent="0">
              <a:buNone/>
            </a:pPr>
            <a:endParaRPr lang="en-GB" dirty="0">
              <a:sym typeface="Wingdings" panose="05000000000000000000" pitchFamily="2" charset="2"/>
            </a:endParaRPr>
          </a:p>
          <a:p>
            <a:pPr marL="177800" indent="0">
              <a:buNone/>
            </a:pPr>
            <a:endParaRPr lang="en-GB" dirty="0">
              <a:sym typeface="Wingdings" panose="05000000000000000000" pitchFamily="2" charset="2"/>
            </a:endParaRPr>
          </a:p>
        </p:txBody>
      </p:sp>
      <p:cxnSp>
        <p:nvCxnSpPr>
          <p:cNvPr id="6" name="Straight Arrow Connector 5">
            <a:extLst>
              <a:ext uri="{FF2B5EF4-FFF2-40B4-BE49-F238E27FC236}">
                <a16:creationId xmlns:a16="http://schemas.microsoft.com/office/drawing/2014/main" id="{2D7AB192-90F7-4C1F-8BC5-13F527E413E4}"/>
              </a:ext>
            </a:extLst>
          </p:cNvPr>
          <p:cNvCxnSpPr>
            <a:cxnSpLocks/>
          </p:cNvCxnSpPr>
          <p:nvPr/>
        </p:nvCxnSpPr>
        <p:spPr>
          <a:xfrm>
            <a:off x="4600833" y="3126259"/>
            <a:ext cx="0" cy="537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7A720B1-8A52-4AFD-9C97-8572DA759469}"/>
              </a:ext>
            </a:extLst>
          </p:cNvPr>
          <p:cNvCxnSpPr>
            <a:cxnSpLocks/>
          </p:cNvCxnSpPr>
          <p:nvPr/>
        </p:nvCxnSpPr>
        <p:spPr>
          <a:xfrm>
            <a:off x="4600833" y="4489622"/>
            <a:ext cx="0" cy="654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61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Type 1 Diabetes Mellitus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1"/>
            <a:ext cx="5980670" cy="1600200"/>
          </a:xfrm>
        </p:spPr>
        <p:txBody>
          <a:bodyPr/>
          <a:lstStyle/>
          <a:p>
            <a:pPr marL="177800" indent="0">
              <a:buNone/>
            </a:pPr>
            <a:r>
              <a:rPr lang="en-US" b="1" dirty="0"/>
              <a:t>Signs and Symptoms:</a:t>
            </a:r>
          </a:p>
          <a:p>
            <a:r>
              <a:rPr lang="en-US" sz="2400" dirty="0"/>
              <a:t>Polydipsia</a:t>
            </a:r>
          </a:p>
          <a:p>
            <a:r>
              <a:rPr lang="en-US" sz="2400" dirty="0"/>
              <a:t>Polyuria</a:t>
            </a:r>
          </a:p>
          <a:p>
            <a:r>
              <a:rPr lang="en-US" sz="2400" dirty="0"/>
              <a:t>Weight Loss</a:t>
            </a:r>
          </a:p>
        </p:txBody>
      </p:sp>
      <p:sp>
        <p:nvSpPr>
          <p:cNvPr id="10" name="Text Placeholder 2">
            <a:extLst>
              <a:ext uri="{FF2B5EF4-FFF2-40B4-BE49-F238E27FC236}">
                <a16:creationId xmlns:a16="http://schemas.microsoft.com/office/drawing/2014/main" id="{6290886F-3666-42CF-B64A-34E7F36A5549}"/>
              </a:ext>
            </a:extLst>
          </p:cNvPr>
          <p:cNvSpPr txBox="1">
            <a:spLocks/>
          </p:cNvSpPr>
          <p:nvPr/>
        </p:nvSpPr>
        <p:spPr>
          <a:xfrm>
            <a:off x="457200" y="3429000"/>
            <a:ext cx="6919784" cy="16002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US" b="1" dirty="0"/>
              <a:t>Diagnosis: </a:t>
            </a:r>
          </a:p>
          <a:p>
            <a:r>
              <a:rPr lang="en-US" sz="2400" dirty="0"/>
              <a:t>Likely patient (but not a rule!):</a:t>
            </a:r>
          </a:p>
          <a:p>
            <a:pPr lvl="1"/>
            <a:r>
              <a:rPr lang="en-US" sz="2000" dirty="0"/>
              <a:t> Symptoms/Signs mentioned above</a:t>
            </a:r>
          </a:p>
          <a:p>
            <a:pPr lvl="1"/>
            <a:r>
              <a:rPr lang="en-US" sz="2000" dirty="0"/>
              <a:t> Young</a:t>
            </a:r>
          </a:p>
          <a:p>
            <a:pPr lvl="1"/>
            <a:r>
              <a:rPr lang="en-US" sz="2000" dirty="0"/>
              <a:t> BMI &lt; 25</a:t>
            </a:r>
          </a:p>
          <a:p>
            <a:pPr lvl="1"/>
            <a:r>
              <a:rPr lang="en-US" sz="2000" dirty="0"/>
              <a:t> Personal and/or </a:t>
            </a:r>
            <a:r>
              <a:rPr lang="en-US" sz="2000" dirty="0" err="1"/>
              <a:t>FHx</a:t>
            </a:r>
            <a:r>
              <a:rPr lang="en-US" sz="2000" dirty="0"/>
              <a:t> of autoimmune disease</a:t>
            </a:r>
          </a:p>
          <a:p>
            <a:endParaRPr lang="en-US" sz="2400" dirty="0"/>
          </a:p>
        </p:txBody>
      </p:sp>
      <p:sp>
        <p:nvSpPr>
          <p:cNvPr id="14" name="TextBox 13">
            <a:extLst>
              <a:ext uri="{FF2B5EF4-FFF2-40B4-BE49-F238E27FC236}">
                <a16:creationId xmlns:a16="http://schemas.microsoft.com/office/drawing/2014/main" id="{618E921C-872C-4CCE-AD8E-40F42BB91439}"/>
              </a:ext>
            </a:extLst>
          </p:cNvPr>
          <p:cNvSpPr txBox="1"/>
          <p:nvPr/>
        </p:nvSpPr>
        <p:spPr>
          <a:xfrm>
            <a:off x="5202247" y="2337054"/>
            <a:ext cx="3039710" cy="707886"/>
          </a:xfrm>
          <a:prstGeom prst="rect">
            <a:avLst/>
          </a:prstGeom>
          <a:noFill/>
          <a:ln w="38100">
            <a:solidFill>
              <a:srgbClr val="FF0000"/>
            </a:solidFill>
          </a:ln>
        </p:spPr>
        <p:txBody>
          <a:bodyPr wrap="square" rtlCol="0">
            <a:spAutoFit/>
          </a:bodyPr>
          <a:lstStyle/>
          <a:p>
            <a:pPr algn="ctr"/>
            <a:r>
              <a:rPr lang="en-US" sz="2000" dirty="0"/>
              <a:t>(Usually short history of severe symptoms)</a:t>
            </a:r>
          </a:p>
        </p:txBody>
      </p:sp>
    </p:spTree>
    <p:extLst>
      <p:ext uri="{BB962C8B-B14F-4D97-AF65-F5344CB8AC3E}">
        <p14:creationId xmlns:p14="http://schemas.microsoft.com/office/powerpoint/2010/main" val="74119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Type 1 Diabetes Mellitus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1"/>
            <a:ext cx="5980670" cy="1600200"/>
          </a:xfrm>
        </p:spPr>
        <p:txBody>
          <a:bodyPr/>
          <a:lstStyle/>
          <a:p>
            <a:pPr marL="177800" indent="0">
              <a:buNone/>
            </a:pPr>
            <a:r>
              <a:rPr lang="en-US" b="1" dirty="0"/>
              <a:t>Signs and Symptoms:</a:t>
            </a:r>
          </a:p>
          <a:p>
            <a:r>
              <a:rPr lang="en-US" sz="2400" dirty="0"/>
              <a:t>Polydipsia</a:t>
            </a:r>
          </a:p>
          <a:p>
            <a:r>
              <a:rPr lang="en-US" sz="2400" dirty="0"/>
              <a:t>Polyuria</a:t>
            </a:r>
          </a:p>
          <a:p>
            <a:r>
              <a:rPr lang="en-US" sz="2400" dirty="0"/>
              <a:t>Weight Loss</a:t>
            </a:r>
          </a:p>
        </p:txBody>
      </p:sp>
      <p:sp>
        <p:nvSpPr>
          <p:cNvPr id="10" name="Text Placeholder 2">
            <a:extLst>
              <a:ext uri="{FF2B5EF4-FFF2-40B4-BE49-F238E27FC236}">
                <a16:creationId xmlns:a16="http://schemas.microsoft.com/office/drawing/2014/main" id="{6290886F-3666-42CF-B64A-34E7F36A5549}"/>
              </a:ext>
            </a:extLst>
          </p:cNvPr>
          <p:cNvSpPr txBox="1">
            <a:spLocks/>
          </p:cNvSpPr>
          <p:nvPr/>
        </p:nvSpPr>
        <p:spPr>
          <a:xfrm>
            <a:off x="457200" y="3429000"/>
            <a:ext cx="6919784" cy="16002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US" b="1" dirty="0"/>
              <a:t>Diagnosis: </a:t>
            </a:r>
          </a:p>
          <a:p>
            <a:r>
              <a:rPr lang="en-US" sz="2400" dirty="0"/>
              <a:t>Likely patient (but not a rule!):</a:t>
            </a:r>
          </a:p>
          <a:p>
            <a:pPr lvl="1"/>
            <a:r>
              <a:rPr lang="en-US" sz="2000" dirty="0"/>
              <a:t> Symptoms/Signs mentioned above</a:t>
            </a:r>
          </a:p>
          <a:p>
            <a:pPr lvl="1"/>
            <a:r>
              <a:rPr lang="en-US" sz="2000" dirty="0"/>
              <a:t> Young</a:t>
            </a:r>
          </a:p>
          <a:p>
            <a:pPr lvl="1"/>
            <a:r>
              <a:rPr lang="en-US" sz="2000" dirty="0"/>
              <a:t> BMI &lt; 25</a:t>
            </a:r>
          </a:p>
          <a:p>
            <a:pPr lvl="1"/>
            <a:r>
              <a:rPr lang="en-US" sz="2000" dirty="0"/>
              <a:t> Personal and/or </a:t>
            </a:r>
            <a:r>
              <a:rPr lang="en-US" sz="2000" dirty="0" err="1"/>
              <a:t>FHx</a:t>
            </a:r>
            <a:r>
              <a:rPr lang="en-US" sz="2000" dirty="0"/>
              <a:t> of autoimmune disease</a:t>
            </a:r>
          </a:p>
          <a:p>
            <a:endParaRPr lang="en-US" sz="2400" dirty="0"/>
          </a:p>
        </p:txBody>
      </p:sp>
      <p:sp>
        <p:nvSpPr>
          <p:cNvPr id="11" name="TextBox 10">
            <a:extLst>
              <a:ext uri="{FF2B5EF4-FFF2-40B4-BE49-F238E27FC236}">
                <a16:creationId xmlns:a16="http://schemas.microsoft.com/office/drawing/2014/main" id="{38AE2A73-3D4B-4E3C-A4B6-0178EA223F86}"/>
              </a:ext>
            </a:extLst>
          </p:cNvPr>
          <p:cNvSpPr txBox="1"/>
          <p:nvPr/>
        </p:nvSpPr>
        <p:spPr>
          <a:xfrm>
            <a:off x="5412312" y="4419080"/>
            <a:ext cx="2940856" cy="830997"/>
          </a:xfrm>
          <a:prstGeom prst="rect">
            <a:avLst/>
          </a:prstGeom>
          <a:noFill/>
          <a:ln w="38100">
            <a:solidFill>
              <a:srgbClr val="FF0000"/>
            </a:solidFill>
          </a:ln>
        </p:spPr>
        <p:txBody>
          <a:bodyPr wrap="square" rtlCol="0">
            <a:spAutoFit/>
          </a:bodyPr>
          <a:lstStyle/>
          <a:p>
            <a:r>
              <a:rPr lang="en-US" sz="2400" dirty="0">
                <a:latin typeface="Calibri" panose="020F0502020204030204" pitchFamily="34" charset="0"/>
                <a:cs typeface="Calibri" panose="020F0502020204030204" pitchFamily="34" charset="0"/>
              </a:rPr>
              <a:t>Random Plasma Glucose &gt; 11mmol/l</a:t>
            </a:r>
            <a:endParaRPr lang="en-US" sz="24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18E921C-872C-4CCE-AD8E-40F42BB91439}"/>
              </a:ext>
            </a:extLst>
          </p:cNvPr>
          <p:cNvSpPr txBox="1"/>
          <p:nvPr/>
        </p:nvSpPr>
        <p:spPr>
          <a:xfrm>
            <a:off x="5202247" y="2337054"/>
            <a:ext cx="3039710" cy="707886"/>
          </a:xfrm>
          <a:prstGeom prst="rect">
            <a:avLst/>
          </a:prstGeom>
          <a:noFill/>
          <a:ln w="38100">
            <a:solidFill>
              <a:srgbClr val="FF0000"/>
            </a:solidFill>
          </a:ln>
        </p:spPr>
        <p:txBody>
          <a:bodyPr wrap="square" rtlCol="0">
            <a:spAutoFit/>
          </a:bodyPr>
          <a:lstStyle/>
          <a:p>
            <a:pPr algn="ctr"/>
            <a:r>
              <a:rPr lang="en-US" sz="2000" dirty="0"/>
              <a:t>(Usually short history of severe symptoms)</a:t>
            </a:r>
          </a:p>
        </p:txBody>
      </p:sp>
    </p:spTree>
    <p:extLst>
      <p:ext uri="{BB962C8B-B14F-4D97-AF65-F5344CB8AC3E}">
        <p14:creationId xmlns:p14="http://schemas.microsoft.com/office/powerpoint/2010/main" val="20732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7D60-B1E3-F543-8EE7-203622BFFC25}"/>
              </a:ext>
            </a:extLst>
          </p:cNvPr>
          <p:cNvSpPr>
            <a:spLocks noGrp="1"/>
          </p:cNvSpPr>
          <p:nvPr>
            <p:ph type="title"/>
          </p:nvPr>
        </p:nvSpPr>
        <p:spPr/>
        <p:txBody>
          <a:bodyPr/>
          <a:lstStyle/>
          <a:p>
            <a:r>
              <a:rPr lang="en-US" dirty="0"/>
              <a:t>Type 1 Diabetes Mellitus</a:t>
            </a:r>
          </a:p>
        </p:txBody>
      </p:sp>
      <p:sp>
        <p:nvSpPr>
          <p:cNvPr id="3" name="Text Placeholder 2">
            <a:extLst>
              <a:ext uri="{FF2B5EF4-FFF2-40B4-BE49-F238E27FC236}">
                <a16:creationId xmlns:a16="http://schemas.microsoft.com/office/drawing/2014/main" id="{7A218A94-C739-1946-93E9-B3EE03E3C379}"/>
              </a:ext>
            </a:extLst>
          </p:cNvPr>
          <p:cNvSpPr>
            <a:spLocks noGrp="1"/>
          </p:cNvSpPr>
          <p:nvPr>
            <p:ph type="body" idx="1"/>
          </p:nvPr>
        </p:nvSpPr>
        <p:spPr>
          <a:xfrm>
            <a:off x="457200" y="1600201"/>
            <a:ext cx="4757351" cy="1600200"/>
          </a:xfrm>
        </p:spPr>
        <p:txBody>
          <a:bodyPr/>
          <a:lstStyle/>
          <a:p>
            <a:pPr marL="177800" indent="0">
              <a:buNone/>
            </a:pPr>
            <a:r>
              <a:rPr lang="en-US" b="1" dirty="0"/>
              <a:t>Treatment:</a:t>
            </a:r>
            <a:endParaRPr lang="en-US" sz="2000" dirty="0"/>
          </a:p>
          <a:p>
            <a:r>
              <a:rPr lang="en-US" sz="2400" dirty="0"/>
              <a:t>INSULIN</a:t>
            </a:r>
          </a:p>
          <a:p>
            <a:pPr lvl="1"/>
            <a:r>
              <a:rPr lang="en-US" sz="2000" dirty="0"/>
              <a:t> Short acting</a:t>
            </a:r>
          </a:p>
          <a:p>
            <a:pPr lvl="1"/>
            <a:r>
              <a:rPr lang="en-US" sz="2000" dirty="0"/>
              <a:t> Short acting insulin analogues</a:t>
            </a:r>
          </a:p>
          <a:p>
            <a:pPr lvl="1"/>
            <a:r>
              <a:rPr lang="en-US" sz="2000" dirty="0"/>
              <a:t> Longer acting insulins</a:t>
            </a:r>
          </a:p>
        </p:txBody>
      </p:sp>
      <p:pic>
        <p:nvPicPr>
          <p:cNvPr id="4" name="Picture 3">
            <a:extLst>
              <a:ext uri="{FF2B5EF4-FFF2-40B4-BE49-F238E27FC236}">
                <a16:creationId xmlns:a16="http://schemas.microsoft.com/office/drawing/2014/main" id="{EDB945E9-2D2C-49B7-9FFC-CEC131DEA357}"/>
              </a:ext>
            </a:extLst>
          </p:cNvPr>
          <p:cNvPicPr>
            <a:picLocks noChangeAspect="1"/>
          </p:cNvPicPr>
          <p:nvPr/>
        </p:nvPicPr>
        <p:blipFill rotWithShape="1">
          <a:blip r:embed="rId2"/>
          <a:srcRect t="7834" r="1755"/>
          <a:stretch/>
        </p:blipFill>
        <p:spPr>
          <a:xfrm>
            <a:off x="2467541" y="3657600"/>
            <a:ext cx="5349599" cy="2800350"/>
          </a:xfrm>
          <a:prstGeom prst="rect">
            <a:avLst/>
          </a:prstGeom>
        </p:spPr>
      </p:pic>
    </p:spTree>
    <p:extLst>
      <p:ext uri="{BB962C8B-B14F-4D97-AF65-F5344CB8AC3E}">
        <p14:creationId xmlns:p14="http://schemas.microsoft.com/office/powerpoint/2010/main" val="3310049391"/>
      </p:ext>
    </p:extLst>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10036</TotalTime>
  <Words>2766</Words>
  <Application>Microsoft Office PowerPoint</Application>
  <PresentationFormat>On-screen Show (4:3)</PresentationFormat>
  <Paragraphs>639</Paragraphs>
  <Slides>53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Radley</vt:lpstr>
      <vt:lpstr>arial</vt:lpstr>
      <vt:lpstr>arial</vt:lpstr>
      <vt:lpstr>Calibri</vt:lpstr>
      <vt:lpstr>Peer Teaching Society Master Slides 2010</vt:lpstr>
      <vt:lpstr>PowerPoint Presentation</vt:lpstr>
      <vt:lpstr>     </vt:lpstr>
      <vt:lpstr>PowerPoint Presentation</vt:lpstr>
      <vt:lpstr>Type 1 Diabetes Mellitus</vt:lpstr>
      <vt:lpstr>Type 1 Diabetes Mellitus</vt:lpstr>
      <vt:lpstr>Type 1 Diabetes Mellitus</vt:lpstr>
      <vt:lpstr>Type 1 Diabetes Mellitus</vt:lpstr>
      <vt:lpstr>Type 1 Diabetes Mellitus</vt:lpstr>
      <vt:lpstr>Type 1 Diabetes Mellitus</vt:lpstr>
      <vt:lpstr>Diabetic Ketoacidosis</vt:lpstr>
      <vt:lpstr>Diabetic Ketoacidosis</vt:lpstr>
      <vt:lpstr>Diabetic Ketoacidosis</vt:lpstr>
      <vt:lpstr>Type 2 Diabetes Mellitus</vt:lpstr>
      <vt:lpstr>Type 2 Diabetes Mellitus</vt:lpstr>
      <vt:lpstr>Type 2 Diabetes Mellitus</vt:lpstr>
      <vt:lpstr>Type 2 Diabetes Mellitus</vt:lpstr>
      <vt:lpstr>Type 2 Diabetes Mellitus</vt:lpstr>
      <vt:lpstr>Hyperosmolar Hyperglycaemic </vt:lpstr>
      <vt:lpstr>Hyperosmolar Hyperglycaemic </vt:lpstr>
      <vt:lpstr>Cushing’s syndrome</vt:lpstr>
      <vt:lpstr>Cushing’s syndrome</vt:lpstr>
      <vt:lpstr>Cushing’s syndrome</vt:lpstr>
      <vt:lpstr>Cushing’s syndrome</vt:lpstr>
      <vt:lpstr>Cushing’s syndrome</vt:lpstr>
      <vt:lpstr>Adrenal insufficiency</vt:lpstr>
      <vt:lpstr>Adrenal insufficiency</vt:lpstr>
      <vt:lpstr>Adrenal insufficiency</vt:lpstr>
      <vt:lpstr>Adrenal insufficiency</vt:lpstr>
      <vt:lpstr>Adrenal insufficiency</vt:lpstr>
      <vt:lpstr>Adrenal insufficiency</vt:lpstr>
      <vt:lpstr>Conn’s syndrome</vt:lpstr>
      <vt:lpstr>Conn’s syndrome</vt:lpstr>
      <vt:lpstr>Conn’s syndrome</vt:lpstr>
      <vt:lpstr>PowerPoint Presentation</vt:lpstr>
      <vt:lpstr>PowerPoint Presentation</vt:lpstr>
      <vt:lpstr>PowerPoint Presentation</vt:lpstr>
      <vt:lpstr>PowerPoint Presentation</vt:lpstr>
      <vt:lpstr>PowerPoint Presentation</vt:lpstr>
      <vt:lpstr>PowerPoint Presentation</vt:lpstr>
      <vt:lpstr>HyPER vs HyPO - kalaemia</vt:lpstr>
      <vt:lpstr>Phaeochromocytomas</vt:lpstr>
      <vt:lpstr>Phaeochromocytomas</vt:lpstr>
      <vt:lpstr>Phaeochromocytomas</vt:lpstr>
      <vt:lpstr>Carcinoid Syndrome</vt:lpstr>
      <vt:lpstr>Carcinoid Syndrome</vt:lpstr>
      <vt:lpstr>Case 1</vt:lpstr>
      <vt:lpstr>Case 1</vt:lpstr>
      <vt:lpstr>Case 2</vt:lpstr>
      <vt:lpstr>Case 2</vt:lpstr>
      <vt:lpstr>Case 3</vt:lpstr>
      <vt:lpstr>Case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junaid patel</dc:creator>
  <cp:lastModifiedBy>kon fu chuen</cp:lastModifiedBy>
  <cp:revision>96</cp:revision>
  <dcterms:modified xsi:type="dcterms:W3CDTF">2021-01-25T21:16:03Z</dcterms:modified>
</cp:coreProperties>
</file>