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5" r:id="rId6"/>
    <p:sldId id="277" r:id="rId7"/>
    <p:sldId id="278" r:id="rId8"/>
    <p:sldId id="306" r:id="rId9"/>
    <p:sldId id="319" r:id="rId10"/>
    <p:sldId id="261" r:id="rId11"/>
    <p:sldId id="267" r:id="rId12"/>
    <p:sldId id="268" r:id="rId13"/>
    <p:sldId id="307" r:id="rId14"/>
    <p:sldId id="308" r:id="rId15"/>
    <p:sldId id="270" r:id="rId16"/>
    <p:sldId id="316" r:id="rId17"/>
    <p:sldId id="309" r:id="rId18"/>
    <p:sldId id="272" r:id="rId19"/>
    <p:sldId id="304" r:id="rId20"/>
    <p:sldId id="274" r:id="rId21"/>
    <p:sldId id="279" r:id="rId22"/>
    <p:sldId id="310" r:id="rId23"/>
    <p:sldId id="275" r:id="rId24"/>
    <p:sldId id="281" r:id="rId25"/>
    <p:sldId id="311" r:id="rId26"/>
    <p:sldId id="276" r:id="rId27"/>
    <p:sldId id="283" r:id="rId28"/>
    <p:sldId id="282" r:id="rId29"/>
    <p:sldId id="302" r:id="rId30"/>
    <p:sldId id="312" r:id="rId31"/>
    <p:sldId id="284" r:id="rId32"/>
    <p:sldId id="285" r:id="rId33"/>
    <p:sldId id="286" r:id="rId34"/>
    <p:sldId id="287" r:id="rId35"/>
    <p:sldId id="289" r:id="rId36"/>
    <p:sldId id="315" r:id="rId37"/>
    <p:sldId id="318" r:id="rId38"/>
    <p:sldId id="290" r:id="rId39"/>
    <p:sldId id="317" r:id="rId40"/>
    <p:sldId id="291" r:id="rId41"/>
    <p:sldId id="292" r:id="rId42"/>
    <p:sldId id="293" r:id="rId43"/>
    <p:sldId id="314" r:id="rId44"/>
    <p:sldId id="294" r:id="rId45"/>
    <p:sldId id="301" r:id="rId46"/>
    <p:sldId id="295" r:id="rId47"/>
    <p:sldId id="303" r:id="rId48"/>
    <p:sldId id="313" r:id="rId49"/>
    <p:sldId id="296" r:id="rId50"/>
    <p:sldId id="305" r:id="rId51"/>
    <p:sldId id="297" r:id="rId52"/>
    <p:sldId id="300" r:id="rId53"/>
    <p:sldId id="298" r:id="rId54"/>
    <p:sldId id="299" r:id="rId55"/>
    <p:sldId id="262" r:id="rId56"/>
    <p:sldId id="264" r:id="rId57"/>
    <p:sldId id="26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5"/>
    <a:srgbClr val="FFF2E3"/>
    <a:srgbClr val="29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2579" autoAdjust="0"/>
  </p:normalViewPr>
  <p:slideViewPr>
    <p:cSldViewPr snapToGrid="0" snapToObjects="1">
      <p:cViewPr varScale="1">
        <p:scale>
          <a:sx n="67" d="100"/>
          <a:sy n="67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Orford" userId="33d374a5598bf2d0" providerId="LiveId" clId="{4E8C056F-8A55-4D3D-8151-0533066DF31D}"/>
    <pc:docChg chg="undo custSel addSld delSld modSld">
      <pc:chgData name="Adam Orford" userId="33d374a5598bf2d0" providerId="LiveId" clId="{4E8C056F-8A55-4D3D-8151-0533066DF31D}" dt="2022-10-17T15:46:44.452" v="968" actId="1076"/>
      <pc:docMkLst>
        <pc:docMk/>
      </pc:docMkLst>
      <pc:sldChg chg="modSp mod">
        <pc:chgData name="Adam Orford" userId="33d374a5598bf2d0" providerId="LiveId" clId="{4E8C056F-8A55-4D3D-8151-0533066DF31D}" dt="2022-10-17T15:32:47.656" v="943" actId="20577"/>
        <pc:sldMkLst>
          <pc:docMk/>
          <pc:sldMk cId="2780616558" sldId="262"/>
        </pc:sldMkLst>
        <pc:spChg chg="mod">
          <ac:chgData name="Adam Orford" userId="33d374a5598bf2d0" providerId="LiveId" clId="{4E8C056F-8A55-4D3D-8151-0533066DF31D}" dt="2022-10-17T15:32:47.656" v="943" actId="20577"/>
          <ac:spMkLst>
            <pc:docMk/>
            <pc:sldMk cId="2780616558" sldId="262"/>
            <ac:spMk id="5" creationId="{6D7A6F5B-6327-4844-BD16-4BB44595B27A}"/>
          </ac:spMkLst>
        </pc:spChg>
      </pc:sldChg>
      <pc:sldChg chg="modSp mod">
        <pc:chgData name="Adam Orford" userId="33d374a5598bf2d0" providerId="LiveId" clId="{4E8C056F-8A55-4D3D-8151-0533066DF31D}" dt="2022-10-16T22:37:07.562" v="6" actId="20577"/>
        <pc:sldMkLst>
          <pc:docMk/>
          <pc:sldMk cId="1010698804" sldId="289"/>
        </pc:sldMkLst>
        <pc:spChg chg="mod">
          <ac:chgData name="Adam Orford" userId="33d374a5598bf2d0" providerId="LiveId" clId="{4E8C056F-8A55-4D3D-8151-0533066DF31D}" dt="2022-10-16T22:37:07.562" v="6" actId="20577"/>
          <ac:spMkLst>
            <pc:docMk/>
            <pc:sldMk cId="1010698804" sldId="289"/>
            <ac:spMk id="2" creationId="{3E072DFE-41DF-354C-8D55-8F462048E281}"/>
          </ac:spMkLst>
        </pc:spChg>
      </pc:sldChg>
      <pc:sldChg chg="modSp mod">
        <pc:chgData name="Adam Orford" userId="33d374a5598bf2d0" providerId="LiveId" clId="{4E8C056F-8A55-4D3D-8151-0533066DF31D}" dt="2022-10-16T22:55:29.516" v="856" actId="20577"/>
        <pc:sldMkLst>
          <pc:docMk/>
          <pc:sldMk cId="2641027189" sldId="301"/>
        </pc:sldMkLst>
        <pc:spChg chg="mod">
          <ac:chgData name="Adam Orford" userId="33d374a5598bf2d0" providerId="LiveId" clId="{4E8C056F-8A55-4D3D-8151-0533066DF31D}" dt="2022-10-16T22:55:29.516" v="856" actId="20577"/>
          <ac:spMkLst>
            <pc:docMk/>
            <pc:sldMk cId="2641027189" sldId="301"/>
            <ac:spMk id="5" creationId="{6D7A6F5B-6327-4844-BD16-4BB44595B27A}"/>
          </ac:spMkLst>
        </pc:spChg>
      </pc:sldChg>
      <pc:sldChg chg="addSp delSp mod">
        <pc:chgData name="Adam Orford" userId="33d374a5598bf2d0" providerId="LiveId" clId="{4E8C056F-8A55-4D3D-8151-0533066DF31D}" dt="2022-10-17T15:44:09.008" v="947" actId="478"/>
        <pc:sldMkLst>
          <pc:docMk/>
          <pc:sldMk cId="511759390" sldId="306"/>
        </pc:sldMkLst>
        <pc:picChg chg="add del">
          <ac:chgData name="Adam Orford" userId="33d374a5598bf2d0" providerId="LiveId" clId="{4E8C056F-8A55-4D3D-8151-0533066DF31D}" dt="2022-10-17T15:44:09.008" v="947" actId="478"/>
          <ac:picMkLst>
            <pc:docMk/>
            <pc:sldMk cId="511759390" sldId="306"/>
            <ac:picMk id="10" creationId="{D43A5C3E-88C1-5CBF-65EA-4F1047EEBA40}"/>
          </ac:picMkLst>
        </pc:picChg>
      </pc:sldChg>
      <pc:sldChg chg="addSp delSp modSp add mod modNotesTx">
        <pc:chgData name="Adam Orford" userId="33d374a5598bf2d0" providerId="LiveId" clId="{4E8C056F-8A55-4D3D-8151-0533066DF31D}" dt="2022-10-16T22:53:18.682" v="835" actId="167"/>
        <pc:sldMkLst>
          <pc:docMk/>
          <pc:sldMk cId="269195692" sldId="318"/>
        </pc:sldMkLst>
        <pc:spChg chg="mod">
          <ac:chgData name="Adam Orford" userId="33d374a5598bf2d0" providerId="LiveId" clId="{4E8C056F-8A55-4D3D-8151-0533066DF31D}" dt="2022-10-16T22:41:21.021" v="8" actId="20577"/>
          <ac:spMkLst>
            <pc:docMk/>
            <pc:sldMk cId="269195692" sldId="318"/>
            <ac:spMk id="5" creationId="{6D7A6F5B-6327-4844-BD16-4BB44595B27A}"/>
          </ac:spMkLst>
        </pc:spChg>
        <pc:spChg chg="add del mod">
          <ac:chgData name="Adam Orford" userId="33d374a5598bf2d0" providerId="LiveId" clId="{4E8C056F-8A55-4D3D-8151-0533066DF31D}" dt="2022-10-16T22:52:43.434" v="830" actId="12"/>
          <ac:spMkLst>
            <pc:docMk/>
            <pc:sldMk cId="269195692" sldId="318"/>
            <ac:spMk id="13" creationId="{198EB619-D89A-C23E-021B-548B2F75C76B}"/>
          </ac:spMkLst>
        </pc:spChg>
        <pc:picChg chg="add del mod modCrop">
          <ac:chgData name="Adam Orford" userId="33d374a5598bf2d0" providerId="LiveId" clId="{4E8C056F-8A55-4D3D-8151-0533066DF31D}" dt="2022-10-16T22:41:38.115" v="14" actId="22"/>
          <ac:picMkLst>
            <pc:docMk/>
            <pc:sldMk cId="269195692" sldId="318"/>
            <ac:picMk id="4" creationId="{08F90F7B-B3AC-88BF-DBF5-A5C637571DC4}"/>
          </ac:picMkLst>
        </pc:picChg>
        <pc:picChg chg="add mod ord modCrop">
          <ac:chgData name="Adam Orford" userId="33d374a5598bf2d0" providerId="LiveId" clId="{4E8C056F-8A55-4D3D-8151-0533066DF31D}" dt="2022-10-16T22:53:18.682" v="835" actId="167"/>
          <ac:picMkLst>
            <pc:docMk/>
            <pc:sldMk cId="269195692" sldId="318"/>
            <ac:picMk id="12" creationId="{899B6A23-4D85-4B5C-D28D-8D2FBADFB7B3}"/>
          </ac:picMkLst>
        </pc:picChg>
      </pc:sldChg>
      <pc:sldChg chg="addSp modSp add mod">
        <pc:chgData name="Adam Orford" userId="33d374a5598bf2d0" providerId="LiveId" clId="{4E8C056F-8A55-4D3D-8151-0533066DF31D}" dt="2022-10-17T15:46:44.452" v="968" actId="1076"/>
        <pc:sldMkLst>
          <pc:docMk/>
          <pc:sldMk cId="2614998824" sldId="319"/>
        </pc:sldMkLst>
        <pc:spChg chg="mod">
          <ac:chgData name="Adam Orford" userId="33d374a5598bf2d0" providerId="LiveId" clId="{4E8C056F-8A55-4D3D-8151-0533066DF31D}" dt="2022-10-17T15:45:46.799" v="959" actId="20577"/>
          <ac:spMkLst>
            <pc:docMk/>
            <pc:sldMk cId="2614998824" sldId="319"/>
            <ac:spMk id="3" creationId="{7DB91254-1076-23FB-AF7E-A2379D20DF99}"/>
          </ac:spMkLst>
        </pc:spChg>
        <pc:spChg chg="mod">
          <ac:chgData name="Adam Orford" userId="33d374a5598bf2d0" providerId="LiveId" clId="{4E8C056F-8A55-4D3D-8151-0533066DF31D}" dt="2022-10-17T15:44:19.846" v="949" actId="20577"/>
          <ac:spMkLst>
            <pc:docMk/>
            <pc:sldMk cId="2614998824" sldId="319"/>
            <ac:spMk id="5" creationId="{6D7A6F5B-6327-4844-BD16-4BB44595B27A}"/>
          </ac:spMkLst>
        </pc:spChg>
        <pc:picChg chg="add mod modCrop">
          <ac:chgData name="Adam Orford" userId="33d374a5598bf2d0" providerId="LiveId" clId="{4E8C056F-8A55-4D3D-8151-0533066DF31D}" dt="2022-10-17T15:46:44.452" v="968" actId="1076"/>
          <ac:picMkLst>
            <pc:docMk/>
            <pc:sldMk cId="2614998824" sldId="319"/>
            <ac:picMk id="10" creationId="{6B17A935-DDB8-5691-4363-593CD93C9809}"/>
          </ac:picMkLst>
        </pc:picChg>
        <pc:picChg chg="add mod modCrop">
          <ac:chgData name="Adam Orford" userId="33d374a5598bf2d0" providerId="LiveId" clId="{4E8C056F-8A55-4D3D-8151-0533066DF31D}" dt="2022-10-17T15:46:40.706" v="967" actId="1076"/>
          <ac:picMkLst>
            <pc:docMk/>
            <pc:sldMk cId="2614998824" sldId="319"/>
            <ac:picMk id="13" creationId="{66A84924-8F08-C0C3-574F-8E54828EFCBA}"/>
          </ac:picMkLst>
        </pc:picChg>
      </pc:sldChg>
      <pc:sldChg chg="new del">
        <pc:chgData name="Adam Orford" userId="33d374a5598bf2d0" providerId="LiveId" clId="{4E8C056F-8A55-4D3D-8151-0533066DF31D}" dt="2022-10-17T15:42:53.969" v="945" actId="47"/>
        <pc:sldMkLst>
          <pc:docMk/>
          <pc:sldMk cId="3786467705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9ACD-596E-4741-84D4-E413C87DB0D3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2314-A2C0-4E4B-AABE-6785A5D7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4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mucous membrane (conjunctiva) lining your eyelids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03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6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4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 – spermatozoa matures in the female genital tract to gain ability to fertilise oocyte</a:t>
            </a:r>
          </a:p>
          <a:p>
            <a:r>
              <a:rPr lang="en-GB" dirty="0"/>
              <a:t>Fert – egg must be fertilised with 24-48 hrs of ovulation</a:t>
            </a:r>
          </a:p>
          <a:p>
            <a:r>
              <a:rPr lang="en-GB" dirty="0"/>
              <a:t>Cleavage – number of mitotic cell divisions occur (totipotent)</a:t>
            </a:r>
          </a:p>
          <a:p>
            <a:r>
              <a:rPr lang="en-GB" dirty="0"/>
              <a:t>Compaction – cells flatten + maximise intracellular contacts</a:t>
            </a:r>
          </a:p>
          <a:p>
            <a:r>
              <a:rPr lang="en-GB" dirty="0"/>
              <a:t>Cavitation + Differentiation – Blastocyst is formed (greater than 80 cells)</a:t>
            </a:r>
          </a:p>
          <a:p>
            <a:r>
              <a:rPr lang="en-GB" dirty="0" err="1"/>
              <a:t>Expanision</a:t>
            </a:r>
            <a:r>
              <a:rPr lang="en-GB" dirty="0"/>
              <a:t> – Blastocyst diameter increases</a:t>
            </a:r>
          </a:p>
          <a:p>
            <a:r>
              <a:rPr lang="en-GB" dirty="0"/>
              <a:t>Hatching – Blastocyst expands + embryo hatches from zona pellucida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72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91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7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Testosterone</a:t>
            </a:r>
            <a:r>
              <a:rPr lang="en-US" sz="1200" dirty="0"/>
              <a:t> is the primary male androgen, involved in sexual development, fertility, muscle formation, body composition, bone health and cognitive function.</a:t>
            </a:r>
            <a:endParaRPr lang="en-US" sz="1200" b="1" dirty="0"/>
          </a:p>
          <a:p>
            <a:r>
              <a:rPr lang="en-US" sz="1200" b="1" dirty="0"/>
              <a:t>Dihydrotestosterone</a:t>
            </a:r>
            <a:r>
              <a:rPr lang="en-US" sz="1200" dirty="0"/>
              <a:t> is an </a:t>
            </a:r>
            <a:r>
              <a:rPr lang="en-US" sz="1200" b="1" dirty="0"/>
              <a:t>androgen</a:t>
            </a:r>
            <a:r>
              <a:rPr lang="en-US" sz="1200" dirty="0"/>
              <a:t> hormone that stimulates the development of male characteristics. It is formed from </a:t>
            </a:r>
            <a:r>
              <a:rPr lang="en-US" sz="1200" b="1" dirty="0"/>
              <a:t>testosterone</a:t>
            </a:r>
            <a:r>
              <a:rPr lang="en-US" sz="1200" dirty="0"/>
              <a:t> via </a:t>
            </a:r>
            <a:r>
              <a:rPr lang="en-US" sz="1200" b="1" dirty="0"/>
              <a:t>5-alpha-reductase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Testosterone</a:t>
            </a:r>
            <a:r>
              <a:rPr lang="en-US" sz="1200" dirty="0"/>
              <a:t> is the primary male androgen, involved in sexual development, fertility, muscle formation, body composition, bone health and cognitive function.</a:t>
            </a:r>
            <a:endParaRPr lang="en-US" sz="1200" b="1" dirty="0"/>
          </a:p>
          <a:p>
            <a:r>
              <a:rPr lang="en-US" sz="1200" b="1" dirty="0"/>
              <a:t>Dihydrotestosterone</a:t>
            </a:r>
            <a:r>
              <a:rPr lang="en-US" sz="1200" dirty="0"/>
              <a:t> is an </a:t>
            </a:r>
            <a:r>
              <a:rPr lang="en-US" sz="1200" b="1" dirty="0"/>
              <a:t>androgen</a:t>
            </a:r>
            <a:r>
              <a:rPr lang="en-US" sz="1200" dirty="0"/>
              <a:t> hormone that stimulates the development of male characteristics. It is formed from </a:t>
            </a:r>
            <a:r>
              <a:rPr lang="en-US" sz="1200" b="1" dirty="0"/>
              <a:t>testosterone</a:t>
            </a:r>
            <a:r>
              <a:rPr lang="en-US" sz="1200" dirty="0"/>
              <a:t> via </a:t>
            </a:r>
            <a:r>
              <a:rPr lang="en-US" sz="1200" b="1" dirty="0"/>
              <a:t>5-alpha-reductase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6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polar bodies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3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https://docs.google.com/forms/d/e/1FAIpQLSfc8O5LXCZaH3ZnqsKi-DlVt7QDBx4tOgbtYJcj6WeiU7fIFA/viewform?vc=0&amp;c=0&amp;w=1&amp;flr=0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2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determining gene on the Y chromosome </a:t>
            </a:r>
          </a:p>
          <a:p>
            <a:endParaRPr lang="en-US" dirty="0"/>
          </a:p>
          <a:p>
            <a:r>
              <a:rPr lang="en-US" dirty="0" err="1"/>
              <a:t>Mesenephric</a:t>
            </a:r>
            <a:r>
              <a:rPr lang="en-US" dirty="0"/>
              <a:t> = wolffian </a:t>
            </a:r>
          </a:p>
          <a:p>
            <a:r>
              <a:rPr lang="en-US" dirty="0" err="1"/>
              <a:t>Paramesenephric</a:t>
            </a:r>
            <a:r>
              <a:rPr lang="en-US" dirty="0"/>
              <a:t> = Mullerian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determining gene on the Y chromosome </a:t>
            </a:r>
          </a:p>
          <a:p>
            <a:endParaRPr lang="en-US" dirty="0"/>
          </a:p>
          <a:p>
            <a:r>
              <a:rPr lang="en-US" dirty="0" err="1"/>
              <a:t>Mesenephric</a:t>
            </a:r>
            <a:r>
              <a:rPr lang="en-US" dirty="0"/>
              <a:t> = wolffian </a:t>
            </a:r>
          </a:p>
          <a:p>
            <a:r>
              <a:rPr lang="en-US" dirty="0" err="1"/>
              <a:t>Paramesenephric</a:t>
            </a:r>
            <a:r>
              <a:rPr lang="en-US" dirty="0"/>
              <a:t> = Mullerian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determining gene on the Y chromosome </a:t>
            </a:r>
          </a:p>
          <a:p>
            <a:endParaRPr lang="en-US" dirty="0"/>
          </a:p>
          <a:p>
            <a:r>
              <a:rPr lang="en-US" dirty="0" err="1"/>
              <a:t>Mesenephric</a:t>
            </a:r>
            <a:r>
              <a:rPr lang="en-US" dirty="0"/>
              <a:t> = wolffian </a:t>
            </a:r>
          </a:p>
          <a:p>
            <a:r>
              <a:rPr lang="en-US" dirty="0" err="1"/>
              <a:t>Paramesenephric</a:t>
            </a:r>
            <a:r>
              <a:rPr lang="en-US" dirty="0"/>
              <a:t> = Mullerian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determining gene on the Y chromosome </a:t>
            </a:r>
          </a:p>
          <a:p>
            <a:endParaRPr lang="en-US" dirty="0"/>
          </a:p>
          <a:p>
            <a:r>
              <a:rPr lang="en-US" dirty="0" err="1"/>
              <a:t>Mesenephric</a:t>
            </a:r>
            <a:r>
              <a:rPr lang="en-US" dirty="0"/>
              <a:t> = wolffian </a:t>
            </a:r>
          </a:p>
          <a:p>
            <a:r>
              <a:rPr lang="en-US" dirty="0" err="1"/>
              <a:t>Paramesenephric</a:t>
            </a:r>
            <a:r>
              <a:rPr lang="en-US" dirty="0"/>
              <a:t> = Mullerian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4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Spermiogenesis is the maturation of spermatids into sperm cells vs spermatogenesis is the formation of sperm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5423-4D4D-8842-AE5E-C34E65646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59979-D87F-6C4C-B7D4-18CE6C097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19E9-F950-5A41-888E-461C0E10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9B8A-09B7-2C49-83B6-94C47B1BF555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6D07-F64F-624B-B456-9A451F27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F91BA-E7BC-F046-A93F-69FD97F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D851-EF45-FC40-9360-544E35E1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6DA97-EDB6-794C-846C-43960210A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C605-B1B3-7C4F-A5C2-6798B0E2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3A7-412E-F64B-B7A3-05F670C51E87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4D52-23A0-2140-9CB6-6BE7C25B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347B9-3094-C14A-AD63-970C50D5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96F5D-00D5-1A46-8A79-07C378928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EA9E7-26F6-664B-AACC-49C00E15F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0C6B-E55F-5F45-94D1-9BF9020C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79DB-A361-C541-A364-19B6A6D86F77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6E98-AD68-DE4D-AAD2-B10C82F4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95E52-8216-2B4D-82BA-D853345A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9BDD-9D0A-024F-BD3D-2FB24967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04D66-DC28-4045-B572-92781CEF0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E4931-B6B2-6446-86A5-AF1E651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601E-4902-7345-8B01-3776FE416E64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0A14D-F8B9-6D40-B562-D2C39F2B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C3FD-8458-5145-875F-A46EEF1E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D30F-8089-7B49-8D85-E755EF69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B8E21-724C-BD42-B57B-63C62935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D0D8-0F60-F340-B453-84326F9C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7447-B65E-2747-AB43-1A050C5F4AD9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4EC43-2DB3-984F-9DE3-E15EE617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43950-BDB5-0D44-943B-16A21DB7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9F8E-E220-1A47-B795-5E79B7B6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2531-B11C-D848-A75F-628A230F8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6DA91-0F45-F145-8D85-6EAB65789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7CBCB-477F-7743-BA1C-976C550D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8F8C-E0FE-1546-AC58-6370688A1F38}" type="datetime1">
              <a:rPr lang="en-GB" smtClean="0"/>
              <a:t>17/10/2022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B70BA-7C88-1E4E-A423-CC32DC7E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3DA39-DF94-C64F-B0B8-2D06AE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7A78-3F5E-094E-B5AA-A0E36BA2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AD093-FBFF-134B-98F0-EC3B03C03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C56C9-943F-8944-BF34-B9E551D28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C6BF5-7130-5349-B854-B54E77C2F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1E1E0-92D5-644A-9E39-7CF3187D4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5EB60-5EE5-6443-B8E7-6A416FBF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D9F-CB52-E145-AE8C-20ABAF509280}" type="datetime1">
              <a:rPr lang="en-GB" smtClean="0"/>
              <a:t>17/10/2022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BA470-5EB2-5549-91B1-5680CCE7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E6BA6-9A99-324A-BD46-6A839AF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6F55-B764-F74F-9AB9-EF528C9F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C0E6D-A23A-1445-8059-3481A980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C73-715A-F24C-8AA0-68CB8FC478D4}" type="datetime1">
              <a:rPr lang="en-GB" smtClean="0"/>
              <a:t>17/10/2022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F6876-20BD-DA41-8EA1-2ACF8943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C8C88-33D9-334B-8D4C-FD2A4931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84B71-E77F-8146-91A7-CCAA889D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CFA4-438F-754A-A5D9-A1F6C655DFE1}" type="datetime1">
              <a:rPr lang="en-GB" smtClean="0"/>
              <a:t>17/10/2022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87412-E802-854D-8484-D4B9363C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A368-8685-124B-88A0-DE9EF615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6432-FAD1-4D4C-A1B5-98FADBBC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5FDB-E933-C949-AB77-3D97C544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264B-956E-9B40-BF82-B6467136D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23E39-04D3-1C47-8CD1-454A5034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3DC5-05EF-D24A-A9F8-920AD82CBFE7}" type="datetime1">
              <a:rPr lang="en-GB" smtClean="0"/>
              <a:t>17/10/2022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253EE-D506-D843-944F-9BF53DE9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F2DFF-210A-0842-8D22-3C7FD5FC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DC49-6C47-F84B-8595-5F08C4E0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42E1E-8063-5F49-9012-EA6681F67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12B82-332B-8343-A70F-B3B47D62F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92B53-237B-7144-AAEC-26E8F681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89A6-D22C-5547-8AA1-DEBE0EC5111D}" type="datetime1">
              <a:rPr lang="en-GB" smtClean="0"/>
              <a:t>17/10/2022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79D1-B9FA-5D49-A4D8-7A7E5C1C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403F3-2CD0-314B-A677-D91986D3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C5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8E9DB-8C06-A345-A8DD-8470580D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D8126-1398-B44D-A556-A58808C7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8E43-0681-E944-BF43-7606A0BA6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65FE-FABD-5145-8D55-FE801C38A902}" type="datetime1">
              <a:rPr lang="en-GB" smtClean="0"/>
              <a:t>17/10/2022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B6F4-8321-D542-A142-BB24AF913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D364B-B582-3740-8B1B-7C4DCCF16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84FB75-B91E-6F41-B9A6-CB0B38083953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0FA46-BD00-394C-BEE5-F3203E36CBC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8" name="Picture 4" descr="SHEFFIELD PEER TEACHING SOCIETY">
              <a:extLst>
                <a:ext uri="{FF2B5EF4-FFF2-40B4-BE49-F238E27FC236}">
                  <a16:creationId xmlns:a16="http://schemas.microsoft.com/office/drawing/2014/main" id="{906FFD82-7933-0643-A7F5-EE841E3E3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heffield Medical Society">
              <a:extLst>
                <a:ext uri="{FF2B5EF4-FFF2-40B4-BE49-F238E27FC236}">
                  <a16:creationId xmlns:a16="http://schemas.microsoft.com/office/drawing/2014/main" id="{A6E895D6-B4D2-1544-ADCA-028522041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6430" y="626107"/>
            <a:ext cx="1128382" cy="847206"/>
            <a:chOff x="5307830" y="325570"/>
            <a:chExt cx="1128382" cy="847206"/>
          </a:xfrm>
        </p:grpSpPr>
        <p:sp>
          <p:nvSpPr>
            <p:cNvPr id="1048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1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8811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9502" y="626107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86AEF-DB08-BF42-9E92-1D1C292F5356}"/>
              </a:ext>
            </a:extLst>
          </p:cNvPr>
          <p:cNvSpPr txBox="1"/>
          <p:nvPr/>
        </p:nvSpPr>
        <p:spPr>
          <a:xfrm>
            <a:off x="966430" y="3450865"/>
            <a:ext cx="6006864" cy="1566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GEM SBA-Style Revision Series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2022/23</a:t>
            </a:r>
          </a:p>
        </p:txBody>
      </p:sp>
      <p:pic>
        <p:nvPicPr>
          <p:cNvPr id="1026" name="Picture 2" descr="Sheffield Medical Society">
            <a:extLst>
              <a:ext uri="{FF2B5EF4-FFF2-40B4-BE49-F238E27FC236}">
                <a16:creationId xmlns:a16="http://schemas.microsoft.com/office/drawing/2014/main" id="{564E71FF-F94A-8B4A-8DFF-5E6274FF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7859" y="1510852"/>
            <a:ext cx="2617954" cy="15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78C04B-B0BB-2D44-8F41-F410AF0D445B}"/>
              </a:ext>
            </a:extLst>
          </p:cNvPr>
          <p:cNvSpPr/>
          <p:nvPr/>
        </p:nvSpPr>
        <p:spPr>
          <a:xfrm>
            <a:off x="7325813" y="1775638"/>
            <a:ext cx="3899757" cy="3881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E3FE9-947A-1F47-A5D2-5543F71B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pic>
        <p:nvPicPr>
          <p:cNvPr id="1028" name="Picture 4" descr="SHEFFIELD PEER TEACHING SOCIETY">
            <a:extLst>
              <a:ext uri="{FF2B5EF4-FFF2-40B4-BE49-F238E27FC236}">
                <a16:creationId xmlns:a16="http://schemas.microsoft.com/office/drawing/2014/main" id="{BF75F769-5C17-7244-B566-270F596C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1" b="95814" l="1386" r="96767">
                        <a14:foregroundMark x1="76443" y1="31163" x2="61432" y2="20000"/>
                        <a14:foregroundMark x1="61432" y1="20000" x2="38799" y2="17442"/>
                        <a14:foregroundMark x1="38799" y1="17442" x2="26328" y2="23488"/>
                        <a14:foregroundMark x1="26328" y1="23488" x2="21478" y2="33953"/>
                        <a14:foregroundMark x1="21478" y1="33953" x2="24711" y2="56512"/>
                        <a14:foregroundMark x1="24711" y1="56512" x2="34642" y2="73721"/>
                        <a14:foregroundMark x1="34642" y1="73721" x2="41570" y2="80000"/>
                        <a14:foregroundMark x1="41570" y1="80000" x2="49885" y2="82558"/>
                        <a14:foregroundMark x1="49885" y1="82558" x2="59584" y2="81860"/>
                        <a14:foregroundMark x1="59584" y1="81860" x2="69515" y2="74884"/>
                        <a14:foregroundMark x1="69515" y1="74884" x2="83603" y2="41628"/>
                        <a14:foregroundMark x1="42725" y1="21860" x2="67898" y2="29070"/>
                        <a14:foregroundMark x1="67898" y1="29070" x2="42263" y2="18140"/>
                        <a14:foregroundMark x1="42263" y1="18140" x2="33256" y2="16512"/>
                        <a14:foregroundMark x1="33256" y1="16512" x2="49885" y2="15814"/>
                        <a14:foregroundMark x1="49885" y1="15814" x2="59815" y2="17209"/>
                        <a14:foregroundMark x1="59815" y1="17209" x2="42725" y2="15349"/>
                        <a14:foregroundMark x1="42725" y1="15349" x2="66513" y2="19535"/>
                        <a14:foregroundMark x1="66513" y1="19535" x2="78060" y2="31395"/>
                        <a14:foregroundMark x1="78060" y1="31395" x2="70901" y2="20233"/>
                        <a14:foregroundMark x1="70901" y1="20233" x2="77829" y2="31860"/>
                        <a14:foregroundMark x1="77829" y1="31860" x2="71132" y2="22093"/>
                        <a14:foregroundMark x1="71132" y1="22093" x2="76212" y2="30698"/>
                        <a14:foregroundMark x1="76212" y1="30698" x2="76212" y2="31163"/>
                        <a14:foregroundMark x1="24942" y1="23256" x2="18476" y2="29302"/>
                        <a14:foregroundMark x1="18476" y1="29302" x2="25866" y2="22326"/>
                        <a14:foregroundMark x1="25866" y1="22326" x2="17090" y2="32326"/>
                        <a14:foregroundMark x1="34411" y1="16977" x2="22864" y2="18837"/>
                        <a14:foregroundMark x1="22864" y1="18837" x2="16397" y2="24884"/>
                        <a14:foregroundMark x1="16397" y1="24884" x2="12933" y2="33023"/>
                        <a14:foregroundMark x1="12933" y1="33023" x2="13857" y2="53721"/>
                        <a14:foregroundMark x1="13857" y1="53721" x2="23788" y2="75814"/>
                        <a14:foregroundMark x1="23788" y1="75814" x2="34642" y2="84419"/>
                        <a14:foregroundMark x1="34642" y1="84419" x2="46651" y2="87209"/>
                        <a14:foregroundMark x1="46651" y1="87209" x2="57506" y2="83256"/>
                        <a14:foregroundMark x1="57506" y1="83256" x2="73210" y2="66512"/>
                        <a14:foregroundMark x1="73210" y1="66512" x2="80139" y2="46047"/>
                        <a14:foregroundMark x1="80139" y1="46047" x2="80370" y2="30930"/>
                        <a14:foregroundMark x1="80370" y1="30930" x2="75520" y2="19302"/>
                        <a14:foregroundMark x1="75520" y1="19302" x2="64896" y2="13023"/>
                        <a14:foregroundMark x1="64896" y1="13023" x2="56981" y2="10781"/>
                        <a14:foregroundMark x1="40046" y1="11177" x2="35104" y2="12326"/>
                        <a14:foregroundMark x1="35104" y1="12326" x2="17783" y2="29070"/>
                        <a14:foregroundMark x1="17783" y1="29070" x2="15473" y2="56512"/>
                        <a14:foregroundMark x1="15473" y1="56512" x2="17321" y2="67442"/>
                        <a14:foregroundMark x1="17321" y1="67442" x2="22402" y2="76047"/>
                        <a14:foregroundMark x1="22402" y1="76047" x2="30716" y2="82093"/>
                        <a14:foregroundMark x1="30716" y1="82093" x2="43418" y2="85116"/>
                        <a14:foregroundMark x1="43418" y1="85116" x2="54273" y2="84884"/>
                        <a14:foregroundMark x1="54273" y1="84884" x2="76443" y2="74186"/>
                        <a14:foregroundMark x1="76443" y1="74186" x2="82679" y2="66512"/>
                        <a14:foregroundMark x1="82679" y1="66512" x2="86605" y2="56744"/>
                        <a14:foregroundMark x1="86605" y1="56744" x2="87298" y2="39767"/>
                        <a14:foregroundMark x1="87298" y1="39767" x2="80831" y2="20233"/>
                        <a14:foregroundMark x1="94919" y1="52558" x2="94919" y2="52558"/>
                        <a14:foregroundMark x1="9469" y1="64419" x2="9469" y2="64419"/>
                        <a14:foregroundMark x1="45958" y1="92791" x2="45958" y2="92791"/>
                        <a14:foregroundMark x1="6928" y1="50698" x2="6928" y2="50698"/>
                        <a14:foregroundMark x1="49192" y1="3023" x2="49192" y2="3023"/>
                        <a14:foregroundMark x1="40647" y1="91163" x2="56813" y2="90698"/>
                        <a14:foregroundMark x1="56813" y1="90698" x2="69284" y2="81395"/>
                        <a14:foregroundMark x1="26328" y1="26512" x2="37182" y2="25349"/>
                        <a14:foregroundMark x1="37182" y1="25349" x2="27021" y2="28372"/>
                        <a14:foregroundMark x1="27021" y1="28372" x2="41801" y2="16279"/>
                        <a14:foregroundMark x1="41801" y1="16279" x2="35335" y2="24186"/>
                        <a14:foregroundMark x1="35335" y1="24186" x2="30947" y2="26744"/>
                        <a14:foregroundMark x1="1386" y1="50698" x2="1386" y2="50698"/>
                        <a14:foregroundMark x1="96767" y1="50000" x2="96767" y2="50000"/>
                        <a14:backgroundMark x1="693" y1="49302" x2="693" y2="49302"/>
                        <a14:backgroundMark x1="13626" y1="16279" x2="5312" y2="27442"/>
                        <a14:backgroundMark x1="33487" y1="96744" x2="49423" y2="97209"/>
                        <a14:backgroundMark x1="49423" y1="97209" x2="77598" y2="92558"/>
                        <a14:backgroundMark x1="4850" y1="72558" x2="3464" y2="28605"/>
                        <a14:backgroundMark x1="3464" y1="68837" x2="25404" y2="90465"/>
                        <a14:backgroundMark x1="25404" y1="90465" x2="36721" y2="95349"/>
                        <a14:backgroundMark x1="66513" y1="95349" x2="89376" y2="75116"/>
                        <a14:backgroundMark x1="89376" y1="75116" x2="97460" y2="59767"/>
                        <a14:backgroundMark x1="97460" y1="59767" x2="96998" y2="42093"/>
                        <a14:backgroundMark x1="96998" y1="42093" x2="87529" y2="15581"/>
                        <a14:backgroundMark x1="7852" y1="22791" x2="36028" y2="8140"/>
                        <a14:backgroundMark x1="36028" y1="8140" x2="53118" y2="7209"/>
                        <a14:backgroundMark x1="53118" y1="7209" x2="69053" y2="7907"/>
                        <a14:backgroundMark x1="69053" y1="7907" x2="84296" y2="16047"/>
                        <a14:backgroundMark x1="84296" y1="16047" x2="92610" y2="2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21" y="1666738"/>
            <a:ext cx="4300526" cy="42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Which of the following is correct regarding oogenesis and spermiogenesis?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Oogenesis is promoted by LH whilst spermiogenesis is promoted by FSH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Spermiogenesis is promoted by LH whilst oogenesis is promoted by FSH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They both cease after menopause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They both occur after puberty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Oogenesis occurs before birth while spermiogenesis begins at puberty and continues throughout life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A0D8C5-8731-394E-8753-C8D1A4E7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400C03-690A-6C48-BA94-4B1955B22A1C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643C6-EC1D-1849-88DB-8C0144BF55A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A697176A-443D-5D46-8638-4152E7E17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5787B413-83AE-FA42-8F83-1E709FB8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913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3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Which of the following could be accurately said of oogenesis and spermiogenesis?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Oogenesis is promoted by LH whilst spermiogenesis is promoted by FSH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Spermiogenesis is promoted by LH whilst oogenesis is promoted by FSH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They both cease after menopause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They both occur after puberty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Oogenesis occurs before birth while spermiogenesis begins at puberty and continues throughout life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A0D8C5-8731-394E-8753-C8D1A4E7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400C03-690A-6C48-BA94-4B1955B22A1C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643C6-EC1D-1849-88DB-8C0144BF55A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A697176A-443D-5D46-8638-4152E7E17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5787B413-83AE-FA42-8F83-1E709FB8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312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the correct pathway that sperm travels from the seminiferous tubules to the penile urethra?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Seminiferous tubules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rete testis  efferent ducts  epididymis  vas deferens  ejaculatory duct  urethra  penile urethra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B – Seminiferous tubules  efferent ducts  rete testis  epididymis  vas deferens  ejaculatory duct  urethra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Seminiferous tubules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epididymis  rete testis  efferent ducts  urethra  ejaculatory duct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Seminiferous tubules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ejaculatory duct  epididymis  efferent ducts  rete testis  vas deferens  urethra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Epididymis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seminiferous tubules  rete testis  efferent ducts  vas deferens  ejaculatory duct --&gt; urethra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210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4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the correct pathway that sperm travels from the seminiferous tubules to the penile urethra?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Seminiferous tubules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rete testis  efferent ducts  epididymis  vas deferens  ejaculatory duct  urethra  penile urethra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B – Seminiferous tubules  efferent ducts  rete testis  epididymis  vas deferens  ejaculatory duct  urethra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Seminiferous tubules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epididymis  rete testis  efferent ducts  urethra  ejaculatory duct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Seminiferous tubules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ejaculatory duct  epididymis  efferent ducts  rete testis  vas deferens  urethra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Epididymis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seminiferous tubules  rete testis  efferent ducts  vas deferens  ejaculatory duct --&gt; urethra 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811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4 Explanation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Remember 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SREEVEN UP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: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– Seminiferous tubules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R – Rete testis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E – Efferent ducts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E – Epididymis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V – Vas deferens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E – Ejaculatory duct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N – Nothing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U – Urethra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P – Penile urethra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B92380-BEE5-1630-F9E8-02F2F0EEA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967" y="1972678"/>
            <a:ext cx="7000456" cy="39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9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5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Which of the following is true regarding regarding the menstrual cycle?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Ovulation usually occurs on day 5 of the menstrual cycle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Ovulation is stimulated by a surge in FSH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The 3 phases of the ovarian cycle are the period phase, proliferative phase and secretory phase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The corpus luteum secretes progesterone which inhibits FSH and LH, this helps to maintain the endometrium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Human chorionic gonadotrophin (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hCG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) causes degeneration of the corpus luteum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19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5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Which of the following is true regarding regarding the menstrual cycle?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Ovulation usually occurs on day 5 of the menstrual cycle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(Day 14)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Ovulation is stimulated by a surge in FSH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(Surge in LH)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The 3 phases of the ovarian cycle are the period phase, proliferative phase and secretory phase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(These are the 3 phases of the uterine cycle)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The corpus luteum secretes progesterone which inhibits FSH and LH, this helps to maintain the endometrium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Human chorionic gonadotrophin (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hCG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) causes degeneration of the corpus luteum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hCG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helps maintain the corpus luteum)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441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5 Explanation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6AB6A-4228-B802-02CC-FEC628CB9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403" y="1759016"/>
            <a:ext cx="3645976" cy="4295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EC524F-01B2-A790-63AE-CD65F423C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917" y="1759016"/>
            <a:ext cx="4409574" cy="44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6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type of epithelium lines the vagina?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Pseudostratified columnar epithelium with goblet cells and cilia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Keratinised stratified squamous epithelium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Non-keratinised stratified squamous epithelium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Urothelium 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Stratified columnar epithelium 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620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6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type of epithelium lines the vagina?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Pseudostratified columnar epithelium with goblet cells and cilia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Resp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Tract)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Keratinised stratified squamous epithelium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(epidermis of skin)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Non-keratinised stratified squamous epithelium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</a:t>
            </a:r>
            <a:r>
              <a:rPr lang="en-GB" sz="240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also lips, rectum)</a:t>
            </a:r>
            <a:endParaRPr lang="en-GB" sz="2400" dirty="0">
              <a:solidFill>
                <a:srgbClr val="00B050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D- Urothelium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(bladder, urinary tract)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Stratified columnar epithelium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(eyelids)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F70EFE0-9ECF-713B-0946-CC24F8A48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261" y="3737212"/>
            <a:ext cx="4827812" cy="23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C8C511E-8030-F74B-98BF-60F43D2267FB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Reproductive Physiology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3124200" y="3020514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Phase 1 Content GEM SBA Revision Session</a:t>
            </a: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[Jess and Adam]</a:t>
            </a: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[12/10/2022/6:30– 8:00]</a:t>
            </a: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BA54F4-A429-AE48-B0C9-2C929728FBEB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1" name="Picture 4" descr="SHEFFIELD PEER TEACHING SOCIETY">
              <a:extLst>
                <a:ext uri="{FF2B5EF4-FFF2-40B4-BE49-F238E27FC236}">
                  <a16:creationId xmlns:a16="http://schemas.microsoft.com/office/drawing/2014/main" id="{CBC142CF-F31F-724D-9912-FE8957EB1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heffield Medical Society">
              <a:extLst>
                <a:ext uri="{FF2B5EF4-FFF2-40B4-BE49-F238E27FC236}">
                  <a16:creationId xmlns:a16="http://schemas.microsoft.com/office/drawing/2014/main" id="{92506BE5-8DCD-BB4C-A711-2702197D4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012ED63-BC5E-F142-A199-7F2516FA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</p:spTree>
    <p:extLst>
      <p:ext uri="{BB962C8B-B14F-4D97-AF65-F5344CB8AC3E}">
        <p14:creationId xmlns:p14="http://schemas.microsoft.com/office/powerpoint/2010/main" val="27834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7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Where in the body is gonadotrophin releasing hormone (GnRH) produced?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Hypothalamus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Anterior pituitary gland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Posterior pituitary gland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Zona reticularis of the adrenal cortex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Adrenal medulla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469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7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Where in the body is gonadotrophin releasing hormone (GnRH) produced?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Hypothalamus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Anterior pituitary gland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Posterior pituitary gland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Zona reticularis of the adrenal cortex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Adrenal medulla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25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7 Explanation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4774834" y="1811002"/>
            <a:ext cx="6578966" cy="435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Hypothalamic-pituitary-testicular axis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LH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Leydig cells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testosterone release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FSH  Sertoli cells  spermatogenesis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Testosterone  negative feedback effect on hypothalamus and anterior pituitary gland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Hypothalamic-pituitary-ovarian axis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LH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theca cells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androgen release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Androgens diffuse from theca cells to granulosa cells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FSH  granulosa cells  convert androgen to oestrogen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9AB192-9B22-6DF7-288A-E174D60224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73" r="14944"/>
          <a:stretch/>
        </p:blipFill>
        <p:spPr>
          <a:xfrm>
            <a:off x="405750" y="1811002"/>
            <a:ext cx="4369084" cy="44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01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8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NOT found within the spermatic cord?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Testicular artery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Vein of the Vas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Genital branch of the genitofemoral nerve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Vas deferens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Inguinal ligament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752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8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NOT found within the spermatic cord?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Testicular artery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Vein of the Vas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Genital branch of the genitofemoral nerve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Vas deferens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Inguinal ligament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0465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8 Explanation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Contents of the spermatic cord: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187101" y="5588359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B5729086-AAD4-8C25-681A-9A2C387DA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6456"/>
              </p:ext>
            </p:extLst>
          </p:nvPr>
        </p:nvGraphicFramePr>
        <p:xfrm>
          <a:off x="1093690" y="2532298"/>
          <a:ext cx="100046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155">
                  <a:extLst>
                    <a:ext uri="{9D8B030D-6E8A-4147-A177-3AD203B41FA5}">
                      <a16:colId xmlns:a16="http://schemas.microsoft.com/office/drawing/2014/main" val="1026609545"/>
                    </a:ext>
                  </a:extLst>
                </a:gridCol>
                <a:gridCol w="2501155">
                  <a:extLst>
                    <a:ext uri="{9D8B030D-6E8A-4147-A177-3AD203B41FA5}">
                      <a16:colId xmlns:a16="http://schemas.microsoft.com/office/drawing/2014/main" val="2651142358"/>
                    </a:ext>
                  </a:extLst>
                </a:gridCol>
                <a:gridCol w="2501155">
                  <a:extLst>
                    <a:ext uri="{9D8B030D-6E8A-4147-A177-3AD203B41FA5}">
                      <a16:colId xmlns:a16="http://schemas.microsoft.com/office/drawing/2014/main" val="4256254935"/>
                    </a:ext>
                  </a:extLst>
                </a:gridCol>
                <a:gridCol w="2501155">
                  <a:extLst>
                    <a:ext uri="{9D8B030D-6E8A-4147-A177-3AD203B41FA5}">
                      <a16:colId xmlns:a16="http://schemas.microsoft.com/office/drawing/2014/main" val="3974761276"/>
                    </a:ext>
                  </a:extLst>
                </a:gridCol>
              </a:tblGrid>
              <a:tr h="660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Veins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Nerves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Other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616036"/>
                  </a:ext>
                </a:extLst>
              </a:tr>
              <a:tr h="660342">
                <a:tc>
                  <a:txBody>
                    <a:bodyPr/>
                    <a:lstStyle/>
                    <a:p>
                      <a:r>
                        <a:rPr lang="en-US" sz="2000" dirty="0"/>
                        <a:t>Testicular 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Testicular 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Genital branch of genitofemoral nerve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Vas deferens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31323"/>
                  </a:ext>
                </a:extLst>
              </a:tr>
              <a:tr h="660342">
                <a:tc>
                  <a:txBody>
                    <a:bodyPr/>
                    <a:lstStyle/>
                    <a:p>
                      <a:r>
                        <a:rPr lang="en-US" sz="2000" dirty="0"/>
                        <a:t>Artery of the 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Vein of the 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Inguinal branch of ilioinguinal nerve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Lymphatics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21861"/>
                  </a:ext>
                </a:extLst>
              </a:tr>
              <a:tr h="660342"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Cremesteric</a:t>
                      </a:r>
                      <a:r>
                        <a:rPr lang="en-US" sz="2000" dirty="0"/>
                        <a:t> artery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Cremesteric</a:t>
                      </a:r>
                      <a:r>
                        <a:rPr lang="en-US" sz="2000" dirty="0"/>
                        <a:t> vein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Sympathetic nerves to the vas and testis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Processus</a:t>
                      </a:r>
                      <a:r>
                        <a:rPr lang="en-US" sz="2000" dirty="0"/>
                        <a:t> vaginalis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472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9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forms the blood-testis barrier?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Tight junctions between Leydig cells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Tight junctions between Sertoli cells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Tight junctions between Theca cells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Tight junctions between Granulosa cells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 Desmosomes between Leydig and Sertoli cells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63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9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forms the blood-testis barrier?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Tight junctions between Leydig cells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Tight junctions between Sertoli cells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Tight junctions between Theca cells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Tight junctions between Granulosa cells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 Desmosomes between Leydig and Sertoli cells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83F4EC-51D1-1ED9-2DEF-28EB75A226EA}"/>
              </a:ext>
            </a:extLst>
          </p:cNvPr>
          <p:cNvSpPr txBox="1"/>
          <p:nvPr/>
        </p:nvSpPr>
        <p:spPr>
          <a:xfrm>
            <a:off x="7655137" y="3013501"/>
            <a:ext cx="270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Remember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dirty="0">
                <a:solidFill>
                  <a:srgbClr val="0070C0"/>
                </a:solidFill>
              </a:rPr>
              <a:t> for </a:t>
            </a:r>
            <a:r>
              <a:rPr lang="en-US" sz="2400" b="1" dirty="0">
                <a:solidFill>
                  <a:srgbClr val="0070C0"/>
                </a:solidFill>
              </a:rPr>
              <a:t>Supporting!</a:t>
            </a:r>
          </a:p>
        </p:txBody>
      </p:sp>
    </p:spTree>
    <p:extLst>
      <p:ext uri="{BB962C8B-B14F-4D97-AF65-F5344CB8AC3E}">
        <p14:creationId xmlns:p14="http://schemas.microsoft.com/office/powerpoint/2010/main" val="81948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10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Spermatogenesis involves the production and development of immature germ cells to mature spermatozoa. Which of the following is true regarding spermatogenesis?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Spermatogenesis occurs in the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epidydymis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Type A sperm cells go onto form mature sperm whilst Type B sperm cells replenish pool of immature spermatogonia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Meiosis I produces secondary spermatocytes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Meiosis II produces tertiary spermatocytes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Final maturation of sperm occurs in the vas deferens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11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10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Spermatogenesis involves the production and development of immature germ cells to mature spermatozoa. Which of the following is true regarding spermatogenesis?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Spermatogenesis occurs in the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epidydymis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Type A sperm cells go onto form mature sperm whilst Type B sperm cells replenish pool of immature spermatogonia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Meiosis I produces secondary spermatocytes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Meiosis II produces tertiary spermatocytes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Final maturation of sperm occurs in the vas deferens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39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Aims and Objectives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653213" y="1494439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0450A8C-76E1-F34A-A7BC-95F5F284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E09FE4-55FC-7F47-BCF2-28EC9BF57576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F32E0-E072-3F4C-BDEF-54EDBC2D155F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42DE56C-A765-8D42-9622-BD52FD04E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A4EE3FA4-933D-B548-BEF0-9C71E3994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hape 97">
            <a:extLst>
              <a:ext uri="{FF2B5EF4-FFF2-40B4-BE49-F238E27FC236}">
                <a16:creationId xmlns:a16="http://schemas.microsoft.com/office/drawing/2014/main" id="{CC0D83C0-8CC5-36B2-AD90-DA3D5E2CEF75}"/>
              </a:ext>
            </a:extLst>
          </p:cNvPr>
          <p:cNvSpPr txBox="1">
            <a:spLocks/>
          </p:cNvSpPr>
          <p:nvPr/>
        </p:nvSpPr>
        <p:spPr>
          <a:xfrm>
            <a:off x="731265" y="1770262"/>
            <a:ext cx="5871573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91490" lvl="0" indent="0" rtl="0">
              <a:lnSpc>
                <a:spcPct val="100000"/>
              </a:lnSpc>
              <a:buNone/>
            </a:pPr>
            <a:r>
              <a:rPr lang="en-US" sz="2000" i="1" u="sng" dirty="0">
                <a:effectLst/>
                <a:ea typeface="Arial" panose="020B0604020202020204" pitchFamily="34" charset="0"/>
              </a:rPr>
              <a:t>Reproduction</a:t>
            </a:r>
          </a:p>
          <a:p>
            <a:pPr marR="491490" lvl="0" rtl="0">
              <a:lnSpc>
                <a:spcPct val="100000"/>
              </a:lnSpc>
            </a:pPr>
            <a:r>
              <a:rPr lang="en-US" sz="2000" dirty="0">
                <a:effectLst/>
                <a:ea typeface="Arial" panose="020B0604020202020204" pitchFamily="34" charset="0"/>
              </a:rPr>
              <a:t>SRY gene and its importance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R="491490" lvl="0">
              <a:lnSpc>
                <a:spcPct val="100000"/>
              </a:lnSpc>
            </a:pPr>
            <a:r>
              <a:rPr lang="en-US" sz="2000" dirty="0">
                <a:effectLst/>
                <a:ea typeface="Arial" panose="020B0604020202020204" pitchFamily="34" charset="0"/>
              </a:rPr>
              <a:t>Meiosis (already done in IMMS)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R="491490" lvl="0">
              <a:lnSpc>
                <a:spcPct val="100000"/>
              </a:lnSpc>
            </a:pPr>
            <a:r>
              <a:rPr lang="en-US" sz="2000" dirty="0">
                <a:effectLst/>
                <a:ea typeface="Arial" panose="020B0604020202020204" pitchFamily="34" charset="0"/>
              </a:rPr>
              <a:t>Oogenesis, spermatogenesis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R="491490" lvl="0">
              <a:lnSpc>
                <a:spcPct val="100000"/>
              </a:lnSpc>
              <a:spcAft>
                <a:spcPts val="25"/>
              </a:spcAft>
            </a:pPr>
            <a:r>
              <a:rPr lang="en-US" sz="2000" dirty="0">
                <a:effectLst/>
                <a:ea typeface="Arial" panose="020B0604020202020204" pitchFamily="34" charset="0"/>
              </a:rPr>
              <a:t>Spermiogenesis – know the difference between spermiogenesis and spermatogenesis </a:t>
            </a:r>
          </a:p>
          <a:p>
            <a:pPr marR="491490" lvl="0">
              <a:lnSpc>
                <a:spcPct val="100000"/>
              </a:lnSpc>
              <a:spcAft>
                <a:spcPts val="25"/>
              </a:spcAft>
            </a:pPr>
            <a:endParaRPr lang="en-US" sz="2000" dirty="0">
              <a:ea typeface="Arial" panose="020B0604020202020204" pitchFamily="34" charset="0"/>
            </a:endParaRPr>
          </a:p>
          <a:p>
            <a:pPr marR="491490" lvl="0">
              <a:lnSpc>
                <a:spcPct val="100000"/>
              </a:lnSpc>
              <a:spcAft>
                <a:spcPts val="25"/>
              </a:spcAft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marL="0" marR="491490" lvl="0" indent="0">
              <a:lnSpc>
                <a:spcPct val="100000"/>
              </a:lnSpc>
              <a:spcAft>
                <a:spcPts val="25"/>
              </a:spcAft>
              <a:buNone/>
            </a:pPr>
            <a:r>
              <a:rPr lang="en-US" sz="2000" dirty="0">
                <a:ea typeface="Arial" panose="020B0604020202020204" pitchFamily="34" charset="0"/>
                <a:sym typeface="Wingdings" panose="05000000000000000000" pitchFamily="2" charset="2"/>
              </a:rPr>
              <a:t> Little bit about Histology</a:t>
            </a:r>
            <a:endParaRPr lang="en-US" sz="2000" dirty="0">
              <a:effectLst/>
              <a:ea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20383-D673-1D5B-9A21-084C29EA8BF4}"/>
              </a:ext>
            </a:extLst>
          </p:cNvPr>
          <p:cNvSpPr txBox="1"/>
          <p:nvPr/>
        </p:nvSpPr>
        <p:spPr>
          <a:xfrm>
            <a:off x="6083448" y="1770262"/>
            <a:ext cx="609858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91490">
              <a:spcAft>
                <a:spcPts val="25"/>
              </a:spcAft>
            </a:pPr>
            <a:r>
              <a:rPr lang="en-US" sz="2000" i="1" u="sng" dirty="0">
                <a:effectLst/>
                <a:ea typeface="Arial" panose="020B0604020202020204" pitchFamily="34" charset="0"/>
              </a:rPr>
              <a:t>Pregnancy and menstrual cycle </a:t>
            </a:r>
            <a:endParaRPr lang="en-GB" sz="2000" u="sng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Stages of menstrual cycle – hormones involved, changes to the lining, etc.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Be able to identify hormones involved in the menstrual cycle off of a graph (based on levels in certain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Fertilization and implantation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Follicular development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Layers of the uterus and cervical ripening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Maternal adaptations during pregnancy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Stages of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labour</a:t>
            </a:r>
            <a:r>
              <a:rPr lang="en-US" sz="2000" dirty="0">
                <a:effectLst/>
                <a:ea typeface="Arial" panose="020B0604020202020204" pitchFamily="34" charset="0"/>
              </a:rPr>
              <a:t> &amp; hormones involved in its initiation </a:t>
            </a:r>
            <a:endParaRPr lang="en-GB" sz="2000" dirty="0">
              <a:effectLst/>
              <a:ea typeface="Arial" panose="020B0604020202020204" pitchFamily="34" charset="0"/>
            </a:endParaRPr>
          </a:p>
          <a:p>
            <a:pPr marL="342900" marR="491490" lvl="0" indent="-342900"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Arial" panose="020B0604020202020204" pitchFamily="34" charset="0"/>
              </a:rPr>
              <a:t>Placenta: hormones, function, structure 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1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10 Explanation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97DD1CD-1934-61BE-0FFB-5DAE4B73A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884782"/>
            <a:ext cx="2925425" cy="4094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04327-0112-435A-D39C-C47AEB529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115" y="2045743"/>
            <a:ext cx="6548025" cy="36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is the first physical sign of puberty in majority of females?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Menarche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Breast development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Hair growth in the axilla and genitals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Increase in height and weight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Ovaries grow larger and start producing more oestrogen and progesterone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22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11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is the first physical sign of puberty in majority of females?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Menarche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Breast development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Hair growth in the axilla and genitals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Increase in height and weight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Ovaries grow larger and start producing more oestrogen and progesterone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B1B39B-DD23-817B-1D64-5759D2EC9C2F}"/>
              </a:ext>
            </a:extLst>
          </p:cNvPr>
          <p:cNvSpPr txBox="1"/>
          <p:nvPr/>
        </p:nvSpPr>
        <p:spPr>
          <a:xfrm>
            <a:off x="7679492" y="2557220"/>
            <a:ext cx="3084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The first sign of puberty in males is testicular enlargement </a:t>
            </a:r>
          </a:p>
        </p:txBody>
      </p:sp>
    </p:spTree>
    <p:extLst>
      <p:ext uri="{BB962C8B-B14F-4D97-AF65-F5344CB8AC3E}">
        <p14:creationId xmlns:p14="http://schemas.microsoft.com/office/powerpoint/2010/main" val="222940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hormone initiates labour?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Prolactin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Relaxin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hCG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Prostaglandins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Oxytocin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57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12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199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hormone primarily initiates labour?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Prolactin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Relaxin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hCG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Prostaglandin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(Released in response to oxytocin, also has a role in labour)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Oxytocin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(Responsible for uterine contractions in pregnancy and labour)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1477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Following fertilisation of the egg cell in the ampulla of the fallopian tube, syngamy occurs. What does syngamy involve?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Fusion of the male and female pronuclei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Duplication of the egg cell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Egg cell attaches to the epithelium of the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fimbrial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epithelium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Increase in size of the egg cell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Differentiation of the egg cell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069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13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Following fertilisation of the egg cell in the ampulla of the fallopian tube, syngamy occurs. What does syngamy involve?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Fusion of the male and female pronuclei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Duplication of the egg cell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Egg cell attaches to the epithelium of the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fimbrial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epithelium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Increase in size of the egg cell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Differentiation of the egg cell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777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9B6A23-4D85-4B5C-D28D-8D2FBADFB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" t="29804" r="55000" b="18599"/>
          <a:stretch/>
        </p:blipFill>
        <p:spPr>
          <a:xfrm>
            <a:off x="694088" y="1758944"/>
            <a:ext cx="6122420" cy="4116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13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8EB619-D89A-C23E-021B-548B2F75C76B}"/>
              </a:ext>
            </a:extLst>
          </p:cNvPr>
          <p:cNvSpPr txBox="1"/>
          <p:nvPr/>
        </p:nvSpPr>
        <p:spPr>
          <a:xfrm>
            <a:off x="6646334" y="2133600"/>
            <a:ext cx="505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Capacitation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Fertilisation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Fertilised egg undergoes Meiosis 2 (4-7hrs)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Cleavage (day 2-3)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Compaction (day 4)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Cavitation and Differentiation (day 5)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Expansion (day 5-6)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Hatching (day 6+)</a:t>
            </a:r>
          </a:p>
        </p:txBody>
      </p:sp>
    </p:spTree>
    <p:extLst>
      <p:ext uri="{BB962C8B-B14F-4D97-AF65-F5344CB8AC3E}">
        <p14:creationId xmlns:p14="http://schemas.microsoft.com/office/powerpoint/2010/main" val="269195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The developing embryo reaches the uterus 5/6 days following fertilisation. What is the correct order of the stages of implantation?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Attachment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maternal recognition  invasion  trophoblast differentiation  apposition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Apposition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attachment  maternal recognition  invasion  trophoblast differentiation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Apposition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attachment  invasion  trophoblast differentiation  maternal recognition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Attachment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apposition  trophoblast differentiation  invasion  maternal recognition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Apposition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attachment  trophoblast differentiation  invasion  maternal recognition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4097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The developing embryo reaches the uterus 5/6 days following fertilisation. What is the correct order of the stages of implantation?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Attachment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maternal recognition  invasion  trophoblast differentiation  apposition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Apposition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attachment  maternal recognition  invasion  trophoblast differentiation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Apposition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attachment  invasion  trophoblast differentiation  maternal recognition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Attachment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apposition  trophoblast differentiation  invasion  maternal recognition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Apposition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attachment  trophoblast differentiation  invasion  maternal recognition 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88535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03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Where does fertilisation of the egg cell occur?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In the ampulla of the fallopian tube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In the endocervix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In the body of the uterus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 the abdominal cavity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In the urethra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3528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14 Explanation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Stages of Implantation: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1) </a:t>
            </a:r>
            <a:r>
              <a:rPr lang="en-GB" sz="2400" b="1" u="sng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Apposition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–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unstable adherence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of blastocyst to uterine lining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2) </a:t>
            </a:r>
            <a:r>
              <a:rPr lang="en-GB" sz="2400" b="1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Attachment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– endometrial epithelial cells and trophoblast cells connect via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integrins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, causing a strong adhesion 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3) </a:t>
            </a:r>
            <a:r>
              <a:rPr lang="en-GB" sz="2400" b="1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Trophoblast differentiation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– differentiates into cytotrophoblast and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syncytiotrophoblast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, this invades the wall of the uterus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4) </a:t>
            </a:r>
            <a:r>
              <a:rPr lang="en-GB" sz="2400" b="1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Invasion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5) </a:t>
            </a:r>
            <a:r>
              <a:rPr lang="en-GB" sz="2400" b="1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Maternal recognition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AutoNum type="arabicParenR"/>
            </a:pPr>
            <a:endParaRPr lang="en-GB" sz="3200" b="1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7408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15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Crossing over during meiosis allows for new allelic combinations and genetic variation between daughter cells. When does crossing over occur in meiosis?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Prophase I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Prophase II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Metaphase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Anaphase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Telophase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4707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15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Crossing over during meiosis allows for new allelic combinations and genetic variation between daughter cells. When does crossing over occur in meiosis?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Prophase I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Prophase II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Metaphase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Anaphase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Telophase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139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15 Explanation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A19E29-85A1-962F-6D3F-C405768A9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772790"/>
            <a:ext cx="5271436" cy="3891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D3D31-27F6-2D86-59F1-0FB184E22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2706312"/>
            <a:ext cx="4572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25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16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Dihydrotestosterone is a male androgen derived from testosterone and is involved in the development of the external genitalia, hair follicles and prostate. What converts testosterone to dihydrotestosterone?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Growth hormone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5-alpha reductase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4-alpha reductase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LH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FSH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860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16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Dihydrotestosterone is a male androgen derived from testosterone and is involved in the development of the external genitalia, hair follicles and prostate. What converts testosterone to dihydrotestosterone?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Growth hormone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5-alpha reductase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4-alpha reductase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(Doesn’t exist)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LH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FSH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1027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17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true regarding oogenesis?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Oogonia undergo meiosis to produce primary oocytes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Primary oocytes undergo meiotic arrest at metaphase I until puberty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Primary oocytes complete meiosis to form 1 secondary oocyte and 2 polar bodies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Theca cells form a follicle around the ovum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Granulosa cells inside the follicle provide nutrition to the maturing ovum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155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17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true regarding oogenesis?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Oogonia undergo meiosis to produce primary oocytes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Primary oocytes undergo meiotic arrest at metaphase I until puberty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Primary oocytes complete meiosis to form 1 secondary oocyte and 2 polar bodies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Theca cells form a follicle around the ovum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Granulosa cells inside the follicle provide nutrition to the maturing ovum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27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17 Explanation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6D6AD0-767E-A165-BA14-9EADBFB81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801" y="1690688"/>
            <a:ext cx="7134398" cy="43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72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18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correct regarding the placenta?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It produces prolactin which supports the corpus luteum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Its only purpose is to provide nutrition to the developing foetus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It develops from the blastocyst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It is unable to produce its own oestrogen and progesterone, relying on the corpus luteum to produce these hormones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90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Where does fertilisation of the egg cell occur?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In the ampulla of the fallopian tube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In the endocervix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In the body of the uterus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 the abdominal cavity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In the urethra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6AF885-A0B7-D8EF-3AAE-F5291BB85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570" y="2403418"/>
            <a:ext cx="5552268" cy="37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5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18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of the following is correct regarding the placenta?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It produces prolactin which supports the corpus luteum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(It produces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hCG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which supports the corpus luteum)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Its only purpose is to provide nutrition to the developing foetus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(Also involved in 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gas exchange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water removal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and 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endocrine and immune support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)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It develops from the blastocyst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It is unable to produce its own oestrogen and progesterone, relying on the corpus luteum to produce these hormones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(Corpus luteum degenerates at week 12, the placenta will maintain the pregnancy through oestrogen and progesterone secretion)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0094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19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is the role of progesterone during pregnancy?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Induces synthesis of receptors for oxytocin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Can be used to induce labour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Softens the cervix and involved in cervical ripening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Inhibits uterine contractions so the foetus is not expelled prematurely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Stimulates milk production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7595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19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is the role of progesterone during pregnancy?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Induces synthesis of receptors for oxytocin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(Oestrogen)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Can be used as a drug to induce labour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(Oxytocin)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Softens the cervix and involved in cervical ripening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Relaxin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Inhibits uterine contractions so the foetus is not expelled prematurely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Stimulates milk production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(Prolactin)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0201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20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Cardiovascular changes occur during pregnancy to help support the wellbeing of both the mother and child. Which of the following is correct?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Increased systemic blood vessel vasoconstriction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Increased total peripheral resistance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Increased uterine blood flow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Decreased blood volume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Decreased cardiac output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3102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20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Cardiovascular changes occur during pregnancy to help support the wellbeing of both the mother and child. Which of the following is correct?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Increased systemic blood vessel vasoconstriction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(Increased systemic blood vessel 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vasodilation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Increased total peripheral resistance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Decreased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total peripheral resistance)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Increased uterine blood flow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Decreased blood volume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Increased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blood volume)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Decreased cardiac output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(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Increased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cardiac output)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9657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- Don’t panic, you don’t need too much detail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- Just know the basic principles!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- You’ll go over the bits you need in other years.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B087FB0-78CF-7C49-AA35-700EEB7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7EDA81-4CAB-1D4F-804A-98D2D498F676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C7441-033A-2645-A0C3-30E87FEDDAF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2C7F9F3B-3546-6849-9F8E-5491EC9C7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749FE35D-BA8A-214D-9B10-5A44A776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0616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B087FB0-78CF-7C49-AA35-700EEB7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95B550-7B0C-B141-9DA9-2CA94980BAAF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C7441-033A-2645-A0C3-30E87FEDDAF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2C7F9F3B-3546-6849-9F8E-5491EC9C7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749FE35D-BA8A-214D-9B10-5A44A776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21E43F3-3748-A71F-A557-726960A27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998" y="2617158"/>
            <a:ext cx="2884004" cy="28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0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AA16BFF-7FE6-BA49-B003-40ECFA80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28" y="355382"/>
            <a:ext cx="5606144" cy="582079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7796EC2-992B-7943-BA26-0F3B92FC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CABB5D-189F-B040-9760-07D103540E1A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0B3866-D3D5-1A48-B678-1E03CA39CC63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1" name="Picture 4" descr="SHEFFIELD PEER TEACHING SOCIETY">
              <a:extLst>
                <a:ext uri="{FF2B5EF4-FFF2-40B4-BE49-F238E27FC236}">
                  <a16:creationId xmlns:a16="http://schemas.microsoft.com/office/drawing/2014/main" id="{E6268015-95F0-3A41-817B-9F6F71E08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heffield Medical Society">
              <a:extLst>
                <a:ext uri="{FF2B5EF4-FFF2-40B4-BE49-F238E27FC236}">
                  <a16:creationId xmlns:a16="http://schemas.microsoft.com/office/drawing/2014/main" id="{03C3FD55-CF56-3A47-B604-3E2FFA714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740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The SRY gene codes for the production of testis determining factor, a protein which is essential for the development of the testes. Which of the following is the correct pathway regarding male embryonic development?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No Sertoli cells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no Mullerian-inhibiting factor secreted  degeneration of Wolffian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Sertoli cells secrete Mullerian-inhibiting factor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Mullerian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Sertoli cells secrete testosterone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Wolffian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Leydig cells secrete testosterone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Wolffian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Leydig cells secrete testosterone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Mullerian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03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 Answer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The SRY gene codes for the production of testis determining factor, a protein which is essential for the development of the testes. Which of the following is the correct pathway regarding male embryonic development?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No Sertoli cells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no Mullerian-inhibiting factor secreted  degeneration of Wolffian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Sertoli cells secrete Mullerian-inhibiting factor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Mullerian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Sertoli cells secrete testosterone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Wolffian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Leydig cells secrete testosterone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Wolffian ducts  male genitalia 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Leydig cells secrete testosterone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development of Mullerian ducts  male genitalia </a:t>
            </a: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42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 Explanation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909311"/>
            <a:ext cx="52578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000" b="1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Male Development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0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1)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XY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chromosome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2) Y chromosome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has SRY gene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which codes for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testis determining factor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3) Genital ride develops into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testes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0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Leydig cells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testosterone 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Wolffian/mesonephric duct development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epididymis, vas deferens, seminal vesicle and ejaculatory ducts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0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Sertoli cells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Mullerian-inhibiting factor 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Mullerian/paramesonephric duct degeneration </a:t>
            </a: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hape 97">
            <a:extLst>
              <a:ext uri="{FF2B5EF4-FFF2-40B4-BE49-F238E27FC236}">
                <a16:creationId xmlns:a16="http://schemas.microsoft.com/office/drawing/2014/main" id="{7DB91254-1076-23FB-AF7E-A2379D20DF99}"/>
              </a:ext>
            </a:extLst>
          </p:cNvPr>
          <p:cNvSpPr txBox="1">
            <a:spLocks/>
          </p:cNvSpPr>
          <p:nvPr/>
        </p:nvSpPr>
        <p:spPr>
          <a:xfrm>
            <a:off x="6096000" y="1881052"/>
            <a:ext cx="52578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2000" b="1" u="sng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Female Development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0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1)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XX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chromosome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2) No Y chromosome so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no SRY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gene and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no testis determining factor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3) Genital ridge develops into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ovaries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by default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0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No Leydig cells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no testosterone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Wolffian/mesonephric duct degeneration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0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No Sertoli cells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no Mullerian-inhibiting factor 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Mullerian/paramesonephric duct development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itchFamily="2" charset="2"/>
              </a:rPr>
              <a:t> fallopian tubes, uterus, cervix and upper 2/3 of vagina</a:t>
            </a:r>
            <a:endParaRPr lang="en-GB" sz="20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7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 Explanation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909311"/>
            <a:ext cx="52578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hape 97">
            <a:extLst>
              <a:ext uri="{FF2B5EF4-FFF2-40B4-BE49-F238E27FC236}">
                <a16:creationId xmlns:a16="http://schemas.microsoft.com/office/drawing/2014/main" id="{7DB91254-1076-23FB-AF7E-A2379D20DF99}"/>
              </a:ext>
            </a:extLst>
          </p:cNvPr>
          <p:cNvSpPr txBox="1">
            <a:spLocks/>
          </p:cNvSpPr>
          <p:nvPr/>
        </p:nvSpPr>
        <p:spPr>
          <a:xfrm>
            <a:off x="6096000" y="1881052"/>
            <a:ext cx="52578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7A935-DDB8-5691-4363-593CD93C98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75" t="44757" r="66458" b="15366"/>
          <a:stretch/>
        </p:blipFill>
        <p:spPr>
          <a:xfrm>
            <a:off x="992501" y="1951770"/>
            <a:ext cx="4265920" cy="35882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A84924-8F08-C0C3-574F-8E54828EFC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30" t="37284" r="63750" b="22716"/>
          <a:stretch/>
        </p:blipFill>
        <p:spPr>
          <a:xfrm>
            <a:off x="6451599" y="1881052"/>
            <a:ext cx="4747900" cy="35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5531</TotalTime>
  <Words>6704</Words>
  <Application>Microsoft Office PowerPoint</Application>
  <PresentationFormat>Widescreen</PresentationFormat>
  <Paragraphs>554</Paragraphs>
  <Slides>57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arial</vt:lpstr>
      <vt:lpstr>Calibri</vt:lpstr>
      <vt:lpstr>Calibri Light</vt:lpstr>
      <vt:lpstr>Office Theme</vt:lpstr>
      <vt:lpstr>PowerPoint Presentation</vt:lpstr>
      <vt:lpstr>Reproductive Physiology </vt:lpstr>
      <vt:lpstr>Aims and Objectives</vt:lpstr>
      <vt:lpstr>Question 1</vt:lpstr>
      <vt:lpstr>Question 1 Answer</vt:lpstr>
      <vt:lpstr>Question 2</vt:lpstr>
      <vt:lpstr>Question 2 Answer</vt:lpstr>
      <vt:lpstr>Question 2 Explanation</vt:lpstr>
      <vt:lpstr>Question 2 Explanation</vt:lpstr>
      <vt:lpstr>Question 3</vt:lpstr>
      <vt:lpstr>Question 3 Answer</vt:lpstr>
      <vt:lpstr>Question 4</vt:lpstr>
      <vt:lpstr>Question 4 Answer</vt:lpstr>
      <vt:lpstr>Question 4 Explanation</vt:lpstr>
      <vt:lpstr>Question 5</vt:lpstr>
      <vt:lpstr>Question 5 Answer</vt:lpstr>
      <vt:lpstr>Question 5 Explanation</vt:lpstr>
      <vt:lpstr>Question 6</vt:lpstr>
      <vt:lpstr>Question 6 Answer</vt:lpstr>
      <vt:lpstr>Question 7</vt:lpstr>
      <vt:lpstr>Question 7 Answer</vt:lpstr>
      <vt:lpstr>Question 7 Explanation</vt:lpstr>
      <vt:lpstr>Question 8</vt:lpstr>
      <vt:lpstr>Question 8 Answer</vt:lpstr>
      <vt:lpstr>Question 8 Explanation</vt:lpstr>
      <vt:lpstr>Question 9</vt:lpstr>
      <vt:lpstr>Question 9 Answer</vt:lpstr>
      <vt:lpstr>Question 10</vt:lpstr>
      <vt:lpstr>Question 10 Answer</vt:lpstr>
      <vt:lpstr>Question 10 Explanation</vt:lpstr>
      <vt:lpstr>Question 11</vt:lpstr>
      <vt:lpstr>Question 11 Answer</vt:lpstr>
      <vt:lpstr>Question 12</vt:lpstr>
      <vt:lpstr>Question 12 Answer</vt:lpstr>
      <vt:lpstr>Question 13</vt:lpstr>
      <vt:lpstr>Question 13 Answer</vt:lpstr>
      <vt:lpstr>Question 13 Answer</vt:lpstr>
      <vt:lpstr>Question 14</vt:lpstr>
      <vt:lpstr>Question 14</vt:lpstr>
      <vt:lpstr>Question 14 Explanation</vt:lpstr>
      <vt:lpstr>Question 15</vt:lpstr>
      <vt:lpstr>Question 15 Answer</vt:lpstr>
      <vt:lpstr>Question 15 Explanation</vt:lpstr>
      <vt:lpstr>Question 16</vt:lpstr>
      <vt:lpstr>Question 16 Answer</vt:lpstr>
      <vt:lpstr>Question 17</vt:lpstr>
      <vt:lpstr>Question 17 Answer</vt:lpstr>
      <vt:lpstr>Question 17 Explanation</vt:lpstr>
      <vt:lpstr>Question 18</vt:lpstr>
      <vt:lpstr>Question 18 Answer</vt:lpstr>
      <vt:lpstr>Question 19</vt:lpstr>
      <vt:lpstr>Question 19 Answer</vt:lpstr>
      <vt:lpstr>Question 20</vt:lpstr>
      <vt:lpstr>Question 20 Answer</vt:lpstr>
      <vt:lpstr>Conclusion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Richards</dc:creator>
  <cp:lastModifiedBy>Raneem Alhalabi</cp:lastModifiedBy>
  <cp:revision>18</cp:revision>
  <dcterms:created xsi:type="dcterms:W3CDTF">2022-09-14T19:42:53Z</dcterms:created>
  <dcterms:modified xsi:type="dcterms:W3CDTF">2022-10-17T18:44:23Z</dcterms:modified>
</cp:coreProperties>
</file>