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7" r:id="rId2"/>
    <p:sldId id="258" r:id="rId3"/>
    <p:sldId id="259" r:id="rId4"/>
    <p:sldId id="260" r:id="rId5"/>
    <p:sldId id="261" r:id="rId6"/>
    <p:sldId id="265" r:id="rId7"/>
    <p:sldId id="266" r:id="rId8"/>
    <p:sldId id="267" r:id="rId9"/>
    <p:sldId id="268" r:id="rId10"/>
    <p:sldId id="269" r:id="rId11"/>
    <p:sldId id="270" r:id="rId12"/>
    <p:sldId id="271" r:id="rId13"/>
    <p:sldId id="273" r:id="rId14"/>
    <p:sldId id="272" r:id="rId15"/>
    <p:sldId id="274" r:id="rId16"/>
    <p:sldId id="275" r:id="rId17"/>
    <p:sldId id="276" r:id="rId18"/>
    <p:sldId id="277" r:id="rId19"/>
    <p:sldId id="278" r:id="rId20"/>
    <p:sldId id="279" r:id="rId21"/>
    <p:sldId id="280" r:id="rId22"/>
    <p:sldId id="290" r:id="rId23"/>
    <p:sldId id="281" r:id="rId24"/>
    <p:sldId id="282" r:id="rId25"/>
    <p:sldId id="283" r:id="rId26"/>
    <p:sldId id="284" r:id="rId27"/>
    <p:sldId id="287" r:id="rId28"/>
    <p:sldId id="288" r:id="rId29"/>
    <p:sldId id="285" r:id="rId30"/>
    <p:sldId id="286" r:id="rId31"/>
    <p:sldId id="262" r:id="rId32"/>
    <p:sldId id="289" r:id="rId33"/>
    <p:sldId id="263" r:id="rId34"/>
    <p:sldId id="264"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Radley" panose="020B0604020202020204" charset="0"/>
      <p:regular r:id="rId41"/>
      <p:italic r:id="rId42"/>
    </p:embeddedFont>
    <p:embeddedFont>
      <p:font typeface="Raleway" panose="020B0604020202020204" pitchFamily="2" charset="0"/>
      <p:regular r:id="rId43"/>
      <p:bold r:id="rId44"/>
      <p:italic r:id="rId45"/>
      <p:boldItalic r:id="rId46"/>
    </p:embeddedFont>
    <p:embeddedFont>
      <p:font typeface="Roboto" panose="020B0604020202020204"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6p3BARDxgpr90R27K/nil5Lb0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83" autoAdjust="0"/>
  </p:normalViewPr>
  <p:slideViewPr>
    <p:cSldViewPr snapToGrid="0">
      <p:cViewPr varScale="1">
        <p:scale>
          <a:sx n="87" d="100"/>
          <a:sy n="87" d="100"/>
        </p:scale>
        <p:origin x="15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C07E2-4DE3-4F15-842B-109D7991AE4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4D4E489-1C1A-445B-98C2-1F5E6EB98465}">
      <dgm:prSet/>
      <dgm:spPr/>
      <dgm:t>
        <a:bodyPr/>
        <a:lstStyle/>
        <a:p>
          <a:endParaRPr lang="en-US" dirty="0"/>
        </a:p>
      </dgm:t>
    </dgm:pt>
    <dgm:pt modelId="{59B22202-F260-4A1A-A5D5-42F07E23FA7C}" type="parTrans" cxnId="{401D591B-25FB-4C31-8017-22D8D0617F19}">
      <dgm:prSet/>
      <dgm:spPr/>
      <dgm:t>
        <a:bodyPr/>
        <a:lstStyle/>
        <a:p>
          <a:endParaRPr lang="en-US"/>
        </a:p>
      </dgm:t>
    </dgm:pt>
    <dgm:pt modelId="{F82F5D9F-2993-404D-8D57-3C1B9617577C}" type="sibTrans" cxnId="{401D591B-25FB-4C31-8017-22D8D0617F19}">
      <dgm:prSet/>
      <dgm:spPr/>
      <dgm:t>
        <a:bodyPr/>
        <a:lstStyle/>
        <a:p>
          <a:endParaRPr lang="en-US"/>
        </a:p>
      </dgm:t>
    </dgm:pt>
    <dgm:pt modelId="{4BFDBD47-69FD-4839-8883-DCEDC8FC0F2B}">
      <dgm:prSet/>
      <dgm:spPr/>
      <dgm:t>
        <a:bodyPr/>
        <a:lstStyle/>
        <a:p>
          <a:r>
            <a:rPr lang="en-GB" b="0" i="0"/>
            <a:t>Stroke</a:t>
          </a:r>
          <a:endParaRPr lang="en-US"/>
        </a:p>
      </dgm:t>
    </dgm:pt>
    <dgm:pt modelId="{94B415E3-D961-4DCC-9BB0-A2CDA971F774}" type="parTrans" cxnId="{3D74AC29-1F8E-47A2-88A6-256545D9CB0C}">
      <dgm:prSet/>
      <dgm:spPr/>
      <dgm:t>
        <a:bodyPr/>
        <a:lstStyle/>
        <a:p>
          <a:endParaRPr lang="en-US"/>
        </a:p>
      </dgm:t>
    </dgm:pt>
    <dgm:pt modelId="{DFA647D6-BD87-43F8-8BAE-AFD2BEA6E4FB}" type="sibTrans" cxnId="{3D74AC29-1F8E-47A2-88A6-256545D9CB0C}">
      <dgm:prSet/>
      <dgm:spPr/>
      <dgm:t>
        <a:bodyPr/>
        <a:lstStyle/>
        <a:p>
          <a:endParaRPr lang="en-US"/>
        </a:p>
      </dgm:t>
    </dgm:pt>
    <dgm:pt modelId="{D6FFB8A9-EE24-4137-84B2-AE05F48AC91F}">
      <dgm:prSet/>
      <dgm:spPr/>
      <dgm:t>
        <a:bodyPr/>
        <a:lstStyle/>
        <a:p>
          <a:r>
            <a:rPr lang="en-GB" b="0" i="0"/>
            <a:t>Benign paroxysmal positional vertigo</a:t>
          </a:r>
          <a:endParaRPr lang="en-US"/>
        </a:p>
      </dgm:t>
    </dgm:pt>
    <dgm:pt modelId="{BDA5ACE4-B52A-4822-A9B7-F6B2A6426B91}" type="parTrans" cxnId="{EA37760C-F98C-4EDB-8F3E-9F44C1E14BEF}">
      <dgm:prSet/>
      <dgm:spPr/>
      <dgm:t>
        <a:bodyPr/>
        <a:lstStyle/>
        <a:p>
          <a:endParaRPr lang="en-US"/>
        </a:p>
      </dgm:t>
    </dgm:pt>
    <dgm:pt modelId="{0547AF34-78C6-4AF6-9AF5-A3F7FF00D570}" type="sibTrans" cxnId="{EA37760C-F98C-4EDB-8F3E-9F44C1E14BEF}">
      <dgm:prSet/>
      <dgm:spPr/>
      <dgm:t>
        <a:bodyPr/>
        <a:lstStyle/>
        <a:p>
          <a:endParaRPr lang="en-US"/>
        </a:p>
      </dgm:t>
    </dgm:pt>
    <dgm:pt modelId="{83F1EBFD-20F1-4935-8804-BD5833BA5D40}">
      <dgm:prSet/>
      <dgm:spPr/>
      <dgm:t>
        <a:bodyPr/>
        <a:lstStyle/>
        <a:p>
          <a:r>
            <a:rPr lang="en-GB" b="0" i="0"/>
            <a:t>Delirium</a:t>
          </a:r>
          <a:endParaRPr lang="en-US"/>
        </a:p>
      </dgm:t>
    </dgm:pt>
    <dgm:pt modelId="{E6468CA3-00A5-4E0B-8BE9-7E94A0BB6D97}" type="parTrans" cxnId="{F93DA88D-DD9F-4017-9A3F-BDE0B90F788A}">
      <dgm:prSet/>
      <dgm:spPr/>
      <dgm:t>
        <a:bodyPr/>
        <a:lstStyle/>
        <a:p>
          <a:endParaRPr lang="en-US"/>
        </a:p>
      </dgm:t>
    </dgm:pt>
    <dgm:pt modelId="{4725C99B-3D52-4D0B-A018-391C3E635001}" type="sibTrans" cxnId="{F93DA88D-DD9F-4017-9A3F-BDE0B90F788A}">
      <dgm:prSet/>
      <dgm:spPr/>
      <dgm:t>
        <a:bodyPr/>
        <a:lstStyle/>
        <a:p>
          <a:endParaRPr lang="en-US"/>
        </a:p>
      </dgm:t>
    </dgm:pt>
    <dgm:pt modelId="{F8074354-7CF8-491B-8AD1-765E9B236EC6}">
      <dgm:prSet/>
      <dgm:spPr/>
      <dgm:t>
        <a:bodyPr/>
        <a:lstStyle/>
        <a:p>
          <a:r>
            <a:rPr lang="en-GB" b="0" i="0"/>
            <a:t>Dementias</a:t>
          </a:r>
          <a:endParaRPr lang="en-US"/>
        </a:p>
      </dgm:t>
    </dgm:pt>
    <dgm:pt modelId="{54DC5D8F-1771-4905-8EBF-49190F8F9CDF}" type="parTrans" cxnId="{CE33B4E8-F8B5-453F-B0AA-F0FEFAADB58A}">
      <dgm:prSet/>
      <dgm:spPr/>
      <dgm:t>
        <a:bodyPr/>
        <a:lstStyle/>
        <a:p>
          <a:endParaRPr lang="en-US"/>
        </a:p>
      </dgm:t>
    </dgm:pt>
    <dgm:pt modelId="{89B6E32A-1F2C-4EF4-BFF6-3B19BAC97F6E}" type="sibTrans" cxnId="{CE33B4E8-F8B5-453F-B0AA-F0FEFAADB58A}">
      <dgm:prSet/>
      <dgm:spPr/>
      <dgm:t>
        <a:bodyPr/>
        <a:lstStyle/>
        <a:p>
          <a:endParaRPr lang="en-US"/>
        </a:p>
      </dgm:t>
    </dgm:pt>
    <dgm:pt modelId="{98B6429B-B754-4C77-9B30-4745E5D8BE24}">
      <dgm:prSet/>
      <dgm:spPr/>
      <dgm:t>
        <a:bodyPr/>
        <a:lstStyle/>
        <a:p>
          <a:r>
            <a:rPr lang="en-GB" b="0" i="0"/>
            <a:t>Parkinson’s disease</a:t>
          </a:r>
          <a:endParaRPr lang="en-US"/>
        </a:p>
      </dgm:t>
    </dgm:pt>
    <dgm:pt modelId="{363B82FD-1457-4B07-AAED-635DD734DBD4}" type="parTrans" cxnId="{4CA86540-A902-484D-A084-2EEC74B3FBA0}">
      <dgm:prSet/>
      <dgm:spPr/>
      <dgm:t>
        <a:bodyPr/>
        <a:lstStyle/>
        <a:p>
          <a:endParaRPr lang="en-US"/>
        </a:p>
      </dgm:t>
    </dgm:pt>
    <dgm:pt modelId="{693B5E16-E946-4D99-823B-A1446F37C816}" type="sibTrans" cxnId="{4CA86540-A902-484D-A084-2EEC74B3FBA0}">
      <dgm:prSet/>
      <dgm:spPr/>
      <dgm:t>
        <a:bodyPr/>
        <a:lstStyle/>
        <a:p>
          <a:endParaRPr lang="en-US"/>
        </a:p>
      </dgm:t>
    </dgm:pt>
    <dgm:pt modelId="{4401F5B1-DBEA-4785-B466-5DE0754B7113}">
      <dgm:prSet/>
      <dgm:spPr/>
      <dgm:t>
        <a:bodyPr/>
        <a:lstStyle/>
        <a:p>
          <a:r>
            <a:rPr lang="en-GB" b="0" i="0"/>
            <a:t>Falls </a:t>
          </a:r>
          <a:endParaRPr lang="en-US"/>
        </a:p>
      </dgm:t>
    </dgm:pt>
    <dgm:pt modelId="{BDE74391-4A76-47F8-A25D-7E6B91FA822E}" type="parTrans" cxnId="{980769E1-568D-474A-8C29-FFA86545E39C}">
      <dgm:prSet/>
      <dgm:spPr/>
      <dgm:t>
        <a:bodyPr/>
        <a:lstStyle/>
        <a:p>
          <a:endParaRPr lang="en-US"/>
        </a:p>
      </dgm:t>
    </dgm:pt>
    <dgm:pt modelId="{F65815DD-DEFE-4D96-929B-5E8794D89438}" type="sibTrans" cxnId="{980769E1-568D-474A-8C29-FFA86545E39C}">
      <dgm:prSet/>
      <dgm:spPr/>
      <dgm:t>
        <a:bodyPr/>
        <a:lstStyle/>
        <a:p>
          <a:endParaRPr lang="en-US"/>
        </a:p>
      </dgm:t>
    </dgm:pt>
    <dgm:pt modelId="{8E9A339F-5990-478D-B743-92D923C9B0A4}">
      <dgm:prSet/>
      <dgm:spPr/>
      <dgm:t>
        <a:bodyPr/>
        <a:lstStyle/>
        <a:p>
          <a:r>
            <a:rPr lang="en-GB" b="0" i="0"/>
            <a:t>Frailty </a:t>
          </a:r>
          <a:endParaRPr lang="en-US"/>
        </a:p>
      </dgm:t>
    </dgm:pt>
    <dgm:pt modelId="{E812B0DC-E0AF-431B-AC20-4E4C77E95C0A}" type="parTrans" cxnId="{9F17FBF2-A529-4346-9A44-E41BFFF1CA69}">
      <dgm:prSet/>
      <dgm:spPr/>
      <dgm:t>
        <a:bodyPr/>
        <a:lstStyle/>
        <a:p>
          <a:endParaRPr lang="en-US"/>
        </a:p>
      </dgm:t>
    </dgm:pt>
    <dgm:pt modelId="{9C1E3960-89A7-48F5-B1C5-2C769890EEDE}" type="sibTrans" cxnId="{9F17FBF2-A529-4346-9A44-E41BFFF1CA69}">
      <dgm:prSet/>
      <dgm:spPr/>
      <dgm:t>
        <a:bodyPr/>
        <a:lstStyle/>
        <a:p>
          <a:endParaRPr lang="en-US"/>
        </a:p>
      </dgm:t>
    </dgm:pt>
    <dgm:pt modelId="{1740D081-A06D-4586-B691-E747D2460345}">
      <dgm:prSet/>
      <dgm:spPr/>
      <dgm:t>
        <a:bodyPr/>
        <a:lstStyle/>
        <a:p>
          <a:r>
            <a:rPr lang="en-GB" b="0" i="0" dirty="0"/>
            <a:t>Osteoporosis </a:t>
          </a:r>
          <a:endParaRPr lang="en-US" dirty="0"/>
        </a:p>
      </dgm:t>
    </dgm:pt>
    <dgm:pt modelId="{8D74BE97-AB90-46DA-971F-3F5A4BB58970}" type="parTrans" cxnId="{F1617742-AFC9-4616-B0D9-E9EE7E543F21}">
      <dgm:prSet/>
      <dgm:spPr/>
      <dgm:t>
        <a:bodyPr/>
        <a:lstStyle/>
        <a:p>
          <a:endParaRPr lang="en-US"/>
        </a:p>
      </dgm:t>
    </dgm:pt>
    <dgm:pt modelId="{124A9002-6DC7-4902-A1DF-CFBF0F409525}" type="sibTrans" cxnId="{F1617742-AFC9-4616-B0D9-E9EE7E543F21}">
      <dgm:prSet/>
      <dgm:spPr/>
      <dgm:t>
        <a:bodyPr/>
        <a:lstStyle/>
        <a:p>
          <a:endParaRPr lang="en-US"/>
        </a:p>
      </dgm:t>
    </dgm:pt>
    <dgm:pt modelId="{06FED6D2-27DF-4764-ABA4-AE57979CF2AA}">
      <dgm:prSet/>
      <dgm:spPr/>
      <dgm:t>
        <a:bodyPr/>
        <a:lstStyle/>
        <a:p>
          <a:r>
            <a:rPr lang="en-GB" b="0" i="0"/>
            <a:t>Constipation </a:t>
          </a:r>
          <a:endParaRPr lang="en-US"/>
        </a:p>
      </dgm:t>
    </dgm:pt>
    <dgm:pt modelId="{6F0944B8-29CA-4F8F-B442-CFD02C79DF7C}" type="parTrans" cxnId="{96647019-ADEB-4A0C-B013-E9857C8AA1BB}">
      <dgm:prSet/>
      <dgm:spPr/>
      <dgm:t>
        <a:bodyPr/>
        <a:lstStyle/>
        <a:p>
          <a:endParaRPr lang="en-US"/>
        </a:p>
      </dgm:t>
    </dgm:pt>
    <dgm:pt modelId="{C9852FDD-6B86-4AC6-B17F-B79CDE673DF8}" type="sibTrans" cxnId="{96647019-ADEB-4A0C-B013-E9857C8AA1BB}">
      <dgm:prSet/>
      <dgm:spPr/>
      <dgm:t>
        <a:bodyPr/>
        <a:lstStyle/>
        <a:p>
          <a:endParaRPr lang="en-US"/>
        </a:p>
      </dgm:t>
    </dgm:pt>
    <dgm:pt modelId="{77E3542C-1F34-49EF-8550-93621F46FC87}">
      <dgm:prSet/>
      <dgm:spPr/>
      <dgm:t>
        <a:bodyPr/>
        <a:lstStyle/>
        <a:p>
          <a:r>
            <a:rPr lang="en-GB" b="0" i="0"/>
            <a:t>Urinary incontinence </a:t>
          </a:r>
          <a:endParaRPr lang="en-US"/>
        </a:p>
      </dgm:t>
    </dgm:pt>
    <dgm:pt modelId="{A5879940-F79E-4409-A2FE-8F3C6344EFE2}" type="parTrans" cxnId="{D840EC4F-8FFB-4745-B684-0C4FA691C407}">
      <dgm:prSet/>
      <dgm:spPr/>
      <dgm:t>
        <a:bodyPr/>
        <a:lstStyle/>
        <a:p>
          <a:endParaRPr lang="en-US"/>
        </a:p>
      </dgm:t>
    </dgm:pt>
    <dgm:pt modelId="{9B551FC8-A820-4073-A181-EABEA60E9CE0}" type="sibTrans" cxnId="{D840EC4F-8FFB-4745-B684-0C4FA691C407}">
      <dgm:prSet/>
      <dgm:spPr/>
      <dgm:t>
        <a:bodyPr/>
        <a:lstStyle/>
        <a:p>
          <a:endParaRPr lang="en-US"/>
        </a:p>
      </dgm:t>
    </dgm:pt>
    <dgm:pt modelId="{C4C7606F-B933-4A0B-B259-ABA324A5E21F}">
      <dgm:prSet/>
      <dgm:spPr/>
      <dgm:t>
        <a:bodyPr/>
        <a:lstStyle/>
        <a:p>
          <a:r>
            <a:rPr lang="en-GB" b="0" i="0"/>
            <a:t>Malnutrition</a:t>
          </a:r>
          <a:endParaRPr lang="en-US"/>
        </a:p>
      </dgm:t>
    </dgm:pt>
    <dgm:pt modelId="{04C2EC37-92F7-4CC8-A6AD-9C9D6A1F038F}" type="parTrans" cxnId="{19BBA6D8-6BDF-4573-BF6B-EA384DADB0DB}">
      <dgm:prSet/>
      <dgm:spPr/>
      <dgm:t>
        <a:bodyPr/>
        <a:lstStyle/>
        <a:p>
          <a:endParaRPr lang="en-US"/>
        </a:p>
      </dgm:t>
    </dgm:pt>
    <dgm:pt modelId="{0DF9563A-A63F-4DC9-A664-39A36D2BEBBC}" type="sibTrans" cxnId="{19BBA6D8-6BDF-4573-BF6B-EA384DADB0DB}">
      <dgm:prSet/>
      <dgm:spPr/>
      <dgm:t>
        <a:bodyPr/>
        <a:lstStyle/>
        <a:p>
          <a:endParaRPr lang="en-US"/>
        </a:p>
      </dgm:t>
    </dgm:pt>
    <dgm:pt modelId="{E25826E5-5B59-4229-B428-0AE27D256F3B}">
      <dgm:prSet/>
      <dgm:spPr/>
      <dgm:t>
        <a:bodyPr/>
        <a:lstStyle/>
        <a:p>
          <a:r>
            <a:rPr lang="en-GB" b="0" i="0"/>
            <a:t>Medicolegal/Polypharmacy </a:t>
          </a:r>
          <a:endParaRPr lang="en-US"/>
        </a:p>
      </dgm:t>
    </dgm:pt>
    <dgm:pt modelId="{B3423B3B-B4DD-434C-9F99-9C057FC2AA64}" type="parTrans" cxnId="{B17C6139-0446-408C-B4D4-77BB6D932994}">
      <dgm:prSet/>
      <dgm:spPr/>
      <dgm:t>
        <a:bodyPr/>
        <a:lstStyle/>
        <a:p>
          <a:endParaRPr lang="en-US"/>
        </a:p>
      </dgm:t>
    </dgm:pt>
    <dgm:pt modelId="{B8924AE6-4AFB-48B1-B45B-6035329E4030}" type="sibTrans" cxnId="{B17C6139-0446-408C-B4D4-77BB6D932994}">
      <dgm:prSet/>
      <dgm:spPr/>
      <dgm:t>
        <a:bodyPr/>
        <a:lstStyle/>
        <a:p>
          <a:endParaRPr lang="en-US"/>
        </a:p>
      </dgm:t>
    </dgm:pt>
    <dgm:pt modelId="{0E982D2B-8064-47BE-8034-9F54ACE61CC9}">
      <dgm:prSet/>
      <dgm:spPr/>
      <dgm:t>
        <a:bodyPr/>
        <a:lstStyle/>
        <a:p>
          <a:r>
            <a:rPr lang="en-GB" b="0" i="0"/>
            <a:t>Pressure sores</a:t>
          </a:r>
          <a:endParaRPr lang="en-US"/>
        </a:p>
      </dgm:t>
    </dgm:pt>
    <dgm:pt modelId="{BFCA1C31-1155-4C7C-91E7-449B80A1DB53}" type="parTrans" cxnId="{0E74E823-3AD2-45DC-9047-BF9138A687B8}">
      <dgm:prSet/>
      <dgm:spPr/>
      <dgm:t>
        <a:bodyPr/>
        <a:lstStyle/>
        <a:p>
          <a:endParaRPr lang="en-US"/>
        </a:p>
      </dgm:t>
    </dgm:pt>
    <dgm:pt modelId="{40181ED8-FD3F-4443-9B08-10DC0D0B7CC0}" type="sibTrans" cxnId="{0E74E823-3AD2-45DC-9047-BF9138A687B8}">
      <dgm:prSet/>
      <dgm:spPr/>
      <dgm:t>
        <a:bodyPr/>
        <a:lstStyle/>
        <a:p>
          <a:endParaRPr lang="en-US"/>
        </a:p>
      </dgm:t>
    </dgm:pt>
    <dgm:pt modelId="{57AFEC0E-9BD0-481C-BEA8-7CE706F9D474}" type="pres">
      <dgm:prSet presAssocID="{F45C07E2-4DE3-4F15-842B-109D7991AE4B}" presName="vert0" presStyleCnt="0">
        <dgm:presLayoutVars>
          <dgm:dir/>
          <dgm:animOne val="branch"/>
          <dgm:animLvl val="lvl"/>
        </dgm:presLayoutVars>
      </dgm:prSet>
      <dgm:spPr/>
    </dgm:pt>
    <dgm:pt modelId="{666452A8-CB54-41B8-9F09-A8771ECC07FC}" type="pres">
      <dgm:prSet presAssocID="{24D4E489-1C1A-445B-98C2-1F5E6EB98465}" presName="thickLine" presStyleLbl="alignNode1" presStyleIdx="0" presStyleCnt="1"/>
      <dgm:spPr/>
    </dgm:pt>
    <dgm:pt modelId="{33287BD0-7293-403F-AD0F-5F4DD6CCCEB9}" type="pres">
      <dgm:prSet presAssocID="{24D4E489-1C1A-445B-98C2-1F5E6EB98465}" presName="horz1" presStyleCnt="0"/>
      <dgm:spPr/>
    </dgm:pt>
    <dgm:pt modelId="{E4A048A1-5BB9-49BF-BA56-C7E24E1DDFDB}" type="pres">
      <dgm:prSet presAssocID="{24D4E489-1C1A-445B-98C2-1F5E6EB98465}" presName="tx1" presStyleLbl="revTx" presStyleIdx="0" presStyleCnt="14"/>
      <dgm:spPr/>
    </dgm:pt>
    <dgm:pt modelId="{AF36C837-3564-4682-BB83-67B23FDF3F56}" type="pres">
      <dgm:prSet presAssocID="{24D4E489-1C1A-445B-98C2-1F5E6EB98465}" presName="vert1" presStyleCnt="0"/>
      <dgm:spPr/>
    </dgm:pt>
    <dgm:pt modelId="{F31EB7B5-AA8D-497D-A498-10FE71B82EF1}" type="pres">
      <dgm:prSet presAssocID="{4BFDBD47-69FD-4839-8883-DCEDC8FC0F2B}" presName="vertSpace2a" presStyleCnt="0"/>
      <dgm:spPr/>
    </dgm:pt>
    <dgm:pt modelId="{71C2C85C-977A-4B6B-BA20-B1373342E0C7}" type="pres">
      <dgm:prSet presAssocID="{4BFDBD47-69FD-4839-8883-DCEDC8FC0F2B}" presName="horz2" presStyleCnt="0"/>
      <dgm:spPr/>
    </dgm:pt>
    <dgm:pt modelId="{21003CE2-04C7-401C-AAAB-44C6B9CF42FA}" type="pres">
      <dgm:prSet presAssocID="{4BFDBD47-69FD-4839-8883-DCEDC8FC0F2B}" presName="horzSpace2" presStyleCnt="0"/>
      <dgm:spPr/>
    </dgm:pt>
    <dgm:pt modelId="{C96F3CEC-4E4B-4E56-8190-9E1E4903787A}" type="pres">
      <dgm:prSet presAssocID="{4BFDBD47-69FD-4839-8883-DCEDC8FC0F2B}" presName="tx2" presStyleLbl="revTx" presStyleIdx="1" presStyleCnt="14"/>
      <dgm:spPr/>
    </dgm:pt>
    <dgm:pt modelId="{DB7D1B0A-74E0-4779-A717-55E669166A4E}" type="pres">
      <dgm:prSet presAssocID="{4BFDBD47-69FD-4839-8883-DCEDC8FC0F2B}" presName="vert2" presStyleCnt="0"/>
      <dgm:spPr/>
    </dgm:pt>
    <dgm:pt modelId="{CD7F7760-3D09-4735-A5F2-E275C9296A2F}" type="pres">
      <dgm:prSet presAssocID="{4BFDBD47-69FD-4839-8883-DCEDC8FC0F2B}" presName="thinLine2b" presStyleLbl="callout" presStyleIdx="0" presStyleCnt="13"/>
      <dgm:spPr/>
    </dgm:pt>
    <dgm:pt modelId="{7F06CCA3-9A5A-4C7C-B75B-149C0B68D6ED}" type="pres">
      <dgm:prSet presAssocID="{4BFDBD47-69FD-4839-8883-DCEDC8FC0F2B}" presName="vertSpace2b" presStyleCnt="0"/>
      <dgm:spPr/>
    </dgm:pt>
    <dgm:pt modelId="{24F8373F-2556-4ED9-949E-F18EFC883E46}" type="pres">
      <dgm:prSet presAssocID="{D6FFB8A9-EE24-4137-84B2-AE05F48AC91F}" presName="horz2" presStyleCnt="0"/>
      <dgm:spPr/>
    </dgm:pt>
    <dgm:pt modelId="{5D7E8D30-26B6-490E-B324-7DD1B07BA638}" type="pres">
      <dgm:prSet presAssocID="{D6FFB8A9-EE24-4137-84B2-AE05F48AC91F}" presName="horzSpace2" presStyleCnt="0"/>
      <dgm:spPr/>
    </dgm:pt>
    <dgm:pt modelId="{BF72C011-C956-472B-80BE-A36658364A79}" type="pres">
      <dgm:prSet presAssocID="{D6FFB8A9-EE24-4137-84B2-AE05F48AC91F}" presName="tx2" presStyleLbl="revTx" presStyleIdx="2" presStyleCnt="14"/>
      <dgm:spPr/>
    </dgm:pt>
    <dgm:pt modelId="{56695B2B-73C3-409D-89AA-84E2346F6E79}" type="pres">
      <dgm:prSet presAssocID="{D6FFB8A9-EE24-4137-84B2-AE05F48AC91F}" presName="vert2" presStyleCnt="0"/>
      <dgm:spPr/>
    </dgm:pt>
    <dgm:pt modelId="{FA725EA5-9079-41CB-9CF0-97DB0F3770B5}" type="pres">
      <dgm:prSet presAssocID="{D6FFB8A9-EE24-4137-84B2-AE05F48AC91F}" presName="thinLine2b" presStyleLbl="callout" presStyleIdx="1" presStyleCnt="13"/>
      <dgm:spPr/>
    </dgm:pt>
    <dgm:pt modelId="{A5A57BE5-8D26-4DF0-ABB9-713869FB5DE3}" type="pres">
      <dgm:prSet presAssocID="{D6FFB8A9-EE24-4137-84B2-AE05F48AC91F}" presName="vertSpace2b" presStyleCnt="0"/>
      <dgm:spPr/>
    </dgm:pt>
    <dgm:pt modelId="{0C0A2A28-F31E-4906-88CF-6AEB249F1CB7}" type="pres">
      <dgm:prSet presAssocID="{83F1EBFD-20F1-4935-8804-BD5833BA5D40}" presName="horz2" presStyleCnt="0"/>
      <dgm:spPr/>
    </dgm:pt>
    <dgm:pt modelId="{A7E14E38-6671-4F26-9FF2-C7EAF441EF50}" type="pres">
      <dgm:prSet presAssocID="{83F1EBFD-20F1-4935-8804-BD5833BA5D40}" presName="horzSpace2" presStyleCnt="0"/>
      <dgm:spPr/>
    </dgm:pt>
    <dgm:pt modelId="{6680F4C6-55F9-4D4D-A5F6-7DC7555EF14D}" type="pres">
      <dgm:prSet presAssocID="{83F1EBFD-20F1-4935-8804-BD5833BA5D40}" presName="tx2" presStyleLbl="revTx" presStyleIdx="3" presStyleCnt="14"/>
      <dgm:spPr/>
    </dgm:pt>
    <dgm:pt modelId="{8460500B-A947-4ABF-AA32-90CF63BBD671}" type="pres">
      <dgm:prSet presAssocID="{83F1EBFD-20F1-4935-8804-BD5833BA5D40}" presName="vert2" presStyleCnt="0"/>
      <dgm:spPr/>
    </dgm:pt>
    <dgm:pt modelId="{5D78719B-8AEC-4074-9FB4-F53F567B8D05}" type="pres">
      <dgm:prSet presAssocID="{83F1EBFD-20F1-4935-8804-BD5833BA5D40}" presName="thinLine2b" presStyleLbl="callout" presStyleIdx="2" presStyleCnt="13"/>
      <dgm:spPr/>
    </dgm:pt>
    <dgm:pt modelId="{B2720FCC-2716-44D8-A4D7-98241DF88033}" type="pres">
      <dgm:prSet presAssocID="{83F1EBFD-20F1-4935-8804-BD5833BA5D40}" presName="vertSpace2b" presStyleCnt="0"/>
      <dgm:spPr/>
    </dgm:pt>
    <dgm:pt modelId="{F5249B33-1386-4CDB-B065-3888363CDEB2}" type="pres">
      <dgm:prSet presAssocID="{F8074354-7CF8-491B-8AD1-765E9B236EC6}" presName="horz2" presStyleCnt="0"/>
      <dgm:spPr/>
    </dgm:pt>
    <dgm:pt modelId="{2C70F1BB-6BF4-4B15-8CEE-CDF307A7ED67}" type="pres">
      <dgm:prSet presAssocID="{F8074354-7CF8-491B-8AD1-765E9B236EC6}" presName="horzSpace2" presStyleCnt="0"/>
      <dgm:spPr/>
    </dgm:pt>
    <dgm:pt modelId="{1124A4CF-AE34-4A45-8334-4CDA4048FB65}" type="pres">
      <dgm:prSet presAssocID="{F8074354-7CF8-491B-8AD1-765E9B236EC6}" presName="tx2" presStyleLbl="revTx" presStyleIdx="4" presStyleCnt="14"/>
      <dgm:spPr/>
    </dgm:pt>
    <dgm:pt modelId="{FC1CA98E-479E-48AD-85CF-44D540FEEB51}" type="pres">
      <dgm:prSet presAssocID="{F8074354-7CF8-491B-8AD1-765E9B236EC6}" presName="vert2" presStyleCnt="0"/>
      <dgm:spPr/>
    </dgm:pt>
    <dgm:pt modelId="{9D71D84F-DCEC-4F92-8F3A-4AB0D4A75735}" type="pres">
      <dgm:prSet presAssocID="{F8074354-7CF8-491B-8AD1-765E9B236EC6}" presName="thinLine2b" presStyleLbl="callout" presStyleIdx="3" presStyleCnt="13"/>
      <dgm:spPr/>
    </dgm:pt>
    <dgm:pt modelId="{9C0C8FDB-48D0-4FE6-B942-71857F9419A0}" type="pres">
      <dgm:prSet presAssocID="{F8074354-7CF8-491B-8AD1-765E9B236EC6}" presName="vertSpace2b" presStyleCnt="0"/>
      <dgm:spPr/>
    </dgm:pt>
    <dgm:pt modelId="{7F4D337A-9A48-4F12-87DD-6F3DC0C9BFED}" type="pres">
      <dgm:prSet presAssocID="{98B6429B-B754-4C77-9B30-4745E5D8BE24}" presName="horz2" presStyleCnt="0"/>
      <dgm:spPr/>
    </dgm:pt>
    <dgm:pt modelId="{B583BEBE-47E1-4D65-89B9-5A5F3F657102}" type="pres">
      <dgm:prSet presAssocID="{98B6429B-B754-4C77-9B30-4745E5D8BE24}" presName="horzSpace2" presStyleCnt="0"/>
      <dgm:spPr/>
    </dgm:pt>
    <dgm:pt modelId="{7A9F5B6F-A78A-4EC9-9D7F-0007F933BB53}" type="pres">
      <dgm:prSet presAssocID="{98B6429B-B754-4C77-9B30-4745E5D8BE24}" presName="tx2" presStyleLbl="revTx" presStyleIdx="5" presStyleCnt="14"/>
      <dgm:spPr/>
    </dgm:pt>
    <dgm:pt modelId="{D7CEE849-C983-4EDF-96B4-D2B41F9D824E}" type="pres">
      <dgm:prSet presAssocID="{98B6429B-B754-4C77-9B30-4745E5D8BE24}" presName="vert2" presStyleCnt="0"/>
      <dgm:spPr/>
    </dgm:pt>
    <dgm:pt modelId="{835CDE3F-A749-44BE-AA87-A30EED380A8E}" type="pres">
      <dgm:prSet presAssocID="{98B6429B-B754-4C77-9B30-4745E5D8BE24}" presName="thinLine2b" presStyleLbl="callout" presStyleIdx="4" presStyleCnt="13"/>
      <dgm:spPr/>
    </dgm:pt>
    <dgm:pt modelId="{713BC78D-420D-4F5D-AE8D-198354316566}" type="pres">
      <dgm:prSet presAssocID="{98B6429B-B754-4C77-9B30-4745E5D8BE24}" presName="vertSpace2b" presStyleCnt="0"/>
      <dgm:spPr/>
    </dgm:pt>
    <dgm:pt modelId="{792D7B34-CCB9-4CE5-BDD7-83713CBEE045}" type="pres">
      <dgm:prSet presAssocID="{4401F5B1-DBEA-4785-B466-5DE0754B7113}" presName="horz2" presStyleCnt="0"/>
      <dgm:spPr/>
    </dgm:pt>
    <dgm:pt modelId="{7416293E-860F-40A3-AF96-5CAE8EA40AEE}" type="pres">
      <dgm:prSet presAssocID="{4401F5B1-DBEA-4785-B466-5DE0754B7113}" presName="horzSpace2" presStyleCnt="0"/>
      <dgm:spPr/>
    </dgm:pt>
    <dgm:pt modelId="{DF4F89BB-4FCE-4D56-8C47-33EE49AAFE37}" type="pres">
      <dgm:prSet presAssocID="{4401F5B1-DBEA-4785-B466-5DE0754B7113}" presName="tx2" presStyleLbl="revTx" presStyleIdx="6" presStyleCnt="14"/>
      <dgm:spPr/>
    </dgm:pt>
    <dgm:pt modelId="{3E42EA44-4284-4DE6-90C5-C6EACF17A711}" type="pres">
      <dgm:prSet presAssocID="{4401F5B1-DBEA-4785-B466-5DE0754B7113}" presName="vert2" presStyleCnt="0"/>
      <dgm:spPr/>
    </dgm:pt>
    <dgm:pt modelId="{961F3AC1-E027-46E2-A28D-18FE35777842}" type="pres">
      <dgm:prSet presAssocID="{4401F5B1-DBEA-4785-B466-5DE0754B7113}" presName="thinLine2b" presStyleLbl="callout" presStyleIdx="5" presStyleCnt="13"/>
      <dgm:spPr/>
    </dgm:pt>
    <dgm:pt modelId="{091210C8-96FB-45DE-AF8A-0DA3A517EDEF}" type="pres">
      <dgm:prSet presAssocID="{4401F5B1-DBEA-4785-B466-5DE0754B7113}" presName="vertSpace2b" presStyleCnt="0"/>
      <dgm:spPr/>
    </dgm:pt>
    <dgm:pt modelId="{5697ECA0-6C71-468D-B1D5-617D99A243B9}" type="pres">
      <dgm:prSet presAssocID="{8E9A339F-5990-478D-B743-92D923C9B0A4}" presName="horz2" presStyleCnt="0"/>
      <dgm:spPr/>
    </dgm:pt>
    <dgm:pt modelId="{AE10211E-3AF4-4058-B7C2-9AF584BE7115}" type="pres">
      <dgm:prSet presAssocID="{8E9A339F-5990-478D-B743-92D923C9B0A4}" presName="horzSpace2" presStyleCnt="0"/>
      <dgm:spPr/>
    </dgm:pt>
    <dgm:pt modelId="{94CC1819-C083-492F-88D5-1FD8A5F2D53E}" type="pres">
      <dgm:prSet presAssocID="{8E9A339F-5990-478D-B743-92D923C9B0A4}" presName="tx2" presStyleLbl="revTx" presStyleIdx="7" presStyleCnt="14"/>
      <dgm:spPr/>
    </dgm:pt>
    <dgm:pt modelId="{9ADB1D17-C691-4CB8-8E8F-AF4EB4B1869E}" type="pres">
      <dgm:prSet presAssocID="{8E9A339F-5990-478D-B743-92D923C9B0A4}" presName="vert2" presStyleCnt="0"/>
      <dgm:spPr/>
    </dgm:pt>
    <dgm:pt modelId="{66310F51-59DD-4195-8B37-E36E066F3C33}" type="pres">
      <dgm:prSet presAssocID="{8E9A339F-5990-478D-B743-92D923C9B0A4}" presName="thinLine2b" presStyleLbl="callout" presStyleIdx="6" presStyleCnt="13"/>
      <dgm:spPr/>
    </dgm:pt>
    <dgm:pt modelId="{DF049B21-5021-4F08-B7D4-464219E28277}" type="pres">
      <dgm:prSet presAssocID="{8E9A339F-5990-478D-B743-92D923C9B0A4}" presName="vertSpace2b" presStyleCnt="0"/>
      <dgm:spPr/>
    </dgm:pt>
    <dgm:pt modelId="{859FDF21-813F-4931-ACB0-F81E9899DE50}" type="pres">
      <dgm:prSet presAssocID="{1740D081-A06D-4586-B691-E747D2460345}" presName="horz2" presStyleCnt="0"/>
      <dgm:spPr/>
    </dgm:pt>
    <dgm:pt modelId="{000536CC-B717-45C1-907F-7D9322C2A045}" type="pres">
      <dgm:prSet presAssocID="{1740D081-A06D-4586-B691-E747D2460345}" presName="horzSpace2" presStyleCnt="0"/>
      <dgm:spPr/>
    </dgm:pt>
    <dgm:pt modelId="{C239BFC7-62C4-4A0C-9235-7C068238F33C}" type="pres">
      <dgm:prSet presAssocID="{1740D081-A06D-4586-B691-E747D2460345}" presName="tx2" presStyleLbl="revTx" presStyleIdx="8" presStyleCnt="14"/>
      <dgm:spPr/>
    </dgm:pt>
    <dgm:pt modelId="{2C56E097-E936-4800-919D-33CEDB645773}" type="pres">
      <dgm:prSet presAssocID="{1740D081-A06D-4586-B691-E747D2460345}" presName="vert2" presStyleCnt="0"/>
      <dgm:spPr/>
    </dgm:pt>
    <dgm:pt modelId="{7F54B602-E356-4C86-A629-909965AD7861}" type="pres">
      <dgm:prSet presAssocID="{1740D081-A06D-4586-B691-E747D2460345}" presName="thinLine2b" presStyleLbl="callout" presStyleIdx="7" presStyleCnt="13"/>
      <dgm:spPr/>
    </dgm:pt>
    <dgm:pt modelId="{8DE78C35-0717-4E97-B846-AA9FEB68633F}" type="pres">
      <dgm:prSet presAssocID="{1740D081-A06D-4586-B691-E747D2460345}" presName="vertSpace2b" presStyleCnt="0"/>
      <dgm:spPr/>
    </dgm:pt>
    <dgm:pt modelId="{1E2AC27B-3F44-4509-AD9C-923C21857B75}" type="pres">
      <dgm:prSet presAssocID="{06FED6D2-27DF-4764-ABA4-AE57979CF2AA}" presName="horz2" presStyleCnt="0"/>
      <dgm:spPr/>
    </dgm:pt>
    <dgm:pt modelId="{F2F1BE2D-64E4-4B5C-AAF8-28DB6F33EB6A}" type="pres">
      <dgm:prSet presAssocID="{06FED6D2-27DF-4764-ABA4-AE57979CF2AA}" presName="horzSpace2" presStyleCnt="0"/>
      <dgm:spPr/>
    </dgm:pt>
    <dgm:pt modelId="{F2DBC31E-7C7F-4CCF-BE80-0D0B2CDC2921}" type="pres">
      <dgm:prSet presAssocID="{06FED6D2-27DF-4764-ABA4-AE57979CF2AA}" presName="tx2" presStyleLbl="revTx" presStyleIdx="9" presStyleCnt="14"/>
      <dgm:spPr/>
    </dgm:pt>
    <dgm:pt modelId="{25D7C1A1-3BB5-4326-A824-F4483C31C325}" type="pres">
      <dgm:prSet presAssocID="{06FED6D2-27DF-4764-ABA4-AE57979CF2AA}" presName="vert2" presStyleCnt="0"/>
      <dgm:spPr/>
    </dgm:pt>
    <dgm:pt modelId="{D7502490-2BCC-4E41-A6DF-65ED972950F1}" type="pres">
      <dgm:prSet presAssocID="{06FED6D2-27DF-4764-ABA4-AE57979CF2AA}" presName="thinLine2b" presStyleLbl="callout" presStyleIdx="8" presStyleCnt="13"/>
      <dgm:spPr/>
    </dgm:pt>
    <dgm:pt modelId="{4804BE8B-A5D9-46CE-942F-F34D199AFDED}" type="pres">
      <dgm:prSet presAssocID="{06FED6D2-27DF-4764-ABA4-AE57979CF2AA}" presName="vertSpace2b" presStyleCnt="0"/>
      <dgm:spPr/>
    </dgm:pt>
    <dgm:pt modelId="{4D042044-1F8F-4CB4-9D12-81932F6570BA}" type="pres">
      <dgm:prSet presAssocID="{77E3542C-1F34-49EF-8550-93621F46FC87}" presName="horz2" presStyleCnt="0"/>
      <dgm:spPr/>
    </dgm:pt>
    <dgm:pt modelId="{CD9E70A3-6D24-4A98-98BB-34CD8AF50A12}" type="pres">
      <dgm:prSet presAssocID="{77E3542C-1F34-49EF-8550-93621F46FC87}" presName="horzSpace2" presStyleCnt="0"/>
      <dgm:spPr/>
    </dgm:pt>
    <dgm:pt modelId="{9E5749F9-F418-4B8C-909D-C1A7D3C2BC85}" type="pres">
      <dgm:prSet presAssocID="{77E3542C-1F34-49EF-8550-93621F46FC87}" presName="tx2" presStyleLbl="revTx" presStyleIdx="10" presStyleCnt="14"/>
      <dgm:spPr/>
    </dgm:pt>
    <dgm:pt modelId="{712BFD3B-11DD-427B-BAC3-C84CF9E8BD4B}" type="pres">
      <dgm:prSet presAssocID="{77E3542C-1F34-49EF-8550-93621F46FC87}" presName="vert2" presStyleCnt="0"/>
      <dgm:spPr/>
    </dgm:pt>
    <dgm:pt modelId="{98C1015F-B8CE-4DC4-BAEB-6E9C2BD58566}" type="pres">
      <dgm:prSet presAssocID="{77E3542C-1F34-49EF-8550-93621F46FC87}" presName="thinLine2b" presStyleLbl="callout" presStyleIdx="9" presStyleCnt="13"/>
      <dgm:spPr/>
    </dgm:pt>
    <dgm:pt modelId="{D80D3B58-72D4-4582-A99D-7C048FA72B94}" type="pres">
      <dgm:prSet presAssocID="{77E3542C-1F34-49EF-8550-93621F46FC87}" presName="vertSpace2b" presStyleCnt="0"/>
      <dgm:spPr/>
    </dgm:pt>
    <dgm:pt modelId="{A6301703-1D69-4A4B-ADCA-3ED056618E5D}" type="pres">
      <dgm:prSet presAssocID="{C4C7606F-B933-4A0B-B259-ABA324A5E21F}" presName="horz2" presStyleCnt="0"/>
      <dgm:spPr/>
    </dgm:pt>
    <dgm:pt modelId="{26ED5816-AF74-410C-A98F-71315AF1A03A}" type="pres">
      <dgm:prSet presAssocID="{C4C7606F-B933-4A0B-B259-ABA324A5E21F}" presName="horzSpace2" presStyleCnt="0"/>
      <dgm:spPr/>
    </dgm:pt>
    <dgm:pt modelId="{0210569C-B103-48AA-B91A-ED1EA28ECB96}" type="pres">
      <dgm:prSet presAssocID="{C4C7606F-B933-4A0B-B259-ABA324A5E21F}" presName="tx2" presStyleLbl="revTx" presStyleIdx="11" presStyleCnt="14"/>
      <dgm:spPr/>
    </dgm:pt>
    <dgm:pt modelId="{1AB4BCEB-F943-4C5C-AF62-996DB6F78FBE}" type="pres">
      <dgm:prSet presAssocID="{C4C7606F-B933-4A0B-B259-ABA324A5E21F}" presName="vert2" presStyleCnt="0"/>
      <dgm:spPr/>
    </dgm:pt>
    <dgm:pt modelId="{EF00BC24-D84F-46FE-A73B-FD34339E5F0C}" type="pres">
      <dgm:prSet presAssocID="{C4C7606F-B933-4A0B-B259-ABA324A5E21F}" presName="thinLine2b" presStyleLbl="callout" presStyleIdx="10" presStyleCnt="13"/>
      <dgm:spPr/>
    </dgm:pt>
    <dgm:pt modelId="{27DA4E62-2400-4081-8C47-C41CD4D325E8}" type="pres">
      <dgm:prSet presAssocID="{C4C7606F-B933-4A0B-B259-ABA324A5E21F}" presName="vertSpace2b" presStyleCnt="0"/>
      <dgm:spPr/>
    </dgm:pt>
    <dgm:pt modelId="{D229CB50-BC32-4E05-BBDA-9339351B6EFC}" type="pres">
      <dgm:prSet presAssocID="{E25826E5-5B59-4229-B428-0AE27D256F3B}" presName="horz2" presStyleCnt="0"/>
      <dgm:spPr/>
    </dgm:pt>
    <dgm:pt modelId="{D11F047D-3A66-4C87-8776-F3FEA2058FD5}" type="pres">
      <dgm:prSet presAssocID="{E25826E5-5B59-4229-B428-0AE27D256F3B}" presName="horzSpace2" presStyleCnt="0"/>
      <dgm:spPr/>
    </dgm:pt>
    <dgm:pt modelId="{BFAF1027-F9B4-4835-BE5C-AB17EF6BDBC6}" type="pres">
      <dgm:prSet presAssocID="{E25826E5-5B59-4229-B428-0AE27D256F3B}" presName="tx2" presStyleLbl="revTx" presStyleIdx="12" presStyleCnt="14"/>
      <dgm:spPr/>
    </dgm:pt>
    <dgm:pt modelId="{099AC75C-281D-46A2-99CB-9BA60DDEF060}" type="pres">
      <dgm:prSet presAssocID="{E25826E5-5B59-4229-B428-0AE27D256F3B}" presName="vert2" presStyleCnt="0"/>
      <dgm:spPr/>
    </dgm:pt>
    <dgm:pt modelId="{3516175B-BF93-405A-B379-EDD44DAACD03}" type="pres">
      <dgm:prSet presAssocID="{E25826E5-5B59-4229-B428-0AE27D256F3B}" presName="thinLine2b" presStyleLbl="callout" presStyleIdx="11" presStyleCnt="13"/>
      <dgm:spPr/>
    </dgm:pt>
    <dgm:pt modelId="{0BD944C6-50C8-40A0-9AA8-DD94E73509EF}" type="pres">
      <dgm:prSet presAssocID="{E25826E5-5B59-4229-B428-0AE27D256F3B}" presName="vertSpace2b" presStyleCnt="0"/>
      <dgm:spPr/>
    </dgm:pt>
    <dgm:pt modelId="{6BF5BF4A-2255-4756-80B2-C75F7C41DA37}" type="pres">
      <dgm:prSet presAssocID="{0E982D2B-8064-47BE-8034-9F54ACE61CC9}" presName="horz2" presStyleCnt="0"/>
      <dgm:spPr/>
    </dgm:pt>
    <dgm:pt modelId="{C8D0C24F-FC99-4DBA-9604-D05F14778B3D}" type="pres">
      <dgm:prSet presAssocID="{0E982D2B-8064-47BE-8034-9F54ACE61CC9}" presName="horzSpace2" presStyleCnt="0"/>
      <dgm:spPr/>
    </dgm:pt>
    <dgm:pt modelId="{2315580C-A347-4680-B1B4-43C6D5070B70}" type="pres">
      <dgm:prSet presAssocID="{0E982D2B-8064-47BE-8034-9F54ACE61CC9}" presName="tx2" presStyleLbl="revTx" presStyleIdx="13" presStyleCnt="14"/>
      <dgm:spPr/>
    </dgm:pt>
    <dgm:pt modelId="{27F5BD6E-EC30-49E8-A147-47C114CDC9FB}" type="pres">
      <dgm:prSet presAssocID="{0E982D2B-8064-47BE-8034-9F54ACE61CC9}" presName="vert2" presStyleCnt="0"/>
      <dgm:spPr/>
    </dgm:pt>
    <dgm:pt modelId="{9D4DEE7E-B251-46ED-AB49-F25DD05CE2D2}" type="pres">
      <dgm:prSet presAssocID="{0E982D2B-8064-47BE-8034-9F54ACE61CC9}" presName="thinLine2b" presStyleLbl="callout" presStyleIdx="12" presStyleCnt="13"/>
      <dgm:spPr/>
    </dgm:pt>
    <dgm:pt modelId="{A4415CAE-B8E6-44C9-9B2A-9FCC901E5795}" type="pres">
      <dgm:prSet presAssocID="{0E982D2B-8064-47BE-8034-9F54ACE61CC9}" presName="vertSpace2b" presStyleCnt="0"/>
      <dgm:spPr/>
    </dgm:pt>
  </dgm:ptLst>
  <dgm:cxnLst>
    <dgm:cxn modelId="{D9652509-983C-4F4F-B409-E26783878F83}" type="presOf" srcId="{0E982D2B-8064-47BE-8034-9F54ACE61CC9}" destId="{2315580C-A347-4680-B1B4-43C6D5070B70}" srcOrd="0" destOrd="0" presId="urn:microsoft.com/office/officeart/2008/layout/LinedList"/>
    <dgm:cxn modelId="{EA37760C-F98C-4EDB-8F3E-9F44C1E14BEF}" srcId="{24D4E489-1C1A-445B-98C2-1F5E6EB98465}" destId="{D6FFB8A9-EE24-4137-84B2-AE05F48AC91F}" srcOrd="1" destOrd="0" parTransId="{BDA5ACE4-B52A-4822-A9B7-F6B2A6426B91}" sibTransId="{0547AF34-78C6-4AF6-9AF5-A3F7FF00D570}"/>
    <dgm:cxn modelId="{834DC00E-7E91-4677-A443-E1F89DA2AD94}" type="presOf" srcId="{F8074354-7CF8-491B-8AD1-765E9B236EC6}" destId="{1124A4CF-AE34-4A45-8334-4CDA4048FB65}" srcOrd="0" destOrd="0" presId="urn:microsoft.com/office/officeart/2008/layout/LinedList"/>
    <dgm:cxn modelId="{96647019-ADEB-4A0C-B013-E9857C8AA1BB}" srcId="{24D4E489-1C1A-445B-98C2-1F5E6EB98465}" destId="{06FED6D2-27DF-4764-ABA4-AE57979CF2AA}" srcOrd="8" destOrd="0" parTransId="{6F0944B8-29CA-4F8F-B442-CFD02C79DF7C}" sibTransId="{C9852FDD-6B86-4AC6-B17F-B79CDE673DF8}"/>
    <dgm:cxn modelId="{401D591B-25FB-4C31-8017-22D8D0617F19}" srcId="{F45C07E2-4DE3-4F15-842B-109D7991AE4B}" destId="{24D4E489-1C1A-445B-98C2-1F5E6EB98465}" srcOrd="0" destOrd="0" parTransId="{59B22202-F260-4A1A-A5D5-42F07E23FA7C}" sibTransId="{F82F5D9F-2993-404D-8D57-3C1B9617577C}"/>
    <dgm:cxn modelId="{0E74E823-3AD2-45DC-9047-BF9138A687B8}" srcId="{24D4E489-1C1A-445B-98C2-1F5E6EB98465}" destId="{0E982D2B-8064-47BE-8034-9F54ACE61CC9}" srcOrd="12" destOrd="0" parTransId="{BFCA1C31-1155-4C7C-91E7-449B80A1DB53}" sibTransId="{40181ED8-FD3F-4443-9B08-10DC0D0B7CC0}"/>
    <dgm:cxn modelId="{3D74AC29-1F8E-47A2-88A6-256545D9CB0C}" srcId="{24D4E489-1C1A-445B-98C2-1F5E6EB98465}" destId="{4BFDBD47-69FD-4839-8883-DCEDC8FC0F2B}" srcOrd="0" destOrd="0" parTransId="{94B415E3-D961-4DCC-9BB0-A2CDA971F774}" sibTransId="{DFA647D6-BD87-43F8-8BAE-AFD2BEA6E4FB}"/>
    <dgm:cxn modelId="{B17C6139-0446-408C-B4D4-77BB6D932994}" srcId="{24D4E489-1C1A-445B-98C2-1F5E6EB98465}" destId="{E25826E5-5B59-4229-B428-0AE27D256F3B}" srcOrd="11" destOrd="0" parTransId="{B3423B3B-B4DD-434C-9F99-9C057FC2AA64}" sibTransId="{B8924AE6-4AFB-48B1-B45B-6035329E4030}"/>
    <dgm:cxn modelId="{4CA86540-A902-484D-A084-2EEC74B3FBA0}" srcId="{24D4E489-1C1A-445B-98C2-1F5E6EB98465}" destId="{98B6429B-B754-4C77-9B30-4745E5D8BE24}" srcOrd="4" destOrd="0" parTransId="{363B82FD-1457-4B07-AAED-635DD734DBD4}" sibTransId="{693B5E16-E946-4D99-823B-A1446F37C816}"/>
    <dgm:cxn modelId="{F1617742-AFC9-4616-B0D9-E9EE7E543F21}" srcId="{24D4E489-1C1A-445B-98C2-1F5E6EB98465}" destId="{1740D081-A06D-4586-B691-E747D2460345}" srcOrd="7" destOrd="0" parTransId="{8D74BE97-AB90-46DA-971F-3F5A4BB58970}" sibTransId="{124A9002-6DC7-4902-A1DF-CFBF0F409525}"/>
    <dgm:cxn modelId="{9A9FA04C-1EF1-40FD-8950-A5A087E045F8}" type="presOf" srcId="{C4C7606F-B933-4A0B-B259-ABA324A5E21F}" destId="{0210569C-B103-48AA-B91A-ED1EA28ECB96}" srcOrd="0" destOrd="0" presId="urn:microsoft.com/office/officeart/2008/layout/LinedList"/>
    <dgm:cxn modelId="{D840EC4F-8FFB-4745-B684-0C4FA691C407}" srcId="{24D4E489-1C1A-445B-98C2-1F5E6EB98465}" destId="{77E3542C-1F34-49EF-8550-93621F46FC87}" srcOrd="9" destOrd="0" parTransId="{A5879940-F79E-4409-A2FE-8F3C6344EFE2}" sibTransId="{9B551FC8-A820-4073-A181-EABEA60E9CE0}"/>
    <dgm:cxn modelId="{F93DA88D-DD9F-4017-9A3F-BDE0B90F788A}" srcId="{24D4E489-1C1A-445B-98C2-1F5E6EB98465}" destId="{83F1EBFD-20F1-4935-8804-BD5833BA5D40}" srcOrd="2" destOrd="0" parTransId="{E6468CA3-00A5-4E0B-8BE9-7E94A0BB6D97}" sibTransId="{4725C99B-3D52-4D0B-A018-391C3E635001}"/>
    <dgm:cxn modelId="{EC2F7690-C92F-4BA0-B457-9163E3FDE7C7}" type="presOf" srcId="{83F1EBFD-20F1-4935-8804-BD5833BA5D40}" destId="{6680F4C6-55F9-4D4D-A5F6-7DC7555EF14D}" srcOrd="0" destOrd="0" presId="urn:microsoft.com/office/officeart/2008/layout/LinedList"/>
    <dgm:cxn modelId="{C509E698-CEB0-4696-A6E5-0C754EFAA690}" type="presOf" srcId="{98B6429B-B754-4C77-9B30-4745E5D8BE24}" destId="{7A9F5B6F-A78A-4EC9-9D7F-0007F933BB53}" srcOrd="0" destOrd="0" presId="urn:microsoft.com/office/officeart/2008/layout/LinedList"/>
    <dgm:cxn modelId="{482120A1-637A-418A-AEB9-F6FC400B84FE}" type="presOf" srcId="{4401F5B1-DBEA-4785-B466-5DE0754B7113}" destId="{DF4F89BB-4FCE-4D56-8C47-33EE49AAFE37}" srcOrd="0" destOrd="0" presId="urn:microsoft.com/office/officeart/2008/layout/LinedList"/>
    <dgm:cxn modelId="{D32C65BD-BB0D-4D34-B76A-22378F7A77D3}" type="presOf" srcId="{77E3542C-1F34-49EF-8550-93621F46FC87}" destId="{9E5749F9-F418-4B8C-909D-C1A7D3C2BC85}" srcOrd="0" destOrd="0" presId="urn:microsoft.com/office/officeart/2008/layout/LinedList"/>
    <dgm:cxn modelId="{98617ACC-1A79-43AB-801C-16560FCD9F31}" type="presOf" srcId="{D6FFB8A9-EE24-4137-84B2-AE05F48AC91F}" destId="{BF72C011-C956-472B-80BE-A36658364A79}" srcOrd="0" destOrd="0" presId="urn:microsoft.com/office/officeart/2008/layout/LinedList"/>
    <dgm:cxn modelId="{19BBA6D8-6BDF-4573-BF6B-EA384DADB0DB}" srcId="{24D4E489-1C1A-445B-98C2-1F5E6EB98465}" destId="{C4C7606F-B933-4A0B-B259-ABA324A5E21F}" srcOrd="10" destOrd="0" parTransId="{04C2EC37-92F7-4CC8-A6AD-9C9D6A1F038F}" sibTransId="{0DF9563A-A63F-4DC9-A664-39A36D2BEBBC}"/>
    <dgm:cxn modelId="{41E844DE-0308-413D-B45D-D10FC223FAEF}" type="presOf" srcId="{8E9A339F-5990-478D-B743-92D923C9B0A4}" destId="{94CC1819-C083-492F-88D5-1FD8A5F2D53E}" srcOrd="0" destOrd="0" presId="urn:microsoft.com/office/officeart/2008/layout/LinedList"/>
    <dgm:cxn modelId="{8B8316E1-F37F-40AF-A05E-E09164883518}" type="presOf" srcId="{4BFDBD47-69FD-4839-8883-DCEDC8FC0F2B}" destId="{C96F3CEC-4E4B-4E56-8190-9E1E4903787A}" srcOrd="0" destOrd="0" presId="urn:microsoft.com/office/officeart/2008/layout/LinedList"/>
    <dgm:cxn modelId="{980769E1-568D-474A-8C29-FFA86545E39C}" srcId="{24D4E489-1C1A-445B-98C2-1F5E6EB98465}" destId="{4401F5B1-DBEA-4785-B466-5DE0754B7113}" srcOrd="5" destOrd="0" parTransId="{BDE74391-4A76-47F8-A25D-7E6B91FA822E}" sibTransId="{F65815DD-DEFE-4D96-929B-5E8794D89438}"/>
    <dgm:cxn modelId="{4E00F0E3-98E2-4103-9B68-3CD0440399A0}" type="presOf" srcId="{1740D081-A06D-4586-B691-E747D2460345}" destId="{C239BFC7-62C4-4A0C-9235-7C068238F33C}" srcOrd="0" destOrd="0" presId="urn:microsoft.com/office/officeart/2008/layout/LinedList"/>
    <dgm:cxn modelId="{CE33B4E8-F8B5-453F-B0AA-F0FEFAADB58A}" srcId="{24D4E489-1C1A-445B-98C2-1F5E6EB98465}" destId="{F8074354-7CF8-491B-8AD1-765E9B236EC6}" srcOrd="3" destOrd="0" parTransId="{54DC5D8F-1771-4905-8EBF-49190F8F9CDF}" sibTransId="{89B6E32A-1F2C-4EF4-BFF6-3B19BAC97F6E}"/>
    <dgm:cxn modelId="{8101F8EA-D7D5-4358-9667-36C9CF7E5F3B}" type="presOf" srcId="{24D4E489-1C1A-445B-98C2-1F5E6EB98465}" destId="{E4A048A1-5BB9-49BF-BA56-C7E24E1DDFDB}" srcOrd="0" destOrd="0" presId="urn:microsoft.com/office/officeart/2008/layout/LinedList"/>
    <dgm:cxn modelId="{38B4D3F0-90AB-4D35-8BEE-97DC69817653}" type="presOf" srcId="{06FED6D2-27DF-4764-ABA4-AE57979CF2AA}" destId="{F2DBC31E-7C7F-4CCF-BE80-0D0B2CDC2921}" srcOrd="0" destOrd="0" presId="urn:microsoft.com/office/officeart/2008/layout/LinedList"/>
    <dgm:cxn modelId="{9F17FBF2-A529-4346-9A44-E41BFFF1CA69}" srcId="{24D4E489-1C1A-445B-98C2-1F5E6EB98465}" destId="{8E9A339F-5990-478D-B743-92D923C9B0A4}" srcOrd="6" destOrd="0" parTransId="{E812B0DC-E0AF-431B-AC20-4E4C77E95C0A}" sibTransId="{9C1E3960-89A7-48F5-B1C5-2C769890EEDE}"/>
    <dgm:cxn modelId="{4DD927F8-2C0B-418F-9068-7058401AA6A6}" type="presOf" srcId="{E25826E5-5B59-4229-B428-0AE27D256F3B}" destId="{BFAF1027-F9B4-4835-BE5C-AB17EF6BDBC6}" srcOrd="0" destOrd="0" presId="urn:microsoft.com/office/officeart/2008/layout/LinedList"/>
    <dgm:cxn modelId="{EDD1B7FC-0789-44B8-8B5C-A759A5CE622D}" type="presOf" srcId="{F45C07E2-4DE3-4F15-842B-109D7991AE4B}" destId="{57AFEC0E-9BD0-481C-BEA8-7CE706F9D474}" srcOrd="0" destOrd="0" presId="urn:microsoft.com/office/officeart/2008/layout/LinedList"/>
    <dgm:cxn modelId="{13E6B0B4-F611-44B6-A5E5-2F914AC47E8A}" type="presParOf" srcId="{57AFEC0E-9BD0-481C-BEA8-7CE706F9D474}" destId="{666452A8-CB54-41B8-9F09-A8771ECC07FC}" srcOrd="0" destOrd="0" presId="urn:microsoft.com/office/officeart/2008/layout/LinedList"/>
    <dgm:cxn modelId="{21EEC1DD-B9FD-4408-86E9-FC6C6C81D48C}" type="presParOf" srcId="{57AFEC0E-9BD0-481C-BEA8-7CE706F9D474}" destId="{33287BD0-7293-403F-AD0F-5F4DD6CCCEB9}" srcOrd="1" destOrd="0" presId="urn:microsoft.com/office/officeart/2008/layout/LinedList"/>
    <dgm:cxn modelId="{65FDE0B0-8C59-4A3C-A76B-80B3EECA9A1C}" type="presParOf" srcId="{33287BD0-7293-403F-AD0F-5F4DD6CCCEB9}" destId="{E4A048A1-5BB9-49BF-BA56-C7E24E1DDFDB}" srcOrd="0" destOrd="0" presId="urn:microsoft.com/office/officeart/2008/layout/LinedList"/>
    <dgm:cxn modelId="{ECB45753-4836-4FE7-B3D8-2AC8FA39AD38}" type="presParOf" srcId="{33287BD0-7293-403F-AD0F-5F4DD6CCCEB9}" destId="{AF36C837-3564-4682-BB83-67B23FDF3F56}" srcOrd="1" destOrd="0" presId="urn:microsoft.com/office/officeart/2008/layout/LinedList"/>
    <dgm:cxn modelId="{33A16FA3-082B-46EA-BB60-CF0621A0151D}" type="presParOf" srcId="{AF36C837-3564-4682-BB83-67B23FDF3F56}" destId="{F31EB7B5-AA8D-497D-A498-10FE71B82EF1}" srcOrd="0" destOrd="0" presId="urn:microsoft.com/office/officeart/2008/layout/LinedList"/>
    <dgm:cxn modelId="{D2ADED2D-A4DE-450E-A9B7-7D936FE0FC98}" type="presParOf" srcId="{AF36C837-3564-4682-BB83-67B23FDF3F56}" destId="{71C2C85C-977A-4B6B-BA20-B1373342E0C7}" srcOrd="1" destOrd="0" presId="urn:microsoft.com/office/officeart/2008/layout/LinedList"/>
    <dgm:cxn modelId="{1A0BA7C2-821A-4928-B7E6-EDBA355ABE61}" type="presParOf" srcId="{71C2C85C-977A-4B6B-BA20-B1373342E0C7}" destId="{21003CE2-04C7-401C-AAAB-44C6B9CF42FA}" srcOrd="0" destOrd="0" presId="urn:microsoft.com/office/officeart/2008/layout/LinedList"/>
    <dgm:cxn modelId="{B821C592-F02F-4071-AC56-524C999955C7}" type="presParOf" srcId="{71C2C85C-977A-4B6B-BA20-B1373342E0C7}" destId="{C96F3CEC-4E4B-4E56-8190-9E1E4903787A}" srcOrd="1" destOrd="0" presId="urn:microsoft.com/office/officeart/2008/layout/LinedList"/>
    <dgm:cxn modelId="{FB0CDC3C-C911-4C57-B58D-DB73C0C31230}" type="presParOf" srcId="{71C2C85C-977A-4B6B-BA20-B1373342E0C7}" destId="{DB7D1B0A-74E0-4779-A717-55E669166A4E}" srcOrd="2" destOrd="0" presId="urn:microsoft.com/office/officeart/2008/layout/LinedList"/>
    <dgm:cxn modelId="{E98A5464-3801-48F8-AD06-0F3AD5EC1732}" type="presParOf" srcId="{AF36C837-3564-4682-BB83-67B23FDF3F56}" destId="{CD7F7760-3D09-4735-A5F2-E275C9296A2F}" srcOrd="2" destOrd="0" presId="urn:microsoft.com/office/officeart/2008/layout/LinedList"/>
    <dgm:cxn modelId="{93256F31-3E99-4E1C-B951-AC30D6B171C3}" type="presParOf" srcId="{AF36C837-3564-4682-BB83-67B23FDF3F56}" destId="{7F06CCA3-9A5A-4C7C-B75B-149C0B68D6ED}" srcOrd="3" destOrd="0" presId="urn:microsoft.com/office/officeart/2008/layout/LinedList"/>
    <dgm:cxn modelId="{4E9D7EF4-2445-4B3F-82DE-B292398533BE}" type="presParOf" srcId="{AF36C837-3564-4682-BB83-67B23FDF3F56}" destId="{24F8373F-2556-4ED9-949E-F18EFC883E46}" srcOrd="4" destOrd="0" presId="urn:microsoft.com/office/officeart/2008/layout/LinedList"/>
    <dgm:cxn modelId="{589AB230-2D4C-44F4-8F1F-04CD651700AE}" type="presParOf" srcId="{24F8373F-2556-4ED9-949E-F18EFC883E46}" destId="{5D7E8D30-26B6-490E-B324-7DD1B07BA638}" srcOrd="0" destOrd="0" presId="urn:microsoft.com/office/officeart/2008/layout/LinedList"/>
    <dgm:cxn modelId="{128CB9E1-EA42-4FB3-BEEF-DF04D828BBA8}" type="presParOf" srcId="{24F8373F-2556-4ED9-949E-F18EFC883E46}" destId="{BF72C011-C956-472B-80BE-A36658364A79}" srcOrd="1" destOrd="0" presId="urn:microsoft.com/office/officeart/2008/layout/LinedList"/>
    <dgm:cxn modelId="{AC114268-615B-4852-AF8D-F9A7B369BBB3}" type="presParOf" srcId="{24F8373F-2556-4ED9-949E-F18EFC883E46}" destId="{56695B2B-73C3-409D-89AA-84E2346F6E79}" srcOrd="2" destOrd="0" presId="urn:microsoft.com/office/officeart/2008/layout/LinedList"/>
    <dgm:cxn modelId="{78FBA198-6606-4C34-8A7E-402B222B5DEB}" type="presParOf" srcId="{AF36C837-3564-4682-BB83-67B23FDF3F56}" destId="{FA725EA5-9079-41CB-9CF0-97DB0F3770B5}" srcOrd="5" destOrd="0" presId="urn:microsoft.com/office/officeart/2008/layout/LinedList"/>
    <dgm:cxn modelId="{11381E39-8CA0-47B4-A4C1-F99566AE3020}" type="presParOf" srcId="{AF36C837-3564-4682-BB83-67B23FDF3F56}" destId="{A5A57BE5-8D26-4DF0-ABB9-713869FB5DE3}" srcOrd="6" destOrd="0" presId="urn:microsoft.com/office/officeart/2008/layout/LinedList"/>
    <dgm:cxn modelId="{768B5C47-DD79-4B4C-8D9E-4CF41665C30D}" type="presParOf" srcId="{AF36C837-3564-4682-BB83-67B23FDF3F56}" destId="{0C0A2A28-F31E-4906-88CF-6AEB249F1CB7}" srcOrd="7" destOrd="0" presId="urn:microsoft.com/office/officeart/2008/layout/LinedList"/>
    <dgm:cxn modelId="{B12502E1-B5E3-40AC-9810-9B46CEE2F7EB}" type="presParOf" srcId="{0C0A2A28-F31E-4906-88CF-6AEB249F1CB7}" destId="{A7E14E38-6671-4F26-9FF2-C7EAF441EF50}" srcOrd="0" destOrd="0" presId="urn:microsoft.com/office/officeart/2008/layout/LinedList"/>
    <dgm:cxn modelId="{3E091EA5-BE7C-49BE-8747-5B8472DAD63A}" type="presParOf" srcId="{0C0A2A28-F31E-4906-88CF-6AEB249F1CB7}" destId="{6680F4C6-55F9-4D4D-A5F6-7DC7555EF14D}" srcOrd="1" destOrd="0" presId="urn:microsoft.com/office/officeart/2008/layout/LinedList"/>
    <dgm:cxn modelId="{954B731F-C793-4E0E-ABD4-E7A73FECE963}" type="presParOf" srcId="{0C0A2A28-F31E-4906-88CF-6AEB249F1CB7}" destId="{8460500B-A947-4ABF-AA32-90CF63BBD671}" srcOrd="2" destOrd="0" presId="urn:microsoft.com/office/officeart/2008/layout/LinedList"/>
    <dgm:cxn modelId="{DD6A0FA5-82D0-42FE-A5E1-7A026A4FE8D7}" type="presParOf" srcId="{AF36C837-3564-4682-BB83-67B23FDF3F56}" destId="{5D78719B-8AEC-4074-9FB4-F53F567B8D05}" srcOrd="8" destOrd="0" presId="urn:microsoft.com/office/officeart/2008/layout/LinedList"/>
    <dgm:cxn modelId="{B6935A5A-AA04-46C6-91BC-4BCA66F24F1C}" type="presParOf" srcId="{AF36C837-3564-4682-BB83-67B23FDF3F56}" destId="{B2720FCC-2716-44D8-A4D7-98241DF88033}" srcOrd="9" destOrd="0" presId="urn:microsoft.com/office/officeart/2008/layout/LinedList"/>
    <dgm:cxn modelId="{17AA0EA4-E559-4C47-B8CF-404C07E47B69}" type="presParOf" srcId="{AF36C837-3564-4682-BB83-67B23FDF3F56}" destId="{F5249B33-1386-4CDB-B065-3888363CDEB2}" srcOrd="10" destOrd="0" presId="urn:microsoft.com/office/officeart/2008/layout/LinedList"/>
    <dgm:cxn modelId="{2B560AB5-8D8D-419B-B259-9A57823FE808}" type="presParOf" srcId="{F5249B33-1386-4CDB-B065-3888363CDEB2}" destId="{2C70F1BB-6BF4-4B15-8CEE-CDF307A7ED67}" srcOrd="0" destOrd="0" presId="urn:microsoft.com/office/officeart/2008/layout/LinedList"/>
    <dgm:cxn modelId="{8E5679B5-7BC6-4757-90A3-D5845A911881}" type="presParOf" srcId="{F5249B33-1386-4CDB-B065-3888363CDEB2}" destId="{1124A4CF-AE34-4A45-8334-4CDA4048FB65}" srcOrd="1" destOrd="0" presId="urn:microsoft.com/office/officeart/2008/layout/LinedList"/>
    <dgm:cxn modelId="{D984261B-177F-4BEF-9839-1EEE9C54627F}" type="presParOf" srcId="{F5249B33-1386-4CDB-B065-3888363CDEB2}" destId="{FC1CA98E-479E-48AD-85CF-44D540FEEB51}" srcOrd="2" destOrd="0" presId="urn:microsoft.com/office/officeart/2008/layout/LinedList"/>
    <dgm:cxn modelId="{64953997-C2A4-4C9B-A678-8BAF15E61E8E}" type="presParOf" srcId="{AF36C837-3564-4682-BB83-67B23FDF3F56}" destId="{9D71D84F-DCEC-4F92-8F3A-4AB0D4A75735}" srcOrd="11" destOrd="0" presId="urn:microsoft.com/office/officeart/2008/layout/LinedList"/>
    <dgm:cxn modelId="{210AE36F-6D56-46E3-BAC9-30D883F32C82}" type="presParOf" srcId="{AF36C837-3564-4682-BB83-67B23FDF3F56}" destId="{9C0C8FDB-48D0-4FE6-B942-71857F9419A0}" srcOrd="12" destOrd="0" presId="urn:microsoft.com/office/officeart/2008/layout/LinedList"/>
    <dgm:cxn modelId="{2FD9EA7F-AC05-4579-A518-D16299E13E8B}" type="presParOf" srcId="{AF36C837-3564-4682-BB83-67B23FDF3F56}" destId="{7F4D337A-9A48-4F12-87DD-6F3DC0C9BFED}" srcOrd="13" destOrd="0" presId="urn:microsoft.com/office/officeart/2008/layout/LinedList"/>
    <dgm:cxn modelId="{C274FB5E-B175-4210-8CBA-A1D49741B529}" type="presParOf" srcId="{7F4D337A-9A48-4F12-87DD-6F3DC0C9BFED}" destId="{B583BEBE-47E1-4D65-89B9-5A5F3F657102}" srcOrd="0" destOrd="0" presId="urn:microsoft.com/office/officeart/2008/layout/LinedList"/>
    <dgm:cxn modelId="{FBE3A94C-1B25-4484-A63D-6982A1C84FBE}" type="presParOf" srcId="{7F4D337A-9A48-4F12-87DD-6F3DC0C9BFED}" destId="{7A9F5B6F-A78A-4EC9-9D7F-0007F933BB53}" srcOrd="1" destOrd="0" presId="urn:microsoft.com/office/officeart/2008/layout/LinedList"/>
    <dgm:cxn modelId="{1A7EA284-E186-4A64-826A-B1A5C4D1D968}" type="presParOf" srcId="{7F4D337A-9A48-4F12-87DD-6F3DC0C9BFED}" destId="{D7CEE849-C983-4EDF-96B4-D2B41F9D824E}" srcOrd="2" destOrd="0" presId="urn:microsoft.com/office/officeart/2008/layout/LinedList"/>
    <dgm:cxn modelId="{077784F6-7A0F-4C8E-8AE4-63492C0C0BCF}" type="presParOf" srcId="{AF36C837-3564-4682-BB83-67B23FDF3F56}" destId="{835CDE3F-A749-44BE-AA87-A30EED380A8E}" srcOrd="14" destOrd="0" presId="urn:microsoft.com/office/officeart/2008/layout/LinedList"/>
    <dgm:cxn modelId="{B675ADE8-0569-4E87-9C69-EE4E144033A5}" type="presParOf" srcId="{AF36C837-3564-4682-BB83-67B23FDF3F56}" destId="{713BC78D-420D-4F5D-AE8D-198354316566}" srcOrd="15" destOrd="0" presId="urn:microsoft.com/office/officeart/2008/layout/LinedList"/>
    <dgm:cxn modelId="{D13AC711-C207-471B-A982-8FCC3AA12F3C}" type="presParOf" srcId="{AF36C837-3564-4682-BB83-67B23FDF3F56}" destId="{792D7B34-CCB9-4CE5-BDD7-83713CBEE045}" srcOrd="16" destOrd="0" presId="urn:microsoft.com/office/officeart/2008/layout/LinedList"/>
    <dgm:cxn modelId="{98610524-10A9-497E-A555-218E45866E7F}" type="presParOf" srcId="{792D7B34-CCB9-4CE5-BDD7-83713CBEE045}" destId="{7416293E-860F-40A3-AF96-5CAE8EA40AEE}" srcOrd="0" destOrd="0" presId="urn:microsoft.com/office/officeart/2008/layout/LinedList"/>
    <dgm:cxn modelId="{0DEFB234-12BB-44AC-853C-41773FCAA337}" type="presParOf" srcId="{792D7B34-CCB9-4CE5-BDD7-83713CBEE045}" destId="{DF4F89BB-4FCE-4D56-8C47-33EE49AAFE37}" srcOrd="1" destOrd="0" presId="urn:microsoft.com/office/officeart/2008/layout/LinedList"/>
    <dgm:cxn modelId="{C01A211F-FF52-4250-AE7C-A5356185BE38}" type="presParOf" srcId="{792D7B34-CCB9-4CE5-BDD7-83713CBEE045}" destId="{3E42EA44-4284-4DE6-90C5-C6EACF17A711}" srcOrd="2" destOrd="0" presId="urn:microsoft.com/office/officeart/2008/layout/LinedList"/>
    <dgm:cxn modelId="{A55BD1E7-8883-4D17-B1CD-405724EC0B67}" type="presParOf" srcId="{AF36C837-3564-4682-BB83-67B23FDF3F56}" destId="{961F3AC1-E027-46E2-A28D-18FE35777842}" srcOrd="17" destOrd="0" presId="urn:microsoft.com/office/officeart/2008/layout/LinedList"/>
    <dgm:cxn modelId="{3706A260-1EC2-4774-94D9-1FAF0909B5BD}" type="presParOf" srcId="{AF36C837-3564-4682-BB83-67B23FDF3F56}" destId="{091210C8-96FB-45DE-AF8A-0DA3A517EDEF}" srcOrd="18" destOrd="0" presId="urn:microsoft.com/office/officeart/2008/layout/LinedList"/>
    <dgm:cxn modelId="{91ACB6B5-BCFF-466A-834E-813E5276735D}" type="presParOf" srcId="{AF36C837-3564-4682-BB83-67B23FDF3F56}" destId="{5697ECA0-6C71-468D-B1D5-617D99A243B9}" srcOrd="19" destOrd="0" presId="urn:microsoft.com/office/officeart/2008/layout/LinedList"/>
    <dgm:cxn modelId="{42BA713B-B627-4EB9-A8AD-6FF3A80A6A29}" type="presParOf" srcId="{5697ECA0-6C71-468D-B1D5-617D99A243B9}" destId="{AE10211E-3AF4-4058-B7C2-9AF584BE7115}" srcOrd="0" destOrd="0" presId="urn:microsoft.com/office/officeart/2008/layout/LinedList"/>
    <dgm:cxn modelId="{820C98A3-D966-49BE-B0F1-F2A65FECC852}" type="presParOf" srcId="{5697ECA0-6C71-468D-B1D5-617D99A243B9}" destId="{94CC1819-C083-492F-88D5-1FD8A5F2D53E}" srcOrd="1" destOrd="0" presId="urn:microsoft.com/office/officeart/2008/layout/LinedList"/>
    <dgm:cxn modelId="{F2A47C1D-7147-4B54-8411-39020E2FE89A}" type="presParOf" srcId="{5697ECA0-6C71-468D-B1D5-617D99A243B9}" destId="{9ADB1D17-C691-4CB8-8E8F-AF4EB4B1869E}" srcOrd="2" destOrd="0" presId="urn:microsoft.com/office/officeart/2008/layout/LinedList"/>
    <dgm:cxn modelId="{07C1805A-7528-4344-99EB-80392752CEB2}" type="presParOf" srcId="{AF36C837-3564-4682-BB83-67B23FDF3F56}" destId="{66310F51-59DD-4195-8B37-E36E066F3C33}" srcOrd="20" destOrd="0" presId="urn:microsoft.com/office/officeart/2008/layout/LinedList"/>
    <dgm:cxn modelId="{6B5AC650-9BDA-4A89-8C36-36DF60747512}" type="presParOf" srcId="{AF36C837-3564-4682-BB83-67B23FDF3F56}" destId="{DF049B21-5021-4F08-B7D4-464219E28277}" srcOrd="21" destOrd="0" presId="urn:microsoft.com/office/officeart/2008/layout/LinedList"/>
    <dgm:cxn modelId="{1C1F3BE7-639D-4B1B-8071-092F6B247BBB}" type="presParOf" srcId="{AF36C837-3564-4682-BB83-67B23FDF3F56}" destId="{859FDF21-813F-4931-ACB0-F81E9899DE50}" srcOrd="22" destOrd="0" presId="urn:microsoft.com/office/officeart/2008/layout/LinedList"/>
    <dgm:cxn modelId="{05ED9E82-ABF6-4280-A188-899356F09AA2}" type="presParOf" srcId="{859FDF21-813F-4931-ACB0-F81E9899DE50}" destId="{000536CC-B717-45C1-907F-7D9322C2A045}" srcOrd="0" destOrd="0" presId="urn:microsoft.com/office/officeart/2008/layout/LinedList"/>
    <dgm:cxn modelId="{1BD762F7-B101-4A89-A2F8-A245FD305817}" type="presParOf" srcId="{859FDF21-813F-4931-ACB0-F81E9899DE50}" destId="{C239BFC7-62C4-4A0C-9235-7C068238F33C}" srcOrd="1" destOrd="0" presId="urn:microsoft.com/office/officeart/2008/layout/LinedList"/>
    <dgm:cxn modelId="{1002374D-0893-4C69-BFA1-55E9ECB05412}" type="presParOf" srcId="{859FDF21-813F-4931-ACB0-F81E9899DE50}" destId="{2C56E097-E936-4800-919D-33CEDB645773}" srcOrd="2" destOrd="0" presId="urn:microsoft.com/office/officeart/2008/layout/LinedList"/>
    <dgm:cxn modelId="{F58B221E-CBC9-45AC-BFC0-A48571B9BB84}" type="presParOf" srcId="{AF36C837-3564-4682-BB83-67B23FDF3F56}" destId="{7F54B602-E356-4C86-A629-909965AD7861}" srcOrd="23" destOrd="0" presId="urn:microsoft.com/office/officeart/2008/layout/LinedList"/>
    <dgm:cxn modelId="{6D1138E3-E814-44BA-9321-3421A17A4D2C}" type="presParOf" srcId="{AF36C837-3564-4682-BB83-67B23FDF3F56}" destId="{8DE78C35-0717-4E97-B846-AA9FEB68633F}" srcOrd="24" destOrd="0" presId="urn:microsoft.com/office/officeart/2008/layout/LinedList"/>
    <dgm:cxn modelId="{E0C9E1FF-4894-4BED-B448-DB77826278C4}" type="presParOf" srcId="{AF36C837-3564-4682-BB83-67B23FDF3F56}" destId="{1E2AC27B-3F44-4509-AD9C-923C21857B75}" srcOrd="25" destOrd="0" presId="urn:microsoft.com/office/officeart/2008/layout/LinedList"/>
    <dgm:cxn modelId="{C2635388-4388-4AC8-9C6D-86BF8A054816}" type="presParOf" srcId="{1E2AC27B-3F44-4509-AD9C-923C21857B75}" destId="{F2F1BE2D-64E4-4B5C-AAF8-28DB6F33EB6A}" srcOrd="0" destOrd="0" presId="urn:microsoft.com/office/officeart/2008/layout/LinedList"/>
    <dgm:cxn modelId="{2C286B99-1219-40B5-A564-46F400573B39}" type="presParOf" srcId="{1E2AC27B-3F44-4509-AD9C-923C21857B75}" destId="{F2DBC31E-7C7F-4CCF-BE80-0D0B2CDC2921}" srcOrd="1" destOrd="0" presId="urn:microsoft.com/office/officeart/2008/layout/LinedList"/>
    <dgm:cxn modelId="{E277DD19-646A-44BF-BC17-1A0E6FBEF674}" type="presParOf" srcId="{1E2AC27B-3F44-4509-AD9C-923C21857B75}" destId="{25D7C1A1-3BB5-4326-A824-F4483C31C325}" srcOrd="2" destOrd="0" presId="urn:microsoft.com/office/officeart/2008/layout/LinedList"/>
    <dgm:cxn modelId="{DF5025FA-2B98-4117-B4C2-36C0497377B1}" type="presParOf" srcId="{AF36C837-3564-4682-BB83-67B23FDF3F56}" destId="{D7502490-2BCC-4E41-A6DF-65ED972950F1}" srcOrd="26" destOrd="0" presId="urn:microsoft.com/office/officeart/2008/layout/LinedList"/>
    <dgm:cxn modelId="{00894932-478B-47A8-9247-A3C8A9BA7FB1}" type="presParOf" srcId="{AF36C837-3564-4682-BB83-67B23FDF3F56}" destId="{4804BE8B-A5D9-46CE-942F-F34D199AFDED}" srcOrd="27" destOrd="0" presId="urn:microsoft.com/office/officeart/2008/layout/LinedList"/>
    <dgm:cxn modelId="{C8023398-0228-4A28-8E1C-365EFC622647}" type="presParOf" srcId="{AF36C837-3564-4682-BB83-67B23FDF3F56}" destId="{4D042044-1F8F-4CB4-9D12-81932F6570BA}" srcOrd="28" destOrd="0" presId="urn:microsoft.com/office/officeart/2008/layout/LinedList"/>
    <dgm:cxn modelId="{5437B53C-A287-4803-858A-0AA2819673A2}" type="presParOf" srcId="{4D042044-1F8F-4CB4-9D12-81932F6570BA}" destId="{CD9E70A3-6D24-4A98-98BB-34CD8AF50A12}" srcOrd="0" destOrd="0" presId="urn:microsoft.com/office/officeart/2008/layout/LinedList"/>
    <dgm:cxn modelId="{19DF25B4-B5F0-43FB-A990-E3593A22CA05}" type="presParOf" srcId="{4D042044-1F8F-4CB4-9D12-81932F6570BA}" destId="{9E5749F9-F418-4B8C-909D-C1A7D3C2BC85}" srcOrd="1" destOrd="0" presId="urn:microsoft.com/office/officeart/2008/layout/LinedList"/>
    <dgm:cxn modelId="{DA1709FD-393E-4253-85DE-4738D2FAEBD4}" type="presParOf" srcId="{4D042044-1F8F-4CB4-9D12-81932F6570BA}" destId="{712BFD3B-11DD-427B-BAC3-C84CF9E8BD4B}" srcOrd="2" destOrd="0" presId="urn:microsoft.com/office/officeart/2008/layout/LinedList"/>
    <dgm:cxn modelId="{3547A553-B421-4AB8-A398-BC7140107303}" type="presParOf" srcId="{AF36C837-3564-4682-BB83-67B23FDF3F56}" destId="{98C1015F-B8CE-4DC4-BAEB-6E9C2BD58566}" srcOrd="29" destOrd="0" presId="urn:microsoft.com/office/officeart/2008/layout/LinedList"/>
    <dgm:cxn modelId="{9639DF01-B2CF-43D8-B78C-63DA1C887BC7}" type="presParOf" srcId="{AF36C837-3564-4682-BB83-67B23FDF3F56}" destId="{D80D3B58-72D4-4582-A99D-7C048FA72B94}" srcOrd="30" destOrd="0" presId="urn:microsoft.com/office/officeart/2008/layout/LinedList"/>
    <dgm:cxn modelId="{C51DAD4D-94C0-446B-9A3B-A5271A6A0EB9}" type="presParOf" srcId="{AF36C837-3564-4682-BB83-67B23FDF3F56}" destId="{A6301703-1D69-4A4B-ADCA-3ED056618E5D}" srcOrd="31" destOrd="0" presId="urn:microsoft.com/office/officeart/2008/layout/LinedList"/>
    <dgm:cxn modelId="{769EF962-37BD-4969-B3E2-E8933F4DCE5E}" type="presParOf" srcId="{A6301703-1D69-4A4B-ADCA-3ED056618E5D}" destId="{26ED5816-AF74-410C-A98F-71315AF1A03A}" srcOrd="0" destOrd="0" presId="urn:microsoft.com/office/officeart/2008/layout/LinedList"/>
    <dgm:cxn modelId="{6E2877C8-06E3-45B3-B84E-124BB5F8B8D4}" type="presParOf" srcId="{A6301703-1D69-4A4B-ADCA-3ED056618E5D}" destId="{0210569C-B103-48AA-B91A-ED1EA28ECB96}" srcOrd="1" destOrd="0" presId="urn:microsoft.com/office/officeart/2008/layout/LinedList"/>
    <dgm:cxn modelId="{38CF1A8A-849F-4984-946E-C8E580BDAA7F}" type="presParOf" srcId="{A6301703-1D69-4A4B-ADCA-3ED056618E5D}" destId="{1AB4BCEB-F943-4C5C-AF62-996DB6F78FBE}" srcOrd="2" destOrd="0" presId="urn:microsoft.com/office/officeart/2008/layout/LinedList"/>
    <dgm:cxn modelId="{FDB1FA97-4616-4DA9-B4C1-8607771061AD}" type="presParOf" srcId="{AF36C837-3564-4682-BB83-67B23FDF3F56}" destId="{EF00BC24-D84F-46FE-A73B-FD34339E5F0C}" srcOrd="32" destOrd="0" presId="urn:microsoft.com/office/officeart/2008/layout/LinedList"/>
    <dgm:cxn modelId="{0555CF5E-2680-4935-BF2B-CB8DA62D02D3}" type="presParOf" srcId="{AF36C837-3564-4682-BB83-67B23FDF3F56}" destId="{27DA4E62-2400-4081-8C47-C41CD4D325E8}" srcOrd="33" destOrd="0" presId="urn:microsoft.com/office/officeart/2008/layout/LinedList"/>
    <dgm:cxn modelId="{BF97D3AD-75BA-4BB3-934D-81F5548E7889}" type="presParOf" srcId="{AF36C837-3564-4682-BB83-67B23FDF3F56}" destId="{D229CB50-BC32-4E05-BBDA-9339351B6EFC}" srcOrd="34" destOrd="0" presId="urn:microsoft.com/office/officeart/2008/layout/LinedList"/>
    <dgm:cxn modelId="{A8388CDA-C268-4834-A71E-E5E2963A4C30}" type="presParOf" srcId="{D229CB50-BC32-4E05-BBDA-9339351B6EFC}" destId="{D11F047D-3A66-4C87-8776-F3FEA2058FD5}" srcOrd="0" destOrd="0" presId="urn:microsoft.com/office/officeart/2008/layout/LinedList"/>
    <dgm:cxn modelId="{7B86636D-9DBD-4263-BB98-EF0C94791940}" type="presParOf" srcId="{D229CB50-BC32-4E05-BBDA-9339351B6EFC}" destId="{BFAF1027-F9B4-4835-BE5C-AB17EF6BDBC6}" srcOrd="1" destOrd="0" presId="urn:microsoft.com/office/officeart/2008/layout/LinedList"/>
    <dgm:cxn modelId="{2497D1D6-486E-40C8-817A-F2AEA81C89EB}" type="presParOf" srcId="{D229CB50-BC32-4E05-BBDA-9339351B6EFC}" destId="{099AC75C-281D-46A2-99CB-9BA60DDEF060}" srcOrd="2" destOrd="0" presId="urn:microsoft.com/office/officeart/2008/layout/LinedList"/>
    <dgm:cxn modelId="{57EB6A81-BE54-4878-8AA7-E08D8CEEF0DB}" type="presParOf" srcId="{AF36C837-3564-4682-BB83-67B23FDF3F56}" destId="{3516175B-BF93-405A-B379-EDD44DAACD03}" srcOrd="35" destOrd="0" presId="urn:microsoft.com/office/officeart/2008/layout/LinedList"/>
    <dgm:cxn modelId="{07D52DA1-59FB-4E05-BA69-9AA1600B0ADF}" type="presParOf" srcId="{AF36C837-3564-4682-BB83-67B23FDF3F56}" destId="{0BD944C6-50C8-40A0-9AA8-DD94E73509EF}" srcOrd="36" destOrd="0" presId="urn:microsoft.com/office/officeart/2008/layout/LinedList"/>
    <dgm:cxn modelId="{B31A4445-76F4-487A-A86D-A0E9D3927CB3}" type="presParOf" srcId="{AF36C837-3564-4682-BB83-67B23FDF3F56}" destId="{6BF5BF4A-2255-4756-80B2-C75F7C41DA37}" srcOrd="37" destOrd="0" presId="urn:microsoft.com/office/officeart/2008/layout/LinedList"/>
    <dgm:cxn modelId="{F8AF8E3F-E997-48A2-8F2C-89BACD67CB26}" type="presParOf" srcId="{6BF5BF4A-2255-4756-80B2-C75F7C41DA37}" destId="{C8D0C24F-FC99-4DBA-9604-D05F14778B3D}" srcOrd="0" destOrd="0" presId="urn:microsoft.com/office/officeart/2008/layout/LinedList"/>
    <dgm:cxn modelId="{F1A49480-6730-45F9-A7FB-5CBBB046A91C}" type="presParOf" srcId="{6BF5BF4A-2255-4756-80B2-C75F7C41DA37}" destId="{2315580C-A347-4680-B1B4-43C6D5070B70}" srcOrd="1" destOrd="0" presId="urn:microsoft.com/office/officeart/2008/layout/LinedList"/>
    <dgm:cxn modelId="{4A5ADBE5-0885-45A7-B2BC-FFDE901DC14A}" type="presParOf" srcId="{6BF5BF4A-2255-4756-80B2-C75F7C41DA37}" destId="{27F5BD6E-EC30-49E8-A147-47C114CDC9FB}" srcOrd="2" destOrd="0" presId="urn:microsoft.com/office/officeart/2008/layout/LinedList"/>
    <dgm:cxn modelId="{31604BFC-69BD-45E2-B24C-DD4ADF67C985}" type="presParOf" srcId="{AF36C837-3564-4682-BB83-67B23FDF3F56}" destId="{9D4DEE7E-B251-46ED-AB49-F25DD05CE2D2}" srcOrd="38" destOrd="0" presId="urn:microsoft.com/office/officeart/2008/layout/LinedList"/>
    <dgm:cxn modelId="{801CC1C3-EA3E-4BA5-B56F-18E83D580B99}" type="presParOf" srcId="{AF36C837-3564-4682-BB83-67B23FDF3F56}" destId="{A4415CAE-B8E6-44C9-9B2A-9FCC901E5795}" srcOrd="3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9D0442-6610-491F-A371-6E742F32C78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86F2FD71-BA56-4B9C-A1E5-1AC36F340897}">
      <dgm:prSet/>
      <dgm:spPr/>
      <dgm:t>
        <a:bodyPr/>
        <a:lstStyle/>
        <a:p>
          <a:r>
            <a:rPr lang="en-US" b="1"/>
            <a:t>The 4 I’s:</a:t>
          </a:r>
          <a:endParaRPr lang="en-US"/>
        </a:p>
      </dgm:t>
    </dgm:pt>
    <dgm:pt modelId="{8C896863-6FF4-4911-AE25-9F9564DA62AD}" type="parTrans" cxnId="{848250D4-2C70-4EAE-B880-E115E9F1576E}">
      <dgm:prSet/>
      <dgm:spPr/>
      <dgm:t>
        <a:bodyPr/>
        <a:lstStyle/>
        <a:p>
          <a:endParaRPr lang="en-US"/>
        </a:p>
      </dgm:t>
    </dgm:pt>
    <dgm:pt modelId="{B3CD20CA-E8AB-4535-9A2B-2A4648B03186}" type="sibTrans" cxnId="{848250D4-2C70-4EAE-B880-E115E9F1576E}">
      <dgm:prSet/>
      <dgm:spPr/>
      <dgm:t>
        <a:bodyPr/>
        <a:lstStyle/>
        <a:p>
          <a:endParaRPr lang="en-US"/>
        </a:p>
      </dgm:t>
    </dgm:pt>
    <dgm:pt modelId="{0452CADE-D558-42D7-93F5-C9D58E36509B}">
      <dgm:prSet/>
      <dgm:spPr/>
      <dgm:t>
        <a:bodyPr/>
        <a:lstStyle/>
        <a:p>
          <a:r>
            <a:rPr lang="en-US"/>
            <a:t>Instability (falls)</a:t>
          </a:r>
        </a:p>
      </dgm:t>
    </dgm:pt>
    <dgm:pt modelId="{E09FA35B-D362-4883-AF24-0DD216B31B86}" type="parTrans" cxnId="{15280115-AD2E-4374-9605-0A6B63CD3AD1}">
      <dgm:prSet/>
      <dgm:spPr/>
      <dgm:t>
        <a:bodyPr/>
        <a:lstStyle/>
        <a:p>
          <a:endParaRPr lang="en-US"/>
        </a:p>
      </dgm:t>
    </dgm:pt>
    <dgm:pt modelId="{358B2249-167C-4487-B5BF-0129DF4C1B66}" type="sibTrans" cxnId="{15280115-AD2E-4374-9605-0A6B63CD3AD1}">
      <dgm:prSet/>
      <dgm:spPr/>
      <dgm:t>
        <a:bodyPr/>
        <a:lstStyle/>
        <a:p>
          <a:endParaRPr lang="en-US"/>
        </a:p>
      </dgm:t>
    </dgm:pt>
    <dgm:pt modelId="{74C4F916-EEE0-4CFE-9BC4-9524C60C3EA1}">
      <dgm:prSet/>
      <dgm:spPr/>
      <dgm:t>
        <a:bodyPr/>
        <a:lstStyle/>
        <a:p>
          <a:r>
            <a:rPr lang="en-US"/>
            <a:t>Immobility</a:t>
          </a:r>
        </a:p>
      </dgm:t>
    </dgm:pt>
    <dgm:pt modelId="{5A165E06-D6F9-473F-ACE3-CB69DCBABE04}" type="parTrans" cxnId="{A3A7412F-16BF-41D7-91D8-77A786AACEA6}">
      <dgm:prSet/>
      <dgm:spPr/>
      <dgm:t>
        <a:bodyPr/>
        <a:lstStyle/>
        <a:p>
          <a:endParaRPr lang="en-US"/>
        </a:p>
      </dgm:t>
    </dgm:pt>
    <dgm:pt modelId="{7C65CC3F-247D-476A-8F1F-11E5A09D6F59}" type="sibTrans" cxnId="{A3A7412F-16BF-41D7-91D8-77A786AACEA6}">
      <dgm:prSet/>
      <dgm:spPr/>
      <dgm:t>
        <a:bodyPr/>
        <a:lstStyle/>
        <a:p>
          <a:endParaRPr lang="en-US"/>
        </a:p>
      </dgm:t>
    </dgm:pt>
    <dgm:pt modelId="{64D02D5F-2C21-4937-9168-FD27C5A65CA1}">
      <dgm:prSet/>
      <dgm:spPr/>
      <dgm:t>
        <a:bodyPr/>
        <a:lstStyle/>
        <a:p>
          <a:r>
            <a:rPr lang="en-US"/>
            <a:t>Intellectual impairment (confusion)</a:t>
          </a:r>
        </a:p>
      </dgm:t>
    </dgm:pt>
    <dgm:pt modelId="{A1D6A906-B626-4C0D-9EBF-DA08D3D162E3}" type="parTrans" cxnId="{42D7B71D-AA0D-49BD-BBDF-A002A5921B10}">
      <dgm:prSet/>
      <dgm:spPr/>
      <dgm:t>
        <a:bodyPr/>
        <a:lstStyle/>
        <a:p>
          <a:endParaRPr lang="en-US"/>
        </a:p>
      </dgm:t>
    </dgm:pt>
    <dgm:pt modelId="{908D8C63-499C-40C4-A819-4392649B364E}" type="sibTrans" cxnId="{42D7B71D-AA0D-49BD-BBDF-A002A5921B10}">
      <dgm:prSet/>
      <dgm:spPr/>
      <dgm:t>
        <a:bodyPr/>
        <a:lstStyle/>
        <a:p>
          <a:endParaRPr lang="en-US"/>
        </a:p>
      </dgm:t>
    </dgm:pt>
    <dgm:pt modelId="{E158933C-8592-4D53-B46E-62E56CCCF6BA}">
      <dgm:prSet/>
      <dgm:spPr/>
      <dgm:t>
        <a:bodyPr/>
        <a:lstStyle/>
        <a:p>
          <a:r>
            <a:rPr lang="en-US"/>
            <a:t>Incontinence </a:t>
          </a:r>
        </a:p>
      </dgm:t>
    </dgm:pt>
    <dgm:pt modelId="{A88B4546-99CE-46C6-840E-E877CEEB5546}" type="parTrans" cxnId="{F1306453-DAAE-4336-9A3C-AB40BEC8117A}">
      <dgm:prSet/>
      <dgm:spPr/>
      <dgm:t>
        <a:bodyPr/>
        <a:lstStyle/>
        <a:p>
          <a:endParaRPr lang="en-US"/>
        </a:p>
      </dgm:t>
    </dgm:pt>
    <dgm:pt modelId="{CA6BB011-ABD9-4B57-A760-ED9448851745}" type="sibTrans" cxnId="{F1306453-DAAE-4336-9A3C-AB40BEC8117A}">
      <dgm:prSet/>
      <dgm:spPr/>
      <dgm:t>
        <a:bodyPr/>
        <a:lstStyle/>
        <a:p>
          <a:endParaRPr lang="en-US"/>
        </a:p>
      </dgm:t>
    </dgm:pt>
    <dgm:pt modelId="{2EAADCB4-02A4-4B48-95FB-9172C71176AD}" type="pres">
      <dgm:prSet presAssocID="{609D0442-6610-491F-A371-6E742F32C781}" presName="vert0" presStyleCnt="0">
        <dgm:presLayoutVars>
          <dgm:dir/>
          <dgm:animOne val="branch"/>
          <dgm:animLvl val="lvl"/>
        </dgm:presLayoutVars>
      </dgm:prSet>
      <dgm:spPr/>
    </dgm:pt>
    <dgm:pt modelId="{BD8612C4-C3C8-42C7-91CF-2A656E50827E}" type="pres">
      <dgm:prSet presAssocID="{86F2FD71-BA56-4B9C-A1E5-1AC36F340897}" presName="thickLine" presStyleLbl="alignNode1" presStyleIdx="0" presStyleCnt="5"/>
      <dgm:spPr/>
    </dgm:pt>
    <dgm:pt modelId="{396326B1-BDA0-4A0A-AE2D-0DFA0162613F}" type="pres">
      <dgm:prSet presAssocID="{86F2FD71-BA56-4B9C-A1E5-1AC36F340897}" presName="horz1" presStyleCnt="0"/>
      <dgm:spPr/>
    </dgm:pt>
    <dgm:pt modelId="{D6061AB8-9FD3-43D9-B6F0-755697E26F5E}" type="pres">
      <dgm:prSet presAssocID="{86F2FD71-BA56-4B9C-A1E5-1AC36F340897}" presName="tx1" presStyleLbl="revTx" presStyleIdx="0" presStyleCnt="5"/>
      <dgm:spPr/>
    </dgm:pt>
    <dgm:pt modelId="{545DB043-B5BD-49BA-B0D7-47F025D5A39C}" type="pres">
      <dgm:prSet presAssocID="{86F2FD71-BA56-4B9C-A1E5-1AC36F340897}" presName="vert1" presStyleCnt="0"/>
      <dgm:spPr/>
    </dgm:pt>
    <dgm:pt modelId="{7FF65999-6362-4F40-8633-E1A6C9571B5F}" type="pres">
      <dgm:prSet presAssocID="{0452CADE-D558-42D7-93F5-C9D58E36509B}" presName="thickLine" presStyleLbl="alignNode1" presStyleIdx="1" presStyleCnt="5"/>
      <dgm:spPr/>
    </dgm:pt>
    <dgm:pt modelId="{B2428E20-597B-4034-A1AF-5FA5819AB5C3}" type="pres">
      <dgm:prSet presAssocID="{0452CADE-D558-42D7-93F5-C9D58E36509B}" presName="horz1" presStyleCnt="0"/>
      <dgm:spPr/>
    </dgm:pt>
    <dgm:pt modelId="{96D52F01-B608-4E0D-BFEC-B9C7F10D16F8}" type="pres">
      <dgm:prSet presAssocID="{0452CADE-D558-42D7-93F5-C9D58E36509B}" presName="tx1" presStyleLbl="revTx" presStyleIdx="1" presStyleCnt="5"/>
      <dgm:spPr/>
    </dgm:pt>
    <dgm:pt modelId="{7C5D8F75-AAED-406A-9D16-CBB2DF49A1C1}" type="pres">
      <dgm:prSet presAssocID="{0452CADE-D558-42D7-93F5-C9D58E36509B}" presName="vert1" presStyleCnt="0"/>
      <dgm:spPr/>
    </dgm:pt>
    <dgm:pt modelId="{02C6596E-FDEA-478A-B0AA-EBB722D4914D}" type="pres">
      <dgm:prSet presAssocID="{74C4F916-EEE0-4CFE-9BC4-9524C60C3EA1}" presName="thickLine" presStyleLbl="alignNode1" presStyleIdx="2" presStyleCnt="5"/>
      <dgm:spPr/>
    </dgm:pt>
    <dgm:pt modelId="{020925F5-C535-4D73-90EE-2632F7B5A6CC}" type="pres">
      <dgm:prSet presAssocID="{74C4F916-EEE0-4CFE-9BC4-9524C60C3EA1}" presName="horz1" presStyleCnt="0"/>
      <dgm:spPr/>
    </dgm:pt>
    <dgm:pt modelId="{86C1C92C-67BB-4BE0-B609-29A45977BEFD}" type="pres">
      <dgm:prSet presAssocID="{74C4F916-EEE0-4CFE-9BC4-9524C60C3EA1}" presName="tx1" presStyleLbl="revTx" presStyleIdx="2" presStyleCnt="5"/>
      <dgm:spPr/>
    </dgm:pt>
    <dgm:pt modelId="{92F981C3-FB87-4EEC-B600-2874231CEEBC}" type="pres">
      <dgm:prSet presAssocID="{74C4F916-EEE0-4CFE-9BC4-9524C60C3EA1}" presName="vert1" presStyleCnt="0"/>
      <dgm:spPr/>
    </dgm:pt>
    <dgm:pt modelId="{13C39929-23DF-4634-ACB5-2CD2182CC5F7}" type="pres">
      <dgm:prSet presAssocID="{64D02D5F-2C21-4937-9168-FD27C5A65CA1}" presName="thickLine" presStyleLbl="alignNode1" presStyleIdx="3" presStyleCnt="5"/>
      <dgm:spPr/>
    </dgm:pt>
    <dgm:pt modelId="{7D911803-9E7F-4AD4-91EE-D20387A86AE0}" type="pres">
      <dgm:prSet presAssocID="{64D02D5F-2C21-4937-9168-FD27C5A65CA1}" presName="horz1" presStyleCnt="0"/>
      <dgm:spPr/>
    </dgm:pt>
    <dgm:pt modelId="{2CD5DBA2-8448-4039-B1A5-817AF020BC94}" type="pres">
      <dgm:prSet presAssocID="{64D02D5F-2C21-4937-9168-FD27C5A65CA1}" presName="tx1" presStyleLbl="revTx" presStyleIdx="3" presStyleCnt="5"/>
      <dgm:spPr/>
    </dgm:pt>
    <dgm:pt modelId="{397FD4E6-32FE-4C0E-B020-45EB10DC58CC}" type="pres">
      <dgm:prSet presAssocID="{64D02D5F-2C21-4937-9168-FD27C5A65CA1}" presName="vert1" presStyleCnt="0"/>
      <dgm:spPr/>
    </dgm:pt>
    <dgm:pt modelId="{765FD14A-2B48-4E9F-B59B-AB663BDFE59B}" type="pres">
      <dgm:prSet presAssocID="{E158933C-8592-4D53-B46E-62E56CCCF6BA}" presName="thickLine" presStyleLbl="alignNode1" presStyleIdx="4" presStyleCnt="5"/>
      <dgm:spPr/>
    </dgm:pt>
    <dgm:pt modelId="{2B217E8E-D522-4363-92A6-5133BB68B40B}" type="pres">
      <dgm:prSet presAssocID="{E158933C-8592-4D53-B46E-62E56CCCF6BA}" presName="horz1" presStyleCnt="0"/>
      <dgm:spPr/>
    </dgm:pt>
    <dgm:pt modelId="{EBC7E523-13EB-4824-B192-776C499F9670}" type="pres">
      <dgm:prSet presAssocID="{E158933C-8592-4D53-B46E-62E56CCCF6BA}" presName="tx1" presStyleLbl="revTx" presStyleIdx="4" presStyleCnt="5"/>
      <dgm:spPr/>
    </dgm:pt>
    <dgm:pt modelId="{15C0EEE1-BDC0-47C9-AF31-75A6F16F4A9E}" type="pres">
      <dgm:prSet presAssocID="{E158933C-8592-4D53-B46E-62E56CCCF6BA}" presName="vert1" presStyleCnt="0"/>
      <dgm:spPr/>
    </dgm:pt>
  </dgm:ptLst>
  <dgm:cxnLst>
    <dgm:cxn modelId="{15280115-AD2E-4374-9605-0A6B63CD3AD1}" srcId="{609D0442-6610-491F-A371-6E742F32C781}" destId="{0452CADE-D558-42D7-93F5-C9D58E36509B}" srcOrd="1" destOrd="0" parTransId="{E09FA35B-D362-4883-AF24-0DD216B31B86}" sibTransId="{358B2249-167C-4487-B5BF-0129DF4C1B66}"/>
    <dgm:cxn modelId="{42D7B71D-AA0D-49BD-BBDF-A002A5921B10}" srcId="{609D0442-6610-491F-A371-6E742F32C781}" destId="{64D02D5F-2C21-4937-9168-FD27C5A65CA1}" srcOrd="3" destOrd="0" parTransId="{A1D6A906-B626-4C0D-9EBF-DA08D3D162E3}" sibTransId="{908D8C63-499C-40C4-A819-4392649B364E}"/>
    <dgm:cxn modelId="{0136502D-2DD2-4EB4-89CB-CCE3288AC186}" type="presOf" srcId="{609D0442-6610-491F-A371-6E742F32C781}" destId="{2EAADCB4-02A4-4B48-95FB-9172C71176AD}" srcOrd="0" destOrd="0" presId="urn:microsoft.com/office/officeart/2008/layout/LinedList"/>
    <dgm:cxn modelId="{A3A7412F-16BF-41D7-91D8-77A786AACEA6}" srcId="{609D0442-6610-491F-A371-6E742F32C781}" destId="{74C4F916-EEE0-4CFE-9BC4-9524C60C3EA1}" srcOrd="2" destOrd="0" parTransId="{5A165E06-D6F9-473F-ACE3-CB69DCBABE04}" sibTransId="{7C65CC3F-247D-476A-8F1F-11E5A09D6F59}"/>
    <dgm:cxn modelId="{F1306453-DAAE-4336-9A3C-AB40BEC8117A}" srcId="{609D0442-6610-491F-A371-6E742F32C781}" destId="{E158933C-8592-4D53-B46E-62E56CCCF6BA}" srcOrd="4" destOrd="0" parTransId="{A88B4546-99CE-46C6-840E-E877CEEB5546}" sibTransId="{CA6BB011-ABD9-4B57-A760-ED9448851745}"/>
    <dgm:cxn modelId="{24720CB6-A6CF-4A5C-86CB-DEFE0C540373}" type="presOf" srcId="{74C4F916-EEE0-4CFE-9BC4-9524C60C3EA1}" destId="{86C1C92C-67BB-4BE0-B609-29A45977BEFD}" srcOrd="0" destOrd="0" presId="urn:microsoft.com/office/officeart/2008/layout/LinedList"/>
    <dgm:cxn modelId="{3543EEBE-7A95-472F-8227-6280E702537F}" type="presOf" srcId="{0452CADE-D558-42D7-93F5-C9D58E36509B}" destId="{96D52F01-B608-4E0D-BFEC-B9C7F10D16F8}" srcOrd="0" destOrd="0" presId="urn:microsoft.com/office/officeart/2008/layout/LinedList"/>
    <dgm:cxn modelId="{848250D4-2C70-4EAE-B880-E115E9F1576E}" srcId="{609D0442-6610-491F-A371-6E742F32C781}" destId="{86F2FD71-BA56-4B9C-A1E5-1AC36F340897}" srcOrd="0" destOrd="0" parTransId="{8C896863-6FF4-4911-AE25-9F9564DA62AD}" sibTransId="{B3CD20CA-E8AB-4535-9A2B-2A4648B03186}"/>
    <dgm:cxn modelId="{11399BD4-BCB8-436E-A04F-31ED71007611}" type="presOf" srcId="{E158933C-8592-4D53-B46E-62E56CCCF6BA}" destId="{EBC7E523-13EB-4824-B192-776C499F9670}" srcOrd="0" destOrd="0" presId="urn:microsoft.com/office/officeart/2008/layout/LinedList"/>
    <dgm:cxn modelId="{730581E1-4D69-4010-A161-1D501ADF6746}" type="presOf" srcId="{64D02D5F-2C21-4937-9168-FD27C5A65CA1}" destId="{2CD5DBA2-8448-4039-B1A5-817AF020BC94}" srcOrd="0" destOrd="0" presId="urn:microsoft.com/office/officeart/2008/layout/LinedList"/>
    <dgm:cxn modelId="{2ACCB1F8-DF9F-418B-AB21-992CA5342E49}" type="presOf" srcId="{86F2FD71-BA56-4B9C-A1E5-1AC36F340897}" destId="{D6061AB8-9FD3-43D9-B6F0-755697E26F5E}" srcOrd="0" destOrd="0" presId="urn:microsoft.com/office/officeart/2008/layout/LinedList"/>
    <dgm:cxn modelId="{5B23A6B3-3036-4E5D-9F8E-96826B4389B8}" type="presParOf" srcId="{2EAADCB4-02A4-4B48-95FB-9172C71176AD}" destId="{BD8612C4-C3C8-42C7-91CF-2A656E50827E}" srcOrd="0" destOrd="0" presId="urn:microsoft.com/office/officeart/2008/layout/LinedList"/>
    <dgm:cxn modelId="{F05F66EF-8052-49F6-86A4-1A6600FC6886}" type="presParOf" srcId="{2EAADCB4-02A4-4B48-95FB-9172C71176AD}" destId="{396326B1-BDA0-4A0A-AE2D-0DFA0162613F}" srcOrd="1" destOrd="0" presId="urn:microsoft.com/office/officeart/2008/layout/LinedList"/>
    <dgm:cxn modelId="{5BAC39ED-DE5B-47AB-8138-E057AC24F448}" type="presParOf" srcId="{396326B1-BDA0-4A0A-AE2D-0DFA0162613F}" destId="{D6061AB8-9FD3-43D9-B6F0-755697E26F5E}" srcOrd="0" destOrd="0" presId="urn:microsoft.com/office/officeart/2008/layout/LinedList"/>
    <dgm:cxn modelId="{2FF843E2-A375-420C-9F10-FDB8867968FA}" type="presParOf" srcId="{396326B1-BDA0-4A0A-AE2D-0DFA0162613F}" destId="{545DB043-B5BD-49BA-B0D7-47F025D5A39C}" srcOrd="1" destOrd="0" presId="urn:microsoft.com/office/officeart/2008/layout/LinedList"/>
    <dgm:cxn modelId="{61BE6F67-1C34-40D5-BE50-32678C43B411}" type="presParOf" srcId="{2EAADCB4-02A4-4B48-95FB-9172C71176AD}" destId="{7FF65999-6362-4F40-8633-E1A6C9571B5F}" srcOrd="2" destOrd="0" presId="urn:microsoft.com/office/officeart/2008/layout/LinedList"/>
    <dgm:cxn modelId="{C5E68BF0-DC4D-4C81-9F7D-EB50951FD71A}" type="presParOf" srcId="{2EAADCB4-02A4-4B48-95FB-9172C71176AD}" destId="{B2428E20-597B-4034-A1AF-5FA5819AB5C3}" srcOrd="3" destOrd="0" presId="urn:microsoft.com/office/officeart/2008/layout/LinedList"/>
    <dgm:cxn modelId="{770F5BD4-5F03-476A-AE2B-8D5D34B2AE59}" type="presParOf" srcId="{B2428E20-597B-4034-A1AF-5FA5819AB5C3}" destId="{96D52F01-B608-4E0D-BFEC-B9C7F10D16F8}" srcOrd="0" destOrd="0" presId="urn:microsoft.com/office/officeart/2008/layout/LinedList"/>
    <dgm:cxn modelId="{8AEBF8AC-3EFA-45AC-B5AD-F29A2B06BB22}" type="presParOf" srcId="{B2428E20-597B-4034-A1AF-5FA5819AB5C3}" destId="{7C5D8F75-AAED-406A-9D16-CBB2DF49A1C1}" srcOrd="1" destOrd="0" presId="urn:microsoft.com/office/officeart/2008/layout/LinedList"/>
    <dgm:cxn modelId="{FEF964E5-BCAE-4C1D-B5E1-531AD2D24A51}" type="presParOf" srcId="{2EAADCB4-02A4-4B48-95FB-9172C71176AD}" destId="{02C6596E-FDEA-478A-B0AA-EBB722D4914D}" srcOrd="4" destOrd="0" presId="urn:microsoft.com/office/officeart/2008/layout/LinedList"/>
    <dgm:cxn modelId="{DD7F1C66-83F6-4CB4-8ABF-AC3C650FED12}" type="presParOf" srcId="{2EAADCB4-02A4-4B48-95FB-9172C71176AD}" destId="{020925F5-C535-4D73-90EE-2632F7B5A6CC}" srcOrd="5" destOrd="0" presId="urn:microsoft.com/office/officeart/2008/layout/LinedList"/>
    <dgm:cxn modelId="{ABE7CA23-06D3-4819-8391-3FA8DE41D600}" type="presParOf" srcId="{020925F5-C535-4D73-90EE-2632F7B5A6CC}" destId="{86C1C92C-67BB-4BE0-B609-29A45977BEFD}" srcOrd="0" destOrd="0" presId="urn:microsoft.com/office/officeart/2008/layout/LinedList"/>
    <dgm:cxn modelId="{CB05597A-0511-4BC8-9089-4F1151F95883}" type="presParOf" srcId="{020925F5-C535-4D73-90EE-2632F7B5A6CC}" destId="{92F981C3-FB87-4EEC-B600-2874231CEEBC}" srcOrd="1" destOrd="0" presId="urn:microsoft.com/office/officeart/2008/layout/LinedList"/>
    <dgm:cxn modelId="{22317B81-8D91-4E1E-A9E6-F92A5FFEF876}" type="presParOf" srcId="{2EAADCB4-02A4-4B48-95FB-9172C71176AD}" destId="{13C39929-23DF-4634-ACB5-2CD2182CC5F7}" srcOrd="6" destOrd="0" presId="urn:microsoft.com/office/officeart/2008/layout/LinedList"/>
    <dgm:cxn modelId="{C9BDE32A-3ED6-4F90-804C-459F6752CD75}" type="presParOf" srcId="{2EAADCB4-02A4-4B48-95FB-9172C71176AD}" destId="{7D911803-9E7F-4AD4-91EE-D20387A86AE0}" srcOrd="7" destOrd="0" presId="urn:microsoft.com/office/officeart/2008/layout/LinedList"/>
    <dgm:cxn modelId="{1DAE0863-6940-46DB-A18F-DE76C691BBEB}" type="presParOf" srcId="{7D911803-9E7F-4AD4-91EE-D20387A86AE0}" destId="{2CD5DBA2-8448-4039-B1A5-817AF020BC94}" srcOrd="0" destOrd="0" presId="urn:microsoft.com/office/officeart/2008/layout/LinedList"/>
    <dgm:cxn modelId="{40691D06-5D71-49B3-91EF-ADB012C77A1E}" type="presParOf" srcId="{7D911803-9E7F-4AD4-91EE-D20387A86AE0}" destId="{397FD4E6-32FE-4C0E-B020-45EB10DC58CC}" srcOrd="1" destOrd="0" presId="urn:microsoft.com/office/officeart/2008/layout/LinedList"/>
    <dgm:cxn modelId="{F582A98A-4282-40C6-B12B-51C946537EBC}" type="presParOf" srcId="{2EAADCB4-02A4-4B48-95FB-9172C71176AD}" destId="{765FD14A-2B48-4E9F-B59B-AB663BDFE59B}" srcOrd="8" destOrd="0" presId="urn:microsoft.com/office/officeart/2008/layout/LinedList"/>
    <dgm:cxn modelId="{386D0468-1BD7-4E12-9BC0-B6DCDA93D835}" type="presParOf" srcId="{2EAADCB4-02A4-4B48-95FB-9172C71176AD}" destId="{2B217E8E-D522-4363-92A6-5133BB68B40B}" srcOrd="9" destOrd="0" presId="urn:microsoft.com/office/officeart/2008/layout/LinedList"/>
    <dgm:cxn modelId="{63342C04-B3DF-489E-A2AA-FA63AD9EECCD}" type="presParOf" srcId="{2B217E8E-D522-4363-92A6-5133BB68B40B}" destId="{EBC7E523-13EB-4824-B192-776C499F9670}" srcOrd="0" destOrd="0" presId="urn:microsoft.com/office/officeart/2008/layout/LinedList"/>
    <dgm:cxn modelId="{CE8EB51C-A3D6-42CB-AFE0-9EE73C683FE0}" type="presParOf" srcId="{2B217E8E-D522-4363-92A6-5133BB68B40B}" destId="{15C0EEE1-BDC0-47C9-AF31-75A6F16F4A9E}"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AB93C6-14BB-4B8D-85CB-6C178DEE6E1B}"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2F05C6D-8892-47D4-9505-791B4D8B0553}">
      <dgm:prSet custT="1"/>
      <dgm:spPr/>
      <dgm:t>
        <a:bodyPr/>
        <a:lstStyle/>
        <a:p>
          <a:pPr>
            <a:lnSpc>
              <a:spcPct val="100000"/>
            </a:lnSpc>
          </a:pPr>
          <a:r>
            <a:rPr lang="en-US" sz="1800" b="1" i="0" dirty="0"/>
            <a:t>Medical</a:t>
          </a:r>
          <a:r>
            <a:rPr lang="en-GB" sz="1800" b="0" i="0" dirty="0"/>
            <a:t>: </a:t>
          </a:r>
          <a:r>
            <a:rPr lang="en-US" sz="1800" b="0" i="0" dirty="0"/>
            <a:t>Problem List, Co-morbid conditions &amp; Disease Severity</a:t>
          </a:r>
          <a:r>
            <a:rPr lang="en-GB" sz="1800" b="0" i="0" dirty="0"/>
            <a:t>, </a:t>
          </a:r>
          <a:r>
            <a:rPr lang="en-US" sz="1800" b="0" i="0" dirty="0"/>
            <a:t>Medication Review, Nutritional Status</a:t>
          </a:r>
          <a:endParaRPr lang="en-US" sz="1800" dirty="0"/>
        </a:p>
      </dgm:t>
    </dgm:pt>
    <dgm:pt modelId="{938963F1-035F-4FB3-B392-35C73AF621CA}" type="parTrans" cxnId="{ABE80E89-830D-4BC6-959D-5BACC395D232}">
      <dgm:prSet/>
      <dgm:spPr/>
      <dgm:t>
        <a:bodyPr/>
        <a:lstStyle/>
        <a:p>
          <a:endParaRPr lang="en-US"/>
        </a:p>
      </dgm:t>
    </dgm:pt>
    <dgm:pt modelId="{FC76E8FE-6F04-4BAB-86EA-8670C315DBFE}" type="sibTrans" cxnId="{ABE80E89-830D-4BC6-959D-5BACC395D232}">
      <dgm:prSet/>
      <dgm:spPr/>
      <dgm:t>
        <a:bodyPr/>
        <a:lstStyle/>
        <a:p>
          <a:pPr>
            <a:lnSpc>
              <a:spcPct val="100000"/>
            </a:lnSpc>
          </a:pPr>
          <a:endParaRPr lang="en-US"/>
        </a:p>
      </dgm:t>
    </dgm:pt>
    <dgm:pt modelId="{D3BE18DB-3F3F-49E4-BB1A-429F113452A9}">
      <dgm:prSet custT="1"/>
      <dgm:spPr/>
      <dgm:t>
        <a:bodyPr/>
        <a:lstStyle/>
        <a:p>
          <a:pPr>
            <a:lnSpc>
              <a:spcPct val="100000"/>
            </a:lnSpc>
          </a:pPr>
          <a:r>
            <a:rPr lang="en-US" sz="1800" b="1" i="0" dirty="0"/>
            <a:t>Mental Health: </a:t>
          </a:r>
          <a:r>
            <a:rPr lang="en-US" sz="1800" b="0" i="0" dirty="0"/>
            <a:t>Cognition, Mood &amp; Anxiety (Depression screen), Fears</a:t>
          </a:r>
          <a:endParaRPr lang="en-US" sz="1800" dirty="0"/>
        </a:p>
      </dgm:t>
    </dgm:pt>
    <dgm:pt modelId="{04D6D4AF-5848-4576-86A1-1C8BEA28362D}" type="parTrans" cxnId="{885E6D1B-AB53-4B43-B34B-CC49FA6BA284}">
      <dgm:prSet/>
      <dgm:spPr/>
      <dgm:t>
        <a:bodyPr/>
        <a:lstStyle/>
        <a:p>
          <a:endParaRPr lang="en-US"/>
        </a:p>
      </dgm:t>
    </dgm:pt>
    <dgm:pt modelId="{B846EEAF-C8C2-40E4-B9F7-26E9F597E895}" type="sibTrans" cxnId="{885E6D1B-AB53-4B43-B34B-CC49FA6BA284}">
      <dgm:prSet/>
      <dgm:spPr/>
      <dgm:t>
        <a:bodyPr/>
        <a:lstStyle/>
        <a:p>
          <a:pPr>
            <a:lnSpc>
              <a:spcPct val="100000"/>
            </a:lnSpc>
          </a:pPr>
          <a:endParaRPr lang="en-US"/>
        </a:p>
      </dgm:t>
    </dgm:pt>
    <dgm:pt modelId="{D3A6914C-48F9-4EAC-9E50-4D5B2486BD42}">
      <dgm:prSet custT="1"/>
      <dgm:spPr/>
      <dgm:t>
        <a:bodyPr/>
        <a:lstStyle/>
        <a:p>
          <a:pPr>
            <a:lnSpc>
              <a:spcPct val="100000"/>
            </a:lnSpc>
          </a:pPr>
          <a:r>
            <a:rPr lang="en-US" sz="1800" b="1" i="0" dirty="0"/>
            <a:t>Functional Capacity: </a:t>
          </a:r>
          <a:r>
            <a:rPr lang="en-US" sz="1800" b="0" i="0" dirty="0"/>
            <a:t>Activities of Daily Living, Gait &amp; Balance, Activity/Exercise Status</a:t>
          </a:r>
          <a:endParaRPr lang="en-US" sz="1800" dirty="0"/>
        </a:p>
      </dgm:t>
    </dgm:pt>
    <dgm:pt modelId="{75BEF424-7D2C-4E1F-8E8F-EFA100BF6003}" type="parTrans" cxnId="{CDF01767-42EB-429F-B30E-C036338202B6}">
      <dgm:prSet/>
      <dgm:spPr/>
      <dgm:t>
        <a:bodyPr/>
        <a:lstStyle/>
        <a:p>
          <a:endParaRPr lang="en-US"/>
        </a:p>
      </dgm:t>
    </dgm:pt>
    <dgm:pt modelId="{07B851CA-94F3-4896-90FB-8B6D047B2D30}" type="sibTrans" cxnId="{CDF01767-42EB-429F-B30E-C036338202B6}">
      <dgm:prSet/>
      <dgm:spPr/>
      <dgm:t>
        <a:bodyPr/>
        <a:lstStyle/>
        <a:p>
          <a:pPr>
            <a:lnSpc>
              <a:spcPct val="100000"/>
            </a:lnSpc>
          </a:pPr>
          <a:endParaRPr lang="en-US"/>
        </a:p>
      </dgm:t>
    </dgm:pt>
    <dgm:pt modelId="{11706F01-0CCA-46BA-8C24-D1F4B592BB95}">
      <dgm:prSet custT="1"/>
      <dgm:spPr/>
      <dgm:t>
        <a:bodyPr/>
        <a:lstStyle/>
        <a:p>
          <a:pPr>
            <a:lnSpc>
              <a:spcPct val="100000"/>
            </a:lnSpc>
          </a:pPr>
          <a:r>
            <a:rPr lang="en-US" sz="1800" b="1" i="0" dirty="0"/>
            <a:t>Social &amp; Environmental Assessment</a:t>
          </a:r>
          <a:r>
            <a:rPr lang="en-GB" sz="1800" b="0" i="0" dirty="0"/>
            <a:t>: </a:t>
          </a:r>
          <a:r>
            <a:rPr lang="en-US" sz="1800" b="0" i="0" dirty="0"/>
            <a:t>Informal support from friends &amp; family</a:t>
          </a:r>
          <a:r>
            <a:rPr lang="en-GB" sz="1800" b="0" i="0" dirty="0"/>
            <a:t>, </a:t>
          </a:r>
          <a:r>
            <a:rPr lang="en-US" sz="1800" b="0" i="0" dirty="0"/>
            <a:t>Social network (visitors &amp; daytime activities)</a:t>
          </a:r>
          <a:r>
            <a:rPr lang="en-GB" sz="1800" b="0" i="0" dirty="0"/>
            <a:t>, </a:t>
          </a:r>
          <a:r>
            <a:rPr lang="en-US" sz="1800" b="0" i="0" dirty="0"/>
            <a:t>Care resource eligibility</a:t>
          </a:r>
          <a:r>
            <a:rPr lang="en-GB" sz="1800" b="0" i="0" dirty="0"/>
            <a:t>, </a:t>
          </a:r>
          <a:r>
            <a:rPr lang="en-US" sz="1800" b="0" i="0" dirty="0"/>
            <a:t>Home safety &amp; facilities</a:t>
          </a:r>
          <a:r>
            <a:rPr lang="en-GB" sz="1800" b="0" i="0" dirty="0"/>
            <a:t>,</a:t>
          </a:r>
          <a:r>
            <a:rPr lang="en-US" sz="1800" b="0" i="0" dirty="0"/>
            <a:t>Transport facilities</a:t>
          </a:r>
          <a:endParaRPr lang="en-US" sz="1800" dirty="0"/>
        </a:p>
      </dgm:t>
    </dgm:pt>
    <dgm:pt modelId="{FFC2E90F-A3DB-4F1F-B706-982074D11881}" type="parTrans" cxnId="{7619DBD0-23F9-4948-B064-FBBD8166E941}">
      <dgm:prSet/>
      <dgm:spPr/>
      <dgm:t>
        <a:bodyPr/>
        <a:lstStyle/>
        <a:p>
          <a:endParaRPr lang="en-US"/>
        </a:p>
      </dgm:t>
    </dgm:pt>
    <dgm:pt modelId="{34164FED-67D7-4ED3-AB7D-B58DC0B810D5}" type="sibTrans" cxnId="{7619DBD0-23F9-4948-B064-FBBD8166E941}">
      <dgm:prSet/>
      <dgm:spPr/>
      <dgm:t>
        <a:bodyPr/>
        <a:lstStyle/>
        <a:p>
          <a:endParaRPr lang="en-US"/>
        </a:p>
      </dgm:t>
    </dgm:pt>
    <dgm:pt modelId="{6C82B807-0DE6-43D0-AE75-05ED93454450}" type="pres">
      <dgm:prSet presAssocID="{9BAB93C6-14BB-4B8D-85CB-6C178DEE6E1B}" presName="root" presStyleCnt="0">
        <dgm:presLayoutVars>
          <dgm:dir/>
          <dgm:resizeHandles val="exact"/>
        </dgm:presLayoutVars>
      </dgm:prSet>
      <dgm:spPr/>
    </dgm:pt>
    <dgm:pt modelId="{B5F56FD5-08E9-4EDD-873C-77FDB72400C6}" type="pres">
      <dgm:prSet presAssocID="{9BAB93C6-14BB-4B8D-85CB-6C178DEE6E1B}" presName="container" presStyleCnt="0">
        <dgm:presLayoutVars>
          <dgm:dir/>
          <dgm:resizeHandles val="exact"/>
        </dgm:presLayoutVars>
      </dgm:prSet>
      <dgm:spPr/>
    </dgm:pt>
    <dgm:pt modelId="{7990D952-D4D6-40FD-A7E2-DA1FB5CEF9F2}" type="pres">
      <dgm:prSet presAssocID="{82F05C6D-8892-47D4-9505-791B4D8B0553}" presName="compNode" presStyleCnt="0"/>
      <dgm:spPr/>
    </dgm:pt>
    <dgm:pt modelId="{D89EE358-5D27-4219-8728-7137BBBF6BBD}" type="pres">
      <dgm:prSet presAssocID="{82F05C6D-8892-47D4-9505-791B4D8B0553}" presName="iconBgRect" presStyleLbl="bgShp" presStyleIdx="0" presStyleCnt="4"/>
      <dgm:spPr/>
    </dgm:pt>
    <dgm:pt modelId="{CA736431-95DA-4D3C-AB01-B43178539971}" type="pres">
      <dgm:prSet presAssocID="{82F05C6D-8892-47D4-9505-791B4D8B055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C8B97161-E166-4F7E-BC86-374211873D73}" type="pres">
      <dgm:prSet presAssocID="{82F05C6D-8892-47D4-9505-791B4D8B0553}" presName="spaceRect" presStyleCnt="0"/>
      <dgm:spPr/>
    </dgm:pt>
    <dgm:pt modelId="{D92DE352-8E3B-46FA-9F06-29B2EF144A05}" type="pres">
      <dgm:prSet presAssocID="{82F05C6D-8892-47D4-9505-791B4D8B0553}" presName="textRect" presStyleLbl="revTx" presStyleIdx="0" presStyleCnt="4">
        <dgm:presLayoutVars>
          <dgm:chMax val="1"/>
          <dgm:chPref val="1"/>
        </dgm:presLayoutVars>
      </dgm:prSet>
      <dgm:spPr/>
    </dgm:pt>
    <dgm:pt modelId="{4862A61D-1EAD-4333-ADAC-9E7ECBB8989C}" type="pres">
      <dgm:prSet presAssocID="{FC76E8FE-6F04-4BAB-86EA-8670C315DBFE}" presName="sibTrans" presStyleLbl="sibTrans2D1" presStyleIdx="0" presStyleCnt="0"/>
      <dgm:spPr/>
    </dgm:pt>
    <dgm:pt modelId="{38F6F318-7EF3-4BB0-B961-CAB63BA9307C}" type="pres">
      <dgm:prSet presAssocID="{D3BE18DB-3F3F-49E4-BB1A-429F113452A9}" presName="compNode" presStyleCnt="0"/>
      <dgm:spPr/>
    </dgm:pt>
    <dgm:pt modelId="{4B2404BD-5D9D-482C-9CB4-CBD6A93CB629}" type="pres">
      <dgm:prSet presAssocID="{D3BE18DB-3F3F-49E4-BB1A-429F113452A9}" presName="iconBgRect" presStyleLbl="bgShp" presStyleIdx="1" presStyleCnt="4"/>
      <dgm:spPr/>
    </dgm:pt>
    <dgm:pt modelId="{87B88848-BB07-4E8E-BB6D-AFBACE5F324A}" type="pres">
      <dgm:prSet presAssocID="{D3BE18DB-3F3F-49E4-BB1A-429F113452A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D3EE5128-4B54-4D1E-8AC8-C8102B9EF1BF}" type="pres">
      <dgm:prSet presAssocID="{D3BE18DB-3F3F-49E4-BB1A-429F113452A9}" presName="spaceRect" presStyleCnt="0"/>
      <dgm:spPr/>
    </dgm:pt>
    <dgm:pt modelId="{B5F7DE34-BDAA-4494-A2DF-7994A2A90E30}" type="pres">
      <dgm:prSet presAssocID="{D3BE18DB-3F3F-49E4-BB1A-429F113452A9}" presName="textRect" presStyleLbl="revTx" presStyleIdx="1" presStyleCnt="4">
        <dgm:presLayoutVars>
          <dgm:chMax val="1"/>
          <dgm:chPref val="1"/>
        </dgm:presLayoutVars>
      </dgm:prSet>
      <dgm:spPr/>
    </dgm:pt>
    <dgm:pt modelId="{A9263D63-DCDA-4683-A5B5-0E72F1402000}" type="pres">
      <dgm:prSet presAssocID="{B846EEAF-C8C2-40E4-B9F7-26E9F597E895}" presName="sibTrans" presStyleLbl="sibTrans2D1" presStyleIdx="0" presStyleCnt="0"/>
      <dgm:spPr/>
    </dgm:pt>
    <dgm:pt modelId="{08D2DDED-3C74-4D96-8A6C-25C04B4DDC33}" type="pres">
      <dgm:prSet presAssocID="{D3A6914C-48F9-4EAC-9E50-4D5B2486BD42}" presName="compNode" presStyleCnt="0"/>
      <dgm:spPr/>
    </dgm:pt>
    <dgm:pt modelId="{73B897E3-0A96-4BCB-977E-4BD2905A24D2}" type="pres">
      <dgm:prSet presAssocID="{D3A6914C-48F9-4EAC-9E50-4D5B2486BD42}" presName="iconBgRect" presStyleLbl="bgShp" presStyleIdx="2" presStyleCnt="4"/>
      <dgm:spPr/>
    </dgm:pt>
    <dgm:pt modelId="{4184E916-E43F-4128-87AA-641032E5AFDC}" type="pres">
      <dgm:prSet presAssocID="{D3A6914C-48F9-4EAC-9E50-4D5B2486BD4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un"/>
        </a:ext>
      </dgm:extLst>
    </dgm:pt>
    <dgm:pt modelId="{E070EDA9-B9E5-491C-9060-62DA269013FF}" type="pres">
      <dgm:prSet presAssocID="{D3A6914C-48F9-4EAC-9E50-4D5B2486BD42}" presName="spaceRect" presStyleCnt="0"/>
      <dgm:spPr/>
    </dgm:pt>
    <dgm:pt modelId="{E5FE8BC1-023C-44D4-BAA8-132323C40874}" type="pres">
      <dgm:prSet presAssocID="{D3A6914C-48F9-4EAC-9E50-4D5B2486BD42}" presName="textRect" presStyleLbl="revTx" presStyleIdx="2" presStyleCnt="4">
        <dgm:presLayoutVars>
          <dgm:chMax val="1"/>
          <dgm:chPref val="1"/>
        </dgm:presLayoutVars>
      </dgm:prSet>
      <dgm:spPr/>
    </dgm:pt>
    <dgm:pt modelId="{3B2AC85C-BCD0-43C5-B205-F4B9A9DAC298}" type="pres">
      <dgm:prSet presAssocID="{07B851CA-94F3-4896-90FB-8B6D047B2D30}" presName="sibTrans" presStyleLbl="sibTrans2D1" presStyleIdx="0" presStyleCnt="0"/>
      <dgm:spPr/>
    </dgm:pt>
    <dgm:pt modelId="{17DA000C-BBA4-4185-B7A0-0C7061958ED9}" type="pres">
      <dgm:prSet presAssocID="{11706F01-0CCA-46BA-8C24-D1F4B592BB95}" presName="compNode" presStyleCnt="0"/>
      <dgm:spPr/>
    </dgm:pt>
    <dgm:pt modelId="{134B2708-270E-425D-A96A-571916C28DC8}" type="pres">
      <dgm:prSet presAssocID="{11706F01-0CCA-46BA-8C24-D1F4B592BB95}" presName="iconBgRect" presStyleLbl="bgShp" presStyleIdx="3" presStyleCnt="4"/>
      <dgm:spPr/>
    </dgm:pt>
    <dgm:pt modelId="{CCFE3191-6E66-4533-B198-4823F73E1F23}" type="pres">
      <dgm:prSet presAssocID="{11706F01-0CCA-46BA-8C24-D1F4B592BB9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ocial Network"/>
        </a:ext>
      </dgm:extLst>
    </dgm:pt>
    <dgm:pt modelId="{4623B4C9-F250-453F-8FE7-486BB8F43C55}" type="pres">
      <dgm:prSet presAssocID="{11706F01-0CCA-46BA-8C24-D1F4B592BB95}" presName="spaceRect" presStyleCnt="0"/>
      <dgm:spPr/>
    </dgm:pt>
    <dgm:pt modelId="{49B21E27-11A9-4322-A038-66E4EAC65F0D}" type="pres">
      <dgm:prSet presAssocID="{11706F01-0CCA-46BA-8C24-D1F4B592BB95}" presName="textRect" presStyleLbl="revTx" presStyleIdx="3" presStyleCnt="4">
        <dgm:presLayoutVars>
          <dgm:chMax val="1"/>
          <dgm:chPref val="1"/>
        </dgm:presLayoutVars>
      </dgm:prSet>
      <dgm:spPr/>
    </dgm:pt>
  </dgm:ptLst>
  <dgm:cxnLst>
    <dgm:cxn modelId="{885E6D1B-AB53-4B43-B34B-CC49FA6BA284}" srcId="{9BAB93C6-14BB-4B8D-85CB-6C178DEE6E1B}" destId="{D3BE18DB-3F3F-49E4-BB1A-429F113452A9}" srcOrd="1" destOrd="0" parTransId="{04D6D4AF-5848-4576-86A1-1C8BEA28362D}" sibTransId="{B846EEAF-C8C2-40E4-B9F7-26E9F597E895}"/>
    <dgm:cxn modelId="{11A41532-3115-421B-8768-2655E06EE84F}" type="presOf" srcId="{FC76E8FE-6F04-4BAB-86EA-8670C315DBFE}" destId="{4862A61D-1EAD-4333-ADAC-9E7ECBB8989C}" srcOrd="0" destOrd="0" presId="urn:microsoft.com/office/officeart/2018/2/layout/IconCircleList"/>
    <dgm:cxn modelId="{5A67D863-9614-42AD-8451-EE005B299445}" type="presOf" srcId="{9BAB93C6-14BB-4B8D-85CB-6C178DEE6E1B}" destId="{6C82B807-0DE6-43D0-AE75-05ED93454450}" srcOrd="0" destOrd="0" presId="urn:microsoft.com/office/officeart/2018/2/layout/IconCircleList"/>
    <dgm:cxn modelId="{CDF01767-42EB-429F-B30E-C036338202B6}" srcId="{9BAB93C6-14BB-4B8D-85CB-6C178DEE6E1B}" destId="{D3A6914C-48F9-4EAC-9E50-4D5B2486BD42}" srcOrd="2" destOrd="0" parTransId="{75BEF424-7D2C-4E1F-8E8F-EFA100BF6003}" sibTransId="{07B851CA-94F3-4896-90FB-8B6D047B2D30}"/>
    <dgm:cxn modelId="{EA428055-2149-4231-98D0-C4A28DAD49FB}" type="presOf" srcId="{B846EEAF-C8C2-40E4-B9F7-26E9F597E895}" destId="{A9263D63-DCDA-4683-A5B5-0E72F1402000}" srcOrd="0" destOrd="0" presId="urn:microsoft.com/office/officeart/2018/2/layout/IconCircleList"/>
    <dgm:cxn modelId="{E4779C7E-C82D-4450-A111-B095D9D4E07C}" type="presOf" srcId="{82F05C6D-8892-47D4-9505-791B4D8B0553}" destId="{D92DE352-8E3B-46FA-9F06-29B2EF144A05}" srcOrd="0" destOrd="0" presId="urn:microsoft.com/office/officeart/2018/2/layout/IconCircleList"/>
    <dgm:cxn modelId="{ABE80E89-830D-4BC6-959D-5BACC395D232}" srcId="{9BAB93C6-14BB-4B8D-85CB-6C178DEE6E1B}" destId="{82F05C6D-8892-47D4-9505-791B4D8B0553}" srcOrd="0" destOrd="0" parTransId="{938963F1-035F-4FB3-B392-35C73AF621CA}" sibTransId="{FC76E8FE-6F04-4BAB-86EA-8670C315DBFE}"/>
    <dgm:cxn modelId="{48162B8E-4ECD-476F-B497-96D3BBB57111}" type="presOf" srcId="{11706F01-0CCA-46BA-8C24-D1F4B592BB95}" destId="{49B21E27-11A9-4322-A038-66E4EAC65F0D}" srcOrd="0" destOrd="0" presId="urn:microsoft.com/office/officeart/2018/2/layout/IconCircleList"/>
    <dgm:cxn modelId="{E839F5C5-FFE3-4860-B161-280F0A36568F}" type="presOf" srcId="{07B851CA-94F3-4896-90FB-8B6D047B2D30}" destId="{3B2AC85C-BCD0-43C5-B205-F4B9A9DAC298}" srcOrd="0" destOrd="0" presId="urn:microsoft.com/office/officeart/2018/2/layout/IconCircleList"/>
    <dgm:cxn modelId="{7619DBD0-23F9-4948-B064-FBBD8166E941}" srcId="{9BAB93C6-14BB-4B8D-85CB-6C178DEE6E1B}" destId="{11706F01-0CCA-46BA-8C24-D1F4B592BB95}" srcOrd="3" destOrd="0" parTransId="{FFC2E90F-A3DB-4F1F-B706-982074D11881}" sibTransId="{34164FED-67D7-4ED3-AB7D-B58DC0B810D5}"/>
    <dgm:cxn modelId="{0CBD59D1-E738-4D35-BC19-4C25157AF49E}" type="presOf" srcId="{D3BE18DB-3F3F-49E4-BB1A-429F113452A9}" destId="{B5F7DE34-BDAA-4494-A2DF-7994A2A90E30}" srcOrd="0" destOrd="0" presId="urn:microsoft.com/office/officeart/2018/2/layout/IconCircleList"/>
    <dgm:cxn modelId="{AE258CD3-838D-43C7-ADC1-803E3F87C032}" type="presOf" srcId="{D3A6914C-48F9-4EAC-9E50-4D5B2486BD42}" destId="{E5FE8BC1-023C-44D4-BAA8-132323C40874}" srcOrd="0" destOrd="0" presId="urn:microsoft.com/office/officeart/2018/2/layout/IconCircleList"/>
    <dgm:cxn modelId="{3B213203-7808-454E-A9D3-8168475DEA15}" type="presParOf" srcId="{6C82B807-0DE6-43D0-AE75-05ED93454450}" destId="{B5F56FD5-08E9-4EDD-873C-77FDB72400C6}" srcOrd="0" destOrd="0" presId="urn:microsoft.com/office/officeart/2018/2/layout/IconCircleList"/>
    <dgm:cxn modelId="{F131A683-5DC7-4512-AB9D-2591D59CC3CC}" type="presParOf" srcId="{B5F56FD5-08E9-4EDD-873C-77FDB72400C6}" destId="{7990D952-D4D6-40FD-A7E2-DA1FB5CEF9F2}" srcOrd="0" destOrd="0" presId="urn:microsoft.com/office/officeart/2018/2/layout/IconCircleList"/>
    <dgm:cxn modelId="{36F26357-A9DC-44C0-8DCA-70F60CCE9266}" type="presParOf" srcId="{7990D952-D4D6-40FD-A7E2-DA1FB5CEF9F2}" destId="{D89EE358-5D27-4219-8728-7137BBBF6BBD}" srcOrd="0" destOrd="0" presId="urn:microsoft.com/office/officeart/2018/2/layout/IconCircleList"/>
    <dgm:cxn modelId="{84ACB369-CE5F-4B74-95C6-DD1551F809D5}" type="presParOf" srcId="{7990D952-D4D6-40FD-A7E2-DA1FB5CEF9F2}" destId="{CA736431-95DA-4D3C-AB01-B43178539971}" srcOrd="1" destOrd="0" presId="urn:microsoft.com/office/officeart/2018/2/layout/IconCircleList"/>
    <dgm:cxn modelId="{8E07FAEA-06B2-4F49-B72A-30310C3EE34E}" type="presParOf" srcId="{7990D952-D4D6-40FD-A7E2-DA1FB5CEF9F2}" destId="{C8B97161-E166-4F7E-BC86-374211873D73}" srcOrd="2" destOrd="0" presId="urn:microsoft.com/office/officeart/2018/2/layout/IconCircleList"/>
    <dgm:cxn modelId="{A9EA66A4-C9AB-4CC7-A401-345362D59B82}" type="presParOf" srcId="{7990D952-D4D6-40FD-A7E2-DA1FB5CEF9F2}" destId="{D92DE352-8E3B-46FA-9F06-29B2EF144A05}" srcOrd="3" destOrd="0" presId="urn:microsoft.com/office/officeart/2018/2/layout/IconCircleList"/>
    <dgm:cxn modelId="{D709B83C-E7CF-4C6A-8A9B-68F7075342B3}" type="presParOf" srcId="{B5F56FD5-08E9-4EDD-873C-77FDB72400C6}" destId="{4862A61D-1EAD-4333-ADAC-9E7ECBB8989C}" srcOrd="1" destOrd="0" presId="urn:microsoft.com/office/officeart/2018/2/layout/IconCircleList"/>
    <dgm:cxn modelId="{2561D3B3-CB31-4CB2-B4FA-C61B169DD66E}" type="presParOf" srcId="{B5F56FD5-08E9-4EDD-873C-77FDB72400C6}" destId="{38F6F318-7EF3-4BB0-B961-CAB63BA9307C}" srcOrd="2" destOrd="0" presId="urn:microsoft.com/office/officeart/2018/2/layout/IconCircleList"/>
    <dgm:cxn modelId="{90ACC7FE-121D-49EF-8913-8E7D4BB88854}" type="presParOf" srcId="{38F6F318-7EF3-4BB0-B961-CAB63BA9307C}" destId="{4B2404BD-5D9D-482C-9CB4-CBD6A93CB629}" srcOrd="0" destOrd="0" presId="urn:microsoft.com/office/officeart/2018/2/layout/IconCircleList"/>
    <dgm:cxn modelId="{C521A4D0-E7AD-4008-B71C-96CC8FB610CD}" type="presParOf" srcId="{38F6F318-7EF3-4BB0-B961-CAB63BA9307C}" destId="{87B88848-BB07-4E8E-BB6D-AFBACE5F324A}" srcOrd="1" destOrd="0" presId="urn:microsoft.com/office/officeart/2018/2/layout/IconCircleList"/>
    <dgm:cxn modelId="{AD54BC02-09DD-4A74-80B2-BD5FCD9C5728}" type="presParOf" srcId="{38F6F318-7EF3-4BB0-B961-CAB63BA9307C}" destId="{D3EE5128-4B54-4D1E-8AC8-C8102B9EF1BF}" srcOrd="2" destOrd="0" presId="urn:microsoft.com/office/officeart/2018/2/layout/IconCircleList"/>
    <dgm:cxn modelId="{94E788B4-4CB0-4B89-88D6-8D775B1A4709}" type="presParOf" srcId="{38F6F318-7EF3-4BB0-B961-CAB63BA9307C}" destId="{B5F7DE34-BDAA-4494-A2DF-7994A2A90E30}" srcOrd="3" destOrd="0" presId="urn:microsoft.com/office/officeart/2018/2/layout/IconCircleList"/>
    <dgm:cxn modelId="{2F5112D6-F57D-4057-855F-F0AC0BF1A2FA}" type="presParOf" srcId="{B5F56FD5-08E9-4EDD-873C-77FDB72400C6}" destId="{A9263D63-DCDA-4683-A5B5-0E72F1402000}" srcOrd="3" destOrd="0" presId="urn:microsoft.com/office/officeart/2018/2/layout/IconCircleList"/>
    <dgm:cxn modelId="{409C9631-3E58-475E-B27B-9C0EF5964B70}" type="presParOf" srcId="{B5F56FD5-08E9-4EDD-873C-77FDB72400C6}" destId="{08D2DDED-3C74-4D96-8A6C-25C04B4DDC33}" srcOrd="4" destOrd="0" presId="urn:microsoft.com/office/officeart/2018/2/layout/IconCircleList"/>
    <dgm:cxn modelId="{095AE0AC-1031-406A-9946-C276FBA9B8BA}" type="presParOf" srcId="{08D2DDED-3C74-4D96-8A6C-25C04B4DDC33}" destId="{73B897E3-0A96-4BCB-977E-4BD2905A24D2}" srcOrd="0" destOrd="0" presId="urn:microsoft.com/office/officeart/2018/2/layout/IconCircleList"/>
    <dgm:cxn modelId="{617C75B6-18E7-405F-A984-00FA0DD6E799}" type="presParOf" srcId="{08D2DDED-3C74-4D96-8A6C-25C04B4DDC33}" destId="{4184E916-E43F-4128-87AA-641032E5AFDC}" srcOrd="1" destOrd="0" presId="urn:microsoft.com/office/officeart/2018/2/layout/IconCircleList"/>
    <dgm:cxn modelId="{85090ABB-1FF2-4366-A4D6-90AE04B1F001}" type="presParOf" srcId="{08D2DDED-3C74-4D96-8A6C-25C04B4DDC33}" destId="{E070EDA9-B9E5-491C-9060-62DA269013FF}" srcOrd="2" destOrd="0" presId="urn:microsoft.com/office/officeart/2018/2/layout/IconCircleList"/>
    <dgm:cxn modelId="{C7C4E396-B553-4511-A0AC-C9DAD10BE434}" type="presParOf" srcId="{08D2DDED-3C74-4D96-8A6C-25C04B4DDC33}" destId="{E5FE8BC1-023C-44D4-BAA8-132323C40874}" srcOrd="3" destOrd="0" presId="urn:microsoft.com/office/officeart/2018/2/layout/IconCircleList"/>
    <dgm:cxn modelId="{597913DD-B014-431D-B964-7A14039971FF}" type="presParOf" srcId="{B5F56FD5-08E9-4EDD-873C-77FDB72400C6}" destId="{3B2AC85C-BCD0-43C5-B205-F4B9A9DAC298}" srcOrd="5" destOrd="0" presId="urn:microsoft.com/office/officeart/2018/2/layout/IconCircleList"/>
    <dgm:cxn modelId="{7E724554-BB7F-4032-A991-129B9AEEECDB}" type="presParOf" srcId="{B5F56FD5-08E9-4EDD-873C-77FDB72400C6}" destId="{17DA000C-BBA4-4185-B7A0-0C7061958ED9}" srcOrd="6" destOrd="0" presId="urn:microsoft.com/office/officeart/2018/2/layout/IconCircleList"/>
    <dgm:cxn modelId="{5A7347FE-E0D8-40EB-9D20-9E2C21DE95B4}" type="presParOf" srcId="{17DA000C-BBA4-4185-B7A0-0C7061958ED9}" destId="{134B2708-270E-425D-A96A-571916C28DC8}" srcOrd="0" destOrd="0" presId="urn:microsoft.com/office/officeart/2018/2/layout/IconCircleList"/>
    <dgm:cxn modelId="{3497360D-5200-41B7-B3E1-FC8F95106C15}" type="presParOf" srcId="{17DA000C-BBA4-4185-B7A0-0C7061958ED9}" destId="{CCFE3191-6E66-4533-B198-4823F73E1F23}" srcOrd="1" destOrd="0" presId="urn:microsoft.com/office/officeart/2018/2/layout/IconCircleList"/>
    <dgm:cxn modelId="{6AE76390-0DB2-48E0-804C-12FCA7A33AEC}" type="presParOf" srcId="{17DA000C-BBA4-4185-B7A0-0C7061958ED9}" destId="{4623B4C9-F250-453F-8FE7-486BB8F43C55}" srcOrd="2" destOrd="0" presId="urn:microsoft.com/office/officeart/2018/2/layout/IconCircleList"/>
    <dgm:cxn modelId="{44E3FC79-1587-4CEC-945A-9018EA6E94E3}" type="presParOf" srcId="{17DA000C-BBA4-4185-B7A0-0C7061958ED9}" destId="{49B21E27-11A9-4322-A038-66E4EAC65F0D}"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01BB87-9BDC-4CD8-91FC-9185E91977D0}"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8E4307C-ADE1-4614-9823-8426D24ABEE5}">
      <dgm:prSet custT="1"/>
      <dgm:spPr/>
      <dgm:t>
        <a:bodyPr/>
        <a:lstStyle/>
        <a:p>
          <a:r>
            <a:rPr lang="en-GB" sz="1600" b="1" dirty="0"/>
            <a:t>Progressive supranuclear palsy: </a:t>
          </a:r>
          <a:r>
            <a:rPr lang="en-GB" sz="1600" dirty="0" err="1"/>
            <a:t>Parkinisonism</a:t>
          </a:r>
          <a:r>
            <a:rPr lang="en-GB" sz="1600" dirty="0"/>
            <a:t> and vertical gaze palsy</a:t>
          </a:r>
          <a:r>
            <a:rPr lang="en-GB" sz="1400" dirty="0"/>
            <a:t>.</a:t>
          </a:r>
          <a:endParaRPr lang="en-US" sz="1400" dirty="0"/>
        </a:p>
      </dgm:t>
    </dgm:pt>
    <dgm:pt modelId="{A032141C-0BCB-4F78-9B1B-B20B05B339D1}" type="parTrans" cxnId="{8D87276E-4AD9-4714-8927-D6B8D557B241}">
      <dgm:prSet/>
      <dgm:spPr/>
      <dgm:t>
        <a:bodyPr/>
        <a:lstStyle/>
        <a:p>
          <a:endParaRPr lang="en-US"/>
        </a:p>
      </dgm:t>
    </dgm:pt>
    <dgm:pt modelId="{243EDD0D-0257-451E-896F-7A0503C64F02}" type="sibTrans" cxnId="{8D87276E-4AD9-4714-8927-D6B8D557B241}">
      <dgm:prSet/>
      <dgm:spPr/>
      <dgm:t>
        <a:bodyPr/>
        <a:lstStyle/>
        <a:p>
          <a:endParaRPr lang="en-US"/>
        </a:p>
      </dgm:t>
    </dgm:pt>
    <dgm:pt modelId="{C4989515-302E-49FB-A331-4AFF88B54715}">
      <dgm:prSet custT="1"/>
      <dgm:spPr/>
      <dgm:t>
        <a:bodyPr/>
        <a:lstStyle/>
        <a:p>
          <a:r>
            <a:rPr lang="en-GB" sz="1400" b="1" dirty="0"/>
            <a:t>Multiple system atrophy:</a:t>
          </a:r>
          <a:r>
            <a:rPr lang="en-GB" sz="1400" dirty="0"/>
            <a:t> </a:t>
          </a:r>
          <a:r>
            <a:rPr lang="en-GB" sz="1400" dirty="0" err="1"/>
            <a:t>Parkinisonism</a:t>
          </a:r>
          <a:r>
            <a:rPr lang="en-GB" sz="1400" dirty="0"/>
            <a:t> and early autonomic clinical features such as: postural hypotension, incontinence, and impotence.</a:t>
          </a:r>
          <a:endParaRPr lang="en-US" sz="1400" dirty="0"/>
        </a:p>
      </dgm:t>
    </dgm:pt>
    <dgm:pt modelId="{178D2C3E-95EC-4A00-86DC-EE3FA93DF966}" type="parTrans" cxnId="{7815F99B-F192-4B5F-8584-3120A21841EB}">
      <dgm:prSet/>
      <dgm:spPr/>
      <dgm:t>
        <a:bodyPr/>
        <a:lstStyle/>
        <a:p>
          <a:endParaRPr lang="en-US"/>
        </a:p>
      </dgm:t>
    </dgm:pt>
    <dgm:pt modelId="{2B426B53-36BF-4FE7-93E0-A0C73412C774}" type="sibTrans" cxnId="{7815F99B-F192-4B5F-8584-3120A21841EB}">
      <dgm:prSet/>
      <dgm:spPr/>
      <dgm:t>
        <a:bodyPr/>
        <a:lstStyle/>
        <a:p>
          <a:endParaRPr lang="en-US"/>
        </a:p>
      </dgm:t>
    </dgm:pt>
    <dgm:pt modelId="{7A420A89-C89A-4FDD-88E8-8205CEBD3B3E}">
      <dgm:prSet/>
      <dgm:spPr/>
      <dgm:t>
        <a:bodyPr/>
        <a:lstStyle/>
        <a:p>
          <a:r>
            <a:rPr lang="en-GB" b="1" dirty="0"/>
            <a:t>Cortico-basal degeneration: </a:t>
          </a:r>
          <a:r>
            <a:rPr lang="en-GB" dirty="0" err="1"/>
            <a:t>Parkinisonism</a:t>
          </a:r>
          <a:r>
            <a:rPr lang="en-GB" dirty="0"/>
            <a:t> and involves spontaneous activity by an affected limb, or akinetic rigidity of that limb.</a:t>
          </a:r>
          <a:endParaRPr lang="en-US" dirty="0"/>
        </a:p>
      </dgm:t>
    </dgm:pt>
    <dgm:pt modelId="{B24CF151-A89E-4824-8C30-BE61BA25A495}" type="parTrans" cxnId="{1C2DE38F-046B-4FF7-82DF-43073A033C47}">
      <dgm:prSet/>
      <dgm:spPr/>
      <dgm:t>
        <a:bodyPr/>
        <a:lstStyle/>
        <a:p>
          <a:endParaRPr lang="en-US"/>
        </a:p>
      </dgm:t>
    </dgm:pt>
    <dgm:pt modelId="{1465C427-AC6A-49F5-84DD-9CD8919DB46F}" type="sibTrans" cxnId="{1C2DE38F-046B-4FF7-82DF-43073A033C47}">
      <dgm:prSet/>
      <dgm:spPr/>
      <dgm:t>
        <a:bodyPr/>
        <a:lstStyle/>
        <a:p>
          <a:endParaRPr lang="en-US"/>
        </a:p>
      </dgm:t>
    </dgm:pt>
    <dgm:pt modelId="{487CE2EA-CD86-42EA-9931-FEE7AA0A12E8}">
      <dgm:prSet/>
      <dgm:spPr/>
      <dgm:t>
        <a:bodyPr/>
        <a:lstStyle/>
        <a:p>
          <a:r>
            <a:rPr lang="en-GB" b="1" dirty="0"/>
            <a:t>Lewy body dementia: </a:t>
          </a:r>
          <a:r>
            <a:rPr lang="en-GB" dirty="0" err="1"/>
            <a:t>Parkinisonism</a:t>
          </a:r>
          <a:r>
            <a:rPr lang="en-GB" dirty="0"/>
            <a:t> and fluctuations in cognitive impairment and visual hallucinations, often before Parkinsonian features occur.</a:t>
          </a:r>
          <a:endParaRPr lang="en-US" dirty="0"/>
        </a:p>
      </dgm:t>
    </dgm:pt>
    <dgm:pt modelId="{EFC65B13-BCC0-42AB-841C-C6D091F70119}" type="parTrans" cxnId="{F519B3F0-164B-4D26-906F-7DC25253CB9C}">
      <dgm:prSet/>
      <dgm:spPr/>
      <dgm:t>
        <a:bodyPr/>
        <a:lstStyle/>
        <a:p>
          <a:endParaRPr lang="en-US"/>
        </a:p>
      </dgm:t>
    </dgm:pt>
    <dgm:pt modelId="{02C3F8BD-903A-4610-9546-0BE9F01227B3}" type="sibTrans" cxnId="{F519B3F0-164B-4D26-906F-7DC25253CB9C}">
      <dgm:prSet/>
      <dgm:spPr/>
      <dgm:t>
        <a:bodyPr/>
        <a:lstStyle/>
        <a:p>
          <a:endParaRPr lang="en-US"/>
        </a:p>
      </dgm:t>
    </dgm:pt>
    <dgm:pt modelId="{A2BAC95A-486C-479A-B0C4-0E89656EC59C}" type="pres">
      <dgm:prSet presAssocID="{A601BB87-9BDC-4CD8-91FC-9185E91977D0}" presName="hierChild1" presStyleCnt="0">
        <dgm:presLayoutVars>
          <dgm:chPref val="1"/>
          <dgm:dir/>
          <dgm:animOne val="branch"/>
          <dgm:animLvl val="lvl"/>
          <dgm:resizeHandles/>
        </dgm:presLayoutVars>
      </dgm:prSet>
      <dgm:spPr/>
    </dgm:pt>
    <dgm:pt modelId="{1F2F87CA-D6D3-4400-B52F-5E245C8DE29B}" type="pres">
      <dgm:prSet presAssocID="{88E4307C-ADE1-4614-9823-8426D24ABEE5}" presName="hierRoot1" presStyleCnt="0"/>
      <dgm:spPr/>
    </dgm:pt>
    <dgm:pt modelId="{F2A84D49-1FA6-4F9E-85C8-02573AEA708A}" type="pres">
      <dgm:prSet presAssocID="{88E4307C-ADE1-4614-9823-8426D24ABEE5}" presName="composite" presStyleCnt="0"/>
      <dgm:spPr/>
    </dgm:pt>
    <dgm:pt modelId="{9E9F252B-5D10-4D95-8CD5-C226AB2967F8}" type="pres">
      <dgm:prSet presAssocID="{88E4307C-ADE1-4614-9823-8426D24ABEE5}" presName="background" presStyleLbl="node0" presStyleIdx="0" presStyleCnt="4"/>
      <dgm:spPr/>
    </dgm:pt>
    <dgm:pt modelId="{DA21EBEA-23E1-4FD5-964F-484085E5FD9D}" type="pres">
      <dgm:prSet presAssocID="{88E4307C-ADE1-4614-9823-8426D24ABEE5}" presName="text" presStyleLbl="fgAcc0" presStyleIdx="0" presStyleCnt="4" custLinFactNeighborY="-988">
        <dgm:presLayoutVars>
          <dgm:chPref val="3"/>
        </dgm:presLayoutVars>
      </dgm:prSet>
      <dgm:spPr/>
    </dgm:pt>
    <dgm:pt modelId="{ED0E03FA-BA76-49DB-91E9-154C8702E7CD}" type="pres">
      <dgm:prSet presAssocID="{88E4307C-ADE1-4614-9823-8426D24ABEE5}" presName="hierChild2" presStyleCnt="0"/>
      <dgm:spPr/>
    </dgm:pt>
    <dgm:pt modelId="{4DDE6260-CC3D-42DE-B9D2-04BDDAE1574B}" type="pres">
      <dgm:prSet presAssocID="{C4989515-302E-49FB-A331-4AFF88B54715}" presName="hierRoot1" presStyleCnt="0"/>
      <dgm:spPr/>
    </dgm:pt>
    <dgm:pt modelId="{138D414F-6750-49F8-90F2-627E84B138CA}" type="pres">
      <dgm:prSet presAssocID="{C4989515-302E-49FB-A331-4AFF88B54715}" presName="composite" presStyleCnt="0"/>
      <dgm:spPr/>
    </dgm:pt>
    <dgm:pt modelId="{3E8CB528-7138-4EFE-B59B-F103240A5FD3}" type="pres">
      <dgm:prSet presAssocID="{C4989515-302E-49FB-A331-4AFF88B54715}" presName="background" presStyleLbl="node0" presStyleIdx="1" presStyleCnt="4"/>
      <dgm:spPr/>
    </dgm:pt>
    <dgm:pt modelId="{039A2677-4269-44A4-B2C0-12C4BF24DDE8}" type="pres">
      <dgm:prSet presAssocID="{C4989515-302E-49FB-A331-4AFF88B54715}" presName="text" presStyleLbl="fgAcc0" presStyleIdx="1" presStyleCnt="4">
        <dgm:presLayoutVars>
          <dgm:chPref val="3"/>
        </dgm:presLayoutVars>
      </dgm:prSet>
      <dgm:spPr/>
    </dgm:pt>
    <dgm:pt modelId="{24D74DFB-5C85-4D57-9E30-E35421B36CAB}" type="pres">
      <dgm:prSet presAssocID="{C4989515-302E-49FB-A331-4AFF88B54715}" presName="hierChild2" presStyleCnt="0"/>
      <dgm:spPr/>
    </dgm:pt>
    <dgm:pt modelId="{952ADA3D-5BA7-4578-B40B-2D4921E73522}" type="pres">
      <dgm:prSet presAssocID="{7A420A89-C89A-4FDD-88E8-8205CEBD3B3E}" presName="hierRoot1" presStyleCnt="0"/>
      <dgm:spPr/>
    </dgm:pt>
    <dgm:pt modelId="{0612EF03-E00F-422E-B33F-1F0FBB687DDD}" type="pres">
      <dgm:prSet presAssocID="{7A420A89-C89A-4FDD-88E8-8205CEBD3B3E}" presName="composite" presStyleCnt="0"/>
      <dgm:spPr/>
    </dgm:pt>
    <dgm:pt modelId="{F5F05ACE-7D89-4815-AF05-40FFF25F53E7}" type="pres">
      <dgm:prSet presAssocID="{7A420A89-C89A-4FDD-88E8-8205CEBD3B3E}" presName="background" presStyleLbl="node0" presStyleIdx="2" presStyleCnt="4"/>
      <dgm:spPr/>
    </dgm:pt>
    <dgm:pt modelId="{F655D47C-C95F-46A2-8FC0-FA0C54D5125F}" type="pres">
      <dgm:prSet presAssocID="{7A420A89-C89A-4FDD-88E8-8205CEBD3B3E}" presName="text" presStyleLbl="fgAcc0" presStyleIdx="2" presStyleCnt="4">
        <dgm:presLayoutVars>
          <dgm:chPref val="3"/>
        </dgm:presLayoutVars>
      </dgm:prSet>
      <dgm:spPr/>
    </dgm:pt>
    <dgm:pt modelId="{0FF60A0D-293E-4F27-B875-D01DE8FDAD7B}" type="pres">
      <dgm:prSet presAssocID="{7A420A89-C89A-4FDD-88E8-8205CEBD3B3E}" presName="hierChild2" presStyleCnt="0"/>
      <dgm:spPr/>
    </dgm:pt>
    <dgm:pt modelId="{C862DCE0-F1FC-4D1F-A993-5129B7A3027C}" type="pres">
      <dgm:prSet presAssocID="{487CE2EA-CD86-42EA-9931-FEE7AA0A12E8}" presName="hierRoot1" presStyleCnt="0"/>
      <dgm:spPr/>
    </dgm:pt>
    <dgm:pt modelId="{0B422272-FE46-49AF-A65A-404A41DDDBCD}" type="pres">
      <dgm:prSet presAssocID="{487CE2EA-CD86-42EA-9931-FEE7AA0A12E8}" presName="composite" presStyleCnt="0"/>
      <dgm:spPr/>
    </dgm:pt>
    <dgm:pt modelId="{D87C3614-6937-4381-9C19-222B1AA436B7}" type="pres">
      <dgm:prSet presAssocID="{487CE2EA-CD86-42EA-9931-FEE7AA0A12E8}" presName="background" presStyleLbl="node0" presStyleIdx="3" presStyleCnt="4"/>
      <dgm:spPr/>
    </dgm:pt>
    <dgm:pt modelId="{B7E2C438-01D3-4FAD-A679-C7A98C69A59D}" type="pres">
      <dgm:prSet presAssocID="{487CE2EA-CD86-42EA-9931-FEE7AA0A12E8}" presName="text" presStyleLbl="fgAcc0" presStyleIdx="3" presStyleCnt="4">
        <dgm:presLayoutVars>
          <dgm:chPref val="3"/>
        </dgm:presLayoutVars>
      </dgm:prSet>
      <dgm:spPr/>
    </dgm:pt>
    <dgm:pt modelId="{1408683A-E5FC-43F0-8A5A-E3BB838AFAA6}" type="pres">
      <dgm:prSet presAssocID="{487CE2EA-CD86-42EA-9931-FEE7AA0A12E8}" presName="hierChild2" presStyleCnt="0"/>
      <dgm:spPr/>
    </dgm:pt>
  </dgm:ptLst>
  <dgm:cxnLst>
    <dgm:cxn modelId="{92DBC947-1BB5-4C41-B804-9442F50C0EA6}" type="presOf" srcId="{88E4307C-ADE1-4614-9823-8426D24ABEE5}" destId="{DA21EBEA-23E1-4FD5-964F-484085E5FD9D}" srcOrd="0" destOrd="0" presId="urn:microsoft.com/office/officeart/2005/8/layout/hierarchy1"/>
    <dgm:cxn modelId="{A6F1896A-1ACA-4702-A283-695942E181A0}" type="presOf" srcId="{A601BB87-9BDC-4CD8-91FC-9185E91977D0}" destId="{A2BAC95A-486C-479A-B0C4-0E89656EC59C}" srcOrd="0" destOrd="0" presId="urn:microsoft.com/office/officeart/2005/8/layout/hierarchy1"/>
    <dgm:cxn modelId="{8D87276E-4AD9-4714-8927-D6B8D557B241}" srcId="{A601BB87-9BDC-4CD8-91FC-9185E91977D0}" destId="{88E4307C-ADE1-4614-9823-8426D24ABEE5}" srcOrd="0" destOrd="0" parTransId="{A032141C-0BCB-4F78-9B1B-B20B05B339D1}" sibTransId="{243EDD0D-0257-451E-896F-7A0503C64F02}"/>
    <dgm:cxn modelId="{1C2DE38F-046B-4FF7-82DF-43073A033C47}" srcId="{A601BB87-9BDC-4CD8-91FC-9185E91977D0}" destId="{7A420A89-C89A-4FDD-88E8-8205CEBD3B3E}" srcOrd="2" destOrd="0" parTransId="{B24CF151-A89E-4824-8C30-BE61BA25A495}" sibTransId="{1465C427-AC6A-49F5-84DD-9CD8919DB46F}"/>
    <dgm:cxn modelId="{7815F99B-F192-4B5F-8584-3120A21841EB}" srcId="{A601BB87-9BDC-4CD8-91FC-9185E91977D0}" destId="{C4989515-302E-49FB-A331-4AFF88B54715}" srcOrd="1" destOrd="0" parTransId="{178D2C3E-95EC-4A00-86DC-EE3FA93DF966}" sibTransId="{2B426B53-36BF-4FE7-93E0-A0C73412C774}"/>
    <dgm:cxn modelId="{3EC4D6A0-D8AC-4181-874D-C9DD0B51A0B4}" type="presOf" srcId="{487CE2EA-CD86-42EA-9931-FEE7AA0A12E8}" destId="{B7E2C438-01D3-4FAD-A679-C7A98C69A59D}" srcOrd="0" destOrd="0" presId="urn:microsoft.com/office/officeart/2005/8/layout/hierarchy1"/>
    <dgm:cxn modelId="{56F7CBBC-B8C3-45D0-988D-B1FCCD50831F}" type="presOf" srcId="{C4989515-302E-49FB-A331-4AFF88B54715}" destId="{039A2677-4269-44A4-B2C0-12C4BF24DDE8}" srcOrd="0" destOrd="0" presId="urn:microsoft.com/office/officeart/2005/8/layout/hierarchy1"/>
    <dgm:cxn modelId="{F519B3F0-164B-4D26-906F-7DC25253CB9C}" srcId="{A601BB87-9BDC-4CD8-91FC-9185E91977D0}" destId="{487CE2EA-CD86-42EA-9931-FEE7AA0A12E8}" srcOrd="3" destOrd="0" parTransId="{EFC65B13-BCC0-42AB-841C-C6D091F70119}" sibTransId="{02C3F8BD-903A-4610-9546-0BE9F01227B3}"/>
    <dgm:cxn modelId="{039D22FE-13A1-4CD7-8AB0-BEC6B52836FF}" type="presOf" srcId="{7A420A89-C89A-4FDD-88E8-8205CEBD3B3E}" destId="{F655D47C-C95F-46A2-8FC0-FA0C54D5125F}" srcOrd="0" destOrd="0" presId="urn:microsoft.com/office/officeart/2005/8/layout/hierarchy1"/>
    <dgm:cxn modelId="{1727CE3A-03E4-4A65-B259-0A944E62386B}" type="presParOf" srcId="{A2BAC95A-486C-479A-B0C4-0E89656EC59C}" destId="{1F2F87CA-D6D3-4400-B52F-5E245C8DE29B}" srcOrd="0" destOrd="0" presId="urn:microsoft.com/office/officeart/2005/8/layout/hierarchy1"/>
    <dgm:cxn modelId="{65D39ECA-1B9E-40D2-9025-E65F8F7FF874}" type="presParOf" srcId="{1F2F87CA-D6D3-4400-B52F-5E245C8DE29B}" destId="{F2A84D49-1FA6-4F9E-85C8-02573AEA708A}" srcOrd="0" destOrd="0" presId="urn:microsoft.com/office/officeart/2005/8/layout/hierarchy1"/>
    <dgm:cxn modelId="{B9331E5F-4069-437C-B5D7-EAFAB9C0FF43}" type="presParOf" srcId="{F2A84D49-1FA6-4F9E-85C8-02573AEA708A}" destId="{9E9F252B-5D10-4D95-8CD5-C226AB2967F8}" srcOrd="0" destOrd="0" presId="urn:microsoft.com/office/officeart/2005/8/layout/hierarchy1"/>
    <dgm:cxn modelId="{2AAA697A-F4CA-4B6A-9CF1-F83CE35A6DF0}" type="presParOf" srcId="{F2A84D49-1FA6-4F9E-85C8-02573AEA708A}" destId="{DA21EBEA-23E1-4FD5-964F-484085E5FD9D}" srcOrd="1" destOrd="0" presId="urn:microsoft.com/office/officeart/2005/8/layout/hierarchy1"/>
    <dgm:cxn modelId="{60A40B70-110C-4342-9472-9E4B32B3E2CE}" type="presParOf" srcId="{1F2F87CA-D6D3-4400-B52F-5E245C8DE29B}" destId="{ED0E03FA-BA76-49DB-91E9-154C8702E7CD}" srcOrd="1" destOrd="0" presId="urn:microsoft.com/office/officeart/2005/8/layout/hierarchy1"/>
    <dgm:cxn modelId="{1811B75D-128E-40A2-86A1-CE3F2C8442C5}" type="presParOf" srcId="{A2BAC95A-486C-479A-B0C4-0E89656EC59C}" destId="{4DDE6260-CC3D-42DE-B9D2-04BDDAE1574B}" srcOrd="1" destOrd="0" presId="urn:microsoft.com/office/officeart/2005/8/layout/hierarchy1"/>
    <dgm:cxn modelId="{A8FE5BE5-6D72-40CE-B1E0-ED7E7B6B644E}" type="presParOf" srcId="{4DDE6260-CC3D-42DE-B9D2-04BDDAE1574B}" destId="{138D414F-6750-49F8-90F2-627E84B138CA}" srcOrd="0" destOrd="0" presId="urn:microsoft.com/office/officeart/2005/8/layout/hierarchy1"/>
    <dgm:cxn modelId="{81D327D0-0989-4373-9FD1-34D1C49015CF}" type="presParOf" srcId="{138D414F-6750-49F8-90F2-627E84B138CA}" destId="{3E8CB528-7138-4EFE-B59B-F103240A5FD3}" srcOrd="0" destOrd="0" presId="urn:microsoft.com/office/officeart/2005/8/layout/hierarchy1"/>
    <dgm:cxn modelId="{E5F29929-EAD0-42BA-9E79-BF3C51AA778F}" type="presParOf" srcId="{138D414F-6750-49F8-90F2-627E84B138CA}" destId="{039A2677-4269-44A4-B2C0-12C4BF24DDE8}" srcOrd="1" destOrd="0" presId="urn:microsoft.com/office/officeart/2005/8/layout/hierarchy1"/>
    <dgm:cxn modelId="{3A5268A3-2B99-4EA2-8090-5D74731EF378}" type="presParOf" srcId="{4DDE6260-CC3D-42DE-B9D2-04BDDAE1574B}" destId="{24D74DFB-5C85-4D57-9E30-E35421B36CAB}" srcOrd="1" destOrd="0" presId="urn:microsoft.com/office/officeart/2005/8/layout/hierarchy1"/>
    <dgm:cxn modelId="{0106611D-44D7-4C08-85A5-1DE98FEF00A0}" type="presParOf" srcId="{A2BAC95A-486C-479A-B0C4-0E89656EC59C}" destId="{952ADA3D-5BA7-4578-B40B-2D4921E73522}" srcOrd="2" destOrd="0" presId="urn:microsoft.com/office/officeart/2005/8/layout/hierarchy1"/>
    <dgm:cxn modelId="{34CFC878-B961-4A69-BCBA-7210D7D0ABBE}" type="presParOf" srcId="{952ADA3D-5BA7-4578-B40B-2D4921E73522}" destId="{0612EF03-E00F-422E-B33F-1F0FBB687DDD}" srcOrd="0" destOrd="0" presId="urn:microsoft.com/office/officeart/2005/8/layout/hierarchy1"/>
    <dgm:cxn modelId="{6F834AB8-910B-4E0E-8AA2-EC954B15551D}" type="presParOf" srcId="{0612EF03-E00F-422E-B33F-1F0FBB687DDD}" destId="{F5F05ACE-7D89-4815-AF05-40FFF25F53E7}" srcOrd="0" destOrd="0" presId="urn:microsoft.com/office/officeart/2005/8/layout/hierarchy1"/>
    <dgm:cxn modelId="{07215C1C-9060-4C8D-AFA8-506CB431A439}" type="presParOf" srcId="{0612EF03-E00F-422E-B33F-1F0FBB687DDD}" destId="{F655D47C-C95F-46A2-8FC0-FA0C54D5125F}" srcOrd="1" destOrd="0" presId="urn:microsoft.com/office/officeart/2005/8/layout/hierarchy1"/>
    <dgm:cxn modelId="{C4FC1A04-C115-45A2-803D-DD3771A4D7EB}" type="presParOf" srcId="{952ADA3D-5BA7-4578-B40B-2D4921E73522}" destId="{0FF60A0D-293E-4F27-B875-D01DE8FDAD7B}" srcOrd="1" destOrd="0" presId="urn:microsoft.com/office/officeart/2005/8/layout/hierarchy1"/>
    <dgm:cxn modelId="{DA4DBF4F-2941-40A5-80F6-2000F05132A8}" type="presParOf" srcId="{A2BAC95A-486C-479A-B0C4-0E89656EC59C}" destId="{C862DCE0-F1FC-4D1F-A993-5129B7A3027C}" srcOrd="3" destOrd="0" presId="urn:microsoft.com/office/officeart/2005/8/layout/hierarchy1"/>
    <dgm:cxn modelId="{F9052C23-2DE3-48C6-A137-D3B2779EC693}" type="presParOf" srcId="{C862DCE0-F1FC-4D1F-A993-5129B7A3027C}" destId="{0B422272-FE46-49AF-A65A-404A41DDDBCD}" srcOrd="0" destOrd="0" presId="urn:microsoft.com/office/officeart/2005/8/layout/hierarchy1"/>
    <dgm:cxn modelId="{D7CBDB6A-7C21-4D65-9901-9E12149C876F}" type="presParOf" srcId="{0B422272-FE46-49AF-A65A-404A41DDDBCD}" destId="{D87C3614-6937-4381-9C19-222B1AA436B7}" srcOrd="0" destOrd="0" presId="urn:microsoft.com/office/officeart/2005/8/layout/hierarchy1"/>
    <dgm:cxn modelId="{2FFA3B89-A9C1-4DCD-9D68-B3A34AD6B82C}" type="presParOf" srcId="{0B422272-FE46-49AF-A65A-404A41DDDBCD}" destId="{B7E2C438-01D3-4FAD-A679-C7A98C69A59D}" srcOrd="1" destOrd="0" presId="urn:microsoft.com/office/officeart/2005/8/layout/hierarchy1"/>
    <dgm:cxn modelId="{9BAB037B-7D8D-4678-BB1D-1C6B8CAE48F4}" type="presParOf" srcId="{C862DCE0-F1FC-4D1F-A993-5129B7A3027C}" destId="{1408683A-E5FC-43F0-8A5A-E3BB838AFAA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452A8-CB54-41B8-9F09-A8771ECC07FC}">
      <dsp:nvSpPr>
        <dsp:cNvPr id="0" name=""/>
        <dsp:cNvSpPr/>
      </dsp:nvSpPr>
      <dsp:spPr>
        <a:xfrm>
          <a:off x="0" y="0"/>
          <a:ext cx="85378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A048A1-5BB9-49BF-BA56-C7E24E1DDFDB}">
      <dsp:nvSpPr>
        <dsp:cNvPr id="0" name=""/>
        <dsp:cNvSpPr/>
      </dsp:nvSpPr>
      <dsp:spPr>
        <a:xfrm>
          <a:off x="0" y="0"/>
          <a:ext cx="1707564" cy="32268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0"/>
        <a:ext cx="1707564" cy="3226899"/>
      </dsp:txXfrm>
    </dsp:sp>
    <dsp:sp modelId="{C96F3CEC-4E4B-4E56-8190-9E1E4903787A}">
      <dsp:nvSpPr>
        <dsp:cNvPr id="0" name=""/>
        <dsp:cNvSpPr/>
      </dsp:nvSpPr>
      <dsp:spPr>
        <a:xfrm>
          <a:off x="1835632" y="11758"/>
          <a:ext cx="6702191" cy="2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0" i="0" kern="1200"/>
            <a:t>Stroke</a:t>
          </a:r>
          <a:endParaRPr lang="en-US" sz="1100" kern="1200"/>
        </a:p>
      </dsp:txBody>
      <dsp:txXfrm>
        <a:off x="1835632" y="11758"/>
        <a:ext cx="6702191" cy="235163"/>
      </dsp:txXfrm>
    </dsp:sp>
    <dsp:sp modelId="{CD7F7760-3D09-4735-A5F2-E275C9296A2F}">
      <dsp:nvSpPr>
        <dsp:cNvPr id="0" name=""/>
        <dsp:cNvSpPr/>
      </dsp:nvSpPr>
      <dsp:spPr>
        <a:xfrm>
          <a:off x="1707564" y="246921"/>
          <a:ext cx="68302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72C011-C956-472B-80BE-A36658364A79}">
      <dsp:nvSpPr>
        <dsp:cNvPr id="0" name=""/>
        <dsp:cNvSpPr/>
      </dsp:nvSpPr>
      <dsp:spPr>
        <a:xfrm>
          <a:off x="1835632" y="258679"/>
          <a:ext cx="6702191" cy="2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0" i="0" kern="1200"/>
            <a:t>Benign paroxysmal positional vertigo</a:t>
          </a:r>
          <a:endParaRPr lang="en-US" sz="1100" kern="1200"/>
        </a:p>
      </dsp:txBody>
      <dsp:txXfrm>
        <a:off x="1835632" y="258679"/>
        <a:ext cx="6702191" cy="235163"/>
      </dsp:txXfrm>
    </dsp:sp>
    <dsp:sp modelId="{FA725EA5-9079-41CB-9CF0-97DB0F3770B5}">
      <dsp:nvSpPr>
        <dsp:cNvPr id="0" name=""/>
        <dsp:cNvSpPr/>
      </dsp:nvSpPr>
      <dsp:spPr>
        <a:xfrm>
          <a:off x="1707564" y="493843"/>
          <a:ext cx="68302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0F4C6-55F9-4D4D-A5F6-7DC7555EF14D}">
      <dsp:nvSpPr>
        <dsp:cNvPr id="0" name=""/>
        <dsp:cNvSpPr/>
      </dsp:nvSpPr>
      <dsp:spPr>
        <a:xfrm>
          <a:off x="1835632" y="505601"/>
          <a:ext cx="6702191" cy="2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0" i="0" kern="1200"/>
            <a:t>Delirium</a:t>
          </a:r>
          <a:endParaRPr lang="en-US" sz="1100" kern="1200"/>
        </a:p>
      </dsp:txBody>
      <dsp:txXfrm>
        <a:off x="1835632" y="505601"/>
        <a:ext cx="6702191" cy="235163"/>
      </dsp:txXfrm>
    </dsp:sp>
    <dsp:sp modelId="{5D78719B-8AEC-4074-9FB4-F53F567B8D05}">
      <dsp:nvSpPr>
        <dsp:cNvPr id="0" name=""/>
        <dsp:cNvSpPr/>
      </dsp:nvSpPr>
      <dsp:spPr>
        <a:xfrm>
          <a:off x="1707564" y="740764"/>
          <a:ext cx="68302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4A4CF-AE34-4A45-8334-4CDA4048FB65}">
      <dsp:nvSpPr>
        <dsp:cNvPr id="0" name=""/>
        <dsp:cNvSpPr/>
      </dsp:nvSpPr>
      <dsp:spPr>
        <a:xfrm>
          <a:off x="1835632" y="752522"/>
          <a:ext cx="6702191" cy="2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0" i="0" kern="1200"/>
            <a:t>Dementias</a:t>
          </a:r>
          <a:endParaRPr lang="en-US" sz="1100" kern="1200"/>
        </a:p>
      </dsp:txBody>
      <dsp:txXfrm>
        <a:off x="1835632" y="752522"/>
        <a:ext cx="6702191" cy="235163"/>
      </dsp:txXfrm>
    </dsp:sp>
    <dsp:sp modelId="{9D71D84F-DCEC-4F92-8F3A-4AB0D4A75735}">
      <dsp:nvSpPr>
        <dsp:cNvPr id="0" name=""/>
        <dsp:cNvSpPr/>
      </dsp:nvSpPr>
      <dsp:spPr>
        <a:xfrm>
          <a:off x="1707564" y="987686"/>
          <a:ext cx="68302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9F5B6F-A78A-4EC9-9D7F-0007F933BB53}">
      <dsp:nvSpPr>
        <dsp:cNvPr id="0" name=""/>
        <dsp:cNvSpPr/>
      </dsp:nvSpPr>
      <dsp:spPr>
        <a:xfrm>
          <a:off x="1835632" y="999444"/>
          <a:ext cx="6702191" cy="2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0" i="0" kern="1200"/>
            <a:t>Parkinson’s disease</a:t>
          </a:r>
          <a:endParaRPr lang="en-US" sz="1100" kern="1200"/>
        </a:p>
      </dsp:txBody>
      <dsp:txXfrm>
        <a:off x="1835632" y="999444"/>
        <a:ext cx="6702191" cy="235163"/>
      </dsp:txXfrm>
    </dsp:sp>
    <dsp:sp modelId="{835CDE3F-A749-44BE-AA87-A30EED380A8E}">
      <dsp:nvSpPr>
        <dsp:cNvPr id="0" name=""/>
        <dsp:cNvSpPr/>
      </dsp:nvSpPr>
      <dsp:spPr>
        <a:xfrm>
          <a:off x="1707564" y="1234607"/>
          <a:ext cx="68302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F89BB-4FCE-4D56-8C47-33EE49AAFE37}">
      <dsp:nvSpPr>
        <dsp:cNvPr id="0" name=""/>
        <dsp:cNvSpPr/>
      </dsp:nvSpPr>
      <dsp:spPr>
        <a:xfrm>
          <a:off x="1835632" y="1246366"/>
          <a:ext cx="6702191" cy="2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0" i="0" kern="1200"/>
            <a:t>Falls </a:t>
          </a:r>
          <a:endParaRPr lang="en-US" sz="1100" kern="1200"/>
        </a:p>
      </dsp:txBody>
      <dsp:txXfrm>
        <a:off x="1835632" y="1246366"/>
        <a:ext cx="6702191" cy="235163"/>
      </dsp:txXfrm>
    </dsp:sp>
    <dsp:sp modelId="{961F3AC1-E027-46E2-A28D-18FE35777842}">
      <dsp:nvSpPr>
        <dsp:cNvPr id="0" name=""/>
        <dsp:cNvSpPr/>
      </dsp:nvSpPr>
      <dsp:spPr>
        <a:xfrm>
          <a:off x="1707564" y="1481529"/>
          <a:ext cx="68302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CC1819-C083-492F-88D5-1FD8A5F2D53E}">
      <dsp:nvSpPr>
        <dsp:cNvPr id="0" name=""/>
        <dsp:cNvSpPr/>
      </dsp:nvSpPr>
      <dsp:spPr>
        <a:xfrm>
          <a:off x="1835632" y="1493287"/>
          <a:ext cx="6702191" cy="2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0" i="0" kern="1200"/>
            <a:t>Frailty </a:t>
          </a:r>
          <a:endParaRPr lang="en-US" sz="1100" kern="1200"/>
        </a:p>
      </dsp:txBody>
      <dsp:txXfrm>
        <a:off x="1835632" y="1493287"/>
        <a:ext cx="6702191" cy="235163"/>
      </dsp:txXfrm>
    </dsp:sp>
    <dsp:sp modelId="{66310F51-59DD-4195-8B37-E36E066F3C33}">
      <dsp:nvSpPr>
        <dsp:cNvPr id="0" name=""/>
        <dsp:cNvSpPr/>
      </dsp:nvSpPr>
      <dsp:spPr>
        <a:xfrm>
          <a:off x="1707564" y="1728451"/>
          <a:ext cx="68302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9BFC7-62C4-4A0C-9235-7C068238F33C}">
      <dsp:nvSpPr>
        <dsp:cNvPr id="0" name=""/>
        <dsp:cNvSpPr/>
      </dsp:nvSpPr>
      <dsp:spPr>
        <a:xfrm>
          <a:off x="1835632" y="1740209"/>
          <a:ext cx="6702191" cy="2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0" i="0" kern="1200" dirty="0"/>
            <a:t>Osteoporosis </a:t>
          </a:r>
          <a:endParaRPr lang="en-US" sz="1100" kern="1200" dirty="0"/>
        </a:p>
      </dsp:txBody>
      <dsp:txXfrm>
        <a:off x="1835632" y="1740209"/>
        <a:ext cx="6702191" cy="235163"/>
      </dsp:txXfrm>
    </dsp:sp>
    <dsp:sp modelId="{7F54B602-E356-4C86-A629-909965AD7861}">
      <dsp:nvSpPr>
        <dsp:cNvPr id="0" name=""/>
        <dsp:cNvSpPr/>
      </dsp:nvSpPr>
      <dsp:spPr>
        <a:xfrm>
          <a:off x="1707564" y="1975372"/>
          <a:ext cx="68302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DBC31E-7C7F-4CCF-BE80-0D0B2CDC2921}">
      <dsp:nvSpPr>
        <dsp:cNvPr id="0" name=""/>
        <dsp:cNvSpPr/>
      </dsp:nvSpPr>
      <dsp:spPr>
        <a:xfrm>
          <a:off x="1835632" y="1987130"/>
          <a:ext cx="6702191" cy="2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0" i="0" kern="1200"/>
            <a:t>Constipation </a:t>
          </a:r>
          <a:endParaRPr lang="en-US" sz="1100" kern="1200"/>
        </a:p>
      </dsp:txBody>
      <dsp:txXfrm>
        <a:off x="1835632" y="1987130"/>
        <a:ext cx="6702191" cy="235163"/>
      </dsp:txXfrm>
    </dsp:sp>
    <dsp:sp modelId="{D7502490-2BCC-4E41-A6DF-65ED972950F1}">
      <dsp:nvSpPr>
        <dsp:cNvPr id="0" name=""/>
        <dsp:cNvSpPr/>
      </dsp:nvSpPr>
      <dsp:spPr>
        <a:xfrm>
          <a:off x="1707564" y="2222294"/>
          <a:ext cx="68302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749F9-F418-4B8C-909D-C1A7D3C2BC85}">
      <dsp:nvSpPr>
        <dsp:cNvPr id="0" name=""/>
        <dsp:cNvSpPr/>
      </dsp:nvSpPr>
      <dsp:spPr>
        <a:xfrm>
          <a:off x="1835632" y="2234052"/>
          <a:ext cx="6702191" cy="2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0" i="0" kern="1200"/>
            <a:t>Urinary incontinence </a:t>
          </a:r>
          <a:endParaRPr lang="en-US" sz="1100" kern="1200"/>
        </a:p>
      </dsp:txBody>
      <dsp:txXfrm>
        <a:off x="1835632" y="2234052"/>
        <a:ext cx="6702191" cy="235163"/>
      </dsp:txXfrm>
    </dsp:sp>
    <dsp:sp modelId="{98C1015F-B8CE-4DC4-BAEB-6E9C2BD58566}">
      <dsp:nvSpPr>
        <dsp:cNvPr id="0" name=""/>
        <dsp:cNvSpPr/>
      </dsp:nvSpPr>
      <dsp:spPr>
        <a:xfrm>
          <a:off x="1707564" y="2469215"/>
          <a:ext cx="68302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10569C-B103-48AA-B91A-ED1EA28ECB96}">
      <dsp:nvSpPr>
        <dsp:cNvPr id="0" name=""/>
        <dsp:cNvSpPr/>
      </dsp:nvSpPr>
      <dsp:spPr>
        <a:xfrm>
          <a:off x="1835632" y="2480974"/>
          <a:ext cx="6702191" cy="2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0" i="0" kern="1200"/>
            <a:t>Malnutrition</a:t>
          </a:r>
          <a:endParaRPr lang="en-US" sz="1100" kern="1200"/>
        </a:p>
      </dsp:txBody>
      <dsp:txXfrm>
        <a:off x="1835632" y="2480974"/>
        <a:ext cx="6702191" cy="235163"/>
      </dsp:txXfrm>
    </dsp:sp>
    <dsp:sp modelId="{EF00BC24-D84F-46FE-A73B-FD34339E5F0C}">
      <dsp:nvSpPr>
        <dsp:cNvPr id="0" name=""/>
        <dsp:cNvSpPr/>
      </dsp:nvSpPr>
      <dsp:spPr>
        <a:xfrm>
          <a:off x="1707564" y="2716137"/>
          <a:ext cx="68302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F1027-F9B4-4835-BE5C-AB17EF6BDBC6}">
      <dsp:nvSpPr>
        <dsp:cNvPr id="0" name=""/>
        <dsp:cNvSpPr/>
      </dsp:nvSpPr>
      <dsp:spPr>
        <a:xfrm>
          <a:off x="1835632" y="2727895"/>
          <a:ext cx="6702191" cy="2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0" i="0" kern="1200"/>
            <a:t>Medicolegal/Polypharmacy </a:t>
          </a:r>
          <a:endParaRPr lang="en-US" sz="1100" kern="1200"/>
        </a:p>
      </dsp:txBody>
      <dsp:txXfrm>
        <a:off x="1835632" y="2727895"/>
        <a:ext cx="6702191" cy="235163"/>
      </dsp:txXfrm>
    </dsp:sp>
    <dsp:sp modelId="{3516175B-BF93-405A-B379-EDD44DAACD03}">
      <dsp:nvSpPr>
        <dsp:cNvPr id="0" name=""/>
        <dsp:cNvSpPr/>
      </dsp:nvSpPr>
      <dsp:spPr>
        <a:xfrm>
          <a:off x="1707564" y="2963059"/>
          <a:ext cx="68302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5580C-A347-4680-B1B4-43C6D5070B70}">
      <dsp:nvSpPr>
        <dsp:cNvPr id="0" name=""/>
        <dsp:cNvSpPr/>
      </dsp:nvSpPr>
      <dsp:spPr>
        <a:xfrm>
          <a:off x="1835632" y="2974817"/>
          <a:ext cx="6702191" cy="235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GB" sz="1100" b="0" i="0" kern="1200"/>
            <a:t>Pressure sores</a:t>
          </a:r>
          <a:endParaRPr lang="en-US" sz="1100" kern="1200"/>
        </a:p>
      </dsp:txBody>
      <dsp:txXfrm>
        <a:off x="1835632" y="2974817"/>
        <a:ext cx="6702191" cy="235163"/>
      </dsp:txXfrm>
    </dsp:sp>
    <dsp:sp modelId="{9D4DEE7E-B251-46ED-AB49-F25DD05CE2D2}">
      <dsp:nvSpPr>
        <dsp:cNvPr id="0" name=""/>
        <dsp:cNvSpPr/>
      </dsp:nvSpPr>
      <dsp:spPr>
        <a:xfrm>
          <a:off x="1707564" y="3209980"/>
          <a:ext cx="68302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8612C4-C3C8-42C7-91CF-2A656E50827E}">
      <dsp:nvSpPr>
        <dsp:cNvPr id="0" name=""/>
        <dsp:cNvSpPr/>
      </dsp:nvSpPr>
      <dsp:spPr>
        <a:xfrm>
          <a:off x="0" y="409"/>
          <a:ext cx="59957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061AB8-9FD3-43D9-B6F0-755697E26F5E}">
      <dsp:nvSpPr>
        <dsp:cNvPr id="0" name=""/>
        <dsp:cNvSpPr/>
      </dsp:nvSpPr>
      <dsp:spPr>
        <a:xfrm>
          <a:off x="0" y="409"/>
          <a:ext cx="5995738" cy="671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1" kern="1200"/>
            <a:t>The 4 I’s:</a:t>
          </a:r>
          <a:endParaRPr lang="en-US" sz="2900" kern="1200"/>
        </a:p>
      </dsp:txBody>
      <dsp:txXfrm>
        <a:off x="0" y="409"/>
        <a:ext cx="5995738" cy="671031"/>
      </dsp:txXfrm>
    </dsp:sp>
    <dsp:sp modelId="{7FF65999-6362-4F40-8633-E1A6C9571B5F}">
      <dsp:nvSpPr>
        <dsp:cNvPr id="0" name=""/>
        <dsp:cNvSpPr/>
      </dsp:nvSpPr>
      <dsp:spPr>
        <a:xfrm>
          <a:off x="0" y="671440"/>
          <a:ext cx="59957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D52F01-B608-4E0D-BFEC-B9C7F10D16F8}">
      <dsp:nvSpPr>
        <dsp:cNvPr id="0" name=""/>
        <dsp:cNvSpPr/>
      </dsp:nvSpPr>
      <dsp:spPr>
        <a:xfrm>
          <a:off x="0" y="671440"/>
          <a:ext cx="5995738" cy="671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Instability (falls)</a:t>
          </a:r>
        </a:p>
      </dsp:txBody>
      <dsp:txXfrm>
        <a:off x="0" y="671440"/>
        <a:ext cx="5995738" cy="671031"/>
      </dsp:txXfrm>
    </dsp:sp>
    <dsp:sp modelId="{02C6596E-FDEA-478A-B0AA-EBB722D4914D}">
      <dsp:nvSpPr>
        <dsp:cNvPr id="0" name=""/>
        <dsp:cNvSpPr/>
      </dsp:nvSpPr>
      <dsp:spPr>
        <a:xfrm>
          <a:off x="0" y="1342472"/>
          <a:ext cx="59957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C1C92C-67BB-4BE0-B609-29A45977BEFD}">
      <dsp:nvSpPr>
        <dsp:cNvPr id="0" name=""/>
        <dsp:cNvSpPr/>
      </dsp:nvSpPr>
      <dsp:spPr>
        <a:xfrm>
          <a:off x="0" y="1342472"/>
          <a:ext cx="5995738" cy="671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Immobility</a:t>
          </a:r>
        </a:p>
      </dsp:txBody>
      <dsp:txXfrm>
        <a:off x="0" y="1342472"/>
        <a:ext cx="5995738" cy="671031"/>
      </dsp:txXfrm>
    </dsp:sp>
    <dsp:sp modelId="{13C39929-23DF-4634-ACB5-2CD2182CC5F7}">
      <dsp:nvSpPr>
        <dsp:cNvPr id="0" name=""/>
        <dsp:cNvSpPr/>
      </dsp:nvSpPr>
      <dsp:spPr>
        <a:xfrm>
          <a:off x="0" y="2013503"/>
          <a:ext cx="59957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5DBA2-8448-4039-B1A5-817AF020BC94}">
      <dsp:nvSpPr>
        <dsp:cNvPr id="0" name=""/>
        <dsp:cNvSpPr/>
      </dsp:nvSpPr>
      <dsp:spPr>
        <a:xfrm>
          <a:off x="0" y="2013503"/>
          <a:ext cx="5995738" cy="671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Intellectual impairment (confusion)</a:t>
          </a:r>
        </a:p>
      </dsp:txBody>
      <dsp:txXfrm>
        <a:off x="0" y="2013503"/>
        <a:ext cx="5995738" cy="671031"/>
      </dsp:txXfrm>
    </dsp:sp>
    <dsp:sp modelId="{765FD14A-2B48-4E9F-B59B-AB663BDFE59B}">
      <dsp:nvSpPr>
        <dsp:cNvPr id="0" name=""/>
        <dsp:cNvSpPr/>
      </dsp:nvSpPr>
      <dsp:spPr>
        <a:xfrm>
          <a:off x="0" y="2684535"/>
          <a:ext cx="599573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C7E523-13EB-4824-B192-776C499F9670}">
      <dsp:nvSpPr>
        <dsp:cNvPr id="0" name=""/>
        <dsp:cNvSpPr/>
      </dsp:nvSpPr>
      <dsp:spPr>
        <a:xfrm>
          <a:off x="0" y="2684535"/>
          <a:ext cx="5995738" cy="671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Incontinence </a:t>
          </a:r>
        </a:p>
      </dsp:txBody>
      <dsp:txXfrm>
        <a:off x="0" y="2684535"/>
        <a:ext cx="5995738" cy="671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EE358-5D27-4219-8728-7137BBBF6BBD}">
      <dsp:nvSpPr>
        <dsp:cNvPr id="0" name=""/>
        <dsp:cNvSpPr/>
      </dsp:nvSpPr>
      <dsp:spPr>
        <a:xfrm>
          <a:off x="59915" y="172103"/>
          <a:ext cx="1496265" cy="14962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736431-95DA-4D3C-AB01-B43178539971}">
      <dsp:nvSpPr>
        <dsp:cNvPr id="0" name=""/>
        <dsp:cNvSpPr/>
      </dsp:nvSpPr>
      <dsp:spPr>
        <a:xfrm>
          <a:off x="374131" y="486319"/>
          <a:ext cx="867833" cy="8678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DE352-8E3B-46FA-9F06-29B2EF144A05}">
      <dsp:nvSpPr>
        <dsp:cNvPr id="0" name=""/>
        <dsp:cNvSpPr/>
      </dsp:nvSpPr>
      <dsp:spPr>
        <a:xfrm>
          <a:off x="1876809" y="172103"/>
          <a:ext cx="3526911" cy="149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i="0" kern="1200" dirty="0"/>
            <a:t>Medical</a:t>
          </a:r>
          <a:r>
            <a:rPr lang="en-GB" sz="1800" b="0" i="0" kern="1200" dirty="0"/>
            <a:t>: </a:t>
          </a:r>
          <a:r>
            <a:rPr lang="en-US" sz="1800" b="0" i="0" kern="1200" dirty="0"/>
            <a:t>Problem List, Co-morbid conditions &amp; Disease Severity</a:t>
          </a:r>
          <a:r>
            <a:rPr lang="en-GB" sz="1800" b="0" i="0" kern="1200" dirty="0"/>
            <a:t>, </a:t>
          </a:r>
          <a:r>
            <a:rPr lang="en-US" sz="1800" b="0" i="0" kern="1200" dirty="0"/>
            <a:t>Medication Review, Nutritional Status</a:t>
          </a:r>
          <a:endParaRPr lang="en-US" sz="1800" kern="1200" dirty="0"/>
        </a:p>
      </dsp:txBody>
      <dsp:txXfrm>
        <a:off x="1876809" y="172103"/>
        <a:ext cx="3526911" cy="1496265"/>
      </dsp:txXfrm>
    </dsp:sp>
    <dsp:sp modelId="{4B2404BD-5D9D-482C-9CB4-CBD6A93CB629}">
      <dsp:nvSpPr>
        <dsp:cNvPr id="0" name=""/>
        <dsp:cNvSpPr/>
      </dsp:nvSpPr>
      <dsp:spPr>
        <a:xfrm>
          <a:off x="6018258" y="172103"/>
          <a:ext cx="1496265" cy="14962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B88848-BB07-4E8E-BB6D-AFBACE5F324A}">
      <dsp:nvSpPr>
        <dsp:cNvPr id="0" name=""/>
        <dsp:cNvSpPr/>
      </dsp:nvSpPr>
      <dsp:spPr>
        <a:xfrm>
          <a:off x="6332474" y="486319"/>
          <a:ext cx="867833" cy="8678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F7DE34-BDAA-4494-A2DF-7994A2A90E30}">
      <dsp:nvSpPr>
        <dsp:cNvPr id="0" name=""/>
        <dsp:cNvSpPr/>
      </dsp:nvSpPr>
      <dsp:spPr>
        <a:xfrm>
          <a:off x="7835152" y="172103"/>
          <a:ext cx="3526911" cy="149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i="0" kern="1200" dirty="0"/>
            <a:t>Mental Health: </a:t>
          </a:r>
          <a:r>
            <a:rPr lang="en-US" sz="1800" b="0" i="0" kern="1200" dirty="0"/>
            <a:t>Cognition, Mood &amp; Anxiety (Depression screen), Fears</a:t>
          </a:r>
          <a:endParaRPr lang="en-US" sz="1800" kern="1200" dirty="0"/>
        </a:p>
      </dsp:txBody>
      <dsp:txXfrm>
        <a:off x="7835152" y="172103"/>
        <a:ext cx="3526911" cy="1496265"/>
      </dsp:txXfrm>
    </dsp:sp>
    <dsp:sp modelId="{73B897E3-0A96-4BCB-977E-4BD2905A24D2}">
      <dsp:nvSpPr>
        <dsp:cNvPr id="0" name=""/>
        <dsp:cNvSpPr/>
      </dsp:nvSpPr>
      <dsp:spPr>
        <a:xfrm>
          <a:off x="59915" y="2351797"/>
          <a:ext cx="1496265" cy="14962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84E916-E43F-4128-87AA-641032E5AFDC}">
      <dsp:nvSpPr>
        <dsp:cNvPr id="0" name=""/>
        <dsp:cNvSpPr/>
      </dsp:nvSpPr>
      <dsp:spPr>
        <a:xfrm>
          <a:off x="374131" y="2666013"/>
          <a:ext cx="867833" cy="8678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E8BC1-023C-44D4-BAA8-132323C40874}">
      <dsp:nvSpPr>
        <dsp:cNvPr id="0" name=""/>
        <dsp:cNvSpPr/>
      </dsp:nvSpPr>
      <dsp:spPr>
        <a:xfrm>
          <a:off x="1876809" y="2351797"/>
          <a:ext cx="3526911" cy="149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i="0" kern="1200" dirty="0"/>
            <a:t>Functional Capacity: </a:t>
          </a:r>
          <a:r>
            <a:rPr lang="en-US" sz="1800" b="0" i="0" kern="1200" dirty="0"/>
            <a:t>Activities of Daily Living, Gait &amp; Balance, Activity/Exercise Status</a:t>
          </a:r>
          <a:endParaRPr lang="en-US" sz="1800" kern="1200" dirty="0"/>
        </a:p>
      </dsp:txBody>
      <dsp:txXfrm>
        <a:off x="1876809" y="2351797"/>
        <a:ext cx="3526911" cy="1496265"/>
      </dsp:txXfrm>
    </dsp:sp>
    <dsp:sp modelId="{134B2708-270E-425D-A96A-571916C28DC8}">
      <dsp:nvSpPr>
        <dsp:cNvPr id="0" name=""/>
        <dsp:cNvSpPr/>
      </dsp:nvSpPr>
      <dsp:spPr>
        <a:xfrm>
          <a:off x="6018258" y="2351797"/>
          <a:ext cx="1496265" cy="149626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FE3191-6E66-4533-B198-4823F73E1F23}">
      <dsp:nvSpPr>
        <dsp:cNvPr id="0" name=""/>
        <dsp:cNvSpPr/>
      </dsp:nvSpPr>
      <dsp:spPr>
        <a:xfrm>
          <a:off x="6332474" y="2666013"/>
          <a:ext cx="867833" cy="8678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B21E27-11A9-4322-A038-66E4EAC65F0D}">
      <dsp:nvSpPr>
        <dsp:cNvPr id="0" name=""/>
        <dsp:cNvSpPr/>
      </dsp:nvSpPr>
      <dsp:spPr>
        <a:xfrm>
          <a:off x="7835152" y="2351797"/>
          <a:ext cx="3526911" cy="1496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b="1" i="0" kern="1200" dirty="0"/>
            <a:t>Social &amp; Environmental Assessment</a:t>
          </a:r>
          <a:r>
            <a:rPr lang="en-GB" sz="1800" b="0" i="0" kern="1200" dirty="0"/>
            <a:t>: </a:t>
          </a:r>
          <a:r>
            <a:rPr lang="en-US" sz="1800" b="0" i="0" kern="1200" dirty="0"/>
            <a:t>Informal support from friends &amp; family</a:t>
          </a:r>
          <a:r>
            <a:rPr lang="en-GB" sz="1800" b="0" i="0" kern="1200" dirty="0"/>
            <a:t>, </a:t>
          </a:r>
          <a:r>
            <a:rPr lang="en-US" sz="1800" b="0" i="0" kern="1200" dirty="0"/>
            <a:t>Social network (visitors &amp; daytime activities)</a:t>
          </a:r>
          <a:r>
            <a:rPr lang="en-GB" sz="1800" b="0" i="0" kern="1200" dirty="0"/>
            <a:t>, </a:t>
          </a:r>
          <a:r>
            <a:rPr lang="en-US" sz="1800" b="0" i="0" kern="1200" dirty="0"/>
            <a:t>Care resource eligibility</a:t>
          </a:r>
          <a:r>
            <a:rPr lang="en-GB" sz="1800" b="0" i="0" kern="1200" dirty="0"/>
            <a:t>, </a:t>
          </a:r>
          <a:r>
            <a:rPr lang="en-US" sz="1800" b="0" i="0" kern="1200" dirty="0"/>
            <a:t>Home safety &amp; facilities</a:t>
          </a:r>
          <a:r>
            <a:rPr lang="en-GB" sz="1800" b="0" i="0" kern="1200" dirty="0"/>
            <a:t>,</a:t>
          </a:r>
          <a:r>
            <a:rPr lang="en-US" sz="1800" b="0" i="0" kern="1200" dirty="0"/>
            <a:t>Transport facilities</a:t>
          </a:r>
          <a:endParaRPr lang="en-US" sz="1800" kern="1200" dirty="0"/>
        </a:p>
      </dsp:txBody>
      <dsp:txXfrm>
        <a:off x="7835152" y="2351797"/>
        <a:ext cx="3526911" cy="1496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F252B-5D10-4D95-8CD5-C226AB2967F8}">
      <dsp:nvSpPr>
        <dsp:cNvPr id="0" name=""/>
        <dsp:cNvSpPr/>
      </dsp:nvSpPr>
      <dsp:spPr>
        <a:xfrm>
          <a:off x="3355" y="980945"/>
          <a:ext cx="2396113" cy="1521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21EBEA-23E1-4FD5-964F-484085E5FD9D}">
      <dsp:nvSpPr>
        <dsp:cNvPr id="0" name=""/>
        <dsp:cNvSpPr/>
      </dsp:nvSpPr>
      <dsp:spPr>
        <a:xfrm>
          <a:off x="269590" y="1233868"/>
          <a:ext cx="2396113" cy="1521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Progressive supranuclear palsy: </a:t>
          </a:r>
          <a:r>
            <a:rPr lang="en-GB" sz="1600" kern="1200" dirty="0" err="1"/>
            <a:t>Parkinisonism</a:t>
          </a:r>
          <a:r>
            <a:rPr lang="en-GB" sz="1600" kern="1200" dirty="0"/>
            <a:t> and vertical gaze palsy</a:t>
          </a:r>
          <a:r>
            <a:rPr lang="en-GB" sz="1400" kern="1200" dirty="0"/>
            <a:t>.</a:t>
          </a:r>
          <a:endParaRPr lang="en-US" sz="1400" kern="1200" dirty="0"/>
        </a:p>
      </dsp:txBody>
      <dsp:txXfrm>
        <a:off x="314154" y="1278432"/>
        <a:ext cx="2306985" cy="1432403"/>
      </dsp:txXfrm>
    </dsp:sp>
    <dsp:sp modelId="{3E8CB528-7138-4EFE-B59B-F103240A5FD3}">
      <dsp:nvSpPr>
        <dsp:cNvPr id="0" name=""/>
        <dsp:cNvSpPr/>
      </dsp:nvSpPr>
      <dsp:spPr>
        <a:xfrm>
          <a:off x="2931938" y="995977"/>
          <a:ext cx="2396113" cy="1521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9A2677-4269-44A4-B2C0-12C4BF24DDE8}">
      <dsp:nvSpPr>
        <dsp:cNvPr id="0" name=""/>
        <dsp:cNvSpPr/>
      </dsp:nvSpPr>
      <dsp:spPr>
        <a:xfrm>
          <a:off x="3198173" y="1248901"/>
          <a:ext cx="2396113" cy="1521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Multiple system atrophy:</a:t>
          </a:r>
          <a:r>
            <a:rPr lang="en-GB" sz="1400" kern="1200" dirty="0"/>
            <a:t> </a:t>
          </a:r>
          <a:r>
            <a:rPr lang="en-GB" sz="1400" kern="1200" dirty="0" err="1"/>
            <a:t>Parkinisonism</a:t>
          </a:r>
          <a:r>
            <a:rPr lang="en-GB" sz="1400" kern="1200" dirty="0"/>
            <a:t> and early autonomic clinical features such as: postural hypotension, incontinence, and impotence.</a:t>
          </a:r>
          <a:endParaRPr lang="en-US" sz="1400" kern="1200" dirty="0"/>
        </a:p>
      </dsp:txBody>
      <dsp:txXfrm>
        <a:off x="3242737" y="1293465"/>
        <a:ext cx="2306985" cy="1432403"/>
      </dsp:txXfrm>
    </dsp:sp>
    <dsp:sp modelId="{F5F05ACE-7D89-4815-AF05-40FFF25F53E7}">
      <dsp:nvSpPr>
        <dsp:cNvPr id="0" name=""/>
        <dsp:cNvSpPr/>
      </dsp:nvSpPr>
      <dsp:spPr>
        <a:xfrm>
          <a:off x="5860521" y="995977"/>
          <a:ext cx="2396113" cy="1521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55D47C-C95F-46A2-8FC0-FA0C54D5125F}">
      <dsp:nvSpPr>
        <dsp:cNvPr id="0" name=""/>
        <dsp:cNvSpPr/>
      </dsp:nvSpPr>
      <dsp:spPr>
        <a:xfrm>
          <a:off x="6126756" y="1248901"/>
          <a:ext cx="2396113" cy="1521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Cortico-basal degeneration: </a:t>
          </a:r>
          <a:r>
            <a:rPr lang="en-GB" sz="1400" kern="1200" dirty="0" err="1"/>
            <a:t>Parkinisonism</a:t>
          </a:r>
          <a:r>
            <a:rPr lang="en-GB" sz="1400" kern="1200" dirty="0"/>
            <a:t> and involves spontaneous activity by an affected limb, or akinetic rigidity of that limb.</a:t>
          </a:r>
          <a:endParaRPr lang="en-US" sz="1400" kern="1200" dirty="0"/>
        </a:p>
      </dsp:txBody>
      <dsp:txXfrm>
        <a:off x="6171320" y="1293465"/>
        <a:ext cx="2306985" cy="1432403"/>
      </dsp:txXfrm>
    </dsp:sp>
    <dsp:sp modelId="{D87C3614-6937-4381-9C19-222B1AA436B7}">
      <dsp:nvSpPr>
        <dsp:cNvPr id="0" name=""/>
        <dsp:cNvSpPr/>
      </dsp:nvSpPr>
      <dsp:spPr>
        <a:xfrm>
          <a:off x="8789104" y="995977"/>
          <a:ext cx="2396113" cy="15215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2C438-01D3-4FAD-A679-C7A98C69A59D}">
      <dsp:nvSpPr>
        <dsp:cNvPr id="0" name=""/>
        <dsp:cNvSpPr/>
      </dsp:nvSpPr>
      <dsp:spPr>
        <a:xfrm>
          <a:off x="9055339" y="1248901"/>
          <a:ext cx="2396113" cy="15215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t>Lewy body dementia: </a:t>
          </a:r>
          <a:r>
            <a:rPr lang="en-GB" sz="1400" kern="1200" dirty="0" err="1"/>
            <a:t>Parkinisonism</a:t>
          </a:r>
          <a:r>
            <a:rPr lang="en-GB" sz="1400" kern="1200" dirty="0"/>
            <a:t> and fluctuations in cognitive impairment and visual hallucinations, often before Parkinsonian features occur.</a:t>
          </a:r>
          <a:endParaRPr lang="en-US" sz="1400" kern="1200" dirty="0"/>
        </a:p>
      </dsp:txBody>
      <dsp:txXfrm>
        <a:off x="9099903" y="1293465"/>
        <a:ext cx="2306985" cy="143240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buNone/>
            </a:pPr>
            <a:r>
              <a:rPr lang="en-GB" b="1" dirty="0"/>
              <a:t>Differential diagnosis:</a:t>
            </a:r>
          </a:p>
          <a:p>
            <a:r>
              <a:rPr lang="en-GB" dirty="0"/>
              <a:t>Withdrawal, Mania, Post-ictal, Psychosis, Anxiety, Dementia </a:t>
            </a:r>
          </a:p>
          <a:p>
            <a:pPr marL="0" lvl="0" indent="0" algn="l" rtl="0">
              <a:lnSpc>
                <a:spcPct val="100000"/>
              </a:lnSpc>
              <a:spcBef>
                <a:spcPts val="0"/>
              </a:spcBef>
              <a:spcAft>
                <a:spcPts val="0"/>
              </a:spcAft>
              <a:buClr>
                <a:schemeClr val="dk1"/>
              </a:buClr>
              <a:buSzPts val="1200"/>
              <a:buFont typeface="Calibri"/>
              <a:buNone/>
            </a:pP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5868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Pictures:</a:t>
            </a:r>
          </a:p>
          <a:p>
            <a:pPr marL="0" lvl="0" indent="0" algn="l" rtl="0">
              <a:lnSpc>
                <a:spcPct val="100000"/>
              </a:lnSpc>
              <a:spcBef>
                <a:spcPts val="0"/>
              </a:spcBef>
              <a:spcAft>
                <a:spcPts val="0"/>
              </a:spcAft>
              <a:buClr>
                <a:schemeClr val="dk1"/>
              </a:buClr>
              <a:buSzPts val="1200"/>
              <a:buFont typeface="Calibri"/>
              <a:buNone/>
            </a:pPr>
            <a:r>
              <a:rPr lang="en-GB" dirty="0"/>
              <a:t>https://tse4.mm.bing.net/th?id=OIP.JZAJimao05mlC_rZTJ1tJQHaHa&amp;pid=Api&amp;P=0&amp;h=180</a:t>
            </a:r>
          </a:p>
          <a:p>
            <a:pPr marL="0" lvl="0" indent="0" algn="l" rtl="0">
              <a:lnSpc>
                <a:spcPct val="100000"/>
              </a:lnSpc>
              <a:spcBef>
                <a:spcPts val="0"/>
              </a:spcBef>
              <a:spcAft>
                <a:spcPts val="0"/>
              </a:spcAft>
              <a:buClr>
                <a:schemeClr val="dk1"/>
              </a:buClr>
              <a:buSzPts val="1200"/>
              <a:buFont typeface="Calibri"/>
              <a:buNone/>
            </a:pPr>
            <a:r>
              <a:rPr lang="en-GB" dirty="0"/>
              <a:t>https://media.istockphoto.com/vectors/sample-of-urine-vector-id696322912?k=6&amp;m=696322912&amp;s=612x612&amp;w=0&amp;h=CaifJkDNeaKxADxdX1crfKXuiqaRIKS7IXTY1_RF9SE=https://media.istockphoto.com/vectors/sample-of-urine-vector-id696322912?k=6&amp;m=696322912&amp;s=612x612&amp;w=0&amp;h=CaifJkDNeaKxADxdX1crfKXuiqaRIKS7IXTY1_RF9SE= https://tse4.mm.bing.net/th?id=OIP.c5qYKcI-2EcO0KpoVCRYRQHaG3&amp;pid=Api&amp;P=0&amp;h=180</a:t>
            </a: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9255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712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8701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6180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Picture: https://prod-images-static.radiopaedia.org/images/5579427/383f6b19c4a4a3a9da48eafdae8f0b_thumb.jpg</a:t>
            </a: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626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Read in your own time</a:t>
            </a: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7423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Picture: https://i.pinimg.com/originals/f5/ed/6f/f5ed6fb9f35c46817f373a95a1ba7be6.png</a:t>
            </a: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4133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indent="0" fontAlgn="t">
              <a:lnSpc>
                <a:spcPct val="107000"/>
              </a:lnSpc>
              <a:spcBef>
                <a:spcPts val="0"/>
              </a:spcBef>
              <a:spcAft>
                <a:spcPts val="800"/>
              </a:spcAft>
              <a:buNone/>
            </a:pPr>
            <a:r>
              <a:rPr lang="en-GB" sz="1200" dirty="0">
                <a:cs typeface="Times New Roman" panose="02020603050405020304" pitchFamily="18" charset="0"/>
              </a:rPr>
              <a:t>WHAT DOES BLURRY/YELLOW VISION SUGGEST</a:t>
            </a:r>
          </a:p>
          <a:p>
            <a:pPr fontAlgn="t">
              <a:lnSpc>
                <a:spcPct val="107000"/>
              </a:lnSpc>
              <a:spcBef>
                <a:spcPts val="0"/>
              </a:spcBef>
              <a:spcAft>
                <a:spcPts val="800"/>
              </a:spcAft>
            </a:pPr>
            <a:r>
              <a:rPr lang="en-GB" sz="1200" dirty="0">
                <a:solidFill>
                  <a:schemeClr val="accent1">
                    <a:lumMod val="60000"/>
                    <a:lumOff val="40000"/>
                  </a:schemeClr>
                </a:solidFill>
                <a:cs typeface="Times New Roman" panose="02020603050405020304" pitchFamily="18" charset="0"/>
              </a:rPr>
              <a:t>Digoxin toxicity</a:t>
            </a: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endParaRPr lang="en-GB" dirty="0"/>
          </a:p>
          <a:p>
            <a:pPr marL="0" indent="0" fontAlgn="t">
              <a:lnSpc>
                <a:spcPct val="107000"/>
              </a:lnSpc>
              <a:spcBef>
                <a:spcPts val="0"/>
              </a:spcBef>
              <a:spcAft>
                <a:spcPts val="800"/>
              </a:spcAft>
              <a:buNone/>
            </a:pPr>
            <a:r>
              <a:rPr lang="en-GB" sz="1200" dirty="0"/>
              <a:t>COMPLICATIONS OF A LONG LIE?</a:t>
            </a:r>
          </a:p>
          <a:p>
            <a:pPr>
              <a:lnSpc>
                <a:spcPct val="100000"/>
              </a:lnSpc>
              <a:spcBef>
                <a:spcPts val="0"/>
              </a:spcBef>
              <a:spcAft>
                <a:spcPts val="0"/>
              </a:spcAft>
              <a:buClr>
                <a:schemeClr val="dk1"/>
              </a:buClr>
              <a:buSzPts val="2800"/>
            </a:pPr>
            <a:r>
              <a:rPr lang="en-GB" sz="1200" dirty="0">
                <a:solidFill>
                  <a:schemeClr val="accent1">
                    <a:lumMod val="60000"/>
                    <a:lumOff val="40000"/>
                  </a:schemeClr>
                </a:solidFill>
              </a:rPr>
              <a:t>Pressure ulcers, Dehydration, Rhabdomyolysis , Hypothermia  </a:t>
            </a:r>
          </a:p>
          <a:p>
            <a:pPr>
              <a:lnSpc>
                <a:spcPct val="100000"/>
              </a:lnSpc>
              <a:spcBef>
                <a:spcPts val="0"/>
              </a:spcBef>
              <a:spcAft>
                <a:spcPts val="0"/>
              </a:spcAft>
              <a:buClr>
                <a:schemeClr val="dk1"/>
              </a:buClr>
              <a:buSzPts val="2800"/>
            </a:pPr>
            <a:endParaRPr lang="en-GB" sz="1200" dirty="0">
              <a:solidFill>
                <a:schemeClr val="accent1">
                  <a:lumMod val="60000"/>
                  <a:lumOff val="40000"/>
                </a:schemeClr>
              </a:solidFill>
            </a:endParaRPr>
          </a:p>
          <a:p>
            <a:pPr marL="152400" indent="0">
              <a:lnSpc>
                <a:spcPct val="100000"/>
              </a:lnSpc>
              <a:spcBef>
                <a:spcPts val="0"/>
              </a:spcBef>
              <a:spcAft>
                <a:spcPts val="0"/>
              </a:spcAft>
              <a:buClr>
                <a:schemeClr val="dk1"/>
              </a:buClr>
              <a:buSzPts val="2800"/>
              <a:buNone/>
            </a:pPr>
            <a:r>
              <a:rPr lang="en-GB" sz="1200" dirty="0">
                <a:solidFill>
                  <a:schemeClr val="accent1">
                    <a:lumMod val="60000"/>
                    <a:lumOff val="40000"/>
                  </a:schemeClr>
                </a:solidFill>
              </a:rPr>
              <a:t>Pictures:</a:t>
            </a:r>
          </a:p>
          <a:p>
            <a:pPr marL="152400" indent="0">
              <a:lnSpc>
                <a:spcPct val="100000"/>
              </a:lnSpc>
              <a:spcBef>
                <a:spcPts val="0"/>
              </a:spcBef>
              <a:spcAft>
                <a:spcPts val="0"/>
              </a:spcAft>
              <a:buClr>
                <a:schemeClr val="dk1"/>
              </a:buClr>
              <a:buSzPts val="2800"/>
              <a:buNone/>
            </a:pPr>
            <a:r>
              <a:rPr lang="en-GB" sz="1200" dirty="0">
                <a:solidFill>
                  <a:schemeClr val="accent1">
                    <a:lumMod val="60000"/>
                    <a:lumOff val="40000"/>
                  </a:schemeClr>
                </a:solidFill>
              </a:rPr>
              <a:t>https://tse1.mm.bing.net/th?id=OIP.q33-1jmLkaqmysP77RlEngHaEz&amp;pid=Api&amp;P=0&amp;h=180</a:t>
            </a:r>
          </a:p>
          <a:p>
            <a:pPr marL="152400" indent="0">
              <a:lnSpc>
                <a:spcPct val="100000"/>
              </a:lnSpc>
              <a:spcBef>
                <a:spcPts val="0"/>
              </a:spcBef>
              <a:spcAft>
                <a:spcPts val="0"/>
              </a:spcAft>
              <a:buClr>
                <a:schemeClr val="dk1"/>
              </a:buClr>
              <a:buSzPts val="2800"/>
              <a:buNone/>
            </a:pPr>
            <a:r>
              <a:rPr lang="en-GB" sz="1200" dirty="0">
                <a:solidFill>
                  <a:schemeClr val="accent1">
                    <a:lumMod val="60000"/>
                    <a:lumOff val="40000"/>
                  </a:schemeClr>
                </a:solidFill>
              </a:rPr>
              <a:t>https://tse2.mm.bing.net/th?id=OIP.OVTVFopEmA7JMiVB_0FbewHaFW&amp;pid=Api&amp;P=0&amp;h=180</a:t>
            </a:r>
          </a:p>
          <a:p>
            <a:pPr marL="152400" indent="0">
              <a:lnSpc>
                <a:spcPct val="100000"/>
              </a:lnSpc>
              <a:spcBef>
                <a:spcPts val="0"/>
              </a:spcBef>
              <a:spcAft>
                <a:spcPts val="0"/>
              </a:spcAft>
              <a:buClr>
                <a:schemeClr val="dk1"/>
              </a:buClr>
              <a:buSzPts val="2800"/>
              <a:buNone/>
            </a:pPr>
            <a:endParaRPr lang="en-GB" sz="1200" dirty="0">
              <a:solidFill>
                <a:schemeClr val="accent1">
                  <a:lumMod val="60000"/>
                  <a:lumOff val="40000"/>
                </a:schemeClr>
              </a:solidFill>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5656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Pictures: https://www.cgakit.com/_files/ugd/2a1cfa_917397e853c644f1bb499fc91b83e2f4.pdf</a:t>
            </a: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063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101" name="Google Shape;101;p3: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2</a:t>
            </a:fld>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Pictures: https://tse1.mm.bing.net/th?id=OIP.nryt4gdtpXpKtET-J_pRHQHaD4&amp;pid=Api&amp;P=0&amp;h=180</a:t>
            </a: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6963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59718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rtl="0">
              <a:spcBef>
                <a:spcPts val="0"/>
              </a:spcBef>
              <a:spcAft>
                <a:spcPts val="1100"/>
              </a:spcAft>
              <a:buNone/>
            </a:pPr>
            <a:r>
              <a:rPr lang="en-GB" sz="1200" b="1" i="0" u="none" strike="noStrike" dirty="0">
                <a:solidFill>
                  <a:srgbClr val="000000"/>
                </a:solidFill>
                <a:effectLst/>
                <a:latin typeface="Arial" panose="020B0604020202020204" pitchFamily="34" charset="0"/>
              </a:rPr>
              <a:t>Constipation may include any or all of the following (Rome IV criteria):</a:t>
            </a:r>
            <a:endParaRPr lang="en-GB" sz="1200" b="1" dirty="0"/>
          </a:p>
          <a:p>
            <a:pPr marL="285750" indent="-285750" rtl="0">
              <a:spcBef>
                <a:spcPts val="0"/>
              </a:spcBef>
              <a:spcAft>
                <a:spcPts val="110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Fewer than three bowel movements per week</a:t>
            </a:r>
          </a:p>
          <a:p>
            <a:pPr marL="285750" indent="-285750" rtl="0">
              <a:spcBef>
                <a:spcPts val="0"/>
              </a:spcBef>
              <a:spcAft>
                <a:spcPts val="110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Hard stool in &gt;25% of bowel movements</a:t>
            </a:r>
          </a:p>
          <a:p>
            <a:pPr marL="285750" indent="-285750" rtl="0">
              <a:spcBef>
                <a:spcPts val="0"/>
              </a:spcBef>
              <a:spcAft>
                <a:spcPts val="110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Tenesmus (sense of incomplete evacuation) in &gt;25% of bowel movements</a:t>
            </a:r>
          </a:p>
          <a:p>
            <a:pPr marL="285750" indent="-285750" rtl="0">
              <a:spcBef>
                <a:spcPts val="0"/>
              </a:spcBef>
              <a:spcAft>
                <a:spcPts val="110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Excessive straining in &gt;25% of bowel movements</a:t>
            </a:r>
          </a:p>
          <a:p>
            <a:pPr marL="285750" indent="-285750" rtl="0">
              <a:spcBef>
                <a:spcPts val="0"/>
              </a:spcBef>
              <a:spcAft>
                <a:spcPts val="110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A need for digital evacuation of bowel movements</a:t>
            </a:r>
          </a:p>
          <a:p>
            <a:pPr marL="285750" indent="-285750" rtl="0">
              <a:spcBef>
                <a:spcPts val="0"/>
              </a:spcBef>
              <a:spcAft>
                <a:spcPts val="110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Primary constipation: no organic cause, thought to be due to dysregulation of the function of the colon or anorectal muscles</a:t>
            </a:r>
          </a:p>
          <a:p>
            <a:pPr marL="285750" indent="-285750" rtl="0">
              <a:spcBef>
                <a:spcPts val="0"/>
              </a:spcBef>
              <a:spcAft>
                <a:spcPts val="110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Secondary constipation: due to </a:t>
            </a:r>
            <a:r>
              <a:rPr lang="en-GB" sz="1200" b="0" i="0" u="none" strike="noStrike" dirty="0" err="1">
                <a:solidFill>
                  <a:srgbClr val="000000"/>
                </a:solidFill>
                <a:effectLst/>
                <a:latin typeface="Arial" panose="020B0604020202020204" pitchFamily="34" charset="0"/>
              </a:rPr>
              <a:t>e.g</a:t>
            </a:r>
            <a:r>
              <a:rPr lang="en-GB" sz="1200" b="0" i="0" u="none" strike="noStrike" dirty="0">
                <a:solidFill>
                  <a:srgbClr val="000000"/>
                </a:solidFill>
                <a:effectLst/>
                <a:latin typeface="Arial" panose="020B0604020202020204" pitchFamily="34" charset="0"/>
              </a:rPr>
              <a:t> diet, drugs, metabolic, endocrine or neurological disorder or obstruction</a:t>
            </a:r>
          </a:p>
          <a:p>
            <a:pPr marL="0" lvl="0" indent="0" algn="l" rtl="0">
              <a:lnSpc>
                <a:spcPct val="100000"/>
              </a:lnSpc>
              <a:spcBef>
                <a:spcPts val="0"/>
              </a:spcBef>
              <a:spcAft>
                <a:spcPts val="0"/>
              </a:spcAft>
              <a:buClr>
                <a:schemeClr val="dk1"/>
              </a:buClr>
              <a:buSzPts val="1200"/>
              <a:buFont typeface="Calibri"/>
              <a:buNone/>
            </a:pPr>
            <a:endParaRPr lang="en-GB" dirty="0"/>
          </a:p>
          <a:p>
            <a:pPr rtl="0">
              <a:spcBef>
                <a:spcPts val="2400"/>
              </a:spcBef>
              <a:spcAft>
                <a:spcPts val="0"/>
              </a:spcAft>
            </a:pPr>
            <a:r>
              <a:rPr lang="en-GB" sz="1200" b="1" i="0" u="none" strike="noStrike" dirty="0">
                <a:solidFill>
                  <a:srgbClr val="000000"/>
                </a:solidFill>
                <a:effectLst/>
                <a:latin typeface="Arial" panose="020B0604020202020204" pitchFamily="34" charset="0"/>
              </a:rPr>
              <a:t>Alarm features</a:t>
            </a:r>
            <a:r>
              <a:rPr lang="en-GB" sz="1200" b="1" i="0" u="none" strike="noStrike" dirty="0">
                <a:solidFill>
                  <a:schemeClr val="dk1"/>
                </a:solidFill>
                <a:effectLst/>
                <a:latin typeface="Calibri"/>
              </a:rPr>
              <a:t>-</a:t>
            </a:r>
            <a:r>
              <a:rPr lang="en-GB" sz="1200" b="0" i="0" u="none" strike="noStrike" dirty="0">
                <a:solidFill>
                  <a:srgbClr val="000000"/>
                </a:solidFill>
                <a:effectLst/>
                <a:latin typeface="Arial" panose="020B0604020202020204" pitchFamily="34" charset="0"/>
              </a:rPr>
              <a:t>may indicate gastrointestinal malignancy</a:t>
            </a:r>
            <a:endParaRPr lang="en-GB" sz="1200" b="0" dirty="0">
              <a:effectLst/>
            </a:endParaRPr>
          </a:p>
          <a:p>
            <a:pPr rtl="0" fontAlgn="base">
              <a:spcBef>
                <a:spcPts val="1100"/>
              </a:spcBef>
              <a:spcAft>
                <a:spcPts val="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Weight loss</a:t>
            </a:r>
          </a:p>
          <a:p>
            <a:pPr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Loss of appetite</a:t>
            </a:r>
          </a:p>
          <a:p>
            <a:pPr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Abdominal mass</a:t>
            </a:r>
          </a:p>
          <a:p>
            <a:pPr rtl="0" fontAlgn="base">
              <a:spcBef>
                <a:spcPts val="0"/>
              </a:spcBef>
              <a:spcAft>
                <a:spcPts val="110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Dark stool</a:t>
            </a:r>
          </a:p>
          <a:p>
            <a:pPr rtl="0" fontAlgn="base">
              <a:spcBef>
                <a:spcPts val="0"/>
              </a:spcBef>
              <a:spcAft>
                <a:spcPts val="1100"/>
              </a:spcAft>
              <a:buFont typeface="Arial" panose="020B0604020202020204" pitchFamily="34" charset="0"/>
              <a:buChar char="•"/>
            </a:pPr>
            <a:endParaRPr lang="en-GB" sz="1200" b="0" i="0" u="none" strike="noStrike" dirty="0">
              <a:solidFill>
                <a:srgbClr val="000000"/>
              </a:solidFill>
              <a:effectLst/>
              <a:latin typeface="Arial" panose="020B0604020202020204" pitchFamily="34" charset="0"/>
            </a:endParaRPr>
          </a:p>
          <a:p>
            <a:pPr marL="152400" indent="0" rtl="0">
              <a:spcBef>
                <a:spcPts val="0"/>
              </a:spcBef>
              <a:spcAft>
                <a:spcPts val="600"/>
              </a:spcAft>
              <a:buNone/>
            </a:pPr>
            <a:r>
              <a:rPr lang="en-GB" sz="1200" b="1" i="0" u="none" strike="noStrike" dirty="0">
                <a:solidFill>
                  <a:srgbClr val="000000"/>
                </a:solidFill>
                <a:effectLst/>
                <a:latin typeface="Arial" panose="020B0604020202020204" pitchFamily="34" charset="0"/>
              </a:rPr>
              <a:t>Investigations</a:t>
            </a:r>
            <a:r>
              <a:rPr lang="en-GB" sz="1200" b="1" dirty="0"/>
              <a:t>: </a:t>
            </a:r>
            <a:r>
              <a:rPr lang="en-GB" sz="1200" b="0" i="0" u="none" strike="noStrike" dirty="0">
                <a:solidFill>
                  <a:srgbClr val="000000"/>
                </a:solidFill>
                <a:effectLst/>
                <a:latin typeface="Arial" panose="020B0604020202020204" pitchFamily="34" charset="0"/>
              </a:rPr>
              <a:t>Depending on history and examination findings</a:t>
            </a:r>
            <a:endParaRPr lang="en-GB" sz="1200" dirty="0"/>
          </a:p>
          <a:p>
            <a:pPr marL="285750" indent="-285750" rtl="0">
              <a:spcBef>
                <a:spcPts val="0"/>
              </a:spcBef>
              <a:spcAft>
                <a:spcPts val="60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Full blood count, electrolytes</a:t>
            </a:r>
            <a:r>
              <a:rPr lang="en-GB" sz="1200" dirty="0">
                <a:latin typeface="Arial" panose="020B0604020202020204" pitchFamily="34" charset="0"/>
              </a:rPr>
              <a:t>, </a:t>
            </a:r>
            <a:r>
              <a:rPr lang="en-GB" sz="1200" b="0" i="0" u="none" strike="noStrike" dirty="0">
                <a:solidFill>
                  <a:srgbClr val="000000"/>
                </a:solidFill>
                <a:effectLst/>
                <a:latin typeface="Arial" panose="020B0604020202020204" pitchFamily="34" charset="0"/>
              </a:rPr>
              <a:t>thyroid function, blood glucose, abdominal x-ray if suspicious of secondary                                                                               cause of constipation, barium enema if suspicious of impaction or rectal mass, colonoscopy if suspicious of                                                                           lower </a:t>
            </a:r>
            <a:r>
              <a:rPr lang="en-GB" sz="1200" b="0" i="0" u="none" strike="noStrike" dirty="0" err="1">
                <a:solidFill>
                  <a:srgbClr val="000000"/>
                </a:solidFill>
                <a:effectLst/>
                <a:latin typeface="Arial" panose="020B0604020202020204" pitchFamily="34" charset="0"/>
              </a:rPr>
              <a:t>gi</a:t>
            </a:r>
            <a:r>
              <a:rPr lang="en-GB" sz="1200" b="0" i="0" u="none" strike="noStrike" dirty="0">
                <a:solidFill>
                  <a:srgbClr val="000000"/>
                </a:solidFill>
                <a:effectLst/>
                <a:latin typeface="Arial" panose="020B0604020202020204" pitchFamily="34" charset="0"/>
              </a:rPr>
              <a:t> malignancy</a:t>
            </a:r>
          </a:p>
          <a:p>
            <a:pPr marL="152400" indent="0" rtl="0" fontAlgn="base">
              <a:spcBef>
                <a:spcPts val="0"/>
              </a:spcBef>
              <a:spcAft>
                <a:spcPts val="1100"/>
              </a:spcAft>
              <a:buFont typeface="Arial" panose="020B0604020202020204" pitchFamily="34" charset="0"/>
              <a:buNone/>
            </a:pPr>
            <a:endParaRPr lang="en-GB" sz="1200" b="0" i="0" u="none" strike="noStrike" dirty="0">
              <a:solidFill>
                <a:srgbClr val="000000"/>
              </a:solidFill>
              <a:effectLst/>
              <a:latin typeface="Arial" panose="020B0604020202020204" pitchFamily="34" charset="0"/>
            </a:endParaRPr>
          </a:p>
          <a:p>
            <a:pPr marL="152400" indent="0" rtl="0">
              <a:spcBef>
                <a:spcPts val="2400"/>
              </a:spcBef>
              <a:spcAft>
                <a:spcPts val="0"/>
              </a:spcAft>
              <a:buNone/>
            </a:pPr>
            <a:r>
              <a:rPr lang="en-GB" sz="1200" b="0" i="0" u="none" strike="noStrike" dirty="0">
                <a:solidFill>
                  <a:srgbClr val="000000"/>
                </a:solidFill>
                <a:effectLst/>
                <a:latin typeface="Arial" panose="020B0604020202020204" pitchFamily="34" charset="0"/>
              </a:rPr>
              <a:t>Management</a:t>
            </a:r>
          </a:p>
          <a:p>
            <a:pPr rtl="0">
              <a:spcBef>
                <a:spcPts val="2400"/>
              </a:spcBef>
              <a:spcAft>
                <a:spcPts val="0"/>
              </a:spcAft>
            </a:pPr>
            <a:r>
              <a:rPr lang="en-GB" sz="1200" b="0" i="0" u="none" strike="noStrike" dirty="0">
                <a:solidFill>
                  <a:srgbClr val="000000"/>
                </a:solidFill>
                <a:effectLst/>
                <a:latin typeface="Arial" panose="020B0604020202020204" pitchFamily="34" charset="0"/>
              </a:rPr>
              <a:t>Exclude underlying causes including colorectal cancer</a:t>
            </a:r>
          </a:p>
          <a:p>
            <a:pPr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Lifestyle modification e.g. dietary improvements, increase exercise</a:t>
            </a:r>
          </a:p>
          <a:p>
            <a:pPr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Enemas if impaction present e.g. sodium citrate</a:t>
            </a:r>
          </a:p>
          <a:p>
            <a:pPr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Suppositories e.g. glycerol</a:t>
            </a:r>
          </a:p>
          <a:p>
            <a:pPr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Bulk laxatives e.g. ispaghula husk, methylcellulose</a:t>
            </a:r>
          </a:p>
          <a:p>
            <a:pPr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Stool softeners e.g. docusate sodium</a:t>
            </a:r>
          </a:p>
          <a:p>
            <a:pPr rtl="0" fontAlgn="base">
              <a:spcBef>
                <a:spcPts val="0"/>
              </a:spcBef>
              <a:spcAft>
                <a:spcPts val="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Osmotic laxative e.g. lactulose, macrogol</a:t>
            </a:r>
          </a:p>
          <a:p>
            <a:pPr rtl="0" fontAlgn="base">
              <a:spcBef>
                <a:spcPts val="0"/>
              </a:spcBef>
              <a:spcAft>
                <a:spcPts val="1100"/>
              </a:spcAft>
              <a:buFont typeface="Arial" panose="020B0604020202020204" pitchFamily="34" charset="0"/>
              <a:buChar char="•"/>
            </a:pPr>
            <a:r>
              <a:rPr lang="en-GB" sz="1200" b="0" i="0" u="none" strike="noStrike" dirty="0">
                <a:solidFill>
                  <a:srgbClr val="000000"/>
                </a:solidFill>
                <a:effectLst/>
                <a:latin typeface="Arial" panose="020B0604020202020204" pitchFamily="34" charset="0"/>
              </a:rPr>
              <a:t>Stimulant laxatives e.g. senna, bisacodyl</a:t>
            </a:r>
          </a:p>
          <a:p>
            <a:pPr rtl="0">
              <a:spcBef>
                <a:spcPts val="1100"/>
              </a:spcBef>
              <a:spcAft>
                <a:spcPts val="1100"/>
              </a:spcAft>
            </a:pPr>
            <a:r>
              <a:rPr lang="en-GB" sz="1200" b="0" i="0" u="none" strike="noStrike" dirty="0">
                <a:solidFill>
                  <a:srgbClr val="000000"/>
                </a:solidFill>
                <a:effectLst/>
                <a:latin typeface="Arial" panose="020B0604020202020204" pitchFamily="34" charset="0"/>
              </a:rPr>
              <a:t>If laxatives fail to resolve symptoms, referral to specialist centre for evaluation of gut motility.</a:t>
            </a:r>
            <a:endParaRPr lang="en-GB" sz="1200" b="0" dirty="0">
              <a:effectLst/>
            </a:endParaRPr>
          </a:p>
          <a:p>
            <a:pPr marL="152400" indent="0" rtl="0" fontAlgn="base">
              <a:spcBef>
                <a:spcPts val="0"/>
              </a:spcBef>
              <a:spcAft>
                <a:spcPts val="1100"/>
              </a:spcAft>
              <a:buFont typeface="Arial" panose="020B0604020202020204" pitchFamily="34" charset="0"/>
              <a:buNone/>
            </a:pPr>
            <a:endParaRPr lang="en-GB" sz="1200" b="0" i="0" u="none" strike="noStrike" dirty="0">
              <a:solidFill>
                <a:srgbClr val="000000"/>
              </a:solidFill>
              <a:effectLst/>
              <a:latin typeface="Arial" panose="020B0604020202020204" pitchFamily="34" charset="0"/>
            </a:endParaRP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Pictures: https://tse3.mm.bing.net/th?id=OIP.f-w02u4asESDcT4MLPIZ1AHaHa&amp;pid=Api&amp;P=0&amp;h=180</a:t>
            </a: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0067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buNone/>
            </a:pPr>
            <a:r>
              <a:rPr lang="en-GB" dirty="0"/>
              <a:t>DEFINITION = Decreased bone mineral density due to imbalance between remodelling and resorption</a:t>
            </a:r>
          </a:p>
          <a:p>
            <a:pPr marL="152400" indent="0">
              <a:buNone/>
            </a:pPr>
            <a:endParaRPr lang="en-GB" dirty="0"/>
          </a:p>
          <a:p>
            <a:pPr marL="15240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dirty="0"/>
              <a:t>DEXA scan: -1 to +1 = healthy , - 1 to -2.5 = osteopenia, ≤ -2.5 = osteoporosis, ≤ 2.5 and a current fragility fracture = severe osteoporosis  </a:t>
            </a:r>
          </a:p>
          <a:p>
            <a:pPr marL="15240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a:p>
            <a:pPr marL="152400" indent="0">
              <a:buNone/>
            </a:pPr>
            <a:r>
              <a:rPr lang="en-GB" dirty="0"/>
              <a:t>COMMON SITES FOR OSTEOPOROTIC FRACTURES= Thoracic vertebrae – fractures here may lead to kyphosis and loss of height, Lumbar vertebrae , Proximal femur, Distal radius (</a:t>
            </a:r>
            <a:r>
              <a:rPr lang="en-GB" dirty="0" err="1"/>
              <a:t>Colles</a:t>
            </a:r>
            <a:r>
              <a:rPr lang="en-GB" dirty="0"/>
              <a:t>’ fracture)</a:t>
            </a:r>
          </a:p>
          <a:p>
            <a:pPr marL="15240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dirty="0"/>
          </a:p>
          <a:p>
            <a:pPr marL="152400" indent="0">
              <a:buNone/>
            </a:pPr>
            <a:endParaRPr lang="en-GB" dirty="0"/>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Pictures: https://tse2.mm.bing.net/th?id=OIP.KpoQ6p3mTIne-gZ32BqEwAHaD0&amp;pid=Api&amp;P=0&amp;h=180</a:t>
            </a:r>
          </a:p>
          <a:p>
            <a:pPr marL="0" lvl="0" indent="0" algn="l" rtl="0">
              <a:lnSpc>
                <a:spcPct val="100000"/>
              </a:lnSpc>
              <a:spcBef>
                <a:spcPts val="0"/>
              </a:spcBef>
              <a:spcAft>
                <a:spcPts val="0"/>
              </a:spcAft>
              <a:buClr>
                <a:schemeClr val="dk1"/>
              </a:buClr>
              <a:buSzPts val="1200"/>
              <a:buFont typeface="Calibri"/>
              <a:buNone/>
            </a:pP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8659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Pictures: https://tse2.mm.bing.net/th?id=OIP.2EqAvHgPn7TmIvcUljro2wHaHa&amp;pid=Api&amp;P=0&amp;h=180</a:t>
            </a:r>
          </a:p>
          <a:p>
            <a:pPr marL="0" lvl="0" indent="0" algn="l" rtl="0">
              <a:lnSpc>
                <a:spcPct val="100000"/>
              </a:lnSpc>
              <a:spcBef>
                <a:spcPts val="0"/>
              </a:spcBef>
              <a:spcAft>
                <a:spcPts val="0"/>
              </a:spcAft>
              <a:buClr>
                <a:schemeClr val="dk1"/>
              </a:buClr>
              <a:buSzPts val="1200"/>
              <a:buFont typeface="Calibri"/>
              <a:buNone/>
            </a:pPr>
            <a:r>
              <a:rPr lang="en-GB" dirty="0"/>
              <a:t>https://tse2.mm.bing.net/th?id=OIP.nXEB6G4dnIzZHZ8TqKIsMQHaFu&amp;pid=Api&amp;P=0&amp;h=180</a:t>
            </a:r>
          </a:p>
          <a:p>
            <a:pPr marL="0" lvl="0" indent="0" algn="l" rtl="0">
              <a:lnSpc>
                <a:spcPct val="100000"/>
              </a:lnSpc>
              <a:spcBef>
                <a:spcPts val="0"/>
              </a:spcBef>
              <a:spcAft>
                <a:spcPts val="0"/>
              </a:spcAft>
              <a:buClr>
                <a:schemeClr val="dk1"/>
              </a:buClr>
              <a:buSzPts val="1200"/>
              <a:buFont typeface="Calibri"/>
              <a:buNone/>
            </a:pP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3429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Pictures: http://www.counseloroffices.net/wp-content/uploads/2015/04/StagesofPressureSores.jpg</a:t>
            </a: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9615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Pictures: https://tse3.mm.bing.net/th?id=OIP.8jZkEU_CC7-IuR2TgRGIYQHaF0&amp;pid=Api&amp;P=0&amp;h=180</a:t>
            </a:r>
          </a:p>
          <a:p>
            <a:pPr marL="0" lvl="0" indent="0" algn="l" rtl="0">
              <a:lnSpc>
                <a:spcPct val="100000"/>
              </a:lnSpc>
              <a:spcBef>
                <a:spcPts val="0"/>
              </a:spcBef>
              <a:spcAft>
                <a:spcPts val="0"/>
              </a:spcAft>
              <a:buClr>
                <a:schemeClr val="dk1"/>
              </a:buClr>
              <a:buSzPts val="1200"/>
              <a:buFont typeface="Calibri"/>
              <a:buNone/>
            </a:pPr>
            <a:r>
              <a:rPr lang="en-GB" dirty="0"/>
              <a:t>https://tse1.mm.bing.net/th?id=OIP.PyW1YAuwvfd_U_UyygfOgAHaI5&amp;pid=Api&amp;P=0&amp;h=180</a:t>
            </a: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5423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This is </a:t>
            </a:r>
            <a:r>
              <a:rPr lang="en-GB" dirty="0" err="1"/>
              <a:t>parkinsons</a:t>
            </a:r>
            <a:r>
              <a:rPr lang="en-GB" dirty="0"/>
              <a:t> disease!!</a:t>
            </a:r>
          </a:p>
          <a:p>
            <a:pPr marL="0" lvl="0" indent="0" algn="l" rtl="0">
              <a:lnSpc>
                <a:spcPct val="100000"/>
              </a:lnSpc>
              <a:spcBef>
                <a:spcPts val="0"/>
              </a:spcBef>
              <a:spcAft>
                <a:spcPts val="0"/>
              </a:spcAft>
              <a:buClr>
                <a:schemeClr val="dk1"/>
              </a:buClr>
              <a:buSzPts val="1200"/>
              <a:buFont typeface="Calibri"/>
              <a:buNone/>
            </a:pPr>
            <a:r>
              <a:rPr lang="en-GB" dirty="0" err="1"/>
              <a:t>Pictures:https</a:t>
            </a:r>
            <a:r>
              <a:rPr lang="en-GB" dirty="0"/>
              <a:t>://zerotofinals.com/</a:t>
            </a:r>
            <a:r>
              <a:rPr lang="en-GB" dirty="0" err="1"/>
              <a:t>wp</a:t>
            </a:r>
            <a:r>
              <a:rPr lang="en-GB" dirty="0"/>
              <a:t>-content/uploads/Parkinsons-Disease-212x300.jpg</a:t>
            </a:r>
          </a:p>
          <a:p>
            <a:pPr marL="0" lvl="0" indent="0" algn="l" rtl="0">
              <a:lnSpc>
                <a:spcPct val="100000"/>
              </a:lnSpc>
              <a:spcBef>
                <a:spcPts val="0"/>
              </a:spcBef>
              <a:spcAft>
                <a:spcPts val="0"/>
              </a:spcAft>
              <a:buClr>
                <a:schemeClr val="dk1"/>
              </a:buClr>
              <a:buSzPts val="1200"/>
              <a:buFont typeface="Calibri"/>
              <a:buNone/>
            </a:pP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66990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0" i="0" dirty="0">
                <a:solidFill>
                  <a:srgbClr val="4D5156"/>
                </a:solidFill>
                <a:effectLst/>
                <a:latin typeface="Roboto" panose="02000000000000000000" pitchFamily="2" charset="0"/>
              </a:rPr>
              <a:t>Parkinson-plus syndromes (PPS) are a group of neurodegenerative diseases featuring the classical features of Parkinson's disease (tremor, rigidity, akinesia/bradykinesia, and postural instability) with additional features that distinguish them from simple idiopathic Parkinson's disease (PD)</a:t>
            </a: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3929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45417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Most of the list other than: fractures, HF, non accidental injury, hyperthermia, hypothermia, squamous cell carcinoma</a:t>
            </a: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Images:</a:t>
            </a:r>
            <a:endParaRPr dirty="0"/>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9985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Time for </a:t>
            </a:r>
            <a:r>
              <a:rPr lang="en-GB" dirty="0" err="1"/>
              <a:t>qs</a:t>
            </a:r>
            <a:endParaRPr dirty="0"/>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Time for </a:t>
            </a:r>
            <a:r>
              <a:rPr lang="en-GB" dirty="0" err="1"/>
              <a:t>qs</a:t>
            </a:r>
            <a:endParaRPr dirty="0"/>
          </a:p>
        </p:txBody>
      </p:sp>
      <p:sp>
        <p:nvSpPr>
          <p:cNvPr id="139" name="Google Shape;13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3106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8" name="Google Shape;14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8" name="Google Shape;1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These things are not diagnoses, but more general/vague things that the patient presents with. Usually an indicator of underlying problems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Pictures: https://tse1.mm.bing.net/th?id=OIP.BRqfv2Ccl9sbwTzGaynHhQHaHa&amp;pid=Api&amp;P=0&amp;h=180</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https://tse3.mm.bing.net/th?id=OIP.2Qn46_VoXYEhmN1ZsELYiwHaHa&amp;pid=Api&amp;P=0&amp;h=180</a:t>
            </a:r>
          </a:p>
          <a:p>
            <a:pPr marL="0" lvl="0" indent="0" algn="l" rtl="0">
              <a:lnSpc>
                <a:spcPct val="100000"/>
              </a:lnSpc>
              <a:spcBef>
                <a:spcPts val="0"/>
              </a:spcBef>
              <a:spcAft>
                <a:spcPts val="0"/>
              </a:spcAft>
              <a:buSzPts val="1200"/>
              <a:buNone/>
            </a:pPr>
            <a:endParaRPr dirty="0"/>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Is not one form!!</a:t>
            </a: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GB" dirty="0"/>
              <a:t>Read through in your own time</a:t>
            </a: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947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211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7872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152400" indent="0">
              <a:buNone/>
            </a:pPr>
            <a:r>
              <a:rPr lang="en-US" dirty="0"/>
              <a:t>What may be seen on the MRI scan in pseudodementia</a:t>
            </a:r>
          </a:p>
          <a:p>
            <a:pPr marL="285750" indent="-285750">
              <a:buFont typeface="Arial" panose="020B0604020202020204" pitchFamily="34" charset="0"/>
              <a:buChar char="•"/>
            </a:pPr>
            <a:r>
              <a:rPr lang="en-US" dirty="0"/>
              <a:t>Frontal lobe changes</a:t>
            </a:r>
          </a:p>
          <a:p>
            <a:pPr marL="285750" indent="-285750">
              <a:buFont typeface="Arial" panose="020B0604020202020204" pitchFamily="34" charset="0"/>
              <a:buChar char="•"/>
            </a:pPr>
            <a:r>
              <a:rPr lang="en-US" dirty="0"/>
              <a:t>White matter hyperintensities on MRI</a:t>
            </a:r>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endParaRPr lang="en-GB" dirty="0"/>
          </a:p>
          <a:p>
            <a:pPr marL="0" lvl="0" indent="0" algn="l" rtl="0">
              <a:lnSpc>
                <a:spcPct val="100000"/>
              </a:lnSpc>
              <a:spcBef>
                <a:spcPts val="0"/>
              </a:spcBef>
              <a:spcAft>
                <a:spcPts val="0"/>
              </a:spcAft>
              <a:buClr>
                <a:schemeClr val="dk1"/>
              </a:buClr>
              <a:buSzPts val="1200"/>
              <a:buFont typeface="Calibri"/>
              <a:buNone/>
            </a:pPr>
            <a:r>
              <a:rPr lang="en-GB" dirty="0"/>
              <a:t>Confusion screen (https://geekymedics.com/delirium-acute-confusional-states/)</a:t>
            </a:r>
          </a:p>
          <a:p>
            <a:pPr marL="152400" indent="0" algn="l">
              <a:buNone/>
            </a:pPr>
            <a:r>
              <a:rPr lang="en-GB" b="1" i="0" dirty="0">
                <a:solidFill>
                  <a:srgbClr val="111827"/>
                </a:solidFill>
                <a:effectLst/>
                <a:latin typeface="Raleway" pitchFamily="2" charset="0"/>
              </a:rPr>
              <a:t>Blood tests</a:t>
            </a:r>
            <a:r>
              <a:rPr lang="en-GB" b="0" i="0" dirty="0">
                <a:solidFill>
                  <a:srgbClr val="111827"/>
                </a:solidFill>
                <a:effectLst/>
                <a:latin typeface="Raleway" pitchFamily="2" charset="0"/>
              </a:rPr>
              <a:t>:</a:t>
            </a:r>
          </a:p>
          <a:p>
            <a:pPr algn="l">
              <a:buFont typeface="Arial" panose="020B0604020202020204" pitchFamily="34" charset="0"/>
              <a:buChar char="•"/>
            </a:pPr>
            <a:r>
              <a:rPr lang="en-GB" b="1" i="0" dirty="0">
                <a:solidFill>
                  <a:srgbClr val="111827"/>
                </a:solidFill>
                <a:effectLst/>
                <a:latin typeface="Raleway" pitchFamily="2" charset="0"/>
              </a:rPr>
              <a:t>FBC</a:t>
            </a:r>
            <a:r>
              <a:rPr lang="en-GB" b="0" i="0" dirty="0">
                <a:solidFill>
                  <a:srgbClr val="111827"/>
                </a:solidFill>
                <a:effectLst/>
                <a:latin typeface="Raleway" pitchFamily="2" charset="0"/>
              </a:rPr>
              <a:t> (e.g. infection, anaemia, malignancy)</a:t>
            </a:r>
          </a:p>
          <a:p>
            <a:pPr algn="l">
              <a:buFont typeface="Arial" panose="020B0604020202020204" pitchFamily="34" charset="0"/>
              <a:buChar char="•"/>
            </a:pPr>
            <a:r>
              <a:rPr lang="en-GB" b="1" i="0" dirty="0">
                <a:solidFill>
                  <a:srgbClr val="111827"/>
                </a:solidFill>
                <a:effectLst/>
                <a:latin typeface="Raleway" pitchFamily="2" charset="0"/>
              </a:rPr>
              <a:t>U&amp;Es </a:t>
            </a:r>
            <a:r>
              <a:rPr lang="en-GB" b="0" i="0" dirty="0">
                <a:solidFill>
                  <a:srgbClr val="111827"/>
                </a:solidFill>
                <a:effectLst/>
                <a:latin typeface="Raleway" pitchFamily="2" charset="0"/>
              </a:rPr>
              <a:t>(e.g. hyponatraemia, </a:t>
            </a:r>
            <a:r>
              <a:rPr lang="en-GB" b="0" i="0" dirty="0" err="1">
                <a:solidFill>
                  <a:srgbClr val="111827"/>
                </a:solidFill>
                <a:effectLst/>
                <a:latin typeface="Raleway" pitchFamily="2" charset="0"/>
              </a:rPr>
              <a:t>hypernatraemia</a:t>
            </a:r>
            <a:r>
              <a:rPr lang="en-GB" b="0" i="0" dirty="0">
                <a:solidFill>
                  <a:srgbClr val="111827"/>
                </a:solidFill>
                <a:effectLst/>
                <a:latin typeface="Raleway" pitchFamily="2" charset="0"/>
              </a:rPr>
              <a:t>)</a:t>
            </a:r>
          </a:p>
          <a:p>
            <a:pPr algn="l">
              <a:buFont typeface="Arial" panose="020B0604020202020204" pitchFamily="34" charset="0"/>
              <a:buChar char="•"/>
            </a:pPr>
            <a:r>
              <a:rPr lang="en-GB" b="1" i="0" dirty="0">
                <a:solidFill>
                  <a:srgbClr val="111827"/>
                </a:solidFill>
                <a:effectLst/>
                <a:latin typeface="Raleway" pitchFamily="2" charset="0"/>
              </a:rPr>
              <a:t>LFTs </a:t>
            </a:r>
            <a:r>
              <a:rPr lang="en-GB" b="0" i="0" dirty="0">
                <a:solidFill>
                  <a:srgbClr val="111827"/>
                </a:solidFill>
                <a:effectLst/>
                <a:latin typeface="Raleway" pitchFamily="2" charset="0"/>
              </a:rPr>
              <a:t>(e.g. liver failure with secondary encephalopathy)</a:t>
            </a:r>
          </a:p>
          <a:p>
            <a:pPr algn="l">
              <a:buFont typeface="Arial" panose="020B0604020202020204" pitchFamily="34" charset="0"/>
              <a:buChar char="•"/>
            </a:pPr>
            <a:r>
              <a:rPr lang="en-GB" b="1" i="0" dirty="0">
                <a:solidFill>
                  <a:srgbClr val="111827"/>
                </a:solidFill>
                <a:effectLst/>
                <a:latin typeface="Raleway" pitchFamily="2" charset="0"/>
              </a:rPr>
              <a:t>Coagulation/INR </a:t>
            </a:r>
            <a:r>
              <a:rPr lang="en-GB" b="0" i="0" dirty="0">
                <a:solidFill>
                  <a:srgbClr val="111827"/>
                </a:solidFill>
                <a:effectLst/>
                <a:latin typeface="Raleway" pitchFamily="2" charset="0"/>
              </a:rPr>
              <a:t>(e.g. intracranial bleeding)</a:t>
            </a:r>
          </a:p>
          <a:p>
            <a:pPr algn="l">
              <a:buFont typeface="Arial" panose="020B0604020202020204" pitchFamily="34" charset="0"/>
              <a:buChar char="•"/>
            </a:pPr>
            <a:r>
              <a:rPr lang="en-GB" b="1" i="0" dirty="0">
                <a:solidFill>
                  <a:srgbClr val="111827"/>
                </a:solidFill>
                <a:effectLst/>
                <a:latin typeface="Raleway" pitchFamily="2" charset="0"/>
              </a:rPr>
              <a:t>TFTs </a:t>
            </a:r>
            <a:r>
              <a:rPr lang="en-GB" b="0" i="0" dirty="0">
                <a:solidFill>
                  <a:srgbClr val="111827"/>
                </a:solidFill>
                <a:effectLst/>
                <a:latin typeface="Raleway" pitchFamily="2" charset="0"/>
              </a:rPr>
              <a:t>(e.g. hypothyroidism)</a:t>
            </a:r>
          </a:p>
          <a:p>
            <a:pPr algn="l">
              <a:buFont typeface="Arial" panose="020B0604020202020204" pitchFamily="34" charset="0"/>
              <a:buChar char="•"/>
            </a:pPr>
            <a:r>
              <a:rPr lang="en-GB" b="1" i="0" dirty="0">
                <a:solidFill>
                  <a:srgbClr val="111827"/>
                </a:solidFill>
                <a:effectLst/>
                <a:latin typeface="Raleway" pitchFamily="2" charset="0"/>
              </a:rPr>
              <a:t>Calcium </a:t>
            </a:r>
            <a:r>
              <a:rPr lang="en-GB" b="0" i="0" dirty="0">
                <a:solidFill>
                  <a:srgbClr val="111827"/>
                </a:solidFill>
                <a:effectLst/>
                <a:latin typeface="Raleway" pitchFamily="2" charset="0"/>
              </a:rPr>
              <a:t>(e.g. hypercalcaemia)</a:t>
            </a:r>
          </a:p>
          <a:p>
            <a:pPr algn="l">
              <a:buFont typeface="Arial" panose="020B0604020202020204" pitchFamily="34" charset="0"/>
              <a:buChar char="•"/>
            </a:pPr>
            <a:r>
              <a:rPr lang="en-GB" b="1" i="0" dirty="0">
                <a:solidFill>
                  <a:srgbClr val="111827"/>
                </a:solidFill>
                <a:effectLst/>
                <a:latin typeface="Raleway" pitchFamily="2" charset="0"/>
              </a:rPr>
              <a:t>B12 + folate/haematinics </a:t>
            </a:r>
            <a:r>
              <a:rPr lang="en-GB" b="0" i="0" dirty="0">
                <a:solidFill>
                  <a:srgbClr val="111827"/>
                </a:solidFill>
                <a:effectLst/>
                <a:latin typeface="Raleway" pitchFamily="2" charset="0"/>
              </a:rPr>
              <a:t>(e.g. B12/folate deficiency)</a:t>
            </a:r>
          </a:p>
          <a:p>
            <a:pPr algn="l">
              <a:buFont typeface="Arial" panose="020B0604020202020204" pitchFamily="34" charset="0"/>
              <a:buChar char="•"/>
            </a:pPr>
            <a:r>
              <a:rPr lang="en-GB" b="1" i="0" dirty="0">
                <a:solidFill>
                  <a:srgbClr val="111827"/>
                </a:solidFill>
                <a:effectLst/>
                <a:latin typeface="Raleway" pitchFamily="2" charset="0"/>
              </a:rPr>
              <a:t>Glucose </a:t>
            </a:r>
            <a:r>
              <a:rPr lang="en-GB" b="0" i="0" dirty="0">
                <a:solidFill>
                  <a:srgbClr val="111827"/>
                </a:solidFill>
                <a:effectLst/>
                <a:latin typeface="Raleway" pitchFamily="2" charset="0"/>
              </a:rPr>
              <a:t>(e.g. hypoglycaemia/hyperglycaemia)</a:t>
            </a:r>
          </a:p>
          <a:p>
            <a:pPr algn="l">
              <a:buFont typeface="Arial" panose="020B0604020202020204" pitchFamily="34" charset="0"/>
              <a:buChar char="•"/>
            </a:pPr>
            <a:r>
              <a:rPr lang="en-GB" b="1" i="0" dirty="0">
                <a:solidFill>
                  <a:srgbClr val="111827"/>
                </a:solidFill>
                <a:effectLst/>
                <a:latin typeface="Raleway" pitchFamily="2" charset="0"/>
              </a:rPr>
              <a:t>Blood cultures </a:t>
            </a:r>
            <a:r>
              <a:rPr lang="en-GB" b="0" i="0" dirty="0">
                <a:solidFill>
                  <a:srgbClr val="111827"/>
                </a:solidFill>
                <a:effectLst/>
                <a:latin typeface="Raleway" pitchFamily="2" charset="0"/>
              </a:rPr>
              <a:t>(e.g. sepsis)</a:t>
            </a:r>
          </a:p>
          <a:p>
            <a:pPr marL="152400" indent="0" algn="l">
              <a:buFont typeface="Arial" panose="020B0604020202020204" pitchFamily="34" charset="0"/>
              <a:buNone/>
            </a:pPr>
            <a:endParaRPr lang="en-GB" b="1" i="0" dirty="0">
              <a:solidFill>
                <a:srgbClr val="111827"/>
              </a:solidFill>
              <a:effectLst/>
              <a:latin typeface="Raleway" pitchFamily="2" charset="0"/>
            </a:endParaRPr>
          </a:p>
          <a:p>
            <a:pPr marL="152400" indent="0" algn="l">
              <a:buFont typeface="Arial" panose="020B0604020202020204" pitchFamily="34" charset="0"/>
              <a:buNone/>
            </a:pPr>
            <a:r>
              <a:rPr lang="en-GB" b="1" i="0" dirty="0">
                <a:solidFill>
                  <a:srgbClr val="111827"/>
                </a:solidFill>
                <a:effectLst/>
                <a:latin typeface="Raleway" pitchFamily="2" charset="0"/>
              </a:rPr>
              <a:t>Urinalysis</a:t>
            </a:r>
            <a:r>
              <a:rPr lang="en-GB" b="0" i="0" dirty="0">
                <a:solidFill>
                  <a:srgbClr val="111827"/>
                </a:solidFill>
                <a:effectLst/>
                <a:latin typeface="Raleway" pitchFamily="2" charset="0"/>
              </a:rPr>
              <a:t>:</a:t>
            </a:r>
          </a:p>
          <a:p>
            <a:pPr algn="l">
              <a:buFont typeface="Arial" panose="020B0604020202020204" pitchFamily="34" charset="0"/>
              <a:buChar char="•"/>
            </a:pPr>
            <a:r>
              <a:rPr lang="en-GB" b="1" i="0" dirty="0">
                <a:solidFill>
                  <a:srgbClr val="111827"/>
                </a:solidFill>
                <a:effectLst/>
                <a:latin typeface="Raleway" pitchFamily="2" charset="0"/>
              </a:rPr>
              <a:t>UTI</a:t>
            </a:r>
            <a:r>
              <a:rPr lang="en-GB" b="0" i="0" dirty="0">
                <a:solidFill>
                  <a:srgbClr val="111827"/>
                </a:solidFill>
                <a:effectLst/>
                <a:latin typeface="Raleway" pitchFamily="2" charset="0"/>
              </a:rPr>
              <a:t> is a very common cause of delirium in the elderly.</a:t>
            </a:r>
          </a:p>
          <a:p>
            <a:pPr algn="l">
              <a:buFont typeface="Arial" panose="020B0604020202020204" pitchFamily="34" charset="0"/>
              <a:buChar char="•"/>
            </a:pPr>
            <a:r>
              <a:rPr lang="en-GB" b="0" i="0" dirty="0">
                <a:solidFill>
                  <a:srgbClr val="111827"/>
                </a:solidFill>
                <a:effectLst/>
                <a:latin typeface="Raleway" pitchFamily="2" charset="0"/>
              </a:rPr>
              <a:t>A positive urine dipstick without clinical signs is </a:t>
            </a:r>
            <a:r>
              <a:rPr lang="en-GB" b="1" i="0" dirty="0">
                <a:solidFill>
                  <a:srgbClr val="111827"/>
                </a:solidFill>
                <a:effectLst/>
                <a:latin typeface="Raleway" pitchFamily="2" charset="0"/>
              </a:rPr>
              <a:t>NOT</a:t>
            </a:r>
            <a:r>
              <a:rPr lang="en-GB" b="0" i="0" dirty="0">
                <a:solidFill>
                  <a:srgbClr val="111827"/>
                </a:solidFill>
                <a:effectLst/>
                <a:latin typeface="Raleway" pitchFamily="2" charset="0"/>
              </a:rPr>
              <a:t> </a:t>
            </a:r>
            <a:r>
              <a:rPr lang="en-GB" b="1" i="0" dirty="0">
                <a:solidFill>
                  <a:srgbClr val="111827"/>
                </a:solidFill>
                <a:effectLst/>
                <a:latin typeface="Raleway" pitchFamily="2" charset="0"/>
              </a:rPr>
              <a:t>satisfactory</a:t>
            </a:r>
            <a:r>
              <a:rPr lang="en-GB" b="0" i="0" dirty="0">
                <a:solidFill>
                  <a:srgbClr val="111827"/>
                </a:solidFill>
                <a:effectLst/>
                <a:latin typeface="Raleway" pitchFamily="2" charset="0"/>
              </a:rPr>
              <a:t> to diagnose urinary tract infection as a cause of delirium.</a:t>
            </a:r>
            <a:r>
              <a:rPr lang="en-GB" b="0" i="0" baseline="30000" dirty="0">
                <a:solidFill>
                  <a:srgbClr val="111827"/>
                </a:solidFill>
                <a:effectLst/>
                <a:latin typeface="Raleway" pitchFamily="2" charset="0"/>
              </a:rPr>
              <a:t>2, 3</a:t>
            </a:r>
            <a:endParaRPr lang="en-GB" b="0" i="0" dirty="0">
              <a:solidFill>
                <a:srgbClr val="111827"/>
              </a:solidFill>
              <a:effectLst/>
              <a:latin typeface="Raleway" pitchFamily="2" charset="0"/>
            </a:endParaRPr>
          </a:p>
          <a:p>
            <a:pPr algn="l">
              <a:buFont typeface="Arial" panose="020B0604020202020204" pitchFamily="34" charset="0"/>
              <a:buChar char="•"/>
            </a:pPr>
            <a:r>
              <a:rPr lang="en-GB" b="0" i="0" dirty="0">
                <a:solidFill>
                  <a:srgbClr val="111827"/>
                </a:solidFill>
                <a:effectLst/>
                <a:latin typeface="Raleway" pitchFamily="2" charset="0"/>
              </a:rPr>
              <a:t>Look for other evidence supporting the diagnosis (WCC↑/supra-pubic tenderness/dysuria/offensive urine/positive urine culture).</a:t>
            </a:r>
          </a:p>
          <a:p>
            <a:pPr marL="152400" indent="0" algn="l">
              <a:buNone/>
            </a:pPr>
            <a:endParaRPr lang="en-GB" b="1" i="0" dirty="0">
              <a:solidFill>
                <a:srgbClr val="111827"/>
              </a:solidFill>
              <a:effectLst/>
              <a:latin typeface="Raleway" pitchFamily="2" charset="0"/>
            </a:endParaRPr>
          </a:p>
          <a:p>
            <a:pPr marL="152400" indent="0" algn="l">
              <a:buNone/>
            </a:pPr>
            <a:r>
              <a:rPr lang="en-GB" b="1" i="0" dirty="0">
                <a:solidFill>
                  <a:srgbClr val="111827"/>
                </a:solidFill>
                <a:effectLst/>
                <a:latin typeface="Raleway" pitchFamily="2" charset="0"/>
              </a:rPr>
              <a:t>Imaging</a:t>
            </a:r>
            <a:r>
              <a:rPr lang="en-GB" b="0" i="0" dirty="0">
                <a:solidFill>
                  <a:srgbClr val="111827"/>
                </a:solidFill>
                <a:effectLst/>
                <a:latin typeface="Raleway" pitchFamily="2" charset="0"/>
              </a:rPr>
              <a:t>:</a:t>
            </a:r>
          </a:p>
          <a:p>
            <a:pPr algn="l">
              <a:buFont typeface="Arial" panose="020B0604020202020204" pitchFamily="34" charset="0"/>
              <a:buChar char="•"/>
            </a:pPr>
            <a:r>
              <a:rPr lang="en-GB" b="1" i="0" dirty="0">
                <a:solidFill>
                  <a:srgbClr val="111827"/>
                </a:solidFill>
                <a:effectLst/>
                <a:latin typeface="Raleway" pitchFamily="2" charset="0"/>
              </a:rPr>
              <a:t>CT head</a:t>
            </a:r>
            <a:r>
              <a:rPr lang="en-GB" b="0" i="0" dirty="0">
                <a:solidFill>
                  <a:srgbClr val="111827"/>
                </a:solidFill>
                <a:effectLst/>
                <a:latin typeface="Raleway" pitchFamily="2" charset="0"/>
              </a:rPr>
              <a:t>: if there is concern about intracranial pathology (bleeding, ischaemic stroke, abscess)</a:t>
            </a:r>
          </a:p>
          <a:p>
            <a:pPr algn="l">
              <a:buFont typeface="Arial" panose="020B0604020202020204" pitchFamily="34" charset="0"/>
              <a:buChar char="•"/>
            </a:pPr>
            <a:r>
              <a:rPr lang="en-GB" b="1" i="0" dirty="0">
                <a:solidFill>
                  <a:srgbClr val="111827"/>
                </a:solidFill>
                <a:effectLst/>
                <a:latin typeface="Raleway" pitchFamily="2" charset="0"/>
              </a:rPr>
              <a:t>Chest</a:t>
            </a:r>
            <a:r>
              <a:rPr lang="en-GB" b="0" i="0" dirty="0">
                <a:solidFill>
                  <a:srgbClr val="111827"/>
                </a:solidFill>
                <a:effectLst/>
                <a:latin typeface="Raleway" pitchFamily="2" charset="0"/>
              </a:rPr>
              <a:t> </a:t>
            </a:r>
            <a:r>
              <a:rPr lang="en-GB" b="1" i="0" dirty="0">
                <a:solidFill>
                  <a:srgbClr val="111827"/>
                </a:solidFill>
                <a:effectLst/>
                <a:latin typeface="Raleway" pitchFamily="2" charset="0"/>
              </a:rPr>
              <a:t>X-ray</a:t>
            </a:r>
            <a:r>
              <a:rPr lang="en-GB" b="0" i="0" dirty="0">
                <a:solidFill>
                  <a:srgbClr val="111827"/>
                </a:solidFill>
                <a:effectLst/>
                <a:latin typeface="Raleway" pitchFamily="2" charset="0"/>
              </a:rPr>
              <a:t>: may be performed if there is concern about lung pathology (e.g. pneumonia, pulmonary oedema)</a:t>
            </a:r>
          </a:p>
          <a:p>
            <a:pPr marL="0" lvl="0" indent="0" algn="l" rtl="0">
              <a:lnSpc>
                <a:spcPct val="100000"/>
              </a:lnSpc>
              <a:spcBef>
                <a:spcPts val="0"/>
              </a:spcBef>
              <a:spcAft>
                <a:spcPts val="0"/>
              </a:spcAft>
              <a:buClr>
                <a:schemeClr val="dk1"/>
              </a:buClr>
              <a:buSzPts val="1200"/>
              <a:buFont typeface="Calibri"/>
              <a:buNone/>
            </a:pPr>
            <a:endParaRPr dirty="0"/>
          </a:p>
        </p:txBody>
      </p:sp>
      <p:sp>
        <p:nvSpPr>
          <p:cNvPr id="130" name="Google Shape;1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6535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5"/>
            <a:ext cx="6172200" cy="4873625"/>
          </a:xfrm>
          <a:prstGeom prst="rect">
            <a:avLst/>
          </a:prstGeom>
          <a:noFill/>
          <a:ln>
            <a:noFill/>
          </a:ln>
        </p:spPr>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2.sv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hyperlink" Target="https://zerotofinals.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5.jpeg"/><Relationship Id="rId4" Type="http://schemas.openxmlformats.org/officeDocument/2006/relationships/image" Target="../media/image4.jpeg"/><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p:nvPr/>
        </p:nvSpPr>
        <p:spPr>
          <a:xfrm>
            <a:off x="5401733" y="5046132"/>
            <a:ext cx="1744133" cy="6293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00" b="0" i="0" u="none" strike="noStrike" cap="none">
              <a:solidFill>
                <a:schemeClr val="dk1"/>
              </a:solidFill>
              <a:latin typeface="Radley"/>
              <a:ea typeface="Radley"/>
              <a:cs typeface="Radley"/>
              <a:sym typeface="Radley"/>
            </a:endParaRPr>
          </a:p>
        </p:txBody>
      </p:sp>
      <p:sp>
        <p:nvSpPr>
          <p:cNvPr id="95" name="Google Shape;95;p2"/>
          <p:cNvSpPr txBox="1"/>
          <p:nvPr/>
        </p:nvSpPr>
        <p:spPr>
          <a:xfrm>
            <a:off x="5061475" y="5675530"/>
            <a:ext cx="2734500" cy="646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293267"/>
                </a:solidFill>
                <a:latin typeface="Calibri"/>
                <a:ea typeface="Calibri"/>
                <a:cs typeface="Calibri"/>
                <a:sym typeface="Calibri"/>
              </a:rPr>
              <a:t>2022/2023</a:t>
            </a:r>
            <a:endParaRPr sz="3200" b="1" i="0" u="none" strike="noStrike" cap="none">
              <a:solidFill>
                <a:srgbClr val="293267"/>
              </a:solidFill>
              <a:latin typeface="Calibri"/>
              <a:ea typeface="Calibri"/>
              <a:cs typeface="Calibri"/>
              <a:sym typeface="Calibri"/>
            </a:endParaRPr>
          </a:p>
        </p:txBody>
      </p:sp>
      <p:pic>
        <p:nvPicPr>
          <p:cNvPr id="96" name="Google Shape;96;p2"/>
          <p:cNvPicPr preferRelativeResize="0"/>
          <p:nvPr/>
        </p:nvPicPr>
        <p:blipFill rotWithShape="1">
          <a:blip r:embed="rId3">
            <a:alphaModFix/>
          </a:blip>
          <a:srcRect/>
          <a:stretch/>
        </p:blipFill>
        <p:spPr>
          <a:xfrm>
            <a:off x="3999633" y="450064"/>
            <a:ext cx="4192731" cy="4192731"/>
          </a:xfrm>
          <a:prstGeom prst="rect">
            <a:avLst/>
          </a:prstGeom>
          <a:noFill/>
          <a:ln>
            <a:noFill/>
          </a:ln>
        </p:spPr>
      </p:pic>
      <p:pic>
        <p:nvPicPr>
          <p:cNvPr id="97" name="Google Shape;97;p2" descr="A picture containing text&#10;&#10;Description automatically generated"/>
          <p:cNvPicPr preferRelativeResize="0"/>
          <p:nvPr/>
        </p:nvPicPr>
        <p:blipFill rotWithShape="1">
          <a:blip r:embed="rId4">
            <a:alphaModFix/>
          </a:blip>
          <a:srcRect/>
          <a:stretch/>
        </p:blipFill>
        <p:spPr>
          <a:xfrm>
            <a:off x="2355285" y="-842375"/>
            <a:ext cx="7475928" cy="747592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Delirium</a:t>
            </a:r>
            <a:endParaRPr lang="en-GB" b="1" i="0" u="none" strike="noStrike" cap="none" dirty="0">
              <a:solidFill>
                <a:schemeClr val="bg1"/>
              </a:solidFill>
              <a:latin typeface="Calibri"/>
              <a:ea typeface="Calibri"/>
              <a:cs typeface="Calibri"/>
              <a:sym typeface="Calibri"/>
            </a:endParaRPr>
          </a:p>
        </p:txBody>
      </p:sp>
      <p:sp>
        <p:nvSpPr>
          <p:cNvPr id="5" name="TextBox 4">
            <a:extLst>
              <a:ext uri="{FF2B5EF4-FFF2-40B4-BE49-F238E27FC236}">
                <a16:creationId xmlns:a16="http://schemas.microsoft.com/office/drawing/2014/main" id="{DE99E959-CBDA-EAA9-9CEF-5FBDA0E406AC}"/>
              </a:ext>
            </a:extLst>
          </p:cNvPr>
          <p:cNvSpPr txBox="1"/>
          <p:nvPr/>
        </p:nvSpPr>
        <p:spPr>
          <a:xfrm>
            <a:off x="116584" y="1437296"/>
            <a:ext cx="12320337" cy="4185761"/>
          </a:xfrm>
          <a:prstGeom prst="rect">
            <a:avLst/>
          </a:prstGeom>
          <a:noFill/>
        </p:spPr>
        <p:txBody>
          <a:bodyPr wrap="square">
            <a:spAutoFit/>
          </a:bodyPr>
          <a:lstStyle/>
          <a:p>
            <a:r>
              <a:rPr lang="en-GB" b="1" dirty="0"/>
              <a:t>Delirium is a clinical syndrome of confusion, variable degree of clouding of consciousness, visual illusions and/or visual hallucinations, lability of affect, and disorientation</a:t>
            </a:r>
          </a:p>
          <a:p>
            <a:endParaRPr lang="en-GB" b="1" dirty="0"/>
          </a:p>
          <a:p>
            <a:r>
              <a:rPr lang="en-GB" b="1" dirty="0"/>
              <a:t>Risk factors: </a:t>
            </a:r>
            <a:r>
              <a:rPr lang="en-GB" dirty="0"/>
              <a:t>Post-op, elderly, very young </a:t>
            </a:r>
          </a:p>
          <a:p>
            <a:endParaRPr lang="en-GB" dirty="0"/>
          </a:p>
          <a:p>
            <a:r>
              <a:rPr lang="en-GB" b="1" dirty="0"/>
              <a:t>Precipitating factors</a:t>
            </a:r>
            <a:r>
              <a:rPr lang="en-GB" dirty="0"/>
              <a:t>: Infection: particularly urinary tract infections, Metabolic: e.g., Hypercalcaemia, hypoglycaemia, hyperglycaemia, dehydration, Change of environment, Constipation, Medication/Drugs: benzodiazepines, opiates, alcohol , Hypoxia</a:t>
            </a:r>
          </a:p>
          <a:p>
            <a:endParaRPr lang="en-GB" dirty="0"/>
          </a:p>
          <a:p>
            <a:r>
              <a:rPr lang="en-GB" b="1" dirty="0"/>
              <a:t>Presentation: </a:t>
            </a:r>
            <a:r>
              <a:rPr lang="en-GB" dirty="0"/>
              <a:t>Fluctuating, impaired consciousness with onset over hours or days, or a rapid deterioration in pre-existing cognitive function with associated behavioural changes</a:t>
            </a:r>
          </a:p>
          <a:p>
            <a:endParaRPr lang="en-GB" dirty="0"/>
          </a:p>
          <a:p>
            <a:r>
              <a:rPr lang="en-GB" b="1" dirty="0"/>
              <a:t>Investigations: </a:t>
            </a:r>
          </a:p>
          <a:p>
            <a:pPr marL="285750" indent="-285750">
              <a:buFont typeface="Arial" panose="020B0604020202020204" pitchFamily="34" charset="0"/>
              <a:buChar char="•"/>
            </a:pPr>
            <a:r>
              <a:rPr lang="en-GB" dirty="0"/>
              <a:t>Delirium Screen Bloods</a:t>
            </a:r>
          </a:p>
          <a:p>
            <a:pPr marL="285750" indent="-285750">
              <a:buFont typeface="Arial" panose="020B0604020202020204" pitchFamily="34" charset="0"/>
              <a:buChar char="•"/>
            </a:pPr>
            <a:r>
              <a:rPr lang="en-GB" dirty="0"/>
              <a:t>Abbreviated Mental Test (AMT) </a:t>
            </a:r>
          </a:p>
          <a:p>
            <a:pPr marL="285750" indent="-285750">
              <a:buFont typeface="Arial" panose="020B0604020202020204" pitchFamily="34" charset="0"/>
              <a:buChar char="•"/>
            </a:pPr>
            <a:r>
              <a:rPr lang="en-GB" dirty="0"/>
              <a:t>Non-invasive – CXR, ECG, Urine dipstick </a:t>
            </a:r>
          </a:p>
          <a:p>
            <a:endParaRPr lang="en-GB" dirty="0"/>
          </a:p>
          <a:p>
            <a:r>
              <a:rPr lang="en-GB" b="1" dirty="0"/>
              <a:t>Management:</a:t>
            </a:r>
          </a:p>
          <a:p>
            <a:pPr marL="285750" indent="-285750">
              <a:buFont typeface="Arial" panose="020B0604020202020204" pitchFamily="34" charset="0"/>
              <a:buChar char="•"/>
            </a:pPr>
            <a:r>
              <a:rPr lang="en-GB" dirty="0"/>
              <a:t>Holistic approach – Treat cause, Avoid sedation, Optimise surroundings</a:t>
            </a:r>
          </a:p>
          <a:p>
            <a:pPr marL="285750" indent="-285750">
              <a:buFont typeface="Arial" panose="020B0604020202020204" pitchFamily="34" charset="0"/>
              <a:buChar char="•"/>
            </a:pPr>
            <a:r>
              <a:rPr lang="en-GB" dirty="0"/>
              <a:t>Haloperidol (0.5 mg) – first-line sedative, NO Haloperidol in Parkinson’s – Lorazepam </a:t>
            </a:r>
          </a:p>
        </p:txBody>
      </p:sp>
    </p:spTree>
    <p:extLst>
      <p:ext uri="{BB962C8B-B14F-4D97-AF65-F5344CB8AC3E}">
        <p14:creationId xmlns:p14="http://schemas.microsoft.com/office/powerpoint/2010/main" val="837238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Confusion Screen</a:t>
            </a:r>
            <a:endParaRPr lang="en-GB" b="1" i="0" u="none" strike="noStrike" cap="none" dirty="0">
              <a:solidFill>
                <a:schemeClr val="bg1"/>
              </a:solidFill>
              <a:latin typeface="Calibri"/>
              <a:ea typeface="Calibri"/>
              <a:cs typeface="Calibri"/>
              <a:sym typeface="Calibri"/>
            </a:endParaRPr>
          </a:p>
        </p:txBody>
      </p:sp>
      <p:sp>
        <p:nvSpPr>
          <p:cNvPr id="3" name="TextBox 2">
            <a:extLst>
              <a:ext uri="{FF2B5EF4-FFF2-40B4-BE49-F238E27FC236}">
                <a16:creationId xmlns:a16="http://schemas.microsoft.com/office/drawing/2014/main" id="{6E8AE63C-144C-27AA-5BAA-0EAD57220424}"/>
              </a:ext>
            </a:extLst>
          </p:cNvPr>
          <p:cNvSpPr txBox="1"/>
          <p:nvPr/>
        </p:nvSpPr>
        <p:spPr>
          <a:xfrm>
            <a:off x="1754373" y="1592706"/>
            <a:ext cx="5390706" cy="2031325"/>
          </a:xfrm>
          <a:prstGeom prst="rect">
            <a:avLst/>
          </a:prstGeom>
          <a:noFill/>
        </p:spPr>
        <p:txBody>
          <a:bodyPr wrap="square">
            <a:spAutoFit/>
          </a:bodyPr>
          <a:lstStyle/>
          <a:p>
            <a:pPr marL="285750" indent="-285750" algn="l">
              <a:buFont typeface="Arial" panose="020B0604020202020204" pitchFamily="34" charset="0"/>
              <a:buChar char="•"/>
            </a:pPr>
            <a:r>
              <a:rPr lang="en-GB" b="1" i="0" dirty="0">
                <a:solidFill>
                  <a:srgbClr val="111827"/>
                </a:solidFill>
                <a:effectLst/>
                <a:latin typeface="Raleway" pitchFamily="2" charset="0"/>
              </a:rPr>
              <a:t>FBC</a:t>
            </a:r>
            <a:r>
              <a:rPr lang="en-GB" b="0" i="0" dirty="0">
                <a:solidFill>
                  <a:srgbClr val="111827"/>
                </a:solidFill>
                <a:effectLst/>
                <a:latin typeface="Raleway" pitchFamily="2" charset="0"/>
              </a:rPr>
              <a:t> (e.g. infection, anaemia, malignancy)</a:t>
            </a:r>
          </a:p>
          <a:p>
            <a:pPr marL="285750" indent="-285750" algn="l">
              <a:buFont typeface="Arial" panose="020B0604020202020204" pitchFamily="34" charset="0"/>
              <a:buChar char="•"/>
            </a:pPr>
            <a:r>
              <a:rPr lang="en-GB" b="1" i="0" dirty="0">
                <a:solidFill>
                  <a:srgbClr val="111827"/>
                </a:solidFill>
                <a:effectLst/>
                <a:latin typeface="Raleway" pitchFamily="2" charset="0"/>
              </a:rPr>
              <a:t>U&amp;Es </a:t>
            </a:r>
            <a:r>
              <a:rPr lang="en-GB" b="0" i="0" dirty="0">
                <a:solidFill>
                  <a:srgbClr val="111827"/>
                </a:solidFill>
                <a:effectLst/>
                <a:latin typeface="Raleway" pitchFamily="2" charset="0"/>
              </a:rPr>
              <a:t>(e.g. hyponatraemia, </a:t>
            </a:r>
            <a:r>
              <a:rPr lang="en-GB" b="0" i="0" dirty="0" err="1">
                <a:solidFill>
                  <a:srgbClr val="111827"/>
                </a:solidFill>
                <a:effectLst/>
                <a:latin typeface="Raleway" pitchFamily="2" charset="0"/>
              </a:rPr>
              <a:t>hypernatraemia</a:t>
            </a:r>
            <a:r>
              <a:rPr lang="en-GB" b="0" i="0" dirty="0">
                <a:solidFill>
                  <a:srgbClr val="111827"/>
                </a:solidFill>
                <a:effectLst/>
                <a:latin typeface="Raleway" pitchFamily="2" charset="0"/>
              </a:rPr>
              <a:t>)</a:t>
            </a:r>
          </a:p>
          <a:p>
            <a:pPr marL="285750" indent="-285750" algn="l">
              <a:buFont typeface="Arial" panose="020B0604020202020204" pitchFamily="34" charset="0"/>
              <a:buChar char="•"/>
            </a:pPr>
            <a:r>
              <a:rPr lang="en-GB" b="1" i="0" dirty="0">
                <a:solidFill>
                  <a:srgbClr val="111827"/>
                </a:solidFill>
                <a:effectLst/>
                <a:latin typeface="Raleway" pitchFamily="2" charset="0"/>
              </a:rPr>
              <a:t>LFTs </a:t>
            </a:r>
            <a:r>
              <a:rPr lang="en-GB" b="0" i="0" dirty="0">
                <a:solidFill>
                  <a:srgbClr val="111827"/>
                </a:solidFill>
                <a:effectLst/>
                <a:latin typeface="Raleway" pitchFamily="2" charset="0"/>
              </a:rPr>
              <a:t>(e.g. liver failure with secondary encephalopathy)</a:t>
            </a:r>
          </a:p>
          <a:p>
            <a:pPr marL="285750" indent="-285750" algn="l">
              <a:buFont typeface="Arial" panose="020B0604020202020204" pitchFamily="34" charset="0"/>
              <a:buChar char="•"/>
            </a:pPr>
            <a:r>
              <a:rPr lang="en-GB" b="1" i="0" dirty="0">
                <a:solidFill>
                  <a:srgbClr val="111827"/>
                </a:solidFill>
                <a:effectLst/>
                <a:latin typeface="Raleway" pitchFamily="2" charset="0"/>
              </a:rPr>
              <a:t>Coagulation/INR </a:t>
            </a:r>
            <a:r>
              <a:rPr lang="en-GB" b="0" i="0" dirty="0">
                <a:solidFill>
                  <a:srgbClr val="111827"/>
                </a:solidFill>
                <a:effectLst/>
                <a:latin typeface="Raleway" pitchFamily="2" charset="0"/>
              </a:rPr>
              <a:t>(e.g. intracranial bleeding)</a:t>
            </a:r>
          </a:p>
          <a:p>
            <a:pPr marL="285750" indent="-285750" algn="l">
              <a:buFont typeface="Arial" panose="020B0604020202020204" pitchFamily="34" charset="0"/>
              <a:buChar char="•"/>
            </a:pPr>
            <a:r>
              <a:rPr lang="en-GB" b="1" i="0" dirty="0">
                <a:solidFill>
                  <a:srgbClr val="111827"/>
                </a:solidFill>
                <a:effectLst/>
                <a:latin typeface="Raleway" pitchFamily="2" charset="0"/>
              </a:rPr>
              <a:t>TFTs </a:t>
            </a:r>
            <a:r>
              <a:rPr lang="en-GB" b="0" i="0" dirty="0">
                <a:solidFill>
                  <a:srgbClr val="111827"/>
                </a:solidFill>
                <a:effectLst/>
                <a:latin typeface="Raleway" pitchFamily="2" charset="0"/>
              </a:rPr>
              <a:t>(e.g. hypothyroidism)</a:t>
            </a:r>
          </a:p>
          <a:p>
            <a:pPr marL="285750" indent="-285750" algn="l">
              <a:buFont typeface="Arial" panose="020B0604020202020204" pitchFamily="34" charset="0"/>
              <a:buChar char="•"/>
            </a:pPr>
            <a:r>
              <a:rPr lang="en-GB" b="1" i="0" dirty="0">
                <a:solidFill>
                  <a:srgbClr val="111827"/>
                </a:solidFill>
                <a:effectLst/>
                <a:latin typeface="Raleway" pitchFamily="2" charset="0"/>
              </a:rPr>
              <a:t>Calcium </a:t>
            </a:r>
            <a:r>
              <a:rPr lang="en-GB" b="0" i="0" dirty="0">
                <a:solidFill>
                  <a:srgbClr val="111827"/>
                </a:solidFill>
                <a:effectLst/>
                <a:latin typeface="Raleway" pitchFamily="2" charset="0"/>
              </a:rPr>
              <a:t>(e.g. hypercalcaemia)</a:t>
            </a:r>
          </a:p>
          <a:p>
            <a:pPr marL="285750" indent="-285750" algn="l">
              <a:buFont typeface="Arial" panose="020B0604020202020204" pitchFamily="34" charset="0"/>
              <a:buChar char="•"/>
            </a:pPr>
            <a:r>
              <a:rPr lang="en-GB" b="1" i="0" dirty="0">
                <a:solidFill>
                  <a:srgbClr val="111827"/>
                </a:solidFill>
                <a:effectLst/>
                <a:latin typeface="Raleway" pitchFamily="2" charset="0"/>
              </a:rPr>
              <a:t>B12 + folate/haematinics </a:t>
            </a:r>
            <a:r>
              <a:rPr lang="en-GB" b="0" i="0" dirty="0">
                <a:solidFill>
                  <a:srgbClr val="111827"/>
                </a:solidFill>
                <a:effectLst/>
                <a:latin typeface="Raleway" pitchFamily="2" charset="0"/>
              </a:rPr>
              <a:t>(e.g. B12/folate deficiency)</a:t>
            </a:r>
          </a:p>
          <a:p>
            <a:pPr marL="285750" indent="-285750" algn="l">
              <a:buFont typeface="Arial" panose="020B0604020202020204" pitchFamily="34" charset="0"/>
              <a:buChar char="•"/>
            </a:pPr>
            <a:r>
              <a:rPr lang="en-GB" b="1" i="0" dirty="0">
                <a:solidFill>
                  <a:srgbClr val="111827"/>
                </a:solidFill>
                <a:effectLst/>
                <a:latin typeface="Raleway" pitchFamily="2" charset="0"/>
              </a:rPr>
              <a:t>Glucose </a:t>
            </a:r>
            <a:r>
              <a:rPr lang="en-GB" b="0" i="0" dirty="0">
                <a:solidFill>
                  <a:srgbClr val="111827"/>
                </a:solidFill>
                <a:effectLst/>
                <a:latin typeface="Raleway" pitchFamily="2" charset="0"/>
              </a:rPr>
              <a:t>(e.g. hypoglycaemia/hyperglycaemia)</a:t>
            </a:r>
          </a:p>
          <a:p>
            <a:pPr marL="285750" indent="-285750" algn="l">
              <a:buFont typeface="Arial" panose="020B0604020202020204" pitchFamily="34" charset="0"/>
              <a:buChar char="•"/>
            </a:pPr>
            <a:r>
              <a:rPr lang="en-GB" b="1" i="0" dirty="0">
                <a:solidFill>
                  <a:srgbClr val="111827"/>
                </a:solidFill>
                <a:effectLst/>
                <a:latin typeface="Raleway" pitchFamily="2" charset="0"/>
              </a:rPr>
              <a:t>Blood cultures </a:t>
            </a:r>
            <a:r>
              <a:rPr lang="en-GB" b="0" i="0" dirty="0">
                <a:solidFill>
                  <a:srgbClr val="111827"/>
                </a:solidFill>
                <a:effectLst/>
                <a:latin typeface="Raleway" pitchFamily="2" charset="0"/>
              </a:rPr>
              <a:t>(e.g. sepsis)</a:t>
            </a:r>
          </a:p>
        </p:txBody>
      </p:sp>
      <p:pic>
        <p:nvPicPr>
          <p:cNvPr id="1026" name="Picture 2">
            <a:extLst>
              <a:ext uri="{FF2B5EF4-FFF2-40B4-BE49-F238E27FC236}">
                <a16:creationId xmlns:a16="http://schemas.microsoft.com/office/drawing/2014/main" id="{94962560-A9AD-1B1F-E2D5-04DA56A67B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99" r="21221"/>
          <a:stretch/>
        </p:blipFill>
        <p:spPr bwMode="auto">
          <a:xfrm>
            <a:off x="325018" y="1438992"/>
            <a:ext cx="1344294" cy="22524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5031EF-DB2A-03D7-BFD8-B32391700438}"/>
              </a:ext>
            </a:extLst>
          </p:cNvPr>
          <p:cNvSpPr txBox="1"/>
          <p:nvPr/>
        </p:nvSpPr>
        <p:spPr>
          <a:xfrm>
            <a:off x="1754373" y="3928541"/>
            <a:ext cx="5560827" cy="1600438"/>
          </a:xfrm>
          <a:prstGeom prst="rect">
            <a:avLst/>
          </a:prstGeom>
          <a:noFill/>
        </p:spPr>
        <p:txBody>
          <a:bodyPr wrap="square">
            <a:spAutoFit/>
          </a:bodyPr>
          <a:lstStyle/>
          <a:p>
            <a:pPr marL="285750" indent="-285750" algn="l">
              <a:buFont typeface="Arial" panose="020B0604020202020204" pitchFamily="34" charset="0"/>
              <a:buChar char="•"/>
            </a:pPr>
            <a:r>
              <a:rPr lang="en-GB" b="1" i="0" dirty="0">
                <a:solidFill>
                  <a:srgbClr val="111827"/>
                </a:solidFill>
                <a:effectLst/>
                <a:latin typeface="Raleway" pitchFamily="2" charset="0"/>
              </a:rPr>
              <a:t>UTI</a:t>
            </a:r>
            <a:r>
              <a:rPr lang="en-GB" b="0" i="0" dirty="0">
                <a:solidFill>
                  <a:srgbClr val="111827"/>
                </a:solidFill>
                <a:effectLst/>
                <a:latin typeface="Raleway" pitchFamily="2" charset="0"/>
              </a:rPr>
              <a:t> is a very common cause of delirium in the elderly.</a:t>
            </a:r>
          </a:p>
          <a:p>
            <a:pPr marL="285750" indent="-285750" algn="l">
              <a:buFont typeface="Arial" panose="020B0604020202020204" pitchFamily="34" charset="0"/>
              <a:buChar char="•"/>
            </a:pPr>
            <a:r>
              <a:rPr lang="en-GB" b="0" i="0" dirty="0">
                <a:solidFill>
                  <a:srgbClr val="111827"/>
                </a:solidFill>
                <a:effectLst/>
                <a:latin typeface="Raleway" pitchFamily="2" charset="0"/>
              </a:rPr>
              <a:t>A positive urine dipstick without clinical signs is </a:t>
            </a:r>
            <a:r>
              <a:rPr lang="en-GB" b="1" i="0" dirty="0">
                <a:solidFill>
                  <a:srgbClr val="111827"/>
                </a:solidFill>
                <a:effectLst/>
                <a:latin typeface="Raleway" pitchFamily="2" charset="0"/>
              </a:rPr>
              <a:t>NOT</a:t>
            </a:r>
            <a:r>
              <a:rPr lang="en-GB" b="0" i="0" dirty="0">
                <a:solidFill>
                  <a:srgbClr val="111827"/>
                </a:solidFill>
                <a:effectLst/>
                <a:latin typeface="Raleway" pitchFamily="2" charset="0"/>
              </a:rPr>
              <a:t> </a:t>
            </a:r>
            <a:r>
              <a:rPr lang="en-GB" b="1" i="0" dirty="0">
                <a:solidFill>
                  <a:srgbClr val="111827"/>
                </a:solidFill>
                <a:effectLst/>
                <a:latin typeface="Raleway" pitchFamily="2" charset="0"/>
              </a:rPr>
              <a:t>satisfactory</a:t>
            </a:r>
            <a:r>
              <a:rPr lang="en-GB" b="0" i="0" dirty="0">
                <a:solidFill>
                  <a:srgbClr val="111827"/>
                </a:solidFill>
                <a:effectLst/>
                <a:latin typeface="Raleway" pitchFamily="2" charset="0"/>
              </a:rPr>
              <a:t> to diagnose urinary tract infection as a cause of delirium.</a:t>
            </a:r>
            <a:r>
              <a:rPr lang="en-GB" b="0" i="0" baseline="30000" dirty="0">
                <a:solidFill>
                  <a:srgbClr val="111827"/>
                </a:solidFill>
                <a:effectLst/>
                <a:latin typeface="Raleway" pitchFamily="2" charset="0"/>
              </a:rPr>
              <a:t> </a:t>
            </a:r>
          </a:p>
          <a:p>
            <a:pPr marL="285750" indent="-285750" algn="l">
              <a:buFont typeface="Arial" panose="020B0604020202020204" pitchFamily="34" charset="0"/>
              <a:buChar char="•"/>
            </a:pPr>
            <a:r>
              <a:rPr lang="en-GB" b="0" i="0" dirty="0">
                <a:solidFill>
                  <a:srgbClr val="111827"/>
                </a:solidFill>
                <a:effectLst/>
                <a:latin typeface="Raleway" pitchFamily="2" charset="0"/>
              </a:rPr>
              <a:t>Look for other evidence supporting the diagnosis (WCC↑/supra-pubic tenderness/dysuria/offensive urine/positive urine culture).</a:t>
            </a:r>
          </a:p>
        </p:txBody>
      </p:sp>
      <p:pic>
        <p:nvPicPr>
          <p:cNvPr id="1028" name="Picture 4">
            <a:extLst>
              <a:ext uri="{FF2B5EF4-FFF2-40B4-BE49-F238E27FC236}">
                <a16:creationId xmlns:a16="http://schemas.microsoft.com/office/drawing/2014/main" id="{E944F386-FC83-412F-2B91-FE99C015AB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831" t="11033" r="15588" b="4586"/>
          <a:stretch/>
        </p:blipFill>
        <p:spPr bwMode="auto">
          <a:xfrm>
            <a:off x="279889" y="3928541"/>
            <a:ext cx="1474484" cy="18141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4F79C9-0B1D-8A60-0150-964FDB23F4B8}"/>
              </a:ext>
            </a:extLst>
          </p:cNvPr>
          <p:cNvSpPr txBox="1"/>
          <p:nvPr/>
        </p:nvSpPr>
        <p:spPr>
          <a:xfrm>
            <a:off x="9143114" y="2617159"/>
            <a:ext cx="2946105" cy="2031325"/>
          </a:xfrm>
          <a:prstGeom prst="rect">
            <a:avLst/>
          </a:prstGeom>
          <a:noFill/>
        </p:spPr>
        <p:txBody>
          <a:bodyPr wrap="square">
            <a:spAutoFit/>
          </a:bodyPr>
          <a:lstStyle/>
          <a:p>
            <a:pPr marL="285750" indent="-285750" algn="l">
              <a:buFont typeface="Arial" panose="020B0604020202020204" pitchFamily="34" charset="0"/>
              <a:buChar char="•"/>
            </a:pPr>
            <a:r>
              <a:rPr lang="en-GB" b="1" i="0" dirty="0">
                <a:solidFill>
                  <a:srgbClr val="111827"/>
                </a:solidFill>
                <a:effectLst/>
                <a:latin typeface="Raleway" pitchFamily="2" charset="0"/>
              </a:rPr>
              <a:t>CT head</a:t>
            </a:r>
            <a:r>
              <a:rPr lang="en-GB" b="0" i="0" dirty="0">
                <a:solidFill>
                  <a:srgbClr val="111827"/>
                </a:solidFill>
                <a:effectLst/>
                <a:latin typeface="Raleway" pitchFamily="2" charset="0"/>
              </a:rPr>
              <a:t>: if there is concern about intracranial pathology (bleeding, ischaemic stroke, abscess)</a:t>
            </a:r>
          </a:p>
          <a:p>
            <a:pPr marL="285750" indent="-285750" algn="l">
              <a:buFont typeface="Arial" panose="020B0604020202020204" pitchFamily="34" charset="0"/>
              <a:buChar char="•"/>
            </a:pPr>
            <a:r>
              <a:rPr lang="en-GB" b="1" i="0" dirty="0">
                <a:solidFill>
                  <a:srgbClr val="111827"/>
                </a:solidFill>
                <a:effectLst/>
                <a:latin typeface="Raleway" pitchFamily="2" charset="0"/>
              </a:rPr>
              <a:t>Chest</a:t>
            </a:r>
            <a:r>
              <a:rPr lang="en-GB" b="0" i="0" dirty="0">
                <a:solidFill>
                  <a:srgbClr val="111827"/>
                </a:solidFill>
                <a:effectLst/>
                <a:latin typeface="Raleway" pitchFamily="2" charset="0"/>
              </a:rPr>
              <a:t> </a:t>
            </a:r>
            <a:r>
              <a:rPr lang="en-GB" b="1" i="0" dirty="0">
                <a:solidFill>
                  <a:srgbClr val="111827"/>
                </a:solidFill>
                <a:effectLst/>
                <a:latin typeface="Raleway" pitchFamily="2" charset="0"/>
              </a:rPr>
              <a:t>X-ray</a:t>
            </a:r>
            <a:r>
              <a:rPr lang="en-GB" b="0" i="0" dirty="0">
                <a:solidFill>
                  <a:srgbClr val="111827"/>
                </a:solidFill>
                <a:effectLst/>
                <a:latin typeface="Raleway" pitchFamily="2" charset="0"/>
              </a:rPr>
              <a:t>: may be performed if there is concern about lung pathology (e.g. pneumonia, pulmonary oedema)</a:t>
            </a:r>
          </a:p>
        </p:txBody>
      </p:sp>
      <p:pic>
        <p:nvPicPr>
          <p:cNvPr id="1030" name="Picture 6">
            <a:extLst>
              <a:ext uri="{FF2B5EF4-FFF2-40B4-BE49-F238E27FC236}">
                <a16:creationId xmlns:a16="http://schemas.microsoft.com/office/drawing/2014/main" id="{5513AF1E-B638-5BA4-7A44-9F79F5AA8C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5079" y="2617159"/>
            <a:ext cx="184785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01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Types of Delirium</a:t>
            </a:r>
            <a:endParaRPr lang="en-GB" b="1" i="0" u="none" strike="noStrike" cap="none" dirty="0">
              <a:solidFill>
                <a:schemeClr val="bg1"/>
              </a:solidFill>
              <a:latin typeface="Calibri"/>
              <a:ea typeface="Calibri"/>
              <a:cs typeface="Calibri"/>
              <a:sym typeface="Calibri"/>
            </a:endParaRPr>
          </a:p>
        </p:txBody>
      </p:sp>
      <p:sp>
        <p:nvSpPr>
          <p:cNvPr id="3" name="TextBox 2">
            <a:extLst>
              <a:ext uri="{FF2B5EF4-FFF2-40B4-BE49-F238E27FC236}">
                <a16:creationId xmlns:a16="http://schemas.microsoft.com/office/drawing/2014/main" id="{98F7676D-01C2-67D5-28EA-B23F9778B020}"/>
              </a:ext>
            </a:extLst>
          </p:cNvPr>
          <p:cNvSpPr txBox="1"/>
          <p:nvPr/>
        </p:nvSpPr>
        <p:spPr>
          <a:xfrm>
            <a:off x="304800" y="1435152"/>
            <a:ext cx="4127523" cy="3034485"/>
          </a:xfrm>
          <a:prstGeom prst="rect">
            <a:avLst/>
          </a:prstGeom>
          <a:noFill/>
        </p:spPr>
        <p:txBody>
          <a:bodyPr wrap="square">
            <a:spAutoFit/>
          </a:bodyPr>
          <a:lstStyle/>
          <a:p>
            <a:pPr lvl="0">
              <a:lnSpc>
                <a:spcPct val="107000"/>
              </a:lnSpc>
            </a:pPr>
            <a:r>
              <a:rPr lang="en-GB" sz="1800" b="1" dirty="0">
                <a:effectLst/>
                <a:latin typeface="+mn-lt"/>
                <a:ea typeface="Calibri" panose="020F0502020204030204" pitchFamily="34" charset="0"/>
                <a:cs typeface="Times New Roman" panose="02020603050405020304" pitchFamily="18" charset="0"/>
              </a:rPr>
              <a:t>Features of Hypoactive delirium?</a:t>
            </a:r>
          </a:p>
          <a:p>
            <a:pPr marL="285750" lvl="0" indent="-285750">
              <a:lnSpc>
                <a:spcPct val="107000"/>
              </a:lnSpc>
              <a:buFont typeface="Arial" panose="020B0604020202020204" pitchFamily="34" charset="0"/>
              <a:buChar char="•"/>
            </a:pPr>
            <a:r>
              <a:rPr lang="en-GB" sz="1800" dirty="0">
                <a:latin typeface="+mn-lt"/>
                <a:ea typeface="Calibri" panose="020F0502020204030204" pitchFamily="34" charset="0"/>
                <a:cs typeface="Times New Roman" panose="02020603050405020304" pitchFamily="18" charset="0"/>
              </a:rPr>
              <a:t>Often missed!!</a:t>
            </a:r>
          </a:p>
          <a:p>
            <a:pPr marL="285750" lvl="0" indent="-285750">
              <a:lnSpc>
                <a:spcPct val="107000"/>
              </a:lnSpc>
              <a:buFont typeface="Arial" panose="020B0604020202020204" pitchFamily="34" charset="0"/>
              <a:buChar char="•"/>
            </a:pPr>
            <a:r>
              <a:rPr lang="en-GB" sz="1800" dirty="0">
                <a:effectLst/>
                <a:latin typeface="+mn-lt"/>
                <a:ea typeface="Calibri" panose="020F0502020204030204" pitchFamily="34" charset="0"/>
                <a:cs typeface="Times New Roman" panose="02020603050405020304" pitchFamily="18" charset="0"/>
              </a:rPr>
              <a:t>Lethargy</a:t>
            </a:r>
            <a:endParaRPr lang="en-GB" sz="1800" dirty="0">
              <a:latin typeface="+mn-l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800" dirty="0">
                <a:effectLst/>
                <a:latin typeface="+mn-lt"/>
                <a:ea typeface="Calibri" panose="020F0502020204030204" pitchFamily="34" charset="0"/>
                <a:cs typeface="Times New Roman" panose="02020603050405020304" pitchFamily="18" charset="0"/>
              </a:rPr>
              <a:t>Apathy</a:t>
            </a:r>
            <a:endParaRPr lang="en-GB" sz="1800" dirty="0">
              <a:latin typeface="+mn-l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800" dirty="0">
                <a:effectLst/>
                <a:latin typeface="+mn-lt"/>
                <a:ea typeface="Calibri" panose="020F0502020204030204" pitchFamily="34" charset="0"/>
                <a:cs typeface="Times New Roman" panose="02020603050405020304" pitchFamily="18" charset="0"/>
              </a:rPr>
              <a:t>Excessive sleeping </a:t>
            </a:r>
          </a:p>
          <a:p>
            <a:pPr marL="285750" lvl="0" indent="-285750">
              <a:lnSpc>
                <a:spcPct val="107000"/>
              </a:lnSpc>
              <a:buFont typeface="Arial" panose="020B0604020202020204" pitchFamily="34" charset="0"/>
              <a:buChar char="•"/>
            </a:pPr>
            <a:r>
              <a:rPr lang="en-GB" sz="1800" dirty="0">
                <a:effectLst/>
                <a:latin typeface="+mn-lt"/>
                <a:ea typeface="Calibri" panose="020F0502020204030204" pitchFamily="34" charset="0"/>
                <a:cs typeface="Times New Roman" panose="02020603050405020304" pitchFamily="18" charset="0"/>
              </a:rPr>
              <a:t>Inattention </a:t>
            </a:r>
            <a:endParaRPr lang="en-GB" sz="1800" dirty="0">
              <a:latin typeface="+mn-l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800" dirty="0">
                <a:effectLst/>
                <a:latin typeface="+mn-lt"/>
                <a:ea typeface="Calibri" panose="020F0502020204030204" pitchFamily="34" charset="0"/>
                <a:cs typeface="Times New Roman" panose="02020603050405020304" pitchFamily="18" charset="0"/>
              </a:rPr>
              <a:t>Withdrawn</a:t>
            </a:r>
            <a:endParaRPr lang="en-GB" sz="1800" dirty="0">
              <a:latin typeface="+mn-l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800" dirty="0">
                <a:effectLst/>
                <a:latin typeface="+mn-lt"/>
                <a:ea typeface="Calibri" panose="020F0502020204030204" pitchFamily="34" charset="0"/>
                <a:cs typeface="Times New Roman" panose="02020603050405020304" pitchFamily="18" charset="0"/>
              </a:rPr>
              <a:t>Motor retardation </a:t>
            </a:r>
          </a:p>
          <a:p>
            <a:pPr marL="285750" lvl="0" indent="-285750">
              <a:lnSpc>
                <a:spcPct val="107000"/>
              </a:lnSpc>
              <a:buFont typeface="Arial" panose="020B0604020202020204" pitchFamily="34" charset="0"/>
              <a:buChar char="•"/>
            </a:pPr>
            <a:r>
              <a:rPr lang="en-GB" sz="1800" dirty="0">
                <a:effectLst/>
                <a:latin typeface="+mn-lt"/>
                <a:ea typeface="Calibri" panose="020F0502020204030204" pitchFamily="34" charset="0"/>
                <a:cs typeface="Times New Roman" panose="02020603050405020304" pitchFamily="18" charset="0"/>
              </a:rPr>
              <a:t>Drowsy</a:t>
            </a:r>
            <a:endParaRPr lang="en-GB" sz="1800" dirty="0">
              <a:latin typeface="+mn-lt"/>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GB" sz="1800" dirty="0">
                <a:effectLst/>
                <a:latin typeface="+mn-lt"/>
                <a:ea typeface="Calibri" panose="020F0502020204030204" pitchFamily="34" charset="0"/>
                <a:cs typeface="Times New Roman" panose="02020603050405020304" pitchFamily="18" charset="0"/>
              </a:rPr>
              <a:t>Unrousable </a:t>
            </a:r>
          </a:p>
        </p:txBody>
      </p:sp>
      <p:sp>
        <p:nvSpPr>
          <p:cNvPr id="7" name="TextBox 6">
            <a:extLst>
              <a:ext uri="{FF2B5EF4-FFF2-40B4-BE49-F238E27FC236}">
                <a16:creationId xmlns:a16="http://schemas.microsoft.com/office/drawing/2014/main" id="{B74026D9-36EA-4DD8-7F1F-BA40FCBEF65A}"/>
              </a:ext>
            </a:extLst>
          </p:cNvPr>
          <p:cNvSpPr txBox="1"/>
          <p:nvPr/>
        </p:nvSpPr>
        <p:spPr>
          <a:xfrm>
            <a:off x="6334346" y="1501684"/>
            <a:ext cx="6097772" cy="2308324"/>
          </a:xfrm>
          <a:prstGeom prst="rect">
            <a:avLst/>
          </a:prstGeom>
          <a:noFill/>
        </p:spPr>
        <p:txBody>
          <a:bodyPr wrap="square">
            <a:spAutoFit/>
          </a:bodyPr>
          <a:lstStyle/>
          <a:p>
            <a:r>
              <a:rPr lang="en-US" sz="1800" b="1" dirty="0"/>
              <a:t>Features Hyperactive delirium?</a:t>
            </a:r>
          </a:p>
          <a:p>
            <a:pPr marL="285750" indent="-285750">
              <a:buFont typeface="Arial" panose="020B0604020202020204" pitchFamily="34" charset="0"/>
              <a:buChar char="•"/>
            </a:pPr>
            <a:r>
              <a:rPr lang="en-US" sz="1800" dirty="0"/>
              <a:t>Agitation </a:t>
            </a:r>
          </a:p>
          <a:p>
            <a:pPr marL="285750" indent="-285750">
              <a:buFont typeface="Arial" panose="020B0604020202020204" pitchFamily="34" charset="0"/>
              <a:buChar char="•"/>
            </a:pPr>
            <a:r>
              <a:rPr lang="en-US" sz="1800" dirty="0"/>
              <a:t>Aggression </a:t>
            </a:r>
          </a:p>
          <a:p>
            <a:pPr marL="285750" indent="-285750">
              <a:buFont typeface="Arial" panose="020B0604020202020204" pitchFamily="34" charset="0"/>
              <a:buChar char="•"/>
            </a:pPr>
            <a:r>
              <a:rPr lang="en-US" sz="1800" dirty="0"/>
              <a:t>Restlessness</a:t>
            </a:r>
          </a:p>
          <a:p>
            <a:pPr marL="285750" indent="-285750">
              <a:buFont typeface="Arial" panose="020B0604020202020204" pitchFamily="34" charset="0"/>
              <a:buChar char="•"/>
            </a:pPr>
            <a:r>
              <a:rPr lang="en-US" sz="1800" dirty="0"/>
              <a:t>Rapidly distracted</a:t>
            </a:r>
          </a:p>
          <a:p>
            <a:pPr marL="285750" indent="-285750">
              <a:buFont typeface="Arial" panose="020B0604020202020204" pitchFamily="34" charset="0"/>
              <a:buChar char="•"/>
            </a:pPr>
            <a:r>
              <a:rPr lang="en-US" sz="1800" dirty="0"/>
              <a:t>Wandering </a:t>
            </a:r>
          </a:p>
          <a:p>
            <a:pPr marL="285750" indent="-285750">
              <a:buFont typeface="Arial" panose="020B0604020202020204" pitchFamily="34" charset="0"/>
              <a:buChar char="•"/>
            </a:pPr>
            <a:r>
              <a:rPr lang="en-US" sz="1800" dirty="0"/>
              <a:t>Delusions</a:t>
            </a:r>
          </a:p>
          <a:p>
            <a:pPr marL="285750" indent="-285750">
              <a:buFont typeface="Arial" panose="020B0604020202020204" pitchFamily="34" charset="0"/>
              <a:buChar char="•"/>
            </a:pPr>
            <a:r>
              <a:rPr lang="en-US" sz="1800" dirty="0"/>
              <a:t>Hallucinations </a:t>
            </a:r>
          </a:p>
        </p:txBody>
      </p:sp>
      <p:sp>
        <p:nvSpPr>
          <p:cNvPr id="8" name="TextBox 7">
            <a:extLst>
              <a:ext uri="{FF2B5EF4-FFF2-40B4-BE49-F238E27FC236}">
                <a16:creationId xmlns:a16="http://schemas.microsoft.com/office/drawing/2014/main" id="{57943808-0988-45CE-BC2A-2AA35482E935}"/>
              </a:ext>
            </a:extLst>
          </p:cNvPr>
          <p:cNvSpPr txBox="1"/>
          <p:nvPr/>
        </p:nvSpPr>
        <p:spPr>
          <a:xfrm>
            <a:off x="4338083" y="4720399"/>
            <a:ext cx="4837814" cy="369332"/>
          </a:xfrm>
          <a:prstGeom prst="rect">
            <a:avLst/>
          </a:prstGeom>
          <a:noFill/>
        </p:spPr>
        <p:txBody>
          <a:bodyPr wrap="square" rtlCol="0">
            <a:spAutoFit/>
          </a:bodyPr>
          <a:lstStyle/>
          <a:p>
            <a:r>
              <a:rPr lang="en-GB" sz="1800" b="1" dirty="0"/>
              <a:t>Mixed</a:t>
            </a:r>
          </a:p>
        </p:txBody>
      </p:sp>
    </p:spTree>
    <p:extLst>
      <p:ext uri="{BB962C8B-B14F-4D97-AF65-F5344CB8AC3E}">
        <p14:creationId xmlns:p14="http://schemas.microsoft.com/office/powerpoint/2010/main" val="259915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Delirium Vs Dementia (summary)</a:t>
            </a:r>
            <a:endParaRPr lang="en-GB" b="1" i="0" u="none" strike="noStrike" cap="none" dirty="0">
              <a:solidFill>
                <a:schemeClr val="bg1"/>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A6012C3F-C454-4CEC-B2D4-83B0A6D01321}"/>
              </a:ext>
            </a:extLst>
          </p:cNvPr>
          <p:cNvGraphicFramePr>
            <a:graphicFrameLocks noGrp="1"/>
          </p:cNvGraphicFramePr>
          <p:nvPr>
            <p:extLst>
              <p:ext uri="{D42A27DB-BD31-4B8C-83A1-F6EECF244321}">
                <p14:modId xmlns:p14="http://schemas.microsoft.com/office/powerpoint/2010/main" val="4016881923"/>
              </p:ext>
            </p:extLst>
          </p:nvPr>
        </p:nvGraphicFramePr>
        <p:xfrm>
          <a:off x="84831" y="1757155"/>
          <a:ext cx="12022337" cy="3855718"/>
        </p:xfrm>
        <a:graphic>
          <a:graphicData uri="http://schemas.openxmlformats.org/drawingml/2006/table">
            <a:tbl>
              <a:tblPr firstRow="1" firstCol="1" bandRow="1">
                <a:tableStyleId>{5C22544A-7EE6-4342-B048-85BDC9FD1C3A}</a:tableStyleId>
              </a:tblPr>
              <a:tblGrid>
                <a:gridCol w="1590003">
                  <a:extLst>
                    <a:ext uri="{9D8B030D-6E8A-4147-A177-3AD203B41FA5}">
                      <a16:colId xmlns:a16="http://schemas.microsoft.com/office/drawing/2014/main" val="2758348271"/>
                    </a:ext>
                  </a:extLst>
                </a:gridCol>
                <a:gridCol w="4882578">
                  <a:extLst>
                    <a:ext uri="{9D8B030D-6E8A-4147-A177-3AD203B41FA5}">
                      <a16:colId xmlns:a16="http://schemas.microsoft.com/office/drawing/2014/main" val="3879904187"/>
                    </a:ext>
                  </a:extLst>
                </a:gridCol>
                <a:gridCol w="5549756">
                  <a:extLst>
                    <a:ext uri="{9D8B030D-6E8A-4147-A177-3AD203B41FA5}">
                      <a16:colId xmlns:a16="http://schemas.microsoft.com/office/drawing/2014/main" val="637918787"/>
                    </a:ext>
                  </a:extLst>
                </a:gridCol>
              </a:tblGrid>
              <a:tr h="129681">
                <a:tc>
                  <a:txBody>
                    <a:bodyPr/>
                    <a:lstStyle/>
                    <a:p>
                      <a:pPr>
                        <a:lnSpc>
                          <a:spcPct val="107000"/>
                        </a:lnSpc>
                        <a:spcAft>
                          <a:spcPts val="800"/>
                        </a:spcAft>
                      </a:pPr>
                      <a:r>
                        <a:rPr lang="en-GB" sz="1300" dirty="0">
                          <a:effectLst/>
                        </a:rPr>
                        <a:t>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Acute (delirium)</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Chronic (dementia)</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1462217"/>
                  </a:ext>
                </a:extLst>
              </a:tr>
              <a:tr h="440337">
                <a:tc>
                  <a:txBody>
                    <a:bodyPr/>
                    <a:lstStyle/>
                    <a:p>
                      <a:pPr>
                        <a:lnSpc>
                          <a:spcPct val="107000"/>
                        </a:lnSpc>
                        <a:spcAft>
                          <a:spcPts val="800"/>
                        </a:spcAft>
                      </a:pPr>
                      <a:r>
                        <a:rPr lang="en-GB" sz="1300" dirty="0">
                          <a:effectLst/>
                        </a:rPr>
                        <a:t>Degenerative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GB" sz="1300">
                          <a:effectLst/>
                        </a:rPr>
                        <a:t>-</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Alzheimer’s; Huntington’s; Lewy-body, CJD and Pick’s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7493909"/>
                  </a:ext>
                </a:extLst>
              </a:tr>
              <a:tr h="570187">
                <a:tc>
                  <a:txBody>
                    <a:bodyPr/>
                    <a:lstStyle/>
                    <a:p>
                      <a:pPr>
                        <a:lnSpc>
                          <a:spcPct val="107000"/>
                        </a:lnSpc>
                        <a:spcAft>
                          <a:spcPts val="800"/>
                        </a:spcAft>
                      </a:pPr>
                      <a:r>
                        <a:rPr lang="en-GB" sz="1300">
                          <a:effectLst/>
                        </a:rPr>
                        <a:t>Other CNS</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Cerebral tumour or abscess; subdural haematoma; epilepsy; acute post-trauma psychosis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a:effectLst/>
                        </a:rPr>
                        <a:t>Tumours; subdural haematoma; multiple sclerosis; Parkinson’s; normal pressure hydrocephalus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4977717"/>
                  </a:ext>
                </a:extLst>
              </a:tr>
              <a:tr h="528406">
                <a:tc>
                  <a:txBody>
                    <a:bodyPr/>
                    <a:lstStyle/>
                    <a:p>
                      <a:pPr>
                        <a:lnSpc>
                          <a:spcPct val="107000"/>
                        </a:lnSpc>
                        <a:spcAft>
                          <a:spcPts val="800"/>
                        </a:spcAft>
                      </a:pPr>
                      <a:r>
                        <a:rPr lang="en-GB" sz="1300">
                          <a:effectLst/>
                        </a:rPr>
                        <a:t>Infective</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Meningoencephalitis; septicaemia; cerebral malaria; trypanosomiasis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a:effectLst/>
                        </a:rPr>
                        <a:t>Late syphilis; chronic or subacute encephalitis; CNS cysticercosis; cryptococcosis; HIV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96532848"/>
                  </a:ext>
                </a:extLst>
              </a:tr>
              <a:tr h="311566">
                <a:tc>
                  <a:txBody>
                    <a:bodyPr/>
                    <a:lstStyle/>
                    <a:p>
                      <a:pPr>
                        <a:lnSpc>
                          <a:spcPct val="107000"/>
                        </a:lnSpc>
                        <a:spcAft>
                          <a:spcPts val="800"/>
                        </a:spcAft>
                      </a:pPr>
                      <a:r>
                        <a:rPr lang="en-GB" sz="1300">
                          <a:effectLst/>
                        </a:rPr>
                        <a:t>Vascular</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a:effectLst/>
                        </a:rPr>
                        <a:t>Stroke (or TIA); hypertensive encephalopathy; SLE</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a:effectLst/>
                        </a:rPr>
                        <a:t>Thromboembolic multi-infarct (arteriosclerotic) dementia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8319344"/>
                  </a:ext>
                </a:extLst>
              </a:tr>
              <a:tr h="489097">
                <a:tc>
                  <a:txBody>
                    <a:bodyPr/>
                    <a:lstStyle/>
                    <a:p>
                      <a:pPr>
                        <a:lnSpc>
                          <a:spcPct val="107000"/>
                        </a:lnSpc>
                        <a:spcAft>
                          <a:spcPts val="800"/>
                        </a:spcAft>
                      </a:pPr>
                      <a:r>
                        <a:rPr lang="en-GB" sz="1300">
                          <a:effectLst/>
                        </a:rPr>
                        <a:t>Metabolic</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U&amp;E↓↑; hypoxia; liver and kidney failure; non-metastatic cancer; porphyria; alcohol withdrawal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Liver and kidney failure; non-metastatic or metastatic cancer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1362858"/>
                  </a:ext>
                </a:extLst>
              </a:tr>
              <a:tr h="528406">
                <a:tc>
                  <a:txBody>
                    <a:bodyPr/>
                    <a:lstStyle/>
                    <a:p>
                      <a:pPr>
                        <a:lnSpc>
                          <a:spcPct val="107000"/>
                        </a:lnSpc>
                        <a:spcAft>
                          <a:spcPts val="800"/>
                        </a:spcAft>
                      </a:pPr>
                      <a:r>
                        <a:rPr lang="en-GB" sz="1300">
                          <a:effectLst/>
                        </a:rPr>
                        <a:t>Endocrine</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Addisonian or hyperthyroid crisis; diabetic pre-coma; hypoglycaemia; hypo/hyperparathyroidism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T4↓; Addison’s; hypoglycaemia; hypopituitarism; hypo/hyperparathyroidism</a:t>
                      </a:r>
                    </a:p>
                  </a:txBody>
                  <a:tcPr marL="68580" marR="68580" marT="0" marB="0"/>
                </a:tc>
                <a:extLst>
                  <a:ext uri="{0D108BD9-81ED-4DB2-BD59-A6C34878D82A}">
                    <a16:rowId xmlns:a16="http://schemas.microsoft.com/office/drawing/2014/main" val="2942548640"/>
                  </a:ext>
                </a:extLst>
              </a:tr>
              <a:tr h="528406">
                <a:tc>
                  <a:txBody>
                    <a:bodyPr/>
                    <a:lstStyle/>
                    <a:p>
                      <a:pPr>
                        <a:lnSpc>
                          <a:spcPct val="107000"/>
                        </a:lnSpc>
                        <a:spcAft>
                          <a:spcPts val="800"/>
                        </a:spcAft>
                      </a:pPr>
                      <a:r>
                        <a:rPr lang="en-GB" sz="1300">
                          <a:effectLst/>
                        </a:rPr>
                        <a:t>Toxic</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a:effectLst/>
                        </a:rPr>
                        <a:t>Alcohol; many drugs; lead; arsenic; mercery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‘Alcohol dementia’; barbiturate abuse; too much manganese or carbon disulphide</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6788205"/>
                  </a:ext>
                </a:extLst>
              </a:tr>
              <a:tr h="258018">
                <a:tc>
                  <a:txBody>
                    <a:bodyPr/>
                    <a:lstStyle/>
                    <a:p>
                      <a:pPr>
                        <a:lnSpc>
                          <a:spcPct val="107000"/>
                        </a:lnSpc>
                        <a:spcAft>
                          <a:spcPts val="800"/>
                        </a:spcAft>
                      </a:pPr>
                      <a:r>
                        <a:rPr lang="en-GB" sz="1300">
                          <a:effectLst/>
                        </a:rPr>
                        <a:t>Deficiency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a:effectLst/>
                        </a:rPr>
                        <a:t>Thiamine; B12; folate; nicotinic acid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300" dirty="0">
                          <a:effectLst/>
                        </a:rPr>
                        <a:t>Thiamine; B12; folate; nicotinic acid </a:t>
                      </a: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8363202"/>
                  </a:ext>
                </a:extLst>
              </a:tr>
            </a:tbl>
          </a:graphicData>
        </a:graphic>
      </p:graphicFrame>
    </p:spTree>
    <p:extLst>
      <p:ext uri="{BB962C8B-B14F-4D97-AF65-F5344CB8AC3E}">
        <p14:creationId xmlns:p14="http://schemas.microsoft.com/office/powerpoint/2010/main" val="252243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Stroke</a:t>
            </a:r>
            <a:endParaRPr lang="en-GB" b="1" i="0" u="none" strike="noStrike" cap="none" dirty="0">
              <a:solidFill>
                <a:schemeClr val="bg1"/>
              </a:solidFill>
              <a:latin typeface="Calibri"/>
              <a:ea typeface="Calibri"/>
              <a:cs typeface="Calibri"/>
              <a:sym typeface="Calibri"/>
            </a:endParaRPr>
          </a:p>
        </p:txBody>
      </p:sp>
      <p:sp>
        <p:nvSpPr>
          <p:cNvPr id="5" name="TextBox 4">
            <a:extLst>
              <a:ext uri="{FF2B5EF4-FFF2-40B4-BE49-F238E27FC236}">
                <a16:creationId xmlns:a16="http://schemas.microsoft.com/office/drawing/2014/main" id="{1710FC47-62D8-3207-E76E-0109F0C8A6FB}"/>
              </a:ext>
            </a:extLst>
          </p:cNvPr>
          <p:cNvSpPr txBox="1"/>
          <p:nvPr/>
        </p:nvSpPr>
        <p:spPr>
          <a:xfrm>
            <a:off x="167462" y="1563238"/>
            <a:ext cx="12024537" cy="3724096"/>
          </a:xfrm>
          <a:prstGeom prst="rect">
            <a:avLst/>
          </a:prstGeom>
          <a:noFill/>
        </p:spPr>
        <p:txBody>
          <a:bodyPr wrap="square">
            <a:spAutoFit/>
          </a:bodyPr>
          <a:lstStyle/>
          <a:p>
            <a:r>
              <a:rPr lang="en-GB" sz="1600" b="1" dirty="0"/>
              <a:t>RF for ischaemic stroke:</a:t>
            </a:r>
          </a:p>
          <a:p>
            <a:pPr marL="285750" indent="-285750">
              <a:buFont typeface="Arial" panose="020B0604020202020204" pitchFamily="34" charset="0"/>
              <a:buChar char="•"/>
            </a:pPr>
            <a:r>
              <a:rPr lang="en-GB" sz="1600" dirty="0"/>
              <a:t>HYPERTENSION </a:t>
            </a:r>
          </a:p>
          <a:p>
            <a:pPr marL="285750" indent="-285750">
              <a:buFont typeface="Arial" panose="020B0604020202020204" pitchFamily="34" charset="0"/>
              <a:buChar char="•"/>
            </a:pPr>
            <a:r>
              <a:rPr lang="en-GB" sz="1600" dirty="0"/>
              <a:t>Hypercholesterolaemia, Diabetes, Smoking, Atrial fibrillation, Previous TIA, Carotid stenosis</a:t>
            </a:r>
          </a:p>
          <a:p>
            <a:endParaRPr lang="en-GB" sz="1600" dirty="0"/>
          </a:p>
          <a:p>
            <a:r>
              <a:rPr lang="en-GB" sz="1600" b="1" dirty="0"/>
              <a:t>RF for haemorrhagic stroke:</a:t>
            </a:r>
          </a:p>
          <a:p>
            <a:r>
              <a:rPr lang="en-GB" sz="1600" dirty="0"/>
              <a:t>Hypertension – often causes bleeds in the basal ganglia, AVM, Aneurysm , If taking anticoagulants, Recreational drugs/substance abuse </a:t>
            </a:r>
          </a:p>
          <a:p>
            <a:endParaRPr lang="en-GB" sz="1600" b="1" dirty="0"/>
          </a:p>
          <a:p>
            <a:r>
              <a:rPr lang="en-GB" sz="1600" b="1" dirty="0"/>
              <a:t>Common presentations:</a:t>
            </a:r>
          </a:p>
          <a:p>
            <a:r>
              <a:rPr lang="en-GB" sz="1600" dirty="0"/>
              <a:t>Unilateral weakness – often in arms and face, Slurred speech (dysarthria), Dysphasia (unable to understand words or communicate what they mean), MCA stroke – leg sparing </a:t>
            </a:r>
          </a:p>
          <a:p>
            <a:endParaRPr lang="en-GB" sz="1600" dirty="0"/>
          </a:p>
          <a:p>
            <a:r>
              <a:rPr lang="en-US" sz="1600" b="1" dirty="0"/>
              <a:t>What is a TIA:</a:t>
            </a:r>
          </a:p>
          <a:p>
            <a:r>
              <a:rPr lang="en-US" sz="1600" dirty="0"/>
              <a:t>Symptoms for less than 24h (usually less than 60 mins)</a:t>
            </a:r>
          </a:p>
          <a:p>
            <a:endParaRPr lang="en-GB" dirty="0"/>
          </a:p>
        </p:txBody>
      </p:sp>
    </p:spTree>
    <p:extLst>
      <p:ext uri="{BB962C8B-B14F-4D97-AF65-F5344CB8AC3E}">
        <p14:creationId xmlns:p14="http://schemas.microsoft.com/office/powerpoint/2010/main" val="374704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Stroke</a:t>
            </a:r>
            <a:endParaRPr lang="en-GB" b="1" i="0" u="none" strike="noStrike" cap="none" dirty="0">
              <a:solidFill>
                <a:schemeClr val="bg1"/>
              </a:solidFill>
              <a:latin typeface="Calibri"/>
              <a:ea typeface="Calibri"/>
              <a:cs typeface="Calibri"/>
              <a:sym typeface="Calibri"/>
            </a:endParaRPr>
          </a:p>
        </p:txBody>
      </p:sp>
      <p:sp>
        <p:nvSpPr>
          <p:cNvPr id="5" name="TextBox 4">
            <a:extLst>
              <a:ext uri="{FF2B5EF4-FFF2-40B4-BE49-F238E27FC236}">
                <a16:creationId xmlns:a16="http://schemas.microsoft.com/office/drawing/2014/main" id="{79A03125-74E3-DAC6-FD28-B47F42733AF7}"/>
              </a:ext>
            </a:extLst>
          </p:cNvPr>
          <p:cNvSpPr txBox="1"/>
          <p:nvPr/>
        </p:nvSpPr>
        <p:spPr>
          <a:xfrm>
            <a:off x="180752" y="1399630"/>
            <a:ext cx="12011247" cy="4370427"/>
          </a:xfrm>
          <a:prstGeom prst="rect">
            <a:avLst/>
          </a:prstGeom>
          <a:noFill/>
        </p:spPr>
        <p:txBody>
          <a:bodyPr wrap="square">
            <a:spAutoFit/>
          </a:bodyPr>
          <a:lstStyle/>
          <a:p>
            <a:r>
              <a:rPr lang="en-GB" sz="1200" b="1" dirty="0"/>
              <a:t>What investigations would you do if you suspect a stroke?</a:t>
            </a:r>
          </a:p>
          <a:p>
            <a:r>
              <a:rPr lang="en-GB" sz="1200" dirty="0"/>
              <a:t>CT</a:t>
            </a:r>
          </a:p>
          <a:p>
            <a:endParaRPr lang="en-GB" sz="1200" dirty="0"/>
          </a:p>
          <a:p>
            <a:r>
              <a:rPr lang="en-GB" sz="1200" b="1" dirty="0"/>
              <a:t>Initial management ischaemic stroke?</a:t>
            </a:r>
          </a:p>
          <a:p>
            <a:pPr marL="285750" indent="-285750">
              <a:buFont typeface="Arial" panose="020B0604020202020204" pitchFamily="34" charset="0"/>
              <a:buChar char="•"/>
            </a:pPr>
            <a:r>
              <a:rPr lang="en-GB" sz="1200" dirty="0"/>
              <a:t>Aspirin – 300mg for 2 weeks, </a:t>
            </a:r>
          </a:p>
          <a:p>
            <a:pPr marL="285750" indent="-285750">
              <a:buFont typeface="Arial" panose="020B0604020202020204" pitchFamily="34" charset="0"/>
              <a:buChar char="•"/>
            </a:pPr>
            <a:r>
              <a:rPr lang="en-GB" sz="1200" dirty="0"/>
              <a:t>Potential for thrombolysis – alteplase, cut off time 4.5h, </a:t>
            </a:r>
          </a:p>
          <a:p>
            <a:pPr marL="285750" indent="-285750">
              <a:buFont typeface="Arial" panose="020B0604020202020204" pitchFamily="34" charset="0"/>
              <a:buChar char="•"/>
            </a:pPr>
            <a:r>
              <a:rPr lang="en-GB" sz="1200" dirty="0"/>
              <a:t>Control BP</a:t>
            </a:r>
          </a:p>
          <a:p>
            <a:endParaRPr lang="en-GB" sz="1200" dirty="0"/>
          </a:p>
          <a:p>
            <a:r>
              <a:rPr lang="en-GB" sz="1200" b="1" dirty="0"/>
              <a:t>Initial management haemorrhagic stroke?</a:t>
            </a:r>
          </a:p>
          <a:p>
            <a:pPr marL="285750" indent="-285750">
              <a:buFont typeface="Arial" panose="020B0604020202020204" pitchFamily="34" charset="0"/>
              <a:buChar char="•"/>
            </a:pPr>
            <a:r>
              <a:rPr lang="en-GB" sz="1200" dirty="0"/>
              <a:t>Control bleeding &amp; Control blood pressure</a:t>
            </a:r>
          </a:p>
          <a:p>
            <a:pPr marL="285750" indent="-285750">
              <a:buFont typeface="Arial" panose="020B0604020202020204" pitchFamily="34" charset="0"/>
              <a:buChar char="•"/>
            </a:pPr>
            <a:endParaRPr lang="en-GB" sz="1200" dirty="0"/>
          </a:p>
          <a:p>
            <a:r>
              <a:rPr lang="en-GB" sz="1200" b="1" dirty="0"/>
              <a:t>Primary prevention for stroke?</a:t>
            </a:r>
          </a:p>
          <a:p>
            <a:pPr marL="285750" indent="-285750">
              <a:buFont typeface="Arial" panose="020B0604020202020204" pitchFamily="34" charset="0"/>
              <a:buChar char="•"/>
            </a:pPr>
            <a:r>
              <a:rPr lang="en-GB" sz="1200" dirty="0"/>
              <a:t>Smoking cessation, Control hypertension – medications and diet (reduce salt intake), Control hypercholesterolaemia (diet and medications) , Control diabetes (diet and medications) , Encourage active lifestyle and </a:t>
            </a:r>
            <a:r>
              <a:rPr lang="en-GB" sz="1200" dirty="0" err="1"/>
              <a:t>weightloss</a:t>
            </a:r>
            <a:r>
              <a:rPr lang="en-GB" sz="1200" dirty="0"/>
              <a:t>, Reduce alcohol intake</a:t>
            </a:r>
          </a:p>
          <a:p>
            <a:endParaRPr lang="en-GB" sz="1200" dirty="0"/>
          </a:p>
          <a:p>
            <a:r>
              <a:rPr lang="en-GB" sz="1200" b="1" dirty="0"/>
              <a:t>Secondary prevention for stroke?</a:t>
            </a:r>
          </a:p>
          <a:p>
            <a:pPr marL="285750" indent="-285750">
              <a:buFont typeface="Arial" panose="020B0604020202020204" pitchFamily="34" charset="0"/>
              <a:buChar char="•"/>
            </a:pPr>
            <a:r>
              <a:rPr lang="en-GB" sz="1200" dirty="0"/>
              <a:t>Investigations – 72 hour ECG to look for paroxysmal AF, carotid doppler to look for carotid stenosis, BP, echo (to look for patent foramen </a:t>
            </a:r>
            <a:r>
              <a:rPr lang="en-GB" sz="1200" dirty="0" err="1"/>
              <a:t>ovale</a:t>
            </a:r>
            <a:r>
              <a:rPr lang="en-GB" sz="1200" dirty="0"/>
              <a:t> or endocarditis – can throw clots), if neck pain – investigate for </a:t>
            </a:r>
            <a:r>
              <a:rPr lang="en-GB" sz="1200" dirty="0" err="1"/>
              <a:t>dissectinon</a:t>
            </a:r>
            <a:r>
              <a:rPr lang="en-GB" sz="1200" dirty="0"/>
              <a:t> with CTA/MRA</a:t>
            </a:r>
          </a:p>
          <a:p>
            <a:pPr marL="285750" indent="-285750">
              <a:buFont typeface="Arial" panose="020B0604020202020204" pitchFamily="34" charset="0"/>
              <a:buChar char="•"/>
            </a:pPr>
            <a:r>
              <a:rPr lang="en-GB" sz="1200" dirty="0"/>
              <a:t>Drugs – aspirin, clopidogrel, antihypertensives, statins, dietary control and diabetes management </a:t>
            </a:r>
          </a:p>
          <a:p>
            <a:endParaRPr lang="en-GB" sz="1200" dirty="0"/>
          </a:p>
          <a:p>
            <a:r>
              <a:rPr lang="en-GB" sz="1200" b="1" dirty="0"/>
              <a:t>How to assess for risk of stroke in AF?</a:t>
            </a:r>
          </a:p>
          <a:p>
            <a:pPr marL="285750" indent="-285750">
              <a:buFont typeface="Arial" panose="020B0604020202020204" pitchFamily="34" charset="0"/>
              <a:buChar char="•"/>
            </a:pPr>
            <a:r>
              <a:rPr lang="en-GB" sz="1200" dirty="0"/>
              <a:t>CHADSVASC: Congestive heart failure – 1, Hypertension – 1, Age &gt; 75 – 2, Previous stroke/TIA/VTE – 2 , Vascular disease – 1, Age &gt; 65, Sex category female – 1 </a:t>
            </a:r>
          </a:p>
          <a:p>
            <a:r>
              <a:rPr lang="en-GB" dirty="0"/>
              <a:t> </a:t>
            </a:r>
          </a:p>
        </p:txBody>
      </p:sp>
      <p:pic>
        <p:nvPicPr>
          <p:cNvPr id="2050" name="Picture 2">
            <a:extLst>
              <a:ext uri="{FF2B5EF4-FFF2-40B4-BE49-F238E27FC236}">
                <a16:creationId xmlns:a16="http://schemas.microsoft.com/office/drawing/2014/main" id="{24F61798-D76F-1E4C-16D7-783C196928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59" t="5450" r="8709" b="4637"/>
          <a:stretch/>
        </p:blipFill>
        <p:spPr bwMode="auto">
          <a:xfrm>
            <a:off x="5089913" y="1399630"/>
            <a:ext cx="1757453" cy="2032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9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5" end="1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
                                            <p:txEl>
                                              <p:pRg st="19" end="1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Stroke – Oxford/Bamford Classification</a:t>
            </a:r>
            <a:endParaRPr lang="en-GB" b="1" i="0" u="none" strike="noStrike" cap="none" dirty="0">
              <a:solidFill>
                <a:schemeClr val="bg1"/>
              </a:solidFill>
              <a:latin typeface="Calibri"/>
              <a:ea typeface="Calibri"/>
              <a:cs typeface="Calibri"/>
              <a:sym typeface="Calibri"/>
            </a:endParaRPr>
          </a:p>
        </p:txBody>
      </p:sp>
      <p:graphicFrame>
        <p:nvGraphicFramePr>
          <p:cNvPr id="2" name="Table 4">
            <a:extLst>
              <a:ext uri="{FF2B5EF4-FFF2-40B4-BE49-F238E27FC236}">
                <a16:creationId xmlns:a16="http://schemas.microsoft.com/office/drawing/2014/main" id="{BCC3E301-F070-A465-DCCC-34D8E8296E4C}"/>
              </a:ext>
            </a:extLst>
          </p:cNvPr>
          <p:cNvGraphicFramePr>
            <a:graphicFrameLocks noGrp="1"/>
          </p:cNvGraphicFramePr>
          <p:nvPr>
            <p:extLst>
              <p:ext uri="{D42A27DB-BD31-4B8C-83A1-F6EECF244321}">
                <p14:modId xmlns:p14="http://schemas.microsoft.com/office/powerpoint/2010/main" val="1283924388"/>
              </p:ext>
            </p:extLst>
          </p:nvPr>
        </p:nvGraphicFramePr>
        <p:xfrm>
          <a:off x="96793" y="1399630"/>
          <a:ext cx="11998413" cy="4254062"/>
        </p:xfrm>
        <a:graphic>
          <a:graphicData uri="http://schemas.openxmlformats.org/drawingml/2006/table">
            <a:tbl>
              <a:tblPr firstRow="1" bandRow="1">
                <a:tableStyleId>{5C22544A-7EE6-4342-B048-85BDC9FD1C3A}</a:tableStyleId>
              </a:tblPr>
              <a:tblGrid>
                <a:gridCol w="1551254">
                  <a:extLst>
                    <a:ext uri="{9D8B030D-6E8A-4147-A177-3AD203B41FA5}">
                      <a16:colId xmlns:a16="http://schemas.microsoft.com/office/drawing/2014/main" val="2192506170"/>
                    </a:ext>
                  </a:extLst>
                </a:gridCol>
                <a:gridCol w="1876864">
                  <a:extLst>
                    <a:ext uri="{9D8B030D-6E8A-4147-A177-3AD203B41FA5}">
                      <a16:colId xmlns:a16="http://schemas.microsoft.com/office/drawing/2014/main" val="3056303657"/>
                    </a:ext>
                  </a:extLst>
                </a:gridCol>
                <a:gridCol w="1897694">
                  <a:extLst>
                    <a:ext uri="{9D8B030D-6E8A-4147-A177-3AD203B41FA5}">
                      <a16:colId xmlns:a16="http://schemas.microsoft.com/office/drawing/2014/main" val="740016459"/>
                    </a:ext>
                  </a:extLst>
                </a:gridCol>
                <a:gridCol w="1754372">
                  <a:extLst>
                    <a:ext uri="{9D8B030D-6E8A-4147-A177-3AD203B41FA5}">
                      <a16:colId xmlns:a16="http://schemas.microsoft.com/office/drawing/2014/main" val="256215395"/>
                    </a:ext>
                  </a:extLst>
                </a:gridCol>
                <a:gridCol w="1711842">
                  <a:extLst>
                    <a:ext uri="{9D8B030D-6E8A-4147-A177-3AD203B41FA5}">
                      <a16:colId xmlns:a16="http://schemas.microsoft.com/office/drawing/2014/main" val="3764648449"/>
                    </a:ext>
                  </a:extLst>
                </a:gridCol>
                <a:gridCol w="1669311">
                  <a:extLst>
                    <a:ext uri="{9D8B030D-6E8A-4147-A177-3AD203B41FA5}">
                      <a16:colId xmlns:a16="http://schemas.microsoft.com/office/drawing/2014/main" val="3513990326"/>
                    </a:ext>
                  </a:extLst>
                </a:gridCol>
                <a:gridCol w="1537076">
                  <a:extLst>
                    <a:ext uri="{9D8B030D-6E8A-4147-A177-3AD203B41FA5}">
                      <a16:colId xmlns:a16="http://schemas.microsoft.com/office/drawing/2014/main" val="4279174242"/>
                    </a:ext>
                  </a:extLst>
                </a:gridCol>
              </a:tblGrid>
              <a:tr h="1123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Total anterior circulation infarcts (TACI, c. 15%)</a:t>
                      </a:r>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Partial anterior circulation infarcts (PACI, c. 25%)</a:t>
                      </a:r>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Lacunar infarcts (LACI, c. 25%)</a:t>
                      </a:r>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Posterior circulation infarcts (POCI, c. 25%)</a:t>
                      </a:r>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Lateral medullary syndrome (posterior inferior cerebellar artery) aka Wallenberg's syndrome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Weber's syndrome</a:t>
                      </a:r>
                    </a:p>
                    <a:p>
                      <a:endParaRPr lang="en-GB" sz="1200" dirty="0"/>
                    </a:p>
                  </a:txBody>
                  <a:tcPr/>
                </a:tc>
                <a:tc>
                  <a:txBody>
                    <a:bodyPr/>
                    <a:lstStyle/>
                    <a:p>
                      <a:r>
                        <a:rPr lang="en-GB" sz="1200" dirty="0"/>
                        <a:t>Basilar artery</a:t>
                      </a:r>
                    </a:p>
                  </a:txBody>
                  <a:tcPr/>
                </a:tc>
                <a:extLst>
                  <a:ext uri="{0D108BD9-81ED-4DB2-BD59-A6C34878D82A}">
                    <a16:rowId xmlns:a16="http://schemas.microsoft.com/office/drawing/2014/main" val="522498523"/>
                  </a:ext>
                </a:extLst>
              </a:tr>
              <a:tr h="27455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Involves middle and anterior cerebral arteries</a:t>
                      </a:r>
                    </a:p>
                    <a:p>
                      <a:pPr marL="0" lvl="0" indent="0">
                        <a:lnSpc>
                          <a:spcPct val="107000"/>
                        </a:lnSpc>
                        <a:spcAft>
                          <a:spcPts val="800"/>
                        </a:spcAft>
                        <a:buSzPts val="1000"/>
                        <a:buFont typeface="Symbol" panose="05050102010706020507" pitchFamily="18" charset="2"/>
                        <a:buNone/>
                        <a:tabLst>
                          <a:tab pos="457200" algn="l"/>
                        </a:tabLst>
                      </a:pPr>
                      <a:r>
                        <a:rPr lang="en-GB" sz="1200" dirty="0"/>
                        <a:t>All 3 of: </a:t>
                      </a:r>
                      <a:endParaRPr lang="en-GB" sz="1200" dirty="0">
                        <a:effectLst/>
                        <a:latin typeface="Calibri" panose="020F0502020204030204" pitchFamily="34" charset="0"/>
                        <a:cs typeface="Times New Roman" panose="02020603050405020304" pitchFamily="18" charset="0"/>
                      </a:endParaRPr>
                    </a:p>
                    <a:p>
                      <a:pPr marL="285750" lvl="0" indent="-285750">
                        <a:lnSpc>
                          <a:spcPct val="107000"/>
                        </a:lnSpc>
                        <a:spcAft>
                          <a:spcPts val="800"/>
                        </a:spcAft>
                        <a:buSzPts val="1000"/>
                        <a:buFont typeface="Arial" panose="020B0604020202020204" pitchFamily="34" charset="0"/>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unilateral hemiparesis and/or hemisensory loss of the face, arm &amp; leg</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homonymous hemianopia</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higher cognitive dysfunction</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Involves smaller arteries of anterior circulation e.g. upper or lower division of middle cerebral artery</a:t>
                      </a:r>
                    </a:p>
                    <a:p>
                      <a:r>
                        <a:rPr lang="en-GB" sz="1200" dirty="0"/>
                        <a:t>2 of:</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unilateral hemiparesis and/or hemisensory loss of the face, arm &amp; leg</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homonymous hemianopia</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higher cognitive dysfunction</a:t>
                      </a:r>
                      <a:endParaRPr lang="en-GB" sz="1200" dirty="0"/>
                    </a:p>
                    <a:p>
                      <a:endParaRPr lang="en-GB" sz="1200" dirty="0"/>
                    </a:p>
                  </a:txBody>
                  <a:tcPr/>
                </a:tc>
                <a:tc>
                  <a:txBody>
                    <a:bodyPr/>
                    <a:lstStyle/>
                    <a:p>
                      <a:pPr marL="0" indent="0">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involves perforating arteries around the internal capsule, thalamus and basal ganglia</a:t>
                      </a:r>
                    </a:p>
                    <a:p>
                      <a:pPr marL="0" lvl="0" indent="0">
                        <a:lnSpc>
                          <a:spcPct val="107000"/>
                        </a:lnSpc>
                        <a:spcAft>
                          <a:spcPts val="800"/>
                        </a:spcAft>
                        <a:buSzPts val="1000"/>
                        <a:buFont typeface="Symbol" panose="05050102010706020507" pitchFamily="18" charset="2"/>
                        <a:buNone/>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presents with 1 of the following:</a:t>
                      </a:r>
                    </a:p>
                    <a:p>
                      <a:pPr marL="285750" lvl="0" indent="-285750">
                        <a:lnSpc>
                          <a:spcPct val="107000"/>
                        </a:lnSpc>
                        <a:spcAft>
                          <a:spcPts val="800"/>
                        </a:spcAft>
                        <a:buSzPts val="1000"/>
                        <a:buFont typeface="Arial" panose="020B0604020202020204" pitchFamily="34" charset="0"/>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unilateral weakness (and/or sensory deficit) of face and arm, arm and leg or all three.</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pure sensory stroke.</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ataxic hemiparesis</a:t>
                      </a:r>
                    </a:p>
                  </a:txBody>
                  <a:tcPr/>
                </a:tc>
                <a:tc>
                  <a:txBody>
                    <a:bodyPr/>
                    <a:lstStyle/>
                    <a:p>
                      <a:pPr marL="0" indent="0">
                        <a:lnSpc>
                          <a:spcPct val="107000"/>
                        </a:lnSpc>
                        <a:spcAft>
                          <a:spcPts val="800"/>
                        </a:spcAft>
                        <a:buNone/>
                      </a:pPr>
                      <a:r>
                        <a:rPr lang="en-GB" sz="1200" dirty="0">
                          <a:effectLst/>
                          <a:latin typeface="Calibri" panose="020F0502020204030204" pitchFamily="34" charset="0"/>
                          <a:ea typeface="Calibri" panose="020F0502020204030204" pitchFamily="34" charset="0"/>
                          <a:cs typeface="Times New Roman" panose="02020603050405020304" pitchFamily="18" charset="0"/>
                        </a:rPr>
                        <a:t>involves vertebrobasilar arteries</a:t>
                      </a:r>
                    </a:p>
                    <a:p>
                      <a:pPr marL="0" lvl="0" indent="0">
                        <a:lnSpc>
                          <a:spcPct val="107000"/>
                        </a:lnSpc>
                        <a:spcAft>
                          <a:spcPts val="800"/>
                        </a:spcAft>
                        <a:buSzPts val="1000"/>
                        <a:buFont typeface="Symbol" panose="05050102010706020507" pitchFamily="18" charset="2"/>
                        <a:buNone/>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presents with 1 of the following:</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cerebellar or brainstem syndromes</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 loss of consciousness</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isolated homonymous hemianopia</a:t>
                      </a:r>
                    </a:p>
                    <a:p>
                      <a:endParaRPr lang="en-GB" sz="1200" dirty="0"/>
                    </a:p>
                  </a:txBody>
                  <a:tcPr/>
                </a:tc>
                <a:tc>
                  <a: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ipsilateral: ataxia, nystagmus, dysphagia, facial numbness, cranial nerve palsy e.g. Horner's</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contralateral: limb sensory loss</a:t>
                      </a:r>
                    </a:p>
                    <a:p>
                      <a:endParaRPr lang="en-GB" sz="1200" dirty="0"/>
                    </a:p>
                  </a:txBody>
                  <a:tcPr/>
                </a:tc>
                <a:tc>
                  <a:txBody>
                    <a:bodyPr/>
                    <a:lstStyle/>
                    <a:p>
                      <a:pPr marL="285750" indent="-285750">
                        <a:lnSpc>
                          <a:spcPct val="107000"/>
                        </a:lnSpc>
                        <a:spcAft>
                          <a:spcPts val="800"/>
                        </a:spcAft>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ipsilateral III palsy</a:t>
                      </a: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Calibri" panose="020F0502020204030204" pitchFamily="34" charset="0"/>
                          <a:ea typeface="Calibri" panose="020F0502020204030204" pitchFamily="34" charset="0"/>
                          <a:cs typeface="Times New Roman" panose="02020603050405020304" pitchFamily="18" charset="0"/>
                        </a:rPr>
                        <a:t>contralateral weakness</a:t>
                      </a:r>
                    </a:p>
                    <a:p>
                      <a:endParaRPr lang="en-GB" sz="1200" dirty="0"/>
                    </a:p>
                  </a:txBody>
                  <a:tcPr/>
                </a:tc>
                <a:tc>
                  <a:txBody>
                    <a:bodyPr/>
                    <a:lstStyle/>
                    <a:p>
                      <a:r>
                        <a:rPr lang="en-GB" sz="1200" dirty="0"/>
                        <a:t>“locked in” syndrome</a:t>
                      </a:r>
                    </a:p>
                  </a:txBody>
                  <a:tcPr/>
                </a:tc>
                <a:extLst>
                  <a:ext uri="{0D108BD9-81ED-4DB2-BD59-A6C34878D82A}">
                    <a16:rowId xmlns:a16="http://schemas.microsoft.com/office/drawing/2014/main" val="3113590031"/>
                  </a:ext>
                </a:extLst>
              </a:tr>
            </a:tbl>
          </a:graphicData>
        </a:graphic>
      </p:graphicFrame>
    </p:spTree>
    <p:extLst>
      <p:ext uri="{BB962C8B-B14F-4D97-AF65-F5344CB8AC3E}">
        <p14:creationId xmlns:p14="http://schemas.microsoft.com/office/powerpoint/2010/main" val="3950634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6914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Benign Paroxysmal Positional Vertigo</a:t>
            </a:r>
            <a:endParaRPr lang="en-GB" b="1" i="0" u="none" strike="noStrike" cap="none" dirty="0">
              <a:solidFill>
                <a:schemeClr val="bg1"/>
              </a:solidFill>
              <a:latin typeface="Calibri"/>
              <a:ea typeface="Calibri"/>
              <a:cs typeface="Calibri"/>
              <a:sym typeface="Calibri"/>
            </a:endParaRPr>
          </a:p>
        </p:txBody>
      </p:sp>
      <p:sp>
        <p:nvSpPr>
          <p:cNvPr id="3" name="TextBox 2">
            <a:extLst>
              <a:ext uri="{FF2B5EF4-FFF2-40B4-BE49-F238E27FC236}">
                <a16:creationId xmlns:a16="http://schemas.microsoft.com/office/drawing/2014/main" id="{2D158DC2-C029-9D1C-9050-13FF8C2C1286}"/>
              </a:ext>
            </a:extLst>
          </p:cNvPr>
          <p:cNvSpPr txBox="1"/>
          <p:nvPr/>
        </p:nvSpPr>
        <p:spPr>
          <a:xfrm>
            <a:off x="191385" y="1399630"/>
            <a:ext cx="12099851" cy="4134465"/>
          </a:xfrm>
          <a:prstGeom prst="rect">
            <a:avLst/>
          </a:prstGeom>
          <a:noFill/>
        </p:spPr>
        <p:txBody>
          <a:bodyPr wrap="square">
            <a:spAutoFit/>
          </a:bodyPr>
          <a:lstStyle/>
          <a:p>
            <a:pPr marL="0" indent="0" rtl="0" fontAlgn="base">
              <a:spcBef>
                <a:spcPts val="0"/>
              </a:spcBef>
              <a:spcAft>
                <a:spcPts val="0"/>
              </a:spcAft>
              <a:buNone/>
            </a:pPr>
            <a:r>
              <a:rPr lang="en-US" sz="1400" i="0" u="none" strike="noStrike" dirty="0">
                <a:effectLst/>
              </a:rPr>
              <a:t>Benign paroxysmal positional vertigo (BPPV) is one of the most common causes of vertigo encountered. It is </a:t>
            </a:r>
            <a:r>
              <a:rPr lang="en-US" sz="1400" i="0" u="none" strike="noStrike" dirty="0" err="1">
                <a:effectLst/>
              </a:rPr>
              <a:t>characterised</a:t>
            </a:r>
            <a:r>
              <a:rPr lang="en-US" sz="1400" i="0" u="none" strike="noStrike" dirty="0">
                <a:effectLst/>
              </a:rPr>
              <a:t> by the sudden onset of dizziness and vertigo triggered by changes in head position. The average age of onset is 55 years and it is less common in younger patients.</a:t>
            </a:r>
            <a:br>
              <a:rPr lang="en-US" sz="1400" i="0" u="none" strike="noStrike" dirty="0">
                <a:effectLst/>
              </a:rPr>
            </a:br>
            <a:br>
              <a:rPr lang="en-US" sz="1400" i="0" u="none" strike="noStrike" dirty="0">
                <a:effectLst/>
              </a:rPr>
            </a:br>
            <a:r>
              <a:rPr lang="en-US" sz="1400" b="1" i="0" u="none" strike="noStrike" dirty="0">
                <a:effectLst/>
              </a:rPr>
              <a:t>Features:</a:t>
            </a:r>
          </a:p>
          <a:p>
            <a:pPr marL="285750" indent="-285750" rtl="0" fontAlgn="base">
              <a:spcBef>
                <a:spcPts val="0"/>
              </a:spcBef>
              <a:spcAft>
                <a:spcPts val="0"/>
              </a:spcAft>
              <a:buFont typeface="Arial" panose="020B0604020202020204" pitchFamily="34" charset="0"/>
              <a:buChar char="•"/>
            </a:pPr>
            <a:r>
              <a:rPr lang="en-US" sz="1400" i="0" u="none" strike="noStrike" dirty="0">
                <a:effectLst/>
              </a:rPr>
              <a:t>vertigo triggered by change in head position (e.g. rolling over in bed or gazing upwards)</a:t>
            </a:r>
          </a:p>
          <a:p>
            <a:pPr marL="285750" indent="-285750" rtl="0" fontAlgn="base">
              <a:spcBef>
                <a:spcPts val="1000"/>
              </a:spcBef>
              <a:spcAft>
                <a:spcPts val="0"/>
              </a:spcAft>
              <a:buFont typeface="Arial" panose="020B0604020202020204" pitchFamily="34" charset="0"/>
              <a:buChar char="•"/>
            </a:pPr>
            <a:r>
              <a:rPr lang="en-US" sz="1400" i="0" u="none" strike="noStrike" dirty="0">
                <a:effectLst/>
              </a:rPr>
              <a:t>may be associated with nausea</a:t>
            </a:r>
          </a:p>
          <a:p>
            <a:pPr marL="285750" indent="-285750" rtl="0" fontAlgn="base">
              <a:spcBef>
                <a:spcPts val="1000"/>
              </a:spcBef>
              <a:spcAft>
                <a:spcPts val="0"/>
              </a:spcAft>
              <a:buFont typeface="Arial" panose="020B0604020202020204" pitchFamily="34" charset="0"/>
              <a:buChar char="•"/>
            </a:pPr>
            <a:r>
              <a:rPr lang="en-US" sz="1400" i="0" u="none" strike="noStrike" dirty="0">
                <a:effectLst/>
              </a:rPr>
              <a:t>each episode typically lasts 10-20 seconds</a:t>
            </a:r>
          </a:p>
          <a:p>
            <a:pPr marL="285750" indent="-285750" rtl="0" fontAlgn="base">
              <a:spcBef>
                <a:spcPts val="1000"/>
              </a:spcBef>
              <a:spcAft>
                <a:spcPts val="0"/>
              </a:spcAft>
              <a:buFont typeface="Arial" panose="020B0604020202020204" pitchFamily="34" charset="0"/>
              <a:buChar char="•"/>
            </a:pPr>
            <a:r>
              <a:rPr lang="en-US" sz="1400" i="0" u="none" strike="noStrike" dirty="0">
                <a:effectLst/>
              </a:rPr>
              <a:t>positive Dix-Hallpike </a:t>
            </a:r>
            <a:r>
              <a:rPr lang="en-US" sz="1400" i="0" u="none" strike="noStrike" dirty="0" err="1">
                <a:effectLst/>
              </a:rPr>
              <a:t>manoeuvre</a:t>
            </a:r>
            <a:r>
              <a:rPr lang="en-US" sz="1400" i="0" u="none" strike="noStrike" dirty="0">
                <a:effectLst/>
              </a:rPr>
              <a:t>, indicated by: patient experiences vertigo, rotatory nystagmus</a:t>
            </a:r>
          </a:p>
          <a:p>
            <a:pPr marL="0" indent="0" rtl="0" fontAlgn="base">
              <a:spcBef>
                <a:spcPts val="1000"/>
              </a:spcBef>
              <a:spcAft>
                <a:spcPts val="0"/>
              </a:spcAft>
              <a:buNone/>
            </a:pPr>
            <a:r>
              <a:rPr lang="en-US" sz="1400" b="1" i="0" u="none" strike="noStrike" dirty="0">
                <a:effectLst/>
              </a:rPr>
              <a:t>Symptomatic relief </a:t>
            </a:r>
          </a:p>
          <a:p>
            <a:pPr marL="285750" indent="-285750" rtl="0" fontAlgn="base">
              <a:spcBef>
                <a:spcPts val="1000"/>
              </a:spcBef>
              <a:spcAft>
                <a:spcPts val="0"/>
              </a:spcAft>
              <a:buFont typeface="Arial" panose="020B0604020202020204" pitchFamily="34" charset="0"/>
              <a:buChar char="•"/>
            </a:pPr>
            <a:r>
              <a:rPr lang="en-US" sz="1400" i="0" u="none" strike="noStrike" dirty="0">
                <a:effectLst/>
              </a:rPr>
              <a:t>Epley </a:t>
            </a:r>
            <a:r>
              <a:rPr lang="en-US" sz="1400" i="0" u="none" strike="noStrike" dirty="0" err="1">
                <a:effectLst/>
              </a:rPr>
              <a:t>manoeuvre</a:t>
            </a:r>
            <a:r>
              <a:rPr lang="en-US" sz="1400" i="0" u="none" strike="noStrike" dirty="0">
                <a:effectLst/>
              </a:rPr>
              <a:t> (successful in around 80% of cases)</a:t>
            </a:r>
          </a:p>
          <a:p>
            <a:pPr marL="285750" indent="-285750" rtl="0" fontAlgn="base">
              <a:spcBef>
                <a:spcPts val="1000"/>
              </a:spcBef>
              <a:spcAft>
                <a:spcPts val="0"/>
              </a:spcAft>
              <a:buFont typeface="Arial" panose="020B0604020202020204" pitchFamily="34" charset="0"/>
              <a:buChar char="•"/>
            </a:pPr>
            <a:r>
              <a:rPr lang="en-US" sz="1400" i="0" u="none" strike="noStrike" dirty="0">
                <a:effectLst/>
              </a:rPr>
              <a:t>teaching the patient exercises they can do themselves at home, termed vestibular rehabilitation, for example Brandt-</a:t>
            </a:r>
            <a:r>
              <a:rPr lang="en-US" sz="1400" i="0" u="none" strike="noStrike" dirty="0" err="1">
                <a:effectLst/>
              </a:rPr>
              <a:t>Daroff</a:t>
            </a:r>
            <a:r>
              <a:rPr lang="en-US" sz="1400" i="0" u="none" strike="noStrike" dirty="0">
                <a:effectLst/>
              </a:rPr>
              <a:t> exercises</a:t>
            </a:r>
          </a:p>
          <a:p>
            <a:pPr marL="285750" indent="-285750" rtl="0" fontAlgn="base">
              <a:spcBef>
                <a:spcPts val="1000"/>
              </a:spcBef>
              <a:spcAft>
                <a:spcPts val="0"/>
              </a:spcAft>
              <a:buFont typeface="Arial" panose="020B0604020202020204" pitchFamily="34" charset="0"/>
              <a:buChar char="•"/>
            </a:pPr>
            <a:r>
              <a:rPr lang="en-US" sz="1400" i="0" u="none" strike="noStrike" dirty="0">
                <a:effectLst/>
              </a:rPr>
              <a:t>Medication is often prescribed (e.g. </a:t>
            </a:r>
            <a:r>
              <a:rPr lang="en-US" sz="1400" i="0" u="none" strike="noStrike" dirty="0" err="1">
                <a:effectLst/>
              </a:rPr>
              <a:t>Betahistine</a:t>
            </a:r>
            <a:r>
              <a:rPr lang="en-US" sz="1400" i="0" u="none" strike="noStrike" dirty="0">
                <a:effectLst/>
              </a:rPr>
              <a:t>) but it tends to be of limited value.</a:t>
            </a:r>
            <a:br>
              <a:rPr lang="en-US" sz="1400" i="0" u="none" strike="noStrike" dirty="0">
                <a:effectLst/>
              </a:rPr>
            </a:br>
            <a:endParaRPr lang="en-US" dirty="0"/>
          </a:p>
          <a:p>
            <a:pPr rtl="0" fontAlgn="base">
              <a:spcBef>
                <a:spcPts val="1000"/>
              </a:spcBef>
              <a:spcAft>
                <a:spcPts val="0"/>
              </a:spcAft>
            </a:pPr>
            <a:r>
              <a:rPr lang="en-US" sz="1400" i="0" u="none" strike="noStrike" dirty="0">
                <a:effectLst/>
              </a:rPr>
              <a:t>Around half of people with BPPV will have a recurrence of symptoms 3–5 years after their diagnosis</a:t>
            </a:r>
          </a:p>
        </p:txBody>
      </p:sp>
      <p:pic>
        <p:nvPicPr>
          <p:cNvPr id="3074" name="Picture 2">
            <a:extLst>
              <a:ext uri="{FF2B5EF4-FFF2-40B4-BE49-F238E27FC236}">
                <a16:creationId xmlns:a16="http://schemas.microsoft.com/office/drawing/2014/main" id="{42C6E9B5-66BD-54B0-34EB-6AD654E2A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8640" y="1955006"/>
            <a:ext cx="2905308" cy="2341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68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Case 2 </a:t>
            </a:r>
            <a:endParaRPr lang="en-GB" b="1" i="0" u="none" strike="noStrike" cap="none" dirty="0">
              <a:solidFill>
                <a:schemeClr val="bg1"/>
              </a:solidFill>
              <a:latin typeface="Calibri"/>
              <a:ea typeface="Calibri"/>
              <a:cs typeface="Calibri"/>
              <a:sym typeface="Calibri"/>
            </a:endParaRPr>
          </a:p>
        </p:txBody>
      </p:sp>
      <p:sp>
        <p:nvSpPr>
          <p:cNvPr id="5" name="TextBox 4">
            <a:extLst>
              <a:ext uri="{FF2B5EF4-FFF2-40B4-BE49-F238E27FC236}">
                <a16:creationId xmlns:a16="http://schemas.microsoft.com/office/drawing/2014/main" id="{DBD18465-5308-CCAC-3B59-E252C842890E}"/>
              </a:ext>
            </a:extLst>
          </p:cNvPr>
          <p:cNvSpPr txBox="1"/>
          <p:nvPr/>
        </p:nvSpPr>
        <p:spPr>
          <a:xfrm>
            <a:off x="304801" y="1551563"/>
            <a:ext cx="11412278" cy="4370427"/>
          </a:xfrm>
          <a:prstGeom prst="rect">
            <a:avLst/>
          </a:prstGeom>
          <a:noFill/>
        </p:spPr>
        <p:txBody>
          <a:bodyPr wrap="square">
            <a:spAutoFit/>
          </a:bodyPr>
          <a:lstStyle/>
          <a:p>
            <a:r>
              <a:rPr lang="en-GB" sz="1200" b="1" dirty="0"/>
              <a:t>You review a 65-year old patient in clinic who has recently had a fall. She tripped over her rug and fell onto her chair, then rolled onto the floor. Three months ago she fell trying to reach the toilet quickly. She did not sustain any serious injuries and has been referred to see you to investigate the causes of her falls</a:t>
            </a:r>
          </a:p>
          <a:p>
            <a:endParaRPr lang="en-GB" sz="1200" dirty="0"/>
          </a:p>
          <a:p>
            <a:r>
              <a:rPr lang="en-GB" sz="1200" b="1" dirty="0"/>
              <a:t>1) Give some risk factors for a fall that may have been present</a:t>
            </a:r>
          </a:p>
          <a:p>
            <a:pPr marL="285750" indent="-285750">
              <a:buFont typeface="Arial" panose="020B0604020202020204" pitchFamily="34" charset="0"/>
              <a:buChar char="•"/>
            </a:pPr>
            <a:r>
              <a:rPr lang="en-GB" sz="1200" dirty="0"/>
              <a:t>Previous fall, Lower limb muscle weakness, Vision problems, Balance/gait disturbances (DM, RA, PD etc), Polypharmacy (4+ medications), Incontinence, &gt;65, Have a fear of falling, Depression, Postural hypotension, Arthritis in lower limbs, Psychoactive drugs, Cognitive impairment</a:t>
            </a:r>
          </a:p>
          <a:p>
            <a:r>
              <a:rPr lang="en-GB" sz="1200" b="1" dirty="0"/>
              <a:t>2) What physical tests may you want to perform? </a:t>
            </a:r>
          </a:p>
          <a:p>
            <a:pPr marL="285750" indent="-285750">
              <a:buFont typeface="Arial" panose="020B0604020202020204" pitchFamily="34" charset="0"/>
              <a:buChar char="•"/>
            </a:pPr>
            <a:r>
              <a:rPr lang="en-GB" sz="1200" dirty="0"/>
              <a:t>'Turn 180° test' or the 'Timed up and Go test’</a:t>
            </a:r>
          </a:p>
          <a:p>
            <a:pPr marL="285750" indent="-285750">
              <a:buFont typeface="Arial" panose="020B0604020202020204" pitchFamily="34" charset="0"/>
              <a:buChar char="•"/>
            </a:pPr>
            <a:r>
              <a:rPr lang="en-GB" sz="1200" dirty="0"/>
              <a:t>Also: vital signs, muscle tone, check for injuries/                                                                                                                                                                                                      deformities, vision assessment, dementia screen</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endParaRPr lang="en-GB" sz="1200" dirty="0"/>
          </a:p>
          <a:p>
            <a:r>
              <a:rPr lang="en-GB" sz="1200" b="1" dirty="0"/>
              <a:t>3) What medications are particularly relevant to this case?</a:t>
            </a:r>
          </a:p>
          <a:p>
            <a:pPr marL="285750" indent="-285750">
              <a:buFont typeface="Arial" panose="020B0604020202020204" pitchFamily="34" charset="0"/>
              <a:buChar char="•"/>
            </a:pPr>
            <a:r>
              <a:rPr lang="en-GB" sz="1200" dirty="0"/>
              <a:t>medications causing postural hypotension: Nitrates, Diuretics, Anticholinergic medications, Antidepressants, Beta-blockers, L-Dopa, Angiotensin-converting enzyme inhibitors - (ACE) inhibitors</a:t>
            </a:r>
          </a:p>
          <a:p>
            <a:pPr marL="285750" indent="-285750">
              <a:buFont typeface="Arial" panose="020B0604020202020204" pitchFamily="34" charset="0"/>
              <a:buChar char="•"/>
            </a:pPr>
            <a:r>
              <a:rPr lang="en-GB" sz="1200" dirty="0"/>
              <a:t>other medications associated with falls: Benzodiazepines, Antipsychotics, Opiates, Anticonvulsants, Codeine, Digoxin, Other sedative agents</a:t>
            </a:r>
          </a:p>
          <a:p>
            <a:r>
              <a:rPr lang="en-GB" sz="1200" dirty="0"/>
              <a:t>4) </a:t>
            </a:r>
            <a:r>
              <a:rPr lang="en-GB" sz="1200" b="1" dirty="0"/>
              <a:t>You think postural hypotension may have contributed to this lady’s fall, how would you diagnose this?</a:t>
            </a:r>
          </a:p>
          <a:p>
            <a:pPr marL="285750" indent="-285750">
              <a:buFont typeface="Arial" panose="020B0604020202020204" pitchFamily="34" charset="0"/>
              <a:buChar char="•"/>
            </a:pPr>
            <a:r>
              <a:rPr lang="en-US" sz="1200" dirty="0"/>
              <a:t>A drop in systolic BP of 20mmHg or more (with or without symptoms)</a:t>
            </a:r>
          </a:p>
          <a:p>
            <a:pPr marL="285750" indent="-285750">
              <a:buFont typeface="Arial" panose="020B0604020202020204" pitchFamily="34" charset="0"/>
              <a:buChar char="•"/>
            </a:pPr>
            <a:r>
              <a:rPr lang="en-US" sz="1200" dirty="0"/>
              <a:t>A drop to below 90mmHg on standing even if the drop is less than 20mmHg (with or without symptoms)</a:t>
            </a:r>
          </a:p>
          <a:p>
            <a:pPr marL="285750" indent="-285750">
              <a:buFont typeface="Arial" panose="020B0604020202020204" pitchFamily="34" charset="0"/>
              <a:buChar char="•"/>
            </a:pPr>
            <a:r>
              <a:rPr lang="en-US" sz="1200" dirty="0"/>
              <a:t>A drop in diastolic BP of 10mmHg with symptoms (although clinically much less significant than a drop in systolic BP).</a:t>
            </a:r>
          </a:p>
          <a:p>
            <a:endParaRPr lang="en-GB" dirty="0"/>
          </a:p>
        </p:txBody>
      </p:sp>
      <p:pic>
        <p:nvPicPr>
          <p:cNvPr id="4098" name="Picture 2">
            <a:extLst>
              <a:ext uri="{FF2B5EF4-FFF2-40B4-BE49-F238E27FC236}">
                <a16:creationId xmlns:a16="http://schemas.microsoft.com/office/drawing/2014/main" id="{E63B9243-BD53-8EFD-02D3-0E75455936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8760" y="2917560"/>
            <a:ext cx="1785539" cy="116027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0F970A7-FEB0-7CAD-938D-938180A402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650" t="5061" r="17090" b="12914"/>
          <a:stretch/>
        </p:blipFill>
        <p:spPr bwMode="auto">
          <a:xfrm>
            <a:off x="10453118" y="292793"/>
            <a:ext cx="1263962" cy="1286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8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15" end="15"/>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Frailty</a:t>
            </a:r>
            <a:endParaRPr lang="en-GB" b="1" i="0" u="none" strike="noStrike" cap="none" dirty="0">
              <a:solidFill>
                <a:schemeClr val="bg1"/>
              </a:solidFill>
              <a:latin typeface="Calibri"/>
              <a:ea typeface="Calibri"/>
              <a:cs typeface="Calibri"/>
              <a:sym typeface="Calibri"/>
            </a:endParaRPr>
          </a:p>
        </p:txBody>
      </p:sp>
      <p:sp>
        <p:nvSpPr>
          <p:cNvPr id="3" name="TextBox 2">
            <a:extLst>
              <a:ext uri="{FF2B5EF4-FFF2-40B4-BE49-F238E27FC236}">
                <a16:creationId xmlns:a16="http://schemas.microsoft.com/office/drawing/2014/main" id="{EE00A2FD-704F-F30E-2A94-6C2165D279DF}"/>
              </a:ext>
            </a:extLst>
          </p:cNvPr>
          <p:cNvSpPr txBox="1"/>
          <p:nvPr/>
        </p:nvSpPr>
        <p:spPr>
          <a:xfrm>
            <a:off x="433843" y="1592706"/>
            <a:ext cx="11582399" cy="1815882"/>
          </a:xfrm>
          <a:prstGeom prst="rect">
            <a:avLst/>
          </a:prstGeom>
          <a:noFill/>
        </p:spPr>
        <p:txBody>
          <a:bodyPr wrap="square">
            <a:spAutoFit/>
          </a:bodyPr>
          <a:lstStyle/>
          <a:p>
            <a:pPr>
              <a:spcBef>
                <a:spcPts val="1000"/>
              </a:spcBef>
              <a:spcAft>
                <a:spcPts val="0"/>
              </a:spcAft>
              <a:buClr>
                <a:schemeClr val="dk1"/>
              </a:buClr>
              <a:buSzPts val="2800"/>
            </a:pPr>
            <a:r>
              <a:rPr lang="en-US" sz="1600" dirty="0">
                <a:solidFill>
                  <a:schemeClr val="tx1"/>
                </a:solidFill>
              </a:rPr>
              <a:t>=State of increased vulnerability resulting from ageing-associated decline in functional reserve, Across multiple physiological systems, Resulting in compromised ability to cope with everyday or acute stressors </a:t>
            </a:r>
          </a:p>
          <a:p>
            <a:pPr marL="0" indent="0">
              <a:buNone/>
            </a:pPr>
            <a:endParaRPr lang="en-GB" sz="1600" b="1" dirty="0">
              <a:solidFill>
                <a:schemeClr val="tx1"/>
              </a:solidFill>
            </a:endParaRPr>
          </a:p>
          <a:p>
            <a:pPr marL="0" indent="0">
              <a:buNone/>
            </a:pPr>
            <a:r>
              <a:rPr lang="en-GB" sz="1600" b="1" dirty="0">
                <a:solidFill>
                  <a:schemeClr val="tx1"/>
                </a:solidFill>
              </a:rPr>
              <a:t>Assessment:</a:t>
            </a:r>
          </a:p>
          <a:p>
            <a:pPr marL="285750" indent="-285750">
              <a:buFont typeface="Arial" panose="020B0604020202020204" pitchFamily="34" charset="0"/>
              <a:buChar char="•"/>
            </a:pPr>
            <a:r>
              <a:rPr lang="en-GB" sz="1600" dirty="0">
                <a:solidFill>
                  <a:schemeClr val="tx1"/>
                </a:solidFill>
              </a:rPr>
              <a:t>gait speed</a:t>
            </a:r>
          </a:p>
          <a:p>
            <a:pPr marL="285750" indent="-285750">
              <a:buFont typeface="Arial" panose="020B0604020202020204" pitchFamily="34" charset="0"/>
              <a:buChar char="•"/>
            </a:pPr>
            <a:r>
              <a:rPr lang="en-GB" sz="1600" dirty="0">
                <a:solidFill>
                  <a:schemeClr val="tx1"/>
                </a:solidFill>
              </a:rPr>
              <a:t>self-reported health status</a:t>
            </a:r>
          </a:p>
          <a:p>
            <a:pPr marL="285750" indent="-285750">
              <a:buFont typeface="Arial" panose="020B0604020202020204" pitchFamily="34" charset="0"/>
              <a:buChar char="•"/>
            </a:pPr>
            <a:r>
              <a:rPr lang="en-GB" sz="1600" dirty="0">
                <a:solidFill>
                  <a:schemeClr val="tx1"/>
                </a:solidFill>
              </a:rPr>
              <a:t>PRISMA-7 questionnaire</a:t>
            </a:r>
          </a:p>
        </p:txBody>
      </p:sp>
      <p:pic>
        <p:nvPicPr>
          <p:cNvPr id="4" name="Picture 3">
            <a:extLst>
              <a:ext uri="{FF2B5EF4-FFF2-40B4-BE49-F238E27FC236}">
                <a16:creationId xmlns:a16="http://schemas.microsoft.com/office/drawing/2014/main" id="{CD386AE1-2F56-4131-7C96-CB1936BCD74F}"/>
              </a:ext>
            </a:extLst>
          </p:cNvPr>
          <p:cNvPicPr>
            <a:picLocks noChangeAspect="1"/>
          </p:cNvPicPr>
          <p:nvPr/>
        </p:nvPicPr>
        <p:blipFill rotWithShape="1">
          <a:blip r:embed="rId4"/>
          <a:srcRect l="35916" t="33185" r="13583" b="16741"/>
          <a:stretch/>
        </p:blipFill>
        <p:spPr>
          <a:xfrm>
            <a:off x="4937760" y="2553652"/>
            <a:ext cx="6156960" cy="3434080"/>
          </a:xfrm>
          <a:prstGeom prst="rect">
            <a:avLst/>
          </a:prstGeom>
        </p:spPr>
      </p:pic>
    </p:spTree>
    <p:extLst>
      <p:ext uri="{BB962C8B-B14F-4D97-AF65-F5344CB8AC3E}">
        <p14:creationId xmlns:p14="http://schemas.microsoft.com/office/powerpoint/2010/main" val="1778050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1981200" y="274637"/>
            <a:ext cx="82296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Calibri"/>
              <a:buNone/>
            </a:pPr>
            <a:r>
              <a:rPr lang="en-US"/>
              <a:t>     </a:t>
            </a:r>
            <a:endParaRPr/>
          </a:p>
        </p:txBody>
      </p:sp>
      <p:sp>
        <p:nvSpPr>
          <p:cNvPr id="104" name="Google Shape;104;p3"/>
          <p:cNvSpPr txBox="1">
            <a:spLocks noGrp="1"/>
          </p:cNvSpPr>
          <p:nvPr>
            <p:ph type="body" idx="1"/>
          </p:nvPr>
        </p:nvSpPr>
        <p:spPr>
          <a:xfrm>
            <a:off x="1981200" y="2981326"/>
            <a:ext cx="8229600" cy="3144837"/>
          </a:xfrm>
          <a:prstGeom prst="rect">
            <a:avLst/>
          </a:prstGeom>
          <a:noFill/>
          <a:ln>
            <a:noFill/>
          </a:ln>
        </p:spPr>
        <p:txBody>
          <a:bodyPr spcFirstLastPara="1" wrap="square" lIns="91425" tIns="45700" rIns="91425" bIns="45700" anchor="t" anchorCtr="0">
            <a:noAutofit/>
          </a:bodyPr>
          <a:lstStyle/>
          <a:p>
            <a:pPr marL="342900" lvl="0" indent="-342900" algn="r" rtl="0">
              <a:lnSpc>
                <a:spcPct val="90000"/>
              </a:lnSpc>
              <a:spcBef>
                <a:spcPts val="0"/>
              </a:spcBef>
              <a:spcAft>
                <a:spcPts val="0"/>
              </a:spcAft>
              <a:buClr>
                <a:schemeClr val="dk1"/>
              </a:buClr>
              <a:buSzPts val="800"/>
              <a:buNone/>
            </a:pPr>
            <a:r>
              <a:rPr lang="en-US" dirty="0"/>
              <a:t>Phase 3a Revision Session</a:t>
            </a:r>
            <a:endParaRPr dirty="0"/>
          </a:p>
          <a:p>
            <a:pPr marL="342900" lvl="0" indent="-342900" algn="r" rtl="0">
              <a:lnSpc>
                <a:spcPct val="90000"/>
              </a:lnSpc>
              <a:spcBef>
                <a:spcPts val="1000"/>
              </a:spcBef>
              <a:spcAft>
                <a:spcPts val="0"/>
              </a:spcAft>
              <a:buClr>
                <a:schemeClr val="dk1"/>
              </a:buClr>
              <a:buSzPts val="800"/>
              <a:buNone/>
            </a:pPr>
            <a:endParaRPr dirty="0"/>
          </a:p>
          <a:p>
            <a:pPr marL="342900" lvl="0" indent="-342900" algn="r" rtl="0">
              <a:lnSpc>
                <a:spcPct val="90000"/>
              </a:lnSpc>
              <a:spcBef>
                <a:spcPts val="1000"/>
              </a:spcBef>
              <a:spcAft>
                <a:spcPts val="0"/>
              </a:spcAft>
              <a:buClr>
                <a:schemeClr val="dk1"/>
              </a:buClr>
              <a:buSzPts val="800"/>
              <a:buNone/>
            </a:pPr>
            <a:r>
              <a:rPr lang="en-GB" dirty="0"/>
              <a:t>Emily Fothergill</a:t>
            </a:r>
            <a:endParaRPr dirty="0"/>
          </a:p>
          <a:p>
            <a:pPr marL="342900" lvl="0" indent="-342900" algn="r" rtl="0">
              <a:lnSpc>
                <a:spcPct val="90000"/>
              </a:lnSpc>
              <a:spcBef>
                <a:spcPts val="1000"/>
              </a:spcBef>
              <a:spcAft>
                <a:spcPts val="0"/>
              </a:spcAft>
              <a:buClr>
                <a:schemeClr val="dk1"/>
              </a:buClr>
              <a:buSzPts val="800"/>
              <a:buNone/>
            </a:pPr>
            <a:r>
              <a:rPr lang="en-US" dirty="0"/>
              <a:t>07/11/2023 7pm</a:t>
            </a:r>
            <a:endParaRPr dirty="0"/>
          </a:p>
        </p:txBody>
      </p:sp>
      <p:sp>
        <p:nvSpPr>
          <p:cNvPr id="105" name="Google Shape;105;p3"/>
          <p:cNvSpPr txBox="1"/>
          <p:nvPr/>
        </p:nvSpPr>
        <p:spPr>
          <a:xfrm>
            <a:off x="424069" y="475985"/>
            <a:ext cx="11383617" cy="1505214"/>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06" name="Google Shape;106;p3"/>
          <p:cNvSpPr txBox="1"/>
          <p:nvPr/>
        </p:nvSpPr>
        <p:spPr>
          <a:xfrm>
            <a:off x="2402947" y="605271"/>
            <a:ext cx="7386107" cy="22467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000" b="1" i="0" u="none" strike="noStrike" cap="none" dirty="0">
                <a:solidFill>
                  <a:schemeClr val="lt1"/>
                </a:solidFill>
                <a:latin typeface="Calibri"/>
                <a:ea typeface="Calibri"/>
                <a:cs typeface="Calibri"/>
                <a:sym typeface="Calibri"/>
              </a:rPr>
              <a:t>Geriatrics</a:t>
            </a:r>
            <a:endParaRPr sz="1800" b="1" i="0" u="none" strike="noStrike" cap="none" dirty="0">
              <a:solidFill>
                <a:schemeClr val="dk1"/>
              </a:solidFill>
              <a:latin typeface="Calibri"/>
              <a:ea typeface="Calibri"/>
              <a:cs typeface="Calibri"/>
              <a:sym typeface="Calibri"/>
            </a:endParaRPr>
          </a:p>
        </p:txBody>
      </p:sp>
      <p:sp>
        <p:nvSpPr>
          <p:cNvPr id="107" name="Google Shape;107;p3"/>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304800" y="5612873"/>
            <a:ext cx="1023223" cy="102658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Urinary Incontinence</a:t>
            </a:r>
            <a:endParaRPr lang="en-GB" b="1" i="0" u="none" strike="noStrike" cap="none" dirty="0">
              <a:solidFill>
                <a:schemeClr val="bg1"/>
              </a:solidFill>
              <a:latin typeface="Calibri"/>
              <a:ea typeface="Calibri"/>
              <a:cs typeface="Calibri"/>
              <a:sym typeface="Calibri"/>
            </a:endParaRPr>
          </a:p>
        </p:txBody>
      </p:sp>
      <p:sp>
        <p:nvSpPr>
          <p:cNvPr id="5" name="TextBox 4">
            <a:extLst>
              <a:ext uri="{FF2B5EF4-FFF2-40B4-BE49-F238E27FC236}">
                <a16:creationId xmlns:a16="http://schemas.microsoft.com/office/drawing/2014/main" id="{95D33B93-4A00-ECFE-5643-2517395A3BF8}"/>
              </a:ext>
            </a:extLst>
          </p:cNvPr>
          <p:cNvSpPr txBox="1"/>
          <p:nvPr/>
        </p:nvSpPr>
        <p:spPr>
          <a:xfrm>
            <a:off x="304800" y="1551563"/>
            <a:ext cx="11709991" cy="4185761"/>
          </a:xfrm>
          <a:prstGeom prst="rect">
            <a:avLst/>
          </a:prstGeom>
          <a:noFill/>
        </p:spPr>
        <p:txBody>
          <a:bodyPr wrap="square">
            <a:spAutoFit/>
          </a:bodyPr>
          <a:lstStyle/>
          <a:p>
            <a:r>
              <a:rPr lang="en-GB" b="1" dirty="0"/>
              <a:t>Common causes:</a:t>
            </a:r>
          </a:p>
          <a:p>
            <a:pPr marL="285750" indent="-285750">
              <a:buFont typeface="Arial" panose="020B0604020202020204" pitchFamily="34" charset="0"/>
              <a:buChar char="•"/>
            </a:pPr>
            <a:r>
              <a:rPr lang="en-GB" dirty="0"/>
              <a:t>Age-related changed: reduced total bladder capacity, reduced bladder contractile function, reduced ability to postpone voiding,  atrophy of vagina and urethra, loss of pelvic floor and urethral sphincter musculature, hypertrophy of prostate</a:t>
            </a:r>
          </a:p>
          <a:p>
            <a:pPr marL="285750" indent="-285750">
              <a:buFont typeface="Arial" panose="020B0604020202020204" pitchFamily="34" charset="0"/>
              <a:buChar char="•"/>
            </a:pPr>
            <a:r>
              <a:rPr lang="en-GB" dirty="0"/>
              <a:t>Comorbidity: reduced mobility, medication, constipation, impaired cognition</a:t>
            </a:r>
          </a:p>
          <a:p>
            <a:pPr marL="285750" indent="-285750">
              <a:buFont typeface="Arial" panose="020B0604020202020204" pitchFamily="34" charset="0"/>
              <a:buChar char="•"/>
            </a:pPr>
            <a:r>
              <a:rPr lang="en-GB" dirty="0"/>
              <a:t>Reversible: UTI, delirium, drugs, constipation, polyuria, urethral irritability, prolapse, bladder stones and tumours</a:t>
            </a:r>
          </a:p>
          <a:p>
            <a:pPr marL="285750" indent="-285750">
              <a:buFont typeface="Arial" panose="020B0604020202020204" pitchFamily="34" charset="0"/>
              <a:buChar char="•"/>
            </a:pPr>
            <a:r>
              <a:rPr lang="en-GB" dirty="0"/>
              <a:t>Environmental: Bed Bound, Toilet Too Far/Hard To Access</a:t>
            </a:r>
          </a:p>
          <a:p>
            <a:r>
              <a:rPr lang="en-GB" b="1" dirty="0"/>
              <a:t>Investigations:</a:t>
            </a:r>
          </a:p>
          <a:p>
            <a:pPr marL="285750" indent="-285750">
              <a:buFont typeface="Arial" panose="020B0604020202020204" pitchFamily="34" charset="0"/>
              <a:buChar char="•"/>
            </a:pPr>
            <a:r>
              <a:rPr lang="en-GB" dirty="0"/>
              <a:t>Symptoms (stress, urgency, obstructive), bladder diary</a:t>
            </a:r>
          </a:p>
          <a:p>
            <a:pPr marL="285750" indent="-285750">
              <a:buFont typeface="Arial" panose="020B0604020202020204" pitchFamily="34" charset="0"/>
              <a:buChar char="•"/>
            </a:pPr>
            <a:r>
              <a:rPr lang="en-GB" dirty="0"/>
              <a:t>Examination: vaginal, rectal, neuro</a:t>
            </a:r>
          </a:p>
          <a:p>
            <a:pPr marL="285750" indent="-285750">
              <a:buFont typeface="Arial" panose="020B0604020202020204" pitchFamily="34" charset="0"/>
              <a:buChar char="•"/>
            </a:pPr>
            <a:r>
              <a:rPr lang="en-GB" dirty="0"/>
              <a:t>Urinalysis and midstream urine</a:t>
            </a:r>
          </a:p>
          <a:p>
            <a:r>
              <a:rPr lang="en-GB" b="1" dirty="0"/>
              <a:t>Management:</a:t>
            </a:r>
          </a:p>
          <a:p>
            <a:pPr marL="285750" indent="-285750">
              <a:buFont typeface="Arial" panose="020B0604020202020204" pitchFamily="34" charset="0"/>
              <a:buChar char="•"/>
            </a:pPr>
            <a:r>
              <a:rPr lang="en-GB" dirty="0"/>
              <a:t>Depends on cause</a:t>
            </a:r>
          </a:p>
          <a:p>
            <a:pPr marL="285750" indent="-285750">
              <a:buFont typeface="Arial" panose="020B0604020202020204" pitchFamily="34" charset="0"/>
              <a:buChar char="•"/>
            </a:pPr>
            <a:r>
              <a:rPr lang="en-GB" dirty="0"/>
              <a:t>Bladder retraining, regular toileting, pelvic floor exercises. Overactive bladder-&gt;oxybutynin, BPH-&gt;                                             finasteride/tamsulosin</a:t>
            </a:r>
          </a:p>
          <a:p>
            <a:r>
              <a:rPr lang="en-GB" b="1" dirty="0"/>
              <a:t>Indications For Catheters:</a:t>
            </a:r>
          </a:p>
          <a:p>
            <a:pPr marL="285750" indent="-285750">
              <a:buFont typeface="Arial" panose="020B0604020202020204" pitchFamily="34" charset="0"/>
              <a:buChar char="•"/>
            </a:pPr>
            <a:r>
              <a:rPr lang="en-GB" dirty="0" err="1"/>
              <a:t>Sx</a:t>
            </a:r>
            <a:r>
              <a:rPr lang="en-GB" dirty="0"/>
              <a:t> urinary retention, obstructed outflow and deteriorating renal function, acute renal failure,                                                                                  intensive care</a:t>
            </a:r>
          </a:p>
          <a:p>
            <a:r>
              <a:rPr lang="en-GB" b="1" dirty="0"/>
              <a:t>Complications Catheterisation:</a:t>
            </a:r>
          </a:p>
          <a:p>
            <a:pPr marL="285750" indent="-285750">
              <a:buFont typeface="Arial" panose="020B0604020202020204" pitchFamily="34" charset="0"/>
              <a:buChar char="•"/>
            </a:pPr>
            <a:r>
              <a:rPr lang="en-GB" dirty="0"/>
              <a:t>Blockage, bypassing, infection</a:t>
            </a:r>
          </a:p>
        </p:txBody>
      </p:sp>
      <p:pic>
        <p:nvPicPr>
          <p:cNvPr id="5122" name="Picture 2">
            <a:extLst>
              <a:ext uri="{FF2B5EF4-FFF2-40B4-BE49-F238E27FC236}">
                <a16:creationId xmlns:a16="http://schemas.microsoft.com/office/drawing/2014/main" id="{6C150310-8D3E-601E-6804-656767D0EEE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85" r="21552"/>
          <a:stretch/>
        </p:blipFill>
        <p:spPr bwMode="auto">
          <a:xfrm>
            <a:off x="8835656" y="3093112"/>
            <a:ext cx="3179135" cy="294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585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Faecal Incontinence</a:t>
            </a:r>
            <a:endParaRPr lang="en-GB" b="1" i="0" u="none" strike="noStrike" cap="none" dirty="0">
              <a:solidFill>
                <a:schemeClr val="bg1"/>
              </a:solidFill>
              <a:latin typeface="Calibri"/>
              <a:ea typeface="Calibri"/>
              <a:cs typeface="Calibri"/>
              <a:sym typeface="Calibri"/>
            </a:endParaRPr>
          </a:p>
        </p:txBody>
      </p:sp>
      <p:sp>
        <p:nvSpPr>
          <p:cNvPr id="3" name="TextBox 2">
            <a:extLst>
              <a:ext uri="{FF2B5EF4-FFF2-40B4-BE49-F238E27FC236}">
                <a16:creationId xmlns:a16="http://schemas.microsoft.com/office/drawing/2014/main" id="{403CA090-2784-755A-82C9-50D0EA16A043}"/>
              </a:ext>
            </a:extLst>
          </p:cNvPr>
          <p:cNvSpPr txBox="1"/>
          <p:nvPr/>
        </p:nvSpPr>
        <p:spPr>
          <a:xfrm>
            <a:off x="304800" y="1592706"/>
            <a:ext cx="11699358" cy="2462213"/>
          </a:xfrm>
          <a:prstGeom prst="rect">
            <a:avLst/>
          </a:prstGeom>
          <a:noFill/>
        </p:spPr>
        <p:txBody>
          <a:bodyPr wrap="square">
            <a:spAutoFit/>
          </a:bodyPr>
          <a:lstStyle/>
          <a:p>
            <a:pPr marL="0" indent="0">
              <a:buNone/>
            </a:pPr>
            <a:r>
              <a:rPr lang="en-GB" b="1" dirty="0"/>
              <a:t>Continence mechanisms</a:t>
            </a:r>
            <a:r>
              <a:rPr lang="en-GB" dirty="0"/>
              <a:t>: </a:t>
            </a:r>
          </a:p>
          <a:p>
            <a:pPr marL="285750" indent="-285750">
              <a:buFont typeface="Arial" panose="020B0604020202020204" pitchFamily="34" charset="0"/>
              <a:buChar char="•"/>
            </a:pPr>
            <a:r>
              <a:rPr lang="en-GB" dirty="0" err="1"/>
              <a:t>sigmo</a:t>
            </a:r>
            <a:r>
              <a:rPr lang="en-GB" dirty="0"/>
              <a:t>-rectal sphincter</a:t>
            </a:r>
          </a:p>
          <a:p>
            <a:pPr marL="285750" indent="-285750">
              <a:buFont typeface="Arial" panose="020B0604020202020204" pitchFamily="34" charset="0"/>
              <a:buChar char="•"/>
            </a:pPr>
            <a:r>
              <a:rPr lang="en-GB" dirty="0" err="1"/>
              <a:t>ano</a:t>
            </a:r>
            <a:r>
              <a:rPr lang="en-GB" dirty="0"/>
              <a:t>-rectal angle, anal sphincters</a:t>
            </a:r>
          </a:p>
          <a:p>
            <a:pPr marL="285750" indent="-285750">
              <a:buFont typeface="Arial" panose="020B0604020202020204" pitchFamily="34" charset="0"/>
              <a:buChar char="•"/>
            </a:pPr>
            <a:r>
              <a:rPr lang="en-GB" dirty="0" err="1"/>
              <a:t>ano</a:t>
            </a:r>
            <a:r>
              <a:rPr lang="en-GB" dirty="0"/>
              <a:t>-rectal sensation</a:t>
            </a:r>
          </a:p>
          <a:p>
            <a:pPr marL="0" indent="0">
              <a:buNone/>
            </a:pPr>
            <a:r>
              <a:rPr lang="en-GB" b="1" dirty="0"/>
              <a:t>Cause: </a:t>
            </a:r>
          </a:p>
          <a:p>
            <a:pPr marL="285750" indent="-285750">
              <a:buFont typeface="Arial" panose="020B0604020202020204" pitchFamily="34" charset="0"/>
              <a:buChar char="•"/>
            </a:pPr>
            <a:r>
              <a:rPr lang="en-GB" dirty="0"/>
              <a:t>most commonly faecal impaction or neurogenic. Others include haemorrhoids, rectal prolapse, tumours, IBD, drugs</a:t>
            </a:r>
          </a:p>
          <a:p>
            <a:pPr marL="0" indent="0">
              <a:buNone/>
            </a:pPr>
            <a:r>
              <a:rPr lang="en-GB" b="1" dirty="0"/>
              <a:t>Management:</a:t>
            </a:r>
          </a:p>
          <a:p>
            <a:pPr marL="285750" indent="-285750">
              <a:buFont typeface="Arial" panose="020B0604020202020204" pitchFamily="34" charset="0"/>
              <a:buChar char="•"/>
            </a:pPr>
            <a:r>
              <a:rPr lang="en-GB" dirty="0"/>
              <a:t>Treat constipation</a:t>
            </a:r>
          </a:p>
          <a:p>
            <a:pPr marL="285750" indent="-285750">
              <a:buFont typeface="Arial" panose="020B0604020202020204" pitchFamily="34" charset="0"/>
              <a:buChar char="•"/>
            </a:pPr>
            <a:r>
              <a:rPr lang="en-GB" dirty="0"/>
              <a:t>Neurological: toilet at appropriate time, planned evacuation (loperamide)</a:t>
            </a:r>
          </a:p>
          <a:p>
            <a:pPr marL="285750" indent="-285750">
              <a:buFont typeface="Arial" panose="020B0604020202020204" pitchFamily="34" charset="0"/>
              <a:buChar char="•"/>
            </a:pPr>
            <a:r>
              <a:rPr lang="en-GB" dirty="0"/>
              <a:t>Overflow incontinence: rehydrate, enema (phosphate agent), complete colonic washout, manual evacuation, laxatives</a:t>
            </a:r>
          </a:p>
          <a:p>
            <a:pPr marL="285750" indent="-285750">
              <a:buFont typeface="Arial" panose="020B0604020202020204" pitchFamily="34" charset="0"/>
              <a:buChar char="•"/>
            </a:pPr>
            <a:r>
              <a:rPr lang="en-GB" dirty="0"/>
              <a:t>Prevention: once or twice weekly enema</a:t>
            </a:r>
          </a:p>
        </p:txBody>
      </p:sp>
    </p:spTree>
    <p:extLst>
      <p:ext uri="{BB962C8B-B14F-4D97-AF65-F5344CB8AC3E}">
        <p14:creationId xmlns:p14="http://schemas.microsoft.com/office/powerpoint/2010/main" val="519649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Constipation</a:t>
            </a:r>
            <a:endParaRPr lang="en-GB" b="1" i="0" u="none" strike="noStrike" cap="none" dirty="0">
              <a:solidFill>
                <a:schemeClr val="bg1"/>
              </a:solidFill>
              <a:latin typeface="Calibri"/>
              <a:ea typeface="Calibri"/>
              <a:cs typeface="Calibri"/>
              <a:sym typeface="Calibri"/>
            </a:endParaRPr>
          </a:p>
        </p:txBody>
      </p:sp>
      <p:sp>
        <p:nvSpPr>
          <p:cNvPr id="3" name="TextBox 2">
            <a:extLst>
              <a:ext uri="{FF2B5EF4-FFF2-40B4-BE49-F238E27FC236}">
                <a16:creationId xmlns:a16="http://schemas.microsoft.com/office/drawing/2014/main" id="{403CA090-2784-755A-82C9-50D0EA16A043}"/>
              </a:ext>
            </a:extLst>
          </p:cNvPr>
          <p:cNvSpPr txBox="1"/>
          <p:nvPr/>
        </p:nvSpPr>
        <p:spPr>
          <a:xfrm>
            <a:off x="174590" y="1399630"/>
            <a:ext cx="11699358" cy="5052665"/>
          </a:xfrm>
          <a:prstGeom prst="rect">
            <a:avLst/>
          </a:prstGeom>
          <a:noFill/>
        </p:spPr>
        <p:txBody>
          <a:bodyPr wrap="square">
            <a:spAutoFit/>
          </a:bodyPr>
          <a:lstStyle/>
          <a:p>
            <a:pPr rtl="0">
              <a:spcBef>
                <a:spcPts val="0"/>
              </a:spcBef>
              <a:spcAft>
                <a:spcPts val="1100"/>
              </a:spcAft>
            </a:pPr>
            <a:r>
              <a:rPr lang="en-GB" sz="1300" b="1" i="0" u="none" strike="noStrike" dirty="0">
                <a:solidFill>
                  <a:srgbClr val="000000"/>
                </a:solidFill>
                <a:effectLst/>
                <a:latin typeface="Arial" panose="020B0604020202020204" pitchFamily="34" charset="0"/>
              </a:rPr>
              <a:t>Risk factors</a:t>
            </a:r>
            <a:r>
              <a:rPr lang="en-GB" sz="1300" b="1" dirty="0"/>
              <a:t>: </a:t>
            </a:r>
            <a:r>
              <a:rPr lang="en-GB" sz="1300" b="0" i="0" u="none" strike="noStrike" dirty="0">
                <a:solidFill>
                  <a:srgbClr val="000000"/>
                </a:solidFill>
                <a:effectLst/>
                <a:latin typeface="Arial" panose="020B0604020202020204" pitchFamily="34" charset="0"/>
              </a:rPr>
              <a:t>Advanced age, inactivity</a:t>
            </a:r>
            <a:r>
              <a:rPr lang="en-GB" sz="1300" dirty="0">
                <a:latin typeface="Arial" panose="020B0604020202020204" pitchFamily="34" charset="0"/>
              </a:rPr>
              <a:t>, </a:t>
            </a:r>
            <a:r>
              <a:rPr lang="en-GB" sz="1300" b="0" i="0" u="none" strike="noStrike" dirty="0">
                <a:solidFill>
                  <a:srgbClr val="000000"/>
                </a:solidFill>
                <a:effectLst/>
                <a:latin typeface="Arial" panose="020B0604020202020204" pitchFamily="34" charset="0"/>
              </a:rPr>
              <a:t>Low calorie intake, Low fibre diet, Medications, Female </a:t>
            </a:r>
            <a:r>
              <a:rPr lang="en-GB" sz="1300" b="0" i="0" u="none" strike="noStrike" dirty="0" err="1">
                <a:solidFill>
                  <a:srgbClr val="000000"/>
                </a:solidFill>
                <a:effectLst/>
                <a:latin typeface="Arial" panose="020B0604020202020204" pitchFamily="34" charset="0"/>
              </a:rPr>
              <a:t>sex</a:t>
            </a:r>
            <a:r>
              <a:rPr lang="en-GB" sz="1300" b="1" i="0" u="none" strike="noStrike" dirty="0" err="1">
                <a:solidFill>
                  <a:srgbClr val="000000"/>
                </a:solidFill>
                <a:effectLst/>
                <a:latin typeface="Arial" panose="020B0604020202020204" pitchFamily="34" charset="0"/>
              </a:rPr>
              <a:t>Bristol</a:t>
            </a:r>
            <a:r>
              <a:rPr lang="en-GB" sz="1300" b="1" i="0" u="none" strike="noStrike" dirty="0">
                <a:solidFill>
                  <a:srgbClr val="000000"/>
                </a:solidFill>
                <a:effectLst/>
                <a:latin typeface="Arial" panose="020B0604020202020204" pitchFamily="34" charset="0"/>
              </a:rPr>
              <a:t> stool chart</a:t>
            </a:r>
            <a:endParaRPr lang="en-GB" sz="1300" b="1" dirty="0">
              <a:effectLst/>
            </a:endParaRPr>
          </a:p>
          <a:p>
            <a:pPr rtl="0">
              <a:spcBef>
                <a:spcPts val="0"/>
              </a:spcBef>
              <a:spcAft>
                <a:spcPts val="1100"/>
              </a:spcAft>
            </a:pPr>
            <a:r>
              <a:rPr lang="en-GB" sz="1300" b="0" i="0" u="none" strike="noStrike" dirty="0">
                <a:solidFill>
                  <a:srgbClr val="000000"/>
                </a:solidFill>
                <a:effectLst/>
                <a:latin typeface="Arial" panose="020B0604020202020204" pitchFamily="34" charset="0"/>
              </a:rPr>
              <a:t>The Bristol stool chart can be useful in documenting stool frequency and consistency over a period (e.g. 7-14 days)</a:t>
            </a:r>
            <a:r>
              <a:rPr lang="en-GB" sz="1300" dirty="0"/>
              <a:t>. </a:t>
            </a:r>
            <a:r>
              <a:rPr lang="en-GB" sz="1300" b="0" i="0" u="none" strike="noStrike" dirty="0">
                <a:solidFill>
                  <a:srgbClr val="000000"/>
                </a:solidFill>
                <a:effectLst/>
                <a:latin typeface="Arial" panose="020B0604020202020204" pitchFamily="34" charset="0"/>
              </a:rPr>
              <a:t>Constipation typically manifests with mostly type 1 or 2 stool. There may be type 7 if overflow is present.</a:t>
            </a:r>
          </a:p>
          <a:p>
            <a:pPr rtl="0">
              <a:spcBef>
                <a:spcPts val="0"/>
              </a:spcBef>
              <a:spcAft>
                <a:spcPts val="600"/>
              </a:spcAft>
            </a:pPr>
            <a:r>
              <a:rPr lang="en-GB" sz="1300" b="1" i="0" u="none" strike="noStrike" dirty="0">
                <a:solidFill>
                  <a:srgbClr val="000000"/>
                </a:solidFill>
                <a:effectLst/>
                <a:latin typeface="Arial" panose="020B0604020202020204" pitchFamily="34" charset="0"/>
              </a:rPr>
              <a:t>Symptoms and signs</a:t>
            </a:r>
            <a:r>
              <a:rPr lang="en-GB" sz="1300" b="1" dirty="0"/>
              <a:t>: </a:t>
            </a:r>
            <a:r>
              <a:rPr lang="en-GB" sz="1300" dirty="0"/>
              <a:t>i</a:t>
            </a:r>
            <a:r>
              <a:rPr lang="en-GB" sz="1300" i="0" u="none" strike="noStrike" dirty="0">
                <a:solidFill>
                  <a:srgbClr val="000000"/>
                </a:solidFill>
                <a:effectLst/>
                <a:latin typeface="Arial" panose="020B0604020202020204" pitchFamily="34" charset="0"/>
              </a:rPr>
              <a:t>nfrequent bowel motions (&lt;3 per week), difficultly passing bowel motions, tenesmus</a:t>
            </a:r>
            <a:r>
              <a:rPr lang="en-GB" sz="1300" dirty="0">
                <a:latin typeface="Arial" panose="020B0604020202020204" pitchFamily="34" charset="0"/>
              </a:rPr>
              <a:t>,                                                                           </a:t>
            </a:r>
            <a:r>
              <a:rPr lang="en-GB" sz="1300" i="0" u="none" strike="noStrike" dirty="0">
                <a:solidFill>
                  <a:srgbClr val="000000"/>
                </a:solidFill>
                <a:effectLst/>
                <a:latin typeface="Arial" panose="020B0604020202020204" pitchFamily="34" charset="0"/>
              </a:rPr>
              <a:t>excessive straining, abdominal distension, abdominal mass felt at the left or right lower quadrants (stool), rectal                                                                      bleeding</a:t>
            </a:r>
            <a:r>
              <a:rPr lang="en-GB" sz="1300" dirty="0">
                <a:latin typeface="Arial" panose="020B0604020202020204" pitchFamily="34" charset="0"/>
              </a:rPr>
              <a:t>, </a:t>
            </a:r>
            <a:r>
              <a:rPr lang="en-GB" sz="1300" i="0" u="none" strike="noStrike" dirty="0">
                <a:solidFill>
                  <a:srgbClr val="000000"/>
                </a:solidFill>
                <a:effectLst/>
                <a:latin typeface="Arial" panose="020B0604020202020204" pitchFamily="34" charset="0"/>
              </a:rPr>
              <a:t>anal fissures, haemorrhoids</a:t>
            </a:r>
            <a:r>
              <a:rPr lang="en-GB" sz="1300" dirty="0">
                <a:latin typeface="Arial" panose="020B0604020202020204" pitchFamily="34" charset="0"/>
              </a:rPr>
              <a:t>, </a:t>
            </a:r>
            <a:r>
              <a:rPr lang="en-GB" sz="1300" i="0" u="none" strike="noStrike" dirty="0">
                <a:solidFill>
                  <a:srgbClr val="000000"/>
                </a:solidFill>
                <a:effectLst/>
                <a:latin typeface="Arial" panose="020B0604020202020204" pitchFamily="34" charset="0"/>
              </a:rPr>
              <a:t>presence of hard stool or impaction on digital rectal examination</a:t>
            </a:r>
          </a:p>
          <a:p>
            <a:pPr rtl="0">
              <a:spcBef>
                <a:spcPts val="0"/>
              </a:spcBef>
              <a:spcAft>
                <a:spcPts val="600"/>
              </a:spcAft>
            </a:pPr>
            <a:r>
              <a:rPr lang="en-GB" sz="1300" b="1" i="0" u="none" strike="noStrike" dirty="0">
                <a:solidFill>
                  <a:srgbClr val="000000"/>
                </a:solidFill>
                <a:effectLst/>
                <a:latin typeface="Arial" panose="020B0604020202020204" pitchFamily="34" charset="0"/>
              </a:rPr>
              <a:t>Causes</a:t>
            </a:r>
            <a:r>
              <a:rPr lang="en-GB" sz="1300" b="1" dirty="0"/>
              <a:t>: </a:t>
            </a:r>
          </a:p>
          <a:p>
            <a:pPr marL="285750" indent="-285750" rtl="0">
              <a:spcBef>
                <a:spcPts val="0"/>
              </a:spcBef>
              <a:spcAft>
                <a:spcPts val="600"/>
              </a:spcAft>
              <a:buFont typeface="Arial" panose="020B0604020202020204" pitchFamily="34" charset="0"/>
              <a:buChar char="•"/>
            </a:pPr>
            <a:r>
              <a:rPr lang="en-GB" sz="1300" b="0" i="0" u="none" strike="noStrike" dirty="0">
                <a:solidFill>
                  <a:srgbClr val="000000"/>
                </a:solidFill>
                <a:effectLst/>
                <a:latin typeface="Arial" panose="020B0604020202020204" pitchFamily="34" charset="0"/>
              </a:rPr>
              <a:t>Dietary e.g. inadequate fibre intake, inadequate fluid intake</a:t>
            </a:r>
          </a:p>
          <a:p>
            <a:pPr marL="285750" indent="-285750" rtl="0" fontAlgn="base">
              <a:spcBef>
                <a:spcPts val="0"/>
              </a:spcBef>
              <a:spcAft>
                <a:spcPts val="0"/>
              </a:spcAft>
              <a:buFont typeface="Arial" panose="020B0604020202020204" pitchFamily="34" charset="0"/>
              <a:buChar char="•"/>
            </a:pPr>
            <a:r>
              <a:rPr lang="en-GB" sz="1300" b="0" i="0" u="none" strike="noStrike" dirty="0">
                <a:solidFill>
                  <a:srgbClr val="000000"/>
                </a:solidFill>
                <a:effectLst/>
                <a:latin typeface="Arial" panose="020B0604020202020204" pitchFamily="34" charset="0"/>
              </a:rPr>
              <a:t>Behavioural e.g. inactivity, avoidance of defecation</a:t>
            </a:r>
          </a:p>
          <a:p>
            <a:pPr marL="285750" indent="-285750" rtl="0" fontAlgn="base">
              <a:spcBef>
                <a:spcPts val="0"/>
              </a:spcBef>
              <a:spcAft>
                <a:spcPts val="0"/>
              </a:spcAft>
              <a:buFont typeface="Arial" panose="020B0604020202020204" pitchFamily="34" charset="0"/>
              <a:buChar char="•"/>
            </a:pPr>
            <a:r>
              <a:rPr lang="en-GB" sz="1300" b="0" i="0" u="none" strike="noStrike" dirty="0">
                <a:solidFill>
                  <a:srgbClr val="000000"/>
                </a:solidFill>
                <a:effectLst/>
                <a:latin typeface="Arial" panose="020B0604020202020204" pitchFamily="34" charset="0"/>
              </a:rPr>
              <a:t>Electrolyte disturbance e.g. hypercalcaemia </a:t>
            </a:r>
          </a:p>
          <a:p>
            <a:pPr marL="285750" indent="-285750" rtl="0" fontAlgn="base">
              <a:spcBef>
                <a:spcPts val="0"/>
              </a:spcBef>
              <a:spcAft>
                <a:spcPts val="0"/>
              </a:spcAft>
              <a:buFont typeface="Arial" panose="020B0604020202020204" pitchFamily="34" charset="0"/>
              <a:buChar char="•"/>
            </a:pPr>
            <a:r>
              <a:rPr lang="en-GB" sz="1300" b="0" i="0" u="none" strike="noStrike" dirty="0">
                <a:solidFill>
                  <a:srgbClr val="000000"/>
                </a:solidFill>
                <a:effectLst/>
                <a:latin typeface="Arial" panose="020B0604020202020204" pitchFamily="34" charset="0"/>
              </a:rPr>
              <a:t>Drugs, particularly opiates, calcium channel blockers and some antipsychotics</a:t>
            </a:r>
          </a:p>
          <a:p>
            <a:pPr marL="285750" indent="-285750" rtl="0" fontAlgn="base">
              <a:spcBef>
                <a:spcPts val="0"/>
              </a:spcBef>
              <a:spcAft>
                <a:spcPts val="0"/>
              </a:spcAft>
              <a:buFont typeface="Arial" panose="020B0604020202020204" pitchFamily="34" charset="0"/>
              <a:buChar char="•"/>
            </a:pPr>
            <a:r>
              <a:rPr lang="en-GB" sz="1300" b="0" i="0" u="none" strike="noStrike" dirty="0">
                <a:solidFill>
                  <a:srgbClr val="000000"/>
                </a:solidFill>
                <a:effectLst/>
                <a:latin typeface="Arial" panose="020B0604020202020204" pitchFamily="34" charset="0"/>
              </a:rPr>
              <a:t>Neurological disorders e.g. spinal cord lesions, Parkinson's disease, diabetic neuropathy</a:t>
            </a:r>
          </a:p>
          <a:p>
            <a:pPr marL="285750" indent="-285750" rtl="0" fontAlgn="base">
              <a:spcBef>
                <a:spcPts val="0"/>
              </a:spcBef>
              <a:spcAft>
                <a:spcPts val="0"/>
              </a:spcAft>
              <a:buFont typeface="Arial" panose="020B0604020202020204" pitchFamily="34" charset="0"/>
              <a:buChar char="•"/>
            </a:pPr>
            <a:r>
              <a:rPr lang="en-GB" sz="1300" b="0" i="0" u="none" strike="noStrike" dirty="0">
                <a:solidFill>
                  <a:srgbClr val="000000"/>
                </a:solidFill>
                <a:effectLst/>
                <a:latin typeface="Arial" panose="020B0604020202020204" pitchFamily="34" charset="0"/>
              </a:rPr>
              <a:t>Endocrine disorders e.g. hypothyroidism</a:t>
            </a:r>
          </a:p>
          <a:p>
            <a:pPr marL="285750" indent="-285750" rtl="0" fontAlgn="base">
              <a:spcBef>
                <a:spcPts val="0"/>
              </a:spcBef>
              <a:spcAft>
                <a:spcPts val="0"/>
              </a:spcAft>
              <a:buFont typeface="Arial" panose="020B0604020202020204" pitchFamily="34" charset="0"/>
              <a:buChar char="•"/>
            </a:pPr>
            <a:r>
              <a:rPr lang="en-GB" sz="1300" b="0" i="0" u="none" strike="noStrike" dirty="0">
                <a:solidFill>
                  <a:srgbClr val="000000"/>
                </a:solidFill>
                <a:effectLst/>
                <a:latin typeface="Arial" panose="020B0604020202020204" pitchFamily="34" charset="0"/>
              </a:rPr>
              <a:t>Colon disease e.g. stricture, malignancy</a:t>
            </a:r>
          </a:p>
          <a:p>
            <a:pPr marL="285750" indent="-285750" rtl="0" fontAlgn="base">
              <a:spcBef>
                <a:spcPts val="0"/>
              </a:spcBef>
              <a:spcAft>
                <a:spcPts val="0"/>
              </a:spcAft>
              <a:buFont typeface="Arial" panose="020B0604020202020204" pitchFamily="34" charset="0"/>
              <a:buChar char="•"/>
            </a:pPr>
            <a:r>
              <a:rPr lang="en-GB" sz="1300" b="0" i="0" u="none" strike="noStrike" dirty="0">
                <a:solidFill>
                  <a:srgbClr val="000000"/>
                </a:solidFill>
                <a:effectLst/>
                <a:latin typeface="Arial" panose="020B0604020202020204" pitchFamily="34" charset="0"/>
              </a:rPr>
              <a:t>Anal disease e.g. anal fissure, proctitis</a:t>
            </a:r>
          </a:p>
          <a:p>
            <a:pPr rtl="0">
              <a:spcBef>
                <a:spcPts val="2400"/>
              </a:spcBef>
              <a:spcAft>
                <a:spcPts val="0"/>
              </a:spcAft>
            </a:pPr>
            <a:r>
              <a:rPr lang="en-GB" sz="1300" b="1" i="0" u="none" strike="noStrike" dirty="0">
                <a:solidFill>
                  <a:srgbClr val="000000"/>
                </a:solidFill>
                <a:effectLst/>
                <a:latin typeface="Arial" panose="020B0604020202020204" pitchFamily="34" charset="0"/>
              </a:rPr>
              <a:t>Management</a:t>
            </a:r>
            <a:r>
              <a:rPr lang="en-GB" sz="1300" b="1" dirty="0"/>
              <a:t>: </a:t>
            </a:r>
            <a:r>
              <a:rPr lang="en-GB" sz="1300" b="0" i="0" u="none" strike="noStrike" dirty="0">
                <a:solidFill>
                  <a:srgbClr val="000000"/>
                </a:solidFill>
                <a:effectLst/>
                <a:latin typeface="Arial" panose="020B0604020202020204" pitchFamily="34" charset="0"/>
              </a:rPr>
              <a:t>Depends on cause – lifestyle, laxatives (Bulk=ispaghula husk, methylcellulose, Stool softeners=                                                                     docusate sodium, Osmotic laxative=lactulose, macrogol, Stimulant laxatives=senna, bisacodyl</a:t>
            </a:r>
          </a:p>
          <a:p>
            <a:pPr rtl="0">
              <a:spcBef>
                <a:spcPts val="2400"/>
              </a:spcBef>
              <a:spcAft>
                <a:spcPts val="0"/>
              </a:spcAft>
            </a:pPr>
            <a:br>
              <a:rPr lang="en-GB" dirty="0"/>
            </a:br>
            <a:endParaRPr lang="en-GB" dirty="0"/>
          </a:p>
        </p:txBody>
      </p:sp>
      <p:pic>
        <p:nvPicPr>
          <p:cNvPr id="1030" name="Picture 6">
            <a:extLst>
              <a:ext uri="{FF2B5EF4-FFF2-40B4-BE49-F238E27FC236}">
                <a16:creationId xmlns:a16="http://schemas.microsoft.com/office/drawing/2014/main" id="{9C0C7194-38E8-2C53-B922-EA7BA6F02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4317" y="2049779"/>
            <a:ext cx="3563093" cy="356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163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Case 3</a:t>
            </a:r>
            <a:endParaRPr lang="en-GB" b="1" i="0" u="none" strike="noStrike" cap="none" dirty="0">
              <a:solidFill>
                <a:schemeClr val="bg1"/>
              </a:solidFill>
              <a:latin typeface="Calibri"/>
              <a:ea typeface="Calibri"/>
              <a:cs typeface="Calibri"/>
              <a:sym typeface="Calibri"/>
            </a:endParaRPr>
          </a:p>
        </p:txBody>
      </p:sp>
      <p:sp>
        <p:nvSpPr>
          <p:cNvPr id="5" name="TextBox 4">
            <a:extLst>
              <a:ext uri="{FF2B5EF4-FFF2-40B4-BE49-F238E27FC236}">
                <a16:creationId xmlns:a16="http://schemas.microsoft.com/office/drawing/2014/main" id="{256CE386-DF09-AFEC-937B-192562030617}"/>
              </a:ext>
            </a:extLst>
          </p:cNvPr>
          <p:cNvSpPr txBox="1"/>
          <p:nvPr/>
        </p:nvSpPr>
        <p:spPr>
          <a:xfrm>
            <a:off x="384621" y="1592706"/>
            <a:ext cx="11489327" cy="4185761"/>
          </a:xfrm>
          <a:prstGeom prst="rect">
            <a:avLst/>
          </a:prstGeom>
          <a:noFill/>
        </p:spPr>
        <p:txBody>
          <a:bodyPr wrap="square">
            <a:spAutoFit/>
          </a:bodyPr>
          <a:lstStyle/>
          <a:p>
            <a:r>
              <a:rPr lang="en-GB" b="1" dirty="0"/>
              <a:t>An elderly lady has come to see you in the metabolic bone clinic as she recently had a fall from standing and fractured her wrist. She has been treated by orthopaedics; however she has been referred to you as they were worried that a reduced bone density may have contributed to her injuries. </a:t>
            </a:r>
          </a:p>
          <a:p>
            <a:endParaRPr lang="en-GB" dirty="0"/>
          </a:p>
          <a:p>
            <a:r>
              <a:rPr lang="en-GB" b="1" dirty="0"/>
              <a:t>Give some risk factors for this condition</a:t>
            </a:r>
          </a:p>
          <a:p>
            <a:pPr marL="285750" indent="-285750">
              <a:buFont typeface="Arial" panose="020B0604020202020204" pitchFamily="34" charset="0"/>
              <a:buChar char="•"/>
            </a:pPr>
            <a:r>
              <a:rPr lang="en-GB" dirty="0"/>
              <a:t>Smoking, Early menopause, Steroid use, Underweight, Inactivity, Alcohol, ALL ELDERLY PEOPLE </a:t>
            </a:r>
          </a:p>
          <a:p>
            <a:endParaRPr lang="en-GB" b="1" dirty="0"/>
          </a:p>
          <a:p>
            <a:r>
              <a:rPr lang="en-GB" b="1" dirty="0"/>
              <a:t>What scoring system can you use to assess her risk?</a:t>
            </a:r>
          </a:p>
          <a:p>
            <a:pPr marL="285750" indent="-285750">
              <a:buFont typeface="Arial" panose="020B0604020202020204" pitchFamily="34" charset="0"/>
              <a:buChar char="•"/>
            </a:pPr>
            <a:r>
              <a:rPr lang="en-GB" dirty="0"/>
              <a:t>FRAXX</a:t>
            </a:r>
          </a:p>
          <a:p>
            <a:endParaRPr lang="en-GB" b="1" dirty="0"/>
          </a:p>
          <a:p>
            <a:r>
              <a:rPr lang="en-GB" b="1" dirty="0"/>
              <a:t>Give some components of this scoring system</a:t>
            </a:r>
          </a:p>
          <a:p>
            <a:pPr marL="285750" indent="-285750">
              <a:buFont typeface="Arial" panose="020B0604020202020204" pitchFamily="34" charset="0"/>
              <a:buChar char="•"/>
            </a:pPr>
            <a:r>
              <a:rPr lang="en-GB" dirty="0"/>
              <a:t>Parent hip fracture, Height and weight (BMI), Smoking, Alcohol &gt;3 units a day , Steroids, Previous hip fracture, Femoral neck bone mineral density , Female gender, Age, RA, Secondary osteoporosis </a:t>
            </a:r>
          </a:p>
          <a:p>
            <a:endParaRPr lang="en-GB" b="1" dirty="0"/>
          </a:p>
          <a:p>
            <a:r>
              <a:rPr lang="en-GB" b="1" dirty="0"/>
              <a:t>This lady’s risk assessment score result is high risk, what investigations and initial management would you recommend</a:t>
            </a:r>
          </a:p>
          <a:p>
            <a:pPr marL="285750" indent="-285750">
              <a:buFont typeface="Arial" panose="020B0604020202020204" pitchFamily="34" charset="0"/>
              <a:buChar char="•"/>
            </a:pPr>
            <a:r>
              <a:rPr lang="en-GB" dirty="0"/>
              <a:t>DEXA scan and treat with bisphosphonates (zoledronate, alendronate) dependent on the result</a:t>
            </a:r>
          </a:p>
          <a:p>
            <a:pPr marL="285750" indent="-285750">
              <a:buFont typeface="Arial" panose="020B0604020202020204" pitchFamily="34" charset="0"/>
              <a:buChar char="•"/>
            </a:pPr>
            <a:r>
              <a:rPr lang="en-GB" dirty="0"/>
              <a:t>Serum biochemistry – calcium, phosphate, alkaline phosphatase (normal)</a:t>
            </a:r>
          </a:p>
          <a:p>
            <a:pPr marL="285750" indent="-285750">
              <a:buFont typeface="Arial" panose="020B0604020202020204" pitchFamily="34" charset="0"/>
              <a:buChar char="•"/>
            </a:pPr>
            <a:r>
              <a:rPr lang="en-GB" dirty="0"/>
              <a:t>Vit D/calcium supplements</a:t>
            </a:r>
          </a:p>
          <a:p>
            <a:endParaRPr lang="en-GB" dirty="0"/>
          </a:p>
        </p:txBody>
      </p:sp>
      <p:pic>
        <p:nvPicPr>
          <p:cNvPr id="6146" name="Picture 2">
            <a:extLst>
              <a:ext uri="{FF2B5EF4-FFF2-40B4-BE49-F238E27FC236}">
                <a16:creationId xmlns:a16="http://schemas.microsoft.com/office/drawing/2014/main" id="{8CAFCDD0-94BF-4CA0-18C3-6D39B06B1F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39" b="13101"/>
          <a:stretch/>
        </p:blipFill>
        <p:spPr bwMode="auto">
          <a:xfrm>
            <a:off x="9324753" y="491928"/>
            <a:ext cx="2549195" cy="107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37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Malnutrition</a:t>
            </a:r>
            <a:endParaRPr lang="en-GB" b="1" i="0" u="none" strike="noStrike" cap="none" dirty="0">
              <a:solidFill>
                <a:schemeClr val="bg1"/>
              </a:solidFill>
              <a:latin typeface="Calibri"/>
              <a:ea typeface="Calibri"/>
              <a:cs typeface="Calibri"/>
              <a:sym typeface="Calibri"/>
            </a:endParaRPr>
          </a:p>
        </p:txBody>
      </p:sp>
      <p:sp>
        <p:nvSpPr>
          <p:cNvPr id="3" name="TextBox 2">
            <a:extLst>
              <a:ext uri="{FF2B5EF4-FFF2-40B4-BE49-F238E27FC236}">
                <a16:creationId xmlns:a16="http://schemas.microsoft.com/office/drawing/2014/main" id="{B75BD0E2-7E71-7F27-673A-AC1542386C47}"/>
              </a:ext>
            </a:extLst>
          </p:cNvPr>
          <p:cNvSpPr txBox="1"/>
          <p:nvPr/>
        </p:nvSpPr>
        <p:spPr>
          <a:xfrm>
            <a:off x="406252" y="1474058"/>
            <a:ext cx="11066277" cy="3658246"/>
          </a:xfrm>
          <a:prstGeom prst="rect">
            <a:avLst/>
          </a:prstGeom>
          <a:noFill/>
        </p:spPr>
        <p:txBody>
          <a:bodyPr wrap="square">
            <a:spAutoFit/>
          </a:bodyPr>
          <a:lstStyle/>
          <a:p>
            <a:pPr marL="0" indent="0">
              <a:buNone/>
            </a:pPr>
            <a:r>
              <a:rPr lang="en-GB" sz="1600" dirty="0">
                <a:solidFill>
                  <a:schemeClr val="tx1"/>
                </a:solidFill>
              </a:rPr>
              <a:t>=State in which a deficiency of energy, protein, and/or other nutrients causes measurable adverse effects on the body’s form, composition, function and clinical outcome. </a:t>
            </a:r>
          </a:p>
          <a:p>
            <a:pPr marL="0" indent="0">
              <a:buNone/>
            </a:pPr>
            <a:r>
              <a:rPr lang="en-GB" sz="1600" b="1" dirty="0">
                <a:solidFill>
                  <a:schemeClr val="tx1"/>
                </a:solidFill>
              </a:rPr>
              <a:t>Causes:</a:t>
            </a:r>
          </a:p>
          <a:p>
            <a:pPr marL="285750" lvl="1" indent="-285750">
              <a:buFont typeface="Arial" panose="020B0604020202020204" pitchFamily="34" charset="0"/>
              <a:buChar char="•"/>
            </a:pPr>
            <a:r>
              <a:rPr lang="en-GB" sz="1600" dirty="0">
                <a:solidFill>
                  <a:schemeClr val="tx1"/>
                </a:solidFill>
              </a:rPr>
              <a:t>Decreased nutrient intake (starvation), Increased nutrient requirements (sepsis or injury), Inability to utilise ingested nutrients (malabsorption)</a:t>
            </a:r>
          </a:p>
          <a:p>
            <a:pPr marL="0" indent="0">
              <a:buNone/>
            </a:pPr>
            <a:r>
              <a:rPr lang="en-GB" sz="1600" b="1" dirty="0">
                <a:solidFill>
                  <a:schemeClr val="tx1"/>
                </a:solidFill>
              </a:rPr>
              <a:t>Diagnosis:</a:t>
            </a:r>
          </a:p>
          <a:p>
            <a:pPr marL="342900" lvl="0" indent="-342900">
              <a:lnSpc>
                <a:spcPct val="107000"/>
              </a:lnSpc>
              <a:buFont typeface="Symbol" panose="05050102010706020507" pitchFamily="18" charset="2"/>
              <a:buChar char=""/>
            </a:pPr>
            <a:r>
              <a:rPr lang="en-GB" sz="1600" b="1" dirty="0">
                <a:solidFill>
                  <a:schemeClr val="tx1"/>
                </a:solidFill>
                <a:effectLst/>
                <a:ea typeface="Calibri" panose="020F0502020204030204" pitchFamily="34" charset="0"/>
                <a:cs typeface="Times New Roman" panose="02020603050405020304" pitchFamily="18" charset="0"/>
              </a:rPr>
              <a:t>BMI &lt;18.5kg/m2, </a:t>
            </a:r>
            <a:r>
              <a:rPr lang="en-GB" sz="1600" dirty="0">
                <a:solidFill>
                  <a:schemeClr val="tx1"/>
                </a:solidFill>
                <a:effectLst/>
                <a:ea typeface="Calibri" panose="020F0502020204030204" pitchFamily="34" charset="0"/>
                <a:cs typeface="Times New Roman" panose="02020603050405020304" pitchFamily="18" charset="0"/>
              </a:rPr>
              <a:t>Unintentional weight loss &gt;</a:t>
            </a:r>
            <a:r>
              <a:rPr lang="en-GB" sz="1600" b="1" i="1" dirty="0">
                <a:solidFill>
                  <a:schemeClr val="tx1"/>
                </a:solidFill>
                <a:effectLst/>
                <a:ea typeface="Calibri" panose="020F0502020204030204" pitchFamily="34" charset="0"/>
                <a:cs typeface="Times New Roman" panose="02020603050405020304" pitchFamily="18" charset="0"/>
              </a:rPr>
              <a:t>10% last 3-6mths , </a:t>
            </a:r>
            <a:r>
              <a:rPr lang="en-GB" sz="1600" dirty="0">
                <a:solidFill>
                  <a:schemeClr val="tx1"/>
                </a:solidFill>
                <a:effectLst/>
                <a:ea typeface="Calibri" panose="020F0502020204030204" pitchFamily="34" charset="0"/>
                <a:cs typeface="Times New Roman" panose="02020603050405020304" pitchFamily="18" charset="0"/>
              </a:rPr>
              <a:t>BMI &lt;20kg/m2 AND unintentional weight loss &gt;5% within last 3-6mths</a:t>
            </a:r>
          </a:p>
          <a:p>
            <a:pPr marL="0" lvl="0" indent="0">
              <a:lnSpc>
                <a:spcPct val="107000"/>
              </a:lnSpc>
              <a:buNone/>
            </a:pPr>
            <a:r>
              <a:rPr lang="en-GB" sz="1600" b="1" dirty="0">
                <a:solidFill>
                  <a:schemeClr val="tx1"/>
                </a:solidFill>
                <a:ea typeface="Calibri" panose="020F0502020204030204" pitchFamily="34" charset="0"/>
                <a:cs typeface="Times New Roman" panose="02020603050405020304" pitchFamily="18" charset="0"/>
              </a:rPr>
              <a:t>Refeeding syndrome= </a:t>
            </a:r>
            <a:r>
              <a:rPr lang="en-US" sz="1600" dirty="0">
                <a:solidFill>
                  <a:schemeClr val="tx1"/>
                </a:solidFill>
              </a:rPr>
              <a:t>Metabolic disturbances as a result of reintroduction of nutrition to patients who are starved/severely malnourished</a:t>
            </a:r>
          </a:p>
          <a:p>
            <a:pPr marL="285750" indent="-285750">
              <a:lnSpc>
                <a:spcPct val="107000"/>
              </a:lnSpc>
              <a:buFont typeface="Arial" panose="020B0604020202020204" pitchFamily="34" charset="0"/>
              <a:buChar char="•"/>
            </a:pPr>
            <a:r>
              <a:rPr lang="en-US" sz="1600" dirty="0">
                <a:solidFill>
                  <a:schemeClr val="tx1"/>
                </a:solidFill>
              </a:rPr>
              <a:t>Biochemical Features: </a:t>
            </a:r>
            <a:r>
              <a:rPr lang="en-GB" sz="1600" dirty="0" err="1">
                <a:solidFill>
                  <a:schemeClr val="tx1"/>
                </a:solidFill>
              </a:rPr>
              <a:t>Hypophosphataemia</a:t>
            </a:r>
            <a:r>
              <a:rPr lang="en-GB" sz="1600" dirty="0">
                <a:solidFill>
                  <a:schemeClr val="tx1"/>
                </a:solidFill>
              </a:rPr>
              <a:t>, Hypokalaemia, Thiamine deficiency, Abnormal glucose metabolism </a:t>
            </a:r>
          </a:p>
          <a:p>
            <a:pPr marL="285750" indent="-285750">
              <a:lnSpc>
                <a:spcPct val="107000"/>
              </a:lnSpc>
              <a:buFont typeface="Arial" panose="020B0604020202020204" pitchFamily="34" charset="0"/>
              <a:buChar char="•"/>
            </a:pPr>
            <a:r>
              <a:rPr lang="en-GB" sz="1600" dirty="0">
                <a:solidFill>
                  <a:schemeClr val="tx1"/>
                </a:solidFill>
              </a:rPr>
              <a:t>Complications: Cardiac arrhythmias, Coma, Convulsions, Cardiac failure</a:t>
            </a:r>
          </a:p>
          <a:p>
            <a:pPr marL="285750" indent="-285750">
              <a:lnSpc>
                <a:spcPct val="107000"/>
              </a:lnSpc>
              <a:buFont typeface="Arial" panose="020B0604020202020204" pitchFamily="34" charset="0"/>
              <a:buChar char="•"/>
            </a:pPr>
            <a:r>
              <a:rPr lang="en-GB" sz="1600" dirty="0">
                <a:solidFill>
                  <a:schemeClr val="tx1"/>
                </a:solidFill>
              </a:rPr>
              <a:t>Management: Monitor blood biochemistry, Commence re-feeding with guidelines , Recognise electrolytes (phosphate, K+, Mg), Monitor glucose and Na levels, Supportive care, Refer to nutritional support team/dietician </a:t>
            </a:r>
          </a:p>
        </p:txBody>
      </p:sp>
      <p:pic>
        <p:nvPicPr>
          <p:cNvPr id="1028" name="Picture 4">
            <a:extLst>
              <a:ext uri="{FF2B5EF4-FFF2-40B4-BE49-F238E27FC236}">
                <a16:creationId xmlns:a16="http://schemas.microsoft.com/office/drawing/2014/main" id="{003EE6B0-2642-0F38-CD83-90431A8DF1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078" y="508922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4ED6D83-443C-067A-852D-49016C97A3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913" t="3411" r="9641" b="-3411"/>
          <a:stretch/>
        </p:blipFill>
        <p:spPr bwMode="auto">
          <a:xfrm>
            <a:off x="10047767" y="4929497"/>
            <a:ext cx="2009554" cy="1906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33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375278"/>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Pressure Sores</a:t>
            </a:r>
            <a:endParaRPr lang="en-GB" b="1" i="0" u="none" strike="noStrike" cap="none" dirty="0">
              <a:solidFill>
                <a:schemeClr val="bg1"/>
              </a:solidFill>
              <a:latin typeface="Calibri"/>
              <a:ea typeface="Calibri"/>
              <a:cs typeface="Calibri"/>
              <a:sym typeface="Calibri"/>
            </a:endParaRPr>
          </a:p>
        </p:txBody>
      </p:sp>
      <p:sp>
        <p:nvSpPr>
          <p:cNvPr id="3" name="TextBox 2">
            <a:extLst>
              <a:ext uri="{FF2B5EF4-FFF2-40B4-BE49-F238E27FC236}">
                <a16:creationId xmlns:a16="http://schemas.microsoft.com/office/drawing/2014/main" id="{18CBD3C9-A366-C0F0-8D85-BC9B85763958}"/>
              </a:ext>
            </a:extLst>
          </p:cNvPr>
          <p:cNvSpPr txBox="1"/>
          <p:nvPr/>
        </p:nvSpPr>
        <p:spPr>
          <a:xfrm>
            <a:off x="304799" y="1435186"/>
            <a:ext cx="7988595" cy="4185761"/>
          </a:xfrm>
          <a:prstGeom prst="rect">
            <a:avLst/>
          </a:prstGeom>
          <a:noFill/>
        </p:spPr>
        <p:txBody>
          <a:bodyPr wrap="square">
            <a:spAutoFit/>
          </a:bodyPr>
          <a:lstStyle/>
          <a:p>
            <a:r>
              <a:rPr lang="en-US" b="1" dirty="0"/>
              <a:t>Risk Factors</a:t>
            </a:r>
            <a:r>
              <a:rPr lang="en-US" dirty="0"/>
              <a:t>:  Malnourishment, Incontinence, Lack of mobility, Pain (leads to a reduction in mobility)</a:t>
            </a:r>
          </a:p>
          <a:p>
            <a:r>
              <a:rPr lang="en-US" b="1" dirty="0"/>
              <a:t>Assessing risk: </a:t>
            </a:r>
            <a:r>
              <a:rPr lang="en-US" dirty="0" err="1"/>
              <a:t>Waterlow</a:t>
            </a:r>
            <a:r>
              <a:rPr lang="en-US" dirty="0"/>
              <a:t> score: includes a number of factors including body mass index, nutritional status, skin type, mobility and continence</a:t>
            </a:r>
          </a:p>
          <a:p>
            <a:r>
              <a:rPr lang="en-US" b="1" dirty="0"/>
              <a:t>Prevention:</a:t>
            </a:r>
          </a:p>
          <a:p>
            <a:pPr marL="285750" indent="-285750">
              <a:buFont typeface="Arial" panose="020B0604020202020204" pitchFamily="34" charset="0"/>
              <a:buChar char="•"/>
            </a:pPr>
            <a:r>
              <a:rPr lang="en-US" dirty="0"/>
              <a:t>Barrier creams</a:t>
            </a:r>
          </a:p>
          <a:p>
            <a:pPr marL="285750" indent="-285750">
              <a:buFont typeface="Arial" panose="020B0604020202020204" pitchFamily="34" charset="0"/>
              <a:buChar char="•"/>
            </a:pPr>
            <a:r>
              <a:rPr lang="en-US" dirty="0"/>
              <a:t>Pressure redistribution </a:t>
            </a:r>
          </a:p>
          <a:p>
            <a:pPr marL="285750" indent="-285750">
              <a:buFont typeface="Arial" panose="020B0604020202020204" pitchFamily="34" charset="0"/>
              <a:buChar char="•"/>
            </a:pPr>
            <a:r>
              <a:rPr lang="en-US" dirty="0"/>
              <a:t>Repositioning </a:t>
            </a:r>
          </a:p>
          <a:p>
            <a:pPr marL="285750" indent="-285750">
              <a:buFont typeface="Arial" panose="020B0604020202020204" pitchFamily="34" charset="0"/>
              <a:buChar char="•"/>
            </a:pPr>
            <a:r>
              <a:rPr lang="en-US" dirty="0"/>
              <a:t>Regular skin assessment</a:t>
            </a:r>
          </a:p>
          <a:p>
            <a:r>
              <a:rPr lang="en-US" b="1" dirty="0"/>
              <a:t>Management:</a:t>
            </a:r>
          </a:p>
          <a:p>
            <a:pPr marL="285750" indent="-285750">
              <a:buFont typeface="Arial" panose="020B0604020202020204" pitchFamily="34" charset="0"/>
              <a:buChar char="•"/>
            </a:pPr>
            <a:r>
              <a:rPr lang="en-US" dirty="0"/>
              <a:t>Moist wound environment encourages ulcer healing: Hydrocolloid dressings and hydrogels </a:t>
            </a:r>
          </a:p>
          <a:p>
            <a:pPr marL="285750" indent="-285750">
              <a:buFont typeface="Arial" panose="020B0604020202020204" pitchFamily="34" charset="0"/>
              <a:buChar char="•"/>
            </a:pPr>
            <a:r>
              <a:rPr lang="en-US" dirty="0"/>
              <a:t>Surgical debridement </a:t>
            </a:r>
          </a:p>
          <a:p>
            <a:pPr marL="285750" indent="-285750">
              <a:buFont typeface="Arial" panose="020B0604020202020204" pitchFamily="34" charset="0"/>
              <a:buChar char="•"/>
            </a:pPr>
            <a:r>
              <a:rPr lang="en-US" dirty="0"/>
              <a:t>antibiotics only if there are signs of infection</a:t>
            </a:r>
          </a:p>
          <a:p>
            <a:r>
              <a:rPr lang="en-US" b="1" dirty="0"/>
              <a:t>Classification:</a:t>
            </a:r>
          </a:p>
          <a:p>
            <a:r>
              <a:rPr lang="en-US" dirty="0"/>
              <a:t>Grade 1 – non-blanching erythema with intact skin </a:t>
            </a:r>
          </a:p>
          <a:p>
            <a:r>
              <a:rPr lang="en-US" dirty="0"/>
              <a:t>Grade 2 – partial thickness skin loss involving epidermis, dermis or both (abrasion/blister)</a:t>
            </a:r>
          </a:p>
          <a:p>
            <a:r>
              <a:rPr lang="en-US" dirty="0"/>
              <a:t>Grade 3 – full-thickness skin loss involving damage/necrosis of sub-cut tissue</a:t>
            </a:r>
          </a:p>
          <a:p>
            <a:r>
              <a:rPr lang="en-US" dirty="0"/>
              <a:t>Grade 4 – extensive loss, destruction/necrosis of muscle, bone or support structures</a:t>
            </a:r>
          </a:p>
          <a:p>
            <a:r>
              <a:rPr lang="en-US" dirty="0"/>
              <a:t>Unstageable – depth unknown, base of ulcer covered by debris </a:t>
            </a:r>
          </a:p>
        </p:txBody>
      </p:sp>
      <p:pic>
        <p:nvPicPr>
          <p:cNvPr id="2050" name="Picture 2">
            <a:extLst>
              <a:ext uri="{FF2B5EF4-FFF2-40B4-BE49-F238E27FC236}">
                <a16:creationId xmlns:a16="http://schemas.microsoft.com/office/drawing/2014/main" id="{4AD0DCB4-B6DB-3E89-24A2-C3BB809C2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7902" y="1743372"/>
            <a:ext cx="4219817" cy="431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836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375278"/>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i="0" u="none" strike="noStrike" cap="none" dirty="0">
                <a:solidFill>
                  <a:schemeClr val="bg1"/>
                </a:solidFill>
                <a:latin typeface="Calibri"/>
                <a:ea typeface="Calibri"/>
                <a:cs typeface="Calibri"/>
                <a:sym typeface="Calibri"/>
              </a:rPr>
              <a:t>Polypharmacy</a:t>
            </a:r>
            <a:endParaRPr lang="en-GB" b="1" i="0" u="none" strike="noStrike" cap="none" dirty="0">
              <a:solidFill>
                <a:schemeClr val="bg1"/>
              </a:solidFill>
              <a:latin typeface="Calibri"/>
              <a:ea typeface="Calibri"/>
              <a:cs typeface="Calibri"/>
              <a:sym typeface="Calibri"/>
            </a:endParaRPr>
          </a:p>
        </p:txBody>
      </p:sp>
      <p:sp>
        <p:nvSpPr>
          <p:cNvPr id="3" name="TextBox 2">
            <a:extLst>
              <a:ext uri="{FF2B5EF4-FFF2-40B4-BE49-F238E27FC236}">
                <a16:creationId xmlns:a16="http://schemas.microsoft.com/office/drawing/2014/main" id="{65297F91-241B-BD76-3B1A-C9669DC54ABE}"/>
              </a:ext>
            </a:extLst>
          </p:cNvPr>
          <p:cNvSpPr txBox="1"/>
          <p:nvPr/>
        </p:nvSpPr>
        <p:spPr>
          <a:xfrm>
            <a:off x="433844" y="1665868"/>
            <a:ext cx="11440104" cy="1569660"/>
          </a:xfrm>
          <a:prstGeom prst="rect">
            <a:avLst/>
          </a:prstGeom>
          <a:noFill/>
        </p:spPr>
        <p:txBody>
          <a:bodyPr wrap="square">
            <a:spAutoFit/>
          </a:bodyPr>
          <a:lstStyle/>
          <a:p>
            <a:pPr marL="0" indent="0">
              <a:buNone/>
            </a:pPr>
            <a:r>
              <a:rPr lang="en-GB" sz="1600" b="1" dirty="0"/>
              <a:t>=4+ medications</a:t>
            </a:r>
          </a:p>
          <a:p>
            <a:pPr marL="0" indent="0">
              <a:buNone/>
            </a:pPr>
            <a:endParaRPr lang="en-GB" sz="1600" b="1" dirty="0"/>
          </a:p>
          <a:p>
            <a:pPr marL="0" indent="0">
              <a:buNone/>
            </a:pPr>
            <a:r>
              <a:rPr lang="en-GB" sz="1600" b="1" dirty="0"/>
              <a:t>START tool: </a:t>
            </a:r>
            <a:r>
              <a:rPr lang="en-GB" sz="1600" dirty="0"/>
              <a:t>Suggests </a:t>
            </a:r>
            <a:r>
              <a:rPr lang="en-GB" sz="1600" b="1" dirty="0"/>
              <a:t>medications that may provide additional benefits </a:t>
            </a:r>
            <a:r>
              <a:rPr lang="en-GB" sz="1600" dirty="0"/>
              <a:t>i.e., proton pump inhibitors for gastroprotection in patients on medications increasing bleeding risk</a:t>
            </a:r>
          </a:p>
          <a:p>
            <a:pPr marL="0" indent="0">
              <a:buNone/>
            </a:pPr>
            <a:endParaRPr lang="en-GB" sz="1600" b="1" dirty="0"/>
          </a:p>
          <a:p>
            <a:pPr marL="0" indent="0">
              <a:buNone/>
            </a:pPr>
            <a:r>
              <a:rPr lang="en-GB" sz="1600" b="1" dirty="0"/>
              <a:t>STOPP tool: </a:t>
            </a:r>
            <a:r>
              <a:rPr lang="en-GB" sz="1600" dirty="0"/>
              <a:t>Used to assess </a:t>
            </a:r>
            <a:r>
              <a:rPr lang="en-GB" sz="1600" b="1" dirty="0"/>
              <a:t>which drugs can be potentially discontinued </a:t>
            </a:r>
            <a:r>
              <a:rPr lang="en-GB" sz="1600" dirty="0"/>
              <a:t>in elderly patients undergoing polypharmacy</a:t>
            </a:r>
          </a:p>
        </p:txBody>
      </p:sp>
      <p:pic>
        <p:nvPicPr>
          <p:cNvPr id="3074" name="Picture 2">
            <a:extLst>
              <a:ext uri="{FF2B5EF4-FFF2-40B4-BE49-F238E27FC236}">
                <a16:creationId xmlns:a16="http://schemas.microsoft.com/office/drawing/2014/main" id="{19681432-0A94-6429-FF4C-376D47DB59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251" y="3217015"/>
            <a:ext cx="3906851" cy="30708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CE324F0-7050-F353-76AC-2CCF2B2975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211" y="3350277"/>
            <a:ext cx="2545501" cy="305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813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375278"/>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i="0" u="none" strike="noStrike" cap="none" dirty="0">
                <a:solidFill>
                  <a:schemeClr val="bg1"/>
                </a:solidFill>
                <a:latin typeface="Calibri"/>
                <a:ea typeface="Calibri"/>
                <a:cs typeface="Calibri"/>
                <a:sym typeface="Calibri"/>
              </a:rPr>
              <a:t>Case 4</a:t>
            </a:r>
            <a:endParaRPr lang="en-GB" b="1" i="0" u="none" strike="noStrike" cap="none" dirty="0">
              <a:solidFill>
                <a:schemeClr val="bg1"/>
              </a:solidFill>
              <a:latin typeface="Calibri"/>
              <a:ea typeface="Calibri"/>
              <a:cs typeface="Calibri"/>
              <a:sym typeface="Calibri"/>
            </a:endParaRPr>
          </a:p>
        </p:txBody>
      </p:sp>
      <p:sp>
        <p:nvSpPr>
          <p:cNvPr id="2" name="TextBox 1">
            <a:extLst>
              <a:ext uri="{FF2B5EF4-FFF2-40B4-BE49-F238E27FC236}">
                <a16:creationId xmlns:a16="http://schemas.microsoft.com/office/drawing/2014/main" id="{D24F1416-3A1F-0285-F4FE-DA246CB5A4FA}"/>
              </a:ext>
            </a:extLst>
          </p:cNvPr>
          <p:cNvSpPr txBox="1"/>
          <p:nvPr/>
        </p:nvSpPr>
        <p:spPr>
          <a:xfrm>
            <a:off x="169659" y="1518278"/>
            <a:ext cx="11569148" cy="3539430"/>
          </a:xfrm>
          <a:prstGeom prst="rect">
            <a:avLst/>
          </a:prstGeom>
          <a:noFill/>
        </p:spPr>
        <p:txBody>
          <a:bodyPr wrap="square" rtlCol="0">
            <a:spAutoFit/>
          </a:bodyPr>
          <a:lstStyle/>
          <a:p>
            <a:r>
              <a:rPr lang="en-GB" b="1" dirty="0"/>
              <a:t>A 70-year-old man presents to you with progressive symptoms including a tremor that is worse at rest, difficulty getting to sleep and low mood. His son is with him and has said he has noticed he seems to be moving slowly and ‘shuffling’</a:t>
            </a:r>
          </a:p>
          <a:p>
            <a:endParaRPr lang="en-GB" b="1" dirty="0"/>
          </a:p>
          <a:p>
            <a:r>
              <a:rPr lang="en-GB" b="1" dirty="0"/>
              <a:t>Describe the pathophysiology of the most likely cause of his symptoms.</a:t>
            </a:r>
          </a:p>
          <a:p>
            <a:pPr marL="285750" indent="-285750">
              <a:buFont typeface="Arial" panose="020B0604020202020204" pitchFamily="34" charset="0"/>
              <a:buChar char="•"/>
            </a:pPr>
            <a:r>
              <a:rPr lang="en-GB" dirty="0"/>
              <a:t>progressive reduction of dopamine in the basal ganglia of the brain</a:t>
            </a:r>
          </a:p>
          <a:p>
            <a:endParaRPr lang="en-GB" b="1" dirty="0"/>
          </a:p>
          <a:p>
            <a:r>
              <a:rPr lang="en-GB" b="1" dirty="0"/>
              <a:t>What is the classic triad of symptoms associated with this condition?</a:t>
            </a:r>
          </a:p>
          <a:p>
            <a:pPr marL="285750" indent="-285750">
              <a:buFont typeface="Arial" panose="020B0604020202020204" pitchFamily="34" charset="0"/>
              <a:buChar char="•"/>
            </a:pPr>
            <a:r>
              <a:rPr lang="en-GB" dirty="0"/>
              <a:t>Resting tremor (pill rolling, unilateral), Rigidity (cogwheel), Bradykinesia</a:t>
            </a:r>
          </a:p>
          <a:p>
            <a:pPr marL="285750" indent="-285750">
              <a:buFont typeface="Arial" panose="020B0604020202020204" pitchFamily="34" charset="0"/>
              <a:buChar char="•"/>
            </a:pPr>
            <a:r>
              <a:rPr lang="en-GB" dirty="0"/>
              <a:t>(other: Depression, Sleep disturbance and insomnia, Loss of the sense of smell (anosmia), Postural instability, Cognitive impairment and memory problems)</a:t>
            </a:r>
          </a:p>
          <a:p>
            <a:pPr marL="285750" indent="-285750">
              <a:buFont typeface="Arial" panose="020B0604020202020204" pitchFamily="34" charset="0"/>
              <a:buChar char="•"/>
            </a:pPr>
            <a:endParaRPr lang="en-GB" dirty="0"/>
          </a:p>
          <a:p>
            <a:r>
              <a:rPr lang="en-GB" b="1" dirty="0"/>
              <a:t>How can this condition be managed? Give one example of medication used.</a:t>
            </a:r>
          </a:p>
          <a:p>
            <a:pPr marL="285750" indent="-285750">
              <a:buFont typeface="Arial" panose="020B0604020202020204" pitchFamily="34" charset="0"/>
              <a:buChar char="•"/>
            </a:pPr>
            <a:r>
              <a:rPr lang="en-GB" dirty="0"/>
              <a:t>Levodopa: less effective over time, SE=dyskinesias</a:t>
            </a:r>
          </a:p>
          <a:p>
            <a:pPr marL="285750" indent="-285750">
              <a:buFont typeface="Arial" panose="020B0604020202020204" pitchFamily="34" charset="0"/>
              <a:buChar char="•"/>
            </a:pPr>
            <a:r>
              <a:rPr lang="en-GB" dirty="0"/>
              <a:t>COMT Inhibitors e.g. entacapone</a:t>
            </a:r>
          </a:p>
          <a:p>
            <a:pPr marL="285750" indent="-285750">
              <a:buFont typeface="Arial" panose="020B0604020202020204" pitchFamily="34" charset="0"/>
              <a:buChar char="•"/>
            </a:pPr>
            <a:r>
              <a:rPr lang="en-GB" dirty="0"/>
              <a:t>Dopamine Agonists e.g. </a:t>
            </a:r>
            <a:r>
              <a:rPr lang="en-GB" dirty="0" err="1"/>
              <a:t>bromocryptine</a:t>
            </a:r>
            <a:r>
              <a:rPr lang="en-GB" dirty="0"/>
              <a:t>. SE=pulmonary fibrosis</a:t>
            </a:r>
          </a:p>
          <a:p>
            <a:endParaRPr lang="en-GB" b="1" dirty="0"/>
          </a:p>
        </p:txBody>
      </p:sp>
      <p:pic>
        <p:nvPicPr>
          <p:cNvPr id="4098" name="Picture 2">
            <a:extLst>
              <a:ext uri="{FF2B5EF4-FFF2-40B4-BE49-F238E27FC236}">
                <a16:creationId xmlns:a16="http://schemas.microsoft.com/office/drawing/2014/main" id="{77EFB5F3-84E8-91DC-FE48-91B340F40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6977" y="3665895"/>
            <a:ext cx="2204041" cy="311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9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375278"/>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i="0" u="none" strike="noStrike" cap="none" dirty="0">
                <a:solidFill>
                  <a:schemeClr val="bg1"/>
                </a:solidFill>
                <a:latin typeface="Calibri"/>
                <a:ea typeface="Calibri"/>
                <a:cs typeface="Calibri"/>
                <a:sym typeface="Calibri"/>
              </a:rPr>
              <a:t>Parkinson’s Plus Syndromes</a:t>
            </a:r>
            <a:endParaRPr lang="en-GB" b="1" i="0" u="none" strike="noStrike" cap="none" dirty="0">
              <a:solidFill>
                <a:schemeClr val="bg1"/>
              </a:solidFill>
              <a:latin typeface="Calibri"/>
              <a:ea typeface="Calibri"/>
              <a:cs typeface="Calibri"/>
              <a:sym typeface="Calibri"/>
            </a:endParaRPr>
          </a:p>
        </p:txBody>
      </p:sp>
      <p:graphicFrame>
        <p:nvGraphicFramePr>
          <p:cNvPr id="138" name="TextBox 5">
            <a:extLst>
              <a:ext uri="{FF2B5EF4-FFF2-40B4-BE49-F238E27FC236}">
                <a16:creationId xmlns:a16="http://schemas.microsoft.com/office/drawing/2014/main" id="{9626993D-A0E3-4499-7FDD-35E6BD09E44C}"/>
              </a:ext>
            </a:extLst>
          </p:cNvPr>
          <p:cNvGraphicFramePr/>
          <p:nvPr>
            <p:extLst>
              <p:ext uri="{D42A27DB-BD31-4B8C-83A1-F6EECF244321}">
                <p14:modId xmlns:p14="http://schemas.microsoft.com/office/powerpoint/2010/main" val="3254576936"/>
              </p:ext>
            </p:extLst>
          </p:nvPr>
        </p:nvGraphicFramePr>
        <p:xfrm>
          <a:off x="304800" y="1732515"/>
          <a:ext cx="11454809" cy="37664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54063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Capacity</a:t>
            </a:r>
            <a:endParaRPr lang="en-GB" b="1" i="0" u="none" strike="noStrike" cap="none" dirty="0">
              <a:solidFill>
                <a:schemeClr val="bg1"/>
              </a:solidFill>
              <a:latin typeface="Calibri"/>
              <a:ea typeface="Calibri"/>
              <a:cs typeface="Calibri"/>
              <a:sym typeface="Calibri"/>
            </a:endParaRPr>
          </a:p>
        </p:txBody>
      </p:sp>
      <p:sp>
        <p:nvSpPr>
          <p:cNvPr id="5" name="TextBox 4">
            <a:extLst>
              <a:ext uri="{FF2B5EF4-FFF2-40B4-BE49-F238E27FC236}">
                <a16:creationId xmlns:a16="http://schemas.microsoft.com/office/drawing/2014/main" id="{1C5C1AD5-D111-422C-F023-2D8C1F44148A}"/>
              </a:ext>
            </a:extLst>
          </p:cNvPr>
          <p:cNvSpPr txBox="1"/>
          <p:nvPr/>
        </p:nvSpPr>
        <p:spPr>
          <a:xfrm>
            <a:off x="304800" y="1592706"/>
            <a:ext cx="11569148" cy="3139321"/>
          </a:xfrm>
          <a:prstGeom prst="rect">
            <a:avLst/>
          </a:prstGeom>
          <a:noFill/>
        </p:spPr>
        <p:txBody>
          <a:bodyPr wrap="square">
            <a:spAutoFit/>
          </a:bodyPr>
          <a:lstStyle/>
          <a:p>
            <a:r>
              <a:rPr lang="en-US" sz="1800" b="1" dirty="0"/>
              <a:t>How is capacity assessed?</a:t>
            </a:r>
          </a:p>
          <a:p>
            <a:r>
              <a:rPr lang="en-US" sz="1800" dirty="0"/>
              <a:t>Ability to understand the information relevant to the decision, Retain the information , Weigh up the information, Communicate the decision</a:t>
            </a:r>
          </a:p>
          <a:p>
            <a:endParaRPr lang="en-US" sz="1800" dirty="0"/>
          </a:p>
          <a:p>
            <a:r>
              <a:rPr lang="en-US" sz="1800" b="1" dirty="0"/>
              <a:t>What are the key parts of the mental capacity act?</a:t>
            </a:r>
          </a:p>
          <a:p>
            <a:pPr marL="285750" indent="-285750">
              <a:buFont typeface="Arial" panose="020B0604020202020204" pitchFamily="34" charset="0"/>
              <a:buChar char="•"/>
            </a:pPr>
            <a:r>
              <a:rPr lang="en-US" sz="1800" dirty="0"/>
              <a:t>Assume capacity – person assumed to have capacity until proven otherwise </a:t>
            </a:r>
          </a:p>
          <a:p>
            <a:pPr marL="285750" indent="-285750">
              <a:buFont typeface="Arial" panose="020B0604020202020204" pitchFamily="34" charset="0"/>
              <a:buChar char="•"/>
            </a:pPr>
            <a:r>
              <a:rPr lang="en-US" sz="1800" dirty="0" err="1"/>
              <a:t>Maximise</a:t>
            </a:r>
            <a:r>
              <a:rPr lang="en-US" sz="1800" dirty="0"/>
              <a:t> decision-making capacity – all practical support to help a person make a decision should be given  </a:t>
            </a:r>
          </a:p>
          <a:p>
            <a:pPr marL="285750" indent="-285750">
              <a:buFont typeface="Arial" panose="020B0604020202020204" pitchFamily="34" charset="0"/>
              <a:buChar char="•"/>
            </a:pPr>
            <a:r>
              <a:rPr lang="en-US" sz="1800" dirty="0"/>
              <a:t>Freedom to make seemingly unwise decisions </a:t>
            </a:r>
          </a:p>
          <a:p>
            <a:pPr marL="285750" indent="-285750">
              <a:buFont typeface="Arial" panose="020B0604020202020204" pitchFamily="34" charset="0"/>
              <a:buChar char="•"/>
            </a:pPr>
            <a:r>
              <a:rPr lang="en-US" sz="1800" dirty="0"/>
              <a:t>Best interests – all decisions taken on behalf of the person must be in their best interests  </a:t>
            </a:r>
          </a:p>
          <a:p>
            <a:pPr marL="285750" indent="-285750">
              <a:buFont typeface="Arial" panose="020B0604020202020204" pitchFamily="34" charset="0"/>
              <a:buChar char="•"/>
            </a:pPr>
            <a:r>
              <a:rPr lang="en-US" sz="1800" dirty="0"/>
              <a:t>Least restrictive option – when making a decision on another person’s behalf, the alternative that achieves the necessary goal and interferes the least with the person’s rights and freedom of action must be chosen</a:t>
            </a:r>
          </a:p>
        </p:txBody>
      </p:sp>
    </p:spTree>
    <p:extLst>
      <p:ext uri="{BB962C8B-B14F-4D97-AF65-F5344CB8AC3E}">
        <p14:creationId xmlns:p14="http://schemas.microsoft.com/office/powerpoint/2010/main" val="345825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4"/>
          <p:cNvSpPr txBox="1">
            <a:spLocks noGrp="1"/>
          </p:cNvSpPr>
          <p:nvPr>
            <p:ph type="body" idx="1"/>
          </p:nvPr>
        </p:nvSpPr>
        <p:spPr>
          <a:xfrm>
            <a:off x="304800" y="1600202"/>
            <a:ext cx="11582400" cy="1143000"/>
          </a:xfrm>
          <a:prstGeom prst="rect">
            <a:avLst/>
          </a:prstGeom>
          <a:noFill/>
          <a:ln>
            <a:noFill/>
          </a:ln>
        </p:spPr>
        <p:txBody>
          <a:bodyPr spcFirstLastPara="1" wrap="square" lIns="91425" tIns="45700" rIns="91425" bIns="45700" anchor="t" anchorCtr="0">
            <a:noAutofit/>
          </a:bodyPr>
          <a:lstStyle/>
          <a:p>
            <a:pPr indent="-457200">
              <a:spcBef>
                <a:spcPts val="0"/>
              </a:spcBef>
              <a:buSzPts val="2800"/>
            </a:pPr>
            <a:r>
              <a:rPr lang="en-US" dirty="0"/>
              <a:t>Revision of the main topics/conditions in geriatrics</a:t>
            </a:r>
          </a:p>
          <a:p>
            <a:pPr indent="-457200">
              <a:spcBef>
                <a:spcPts val="0"/>
              </a:spcBef>
              <a:buSzPts val="2800"/>
            </a:pPr>
            <a:r>
              <a:rPr lang="en-US" dirty="0"/>
              <a:t>Start applying this to clinical cases</a:t>
            </a:r>
          </a:p>
          <a:p>
            <a:pPr indent="-457200">
              <a:spcBef>
                <a:spcPts val="0"/>
              </a:spcBef>
              <a:buSzPts val="2800"/>
            </a:pPr>
            <a:endParaRPr lang="en-US" dirty="0"/>
          </a:p>
          <a:p>
            <a:pPr marL="0" indent="0">
              <a:spcBef>
                <a:spcPts val="0"/>
              </a:spcBef>
              <a:buSzPts val="2800"/>
              <a:buNone/>
            </a:pPr>
            <a:endParaRPr dirty="0"/>
          </a:p>
        </p:txBody>
      </p:sp>
      <p:sp>
        <p:nvSpPr>
          <p:cNvPr id="114" name="Google Shape;114;p4"/>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15" name="Google Shape;115;p4"/>
          <p:cNvSpPr txBox="1"/>
          <p:nvPr/>
        </p:nvSpPr>
        <p:spPr>
          <a:xfrm>
            <a:off x="304800" y="239713"/>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16" name="Google Shape;116;p4" descr="A logo of a person with many arms and a cap on it&#10;&#10;Description automatically generated"/>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17" name="Google Shape;117;p4"/>
          <p:cNvSpPr txBox="1"/>
          <p:nvPr/>
        </p:nvSpPr>
        <p:spPr>
          <a:xfrm>
            <a:off x="304800" y="529935"/>
            <a:ext cx="469420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dirty="0">
                <a:solidFill>
                  <a:schemeClr val="bg1"/>
                </a:solidFill>
                <a:latin typeface="Calibri"/>
                <a:ea typeface="Calibri"/>
                <a:cs typeface="Calibri"/>
                <a:sym typeface="Calibri"/>
              </a:rPr>
              <a:t>Aims and Objectives</a:t>
            </a:r>
            <a:endParaRPr sz="2000" b="1" i="0" u="none" strike="noStrike" cap="none" dirty="0">
              <a:solidFill>
                <a:schemeClr val="bg1"/>
              </a:solidFill>
              <a:latin typeface="Calibri"/>
              <a:ea typeface="Calibri"/>
              <a:cs typeface="Calibri"/>
              <a:sym typeface="Calibri"/>
            </a:endParaRPr>
          </a:p>
        </p:txBody>
      </p:sp>
      <p:graphicFrame>
        <p:nvGraphicFramePr>
          <p:cNvPr id="120" name="TextBox 1">
            <a:extLst>
              <a:ext uri="{FF2B5EF4-FFF2-40B4-BE49-F238E27FC236}">
                <a16:creationId xmlns:a16="http://schemas.microsoft.com/office/drawing/2014/main" id="{A9EBF8B2-947E-8616-6A0C-D8D6CAF2FE9A}"/>
              </a:ext>
            </a:extLst>
          </p:cNvPr>
          <p:cNvGraphicFramePr/>
          <p:nvPr>
            <p:extLst>
              <p:ext uri="{D42A27DB-BD31-4B8C-83A1-F6EECF244321}">
                <p14:modId xmlns:p14="http://schemas.microsoft.com/office/powerpoint/2010/main" val="2943084074"/>
              </p:ext>
            </p:extLst>
          </p:nvPr>
        </p:nvGraphicFramePr>
        <p:xfrm>
          <a:off x="730095" y="2564588"/>
          <a:ext cx="8537824" cy="32268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Other Ethics</a:t>
            </a:r>
            <a:endParaRPr lang="en-GB" b="1" i="0" u="none" strike="noStrike" cap="none" dirty="0">
              <a:solidFill>
                <a:schemeClr val="bg1"/>
              </a:solidFill>
              <a:latin typeface="Calibri"/>
              <a:ea typeface="Calibri"/>
              <a:cs typeface="Calibri"/>
              <a:sym typeface="Calibri"/>
            </a:endParaRPr>
          </a:p>
        </p:txBody>
      </p:sp>
      <p:sp>
        <p:nvSpPr>
          <p:cNvPr id="5" name="TextBox 4">
            <a:extLst>
              <a:ext uri="{FF2B5EF4-FFF2-40B4-BE49-F238E27FC236}">
                <a16:creationId xmlns:a16="http://schemas.microsoft.com/office/drawing/2014/main" id="{DC943ED9-93B4-BB55-0B62-11C6A7F69343}"/>
              </a:ext>
            </a:extLst>
          </p:cNvPr>
          <p:cNvSpPr txBox="1"/>
          <p:nvPr/>
        </p:nvSpPr>
        <p:spPr>
          <a:xfrm>
            <a:off x="304800" y="1360758"/>
            <a:ext cx="11688726" cy="4508927"/>
          </a:xfrm>
          <a:prstGeom prst="rect">
            <a:avLst/>
          </a:prstGeom>
          <a:noFill/>
        </p:spPr>
        <p:txBody>
          <a:bodyPr wrap="square">
            <a:spAutoFit/>
          </a:bodyPr>
          <a:lstStyle/>
          <a:p>
            <a:r>
              <a:rPr lang="en-US" sz="1300" b="1" dirty="0"/>
              <a:t>Deprivation Of Liberty: </a:t>
            </a:r>
            <a:r>
              <a:rPr lang="en-US" sz="1300" dirty="0"/>
              <a:t>occurs when a person does not consent to care or treatment, for example, a person with dementia who is not free to leave a care home and lacks capacity to consent to this</a:t>
            </a:r>
          </a:p>
          <a:p>
            <a:endParaRPr lang="en-US" sz="1300" dirty="0"/>
          </a:p>
          <a:p>
            <a:r>
              <a:rPr lang="en-US" sz="1300" b="1" dirty="0"/>
              <a:t>Lasting Power Of Attorney: </a:t>
            </a:r>
            <a:r>
              <a:rPr lang="en-US" sz="1300" dirty="0"/>
              <a:t>A document which a person can nominate someone else to make certain decision on their behalf (for example on finances, health and personal welfare) when they are unable to do so themselves. To be valid, it needs to be registered with the Office of the Public Guardian</a:t>
            </a:r>
          </a:p>
          <a:p>
            <a:endParaRPr lang="en-US" sz="1300" dirty="0"/>
          </a:p>
          <a:p>
            <a:r>
              <a:rPr lang="en-US" sz="1300" b="1" dirty="0"/>
              <a:t>Independent Mental Capacity Advocate (</a:t>
            </a:r>
            <a:r>
              <a:rPr lang="en-US" sz="1300" b="1" dirty="0" err="1"/>
              <a:t>Imca</a:t>
            </a:r>
            <a:r>
              <a:rPr lang="en-US" sz="1300" b="1" dirty="0"/>
              <a:t>) Role: </a:t>
            </a:r>
            <a:r>
              <a:rPr lang="en-US" sz="1300" dirty="0"/>
              <a:t>support and represent people who lack capacity and they do not have anyone else to represent them in decisions about changes in long-term accommodation or serious medical treatment. They can also be present for decisions regarding care reviews or adult protection.</a:t>
            </a:r>
          </a:p>
          <a:p>
            <a:endParaRPr lang="en-GB" sz="1300" b="1" dirty="0"/>
          </a:p>
          <a:p>
            <a:r>
              <a:rPr lang="en-GB" sz="1300" b="1" dirty="0"/>
              <a:t>Best Interests </a:t>
            </a:r>
          </a:p>
          <a:p>
            <a:r>
              <a:rPr lang="en-GB" sz="1300" dirty="0"/>
              <a:t>Consider:</a:t>
            </a:r>
          </a:p>
          <a:p>
            <a:pPr marL="171450" indent="-171450">
              <a:buFont typeface="Arial" panose="020B0604020202020204" pitchFamily="34" charset="0"/>
              <a:buChar char="•"/>
            </a:pPr>
            <a:r>
              <a:rPr lang="en-GB" sz="1300" dirty="0"/>
              <a:t>Whether the person is likely to regain capacity and can the decision wait</a:t>
            </a:r>
          </a:p>
          <a:p>
            <a:pPr marL="171450" indent="-171450">
              <a:buFont typeface="Arial" panose="020B0604020202020204" pitchFamily="34" charset="0"/>
              <a:buChar char="•"/>
            </a:pPr>
            <a:r>
              <a:rPr lang="en-GB" sz="1300" dirty="0"/>
              <a:t>How to encourage and optimise the participation of the person in the decision </a:t>
            </a:r>
          </a:p>
          <a:p>
            <a:pPr marL="171450" indent="-171450">
              <a:buFont typeface="Arial" panose="020B0604020202020204" pitchFamily="34" charset="0"/>
              <a:buChar char="•"/>
            </a:pPr>
            <a:r>
              <a:rPr lang="en-GB" sz="1300" dirty="0"/>
              <a:t>The past and present wishes, feelings, beliefs, values of the person and any other relevant factors </a:t>
            </a:r>
          </a:p>
          <a:p>
            <a:pPr marL="171450" indent="-171450">
              <a:buFont typeface="Arial" panose="020B0604020202020204" pitchFamily="34" charset="0"/>
              <a:buChar char="•"/>
            </a:pPr>
            <a:r>
              <a:rPr lang="en-GB" sz="1300" dirty="0"/>
              <a:t>Views of other relevant people </a:t>
            </a:r>
          </a:p>
          <a:p>
            <a:endParaRPr lang="en-GB" sz="1300" b="1" dirty="0"/>
          </a:p>
          <a:p>
            <a:r>
              <a:rPr lang="en-GB" sz="1300" b="1" dirty="0"/>
              <a:t>Advanced directives </a:t>
            </a:r>
          </a:p>
          <a:p>
            <a:pPr marL="171450" indent="-171450">
              <a:buFont typeface="Arial" panose="020B0604020202020204" pitchFamily="34" charset="0"/>
              <a:buChar char="•"/>
            </a:pPr>
            <a:r>
              <a:rPr lang="en-GB" sz="1300" dirty="0"/>
              <a:t>Used to authorise or request specific procedures  and refuse treatment in a predefined future situation (advance directive) </a:t>
            </a:r>
          </a:p>
          <a:p>
            <a:pPr marL="171450" indent="-171450">
              <a:buFont typeface="Arial" panose="020B0604020202020204" pitchFamily="34" charset="0"/>
              <a:buChar char="•"/>
            </a:pPr>
            <a:r>
              <a:rPr lang="en-GB" sz="1300" dirty="0"/>
              <a:t>Advance </a:t>
            </a:r>
            <a:r>
              <a:rPr lang="en-GB" sz="1300" b="1" dirty="0"/>
              <a:t>refusals of treatment are legally binding </a:t>
            </a:r>
            <a:r>
              <a:rPr lang="en-GB" sz="1300" dirty="0"/>
              <a:t>if: The person is an adult, Was competent and fully informed when making the decision, The decision is clearly applicable to current circumstances, and There is no reason to believe that they have since changed their mind </a:t>
            </a:r>
          </a:p>
          <a:p>
            <a:endParaRPr lang="en-US" dirty="0"/>
          </a:p>
        </p:txBody>
      </p:sp>
    </p:spTree>
    <p:extLst>
      <p:ext uri="{BB962C8B-B14F-4D97-AF65-F5344CB8AC3E}">
        <p14:creationId xmlns:p14="http://schemas.microsoft.com/office/powerpoint/2010/main" val="4187603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6"/>
          <p:cNvSpPr txBox="1">
            <a:spLocks noGrp="1"/>
          </p:cNvSpPr>
          <p:nvPr>
            <p:ph type="body" idx="1"/>
          </p:nvPr>
        </p:nvSpPr>
        <p:spPr>
          <a:xfrm>
            <a:off x="425302" y="1600201"/>
            <a:ext cx="11461898" cy="182879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US" dirty="0"/>
              <a:t>Learning objectives (hopefully) covered today:</a:t>
            </a:r>
          </a:p>
          <a:p>
            <a:pPr indent="-457200">
              <a:spcBef>
                <a:spcPts val="0"/>
              </a:spcBef>
              <a:buSzPts val="2800"/>
              <a:buFont typeface="Wingdings" panose="05000000000000000000" pitchFamily="2" charset="2"/>
              <a:buChar char="ü"/>
            </a:pPr>
            <a:r>
              <a:rPr lang="en-US" dirty="0"/>
              <a:t>Revision of the main topics/conditions in geriatrics</a:t>
            </a:r>
          </a:p>
          <a:p>
            <a:pPr indent="-457200">
              <a:spcBef>
                <a:spcPts val="0"/>
              </a:spcBef>
              <a:buSzPts val="2800"/>
              <a:buFont typeface="Wingdings" panose="05000000000000000000" pitchFamily="2" charset="2"/>
              <a:buChar char="ü"/>
            </a:pPr>
            <a:r>
              <a:rPr lang="en-US" dirty="0"/>
              <a:t>Start applying this to clinical cases</a:t>
            </a:r>
          </a:p>
          <a:p>
            <a:pPr marL="342900" lvl="0" indent="-342900" algn="l" rtl="0">
              <a:lnSpc>
                <a:spcPct val="90000"/>
              </a:lnSpc>
              <a:spcBef>
                <a:spcPts val="0"/>
              </a:spcBef>
              <a:spcAft>
                <a:spcPts val="0"/>
              </a:spcAft>
              <a:buClr>
                <a:schemeClr val="dk1"/>
              </a:buClr>
              <a:buSzPts val="2800"/>
              <a:buNone/>
            </a:pPr>
            <a:br>
              <a:rPr lang="en-US" dirty="0"/>
            </a:br>
            <a:br>
              <a:rPr lang="en-US" dirty="0"/>
            </a:br>
            <a:endParaRPr dirty="0"/>
          </a:p>
        </p:txBody>
      </p:sp>
      <p:sp>
        <p:nvSpPr>
          <p:cNvPr id="142" name="Google Shape;142;p6"/>
          <p:cNvSpPr txBox="1"/>
          <p:nvPr/>
        </p:nvSpPr>
        <p:spPr>
          <a:xfrm>
            <a:off x="304800" y="239712"/>
            <a:ext cx="11555896"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3" name="Google Shape;143;p6"/>
          <p:cNvSpPr txBox="1"/>
          <p:nvPr/>
        </p:nvSpPr>
        <p:spPr>
          <a:xfrm>
            <a:off x="331304" y="488046"/>
            <a:ext cx="469420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Conclusion</a:t>
            </a:r>
            <a:endParaRPr sz="2000" b="1" i="0" u="none" strike="noStrike" cap="none" dirty="0">
              <a:solidFill>
                <a:schemeClr val="dk1"/>
              </a:solidFill>
              <a:latin typeface="Calibri"/>
              <a:ea typeface="Calibri"/>
              <a:cs typeface="Calibri"/>
              <a:sym typeface="Calibri"/>
            </a:endParaRPr>
          </a:p>
        </p:txBody>
      </p:sp>
      <p:sp>
        <p:nvSpPr>
          <p:cNvPr id="144" name="Google Shape;144;p6"/>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45" name="Google Shape;145;p6"/>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3" name="Graphic 2" descr="Questions outline">
            <a:extLst>
              <a:ext uri="{FF2B5EF4-FFF2-40B4-BE49-F238E27FC236}">
                <a16:creationId xmlns:a16="http://schemas.microsoft.com/office/drawing/2014/main" id="{A91DC417-4431-BE1B-4138-1CD57EB7A2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37715" y="2933141"/>
            <a:ext cx="3409652" cy="340965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6"/>
          <p:cNvSpPr txBox="1"/>
          <p:nvPr/>
        </p:nvSpPr>
        <p:spPr>
          <a:xfrm>
            <a:off x="304800" y="239712"/>
            <a:ext cx="11555896"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3" name="Google Shape;143;p6"/>
          <p:cNvSpPr txBox="1"/>
          <p:nvPr/>
        </p:nvSpPr>
        <p:spPr>
          <a:xfrm>
            <a:off x="331304" y="488046"/>
            <a:ext cx="11194389"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References/Useful Resources</a:t>
            </a:r>
            <a:endParaRPr sz="2000" b="1" i="0" u="none" strike="noStrike" cap="none" dirty="0">
              <a:solidFill>
                <a:schemeClr val="dk1"/>
              </a:solidFill>
              <a:latin typeface="Calibri"/>
              <a:ea typeface="Calibri"/>
              <a:cs typeface="Calibri"/>
              <a:sym typeface="Calibri"/>
            </a:endParaRPr>
          </a:p>
        </p:txBody>
      </p:sp>
      <p:sp>
        <p:nvSpPr>
          <p:cNvPr id="144" name="Google Shape;144;p6"/>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45" name="Google Shape;145;p6"/>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4" name="Text Placeholder 3">
            <a:extLst>
              <a:ext uri="{FF2B5EF4-FFF2-40B4-BE49-F238E27FC236}">
                <a16:creationId xmlns:a16="http://schemas.microsoft.com/office/drawing/2014/main" id="{8B1644C9-0A58-473B-6EA1-E54DCE5FB2AF}"/>
              </a:ext>
            </a:extLst>
          </p:cNvPr>
          <p:cNvSpPr>
            <a:spLocks noGrp="1"/>
          </p:cNvSpPr>
          <p:nvPr>
            <p:ph type="body" idx="1"/>
          </p:nvPr>
        </p:nvSpPr>
        <p:spPr>
          <a:xfrm>
            <a:off x="846915" y="1807535"/>
            <a:ext cx="11242304" cy="4369428"/>
          </a:xfrm>
        </p:spPr>
        <p:txBody>
          <a:bodyPr/>
          <a:lstStyle/>
          <a:p>
            <a:r>
              <a:rPr lang="en-GB" dirty="0"/>
              <a:t>0 to finals: </a:t>
            </a:r>
            <a:r>
              <a:rPr lang="en-GB" dirty="0">
                <a:hlinkClick r:id="rId4"/>
              </a:rPr>
              <a:t>https://zerotofinals.com/</a:t>
            </a:r>
            <a:endParaRPr lang="en-GB" dirty="0"/>
          </a:p>
          <a:p>
            <a:r>
              <a:rPr lang="en-GB" dirty="0"/>
              <a:t>Oxford Handbooks: Oxford handbook of clinical medicine, Oxford handbook of geriatric medicine, Oxford handbook of general practice </a:t>
            </a:r>
          </a:p>
          <a:p>
            <a:pPr marL="114300" indent="0">
              <a:buNone/>
            </a:pPr>
            <a:r>
              <a:rPr lang="en-GB" dirty="0"/>
              <a:t>(all available online through star plus)</a:t>
            </a:r>
          </a:p>
          <a:p>
            <a:r>
              <a:rPr lang="en-GB" dirty="0" err="1"/>
              <a:t>Passmedicine</a:t>
            </a:r>
            <a:r>
              <a:rPr lang="en-GB" dirty="0"/>
              <a:t>/</a:t>
            </a:r>
            <a:r>
              <a:rPr lang="en-GB" dirty="0" err="1"/>
              <a:t>quesmed</a:t>
            </a:r>
            <a:r>
              <a:rPr lang="en-GB" dirty="0"/>
              <a:t> textbooks (not essential)</a:t>
            </a:r>
          </a:p>
        </p:txBody>
      </p:sp>
    </p:spTree>
    <p:extLst>
      <p:ext uri="{BB962C8B-B14F-4D97-AF65-F5344CB8AC3E}">
        <p14:creationId xmlns:p14="http://schemas.microsoft.com/office/powerpoint/2010/main" val="9160091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7"/>
          <p:cNvSpPr txBox="1"/>
          <p:nvPr/>
        </p:nvSpPr>
        <p:spPr>
          <a:xfrm>
            <a:off x="2711609" y="6343650"/>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51" name="Google Shape;151;p7"/>
          <p:cNvPicPr preferRelativeResize="0"/>
          <p:nvPr/>
        </p:nvPicPr>
        <p:blipFill rotWithShape="1">
          <a:blip r:embed="rId3">
            <a:alphaModFix/>
          </a:blip>
          <a:srcRect/>
          <a:stretch/>
        </p:blipFill>
        <p:spPr>
          <a:xfrm>
            <a:off x="1688387" y="5721614"/>
            <a:ext cx="1023223" cy="1026582"/>
          </a:xfrm>
          <a:prstGeom prst="rect">
            <a:avLst/>
          </a:prstGeom>
          <a:noFill/>
          <a:ln>
            <a:noFill/>
          </a:ln>
        </p:spPr>
      </p:pic>
      <p:sp>
        <p:nvSpPr>
          <p:cNvPr id="152" name="Google Shape;152;p7"/>
          <p:cNvSpPr txBox="1"/>
          <p:nvPr/>
        </p:nvSpPr>
        <p:spPr>
          <a:xfrm>
            <a:off x="4700364" y="79698"/>
            <a:ext cx="27912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u="none" strike="noStrike" cap="none">
                <a:solidFill>
                  <a:schemeClr val="dk1"/>
                </a:solidFill>
                <a:latin typeface="Calibri"/>
                <a:ea typeface="Calibri"/>
                <a:cs typeface="Calibri"/>
                <a:sym typeface="Calibri"/>
              </a:rPr>
              <a:t>Feedback</a:t>
            </a:r>
            <a:endParaRPr sz="1800" b="0" i="0" u="none" strike="noStrike" cap="none">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E2612FE5-7294-62E2-BDAF-30E0AC47367C}"/>
              </a:ext>
            </a:extLst>
          </p:cNvPr>
          <p:cNvPicPr>
            <a:picLocks noChangeAspect="1"/>
          </p:cNvPicPr>
          <p:nvPr/>
        </p:nvPicPr>
        <p:blipFill>
          <a:blip r:embed="rId4"/>
          <a:stretch>
            <a:fillRect/>
          </a:stretch>
        </p:blipFill>
        <p:spPr>
          <a:xfrm>
            <a:off x="3624421" y="880226"/>
            <a:ext cx="4943086" cy="494308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8"/>
          <p:cNvPicPr preferRelativeResize="0"/>
          <p:nvPr/>
        </p:nvPicPr>
        <p:blipFill rotWithShape="1">
          <a:blip r:embed="rId3">
            <a:alphaModFix/>
          </a:blip>
          <a:srcRect r="3646"/>
          <a:stretch/>
        </p:blipFill>
        <p:spPr>
          <a:xfrm>
            <a:off x="2998243" y="0"/>
            <a:ext cx="6134099" cy="6858000"/>
          </a:xfrm>
          <a:prstGeom prst="rect">
            <a:avLst/>
          </a:prstGeom>
          <a:noFill/>
          <a:ln w="9525" cap="flat" cmpd="sng">
            <a:solidFill>
              <a:srgbClr val="293267"/>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4" name="Google Shape;124;p5"/>
          <p:cNvSpPr txBox="1"/>
          <p:nvPr/>
        </p:nvSpPr>
        <p:spPr>
          <a:xfrm>
            <a:off x="278296" y="239712"/>
            <a:ext cx="1163540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25" name="Google Shape;125;p5"/>
          <p:cNvSpPr txBox="1"/>
          <p:nvPr/>
        </p:nvSpPr>
        <p:spPr>
          <a:xfrm>
            <a:off x="340894" y="426511"/>
            <a:ext cx="4694207"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0" u="none" strike="noStrike" cap="none" dirty="0">
                <a:solidFill>
                  <a:schemeClr val="lt1"/>
                </a:solidFill>
                <a:latin typeface="Calibri"/>
                <a:ea typeface="Calibri"/>
                <a:cs typeface="Calibri"/>
                <a:sym typeface="Calibri"/>
              </a:rPr>
              <a:t>Geriatric Giants</a:t>
            </a:r>
            <a:endParaRPr sz="2000" b="1" i="0" u="none" strike="noStrike" cap="none" dirty="0">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pic>
        <p:nvPicPr>
          <p:cNvPr id="127" name="Google Shape;127;p5" descr="A logo of a person with many arms and a cap on it&#10;&#10;Description automatically generated"/>
          <p:cNvPicPr preferRelativeResize="0"/>
          <p:nvPr/>
        </p:nvPicPr>
        <p:blipFill rotWithShape="1">
          <a:blip r:embed="rId3">
            <a:alphaModFix/>
          </a:blip>
          <a:srcRect/>
          <a:stretch/>
        </p:blipFill>
        <p:spPr>
          <a:xfrm>
            <a:off x="304800" y="5612873"/>
            <a:ext cx="1023223" cy="1026582"/>
          </a:xfrm>
          <a:prstGeom prst="rect">
            <a:avLst/>
          </a:prstGeom>
          <a:noFill/>
          <a:ln>
            <a:noFill/>
          </a:ln>
        </p:spPr>
      </p:pic>
      <p:pic>
        <p:nvPicPr>
          <p:cNvPr id="1026" name="Picture 2" descr="A cartoon of a person falling off his back&#10;&#10;Description automatically generated">
            <a:extLst>
              <a:ext uri="{FF2B5EF4-FFF2-40B4-BE49-F238E27FC236}">
                <a16:creationId xmlns:a16="http://schemas.microsoft.com/office/drawing/2014/main" id="{19FF18FC-0B0B-DCE1-F62C-8F822DC655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7381" y="1709888"/>
            <a:ext cx="2192756" cy="219275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8" name="Text Placeholder 2">
            <a:extLst>
              <a:ext uri="{FF2B5EF4-FFF2-40B4-BE49-F238E27FC236}">
                <a16:creationId xmlns:a16="http://schemas.microsoft.com/office/drawing/2014/main" id="{4C7131D4-6E0B-9DC6-2197-1711C7D5170B}"/>
              </a:ext>
            </a:extLst>
          </p:cNvPr>
          <p:cNvGraphicFramePr/>
          <p:nvPr/>
        </p:nvGraphicFramePr>
        <p:xfrm>
          <a:off x="806115" y="1970222"/>
          <a:ext cx="5995738" cy="33559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Picture 4">
            <a:extLst>
              <a:ext uri="{FF2B5EF4-FFF2-40B4-BE49-F238E27FC236}">
                <a16:creationId xmlns:a16="http://schemas.microsoft.com/office/drawing/2014/main" id="{A64107F0-0670-97E3-0A7B-6CC66BFDEF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27381" y="4229820"/>
            <a:ext cx="2192756" cy="21927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Comprehensive Geriatric Assessment</a:t>
            </a:r>
            <a:endParaRPr lang="en-GB" b="1" i="0" u="none" strike="noStrike" cap="none" dirty="0">
              <a:solidFill>
                <a:schemeClr val="bg1"/>
              </a:solidFill>
              <a:latin typeface="Calibri"/>
              <a:ea typeface="Calibri"/>
              <a:cs typeface="Calibri"/>
              <a:sym typeface="Calibri"/>
            </a:endParaRPr>
          </a:p>
        </p:txBody>
      </p:sp>
      <p:graphicFrame>
        <p:nvGraphicFramePr>
          <p:cNvPr id="138" name="TextBox 2">
            <a:extLst>
              <a:ext uri="{FF2B5EF4-FFF2-40B4-BE49-F238E27FC236}">
                <a16:creationId xmlns:a16="http://schemas.microsoft.com/office/drawing/2014/main" id="{39CA5EBE-BB9F-762C-4E04-AEFC364BBFC6}"/>
              </a:ext>
            </a:extLst>
          </p:cNvPr>
          <p:cNvGraphicFramePr/>
          <p:nvPr>
            <p:extLst>
              <p:ext uri="{D42A27DB-BD31-4B8C-83A1-F6EECF244321}">
                <p14:modId xmlns:p14="http://schemas.microsoft.com/office/powerpoint/2010/main" val="2788121896"/>
              </p:ext>
            </p:extLst>
          </p:nvPr>
        </p:nvGraphicFramePr>
        <p:xfrm>
          <a:off x="304799" y="1592705"/>
          <a:ext cx="11421979" cy="40201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The Peer Teaching Society is not liable for false or misleading information…</a:t>
            </a:r>
            <a:endParaRPr sz="1800" b="0" i="0" u="none" strike="noStrike" cap="none" dirty="0">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Types of Dementia</a:t>
            </a:r>
            <a:endParaRPr lang="en-GB" b="1" i="0" u="none" strike="noStrike" cap="none" dirty="0">
              <a:solidFill>
                <a:schemeClr val="bg1"/>
              </a:solidFill>
              <a:latin typeface="Calibri"/>
              <a:ea typeface="Calibri"/>
              <a:cs typeface="Calibri"/>
              <a:sym typeface="Calibri"/>
            </a:endParaRPr>
          </a:p>
        </p:txBody>
      </p:sp>
      <p:graphicFrame>
        <p:nvGraphicFramePr>
          <p:cNvPr id="2" name="Table 7">
            <a:extLst>
              <a:ext uri="{FF2B5EF4-FFF2-40B4-BE49-F238E27FC236}">
                <a16:creationId xmlns:a16="http://schemas.microsoft.com/office/drawing/2014/main" id="{7AEF13D3-FBC2-DF9A-7524-46EAD232A161}"/>
              </a:ext>
            </a:extLst>
          </p:cNvPr>
          <p:cNvGraphicFramePr>
            <a:graphicFrameLocks noGrp="1"/>
          </p:cNvGraphicFramePr>
          <p:nvPr>
            <p:extLst>
              <p:ext uri="{D42A27DB-BD31-4B8C-83A1-F6EECF244321}">
                <p14:modId xmlns:p14="http://schemas.microsoft.com/office/powerpoint/2010/main" val="2546876501"/>
              </p:ext>
            </p:extLst>
          </p:nvPr>
        </p:nvGraphicFramePr>
        <p:xfrm>
          <a:off x="152400" y="1546860"/>
          <a:ext cx="11887200" cy="3764280"/>
        </p:xfrm>
        <a:graphic>
          <a:graphicData uri="http://schemas.openxmlformats.org/drawingml/2006/table">
            <a:tbl>
              <a:tblPr firstRow="1" bandRow="1">
                <a:tableStyleId>{5C22544A-7EE6-4342-B048-85BDC9FD1C3A}</a:tableStyleId>
              </a:tblPr>
              <a:tblGrid>
                <a:gridCol w="2950012">
                  <a:extLst>
                    <a:ext uri="{9D8B030D-6E8A-4147-A177-3AD203B41FA5}">
                      <a16:colId xmlns:a16="http://schemas.microsoft.com/office/drawing/2014/main" val="1389958049"/>
                    </a:ext>
                  </a:extLst>
                </a:gridCol>
                <a:gridCol w="2427101">
                  <a:extLst>
                    <a:ext uri="{9D8B030D-6E8A-4147-A177-3AD203B41FA5}">
                      <a16:colId xmlns:a16="http://schemas.microsoft.com/office/drawing/2014/main" val="4105568370"/>
                    </a:ext>
                  </a:extLst>
                </a:gridCol>
                <a:gridCol w="2969744">
                  <a:extLst>
                    <a:ext uri="{9D8B030D-6E8A-4147-A177-3AD203B41FA5}">
                      <a16:colId xmlns:a16="http://schemas.microsoft.com/office/drawing/2014/main" val="1279682503"/>
                    </a:ext>
                  </a:extLst>
                </a:gridCol>
                <a:gridCol w="3540343">
                  <a:extLst>
                    <a:ext uri="{9D8B030D-6E8A-4147-A177-3AD203B41FA5}">
                      <a16:colId xmlns:a16="http://schemas.microsoft.com/office/drawing/2014/main" val="2776057815"/>
                    </a:ext>
                  </a:extLst>
                </a:gridCol>
              </a:tblGrid>
              <a:tr h="533400">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t>Alzheimer’s</a:t>
                      </a:r>
                    </a:p>
                    <a:p>
                      <a:pPr marL="0" indent="0">
                        <a:buFont typeface="Wingdings" panose="05000000000000000000" pitchFamily="2" charset="2"/>
                        <a:buNone/>
                      </a:pP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t>Vascular</a:t>
                      </a:r>
                    </a:p>
                    <a:p>
                      <a:pPr marL="0" indent="0">
                        <a:buFont typeface="Wingdings" panose="05000000000000000000" pitchFamily="2" charset="2"/>
                        <a:buNone/>
                      </a:pP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t>Frontotemporal</a:t>
                      </a:r>
                    </a:p>
                    <a:p>
                      <a:pPr marL="0" indent="0">
                        <a:buFont typeface="Wingdings" panose="05000000000000000000" pitchFamily="2" charset="2"/>
                        <a:buNone/>
                      </a:pP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t>Lewy Body/ Parkinson’s</a:t>
                      </a:r>
                    </a:p>
                    <a:p>
                      <a:pPr marL="0" indent="0">
                        <a:buFont typeface="Wingdings" panose="05000000000000000000" pitchFamily="2" charset="2"/>
                        <a:buNone/>
                      </a:pPr>
                      <a:endParaRPr lang="en-GB" sz="1200" dirty="0"/>
                    </a:p>
                  </a:txBody>
                  <a:tcPr/>
                </a:tc>
                <a:extLst>
                  <a:ext uri="{0D108BD9-81ED-4DB2-BD59-A6C34878D82A}">
                    <a16:rowId xmlns:a16="http://schemas.microsoft.com/office/drawing/2014/main" val="1750171648"/>
                  </a:ext>
                </a:extLst>
              </a:tr>
              <a:tr h="3015574">
                <a:tc>
                  <a:txBody>
                    <a:bodyPr/>
                    <a:lstStyle/>
                    <a:p>
                      <a:pPr marL="0" indent="0">
                        <a:buFont typeface="Arial" panose="020B0604020202020204" pitchFamily="34" charset="0"/>
                        <a:buNone/>
                      </a:pPr>
                      <a:endParaRPr lang="en-GB" sz="1400" dirty="0"/>
                    </a:p>
                    <a:p>
                      <a:pPr marL="285750" indent="-285750">
                        <a:buFont typeface="Arial" panose="020B0604020202020204" pitchFamily="34" charset="0"/>
                        <a:buChar char="•"/>
                      </a:pPr>
                      <a:r>
                        <a:rPr lang="en-GB" sz="1200" b="0" dirty="0"/>
                        <a:t>Most common form of dementia in the UK. Onset may be from 40 years or earlier.</a:t>
                      </a:r>
                    </a:p>
                    <a:p>
                      <a:pPr marL="285750" indent="-285750">
                        <a:buFont typeface="Arial" panose="020B0604020202020204" pitchFamily="34" charset="0"/>
                        <a:buChar char="•"/>
                      </a:pPr>
                      <a:r>
                        <a:rPr lang="en-GB" sz="1200" b="0" dirty="0"/>
                        <a:t>Abnormal phosphorylation of </a:t>
                      </a:r>
                      <a:r>
                        <a:rPr lang="en-GB" sz="1200" b="1" dirty="0"/>
                        <a:t>tau protein leads to build-up as B-amyloid plaques </a:t>
                      </a:r>
                      <a:r>
                        <a:rPr lang="en-GB" sz="1200" b="0" dirty="0"/>
                        <a:t>in the neural cortex (</a:t>
                      </a:r>
                      <a:r>
                        <a:rPr lang="en-GB" sz="1200" b="0" dirty="0" err="1"/>
                        <a:t>neuritic</a:t>
                      </a:r>
                      <a:r>
                        <a:rPr lang="en-GB" sz="1200" b="0" dirty="0"/>
                        <a:t> plaques) and vessel walls (amyloid angiopathy). Tau protein would usually protect the neurones against calcium influx.</a:t>
                      </a:r>
                    </a:p>
                    <a:p>
                      <a:pPr marL="285750" indent="-285750">
                        <a:buFont typeface="Arial" panose="020B0604020202020204" pitchFamily="34" charset="0"/>
                        <a:buChar char="•"/>
                      </a:pPr>
                      <a:r>
                        <a:rPr lang="en-GB" sz="1200" b="1" dirty="0"/>
                        <a:t>Neurofibrillary Tangles </a:t>
                      </a:r>
                      <a:r>
                        <a:rPr lang="en-GB" sz="1200" b="0" dirty="0"/>
                        <a:t>cause necrosis to neural tissue.</a:t>
                      </a:r>
                    </a:p>
                    <a:p>
                      <a:pPr marL="285750" indent="-285750">
                        <a:buFont typeface="Arial" panose="020B0604020202020204" pitchFamily="34" charset="0"/>
                        <a:buChar char="•"/>
                      </a:pPr>
                      <a:r>
                        <a:rPr lang="en-GB" sz="1200" b="0" dirty="0"/>
                        <a:t>A deficit of acetylcholine develops, due to damage to the forebrain.</a:t>
                      </a:r>
                    </a:p>
                  </a:txBody>
                  <a:tcPr/>
                </a:tc>
                <a:tc>
                  <a:txBody>
                    <a:bodyPr/>
                    <a:lstStyle/>
                    <a:p>
                      <a:endParaRPr lang="en-GB" sz="1400" dirty="0"/>
                    </a:p>
                    <a:p>
                      <a:pPr marL="285750" indent="-285750">
                        <a:buFont typeface="Arial" panose="020B0604020202020204" pitchFamily="34" charset="0"/>
                        <a:buChar char="•"/>
                      </a:pPr>
                      <a:r>
                        <a:rPr lang="en-GB" sz="1200" dirty="0"/>
                        <a:t>Caused by vascular damage to the brain, so should be suspected in patients with signs of cerebrovascular disease e.g. hypertension, IHD and PVD.</a:t>
                      </a:r>
                    </a:p>
                    <a:p>
                      <a:pPr marL="285750" indent="-285750">
                        <a:buFont typeface="Arial" panose="020B0604020202020204" pitchFamily="34" charset="0"/>
                        <a:buChar char="•"/>
                      </a:pPr>
                      <a:r>
                        <a:rPr lang="en-GB" sz="1200" dirty="0"/>
                        <a:t>Often starts suddenly, following a </a:t>
                      </a:r>
                      <a:r>
                        <a:rPr lang="en-GB" sz="1200" b="1" dirty="0"/>
                        <a:t>TIA/ CVA</a:t>
                      </a:r>
                      <a:r>
                        <a:rPr lang="en-GB" sz="1200" dirty="0"/>
                        <a:t>.</a:t>
                      </a:r>
                    </a:p>
                    <a:p>
                      <a:pPr marL="285750" indent="-285750">
                        <a:buFont typeface="Arial" panose="020B0604020202020204" pitchFamily="34" charset="0"/>
                        <a:buChar char="•"/>
                      </a:pPr>
                      <a:r>
                        <a:rPr lang="en-GB" sz="1200" dirty="0"/>
                        <a:t>Similar to Alzheimer’s, but there are also focal neurological signs e.g. aphasia or weakness.</a:t>
                      </a:r>
                    </a:p>
                    <a:p>
                      <a:pPr marL="285750" indent="-285750">
                        <a:buFont typeface="Arial" panose="020B0604020202020204" pitchFamily="34" charset="0"/>
                        <a:buChar char="•"/>
                      </a:pPr>
                      <a:r>
                        <a:rPr lang="en-GB" sz="1200" dirty="0"/>
                        <a:t>Can be static, or have a </a:t>
                      </a:r>
                      <a:r>
                        <a:rPr lang="en-GB" sz="1200" b="1" dirty="0"/>
                        <a:t>step-wise deterioration</a:t>
                      </a:r>
                      <a:r>
                        <a:rPr lang="en-GB" sz="1200" dirty="0"/>
                        <a:t>.</a:t>
                      </a:r>
                    </a:p>
                  </a:txBody>
                  <a:tcPr/>
                </a:tc>
                <a:tc>
                  <a:txBody>
                    <a:bodyPr/>
                    <a:lstStyle/>
                    <a:p>
                      <a:endParaRPr lang="en-GB" sz="1400" dirty="0"/>
                    </a:p>
                    <a:p>
                      <a:pPr marL="285750" indent="-285750">
                        <a:buFont typeface="Arial" panose="020B0604020202020204" pitchFamily="34" charset="0"/>
                        <a:buChar char="•"/>
                      </a:pPr>
                      <a:r>
                        <a:rPr lang="en-GB" sz="1200" dirty="0"/>
                        <a:t>Also known as ‘Pick’s Disease’. It is mainly </a:t>
                      </a:r>
                      <a:r>
                        <a:rPr lang="en-GB" sz="1200" b="1" dirty="0"/>
                        <a:t>early-onset</a:t>
                      </a:r>
                      <a:r>
                        <a:rPr lang="en-GB" sz="1200" dirty="0"/>
                        <a:t> and 10% is familial.</a:t>
                      </a:r>
                    </a:p>
                    <a:p>
                      <a:pPr marL="285750" indent="-285750">
                        <a:buFont typeface="Arial" panose="020B0604020202020204" pitchFamily="34" charset="0"/>
                        <a:buChar char="•"/>
                      </a:pPr>
                      <a:r>
                        <a:rPr lang="en-GB" sz="1200" dirty="0"/>
                        <a:t>Involves </a:t>
                      </a:r>
                      <a:r>
                        <a:rPr lang="en-GB" sz="1200" b="1" dirty="0"/>
                        <a:t>atrophy</a:t>
                      </a:r>
                      <a:r>
                        <a:rPr lang="en-GB" sz="1200" dirty="0"/>
                        <a:t> of the frontal and temporal lobes. Neurones in this area have abnormal swelling: </a:t>
                      </a:r>
                      <a:r>
                        <a:rPr lang="en-GB" sz="1200" b="1" dirty="0"/>
                        <a:t>Pick’s bodies </a:t>
                      </a:r>
                      <a:r>
                        <a:rPr lang="en-GB" sz="1200" dirty="0"/>
                        <a:t>– due to a mutation in the tau gene of the microtubules.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t>Causes early </a:t>
                      </a:r>
                      <a:r>
                        <a:rPr lang="en-GB" sz="1200" b="1" dirty="0"/>
                        <a:t>changes in personality and behaviour</a:t>
                      </a:r>
                      <a:r>
                        <a:rPr lang="en-GB" sz="1200" dirty="0"/>
                        <a:t>. Relative preservation of memory and visuo-spatial functioning.</a:t>
                      </a:r>
                    </a:p>
                    <a:p>
                      <a:pPr marL="285750" indent="-285750">
                        <a:buFont typeface="Arial" panose="020B0604020202020204" pitchFamily="34" charset="0"/>
                        <a:buChar char="•"/>
                      </a:pPr>
                      <a:r>
                        <a:rPr lang="en-GB" sz="1200" dirty="0"/>
                        <a:t>Stereotypical, repetitive and compulsive behaviour; emotional blunting; abnormal eating; language problems.</a:t>
                      </a:r>
                    </a:p>
                  </a:txBody>
                  <a:tcPr/>
                </a:tc>
                <a:tc>
                  <a:txBody>
                    <a:bodyPr/>
                    <a:lstStyle/>
                    <a:p>
                      <a:endParaRPr lang="en-GB" sz="1400" dirty="0"/>
                    </a:p>
                    <a:p>
                      <a:pPr marL="285750" indent="-285750">
                        <a:buFont typeface="Arial" panose="020B0604020202020204" pitchFamily="34" charset="0"/>
                        <a:buChar char="•"/>
                      </a:pPr>
                      <a:r>
                        <a:rPr lang="en-GB" sz="1200" dirty="0"/>
                        <a:t>If dementia symptoms 12-months before motor symptoms = Lewy Body Dementia.</a:t>
                      </a:r>
                    </a:p>
                    <a:p>
                      <a:pPr marL="285750" indent="-285750">
                        <a:buFont typeface="Arial" panose="020B0604020202020204" pitchFamily="34" charset="0"/>
                        <a:buChar char="•"/>
                      </a:pPr>
                      <a:r>
                        <a:rPr lang="en-GB" sz="1200" dirty="0"/>
                        <a:t>Accounts for &gt;0-15% of dementias.</a:t>
                      </a:r>
                    </a:p>
                    <a:p>
                      <a:pPr marL="285750" indent="-285750">
                        <a:buFont typeface="Arial" panose="020B0604020202020204" pitchFamily="34" charset="0"/>
                        <a:buChar char="•"/>
                      </a:pPr>
                      <a:r>
                        <a:rPr lang="en-GB" sz="1200" dirty="0"/>
                        <a:t>Caused by alpha-synuclein protein deposits in the brainstem and neocortex, known as </a:t>
                      </a:r>
                      <a:r>
                        <a:rPr lang="en-GB" sz="1200" b="1" dirty="0"/>
                        <a:t>‘Lewy bodies’. </a:t>
                      </a:r>
                      <a:r>
                        <a:rPr lang="en-GB" sz="1200" dirty="0"/>
                        <a:t>Lewy bodies lead to reduced levels of acetylcholine and dopamine in the brain.</a:t>
                      </a:r>
                    </a:p>
                    <a:p>
                      <a:pPr marL="285750" indent="-285750">
                        <a:buFont typeface="Arial" panose="020B0604020202020204" pitchFamily="34" charset="0"/>
                        <a:buChar char="•"/>
                      </a:pPr>
                      <a:r>
                        <a:rPr lang="en-GB" sz="1200" dirty="0"/>
                        <a:t>These patients may also have tangles and plaques present on histology.</a:t>
                      </a:r>
                    </a:p>
                    <a:p>
                      <a:pPr marL="285750" indent="-285750">
                        <a:buFont typeface="Arial" panose="020B0604020202020204" pitchFamily="34" charset="0"/>
                        <a:buChar char="•"/>
                      </a:pPr>
                      <a:r>
                        <a:rPr lang="en-GB" sz="1200" b="1" dirty="0"/>
                        <a:t>Fluctuating cognitive impairment</a:t>
                      </a:r>
                      <a:r>
                        <a:rPr lang="en-GB" sz="1200" dirty="0"/>
                        <a:t>. </a:t>
                      </a:r>
                    </a:p>
                    <a:p>
                      <a:pPr marL="285750" indent="-285750">
                        <a:buFont typeface="Arial" panose="020B0604020202020204" pitchFamily="34" charset="0"/>
                        <a:buChar char="•"/>
                      </a:pPr>
                      <a:r>
                        <a:rPr lang="en-GB" sz="1200" dirty="0"/>
                        <a:t>Classically, there are visual hallucinations, gait and sleep disturbances. Patients may be restless at night. </a:t>
                      </a:r>
                    </a:p>
                  </a:txBody>
                  <a:tcPr/>
                </a:tc>
                <a:extLst>
                  <a:ext uri="{0D108BD9-81ED-4DB2-BD59-A6C34878D82A}">
                    <a16:rowId xmlns:a16="http://schemas.microsoft.com/office/drawing/2014/main" val="3695847049"/>
                  </a:ext>
                </a:extLst>
              </a:tr>
            </a:tbl>
          </a:graphicData>
        </a:graphic>
      </p:graphicFrame>
    </p:spTree>
    <p:extLst>
      <p:ext uri="{BB962C8B-B14F-4D97-AF65-F5344CB8AC3E}">
        <p14:creationId xmlns:p14="http://schemas.microsoft.com/office/powerpoint/2010/main" val="86574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Dementia Continued</a:t>
            </a:r>
            <a:endParaRPr lang="en-GB" b="1" i="0" u="none" strike="noStrike" cap="none" dirty="0">
              <a:solidFill>
                <a:schemeClr val="bg1"/>
              </a:solidFill>
              <a:latin typeface="Calibri"/>
              <a:ea typeface="Calibri"/>
              <a:cs typeface="Calibri"/>
              <a:sym typeface="Calibri"/>
            </a:endParaRPr>
          </a:p>
        </p:txBody>
      </p:sp>
      <p:sp>
        <p:nvSpPr>
          <p:cNvPr id="3" name="TextBox 2">
            <a:extLst>
              <a:ext uri="{FF2B5EF4-FFF2-40B4-BE49-F238E27FC236}">
                <a16:creationId xmlns:a16="http://schemas.microsoft.com/office/drawing/2014/main" id="{14C8B42E-DAB6-FFE2-E958-2F101D0FB2D5}"/>
              </a:ext>
            </a:extLst>
          </p:cNvPr>
          <p:cNvSpPr txBox="1"/>
          <p:nvPr/>
        </p:nvSpPr>
        <p:spPr>
          <a:xfrm>
            <a:off x="112295" y="1561142"/>
            <a:ext cx="12079705" cy="4093428"/>
          </a:xfrm>
          <a:prstGeom prst="rect">
            <a:avLst/>
          </a:prstGeom>
          <a:noFill/>
        </p:spPr>
        <p:txBody>
          <a:bodyPr wrap="square">
            <a:spAutoFit/>
          </a:bodyPr>
          <a:lstStyle/>
          <a:p>
            <a:pPr marL="0" indent="0">
              <a:buNone/>
            </a:pPr>
            <a:r>
              <a:rPr lang="en-GB" sz="2000" b="1" dirty="0"/>
              <a:t>How would you define dementia?</a:t>
            </a:r>
          </a:p>
          <a:p>
            <a:pPr marL="0" indent="0">
              <a:buNone/>
            </a:pPr>
            <a:r>
              <a:rPr lang="en-GB" sz="2000" dirty="0"/>
              <a:t>Syndrome of progressive and global intellectual deterioration without impairment of consciousness </a:t>
            </a:r>
          </a:p>
          <a:p>
            <a:pPr marL="0" indent="0">
              <a:buNone/>
            </a:pPr>
            <a:endParaRPr lang="en-GB" sz="2000" dirty="0"/>
          </a:p>
          <a:p>
            <a:pPr marL="0" indent="0">
              <a:buNone/>
            </a:pPr>
            <a:r>
              <a:rPr lang="en-GB" sz="2000" b="1" dirty="0"/>
              <a:t>How does dementia commonly present?</a:t>
            </a:r>
          </a:p>
          <a:p>
            <a:pPr marL="342900" lvl="1" indent="-342900">
              <a:buFont typeface="Arial" panose="020B0604020202020204" pitchFamily="34" charset="0"/>
              <a:buChar char="•"/>
            </a:pPr>
            <a:r>
              <a:rPr lang="en-GB" sz="2000" dirty="0"/>
              <a:t>Memory loss – first symptom </a:t>
            </a:r>
          </a:p>
          <a:p>
            <a:pPr marL="342900" lvl="1" indent="-342900">
              <a:buFont typeface="Arial" panose="020B0604020202020204" pitchFamily="34" charset="0"/>
              <a:buChar char="•"/>
            </a:pPr>
            <a:r>
              <a:rPr lang="en-GB" sz="2000" dirty="0"/>
              <a:t>4As of Alzheimer’s: Amnesia, Aphasia, Agnosia, Apraxia </a:t>
            </a:r>
          </a:p>
          <a:p>
            <a:pPr marL="0" indent="0">
              <a:buNone/>
            </a:pPr>
            <a:endParaRPr lang="en-GB" sz="2000" b="1" dirty="0"/>
          </a:p>
          <a:p>
            <a:pPr marL="0" indent="0">
              <a:buNone/>
            </a:pPr>
            <a:r>
              <a:rPr lang="en-GB" sz="2000" b="1" dirty="0"/>
              <a:t>How can dementia be managed?</a:t>
            </a:r>
          </a:p>
          <a:p>
            <a:pPr marL="342900" indent="-342900">
              <a:buFont typeface="Arial" panose="020B0604020202020204" pitchFamily="34" charset="0"/>
              <a:buChar char="•"/>
            </a:pPr>
            <a:r>
              <a:rPr lang="en-GB" sz="2000" dirty="0"/>
              <a:t>Exclude treatable and manage exacerbating factors </a:t>
            </a:r>
          </a:p>
          <a:p>
            <a:pPr marL="342900" indent="-342900">
              <a:buFont typeface="Arial" panose="020B0604020202020204" pitchFamily="34" charset="0"/>
              <a:buChar char="•"/>
            </a:pPr>
            <a:r>
              <a:rPr lang="en-GB" sz="2000" dirty="0"/>
              <a:t>Support – psychological work, promote independence, relative support</a:t>
            </a:r>
          </a:p>
          <a:p>
            <a:pPr marL="342900" indent="-342900">
              <a:buFont typeface="Arial" panose="020B0604020202020204" pitchFamily="34" charset="0"/>
              <a:buChar char="•"/>
            </a:pPr>
            <a:r>
              <a:rPr lang="en-GB" sz="2000" dirty="0"/>
              <a:t>Manage RF (vascular dementia)</a:t>
            </a:r>
          </a:p>
          <a:p>
            <a:pPr marL="342900" indent="-342900">
              <a:buFont typeface="Arial" panose="020B0604020202020204" pitchFamily="34" charset="0"/>
              <a:buChar char="•"/>
            </a:pPr>
            <a:r>
              <a:rPr lang="en-GB" sz="2000" dirty="0"/>
              <a:t>Alzheimer’s Disease Medications: Acetylcholinesterase inhibitors - Donepezil (1st line,) Rivastigmine (better for hallucinations) AND NMDA receptor antagonist - Memantine</a:t>
            </a:r>
          </a:p>
        </p:txBody>
      </p:sp>
    </p:spTree>
    <p:extLst>
      <p:ext uri="{BB962C8B-B14F-4D97-AF65-F5344CB8AC3E}">
        <p14:creationId xmlns:p14="http://schemas.microsoft.com/office/powerpoint/2010/main" val="320124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Frontal Lobe Syndrome</a:t>
            </a:r>
            <a:endParaRPr lang="en-GB" b="1" i="0" u="none" strike="noStrike" cap="none" dirty="0">
              <a:solidFill>
                <a:schemeClr val="bg1"/>
              </a:solidFill>
              <a:latin typeface="Calibri"/>
              <a:ea typeface="Calibri"/>
              <a:cs typeface="Calibri"/>
              <a:sym typeface="Calibri"/>
            </a:endParaRPr>
          </a:p>
        </p:txBody>
      </p:sp>
      <p:sp>
        <p:nvSpPr>
          <p:cNvPr id="3" name="TextBox 2">
            <a:extLst>
              <a:ext uri="{FF2B5EF4-FFF2-40B4-BE49-F238E27FC236}">
                <a16:creationId xmlns:a16="http://schemas.microsoft.com/office/drawing/2014/main" id="{E1D3D44A-D64E-76BF-CC91-14EE1ED0B220}"/>
              </a:ext>
            </a:extLst>
          </p:cNvPr>
          <p:cNvSpPr txBox="1"/>
          <p:nvPr/>
        </p:nvSpPr>
        <p:spPr>
          <a:xfrm>
            <a:off x="318052" y="1514036"/>
            <a:ext cx="11873948" cy="4124206"/>
          </a:xfrm>
          <a:prstGeom prst="rect">
            <a:avLst/>
          </a:prstGeom>
          <a:noFill/>
        </p:spPr>
        <p:txBody>
          <a:bodyPr wrap="square">
            <a:spAutoFit/>
          </a:bodyPr>
          <a:lstStyle/>
          <a:p>
            <a:pPr marL="0" indent="0">
              <a:buNone/>
            </a:pPr>
            <a:r>
              <a:rPr lang="en-GB" sz="2000" b="1" dirty="0"/>
              <a:t>Aetiology </a:t>
            </a:r>
          </a:p>
          <a:p>
            <a:pPr lvl="1"/>
            <a:r>
              <a:rPr lang="en-GB" sz="1800" dirty="0"/>
              <a:t>Head injury, Cerebrovascular event, Infection, Neoplasm, Degenerative Disorders (e.g., Pick’s disease)</a:t>
            </a:r>
          </a:p>
          <a:p>
            <a:pPr lvl="1"/>
            <a:endParaRPr lang="en-GB" sz="1800" dirty="0"/>
          </a:p>
          <a:p>
            <a:pPr marL="0" indent="0">
              <a:buNone/>
            </a:pPr>
            <a:r>
              <a:rPr lang="en-GB" sz="2000" b="1" dirty="0"/>
              <a:t>Presentation </a:t>
            </a:r>
          </a:p>
          <a:p>
            <a:pPr marL="342900" lvl="1" indent="-342900">
              <a:buFont typeface="Arial" panose="020B0604020202020204" pitchFamily="34" charset="0"/>
              <a:buChar char="•"/>
            </a:pPr>
            <a:r>
              <a:rPr lang="en-GB" sz="1800" i="1" dirty="0"/>
              <a:t>"He's not the father I know"</a:t>
            </a:r>
          </a:p>
          <a:p>
            <a:pPr marL="342900" lvl="1" indent="-342900">
              <a:buFont typeface="Arial" panose="020B0604020202020204" pitchFamily="34" charset="0"/>
              <a:buChar char="•"/>
            </a:pPr>
            <a:r>
              <a:rPr lang="en-GB" sz="1800" dirty="0"/>
              <a:t>Symptoms: Decreased lack of spontaneous activity, Loss of attention, Perseveration </a:t>
            </a:r>
          </a:p>
          <a:p>
            <a:pPr marL="342900" lvl="1" indent="-342900">
              <a:buFont typeface="Arial" panose="020B0604020202020204" pitchFamily="34" charset="0"/>
              <a:buChar char="•"/>
            </a:pPr>
            <a:r>
              <a:rPr lang="en-GB" sz="1800" dirty="0"/>
              <a:t>Signs: </a:t>
            </a:r>
            <a:r>
              <a:rPr lang="en-GB" sz="1800" b="1" dirty="0"/>
              <a:t>Neglect</a:t>
            </a:r>
            <a:r>
              <a:rPr lang="en-GB" sz="1800" dirty="0"/>
              <a:t> (right-sided brain lesions typically neglect the left hemispace)</a:t>
            </a:r>
          </a:p>
          <a:p>
            <a:pPr marL="0" indent="0">
              <a:buNone/>
            </a:pPr>
            <a:endParaRPr lang="en-GB" sz="2000" b="1" dirty="0"/>
          </a:p>
          <a:p>
            <a:pPr marL="0" indent="0">
              <a:buNone/>
            </a:pPr>
            <a:r>
              <a:rPr lang="en-GB" sz="2000" b="1" dirty="0"/>
              <a:t>Investigations </a:t>
            </a:r>
          </a:p>
          <a:p>
            <a:pPr marL="342900" lvl="1" indent="-342900">
              <a:buFont typeface="Arial" panose="020B0604020202020204" pitchFamily="34" charset="0"/>
              <a:buChar char="•"/>
            </a:pPr>
            <a:r>
              <a:rPr lang="en-GB" sz="1800" dirty="0"/>
              <a:t>Bloods – B12 levels, TFTs, serology for syphilis and antinuclear antibodies</a:t>
            </a:r>
          </a:p>
          <a:p>
            <a:pPr marL="342900" lvl="1" indent="-342900">
              <a:buFont typeface="Arial" panose="020B0604020202020204" pitchFamily="34" charset="0"/>
              <a:buChar char="•"/>
            </a:pPr>
            <a:r>
              <a:rPr lang="en-GB" sz="1800" dirty="0"/>
              <a:t>Consider MRI/CT scanning </a:t>
            </a:r>
          </a:p>
          <a:p>
            <a:pPr lvl="1"/>
            <a:endParaRPr lang="en-GB" sz="1800" dirty="0"/>
          </a:p>
          <a:p>
            <a:pPr marL="0" indent="0">
              <a:buNone/>
            </a:pPr>
            <a:r>
              <a:rPr lang="en-GB" sz="2000" b="1" dirty="0"/>
              <a:t>Treatment</a:t>
            </a:r>
          </a:p>
          <a:p>
            <a:pPr lvl="1"/>
            <a:r>
              <a:rPr lang="en-GB" sz="1800" dirty="0"/>
              <a:t>General supportive care sharing some principles with dementia care</a:t>
            </a:r>
          </a:p>
        </p:txBody>
      </p:sp>
    </p:spTree>
    <p:extLst>
      <p:ext uri="{BB962C8B-B14F-4D97-AF65-F5344CB8AC3E}">
        <p14:creationId xmlns:p14="http://schemas.microsoft.com/office/powerpoint/2010/main" val="312356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3" name="Google Shape;133;p21"/>
          <p:cNvSpPr txBox="1"/>
          <p:nvPr/>
        </p:nvSpPr>
        <p:spPr>
          <a:xfrm>
            <a:off x="1465904" y="6269388"/>
            <a:ext cx="5065712" cy="2778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Peer Teaching Society is not liable for false or misleading information…</a:t>
            </a:r>
            <a:endParaRPr sz="1800" b="0" i="0" u="none" strike="noStrike" cap="none">
              <a:solidFill>
                <a:schemeClr val="dk1"/>
              </a:solidFill>
              <a:latin typeface="Calibri"/>
              <a:ea typeface="Calibri"/>
              <a:cs typeface="Calibri"/>
              <a:sym typeface="Calibri"/>
            </a:endParaRPr>
          </a:p>
        </p:txBody>
      </p:sp>
      <p:sp>
        <p:nvSpPr>
          <p:cNvPr id="134" name="Google Shape;134;p21"/>
          <p:cNvSpPr txBox="1"/>
          <p:nvPr/>
        </p:nvSpPr>
        <p:spPr>
          <a:xfrm>
            <a:off x="304800" y="207628"/>
            <a:ext cx="11569148" cy="1143000"/>
          </a:xfrm>
          <a:prstGeom prst="rect">
            <a:avLst/>
          </a:prstGeom>
          <a:solidFill>
            <a:srgbClr val="2932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5" name="Google Shape;135;p21"/>
          <p:cNvPicPr preferRelativeResize="0"/>
          <p:nvPr/>
        </p:nvPicPr>
        <p:blipFill rotWithShape="1">
          <a:blip r:embed="rId3">
            <a:alphaModFix/>
          </a:blip>
          <a:srcRect/>
          <a:stretch/>
        </p:blipFill>
        <p:spPr>
          <a:xfrm>
            <a:off x="304800" y="5612873"/>
            <a:ext cx="1023223" cy="1026582"/>
          </a:xfrm>
          <a:prstGeom prst="rect">
            <a:avLst/>
          </a:prstGeom>
          <a:noFill/>
          <a:ln>
            <a:noFill/>
          </a:ln>
        </p:spPr>
      </p:pic>
      <p:sp>
        <p:nvSpPr>
          <p:cNvPr id="136" name="Google Shape;136;p21"/>
          <p:cNvSpPr txBox="1"/>
          <p:nvPr/>
        </p:nvSpPr>
        <p:spPr>
          <a:xfrm>
            <a:off x="304801" y="449706"/>
            <a:ext cx="115824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bg1"/>
                </a:solidFill>
              </a:rPr>
              <a:t>Case 1</a:t>
            </a:r>
            <a:endParaRPr lang="en-GB" b="1" i="0" u="none" strike="noStrike" cap="none" dirty="0">
              <a:solidFill>
                <a:schemeClr val="bg1"/>
              </a:solidFill>
              <a:latin typeface="Calibri"/>
              <a:ea typeface="Calibri"/>
              <a:cs typeface="Calibri"/>
              <a:sym typeface="Calibri"/>
            </a:endParaRPr>
          </a:p>
        </p:txBody>
      </p:sp>
      <p:sp>
        <p:nvSpPr>
          <p:cNvPr id="5" name="TextBox 4">
            <a:extLst>
              <a:ext uri="{FF2B5EF4-FFF2-40B4-BE49-F238E27FC236}">
                <a16:creationId xmlns:a16="http://schemas.microsoft.com/office/drawing/2014/main" id="{40793E28-D076-67D6-C9FD-EF0ACB9EBB09}"/>
              </a:ext>
            </a:extLst>
          </p:cNvPr>
          <p:cNvSpPr txBox="1"/>
          <p:nvPr/>
        </p:nvSpPr>
        <p:spPr>
          <a:xfrm>
            <a:off x="304801" y="1459664"/>
            <a:ext cx="11887200" cy="4247317"/>
          </a:xfrm>
          <a:prstGeom prst="rect">
            <a:avLst/>
          </a:prstGeom>
          <a:noFill/>
        </p:spPr>
        <p:txBody>
          <a:bodyPr wrap="square">
            <a:spAutoFit/>
          </a:bodyPr>
          <a:lstStyle/>
          <a:p>
            <a:r>
              <a:rPr lang="en-US" sz="1600" dirty="0"/>
              <a:t>Patient Presentation: 74-year-old female, daughter describes her as becoming more forgetful on her most recent visit. When taking a history from a patient she responds mainly with “don’t know” answers.</a:t>
            </a:r>
          </a:p>
          <a:p>
            <a:endParaRPr lang="en-US" sz="1600" b="1" dirty="0"/>
          </a:p>
          <a:p>
            <a:r>
              <a:rPr lang="en-US" sz="1600" b="1" dirty="0"/>
              <a:t>What investigations would you like to do?</a:t>
            </a:r>
          </a:p>
          <a:p>
            <a:pPr marL="285750" indent="-285750">
              <a:buFont typeface="Arial" panose="020B0604020202020204" pitchFamily="34" charset="0"/>
              <a:buChar char="•"/>
            </a:pPr>
            <a:r>
              <a:rPr lang="en-US" sz="1600" dirty="0"/>
              <a:t>Objective test of memory: e.g. AMT 10</a:t>
            </a:r>
          </a:p>
          <a:p>
            <a:pPr marL="285750" indent="-285750">
              <a:buFont typeface="Arial" panose="020B0604020202020204" pitchFamily="34" charset="0"/>
              <a:buChar char="•"/>
            </a:pPr>
            <a:r>
              <a:rPr lang="en-US" sz="1600" dirty="0"/>
              <a:t>Confusion screen: </a:t>
            </a:r>
          </a:p>
          <a:p>
            <a:pPr marL="285750" indent="-285750">
              <a:buFont typeface="Arial" panose="020B0604020202020204" pitchFamily="34" charset="0"/>
              <a:buChar char="•"/>
            </a:pPr>
            <a:r>
              <a:rPr lang="en-US" sz="1600" dirty="0"/>
              <a:t>Imaging: CT/MRI</a:t>
            </a:r>
          </a:p>
          <a:p>
            <a:pPr marL="285750" indent="-285750">
              <a:buFont typeface="Arial" panose="020B0604020202020204" pitchFamily="34" charset="0"/>
              <a:buChar char="•"/>
            </a:pPr>
            <a:endParaRPr lang="en-US" sz="1600" dirty="0"/>
          </a:p>
          <a:p>
            <a:endParaRPr lang="en-US" sz="1600" dirty="0"/>
          </a:p>
          <a:p>
            <a:r>
              <a:rPr lang="en-US" sz="1600" b="1" dirty="0"/>
              <a:t>Give some differential diagnoses?</a:t>
            </a:r>
          </a:p>
          <a:p>
            <a:pPr marL="285750" indent="-285750">
              <a:buFont typeface="Arial" panose="020B0604020202020204" pitchFamily="34" charset="0"/>
              <a:buChar char="•"/>
            </a:pPr>
            <a:r>
              <a:rPr lang="en-US" sz="1600" dirty="0"/>
              <a:t>Dementia</a:t>
            </a:r>
          </a:p>
          <a:p>
            <a:pPr marL="285750" indent="-285750">
              <a:buFont typeface="Arial" panose="020B0604020202020204" pitchFamily="34" charset="0"/>
              <a:buChar char="•"/>
            </a:pPr>
            <a:r>
              <a:rPr lang="en-US" sz="1600" dirty="0"/>
              <a:t>Pseudodementia</a:t>
            </a:r>
          </a:p>
          <a:p>
            <a:pPr marL="285750" indent="-285750">
              <a:buFont typeface="Arial" panose="020B0604020202020204" pitchFamily="34" charset="0"/>
              <a:buChar char="•"/>
            </a:pPr>
            <a:r>
              <a:rPr lang="en-US" sz="1600" dirty="0"/>
              <a:t>depression</a:t>
            </a:r>
          </a:p>
          <a:p>
            <a:endParaRPr lang="en-US" sz="1600" b="1" dirty="0"/>
          </a:p>
          <a:p>
            <a:r>
              <a:rPr lang="en-US" sz="1600" b="1" dirty="0"/>
              <a:t>What is the most likely diagnosis usually secondary to?</a:t>
            </a:r>
          </a:p>
          <a:p>
            <a:pPr marL="285750" indent="-285750">
              <a:buFont typeface="Arial" panose="020B0604020202020204" pitchFamily="34" charset="0"/>
              <a:buChar char="•"/>
            </a:pPr>
            <a:r>
              <a:rPr lang="en-US" sz="1600" dirty="0"/>
              <a:t>mental illness- Most commonly depression</a:t>
            </a:r>
          </a:p>
          <a:p>
            <a:endParaRPr lang="en-US" dirty="0"/>
          </a:p>
        </p:txBody>
      </p:sp>
      <p:sp>
        <p:nvSpPr>
          <p:cNvPr id="7" name="TextBox 6">
            <a:extLst>
              <a:ext uri="{FF2B5EF4-FFF2-40B4-BE49-F238E27FC236}">
                <a16:creationId xmlns:a16="http://schemas.microsoft.com/office/drawing/2014/main" id="{6A68B22F-651E-5E1A-4E0F-FCF6D16EC173}"/>
              </a:ext>
            </a:extLst>
          </p:cNvPr>
          <p:cNvSpPr txBox="1"/>
          <p:nvPr/>
        </p:nvSpPr>
        <p:spPr>
          <a:xfrm>
            <a:off x="4957011" y="2327588"/>
            <a:ext cx="7090610" cy="2308324"/>
          </a:xfrm>
          <a:prstGeom prst="rect">
            <a:avLst/>
          </a:prstGeom>
          <a:solidFill>
            <a:schemeClr val="accent1">
              <a:lumMod val="40000"/>
              <a:lumOff val="60000"/>
            </a:schemeClr>
          </a:solidFill>
        </p:spPr>
        <p:txBody>
          <a:bodyPr wrap="square">
            <a:spAutoFit/>
          </a:bodyPr>
          <a:lstStyle/>
          <a:p>
            <a:r>
              <a:rPr lang="en-US" sz="2400" b="1" dirty="0"/>
              <a:t>Pseudodementia:</a:t>
            </a:r>
          </a:p>
          <a:p>
            <a:pPr marL="285750" indent="-285750">
              <a:buFont typeface="Arial" panose="020B0604020202020204" pitchFamily="34" charset="0"/>
              <a:buChar char="•"/>
            </a:pPr>
            <a:r>
              <a:rPr lang="en-US" sz="2400" dirty="0"/>
              <a:t>Cognitive Impairment secondary to mental illness- Most commonly depression</a:t>
            </a:r>
          </a:p>
          <a:p>
            <a:pPr marL="285750" indent="-285750">
              <a:buFont typeface="Arial" panose="020B0604020202020204" pitchFamily="34" charset="0"/>
              <a:buChar char="•"/>
            </a:pPr>
            <a:r>
              <a:rPr lang="en-US" sz="2400" dirty="0"/>
              <a:t>“Don’t know” answers</a:t>
            </a:r>
          </a:p>
          <a:p>
            <a:pPr marL="285750" indent="-285750">
              <a:buFont typeface="Arial" panose="020B0604020202020204" pitchFamily="34" charset="0"/>
              <a:buChar char="•"/>
            </a:pPr>
            <a:r>
              <a:rPr lang="en-US" sz="2400" dirty="0"/>
              <a:t>Impairments in executive functioning and attention</a:t>
            </a:r>
          </a:p>
        </p:txBody>
      </p:sp>
    </p:spTree>
    <p:extLst>
      <p:ext uri="{BB962C8B-B14F-4D97-AF65-F5344CB8AC3E}">
        <p14:creationId xmlns:p14="http://schemas.microsoft.com/office/powerpoint/2010/main" val="422062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Custom 1">
      <a:dk1>
        <a:srgbClr val="000000"/>
      </a:dk1>
      <a:lt1>
        <a:srgbClr val="F8F4E4"/>
      </a:lt1>
      <a:dk2>
        <a:srgbClr val="44546A"/>
      </a:dk2>
      <a:lt2>
        <a:srgbClr val="F8F4E4"/>
      </a:lt2>
      <a:accent1>
        <a:srgbClr val="D7B5C6"/>
      </a:accent1>
      <a:accent2>
        <a:srgbClr val="9A8AFA"/>
      </a:accent2>
      <a:accent3>
        <a:srgbClr val="E9D1F7"/>
      </a:accent3>
      <a:accent4>
        <a:srgbClr val="8496B0"/>
      </a:accent4>
      <a:accent5>
        <a:srgbClr val="48A1FA"/>
      </a:accent5>
      <a:accent6>
        <a:srgbClr val="F7CBA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5865</Words>
  <Application>Microsoft Office PowerPoint</Application>
  <PresentationFormat>Widescreen</PresentationFormat>
  <Paragraphs>583</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Calibri</vt:lpstr>
      <vt:lpstr>Raleway</vt:lpstr>
      <vt:lpstr>Symbol</vt:lpstr>
      <vt:lpstr>Wingdings</vt:lpstr>
      <vt:lpstr>Radley</vt:lpstr>
      <vt:lpstr>Arial</vt:lpstr>
      <vt:lpstr>Roboto</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Fothergill</dc:creator>
  <cp:lastModifiedBy>Prakhar Gupta</cp:lastModifiedBy>
  <cp:revision>16</cp:revision>
  <dcterms:modified xsi:type="dcterms:W3CDTF">2023-11-02T10:29:19Z</dcterms:modified>
</cp:coreProperties>
</file>