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4" roundtripDataSignature="AMtx7mihSrYIv47iPudkzH7Eqb93i1MW2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578E956-EE39-4595-B942-FBCE888BC15B}">
  <a:tblStyle styleId="{4578E956-EE39-4595-B942-FBCE888BC15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5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5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5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8"/>
          <p:cNvSpPr/>
          <p:nvPr>
            <p:ph idx="2" type="pic"/>
          </p:nvPr>
        </p:nvSpPr>
        <p:spPr>
          <a:xfrm>
            <a:off x="5183188" y="987425"/>
            <a:ext cx="6172200" cy="4873625"/>
          </a:xfrm>
          <a:prstGeom prst="rect">
            <a:avLst/>
          </a:prstGeom>
          <a:noFill/>
          <a:ln>
            <a:noFill/>
          </a:ln>
        </p:spPr>
      </p:sp>
      <p:sp>
        <p:nvSpPr>
          <p:cNvPr id="68" name="Google Shape;68;p5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0C5">
            <a:alpha val="12941"/>
          </a:srgbClr>
        </a:solidFill>
      </p:bgPr>
    </p:bg>
    <p:spTree>
      <p:nvGrpSpPr>
        <p:cNvPr id="9" name="Shape 9"/>
        <p:cNvGrpSpPr/>
        <p:nvPr/>
      </p:nvGrpSpPr>
      <p:grpSpPr>
        <a:xfrm>
          <a:off x="0" y="0"/>
          <a:ext cx="0" cy="0"/>
          <a:chOff x="0" y="0"/>
          <a:chExt cx="0" cy="0"/>
        </a:xfrm>
      </p:grpSpPr>
      <p:sp>
        <p:nvSpPr>
          <p:cNvPr id="10" name="Google Shape;10;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7.png"/><Relationship Id="rId6"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11.png"/><Relationship Id="rId7" Type="http://schemas.openxmlformats.org/officeDocument/2006/relationships/image" Target="../media/image12.jpg"/><Relationship Id="rId8"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1.png"/><Relationship Id="rId6"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0.png"/><Relationship Id="rId6"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40.png"/><Relationship Id="rId6"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hyperlink" Target="mailto:aaziz4@sheffield.ac.uk" TargetMode="External"/><Relationship Id="rId6"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4.png"/><Relationship Id="rId4" Type="http://schemas.openxmlformats.org/officeDocument/2006/relationships/image" Target="../media/image2.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6646"/>
            <a:ext cx="12192000" cy="6858000"/>
          </a:xfrm>
          <a:prstGeom prst="rect">
            <a:avLst/>
          </a:prstGeom>
          <a:solidFill>
            <a:srgbClr val="FFE0C5">
              <a:alpha val="1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1"/>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90" name="Google Shape;90;p1"/>
          <p:cNvGrpSpPr/>
          <p:nvPr/>
        </p:nvGrpSpPr>
        <p:grpSpPr>
          <a:xfrm>
            <a:off x="0" y="5582490"/>
            <a:ext cx="12070081" cy="1297375"/>
            <a:chOff x="0" y="5582490"/>
            <a:chExt cx="12070081" cy="1297375"/>
          </a:xfrm>
        </p:grpSpPr>
        <p:pic>
          <p:nvPicPr>
            <p:cNvPr descr="SHEFFIELD PEER TEACHING SOCIETY" id="91" name="Google Shape;91;p1"/>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92" name="Google Shape;92;p1"/>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grpSp>
        <p:nvGrpSpPr>
          <p:cNvPr id="93" name="Google Shape;93;p1"/>
          <p:cNvGrpSpPr/>
          <p:nvPr/>
        </p:nvGrpSpPr>
        <p:grpSpPr>
          <a:xfrm>
            <a:off x="966430" y="626107"/>
            <a:ext cx="1128382" cy="847206"/>
            <a:chOff x="5307830" y="325570"/>
            <a:chExt cx="1128382" cy="847206"/>
          </a:xfrm>
        </p:grpSpPr>
        <p:sp>
          <p:nvSpPr>
            <p:cNvPr id="94" name="Google Shape;94;p1"/>
            <p:cNvSpPr/>
            <p:nvPr/>
          </p:nvSpPr>
          <p:spPr>
            <a:xfrm>
              <a:off x="5307830" y="577396"/>
              <a:ext cx="675351" cy="595380"/>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
            <p:cNvSpPr/>
            <p:nvPr/>
          </p:nvSpPr>
          <p:spPr>
            <a:xfrm>
              <a:off x="5885720" y="325570"/>
              <a:ext cx="550492" cy="485306"/>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6" name="Google Shape;96;p1"/>
          <p:cNvSpPr/>
          <p:nvPr/>
        </p:nvSpPr>
        <p:spPr>
          <a:xfrm>
            <a:off x="6958811" y="1645694"/>
            <a:ext cx="4689240" cy="4115025"/>
          </a:xfrm>
          <a:custGeom>
            <a:rect b="b" l="l" r="r" t="t"/>
            <a:pathLst>
              <a:path extrusionOk="0" h="968" w="1099">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cap="flat" cmpd="sng" w="508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
          <p:cNvSpPr/>
          <p:nvPr/>
        </p:nvSpPr>
        <p:spPr>
          <a:xfrm>
            <a:off x="4439502" y="626107"/>
            <a:ext cx="3154669" cy="2796247"/>
          </a:xfrm>
          <a:custGeom>
            <a:rect b="b" l="l" r="r" t="t"/>
            <a:pathLst>
              <a:path extrusionOk="0" h="2651787" w="2991693">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cap="flat" cmpd="sng" w="508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1"/>
          <p:cNvSpPr txBox="1"/>
          <p:nvPr/>
        </p:nvSpPr>
        <p:spPr>
          <a:xfrm>
            <a:off x="966430" y="3450865"/>
            <a:ext cx="6006864" cy="1566407"/>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US" sz="3200">
                <a:solidFill>
                  <a:schemeClr val="dk1"/>
                </a:solidFill>
                <a:latin typeface="Calibri"/>
                <a:ea typeface="Calibri"/>
                <a:cs typeface="Calibri"/>
                <a:sym typeface="Calibri"/>
              </a:rPr>
              <a:t>GEM SBA-Style Revision Series</a:t>
            </a:r>
            <a:endParaRPr/>
          </a:p>
          <a:p>
            <a:pPr indent="0" lvl="0" marL="0" marR="0" rtl="0" algn="l">
              <a:lnSpc>
                <a:spcPct val="90000"/>
              </a:lnSpc>
              <a:spcBef>
                <a:spcPts val="600"/>
              </a:spcBef>
              <a:spcAft>
                <a:spcPts val="0"/>
              </a:spcAft>
              <a:buNone/>
            </a:pPr>
            <a:r>
              <a:rPr b="1" lang="en-US" sz="5400">
                <a:solidFill>
                  <a:schemeClr val="dk1"/>
                </a:solidFill>
                <a:latin typeface="Calibri"/>
                <a:ea typeface="Calibri"/>
                <a:cs typeface="Calibri"/>
                <a:sym typeface="Calibri"/>
              </a:rPr>
              <a:t>2022/23</a:t>
            </a:r>
            <a:endParaRPr/>
          </a:p>
        </p:txBody>
      </p:sp>
      <p:pic>
        <p:nvPicPr>
          <p:cNvPr descr="Sheffield Medical Society" id="99" name="Google Shape;99;p1"/>
          <p:cNvPicPr preferRelativeResize="0"/>
          <p:nvPr/>
        </p:nvPicPr>
        <p:blipFill rotWithShape="1">
          <a:blip r:embed="rId4">
            <a:alphaModFix/>
          </a:blip>
          <a:srcRect b="0" l="0" r="0" t="0"/>
          <a:stretch/>
        </p:blipFill>
        <p:spPr>
          <a:xfrm>
            <a:off x="4707859" y="1510852"/>
            <a:ext cx="2617954" cy="1540574"/>
          </a:xfrm>
          <a:prstGeom prst="rect">
            <a:avLst/>
          </a:prstGeom>
          <a:noFill/>
          <a:ln>
            <a:noFill/>
          </a:ln>
        </p:spPr>
      </p:pic>
      <p:sp>
        <p:nvSpPr>
          <p:cNvPr id="100" name="Google Shape;100;p1"/>
          <p:cNvSpPr/>
          <p:nvPr/>
        </p:nvSpPr>
        <p:spPr>
          <a:xfrm>
            <a:off x="7325813" y="1775638"/>
            <a:ext cx="3899757" cy="3881118"/>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 name="Google Shape;101;p1"/>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pic>
        <p:nvPicPr>
          <p:cNvPr descr="SHEFFIELD PEER TEACHING SOCIETY" id="102" name="Google Shape;102;p1"/>
          <p:cNvPicPr preferRelativeResize="0"/>
          <p:nvPr/>
        </p:nvPicPr>
        <p:blipFill rotWithShape="1">
          <a:blip r:embed="rId3">
            <a:alphaModFix/>
          </a:blip>
          <a:srcRect b="0" l="0" r="0" t="0"/>
          <a:stretch/>
        </p:blipFill>
        <p:spPr>
          <a:xfrm>
            <a:off x="7167721" y="1666738"/>
            <a:ext cx="4300526" cy="42707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0"/>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Parotid gland anatomy </a:t>
            </a:r>
            <a:endParaRPr/>
          </a:p>
        </p:txBody>
      </p:sp>
      <p:sp>
        <p:nvSpPr>
          <p:cNvPr id="203" name="Google Shape;203;p10"/>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204" name="Google Shape;204;p10"/>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5" name="Google Shape;205;p10"/>
          <p:cNvGrpSpPr/>
          <p:nvPr/>
        </p:nvGrpSpPr>
        <p:grpSpPr>
          <a:xfrm>
            <a:off x="0" y="5582490"/>
            <a:ext cx="12070081" cy="1297375"/>
            <a:chOff x="0" y="5582490"/>
            <a:chExt cx="12070081" cy="1297375"/>
          </a:xfrm>
        </p:grpSpPr>
        <p:pic>
          <p:nvPicPr>
            <p:cNvPr descr="SHEFFIELD PEER TEACHING SOCIETY" id="206" name="Google Shape;206;p10"/>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207" name="Google Shape;207;p10"/>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Graphical user interface&#10;&#10;Description automatically generated with medium confidence" id="208" name="Google Shape;208;p10"/>
          <p:cNvPicPr preferRelativeResize="0"/>
          <p:nvPr/>
        </p:nvPicPr>
        <p:blipFill rotWithShape="1">
          <a:blip r:embed="rId5">
            <a:alphaModFix/>
          </a:blip>
          <a:srcRect b="0" l="0" r="0" t="0"/>
          <a:stretch/>
        </p:blipFill>
        <p:spPr>
          <a:xfrm>
            <a:off x="419100" y="1690688"/>
            <a:ext cx="5397500" cy="4195657"/>
          </a:xfrm>
          <a:prstGeom prst="rect">
            <a:avLst/>
          </a:prstGeom>
          <a:noFill/>
          <a:ln>
            <a:noFill/>
          </a:ln>
        </p:spPr>
      </p:pic>
      <p:pic>
        <p:nvPicPr>
          <p:cNvPr descr="Diagram&#10;&#10;Description automatically generated" id="209" name="Google Shape;209;p10"/>
          <p:cNvPicPr preferRelativeResize="0"/>
          <p:nvPr/>
        </p:nvPicPr>
        <p:blipFill rotWithShape="1">
          <a:blip r:embed="rId6">
            <a:alphaModFix/>
          </a:blip>
          <a:srcRect b="0" l="0" r="0" t="0"/>
          <a:stretch/>
        </p:blipFill>
        <p:spPr>
          <a:xfrm>
            <a:off x="5971041" y="1703826"/>
            <a:ext cx="5801859" cy="28049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1"/>
          <p:cNvSpPr txBox="1"/>
          <p:nvPr>
            <p:ph type="title"/>
          </p:nvPr>
        </p:nvSpPr>
        <p:spPr>
          <a:xfrm>
            <a:off x="838200" y="134804"/>
            <a:ext cx="10515600" cy="91378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SMG &amp; sublingual gland anatomy</a:t>
            </a:r>
            <a:endParaRPr/>
          </a:p>
        </p:txBody>
      </p:sp>
      <p:sp>
        <p:nvSpPr>
          <p:cNvPr id="215" name="Google Shape;215;p11"/>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216" name="Google Shape;216;p11"/>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17" name="Google Shape;217;p11"/>
          <p:cNvGrpSpPr/>
          <p:nvPr/>
        </p:nvGrpSpPr>
        <p:grpSpPr>
          <a:xfrm>
            <a:off x="0" y="5582490"/>
            <a:ext cx="12070081" cy="1297375"/>
            <a:chOff x="0" y="5582490"/>
            <a:chExt cx="12070081" cy="1297375"/>
          </a:xfrm>
        </p:grpSpPr>
        <p:pic>
          <p:nvPicPr>
            <p:cNvPr descr="SHEFFIELD PEER TEACHING SOCIETY" id="218" name="Google Shape;218;p11"/>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219" name="Google Shape;219;p11"/>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Diagram&#10;&#10;Description automatically generated" id="220" name="Google Shape;220;p11"/>
          <p:cNvPicPr preferRelativeResize="0"/>
          <p:nvPr/>
        </p:nvPicPr>
        <p:blipFill rotWithShape="1">
          <a:blip r:embed="rId5">
            <a:alphaModFix/>
          </a:blip>
          <a:srcRect b="0" l="0" r="0" t="0"/>
          <a:stretch/>
        </p:blipFill>
        <p:spPr>
          <a:xfrm>
            <a:off x="233908" y="1147540"/>
            <a:ext cx="6730456" cy="4926544"/>
          </a:xfrm>
          <a:prstGeom prst="rect">
            <a:avLst/>
          </a:prstGeom>
          <a:noFill/>
          <a:ln>
            <a:noFill/>
          </a:ln>
        </p:spPr>
      </p:pic>
      <p:pic>
        <p:nvPicPr>
          <p:cNvPr descr="Diagram, text&#10;&#10;Description automatically generated" id="221" name="Google Shape;221;p11"/>
          <p:cNvPicPr preferRelativeResize="0"/>
          <p:nvPr/>
        </p:nvPicPr>
        <p:blipFill rotWithShape="1">
          <a:blip r:embed="rId6">
            <a:alphaModFix/>
          </a:blip>
          <a:srcRect b="0" l="0" r="0" t="0"/>
          <a:stretch/>
        </p:blipFill>
        <p:spPr>
          <a:xfrm>
            <a:off x="6944023" y="1490863"/>
            <a:ext cx="5126058" cy="38047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2"/>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SMG and sublingual gland</a:t>
            </a:r>
            <a:endParaRPr/>
          </a:p>
        </p:txBody>
      </p:sp>
      <p:sp>
        <p:nvSpPr>
          <p:cNvPr id="227" name="Google Shape;227;p12"/>
          <p:cNvSpPr txBox="1"/>
          <p:nvPr/>
        </p:nvSpPr>
        <p:spPr>
          <a:xfrm>
            <a:off x="838200" y="1881052"/>
            <a:ext cx="10515600" cy="4284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BOTH innervated by (chorda tympani branch of) facial nerve (CN VII).</a:t>
            </a:r>
            <a:endParaRPr/>
          </a:p>
          <a:p>
            <a:pPr indent="0" lvl="0" marL="0" marR="0" rtl="0" algn="l">
              <a:lnSpc>
                <a:spcPct val="90000"/>
              </a:lnSpc>
              <a:spcBef>
                <a:spcPts val="0"/>
              </a:spcBef>
              <a:spcAft>
                <a:spcPts val="0"/>
              </a:spcAft>
              <a:buClr>
                <a:schemeClr val="dk1"/>
              </a:buClr>
              <a:buSzPts val="6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Submandibular gland is a mixed gland.</a:t>
            </a:r>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Sublingual is a mucous gland.</a:t>
            </a:r>
            <a:endParaRPr/>
          </a:p>
          <a:p>
            <a:pPr indent="0" lvl="0" marL="0" marR="0" rtl="0" algn="l">
              <a:lnSpc>
                <a:spcPct val="90000"/>
              </a:lnSpc>
              <a:spcBef>
                <a:spcPts val="0"/>
              </a:spcBef>
              <a:spcAft>
                <a:spcPts val="0"/>
              </a:spcAft>
              <a:buClr>
                <a:schemeClr val="dk1"/>
              </a:buClr>
              <a:buSzPts val="6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SMG empties secretions into mouth via Wharton’s duct which wraps around mylohyoid and pierces oral mucosa @ sublingual papillae.</a:t>
            </a:r>
            <a:endParaRPr/>
          </a:p>
          <a:p>
            <a:pPr indent="0" lvl="0" marL="0" marR="0" rtl="0" algn="l">
              <a:lnSpc>
                <a:spcPct val="90000"/>
              </a:lnSpc>
              <a:spcBef>
                <a:spcPts val="0"/>
              </a:spcBef>
              <a:spcAft>
                <a:spcPts val="0"/>
              </a:spcAft>
              <a:buClr>
                <a:schemeClr val="dk1"/>
              </a:buClr>
              <a:buSzPts val="6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Sublingual gland also empties secretions into Wharton’s duct &amp; via series of smaller ducts that pierce the oral mucosa.</a:t>
            </a:r>
            <a:endParaRPr/>
          </a:p>
          <a:p>
            <a:pPr indent="0" lvl="0" marL="0" marR="0" rtl="0" algn="l">
              <a:lnSpc>
                <a:spcPct val="90000"/>
              </a:lnSpc>
              <a:spcBef>
                <a:spcPts val="0"/>
              </a:spcBef>
              <a:spcAft>
                <a:spcPts val="0"/>
              </a:spcAft>
              <a:buClr>
                <a:schemeClr val="dk1"/>
              </a:buClr>
              <a:buSzPts val="600"/>
              <a:buFont typeface="Arial"/>
              <a:buNone/>
            </a:pPr>
            <a:r>
              <a:t/>
            </a:r>
            <a:endParaRPr sz="2400">
              <a:solidFill>
                <a:schemeClr val="dk1"/>
              </a:solidFill>
              <a:latin typeface="Calibri"/>
              <a:ea typeface="Calibri"/>
              <a:cs typeface="Calibri"/>
              <a:sym typeface="Calibri"/>
            </a:endParaRPr>
          </a:p>
        </p:txBody>
      </p:sp>
      <p:sp>
        <p:nvSpPr>
          <p:cNvPr id="228" name="Google Shape;228;p12"/>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229" name="Google Shape;229;p12"/>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0" name="Google Shape;230;p12"/>
          <p:cNvGrpSpPr/>
          <p:nvPr/>
        </p:nvGrpSpPr>
        <p:grpSpPr>
          <a:xfrm>
            <a:off x="0" y="5582490"/>
            <a:ext cx="12070081" cy="1297375"/>
            <a:chOff x="0" y="5582490"/>
            <a:chExt cx="12070081" cy="1297375"/>
          </a:xfrm>
        </p:grpSpPr>
        <p:pic>
          <p:nvPicPr>
            <p:cNvPr descr="SHEFFIELD PEER TEACHING SOCIETY" id="231" name="Google Shape;231;p12"/>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232" name="Google Shape;232;p12"/>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A close-up of some food&#10;&#10;Description automatically generated with low confidence" id="233" name="Google Shape;233;p12"/>
          <p:cNvPicPr preferRelativeResize="0"/>
          <p:nvPr/>
        </p:nvPicPr>
        <p:blipFill rotWithShape="1">
          <a:blip r:embed="rId5">
            <a:alphaModFix/>
          </a:blip>
          <a:srcRect b="0" l="0" r="0" t="0"/>
          <a:stretch/>
        </p:blipFill>
        <p:spPr>
          <a:xfrm>
            <a:off x="5545907" y="4998899"/>
            <a:ext cx="3245002" cy="17242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3"/>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Gastric physiology 1 </a:t>
            </a:r>
            <a:endParaRPr/>
          </a:p>
        </p:txBody>
      </p:sp>
      <p:sp>
        <p:nvSpPr>
          <p:cNvPr id="239" name="Google Shape;239;p13"/>
          <p:cNvSpPr txBox="1"/>
          <p:nvPr/>
        </p:nvSpPr>
        <p:spPr>
          <a:xfrm>
            <a:off x="838200" y="1881052"/>
            <a:ext cx="5693229" cy="4284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50"/>
              <a:buFont typeface="Arial"/>
              <a:buNone/>
            </a:pPr>
            <a:r>
              <a:rPr lang="en-US" sz="1800" u="sng">
                <a:solidFill>
                  <a:schemeClr val="dk1"/>
                </a:solidFill>
                <a:latin typeface="Calibri"/>
                <a:ea typeface="Calibri"/>
                <a:cs typeface="Calibri"/>
                <a:sym typeface="Calibri"/>
              </a:rPr>
              <a:t>Functions of stomach</a:t>
            </a:r>
            <a:endParaRPr/>
          </a:p>
          <a:p>
            <a:pPr indent="0" lvl="0" marL="0" marR="0" rtl="0" algn="l">
              <a:lnSpc>
                <a:spcPct val="90000"/>
              </a:lnSpc>
              <a:spcBef>
                <a:spcPts val="0"/>
              </a:spcBef>
              <a:spcAft>
                <a:spcPts val="0"/>
              </a:spcAft>
              <a:buClr>
                <a:schemeClr val="dk1"/>
              </a:buClr>
              <a:buSzPts val="450"/>
              <a:buFont typeface="Arial"/>
              <a:buNone/>
            </a:pPr>
            <a:r>
              <a:rPr lang="en-US" sz="1800">
                <a:solidFill>
                  <a:schemeClr val="dk1"/>
                </a:solidFill>
                <a:latin typeface="Calibri"/>
                <a:ea typeface="Calibri"/>
                <a:cs typeface="Calibri"/>
                <a:sym typeface="Calibri"/>
              </a:rPr>
              <a:t>• Stores and mix food (</a:t>
            </a:r>
            <a:r>
              <a:rPr lang="en-US" sz="1800">
                <a:solidFill>
                  <a:srgbClr val="FF0000"/>
                </a:solidFill>
                <a:latin typeface="Calibri"/>
                <a:ea typeface="Calibri"/>
                <a:cs typeface="Calibri"/>
                <a:sym typeface="Calibri"/>
              </a:rPr>
              <a:t>receptive relaxation)</a:t>
            </a:r>
            <a:endParaRPr/>
          </a:p>
          <a:p>
            <a:pPr indent="0" lvl="0" marL="0" marR="0" rtl="0" algn="l">
              <a:lnSpc>
                <a:spcPct val="90000"/>
              </a:lnSpc>
              <a:spcBef>
                <a:spcPts val="0"/>
              </a:spcBef>
              <a:spcAft>
                <a:spcPts val="0"/>
              </a:spcAft>
              <a:buClr>
                <a:schemeClr val="dk1"/>
              </a:buClr>
              <a:buSzPts val="450"/>
              <a:buFont typeface="Arial"/>
              <a:buNone/>
            </a:pPr>
            <a:r>
              <a:rPr lang="en-US" sz="1800">
                <a:solidFill>
                  <a:schemeClr val="dk1"/>
                </a:solidFill>
                <a:latin typeface="Calibri"/>
                <a:ea typeface="Calibri"/>
                <a:cs typeface="Calibri"/>
                <a:sym typeface="Calibri"/>
              </a:rPr>
              <a:t>• Dissolve &amp; continue digestion (chief cells release gastric lipase and pepsinogen, a zymogen) </a:t>
            </a:r>
            <a:endParaRPr/>
          </a:p>
          <a:p>
            <a:pPr indent="0" lvl="0" marL="0" marR="0" rtl="0" algn="l">
              <a:lnSpc>
                <a:spcPct val="90000"/>
              </a:lnSpc>
              <a:spcBef>
                <a:spcPts val="0"/>
              </a:spcBef>
              <a:spcAft>
                <a:spcPts val="0"/>
              </a:spcAft>
              <a:buClr>
                <a:schemeClr val="dk1"/>
              </a:buClr>
              <a:buSzPts val="450"/>
              <a:buFont typeface="Arial"/>
              <a:buNone/>
            </a:pPr>
            <a:r>
              <a:rPr lang="en-US" sz="1800">
                <a:solidFill>
                  <a:schemeClr val="dk1"/>
                </a:solidFill>
                <a:latin typeface="Calibri"/>
                <a:ea typeface="Calibri"/>
                <a:cs typeface="Calibri"/>
                <a:sym typeface="Calibri"/>
              </a:rPr>
              <a:t>• Regulate emptying into the duodenum </a:t>
            </a:r>
            <a:endParaRPr/>
          </a:p>
          <a:p>
            <a:pPr indent="0" lvl="0" marL="0" marR="0" rtl="0" algn="l">
              <a:lnSpc>
                <a:spcPct val="90000"/>
              </a:lnSpc>
              <a:spcBef>
                <a:spcPts val="0"/>
              </a:spcBef>
              <a:spcAft>
                <a:spcPts val="0"/>
              </a:spcAft>
              <a:buClr>
                <a:schemeClr val="dk1"/>
              </a:buClr>
              <a:buSzPts val="450"/>
              <a:buFont typeface="Arial"/>
              <a:buNone/>
            </a:pPr>
            <a:r>
              <a:rPr lang="en-US" sz="1800">
                <a:solidFill>
                  <a:schemeClr val="dk1"/>
                </a:solidFill>
                <a:latin typeface="Calibri"/>
                <a:ea typeface="Calibri"/>
                <a:cs typeface="Calibri"/>
                <a:sym typeface="Calibri"/>
              </a:rPr>
              <a:t>• Kill some microbes </a:t>
            </a:r>
            <a:endParaRPr/>
          </a:p>
          <a:p>
            <a:pPr indent="0" lvl="0" marL="0" marR="0" rtl="0" algn="l">
              <a:lnSpc>
                <a:spcPct val="90000"/>
              </a:lnSpc>
              <a:spcBef>
                <a:spcPts val="0"/>
              </a:spcBef>
              <a:spcAft>
                <a:spcPts val="0"/>
              </a:spcAft>
              <a:buClr>
                <a:schemeClr val="dk1"/>
              </a:buClr>
              <a:buSzPts val="450"/>
              <a:buFont typeface="Arial"/>
              <a:buNone/>
            </a:pPr>
            <a:r>
              <a:rPr lang="en-US" sz="1800">
                <a:solidFill>
                  <a:schemeClr val="dk1"/>
                </a:solidFill>
                <a:latin typeface="Calibri"/>
                <a:ea typeface="Calibri"/>
                <a:cs typeface="Calibri"/>
                <a:sym typeface="Calibri"/>
              </a:rPr>
              <a:t>• Secrete protease (intracellular inactive precursor to pepsin, pepsinogen, secreted by chief cells) </a:t>
            </a:r>
            <a:endParaRPr/>
          </a:p>
          <a:p>
            <a:pPr indent="0" lvl="0" marL="0" marR="0" rtl="0" algn="l">
              <a:lnSpc>
                <a:spcPct val="90000"/>
              </a:lnSpc>
              <a:spcBef>
                <a:spcPts val="0"/>
              </a:spcBef>
              <a:spcAft>
                <a:spcPts val="0"/>
              </a:spcAft>
              <a:buClr>
                <a:schemeClr val="dk1"/>
              </a:buClr>
              <a:buSzPts val="450"/>
              <a:buFont typeface="Arial"/>
              <a:buNone/>
            </a:pPr>
            <a:r>
              <a:rPr lang="en-US" sz="1800">
                <a:solidFill>
                  <a:schemeClr val="dk1"/>
                </a:solidFill>
                <a:latin typeface="Calibri"/>
                <a:ea typeface="Calibri"/>
                <a:cs typeface="Calibri"/>
                <a:sym typeface="Calibri"/>
              </a:rPr>
              <a:t>• Secrete intrinsic factor (binds to cobalamin AKA vitamin B12 to enable its absorption in the terminal ileum, secreted by parietal cells) </a:t>
            </a:r>
            <a:endParaRPr/>
          </a:p>
          <a:p>
            <a:pPr indent="0" lvl="0" marL="0" marR="0" rtl="0" algn="l">
              <a:lnSpc>
                <a:spcPct val="90000"/>
              </a:lnSpc>
              <a:spcBef>
                <a:spcPts val="0"/>
              </a:spcBef>
              <a:spcAft>
                <a:spcPts val="0"/>
              </a:spcAft>
              <a:buClr>
                <a:schemeClr val="dk1"/>
              </a:buClr>
              <a:buSzPts val="450"/>
              <a:buFont typeface="Arial"/>
              <a:buNone/>
            </a:pPr>
            <a:r>
              <a:rPr lang="en-US" sz="1800">
                <a:solidFill>
                  <a:schemeClr val="dk1"/>
                </a:solidFill>
                <a:latin typeface="Calibri"/>
                <a:ea typeface="Calibri"/>
                <a:cs typeface="Calibri"/>
                <a:sym typeface="Calibri"/>
              </a:rPr>
              <a:t>• Activate proteases (low luminal pH activates pepsinogen, causing its conversion into pepsin) </a:t>
            </a:r>
            <a:endParaRPr/>
          </a:p>
          <a:p>
            <a:pPr indent="0" lvl="0" marL="0" marR="0" rtl="0" algn="l">
              <a:lnSpc>
                <a:spcPct val="90000"/>
              </a:lnSpc>
              <a:spcBef>
                <a:spcPts val="0"/>
              </a:spcBef>
              <a:spcAft>
                <a:spcPts val="0"/>
              </a:spcAft>
              <a:buClr>
                <a:schemeClr val="dk1"/>
              </a:buClr>
              <a:buSzPts val="450"/>
              <a:buFont typeface="Arial"/>
              <a:buNone/>
            </a:pPr>
            <a:r>
              <a:rPr lang="en-US" sz="1800">
                <a:solidFill>
                  <a:schemeClr val="dk1"/>
                </a:solidFill>
                <a:latin typeface="Calibri"/>
                <a:ea typeface="Calibri"/>
                <a:cs typeface="Calibri"/>
                <a:sym typeface="Calibri"/>
              </a:rPr>
              <a:t>• Lubrication of ingested food (mucus secreted by cells at surface of gastric mucosa) </a:t>
            </a:r>
            <a:endParaRPr/>
          </a:p>
          <a:p>
            <a:pPr indent="0" lvl="0" marL="0" marR="0" rtl="0" algn="l">
              <a:lnSpc>
                <a:spcPct val="90000"/>
              </a:lnSpc>
              <a:spcBef>
                <a:spcPts val="0"/>
              </a:spcBef>
              <a:spcAft>
                <a:spcPts val="0"/>
              </a:spcAft>
              <a:buClr>
                <a:schemeClr val="dk1"/>
              </a:buClr>
              <a:buSzPts val="450"/>
              <a:buFont typeface="Arial"/>
              <a:buNone/>
            </a:pPr>
            <a:r>
              <a:rPr lang="en-US" sz="1800">
                <a:solidFill>
                  <a:schemeClr val="dk1"/>
                </a:solidFill>
                <a:latin typeface="Calibri"/>
                <a:ea typeface="Calibri"/>
                <a:cs typeface="Calibri"/>
                <a:sym typeface="Calibri"/>
              </a:rPr>
              <a:t>• Mucosal protection</a:t>
            </a:r>
            <a:endParaRPr sz="1800">
              <a:solidFill>
                <a:schemeClr val="dk1"/>
              </a:solidFill>
              <a:latin typeface="Calibri"/>
              <a:ea typeface="Calibri"/>
              <a:cs typeface="Calibri"/>
              <a:sym typeface="Calibri"/>
            </a:endParaRPr>
          </a:p>
        </p:txBody>
      </p:sp>
      <p:sp>
        <p:nvSpPr>
          <p:cNvPr id="240" name="Google Shape;240;p13"/>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241" name="Google Shape;241;p13"/>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2" name="Google Shape;242;p13"/>
          <p:cNvGrpSpPr/>
          <p:nvPr/>
        </p:nvGrpSpPr>
        <p:grpSpPr>
          <a:xfrm>
            <a:off x="0" y="5582490"/>
            <a:ext cx="12070081" cy="1297375"/>
            <a:chOff x="0" y="5582490"/>
            <a:chExt cx="12070081" cy="1297375"/>
          </a:xfrm>
        </p:grpSpPr>
        <p:pic>
          <p:nvPicPr>
            <p:cNvPr descr="SHEFFIELD PEER TEACHING SOCIETY" id="243" name="Google Shape;243;p13"/>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244" name="Google Shape;244;p13"/>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Diagram&#10;&#10;Description automatically generated" id="245" name="Google Shape;245;p13"/>
          <p:cNvPicPr preferRelativeResize="0"/>
          <p:nvPr/>
        </p:nvPicPr>
        <p:blipFill rotWithShape="1">
          <a:blip r:embed="rId5">
            <a:alphaModFix/>
          </a:blip>
          <a:srcRect b="0" l="0" r="0" t="0"/>
          <a:stretch/>
        </p:blipFill>
        <p:spPr>
          <a:xfrm>
            <a:off x="6854163" y="2077470"/>
            <a:ext cx="4900642" cy="39770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4"/>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Gastric physiology 1 </a:t>
            </a:r>
            <a:endParaRPr/>
          </a:p>
        </p:txBody>
      </p:sp>
      <p:sp>
        <p:nvSpPr>
          <p:cNvPr id="251" name="Google Shape;251;p14"/>
          <p:cNvSpPr txBox="1"/>
          <p:nvPr/>
        </p:nvSpPr>
        <p:spPr>
          <a:xfrm>
            <a:off x="838200" y="1881052"/>
            <a:ext cx="10515600" cy="4284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500"/>
              <a:buFont typeface="Arial"/>
              <a:buNone/>
            </a:pPr>
            <a:r>
              <a:rPr lang="en-US" sz="2000" u="sng">
                <a:solidFill>
                  <a:schemeClr val="dk1"/>
                </a:solidFill>
                <a:latin typeface="Calibri"/>
                <a:ea typeface="Calibri"/>
                <a:cs typeface="Calibri"/>
                <a:sym typeface="Calibri"/>
              </a:rPr>
              <a:t>Cell types within the stomach</a:t>
            </a:r>
            <a:endParaRPr/>
          </a:p>
        </p:txBody>
      </p:sp>
      <p:sp>
        <p:nvSpPr>
          <p:cNvPr id="252" name="Google Shape;252;p14"/>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253" name="Google Shape;253;p14"/>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54" name="Google Shape;254;p14"/>
          <p:cNvGrpSpPr/>
          <p:nvPr/>
        </p:nvGrpSpPr>
        <p:grpSpPr>
          <a:xfrm>
            <a:off x="0" y="5582490"/>
            <a:ext cx="12070081" cy="1297375"/>
            <a:chOff x="0" y="5582490"/>
            <a:chExt cx="12070081" cy="1297375"/>
          </a:xfrm>
        </p:grpSpPr>
        <p:pic>
          <p:nvPicPr>
            <p:cNvPr descr="SHEFFIELD PEER TEACHING SOCIETY" id="255" name="Google Shape;255;p14"/>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256" name="Google Shape;256;p14"/>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graphicFrame>
        <p:nvGraphicFramePr>
          <p:cNvPr id="257" name="Google Shape;257;p14"/>
          <p:cNvGraphicFramePr/>
          <p:nvPr/>
        </p:nvGraphicFramePr>
        <p:xfrm>
          <a:off x="682486" y="2524069"/>
          <a:ext cx="3000000" cy="3000000"/>
        </p:xfrm>
        <a:graphic>
          <a:graphicData uri="http://schemas.openxmlformats.org/drawingml/2006/table">
            <a:tbl>
              <a:tblPr bandRow="1" firstRow="1">
                <a:noFill/>
                <a:tableStyleId>{4578E956-EE39-4595-B942-FBCE888BC15B}</a:tableStyleId>
              </a:tblPr>
              <a:tblGrid>
                <a:gridCol w="2709325"/>
                <a:gridCol w="2709325"/>
                <a:gridCol w="2709325"/>
              </a:tblGrid>
              <a:tr h="370850">
                <a:tc>
                  <a:txBody>
                    <a:bodyPr/>
                    <a:lstStyle/>
                    <a:p>
                      <a:pPr indent="0" lvl="0" marL="0" marR="0" rtl="0" algn="l">
                        <a:spcBef>
                          <a:spcPts val="0"/>
                        </a:spcBef>
                        <a:spcAft>
                          <a:spcPts val="0"/>
                        </a:spcAft>
                        <a:buNone/>
                      </a:pPr>
                      <a:r>
                        <a:rPr lang="en-US" sz="1800"/>
                        <a:t>Cell type</a:t>
                      </a:r>
                      <a:endParaRPr/>
                    </a:p>
                  </a:txBody>
                  <a:tcPr marT="45725" marB="45725" marR="91450" marL="91450"/>
                </a:tc>
                <a:tc>
                  <a:txBody>
                    <a:bodyPr/>
                    <a:lstStyle/>
                    <a:p>
                      <a:pPr indent="0" lvl="0" marL="0" marR="0" rtl="0" algn="l">
                        <a:spcBef>
                          <a:spcPts val="0"/>
                        </a:spcBef>
                        <a:spcAft>
                          <a:spcPts val="0"/>
                        </a:spcAft>
                        <a:buNone/>
                      </a:pPr>
                      <a:r>
                        <a:rPr lang="en-US" sz="1800"/>
                        <a:t>Function</a:t>
                      </a:r>
                      <a:endParaRPr/>
                    </a:p>
                  </a:txBody>
                  <a:tcPr marT="45725" marB="45725" marR="91450" marL="91450"/>
                </a:tc>
                <a:tc>
                  <a:txBody>
                    <a:bodyPr/>
                    <a:lstStyle/>
                    <a:p>
                      <a:pPr indent="0" lvl="0" marL="0" marR="0" rtl="0" algn="l">
                        <a:spcBef>
                          <a:spcPts val="0"/>
                        </a:spcBef>
                        <a:spcAft>
                          <a:spcPts val="0"/>
                        </a:spcAft>
                        <a:buNone/>
                      </a:pPr>
                      <a:r>
                        <a:rPr lang="en-US" sz="1800"/>
                        <a:t>Location</a:t>
                      </a:r>
                      <a:endParaRPr/>
                    </a:p>
                  </a:txBody>
                  <a:tcPr marT="45725" marB="45725" marR="91450" marL="91450"/>
                </a:tc>
              </a:tr>
              <a:tr h="370850">
                <a:tc>
                  <a:txBody>
                    <a:bodyPr/>
                    <a:lstStyle/>
                    <a:p>
                      <a:pPr indent="0" lvl="0" marL="0" marR="0" rtl="0" algn="l">
                        <a:spcBef>
                          <a:spcPts val="0"/>
                        </a:spcBef>
                        <a:spcAft>
                          <a:spcPts val="0"/>
                        </a:spcAft>
                        <a:buNone/>
                      </a:pPr>
                      <a:r>
                        <a:rPr lang="en-US" sz="1800"/>
                        <a:t>Chief cells</a:t>
                      </a:r>
                      <a:endParaRPr/>
                    </a:p>
                  </a:txBody>
                  <a:tcPr marT="45725" marB="45725" marR="91450" marL="91450"/>
                </a:tc>
                <a:tc>
                  <a:txBody>
                    <a:bodyPr/>
                    <a:lstStyle/>
                    <a:p>
                      <a:pPr indent="0" lvl="0" marL="0" marR="0" rtl="0" algn="l">
                        <a:spcBef>
                          <a:spcPts val="0"/>
                        </a:spcBef>
                        <a:spcAft>
                          <a:spcPts val="0"/>
                        </a:spcAft>
                        <a:buNone/>
                      </a:pPr>
                      <a:r>
                        <a:rPr lang="en-US" sz="1800"/>
                        <a:t>Pepsinogen (zymogen) &amp; gastric lipase</a:t>
                      </a:r>
                      <a:endParaRPr/>
                    </a:p>
                  </a:txBody>
                  <a:tcPr marT="45725" marB="45725" marR="91450" marL="91450"/>
                </a:tc>
                <a:tc>
                  <a:txBody>
                    <a:bodyPr/>
                    <a:lstStyle/>
                    <a:p>
                      <a:pPr indent="0" lvl="0" marL="0" marR="0" rtl="0" algn="l">
                        <a:spcBef>
                          <a:spcPts val="0"/>
                        </a:spcBef>
                        <a:spcAft>
                          <a:spcPts val="0"/>
                        </a:spcAft>
                        <a:buNone/>
                      </a:pPr>
                      <a:r>
                        <a:rPr lang="en-US" sz="1800"/>
                        <a:t>Fundus and body</a:t>
                      </a:r>
                      <a:endParaRPr/>
                    </a:p>
                  </a:txBody>
                  <a:tcPr marT="45725" marB="45725" marR="91450" marL="91450"/>
                </a:tc>
              </a:tr>
              <a:tr h="370850">
                <a:tc>
                  <a:txBody>
                    <a:bodyPr/>
                    <a:lstStyle/>
                    <a:p>
                      <a:pPr indent="0" lvl="0" marL="0" marR="0" rtl="0" algn="l">
                        <a:spcBef>
                          <a:spcPts val="0"/>
                        </a:spcBef>
                        <a:spcAft>
                          <a:spcPts val="0"/>
                        </a:spcAft>
                        <a:buNone/>
                      </a:pPr>
                      <a:r>
                        <a:rPr lang="en-US" sz="1800"/>
                        <a:t>Parietal cells</a:t>
                      </a:r>
                      <a:endParaRPr/>
                    </a:p>
                  </a:txBody>
                  <a:tcPr marT="45725" marB="45725" marR="91450" marL="91450"/>
                </a:tc>
                <a:tc>
                  <a:txBody>
                    <a:bodyPr/>
                    <a:lstStyle/>
                    <a:p>
                      <a:pPr indent="0" lvl="0" marL="0" marR="0" rtl="0" algn="l">
                        <a:spcBef>
                          <a:spcPts val="0"/>
                        </a:spcBef>
                        <a:spcAft>
                          <a:spcPts val="0"/>
                        </a:spcAft>
                        <a:buNone/>
                      </a:pPr>
                      <a:r>
                        <a:rPr lang="en-US" sz="1800"/>
                        <a:t>HCl &amp; intrinsic factor</a:t>
                      </a:r>
                      <a:endParaRPr/>
                    </a:p>
                  </a:txBody>
                  <a:tcPr marT="45725" marB="45725" marR="91450" marL="91450"/>
                </a:tc>
                <a:tc>
                  <a:txBody>
                    <a:bodyPr/>
                    <a:lstStyle/>
                    <a:p>
                      <a:pPr indent="0" lvl="0" marL="0" marR="0" rtl="0" algn="l">
                        <a:spcBef>
                          <a:spcPts val="0"/>
                        </a:spcBef>
                        <a:spcAft>
                          <a:spcPts val="0"/>
                        </a:spcAft>
                        <a:buNone/>
                      </a:pPr>
                      <a:r>
                        <a:rPr lang="en-US" sz="1800"/>
                        <a:t>Fundus and body, little HCl produced @ antrum</a:t>
                      </a:r>
                      <a:endParaRPr/>
                    </a:p>
                  </a:txBody>
                  <a:tcPr marT="45725" marB="45725" marR="91450" marL="91450"/>
                </a:tc>
              </a:tr>
              <a:tr h="370850">
                <a:tc>
                  <a:txBody>
                    <a:bodyPr/>
                    <a:lstStyle/>
                    <a:p>
                      <a:pPr indent="0" lvl="0" marL="0" marR="0" rtl="0" algn="l">
                        <a:spcBef>
                          <a:spcPts val="0"/>
                        </a:spcBef>
                        <a:spcAft>
                          <a:spcPts val="0"/>
                        </a:spcAft>
                        <a:buNone/>
                      </a:pPr>
                      <a:r>
                        <a:rPr lang="en-US" sz="1800"/>
                        <a:t>Enterochromaffin-like (ECL) cells</a:t>
                      </a:r>
                      <a:endParaRPr/>
                    </a:p>
                  </a:txBody>
                  <a:tcPr marT="45725" marB="45725" marR="91450" marL="91450"/>
                </a:tc>
                <a:tc>
                  <a:txBody>
                    <a:bodyPr/>
                    <a:lstStyle/>
                    <a:p>
                      <a:pPr indent="0" lvl="0" marL="0" marR="0" rtl="0" algn="l">
                        <a:spcBef>
                          <a:spcPts val="0"/>
                        </a:spcBef>
                        <a:spcAft>
                          <a:spcPts val="0"/>
                        </a:spcAft>
                        <a:buNone/>
                      </a:pPr>
                      <a:r>
                        <a:rPr lang="en-US" sz="1800">
                          <a:highlight>
                            <a:srgbClr val="00FF00"/>
                          </a:highlight>
                        </a:rPr>
                        <a:t>Histamine</a:t>
                      </a:r>
                      <a:r>
                        <a:rPr lang="en-US" sz="1800"/>
                        <a:t> </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lang="en-US" sz="1800"/>
                        <a:t>G cells</a:t>
                      </a:r>
                      <a:endParaRPr/>
                    </a:p>
                  </a:txBody>
                  <a:tcPr marT="45725" marB="45725" marR="91450" marL="91450"/>
                </a:tc>
                <a:tc>
                  <a:txBody>
                    <a:bodyPr/>
                    <a:lstStyle/>
                    <a:p>
                      <a:pPr indent="0" lvl="0" marL="0" marR="0" rtl="0" algn="l">
                        <a:spcBef>
                          <a:spcPts val="0"/>
                        </a:spcBef>
                        <a:spcAft>
                          <a:spcPts val="0"/>
                        </a:spcAft>
                        <a:buNone/>
                      </a:pPr>
                      <a:r>
                        <a:rPr lang="en-US" sz="1800">
                          <a:highlight>
                            <a:srgbClr val="00FF00"/>
                          </a:highlight>
                        </a:rPr>
                        <a:t>Gastrin</a:t>
                      </a:r>
                      <a:endParaRPr/>
                    </a:p>
                  </a:txBody>
                  <a:tcPr marT="45725" marB="45725" marR="91450" marL="91450"/>
                </a:tc>
                <a:tc>
                  <a:txBody>
                    <a:bodyPr/>
                    <a:lstStyle/>
                    <a:p>
                      <a:pPr indent="0" lvl="0" marL="0" marR="0" rtl="0" algn="l">
                        <a:spcBef>
                          <a:spcPts val="0"/>
                        </a:spcBef>
                        <a:spcAft>
                          <a:spcPts val="0"/>
                        </a:spcAft>
                        <a:buNone/>
                      </a:pPr>
                      <a:r>
                        <a:rPr lang="en-US" sz="1800"/>
                        <a:t>Antrum</a:t>
                      </a:r>
                      <a:r>
                        <a:rPr lang="en-US" sz="1800">
                          <a:highlight>
                            <a:srgbClr val="00FF00"/>
                          </a:highlight>
                        </a:rPr>
                        <a:t> </a:t>
                      </a:r>
                      <a:endParaRPr/>
                    </a:p>
                  </a:txBody>
                  <a:tcPr marT="45725" marB="45725" marR="91450" marL="91450"/>
                </a:tc>
              </a:tr>
              <a:tr h="370850">
                <a:tc>
                  <a:txBody>
                    <a:bodyPr/>
                    <a:lstStyle/>
                    <a:p>
                      <a:pPr indent="0" lvl="0" marL="0" marR="0" rtl="0" algn="l">
                        <a:spcBef>
                          <a:spcPts val="0"/>
                        </a:spcBef>
                        <a:spcAft>
                          <a:spcPts val="0"/>
                        </a:spcAft>
                        <a:buNone/>
                      </a:pPr>
                      <a:r>
                        <a:rPr lang="en-US" sz="1800"/>
                        <a:t>D cells</a:t>
                      </a:r>
                      <a:endParaRPr/>
                    </a:p>
                  </a:txBody>
                  <a:tcPr marT="45725" marB="45725" marR="91450" marL="91450"/>
                </a:tc>
                <a:tc>
                  <a:txBody>
                    <a:bodyPr/>
                    <a:lstStyle/>
                    <a:p>
                      <a:pPr indent="0" lvl="0" marL="0" marR="0" rtl="0" algn="l">
                        <a:spcBef>
                          <a:spcPts val="0"/>
                        </a:spcBef>
                        <a:spcAft>
                          <a:spcPts val="0"/>
                        </a:spcAft>
                        <a:buNone/>
                      </a:pPr>
                      <a:r>
                        <a:rPr lang="en-US" sz="1800">
                          <a:highlight>
                            <a:srgbClr val="FF0000"/>
                          </a:highlight>
                        </a:rPr>
                        <a:t>Somatostatin </a:t>
                      </a:r>
                      <a:endParaRPr/>
                    </a:p>
                  </a:txBody>
                  <a:tcPr marT="45725" marB="45725" marR="91450" marL="91450"/>
                </a:tc>
                <a:tc>
                  <a:txBody>
                    <a:bodyPr/>
                    <a:lstStyle/>
                    <a:p>
                      <a:pPr indent="0" lvl="0" marL="0" marR="0" rtl="0" algn="l">
                        <a:spcBef>
                          <a:spcPts val="0"/>
                        </a:spcBef>
                        <a:spcAft>
                          <a:spcPts val="0"/>
                        </a:spcAft>
                        <a:buNone/>
                      </a:pPr>
                      <a:r>
                        <a:t/>
                      </a:r>
                      <a:endParaRPr sz="1800">
                        <a:highlight>
                          <a:srgbClr val="FF0000"/>
                        </a:highlight>
                      </a:endParaRPr>
                    </a:p>
                  </a:txBody>
                  <a:tcPr marT="45725" marB="45725" marR="91450" marL="91450"/>
                </a:tc>
              </a:tr>
              <a:tr h="370850">
                <a:tc>
                  <a:txBody>
                    <a:bodyPr/>
                    <a:lstStyle/>
                    <a:p>
                      <a:pPr indent="0" lvl="0" marL="0" marR="0" rtl="0" algn="l">
                        <a:spcBef>
                          <a:spcPts val="0"/>
                        </a:spcBef>
                        <a:spcAft>
                          <a:spcPts val="0"/>
                        </a:spcAft>
                        <a:buNone/>
                      </a:pPr>
                      <a:r>
                        <a:rPr lang="en-US" sz="1800"/>
                        <a:t>Mucous neck cells &amp; foveolar cells</a:t>
                      </a:r>
                      <a:endParaRPr/>
                    </a:p>
                  </a:txBody>
                  <a:tcPr marT="45725" marB="45725" marR="91450" marL="91450"/>
                </a:tc>
                <a:tc>
                  <a:txBody>
                    <a:bodyPr/>
                    <a:lstStyle/>
                    <a:p>
                      <a:pPr indent="0" lvl="0" marL="0" marR="0" rtl="0" algn="l">
                        <a:spcBef>
                          <a:spcPts val="0"/>
                        </a:spcBef>
                        <a:spcAft>
                          <a:spcPts val="0"/>
                        </a:spcAft>
                        <a:buNone/>
                      </a:pPr>
                      <a:r>
                        <a:rPr lang="en-US" sz="1800"/>
                        <a:t>Secrete alkaline HCO3- rich mucus</a:t>
                      </a:r>
                      <a:endParaRPr/>
                    </a:p>
                  </a:txBody>
                  <a:tcPr marT="45725" marB="45725" marR="91450" marL="91450"/>
                </a:tc>
                <a:tc>
                  <a:txBody>
                    <a:bodyPr/>
                    <a:lstStyle/>
                    <a:p>
                      <a:pPr indent="0" lvl="0" marL="0" marR="0" rtl="0" algn="l">
                        <a:spcBef>
                          <a:spcPts val="0"/>
                        </a:spcBef>
                        <a:spcAft>
                          <a:spcPts val="0"/>
                        </a:spcAft>
                        <a:buNone/>
                      </a:pPr>
                      <a:r>
                        <a:t/>
                      </a:r>
                      <a:endParaRPr sz="1800">
                        <a:highlight>
                          <a:srgbClr val="FF0000"/>
                        </a:highlight>
                      </a:endParaRPr>
                    </a:p>
                  </a:txBody>
                  <a:tcPr marT="45725" marB="45725" marR="91450" marL="91450"/>
                </a:tc>
              </a:tr>
            </a:tbl>
          </a:graphicData>
        </a:graphic>
      </p:graphicFrame>
      <p:pic>
        <p:nvPicPr>
          <p:cNvPr descr="Diagram&#10;&#10;Description automatically generated" id="258" name="Google Shape;258;p14"/>
          <p:cNvPicPr preferRelativeResize="0"/>
          <p:nvPr/>
        </p:nvPicPr>
        <p:blipFill rotWithShape="1">
          <a:blip r:embed="rId5">
            <a:alphaModFix/>
          </a:blip>
          <a:srcRect b="0" l="0" r="0" t="0"/>
          <a:stretch/>
        </p:blipFill>
        <p:spPr>
          <a:xfrm>
            <a:off x="8888731" y="2835003"/>
            <a:ext cx="3181350" cy="2768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5"/>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Gastric physiology 1 </a:t>
            </a:r>
            <a:endParaRPr/>
          </a:p>
        </p:txBody>
      </p:sp>
      <p:sp>
        <p:nvSpPr>
          <p:cNvPr id="264" name="Google Shape;264;p15"/>
          <p:cNvSpPr txBox="1"/>
          <p:nvPr/>
        </p:nvSpPr>
        <p:spPr>
          <a:xfrm>
            <a:off x="838200" y="1881052"/>
            <a:ext cx="10515600" cy="4284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500"/>
              <a:buFont typeface="Arial"/>
              <a:buNone/>
            </a:pPr>
            <a:r>
              <a:rPr lang="en-US" sz="2000" u="sng">
                <a:solidFill>
                  <a:schemeClr val="dk1"/>
                </a:solidFill>
                <a:latin typeface="Calibri"/>
                <a:ea typeface="Calibri"/>
                <a:cs typeface="Calibri"/>
                <a:sym typeface="Calibri"/>
              </a:rPr>
              <a:t>Mechanism of gastric acid production</a:t>
            </a:r>
            <a:endParaRPr/>
          </a:p>
        </p:txBody>
      </p:sp>
      <p:sp>
        <p:nvSpPr>
          <p:cNvPr id="265" name="Google Shape;265;p15"/>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266" name="Google Shape;266;p15"/>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7" name="Google Shape;267;p15"/>
          <p:cNvGrpSpPr/>
          <p:nvPr/>
        </p:nvGrpSpPr>
        <p:grpSpPr>
          <a:xfrm>
            <a:off x="0" y="5582490"/>
            <a:ext cx="12070081" cy="1297375"/>
            <a:chOff x="0" y="5582490"/>
            <a:chExt cx="12070081" cy="1297375"/>
          </a:xfrm>
        </p:grpSpPr>
        <p:pic>
          <p:nvPicPr>
            <p:cNvPr descr="SHEFFIELD PEER TEACHING SOCIETY" id="268" name="Google Shape;268;p15"/>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269" name="Google Shape;269;p15"/>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270" name="Google Shape;270;p15"/>
          <p:cNvSpPr txBox="1"/>
          <p:nvPr/>
        </p:nvSpPr>
        <p:spPr>
          <a:xfrm>
            <a:off x="2858947" y="2824223"/>
            <a:ext cx="18403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CO2 +H20</a:t>
            </a:r>
            <a:endParaRPr/>
          </a:p>
        </p:txBody>
      </p:sp>
      <p:pic>
        <p:nvPicPr>
          <p:cNvPr id="271" name="Google Shape;271;p15"/>
          <p:cNvPicPr preferRelativeResize="0"/>
          <p:nvPr/>
        </p:nvPicPr>
        <p:blipFill rotWithShape="1">
          <a:blip r:embed="rId5">
            <a:alphaModFix/>
          </a:blip>
          <a:srcRect b="0" l="0" r="0" t="0"/>
          <a:stretch/>
        </p:blipFill>
        <p:spPr>
          <a:xfrm>
            <a:off x="3135776" y="3169884"/>
            <a:ext cx="371354" cy="371354"/>
          </a:xfrm>
          <a:prstGeom prst="rect">
            <a:avLst/>
          </a:prstGeom>
          <a:noFill/>
          <a:ln>
            <a:noFill/>
          </a:ln>
        </p:spPr>
      </p:pic>
      <p:sp>
        <p:nvSpPr>
          <p:cNvPr id="272" name="Google Shape;272;p15"/>
          <p:cNvSpPr txBox="1"/>
          <p:nvPr/>
        </p:nvSpPr>
        <p:spPr>
          <a:xfrm>
            <a:off x="2939970" y="3541238"/>
            <a:ext cx="9954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H2CO3</a:t>
            </a:r>
            <a:endParaRPr/>
          </a:p>
        </p:txBody>
      </p:sp>
      <p:pic>
        <p:nvPicPr>
          <p:cNvPr id="273" name="Google Shape;273;p15"/>
          <p:cNvPicPr preferRelativeResize="0"/>
          <p:nvPr/>
        </p:nvPicPr>
        <p:blipFill rotWithShape="1">
          <a:blip r:embed="rId5">
            <a:alphaModFix/>
          </a:blip>
          <a:srcRect b="0" l="0" r="0" t="0"/>
          <a:stretch/>
        </p:blipFill>
        <p:spPr>
          <a:xfrm>
            <a:off x="3135776" y="3868214"/>
            <a:ext cx="371354" cy="371354"/>
          </a:xfrm>
          <a:prstGeom prst="rect">
            <a:avLst/>
          </a:prstGeom>
          <a:noFill/>
          <a:ln>
            <a:noFill/>
          </a:ln>
        </p:spPr>
      </p:pic>
      <p:sp>
        <p:nvSpPr>
          <p:cNvPr id="274" name="Google Shape;274;p15"/>
          <p:cNvSpPr txBox="1"/>
          <p:nvPr/>
        </p:nvSpPr>
        <p:spPr>
          <a:xfrm>
            <a:off x="2633241" y="4258253"/>
            <a:ext cx="1302152" cy="3697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HCO3- + H+</a:t>
            </a:r>
            <a:endParaRPr/>
          </a:p>
        </p:txBody>
      </p:sp>
      <p:sp>
        <p:nvSpPr>
          <p:cNvPr id="275" name="Google Shape;275;p15"/>
          <p:cNvSpPr txBox="1"/>
          <p:nvPr/>
        </p:nvSpPr>
        <p:spPr>
          <a:xfrm>
            <a:off x="2337858" y="3078629"/>
            <a:ext cx="85652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Carbonic anyhdrase</a:t>
            </a:r>
            <a:endParaRPr sz="1200">
              <a:solidFill>
                <a:schemeClr val="dk1"/>
              </a:solidFill>
              <a:latin typeface="Calibri"/>
              <a:ea typeface="Calibri"/>
              <a:cs typeface="Calibri"/>
              <a:sym typeface="Calibri"/>
            </a:endParaRPr>
          </a:p>
        </p:txBody>
      </p:sp>
      <p:sp>
        <p:nvSpPr>
          <p:cNvPr id="276" name="Google Shape;276;p15"/>
          <p:cNvSpPr txBox="1"/>
          <p:nvPr/>
        </p:nvSpPr>
        <p:spPr>
          <a:xfrm>
            <a:off x="1263194" y="3738034"/>
            <a:ext cx="7104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Cl-</a:t>
            </a:r>
            <a:endParaRPr/>
          </a:p>
        </p:txBody>
      </p:sp>
      <p:sp>
        <p:nvSpPr>
          <p:cNvPr id="277" name="Google Shape;277;p15"/>
          <p:cNvSpPr txBox="1"/>
          <p:nvPr/>
        </p:nvSpPr>
        <p:spPr>
          <a:xfrm>
            <a:off x="5514370" y="3738034"/>
            <a:ext cx="7805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K+</a:t>
            </a:r>
            <a:endParaRPr/>
          </a:p>
        </p:txBody>
      </p:sp>
      <p:sp>
        <p:nvSpPr>
          <p:cNvPr id="278" name="Google Shape;278;p15"/>
          <p:cNvSpPr txBox="1"/>
          <p:nvPr/>
        </p:nvSpPr>
        <p:spPr>
          <a:xfrm>
            <a:off x="2933418" y="5017313"/>
            <a:ext cx="21346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highlight>
                  <a:srgbClr val="FFFF00"/>
                </a:highlight>
                <a:latin typeface="Calibri"/>
                <a:ea typeface="Calibri"/>
                <a:cs typeface="Calibri"/>
                <a:sym typeface="Calibri"/>
              </a:rPr>
              <a:t>Parietal cell</a:t>
            </a:r>
            <a:endParaRPr/>
          </a:p>
        </p:txBody>
      </p:sp>
      <p:sp>
        <p:nvSpPr>
          <p:cNvPr id="279" name="Google Shape;279;p15"/>
          <p:cNvSpPr txBox="1"/>
          <p:nvPr/>
        </p:nvSpPr>
        <p:spPr>
          <a:xfrm>
            <a:off x="6445934" y="1860037"/>
            <a:ext cx="4238557" cy="20928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 1 H+ derived from bicarbonate buffer system is pumped out of the parietal cell into the gastric lumen via apical H+/K+ ATPase pumps in exchange for 1 K+</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HCO3- is removed into the capillaries in exchange for Cl- via a HCO3-/Cl- exchanger.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•Cl- diffuses from parietal cells into gastric lumen</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H+ + Cl- 🡪 HCl</a:t>
            </a:r>
            <a:endParaRPr sz="1600">
              <a:solidFill>
                <a:schemeClr val="dk1"/>
              </a:solidFill>
              <a:latin typeface="Calibri"/>
              <a:ea typeface="Calibri"/>
              <a:cs typeface="Calibri"/>
              <a:sym typeface="Calibri"/>
            </a:endParaRPr>
          </a:p>
        </p:txBody>
      </p:sp>
      <p:sp>
        <p:nvSpPr>
          <p:cNvPr id="280" name="Google Shape;280;p15"/>
          <p:cNvSpPr txBox="1"/>
          <p:nvPr/>
        </p:nvSpPr>
        <p:spPr>
          <a:xfrm>
            <a:off x="10420753" y="2114552"/>
            <a:ext cx="1649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Gastric acid production</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 pH= 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•[H+] &gt; 150mM</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 2L/day</a:t>
            </a:r>
            <a:endParaRPr/>
          </a:p>
        </p:txBody>
      </p:sp>
      <p:sp>
        <p:nvSpPr>
          <p:cNvPr id="281" name="Google Shape;281;p15"/>
          <p:cNvSpPr txBox="1"/>
          <p:nvPr/>
        </p:nvSpPr>
        <p:spPr>
          <a:xfrm>
            <a:off x="6525415" y="4163153"/>
            <a:ext cx="4340506"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No. of H+/K+ ATPase pumps in apical membrane of parietal cells can be up/downregulated by 4 key mediators to increase/decrease gastric acid production.</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ACh (parasympathetic neurotransmitter)</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Histamine (paracrine agent)</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Gastrin ( hormone)</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Somatostatin (paracrine agent)</a:t>
            </a:r>
            <a:endParaRPr/>
          </a:p>
        </p:txBody>
      </p:sp>
      <p:pic>
        <p:nvPicPr>
          <p:cNvPr id="282" name="Google Shape;282;p15"/>
          <p:cNvPicPr preferRelativeResize="0"/>
          <p:nvPr/>
        </p:nvPicPr>
        <p:blipFill rotWithShape="1">
          <a:blip r:embed="rId6">
            <a:alphaModFix/>
          </a:blip>
          <a:srcRect b="0" l="0" r="0" t="0"/>
          <a:stretch/>
        </p:blipFill>
        <p:spPr>
          <a:xfrm>
            <a:off x="6552937" y="5194204"/>
            <a:ext cx="212116" cy="214299"/>
          </a:xfrm>
          <a:prstGeom prst="rect">
            <a:avLst/>
          </a:prstGeom>
          <a:noFill/>
          <a:ln>
            <a:noFill/>
          </a:ln>
        </p:spPr>
      </p:pic>
      <p:pic>
        <p:nvPicPr>
          <p:cNvPr id="283" name="Google Shape;283;p15"/>
          <p:cNvPicPr preferRelativeResize="0"/>
          <p:nvPr/>
        </p:nvPicPr>
        <p:blipFill rotWithShape="1">
          <a:blip r:embed="rId6">
            <a:alphaModFix/>
          </a:blip>
          <a:srcRect b="0" l="0" r="0" t="0"/>
          <a:stretch/>
        </p:blipFill>
        <p:spPr>
          <a:xfrm>
            <a:off x="6554415" y="5444311"/>
            <a:ext cx="212116" cy="214299"/>
          </a:xfrm>
          <a:prstGeom prst="rect">
            <a:avLst/>
          </a:prstGeom>
          <a:noFill/>
          <a:ln>
            <a:noFill/>
          </a:ln>
        </p:spPr>
      </p:pic>
      <p:pic>
        <p:nvPicPr>
          <p:cNvPr id="284" name="Google Shape;284;p15"/>
          <p:cNvPicPr preferRelativeResize="0"/>
          <p:nvPr/>
        </p:nvPicPr>
        <p:blipFill rotWithShape="1">
          <a:blip r:embed="rId6">
            <a:alphaModFix/>
          </a:blip>
          <a:srcRect b="0" l="0" r="0" t="0"/>
          <a:stretch/>
        </p:blipFill>
        <p:spPr>
          <a:xfrm>
            <a:off x="6552937" y="5697681"/>
            <a:ext cx="212116" cy="214299"/>
          </a:xfrm>
          <a:prstGeom prst="rect">
            <a:avLst/>
          </a:prstGeom>
          <a:noFill/>
          <a:ln>
            <a:noFill/>
          </a:ln>
        </p:spPr>
      </p:pic>
      <p:pic>
        <p:nvPicPr>
          <p:cNvPr descr="See the source image" id="285" name="Google Shape;285;p15"/>
          <p:cNvPicPr preferRelativeResize="0"/>
          <p:nvPr/>
        </p:nvPicPr>
        <p:blipFill rotWithShape="1">
          <a:blip r:embed="rId7">
            <a:alphaModFix/>
          </a:blip>
          <a:srcRect b="0" l="0" r="0" t="0"/>
          <a:stretch/>
        </p:blipFill>
        <p:spPr>
          <a:xfrm>
            <a:off x="6481823" y="5892976"/>
            <a:ext cx="332280" cy="332280"/>
          </a:xfrm>
          <a:prstGeom prst="rect">
            <a:avLst/>
          </a:prstGeom>
          <a:noFill/>
          <a:ln>
            <a:noFill/>
          </a:ln>
        </p:spPr>
      </p:pic>
      <p:pic>
        <p:nvPicPr>
          <p:cNvPr id="286" name="Google Shape;286;p15"/>
          <p:cNvPicPr preferRelativeResize="0"/>
          <p:nvPr/>
        </p:nvPicPr>
        <p:blipFill>
          <a:blip r:embed="rId8">
            <a:alphaModFix/>
          </a:blip>
          <a:stretch>
            <a:fillRect/>
          </a:stretch>
        </p:blipFill>
        <p:spPr>
          <a:xfrm>
            <a:off x="137700" y="2343825"/>
            <a:ext cx="6158100" cy="33015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6"/>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Gastric physiology 1 </a:t>
            </a:r>
            <a:endParaRPr/>
          </a:p>
        </p:txBody>
      </p:sp>
      <p:sp>
        <p:nvSpPr>
          <p:cNvPr id="292" name="Google Shape;292;p16"/>
          <p:cNvSpPr txBox="1"/>
          <p:nvPr/>
        </p:nvSpPr>
        <p:spPr>
          <a:xfrm>
            <a:off x="838200" y="1881052"/>
            <a:ext cx="7025640" cy="4284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500"/>
              <a:buFont typeface="Arial"/>
              <a:buNone/>
            </a:pPr>
            <a:r>
              <a:rPr lang="en-US" sz="2000" u="sng">
                <a:solidFill>
                  <a:schemeClr val="dk1"/>
                </a:solidFill>
                <a:latin typeface="Calibri"/>
                <a:ea typeface="Calibri"/>
                <a:cs typeface="Calibri"/>
                <a:sym typeface="Calibri"/>
              </a:rPr>
              <a:t>Cephalic phase (</a:t>
            </a:r>
            <a:r>
              <a:rPr lang="en-US" sz="2000">
                <a:solidFill>
                  <a:schemeClr val="dk1"/>
                </a:solidFill>
                <a:latin typeface="Calibri"/>
                <a:ea typeface="Calibri"/>
                <a:cs typeface="Calibri"/>
                <a:sym typeface="Calibri"/>
              </a:rPr>
              <a:t>↑ acid production)</a:t>
            </a:r>
            <a:endParaRPr sz="2000" u="sng">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 Stimulus: thought, sight, taste &amp; smell of food</a:t>
            </a:r>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 Ach released from parasympathetic vagal efferents mediates histamine release from ECL cells and gastrin release from G cells</a:t>
            </a:r>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 All 3 upregulate expression of H+/K+ ATPase pumps in apical membrane of parietal cells🡪 more gastric acid secretion</a:t>
            </a:r>
            <a:endParaRPr/>
          </a:p>
          <a:p>
            <a:pPr indent="0" lvl="0" marL="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rPr lang="en-US" sz="2000" u="sng">
                <a:solidFill>
                  <a:schemeClr val="dk1"/>
                </a:solidFill>
                <a:latin typeface="Calibri"/>
                <a:ea typeface="Calibri"/>
                <a:cs typeface="Calibri"/>
                <a:sym typeface="Calibri"/>
              </a:rPr>
              <a:t>Gastric phase (</a:t>
            </a:r>
            <a:r>
              <a:rPr lang="en-US" sz="2000">
                <a:solidFill>
                  <a:schemeClr val="dk1"/>
                </a:solidFill>
                <a:latin typeface="Calibri"/>
                <a:ea typeface="Calibri"/>
                <a:cs typeface="Calibri"/>
                <a:sym typeface="Calibri"/>
              </a:rPr>
              <a:t>↑ acid production)</a:t>
            </a:r>
            <a:endParaRPr sz="2000" u="sng">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 Stimulus: gastric distension &amp; presence of peptides &amp; AAs in gastric lumen</a:t>
            </a:r>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 Proteins in stomach directly stimulates gastrin release from G cells </a:t>
            </a:r>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 Proteins buffer gastric contents by binding H+ 🡪 luminal pH decreases🡪 somatostatin release inhibited 🡪 more acid production from parietal cells</a:t>
            </a:r>
            <a:endParaRPr sz="20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p:txBody>
      </p:sp>
      <p:sp>
        <p:nvSpPr>
          <p:cNvPr id="293" name="Google Shape;293;p16"/>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294" name="Google Shape;294;p16"/>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95" name="Google Shape;295;p16"/>
          <p:cNvGrpSpPr/>
          <p:nvPr/>
        </p:nvGrpSpPr>
        <p:grpSpPr>
          <a:xfrm>
            <a:off x="0" y="5582490"/>
            <a:ext cx="12070081" cy="1297375"/>
            <a:chOff x="0" y="5582490"/>
            <a:chExt cx="12070081" cy="1297375"/>
          </a:xfrm>
        </p:grpSpPr>
        <p:pic>
          <p:nvPicPr>
            <p:cNvPr descr="SHEFFIELD PEER TEACHING SOCIETY" id="296" name="Google Shape;296;p16"/>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297" name="Google Shape;297;p16"/>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Diagram&#10;&#10;Description automatically generated" id="298" name="Google Shape;298;p16"/>
          <p:cNvPicPr preferRelativeResize="0"/>
          <p:nvPr/>
        </p:nvPicPr>
        <p:blipFill rotWithShape="1">
          <a:blip r:embed="rId5">
            <a:alphaModFix/>
          </a:blip>
          <a:srcRect b="0" l="0" r="0" t="0"/>
          <a:stretch/>
        </p:blipFill>
        <p:spPr>
          <a:xfrm>
            <a:off x="7952240" y="2048766"/>
            <a:ext cx="3863720" cy="39488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7"/>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Gastric physiology 1 </a:t>
            </a:r>
            <a:endParaRPr/>
          </a:p>
        </p:txBody>
      </p:sp>
      <p:sp>
        <p:nvSpPr>
          <p:cNvPr id="304" name="Google Shape;304;p17"/>
          <p:cNvSpPr txBox="1"/>
          <p:nvPr/>
        </p:nvSpPr>
        <p:spPr>
          <a:xfrm>
            <a:off x="838200" y="1881052"/>
            <a:ext cx="6651881" cy="4284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500"/>
              <a:buFont typeface="Arial"/>
              <a:buNone/>
            </a:pPr>
            <a:r>
              <a:rPr lang="en-US" sz="2000" u="sng">
                <a:solidFill>
                  <a:schemeClr val="dk1"/>
                </a:solidFill>
                <a:latin typeface="Calibri"/>
                <a:ea typeface="Calibri"/>
                <a:cs typeface="Calibri"/>
                <a:sym typeface="Calibri"/>
              </a:rPr>
              <a:t>Gastric phase</a:t>
            </a:r>
            <a:r>
              <a:rPr lang="en-US" sz="28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 acid production</a:t>
            </a:r>
            <a:r>
              <a:rPr lang="en-US" sz="28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•Stimulus: too much HCl/low luminal pH</a:t>
            </a:r>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 low luminal pH🡪 somatostatin release🡪 inhibits parietal cell acid production (-ve feedback)</a:t>
            </a:r>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 low luminal pH directly inhibits gastrin release</a:t>
            </a:r>
            <a:endParaRPr sz="20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t/>
            </a:r>
            <a:endParaRPr sz="2000" u="sng">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t/>
            </a:r>
            <a:endParaRPr sz="2000" u="sng">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rPr lang="en-US" sz="2000" u="sng">
                <a:solidFill>
                  <a:schemeClr val="dk1"/>
                </a:solidFill>
                <a:latin typeface="Calibri"/>
                <a:ea typeface="Calibri"/>
                <a:cs typeface="Calibri"/>
                <a:sym typeface="Calibri"/>
              </a:rPr>
              <a:t>Intestinal phase </a:t>
            </a:r>
            <a:r>
              <a:rPr lang="en-US" sz="2000">
                <a:solidFill>
                  <a:schemeClr val="dk1"/>
                </a:solidFill>
                <a:latin typeface="Calibri"/>
                <a:ea typeface="Calibri"/>
                <a:cs typeface="Calibri"/>
                <a:sym typeface="Calibri"/>
              </a:rPr>
              <a:t>↓ acid production</a:t>
            </a:r>
            <a:endParaRPr sz="16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 Stimulus: presence of duodenal fats, AA, decrease in duodenal pH, increase in duodenal osmolality</a:t>
            </a:r>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 Secretin (S cells) &amp; cholecystokinin (I cells) released in duodenal mucosa inhibit gastric emptying.</a:t>
            </a:r>
            <a:endParaRPr/>
          </a:p>
          <a:p>
            <a:pPr indent="0" lvl="0" marL="0" marR="0" rtl="0" algn="l">
              <a:lnSpc>
                <a:spcPct val="90000"/>
              </a:lnSpc>
              <a:spcBef>
                <a:spcPts val="0"/>
              </a:spcBef>
              <a:spcAft>
                <a:spcPts val="0"/>
              </a:spcAft>
              <a:buClr>
                <a:schemeClr val="dk1"/>
              </a:buClr>
              <a:buSzPts val="500"/>
              <a:buFont typeface="Arial"/>
              <a:buNone/>
            </a:pPr>
            <a:r>
              <a:rPr lang="en-US" sz="2000">
                <a:solidFill>
                  <a:schemeClr val="dk1"/>
                </a:solidFill>
                <a:latin typeface="Calibri"/>
                <a:ea typeface="Calibri"/>
                <a:cs typeface="Calibri"/>
                <a:sym typeface="Calibri"/>
              </a:rPr>
              <a:t>• Secretin 🡪 somatostatin release🡪 inhibits acid production</a:t>
            </a:r>
            <a:endParaRPr/>
          </a:p>
          <a:p>
            <a:pPr indent="0" lvl="0" marL="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p:txBody>
      </p:sp>
      <p:sp>
        <p:nvSpPr>
          <p:cNvPr id="305" name="Google Shape;305;p17"/>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306" name="Google Shape;306;p17"/>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07" name="Google Shape;307;p17"/>
          <p:cNvGrpSpPr/>
          <p:nvPr/>
        </p:nvGrpSpPr>
        <p:grpSpPr>
          <a:xfrm>
            <a:off x="0" y="5582490"/>
            <a:ext cx="12070081" cy="1297375"/>
            <a:chOff x="0" y="5582490"/>
            <a:chExt cx="12070081" cy="1297375"/>
          </a:xfrm>
        </p:grpSpPr>
        <p:pic>
          <p:nvPicPr>
            <p:cNvPr descr="SHEFFIELD PEER TEACHING SOCIETY" id="308" name="Google Shape;308;p17"/>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309" name="Google Shape;309;p17"/>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Diagram&#10;&#10;Description automatically generated" id="310" name="Google Shape;310;p17"/>
          <p:cNvPicPr preferRelativeResize="0"/>
          <p:nvPr/>
        </p:nvPicPr>
        <p:blipFill rotWithShape="1">
          <a:blip r:embed="rId5">
            <a:alphaModFix/>
          </a:blip>
          <a:srcRect b="0" l="0" r="0" t="0"/>
          <a:stretch/>
        </p:blipFill>
        <p:spPr>
          <a:xfrm>
            <a:off x="7952240" y="2048766"/>
            <a:ext cx="3863720" cy="39488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8"/>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Gastric physiology 1 </a:t>
            </a:r>
            <a:endParaRPr/>
          </a:p>
        </p:txBody>
      </p:sp>
      <p:sp>
        <p:nvSpPr>
          <p:cNvPr id="316" name="Google Shape;316;p18"/>
          <p:cNvSpPr txBox="1"/>
          <p:nvPr/>
        </p:nvSpPr>
        <p:spPr>
          <a:xfrm>
            <a:off x="838200" y="1854609"/>
            <a:ext cx="4431030" cy="249967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50"/>
              <a:buFont typeface="Arial"/>
              <a:buNone/>
            </a:pPr>
            <a:r>
              <a:rPr lang="en-US" sz="1800" u="sng">
                <a:solidFill>
                  <a:schemeClr val="dk1"/>
                </a:solidFill>
                <a:latin typeface="Calibri"/>
                <a:ea typeface="Calibri"/>
                <a:cs typeface="Calibri"/>
                <a:sym typeface="Calibri"/>
              </a:rPr>
              <a:t>Defence against acid production</a:t>
            </a:r>
            <a:endParaRPr/>
          </a:p>
          <a:p>
            <a:pPr indent="0" lvl="0" marL="0" marR="0" rtl="0" algn="l">
              <a:lnSpc>
                <a:spcPct val="90000"/>
              </a:lnSpc>
              <a:spcBef>
                <a:spcPts val="0"/>
              </a:spcBef>
              <a:spcAft>
                <a:spcPts val="0"/>
              </a:spcAft>
              <a:buClr>
                <a:schemeClr val="dk1"/>
              </a:buClr>
              <a:buSzPts val="450"/>
              <a:buFont typeface="Arial"/>
              <a:buNone/>
            </a:pPr>
            <a:r>
              <a:t/>
            </a:r>
            <a:endParaRPr sz="1800" u="sng">
              <a:solidFill>
                <a:schemeClr val="dk1"/>
              </a:solidFill>
              <a:latin typeface="Calibri"/>
              <a:ea typeface="Calibri"/>
              <a:cs typeface="Calibri"/>
              <a:sym typeface="Calibri"/>
            </a:endParaRPr>
          </a:p>
          <a:p>
            <a:pPr indent="-228600" lvl="0" marL="228600" marR="0" rtl="0" algn="l">
              <a:lnSpc>
                <a:spcPct val="90000"/>
              </a:lnSpc>
              <a:spcBef>
                <a:spcPts val="0"/>
              </a:spcBef>
              <a:spcAft>
                <a:spcPts val="0"/>
              </a:spcAft>
              <a:buClr>
                <a:schemeClr val="dk1"/>
              </a:buClr>
              <a:buSzPts val="450"/>
              <a:buFont typeface="Arial"/>
              <a:buChar char="-"/>
            </a:pPr>
            <a:r>
              <a:rPr lang="en-US" sz="1800">
                <a:solidFill>
                  <a:schemeClr val="dk1"/>
                </a:solidFill>
                <a:latin typeface="Calibri"/>
                <a:ea typeface="Calibri"/>
                <a:cs typeface="Calibri"/>
                <a:sym typeface="Calibri"/>
              </a:rPr>
              <a:t>Feedback loops</a:t>
            </a:r>
            <a:endParaRPr/>
          </a:p>
          <a:p>
            <a:pPr indent="-228600" lvl="0" marL="228600" marR="0" rtl="0" algn="l">
              <a:lnSpc>
                <a:spcPct val="90000"/>
              </a:lnSpc>
              <a:spcBef>
                <a:spcPts val="0"/>
              </a:spcBef>
              <a:spcAft>
                <a:spcPts val="0"/>
              </a:spcAft>
              <a:buClr>
                <a:schemeClr val="dk1"/>
              </a:buClr>
              <a:buSzPts val="450"/>
              <a:buFont typeface="Arial"/>
              <a:buChar char="-"/>
            </a:pPr>
            <a:r>
              <a:rPr lang="en-US" sz="1800">
                <a:solidFill>
                  <a:schemeClr val="dk1"/>
                </a:solidFill>
                <a:latin typeface="Calibri"/>
                <a:ea typeface="Calibri"/>
                <a:cs typeface="Calibri"/>
                <a:sym typeface="Calibri"/>
              </a:rPr>
              <a:t>Tight junctions b/w simple columnar epithelial cells</a:t>
            </a:r>
            <a:endParaRPr/>
          </a:p>
          <a:p>
            <a:pPr indent="-228600" lvl="0" marL="228600" marR="0" rtl="0" algn="l">
              <a:lnSpc>
                <a:spcPct val="90000"/>
              </a:lnSpc>
              <a:spcBef>
                <a:spcPts val="0"/>
              </a:spcBef>
              <a:spcAft>
                <a:spcPts val="0"/>
              </a:spcAft>
              <a:buClr>
                <a:schemeClr val="dk1"/>
              </a:buClr>
              <a:buSzPts val="450"/>
              <a:buFont typeface="Arial"/>
              <a:buChar char="-"/>
            </a:pPr>
            <a:r>
              <a:rPr lang="en-US" sz="1800">
                <a:solidFill>
                  <a:schemeClr val="dk1"/>
                </a:solidFill>
                <a:latin typeface="Calibri"/>
                <a:ea typeface="Calibri"/>
                <a:cs typeface="Calibri"/>
                <a:sym typeface="Calibri"/>
              </a:rPr>
              <a:t>Bicarbonate-rich alkaline mucus</a:t>
            </a:r>
            <a:endParaRPr/>
          </a:p>
          <a:p>
            <a:pPr indent="-228600" lvl="0" marL="228600" marR="0" rtl="0" algn="l">
              <a:lnSpc>
                <a:spcPct val="90000"/>
              </a:lnSpc>
              <a:spcBef>
                <a:spcPts val="0"/>
              </a:spcBef>
              <a:spcAft>
                <a:spcPts val="0"/>
              </a:spcAft>
              <a:buClr>
                <a:schemeClr val="dk1"/>
              </a:buClr>
              <a:buSzPts val="450"/>
              <a:buFont typeface="Arial"/>
              <a:buChar char="-"/>
            </a:pPr>
            <a:r>
              <a:rPr lang="en-US" sz="1800">
                <a:solidFill>
                  <a:schemeClr val="dk1"/>
                </a:solidFill>
                <a:latin typeface="Calibri"/>
                <a:ea typeface="Calibri"/>
                <a:cs typeface="Calibri"/>
                <a:sym typeface="Calibri"/>
              </a:rPr>
              <a:t>Replacement of damaged cells- stem cells deep in gastric pit replace damaged cells</a:t>
            </a:r>
            <a:endParaRPr/>
          </a:p>
          <a:p>
            <a:pPr indent="-196850" lvl="0" marL="22860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a:p>
            <a:pPr indent="-196850" lvl="0" marL="22860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p:txBody>
      </p:sp>
      <p:sp>
        <p:nvSpPr>
          <p:cNvPr id="317" name="Google Shape;317;p18"/>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318" name="Google Shape;318;p18"/>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19" name="Google Shape;319;p18"/>
          <p:cNvGrpSpPr/>
          <p:nvPr/>
        </p:nvGrpSpPr>
        <p:grpSpPr>
          <a:xfrm>
            <a:off x="0" y="5582490"/>
            <a:ext cx="12070081" cy="1297375"/>
            <a:chOff x="0" y="5582490"/>
            <a:chExt cx="12070081" cy="1297375"/>
          </a:xfrm>
        </p:grpSpPr>
        <p:pic>
          <p:nvPicPr>
            <p:cNvPr descr="SHEFFIELD PEER TEACHING SOCIETY" id="320" name="Google Shape;320;p18"/>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321" name="Google Shape;321;p18"/>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graphicFrame>
        <p:nvGraphicFramePr>
          <p:cNvPr id="322" name="Google Shape;322;p18"/>
          <p:cNvGraphicFramePr/>
          <p:nvPr/>
        </p:nvGraphicFramePr>
        <p:xfrm>
          <a:off x="5269230" y="2223941"/>
          <a:ext cx="3000000" cy="3000000"/>
        </p:xfrm>
        <a:graphic>
          <a:graphicData uri="http://schemas.openxmlformats.org/drawingml/2006/table">
            <a:tbl>
              <a:tblPr bandRow="1" firstRow="1">
                <a:noFill/>
                <a:tableStyleId>{4578E956-EE39-4595-B942-FBCE888BC15B}</a:tableStyleId>
              </a:tblPr>
              <a:tblGrid>
                <a:gridCol w="1591375"/>
                <a:gridCol w="3612000"/>
              </a:tblGrid>
              <a:tr h="177800">
                <a:tc>
                  <a:txBody>
                    <a:bodyPr/>
                    <a:lstStyle/>
                    <a:p>
                      <a:pPr indent="0" lvl="0" marL="0" marR="0" rtl="0" algn="l">
                        <a:spcBef>
                          <a:spcPts val="0"/>
                        </a:spcBef>
                        <a:spcAft>
                          <a:spcPts val="0"/>
                        </a:spcAft>
                        <a:buNone/>
                      </a:pPr>
                      <a:r>
                        <a:rPr lang="en-US" sz="1400"/>
                        <a:t>Cause</a:t>
                      </a:r>
                      <a:endParaRPr/>
                    </a:p>
                  </a:txBody>
                  <a:tcPr marT="45725" marB="45725" marR="91450" marL="91450"/>
                </a:tc>
                <a:tc>
                  <a:txBody>
                    <a:bodyPr/>
                    <a:lstStyle/>
                    <a:p>
                      <a:pPr indent="0" lvl="0" marL="0" marR="0" rtl="0" algn="l">
                        <a:spcBef>
                          <a:spcPts val="0"/>
                        </a:spcBef>
                        <a:spcAft>
                          <a:spcPts val="0"/>
                        </a:spcAft>
                        <a:buNone/>
                      </a:pPr>
                      <a:r>
                        <a:rPr lang="en-US" sz="1400"/>
                        <a:t>How?</a:t>
                      </a:r>
                      <a:endParaRPr/>
                    </a:p>
                  </a:txBody>
                  <a:tcPr marT="45725" marB="45725" marR="91450" marL="91450"/>
                </a:tc>
              </a:tr>
              <a:tr h="1061850">
                <a:tc>
                  <a:txBody>
                    <a:bodyPr/>
                    <a:lstStyle/>
                    <a:p>
                      <a:pPr indent="0" lvl="0" marL="0" marR="0" rtl="0" algn="l">
                        <a:spcBef>
                          <a:spcPts val="0"/>
                        </a:spcBef>
                        <a:spcAft>
                          <a:spcPts val="0"/>
                        </a:spcAft>
                        <a:buNone/>
                      </a:pPr>
                      <a:r>
                        <a:rPr lang="en-US" sz="1400"/>
                        <a:t>NSAIDs e.g. aspirin, ibuprofen</a:t>
                      </a:r>
                      <a:endParaRPr/>
                    </a:p>
                  </a:txBody>
                  <a:tcPr marT="45725" marB="45725" marR="91450" marL="91450"/>
                </a:tc>
                <a:tc>
                  <a:txBody>
                    <a:bodyPr/>
                    <a:lstStyle/>
                    <a:p>
                      <a:pPr indent="0" lvl="0" marL="0" marR="0" rtl="0" algn="l">
                        <a:spcBef>
                          <a:spcPts val="0"/>
                        </a:spcBef>
                        <a:spcAft>
                          <a:spcPts val="0"/>
                        </a:spcAft>
                        <a:buNone/>
                      </a:pPr>
                      <a:r>
                        <a:rPr lang="en-US" sz="1400"/>
                        <a:t>NSAIDs inhibit COX-1 needed for prostaglandin synthesis. Prostaglandins mediate inflammation but also stimulate mucus secretion </a:t>
                      </a:r>
                      <a:r>
                        <a:rPr b="0" i="0" lang="en-US" sz="1400">
                          <a:solidFill>
                            <a:schemeClr val="dk1"/>
                          </a:solidFill>
                          <a:latin typeface="Calibri"/>
                          <a:ea typeface="Calibri"/>
                          <a:cs typeface="Calibri"/>
                          <a:sym typeface="Calibri"/>
                        </a:rPr>
                        <a:t>∴ NSAIDs reduce mucus secretion.</a:t>
                      </a:r>
                      <a:endParaRPr sz="1400"/>
                    </a:p>
                  </a:txBody>
                  <a:tcPr marT="45725" marB="45725" marR="91450" marL="91450"/>
                </a:tc>
              </a:tr>
              <a:tr h="1197225">
                <a:tc>
                  <a:txBody>
                    <a:bodyPr/>
                    <a:lstStyle/>
                    <a:p>
                      <a:pPr indent="0" lvl="0" marL="0" marR="0" rtl="0" algn="l">
                        <a:spcBef>
                          <a:spcPts val="0"/>
                        </a:spcBef>
                        <a:spcAft>
                          <a:spcPts val="0"/>
                        </a:spcAft>
                        <a:buNone/>
                      </a:pPr>
                      <a:r>
                        <a:rPr lang="en-US" sz="1400"/>
                        <a:t>Helicobacter Pylori infection</a:t>
                      </a:r>
                      <a:endParaRPr/>
                    </a:p>
                  </a:txBody>
                  <a:tcPr marT="45725" marB="45725" marR="91450" marL="91450"/>
                </a:tc>
                <a:tc>
                  <a:txBody>
                    <a:bodyPr/>
                    <a:lstStyle/>
                    <a:p>
                      <a:pPr indent="0" lvl="0" marL="0" marR="0" rtl="0" algn="l">
                        <a:spcBef>
                          <a:spcPts val="0"/>
                        </a:spcBef>
                        <a:spcAft>
                          <a:spcPts val="0"/>
                        </a:spcAft>
                        <a:buNone/>
                      </a:pPr>
                      <a:r>
                        <a:rPr lang="en-US" sz="1400"/>
                        <a:t>Resides in alkaline gastric mucus. Secretes NH4+ which together with vacuolating cytotoxin A and phospholipase, causes inflammatory response in gastric epithelial cells leading to reduced mucosal defence.</a:t>
                      </a:r>
                      <a:endParaRPr/>
                    </a:p>
                  </a:txBody>
                  <a:tcPr marT="45725" marB="45725" marR="91450" marL="91450"/>
                </a:tc>
              </a:tr>
              <a:tr h="663650">
                <a:tc>
                  <a:txBody>
                    <a:bodyPr/>
                    <a:lstStyle/>
                    <a:p>
                      <a:pPr indent="0" lvl="0" marL="0" marR="0" rtl="0" algn="l">
                        <a:spcBef>
                          <a:spcPts val="0"/>
                        </a:spcBef>
                        <a:spcAft>
                          <a:spcPts val="0"/>
                        </a:spcAft>
                        <a:buNone/>
                      </a:pPr>
                      <a:r>
                        <a:rPr lang="en-US" sz="1400"/>
                        <a:t>Chemical irritants</a:t>
                      </a:r>
                      <a:endParaRPr/>
                    </a:p>
                  </a:txBody>
                  <a:tcPr marT="45725" marB="45725" marR="91450" marL="91450"/>
                </a:tc>
                <a:tc>
                  <a:txBody>
                    <a:bodyPr/>
                    <a:lstStyle/>
                    <a:p>
                      <a:pPr indent="0" lvl="0" marL="0" marR="0" rtl="0" algn="l">
                        <a:spcBef>
                          <a:spcPts val="0"/>
                        </a:spcBef>
                        <a:spcAft>
                          <a:spcPts val="0"/>
                        </a:spcAft>
                        <a:buNone/>
                      </a:pPr>
                      <a:r>
                        <a:rPr lang="en-US" sz="1400"/>
                        <a:t>Duodeno-gastric reflux: bile salts enter stomach and strip away protective mucus layer.</a:t>
                      </a:r>
                      <a:endParaRPr/>
                    </a:p>
                  </a:txBody>
                  <a:tcPr marT="45725" marB="45725" marR="91450" marL="91450"/>
                </a:tc>
              </a:tr>
              <a:tr h="663650">
                <a:tc>
                  <a:txBody>
                    <a:bodyPr/>
                    <a:lstStyle/>
                    <a:p>
                      <a:pPr indent="0" lvl="0" marL="0" marR="0" rtl="0" algn="l">
                        <a:spcBef>
                          <a:spcPts val="0"/>
                        </a:spcBef>
                        <a:spcAft>
                          <a:spcPts val="0"/>
                        </a:spcAft>
                        <a:buNone/>
                      </a:pPr>
                      <a:r>
                        <a:rPr lang="en-US" sz="1400"/>
                        <a:t>Gastrinoma</a:t>
                      </a:r>
                      <a:endParaRPr sz="1400"/>
                    </a:p>
                  </a:txBody>
                  <a:tcPr marT="45725" marB="45725" marR="91450" marL="91450"/>
                </a:tc>
                <a:tc>
                  <a:txBody>
                    <a:bodyPr/>
                    <a:lstStyle/>
                    <a:p>
                      <a:pPr indent="0" lvl="0" marL="0" marR="0" rtl="0" algn="l">
                        <a:spcBef>
                          <a:spcPts val="0"/>
                        </a:spcBef>
                        <a:spcAft>
                          <a:spcPts val="0"/>
                        </a:spcAft>
                        <a:buNone/>
                      </a:pPr>
                      <a:r>
                        <a:rPr lang="en-US" sz="1400"/>
                        <a:t>Rare tumour of G cells causing gastrin hypersecretion🡪 unregulated acid production</a:t>
                      </a:r>
                      <a:endParaRPr sz="1400"/>
                    </a:p>
                  </a:txBody>
                  <a:tcPr marT="45725" marB="45725" marR="91450" marL="91450"/>
                </a:tc>
              </a:tr>
            </a:tbl>
          </a:graphicData>
        </a:graphic>
      </p:graphicFrame>
      <p:sp>
        <p:nvSpPr>
          <p:cNvPr id="323" name="Google Shape;323;p18"/>
          <p:cNvSpPr txBox="1"/>
          <p:nvPr/>
        </p:nvSpPr>
        <p:spPr>
          <a:xfrm>
            <a:off x="5269230" y="1854609"/>
            <a:ext cx="49959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rPr>
              <a:t>Causes of peptic ulcers</a:t>
            </a:r>
            <a:endParaRPr/>
          </a:p>
        </p:txBody>
      </p:sp>
      <p:sp>
        <p:nvSpPr>
          <p:cNvPr id="324" name="Google Shape;324;p18"/>
          <p:cNvSpPr txBox="1"/>
          <p:nvPr/>
        </p:nvSpPr>
        <p:spPr>
          <a:xfrm>
            <a:off x="838200" y="4158907"/>
            <a:ext cx="2601686"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u="sng">
                <a:solidFill>
                  <a:schemeClr val="dk1"/>
                </a:solidFill>
                <a:latin typeface="Calibri"/>
                <a:ea typeface="Calibri"/>
                <a:cs typeface="Calibri"/>
                <a:sym typeface="Calibri"/>
              </a:rPr>
              <a:t>Treatment for peptic ulcers</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Proton pump inhibitors e.g. Omeprazole, Lansaprazole</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H2 receptor antagonists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Prostaglandin analogues </a:t>
            </a:r>
            <a:endParaRPr/>
          </a:p>
        </p:txBody>
      </p:sp>
      <p:sp>
        <p:nvSpPr>
          <p:cNvPr id="325" name="Google Shape;325;p18"/>
          <p:cNvSpPr/>
          <p:nvPr/>
        </p:nvSpPr>
        <p:spPr>
          <a:xfrm>
            <a:off x="3341914" y="4430486"/>
            <a:ext cx="195943" cy="707571"/>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18"/>
          <p:cNvSpPr/>
          <p:nvPr/>
        </p:nvSpPr>
        <p:spPr>
          <a:xfrm>
            <a:off x="3390899" y="5245400"/>
            <a:ext cx="97972" cy="365693"/>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18"/>
          <p:cNvSpPr txBox="1"/>
          <p:nvPr/>
        </p:nvSpPr>
        <p:spPr>
          <a:xfrm>
            <a:off x="3539190" y="4484340"/>
            <a:ext cx="105591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 acid production</a:t>
            </a:r>
            <a:endParaRPr sz="1400">
              <a:solidFill>
                <a:schemeClr val="dk1"/>
              </a:solidFill>
              <a:latin typeface="Calibri"/>
              <a:ea typeface="Calibri"/>
              <a:cs typeface="Calibri"/>
              <a:sym typeface="Calibri"/>
            </a:endParaRPr>
          </a:p>
        </p:txBody>
      </p:sp>
      <p:sp>
        <p:nvSpPr>
          <p:cNvPr id="328" name="Google Shape;328;p18"/>
          <p:cNvSpPr txBox="1"/>
          <p:nvPr/>
        </p:nvSpPr>
        <p:spPr>
          <a:xfrm>
            <a:off x="3531626" y="5081083"/>
            <a:ext cx="1208314"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Does NOT ↓ acid production, ↑ mucus secretion </a:t>
            </a:r>
            <a:endParaRPr sz="14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9"/>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Gastric physiology 2</a:t>
            </a:r>
            <a:endParaRPr/>
          </a:p>
        </p:txBody>
      </p:sp>
      <p:sp>
        <p:nvSpPr>
          <p:cNvPr id="334" name="Google Shape;334;p19"/>
          <p:cNvSpPr txBox="1"/>
          <p:nvPr/>
        </p:nvSpPr>
        <p:spPr>
          <a:xfrm>
            <a:off x="838200" y="1881052"/>
            <a:ext cx="10515600" cy="4284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50"/>
              <a:buFont typeface="Arial"/>
              <a:buNone/>
            </a:pPr>
            <a:r>
              <a:rPr lang="en-US" sz="1800" u="sng">
                <a:solidFill>
                  <a:schemeClr val="dk1"/>
                </a:solidFill>
                <a:latin typeface="Calibri"/>
                <a:ea typeface="Calibri"/>
                <a:cs typeface="Calibri"/>
                <a:sym typeface="Calibri"/>
              </a:rPr>
              <a:t>Peristalsis</a:t>
            </a:r>
            <a:endParaRPr/>
          </a:p>
          <a:p>
            <a:pPr indent="-228600" lvl="0" marL="228600" marR="0" rtl="0" algn="l">
              <a:lnSpc>
                <a:spcPct val="90000"/>
              </a:lnSpc>
              <a:spcBef>
                <a:spcPts val="0"/>
              </a:spcBef>
              <a:spcAft>
                <a:spcPts val="0"/>
              </a:spcAft>
              <a:buClr>
                <a:schemeClr val="dk1"/>
              </a:buClr>
              <a:buSzPts val="450"/>
              <a:buFont typeface="Arial"/>
              <a:buChar char="•"/>
            </a:pPr>
            <a:r>
              <a:rPr lang="en-US" sz="1800">
                <a:solidFill>
                  <a:schemeClr val="dk1"/>
                </a:solidFill>
                <a:latin typeface="Calibri"/>
                <a:ea typeface="Calibri"/>
                <a:cs typeface="Calibri"/>
                <a:sym typeface="Calibri"/>
              </a:rPr>
              <a:t>Property of GI tract</a:t>
            </a:r>
            <a:endParaRPr/>
          </a:p>
          <a:p>
            <a:pPr indent="-228600" lvl="0" marL="228600" marR="0" rtl="0" algn="l">
              <a:lnSpc>
                <a:spcPct val="90000"/>
              </a:lnSpc>
              <a:spcBef>
                <a:spcPts val="0"/>
              </a:spcBef>
              <a:spcAft>
                <a:spcPts val="0"/>
              </a:spcAft>
              <a:buClr>
                <a:schemeClr val="dk1"/>
              </a:buClr>
              <a:buSzPts val="450"/>
              <a:buFont typeface="Arial"/>
              <a:buChar char="•"/>
            </a:pPr>
            <a:r>
              <a:rPr lang="en-US" sz="1800">
                <a:solidFill>
                  <a:schemeClr val="dk1"/>
                </a:solidFill>
                <a:latin typeface="Calibri"/>
                <a:ea typeface="Calibri"/>
                <a:cs typeface="Calibri"/>
                <a:sym typeface="Calibri"/>
              </a:rPr>
              <a:t>Peristaltic waves begin in body of stomach and progress distally towards antrum. As peristaltic wave approaches the pyloric sphincter, it contracts so most antral contents are RETROPULSED for further mixing with pepsin and HCl. This prevents overfilling of duodenum with a hypertonic solution.</a:t>
            </a:r>
            <a:endParaRPr/>
          </a:p>
          <a:p>
            <a:pPr indent="-228600" lvl="0" marL="228600" marR="0" rtl="0" algn="l">
              <a:lnSpc>
                <a:spcPct val="90000"/>
              </a:lnSpc>
              <a:spcBef>
                <a:spcPts val="0"/>
              </a:spcBef>
              <a:spcAft>
                <a:spcPts val="0"/>
              </a:spcAft>
              <a:buClr>
                <a:schemeClr val="dk1"/>
              </a:buClr>
              <a:buSzPts val="450"/>
              <a:buFont typeface="Arial"/>
              <a:buChar char="•"/>
            </a:pPr>
            <a:r>
              <a:rPr lang="en-US" sz="1800">
                <a:solidFill>
                  <a:schemeClr val="dk1"/>
                </a:solidFill>
                <a:latin typeface="Calibri"/>
                <a:ea typeface="Calibri"/>
                <a:cs typeface="Calibri"/>
                <a:sym typeface="Calibri"/>
              </a:rPr>
              <a:t>GORD is prevented by competent LES</a:t>
            </a:r>
            <a:endParaRPr/>
          </a:p>
          <a:p>
            <a:pPr indent="-228600" lvl="0" marL="228600" marR="0" rtl="0" algn="l">
              <a:lnSpc>
                <a:spcPct val="90000"/>
              </a:lnSpc>
              <a:spcBef>
                <a:spcPts val="0"/>
              </a:spcBef>
              <a:spcAft>
                <a:spcPts val="0"/>
              </a:spcAft>
              <a:buClr>
                <a:schemeClr val="dk1"/>
              </a:buClr>
              <a:buSzPts val="450"/>
              <a:buFont typeface="Arial"/>
              <a:buChar char="•"/>
            </a:pPr>
            <a:r>
              <a:rPr lang="en-US" sz="1800">
                <a:solidFill>
                  <a:schemeClr val="dk1"/>
                </a:solidFill>
                <a:latin typeface="Calibri"/>
                <a:ea typeface="Calibri"/>
                <a:cs typeface="Calibri"/>
                <a:sym typeface="Calibri"/>
              </a:rPr>
              <a:t>Interstitial cells of Cajal = pacemaker cells in outer longitudinal layer of muscularis propria. Set basic electrical rhythm of 3 contractions/min.</a:t>
            </a:r>
            <a:endParaRPr/>
          </a:p>
          <a:p>
            <a:pPr indent="0" lvl="0" marL="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p:txBody>
      </p:sp>
      <p:sp>
        <p:nvSpPr>
          <p:cNvPr id="335" name="Google Shape;335;p19"/>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336" name="Google Shape;336;p19"/>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37" name="Google Shape;337;p19"/>
          <p:cNvGrpSpPr/>
          <p:nvPr/>
        </p:nvGrpSpPr>
        <p:grpSpPr>
          <a:xfrm>
            <a:off x="0" y="5582490"/>
            <a:ext cx="12070081" cy="1297375"/>
            <a:chOff x="0" y="5582490"/>
            <a:chExt cx="12070081" cy="1297375"/>
          </a:xfrm>
        </p:grpSpPr>
        <p:pic>
          <p:nvPicPr>
            <p:cNvPr descr="SHEFFIELD PEER TEACHING SOCIETY" id="338" name="Google Shape;338;p19"/>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339" name="Google Shape;339;p19"/>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graphicFrame>
        <p:nvGraphicFramePr>
          <p:cNvPr id="340" name="Google Shape;340;p19"/>
          <p:cNvGraphicFramePr/>
          <p:nvPr/>
        </p:nvGraphicFramePr>
        <p:xfrm>
          <a:off x="799597" y="3920962"/>
          <a:ext cx="3000000" cy="3000000"/>
        </p:xfrm>
        <a:graphic>
          <a:graphicData uri="http://schemas.openxmlformats.org/drawingml/2006/table">
            <a:tbl>
              <a:tblPr bandRow="1" firstRow="1">
                <a:noFill/>
                <a:tableStyleId>{4578E956-EE39-4595-B942-FBCE888BC15B}</a:tableStyleId>
              </a:tblPr>
              <a:tblGrid>
                <a:gridCol w="5302525"/>
                <a:gridCol w="5967975"/>
              </a:tblGrid>
              <a:tr h="128375">
                <a:tc>
                  <a:txBody>
                    <a:bodyPr/>
                    <a:lstStyle/>
                    <a:p>
                      <a:pPr indent="0" lvl="0" marL="0" marR="0" rtl="0" algn="l">
                        <a:spcBef>
                          <a:spcPts val="0"/>
                        </a:spcBef>
                        <a:spcAft>
                          <a:spcPts val="0"/>
                        </a:spcAft>
                        <a:buNone/>
                      </a:pPr>
                      <a:r>
                        <a:rPr lang="en-US" sz="1600"/>
                        <a:t>Stimuli causing ↑ strength of peristaltic contractions</a:t>
                      </a:r>
                      <a:endParaRPr sz="1600"/>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Calibri"/>
                        <a:buNone/>
                      </a:pPr>
                      <a:r>
                        <a:rPr lang="en-US" sz="1600"/>
                        <a:t>Stimuli causing ↓ strength of peristaltic contractions</a:t>
                      </a:r>
                      <a:endParaRPr sz="1600"/>
                    </a:p>
                    <a:p>
                      <a:pPr indent="0" lvl="0" marL="0" marR="0" rtl="0" algn="l">
                        <a:spcBef>
                          <a:spcPts val="0"/>
                        </a:spcBef>
                        <a:spcAft>
                          <a:spcPts val="0"/>
                        </a:spcAft>
                        <a:buNone/>
                      </a:pPr>
                      <a:r>
                        <a:t/>
                      </a:r>
                      <a:endParaRPr sz="1600"/>
                    </a:p>
                  </a:txBody>
                  <a:tcPr marT="45725" marB="45725" marR="91450" marL="91450"/>
                </a:tc>
              </a:tr>
              <a:tr h="370850">
                <a:tc>
                  <a:txBody>
                    <a:bodyPr/>
                    <a:lstStyle/>
                    <a:p>
                      <a:pPr indent="-285750" lvl="0" marL="285750" marR="0" rtl="0" algn="l">
                        <a:spcBef>
                          <a:spcPts val="0"/>
                        </a:spcBef>
                        <a:spcAft>
                          <a:spcPts val="0"/>
                        </a:spcAft>
                        <a:buClr>
                          <a:schemeClr val="dk1"/>
                        </a:buClr>
                        <a:buSzPts val="1600"/>
                        <a:buFont typeface="Calibri"/>
                        <a:buChar char="-"/>
                      </a:pPr>
                      <a:r>
                        <a:rPr lang="en-US" sz="1600"/>
                        <a:t>Gastrin </a:t>
                      </a:r>
                      <a:endParaRPr/>
                    </a:p>
                    <a:p>
                      <a:pPr indent="-285750" lvl="0" marL="285750" marR="0" rtl="0" algn="l">
                        <a:spcBef>
                          <a:spcPts val="0"/>
                        </a:spcBef>
                        <a:spcAft>
                          <a:spcPts val="0"/>
                        </a:spcAft>
                        <a:buClr>
                          <a:schemeClr val="dk1"/>
                        </a:buClr>
                        <a:buSzPts val="1600"/>
                        <a:buFont typeface="Calibri"/>
                        <a:buChar char="-"/>
                      </a:pPr>
                      <a:r>
                        <a:rPr lang="en-US" sz="1600"/>
                        <a:t>Gastric distension  i.e. during the gastric phase of digestion (food in stomach)</a:t>
                      </a:r>
                      <a:endParaRPr/>
                    </a:p>
                    <a:p>
                      <a:pPr indent="-285750" lvl="0" marL="285750" marR="0" rtl="0" algn="l">
                        <a:spcBef>
                          <a:spcPts val="0"/>
                        </a:spcBef>
                        <a:spcAft>
                          <a:spcPts val="0"/>
                        </a:spcAft>
                        <a:buClr>
                          <a:schemeClr val="dk1"/>
                        </a:buClr>
                        <a:buSzPts val="1600"/>
                        <a:buFont typeface="Calibri"/>
                        <a:buChar char="-"/>
                      </a:pPr>
                      <a:r>
                        <a:rPr lang="en-US" sz="1600"/>
                        <a:t>Parasympathetic stimulation (rest and digest)</a:t>
                      </a:r>
                      <a:endParaRPr/>
                    </a:p>
                  </a:txBody>
                  <a:tcPr marT="45725" marB="45725" marR="91450" marL="91450"/>
                </a:tc>
                <a:tc>
                  <a:txBody>
                    <a:bodyPr/>
                    <a:lstStyle/>
                    <a:p>
                      <a:pPr indent="-285750" lvl="0" marL="285750" marR="0" rtl="0" algn="l">
                        <a:spcBef>
                          <a:spcPts val="0"/>
                        </a:spcBef>
                        <a:spcAft>
                          <a:spcPts val="0"/>
                        </a:spcAft>
                        <a:buClr>
                          <a:schemeClr val="dk1"/>
                        </a:buClr>
                        <a:buSzPts val="1600"/>
                        <a:buFont typeface="Calibri"/>
                        <a:buChar char="-"/>
                      </a:pPr>
                      <a:r>
                        <a:rPr lang="en-US" sz="1600"/>
                        <a:t>Increase in duodenal fats</a:t>
                      </a:r>
                      <a:endParaRPr/>
                    </a:p>
                    <a:p>
                      <a:pPr indent="-285750" lvl="0" marL="285750" marR="0" rtl="0" algn="l">
                        <a:spcBef>
                          <a:spcPts val="0"/>
                        </a:spcBef>
                        <a:spcAft>
                          <a:spcPts val="0"/>
                        </a:spcAft>
                        <a:buClr>
                          <a:schemeClr val="dk1"/>
                        </a:buClr>
                        <a:buSzPts val="1600"/>
                        <a:buFont typeface="Calibri"/>
                        <a:buChar char="-"/>
                      </a:pPr>
                      <a:r>
                        <a:rPr lang="en-US" sz="1600"/>
                        <a:t>Increase in duodenal osmolality</a:t>
                      </a:r>
                      <a:endParaRPr/>
                    </a:p>
                    <a:p>
                      <a:pPr indent="-285750" lvl="0" marL="285750" marR="0" rtl="0" algn="l">
                        <a:spcBef>
                          <a:spcPts val="0"/>
                        </a:spcBef>
                        <a:spcAft>
                          <a:spcPts val="0"/>
                        </a:spcAft>
                        <a:buClr>
                          <a:schemeClr val="dk1"/>
                        </a:buClr>
                        <a:buSzPts val="1600"/>
                        <a:buFont typeface="Calibri"/>
                        <a:buChar char="-"/>
                      </a:pPr>
                      <a:r>
                        <a:rPr lang="en-US" sz="1600"/>
                        <a:t>Decrease in duodenal pH</a:t>
                      </a:r>
                      <a:endParaRPr/>
                    </a:p>
                    <a:p>
                      <a:pPr indent="-285750" lvl="0" marL="285750" marR="0" rtl="0" algn="l">
                        <a:spcBef>
                          <a:spcPts val="0"/>
                        </a:spcBef>
                        <a:spcAft>
                          <a:spcPts val="0"/>
                        </a:spcAft>
                        <a:buClr>
                          <a:schemeClr val="dk1"/>
                        </a:buClr>
                        <a:buSzPts val="1600"/>
                        <a:buFont typeface="Calibri"/>
                        <a:buChar char="-"/>
                      </a:pPr>
                      <a:r>
                        <a:rPr lang="en-US" sz="1600"/>
                        <a:t>Duodenal distension </a:t>
                      </a:r>
                      <a:endParaRPr/>
                    </a:p>
                    <a:p>
                      <a:pPr indent="-285750" lvl="0" marL="285750" marR="0" rtl="0" algn="l">
                        <a:spcBef>
                          <a:spcPts val="0"/>
                        </a:spcBef>
                        <a:spcAft>
                          <a:spcPts val="0"/>
                        </a:spcAft>
                        <a:buClr>
                          <a:schemeClr val="dk1"/>
                        </a:buClr>
                        <a:buSzPts val="1600"/>
                        <a:buFont typeface="Calibri"/>
                        <a:buChar char="-"/>
                      </a:pPr>
                      <a:r>
                        <a:rPr lang="en-US" sz="1600"/>
                        <a:t>Sympathetic stimulation</a:t>
                      </a:r>
                      <a:endParaRPr/>
                    </a:p>
                    <a:p>
                      <a:pPr indent="-184150" lvl="0" marL="285750" marR="0" rtl="0" algn="l">
                        <a:spcBef>
                          <a:spcPts val="0"/>
                        </a:spcBef>
                        <a:spcAft>
                          <a:spcPts val="0"/>
                        </a:spcAft>
                        <a:buClr>
                          <a:schemeClr val="dk1"/>
                        </a:buClr>
                        <a:buSzPts val="1600"/>
                        <a:buFont typeface="Calibri"/>
                        <a:buNone/>
                      </a:pPr>
                      <a:r>
                        <a:t/>
                      </a:r>
                      <a:endParaRPr sz="1600"/>
                    </a:p>
                  </a:txBody>
                  <a:tcPr marT="45725" marB="45725" marR="91450" marL="91450"/>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2"/>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alibri"/>
              <a:buNone/>
            </a:pPr>
            <a:r>
              <a:rPr b="1" lang="en-US" sz="6000">
                <a:solidFill>
                  <a:schemeClr val="lt1"/>
                </a:solidFill>
              </a:rPr>
              <a:t>GI/Liver</a:t>
            </a:r>
            <a:endParaRPr/>
          </a:p>
        </p:txBody>
      </p:sp>
      <p:sp>
        <p:nvSpPr>
          <p:cNvPr id="109" name="Google Shape;109;p2"/>
          <p:cNvSpPr txBox="1"/>
          <p:nvPr/>
        </p:nvSpPr>
        <p:spPr>
          <a:xfrm>
            <a:off x="3124200" y="3020514"/>
            <a:ext cx="8229600" cy="3144837"/>
          </a:xfrm>
          <a:prstGeom prst="rect">
            <a:avLst/>
          </a:prstGeom>
          <a:noFill/>
          <a:ln>
            <a:noFill/>
          </a:ln>
        </p:spPr>
        <p:txBody>
          <a:bodyPr anchorCtr="0" anchor="t" bIns="45700" lIns="91425" spcFirstLastPara="1" rIns="91425" wrap="square" tIns="45700">
            <a:noAutofit/>
          </a:bodyPr>
          <a:lstStyle/>
          <a:p>
            <a:pPr indent="-342900" lvl="0" marL="342900" marR="0" rtl="0" algn="r">
              <a:lnSpc>
                <a:spcPct val="90000"/>
              </a:lnSpc>
              <a:spcBef>
                <a:spcPts val="0"/>
              </a:spcBef>
              <a:spcAft>
                <a:spcPts val="0"/>
              </a:spcAft>
              <a:buClr>
                <a:schemeClr val="dk1"/>
              </a:buClr>
              <a:buSzPts val="800"/>
              <a:buFont typeface="Arial"/>
              <a:buNone/>
            </a:pPr>
            <a:r>
              <a:rPr lang="en-US" sz="3200">
                <a:solidFill>
                  <a:schemeClr val="dk1"/>
                </a:solidFill>
                <a:latin typeface="Calibri"/>
                <a:ea typeface="Calibri"/>
                <a:cs typeface="Calibri"/>
                <a:sym typeface="Calibri"/>
              </a:rPr>
              <a:t>Phase 1 Content GEM SBA Revision Session</a:t>
            </a:r>
            <a:endParaRPr/>
          </a:p>
          <a:p>
            <a:pPr indent="-342900" lvl="0" marL="342900" marR="0" rtl="0" algn="r">
              <a:lnSpc>
                <a:spcPct val="90000"/>
              </a:lnSpc>
              <a:spcBef>
                <a:spcPts val="640"/>
              </a:spcBef>
              <a:spcAft>
                <a:spcPts val="0"/>
              </a:spcAft>
              <a:buClr>
                <a:schemeClr val="dk1"/>
              </a:buClr>
              <a:buSzPts val="800"/>
              <a:buFont typeface="Arial"/>
              <a:buNone/>
            </a:pPr>
            <a:r>
              <a:t/>
            </a:r>
            <a:endParaRPr sz="3200">
              <a:solidFill>
                <a:schemeClr val="dk1"/>
              </a:solidFill>
              <a:latin typeface="Calibri"/>
              <a:ea typeface="Calibri"/>
              <a:cs typeface="Calibri"/>
              <a:sym typeface="Calibri"/>
            </a:endParaRPr>
          </a:p>
          <a:p>
            <a:pPr indent="-342900" lvl="0" marL="342900" marR="0" rtl="0" algn="r">
              <a:lnSpc>
                <a:spcPct val="90000"/>
              </a:lnSpc>
              <a:spcBef>
                <a:spcPts val="640"/>
              </a:spcBef>
              <a:spcAft>
                <a:spcPts val="0"/>
              </a:spcAft>
              <a:buClr>
                <a:schemeClr val="dk1"/>
              </a:buClr>
              <a:buSzPts val="800"/>
              <a:buFont typeface="Arial"/>
              <a:buNone/>
            </a:pPr>
            <a:r>
              <a:rPr lang="en-US" sz="3200">
                <a:solidFill>
                  <a:schemeClr val="dk1"/>
                </a:solidFill>
                <a:latin typeface="Calibri"/>
                <a:ea typeface="Calibri"/>
                <a:cs typeface="Calibri"/>
                <a:sym typeface="Calibri"/>
              </a:rPr>
              <a:t>Areesha Aziz</a:t>
            </a:r>
            <a:endParaRPr/>
          </a:p>
          <a:p>
            <a:pPr indent="-342900" lvl="0" marL="342900" marR="0" rtl="0" algn="r">
              <a:lnSpc>
                <a:spcPct val="90000"/>
              </a:lnSpc>
              <a:spcBef>
                <a:spcPts val="640"/>
              </a:spcBef>
              <a:spcAft>
                <a:spcPts val="0"/>
              </a:spcAft>
              <a:buClr>
                <a:schemeClr val="dk1"/>
              </a:buClr>
              <a:buSzPts val="800"/>
              <a:buFont typeface="Arial"/>
              <a:buNone/>
            </a:pPr>
            <a:r>
              <a:rPr lang="en-US" sz="3200">
                <a:solidFill>
                  <a:schemeClr val="dk1"/>
                </a:solidFill>
                <a:latin typeface="Calibri"/>
                <a:ea typeface="Calibri"/>
                <a:cs typeface="Calibri"/>
                <a:sym typeface="Calibri"/>
              </a:rPr>
              <a:t>04/10/2022</a:t>
            </a:r>
            <a:endParaRPr/>
          </a:p>
        </p:txBody>
      </p:sp>
      <p:grpSp>
        <p:nvGrpSpPr>
          <p:cNvPr id="110" name="Google Shape;110;p2"/>
          <p:cNvGrpSpPr/>
          <p:nvPr/>
        </p:nvGrpSpPr>
        <p:grpSpPr>
          <a:xfrm>
            <a:off x="0" y="5582490"/>
            <a:ext cx="12070081" cy="1297375"/>
            <a:chOff x="0" y="5582490"/>
            <a:chExt cx="12070081" cy="1297375"/>
          </a:xfrm>
        </p:grpSpPr>
        <p:pic>
          <p:nvPicPr>
            <p:cNvPr descr="SHEFFIELD PEER TEACHING SOCIETY" id="111" name="Google Shape;111;p2"/>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112" name="Google Shape;112;p2"/>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113" name="Google Shape;113;p2"/>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0"/>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Gastric physiology 2</a:t>
            </a:r>
            <a:endParaRPr/>
          </a:p>
        </p:txBody>
      </p:sp>
      <p:sp>
        <p:nvSpPr>
          <p:cNvPr id="346" name="Google Shape;346;p20"/>
          <p:cNvSpPr txBox="1"/>
          <p:nvPr/>
        </p:nvSpPr>
        <p:spPr>
          <a:xfrm>
            <a:off x="838200" y="1927118"/>
            <a:ext cx="10515600" cy="4284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600"/>
              <a:buFont typeface="Arial"/>
              <a:buNone/>
            </a:pPr>
            <a:r>
              <a:rPr lang="en-US" sz="2400" u="sng">
                <a:solidFill>
                  <a:schemeClr val="dk1"/>
                </a:solidFill>
                <a:latin typeface="Calibri"/>
                <a:ea typeface="Calibri"/>
                <a:cs typeface="Calibri"/>
                <a:sym typeface="Calibri"/>
              </a:rPr>
              <a:t>Pepsin</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Accelerates  but NOT essential for protein digestion</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Digests connective tissue in meat</a:t>
            </a:r>
            <a:endParaRPr/>
          </a:p>
          <a:p>
            <a:pPr indent="-342900" lvl="0" marL="342900" marR="0" rtl="0" algn="l">
              <a:lnSpc>
                <a:spcPct val="90000"/>
              </a:lnSpc>
              <a:spcBef>
                <a:spcPts val="0"/>
              </a:spcBef>
              <a:spcAft>
                <a:spcPts val="0"/>
              </a:spcAft>
              <a:buClr>
                <a:schemeClr val="dk1"/>
              </a:buClr>
              <a:buSzPts val="600"/>
              <a:buFont typeface="Arial"/>
              <a:buNone/>
            </a:pPr>
            <a:r>
              <a:rPr lang="en-US" sz="2400" u="sng">
                <a:solidFill>
                  <a:schemeClr val="dk1"/>
                </a:solidFill>
                <a:latin typeface="Calibri"/>
                <a:ea typeface="Calibri"/>
                <a:cs typeface="Calibri"/>
                <a:sym typeface="Calibri"/>
              </a:rPr>
              <a:t>Pepsin production</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Chief cells secrete pepsin</a:t>
            </a:r>
            <a:r>
              <a:rPr lang="en-US" sz="2400">
                <a:solidFill>
                  <a:schemeClr val="dk1"/>
                </a:solidFill>
                <a:highlight>
                  <a:srgbClr val="FFFF00"/>
                </a:highlight>
                <a:latin typeface="Calibri"/>
                <a:ea typeface="Calibri"/>
                <a:cs typeface="Calibri"/>
                <a:sym typeface="Calibri"/>
              </a:rPr>
              <a:t>ogen</a:t>
            </a:r>
            <a:r>
              <a:rPr lang="en-US" sz="2400">
                <a:solidFill>
                  <a:schemeClr val="dk1"/>
                </a:solidFill>
                <a:latin typeface="Calibri"/>
                <a:ea typeface="Calibri"/>
                <a:cs typeface="Calibri"/>
                <a:sym typeface="Calibri"/>
              </a:rPr>
              <a:t>- a zymogen (inactive enzyme precursor) to protect themselves from proteolytic damage</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Pepsinogen is cleaved to pepsin in the gastric lumen by HCl. Pepsin also acts as an autocatalyst and stimulates its own production. This is +ve feedback.</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Conversion of pepsinogen to pepsin is pH dependent. The activation of pepsinogen is most efficient when </a:t>
            </a:r>
            <a:r>
              <a:rPr lang="en-US" sz="2400">
                <a:solidFill>
                  <a:schemeClr val="dk1"/>
                </a:solidFill>
                <a:highlight>
                  <a:srgbClr val="FFFF00"/>
                </a:highlight>
                <a:latin typeface="Calibri"/>
                <a:ea typeface="Calibri"/>
                <a:cs typeface="Calibri"/>
                <a:sym typeface="Calibri"/>
              </a:rPr>
              <a:t>pH&lt;2</a:t>
            </a:r>
            <a:r>
              <a:rPr lang="en-US" sz="2400">
                <a:solidFill>
                  <a:schemeClr val="dk1"/>
                </a:solidFill>
                <a:latin typeface="Calibri"/>
                <a:ea typeface="Calibri"/>
                <a:cs typeface="Calibri"/>
                <a:sym typeface="Calibri"/>
              </a:rPr>
              <a:t>.</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Pepsin irreversibly denatures in duodenum because duodenal chyme contains HCO3- ions which bind H+ ions, so pH increases. </a:t>
            </a:r>
            <a:endParaRPr/>
          </a:p>
          <a:p>
            <a:pPr indent="0" lvl="0" marL="0" marR="0" rtl="0" algn="l">
              <a:lnSpc>
                <a:spcPct val="90000"/>
              </a:lnSpc>
              <a:spcBef>
                <a:spcPts val="0"/>
              </a:spcBef>
              <a:spcAft>
                <a:spcPts val="0"/>
              </a:spcAft>
              <a:buClr>
                <a:schemeClr val="dk1"/>
              </a:buClr>
              <a:buSzPts val="800"/>
              <a:buFont typeface="Arial"/>
              <a:buNone/>
            </a:pPr>
            <a:r>
              <a:t/>
            </a:r>
            <a:endParaRPr sz="3200">
              <a:solidFill>
                <a:schemeClr val="dk1"/>
              </a:solidFill>
              <a:latin typeface="Calibri"/>
              <a:ea typeface="Calibri"/>
              <a:cs typeface="Calibri"/>
              <a:sym typeface="Calibri"/>
            </a:endParaRPr>
          </a:p>
        </p:txBody>
      </p:sp>
      <p:sp>
        <p:nvSpPr>
          <p:cNvPr id="347" name="Google Shape;347;p20"/>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348" name="Google Shape;348;p20"/>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49" name="Google Shape;349;p20"/>
          <p:cNvGrpSpPr/>
          <p:nvPr/>
        </p:nvGrpSpPr>
        <p:grpSpPr>
          <a:xfrm>
            <a:off x="0" y="5582490"/>
            <a:ext cx="12070081" cy="1297375"/>
            <a:chOff x="0" y="5582490"/>
            <a:chExt cx="12070081" cy="1297375"/>
          </a:xfrm>
        </p:grpSpPr>
        <p:pic>
          <p:nvPicPr>
            <p:cNvPr descr="SHEFFIELD PEER TEACHING SOCIETY" id="350" name="Google Shape;350;p20"/>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351" name="Google Shape;351;p20"/>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Diagram&#10;&#10;Description automatically generated" id="352" name="Google Shape;352;p20"/>
          <p:cNvPicPr preferRelativeResize="0"/>
          <p:nvPr/>
        </p:nvPicPr>
        <p:blipFill rotWithShape="1">
          <a:blip r:embed="rId5">
            <a:alphaModFix/>
          </a:blip>
          <a:srcRect b="0" l="0" r="0" t="0"/>
          <a:stretch/>
        </p:blipFill>
        <p:spPr>
          <a:xfrm>
            <a:off x="8610600" y="646582"/>
            <a:ext cx="2743200" cy="24442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21"/>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Intestinal physiology </a:t>
            </a:r>
            <a:endParaRPr/>
          </a:p>
        </p:txBody>
      </p:sp>
      <p:sp>
        <p:nvSpPr>
          <p:cNvPr id="358" name="Google Shape;358;p21"/>
          <p:cNvSpPr txBox="1"/>
          <p:nvPr/>
        </p:nvSpPr>
        <p:spPr>
          <a:xfrm>
            <a:off x="838200" y="1881052"/>
            <a:ext cx="10515600" cy="4284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800"/>
              <a:buFont typeface="Arial"/>
              <a:buNone/>
            </a:pPr>
            <a:r>
              <a:rPr lang="en-US" sz="3200">
                <a:solidFill>
                  <a:schemeClr val="dk1"/>
                </a:solidFill>
                <a:latin typeface="Calibri"/>
                <a:ea typeface="Calibri"/>
                <a:cs typeface="Calibri"/>
                <a:sym typeface="Calibri"/>
              </a:rPr>
              <a:t>Water distribution</a:t>
            </a:r>
            <a:endParaRPr/>
          </a:p>
          <a:p>
            <a:pPr indent="-342900" lvl="0" marL="342900" marR="0" rtl="0" algn="l">
              <a:lnSpc>
                <a:spcPct val="90000"/>
              </a:lnSpc>
              <a:spcBef>
                <a:spcPts val="0"/>
              </a:spcBef>
              <a:spcAft>
                <a:spcPts val="0"/>
              </a:spcAft>
              <a:buClr>
                <a:schemeClr val="dk1"/>
              </a:buClr>
              <a:buSzPts val="800"/>
              <a:buFont typeface="Arial"/>
              <a:buNone/>
            </a:pPr>
            <a:r>
              <a:t/>
            </a:r>
            <a:endParaRPr sz="3200">
              <a:solidFill>
                <a:schemeClr val="dk1"/>
              </a:solidFill>
              <a:latin typeface="Calibri"/>
              <a:ea typeface="Calibri"/>
              <a:cs typeface="Calibri"/>
              <a:sym typeface="Calibri"/>
            </a:endParaRPr>
          </a:p>
          <a:p>
            <a:pPr indent="-342900" lvl="0" marL="342900" marR="0" rtl="0" algn="l">
              <a:lnSpc>
                <a:spcPct val="90000"/>
              </a:lnSpc>
              <a:spcBef>
                <a:spcPts val="0"/>
              </a:spcBef>
              <a:spcAft>
                <a:spcPts val="0"/>
              </a:spcAft>
              <a:buClr>
                <a:schemeClr val="dk1"/>
              </a:buClr>
              <a:buSzPts val="800"/>
              <a:buFont typeface="Arial"/>
              <a:buNone/>
            </a:pPr>
            <a:r>
              <a:rPr lang="en-US" sz="3200">
                <a:solidFill>
                  <a:schemeClr val="dk1"/>
                </a:solidFill>
                <a:latin typeface="Calibri"/>
                <a:ea typeface="Calibri"/>
                <a:cs typeface="Calibri"/>
                <a:sym typeface="Calibri"/>
              </a:rPr>
              <a:t> </a:t>
            </a:r>
            <a:endParaRPr/>
          </a:p>
        </p:txBody>
      </p:sp>
      <p:sp>
        <p:nvSpPr>
          <p:cNvPr id="359" name="Google Shape;359;p21"/>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360" name="Google Shape;360;p21"/>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61" name="Google Shape;361;p21"/>
          <p:cNvGrpSpPr/>
          <p:nvPr/>
        </p:nvGrpSpPr>
        <p:grpSpPr>
          <a:xfrm>
            <a:off x="0" y="5582490"/>
            <a:ext cx="12070081" cy="1297375"/>
            <a:chOff x="0" y="5582490"/>
            <a:chExt cx="12070081" cy="1297375"/>
          </a:xfrm>
        </p:grpSpPr>
        <p:pic>
          <p:nvPicPr>
            <p:cNvPr descr="SHEFFIELD PEER TEACHING SOCIETY" id="362" name="Google Shape;362;p21"/>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363" name="Google Shape;363;p21"/>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Text&#10;&#10;Description automatically generated" id="364" name="Google Shape;364;p21"/>
          <p:cNvPicPr preferRelativeResize="0"/>
          <p:nvPr/>
        </p:nvPicPr>
        <p:blipFill rotWithShape="1">
          <a:blip r:embed="rId5">
            <a:alphaModFix/>
          </a:blip>
          <a:srcRect b="0" l="0" r="0" t="0"/>
          <a:stretch/>
        </p:blipFill>
        <p:spPr>
          <a:xfrm>
            <a:off x="502919" y="2792490"/>
            <a:ext cx="7028615" cy="2127492"/>
          </a:xfrm>
          <a:prstGeom prst="rect">
            <a:avLst/>
          </a:prstGeom>
          <a:noFill/>
          <a:ln>
            <a:noFill/>
          </a:ln>
        </p:spPr>
      </p:pic>
      <p:pic>
        <p:nvPicPr>
          <p:cNvPr id="365" name="Google Shape;365;p21"/>
          <p:cNvPicPr preferRelativeResize="0"/>
          <p:nvPr/>
        </p:nvPicPr>
        <p:blipFill rotWithShape="1">
          <a:blip r:embed="rId6">
            <a:alphaModFix/>
          </a:blip>
          <a:srcRect b="0" l="0" r="0" t="0"/>
          <a:stretch/>
        </p:blipFill>
        <p:spPr>
          <a:xfrm>
            <a:off x="7723281" y="2792490"/>
            <a:ext cx="3988659" cy="27868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2"/>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Ion transport &amp; absorption</a:t>
            </a:r>
            <a:endParaRPr/>
          </a:p>
        </p:txBody>
      </p:sp>
      <p:sp>
        <p:nvSpPr>
          <p:cNvPr id="371" name="Google Shape;371;p22"/>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372" name="Google Shape;372;p22"/>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73" name="Google Shape;373;p22"/>
          <p:cNvGrpSpPr/>
          <p:nvPr/>
        </p:nvGrpSpPr>
        <p:grpSpPr>
          <a:xfrm>
            <a:off x="0" y="5582490"/>
            <a:ext cx="12070081" cy="1297375"/>
            <a:chOff x="0" y="5582490"/>
            <a:chExt cx="12070081" cy="1297375"/>
          </a:xfrm>
        </p:grpSpPr>
        <p:pic>
          <p:nvPicPr>
            <p:cNvPr descr="SHEFFIELD PEER TEACHING SOCIETY" id="374" name="Google Shape;374;p22"/>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375" name="Google Shape;375;p22"/>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Text, letter&#10;&#10;Description automatically generated" id="376" name="Google Shape;376;p22"/>
          <p:cNvPicPr preferRelativeResize="0"/>
          <p:nvPr/>
        </p:nvPicPr>
        <p:blipFill rotWithShape="1">
          <a:blip r:embed="rId5">
            <a:alphaModFix/>
          </a:blip>
          <a:srcRect b="0" l="0" r="0" t="0"/>
          <a:stretch/>
        </p:blipFill>
        <p:spPr>
          <a:xfrm>
            <a:off x="2882815" y="1757402"/>
            <a:ext cx="8846857" cy="4250942"/>
          </a:xfrm>
          <a:prstGeom prst="rect">
            <a:avLst/>
          </a:prstGeom>
          <a:noFill/>
          <a:ln>
            <a:noFill/>
          </a:ln>
        </p:spPr>
      </p:pic>
      <p:sp>
        <p:nvSpPr>
          <p:cNvPr id="377" name="Google Shape;377;p22"/>
          <p:cNvSpPr txBox="1"/>
          <p:nvPr/>
        </p:nvSpPr>
        <p:spPr>
          <a:xfrm>
            <a:off x="321276" y="1946424"/>
            <a:ext cx="2561539" cy="3139321"/>
          </a:xfrm>
          <a:prstGeom prst="rect">
            <a:avLst/>
          </a:prstGeom>
          <a:noFill/>
          <a:ln>
            <a:noFill/>
          </a:ln>
        </p:spPr>
        <p:txBody>
          <a:bodyPr anchorCtr="0" anchor="t" bIns="45700" lIns="91425" spcFirstLastPara="1" rIns="91425" wrap="square" tIns="45700">
            <a:spAutoFit/>
          </a:bodyPr>
          <a:lstStyle/>
          <a:p>
            <a:pPr indent="-28575" lvl="0" marL="0" marR="0" rtl="0" algn="l">
              <a:spcBef>
                <a:spcPts val="0"/>
              </a:spcBef>
              <a:spcAft>
                <a:spcPts val="0"/>
              </a:spcAft>
              <a:buClr>
                <a:schemeClr val="dk1"/>
              </a:buClr>
              <a:buSzPts val="450"/>
              <a:buFont typeface="Calibri"/>
              <a:buChar char="-"/>
            </a:pPr>
            <a:r>
              <a:rPr lang="en-US" sz="1800">
                <a:solidFill>
                  <a:schemeClr val="dk1"/>
                </a:solidFill>
                <a:latin typeface="Calibri"/>
                <a:ea typeface="Calibri"/>
                <a:cs typeface="Calibri"/>
                <a:sym typeface="Calibri"/>
              </a:rPr>
              <a:t>Water moves down osmotic gradient. Ions move down electrochemical gradient. Movement of ion creates osmotic gradients.</a:t>
            </a:r>
            <a:endParaRPr/>
          </a:p>
          <a:p>
            <a:pPr indent="-28575" lvl="0" marL="0" marR="0" rtl="0" algn="l">
              <a:spcBef>
                <a:spcPts val="0"/>
              </a:spcBef>
              <a:spcAft>
                <a:spcPts val="0"/>
              </a:spcAft>
              <a:buClr>
                <a:schemeClr val="dk1"/>
              </a:buClr>
              <a:buSzPts val="450"/>
              <a:buFont typeface="Calibri"/>
              <a:buChar char="-"/>
            </a:pPr>
            <a:r>
              <a:rPr lang="en-US" sz="1800">
                <a:solidFill>
                  <a:schemeClr val="dk1"/>
                </a:solidFill>
                <a:latin typeface="Calibri"/>
                <a:ea typeface="Calibri"/>
                <a:cs typeface="Calibri"/>
                <a:sym typeface="Calibri"/>
              </a:rPr>
              <a:t>Na+ = most abundant solute in chyme so movement of sodium CAUSES osmosis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3"/>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Ion transport</a:t>
            </a:r>
            <a:endParaRPr/>
          </a:p>
        </p:txBody>
      </p:sp>
      <p:sp>
        <p:nvSpPr>
          <p:cNvPr id="383" name="Google Shape;383;p23"/>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384" name="Google Shape;384;p23"/>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85" name="Google Shape;385;p23"/>
          <p:cNvGrpSpPr/>
          <p:nvPr/>
        </p:nvGrpSpPr>
        <p:grpSpPr>
          <a:xfrm>
            <a:off x="0" y="5582490"/>
            <a:ext cx="12070081" cy="1297375"/>
            <a:chOff x="0" y="5582490"/>
            <a:chExt cx="12070081" cy="1297375"/>
          </a:xfrm>
        </p:grpSpPr>
        <p:pic>
          <p:nvPicPr>
            <p:cNvPr descr="SHEFFIELD PEER TEACHING SOCIETY" id="386" name="Google Shape;386;p23"/>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387" name="Google Shape;387;p23"/>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Text&#10;&#10;Description automatically generated" id="388" name="Google Shape;388;p23"/>
          <p:cNvPicPr preferRelativeResize="0"/>
          <p:nvPr/>
        </p:nvPicPr>
        <p:blipFill rotWithShape="1">
          <a:blip r:embed="rId5">
            <a:alphaModFix/>
          </a:blip>
          <a:srcRect b="0" l="0" r="0" t="0"/>
          <a:stretch/>
        </p:blipFill>
        <p:spPr>
          <a:xfrm>
            <a:off x="1121391" y="2421268"/>
            <a:ext cx="10272875" cy="1448906"/>
          </a:xfrm>
          <a:prstGeom prst="rect">
            <a:avLst/>
          </a:prstGeom>
          <a:noFill/>
          <a:ln>
            <a:noFill/>
          </a:ln>
        </p:spPr>
      </p:pic>
      <p:sp>
        <p:nvSpPr>
          <p:cNvPr id="389" name="Google Shape;389;p23"/>
          <p:cNvSpPr txBox="1"/>
          <p:nvPr/>
        </p:nvSpPr>
        <p:spPr>
          <a:xfrm>
            <a:off x="1121391" y="1892053"/>
            <a:ext cx="35815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Na+ transport continued …</a:t>
            </a:r>
            <a:endParaRPr/>
          </a:p>
        </p:txBody>
      </p:sp>
      <p:pic>
        <p:nvPicPr>
          <p:cNvPr descr="Graphical user interface, application&#10;&#10;Description automatically generated" id="390" name="Google Shape;390;p23"/>
          <p:cNvPicPr preferRelativeResize="0"/>
          <p:nvPr/>
        </p:nvPicPr>
        <p:blipFill rotWithShape="1">
          <a:blip r:embed="rId6">
            <a:alphaModFix/>
          </a:blip>
          <a:srcRect b="0" l="0" r="0" t="0"/>
          <a:stretch/>
        </p:blipFill>
        <p:spPr>
          <a:xfrm>
            <a:off x="1121391" y="4127457"/>
            <a:ext cx="9563100" cy="1816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4"/>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Digestion and absorption: protein</a:t>
            </a:r>
            <a:endParaRPr/>
          </a:p>
        </p:txBody>
      </p:sp>
      <p:sp>
        <p:nvSpPr>
          <p:cNvPr id="396" name="Google Shape;396;p24"/>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397" name="Google Shape;397;p24"/>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98" name="Google Shape;398;p24"/>
          <p:cNvGrpSpPr/>
          <p:nvPr/>
        </p:nvGrpSpPr>
        <p:grpSpPr>
          <a:xfrm>
            <a:off x="0" y="5582490"/>
            <a:ext cx="12070081" cy="1297375"/>
            <a:chOff x="0" y="5582490"/>
            <a:chExt cx="12070081" cy="1297375"/>
          </a:xfrm>
        </p:grpSpPr>
        <p:pic>
          <p:nvPicPr>
            <p:cNvPr descr="SHEFFIELD PEER TEACHING SOCIETY" id="399" name="Google Shape;399;p24"/>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400" name="Google Shape;400;p24"/>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Text&#10;&#10;Description automatically generated" id="401" name="Google Shape;401;p24"/>
          <p:cNvPicPr preferRelativeResize="0"/>
          <p:nvPr/>
        </p:nvPicPr>
        <p:blipFill rotWithShape="1">
          <a:blip r:embed="rId5">
            <a:alphaModFix/>
          </a:blip>
          <a:srcRect b="0" l="0" r="0" t="0"/>
          <a:stretch/>
        </p:blipFill>
        <p:spPr>
          <a:xfrm>
            <a:off x="838200" y="1758944"/>
            <a:ext cx="9078686" cy="1770058"/>
          </a:xfrm>
          <a:prstGeom prst="rect">
            <a:avLst/>
          </a:prstGeom>
          <a:noFill/>
          <a:ln>
            <a:noFill/>
          </a:ln>
        </p:spPr>
      </p:pic>
      <p:pic>
        <p:nvPicPr>
          <p:cNvPr descr="Text&#10;&#10;Description automatically generated" id="402" name="Google Shape;402;p24"/>
          <p:cNvPicPr preferRelativeResize="0"/>
          <p:nvPr/>
        </p:nvPicPr>
        <p:blipFill rotWithShape="1">
          <a:blip r:embed="rId6">
            <a:alphaModFix/>
          </a:blip>
          <a:srcRect b="0" l="0" r="0" t="0"/>
          <a:stretch/>
        </p:blipFill>
        <p:spPr>
          <a:xfrm>
            <a:off x="838200" y="3529002"/>
            <a:ext cx="9335310" cy="322875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5"/>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Digestion and absorption: fats</a:t>
            </a:r>
            <a:endParaRPr/>
          </a:p>
        </p:txBody>
      </p:sp>
      <p:sp>
        <p:nvSpPr>
          <p:cNvPr id="408" name="Google Shape;408;p25"/>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409" name="Google Shape;409;p25"/>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10" name="Google Shape;410;p25"/>
          <p:cNvGrpSpPr/>
          <p:nvPr/>
        </p:nvGrpSpPr>
        <p:grpSpPr>
          <a:xfrm>
            <a:off x="0" y="5582490"/>
            <a:ext cx="12070081" cy="1297375"/>
            <a:chOff x="0" y="5582490"/>
            <a:chExt cx="12070081" cy="1297375"/>
          </a:xfrm>
        </p:grpSpPr>
        <p:pic>
          <p:nvPicPr>
            <p:cNvPr descr="SHEFFIELD PEER TEACHING SOCIETY" id="411" name="Google Shape;411;p25"/>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412" name="Google Shape;412;p25"/>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Text&#10;&#10;Description automatically generated" id="413" name="Google Shape;413;p25"/>
          <p:cNvPicPr preferRelativeResize="0"/>
          <p:nvPr/>
        </p:nvPicPr>
        <p:blipFill rotWithShape="1">
          <a:blip r:embed="rId5">
            <a:alphaModFix/>
          </a:blip>
          <a:srcRect b="0" l="0" r="0" t="1350"/>
          <a:stretch/>
        </p:blipFill>
        <p:spPr>
          <a:xfrm>
            <a:off x="838199" y="1758944"/>
            <a:ext cx="9335311" cy="4986416"/>
          </a:xfrm>
          <a:prstGeom prst="rect">
            <a:avLst/>
          </a:prstGeom>
          <a:noFill/>
          <a:ln>
            <a:noFill/>
          </a:ln>
        </p:spPr>
      </p:pic>
      <p:cxnSp>
        <p:nvCxnSpPr>
          <p:cNvPr id="414" name="Google Shape;414;p25"/>
          <p:cNvCxnSpPr/>
          <p:nvPr/>
        </p:nvCxnSpPr>
        <p:spPr>
          <a:xfrm>
            <a:off x="7445829" y="1971840"/>
            <a:ext cx="1001485" cy="0"/>
          </a:xfrm>
          <a:prstGeom prst="straightConnector1">
            <a:avLst/>
          </a:prstGeom>
          <a:noFill/>
          <a:ln cap="flat" cmpd="sng" w="9525">
            <a:solidFill>
              <a:schemeClr val="accent1"/>
            </a:solidFill>
            <a:prstDash val="solid"/>
            <a:miter lim="800000"/>
            <a:headEnd len="sm" w="sm" type="none"/>
            <a:tailEnd len="med" w="med" type="triangle"/>
          </a:ln>
        </p:spPr>
      </p:cxnSp>
      <p:sp>
        <p:nvSpPr>
          <p:cNvPr id="415" name="Google Shape;415;p25"/>
          <p:cNvSpPr txBox="1"/>
          <p:nvPr/>
        </p:nvSpPr>
        <p:spPr>
          <a:xfrm>
            <a:off x="10106769" y="2509535"/>
            <a:ext cx="99126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Fat globule</a:t>
            </a:r>
            <a:endParaRPr/>
          </a:p>
        </p:txBody>
      </p:sp>
      <p:sp>
        <p:nvSpPr>
          <p:cNvPr id="416" name="Google Shape;416;p25"/>
          <p:cNvSpPr txBox="1"/>
          <p:nvPr/>
        </p:nvSpPr>
        <p:spPr>
          <a:xfrm>
            <a:off x="9870194" y="4468968"/>
            <a:ext cx="130642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Hydrophilic PO4 3- ‘head’</a:t>
            </a:r>
            <a:endParaRPr/>
          </a:p>
        </p:txBody>
      </p:sp>
      <p:sp>
        <p:nvSpPr>
          <p:cNvPr id="417" name="Google Shape;417;p25"/>
          <p:cNvSpPr txBox="1"/>
          <p:nvPr/>
        </p:nvSpPr>
        <p:spPr>
          <a:xfrm>
            <a:off x="11098029" y="4614825"/>
            <a:ext cx="97205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Hydrophobic fatty acid ‘tail’</a:t>
            </a:r>
            <a:endParaRPr/>
          </a:p>
        </p:txBody>
      </p:sp>
      <p:cxnSp>
        <p:nvCxnSpPr>
          <p:cNvPr id="418" name="Google Shape;418;p25"/>
          <p:cNvCxnSpPr/>
          <p:nvPr/>
        </p:nvCxnSpPr>
        <p:spPr>
          <a:xfrm>
            <a:off x="10478580" y="2817312"/>
            <a:ext cx="284400" cy="611688"/>
          </a:xfrm>
          <a:prstGeom prst="straightConnector1">
            <a:avLst/>
          </a:prstGeom>
          <a:noFill/>
          <a:ln cap="flat" cmpd="sng" w="9525">
            <a:solidFill>
              <a:schemeClr val="accent1"/>
            </a:solidFill>
            <a:prstDash val="solid"/>
            <a:miter lim="800000"/>
            <a:headEnd len="sm" w="sm" type="none"/>
            <a:tailEnd len="med" w="med" type="triangle"/>
          </a:ln>
        </p:spPr>
      </p:cxnSp>
      <p:cxnSp>
        <p:nvCxnSpPr>
          <p:cNvPr id="419" name="Google Shape;419;p25"/>
          <p:cNvCxnSpPr/>
          <p:nvPr/>
        </p:nvCxnSpPr>
        <p:spPr>
          <a:xfrm rot="10800000">
            <a:off x="11378040" y="3748168"/>
            <a:ext cx="0" cy="859760"/>
          </a:xfrm>
          <a:prstGeom prst="straightConnector1">
            <a:avLst/>
          </a:prstGeom>
          <a:noFill/>
          <a:ln cap="flat" cmpd="sng" w="9525">
            <a:solidFill>
              <a:schemeClr val="accent1"/>
            </a:solidFill>
            <a:prstDash val="solid"/>
            <a:miter lim="800000"/>
            <a:headEnd len="sm" w="sm" type="none"/>
            <a:tailEnd len="med" w="med" type="triangle"/>
          </a:ln>
        </p:spPr>
      </p:cxnSp>
      <p:cxnSp>
        <p:nvCxnSpPr>
          <p:cNvPr id="420" name="Google Shape;420;p25"/>
          <p:cNvCxnSpPr/>
          <p:nvPr/>
        </p:nvCxnSpPr>
        <p:spPr>
          <a:xfrm flipH="1" rot="10800000">
            <a:off x="10680720" y="4370520"/>
            <a:ext cx="253440" cy="98448"/>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6"/>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Digestion and absorption: fats</a:t>
            </a:r>
            <a:endParaRPr/>
          </a:p>
        </p:txBody>
      </p:sp>
      <p:sp>
        <p:nvSpPr>
          <p:cNvPr id="426" name="Google Shape;426;p26"/>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427" name="Google Shape;427;p26"/>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28" name="Google Shape;428;p26"/>
          <p:cNvGrpSpPr/>
          <p:nvPr/>
        </p:nvGrpSpPr>
        <p:grpSpPr>
          <a:xfrm>
            <a:off x="0" y="5582490"/>
            <a:ext cx="12070081" cy="1297375"/>
            <a:chOff x="0" y="5582490"/>
            <a:chExt cx="12070081" cy="1297375"/>
          </a:xfrm>
        </p:grpSpPr>
        <p:pic>
          <p:nvPicPr>
            <p:cNvPr descr="SHEFFIELD PEER TEACHING SOCIETY" id="429" name="Google Shape;429;p26"/>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430" name="Google Shape;430;p26"/>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Text&#10;&#10;Description automatically generated" id="431" name="Google Shape;431;p26"/>
          <p:cNvPicPr preferRelativeResize="0"/>
          <p:nvPr/>
        </p:nvPicPr>
        <p:blipFill rotWithShape="1">
          <a:blip r:embed="rId5">
            <a:alphaModFix/>
          </a:blip>
          <a:srcRect b="0" l="0" r="0" t="0"/>
          <a:stretch/>
        </p:blipFill>
        <p:spPr>
          <a:xfrm>
            <a:off x="838200" y="1921035"/>
            <a:ext cx="9192120" cy="1715553"/>
          </a:xfrm>
          <a:prstGeom prst="rect">
            <a:avLst/>
          </a:prstGeom>
          <a:noFill/>
          <a:ln>
            <a:noFill/>
          </a:ln>
        </p:spPr>
      </p:pic>
      <p:pic>
        <p:nvPicPr>
          <p:cNvPr descr="Diagram&#10;&#10;Description automatically generated" id="432" name="Google Shape;432;p26"/>
          <p:cNvPicPr preferRelativeResize="0"/>
          <p:nvPr/>
        </p:nvPicPr>
        <p:blipFill rotWithShape="1">
          <a:blip r:embed="rId6">
            <a:alphaModFix/>
          </a:blip>
          <a:srcRect b="0" l="0" r="0" t="0"/>
          <a:stretch/>
        </p:blipFill>
        <p:spPr>
          <a:xfrm>
            <a:off x="838200" y="3760969"/>
            <a:ext cx="4996543" cy="23586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7"/>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Digestion and absorption: carbs</a:t>
            </a:r>
            <a:endParaRPr/>
          </a:p>
        </p:txBody>
      </p:sp>
      <p:sp>
        <p:nvSpPr>
          <p:cNvPr id="438" name="Google Shape;438;p27"/>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439" name="Google Shape;439;p27"/>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40" name="Google Shape;440;p27"/>
          <p:cNvGrpSpPr/>
          <p:nvPr/>
        </p:nvGrpSpPr>
        <p:grpSpPr>
          <a:xfrm>
            <a:off x="0" y="5582490"/>
            <a:ext cx="12070081" cy="1297375"/>
            <a:chOff x="0" y="5582490"/>
            <a:chExt cx="12070081" cy="1297375"/>
          </a:xfrm>
        </p:grpSpPr>
        <p:pic>
          <p:nvPicPr>
            <p:cNvPr descr="SHEFFIELD PEER TEACHING SOCIETY" id="441" name="Google Shape;441;p27"/>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442" name="Google Shape;442;p27"/>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Text&#10;&#10;Description automatically generated" id="443" name="Google Shape;443;p27"/>
          <p:cNvPicPr preferRelativeResize="0"/>
          <p:nvPr/>
        </p:nvPicPr>
        <p:blipFill rotWithShape="1">
          <a:blip r:embed="rId5">
            <a:alphaModFix/>
          </a:blip>
          <a:srcRect b="0" l="0" r="0" t="0"/>
          <a:stretch/>
        </p:blipFill>
        <p:spPr>
          <a:xfrm>
            <a:off x="838200" y="1820909"/>
            <a:ext cx="10109200" cy="431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8"/>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Vitamin absorption</a:t>
            </a:r>
            <a:endParaRPr/>
          </a:p>
        </p:txBody>
      </p:sp>
      <p:sp>
        <p:nvSpPr>
          <p:cNvPr id="449" name="Google Shape;449;p28"/>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450" name="Google Shape;450;p28"/>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51" name="Google Shape;451;p28"/>
          <p:cNvGrpSpPr/>
          <p:nvPr/>
        </p:nvGrpSpPr>
        <p:grpSpPr>
          <a:xfrm>
            <a:off x="0" y="5582490"/>
            <a:ext cx="12070081" cy="1297375"/>
            <a:chOff x="0" y="5582490"/>
            <a:chExt cx="12070081" cy="1297375"/>
          </a:xfrm>
        </p:grpSpPr>
        <p:pic>
          <p:nvPicPr>
            <p:cNvPr descr="SHEFFIELD PEER TEACHING SOCIETY" id="452" name="Google Shape;452;p28"/>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453" name="Google Shape;453;p28"/>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Text&#10;&#10;Description automatically generated" id="454" name="Google Shape;454;p28"/>
          <p:cNvPicPr preferRelativeResize="0"/>
          <p:nvPr/>
        </p:nvPicPr>
        <p:blipFill rotWithShape="1">
          <a:blip r:embed="rId5">
            <a:alphaModFix/>
          </a:blip>
          <a:srcRect b="0" l="0" r="0" t="0"/>
          <a:stretch/>
        </p:blipFill>
        <p:spPr>
          <a:xfrm>
            <a:off x="838200" y="1909386"/>
            <a:ext cx="10096500" cy="4635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9"/>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Liver detoxification</a:t>
            </a:r>
            <a:endParaRPr/>
          </a:p>
        </p:txBody>
      </p:sp>
      <p:sp>
        <p:nvSpPr>
          <p:cNvPr id="460" name="Google Shape;460;p29"/>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461" name="Google Shape;461;p29"/>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62" name="Google Shape;462;p29"/>
          <p:cNvGrpSpPr/>
          <p:nvPr/>
        </p:nvGrpSpPr>
        <p:grpSpPr>
          <a:xfrm>
            <a:off x="0" y="5582490"/>
            <a:ext cx="12070081" cy="1297375"/>
            <a:chOff x="0" y="5582490"/>
            <a:chExt cx="12070081" cy="1297375"/>
          </a:xfrm>
        </p:grpSpPr>
        <p:pic>
          <p:nvPicPr>
            <p:cNvPr descr="SHEFFIELD PEER TEACHING SOCIETY" id="463" name="Google Shape;463;p29"/>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464" name="Google Shape;464;p29"/>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465" name="Google Shape;465;p29"/>
          <p:cNvSpPr txBox="1"/>
          <p:nvPr/>
        </p:nvSpPr>
        <p:spPr>
          <a:xfrm>
            <a:off x="838200" y="2037648"/>
            <a:ext cx="10417629"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Xenobiotic: foreign substances not normally found or produced in the body (exogenous) that can’t be used for energy requirements e.g. drugs, food additives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Pharmacologically active compounds are:</a:t>
            </a:r>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Lipophilic (so can diffuse across plasma membranes to reach the metabolising enzyme)</a:t>
            </a:r>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Bound to plasma proteins for transport in blood</a:t>
            </a:r>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Non-ionized at pH 7.4</a:t>
            </a:r>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Generally, drugs need to be made more hydrophilic prior to renal excretion in urine. This is done by xenobiotic transformation reactions i.e. Phase I and Phase II which are sequential.</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Aims and Objectives</a:t>
            </a:r>
            <a:endParaRPr/>
          </a:p>
        </p:txBody>
      </p:sp>
      <p:sp>
        <p:nvSpPr>
          <p:cNvPr id="119" name="Google Shape;119;p3"/>
          <p:cNvSpPr txBox="1"/>
          <p:nvPr/>
        </p:nvSpPr>
        <p:spPr>
          <a:xfrm>
            <a:off x="838200" y="1881052"/>
            <a:ext cx="10515600" cy="4284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800"/>
              <a:buFont typeface="Arial"/>
              <a:buChar char="-"/>
            </a:pPr>
            <a:r>
              <a:rPr lang="en-US" sz="3200">
                <a:solidFill>
                  <a:srgbClr val="00B050"/>
                </a:solidFill>
                <a:latin typeface="Calibri"/>
                <a:ea typeface="Calibri"/>
                <a:cs typeface="Calibri"/>
                <a:sym typeface="Calibri"/>
              </a:rPr>
              <a:t>Swallowing;</a:t>
            </a:r>
            <a:r>
              <a:rPr lang="en-US" sz="3200">
                <a:solidFill>
                  <a:schemeClr val="dk1"/>
                </a:solidFill>
                <a:latin typeface="Calibri"/>
                <a:ea typeface="Calibri"/>
                <a:cs typeface="Calibri"/>
                <a:sym typeface="Calibri"/>
              </a:rPr>
              <a:t> </a:t>
            </a:r>
            <a:r>
              <a:rPr lang="en-US" sz="3200">
                <a:solidFill>
                  <a:srgbClr val="FFC000"/>
                </a:solidFill>
                <a:latin typeface="Calibri"/>
                <a:ea typeface="Calibri"/>
                <a:cs typeface="Calibri"/>
                <a:sym typeface="Calibri"/>
              </a:rPr>
              <a:t>gag reflex</a:t>
            </a:r>
            <a:endParaRPr/>
          </a:p>
          <a:p>
            <a:pPr indent="-228600" lvl="0" marL="228600" marR="0" rtl="0" algn="l">
              <a:lnSpc>
                <a:spcPct val="90000"/>
              </a:lnSpc>
              <a:spcBef>
                <a:spcPts val="0"/>
              </a:spcBef>
              <a:spcAft>
                <a:spcPts val="0"/>
              </a:spcAft>
              <a:buClr>
                <a:schemeClr val="dk1"/>
              </a:buClr>
              <a:buSzPts val="800"/>
              <a:buFont typeface="Arial"/>
              <a:buChar char="-"/>
            </a:pPr>
            <a:r>
              <a:rPr lang="en-US" sz="3200">
                <a:solidFill>
                  <a:srgbClr val="00B050"/>
                </a:solidFill>
                <a:latin typeface="Calibri"/>
                <a:ea typeface="Calibri"/>
                <a:cs typeface="Calibri"/>
                <a:sym typeface="Calibri"/>
              </a:rPr>
              <a:t>Salivary glands </a:t>
            </a:r>
            <a:endParaRPr/>
          </a:p>
          <a:p>
            <a:pPr indent="-228600" lvl="0" marL="228600" marR="0" rtl="0" algn="l">
              <a:lnSpc>
                <a:spcPct val="90000"/>
              </a:lnSpc>
              <a:spcBef>
                <a:spcPts val="0"/>
              </a:spcBef>
              <a:spcAft>
                <a:spcPts val="0"/>
              </a:spcAft>
              <a:buClr>
                <a:schemeClr val="dk1"/>
              </a:buClr>
              <a:buSzPts val="800"/>
              <a:buFont typeface="Arial"/>
              <a:buChar char="-"/>
            </a:pPr>
            <a:r>
              <a:rPr lang="en-US" sz="3200">
                <a:solidFill>
                  <a:srgbClr val="00B050"/>
                </a:solidFill>
                <a:latin typeface="Calibri"/>
                <a:ea typeface="Calibri"/>
                <a:cs typeface="Calibri"/>
                <a:sym typeface="Calibri"/>
              </a:rPr>
              <a:t>Gastric physiology</a:t>
            </a:r>
            <a:endParaRPr/>
          </a:p>
          <a:p>
            <a:pPr indent="-228600" lvl="0" marL="228600" marR="0" rtl="0" algn="l">
              <a:lnSpc>
                <a:spcPct val="90000"/>
              </a:lnSpc>
              <a:spcBef>
                <a:spcPts val="0"/>
              </a:spcBef>
              <a:spcAft>
                <a:spcPts val="0"/>
              </a:spcAft>
              <a:buClr>
                <a:schemeClr val="dk1"/>
              </a:buClr>
              <a:buSzPts val="800"/>
              <a:buFont typeface="Arial"/>
              <a:buChar char="-"/>
            </a:pPr>
            <a:r>
              <a:rPr lang="en-US" sz="3200">
                <a:solidFill>
                  <a:srgbClr val="00B050"/>
                </a:solidFill>
                <a:latin typeface="Calibri"/>
                <a:ea typeface="Calibri"/>
                <a:cs typeface="Calibri"/>
                <a:sym typeface="Calibri"/>
              </a:rPr>
              <a:t>Intestinal physiology</a:t>
            </a:r>
            <a:endParaRPr/>
          </a:p>
          <a:p>
            <a:pPr indent="-228600" lvl="0" marL="228600" marR="0" rtl="0" algn="l">
              <a:lnSpc>
                <a:spcPct val="90000"/>
              </a:lnSpc>
              <a:spcBef>
                <a:spcPts val="0"/>
              </a:spcBef>
              <a:spcAft>
                <a:spcPts val="0"/>
              </a:spcAft>
              <a:buClr>
                <a:schemeClr val="dk1"/>
              </a:buClr>
              <a:buSzPts val="800"/>
              <a:buFont typeface="Arial"/>
              <a:buChar char="-"/>
            </a:pPr>
            <a:r>
              <a:rPr lang="en-US" sz="3200">
                <a:solidFill>
                  <a:srgbClr val="00B050"/>
                </a:solidFill>
                <a:latin typeface="Calibri"/>
                <a:ea typeface="Calibri"/>
                <a:cs typeface="Calibri"/>
                <a:sym typeface="Calibri"/>
              </a:rPr>
              <a:t>Digestion and absorption of macromolecules</a:t>
            </a:r>
            <a:endParaRPr/>
          </a:p>
          <a:p>
            <a:pPr indent="-228600" lvl="0" marL="228600" marR="0" rtl="0" algn="l">
              <a:lnSpc>
                <a:spcPct val="90000"/>
              </a:lnSpc>
              <a:spcBef>
                <a:spcPts val="0"/>
              </a:spcBef>
              <a:spcAft>
                <a:spcPts val="0"/>
              </a:spcAft>
              <a:buClr>
                <a:schemeClr val="dk1"/>
              </a:buClr>
              <a:buSzPts val="800"/>
              <a:buFont typeface="Arial"/>
              <a:buChar char="-"/>
            </a:pPr>
            <a:r>
              <a:rPr lang="en-US" sz="3200">
                <a:solidFill>
                  <a:srgbClr val="FFC000"/>
                </a:solidFill>
                <a:latin typeface="Calibri"/>
                <a:ea typeface="Calibri"/>
                <a:cs typeface="Calibri"/>
                <a:sym typeface="Calibri"/>
              </a:rPr>
              <a:t>Vitamin and ion absorption </a:t>
            </a:r>
            <a:endParaRPr/>
          </a:p>
          <a:p>
            <a:pPr indent="-228600" lvl="0" marL="228600" marR="0" rtl="0" algn="l">
              <a:lnSpc>
                <a:spcPct val="90000"/>
              </a:lnSpc>
              <a:spcBef>
                <a:spcPts val="0"/>
              </a:spcBef>
              <a:spcAft>
                <a:spcPts val="0"/>
              </a:spcAft>
              <a:buClr>
                <a:schemeClr val="dk1"/>
              </a:buClr>
              <a:buSzPts val="800"/>
              <a:buFont typeface="Arial"/>
              <a:buChar char="-"/>
            </a:pPr>
            <a:r>
              <a:rPr lang="en-US" sz="3200">
                <a:solidFill>
                  <a:srgbClr val="00B050"/>
                </a:solidFill>
                <a:latin typeface="Calibri"/>
                <a:ea typeface="Calibri"/>
                <a:cs typeface="Calibri"/>
                <a:sym typeface="Calibri"/>
              </a:rPr>
              <a:t>Liver detoxification (phase 1 &amp; 2 reactions, CYP450,  alcohol metabolism) </a:t>
            </a:r>
            <a:endParaRPr/>
          </a:p>
          <a:p>
            <a:pPr indent="-228600" lvl="0" marL="228600" marR="0" rtl="0" algn="l">
              <a:lnSpc>
                <a:spcPct val="90000"/>
              </a:lnSpc>
              <a:spcBef>
                <a:spcPts val="0"/>
              </a:spcBef>
              <a:spcAft>
                <a:spcPts val="0"/>
              </a:spcAft>
              <a:buClr>
                <a:schemeClr val="dk1"/>
              </a:buClr>
              <a:buSzPts val="800"/>
              <a:buFont typeface="Arial"/>
              <a:buChar char="-"/>
            </a:pPr>
            <a:r>
              <a:rPr lang="en-US" sz="3200">
                <a:solidFill>
                  <a:srgbClr val="FFC000"/>
                </a:solidFill>
                <a:latin typeface="Calibri"/>
                <a:ea typeface="Calibri"/>
                <a:cs typeface="Calibri"/>
                <a:sym typeface="Calibri"/>
              </a:rPr>
              <a:t>Bilirubin metabolism </a:t>
            </a:r>
            <a:endParaRPr/>
          </a:p>
          <a:p>
            <a:pPr indent="-177800" lvl="0" marL="228600" marR="0" rtl="0" algn="l">
              <a:lnSpc>
                <a:spcPct val="90000"/>
              </a:lnSpc>
              <a:spcBef>
                <a:spcPts val="0"/>
              </a:spcBef>
              <a:spcAft>
                <a:spcPts val="0"/>
              </a:spcAft>
              <a:buClr>
                <a:schemeClr val="dk1"/>
              </a:buClr>
              <a:buSzPts val="800"/>
              <a:buFont typeface="Arial"/>
              <a:buNone/>
            </a:pPr>
            <a:r>
              <a:t/>
            </a:r>
            <a:endParaRPr sz="3200">
              <a:solidFill>
                <a:schemeClr val="dk1"/>
              </a:solidFill>
              <a:latin typeface="Calibri"/>
              <a:ea typeface="Calibri"/>
              <a:cs typeface="Calibri"/>
              <a:sym typeface="Calibri"/>
            </a:endParaRPr>
          </a:p>
        </p:txBody>
      </p:sp>
      <p:sp>
        <p:nvSpPr>
          <p:cNvPr id="120" name="Google Shape;120;p3"/>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121" name="Google Shape;121;p3"/>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2" name="Google Shape;122;p3"/>
          <p:cNvGrpSpPr/>
          <p:nvPr/>
        </p:nvGrpSpPr>
        <p:grpSpPr>
          <a:xfrm>
            <a:off x="0" y="5582490"/>
            <a:ext cx="12070081" cy="1297375"/>
            <a:chOff x="0" y="5582490"/>
            <a:chExt cx="12070081" cy="1297375"/>
          </a:xfrm>
        </p:grpSpPr>
        <p:pic>
          <p:nvPicPr>
            <p:cNvPr descr="SHEFFIELD PEER TEACHING SOCIETY" id="123" name="Google Shape;123;p3"/>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124" name="Google Shape;124;p3"/>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0"/>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Liver detoxification</a:t>
            </a:r>
            <a:endParaRPr/>
          </a:p>
        </p:txBody>
      </p:sp>
      <p:sp>
        <p:nvSpPr>
          <p:cNvPr id="471" name="Google Shape;471;p30"/>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472" name="Google Shape;472;p30"/>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73" name="Google Shape;473;p30"/>
          <p:cNvGrpSpPr/>
          <p:nvPr/>
        </p:nvGrpSpPr>
        <p:grpSpPr>
          <a:xfrm>
            <a:off x="0" y="5582490"/>
            <a:ext cx="12070081" cy="1297375"/>
            <a:chOff x="0" y="5582490"/>
            <a:chExt cx="12070081" cy="1297375"/>
          </a:xfrm>
        </p:grpSpPr>
        <p:pic>
          <p:nvPicPr>
            <p:cNvPr descr="SHEFFIELD PEER TEACHING SOCIETY" id="474" name="Google Shape;474;p30"/>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475" name="Google Shape;475;p30"/>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graphicFrame>
        <p:nvGraphicFramePr>
          <p:cNvPr id="476" name="Google Shape;476;p30"/>
          <p:cNvGraphicFramePr/>
          <p:nvPr/>
        </p:nvGraphicFramePr>
        <p:xfrm>
          <a:off x="250371" y="1844467"/>
          <a:ext cx="3000000" cy="3000000"/>
        </p:xfrm>
        <a:graphic>
          <a:graphicData uri="http://schemas.openxmlformats.org/drawingml/2006/table">
            <a:tbl>
              <a:tblPr bandRow="1" firstRow="1">
                <a:noFill/>
                <a:tableStyleId>{4578E956-EE39-4595-B942-FBCE888BC15B}</a:tableStyleId>
              </a:tblPr>
              <a:tblGrid>
                <a:gridCol w="3678700"/>
                <a:gridCol w="4191675"/>
              </a:tblGrid>
              <a:tr h="370850">
                <a:tc>
                  <a:txBody>
                    <a:bodyPr/>
                    <a:lstStyle/>
                    <a:p>
                      <a:pPr indent="0" lvl="0" marL="0" marR="0" rtl="0" algn="l">
                        <a:spcBef>
                          <a:spcPts val="0"/>
                        </a:spcBef>
                        <a:spcAft>
                          <a:spcPts val="0"/>
                        </a:spcAft>
                        <a:buNone/>
                      </a:pPr>
                      <a:r>
                        <a:rPr lang="en-US" sz="1800"/>
                        <a:t>Phase 1 reactions</a:t>
                      </a:r>
                      <a:endParaRPr/>
                    </a:p>
                  </a:txBody>
                  <a:tcPr marT="45725" marB="45725" marR="91450" marL="91450"/>
                </a:tc>
                <a:tc>
                  <a:txBody>
                    <a:bodyPr/>
                    <a:lstStyle/>
                    <a:p>
                      <a:pPr indent="0" lvl="0" marL="0" marR="0" rtl="0" algn="l">
                        <a:spcBef>
                          <a:spcPts val="0"/>
                        </a:spcBef>
                        <a:spcAft>
                          <a:spcPts val="0"/>
                        </a:spcAft>
                        <a:buNone/>
                      </a:pPr>
                      <a:r>
                        <a:rPr lang="en-US" sz="1800"/>
                        <a:t>Phase 2 reactions</a:t>
                      </a:r>
                      <a:endParaRPr/>
                    </a:p>
                  </a:txBody>
                  <a:tcPr marT="45725" marB="45725" marR="91450" marL="91450"/>
                </a:tc>
              </a:tr>
              <a:tr h="370850">
                <a:tc>
                  <a:txBody>
                    <a:bodyPr/>
                    <a:lstStyle/>
                    <a:p>
                      <a:pPr indent="-285750" lvl="0" marL="285750" marR="0" rtl="0" algn="l">
                        <a:spcBef>
                          <a:spcPts val="0"/>
                        </a:spcBef>
                        <a:spcAft>
                          <a:spcPts val="0"/>
                        </a:spcAft>
                        <a:buClr>
                          <a:schemeClr val="dk1"/>
                        </a:buClr>
                        <a:buSzPts val="1800"/>
                        <a:buFont typeface="Calibri"/>
                        <a:buChar char="-"/>
                      </a:pPr>
                      <a:r>
                        <a:rPr lang="en-US" sz="1800"/>
                        <a:t>Small ↑ in hydrophilicity &amp; LARGE ↑ in reactivity (for sequential phase II reactions) </a:t>
                      </a:r>
                      <a:endParaRPr/>
                    </a:p>
                    <a:p>
                      <a:pPr indent="-285750" lvl="0" marL="285750" marR="0" rtl="0" algn="l">
                        <a:spcBef>
                          <a:spcPts val="0"/>
                        </a:spcBef>
                        <a:spcAft>
                          <a:spcPts val="0"/>
                        </a:spcAft>
                        <a:buClr>
                          <a:schemeClr val="dk1"/>
                        </a:buClr>
                        <a:buSzPts val="1800"/>
                        <a:buFont typeface="Calibri"/>
                        <a:buChar char="-"/>
                      </a:pPr>
                      <a:r>
                        <a:rPr lang="en-US" sz="1800"/>
                        <a:t>Involves functionalization- functional groups are introduced/exposed which serve as ‘attack points’ for sequential conjugation with endogenous molecules in phase II reactions.</a:t>
                      </a:r>
                      <a:endParaRPr/>
                    </a:p>
                    <a:p>
                      <a:pPr indent="-285750" lvl="0" marL="285750" marR="0" rtl="0" algn="l">
                        <a:spcBef>
                          <a:spcPts val="0"/>
                        </a:spcBef>
                        <a:spcAft>
                          <a:spcPts val="0"/>
                        </a:spcAft>
                        <a:buClr>
                          <a:schemeClr val="dk1"/>
                        </a:buClr>
                        <a:buSzPts val="1800"/>
                        <a:buFont typeface="Calibri"/>
                        <a:buChar char="-"/>
                      </a:pPr>
                      <a:r>
                        <a:rPr lang="en-US" sz="1800"/>
                        <a:t>Non-synthetic catabolic</a:t>
                      </a:r>
                      <a:endParaRPr/>
                    </a:p>
                    <a:p>
                      <a:pPr indent="-285750" lvl="0" marL="285750" marR="0" rtl="0" algn="l">
                        <a:spcBef>
                          <a:spcPts val="0"/>
                        </a:spcBef>
                        <a:spcAft>
                          <a:spcPts val="0"/>
                        </a:spcAft>
                        <a:buClr>
                          <a:schemeClr val="dk1"/>
                        </a:buClr>
                        <a:buSzPts val="1800"/>
                        <a:buFont typeface="Calibri"/>
                        <a:buChar char="-"/>
                      </a:pPr>
                      <a:r>
                        <a:rPr lang="en-US" sz="1800"/>
                        <a:t>Involves oxidation, reduction and hydrolysis </a:t>
                      </a:r>
                      <a:endParaRPr/>
                    </a:p>
                    <a:p>
                      <a:pPr indent="-285750" lvl="0" marL="285750" marR="0" rtl="0" algn="l">
                        <a:spcBef>
                          <a:spcPts val="0"/>
                        </a:spcBef>
                        <a:spcAft>
                          <a:spcPts val="0"/>
                        </a:spcAft>
                        <a:buClr>
                          <a:schemeClr val="dk1"/>
                        </a:buClr>
                        <a:buSzPts val="1800"/>
                        <a:buFont typeface="Calibri"/>
                        <a:buChar char="-"/>
                      </a:pPr>
                      <a:r>
                        <a:rPr lang="en-US" sz="1800"/>
                        <a:t>Mainly catalyzed by CYP450 – a microsomal enzyme</a:t>
                      </a:r>
                      <a:endParaRPr/>
                    </a:p>
                  </a:txBody>
                  <a:tcPr marT="45725" marB="45725" marR="91450" marL="91450"/>
                </a:tc>
                <a:tc>
                  <a:txBody>
                    <a:bodyPr/>
                    <a:lstStyle/>
                    <a:p>
                      <a:pPr indent="-285750" lvl="0" marL="285750" marR="0" rtl="0" algn="l">
                        <a:spcBef>
                          <a:spcPts val="0"/>
                        </a:spcBef>
                        <a:spcAft>
                          <a:spcPts val="0"/>
                        </a:spcAft>
                        <a:buClr>
                          <a:schemeClr val="dk1"/>
                        </a:buClr>
                        <a:buSzPts val="1800"/>
                        <a:buFont typeface="Calibri"/>
                        <a:buChar char="-"/>
                      </a:pPr>
                      <a:r>
                        <a:rPr lang="en-US" sz="1800"/>
                        <a:t>LARGE ↑ in hydrophilicity for renal excretion </a:t>
                      </a:r>
                      <a:endParaRPr/>
                    </a:p>
                    <a:p>
                      <a:pPr indent="-285750" lvl="0" marL="285750" marR="0" rtl="0" algn="l">
                        <a:spcBef>
                          <a:spcPts val="0"/>
                        </a:spcBef>
                        <a:spcAft>
                          <a:spcPts val="0"/>
                        </a:spcAft>
                        <a:buClr>
                          <a:schemeClr val="dk1"/>
                        </a:buClr>
                        <a:buSzPts val="1800"/>
                        <a:buFont typeface="Calibri"/>
                        <a:buChar char="-"/>
                      </a:pPr>
                      <a:r>
                        <a:rPr lang="en-US" sz="1800"/>
                        <a:t>Involves conjugation w/ endogenous molecules e.g. glucuronic acid, amino acid, sulphate, methyl group, acetyl group</a:t>
                      </a:r>
                      <a:endParaRPr/>
                    </a:p>
                    <a:p>
                      <a:pPr indent="-285750" lvl="0" marL="285750" marR="0" rtl="0" algn="l">
                        <a:spcBef>
                          <a:spcPts val="0"/>
                        </a:spcBef>
                        <a:spcAft>
                          <a:spcPts val="0"/>
                        </a:spcAft>
                        <a:buClr>
                          <a:schemeClr val="dk1"/>
                        </a:buClr>
                        <a:buSzPts val="1800"/>
                        <a:buFont typeface="Calibri"/>
                        <a:buChar char="-"/>
                      </a:pPr>
                      <a:r>
                        <a:rPr lang="en-US" sz="1800"/>
                        <a:t>Catalyzed by transferases</a:t>
                      </a:r>
                      <a:endParaRPr/>
                    </a:p>
                    <a:p>
                      <a:pPr indent="-285750" lvl="0" marL="285750" marR="0" rtl="0" algn="l">
                        <a:spcBef>
                          <a:spcPts val="0"/>
                        </a:spcBef>
                        <a:spcAft>
                          <a:spcPts val="0"/>
                        </a:spcAft>
                        <a:buClr>
                          <a:schemeClr val="dk1"/>
                        </a:buClr>
                        <a:buSzPts val="1800"/>
                        <a:buFont typeface="Calibri"/>
                        <a:buChar char="-"/>
                      </a:pPr>
                      <a:r>
                        <a:rPr lang="en-US" sz="1800"/>
                        <a:t>All catalyzed by non-microsomal enzymes EXCEPT glucuronidation which is catalyzed by a microsomal enzyme. </a:t>
                      </a:r>
                      <a:endParaRPr/>
                    </a:p>
                  </a:txBody>
                  <a:tcPr marT="45725" marB="45725" marR="91450" marL="91450"/>
                </a:tc>
              </a:tr>
            </a:tbl>
          </a:graphicData>
        </a:graphic>
      </p:graphicFrame>
      <p:sp>
        <p:nvSpPr>
          <p:cNvPr id="477" name="Google Shape;477;p30"/>
          <p:cNvSpPr txBox="1"/>
          <p:nvPr/>
        </p:nvSpPr>
        <p:spPr>
          <a:xfrm>
            <a:off x="8523514" y="2253343"/>
            <a:ext cx="2830286"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Microsomal enzymes are located in smooth ER of mainly liver hepatocytes &amp; are inducible (certain drugs, dietary components can ↑ activity). Non-microsomal enzymes are found in cytoplasm and mitochondria </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31"/>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CYP450 </a:t>
            </a:r>
            <a:endParaRPr/>
          </a:p>
        </p:txBody>
      </p:sp>
      <p:sp>
        <p:nvSpPr>
          <p:cNvPr id="483" name="Google Shape;483;p31"/>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484" name="Google Shape;484;p31"/>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85" name="Google Shape;485;p31"/>
          <p:cNvGrpSpPr/>
          <p:nvPr/>
        </p:nvGrpSpPr>
        <p:grpSpPr>
          <a:xfrm>
            <a:off x="0" y="5582490"/>
            <a:ext cx="12070081" cy="1297375"/>
            <a:chOff x="0" y="5582490"/>
            <a:chExt cx="12070081" cy="1297375"/>
          </a:xfrm>
        </p:grpSpPr>
        <p:pic>
          <p:nvPicPr>
            <p:cNvPr descr="SHEFFIELD PEER TEACHING SOCIETY" id="486" name="Google Shape;486;p31"/>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487" name="Google Shape;487;p31"/>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488" name="Google Shape;488;p31"/>
          <p:cNvSpPr txBox="1"/>
          <p:nvPr/>
        </p:nvSpPr>
        <p:spPr>
          <a:xfrm>
            <a:off x="175704" y="1833886"/>
            <a:ext cx="4699000" cy="45550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  CYP450 is a microsomal enzyme bound to phospholipid membrane of smooth ER. CYP3A4 is an isoenzyme involved in metabolism of 50% of clinically prescribed drugs.</a:t>
            </a:r>
            <a:endParaRPr/>
          </a:p>
          <a:p>
            <a:pPr indent="-285750" lvl="0" marL="285750" marR="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Uses Haem group to OXIDISE the substrate ( and thus reduce O2 to H20 in a redox reaction)</a:t>
            </a:r>
            <a:endParaRPr/>
          </a:p>
          <a:p>
            <a:pPr indent="-285750" lvl="0" marL="285750" marR="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Has a reductase subunit attached which uses NADPH as a reducing agent. NADPH donates electrons to flavoprotein which consists of FAD &amp; FMNH. FAD and FMN are sequentially reduced and oxidized; the final electron acceptor is Haem. </a:t>
            </a:r>
            <a:endParaRPr/>
          </a:p>
          <a:p>
            <a:pPr indent="-285750" lvl="0" marL="285750" marR="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Overall equation: RH +O2🡪 ROH + H20</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This increases hydrophilicty of drug for renal excretion. The substrate has been functionalised as ‘OH’ group has been introduced which can serve as an attack point for subsequent phase 2 conjugation.</a:t>
            </a:r>
            <a:endParaRPr sz="16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Diagram&#10;&#10;Description automatically generated" id="489" name="Google Shape;489;p31"/>
          <p:cNvPicPr preferRelativeResize="0"/>
          <p:nvPr/>
        </p:nvPicPr>
        <p:blipFill rotWithShape="1">
          <a:blip r:embed="rId5">
            <a:alphaModFix/>
          </a:blip>
          <a:srcRect b="0" l="0" r="0" t="0"/>
          <a:stretch/>
        </p:blipFill>
        <p:spPr>
          <a:xfrm>
            <a:off x="9438196" y="575889"/>
            <a:ext cx="2578100" cy="6121400"/>
          </a:xfrm>
          <a:prstGeom prst="rect">
            <a:avLst/>
          </a:prstGeom>
          <a:noFill/>
          <a:ln>
            <a:noFill/>
          </a:ln>
        </p:spPr>
      </p:pic>
      <p:pic>
        <p:nvPicPr>
          <p:cNvPr descr="Text, letter&#10;&#10;Description automatically generated" id="490" name="Google Shape;490;p31"/>
          <p:cNvPicPr preferRelativeResize="0"/>
          <p:nvPr/>
        </p:nvPicPr>
        <p:blipFill rotWithShape="1">
          <a:blip r:embed="rId6">
            <a:alphaModFix/>
          </a:blip>
          <a:srcRect b="0" l="0" r="0" t="0"/>
          <a:stretch/>
        </p:blipFill>
        <p:spPr>
          <a:xfrm rot="10800000">
            <a:off x="4874704" y="1854148"/>
            <a:ext cx="4388932" cy="207771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2"/>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Alcohol metabolism</a:t>
            </a:r>
            <a:endParaRPr/>
          </a:p>
        </p:txBody>
      </p:sp>
      <p:sp>
        <p:nvSpPr>
          <p:cNvPr id="496" name="Google Shape;496;p32"/>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497" name="Google Shape;497;p32"/>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98" name="Google Shape;498;p32"/>
          <p:cNvGrpSpPr/>
          <p:nvPr/>
        </p:nvGrpSpPr>
        <p:grpSpPr>
          <a:xfrm>
            <a:off x="0" y="5582490"/>
            <a:ext cx="12070081" cy="1297375"/>
            <a:chOff x="0" y="5582490"/>
            <a:chExt cx="12070081" cy="1297375"/>
          </a:xfrm>
        </p:grpSpPr>
        <p:pic>
          <p:nvPicPr>
            <p:cNvPr descr="SHEFFIELD PEER TEACHING SOCIETY" id="499" name="Google Shape;499;p32"/>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500" name="Google Shape;500;p32"/>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501" name="Google Shape;501;p32"/>
          <p:cNvSpPr txBox="1"/>
          <p:nvPr/>
        </p:nvSpPr>
        <p:spPr>
          <a:xfrm>
            <a:off x="838200" y="2037648"/>
            <a:ext cx="10417629" cy="424731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Doesn’t fit into phase 1 or 2 reactions. Doesn’t require conjugation.</a:t>
            </a:r>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Not a xenobiotic. Provides 7kCal/g</a:t>
            </a:r>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Major route is:</a:t>
            </a:r>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imeline&#10;&#10;Description automatically generated" id="502" name="Google Shape;502;p32"/>
          <p:cNvPicPr preferRelativeResize="0"/>
          <p:nvPr/>
        </p:nvPicPr>
        <p:blipFill rotWithShape="1">
          <a:blip r:embed="rId5">
            <a:alphaModFix/>
          </a:blip>
          <a:srcRect b="0" l="0" r="0" t="0"/>
          <a:stretch/>
        </p:blipFill>
        <p:spPr>
          <a:xfrm rot="-5400000">
            <a:off x="5980724" y="1378862"/>
            <a:ext cx="3940367" cy="6052819"/>
          </a:xfrm>
          <a:prstGeom prst="rect">
            <a:avLst/>
          </a:prstGeom>
          <a:noFill/>
          <a:ln>
            <a:noFill/>
          </a:ln>
        </p:spPr>
      </p:pic>
      <p:sp>
        <p:nvSpPr>
          <p:cNvPr id="503" name="Google Shape;503;p32"/>
          <p:cNvSpPr txBox="1"/>
          <p:nvPr/>
        </p:nvSpPr>
        <p:spPr>
          <a:xfrm>
            <a:off x="8889400" y="3260680"/>
            <a:ext cx="222246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highlight>
                  <a:srgbClr val="00FFFF"/>
                </a:highlight>
                <a:latin typeface="Calibri"/>
                <a:ea typeface="Calibri"/>
                <a:cs typeface="Calibri"/>
                <a:sym typeface="Calibri"/>
              </a:rPr>
              <a:t>Alcohol dehydrogenase</a:t>
            </a:r>
            <a:endParaRPr/>
          </a:p>
        </p:txBody>
      </p:sp>
      <p:sp>
        <p:nvSpPr>
          <p:cNvPr id="504" name="Google Shape;504;p32"/>
          <p:cNvSpPr txBox="1"/>
          <p:nvPr/>
        </p:nvSpPr>
        <p:spPr>
          <a:xfrm>
            <a:off x="9088440" y="4819782"/>
            <a:ext cx="216738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highlight>
                  <a:srgbClr val="00FFFF"/>
                </a:highlight>
                <a:latin typeface="Calibri"/>
                <a:ea typeface="Calibri"/>
                <a:cs typeface="Calibri"/>
                <a:sym typeface="Calibri"/>
              </a:rPr>
              <a:t>Aldehyde dehydrogenase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3"/>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Glucuronidation</a:t>
            </a:r>
            <a:endParaRPr/>
          </a:p>
        </p:txBody>
      </p:sp>
      <p:sp>
        <p:nvSpPr>
          <p:cNvPr id="510" name="Google Shape;510;p33"/>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511" name="Google Shape;511;p33"/>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12" name="Google Shape;512;p33"/>
          <p:cNvGrpSpPr/>
          <p:nvPr/>
        </p:nvGrpSpPr>
        <p:grpSpPr>
          <a:xfrm>
            <a:off x="0" y="5582490"/>
            <a:ext cx="12070081" cy="1297375"/>
            <a:chOff x="0" y="5582490"/>
            <a:chExt cx="12070081" cy="1297375"/>
          </a:xfrm>
        </p:grpSpPr>
        <p:pic>
          <p:nvPicPr>
            <p:cNvPr descr="SHEFFIELD PEER TEACHING SOCIETY" id="513" name="Google Shape;513;p33"/>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514" name="Google Shape;514;p33"/>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515" name="Google Shape;515;p33"/>
          <p:cNvSpPr txBox="1"/>
          <p:nvPr/>
        </p:nvSpPr>
        <p:spPr>
          <a:xfrm>
            <a:off x="838200" y="2037648"/>
            <a:ext cx="10417629" cy="674030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only phase II reaction catalysed by a microsomal enzyme </a:t>
            </a:r>
            <a:endParaRPr/>
          </a:p>
          <a:p>
            <a:pPr indent="-285750" lvl="0" marL="285750" marR="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Substrate is conjugated with glucuronic acid (covalent bonds formed) to increase hydrophilicity</a:t>
            </a:r>
            <a:endParaRPr/>
          </a:p>
          <a:p>
            <a:pPr indent="-285750" lvl="0" marL="285750" marR="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Catalysed by </a:t>
            </a:r>
            <a:r>
              <a:rPr lang="en-US" sz="2400">
                <a:solidFill>
                  <a:schemeClr val="dk1"/>
                </a:solidFill>
                <a:highlight>
                  <a:srgbClr val="FFFF00"/>
                </a:highlight>
                <a:latin typeface="Calibri"/>
                <a:ea typeface="Calibri"/>
                <a:cs typeface="Calibri"/>
                <a:sym typeface="Calibri"/>
              </a:rPr>
              <a:t>glucuronosyl transferase (UGT)</a:t>
            </a:r>
            <a:endParaRPr/>
          </a:p>
          <a:p>
            <a:pPr indent="-285750" lvl="0" marL="285750" marR="0" rtl="0" algn="l">
              <a:spcBef>
                <a:spcPts val="0"/>
              </a:spcBef>
              <a:spcAft>
                <a:spcPts val="0"/>
              </a:spcAft>
              <a:buClr>
                <a:schemeClr val="dk1"/>
              </a:buClr>
              <a:buSzPts val="2400"/>
              <a:buFont typeface="Calibri"/>
              <a:buChar char="-"/>
            </a:pPr>
            <a:r>
              <a:rPr lang="en-US" sz="2400">
                <a:solidFill>
                  <a:schemeClr val="dk1"/>
                </a:solidFill>
                <a:highlight>
                  <a:srgbClr val="FFFF00"/>
                </a:highlight>
                <a:latin typeface="Calibri"/>
                <a:ea typeface="Calibri"/>
                <a:cs typeface="Calibri"/>
                <a:sym typeface="Calibri"/>
              </a:rPr>
              <a:t>UDGPA</a:t>
            </a:r>
            <a:r>
              <a:rPr lang="en-US" sz="2400">
                <a:solidFill>
                  <a:schemeClr val="dk1"/>
                </a:solidFill>
                <a:latin typeface="Calibri"/>
                <a:ea typeface="Calibri"/>
                <a:cs typeface="Calibri"/>
                <a:sym typeface="Calibri"/>
              </a:rPr>
              <a:t> is the essential coenzyme (organic non-protein compound that binds to enzyme to enable it to catalyse a reaction)</a:t>
            </a:r>
            <a:endParaRPr/>
          </a:p>
          <a:p>
            <a:pPr indent="-133350" lvl="0" marL="28575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a:p>
            <a:pPr indent="-133350" lvl="0" marL="28575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highlight>
                  <a:srgbClr val="FFFF00"/>
                </a:highlight>
                <a:latin typeface="Calibri"/>
                <a:ea typeface="Calibri"/>
                <a:cs typeface="Calibri"/>
                <a:sym typeface="Calibri"/>
              </a:rPr>
              <a:t>UDGPA + Drug 🡪 uridine phosphate + conjugated drug </a:t>
            </a:r>
            <a:endParaRPr sz="2400">
              <a:solidFill>
                <a:schemeClr val="dk1"/>
              </a:solidFill>
              <a:highlight>
                <a:srgbClr val="FFFF00"/>
              </a:highlight>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34"/>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Bilirubin metabolism</a:t>
            </a:r>
            <a:endParaRPr/>
          </a:p>
        </p:txBody>
      </p:sp>
      <p:sp>
        <p:nvSpPr>
          <p:cNvPr id="521" name="Google Shape;521;p34"/>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522" name="Google Shape;522;p34"/>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23" name="Google Shape;523;p34"/>
          <p:cNvGrpSpPr/>
          <p:nvPr/>
        </p:nvGrpSpPr>
        <p:grpSpPr>
          <a:xfrm>
            <a:off x="0" y="5582490"/>
            <a:ext cx="12070081" cy="1297375"/>
            <a:chOff x="0" y="5582490"/>
            <a:chExt cx="12070081" cy="1297375"/>
          </a:xfrm>
        </p:grpSpPr>
        <p:pic>
          <p:nvPicPr>
            <p:cNvPr descr="SHEFFIELD PEER TEACHING SOCIETY" id="524" name="Google Shape;524;p34"/>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525" name="Google Shape;525;p34"/>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Diagram&#10;&#10;Description automatically generated" id="526" name="Google Shape;526;p34"/>
          <p:cNvPicPr preferRelativeResize="0"/>
          <p:nvPr/>
        </p:nvPicPr>
        <p:blipFill rotWithShape="1">
          <a:blip r:embed="rId5">
            <a:alphaModFix/>
          </a:blip>
          <a:srcRect b="0" l="0" r="0" t="0"/>
          <a:stretch/>
        </p:blipFill>
        <p:spPr>
          <a:xfrm>
            <a:off x="452151" y="1371694"/>
            <a:ext cx="4886776" cy="5508171"/>
          </a:xfrm>
          <a:prstGeom prst="rect">
            <a:avLst/>
          </a:prstGeom>
          <a:noFill/>
          <a:ln>
            <a:noFill/>
          </a:ln>
        </p:spPr>
      </p:pic>
      <p:sp>
        <p:nvSpPr>
          <p:cNvPr id="527" name="Google Shape;527;p34"/>
          <p:cNvSpPr txBox="1"/>
          <p:nvPr/>
        </p:nvSpPr>
        <p:spPr>
          <a:xfrm>
            <a:off x="5418091" y="1610918"/>
            <a:ext cx="5852160" cy="4955203"/>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Sensecent (&gt;120 day old) RBCs are phagocytosed by macrophages in spleen &amp; bone marrow, and Kupffer cells in liver. Part of reticuloendothelial system</a:t>
            </a:r>
            <a:endParaRPr/>
          </a:p>
          <a:p>
            <a:pPr indent="-342900" lvl="0" marL="342900" marR="0" rtl="0" algn="l">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Hb🡪 Haem + globin</a:t>
            </a:r>
            <a:endParaRPr/>
          </a:p>
          <a:p>
            <a:pPr indent="-342900" lvl="0" marL="342900" marR="0" rtl="0" algn="l">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Globin 🡪 amino acids which are recycled for protein synthesis.  Haem🡪 biliverdin, Fe2+ +CO. Catalysed by haem oxygenase.</a:t>
            </a:r>
            <a:endParaRPr/>
          </a:p>
          <a:p>
            <a:pPr indent="-342900" lvl="0" marL="342900" marR="0" rtl="0" algn="l">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Biliverdin is reduced to unconjugated bilirubin by biliverdin reductase.</a:t>
            </a:r>
            <a:endParaRPr/>
          </a:p>
          <a:p>
            <a:pPr indent="-342900" lvl="0" marL="342900" marR="0" rtl="0" algn="l">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UC bilirubin is hydrophobic so binds to albumin for transport in blood to liver.</a:t>
            </a:r>
            <a:endParaRPr/>
          </a:p>
          <a:p>
            <a:pPr indent="-342900" lvl="0" marL="342900" marR="0" rtl="0" algn="l">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In the liver, UC bilirubin undergoes glucuronidation by UDP glucurnoyl-transferase, forming conjugated bilirubin which is hydrophilic and excreted in bile. </a:t>
            </a:r>
            <a:endParaRPr/>
          </a:p>
          <a:p>
            <a:pPr indent="-342900" lvl="0" marL="342900" marR="0" rtl="0" algn="l">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In the terminal ileum, intestinal bacteria reduce CB to urobilinogen. 90% is oxidized by different intestinal bacteria to stercobilin for excretion is faces.  10% of urobilinogen is reabsorbed into the blood and transported to the liver for oxidation to urobilin; this urobilin is either recycled in bile or renally excreted</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5"/>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1</a:t>
            </a:r>
            <a:endParaRPr/>
          </a:p>
        </p:txBody>
      </p:sp>
      <p:sp>
        <p:nvSpPr>
          <p:cNvPr id="533" name="Google Shape;533;p35"/>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534" name="Google Shape;534;p35"/>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35" name="Google Shape;535;p35"/>
          <p:cNvGrpSpPr/>
          <p:nvPr/>
        </p:nvGrpSpPr>
        <p:grpSpPr>
          <a:xfrm>
            <a:off x="0" y="5582490"/>
            <a:ext cx="12070081" cy="1297375"/>
            <a:chOff x="0" y="5582490"/>
            <a:chExt cx="12070081" cy="1297375"/>
          </a:xfrm>
        </p:grpSpPr>
        <p:pic>
          <p:nvPicPr>
            <p:cNvPr descr="SHEFFIELD PEER TEACHING SOCIETY" id="536" name="Google Shape;536;p35"/>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537" name="Google Shape;537;p35"/>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538" name="Google Shape;538;p35"/>
          <p:cNvSpPr txBox="1"/>
          <p:nvPr/>
        </p:nvSpPr>
        <p:spPr>
          <a:xfrm>
            <a:off x="838200" y="2037648"/>
            <a:ext cx="10417629"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From which of the following salivary glands is the following histology slide taken from?</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39" name="Google Shape;539;p35"/>
          <p:cNvPicPr preferRelativeResize="0"/>
          <p:nvPr/>
        </p:nvPicPr>
        <p:blipFill rotWithShape="1">
          <a:blip r:embed="rId5">
            <a:alphaModFix/>
          </a:blip>
          <a:srcRect b="0" l="0" r="0" t="0"/>
          <a:stretch/>
        </p:blipFill>
        <p:spPr>
          <a:xfrm>
            <a:off x="936171" y="2479718"/>
            <a:ext cx="4919349" cy="3693319"/>
          </a:xfrm>
          <a:prstGeom prst="rect">
            <a:avLst/>
          </a:prstGeom>
          <a:noFill/>
          <a:ln>
            <a:noFill/>
          </a:ln>
        </p:spPr>
      </p:pic>
      <p:sp>
        <p:nvSpPr>
          <p:cNvPr id="540" name="Google Shape;540;p35"/>
          <p:cNvSpPr txBox="1"/>
          <p:nvPr/>
        </p:nvSpPr>
        <p:spPr>
          <a:xfrm>
            <a:off x="6586538" y="2986088"/>
            <a:ext cx="4177117" cy="147732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Parotid gland</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Sublingual gland</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Submandibular gland</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Von Ebner’s gland</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Other unnamed glands in oral mucosa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36"/>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1</a:t>
            </a:r>
            <a:endParaRPr/>
          </a:p>
        </p:txBody>
      </p:sp>
      <p:sp>
        <p:nvSpPr>
          <p:cNvPr id="546" name="Google Shape;546;p36"/>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547" name="Google Shape;547;p36"/>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48" name="Google Shape;548;p36"/>
          <p:cNvGrpSpPr/>
          <p:nvPr/>
        </p:nvGrpSpPr>
        <p:grpSpPr>
          <a:xfrm>
            <a:off x="0" y="5582490"/>
            <a:ext cx="12070081" cy="1297375"/>
            <a:chOff x="0" y="5582490"/>
            <a:chExt cx="12070081" cy="1297375"/>
          </a:xfrm>
        </p:grpSpPr>
        <p:pic>
          <p:nvPicPr>
            <p:cNvPr descr="SHEFFIELD PEER TEACHING SOCIETY" id="549" name="Google Shape;549;p36"/>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550" name="Google Shape;550;p36"/>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551" name="Google Shape;551;p36"/>
          <p:cNvSpPr txBox="1"/>
          <p:nvPr/>
        </p:nvSpPr>
        <p:spPr>
          <a:xfrm>
            <a:off x="838200" y="2037648"/>
            <a:ext cx="10417629"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From which of the following salivary glands is the following histology slide taken from?</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52" name="Google Shape;552;p36"/>
          <p:cNvPicPr preferRelativeResize="0"/>
          <p:nvPr/>
        </p:nvPicPr>
        <p:blipFill rotWithShape="1">
          <a:blip r:embed="rId5">
            <a:alphaModFix/>
          </a:blip>
          <a:srcRect b="0" l="0" r="0" t="0"/>
          <a:stretch/>
        </p:blipFill>
        <p:spPr>
          <a:xfrm>
            <a:off x="936171" y="2479718"/>
            <a:ext cx="4919349" cy="3693319"/>
          </a:xfrm>
          <a:prstGeom prst="rect">
            <a:avLst/>
          </a:prstGeom>
          <a:noFill/>
          <a:ln>
            <a:noFill/>
          </a:ln>
        </p:spPr>
      </p:pic>
      <p:sp>
        <p:nvSpPr>
          <p:cNvPr id="553" name="Google Shape;553;p36"/>
          <p:cNvSpPr txBox="1"/>
          <p:nvPr/>
        </p:nvSpPr>
        <p:spPr>
          <a:xfrm>
            <a:off x="6586538" y="2986088"/>
            <a:ext cx="4177117" cy="369331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Parotid gland</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Sublingual gland</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highlight>
                  <a:srgbClr val="00FF00"/>
                </a:highlight>
                <a:latin typeface="Calibri"/>
                <a:ea typeface="Calibri"/>
                <a:cs typeface="Calibri"/>
                <a:sym typeface="Calibri"/>
              </a:rPr>
              <a:t>Submandibular gland</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Von Ebner’s gland</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Other unnamed glands in oral mucosa</a:t>
            </a:r>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Submandibular gland is a MIXED gland so contains both serous and mucous acini. The presence of serous demilunes(serous acini which ’cap’ mucous acini)  confirms that this is SMG.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37"/>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2</a:t>
            </a:r>
            <a:endParaRPr/>
          </a:p>
        </p:txBody>
      </p:sp>
      <p:sp>
        <p:nvSpPr>
          <p:cNvPr id="559" name="Google Shape;559;p37"/>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560" name="Google Shape;560;p37"/>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61" name="Google Shape;561;p37"/>
          <p:cNvGrpSpPr/>
          <p:nvPr/>
        </p:nvGrpSpPr>
        <p:grpSpPr>
          <a:xfrm>
            <a:off x="0" y="5582490"/>
            <a:ext cx="12070081" cy="1297375"/>
            <a:chOff x="0" y="5582490"/>
            <a:chExt cx="12070081" cy="1297375"/>
          </a:xfrm>
        </p:grpSpPr>
        <p:pic>
          <p:nvPicPr>
            <p:cNvPr descr="SHEFFIELD PEER TEACHING SOCIETY" id="562" name="Google Shape;562;p37"/>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563" name="Google Shape;563;p37"/>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564" name="Google Shape;564;p37"/>
          <p:cNvSpPr txBox="1"/>
          <p:nvPr/>
        </p:nvSpPr>
        <p:spPr>
          <a:xfrm>
            <a:off x="838200" y="2037648"/>
            <a:ext cx="10417629" cy="61863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Which of these is a paracrine agent that inhibits gastric acid production and where is It released from in the stomach?</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Gastrin from G cells</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Histamine from ECL cells</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Ach from the vagus nerve</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Somatostatin from D cells</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Secretin from S cells in the duodenal mucosa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38"/>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2</a:t>
            </a:r>
            <a:endParaRPr/>
          </a:p>
        </p:txBody>
      </p:sp>
      <p:sp>
        <p:nvSpPr>
          <p:cNvPr id="570" name="Google Shape;570;p38"/>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571" name="Google Shape;571;p38"/>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72" name="Google Shape;572;p38"/>
          <p:cNvGrpSpPr/>
          <p:nvPr/>
        </p:nvGrpSpPr>
        <p:grpSpPr>
          <a:xfrm>
            <a:off x="0" y="5582490"/>
            <a:ext cx="12070081" cy="1297375"/>
            <a:chOff x="0" y="5582490"/>
            <a:chExt cx="12070081" cy="1297375"/>
          </a:xfrm>
        </p:grpSpPr>
        <p:pic>
          <p:nvPicPr>
            <p:cNvPr descr="SHEFFIELD PEER TEACHING SOCIETY" id="573" name="Google Shape;573;p38"/>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574" name="Google Shape;574;p38"/>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575" name="Google Shape;575;p38"/>
          <p:cNvSpPr txBox="1"/>
          <p:nvPr/>
        </p:nvSpPr>
        <p:spPr>
          <a:xfrm>
            <a:off x="838200" y="1865094"/>
            <a:ext cx="7091362" cy="75713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Which of these is a paracrine agent that inhibits gastric acid production and where is It released from in the stomach?</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Gastrin from G cells</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Histamine from ECL cells</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Ach from the vagus nerve</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highlight>
                  <a:srgbClr val="00FF00"/>
                </a:highlight>
                <a:latin typeface="Calibri"/>
                <a:ea typeface="Calibri"/>
                <a:cs typeface="Calibri"/>
                <a:sym typeface="Calibri"/>
              </a:rPr>
              <a:t>Somatostatin from D cells</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Secretin from S cells in the duodenal mucosa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Secretin is a hormone released from S cells in the duodenal mucosa. It inhibits gastric acid production by inhibiting the release of gastrin from G cells, which indirectly inhibits histamine release from ECL cells. So E is not the SBA!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Diagram&#10;&#10;Description automatically generated" id="576" name="Google Shape;576;p38"/>
          <p:cNvPicPr preferRelativeResize="0"/>
          <p:nvPr/>
        </p:nvPicPr>
        <p:blipFill rotWithShape="1">
          <a:blip r:embed="rId5">
            <a:alphaModFix/>
          </a:blip>
          <a:srcRect b="0" l="0" r="0" t="0"/>
          <a:stretch/>
        </p:blipFill>
        <p:spPr>
          <a:xfrm>
            <a:off x="8127584" y="2062161"/>
            <a:ext cx="3658769" cy="37394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39"/>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3</a:t>
            </a:r>
            <a:endParaRPr/>
          </a:p>
        </p:txBody>
      </p:sp>
      <p:sp>
        <p:nvSpPr>
          <p:cNvPr id="582" name="Google Shape;582;p39"/>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583" name="Google Shape;583;p39"/>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84" name="Google Shape;584;p39"/>
          <p:cNvGrpSpPr/>
          <p:nvPr/>
        </p:nvGrpSpPr>
        <p:grpSpPr>
          <a:xfrm>
            <a:off x="0" y="5582490"/>
            <a:ext cx="12070081" cy="1297375"/>
            <a:chOff x="0" y="5582490"/>
            <a:chExt cx="12070081" cy="1297375"/>
          </a:xfrm>
        </p:grpSpPr>
        <p:pic>
          <p:nvPicPr>
            <p:cNvPr descr="SHEFFIELD PEER TEACHING SOCIETY" id="585" name="Google Shape;585;p39"/>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586" name="Google Shape;586;p39"/>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587" name="Google Shape;587;p39"/>
          <p:cNvSpPr txBox="1"/>
          <p:nvPr/>
        </p:nvSpPr>
        <p:spPr>
          <a:xfrm>
            <a:off x="838200" y="2037648"/>
            <a:ext cx="10417629"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Which conjugation reaction does unconjugated bilirubin undergo in the liver to make it more hydrophilic?</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 sulphation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 Acetylation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c) methylation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 Amino acid conjugation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e) Glucuronidation </a:t>
            </a:r>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4"/>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Stages of swallowing</a:t>
            </a:r>
            <a:endParaRPr/>
          </a:p>
        </p:txBody>
      </p:sp>
      <p:sp>
        <p:nvSpPr>
          <p:cNvPr id="130" name="Google Shape;130;p4"/>
          <p:cNvSpPr txBox="1"/>
          <p:nvPr/>
        </p:nvSpPr>
        <p:spPr>
          <a:xfrm>
            <a:off x="838200" y="1881052"/>
            <a:ext cx="10515600" cy="4284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
              <a:buFont typeface="Arial"/>
              <a:buNone/>
            </a:pPr>
            <a:r>
              <a:rPr lang="en-US" sz="2400" u="sng">
                <a:solidFill>
                  <a:schemeClr val="dk1"/>
                </a:solidFill>
                <a:latin typeface="Calibri"/>
                <a:ea typeface="Calibri"/>
                <a:cs typeface="Calibri"/>
                <a:sym typeface="Calibri"/>
              </a:rPr>
              <a:t>1.Voluntary (oral)</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Mastication forms a bolus</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Bolus moves to oropharynx</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Pressure receptors in oropharynx stimulated 🡪 action potentials via afferent glossopharyngeal nerve (CN IX) sent to brainstem 🡪 swallowing reflex initiated</a:t>
            </a:r>
            <a:endParaRPr/>
          </a:p>
          <a:p>
            <a:pPr indent="0" lvl="0" marL="0" marR="0" rtl="0" algn="l">
              <a:lnSpc>
                <a:spcPct val="90000"/>
              </a:lnSpc>
              <a:spcBef>
                <a:spcPts val="0"/>
              </a:spcBef>
              <a:spcAft>
                <a:spcPts val="0"/>
              </a:spcAft>
              <a:buClr>
                <a:schemeClr val="dk1"/>
              </a:buClr>
              <a:buSzPts val="600"/>
              <a:buFont typeface="Arial"/>
              <a:buNone/>
            </a:pPr>
            <a:r>
              <a:rPr lang="en-US" sz="2400" u="sng">
                <a:solidFill>
                  <a:schemeClr val="dk1"/>
                </a:solidFill>
                <a:latin typeface="Calibri"/>
                <a:ea typeface="Calibri"/>
                <a:cs typeface="Calibri"/>
                <a:sym typeface="Calibri"/>
              </a:rPr>
              <a:t>2. Involuntary (pharyngeal)</a:t>
            </a:r>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 Elevation of soft palate seals off nasopharynx </a:t>
            </a:r>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 Pharynx shortens and widens </a:t>
            </a:r>
            <a:endParaRPr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 Elevation of hyoid bone</a:t>
            </a:r>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 Glottis closes and epiglottis tilts over closed glottis to prevent aspiration of bolus</a:t>
            </a:r>
            <a:endParaRPr sz="2400">
              <a:solidFill>
                <a:schemeClr val="dk1"/>
              </a:solidFill>
              <a:latin typeface="Calibri"/>
              <a:ea typeface="Calibri"/>
              <a:cs typeface="Calibri"/>
              <a:sym typeface="Calibri"/>
            </a:endParaRPr>
          </a:p>
        </p:txBody>
      </p:sp>
      <p:sp>
        <p:nvSpPr>
          <p:cNvPr id="131" name="Google Shape;131;p4"/>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132" name="Google Shape;132;p4"/>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3" name="Google Shape;133;p4"/>
          <p:cNvGrpSpPr/>
          <p:nvPr/>
        </p:nvGrpSpPr>
        <p:grpSpPr>
          <a:xfrm>
            <a:off x="0" y="5582490"/>
            <a:ext cx="12070081" cy="1297375"/>
            <a:chOff x="0" y="5582490"/>
            <a:chExt cx="12070081" cy="1297375"/>
          </a:xfrm>
        </p:grpSpPr>
        <p:pic>
          <p:nvPicPr>
            <p:cNvPr descr="SHEFFIELD PEER TEACHING SOCIETY" id="134" name="Google Shape;134;p4"/>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135" name="Google Shape;135;p4"/>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Diagram&#10;&#10;Description automatically generated" id="136" name="Google Shape;136;p4"/>
          <p:cNvPicPr preferRelativeResize="0"/>
          <p:nvPr/>
        </p:nvPicPr>
        <p:blipFill rotWithShape="1">
          <a:blip r:embed="rId5">
            <a:alphaModFix/>
          </a:blip>
          <a:srcRect b="0" l="0" r="0" t="0"/>
          <a:stretch/>
        </p:blipFill>
        <p:spPr>
          <a:xfrm>
            <a:off x="8788561" y="692648"/>
            <a:ext cx="3403439" cy="213194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40"/>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3</a:t>
            </a:r>
            <a:endParaRPr/>
          </a:p>
        </p:txBody>
      </p:sp>
      <p:sp>
        <p:nvSpPr>
          <p:cNvPr id="593" name="Google Shape;593;p40"/>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594" name="Google Shape;594;p40"/>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95" name="Google Shape;595;p40"/>
          <p:cNvGrpSpPr/>
          <p:nvPr/>
        </p:nvGrpSpPr>
        <p:grpSpPr>
          <a:xfrm>
            <a:off x="0" y="5582490"/>
            <a:ext cx="12070081" cy="1297375"/>
            <a:chOff x="0" y="5582490"/>
            <a:chExt cx="12070081" cy="1297375"/>
          </a:xfrm>
        </p:grpSpPr>
        <p:pic>
          <p:nvPicPr>
            <p:cNvPr descr="SHEFFIELD PEER TEACHING SOCIETY" id="596" name="Google Shape;596;p40"/>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597" name="Google Shape;597;p40"/>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598" name="Google Shape;598;p40"/>
          <p:cNvSpPr txBox="1"/>
          <p:nvPr/>
        </p:nvSpPr>
        <p:spPr>
          <a:xfrm>
            <a:off x="838200" y="2037648"/>
            <a:ext cx="10417629"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Which conjugation reaction does unconjugated bilirubin undergo in the liver to make it more hydrophilic?</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 sulphation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 Acetylation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c) methylation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 Amino acid conjugation</a:t>
            </a:r>
            <a:endParaRPr/>
          </a:p>
          <a:p>
            <a:pPr indent="0" lvl="0" marL="0" marR="0" rtl="0" algn="l">
              <a:spcBef>
                <a:spcPts val="0"/>
              </a:spcBef>
              <a:spcAft>
                <a:spcPts val="0"/>
              </a:spcAft>
              <a:buNone/>
            </a:pPr>
            <a:r>
              <a:rPr lang="en-US" sz="1800">
                <a:solidFill>
                  <a:schemeClr val="dk1"/>
                </a:solidFill>
                <a:highlight>
                  <a:srgbClr val="00FF00"/>
                </a:highlight>
                <a:latin typeface="Calibri"/>
                <a:ea typeface="Calibri"/>
                <a:cs typeface="Calibri"/>
                <a:sym typeface="Calibri"/>
              </a:rPr>
              <a:t>e) Glucuronidation </a:t>
            </a:r>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Conjugation with glucuronic acid by UDP glucuronyl-transferase which is a microsomal enzyme found in smooth ER of predominantly liver hepatocytes. This is a phase II reaction.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41"/>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4</a:t>
            </a:r>
            <a:endParaRPr/>
          </a:p>
        </p:txBody>
      </p:sp>
      <p:sp>
        <p:nvSpPr>
          <p:cNvPr id="604" name="Google Shape;604;p41"/>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605" name="Google Shape;605;p41"/>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06" name="Google Shape;606;p41"/>
          <p:cNvGrpSpPr/>
          <p:nvPr/>
        </p:nvGrpSpPr>
        <p:grpSpPr>
          <a:xfrm>
            <a:off x="0" y="5582490"/>
            <a:ext cx="12070081" cy="1297375"/>
            <a:chOff x="0" y="5582490"/>
            <a:chExt cx="12070081" cy="1297375"/>
          </a:xfrm>
        </p:grpSpPr>
        <p:pic>
          <p:nvPicPr>
            <p:cNvPr descr="SHEFFIELD PEER TEACHING SOCIETY" id="607" name="Google Shape;607;p41"/>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608" name="Google Shape;608;p41"/>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609" name="Google Shape;609;p41"/>
          <p:cNvSpPr txBox="1"/>
          <p:nvPr/>
        </p:nvSpPr>
        <p:spPr>
          <a:xfrm>
            <a:off x="838200" y="2037648"/>
            <a:ext cx="10417629"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Which of the following is not a zymogen?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Pepsinogen</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Pepsin </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Chymotrypsinogen</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Trypsinogen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42"/>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4</a:t>
            </a:r>
            <a:endParaRPr/>
          </a:p>
        </p:txBody>
      </p:sp>
      <p:sp>
        <p:nvSpPr>
          <p:cNvPr id="615" name="Google Shape;615;p42"/>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616" name="Google Shape;616;p42"/>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17" name="Google Shape;617;p42"/>
          <p:cNvGrpSpPr/>
          <p:nvPr/>
        </p:nvGrpSpPr>
        <p:grpSpPr>
          <a:xfrm>
            <a:off x="0" y="5582490"/>
            <a:ext cx="12070081" cy="1297375"/>
            <a:chOff x="0" y="5582490"/>
            <a:chExt cx="12070081" cy="1297375"/>
          </a:xfrm>
        </p:grpSpPr>
        <p:pic>
          <p:nvPicPr>
            <p:cNvPr descr="SHEFFIELD PEER TEACHING SOCIETY" id="618" name="Google Shape;618;p42"/>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619" name="Google Shape;619;p42"/>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620" name="Google Shape;620;p42"/>
          <p:cNvSpPr txBox="1"/>
          <p:nvPr/>
        </p:nvSpPr>
        <p:spPr>
          <a:xfrm>
            <a:off x="838200" y="2037648"/>
            <a:ext cx="10417629"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Which of the following is not a zymogen?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Pepsinogen</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highlight>
                  <a:srgbClr val="00FF00"/>
                </a:highlight>
                <a:latin typeface="Calibri"/>
                <a:ea typeface="Calibri"/>
                <a:cs typeface="Calibri"/>
                <a:sym typeface="Calibri"/>
              </a:rPr>
              <a:t>Pepsin</a:t>
            </a:r>
            <a:r>
              <a:rPr lang="en-US" sz="1800">
                <a:solidFill>
                  <a:schemeClr val="dk1"/>
                </a:solidFill>
                <a:latin typeface="Calibri"/>
                <a:ea typeface="Calibri"/>
                <a:cs typeface="Calibri"/>
                <a:sym typeface="Calibri"/>
              </a:rPr>
              <a:t> </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Chymotrypsinogen</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Trypsinogen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Zymogens are inactive enzyme precursors which are subsequently activated to form digestive enzymes- protects cell from proteolytic damage.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Chymotrypsinogen🡪 chymotrypsin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Trypsinogen 🡪 trypsin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Both chymotrypsinogen and trypsinogen are pancreatic zymogens which when activated in the duodenum, act as endopeptidases.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43"/>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5</a:t>
            </a:r>
            <a:endParaRPr/>
          </a:p>
        </p:txBody>
      </p:sp>
      <p:sp>
        <p:nvSpPr>
          <p:cNvPr id="626" name="Google Shape;626;p43"/>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627" name="Google Shape;627;p43"/>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28" name="Google Shape;628;p43"/>
          <p:cNvGrpSpPr/>
          <p:nvPr/>
        </p:nvGrpSpPr>
        <p:grpSpPr>
          <a:xfrm>
            <a:off x="0" y="5582490"/>
            <a:ext cx="12070081" cy="1297375"/>
            <a:chOff x="0" y="5582490"/>
            <a:chExt cx="12070081" cy="1297375"/>
          </a:xfrm>
        </p:grpSpPr>
        <p:pic>
          <p:nvPicPr>
            <p:cNvPr descr="SHEFFIELD PEER TEACHING SOCIETY" id="629" name="Google Shape;629;p43"/>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630" name="Google Shape;630;p43"/>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631" name="Google Shape;631;p43"/>
          <p:cNvSpPr txBox="1"/>
          <p:nvPr/>
        </p:nvSpPr>
        <p:spPr>
          <a:xfrm>
            <a:off x="838200" y="1900238"/>
            <a:ext cx="1051560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Where is vitamin B12 absorbed?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Duodenum </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Ileum</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Terminal ileum</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Jeujunum</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Colon (large intestine)</a:t>
            </a:r>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44"/>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5</a:t>
            </a:r>
            <a:endParaRPr/>
          </a:p>
        </p:txBody>
      </p:sp>
      <p:sp>
        <p:nvSpPr>
          <p:cNvPr id="637" name="Google Shape;637;p44"/>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638" name="Google Shape;638;p44"/>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39" name="Google Shape;639;p44"/>
          <p:cNvGrpSpPr/>
          <p:nvPr/>
        </p:nvGrpSpPr>
        <p:grpSpPr>
          <a:xfrm>
            <a:off x="0" y="5582490"/>
            <a:ext cx="12070081" cy="1297375"/>
            <a:chOff x="0" y="5582490"/>
            <a:chExt cx="12070081" cy="1297375"/>
          </a:xfrm>
        </p:grpSpPr>
        <p:pic>
          <p:nvPicPr>
            <p:cNvPr descr="SHEFFIELD PEER TEACHING SOCIETY" id="640" name="Google Shape;640;p44"/>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641" name="Google Shape;641;p44"/>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642" name="Google Shape;642;p44"/>
          <p:cNvSpPr txBox="1"/>
          <p:nvPr/>
        </p:nvSpPr>
        <p:spPr>
          <a:xfrm>
            <a:off x="838200" y="1900238"/>
            <a:ext cx="1051560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Where is vitamin B12 absorbed?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Duodenum </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Ileum</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highlight>
                  <a:srgbClr val="00FF00"/>
                </a:highlight>
                <a:latin typeface="Calibri"/>
                <a:ea typeface="Calibri"/>
                <a:cs typeface="Calibri"/>
                <a:sym typeface="Calibri"/>
              </a:rPr>
              <a:t>Terminal ileum</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Jeujunum</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Colon (large intestine)</a:t>
            </a:r>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45"/>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6</a:t>
            </a:r>
            <a:endParaRPr/>
          </a:p>
        </p:txBody>
      </p:sp>
      <p:sp>
        <p:nvSpPr>
          <p:cNvPr id="648" name="Google Shape;648;p45"/>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649" name="Google Shape;649;p45"/>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50" name="Google Shape;650;p45"/>
          <p:cNvGrpSpPr/>
          <p:nvPr/>
        </p:nvGrpSpPr>
        <p:grpSpPr>
          <a:xfrm>
            <a:off x="0" y="5582490"/>
            <a:ext cx="12070081" cy="1297375"/>
            <a:chOff x="0" y="5582490"/>
            <a:chExt cx="12070081" cy="1297375"/>
          </a:xfrm>
        </p:grpSpPr>
        <p:pic>
          <p:nvPicPr>
            <p:cNvPr descr="SHEFFIELD PEER TEACHING SOCIETY" id="651" name="Google Shape;651;p45"/>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652" name="Google Shape;652;p45"/>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653" name="Google Shape;653;p45"/>
          <p:cNvSpPr txBox="1"/>
          <p:nvPr/>
        </p:nvSpPr>
        <p:spPr>
          <a:xfrm>
            <a:off x="838200" y="1900238"/>
            <a:ext cx="10515600"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What would removal of the stomach lead to?</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Pernicious anameia</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Inability to digest protein</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Inability to digest fat</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No peristalsis </a:t>
            </a:r>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46"/>
          <p:cNvSpPr txBox="1"/>
          <p:nvPr>
            <p:ph type="title"/>
          </p:nvPr>
        </p:nvSpPr>
        <p:spPr>
          <a:xfrm>
            <a:off x="838200" y="396362"/>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Question 6</a:t>
            </a:r>
            <a:endParaRPr/>
          </a:p>
        </p:txBody>
      </p:sp>
      <p:sp>
        <p:nvSpPr>
          <p:cNvPr id="659" name="Google Shape;659;p46"/>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660" name="Google Shape;660;p46"/>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61" name="Google Shape;661;p46"/>
          <p:cNvGrpSpPr/>
          <p:nvPr/>
        </p:nvGrpSpPr>
        <p:grpSpPr>
          <a:xfrm>
            <a:off x="0" y="5582490"/>
            <a:ext cx="12070081" cy="1297375"/>
            <a:chOff x="0" y="5582490"/>
            <a:chExt cx="12070081" cy="1297375"/>
          </a:xfrm>
        </p:grpSpPr>
        <p:pic>
          <p:nvPicPr>
            <p:cNvPr descr="SHEFFIELD PEER TEACHING SOCIETY" id="662" name="Google Shape;662;p46"/>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663" name="Google Shape;663;p46"/>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664" name="Google Shape;664;p46"/>
          <p:cNvSpPr txBox="1"/>
          <p:nvPr/>
        </p:nvSpPr>
        <p:spPr>
          <a:xfrm>
            <a:off x="838200" y="1790181"/>
            <a:ext cx="10515600"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What would removal of the stomach lead to?</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highlight>
                  <a:srgbClr val="00FF00"/>
                </a:highlight>
                <a:latin typeface="Calibri"/>
                <a:ea typeface="Calibri"/>
                <a:cs typeface="Calibri"/>
                <a:sym typeface="Calibri"/>
              </a:rPr>
              <a:t>Pernicious anameia</a:t>
            </a:r>
            <a:endParaRPr sz="1800">
              <a:solidFill>
                <a:schemeClr val="dk1"/>
              </a:solidFill>
              <a:highlight>
                <a:srgbClr val="00FF00"/>
              </a:highlight>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Inability to digest protein</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Inability to digest fat</a:t>
            </a:r>
            <a:endParaRPr/>
          </a:p>
          <a:p>
            <a:pPr indent="-342900" lvl="0" marL="342900" marR="0" rtl="0" algn="l">
              <a:spcBef>
                <a:spcPts val="0"/>
              </a:spcBef>
              <a:spcAft>
                <a:spcPts val="0"/>
              </a:spcAft>
              <a:buClr>
                <a:schemeClr val="dk1"/>
              </a:buClr>
              <a:buSzPts val="1800"/>
              <a:buFont typeface="Calibri"/>
              <a:buAutoNum type="alphaLcParenR"/>
            </a:pPr>
            <a:r>
              <a:rPr lang="en-US" sz="1800">
                <a:solidFill>
                  <a:schemeClr val="dk1"/>
                </a:solidFill>
                <a:latin typeface="Calibri"/>
                <a:ea typeface="Calibri"/>
                <a:cs typeface="Calibri"/>
                <a:sym typeface="Calibri"/>
              </a:rPr>
              <a:t>No peristalsis </a:t>
            </a:r>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Lack of parietal cells = no intrinsic factor secreted = vitamin B12/cobalamin deficiency</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No stomach = no pepsin- protease. Since this accelerates but is not essential for protein digestion, protein digestion would still occur.</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No stomach = no chief cells = no gastric lipase. But motility of GI tract (peristaltic waves) on addition to amphipathic agents like bile salts would emulsify fats, allowing subsequent digestion.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Peristalsis occurs throughout the entire GI tract- smooth muscle in muscularis propria/externa contracts sequentially to propel food.</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47"/>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Feedback</a:t>
            </a:r>
            <a:endParaRPr/>
          </a:p>
        </p:txBody>
      </p:sp>
      <p:sp>
        <p:nvSpPr>
          <p:cNvPr id="670" name="Google Shape;670;p47"/>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671" name="Google Shape;671;p47"/>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72" name="Google Shape;672;p47"/>
          <p:cNvGrpSpPr/>
          <p:nvPr/>
        </p:nvGrpSpPr>
        <p:grpSpPr>
          <a:xfrm>
            <a:off x="0" y="5582490"/>
            <a:ext cx="12070081" cy="1297375"/>
            <a:chOff x="0" y="5582490"/>
            <a:chExt cx="12070081" cy="1297375"/>
          </a:xfrm>
        </p:grpSpPr>
        <p:pic>
          <p:nvPicPr>
            <p:cNvPr descr="SHEFFIELD PEER TEACHING SOCIETY" id="673" name="Google Shape;673;p47"/>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674" name="Google Shape;674;p47"/>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
        <p:nvSpPr>
          <p:cNvPr id="675" name="Google Shape;675;p47"/>
          <p:cNvSpPr txBox="1"/>
          <p:nvPr/>
        </p:nvSpPr>
        <p:spPr>
          <a:xfrm>
            <a:off x="838200" y="1900250"/>
            <a:ext cx="6416400" cy="3940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My email is : </a:t>
            </a:r>
            <a:r>
              <a:rPr lang="en-US" sz="2800" u="sng">
                <a:solidFill>
                  <a:schemeClr val="dk1"/>
                </a:solidFill>
                <a:latin typeface="Calibri"/>
                <a:ea typeface="Calibri"/>
                <a:cs typeface="Calibri"/>
                <a:sym typeface="Calibri"/>
                <a:hlinkClick r:id="rId5">
                  <a:extLst>
                    <a:ext uri="{A12FA001-AC4F-418D-AE19-62706E023703}">
                      <ahyp:hlinkClr val="tx"/>
                    </a:ext>
                  </a:extLst>
                </a:hlinkClick>
              </a:rPr>
              <a:t>aaziz4@sheffield.ac.uk</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Feel free to ask/email me any questions you have and I will do my best to help!</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I would appreciate it if you could fill out the feedback form please: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676" name="Google Shape;676;p47"/>
          <p:cNvPicPr preferRelativeResize="0"/>
          <p:nvPr/>
        </p:nvPicPr>
        <p:blipFill>
          <a:blip r:embed="rId6">
            <a:alphaModFix/>
          </a:blip>
          <a:stretch>
            <a:fillRect/>
          </a:stretch>
        </p:blipFill>
        <p:spPr>
          <a:xfrm>
            <a:off x="7522052" y="2090015"/>
            <a:ext cx="3070525" cy="30931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descr="A picture containing text&#10;&#10;Description automatically generated" id="681" name="Google Shape;681;p48"/>
          <p:cNvPicPr preferRelativeResize="0"/>
          <p:nvPr/>
        </p:nvPicPr>
        <p:blipFill rotWithShape="1">
          <a:blip r:embed="rId3">
            <a:alphaModFix/>
          </a:blip>
          <a:srcRect b="0" l="0" r="0" t="0"/>
          <a:stretch/>
        </p:blipFill>
        <p:spPr>
          <a:xfrm>
            <a:off x="3292928" y="355382"/>
            <a:ext cx="5606144" cy="5820790"/>
          </a:xfrm>
          <a:prstGeom prst="rect">
            <a:avLst/>
          </a:prstGeom>
          <a:noFill/>
          <a:ln>
            <a:noFill/>
          </a:ln>
        </p:spPr>
      </p:pic>
      <p:sp>
        <p:nvSpPr>
          <p:cNvPr id="682" name="Google Shape;682;p48"/>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683" name="Google Shape;683;p48"/>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84" name="Google Shape;684;p48"/>
          <p:cNvGrpSpPr/>
          <p:nvPr/>
        </p:nvGrpSpPr>
        <p:grpSpPr>
          <a:xfrm>
            <a:off x="0" y="5582490"/>
            <a:ext cx="12070081" cy="1297375"/>
            <a:chOff x="0" y="5582490"/>
            <a:chExt cx="12070081" cy="1297375"/>
          </a:xfrm>
        </p:grpSpPr>
        <p:pic>
          <p:nvPicPr>
            <p:cNvPr descr="SHEFFIELD PEER TEACHING SOCIETY" id="685" name="Google Shape;685;p48"/>
            <p:cNvPicPr preferRelativeResize="0"/>
            <p:nvPr/>
          </p:nvPicPr>
          <p:blipFill rotWithShape="1">
            <a:blip r:embed="rId4">
              <a:alphaModFix/>
            </a:blip>
            <a:srcRect b="0" l="0" r="0" t="0"/>
            <a:stretch/>
          </p:blipFill>
          <p:spPr>
            <a:xfrm>
              <a:off x="0" y="5582490"/>
              <a:ext cx="1306426" cy="1297375"/>
            </a:xfrm>
            <a:prstGeom prst="rect">
              <a:avLst/>
            </a:prstGeom>
            <a:noFill/>
            <a:ln>
              <a:noFill/>
            </a:ln>
          </p:spPr>
        </p:pic>
        <p:pic>
          <p:nvPicPr>
            <p:cNvPr descr="Sheffield Medical Society" id="686" name="Google Shape;686;p48"/>
            <p:cNvPicPr preferRelativeResize="0"/>
            <p:nvPr/>
          </p:nvPicPr>
          <p:blipFill rotWithShape="1">
            <a:blip r:embed="rId5">
              <a:alphaModFix/>
            </a:blip>
            <a:srcRect b="0" l="0" r="0" t="0"/>
            <a:stretch/>
          </p:blipFill>
          <p:spPr>
            <a:xfrm>
              <a:off x="10763655" y="6054562"/>
              <a:ext cx="1306426" cy="768786"/>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Stages of swallowing continues</a:t>
            </a:r>
            <a:endParaRPr/>
          </a:p>
        </p:txBody>
      </p:sp>
      <p:sp>
        <p:nvSpPr>
          <p:cNvPr id="142" name="Google Shape;142;p5"/>
          <p:cNvSpPr txBox="1"/>
          <p:nvPr/>
        </p:nvSpPr>
        <p:spPr>
          <a:xfrm>
            <a:off x="838200" y="1881052"/>
            <a:ext cx="5257800" cy="4284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3. Involuntary</a:t>
            </a:r>
            <a:endParaRPr/>
          </a:p>
          <a:p>
            <a:pPr indent="-342900" lvl="0" marL="34290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 UES (upper oeosphageal sphincter) opens🡪 bolus can enter oesophagus</a:t>
            </a:r>
            <a:endParaRPr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 Circular pharyngeal constrictor muscles sequentially contract to propel bolus into oesophagus</a:t>
            </a:r>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 LES opens and remains open during swallowing</a:t>
            </a:r>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 Hyoid bone depresses</a:t>
            </a:r>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 Nasopharynx reopens</a:t>
            </a:r>
            <a:endParaRPr/>
          </a:p>
        </p:txBody>
      </p:sp>
      <p:sp>
        <p:nvSpPr>
          <p:cNvPr id="143" name="Google Shape;143;p5"/>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144" name="Google Shape;144;p5"/>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5" name="Google Shape;145;p5"/>
          <p:cNvGrpSpPr/>
          <p:nvPr/>
        </p:nvGrpSpPr>
        <p:grpSpPr>
          <a:xfrm>
            <a:off x="0" y="5582490"/>
            <a:ext cx="12070081" cy="1297375"/>
            <a:chOff x="0" y="5582490"/>
            <a:chExt cx="12070081" cy="1297375"/>
          </a:xfrm>
        </p:grpSpPr>
        <p:pic>
          <p:nvPicPr>
            <p:cNvPr descr="SHEFFIELD PEER TEACHING SOCIETY" id="146" name="Google Shape;146;p5"/>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147" name="Google Shape;147;p5"/>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descr="Diagram, letter&#10;&#10;Description automatically generated" id="148" name="Google Shape;148;p5"/>
          <p:cNvPicPr preferRelativeResize="0"/>
          <p:nvPr/>
        </p:nvPicPr>
        <p:blipFill rotWithShape="1">
          <a:blip r:embed="rId5">
            <a:alphaModFix/>
          </a:blip>
          <a:srcRect b="0" l="0" r="0" t="0"/>
          <a:stretch/>
        </p:blipFill>
        <p:spPr>
          <a:xfrm>
            <a:off x="5855750" y="1881058"/>
            <a:ext cx="5577608" cy="3769693"/>
          </a:xfrm>
          <a:prstGeom prst="rect">
            <a:avLst/>
          </a:prstGeom>
          <a:noFill/>
          <a:ln>
            <a:noFill/>
          </a:ln>
        </p:spPr>
      </p:pic>
      <p:sp>
        <p:nvSpPr>
          <p:cNvPr id="149" name="Google Shape;149;p5"/>
          <p:cNvSpPr txBox="1"/>
          <p:nvPr/>
        </p:nvSpPr>
        <p:spPr>
          <a:xfrm>
            <a:off x="5808789" y="5595914"/>
            <a:ext cx="415368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Circular pharyngeal muscles (constrictors)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Longitudinal pharyngeal muscles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6"/>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b="1" lang="en-US" sz="4800">
                <a:solidFill>
                  <a:schemeClr val="lt1"/>
                </a:solidFill>
              </a:rPr>
              <a:t>Muscles involved in swallowing &amp; Gag reflex</a:t>
            </a:r>
            <a:endParaRPr/>
          </a:p>
        </p:txBody>
      </p:sp>
      <p:sp>
        <p:nvSpPr>
          <p:cNvPr id="155" name="Google Shape;155;p6"/>
          <p:cNvSpPr txBox="1"/>
          <p:nvPr/>
        </p:nvSpPr>
        <p:spPr>
          <a:xfrm>
            <a:off x="838200" y="1881052"/>
            <a:ext cx="10515600" cy="4284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Suprahyoid muscles (mylohyoid, geniohyoid, digastric, stylohyoid) elevate hyoid bone [2]</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Longitudinal pharyngeal muscles (stylo-,palato-salpingopharyngeus) shorten and widen pharynx [2]</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Infrahyoid/strap muscles (sternohyoid, thyrohyoid, sternohyoid, omohyoid) depress hyoid bone [3]</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Pharyngeal constrictors (circular pharyngeal muscles) </a:t>
            </a:r>
            <a:endParaRPr/>
          </a:p>
          <a:p>
            <a:pPr indent="0" lvl="0" marL="0" marR="0" rtl="0" algn="l">
              <a:lnSpc>
                <a:spcPct val="90000"/>
              </a:lnSpc>
              <a:spcBef>
                <a:spcPts val="0"/>
              </a:spcBef>
              <a:spcAft>
                <a:spcPts val="0"/>
              </a:spcAft>
              <a:buClr>
                <a:schemeClr val="dk1"/>
              </a:buClr>
              <a:buSzPts val="600"/>
              <a:buFont typeface="Arial"/>
              <a:buNone/>
            </a:pPr>
            <a:r>
              <a:rPr lang="en-US" sz="2400" u="sng">
                <a:solidFill>
                  <a:schemeClr val="dk1"/>
                </a:solidFill>
                <a:latin typeface="Calibri"/>
                <a:ea typeface="Calibri"/>
                <a:cs typeface="Calibri"/>
                <a:sym typeface="Calibri"/>
              </a:rPr>
              <a:t>Gag reflex</a:t>
            </a:r>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 reflex elevation of pharynx stimulated by oropharynx irritation, often accompanied by vomiting</a:t>
            </a:r>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Afferent limb = glossopharyngeal nerve (CN IX)</a:t>
            </a:r>
            <a:endParaRPr/>
          </a:p>
          <a:p>
            <a:pPr indent="0" lvl="0" marL="0" marR="0" rtl="0" algn="l">
              <a:lnSpc>
                <a:spcPct val="90000"/>
              </a:lnSpc>
              <a:spcBef>
                <a:spcPts val="0"/>
              </a:spcBef>
              <a:spcAft>
                <a:spcPts val="0"/>
              </a:spcAft>
              <a:buClr>
                <a:schemeClr val="dk1"/>
              </a:buClr>
              <a:buSzPts val="600"/>
              <a:buFont typeface="Arial"/>
              <a:buNone/>
            </a:pPr>
            <a:r>
              <a:rPr lang="en-US" sz="2400">
                <a:solidFill>
                  <a:schemeClr val="dk1"/>
                </a:solidFill>
                <a:latin typeface="Calibri"/>
                <a:ea typeface="Calibri"/>
                <a:cs typeface="Calibri"/>
                <a:sym typeface="Calibri"/>
              </a:rPr>
              <a:t>Efferent limb = vagus nerve (CN X)</a:t>
            </a:r>
            <a:endParaRPr/>
          </a:p>
        </p:txBody>
      </p:sp>
      <p:sp>
        <p:nvSpPr>
          <p:cNvPr id="156" name="Google Shape;156;p6"/>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157" name="Google Shape;157;p6"/>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8" name="Google Shape;158;p6"/>
          <p:cNvGrpSpPr/>
          <p:nvPr/>
        </p:nvGrpSpPr>
        <p:grpSpPr>
          <a:xfrm>
            <a:off x="0" y="5582490"/>
            <a:ext cx="12070081" cy="1297375"/>
            <a:chOff x="0" y="5582490"/>
            <a:chExt cx="12070081" cy="1297375"/>
          </a:xfrm>
        </p:grpSpPr>
        <p:pic>
          <p:nvPicPr>
            <p:cNvPr descr="SHEFFIELD PEER TEACHING SOCIETY" id="159" name="Google Shape;159;p6"/>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160" name="Google Shape;160;p6"/>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7"/>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Saliva</a:t>
            </a:r>
            <a:endParaRPr/>
          </a:p>
        </p:txBody>
      </p:sp>
      <p:sp>
        <p:nvSpPr>
          <p:cNvPr id="166" name="Google Shape;166;p7"/>
          <p:cNvSpPr txBox="1"/>
          <p:nvPr/>
        </p:nvSpPr>
        <p:spPr>
          <a:xfrm>
            <a:off x="838200" y="1881052"/>
            <a:ext cx="10515600" cy="4284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
              <a:buFont typeface="Arial"/>
              <a:buNone/>
            </a:pPr>
            <a:r>
              <a:rPr lang="en-US" sz="2400" u="sng">
                <a:solidFill>
                  <a:schemeClr val="dk1"/>
                </a:solidFill>
                <a:latin typeface="Calibri"/>
                <a:ea typeface="Calibri"/>
                <a:cs typeface="Calibri"/>
                <a:sym typeface="Calibri"/>
              </a:rPr>
              <a:t>Functions of saliva</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Lubricant for mastication</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Maintains oral pH 6.2-7.4 using bicarbonate (HCO3-) buffer system </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 Digestion- contains lingual lipase &amp; alpha-amylase (amylose🡪 maltose + glucose)</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Aqueous solvent needed for taste </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Oral hygiene- washes away food particles which microbes use as respiratory substrate  </a:t>
            </a:r>
            <a:endParaRPr/>
          </a:p>
          <a:p>
            <a:pPr indent="-228600" lvl="0" marL="228600" marR="0" rtl="0" algn="l">
              <a:lnSpc>
                <a:spcPct val="90000"/>
              </a:lnSpc>
              <a:spcBef>
                <a:spcPts val="0"/>
              </a:spcBef>
              <a:spcAft>
                <a:spcPts val="0"/>
              </a:spcAft>
              <a:buClr>
                <a:schemeClr val="dk1"/>
              </a:buClr>
              <a:buSzPts val="600"/>
              <a:buFont typeface="Arial"/>
              <a:buChar char="-"/>
            </a:pPr>
            <a:r>
              <a:rPr lang="en-US" sz="2400">
                <a:solidFill>
                  <a:schemeClr val="dk1"/>
                </a:solidFill>
                <a:latin typeface="Calibri"/>
                <a:ea typeface="Calibri"/>
                <a:cs typeface="Calibri"/>
                <a:sym typeface="Calibri"/>
              </a:rPr>
              <a:t>Immune function- contains lysozyme</a:t>
            </a:r>
            <a:endParaRPr/>
          </a:p>
          <a:p>
            <a:pPr indent="0" lvl="0" marL="0" marR="0" rtl="0" algn="l">
              <a:lnSpc>
                <a:spcPct val="90000"/>
              </a:lnSpc>
              <a:spcBef>
                <a:spcPts val="0"/>
              </a:spcBef>
              <a:spcAft>
                <a:spcPts val="0"/>
              </a:spcAft>
              <a:buClr>
                <a:schemeClr val="dk1"/>
              </a:buClr>
              <a:buSzPts val="6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600"/>
              <a:buFont typeface="Arial"/>
              <a:buNone/>
            </a:pPr>
            <a:r>
              <a:t/>
            </a:r>
            <a:endParaRPr sz="2400">
              <a:solidFill>
                <a:schemeClr val="dk1"/>
              </a:solidFill>
              <a:latin typeface="Calibri"/>
              <a:ea typeface="Calibri"/>
              <a:cs typeface="Calibri"/>
              <a:sym typeface="Calibri"/>
            </a:endParaRPr>
          </a:p>
        </p:txBody>
      </p:sp>
      <p:sp>
        <p:nvSpPr>
          <p:cNvPr id="167" name="Google Shape;167;p7"/>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168" name="Google Shape;168;p7"/>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9" name="Google Shape;169;p7"/>
          <p:cNvGrpSpPr/>
          <p:nvPr/>
        </p:nvGrpSpPr>
        <p:grpSpPr>
          <a:xfrm>
            <a:off x="0" y="5582490"/>
            <a:ext cx="12070081" cy="1297375"/>
            <a:chOff x="0" y="5582490"/>
            <a:chExt cx="12070081" cy="1297375"/>
          </a:xfrm>
        </p:grpSpPr>
        <p:pic>
          <p:nvPicPr>
            <p:cNvPr descr="SHEFFIELD PEER TEACHING SOCIETY" id="170" name="Google Shape;170;p7"/>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171" name="Google Shape;171;p7"/>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8"/>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Saliva</a:t>
            </a:r>
            <a:endParaRPr/>
          </a:p>
        </p:txBody>
      </p:sp>
      <p:sp>
        <p:nvSpPr>
          <p:cNvPr id="177" name="Google Shape;177;p8"/>
          <p:cNvSpPr txBox="1"/>
          <p:nvPr/>
        </p:nvSpPr>
        <p:spPr>
          <a:xfrm>
            <a:off x="838200" y="1881052"/>
            <a:ext cx="10515600" cy="4284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600"/>
              <a:buFont typeface="Arial"/>
              <a:buNone/>
            </a:pPr>
            <a:r>
              <a:t/>
            </a:r>
            <a:endParaRPr sz="2400">
              <a:solidFill>
                <a:schemeClr val="dk1"/>
              </a:solidFill>
              <a:latin typeface="Calibri"/>
              <a:ea typeface="Calibri"/>
              <a:cs typeface="Calibri"/>
              <a:sym typeface="Calibri"/>
            </a:endParaRPr>
          </a:p>
        </p:txBody>
      </p:sp>
      <p:sp>
        <p:nvSpPr>
          <p:cNvPr id="178" name="Google Shape;178;p8"/>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179" name="Google Shape;179;p8"/>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0" name="Google Shape;180;p8"/>
          <p:cNvGrpSpPr/>
          <p:nvPr/>
        </p:nvGrpSpPr>
        <p:grpSpPr>
          <a:xfrm>
            <a:off x="0" y="5582490"/>
            <a:ext cx="12070081" cy="1297375"/>
            <a:chOff x="0" y="5582490"/>
            <a:chExt cx="12070081" cy="1297375"/>
          </a:xfrm>
        </p:grpSpPr>
        <p:pic>
          <p:nvPicPr>
            <p:cNvPr descr="SHEFFIELD PEER TEACHING SOCIETY" id="181" name="Google Shape;181;p8"/>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182" name="Google Shape;182;p8"/>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graphicFrame>
        <p:nvGraphicFramePr>
          <p:cNvPr id="183" name="Google Shape;183;p8"/>
          <p:cNvGraphicFramePr/>
          <p:nvPr/>
        </p:nvGraphicFramePr>
        <p:xfrm>
          <a:off x="682486" y="1720061"/>
          <a:ext cx="3000000" cy="3000000"/>
        </p:xfrm>
        <a:graphic>
          <a:graphicData uri="http://schemas.openxmlformats.org/drawingml/2006/table">
            <a:tbl>
              <a:tblPr bandRow="1" firstRow="1">
                <a:noFill/>
                <a:tableStyleId>{4578E956-EE39-4595-B942-FBCE888BC15B}</a:tableStyleId>
              </a:tblPr>
              <a:tblGrid>
                <a:gridCol w="3218275"/>
                <a:gridCol w="3218275"/>
                <a:gridCol w="3218275"/>
              </a:tblGrid>
              <a:tr h="438950">
                <a:tc>
                  <a:txBody>
                    <a:bodyPr/>
                    <a:lstStyle/>
                    <a:p>
                      <a:pPr indent="0" lvl="0" marL="0" marR="0" rtl="0" algn="l">
                        <a:spcBef>
                          <a:spcPts val="0"/>
                        </a:spcBef>
                        <a:spcAft>
                          <a:spcPts val="0"/>
                        </a:spcAft>
                        <a:buNone/>
                      </a:pPr>
                      <a:r>
                        <a:t/>
                      </a:r>
                      <a:endParaRPr sz="1600"/>
                    </a:p>
                  </a:txBody>
                  <a:tcPr marT="45725" marB="45725" marR="91450" marL="91450"/>
                </a:tc>
                <a:tc>
                  <a:txBody>
                    <a:bodyPr/>
                    <a:lstStyle/>
                    <a:p>
                      <a:pPr indent="0" lvl="0" marL="0" marR="0" rtl="0" algn="l">
                        <a:spcBef>
                          <a:spcPts val="0"/>
                        </a:spcBef>
                        <a:spcAft>
                          <a:spcPts val="0"/>
                        </a:spcAft>
                        <a:buNone/>
                      </a:pPr>
                      <a:r>
                        <a:rPr lang="en-US" sz="1600"/>
                        <a:t>Serous secretion</a:t>
                      </a:r>
                      <a:endParaRPr/>
                    </a:p>
                  </a:txBody>
                  <a:tcPr marT="45725" marB="45725" marR="91450" marL="91450"/>
                </a:tc>
                <a:tc>
                  <a:txBody>
                    <a:bodyPr/>
                    <a:lstStyle/>
                    <a:p>
                      <a:pPr indent="0" lvl="0" marL="0" marR="0" rtl="0" algn="l">
                        <a:spcBef>
                          <a:spcPts val="0"/>
                        </a:spcBef>
                        <a:spcAft>
                          <a:spcPts val="0"/>
                        </a:spcAft>
                        <a:buNone/>
                      </a:pPr>
                      <a:r>
                        <a:rPr lang="en-US" sz="1600"/>
                        <a:t>Mucous secretion</a:t>
                      </a:r>
                      <a:endParaRPr/>
                    </a:p>
                  </a:txBody>
                  <a:tcPr marT="45725" marB="45725" marR="91450" marL="91450"/>
                </a:tc>
              </a:tr>
              <a:tr h="438950">
                <a:tc>
                  <a:txBody>
                    <a:bodyPr/>
                    <a:lstStyle/>
                    <a:p>
                      <a:pPr indent="0" lvl="0" marL="0" marR="0" rtl="0" algn="l">
                        <a:spcBef>
                          <a:spcPts val="0"/>
                        </a:spcBef>
                        <a:spcAft>
                          <a:spcPts val="0"/>
                        </a:spcAft>
                        <a:buNone/>
                      </a:pPr>
                      <a:r>
                        <a:rPr lang="en-US" sz="1600"/>
                        <a:t>Components</a:t>
                      </a:r>
                      <a:endParaRPr/>
                    </a:p>
                  </a:txBody>
                  <a:tcPr marT="45725" marB="45725" marR="91450" marL="91450"/>
                </a:tc>
                <a:tc>
                  <a:txBody>
                    <a:bodyPr/>
                    <a:lstStyle/>
                    <a:p>
                      <a:pPr indent="0" lvl="0" marL="0" marR="0" rtl="0" algn="l">
                        <a:spcBef>
                          <a:spcPts val="0"/>
                        </a:spcBef>
                        <a:spcAft>
                          <a:spcPts val="0"/>
                        </a:spcAft>
                        <a:buNone/>
                      </a:pPr>
                      <a:r>
                        <a:rPr lang="en-US" sz="1600"/>
                        <a:t>H20 &amp; alpha amylase</a:t>
                      </a:r>
                      <a:endParaRPr/>
                    </a:p>
                  </a:txBody>
                  <a:tcPr marT="45725" marB="45725" marR="91450" marL="91450"/>
                </a:tc>
                <a:tc>
                  <a:txBody>
                    <a:bodyPr/>
                    <a:lstStyle/>
                    <a:p>
                      <a:pPr indent="0" lvl="0" marL="0" marR="0" rtl="0" algn="l">
                        <a:spcBef>
                          <a:spcPts val="0"/>
                        </a:spcBef>
                        <a:spcAft>
                          <a:spcPts val="0"/>
                        </a:spcAft>
                        <a:buNone/>
                      </a:pPr>
                      <a:r>
                        <a:rPr lang="en-US" sz="1600"/>
                        <a:t>Mucus (for lubrication) = viscoelastic gel of water and glycoproteins </a:t>
                      </a:r>
                      <a:endParaRPr/>
                    </a:p>
                  </a:txBody>
                  <a:tcPr marT="45725" marB="45725" marR="91450" marL="91450"/>
                </a:tc>
              </a:tr>
              <a:tr h="1407025">
                <a:tc>
                  <a:txBody>
                    <a:bodyPr/>
                    <a:lstStyle/>
                    <a:p>
                      <a:pPr indent="0" lvl="0" marL="0" marR="0" rtl="0" algn="l">
                        <a:spcBef>
                          <a:spcPts val="0"/>
                        </a:spcBef>
                        <a:spcAft>
                          <a:spcPts val="0"/>
                        </a:spcAft>
                        <a:buNone/>
                      </a:pPr>
                      <a:r>
                        <a:rPr lang="en-US" sz="1600"/>
                        <a:t>Examples of glands</a:t>
                      </a:r>
                      <a:endParaRPr/>
                    </a:p>
                  </a:txBody>
                  <a:tcPr marT="45725" marB="45725" marR="91450" marL="91450"/>
                </a:tc>
                <a:tc>
                  <a:txBody>
                    <a:bodyPr/>
                    <a:lstStyle/>
                    <a:p>
                      <a:pPr indent="0" lvl="0" marL="0" marR="0" rtl="0" algn="l">
                        <a:spcBef>
                          <a:spcPts val="0"/>
                        </a:spcBef>
                        <a:spcAft>
                          <a:spcPts val="0"/>
                        </a:spcAft>
                        <a:buNone/>
                      </a:pPr>
                      <a:r>
                        <a:rPr lang="en-US" sz="1600"/>
                        <a:t>Parotid </a:t>
                      </a:r>
                      <a:endParaRPr/>
                    </a:p>
                    <a:p>
                      <a:pPr indent="0" lvl="0" marL="0" marR="0" rtl="0" algn="l">
                        <a:spcBef>
                          <a:spcPts val="0"/>
                        </a:spcBef>
                        <a:spcAft>
                          <a:spcPts val="0"/>
                        </a:spcAft>
                        <a:buNone/>
                      </a:pPr>
                      <a:r>
                        <a:rPr lang="en-US" sz="1600"/>
                        <a:t>NOTE: Von Ebner’s gland is the only serous minor gland</a:t>
                      </a:r>
                      <a:endParaRPr/>
                    </a:p>
                  </a:txBody>
                  <a:tcPr marT="45725" marB="45725" marR="91450" marL="91450"/>
                </a:tc>
                <a:tc>
                  <a:txBody>
                    <a:bodyPr/>
                    <a:lstStyle/>
                    <a:p>
                      <a:pPr indent="0" lvl="0" marL="0" marR="0" rtl="0" algn="l">
                        <a:spcBef>
                          <a:spcPts val="0"/>
                        </a:spcBef>
                        <a:spcAft>
                          <a:spcPts val="0"/>
                        </a:spcAft>
                        <a:buNone/>
                      </a:pPr>
                      <a:r>
                        <a:rPr lang="en-US" sz="1600"/>
                        <a:t>Sublingual gland</a:t>
                      </a:r>
                      <a:endParaRPr/>
                    </a:p>
                    <a:p>
                      <a:pPr indent="0" lvl="0" marL="0" marR="0" rtl="0" algn="l">
                        <a:spcBef>
                          <a:spcPts val="0"/>
                        </a:spcBef>
                        <a:spcAft>
                          <a:spcPts val="0"/>
                        </a:spcAft>
                        <a:buNone/>
                      </a:pPr>
                      <a:r>
                        <a:rPr lang="en-US" sz="1600"/>
                        <a:t>All other minor glands</a:t>
                      </a:r>
                      <a:endParaRPr/>
                    </a:p>
                  </a:txBody>
                  <a:tcPr marT="45725" marB="45725" marR="91450" marL="91450"/>
                </a:tc>
              </a:tr>
              <a:tr h="757625">
                <a:tc>
                  <a:txBody>
                    <a:bodyPr/>
                    <a:lstStyle/>
                    <a:p>
                      <a:pPr indent="0" lvl="0" marL="0" marR="0" rtl="0" algn="l">
                        <a:spcBef>
                          <a:spcPts val="0"/>
                        </a:spcBef>
                        <a:spcAft>
                          <a:spcPts val="0"/>
                        </a:spcAft>
                        <a:buNone/>
                      </a:pPr>
                      <a:r>
                        <a:rPr lang="en-US" sz="1600"/>
                        <a:t>Histological appearance</a:t>
                      </a:r>
                      <a:endParaRPr/>
                    </a:p>
                  </a:txBody>
                  <a:tcPr marT="45725" marB="45725" marR="91450" marL="91450"/>
                </a:tc>
                <a:tc>
                  <a:txBody>
                    <a:bodyPr/>
                    <a:lstStyle/>
                    <a:p>
                      <a:pPr indent="-285750" lvl="0" marL="285750" marR="0" rtl="0" algn="l">
                        <a:spcBef>
                          <a:spcPts val="0"/>
                        </a:spcBef>
                        <a:spcAft>
                          <a:spcPts val="0"/>
                        </a:spcAft>
                        <a:buClr>
                          <a:schemeClr val="dk1"/>
                        </a:buClr>
                        <a:buSzPts val="1600"/>
                        <a:buFont typeface="Calibri"/>
                        <a:buChar char="-"/>
                      </a:pPr>
                      <a:r>
                        <a:rPr lang="en-US" sz="1600"/>
                        <a:t>Dark-staining nucleus in basal 1/3 of cells</a:t>
                      </a:r>
                      <a:endParaRPr/>
                    </a:p>
                    <a:p>
                      <a:pPr indent="-285750" lvl="0" marL="285750" marR="0" rtl="0" algn="l">
                        <a:spcBef>
                          <a:spcPts val="0"/>
                        </a:spcBef>
                        <a:spcAft>
                          <a:spcPts val="0"/>
                        </a:spcAft>
                        <a:buClr>
                          <a:schemeClr val="dk1"/>
                        </a:buClr>
                        <a:buSzPts val="1600"/>
                        <a:buFont typeface="Calibri"/>
                        <a:buChar char="-"/>
                      </a:pPr>
                      <a:r>
                        <a:rPr lang="en-US" sz="1600"/>
                        <a:t>Small central ducts</a:t>
                      </a:r>
                      <a:endParaRPr/>
                    </a:p>
                  </a:txBody>
                  <a:tcPr marT="45725" marB="45725" marR="91450" marL="91450"/>
                </a:tc>
                <a:tc>
                  <a:txBody>
                    <a:bodyPr/>
                    <a:lstStyle/>
                    <a:p>
                      <a:pPr indent="-285750" lvl="0" marL="285750" marR="0" rtl="0" algn="l">
                        <a:spcBef>
                          <a:spcPts val="0"/>
                        </a:spcBef>
                        <a:spcAft>
                          <a:spcPts val="0"/>
                        </a:spcAft>
                        <a:buClr>
                          <a:schemeClr val="dk1"/>
                        </a:buClr>
                        <a:buSzPts val="1600"/>
                        <a:buFont typeface="Calibri"/>
                        <a:buChar char="-"/>
                      </a:pPr>
                      <a:r>
                        <a:rPr lang="en-US" sz="1600"/>
                        <a:t>pale-staining and foamy appearance</a:t>
                      </a:r>
                      <a:endParaRPr/>
                    </a:p>
                    <a:p>
                      <a:pPr indent="-285750" lvl="0" marL="285750" marR="0" rtl="0" algn="l">
                        <a:spcBef>
                          <a:spcPts val="0"/>
                        </a:spcBef>
                        <a:spcAft>
                          <a:spcPts val="0"/>
                        </a:spcAft>
                        <a:buClr>
                          <a:schemeClr val="dk1"/>
                        </a:buClr>
                        <a:buSzPts val="1600"/>
                        <a:buFont typeface="Calibri"/>
                        <a:buChar char="-"/>
                      </a:pPr>
                      <a:r>
                        <a:rPr lang="en-US" sz="1600"/>
                        <a:t>Large central duct</a:t>
                      </a:r>
                      <a:endParaRPr/>
                    </a:p>
                  </a:txBody>
                  <a:tcPr marT="45725" marB="45725" marR="91450" marL="91450"/>
                </a:tc>
              </a:tr>
            </a:tbl>
          </a:graphicData>
        </a:graphic>
      </p:graphicFrame>
      <p:pic>
        <p:nvPicPr>
          <p:cNvPr descr="A close-up of a brain&#10;&#10;Description automatically generated with medium confidence" id="184" name="Google Shape;184;p8"/>
          <p:cNvPicPr preferRelativeResize="0"/>
          <p:nvPr/>
        </p:nvPicPr>
        <p:blipFill rotWithShape="1">
          <a:blip r:embed="rId5">
            <a:alphaModFix/>
          </a:blip>
          <a:srcRect b="0" l="0" r="0" t="0"/>
          <a:stretch/>
        </p:blipFill>
        <p:spPr>
          <a:xfrm>
            <a:off x="4116586" y="5011815"/>
            <a:ext cx="1979414" cy="1666875"/>
          </a:xfrm>
          <a:prstGeom prst="rect">
            <a:avLst/>
          </a:prstGeom>
          <a:noFill/>
          <a:ln>
            <a:noFill/>
          </a:ln>
        </p:spPr>
      </p:pic>
      <p:pic>
        <p:nvPicPr>
          <p:cNvPr descr="A picture containing text&#10;&#10;Description automatically generated" id="185" name="Google Shape;185;p8"/>
          <p:cNvPicPr preferRelativeResize="0"/>
          <p:nvPr/>
        </p:nvPicPr>
        <p:blipFill rotWithShape="1">
          <a:blip r:embed="rId6">
            <a:alphaModFix/>
          </a:blip>
          <a:srcRect b="0" l="0" r="0" t="0"/>
          <a:stretch/>
        </p:blipFill>
        <p:spPr>
          <a:xfrm>
            <a:off x="7383462" y="4938734"/>
            <a:ext cx="1341438" cy="14536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9"/>
          <p:cNvSpPr txBox="1"/>
          <p:nvPr>
            <p:ph type="title"/>
          </p:nvPr>
        </p:nvSpPr>
        <p:spPr>
          <a:xfrm>
            <a:off x="838200" y="365125"/>
            <a:ext cx="10515600" cy="1325563"/>
          </a:xfrm>
          <a:prstGeom prst="rect">
            <a:avLst/>
          </a:prstGeom>
          <a:solidFill>
            <a:srgbClr val="293267"/>
          </a:solidFill>
          <a:ln cap="flat" cmpd="sng" w="9525">
            <a:solidFill>
              <a:srgbClr val="293267"/>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Parotid &amp; von Ebner’s gland </a:t>
            </a:r>
            <a:endParaRPr/>
          </a:p>
        </p:txBody>
      </p:sp>
      <p:sp>
        <p:nvSpPr>
          <p:cNvPr id="191" name="Google Shape;191;p9"/>
          <p:cNvSpPr txBox="1"/>
          <p:nvPr/>
        </p:nvSpPr>
        <p:spPr>
          <a:xfrm>
            <a:off x="818360" y="1799507"/>
            <a:ext cx="10515600" cy="469336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500"/>
              <a:buFont typeface="Arial"/>
              <a:buNone/>
            </a:pPr>
            <a:r>
              <a:rPr lang="en-US" sz="2000" u="sng">
                <a:solidFill>
                  <a:schemeClr val="dk1"/>
                </a:solidFill>
                <a:latin typeface="Calibri"/>
                <a:ea typeface="Calibri"/>
                <a:cs typeface="Calibri"/>
                <a:sym typeface="Calibri"/>
              </a:rPr>
              <a:t>Parotid gland</a:t>
            </a:r>
            <a:endParaRPr/>
          </a:p>
          <a:p>
            <a:pPr indent="-228600" lvl="0" marL="228600" marR="0" rtl="0" algn="l">
              <a:lnSpc>
                <a:spcPct val="90000"/>
              </a:lnSpc>
              <a:spcBef>
                <a:spcPts val="0"/>
              </a:spcBef>
              <a:spcAft>
                <a:spcPts val="0"/>
              </a:spcAft>
              <a:buClr>
                <a:schemeClr val="dk1"/>
              </a:buClr>
              <a:buSzPts val="500"/>
              <a:buFont typeface="Arial"/>
              <a:buChar char="-"/>
            </a:pPr>
            <a:r>
              <a:rPr lang="en-US" sz="2000">
                <a:solidFill>
                  <a:schemeClr val="dk1"/>
                </a:solidFill>
                <a:latin typeface="Calibri"/>
                <a:ea typeface="Calibri"/>
                <a:cs typeface="Calibri"/>
                <a:sym typeface="Calibri"/>
              </a:rPr>
              <a:t>Serous gland</a:t>
            </a:r>
            <a:endParaRPr/>
          </a:p>
          <a:p>
            <a:pPr indent="-228600" lvl="0" marL="228600" marR="0" rtl="0" algn="l">
              <a:lnSpc>
                <a:spcPct val="90000"/>
              </a:lnSpc>
              <a:spcBef>
                <a:spcPts val="0"/>
              </a:spcBef>
              <a:spcAft>
                <a:spcPts val="0"/>
              </a:spcAft>
              <a:buClr>
                <a:schemeClr val="dk1"/>
              </a:buClr>
              <a:buSzPts val="500"/>
              <a:buFont typeface="Arial"/>
              <a:buChar char="-"/>
            </a:pPr>
            <a:r>
              <a:rPr lang="en-US" sz="2000">
                <a:solidFill>
                  <a:schemeClr val="dk1"/>
                </a:solidFill>
                <a:latin typeface="Calibri"/>
                <a:ea typeface="Calibri"/>
                <a:cs typeface="Calibri"/>
                <a:sym typeface="Calibri"/>
              </a:rPr>
              <a:t>Facial nerve passes through but does not innervate it. Parasympathetic innervation by glossopharyngeal nerve (CN IX).</a:t>
            </a:r>
            <a:endParaRPr/>
          </a:p>
          <a:p>
            <a:pPr indent="-228600" lvl="0" marL="228600" marR="0" rtl="0" algn="l">
              <a:lnSpc>
                <a:spcPct val="90000"/>
              </a:lnSpc>
              <a:spcBef>
                <a:spcPts val="0"/>
              </a:spcBef>
              <a:spcAft>
                <a:spcPts val="0"/>
              </a:spcAft>
              <a:buClr>
                <a:schemeClr val="dk1"/>
              </a:buClr>
              <a:buSzPts val="500"/>
              <a:buFont typeface="Arial"/>
              <a:buChar char="-"/>
            </a:pPr>
            <a:r>
              <a:rPr lang="en-US" sz="2000">
                <a:solidFill>
                  <a:schemeClr val="dk1"/>
                </a:solidFill>
                <a:latin typeface="Calibri"/>
                <a:ea typeface="Calibri"/>
                <a:cs typeface="Calibri"/>
                <a:sym typeface="Calibri"/>
              </a:rPr>
              <a:t>3 structures pass through: facial nerve (CN VII), external carotid artery, retromandibular vein </a:t>
            </a:r>
            <a:endParaRPr/>
          </a:p>
          <a:p>
            <a:pPr indent="-228600" lvl="0" marL="228600" marR="0" rtl="0" algn="l">
              <a:lnSpc>
                <a:spcPct val="90000"/>
              </a:lnSpc>
              <a:spcBef>
                <a:spcPts val="0"/>
              </a:spcBef>
              <a:spcAft>
                <a:spcPts val="0"/>
              </a:spcAft>
              <a:buClr>
                <a:schemeClr val="dk1"/>
              </a:buClr>
              <a:buSzPts val="500"/>
              <a:buFont typeface="Arial"/>
              <a:buChar char="-"/>
            </a:pPr>
            <a:r>
              <a:rPr lang="en-US" sz="2000">
                <a:solidFill>
                  <a:schemeClr val="dk1"/>
                </a:solidFill>
                <a:latin typeface="Calibri"/>
                <a:ea typeface="Calibri"/>
                <a:cs typeface="Calibri"/>
                <a:sym typeface="Calibri"/>
              </a:rPr>
              <a:t>Facial nerve splits into 5 terminal branches in the parotid which innervate muscles of facial expression</a:t>
            </a:r>
            <a:endParaRPr/>
          </a:p>
          <a:p>
            <a:pPr indent="-228600" lvl="0" marL="228600" marR="0" rtl="0" algn="l">
              <a:lnSpc>
                <a:spcPct val="90000"/>
              </a:lnSpc>
              <a:spcBef>
                <a:spcPts val="0"/>
              </a:spcBef>
              <a:spcAft>
                <a:spcPts val="0"/>
              </a:spcAft>
              <a:buClr>
                <a:schemeClr val="dk1"/>
              </a:buClr>
              <a:buSzPts val="500"/>
              <a:buFont typeface="Arial"/>
              <a:buChar char="-"/>
            </a:pPr>
            <a:r>
              <a:rPr lang="en-US" sz="2000">
                <a:solidFill>
                  <a:schemeClr val="dk1"/>
                </a:solidFill>
                <a:latin typeface="Calibri"/>
                <a:ea typeface="Calibri"/>
                <a:cs typeface="Calibri"/>
                <a:sym typeface="Calibri"/>
              </a:rPr>
              <a:t>Empties secretions via Stensen’s duct which traverses masseter muscle, turns 90 degrees to pierce buccinator and enter mouth adjacent to 2</a:t>
            </a:r>
            <a:r>
              <a:rPr baseline="30000" lang="en-US" sz="2000">
                <a:solidFill>
                  <a:schemeClr val="dk1"/>
                </a:solidFill>
                <a:latin typeface="Calibri"/>
                <a:ea typeface="Calibri"/>
                <a:cs typeface="Calibri"/>
                <a:sym typeface="Calibri"/>
              </a:rPr>
              <a:t>nd</a:t>
            </a:r>
            <a:r>
              <a:rPr lang="en-US" sz="2000">
                <a:solidFill>
                  <a:schemeClr val="dk1"/>
                </a:solidFill>
                <a:latin typeface="Calibri"/>
                <a:ea typeface="Calibri"/>
                <a:cs typeface="Calibri"/>
                <a:sym typeface="Calibri"/>
              </a:rPr>
              <a:t> upper molar</a:t>
            </a:r>
            <a:endParaRPr/>
          </a:p>
          <a:p>
            <a:pPr indent="-196850" lvl="0" marL="22860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a:p>
            <a:pPr indent="-196850" lvl="0" marL="228600" marR="0" rtl="0" algn="l">
              <a:lnSpc>
                <a:spcPct val="90000"/>
              </a:lnSpc>
              <a:spcBef>
                <a:spcPts val="0"/>
              </a:spcBef>
              <a:spcAft>
                <a:spcPts val="0"/>
              </a:spcAft>
              <a:buClr>
                <a:schemeClr val="dk1"/>
              </a:buClr>
              <a:buSzPts val="500"/>
              <a:buFont typeface="Arial"/>
              <a:buNone/>
            </a:pPr>
            <a:r>
              <a:t/>
            </a:r>
            <a:endParaRPr sz="20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500"/>
              <a:buFont typeface="Arial"/>
              <a:buNone/>
            </a:pPr>
            <a:r>
              <a:rPr lang="en-US" sz="2000" u="sng">
                <a:solidFill>
                  <a:schemeClr val="dk1"/>
                </a:solidFill>
                <a:latin typeface="Calibri"/>
                <a:ea typeface="Calibri"/>
                <a:cs typeface="Calibri"/>
                <a:sym typeface="Calibri"/>
              </a:rPr>
              <a:t>Von Ebner’s gland</a:t>
            </a:r>
            <a:endParaRPr/>
          </a:p>
          <a:p>
            <a:pPr indent="-228600" lvl="0" marL="228600" marR="0" rtl="0" algn="l">
              <a:lnSpc>
                <a:spcPct val="90000"/>
              </a:lnSpc>
              <a:spcBef>
                <a:spcPts val="0"/>
              </a:spcBef>
              <a:spcAft>
                <a:spcPts val="0"/>
              </a:spcAft>
              <a:buClr>
                <a:schemeClr val="dk1"/>
              </a:buClr>
              <a:buSzPts val="500"/>
              <a:buFont typeface="Arial"/>
              <a:buChar char="-"/>
            </a:pPr>
            <a:r>
              <a:rPr lang="en-US" sz="2000">
                <a:solidFill>
                  <a:schemeClr val="dk1"/>
                </a:solidFill>
                <a:latin typeface="Calibri"/>
                <a:ea typeface="Calibri"/>
                <a:cs typeface="Calibri"/>
                <a:sym typeface="Calibri"/>
              </a:rPr>
              <a:t>the ONLY minor salivary gland producing serous secretion</a:t>
            </a:r>
            <a:endParaRPr/>
          </a:p>
          <a:p>
            <a:pPr indent="-228600" lvl="0" marL="228600" marR="0" rtl="0" algn="l">
              <a:lnSpc>
                <a:spcPct val="90000"/>
              </a:lnSpc>
              <a:spcBef>
                <a:spcPts val="0"/>
              </a:spcBef>
              <a:spcAft>
                <a:spcPts val="0"/>
              </a:spcAft>
              <a:buClr>
                <a:schemeClr val="dk1"/>
              </a:buClr>
              <a:buSzPts val="500"/>
              <a:buFont typeface="Arial"/>
              <a:buChar char="-"/>
            </a:pPr>
            <a:r>
              <a:rPr lang="en-US" sz="2000">
                <a:solidFill>
                  <a:schemeClr val="dk1"/>
                </a:solidFill>
                <a:latin typeface="Calibri"/>
                <a:ea typeface="Calibri"/>
                <a:cs typeface="Calibri"/>
                <a:sym typeface="Calibri"/>
              </a:rPr>
              <a:t>@ beneath the circumvallate papillae</a:t>
            </a:r>
            <a:endParaRPr/>
          </a:p>
          <a:p>
            <a:pPr indent="0" lvl="0" marL="0" marR="0" rtl="0" algn="l">
              <a:lnSpc>
                <a:spcPct val="90000"/>
              </a:lnSpc>
              <a:spcBef>
                <a:spcPts val="0"/>
              </a:spcBef>
              <a:spcAft>
                <a:spcPts val="0"/>
              </a:spcAft>
              <a:buClr>
                <a:schemeClr val="dk1"/>
              </a:buClr>
              <a:buSzPts val="600"/>
              <a:buFont typeface="Arial"/>
              <a:buNone/>
            </a:pPr>
            <a:r>
              <a:t/>
            </a:r>
            <a:endParaRPr sz="2400">
              <a:solidFill>
                <a:schemeClr val="dk1"/>
              </a:solidFill>
              <a:latin typeface="Calibri"/>
              <a:ea typeface="Calibri"/>
              <a:cs typeface="Calibri"/>
              <a:sym typeface="Calibri"/>
            </a:endParaRPr>
          </a:p>
          <a:p>
            <a:pPr indent="-190500" lvl="0" marL="228600" marR="0" rtl="0" algn="l">
              <a:lnSpc>
                <a:spcPct val="90000"/>
              </a:lnSpc>
              <a:spcBef>
                <a:spcPts val="0"/>
              </a:spcBef>
              <a:spcAft>
                <a:spcPts val="0"/>
              </a:spcAft>
              <a:buClr>
                <a:schemeClr val="dk1"/>
              </a:buClr>
              <a:buSzPts val="6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600"/>
              <a:buFont typeface="Arial"/>
              <a:buNone/>
            </a:pPr>
            <a:r>
              <a:t/>
            </a:r>
            <a:endParaRPr sz="2400">
              <a:solidFill>
                <a:schemeClr val="dk1"/>
              </a:solidFill>
              <a:latin typeface="Calibri"/>
              <a:ea typeface="Calibri"/>
              <a:cs typeface="Calibri"/>
              <a:sym typeface="Calibri"/>
            </a:endParaRPr>
          </a:p>
        </p:txBody>
      </p:sp>
      <p:sp>
        <p:nvSpPr>
          <p:cNvPr id="192" name="Google Shape;192;p9"/>
          <p:cNvSpPr txBox="1"/>
          <p:nvPr>
            <p:ph idx="11" type="ftr"/>
          </p:nvPr>
        </p:nvSpPr>
        <p:spPr>
          <a:xfrm>
            <a:off x="1349181" y="6173037"/>
            <a:ext cx="9335310" cy="55015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endParaRPr/>
          </a:p>
        </p:txBody>
      </p:sp>
      <p:sp>
        <p:nvSpPr>
          <p:cNvPr id="193" name="Google Shape;193;p9"/>
          <p:cNvSpPr/>
          <p:nvPr/>
        </p:nvSpPr>
        <p:spPr>
          <a:xfrm>
            <a:off x="137710" y="5650746"/>
            <a:ext cx="1089552" cy="117260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4" name="Google Shape;194;p9"/>
          <p:cNvGrpSpPr/>
          <p:nvPr/>
        </p:nvGrpSpPr>
        <p:grpSpPr>
          <a:xfrm>
            <a:off x="0" y="5582490"/>
            <a:ext cx="12070081" cy="1297375"/>
            <a:chOff x="0" y="5582490"/>
            <a:chExt cx="12070081" cy="1297375"/>
          </a:xfrm>
        </p:grpSpPr>
        <p:pic>
          <p:nvPicPr>
            <p:cNvPr descr="SHEFFIELD PEER TEACHING SOCIETY" id="195" name="Google Shape;195;p9"/>
            <p:cNvPicPr preferRelativeResize="0"/>
            <p:nvPr/>
          </p:nvPicPr>
          <p:blipFill rotWithShape="1">
            <a:blip r:embed="rId3">
              <a:alphaModFix/>
            </a:blip>
            <a:srcRect b="0" l="0" r="0" t="0"/>
            <a:stretch/>
          </p:blipFill>
          <p:spPr>
            <a:xfrm>
              <a:off x="0" y="5582490"/>
              <a:ext cx="1306426" cy="1297375"/>
            </a:xfrm>
            <a:prstGeom prst="rect">
              <a:avLst/>
            </a:prstGeom>
            <a:noFill/>
            <a:ln>
              <a:noFill/>
            </a:ln>
          </p:spPr>
        </p:pic>
        <p:pic>
          <p:nvPicPr>
            <p:cNvPr descr="Sheffield Medical Society" id="196" name="Google Shape;196;p9"/>
            <p:cNvPicPr preferRelativeResize="0"/>
            <p:nvPr/>
          </p:nvPicPr>
          <p:blipFill rotWithShape="1">
            <a:blip r:embed="rId4">
              <a:alphaModFix/>
            </a:blip>
            <a:srcRect b="0" l="0" r="0" t="0"/>
            <a:stretch/>
          </p:blipFill>
          <p:spPr>
            <a:xfrm>
              <a:off x="10763655" y="6054562"/>
              <a:ext cx="1306426" cy="768786"/>
            </a:xfrm>
            <a:prstGeom prst="rect">
              <a:avLst/>
            </a:prstGeom>
            <a:noFill/>
            <a:ln>
              <a:noFill/>
            </a:ln>
          </p:spPr>
        </p:pic>
      </p:grpSp>
      <p:pic>
        <p:nvPicPr>
          <p:cNvPr id="197" name="Google Shape;197;p9"/>
          <p:cNvPicPr preferRelativeResize="0"/>
          <p:nvPr/>
        </p:nvPicPr>
        <p:blipFill>
          <a:blip r:embed="rId5">
            <a:alphaModFix/>
          </a:blip>
          <a:stretch>
            <a:fillRect/>
          </a:stretch>
        </p:blipFill>
        <p:spPr>
          <a:xfrm>
            <a:off x="7570809" y="4061125"/>
            <a:ext cx="3262040" cy="2015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2022-09-14T19:42:53Z</dcterms:created>
  <dc:creator>Beth Richards</dc:creator>
</cp:coreProperties>
</file>