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257" r:id="rId3"/>
    <p:sldId id="258" r:id="rId4"/>
    <p:sldId id="284" r:id="rId5"/>
    <p:sldId id="283" r:id="rId6"/>
    <p:sldId id="280" r:id="rId7"/>
    <p:sldId id="281" r:id="rId8"/>
    <p:sldId id="286" r:id="rId9"/>
    <p:sldId id="285" r:id="rId10"/>
    <p:sldId id="287" r:id="rId11"/>
    <p:sldId id="295" r:id="rId12"/>
    <p:sldId id="294" r:id="rId13"/>
    <p:sldId id="296" r:id="rId14"/>
    <p:sldId id="277" r:id="rId15"/>
    <p:sldId id="298" r:id="rId16"/>
    <p:sldId id="346" r:id="rId17"/>
    <p:sldId id="266" r:id="rId18"/>
    <p:sldId id="306" r:id="rId19"/>
    <p:sldId id="310" r:id="rId20"/>
    <p:sldId id="279" r:id="rId21"/>
    <p:sldId id="307" r:id="rId22"/>
    <p:sldId id="308" r:id="rId23"/>
    <p:sldId id="282" r:id="rId24"/>
    <p:sldId id="300" r:id="rId25"/>
    <p:sldId id="305" r:id="rId26"/>
    <p:sldId id="314" r:id="rId27"/>
    <p:sldId id="344" r:id="rId28"/>
    <p:sldId id="327" r:id="rId29"/>
    <p:sldId id="319" r:id="rId30"/>
    <p:sldId id="317" r:id="rId31"/>
    <p:sldId id="318" r:id="rId32"/>
    <p:sldId id="323" r:id="rId33"/>
    <p:sldId id="321" r:id="rId34"/>
    <p:sldId id="324" r:id="rId35"/>
    <p:sldId id="325" r:id="rId36"/>
    <p:sldId id="349" r:id="rId37"/>
    <p:sldId id="299" r:id="rId38"/>
    <p:sldId id="297" r:id="rId39"/>
    <p:sldId id="303" r:id="rId40"/>
    <p:sldId id="312" r:id="rId41"/>
    <p:sldId id="326" r:id="rId42"/>
    <p:sldId id="304" r:id="rId43"/>
    <p:sldId id="301" r:id="rId44"/>
    <p:sldId id="302" r:id="rId45"/>
    <p:sldId id="347" r:id="rId46"/>
    <p:sldId id="335" r:id="rId47"/>
    <p:sldId id="340" r:id="rId48"/>
    <p:sldId id="339" r:id="rId49"/>
    <p:sldId id="313" r:id="rId50"/>
    <p:sldId id="328" r:id="rId51"/>
    <p:sldId id="332" r:id="rId52"/>
    <p:sldId id="331" r:id="rId53"/>
    <p:sldId id="333" r:id="rId54"/>
    <p:sldId id="330" r:id="rId55"/>
    <p:sldId id="329" r:id="rId56"/>
    <p:sldId id="334" r:id="rId57"/>
    <p:sldId id="343" r:id="rId58"/>
    <p:sldId id="342" r:id="rId59"/>
    <p:sldId id="338" r:id="rId60"/>
    <p:sldId id="341" r:id="rId61"/>
    <p:sldId id="348" r:id="rId62"/>
    <p:sldId id="262" r:id="rId63"/>
    <p:sldId id="264" r:id="rId64"/>
    <p:sldId id="26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900CC"/>
    <a:srgbClr val="DE64E1"/>
    <a:srgbClr val="CC3300"/>
    <a:srgbClr val="FFE0C5"/>
    <a:srgbClr val="FFF2E3"/>
    <a:srgbClr val="2932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3" autoAdjust="0"/>
    <p:restoredTop sz="95788"/>
  </p:normalViewPr>
  <p:slideViewPr>
    <p:cSldViewPr snapToGrid="0" snapToObjects="1">
      <p:cViewPr varScale="1">
        <p:scale>
          <a:sx n="68" d="100"/>
          <a:sy n="68" d="100"/>
        </p:scale>
        <p:origin x="612" y="60"/>
      </p:cViewPr>
      <p:guideLst/>
    </p:cSldViewPr>
  </p:slideViewPr>
  <p:notesTextViewPr>
    <p:cViewPr>
      <p:scale>
        <a:sx n="1" d="1"/>
        <a:sy n="1" d="1"/>
      </p:scale>
      <p:origin x="0" y="-5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08:17.774"/>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296 582,'-21'22,"-51"41,43-39,-48 51,68-64,0 0,1 1,0 0,1 1,0 0,1 0,1 0,-6 21,2 8,2 0,1 0,3 0,1 1,2-1,2 1,2-1,12 53,13 28,65 174,-65-205,-5 2,-3 0,-5 2,-3-1,-1 109,-13-159,-1-1,-2 1,-19 78,-51 125,61-209,2 0,2 1,1 0,2 0,2 1,2 0,3 47,1-61,2 0,0 0,2 0,1-1,1 0,1-1,2 0,0 0,1-1,2-1,28 38,-23-36,1-2,2-1,0 0,1-2,36 25,-45-36,1-1,-1 0,1-1,0 0,1-1,0-1,0-1,0 0,0-1,0-1,30 1,125-14,326-64,-245 6,-179 46,12 1,0 2,89-7,179-2,-103 11,-59 5,1 9,352 36,-309 2,438 124,-221-48,-367-95,2-5,-1-3,117-7,-56-15,154-37,-98 15,-1 2,539-69,-636 99,0 4,179 22,-274-20,956 130,-784-113,252-6,-346-12,928 49,-837-32,147 7,349-29,-307-4,-128 6,-43 0,174-9,-288 5,0-4,114-29,-180 35,0-1,0-1,0 0,-1-1,0-1,-1 0,0-1,0-1,23-22,-20 14,-1-1,-1 0,0-2,-1 0,22-46,-7-7,-2 0,-4-2,18-104,-41 173,23-115,-6-1,-6 0,-5-189,-15 143,-8 2,-41-177,43 277,-4 0,-2 1,-4 1,-2 1,-3 1,-3 1,-69-100,4 39,-120-119,73 86,57 48,60 73,-1 0,-2 2,-48-43,60 64,0 1,-1 0,0 2,-34-14,-90-25,97 34,-3-2,17 6,0 1,-1 1,-44-6,69 14,1 0,-1-1,1 0,-1 0,1-1,-1 1,1-2,0 1,1-1,-11-7,8 6,-10-6,-1 1,0 1,0 1,-1 1,0 1,-26-4,-134-12,120 17,-576-24,-5 40,335-3,-2782 190,1638-108,-5-68,1313-21,-1277 35,863 29,368-36,-278 8,422-34,1 2,0 2,-67 19,-12 2,71-15,27-4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08:20.022"/>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511 1,'-10'27,"-6"2,0 0,-2-1,-2 0,-41 45,-22 29,52-53,1 3,3 0,1 2,4 0,1 2,4 0,-16 81,-34 416,66-539,-8 105,6 0,5 0,6 0,42 226,-42-315,1-1,1 0,1-1,2 0,1 0,1-2,1 0,21 26,-8-17,3-1,0-1,2-2,65 46,1-9,137 106,-183-129,22 21,163 106,-204-141,-31-26,0-1,1 0,-1 0,1 0,0 0,0-1,0 0,6 3,-3-5,-7-1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3:33:54.895"/>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0 7794,'0'0,"0"0,0 0,0 0,0 0,0 0,0 0,0 0,7 8,42 39,3-2,87 60,-94-73,203 137,-91-64,-61-45,132 65,114 29,-243-111,-50-24,1-2,0-2,2-2,-1-2,1-3,1-2,0-2,-1-3,103-10,61-18,275-70,280-122,-100-59,-467 181,261-142,-88-2,-275 168,145-134,-68 41,130-128,-128 78,-17-15,4-6,35-49,-161 219,-3-1,42-107,-35 49,28-133,13-136,-22 90,-48 229,118-553,-104 445,9-270,-96-879,55 1323,-60-496,50 442,-44-232,39 229,-3 0,-37-84,28 94,-2 0,-2 2,-3 1,-3 2,-1 1,-3 2,-2 3,-71-61,94 91,0 0,-2 1,0 1,-25-11,24 21,22 4,0 0,0 0,0 0,0-1,-1 1,1-1,0 1,0-1,0 0,0 1,-3-3,-5-3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609ACD-596E-4741-84D4-E413C87DB0D3}" type="datetimeFigureOut">
              <a:rPr lang="en-US" smtClean="0"/>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642314-A2C0-4E4B-AABE-6785A5D77810}" type="slidenum">
              <a:rPr lang="en-US" smtClean="0"/>
              <a:t>‹#›</a:t>
            </a:fld>
            <a:endParaRPr lang="en-US"/>
          </a:p>
        </p:txBody>
      </p:sp>
    </p:spTree>
    <p:extLst>
      <p:ext uri="{BB962C8B-B14F-4D97-AF65-F5344CB8AC3E}">
        <p14:creationId xmlns:p14="http://schemas.microsoft.com/office/powerpoint/2010/main" val="326834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0" i="0" dirty="0">
                <a:solidFill>
                  <a:srgbClr val="555555"/>
                </a:solidFill>
                <a:effectLst/>
                <a:latin typeface="robotoregular"/>
              </a:rPr>
              <a:t>Sensory (</a:t>
            </a:r>
            <a:r>
              <a:rPr lang="en-GB" b="1" i="0" dirty="0">
                <a:solidFill>
                  <a:srgbClr val="555555"/>
                </a:solidFill>
                <a:effectLst/>
                <a:latin typeface="robotoregular"/>
              </a:rPr>
              <a:t>afferent</a:t>
            </a:r>
            <a:r>
              <a:rPr lang="en-GB" b="0" i="0" dirty="0">
                <a:solidFill>
                  <a:srgbClr val="555555"/>
                </a:solidFill>
                <a:effectLst/>
                <a:latin typeface="robotoregular"/>
              </a:rPr>
              <a:t> ) neurons monitor luminal activity, including distention (i.e., smooth-muscle tension), chemistry (e.g., pH, osmolality, levels of specific nutrients), and mechanical stimulation. These sensory neurons activate interneurons, which relay signals, activating </a:t>
            </a:r>
            <a:r>
              <a:rPr lang="en-GB" b="1" i="0" dirty="0">
                <a:solidFill>
                  <a:srgbClr val="555555"/>
                </a:solidFill>
                <a:effectLst/>
                <a:latin typeface="robotoregular"/>
              </a:rPr>
              <a:t>efferent </a:t>
            </a:r>
            <a:r>
              <a:rPr lang="en-GB" b="0" i="0" dirty="0">
                <a:solidFill>
                  <a:srgbClr val="555555"/>
                </a:solidFill>
                <a:effectLst/>
                <a:latin typeface="robotoregular"/>
              </a:rPr>
              <a:t>secretomotor neurons that in turn stimulate or inhibit a wide range of effector cells: smooth-muscle cells, epithelial cells that secrete or absorb fluid and electrolytes, submucosal blood vessels, and enteric endocrine cells’ – </a:t>
            </a:r>
            <a:r>
              <a:rPr lang="en-GB" b="0" i="1" dirty="0" err="1">
                <a:solidFill>
                  <a:srgbClr val="555555"/>
                </a:solidFill>
                <a:effectLst/>
                <a:latin typeface="robotoregular"/>
              </a:rPr>
              <a:t>Boulpaep</a:t>
            </a:r>
            <a:r>
              <a:rPr lang="en-GB" b="0" i="1" dirty="0">
                <a:solidFill>
                  <a:srgbClr val="555555"/>
                </a:solidFill>
                <a:effectLst/>
                <a:latin typeface="robotoregular"/>
              </a:rPr>
              <a:t>, Medical Physiology</a:t>
            </a:r>
            <a:endParaRPr lang="en-GB" i="1" dirty="0"/>
          </a:p>
        </p:txBody>
      </p:sp>
      <p:sp>
        <p:nvSpPr>
          <p:cNvPr id="4" name="Slide Number Placeholder 3"/>
          <p:cNvSpPr>
            <a:spLocks noGrp="1"/>
          </p:cNvSpPr>
          <p:nvPr>
            <p:ph type="sldNum" sz="quarter" idx="5"/>
          </p:nvPr>
        </p:nvSpPr>
        <p:spPr/>
        <p:txBody>
          <a:bodyPr/>
          <a:lstStyle/>
          <a:p>
            <a:fld id="{18642314-A2C0-4E4B-AABE-6785A5D77810}" type="slidenum">
              <a:rPr lang="en-US" smtClean="0"/>
              <a:t>14</a:t>
            </a:fld>
            <a:endParaRPr lang="en-US"/>
          </a:p>
        </p:txBody>
      </p:sp>
    </p:spTree>
    <p:extLst>
      <p:ext uri="{BB962C8B-B14F-4D97-AF65-F5344CB8AC3E}">
        <p14:creationId xmlns:p14="http://schemas.microsoft.com/office/powerpoint/2010/main" val="421740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https://docs.google.com/forms/d/1DxQDBhxDGZdny6zrbTD8AeiEt5pZi21sD9dPf-rdos0/edit</a:t>
            </a:r>
          </a:p>
          <a:p>
            <a:endParaRPr lang="en-GB"/>
          </a:p>
        </p:txBody>
      </p:sp>
      <p:sp>
        <p:nvSpPr>
          <p:cNvPr id="4" name="Slide Number Placeholder 3"/>
          <p:cNvSpPr>
            <a:spLocks noGrp="1"/>
          </p:cNvSpPr>
          <p:nvPr>
            <p:ph type="sldNum" sz="quarter" idx="5"/>
          </p:nvPr>
        </p:nvSpPr>
        <p:spPr/>
        <p:txBody>
          <a:bodyPr/>
          <a:lstStyle/>
          <a:p>
            <a:fld id="{18642314-A2C0-4E4B-AABE-6785A5D77810}" type="slidenum">
              <a:rPr lang="en-US" smtClean="0"/>
              <a:t>63</a:t>
            </a:fld>
            <a:endParaRPr lang="en-US"/>
          </a:p>
        </p:txBody>
      </p:sp>
    </p:spTree>
    <p:extLst>
      <p:ext uri="{BB962C8B-B14F-4D97-AF65-F5344CB8AC3E}">
        <p14:creationId xmlns:p14="http://schemas.microsoft.com/office/powerpoint/2010/main" val="327609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AMBOSS GI education</a:t>
            </a:r>
          </a:p>
        </p:txBody>
      </p:sp>
      <p:sp>
        <p:nvSpPr>
          <p:cNvPr id="4" name="Slide Number Placeholder 3"/>
          <p:cNvSpPr>
            <a:spLocks noGrp="1"/>
          </p:cNvSpPr>
          <p:nvPr>
            <p:ph type="sldNum" sz="quarter" idx="5"/>
          </p:nvPr>
        </p:nvSpPr>
        <p:spPr/>
        <p:txBody>
          <a:bodyPr/>
          <a:lstStyle/>
          <a:p>
            <a:fld id="{18642314-A2C0-4E4B-AABE-6785A5D77810}" type="slidenum">
              <a:rPr lang="en-US" smtClean="0"/>
              <a:t>19</a:t>
            </a:fld>
            <a:endParaRPr lang="en-US"/>
          </a:p>
        </p:txBody>
      </p:sp>
    </p:spTree>
    <p:extLst>
      <p:ext uri="{BB962C8B-B14F-4D97-AF65-F5344CB8AC3E}">
        <p14:creationId xmlns:p14="http://schemas.microsoft.com/office/powerpoint/2010/main" val="2648357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t>
            </a:r>
          </a:p>
        </p:txBody>
      </p:sp>
      <p:sp>
        <p:nvSpPr>
          <p:cNvPr id="4" name="Slide Number Placeholder 3"/>
          <p:cNvSpPr>
            <a:spLocks noGrp="1"/>
          </p:cNvSpPr>
          <p:nvPr>
            <p:ph type="sldNum" sz="quarter" idx="5"/>
          </p:nvPr>
        </p:nvSpPr>
        <p:spPr/>
        <p:txBody>
          <a:bodyPr/>
          <a:lstStyle/>
          <a:p>
            <a:fld id="{18642314-A2C0-4E4B-AABE-6785A5D77810}" type="slidenum">
              <a:rPr lang="en-US" smtClean="0"/>
              <a:t>29</a:t>
            </a:fld>
            <a:endParaRPr lang="en-US"/>
          </a:p>
        </p:txBody>
      </p:sp>
    </p:spTree>
    <p:extLst>
      <p:ext uri="{BB962C8B-B14F-4D97-AF65-F5344CB8AC3E}">
        <p14:creationId xmlns:p14="http://schemas.microsoft.com/office/powerpoint/2010/main" val="3827293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Xenobiotic metabolism – anything that is not naturally produced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Phase 1 &amp; Phase 2 – </a:t>
            </a:r>
            <a:r>
              <a:rPr lang="en-GB" b="1" dirty="0">
                <a:latin typeface="Arial" panose="020B0604020202020204" pitchFamily="34" charset="0"/>
                <a:cs typeface="Arial" panose="020B0604020202020204" pitchFamily="34" charset="0"/>
              </a:rPr>
              <a:t>Cytochrome P450 – group of enzymes crucial to metabolism – by oxidation, reduction, hydrolysis in smooth ER</a:t>
            </a:r>
          </a:p>
          <a:p>
            <a:endParaRPr lang="en-GB" dirty="0">
              <a:latin typeface="Arial" panose="020B0604020202020204" pitchFamily="34" charset="0"/>
              <a:cs typeface="Arial" panose="020B0604020202020204" pitchFamily="34" charset="0"/>
            </a:endParaRPr>
          </a:p>
          <a:p>
            <a:pPr marL="342900" indent="-342900">
              <a:buAutoNum type="arabicPeriod"/>
            </a:pPr>
            <a:r>
              <a:rPr lang="en-GB" dirty="0">
                <a:latin typeface="Arial" panose="020B0604020202020204" pitchFamily="34" charset="0"/>
                <a:cs typeface="Arial" panose="020B0604020202020204" pitchFamily="34" charset="0"/>
              </a:rPr>
              <a:t>Taken across hepatic portal system to liver – hydrophobic – H- orgs transformed in hepatocytes</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dirty="0">
                <a:latin typeface="Arial" panose="020B0604020202020204" pitchFamily="34" charset="0"/>
                <a:cs typeface="Arial" panose="020B0604020202020204" pitchFamily="34" charset="0"/>
              </a:rPr>
              <a:t>CYP450 oxidise – inert/add on an oxygen to the drug – becomes OH, very polarised, become soluble in blood plasma, urine etc</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b="1" dirty="0">
                <a:latin typeface="Arial" panose="020B0604020202020204" pitchFamily="34" charset="0"/>
                <a:cs typeface="Arial" panose="020B0604020202020204" pitchFamily="34" charset="0"/>
              </a:rPr>
              <a:t>CYP 3A4 </a:t>
            </a:r>
            <a:r>
              <a:rPr lang="en-GB" dirty="0">
                <a:latin typeface="Arial" panose="020B0604020202020204" pitchFamily="34" charset="0"/>
                <a:cs typeface="Arial" panose="020B0604020202020204" pitchFamily="34" charset="0"/>
              </a:rPr>
              <a:t>metabolises almost 50% of all available drugs</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b="1" dirty="0">
                <a:latin typeface="Arial" panose="020B0604020202020204" pitchFamily="34" charset="0"/>
                <a:cs typeface="Arial" panose="020B0604020202020204" pitchFamily="34" charset="0"/>
              </a:rPr>
              <a:t>CYP 2D6 </a:t>
            </a:r>
            <a:r>
              <a:rPr lang="en-GB" dirty="0">
                <a:latin typeface="Arial" panose="020B0604020202020204" pitchFamily="34" charset="0"/>
                <a:cs typeface="Arial" panose="020B0604020202020204" pitchFamily="34" charset="0"/>
              </a:rPr>
              <a:t>– can cause significant drug reaction - turns codeine into morphine </a:t>
            </a:r>
          </a:p>
          <a:p>
            <a:r>
              <a:rPr lang="en-GB" dirty="0">
                <a:latin typeface="Arial" panose="020B0604020202020204" pitchFamily="34" charset="0"/>
                <a:cs typeface="Arial" panose="020B0604020202020204" pitchFamily="34" charset="0"/>
              </a:rPr>
              <a:t>            - can see polymorphisms in genetic expression of this enzyme – slow or rapid metabolisers</a:t>
            </a:r>
          </a:p>
          <a:p>
            <a:r>
              <a:rPr lang="en-GB" dirty="0">
                <a:latin typeface="Arial" panose="020B0604020202020204" pitchFamily="34" charset="0"/>
                <a:cs typeface="Arial" panose="020B0604020202020204" pitchFamily="34" charset="0"/>
              </a:rPr>
              <a:t>            - rapid metabolisers can turn into morphine at dangerous rate/levels</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Phase 2 – conjugation </a:t>
            </a:r>
            <a:r>
              <a:rPr lang="en-GB" dirty="0">
                <a:latin typeface="Arial" panose="020B0604020202020204" pitchFamily="34" charset="0"/>
                <a:cs typeface="Arial" panose="020B0604020202020204" pitchFamily="34" charset="0"/>
              </a:rPr>
              <a:t>– made even more polar</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Phase 3 – secretion/excretion </a:t>
            </a:r>
            <a:r>
              <a:rPr lang="en-GB" dirty="0">
                <a:latin typeface="Arial" panose="020B0604020202020204" pitchFamily="34" charset="0"/>
                <a:cs typeface="Arial" panose="020B0604020202020204" pitchFamily="34" charset="0"/>
              </a:rPr>
              <a:t>Once made more polar, it has to be excreted – urine, blood plasma, bile</a:t>
            </a:r>
          </a:p>
          <a:p>
            <a:endParaRPr lang="en-GB" dirty="0"/>
          </a:p>
        </p:txBody>
      </p:sp>
      <p:sp>
        <p:nvSpPr>
          <p:cNvPr id="4" name="Slide Number Placeholder 3"/>
          <p:cNvSpPr>
            <a:spLocks noGrp="1"/>
          </p:cNvSpPr>
          <p:nvPr>
            <p:ph type="sldNum" sz="quarter" idx="5"/>
          </p:nvPr>
        </p:nvSpPr>
        <p:spPr/>
        <p:txBody>
          <a:bodyPr/>
          <a:lstStyle/>
          <a:p>
            <a:fld id="{18642314-A2C0-4E4B-AABE-6785A5D77810}" type="slidenum">
              <a:rPr lang="en-US" smtClean="0"/>
              <a:t>32</a:t>
            </a:fld>
            <a:endParaRPr lang="en-US"/>
          </a:p>
        </p:txBody>
      </p:sp>
    </p:spTree>
    <p:extLst>
      <p:ext uri="{BB962C8B-B14F-4D97-AF65-F5344CB8AC3E}">
        <p14:creationId xmlns:p14="http://schemas.microsoft.com/office/powerpoint/2010/main" val="176651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https://www.cmghjournal.org/article/S2352-345X(18)30117-6/fulltext</a:t>
            </a:r>
          </a:p>
          <a:p>
            <a:endParaRPr lang="en-GB" dirty="0"/>
          </a:p>
        </p:txBody>
      </p:sp>
      <p:sp>
        <p:nvSpPr>
          <p:cNvPr id="4" name="Slide Number Placeholder 3"/>
          <p:cNvSpPr>
            <a:spLocks noGrp="1"/>
          </p:cNvSpPr>
          <p:nvPr>
            <p:ph type="sldNum" sz="quarter" idx="5"/>
          </p:nvPr>
        </p:nvSpPr>
        <p:spPr/>
        <p:txBody>
          <a:bodyPr/>
          <a:lstStyle/>
          <a:p>
            <a:fld id="{18642314-A2C0-4E4B-AABE-6785A5D77810}" type="slidenum">
              <a:rPr lang="en-US" smtClean="0"/>
              <a:t>34</a:t>
            </a:fld>
            <a:endParaRPr lang="en-US"/>
          </a:p>
        </p:txBody>
      </p:sp>
    </p:spTree>
    <p:extLst>
      <p:ext uri="{BB962C8B-B14F-4D97-AF65-F5344CB8AC3E}">
        <p14:creationId xmlns:p14="http://schemas.microsoft.com/office/powerpoint/2010/main" val="695875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642314-A2C0-4E4B-AABE-6785A5D77810}" type="slidenum">
              <a:rPr lang="en-US" smtClean="0"/>
              <a:t>39</a:t>
            </a:fld>
            <a:endParaRPr lang="en-US"/>
          </a:p>
        </p:txBody>
      </p:sp>
    </p:spTree>
    <p:extLst>
      <p:ext uri="{BB962C8B-B14F-4D97-AF65-F5344CB8AC3E}">
        <p14:creationId xmlns:p14="http://schemas.microsoft.com/office/powerpoint/2010/main" val="1847008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Medical Physiology, </a:t>
            </a:r>
            <a:r>
              <a:rPr lang="en-GB" i="1" dirty="0" err="1"/>
              <a:t>Boulpaep</a:t>
            </a:r>
            <a:r>
              <a:rPr lang="en-GB" i="1" dirty="0"/>
              <a:t> et al.</a:t>
            </a:r>
            <a:endParaRPr lang="en-GB" dirty="0"/>
          </a:p>
        </p:txBody>
      </p:sp>
      <p:sp>
        <p:nvSpPr>
          <p:cNvPr id="4" name="Slide Number Placeholder 3"/>
          <p:cNvSpPr>
            <a:spLocks noGrp="1"/>
          </p:cNvSpPr>
          <p:nvPr>
            <p:ph type="sldNum" sz="quarter" idx="5"/>
          </p:nvPr>
        </p:nvSpPr>
        <p:spPr/>
        <p:txBody>
          <a:bodyPr/>
          <a:lstStyle/>
          <a:p>
            <a:fld id="{18642314-A2C0-4E4B-AABE-6785A5D77810}" type="slidenum">
              <a:rPr lang="en-US" smtClean="0"/>
              <a:t>40</a:t>
            </a:fld>
            <a:endParaRPr lang="en-US"/>
          </a:p>
        </p:txBody>
      </p:sp>
    </p:spTree>
    <p:extLst>
      <p:ext uri="{BB962C8B-B14F-4D97-AF65-F5344CB8AC3E}">
        <p14:creationId xmlns:p14="http://schemas.microsoft.com/office/powerpoint/2010/main" val="2124838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dirty="0" err="1"/>
              <a:t>Boulpaep</a:t>
            </a:r>
            <a:r>
              <a:rPr lang="en-GB" dirty="0"/>
              <a:t>, Medical Physiology</a:t>
            </a:r>
          </a:p>
        </p:txBody>
      </p:sp>
      <p:sp>
        <p:nvSpPr>
          <p:cNvPr id="4" name="Slide Number Placeholder 3"/>
          <p:cNvSpPr>
            <a:spLocks noGrp="1"/>
          </p:cNvSpPr>
          <p:nvPr>
            <p:ph type="sldNum" sz="quarter" idx="5"/>
          </p:nvPr>
        </p:nvSpPr>
        <p:spPr/>
        <p:txBody>
          <a:bodyPr/>
          <a:lstStyle/>
          <a:p>
            <a:fld id="{18642314-A2C0-4E4B-AABE-6785A5D77810}" type="slidenum">
              <a:rPr lang="en-US" smtClean="0"/>
              <a:t>50</a:t>
            </a:fld>
            <a:endParaRPr lang="en-US"/>
          </a:p>
        </p:txBody>
      </p:sp>
    </p:spTree>
    <p:extLst>
      <p:ext uri="{BB962C8B-B14F-4D97-AF65-F5344CB8AC3E}">
        <p14:creationId xmlns:p14="http://schemas.microsoft.com/office/powerpoint/2010/main" val="1866099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22222"/>
                </a:solidFill>
                <a:effectLst/>
                <a:latin typeface="Arial" panose="020B0604020202020204" pitchFamily="34" charset="0"/>
              </a:rPr>
              <a:t>Image copyright: https://www.osmosis.org/answers/mcburneys-point</a:t>
            </a:r>
          </a:p>
          <a:p>
            <a:endParaRPr lang="en-GB" dirty="0"/>
          </a:p>
        </p:txBody>
      </p:sp>
      <p:sp>
        <p:nvSpPr>
          <p:cNvPr id="4" name="Slide Number Placeholder 3"/>
          <p:cNvSpPr>
            <a:spLocks noGrp="1"/>
          </p:cNvSpPr>
          <p:nvPr>
            <p:ph type="sldNum" sz="quarter" idx="5"/>
          </p:nvPr>
        </p:nvSpPr>
        <p:spPr/>
        <p:txBody>
          <a:bodyPr/>
          <a:lstStyle/>
          <a:p>
            <a:fld id="{18642314-A2C0-4E4B-AABE-6785A5D77810}" type="slidenum">
              <a:rPr lang="en-US" smtClean="0"/>
              <a:t>52</a:t>
            </a:fld>
            <a:endParaRPr lang="en-US"/>
          </a:p>
        </p:txBody>
      </p:sp>
    </p:spTree>
    <p:extLst>
      <p:ext uri="{BB962C8B-B14F-4D97-AF65-F5344CB8AC3E}">
        <p14:creationId xmlns:p14="http://schemas.microsoft.com/office/powerpoint/2010/main" val="2339128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5423-4D4D-8842-AE5E-C34E65646E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7959979-D87F-6C4C-B7D4-18CE6C0972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7A719E9-F950-5A41-888E-461C0E100595}"/>
              </a:ext>
            </a:extLst>
          </p:cNvPr>
          <p:cNvSpPr>
            <a:spLocks noGrp="1"/>
          </p:cNvSpPr>
          <p:nvPr>
            <p:ph type="dt" sz="half" idx="10"/>
          </p:nvPr>
        </p:nvSpPr>
        <p:spPr/>
        <p:txBody>
          <a:bodyPr/>
          <a:lstStyle/>
          <a:p>
            <a:fld id="{DEFB9B8A-09B7-2C49-83B6-94C47B1BF555}" type="datetime1">
              <a:rPr lang="en-GB" smtClean="0"/>
              <a:t>11/10/2022</a:t>
            </a:fld>
            <a:endParaRPr lang="en-US"/>
          </a:p>
        </p:txBody>
      </p:sp>
      <p:sp>
        <p:nvSpPr>
          <p:cNvPr id="5" name="Footer Placeholder 4">
            <a:extLst>
              <a:ext uri="{FF2B5EF4-FFF2-40B4-BE49-F238E27FC236}">
                <a16:creationId xmlns:a16="http://schemas.microsoft.com/office/drawing/2014/main" id="{83396D07-F64F-624B-B456-9A451F27208D}"/>
              </a:ext>
            </a:extLst>
          </p:cNvPr>
          <p:cNvSpPr>
            <a:spLocks noGrp="1"/>
          </p:cNvSpPr>
          <p:nvPr>
            <p:ph type="ftr" sz="quarter" idx="11"/>
          </p:nvPr>
        </p:nvSpPr>
        <p:spPr/>
        <p:txBody>
          <a:bodyPr/>
          <a:lstStyle/>
          <a:p>
            <a:r>
              <a:rPr lang="en-US"/>
              <a:t>The Peer Teaching and MedSoc are not liable for false or misleading information. This session was created by students, for students, as a revision resource, and any mistakes are unintentional.</a:t>
            </a:r>
          </a:p>
        </p:txBody>
      </p:sp>
      <p:sp>
        <p:nvSpPr>
          <p:cNvPr id="6" name="Slide Number Placeholder 5">
            <a:extLst>
              <a:ext uri="{FF2B5EF4-FFF2-40B4-BE49-F238E27FC236}">
                <a16:creationId xmlns:a16="http://schemas.microsoft.com/office/drawing/2014/main" id="{3B6F91BA-E7BC-F046-A93F-69FD97FCA422}"/>
              </a:ext>
            </a:extLst>
          </p:cNvPr>
          <p:cNvSpPr>
            <a:spLocks noGrp="1"/>
          </p:cNvSpPr>
          <p:nvPr>
            <p:ph type="sldNum" sz="quarter" idx="12"/>
          </p:nvPr>
        </p:nvSpPr>
        <p:spPr/>
        <p:txBody>
          <a:bodyPr/>
          <a:lstStyle/>
          <a:p>
            <a:fld id="{0309A35A-F519-6045-A243-17CEE57164A8}" type="slidenum">
              <a:rPr lang="en-US" smtClean="0"/>
              <a:t>‹#›</a:t>
            </a:fld>
            <a:endParaRPr lang="en-US"/>
          </a:p>
        </p:txBody>
      </p:sp>
    </p:spTree>
    <p:extLst>
      <p:ext uri="{BB962C8B-B14F-4D97-AF65-F5344CB8AC3E}">
        <p14:creationId xmlns:p14="http://schemas.microsoft.com/office/powerpoint/2010/main" val="3069660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D851-EF45-FC40-9360-544E35E106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96DA97-EDB6-794C-846C-43960210AF1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8FC605-B1B3-7C4F-A5C2-6798B0E21E37}"/>
              </a:ext>
            </a:extLst>
          </p:cNvPr>
          <p:cNvSpPr>
            <a:spLocks noGrp="1"/>
          </p:cNvSpPr>
          <p:nvPr>
            <p:ph type="dt" sz="half" idx="10"/>
          </p:nvPr>
        </p:nvSpPr>
        <p:spPr/>
        <p:txBody>
          <a:bodyPr/>
          <a:lstStyle/>
          <a:p>
            <a:fld id="{808003A7-412E-F64B-B7A3-05F670C51E87}" type="datetime1">
              <a:rPr lang="en-GB" smtClean="0"/>
              <a:t>11/10/2022</a:t>
            </a:fld>
            <a:endParaRPr lang="en-US"/>
          </a:p>
        </p:txBody>
      </p:sp>
      <p:sp>
        <p:nvSpPr>
          <p:cNvPr id="5" name="Footer Placeholder 4">
            <a:extLst>
              <a:ext uri="{FF2B5EF4-FFF2-40B4-BE49-F238E27FC236}">
                <a16:creationId xmlns:a16="http://schemas.microsoft.com/office/drawing/2014/main" id="{115B4D52-23A0-2140-9CB6-6BE7C25B831B}"/>
              </a:ext>
            </a:extLst>
          </p:cNvPr>
          <p:cNvSpPr>
            <a:spLocks noGrp="1"/>
          </p:cNvSpPr>
          <p:nvPr>
            <p:ph type="ftr" sz="quarter" idx="11"/>
          </p:nvPr>
        </p:nvSpPr>
        <p:spPr/>
        <p:txBody>
          <a:bodyPr/>
          <a:lstStyle/>
          <a:p>
            <a:r>
              <a:rPr lang="en-US"/>
              <a:t>The Peer Teaching and MedSoc are not liable for false or misleading information. This session was created by students, for students, as a revision resource, and any mistakes are unintentional.</a:t>
            </a:r>
          </a:p>
        </p:txBody>
      </p:sp>
      <p:sp>
        <p:nvSpPr>
          <p:cNvPr id="6" name="Slide Number Placeholder 5">
            <a:extLst>
              <a:ext uri="{FF2B5EF4-FFF2-40B4-BE49-F238E27FC236}">
                <a16:creationId xmlns:a16="http://schemas.microsoft.com/office/drawing/2014/main" id="{E1C347B9-3094-C14A-AD63-970C50D523D8}"/>
              </a:ext>
            </a:extLst>
          </p:cNvPr>
          <p:cNvSpPr>
            <a:spLocks noGrp="1"/>
          </p:cNvSpPr>
          <p:nvPr>
            <p:ph type="sldNum" sz="quarter" idx="12"/>
          </p:nvPr>
        </p:nvSpPr>
        <p:spPr/>
        <p:txBody>
          <a:bodyPr/>
          <a:lstStyle/>
          <a:p>
            <a:fld id="{0309A35A-F519-6045-A243-17CEE57164A8}" type="slidenum">
              <a:rPr lang="en-US" smtClean="0"/>
              <a:t>‹#›</a:t>
            </a:fld>
            <a:endParaRPr lang="en-US"/>
          </a:p>
        </p:txBody>
      </p:sp>
    </p:spTree>
    <p:extLst>
      <p:ext uri="{BB962C8B-B14F-4D97-AF65-F5344CB8AC3E}">
        <p14:creationId xmlns:p14="http://schemas.microsoft.com/office/powerpoint/2010/main" val="1545165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396F5D-00D5-1A46-8A79-07C37892837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02EA9E7-26F6-664B-AACC-49C00E15FB8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AA0C6B-E55F-5F45-94D1-9BF9020C6B27}"/>
              </a:ext>
            </a:extLst>
          </p:cNvPr>
          <p:cNvSpPr>
            <a:spLocks noGrp="1"/>
          </p:cNvSpPr>
          <p:nvPr>
            <p:ph type="dt" sz="half" idx="10"/>
          </p:nvPr>
        </p:nvSpPr>
        <p:spPr/>
        <p:txBody>
          <a:bodyPr/>
          <a:lstStyle/>
          <a:p>
            <a:fld id="{01E179DB-A361-C541-A364-19B6A6D86F77}" type="datetime1">
              <a:rPr lang="en-GB" smtClean="0"/>
              <a:t>11/10/2022</a:t>
            </a:fld>
            <a:endParaRPr lang="en-US"/>
          </a:p>
        </p:txBody>
      </p:sp>
      <p:sp>
        <p:nvSpPr>
          <p:cNvPr id="5" name="Footer Placeholder 4">
            <a:extLst>
              <a:ext uri="{FF2B5EF4-FFF2-40B4-BE49-F238E27FC236}">
                <a16:creationId xmlns:a16="http://schemas.microsoft.com/office/drawing/2014/main" id="{62BC6E98-AD68-DE4D-AAD2-B10C82F4F6B8}"/>
              </a:ext>
            </a:extLst>
          </p:cNvPr>
          <p:cNvSpPr>
            <a:spLocks noGrp="1"/>
          </p:cNvSpPr>
          <p:nvPr>
            <p:ph type="ftr" sz="quarter" idx="11"/>
          </p:nvPr>
        </p:nvSpPr>
        <p:spPr/>
        <p:txBody>
          <a:bodyPr/>
          <a:lstStyle/>
          <a:p>
            <a:r>
              <a:rPr lang="en-US"/>
              <a:t>The Peer Teaching and MedSoc are not liable for false or misleading information. This session was created by students, for students, as a revision resource, and any mistakes are unintentional.</a:t>
            </a:r>
          </a:p>
        </p:txBody>
      </p:sp>
      <p:sp>
        <p:nvSpPr>
          <p:cNvPr id="6" name="Slide Number Placeholder 5">
            <a:extLst>
              <a:ext uri="{FF2B5EF4-FFF2-40B4-BE49-F238E27FC236}">
                <a16:creationId xmlns:a16="http://schemas.microsoft.com/office/drawing/2014/main" id="{F1D95E52-8216-2B4D-82BA-D853345A9BD8}"/>
              </a:ext>
            </a:extLst>
          </p:cNvPr>
          <p:cNvSpPr>
            <a:spLocks noGrp="1"/>
          </p:cNvSpPr>
          <p:nvPr>
            <p:ph type="sldNum" sz="quarter" idx="12"/>
          </p:nvPr>
        </p:nvSpPr>
        <p:spPr/>
        <p:txBody>
          <a:bodyPr/>
          <a:lstStyle/>
          <a:p>
            <a:fld id="{0309A35A-F519-6045-A243-17CEE57164A8}" type="slidenum">
              <a:rPr lang="en-US" smtClean="0"/>
              <a:t>‹#›</a:t>
            </a:fld>
            <a:endParaRPr lang="en-US"/>
          </a:p>
        </p:txBody>
      </p:sp>
    </p:spTree>
    <p:extLst>
      <p:ext uri="{BB962C8B-B14F-4D97-AF65-F5344CB8AC3E}">
        <p14:creationId xmlns:p14="http://schemas.microsoft.com/office/powerpoint/2010/main" val="124326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29BDD-9D0A-024F-BD3D-2FB249678CD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B904D66-DC28-4045-B572-92781CEF064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9E4931-B6B2-6446-86A5-AF1E651DBBC1}"/>
              </a:ext>
            </a:extLst>
          </p:cNvPr>
          <p:cNvSpPr>
            <a:spLocks noGrp="1"/>
          </p:cNvSpPr>
          <p:nvPr>
            <p:ph type="dt" sz="half" idx="10"/>
          </p:nvPr>
        </p:nvSpPr>
        <p:spPr/>
        <p:txBody>
          <a:bodyPr/>
          <a:lstStyle/>
          <a:p>
            <a:fld id="{D0A4601E-4902-7345-8B01-3776FE416E64}" type="datetime1">
              <a:rPr lang="en-GB" smtClean="0"/>
              <a:t>11/10/2022</a:t>
            </a:fld>
            <a:endParaRPr lang="en-US"/>
          </a:p>
        </p:txBody>
      </p:sp>
      <p:sp>
        <p:nvSpPr>
          <p:cNvPr id="5" name="Footer Placeholder 4">
            <a:extLst>
              <a:ext uri="{FF2B5EF4-FFF2-40B4-BE49-F238E27FC236}">
                <a16:creationId xmlns:a16="http://schemas.microsoft.com/office/drawing/2014/main" id="{5330A14D-F8B9-6D40-B562-D2C39F2B55F4}"/>
              </a:ext>
            </a:extLst>
          </p:cNvPr>
          <p:cNvSpPr>
            <a:spLocks noGrp="1"/>
          </p:cNvSpPr>
          <p:nvPr>
            <p:ph type="ftr" sz="quarter" idx="11"/>
          </p:nvPr>
        </p:nvSpPr>
        <p:spPr/>
        <p:txBody>
          <a:bodyPr/>
          <a:lstStyle/>
          <a:p>
            <a:r>
              <a:rPr lang="en-US"/>
              <a:t>The Peer Teaching and MedSoc are not liable for false or misleading information. This session was created by students, for students, as a revision resource, and any mistakes are unintentional.</a:t>
            </a:r>
          </a:p>
        </p:txBody>
      </p:sp>
      <p:sp>
        <p:nvSpPr>
          <p:cNvPr id="6" name="Slide Number Placeholder 5">
            <a:extLst>
              <a:ext uri="{FF2B5EF4-FFF2-40B4-BE49-F238E27FC236}">
                <a16:creationId xmlns:a16="http://schemas.microsoft.com/office/drawing/2014/main" id="{B0D4C3FD-8458-5145-875F-A46EEF1E72E6}"/>
              </a:ext>
            </a:extLst>
          </p:cNvPr>
          <p:cNvSpPr>
            <a:spLocks noGrp="1"/>
          </p:cNvSpPr>
          <p:nvPr>
            <p:ph type="sldNum" sz="quarter" idx="12"/>
          </p:nvPr>
        </p:nvSpPr>
        <p:spPr/>
        <p:txBody>
          <a:bodyPr/>
          <a:lstStyle/>
          <a:p>
            <a:fld id="{0309A35A-F519-6045-A243-17CEE57164A8}" type="slidenum">
              <a:rPr lang="en-US" smtClean="0"/>
              <a:t>‹#›</a:t>
            </a:fld>
            <a:endParaRPr lang="en-US"/>
          </a:p>
        </p:txBody>
      </p:sp>
    </p:spTree>
    <p:extLst>
      <p:ext uri="{BB962C8B-B14F-4D97-AF65-F5344CB8AC3E}">
        <p14:creationId xmlns:p14="http://schemas.microsoft.com/office/powerpoint/2010/main" val="938226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D30F-8089-7B49-8D85-E755EF6941D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DAB8E21-724C-BD42-B57B-63C629358B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D1D0D8-0F60-F340-B453-84326F9CB9D2}"/>
              </a:ext>
            </a:extLst>
          </p:cNvPr>
          <p:cNvSpPr>
            <a:spLocks noGrp="1"/>
          </p:cNvSpPr>
          <p:nvPr>
            <p:ph type="dt" sz="half" idx="10"/>
          </p:nvPr>
        </p:nvSpPr>
        <p:spPr/>
        <p:txBody>
          <a:bodyPr/>
          <a:lstStyle/>
          <a:p>
            <a:fld id="{CE467447-B65E-2747-AB43-1A050C5F4AD9}" type="datetime1">
              <a:rPr lang="en-GB" smtClean="0"/>
              <a:t>11/10/2022</a:t>
            </a:fld>
            <a:endParaRPr lang="en-US"/>
          </a:p>
        </p:txBody>
      </p:sp>
      <p:sp>
        <p:nvSpPr>
          <p:cNvPr id="5" name="Footer Placeholder 4">
            <a:extLst>
              <a:ext uri="{FF2B5EF4-FFF2-40B4-BE49-F238E27FC236}">
                <a16:creationId xmlns:a16="http://schemas.microsoft.com/office/drawing/2014/main" id="{B7B4EC43-2DB3-984F-9DE3-E15EE6178474}"/>
              </a:ext>
            </a:extLst>
          </p:cNvPr>
          <p:cNvSpPr>
            <a:spLocks noGrp="1"/>
          </p:cNvSpPr>
          <p:nvPr>
            <p:ph type="ftr" sz="quarter" idx="11"/>
          </p:nvPr>
        </p:nvSpPr>
        <p:spPr/>
        <p:txBody>
          <a:bodyPr/>
          <a:lstStyle/>
          <a:p>
            <a:r>
              <a:rPr lang="en-US"/>
              <a:t>The Peer Teaching and MedSoc are not liable for false or misleading information. This session was created by students, for students, as a revision resource, and any mistakes are unintentional.</a:t>
            </a:r>
          </a:p>
        </p:txBody>
      </p:sp>
      <p:sp>
        <p:nvSpPr>
          <p:cNvPr id="6" name="Slide Number Placeholder 5">
            <a:extLst>
              <a:ext uri="{FF2B5EF4-FFF2-40B4-BE49-F238E27FC236}">
                <a16:creationId xmlns:a16="http://schemas.microsoft.com/office/drawing/2014/main" id="{6F443950-BDB5-0D44-943B-16A21DB78ED2}"/>
              </a:ext>
            </a:extLst>
          </p:cNvPr>
          <p:cNvSpPr>
            <a:spLocks noGrp="1"/>
          </p:cNvSpPr>
          <p:nvPr>
            <p:ph type="sldNum" sz="quarter" idx="12"/>
          </p:nvPr>
        </p:nvSpPr>
        <p:spPr/>
        <p:txBody>
          <a:bodyPr/>
          <a:lstStyle/>
          <a:p>
            <a:fld id="{0309A35A-F519-6045-A243-17CEE57164A8}" type="slidenum">
              <a:rPr lang="en-US" smtClean="0"/>
              <a:t>‹#›</a:t>
            </a:fld>
            <a:endParaRPr lang="en-US"/>
          </a:p>
        </p:txBody>
      </p:sp>
    </p:spTree>
    <p:extLst>
      <p:ext uri="{BB962C8B-B14F-4D97-AF65-F5344CB8AC3E}">
        <p14:creationId xmlns:p14="http://schemas.microsoft.com/office/powerpoint/2010/main" val="3078166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9F8E-E220-1A47-B795-5E79B7B64A9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3C52531-B11C-D848-A75F-628A230F8E0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746DA91-0F45-F145-8D85-6EAB657891E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E87CBCB-477F-7743-BA1C-976C550D8D22}"/>
              </a:ext>
            </a:extLst>
          </p:cNvPr>
          <p:cNvSpPr>
            <a:spLocks noGrp="1"/>
          </p:cNvSpPr>
          <p:nvPr>
            <p:ph type="dt" sz="half" idx="10"/>
          </p:nvPr>
        </p:nvSpPr>
        <p:spPr/>
        <p:txBody>
          <a:bodyPr/>
          <a:lstStyle/>
          <a:p>
            <a:fld id="{A0308F8C-E0FE-1546-AC58-6370688A1F38}" type="datetime1">
              <a:rPr lang="en-GB" smtClean="0"/>
              <a:t>11/10/2022</a:t>
            </a:fld>
            <a:endParaRPr lang="en-US"/>
          </a:p>
        </p:txBody>
      </p:sp>
      <p:sp>
        <p:nvSpPr>
          <p:cNvPr id="6" name="Footer Placeholder 5">
            <a:extLst>
              <a:ext uri="{FF2B5EF4-FFF2-40B4-BE49-F238E27FC236}">
                <a16:creationId xmlns:a16="http://schemas.microsoft.com/office/drawing/2014/main" id="{A97B70BA-7C88-1E4E-A423-CC32DC7E76BB}"/>
              </a:ext>
            </a:extLst>
          </p:cNvPr>
          <p:cNvSpPr>
            <a:spLocks noGrp="1"/>
          </p:cNvSpPr>
          <p:nvPr>
            <p:ph type="ftr" sz="quarter" idx="11"/>
          </p:nvPr>
        </p:nvSpPr>
        <p:spPr/>
        <p:txBody>
          <a:bodyPr/>
          <a:lstStyle/>
          <a:p>
            <a:r>
              <a:rPr lang="en-US"/>
              <a:t>The Peer Teaching and MedSoc are not liable for false or misleading information. This session was created by students, for students, as a revision resource, and any mistakes are unintentional.</a:t>
            </a:r>
          </a:p>
        </p:txBody>
      </p:sp>
      <p:sp>
        <p:nvSpPr>
          <p:cNvPr id="7" name="Slide Number Placeholder 6">
            <a:extLst>
              <a:ext uri="{FF2B5EF4-FFF2-40B4-BE49-F238E27FC236}">
                <a16:creationId xmlns:a16="http://schemas.microsoft.com/office/drawing/2014/main" id="{8213DA39-DF94-C64F-B0B8-2D06AE74D752}"/>
              </a:ext>
            </a:extLst>
          </p:cNvPr>
          <p:cNvSpPr>
            <a:spLocks noGrp="1"/>
          </p:cNvSpPr>
          <p:nvPr>
            <p:ph type="sldNum" sz="quarter" idx="12"/>
          </p:nvPr>
        </p:nvSpPr>
        <p:spPr/>
        <p:txBody>
          <a:bodyPr/>
          <a:lstStyle/>
          <a:p>
            <a:fld id="{0309A35A-F519-6045-A243-17CEE57164A8}" type="slidenum">
              <a:rPr lang="en-US" smtClean="0"/>
              <a:t>‹#›</a:t>
            </a:fld>
            <a:endParaRPr lang="en-US"/>
          </a:p>
        </p:txBody>
      </p:sp>
    </p:spTree>
    <p:extLst>
      <p:ext uri="{BB962C8B-B14F-4D97-AF65-F5344CB8AC3E}">
        <p14:creationId xmlns:p14="http://schemas.microsoft.com/office/powerpoint/2010/main" val="1689388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7A78-3F5E-094E-B5AA-A0E36BA2B1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45AD093-FBFF-134B-98F0-EC3B03C032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6C56C9-943F-8944-BF34-B9E551D2809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A6C6BF5-7130-5349-B854-B54E77C2F4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D91E1E0-92D5-644A-9E39-7CF3187D4E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005EB60-5EE5-6443-B8E7-6A416FBFB530}"/>
              </a:ext>
            </a:extLst>
          </p:cNvPr>
          <p:cNvSpPr>
            <a:spLocks noGrp="1"/>
          </p:cNvSpPr>
          <p:nvPr>
            <p:ph type="dt" sz="half" idx="10"/>
          </p:nvPr>
        </p:nvSpPr>
        <p:spPr/>
        <p:txBody>
          <a:bodyPr/>
          <a:lstStyle/>
          <a:p>
            <a:fld id="{9D82ED9F-CB52-E145-AE8C-20ABAF509280}" type="datetime1">
              <a:rPr lang="en-GB" smtClean="0"/>
              <a:t>11/10/2022</a:t>
            </a:fld>
            <a:endParaRPr lang="en-US"/>
          </a:p>
        </p:txBody>
      </p:sp>
      <p:sp>
        <p:nvSpPr>
          <p:cNvPr id="8" name="Footer Placeholder 7">
            <a:extLst>
              <a:ext uri="{FF2B5EF4-FFF2-40B4-BE49-F238E27FC236}">
                <a16:creationId xmlns:a16="http://schemas.microsoft.com/office/drawing/2014/main" id="{E73BA470-5EB2-5549-91B1-5680CCE7D386}"/>
              </a:ext>
            </a:extLst>
          </p:cNvPr>
          <p:cNvSpPr>
            <a:spLocks noGrp="1"/>
          </p:cNvSpPr>
          <p:nvPr>
            <p:ph type="ftr" sz="quarter" idx="11"/>
          </p:nvPr>
        </p:nvSpPr>
        <p:spPr/>
        <p:txBody>
          <a:bodyPr/>
          <a:lstStyle/>
          <a:p>
            <a:r>
              <a:rPr lang="en-US"/>
              <a:t>The Peer Teaching and MedSoc are not liable for false or misleading information. This session was created by students, for students, as a revision resource, and any mistakes are unintentional.</a:t>
            </a:r>
          </a:p>
        </p:txBody>
      </p:sp>
      <p:sp>
        <p:nvSpPr>
          <p:cNvPr id="9" name="Slide Number Placeholder 8">
            <a:extLst>
              <a:ext uri="{FF2B5EF4-FFF2-40B4-BE49-F238E27FC236}">
                <a16:creationId xmlns:a16="http://schemas.microsoft.com/office/drawing/2014/main" id="{AF0E6BA6-9A99-324A-BD46-6A839AF2C9CC}"/>
              </a:ext>
            </a:extLst>
          </p:cNvPr>
          <p:cNvSpPr>
            <a:spLocks noGrp="1"/>
          </p:cNvSpPr>
          <p:nvPr>
            <p:ph type="sldNum" sz="quarter" idx="12"/>
          </p:nvPr>
        </p:nvSpPr>
        <p:spPr/>
        <p:txBody>
          <a:bodyPr/>
          <a:lstStyle/>
          <a:p>
            <a:fld id="{0309A35A-F519-6045-A243-17CEE57164A8}" type="slidenum">
              <a:rPr lang="en-US" smtClean="0"/>
              <a:t>‹#›</a:t>
            </a:fld>
            <a:endParaRPr lang="en-US"/>
          </a:p>
        </p:txBody>
      </p:sp>
    </p:spTree>
    <p:extLst>
      <p:ext uri="{BB962C8B-B14F-4D97-AF65-F5344CB8AC3E}">
        <p14:creationId xmlns:p14="http://schemas.microsoft.com/office/powerpoint/2010/main" val="1928925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6F55-B764-F74F-9AB9-EF528C9F676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B1C0E6D-A23A-1445-8059-3481A9806DC2}"/>
              </a:ext>
            </a:extLst>
          </p:cNvPr>
          <p:cNvSpPr>
            <a:spLocks noGrp="1"/>
          </p:cNvSpPr>
          <p:nvPr>
            <p:ph type="dt" sz="half" idx="10"/>
          </p:nvPr>
        </p:nvSpPr>
        <p:spPr/>
        <p:txBody>
          <a:bodyPr/>
          <a:lstStyle/>
          <a:p>
            <a:fld id="{B3857C73-715A-F24C-8AA0-68CB8FC478D4}" type="datetime1">
              <a:rPr lang="en-GB" smtClean="0"/>
              <a:t>11/10/2022</a:t>
            </a:fld>
            <a:endParaRPr lang="en-US"/>
          </a:p>
        </p:txBody>
      </p:sp>
      <p:sp>
        <p:nvSpPr>
          <p:cNvPr id="4" name="Footer Placeholder 3">
            <a:extLst>
              <a:ext uri="{FF2B5EF4-FFF2-40B4-BE49-F238E27FC236}">
                <a16:creationId xmlns:a16="http://schemas.microsoft.com/office/drawing/2014/main" id="{34DF6876-20BD-DA41-8EA1-2ACF8943A4FC}"/>
              </a:ext>
            </a:extLst>
          </p:cNvPr>
          <p:cNvSpPr>
            <a:spLocks noGrp="1"/>
          </p:cNvSpPr>
          <p:nvPr>
            <p:ph type="ftr" sz="quarter" idx="11"/>
          </p:nvPr>
        </p:nvSpPr>
        <p:spPr/>
        <p:txBody>
          <a:bodyPr/>
          <a:lstStyle/>
          <a:p>
            <a:r>
              <a:rPr lang="en-US"/>
              <a:t>The Peer Teaching and MedSoc are not liable for false or misleading information. This session was created by students, for students, as a revision resource, and any mistakes are unintentional.</a:t>
            </a:r>
          </a:p>
        </p:txBody>
      </p:sp>
      <p:sp>
        <p:nvSpPr>
          <p:cNvPr id="5" name="Slide Number Placeholder 4">
            <a:extLst>
              <a:ext uri="{FF2B5EF4-FFF2-40B4-BE49-F238E27FC236}">
                <a16:creationId xmlns:a16="http://schemas.microsoft.com/office/drawing/2014/main" id="{8B6C8C88-33D9-334B-8D4C-FD2A4931254A}"/>
              </a:ext>
            </a:extLst>
          </p:cNvPr>
          <p:cNvSpPr>
            <a:spLocks noGrp="1"/>
          </p:cNvSpPr>
          <p:nvPr>
            <p:ph type="sldNum" sz="quarter" idx="12"/>
          </p:nvPr>
        </p:nvSpPr>
        <p:spPr/>
        <p:txBody>
          <a:bodyPr/>
          <a:lstStyle/>
          <a:p>
            <a:fld id="{0309A35A-F519-6045-A243-17CEE57164A8}" type="slidenum">
              <a:rPr lang="en-US" smtClean="0"/>
              <a:t>‹#›</a:t>
            </a:fld>
            <a:endParaRPr lang="en-US"/>
          </a:p>
        </p:txBody>
      </p:sp>
    </p:spTree>
    <p:extLst>
      <p:ext uri="{BB962C8B-B14F-4D97-AF65-F5344CB8AC3E}">
        <p14:creationId xmlns:p14="http://schemas.microsoft.com/office/powerpoint/2010/main" val="4094973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84B71-E77F-8146-91A7-CCAA889DB152}"/>
              </a:ext>
            </a:extLst>
          </p:cNvPr>
          <p:cNvSpPr>
            <a:spLocks noGrp="1"/>
          </p:cNvSpPr>
          <p:nvPr>
            <p:ph type="dt" sz="half" idx="10"/>
          </p:nvPr>
        </p:nvSpPr>
        <p:spPr/>
        <p:txBody>
          <a:bodyPr/>
          <a:lstStyle/>
          <a:p>
            <a:fld id="{193ECFA4-438F-754A-A5D9-A1F6C655DFE1}" type="datetime1">
              <a:rPr lang="en-GB" smtClean="0"/>
              <a:t>11/10/2022</a:t>
            </a:fld>
            <a:endParaRPr lang="en-US"/>
          </a:p>
        </p:txBody>
      </p:sp>
      <p:sp>
        <p:nvSpPr>
          <p:cNvPr id="3" name="Footer Placeholder 2">
            <a:extLst>
              <a:ext uri="{FF2B5EF4-FFF2-40B4-BE49-F238E27FC236}">
                <a16:creationId xmlns:a16="http://schemas.microsoft.com/office/drawing/2014/main" id="{CBF87412-E802-854D-8484-D4B9363C3C75}"/>
              </a:ext>
            </a:extLst>
          </p:cNvPr>
          <p:cNvSpPr>
            <a:spLocks noGrp="1"/>
          </p:cNvSpPr>
          <p:nvPr>
            <p:ph type="ftr" sz="quarter" idx="11"/>
          </p:nvPr>
        </p:nvSpPr>
        <p:spPr/>
        <p:txBody>
          <a:bodyPr/>
          <a:lstStyle/>
          <a:p>
            <a:r>
              <a:rPr lang="en-US"/>
              <a:t>The Peer Teaching and MedSoc are not liable for false or misleading information. This session was created by students, for students, as a revision resource, and any mistakes are unintentional.</a:t>
            </a:r>
          </a:p>
        </p:txBody>
      </p:sp>
      <p:sp>
        <p:nvSpPr>
          <p:cNvPr id="4" name="Slide Number Placeholder 3">
            <a:extLst>
              <a:ext uri="{FF2B5EF4-FFF2-40B4-BE49-F238E27FC236}">
                <a16:creationId xmlns:a16="http://schemas.microsoft.com/office/drawing/2014/main" id="{2356A368-8685-124B-88A0-DE9EF6152356}"/>
              </a:ext>
            </a:extLst>
          </p:cNvPr>
          <p:cNvSpPr>
            <a:spLocks noGrp="1"/>
          </p:cNvSpPr>
          <p:nvPr>
            <p:ph type="sldNum" sz="quarter" idx="12"/>
          </p:nvPr>
        </p:nvSpPr>
        <p:spPr/>
        <p:txBody>
          <a:bodyPr/>
          <a:lstStyle/>
          <a:p>
            <a:fld id="{0309A35A-F519-6045-A243-17CEE57164A8}" type="slidenum">
              <a:rPr lang="en-US" smtClean="0"/>
              <a:t>‹#›</a:t>
            </a:fld>
            <a:endParaRPr lang="en-US"/>
          </a:p>
        </p:txBody>
      </p:sp>
    </p:spTree>
    <p:extLst>
      <p:ext uri="{BB962C8B-B14F-4D97-AF65-F5344CB8AC3E}">
        <p14:creationId xmlns:p14="http://schemas.microsoft.com/office/powerpoint/2010/main" val="1118922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E6432-FAD1-4D4C-A1B5-98FADBBC38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905FDB-E933-C949-AB77-3D97C54479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DA6264B-956E-9B40-BF82-B6467136D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723E39-04D3-1C47-8CD1-454A5034D054}"/>
              </a:ext>
            </a:extLst>
          </p:cNvPr>
          <p:cNvSpPr>
            <a:spLocks noGrp="1"/>
          </p:cNvSpPr>
          <p:nvPr>
            <p:ph type="dt" sz="half" idx="10"/>
          </p:nvPr>
        </p:nvSpPr>
        <p:spPr/>
        <p:txBody>
          <a:bodyPr/>
          <a:lstStyle/>
          <a:p>
            <a:fld id="{88833DC5-05EF-D24A-A9F8-920AD82CBFE7}" type="datetime1">
              <a:rPr lang="en-GB" smtClean="0"/>
              <a:t>11/10/2022</a:t>
            </a:fld>
            <a:endParaRPr lang="en-US"/>
          </a:p>
        </p:txBody>
      </p:sp>
      <p:sp>
        <p:nvSpPr>
          <p:cNvPr id="6" name="Footer Placeholder 5">
            <a:extLst>
              <a:ext uri="{FF2B5EF4-FFF2-40B4-BE49-F238E27FC236}">
                <a16:creationId xmlns:a16="http://schemas.microsoft.com/office/drawing/2014/main" id="{12F253EE-D506-D843-944F-9BF53DE907A2}"/>
              </a:ext>
            </a:extLst>
          </p:cNvPr>
          <p:cNvSpPr>
            <a:spLocks noGrp="1"/>
          </p:cNvSpPr>
          <p:nvPr>
            <p:ph type="ftr" sz="quarter" idx="11"/>
          </p:nvPr>
        </p:nvSpPr>
        <p:spPr/>
        <p:txBody>
          <a:bodyPr/>
          <a:lstStyle/>
          <a:p>
            <a:r>
              <a:rPr lang="en-US"/>
              <a:t>The Peer Teaching and MedSoc are not liable for false or misleading information. This session was created by students, for students, as a revision resource, and any mistakes are unintentional.</a:t>
            </a:r>
          </a:p>
        </p:txBody>
      </p:sp>
      <p:sp>
        <p:nvSpPr>
          <p:cNvPr id="7" name="Slide Number Placeholder 6">
            <a:extLst>
              <a:ext uri="{FF2B5EF4-FFF2-40B4-BE49-F238E27FC236}">
                <a16:creationId xmlns:a16="http://schemas.microsoft.com/office/drawing/2014/main" id="{376F2DFF-210A-0842-8D22-3C7FD5FC8492}"/>
              </a:ext>
            </a:extLst>
          </p:cNvPr>
          <p:cNvSpPr>
            <a:spLocks noGrp="1"/>
          </p:cNvSpPr>
          <p:nvPr>
            <p:ph type="sldNum" sz="quarter" idx="12"/>
          </p:nvPr>
        </p:nvSpPr>
        <p:spPr/>
        <p:txBody>
          <a:bodyPr/>
          <a:lstStyle/>
          <a:p>
            <a:fld id="{0309A35A-F519-6045-A243-17CEE57164A8}" type="slidenum">
              <a:rPr lang="en-US" smtClean="0"/>
              <a:t>‹#›</a:t>
            </a:fld>
            <a:endParaRPr lang="en-US"/>
          </a:p>
        </p:txBody>
      </p:sp>
    </p:spTree>
    <p:extLst>
      <p:ext uri="{BB962C8B-B14F-4D97-AF65-F5344CB8AC3E}">
        <p14:creationId xmlns:p14="http://schemas.microsoft.com/office/powerpoint/2010/main" val="3248853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DC49-6C47-F84B-8595-5F08C4E040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FC42E1E-8063-5F49-9012-EA6681F67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912B82-332B-8343-A70F-B3B47D62F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692B53-237B-7144-AAEC-26E8F681482F}"/>
              </a:ext>
            </a:extLst>
          </p:cNvPr>
          <p:cNvSpPr>
            <a:spLocks noGrp="1"/>
          </p:cNvSpPr>
          <p:nvPr>
            <p:ph type="dt" sz="half" idx="10"/>
          </p:nvPr>
        </p:nvSpPr>
        <p:spPr/>
        <p:txBody>
          <a:bodyPr/>
          <a:lstStyle/>
          <a:p>
            <a:fld id="{1BAC89A6-D22C-5547-8AA1-DEBE0EC5111D}" type="datetime1">
              <a:rPr lang="en-GB" smtClean="0"/>
              <a:t>11/10/2022</a:t>
            </a:fld>
            <a:endParaRPr lang="en-US"/>
          </a:p>
        </p:txBody>
      </p:sp>
      <p:sp>
        <p:nvSpPr>
          <p:cNvPr id="6" name="Footer Placeholder 5">
            <a:extLst>
              <a:ext uri="{FF2B5EF4-FFF2-40B4-BE49-F238E27FC236}">
                <a16:creationId xmlns:a16="http://schemas.microsoft.com/office/drawing/2014/main" id="{3D4D79D1-B9FA-5D49-A4D8-7A7E5C1CFC8D}"/>
              </a:ext>
            </a:extLst>
          </p:cNvPr>
          <p:cNvSpPr>
            <a:spLocks noGrp="1"/>
          </p:cNvSpPr>
          <p:nvPr>
            <p:ph type="ftr" sz="quarter" idx="11"/>
          </p:nvPr>
        </p:nvSpPr>
        <p:spPr/>
        <p:txBody>
          <a:bodyPr/>
          <a:lstStyle/>
          <a:p>
            <a:r>
              <a:rPr lang="en-US"/>
              <a:t>The Peer Teaching and MedSoc are not liable for false or misleading information. This session was created by students, for students, as a revision resource, and any mistakes are unintentional.</a:t>
            </a:r>
          </a:p>
        </p:txBody>
      </p:sp>
      <p:sp>
        <p:nvSpPr>
          <p:cNvPr id="7" name="Slide Number Placeholder 6">
            <a:extLst>
              <a:ext uri="{FF2B5EF4-FFF2-40B4-BE49-F238E27FC236}">
                <a16:creationId xmlns:a16="http://schemas.microsoft.com/office/drawing/2014/main" id="{35E403F3-2CD0-314B-A677-D91986D32E3C}"/>
              </a:ext>
            </a:extLst>
          </p:cNvPr>
          <p:cNvSpPr>
            <a:spLocks noGrp="1"/>
          </p:cNvSpPr>
          <p:nvPr>
            <p:ph type="sldNum" sz="quarter" idx="12"/>
          </p:nvPr>
        </p:nvSpPr>
        <p:spPr/>
        <p:txBody>
          <a:bodyPr/>
          <a:lstStyle/>
          <a:p>
            <a:fld id="{0309A35A-F519-6045-A243-17CEE57164A8}" type="slidenum">
              <a:rPr lang="en-US" smtClean="0"/>
              <a:t>‹#›</a:t>
            </a:fld>
            <a:endParaRPr lang="en-US"/>
          </a:p>
        </p:txBody>
      </p:sp>
    </p:spTree>
    <p:extLst>
      <p:ext uri="{BB962C8B-B14F-4D97-AF65-F5344CB8AC3E}">
        <p14:creationId xmlns:p14="http://schemas.microsoft.com/office/powerpoint/2010/main" val="2800537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C5">
            <a:alpha val="13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E8E9DB-8C06-A345-A8DD-8470580DB5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AD8126-1398-B44D-A556-A58808C7D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038E43-0681-E944-BF43-7606A0BA6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565FE-FABD-5145-8D55-FE801C38A902}" type="datetime1">
              <a:rPr lang="en-GB" smtClean="0"/>
              <a:t>11/10/2022</a:t>
            </a:fld>
            <a:endParaRPr lang="en-US"/>
          </a:p>
        </p:txBody>
      </p:sp>
      <p:sp>
        <p:nvSpPr>
          <p:cNvPr id="5" name="Footer Placeholder 4">
            <a:extLst>
              <a:ext uri="{FF2B5EF4-FFF2-40B4-BE49-F238E27FC236}">
                <a16:creationId xmlns:a16="http://schemas.microsoft.com/office/drawing/2014/main" id="{A986B6F4-8321-D542-A142-BB24AF913D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Peer Teaching and MedSoc are not liable for false or misleading information. This session was created by students, for students, as a revision resource, and any mistakes are unintentional.</a:t>
            </a:r>
          </a:p>
        </p:txBody>
      </p:sp>
      <p:sp>
        <p:nvSpPr>
          <p:cNvPr id="6" name="Slide Number Placeholder 5">
            <a:extLst>
              <a:ext uri="{FF2B5EF4-FFF2-40B4-BE49-F238E27FC236}">
                <a16:creationId xmlns:a16="http://schemas.microsoft.com/office/drawing/2014/main" id="{574D364B-B582-3740-8B1B-7C4DCCF162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9A35A-F519-6045-A243-17CEE57164A8}" type="slidenum">
              <a:rPr lang="en-US" smtClean="0"/>
              <a:t>‹#›</a:t>
            </a:fld>
            <a:endParaRPr lang="en-US"/>
          </a:p>
        </p:txBody>
      </p:sp>
    </p:spTree>
    <p:extLst>
      <p:ext uri="{BB962C8B-B14F-4D97-AF65-F5344CB8AC3E}">
        <p14:creationId xmlns:p14="http://schemas.microsoft.com/office/powerpoint/2010/main" val="530047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customXml" Target="../ink/ink1.xml"/><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customXml" Target="../ink/ink2.xml"/><Relationship Id="rId10" Type="http://schemas.openxmlformats.org/officeDocument/2006/relationships/image" Target="../media/image39.svg"/><Relationship Id="rId4" Type="http://schemas.openxmlformats.org/officeDocument/2006/relationships/image" Target="../media/image34.png"/><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46.gi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84FB75-B91E-6F41-B9A6-CB0B38083953}"/>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680FA46-BD00-394C-BEE5-F3203E36CBCC}"/>
              </a:ext>
            </a:extLst>
          </p:cNvPr>
          <p:cNvGrpSpPr/>
          <p:nvPr/>
        </p:nvGrpSpPr>
        <p:grpSpPr>
          <a:xfrm>
            <a:off x="0" y="5582490"/>
            <a:ext cx="12070081" cy="1297375"/>
            <a:chOff x="0" y="5582490"/>
            <a:chExt cx="12070081" cy="1297375"/>
          </a:xfrm>
        </p:grpSpPr>
        <p:pic>
          <p:nvPicPr>
            <p:cNvPr id="18" name="Picture 4" descr="SHEFFIELD PEER TEACHING SOCIETY">
              <a:extLst>
                <a:ext uri="{FF2B5EF4-FFF2-40B4-BE49-F238E27FC236}">
                  <a16:creationId xmlns:a16="http://schemas.microsoft.com/office/drawing/2014/main" id="{906FFD82-7933-0643-A7F5-EE841E3E35F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91" b="95814" l="1386" r="96767">
                          <a14:foregroundMark x1="76443" y1="31163" x2="61432" y2="20000"/>
                          <a14:foregroundMark x1="61432" y1="20000" x2="38799" y2="17442"/>
                          <a14:foregroundMark x1="38799" y1="17442" x2="26328" y2="23488"/>
                          <a14:foregroundMark x1="26328" y1="23488" x2="21478" y2="33953"/>
                          <a14:foregroundMark x1="21478" y1="33953" x2="24711" y2="56512"/>
                          <a14:foregroundMark x1="24711" y1="56512" x2="34642" y2="73721"/>
                          <a14:foregroundMark x1="34642" y1="73721" x2="41570" y2="80000"/>
                          <a14:foregroundMark x1="41570" y1="80000" x2="49885" y2="82558"/>
                          <a14:foregroundMark x1="49885" y1="82558" x2="59584" y2="81860"/>
                          <a14:foregroundMark x1="59584" y1="81860" x2="69515" y2="74884"/>
                          <a14:foregroundMark x1="69515" y1="74884" x2="83603" y2="41628"/>
                          <a14:foregroundMark x1="42725" y1="21860" x2="67898" y2="29070"/>
                          <a14:foregroundMark x1="67898" y1="29070" x2="42263" y2="18140"/>
                          <a14:foregroundMark x1="42263" y1="18140" x2="33256" y2="16512"/>
                          <a14:foregroundMark x1="33256" y1="16512" x2="49885" y2="15814"/>
                          <a14:foregroundMark x1="49885" y1="15814" x2="59815" y2="17209"/>
                          <a14:foregroundMark x1="59815" y1="17209" x2="42725" y2="15349"/>
                          <a14:foregroundMark x1="42725" y1="15349" x2="66513" y2="19535"/>
                          <a14:foregroundMark x1="66513" y1="19535" x2="78060" y2="31395"/>
                          <a14:foregroundMark x1="78060" y1="31395" x2="70901" y2="20233"/>
                          <a14:foregroundMark x1="70901" y1="20233" x2="77829" y2="31860"/>
                          <a14:foregroundMark x1="77829" y1="31860" x2="71132" y2="22093"/>
                          <a14:foregroundMark x1="71132" y1="22093" x2="76212" y2="30698"/>
                          <a14:foregroundMark x1="76212" y1="30698" x2="76212" y2="31163"/>
                          <a14:foregroundMark x1="24942" y1="23256" x2="18476" y2="29302"/>
                          <a14:foregroundMark x1="18476" y1="29302" x2="25866" y2="22326"/>
                          <a14:foregroundMark x1="25866" y1="22326" x2="17090" y2="32326"/>
                          <a14:foregroundMark x1="34411" y1="16977" x2="22864" y2="18837"/>
                          <a14:foregroundMark x1="22864" y1="18837" x2="16397" y2="24884"/>
                          <a14:foregroundMark x1="16397" y1="24884" x2="12933" y2="33023"/>
                          <a14:foregroundMark x1="12933" y1="33023" x2="13857" y2="53721"/>
                          <a14:foregroundMark x1="13857" y1="53721" x2="23788" y2="75814"/>
                          <a14:foregroundMark x1="23788" y1="75814" x2="34642" y2="84419"/>
                          <a14:foregroundMark x1="34642" y1="84419" x2="46651" y2="87209"/>
                          <a14:foregroundMark x1="46651" y1="87209" x2="57506" y2="83256"/>
                          <a14:foregroundMark x1="57506" y1="83256" x2="73210" y2="66512"/>
                          <a14:foregroundMark x1="73210" y1="66512" x2="80139" y2="46047"/>
                          <a14:foregroundMark x1="80139" y1="46047" x2="80370" y2="30930"/>
                          <a14:foregroundMark x1="80370" y1="30930" x2="75520" y2="19302"/>
                          <a14:foregroundMark x1="75520" y1="19302" x2="64896" y2="13023"/>
                          <a14:foregroundMark x1="64896" y1="13023" x2="56981" y2="10781"/>
                          <a14:foregroundMark x1="40046" y1="11177" x2="35104" y2="12326"/>
                          <a14:foregroundMark x1="35104" y1="12326" x2="17783" y2="29070"/>
                          <a14:foregroundMark x1="17783" y1="29070" x2="15473" y2="56512"/>
                          <a14:foregroundMark x1="15473" y1="56512" x2="17321" y2="67442"/>
                          <a14:foregroundMark x1="17321" y1="67442" x2="22402" y2="76047"/>
                          <a14:foregroundMark x1="22402" y1="76047" x2="30716" y2="82093"/>
                          <a14:foregroundMark x1="30716" y1="82093" x2="43418" y2="85116"/>
                          <a14:foregroundMark x1="43418" y1="85116" x2="54273" y2="84884"/>
                          <a14:foregroundMark x1="54273" y1="84884" x2="76443" y2="74186"/>
                          <a14:foregroundMark x1="76443" y1="74186" x2="82679" y2="66512"/>
                          <a14:foregroundMark x1="82679" y1="66512" x2="86605" y2="56744"/>
                          <a14:foregroundMark x1="86605" y1="56744" x2="87298" y2="39767"/>
                          <a14:foregroundMark x1="87298" y1="39767" x2="80831" y2="20233"/>
                          <a14:foregroundMark x1="94919" y1="52558" x2="94919" y2="52558"/>
                          <a14:foregroundMark x1="9469" y1="64419" x2="9469" y2="64419"/>
                          <a14:foregroundMark x1="45958" y1="92791" x2="45958" y2="92791"/>
                          <a14:foregroundMark x1="6928" y1="50698" x2="6928" y2="50698"/>
                          <a14:foregroundMark x1="49192" y1="3023" x2="49192" y2="3023"/>
                          <a14:foregroundMark x1="40647" y1="91163" x2="56813" y2="90698"/>
                          <a14:foregroundMark x1="56813" y1="90698" x2="69284" y2="81395"/>
                          <a14:foregroundMark x1="26328" y1="26512" x2="37182" y2="25349"/>
                          <a14:foregroundMark x1="37182" y1="25349" x2="27021" y2="28372"/>
                          <a14:foregroundMark x1="27021" y1="28372" x2="41801" y2="16279"/>
                          <a14:foregroundMark x1="41801" y1="16279" x2="35335" y2="24186"/>
                          <a14:foregroundMark x1="35335" y1="24186" x2="30947" y2="26744"/>
                          <a14:foregroundMark x1="1386" y1="50698" x2="1386" y2="50698"/>
                          <a14:foregroundMark x1="96767" y1="50000" x2="96767" y2="50000"/>
                          <a14:backgroundMark x1="693" y1="49302" x2="693" y2="49302"/>
                          <a14:backgroundMark x1="13626" y1="16279" x2="5312" y2="27442"/>
                          <a14:backgroundMark x1="33487" y1="96744" x2="49423" y2="97209"/>
                          <a14:backgroundMark x1="49423" y1="97209" x2="77598" y2="92558"/>
                          <a14:backgroundMark x1="4850" y1="72558" x2="3464" y2="28605"/>
                          <a14:backgroundMark x1="3464" y1="68837" x2="25404" y2="90465"/>
                          <a14:backgroundMark x1="25404" y1="90465" x2="36721" y2="95349"/>
                          <a14:backgroundMark x1="66513" y1="95349" x2="89376" y2="75116"/>
                          <a14:backgroundMark x1="89376" y1="75116" x2="97460" y2="59767"/>
                          <a14:backgroundMark x1="97460" y1="59767" x2="96998" y2="42093"/>
                          <a14:backgroundMark x1="96998" y1="42093" x2="87529" y2="15581"/>
                          <a14:backgroundMark x1="7852" y1="22791" x2="36028" y2="8140"/>
                          <a14:backgroundMark x1="36028" y1="8140" x2="53118" y2="7209"/>
                          <a14:backgroundMark x1="53118" y1="7209" x2="69053" y2="7907"/>
                          <a14:backgroundMark x1="69053" y1="7907" x2="84296" y2="16047"/>
                          <a14:backgroundMark x1="84296" y1="16047" x2="92610" y2="26047"/>
                        </a14:backgroundRemoval>
                      </a14:imgEffect>
                    </a14:imgLayer>
                  </a14:imgProps>
                </a:ext>
                <a:ext uri="{28A0092B-C50C-407E-A947-70E740481C1C}">
                  <a14:useLocalDpi xmlns:a14="http://schemas.microsoft.com/office/drawing/2010/main" val="0"/>
                </a:ext>
              </a:extLst>
            </a:blip>
            <a:srcRect/>
            <a:stretch>
              <a:fillRect/>
            </a:stretch>
          </p:blipFill>
          <p:spPr bwMode="auto">
            <a:xfrm>
              <a:off x="0" y="5582490"/>
              <a:ext cx="1306426" cy="12973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heffield Medical Society">
              <a:extLst>
                <a:ext uri="{FF2B5EF4-FFF2-40B4-BE49-F238E27FC236}">
                  <a16:creationId xmlns:a16="http://schemas.microsoft.com/office/drawing/2014/main" id="{A6E895D6-B4D2-1544-ADCA-028522041A4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63655" y="6054562"/>
              <a:ext cx="1306426" cy="7687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7" name="Group 1046">
            <a:extLst>
              <a:ext uri="{FF2B5EF4-FFF2-40B4-BE49-F238E27FC236}">
                <a16:creationId xmlns:a16="http://schemas.microsoft.com/office/drawing/2014/main" id="{A3C0D298-47AC-4912-8022-B969E5732C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6430" y="626107"/>
            <a:ext cx="1128382" cy="847206"/>
            <a:chOff x="5307830" y="325570"/>
            <a:chExt cx="1128382" cy="847206"/>
          </a:xfrm>
        </p:grpSpPr>
        <p:sp>
          <p:nvSpPr>
            <p:cNvPr id="1048" name="Freeform 5">
              <a:extLst>
                <a:ext uri="{FF2B5EF4-FFF2-40B4-BE49-F238E27FC236}">
                  <a16:creationId xmlns:a16="http://schemas.microsoft.com/office/drawing/2014/main" id="{F8ED9F95-2ADE-4C89-BD97-AF7DB8DB36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049" name="Freeform 5">
              <a:extLst>
                <a:ext uri="{FF2B5EF4-FFF2-40B4-BE49-F238E27FC236}">
                  <a16:creationId xmlns:a16="http://schemas.microsoft.com/office/drawing/2014/main" id="{1DD52534-E915-42C0-890A-5B19A15B53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051" name="Freeform 5">
            <a:extLst>
              <a:ext uri="{FF2B5EF4-FFF2-40B4-BE49-F238E27FC236}">
                <a16:creationId xmlns:a16="http://schemas.microsoft.com/office/drawing/2014/main" id="{01F1CEA4-5DA0-41E1-A743-4F227AE62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58811" y="1645694"/>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3" name="Freeform: Shape 1052">
            <a:extLst>
              <a:ext uri="{FF2B5EF4-FFF2-40B4-BE49-F238E27FC236}">
                <a16:creationId xmlns:a16="http://schemas.microsoft.com/office/drawing/2014/main" id="{07D1A722-B699-4DA0-B7AC-F06CC81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9502" y="626107"/>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 name="TextBox 5">
            <a:extLst>
              <a:ext uri="{FF2B5EF4-FFF2-40B4-BE49-F238E27FC236}">
                <a16:creationId xmlns:a16="http://schemas.microsoft.com/office/drawing/2014/main" id="{FAB86AEF-DB08-BF42-9E92-1D1C292F5356}"/>
              </a:ext>
            </a:extLst>
          </p:cNvPr>
          <p:cNvSpPr txBox="1"/>
          <p:nvPr/>
        </p:nvSpPr>
        <p:spPr>
          <a:xfrm>
            <a:off x="966430" y="3450865"/>
            <a:ext cx="6006864" cy="156640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dirty="0">
                <a:latin typeface="+mj-lt"/>
                <a:ea typeface="+mj-ea"/>
                <a:cs typeface="+mj-cs"/>
              </a:rPr>
              <a:t>GEM Revision Series</a:t>
            </a:r>
          </a:p>
          <a:p>
            <a:pPr>
              <a:lnSpc>
                <a:spcPct val="90000"/>
              </a:lnSpc>
              <a:spcBef>
                <a:spcPct val="0"/>
              </a:spcBef>
              <a:spcAft>
                <a:spcPts val="600"/>
              </a:spcAft>
            </a:pPr>
            <a:r>
              <a:rPr lang="en-US" sz="5400" b="1" dirty="0">
                <a:latin typeface="+mj-lt"/>
                <a:ea typeface="+mj-ea"/>
                <a:cs typeface="+mj-cs"/>
              </a:rPr>
              <a:t>2022/23</a:t>
            </a:r>
          </a:p>
        </p:txBody>
      </p:sp>
      <p:pic>
        <p:nvPicPr>
          <p:cNvPr id="1026" name="Picture 2" descr="Sheffield Medical Society">
            <a:extLst>
              <a:ext uri="{FF2B5EF4-FFF2-40B4-BE49-F238E27FC236}">
                <a16:creationId xmlns:a16="http://schemas.microsoft.com/office/drawing/2014/main" id="{564E71FF-F94A-8B4A-8DFF-5E6274FF70E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07859" y="1510852"/>
            <a:ext cx="2617954" cy="154057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7978C04B-B0BB-2D44-8F41-F410AF0D445B}"/>
              </a:ext>
            </a:extLst>
          </p:cNvPr>
          <p:cNvSpPr/>
          <p:nvPr/>
        </p:nvSpPr>
        <p:spPr>
          <a:xfrm>
            <a:off x="7325813" y="1775638"/>
            <a:ext cx="3899757" cy="38811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71CE3FE9-947A-1F47-A5D2-5543F71B7BF0}"/>
              </a:ext>
            </a:extLst>
          </p:cNvPr>
          <p:cNvSpPr>
            <a:spLocks noGrp="1"/>
          </p:cNvSpPr>
          <p:nvPr>
            <p:ph type="ftr" sz="quarter" idx="11"/>
          </p:nvPr>
        </p:nvSpPr>
        <p:spPr>
          <a:xfrm>
            <a:off x="1349181" y="6173037"/>
            <a:ext cx="9335310" cy="550159"/>
          </a:xfrm>
        </p:spPr>
        <p:txBody>
          <a:bodyPr/>
          <a:lstStyle/>
          <a:p>
            <a:pPr algn="l"/>
            <a:r>
              <a:rPr lang="en-US" dirty="0"/>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p>
        </p:txBody>
      </p:sp>
      <p:pic>
        <p:nvPicPr>
          <p:cNvPr id="1028" name="Picture 4" descr="SHEFFIELD PEER TEACHING SOCIETY">
            <a:extLst>
              <a:ext uri="{FF2B5EF4-FFF2-40B4-BE49-F238E27FC236}">
                <a16:creationId xmlns:a16="http://schemas.microsoft.com/office/drawing/2014/main" id="{BF75F769-5C17-7244-B566-270F596C1D0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91" b="95814" l="1386" r="96767">
                        <a14:foregroundMark x1="76443" y1="31163" x2="61432" y2="20000"/>
                        <a14:foregroundMark x1="61432" y1="20000" x2="38799" y2="17442"/>
                        <a14:foregroundMark x1="38799" y1="17442" x2="26328" y2="23488"/>
                        <a14:foregroundMark x1="26328" y1="23488" x2="21478" y2="33953"/>
                        <a14:foregroundMark x1="21478" y1="33953" x2="24711" y2="56512"/>
                        <a14:foregroundMark x1="24711" y1="56512" x2="34642" y2="73721"/>
                        <a14:foregroundMark x1="34642" y1="73721" x2="41570" y2="80000"/>
                        <a14:foregroundMark x1="41570" y1="80000" x2="49885" y2="82558"/>
                        <a14:foregroundMark x1="49885" y1="82558" x2="59584" y2="81860"/>
                        <a14:foregroundMark x1="59584" y1="81860" x2="69515" y2="74884"/>
                        <a14:foregroundMark x1="69515" y1="74884" x2="83603" y2="41628"/>
                        <a14:foregroundMark x1="42725" y1="21860" x2="67898" y2="29070"/>
                        <a14:foregroundMark x1="67898" y1="29070" x2="42263" y2="18140"/>
                        <a14:foregroundMark x1="42263" y1="18140" x2="33256" y2="16512"/>
                        <a14:foregroundMark x1="33256" y1="16512" x2="49885" y2="15814"/>
                        <a14:foregroundMark x1="49885" y1="15814" x2="59815" y2="17209"/>
                        <a14:foregroundMark x1="59815" y1="17209" x2="42725" y2="15349"/>
                        <a14:foregroundMark x1="42725" y1="15349" x2="66513" y2="19535"/>
                        <a14:foregroundMark x1="66513" y1="19535" x2="78060" y2="31395"/>
                        <a14:foregroundMark x1="78060" y1="31395" x2="70901" y2="20233"/>
                        <a14:foregroundMark x1="70901" y1="20233" x2="77829" y2="31860"/>
                        <a14:foregroundMark x1="77829" y1="31860" x2="71132" y2="22093"/>
                        <a14:foregroundMark x1="71132" y1="22093" x2="76212" y2="30698"/>
                        <a14:foregroundMark x1="76212" y1="30698" x2="76212" y2="31163"/>
                        <a14:foregroundMark x1="24942" y1="23256" x2="18476" y2="29302"/>
                        <a14:foregroundMark x1="18476" y1="29302" x2="25866" y2="22326"/>
                        <a14:foregroundMark x1="25866" y1="22326" x2="17090" y2="32326"/>
                        <a14:foregroundMark x1="34411" y1="16977" x2="22864" y2="18837"/>
                        <a14:foregroundMark x1="22864" y1="18837" x2="16397" y2="24884"/>
                        <a14:foregroundMark x1="16397" y1="24884" x2="12933" y2="33023"/>
                        <a14:foregroundMark x1="12933" y1="33023" x2="13857" y2="53721"/>
                        <a14:foregroundMark x1="13857" y1="53721" x2="23788" y2="75814"/>
                        <a14:foregroundMark x1="23788" y1="75814" x2="34642" y2="84419"/>
                        <a14:foregroundMark x1="34642" y1="84419" x2="46651" y2="87209"/>
                        <a14:foregroundMark x1="46651" y1="87209" x2="57506" y2="83256"/>
                        <a14:foregroundMark x1="57506" y1="83256" x2="73210" y2="66512"/>
                        <a14:foregroundMark x1="73210" y1="66512" x2="80139" y2="46047"/>
                        <a14:foregroundMark x1="80139" y1="46047" x2="80370" y2="30930"/>
                        <a14:foregroundMark x1="80370" y1="30930" x2="75520" y2="19302"/>
                        <a14:foregroundMark x1="75520" y1="19302" x2="64896" y2="13023"/>
                        <a14:foregroundMark x1="64896" y1="13023" x2="56981" y2="10781"/>
                        <a14:foregroundMark x1="40046" y1="11177" x2="35104" y2="12326"/>
                        <a14:foregroundMark x1="35104" y1="12326" x2="17783" y2="29070"/>
                        <a14:foregroundMark x1="17783" y1="29070" x2="15473" y2="56512"/>
                        <a14:foregroundMark x1="15473" y1="56512" x2="17321" y2="67442"/>
                        <a14:foregroundMark x1="17321" y1="67442" x2="22402" y2="76047"/>
                        <a14:foregroundMark x1="22402" y1="76047" x2="30716" y2="82093"/>
                        <a14:foregroundMark x1="30716" y1="82093" x2="43418" y2="85116"/>
                        <a14:foregroundMark x1="43418" y1="85116" x2="54273" y2="84884"/>
                        <a14:foregroundMark x1="54273" y1="84884" x2="76443" y2="74186"/>
                        <a14:foregroundMark x1="76443" y1="74186" x2="82679" y2="66512"/>
                        <a14:foregroundMark x1="82679" y1="66512" x2="86605" y2="56744"/>
                        <a14:foregroundMark x1="86605" y1="56744" x2="87298" y2="39767"/>
                        <a14:foregroundMark x1="87298" y1="39767" x2="80831" y2="20233"/>
                        <a14:foregroundMark x1="94919" y1="52558" x2="94919" y2="52558"/>
                        <a14:foregroundMark x1="9469" y1="64419" x2="9469" y2="64419"/>
                        <a14:foregroundMark x1="45958" y1="92791" x2="45958" y2="92791"/>
                        <a14:foregroundMark x1="6928" y1="50698" x2="6928" y2="50698"/>
                        <a14:foregroundMark x1="49192" y1="3023" x2="49192" y2="3023"/>
                        <a14:foregroundMark x1="40647" y1="91163" x2="56813" y2="90698"/>
                        <a14:foregroundMark x1="56813" y1="90698" x2="69284" y2="81395"/>
                        <a14:foregroundMark x1="26328" y1="26512" x2="37182" y2="25349"/>
                        <a14:foregroundMark x1="37182" y1="25349" x2="27021" y2="28372"/>
                        <a14:foregroundMark x1="27021" y1="28372" x2="41801" y2="16279"/>
                        <a14:foregroundMark x1="41801" y1="16279" x2="35335" y2="24186"/>
                        <a14:foregroundMark x1="35335" y1="24186" x2="30947" y2="26744"/>
                        <a14:foregroundMark x1="1386" y1="50698" x2="1386" y2="50698"/>
                        <a14:foregroundMark x1="96767" y1="50000" x2="96767" y2="50000"/>
                        <a14:backgroundMark x1="693" y1="49302" x2="693" y2="49302"/>
                        <a14:backgroundMark x1="13626" y1="16279" x2="5312" y2="27442"/>
                        <a14:backgroundMark x1="33487" y1="96744" x2="49423" y2="97209"/>
                        <a14:backgroundMark x1="49423" y1="97209" x2="77598" y2="92558"/>
                        <a14:backgroundMark x1="4850" y1="72558" x2="3464" y2="28605"/>
                        <a14:backgroundMark x1="3464" y1="68837" x2="25404" y2="90465"/>
                        <a14:backgroundMark x1="25404" y1="90465" x2="36721" y2="95349"/>
                        <a14:backgroundMark x1="66513" y1="95349" x2="89376" y2="75116"/>
                        <a14:backgroundMark x1="89376" y1="75116" x2="97460" y2="59767"/>
                        <a14:backgroundMark x1="97460" y1="59767" x2="96998" y2="42093"/>
                        <a14:backgroundMark x1="96998" y1="42093" x2="87529" y2="15581"/>
                        <a14:backgroundMark x1="7852" y1="22791" x2="36028" y2="8140"/>
                        <a14:backgroundMark x1="36028" y1="8140" x2="53118" y2="7209"/>
                        <a14:backgroundMark x1="53118" y1="7209" x2="69053" y2="7907"/>
                        <a14:backgroundMark x1="69053" y1="7907" x2="84296" y2="16047"/>
                        <a14:backgroundMark x1="84296" y1="16047" x2="92610" y2="26047"/>
                      </a14:backgroundRemoval>
                    </a14:imgEffect>
                  </a14:imgLayer>
                </a14:imgProps>
              </a:ext>
              <a:ext uri="{28A0092B-C50C-407E-A947-70E740481C1C}">
                <a14:useLocalDpi xmlns:a14="http://schemas.microsoft.com/office/drawing/2010/main" val="0"/>
              </a:ext>
            </a:extLst>
          </a:blip>
          <a:srcRect/>
          <a:stretch>
            <a:fillRect/>
          </a:stretch>
        </p:blipFill>
        <p:spPr bwMode="auto">
          <a:xfrm>
            <a:off x="7167721" y="1666738"/>
            <a:ext cx="4300526" cy="427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425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1846659"/>
          </a:xfrm>
          <a:prstGeom prst="rect">
            <a:avLst/>
          </a:prstGeom>
          <a:noFill/>
        </p:spPr>
        <p:txBody>
          <a:bodyPr wrap="square" rtlCol="0">
            <a:spAutoFit/>
          </a:bodyPr>
          <a:lstStyle/>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sp>
        <p:nvSpPr>
          <p:cNvPr id="2" name="Rectangle 6">
            <a:extLst>
              <a:ext uri="{FF2B5EF4-FFF2-40B4-BE49-F238E27FC236}">
                <a16:creationId xmlns:a16="http://schemas.microsoft.com/office/drawing/2014/main" id="{95480C1C-5CAA-84F9-F8E9-7261211E7B04}"/>
              </a:ext>
            </a:extLst>
          </p:cNvPr>
          <p:cNvSpPr>
            <a:spLocks noGrp="1" noChangeArrowheads="1"/>
          </p:cNvSpPr>
          <p:nvPr>
            <p:ph idx="1"/>
          </p:nvPr>
        </p:nvSpPr>
        <p:spPr>
          <a:xfrm>
            <a:off x="7352830" y="802595"/>
            <a:ext cx="4133974" cy="5531396"/>
          </a:xfrm>
        </p:spPr>
        <p:txBody>
          <a:bodyPr/>
          <a:lstStyle/>
          <a:p>
            <a:pPr eaLnBrk="1" hangingPunct="1">
              <a:lnSpc>
                <a:spcPct val="90000"/>
              </a:lnSpc>
            </a:pPr>
            <a:r>
              <a:rPr lang="en-GB" altLang="en-US" sz="2000" b="1" dirty="0"/>
              <a:t>Parasympathetic</a:t>
            </a:r>
            <a:r>
              <a:rPr lang="en-GB" altLang="en-US" sz="2000" dirty="0"/>
              <a:t> motor and sensory</a:t>
            </a:r>
          </a:p>
          <a:p>
            <a:pPr eaLnBrk="1" hangingPunct="1">
              <a:lnSpc>
                <a:spcPct val="90000"/>
              </a:lnSpc>
            </a:pPr>
            <a:r>
              <a:rPr lang="en-GB" altLang="en-US" sz="2000" dirty="0"/>
              <a:t>Visceral sensory mostly CN IX, X and S2-4</a:t>
            </a:r>
          </a:p>
          <a:p>
            <a:pPr eaLnBrk="1" hangingPunct="1">
              <a:lnSpc>
                <a:spcPct val="90000"/>
              </a:lnSpc>
            </a:pPr>
            <a:r>
              <a:rPr lang="en-GB" altLang="en-US" sz="2000" dirty="0"/>
              <a:t>CN IX = chemoreceptors and baroreceptors in neck arteries and receptors in pharynx</a:t>
            </a:r>
          </a:p>
          <a:p>
            <a:pPr eaLnBrk="1" hangingPunct="1">
              <a:lnSpc>
                <a:spcPct val="90000"/>
              </a:lnSpc>
            </a:pPr>
            <a:r>
              <a:rPr lang="en-GB" altLang="en-US" sz="2000" b="1" dirty="0">
                <a:solidFill>
                  <a:srgbClr val="FF0000"/>
                </a:solidFill>
              </a:rPr>
              <a:t>CN X = cervical viscera and vessels + viscera in thorax and abdomen</a:t>
            </a:r>
          </a:p>
          <a:p>
            <a:pPr eaLnBrk="1" hangingPunct="1">
              <a:lnSpc>
                <a:spcPct val="90000"/>
              </a:lnSpc>
            </a:pPr>
            <a:r>
              <a:rPr lang="en-GB" altLang="en-US" sz="2000" b="1" dirty="0">
                <a:solidFill>
                  <a:srgbClr val="FF0000"/>
                </a:solidFill>
              </a:rPr>
              <a:t>Visceral sensory from pelvic viscera and distal colon carried in S2-4</a:t>
            </a:r>
          </a:p>
          <a:p>
            <a:pPr eaLnBrk="1" hangingPunct="1">
              <a:lnSpc>
                <a:spcPct val="90000"/>
              </a:lnSpc>
            </a:pPr>
            <a:r>
              <a:rPr lang="en-GB" altLang="en-US" sz="2000" dirty="0"/>
              <a:t>Monitor normal physiological processes and reflex activities</a:t>
            </a:r>
          </a:p>
        </p:txBody>
      </p:sp>
      <p:pic>
        <p:nvPicPr>
          <p:cNvPr id="4" name="Picture 2" descr="R:\big\chapter_intro_1\full\figIn.43.jpg">
            <a:extLst>
              <a:ext uri="{FF2B5EF4-FFF2-40B4-BE49-F238E27FC236}">
                <a16:creationId xmlns:a16="http://schemas.microsoft.com/office/drawing/2014/main" id="{E1332011-5FCF-4964-6890-7DCB99CE2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262" y="395790"/>
            <a:ext cx="4940782" cy="638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245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0D148E-6A26-21EA-35DA-2026600B581F}"/>
              </a:ext>
            </a:extLst>
          </p:cNvPr>
          <p:cNvSpPr txBox="1"/>
          <p:nvPr/>
        </p:nvSpPr>
        <p:spPr>
          <a:xfrm>
            <a:off x="181155" y="151131"/>
            <a:ext cx="11809562" cy="584775"/>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Sympathetic innervation of the GI tract – </a:t>
            </a:r>
            <a:r>
              <a:rPr lang="en-GB" sz="3200" b="1" i="1" dirty="0">
                <a:solidFill>
                  <a:srgbClr val="FF0000"/>
                </a:solidFill>
                <a:latin typeface="Arial" panose="020B0604020202020204" pitchFamily="34" charset="0"/>
                <a:cs typeface="Arial" panose="020B0604020202020204" pitchFamily="34" charset="0"/>
              </a:rPr>
              <a:t>inhibitory effect</a:t>
            </a:r>
            <a:r>
              <a:rPr lang="en-GB" sz="3200" b="1" dirty="0">
                <a:latin typeface="Arial" panose="020B0604020202020204" pitchFamily="34" charset="0"/>
                <a:cs typeface="Arial" panose="020B0604020202020204" pitchFamily="34" charset="0"/>
              </a:rPr>
              <a:t> </a:t>
            </a:r>
          </a:p>
        </p:txBody>
      </p:sp>
      <p:sp>
        <p:nvSpPr>
          <p:cNvPr id="3" name="Rectangle 3">
            <a:extLst>
              <a:ext uri="{FF2B5EF4-FFF2-40B4-BE49-F238E27FC236}">
                <a16:creationId xmlns:a16="http://schemas.microsoft.com/office/drawing/2014/main" id="{324D85EA-AB8C-DF36-0F9B-31ED5856AA64}"/>
              </a:ext>
            </a:extLst>
          </p:cNvPr>
          <p:cNvSpPr>
            <a:spLocks noGrp="1" noChangeArrowheads="1"/>
          </p:cNvSpPr>
          <p:nvPr>
            <p:ph idx="1"/>
          </p:nvPr>
        </p:nvSpPr>
        <p:spPr>
          <a:xfrm>
            <a:off x="7054401" y="973590"/>
            <a:ext cx="4536503" cy="4798293"/>
          </a:xfrm>
        </p:spPr>
        <p:txBody>
          <a:bodyPr/>
          <a:lstStyle/>
          <a:p>
            <a:pPr eaLnBrk="1" hangingPunct="1"/>
            <a:r>
              <a:rPr lang="en-GB" altLang="en-US" sz="2400" dirty="0"/>
              <a:t>Fight and flight</a:t>
            </a:r>
          </a:p>
          <a:p>
            <a:pPr eaLnBrk="1" hangingPunct="1"/>
            <a:r>
              <a:rPr lang="en-GB" altLang="en-US" sz="2400" dirty="0"/>
              <a:t>Cell bodies in lateral horn of spinal cord </a:t>
            </a:r>
            <a:r>
              <a:rPr lang="en-GB" altLang="en-US" sz="2400" dirty="0">
                <a:solidFill>
                  <a:srgbClr val="FF0000"/>
                </a:solidFill>
              </a:rPr>
              <a:t>only</a:t>
            </a:r>
            <a:r>
              <a:rPr lang="en-GB" altLang="en-US" sz="2400" dirty="0"/>
              <a:t> between T1 and L1/L2</a:t>
            </a:r>
          </a:p>
          <a:p>
            <a:pPr eaLnBrk="1" hangingPunct="1"/>
            <a:r>
              <a:rPr lang="en-GB" altLang="en-US" sz="2400" dirty="0"/>
              <a:t>Sympathetic supply needed to body wall and to limbs – i.e. areas beyond T1-L1/L2 still have sweat glands and blood vessels</a:t>
            </a:r>
          </a:p>
          <a:p>
            <a:pPr eaLnBrk="1" hangingPunct="1"/>
            <a:r>
              <a:rPr lang="en-GB" altLang="en-US" sz="2400" dirty="0"/>
              <a:t>Need a way to pass sympathetic fibres beyond the thorax – </a:t>
            </a:r>
            <a:r>
              <a:rPr lang="en-GB" altLang="en-US" sz="2400" i="1" dirty="0"/>
              <a:t>the sympathetic chain of ganglia</a:t>
            </a:r>
          </a:p>
        </p:txBody>
      </p:sp>
      <p:sp>
        <p:nvSpPr>
          <p:cNvPr id="13" name="Slide Number Placeholder 1">
            <a:extLst>
              <a:ext uri="{FF2B5EF4-FFF2-40B4-BE49-F238E27FC236}">
                <a16:creationId xmlns:a16="http://schemas.microsoft.com/office/drawing/2014/main" id="{C0C1E7E1-6F4D-D762-AEB0-9FC45B420F4A}"/>
              </a:ext>
            </a:extLst>
          </p:cNvPr>
          <p:cNvSpPr>
            <a:spLocks noGrp="1"/>
          </p:cNvSpPr>
          <p:nvPr>
            <p:ph type="sldNum" sz="quarter" idx="12"/>
          </p:nvPr>
        </p:nvSpPr>
        <p:spPr>
          <a:xfrm>
            <a:off x="6553200" y="6356350"/>
            <a:ext cx="2133600" cy="365125"/>
          </a:xfrm>
        </p:spPr>
        <p:txBody>
          <a:bodyPr/>
          <a:lstStyle/>
          <a:p>
            <a:pPr>
              <a:defRPr/>
            </a:pPr>
            <a:fld id="{92A6AB00-C4FD-44B9-8DBD-055E540D1DD1}" type="slidenum">
              <a:rPr lang="en-GB" smtClean="0"/>
              <a:pPr>
                <a:defRPr/>
              </a:pPr>
              <a:t>11</a:t>
            </a:fld>
            <a:endParaRPr lang="en-GB"/>
          </a:p>
        </p:txBody>
      </p:sp>
      <p:pic>
        <p:nvPicPr>
          <p:cNvPr id="16" name="Picture 2" descr="R:\big\chapter_intro_1\full\figIn.39.jpg">
            <a:extLst>
              <a:ext uri="{FF2B5EF4-FFF2-40B4-BE49-F238E27FC236}">
                <a16:creationId xmlns:a16="http://schemas.microsoft.com/office/drawing/2014/main" id="{804390B3-07E6-3C66-DD19-F57C91159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22" y="1043796"/>
            <a:ext cx="6153187" cy="549511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0F4456F-B555-235A-EB68-0F7ECB6B9185}"/>
              </a:ext>
            </a:extLst>
          </p:cNvPr>
          <p:cNvSpPr/>
          <p:nvPr/>
        </p:nvSpPr>
        <p:spPr>
          <a:xfrm>
            <a:off x="523702" y="3275215"/>
            <a:ext cx="3075709" cy="30811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9478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101397C-FB51-4A09-EA3D-A71F935EB1F1}"/>
              </a:ext>
            </a:extLst>
          </p:cNvPr>
          <p:cNvSpPr txBox="1"/>
          <p:nvPr/>
        </p:nvSpPr>
        <p:spPr>
          <a:xfrm>
            <a:off x="1028699" y="1967266"/>
            <a:ext cx="2793845"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kern="1200">
                <a:solidFill>
                  <a:srgbClr val="FFFFFF"/>
                </a:solidFill>
                <a:latin typeface="+mj-lt"/>
                <a:ea typeface="+mj-ea"/>
                <a:cs typeface="+mj-cs"/>
              </a:rPr>
              <a:t>Sympathetic fibres form plexi on arterial vessels to pass to target organs</a:t>
            </a:r>
          </a:p>
        </p:txBody>
      </p:sp>
      <p:pic>
        <p:nvPicPr>
          <p:cNvPr id="2" name="Picture 3" descr="R:\big\chapter_intro_1\full\figIn.42.jpg">
            <a:extLst>
              <a:ext uri="{FF2B5EF4-FFF2-40B4-BE49-F238E27FC236}">
                <a16:creationId xmlns:a16="http://schemas.microsoft.com/office/drawing/2014/main" id="{456FEE8D-3101-7781-C541-4960C152D5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26929" y="294068"/>
            <a:ext cx="5400300" cy="591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562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Referred pain</a:t>
            </a:r>
          </a:p>
        </p:txBody>
      </p:sp>
      <p:pic>
        <p:nvPicPr>
          <p:cNvPr id="2" name="Picture 1">
            <a:extLst>
              <a:ext uri="{FF2B5EF4-FFF2-40B4-BE49-F238E27FC236}">
                <a16:creationId xmlns:a16="http://schemas.microsoft.com/office/drawing/2014/main" id="{26A72AED-9E3C-3ADF-66D8-87996542AA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2387" y="1670463"/>
            <a:ext cx="4467225"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532914B-26E0-885B-8451-F043B48BC989}"/>
              </a:ext>
            </a:extLst>
          </p:cNvPr>
          <p:cNvSpPr txBox="1">
            <a:spLocks noChangeArrowheads="1"/>
          </p:cNvSpPr>
          <p:nvPr/>
        </p:nvSpPr>
        <p:spPr bwMode="auto">
          <a:xfrm>
            <a:off x="5068887" y="5078826"/>
            <a:ext cx="100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a:t> viscera</a:t>
            </a:r>
          </a:p>
        </p:txBody>
      </p:sp>
      <p:sp>
        <p:nvSpPr>
          <p:cNvPr id="4" name="TextBox 3">
            <a:extLst>
              <a:ext uri="{FF2B5EF4-FFF2-40B4-BE49-F238E27FC236}">
                <a16:creationId xmlns:a16="http://schemas.microsoft.com/office/drawing/2014/main" id="{49CA60CB-0C02-0791-6332-F0160B7B7FEE}"/>
              </a:ext>
            </a:extLst>
          </p:cNvPr>
          <p:cNvSpPr txBox="1">
            <a:spLocks noChangeArrowheads="1"/>
          </p:cNvSpPr>
          <p:nvPr/>
        </p:nvSpPr>
        <p:spPr bwMode="auto">
          <a:xfrm>
            <a:off x="8143875" y="2991263"/>
            <a:ext cx="1728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a:t>spinal nerve</a:t>
            </a:r>
          </a:p>
        </p:txBody>
      </p:sp>
      <p:sp>
        <p:nvSpPr>
          <p:cNvPr id="6" name="Rectangle 4">
            <a:extLst>
              <a:ext uri="{FF2B5EF4-FFF2-40B4-BE49-F238E27FC236}">
                <a16:creationId xmlns:a16="http://schemas.microsoft.com/office/drawing/2014/main" id="{D5746261-20E6-CDEF-611B-505DCF7A8C54}"/>
              </a:ext>
            </a:extLst>
          </p:cNvPr>
          <p:cNvSpPr>
            <a:spLocks noChangeArrowheads="1"/>
          </p:cNvSpPr>
          <p:nvPr/>
        </p:nvSpPr>
        <p:spPr bwMode="auto">
          <a:xfrm>
            <a:off x="3202779" y="727024"/>
            <a:ext cx="57760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b="1" dirty="0"/>
              <a:t>‘pain’ signals from viscera via sympathetic afferent</a:t>
            </a:r>
          </a:p>
        </p:txBody>
      </p:sp>
      <p:sp>
        <p:nvSpPr>
          <p:cNvPr id="7" name="Rectangle 5">
            <a:extLst>
              <a:ext uri="{FF2B5EF4-FFF2-40B4-BE49-F238E27FC236}">
                <a16:creationId xmlns:a16="http://schemas.microsoft.com/office/drawing/2014/main" id="{5862401E-81BA-10D0-80CA-35766B7F1A7A}"/>
              </a:ext>
            </a:extLst>
          </p:cNvPr>
          <p:cNvSpPr>
            <a:spLocks noChangeArrowheads="1"/>
          </p:cNvSpPr>
          <p:nvPr/>
        </p:nvSpPr>
        <p:spPr bwMode="auto">
          <a:xfrm>
            <a:off x="7678737" y="3943763"/>
            <a:ext cx="265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a:t>passes into spinal nerve</a:t>
            </a:r>
          </a:p>
        </p:txBody>
      </p:sp>
      <p:sp>
        <p:nvSpPr>
          <p:cNvPr id="8" name="Rectangle 6">
            <a:extLst>
              <a:ext uri="{FF2B5EF4-FFF2-40B4-BE49-F238E27FC236}">
                <a16:creationId xmlns:a16="http://schemas.microsoft.com/office/drawing/2014/main" id="{311668CB-C088-D98D-B4B6-15CE3E9F9EBE}"/>
              </a:ext>
            </a:extLst>
          </p:cNvPr>
          <p:cNvSpPr>
            <a:spLocks noChangeArrowheads="1"/>
          </p:cNvSpPr>
          <p:nvPr/>
        </p:nvSpPr>
        <p:spPr bwMode="auto">
          <a:xfrm>
            <a:off x="629729" y="1870488"/>
            <a:ext cx="3464434"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b="1" dirty="0"/>
              <a:t>Visceral pain is not well-localised.</a:t>
            </a:r>
          </a:p>
          <a:p>
            <a:pPr eaLnBrk="1" hangingPunct="1">
              <a:spcBef>
                <a:spcPct val="50000"/>
              </a:spcBef>
            </a:pPr>
            <a:r>
              <a:rPr lang="en-GB" altLang="en-US" b="1" dirty="0"/>
              <a:t>Nerve fibres from different tissues converge at the same spinal cord level - </a:t>
            </a:r>
            <a:r>
              <a:rPr lang="en-GB" altLang="en-US" dirty="0"/>
              <a:t>brain interprets pain as from the spinal segment – i.e. </a:t>
            </a:r>
            <a:r>
              <a:rPr lang="en-GB" altLang="en-US" i="1" dirty="0"/>
              <a:t>the body wall not the viscus</a:t>
            </a:r>
          </a:p>
        </p:txBody>
      </p:sp>
      <p:sp>
        <p:nvSpPr>
          <p:cNvPr id="9" name="Rectangle 7">
            <a:extLst>
              <a:ext uri="{FF2B5EF4-FFF2-40B4-BE49-F238E27FC236}">
                <a16:creationId xmlns:a16="http://schemas.microsoft.com/office/drawing/2014/main" id="{D8A2FE28-166C-D6DA-C94B-AE4C1424126D}"/>
              </a:ext>
            </a:extLst>
          </p:cNvPr>
          <p:cNvSpPr>
            <a:spLocks noChangeArrowheads="1"/>
          </p:cNvSpPr>
          <p:nvPr/>
        </p:nvSpPr>
        <p:spPr bwMode="auto">
          <a:xfrm>
            <a:off x="3522404" y="1159266"/>
            <a:ext cx="5480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b="1" dirty="0"/>
              <a:t>Caused by stretch or lack of oxygen (</a:t>
            </a:r>
            <a:r>
              <a:rPr lang="en-GB" altLang="en-US" b="1" i="1" dirty="0"/>
              <a:t>ischaemia</a:t>
            </a:r>
            <a:r>
              <a:rPr lang="en-GB" altLang="en-US" b="1" dirty="0"/>
              <a:t>)</a:t>
            </a:r>
          </a:p>
        </p:txBody>
      </p:sp>
      <p:sp>
        <p:nvSpPr>
          <p:cNvPr id="11" name="Rectangle 8">
            <a:extLst>
              <a:ext uri="{FF2B5EF4-FFF2-40B4-BE49-F238E27FC236}">
                <a16:creationId xmlns:a16="http://schemas.microsoft.com/office/drawing/2014/main" id="{7FFC84B1-8C98-0CBC-8F09-05A7AA0CAB67}"/>
              </a:ext>
            </a:extLst>
          </p:cNvPr>
          <p:cNvSpPr>
            <a:spLocks noChangeArrowheads="1"/>
          </p:cNvSpPr>
          <p:nvPr/>
        </p:nvSpPr>
        <p:spPr bwMode="auto">
          <a:xfrm>
            <a:off x="1126871" y="4343751"/>
            <a:ext cx="223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dirty="0">
                <a:solidFill>
                  <a:schemeClr val="hlink"/>
                </a:solidFill>
              </a:rPr>
              <a:t>= REFERRED PAIN</a:t>
            </a:r>
          </a:p>
        </p:txBody>
      </p:sp>
    </p:spTree>
    <p:extLst>
      <p:ext uri="{BB962C8B-B14F-4D97-AF65-F5344CB8AC3E}">
        <p14:creationId xmlns:p14="http://schemas.microsoft.com/office/powerpoint/2010/main" val="650768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3A5AEC9E-2D03-7E4A-83D5-1586C37CAC44}"/>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0D148E-6A26-21EA-35DA-2026600B581F}"/>
              </a:ext>
            </a:extLst>
          </p:cNvPr>
          <p:cNvSpPr txBox="1"/>
          <p:nvPr/>
        </p:nvSpPr>
        <p:spPr>
          <a:xfrm>
            <a:off x="114912" y="6235"/>
            <a:ext cx="11916580" cy="6895286"/>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The Enteric Nervous System</a:t>
            </a:r>
          </a:p>
          <a:p>
            <a:endParaRPr lang="en-GB" sz="3200" b="1" dirty="0">
              <a:latin typeface="Arial" panose="020B0604020202020204" pitchFamily="34" charset="0"/>
              <a:cs typeface="Arial" panose="020B0604020202020204" pitchFamily="34" charset="0"/>
            </a:endParaRPr>
          </a:p>
          <a:p>
            <a:pPr>
              <a:lnSpc>
                <a:spcPct val="150000"/>
              </a:lnSpc>
            </a:pPr>
            <a:r>
              <a:rPr lang="en-US" b="1" i="0" dirty="0">
                <a:effectLst/>
                <a:latin typeface="Arial" panose="020B0604020202020204" pitchFamily="34" charset="0"/>
                <a:cs typeface="Arial" panose="020B0604020202020204" pitchFamily="34" charset="0"/>
              </a:rPr>
              <a:t>The enteric nervous system comprises two </a:t>
            </a:r>
            <a:r>
              <a:rPr lang="en-US" b="1" i="0" dirty="0" err="1">
                <a:effectLst/>
                <a:latin typeface="Arial" panose="020B0604020202020204" pitchFamily="34" charset="0"/>
                <a:cs typeface="Arial" panose="020B0604020202020204" pitchFamily="34" charset="0"/>
              </a:rPr>
              <a:t>plexi</a:t>
            </a:r>
            <a:r>
              <a:rPr lang="en-US" b="1" i="0" dirty="0">
                <a:effectLst/>
                <a:latin typeface="Arial" panose="020B0604020202020204" pitchFamily="34" charset="0"/>
                <a:cs typeface="Arial" panose="020B0604020202020204" pitchFamily="34" charset="0"/>
              </a:rPr>
              <a:t>, the </a:t>
            </a:r>
            <a:r>
              <a:rPr lang="en-GB" altLang="en-US" kern="0" dirty="0">
                <a:latin typeface="Arial" panose="020B0604020202020204" pitchFamily="34" charset="0"/>
                <a:cs typeface="Arial" panose="020B0604020202020204" pitchFamily="34" charset="0"/>
              </a:rPr>
              <a:t>Myenteric (Auerbach’s) plexus and submucosal (Meissner’s).  They govern peristalsis.</a:t>
            </a:r>
          </a:p>
          <a:p>
            <a:pPr>
              <a:lnSpc>
                <a:spcPct val="150000"/>
              </a:lnSpc>
            </a:pPr>
            <a:r>
              <a:rPr lang="en-GB" sz="1600" b="1" u="sng" dirty="0">
                <a:latin typeface="Arial" panose="020B0604020202020204" pitchFamily="34" charset="0"/>
                <a:cs typeface="Arial" panose="020B0604020202020204" pitchFamily="34" charset="0"/>
              </a:rPr>
              <a:t>Excitation/contraction </a:t>
            </a:r>
            <a:r>
              <a:rPr lang="en-GB" sz="1600" u="sng" dirty="0">
                <a:latin typeface="Arial" panose="020B0604020202020204" pitchFamily="34" charset="0"/>
                <a:cs typeface="Arial" panose="020B0604020202020204" pitchFamily="34" charset="0"/>
              </a:rPr>
              <a:t>mediated by: </a:t>
            </a:r>
            <a:r>
              <a:rPr lang="en-GB" sz="1600" b="1" u="sng" dirty="0">
                <a:latin typeface="Arial" panose="020B0604020202020204" pitchFamily="34" charset="0"/>
                <a:cs typeface="Arial" panose="020B0604020202020204" pitchFamily="34" charset="0"/>
              </a:rPr>
              <a:t>Parasympathetic NS - </a:t>
            </a:r>
            <a:r>
              <a:rPr lang="en-GB" sz="1600" b="1" u="sng" dirty="0" err="1">
                <a:latin typeface="Arial" panose="020B0604020202020204" pitchFamily="34" charset="0"/>
                <a:cs typeface="Arial" panose="020B0604020202020204" pitchFamily="34" charset="0"/>
              </a:rPr>
              <a:t>Vagus</a:t>
            </a:r>
            <a:r>
              <a:rPr lang="en-GB" sz="1600" b="1" u="sng" dirty="0">
                <a:latin typeface="Arial" panose="020B0604020202020204" pitchFamily="34" charset="0"/>
                <a:cs typeface="Arial" panose="020B0604020202020204" pitchFamily="34" charset="0"/>
              </a:rPr>
              <a:t> (CN X) </a:t>
            </a:r>
            <a:r>
              <a:rPr lang="en-GB" sz="1600" u="sng" dirty="0">
                <a:latin typeface="Arial" panose="020B0604020202020204" pitchFamily="34" charset="0"/>
                <a:cs typeface="Arial" panose="020B0604020202020204" pitchFamily="34" charset="0"/>
              </a:rPr>
              <a:t>Acetylcholine (main neurotransmitter)</a:t>
            </a:r>
          </a:p>
          <a:p>
            <a:pPr>
              <a:spcBef>
                <a:spcPts val="600"/>
              </a:spcBef>
            </a:pPr>
            <a:r>
              <a:rPr lang="en-GB" sz="1600" dirty="0">
                <a:latin typeface="Arial" panose="020B0604020202020204" pitchFamily="34" charset="0"/>
                <a:cs typeface="Arial" panose="020B0604020202020204" pitchFamily="34" charset="0"/>
              </a:rPr>
              <a:t>      causes increased:</a:t>
            </a:r>
          </a:p>
          <a:p>
            <a:pPr marL="552450" lvl="1" indent="-28575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Gut tone</a:t>
            </a:r>
          </a:p>
          <a:p>
            <a:pPr marL="552450" lvl="1" indent="-28575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Contraction rate / intensity </a:t>
            </a:r>
          </a:p>
          <a:p>
            <a:pPr marL="552450" lvl="1" indent="-28575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Excitatory wave conduction speed</a:t>
            </a:r>
          </a:p>
          <a:p>
            <a:pPr marL="0" lvl="1">
              <a:spcBef>
                <a:spcPts val="600"/>
              </a:spcBef>
            </a:pPr>
            <a:endParaRPr lang="en-GB" sz="1600" dirty="0">
              <a:latin typeface="Arial" panose="020B0604020202020204" pitchFamily="34" charset="0"/>
              <a:cs typeface="Arial" panose="020B0604020202020204" pitchFamily="34" charset="0"/>
            </a:endParaRPr>
          </a:p>
          <a:p>
            <a:pPr marL="0" lvl="1">
              <a:spcBef>
                <a:spcPts val="600"/>
              </a:spcBef>
            </a:pPr>
            <a:r>
              <a:rPr lang="en-GB" sz="1600" b="1" dirty="0">
                <a:latin typeface="Arial" panose="020B0604020202020204" pitchFamily="34" charset="0"/>
                <a:cs typeface="Arial" panose="020B0604020202020204" pitchFamily="34" charset="0"/>
              </a:rPr>
              <a:t>Inhibitory function – sympathetic NS</a:t>
            </a:r>
          </a:p>
          <a:p>
            <a:pPr marL="541338" lvl="2" indent="-285750">
              <a:spcBef>
                <a:spcPts val="600"/>
              </a:spcBef>
              <a:buFont typeface="Arial" panose="020B0604020202020204" pitchFamily="34" charset="0"/>
              <a:buChar char="•"/>
            </a:pPr>
            <a:r>
              <a:rPr lang="en-GB" sz="1600" u="sng" dirty="0">
                <a:latin typeface="Arial" panose="020B0604020202020204" pitchFamily="34" charset="0"/>
                <a:cs typeface="Arial" panose="020B0604020202020204" pitchFamily="34" charset="0"/>
              </a:rPr>
              <a:t>Vasoactive Intestinal Peptide (VIP)</a:t>
            </a:r>
          </a:p>
          <a:p>
            <a:pPr marL="541338" lvl="2" indent="-285750">
              <a:spcBef>
                <a:spcPts val="600"/>
              </a:spcBef>
              <a:buFont typeface="Arial" panose="020B0604020202020204" pitchFamily="34" charset="0"/>
              <a:buChar char="•"/>
            </a:pPr>
            <a:r>
              <a:rPr lang="en-GB" sz="1600" b="1" dirty="0">
                <a:latin typeface="Arial" panose="020B0604020202020204" pitchFamily="34" charset="0"/>
                <a:cs typeface="Arial" panose="020B0604020202020204" pitchFamily="34" charset="0"/>
                <a:sym typeface="Wingdings" panose="05000000000000000000" pitchFamily="2" charset="2"/>
              </a:rPr>
              <a:t>nitrous oxide (NO), and ATP</a:t>
            </a:r>
            <a:endParaRPr lang="en-GB" sz="1600" b="1" u="sng" dirty="0">
              <a:latin typeface="Arial" panose="020B0604020202020204" pitchFamily="34" charset="0"/>
              <a:cs typeface="Arial" panose="020B0604020202020204" pitchFamily="34" charset="0"/>
            </a:endParaRPr>
          </a:p>
          <a:p>
            <a:pPr marL="541338" lvl="2" indent="-28575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Relaxes smooth muscle</a:t>
            </a:r>
          </a:p>
          <a:p>
            <a:pPr marL="541338" lvl="2" indent="-28575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Reduced sphincter tone</a:t>
            </a:r>
          </a:p>
          <a:p>
            <a:pPr>
              <a:lnSpc>
                <a:spcPct val="150000"/>
              </a:lnSpc>
            </a:pPr>
            <a:endParaRPr lang="en-US" sz="3200" b="0" i="0" dirty="0">
              <a:solidFill>
                <a:srgbClr val="000000"/>
              </a:solidFill>
              <a:effectLst/>
              <a:latin typeface="Arial" panose="020B0604020202020204" pitchFamily="34" charset="0"/>
              <a:cs typeface="Arial" panose="020B0604020202020204" pitchFamily="34" charset="0"/>
            </a:endParaRPr>
          </a:p>
          <a:p>
            <a:pPr marL="514350" indent="-514350">
              <a:lnSpc>
                <a:spcPct val="150000"/>
              </a:lnSpc>
              <a:buAutoNum type="alphaUcPeriod"/>
            </a:pPr>
            <a:endParaRPr lang="en-GB"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D04CEB8-202A-18C7-A04F-FED37C15E6F7}"/>
              </a:ext>
            </a:extLst>
          </p:cNvPr>
          <p:cNvSpPr txBox="1"/>
          <p:nvPr/>
        </p:nvSpPr>
        <p:spPr>
          <a:xfrm>
            <a:off x="579263" y="5500809"/>
            <a:ext cx="3161466" cy="1231106"/>
          </a:xfrm>
          <a:prstGeom prst="rect">
            <a:avLst/>
          </a:prstGeom>
          <a:noFill/>
        </p:spPr>
        <p:txBody>
          <a:bodyPr wrap="square" rtlCol="0">
            <a:spAutoFit/>
          </a:bodyPr>
          <a:lstStyle/>
          <a:p>
            <a:pPr marL="0" lvl="1" indent="0">
              <a:spcBef>
                <a:spcPts val="600"/>
              </a:spcBef>
              <a:spcAft>
                <a:spcPts val="600"/>
              </a:spcAft>
              <a:buNone/>
              <a:defRPr/>
            </a:pPr>
            <a:r>
              <a:rPr lang="en-GB" altLang="en-US" sz="1600" b="1" u="sng" kern="0" dirty="0">
                <a:solidFill>
                  <a:srgbClr val="0070C0"/>
                </a:solidFill>
                <a:latin typeface="Arial" panose="020B0604020202020204" pitchFamily="34" charset="0"/>
                <a:cs typeface="Arial" panose="020B0604020202020204" pitchFamily="34" charset="0"/>
              </a:rPr>
              <a:t>Submucosal (Meissner’s) plexus</a:t>
            </a:r>
          </a:p>
          <a:p>
            <a:pPr marL="342900" lvl="2" indent="-342900">
              <a:spcBef>
                <a:spcPts val="600"/>
              </a:spcBef>
              <a:spcAft>
                <a:spcPts val="600"/>
              </a:spcAft>
              <a:defRPr/>
            </a:pPr>
            <a:r>
              <a:rPr lang="en-GB" altLang="en-US" sz="1600" kern="0" dirty="0">
                <a:solidFill>
                  <a:srgbClr val="0070C0"/>
                </a:solidFill>
                <a:latin typeface="Arial" panose="020B0604020202020204" pitchFamily="34" charset="0"/>
                <a:cs typeface="Arial" panose="020B0604020202020204" pitchFamily="34" charset="0"/>
              </a:rPr>
              <a:t>regulates gut secretion/local blood flow</a:t>
            </a:r>
            <a:endParaRPr lang="en-GB"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E166541-6217-C04E-2998-660B2F51A32C}"/>
              </a:ext>
            </a:extLst>
          </p:cNvPr>
          <p:cNvSpPr txBox="1"/>
          <p:nvPr/>
        </p:nvSpPr>
        <p:spPr>
          <a:xfrm>
            <a:off x="8244616" y="2727080"/>
            <a:ext cx="4140043" cy="1446550"/>
          </a:xfrm>
          <a:prstGeom prst="rect">
            <a:avLst/>
          </a:prstGeom>
          <a:noFill/>
        </p:spPr>
        <p:txBody>
          <a:bodyPr wrap="square" rtlCol="0">
            <a:spAutoFit/>
          </a:bodyPr>
          <a:lstStyle/>
          <a:p>
            <a:pPr marL="0" lvl="1" indent="0">
              <a:spcBef>
                <a:spcPts val="600"/>
              </a:spcBef>
              <a:spcAft>
                <a:spcPts val="600"/>
              </a:spcAft>
              <a:buNone/>
              <a:defRPr/>
            </a:pPr>
            <a:r>
              <a:rPr lang="en-GB" altLang="en-US" sz="1600" b="1" u="sng" kern="0" dirty="0">
                <a:solidFill>
                  <a:srgbClr val="7030A0"/>
                </a:solidFill>
                <a:latin typeface="Arial" panose="020B0604020202020204" pitchFamily="34" charset="0"/>
                <a:cs typeface="Arial" panose="020B0604020202020204" pitchFamily="34" charset="0"/>
              </a:rPr>
              <a:t>Myenteric (Auerbach’s) plexus</a:t>
            </a:r>
          </a:p>
          <a:p>
            <a:pPr marL="0" lvl="1" indent="0">
              <a:spcBef>
                <a:spcPts val="600"/>
              </a:spcBef>
              <a:spcAft>
                <a:spcPts val="600"/>
              </a:spcAft>
              <a:buNone/>
              <a:defRPr/>
            </a:pPr>
            <a:r>
              <a:rPr lang="en-GB" altLang="en-US" sz="2000" kern="0" dirty="0">
                <a:solidFill>
                  <a:srgbClr val="0070C0"/>
                </a:solidFill>
                <a:latin typeface="Arial" panose="020B0604020202020204" pitchFamily="34" charset="0"/>
                <a:cs typeface="Arial" panose="020B0604020202020204" pitchFamily="34" charset="0"/>
              </a:rPr>
              <a:t>regulates gut motility</a:t>
            </a:r>
            <a:endParaRPr lang="en-GB" altLang="en-US" sz="2000" u="sng" kern="0" dirty="0">
              <a:solidFill>
                <a:srgbClr val="7030A0"/>
              </a:solidFill>
              <a:latin typeface="Arial" panose="020B0604020202020204" pitchFamily="34" charset="0"/>
              <a:cs typeface="Arial" panose="020B0604020202020204" pitchFamily="34" charset="0"/>
            </a:endParaRPr>
          </a:p>
          <a:p>
            <a:pPr marL="342900" lvl="2" indent="-342900">
              <a:spcBef>
                <a:spcPts val="600"/>
              </a:spcBef>
              <a:spcAft>
                <a:spcPts val="600"/>
              </a:spcAft>
              <a:buFont typeface="Wingdings" panose="05000000000000000000" pitchFamily="2" charset="2"/>
              <a:buChar char="§"/>
              <a:defRPr/>
            </a:pPr>
            <a:r>
              <a:rPr lang="en-GB" altLang="en-US" sz="1600" kern="0" dirty="0">
                <a:solidFill>
                  <a:srgbClr val="00B0F0"/>
                </a:solidFill>
                <a:latin typeface="Arial" panose="020B0604020202020204" pitchFamily="34" charset="0"/>
                <a:cs typeface="Arial" panose="020B0604020202020204" pitchFamily="34" charset="0"/>
              </a:rPr>
              <a:t>located between circular and longitudinal smooth muscle layers.</a:t>
            </a:r>
          </a:p>
        </p:txBody>
      </p:sp>
      <p:pic>
        <p:nvPicPr>
          <p:cNvPr id="4" name="Picture 3">
            <a:extLst>
              <a:ext uri="{FF2B5EF4-FFF2-40B4-BE49-F238E27FC236}">
                <a16:creationId xmlns:a16="http://schemas.microsoft.com/office/drawing/2014/main" id="{7D30512A-FA37-2740-675E-B14FCDAB4D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3920" y="2431205"/>
            <a:ext cx="4270695" cy="388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502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1077218"/>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Example of nervous control of peristalsis moving waste</a:t>
            </a:r>
          </a:p>
          <a:p>
            <a:endParaRPr lang="en-GB" sz="32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B3B7C0F-462D-A7F9-E014-848761D9D499}"/>
              </a:ext>
            </a:extLst>
          </p:cNvPr>
          <p:cNvPicPr>
            <a:picLocks noChangeAspect="1"/>
          </p:cNvPicPr>
          <p:nvPr/>
        </p:nvPicPr>
        <p:blipFill>
          <a:blip r:embed="rId2"/>
          <a:stretch>
            <a:fillRect/>
          </a:stretch>
        </p:blipFill>
        <p:spPr>
          <a:xfrm>
            <a:off x="6028088" y="1313411"/>
            <a:ext cx="5489244" cy="4962698"/>
          </a:xfrm>
          <a:prstGeom prst="rect">
            <a:avLst/>
          </a:prstGeom>
        </p:spPr>
      </p:pic>
      <p:sp>
        <p:nvSpPr>
          <p:cNvPr id="7" name="TextBox 6">
            <a:extLst>
              <a:ext uri="{FF2B5EF4-FFF2-40B4-BE49-F238E27FC236}">
                <a16:creationId xmlns:a16="http://schemas.microsoft.com/office/drawing/2014/main" id="{F32F20DF-F4F5-1FD1-45AB-7053EA6664AD}"/>
              </a:ext>
            </a:extLst>
          </p:cNvPr>
          <p:cNvSpPr txBox="1"/>
          <p:nvPr/>
        </p:nvSpPr>
        <p:spPr>
          <a:xfrm>
            <a:off x="69798" y="2061557"/>
            <a:ext cx="5958290" cy="3785652"/>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Distention of gut wall stimulates reflex arc:</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Sensory neurones behind the bolus synapse with interneurons </a:t>
            </a:r>
            <a:r>
              <a:rPr lang="en-GB" sz="2000" dirty="0">
                <a:latin typeface="Arial" panose="020B0604020202020204" pitchFamily="34" charset="0"/>
                <a:cs typeface="Arial" panose="020B0604020202020204" pitchFamily="34" charset="0"/>
                <a:sym typeface="Wingdings" panose="05000000000000000000" pitchFamily="2" charset="2"/>
              </a:rPr>
              <a:t> </a:t>
            </a:r>
            <a:r>
              <a:rPr lang="en-GB" sz="2000" dirty="0">
                <a:latin typeface="Arial" panose="020B0604020202020204" pitchFamily="34" charset="0"/>
                <a:cs typeface="Arial" panose="020B0604020202020204" pitchFamily="34" charset="0"/>
              </a:rPr>
              <a:t>synapsing with </a:t>
            </a:r>
            <a:r>
              <a:rPr lang="en-GB" sz="2000" b="1" dirty="0">
                <a:solidFill>
                  <a:srgbClr val="FF00FF"/>
                </a:solidFill>
                <a:latin typeface="Arial" panose="020B0604020202020204" pitchFamily="34" charset="0"/>
                <a:cs typeface="Arial" panose="020B0604020202020204" pitchFamily="34" charset="0"/>
              </a:rPr>
              <a:t>cholinergic excitatory motor neurons</a:t>
            </a:r>
            <a:r>
              <a:rPr lang="en-GB" sz="2000" dirty="0">
                <a:latin typeface="Arial" panose="020B0604020202020204" pitchFamily="34" charset="0"/>
                <a:cs typeface="Arial" panose="020B0604020202020204" pitchFamily="34" charset="0"/>
              </a:rPr>
              <a:t>, releasing Ach </a:t>
            </a:r>
            <a:r>
              <a:rPr lang="en-GB" sz="2000" dirty="0">
                <a:latin typeface="Arial" panose="020B0604020202020204" pitchFamily="34" charset="0"/>
                <a:cs typeface="Arial" panose="020B0604020202020204" pitchFamily="34" charset="0"/>
                <a:sym typeface="Wingdings" panose="05000000000000000000" pitchFamily="2" charset="2"/>
              </a:rPr>
              <a:t> </a:t>
            </a:r>
            <a:r>
              <a:rPr lang="en-GB" sz="2000" dirty="0">
                <a:latin typeface="Arial" panose="020B0604020202020204" pitchFamily="34" charset="0"/>
                <a:cs typeface="Arial" panose="020B0604020202020204" pitchFamily="34" charset="0"/>
              </a:rPr>
              <a:t>causing </a:t>
            </a:r>
            <a:r>
              <a:rPr lang="en-GB" sz="2000" b="1" dirty="0">
                <a:solidFill>
                  <a:srgbClr val="FF00FF"/>
                </a:solidFill>
                <a:latin typeface="Arial" panose="020B0604020202020204" pitchFamily="34" charset="0"/>
                <a:cs typeface="Arial" panose="020B0604020202020204" pitchFamily="34" charset="0"/>
              </a:rPr>
              <a:t>contraction</a:t>
            </a:r>
            <a:r>
              <a:rPr lang="en-GB"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sym typeface="Wingdings" panose="05000000000000000000" pitchFamily="2" charset="2"/>
              </a:rPr>
              <a:t>of smooth muscle</a:t>
            </a:r>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Sensory neurones </a:t>
            </a:r>
            <a:r>
              <a:rPr lang="en-GB" sz="2000" i="1" dirty="0">
                <a:latin typeface="Arial" panose="020B0604020202020204" pitchFamily="34" charset="0"/>
                <a:cs typeface="Arial" panose="020B0604020202020204" pitchFamily="34" charset="0"/>
              </a:rPr>
              <a:t>after</a:t>
            </a:r>
            <a:r>
              <a:rPr lang="en-GB" sz="2000" dirty="0">
                <a:latin typeface="Arial" panose="020B0604020202020204" pitchFamily="34" charset="0"/>
                <a:cs typeface="Arial" panose="020B0604020202020204" pitchFamily="34" charset="0"/>
              </a:rPr>
              <a:t> the bolus synapse with interneurons </a:t>
            </a:r>
            <a:r>
              <a:rPr lang="en-GB" sz="2000" dirty="0">
                <a:latin typeface="Arial" panose="020B0604020202020204" pitchFamily="34" charset="0"/>
                <a:cs typeface="Arial" panose="020B0604020202020204" pitchFamily="34" charset="0"/>
                <a:sym typeface="Wingdings" panose="05000000000000000000" pitchFamily="2" charset="2"/>
              </a:rPr>
              <a:t> </a:t>
            </a:r>
            <a:r>
              <a:rPr lang="en-GB" sz="2000" dirty="0">
                <a:latin typeface="Arial" panose="020B0604020202020204" pitchFamily="34" charset="0"/>
                <a:cs typeface="Arial" panose="020B0604020202020204" pitchFamily="34" charset="0"/>
              </a:rPr>
              <a:t>synapsing with </a:t>
            </a:r>
            <a:r>
              <a:rPr lang="en-GB" sz="2000" b="1" dirty="0">
                <a:solidFill>
                  <a:srgbClr val="00B0F0"/>
                </a:solidFill>
                <a:latin typeface="Arial" panose="020B0604020202020204" pitchFamily="34" charset="0"/>
                <a:cs typeface="Arial" panose="020B0604020202020204" pitchFamily="34" charset="0"/>
              </a:rPr>
              <a:t>inhibitory motor neurons</a:t>
            </a:r>
            <a:r>
              <a:rPr lang="en-GB"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sym typeface="Wingdings" panose="05000000000000000000" pitchFamily="2" charset="2"/>
              </a:rPr>
              <a:t> release VIP, NO, and ATP  cause </a:t>
            </a:r>
            <a:r>
              <a:rPr lang="en-GB" sz="2000" b="1" dirty="0">
                <a:solidFill>
                  <a:srgbClr val="00B0F0"/>
                </a:solidFill>
                <a:latin typeface="Arial" panose="020B0604020202020204" pitchFamily="34" charset="0"/>
                <a:cs typeface="Arial" panose="020B0604020202020204" pitchFamily="34" charset="0"/>
                <a:sym typeface="Wingdings" panose="05000000000000000000" pitchFamily="2" charset="2"/>
              </a:rPr>
              <a:t>relaxation</a:t>
            </a:r>
            <a:r>
              <a:rPr lang="en-GB" sz="2000" dirty="0">
                <a:latin typeface="Arial" panose="020B0604020202020204" pitchFamily="34" charset="0"/>
                <a:cs typeface="Arial" panose="020B0604020202020204" pitchFamily="34" charset="0"/>
                <a:sym typeface="Wingdings" panose="05000000000000000000" pitchFamily="2" charset="2"/>
              </a:rPr>
              <a:t> of smooth muscle  bolus can pass along</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9075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D5B2B5E0-5674-14EE-5191-6C11EEE881A1}"/>
              </a:ext>
            </a:extLst>
          </p:cNvPr>
          <p:cNvSpPr txBox="1"/>
          <p:nvPr/>
        </p:nvSpPr>
        <p:spPr>
          <a:xfrm>
            <a:off x="215660" y="155275"/>
            <a:ext cx="11671540" cy="2862322"/>
          </a:xfrm>
          <a:prstGeom prst="rect">
            <a:avLst/>
          </a:prstGeom>
          <a:noFill/>
        </p:spPr>
        <p:txBody>
          <a:bodyPr wrap="square" rtlCol="0">
            <a:spAutoFit/>
          </a:bodyPr>
          <a:lstStyle/>
          <a:p>
            <a:pPr algn="ctr"/>
            <a:endParaRPr lang="en-GB" sz="6000" b="1" dirty="0">
              <a:latin typeface="Arial" panose="020B0604020202020204" pitchFamily="34" charset="0"/>
              <a:cs typeface="Arial" panose="020B0604020202020204" pitchFamily="34" charset="0"/>
            </a:endParaRPr>
          </a:p>
          <a:p>
            <a:pPr algn="ctr"/>
            <a:endParaRPr lang="en-GB" sz="6000" b="1" dirty="0">
              <a:latin typeface="Arial" panose="020B0604020202020204" pitchFamily="34" charset="0"/>
              <a:cs typeface="Arial" panose="020B0604020202020204" pitchFamily="34" charset="0"/>
            </a:endParaRPr>
          </a:p>
          <a:p>
            <a:pPr algn="ctr"/>
            <a:r>
              <a:rPr lang="en-GB" sz="6000" b="1" dirty="0">
                <a:latin typeface="Arial" panose="020B0604020202020204" pitchFamily="34" charset="0"/>
                <a:cs typeface="Arial" panose="020B0604020202020204" pitchFamily="34" charset="0"/>
              </a:rPr>
              <a:t>Any questions?</a:t>
            </a:r>
          </a:p>
        </p:txBody>
      </p:sp>
    </p:spTree>
    <p:extLst>
      <p:ext uri="{BB962C8B-B14F-4D97-AF65-F5344CB8AC3E}">
        <p14:creationId xmlns:p14="http://schemas.microsoft.com/office/powerpoint/2010/main" val="2459146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9" name="Footer Placeholder 3">
            <a:extLst>
              <a:ext uri="{FF2B5EF4-FFF2-40B4-BE49-F238E27FC236}">
                <a16:creationId xmlns:a16="http://schemas.microsoft.com/office/drawing/2014/main" id="{6EF94BD2-11B2-FF46-848B-5A2189668C48}"/>
              </a:ext>
            </a:extLst>
          </p:cNvPr>
          <p:cNvSpPr>
            <a:spLocks noGrp="1"/>
          </p:cNvSpPr>
          <p:nvPr>
            <p:ph type="ftr" sz="quarter" idx="11"/>
          </p:nvPr>
        </p:nvSpPr>
        <p:spPr>
          <a:xfrm>
            <a:off x="1349181" y="6173037"/>
            <a:ext cx="9335310" cy="550159"/>
          </a:xfrm>
        </p:spPr>
        <p:txBody>
          <a:bodyPr/>
          <a:lstStyle/>
          <a:p>
            <a:pPr algn="l"/>
            <a:r>
              <a:rPr lang="en-US" dirty="0"/>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p>
        </p:txBody>
      </p:sp>
      <p:sp>
        <p:nvSpPr>
          <p:cNvPr id="11" name="Oval 10">
            <a:extLst>
              <a:ext uri="{FF2B5EF4-FFF2-40B4-BE49-F238E27FC236}">
                <a16:creationId xmlns:a16="http://schemas.microsoft.com/office/drawing/2014/main" id="{3A5AEC9E-2D03-7E4A-83D5-1586C37CAC44}"/>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34883BB-5BF1-1447-B232-0BAB32A5C5EE}"/>
              </a:ext>
            </a:extLst>
          </p:cNvPr>
          <p:cNvGrpSpPr/>
          <p:nvPr/>
        </p:nvGrpSpPr>
        <p:grpSpPr>
          <a:xfrm>
            <a:off x="0" y="5582490"/>
            <a:ext cx="12070081" cy="1297375"/>
            <a:chOff x="0" y="5582490"/>
            <a:chExt cx="12070081" cy="1297375"/>
          </a:xfrm>
        </p:grpSpPr>
        <p:pic>
          <p:nvPicPr>
            <p:cNvPr id="7" name="Picture 4" descr="SHEFFIELD PEER TEACHING SOCIETY">
              <a:extLst>
                <a:ext uri="{FF2B5EF4-FFF2-40B4-BE49-F238E27FC236}">
                  <a16:creationId xmlns:a16="http://schemas.microsoft.com/office/drawing/2014/main" id="{6DC64038-20AB-7745-90E6-5F69034F00D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91" b="95814" l="1386" r="96767">
                          <a14:foregroundMark x1="76443" y1="31163" x2="61432" y2="20000"/>
                          <a14:foregroundMark x1="61432" y1="20000" x2="38799" y2="17442"/>
                          <a14:foregroundMark x1="38799" y1="17442" x2="26328" y2="23488"/>
                          <a14:foregroundMark x1="26328" y1="23488" x2="21478" y2="33953"/>
                          <a14:foregroundMark x1="21478" y1="33953" x2="24711" y2="56512"/>
                          <a14:foregroundMark x1="24711" y1="56512" x2="34642" y2="73721"/>
                          <a14:foregroundMark x1="34642" y1="73721" x2="41570" y2="80000"/>
                          <a14:foregroundMark x1="41570" y1="80000" x2="49885" y2="82558"/>
                          <a14:foregroundMark x1="49885" y1="82558" x2="59584" y2="81860"/>
                          <a14:foregroundMark x1="59584" y1="81860" x2="69515" y2="74884"/>
                          <a14:foregroundMark x1="69515" y1="74884" x2="83603" y2="41628"/>
                          <a14:foregroundMark x1="42725" y1="21860" x2="67898" y2="29070"/>
                          <a14:foregroundMark x1="67898" y1="29070" x2="42263" y2="18140"/>
                          <a14:foregroundMark x1="42263" y1="18140" x2="33256" y2="16512"/>
                          <a14:foregroundMark x1="33256" y1="16512" x2="49885" y2="15814"/>
                          <a14:foregroundMark x1="49885" y1="15814" x2="59815" y2="17209"/>
                          <a14:foregroundMark x1="59815" y1="17209" x2="42725" y2="15349"/>
                          <a14:foregroundMark x1="42725" y1="15349" x2="66513" y2="19535"/>
                          <a14:foregroundMark x1="66513" y1="19535" x2="78060" y2="31395"/>
                          <a14:foregroundMark x1="78060" y1="31395" x2="70901" y2="20233"/>
                          <a14:foregroundMark x1="70901" y1="20233" x2="77829" y2="31860"/>
                          <a14:foregroundMark x1="77829" y1="31860" x2="71132" y2="22093"/>
                          <a14:foregroundMark x1="71132" y1="22093" x2="76212" y2="30698"/>
                          <a14:foregroundMark x1="76212" y1="30698" x2="76212" y2="31163"/>
                          <a14:foregroundMark x1="24942" y1="23256" x2="18476" y2="29302"/>
                          <a14:foregroundMark x1="18476" y1="29302" x2="25866" y2="22326"/>
                          <a14:foregroundMark x1="25866" y1="22326" x2="17090" y2="32326"/>
                          <a14:foregroundMark x1="34411" y1="16977" x2="22864" y2="18837"/>
                          <a14:foregroundMark x1="22864" y1="18837" x2="16397" y2="24884"/>
                          <a14:foregroundMark x1="16397" y1="24884" x2="12933" y2="33023"/>
                          <a14:foregroundMark x1="12933" y1="33023" x2="13857" y2="53721"/>
                          <a14:foregroundMark x1="13857" y1="53721" x2="23788" y2="75814"/>
                          <a14:foregroundMark x1="23788" y1="75814" x2="34642" y2="84419"/>
                          <a14:foregroundMark x1="34642" y1="84419" x2="46651" y2="87209"/>
                          <a14:foregroundMark x1="46651" y1="87209" x2="57506" y2="83256"/>
                          <a14:foregroundMark x1="57506" y1="83256" x2="73210" y2="66512"/>
                          <a14:foregroundMark x1="73210" y1="66512" x2="80139" y2="46047"/>
                          <a14:foregroundMark x1="80139" y1="46047" x2="80370" y2="30930"/>
                          <a14:foregroundMark x1="80370" y1="30930" x2="75520" y2="19302"/>
                          <a14:foregroundMark x1="75520" y1="19302" x2="64896" y2="13023"/>
                          <a14:foregroundMark x1="64896" y1="13023" x2="56981" y2="10781"/>
                          <a14:foregroundMark x1="40046" y1="11177" x2="35104" y2="12326"/>
                          <a14:foregroundMark x1="35104" y1="12326" x2="17783" y2="29070"/>
                          <a14:foregroundMark x1="17783" y1="29070" x2="15473" y2="56512"/>
                          <a14:foregroundMark x1="15473" y1="56512" x2="17321" y2="67442"/>
                          <a14:foregroundMark x1="17321" y1="67442" x2="22402" y2="76047"/>
                          <a14:foregroundMark x1="22402" y1="76047" x2="30716" y2="82093"/>
                          <a14:foregroundMark x1="30716" y1="82093" x2="43418" y2="85116"/>
                          <a14:foregroundMark x1="43418" y1="85116" x2="54273" y2="84884"/>
                          <a14:foregroundMark x1="54273" y1="84884" x2="76443" y2="74186"/>
                          <a14:foregroundMark x1="76443" y1="74186" x2="82679" y2="66512"/>
                          <a14:foregroundMark x1="82679" y1="66512" x2="86605" y2="56744"/>
                          <a14:foregroundMark x1="86605" y1="56744" x2="87298" y2="39767"/>
                          <a14:foregroundMark x1="87298" y1="39767" x2="80831" y2="20233"/>
                          <a14:foregroundMark x1="94919" y1="52558" x2="94919" y2="52558"/>
                          <a14:foregroundMark x1="9469" y1="64419" x2="9469" y2="64419"/>
                          <a14:foregroundMark x1="45958" y1="92791" x2="45958" y2="92791"/>
                          <a14:foregroundMark x1="6928" y1="50698" x2="6928" y2="50698"/>
                          <a14:foregroundMark x1="49192" y1="3023" x2="49192" y2="3023"/>
                          <a14:foregroundMark x1="40647" y1="91163" x2="56813" y2="90698"/>
                          <a14:foregroundMark x1="56813" y1="90698" x2="69284" y2="81395"/>
                          <a14:foregroundMark x1="26328" y1="26512" x2="37182" y2="25349"/>
                          <a14:foregroundMark x1="37182" y1="25349" x2="27021" y2="28372"/>
                          <a14:foregroundMark x1="27021" y1="28372" x2="41801" y2="16279"/>
                          <a14:foregroundMark x1="41801" y1="16279" x2="35335" y2="24186"/>
                          <a14:foregroundMark x1="35335" y1="24186" x2="30947" y2="26744"/>
                          <a14:foregroundMark x1="1386" y1="50698" x2="1386" y2="50698"/>
                          <a14:foregroundMark x1="96767" y1="50000" x2="96767" y2="50000"/>
                          <a14:backgroundMark x1="693" y1="49302" x2="693" y2="49302"/>
                          <a14:backgroundMark x1="13626" y1="16279" x2="5312" y2="27442"/>
                          <a14:backgroundMark x1="33487" y1="96744" x2="49423" y2="97209"/>
                          <a14:backgroundMark x1="49423" y1="97209" x2="77598" y2="92558"/>
                          <a14:backgroundMark x1="4850" y1="72558" x2="3464" y2="28605"/>
                          <a14:backgroundMark x1="3464" y1="68837" x2="25404" y2="90465"/>
                          <a14:backgroundMark x1="25404" y1="90465" x2="36721" y2="95349"/>
                          <a14:backgroundMark x1="66513" y1="95349" x2="89376" y2="75116"/>
                          <a14:backgroundMark x1="89376" y1="75116" x2="97460" y2="59767"/>
                          <a14:backgroundMark x1="97460" y1="59767" x2="96998" y2="42093"/>
                          <a14:backgroundMark x1="96998" y1="42093" x2="87529" y2="15581"/>
                          <a14:backgroundMark x1="7852" y1="22791" x2="36028" y2="8140"/>
                          <a14:backgroundMark x1="36028" y1="8140" x2="53118" y2="7209"/>
                          <a14:backgroundMark x1="53118" y1="7209" x2="69053" y2="7907"/>
                          <a14:backgroundMark x1="69053" y1="7907" x2="84296" y2="16047"/>
                          <a14:backgroundMark x1="84296" y1="16047" x2="92610" y2="26047"/>
                        </a14:backgroundRemoval>
                      </a14:imgEffect>
                    </a14:imgLayer>
                  </a14:imgProps>
                </a:ext>
                <a:ext uri="{28A0092B-C50C-407E-A947-70E740481C1C}">
                  <a14:useLocalDpi xmlns:a14="http://schemas.microsoft.com/office/drawing/2010/main" val="0"/>
                </a:ext>
              </a:extLst>
            </a:blip>
            <a:srcRect/>
            <a:stretch>
              <a:fillRect/>
            </a:stretch>
          </p:blipFill>
          <p:spPr bwMode="auto">
            <a:xfrm>
              <a:off x="0" y="5582490"/>
              <a:ext cx="1306426" cy="1297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heffield Medical Society">
              <a:extLst>
                <a:ext uri="{FF2B5EF4-FFF2-40B4-BE49-F238E27FC236}">
                  <a16:creationId xmlns:a16="http://schemas.microsoft.com/office/drawing/2014/main" id="{2A88FC12-9D37-0F4C-B762-BDC5ABC502C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63655" y="6054562"/>
              <a:ext cx="1306426" cy="76878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6771084"/>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GI anatomy recap</a:t>
            </a:r>
          </a:p>
          <a:p>
            <a:endParaRPr lang="en-GB" sz="3200" b="1"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Foregut, Midgut, Hindgut</a:t>
            </a:r>
          </a:p>
          <a:p>
            <a:endParaRPr lang="en-GB" sz="32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200" b="1" dirty="0">
                <a:latin typeface="Arial" panose="020B0604020202020204" pitchFamily="34" charset="0"/>
                <a:cs typeface="Arial" panose="020B0604020202020204" pitchFamily="34" charset="0"/>
              </a:rPr>
              <a:t>Contents</a:t>
            </a:r>
          </a:p>
          <a:p>
            <a:endParaRPr lang="en-GB" sz="32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200" b="1" dirty="0">
                <a:latin typeface="Arial" panose="020B0604020202020204" pitchFamily="34" charset="0"/>
                <a:cs typeface="Arial" panose="020B0604020202020204" pitchFamily="34" charset="0"/>
              </a:rPr>
              <a:t>Vasculature</a:t>
            </a:r>
          </a:p>
          <a:p>
            <a:r>
              <a:rPr lang="en-GB" sz="3200" b="1" dirty="0">
                <a:latin typeface="Arial" panose="020B0604020202020204" pitchFamily="34" charset="0"/>
                <a:cs typeface="Arial" panose="020B0604020202020204" pitchFamily="34" charset="0"/>
              </a:rPr>
              <a:t>         - veins</a:t>
            </a:r>
          </a:p>
          <a:p>
            <a:r>
              <a:rPr lang="en-GB" sz="3200" b="1" dirty="0">
                <a:latin typeface="Arial" panose="020B0604020202020204" pitchFamily="34" charset="0"/>
                <a:cs typeface="Arial" panose="020B0604020202020204" pitchFamily="34" charset="0"/>
              </a:rPr>
              <a:t>         - arteries</a:t>
            </a:r>
          </a:p>
          <a:p>
            <a:r>
              <a:rPr lang="en-GB" sz="3200" b="1" dirty="0">
                <a:latin typeface="Arial" panose="020B0604020202020204" pitchFamily="34" charset="0"/>
                <a:cs typeface="Arial" panose="020B0604020202020204" pitchFamily="34" charset="0"/>
              </a:rPr>
              <a:t>         - nerves</a:t>
            </a:r>
          </a:p>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366858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492231" y="1952795"/>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8752777" y="339380"/>
            <a:ext cx="3259425" cy="7232749"/>
          </a:xfrm>
          <a:prstGeom prst="rect">
            <a:avLst/>
          </a:prstGeom>
          <a:noFill/>
        </p:spPr>
        <p:txBody>
          <a:bodyPr wrap="square" rtlCol="0">
            <a:spAutoFit/>
          </a:bodyPr>
          <a:lstStyle/>
          <a:p>
            <a:r>
              <a:rPr lang="en-US" sz="2000" b="1" dirty="0">
                <a:solidFill>
                  <a:srgbClr val="00B050"/>
                </a:solidFill>
                <a:latin typeface="Arial" panose="020B0604020202020204" pitchFamily="34" charset="0"/>
                <a:cs typeface="Arial" panose="020B0604020202020204" pitchFamily="34" charset="0"/>
              </a:rPr>
              <a:t>Nerve supply</a:t>
            </a:r>
          </a:p>
          <a:p>
            <a:endParaRPr lang="en-US" sz="1600" b="1" dirty="0">
              <a:solidFill>
                <a:srgbClr val="00B050"/>
              </a:solidFill>
              <a:latin typeface="Arial" panose="020B0604020202020204" pitchFamily="34" charset="0"/>
              <a:cs typeface="Arial" panose="020B0604020202020204" pitchFamily="34" charset="0"/>
            </a:endParaRPr>
          </a:p>
          <a:p>
            <a:r>
              <a:rPr lang="en-US" sz="1600" b="1" dirty="0">
                <a:solidFill>
                  <a:srgbClr val="00B050"/>
                </a:solidFill>
                <a:latin typeface="Arial" panose="020B0604020202020204" pitchFamily="34" charset="0"/>
                <a:cs typeface="Arial" panose="020B0604020202020204" pitchFamily="34" charset="0"/>
              </a:rPr>
              <a:t>Coeliac plexus</a:t>
            </a:r>
          </a:p>
          <a:p>
            <a:r>
              <a:rPr lang="en-US" sz="1600" dirty="0">
                <a:solidFill>
                  <a:srgbClr val="00B050"/>
                </a:solidFill>
                <a:latin typeface="Arial" panose="020B0604020202020204" pitchFamily="34" charset="0"/>
                <a:cs typeface="Arial" panose="020B0604020202020204" pitchFamily="34" charset="0"/>
              </a:rPr>
              <a:t>Greater splanchnic nerve, T5-T9</a:t>
            </a:r>
          </a:p>
          <a:p>
            <a:r>
              <a:rPr lang="en-US" sz="1600" dirty="0">
                <a:solidFill>
                  <a:srgbClr val="00B050"/>
                </a:solidFill>
                <a:latin typeface="Arial" panose="020B0604020202020204" pitchFamily="34" charset="0"/>
                <a:cs typeface="Arial" panose="020B0604020202020204" pitchFamily="34" charset="0"/>
              </a:rPr>
              <a:t>Parasympathetic from vagal trunks (coeliac plexus)</a:t>
            </a:r>
          </a:p>
          <a:p>
            <a:endParaRPr lang="en-US" sz="1600" dirty="0">
              <a:solidFill>
                <a:srgbClr val="00B050"/>
              </a:solidFill>
              <a:latin typeface="Arial" panose="020B0604020202020204" pitchFamily="34" charset="0"/>
              <a:cs typeface="Arial" panose="020B0604020202020204" pitchFamily="34" charset="0"/>
            </a:endParaRPr>
          </a:p>
          <a:p>
            <a:r>
              <a:rPr lang="en-US" sz="1600" b="1" dirty="0">
                <a:solidFill>
                  <a:srgbClr val="00B050"/>
                </a:solidFill>
                <a:latin typeface="Arial" panose="020B0604020202020204" pitchFamily="34" charset="0"/>
                <a:cs typeface="Arial" panose="020B0604020202020204" pitchFamily="34" charset="0"/>
              </a:rPr>
              <a:t>Superior mesenteric plexus</a:t>
            </a:r>
          </a:p>
          <a:p>
            <a:r>
              <a:rPr lang="en-US" sz="1600" dirty="0">
                <a:solidFill>
                  <a:srgbClr val="00B050"/>
                </a:solidFill>
                <a:latin typeface="Arial" panose="020B0604020202020204" pitchFamily="34" charset="0"/>
                <a:cs typeface="Arial" panose="020B0604020202020204" pitchFamily="34" charset="0"/>
              </a:rPr>
              <a:t>Lesser splanchnic nerve, T10-T11</a:t>
            </a:r>
          </a:p>
          <a:p>
            <a:endParaRPr lang="en-US" sz="1600" dirty="0">
              <a:solidFill>
                <a:srgbClr val="00B050"/>
              </a:solidFill>
              <a:latin typeface="Arial" panose="020B0604020202020204" pitchFamily="34" charset="0"/>
              <a:cs typeface="Arial" panose="020B0604020202020204" pitchFamily="34" charset="0"/>
            </a:endParaRPr>
          </a:p>
          <a:p>
            <a:r>
              <a:rPr lang="en-US" sz="1600" dirty="0">
                <a:solidFill>
                  <a:srgbClr val="00B050"/>
                </a:solidFill>
                <a:latin typeface="Arial" panose="020B0604020202020204" pitchFamily="34" charset="0"/>
                <a:cs typeface="Arial" panose="020B0604020202020204" pitchFamily="34" charset="0"/>
              </a:rPr>
              <a:t>Parasympathetic from vagal trunks (superior mesenteric plexus)</a:t>
            </a:r>
          </a:p>
          <a:p>
            <a:endParaRPr lang="en-US" sz="1600" dirty="0">
              <a:solidFill>
                <a:srgbClr val="00B050"/>
              </a:solidFill>
              <a:latin typeface="Arial" panose="020B0604020202020204" pitchFamily="34" charset="0"/>
              <a:cs typeface="Arial" panose="020B0604020202020204" pitchFamily="34" charset="0"/>
            </a:endParaRPr>
          </a:p>
          <a:p>
            <a:endParaRPr lang="en-US" sz="1600" dirty="0">
              <a:solidFill>
                <a:srgbClr val="00B050"/>
              </a:solidFill>
              <a:latin typeface="Arial" panose="020B0604020202020204" pitchFamily="34" charset="0"/>
              <a:cs typeface="Arial" panose="020B0604020202020204" pitchFamily="34" charset="0"/>
            </a:endParaRPr>
          </a:p>
          <a:p>
            <a:r>
              <a:rPr lang="en-US" sz="1600" b="1" dirty="0">
                <a:solidFill>
                  <a:srgbClr val="00B050"/>
                </a:solidFill>
                <a:latin typeface="Arial" panose="020B0604020202020204" pitchFamily="34" charset="0"/>
                <a:cs typeface="Arial" panose="020B0604020202020204" pitchFamily="34" charset="0"/>
              </a:rPr>
              <a:t>Inferior mesenteric plexus</a:t>
            </a:r>
          </a:p>
          <a:p>
            <a:endParaRPr lang="en-US" sz="1600" dirty="0">
              <a:solidFill>
                <a:srgbClr val="00B050"/>
              </a:solidFill>
              <a:latin typeface="Arial" panose="020B0604020202020204" pitchFamily="34" charset="0"/>
              <a:cs typeface="Arial" panose="020B0604020202020204" pitchFamily="34" charset="0"/>
            </a:endParaRPr>
          </a:p>
          <a:p>
            <a:r>
              <a:rPr lang="en-GB" altLang="en-US" sz="1600" dirty="0">
                <a:solidFill>
                  <a:srgbClr val="00B050"/>
                </a:solidFill>
                <a:latin typeface="Arial" panose="020B0604020202020204" pitchFamily="34" charset="0"/>
                <a:cs typeface="Arial" panose="020B0604020202020204" pitchFamily="34" charset="0"/>
              </a:rPr>
              <a:t>least splanchnic nerve (T12)</a:t>
            </a:r>
          </a:p>
          <a:p>
            <a:endParaRPr lang="en-GB" altLang="en-US" sz="1600" b="1" dirty="0">
              <a:solidFill>
                <a:srgbClr val="00B050"/>
              </a:solidFill>
              <a:latin typeface="Arial" panose="020B0604020202020204" pitchFamily="34" charset="0"/>
              <a:cs typeface="Arial" panose="020B0604020202020204" pitchFamily="34" charset="0"/>
            </a:endParaRPr>
          </a:p>
          <a:p>
            <a:r>
              <a:rPr lang="en-GB" altLang="en-US" sz="1600" b="1" dirty="0">
                <a:solidFill>
                  <a:srgbClr val="00B050"/>
                </a:solidFill>
                <a:latin typeface="Arial" panose="020B0604020202020204" pitchFamily="34" charset="0"/>
                <a:cs typeface="Arial" panose="020B0604020202020204" pitchFamily="34" charset="0"/>
              </a:rPr>
              <a:t>parasympathetic </a:t>
            </a:r>
            <a:r>
              <a:rPr lang="en-GB" altLang="en-US" sz="1600" dirty="0">
                <a:solidFill>
                  <a:srgbClr val="00B050"/>
                </a:solidFill>
                <a:latin typeface="Arial" panose="020B0604020202020204" pitchFamily="34" charset="0"/>
                <a:cs typeface="Arial" panose="020B0604020202020204" pitchFamily="34" charset="0"/>
              </a:rPr>
              <a:t>from sacral outflow/pelvic splanchnic</a:t>
            </a:r>
            <a:endParaRPr lang="en-US" sz="1600" dirty="0">
              <a:solidFill>
                <a:srgbClr val="00B050"/>
              </a:solidFill>
              <a:latin typeface="Arial" panose="020B0604020202020204" pitchFamily="34" charset="0"/>
              <a:cs typeface="Arial" panose="020B0604020202020204" pitchFamily="34" charset="0"/>
            </a:endParaRPr>
          </a:p>
          <a:p>
            <a:endParaRPr lang="en-US" sz="1600" dirty="0">
              <a:solidFill>
                <a:schemeClr val="accent6">
                  <a:lumMod val="75000"/>
                </a:schemeClr>
              </a:solidFill>
            </a:endParaRPr>
          </a:p>
          <a:p>
            <a:endParaRPr lang="en-US" sz="1600" dirty="0">
              <a:solidFill>
                <a:schemeClr val="accent6">
                  <a:lumMod val="75000"/>
                </a:schemeClr>
              </a:solidFill>
            </a:endParaRPr>
          </a:p>
          <a:p>
            <a:endParaRPr lang="en-US" sz="1600" dirty="0">
              <a:solidFill>
                <a:schemeClr val="accent6">
                  <a:lumMod val="75000"/>
                </a:schemeClr>
              </a:solidFill>
            </a:endParaRPr>
          </a:p>
          <a:p>
            <a:endParaRPr lang="en-US" sz="1600" dirty="0">
              <a:solidFill>
                <a:schemeClr val="accent6">
                  <a:lumMod val="75000"/>
                </a:schemeClr>
              </a:solidFill>
            </a:endParaRPr>
          </a:p>
          <a:p>
            <a:endParaRPr lang="en-US" sz="1600" dirty="0">
              <a:solidFill>
                <a:schemeClr val="accent6">
                  <a:lumMod val="75000"/>
                </a:schemeClr>
              </a:solidFill>
            </a:endParaRPr>
          </a:p>
          <a:p>
            <a:endParaRPr lang="en-US" sz="1600" dirty="0">
              <a:solidFill>
                <a:schemeClr val="accent6">
                  <a:lumMod val="75000"/>
                </a:schemeClr>
              </a:solidFill>
            </a:endParaRPr>
          </a:p>
          <a:p>
            <a:endParaRPr lang="en-US" sz="1600" dirty="0">
              <a:solidFill>
                <a:schemeClr val="accent6">
                  <a:lumMod val="75000"/>
                </a:schemeClr>
              </a:solidFill>
            </a:endParaRPr>
          </a:p>
        </p:txBody>
      </p:sp>
      <p:pic>
        <p:nvPicPr>
          <p:cNvPr id="3" name="Picture 2">
            <a:extLst>
              <a:ext uri="{FF2B5EF4-FFF2-40B4-BE49-F238E27FC236}">
                <a16:creationId xmlns:a16="http://schemas.microsoft.com/office/drawing/2014/main" id="{75CF547E-D178-D3BA-8231-AB65B762E43C}"/>
              </a:ext>
            </a:extLst>
          </p:cNvPr>
          <p:cNvPicPr>
            <a:picLocks noChangeAspect="1"/>
          </p:cNvPicPr>
          <p:nvPr/>
        </p:nvPicPr>
        <p:blipFill>
          <a:blip r:embed="rId2"/>
          <a:stretch>
            <a:fillRect/>
          </a:stretch>
        </p:blipFill>
        <p:spPr>
          <a:xfrm>
            <a:off x="664028" y="251373"/>
            <a:ext cx="7581900" cy="6238875"/>
          </a:xfrm>
          <a:prstGeom prst="rect">
            <a:avLst/>
          </a:prstGeom>
        </p:spPr>
      </p:pic>
      <p:sp>
        <p:nvSpPr>
          <p:cNvPr id="7" name="TextBox 6">
            <a:extLst>
              <a:ext uri="{FF2B5EF4-FFF2-40B4-BE49-F238E27FC236}">
                <a16:creationId xmlns:a16="http://schemas.microsoft.com/office/drawing/2014/main" id="{3E111BE6-DC00-D7FD-C2D3-D8B6776597B4}"/>
              </a:ext>
            </a:extLst>
          </p:cNvPr>
          <p:cNvSpPr txBox="1"/>
          <p:nvPr/>
        </p:nvSpPr>
        <p:spPr>
          <a:xfrm>
            <a:off x="7927918" y="1120464"/>
            <a:ext cx="1524000" cy="646331"/>
          </a:xfrm>
          <a:prstGeom prst="rect">
            <a:avLst/>
          </a:prstGeom>
          <a:noFill/>
        </p:spPr>
        <p:txBody>
          <a:bodyPr wrap="square" rtlCol="0">
            <a:spAutoFit/>
          </a:bodyPr>
          <a:lstStyle/>
          <a:p>
            <a:r>
              <a:rPr lang="en-GB" sz="3600" b="1" dirty="0">
                <a:solidFill>
                  <a:srgbClr val="FF0000"/>
                </a:solidFill>
              </a:rPr>
              <a:t>T12</a:t>
            </a:r>
          </a:p>
        </p:txBody>
      </p:sp>
      <p:sp>
        <p:nvSpPr>
          <p:cNvPr id="8" name="TextBox 7">
            <a:extLst>
              <a:ext uri="{FF2B5EF4-FFF2-40B4-BE49-F238E27FC236}">
                <a16:creationId xmlns:a16="http://schemas.microsoft.com/office/drawing/2014/main" id="{E353557B-6C88-2AD2-EAAF-C80F5FFD2A77}"/>
              </a:ext>
            </a:extLst>
          </p:cNvPr>
          <p:cNvSpPr txBox="1"/>
          <p:nvPr/>
        </p:nvSpPr>
        <p:spPr>
          <a:xfrm>
            <a:off x="7990777" y="3844397"/>
            <a:ext cx="1524000" cy="646331"/>
          </a:xfrm>
          <a:prstGeom prst="rect">
            <a:avLst/>
          </a:prstGeom>
          <a:noFill/>
        </p:spPr>
        <p:txBody>
          <a:bodyPr wrap="square" rtlCol="0">
            <a:spAutoFit/>
          </a:bodyPr>
          <a:lstStyle/>
          <a:p>
            <a:r>
              <a:rPr lang="en-GB" sz="3600" b="1" dirty="0">
                <a:solidFill>
                  <a:srgbClr val="FF0000"/>
                </a:solidFill>
              </a:rPr>
              <a:t>L3</a:t>
            </a:r>
          </a:p>
        </p:txBody>
      </p:sp>
      <p:sp>
        <p:nvSpPr>
          <p:cNvPr id="9" name="TextBox 8">
            <a:extLst>
              <a:ext uri="{FF2B5EF4-FFF2-40B4-BE49-F238E27FC236}">
                <a16:creationId xmlns:a16="http://schemas.microsoft.com/office/drawing/2014/main" id="{B36E4324-030C-4E95-C142-F7FFAD6FE407}"/>
              </a:ext>
            </a:extLst>
          </p:cNvPr>
          <p:cNvSpPr txBox="1"/>
          <p:nvPr/>
        </p:nvSpPr>
        <p:spPr>
          <a:xfrm>
            <a:off x="8010246" y="2098032"/>
            <a:ext cx="1524000" cy="646331"/>
          </a:xfrm>
          <a:prstGeom prst="rect">
            <a:avLst/>
          </a:prstGeom>
          <a:noFill/>
        </p:spPr>
        <p:txBody>
          <a:bodyPr wrap="square" rtlCol="0">
            <a:spAutoFit/>
          </a:bodyPr>
          <a:lstStyle/>
          <a:p>
            <a:r>
              <a:rPr lang="en-GB" sz="3600" b="1" dirty="0">
                <a:solidFill>
                  <a:srgbClr val="FF0000"/>
                </a:solidFill>
              </a:rPr>
              <a:t>L1 </a:t>
            </a:r>
          </a:p>
        </p:txBody>
      </p:sp>
    </p:spTree>
    <p:extLst>
      <p:ext uri="{BB962C8B-B14F-4D97-AF65-F5344CB8AC3E}">
        <p14:creationId xmlns:p14="http://schemas.microsoft.com/office/powerpoint/2010/main" val="2426487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1846659"/>
          </a:xfrm>
          <a:prstGeom prst="rect">
            <a:avLst/>
          </a:prstGeom>
          <a:noFill/>
        </p:spPr>
        <p:txBody>
          <a:bodyPr wrap="square" rtlCol="0">
            <a:spAutoFit/>
          </a:bodyPr>
          <a:lstStyle/>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pic>
        <p:nvPicPr>
          <p:cNvPr id="2050" name="Picture 2" descr="Image 5">
            <a:extLst>
              <a:ext uri="{FF2B5EF4-FFF2-40B4-BE49-F238E27FC236}">
                <a16:creationId xmlns:a16="http://schemas.microsoft.com/office/drawing/2014/main" id="{68481E2C-E622-F5A2-346F-1C27F2939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0"/>
            <a:ext cx="9004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225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C8C511E-8030-F74B-98BF-60F43D2267FB}"/>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72DFE-41DF-354C-8D55-8F462048E281}"/>
              </a:ext>
            </a:extLst>
          </p:cNvPr>
          <p:cNvSpPr>
            <a:spLocks noGrp="1"/>
          </p:cNvSpPr>
          <p:nvPr>
            <p:ph type="title"/>
          </p:nvPr>
        </p:nvSpPr>
        <p:spPr>
          <a:solidFill>
            <a:srgbClr val="293267"/>
          </a:solidFill>
          <a:ln>
            <a:solidFill>
              <a:srgbClr val="293267"/>
            </a:solidFill>
          </a:ln>
        </p:spPr>
        <p:txBody>
          <a:bodyPr>
            <a:normAutofit/>
          </a:bodyPr>
          <a:lstStyle/>
          <a:p>
            <a:pPr algn="ctr"/>
            <a:r>
              <a:rPr lang="en-US" sz="6000" b="1" dirty="0">
                <a:solidFill>
                  <a:schemeClr val="bg1"/>
                </a:solidFill>
              </a:rPr>
              <a:t>GI, Liver &amp; Friends </a:t>
            </a:r>
          </a:p>
        </p:txBody>
      </p:sp>
      <p:sp>
        <p:nvSpPr>
          <p:cNvPr id="5" name="Shape 97">
            <a:extLst>
              <a:ext uri="{FF2B5EF4-FFF2-40B4-BE49-F238E27FC236}">
                <a16:creationId xmlns:a16="http://schemas.microsoft.com/office/drawing/2014/main" id="{6D7A6F5B-6327-4844-BD16-4BB44595B27A}"/>
              </a:ext>
            </a:extLst>
          </p:cNvPr>
          <p:cNvSpPr txBox="1">
            <a:spLocks/>
          </p:cNvSpPr>
          <p:nvPr/>
        </p:nvSpPr>
        <p:spPr>
          <a:xfrm>
            <a:off x="3124200" y="3020514"/>
            <a:ext cx="8229600" cy="3144837"/>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GEM SBA Revision Session</a:t>
            </a:r>
          </a:p>
          <a:p>
            <a:pPr marL="342900" indent="-342900" algn="r">
              <a:spcBef>
                <a:spcPts val="640"/>
              </a:spcBef>
              <a:buClr>
                <a:schemeClr val="dk1"/>
              </a:buClr>
              <a:buSzPct val="25000"/>
              <a:buFont typeface="Arial"/>
              <a:buNone/>
            </a:pPr>
            <a:endParaRPr lang="en-GB" sz="3200" dirty="0">
              <a:solidFill>
                <a:schemeClr val="dk1"/>
              </a:solidFill>
              <a:latin typeface="Calibri" panose="020F0502020204030204" pitchFamily="34" charset="0"/>
              <a:ea typeface="Didot" charset="0"/>
              <a:cs typeface="Calibri" panose="020F0502020204030204" pitchFamily="34" charset="0"/>
              <a:sym typeface="Calibri"/>
            </a:endParaRPr>
          </a:p>
          <a:p>
            <a:pPr marL="342900" indent="-342900" algn="r">
              <a:spcBef>
                <a:spcPts val="64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Jennifer Quinn</a:t>
            </a:r>
          </a:p>
          <a:p>
            <a:pPr marL="342900" indent="-342900" algn="r">
              <a:spcBef>
                <a:spcPts val="640"/>
              </a:spcBef>
              <a:buClr>
                <a:schemeClr val="dk1"/>
              </a:buClr>
              <a:buSzPct val="25000"/>
              <a:buFont typeface="Arial"/>
              <a:buNone/>
            </a:pPr>
            <a:r>
              <a:rPr lang="en-GB" dirty="0">
                <a:latin typeface="Calibri" panose="020F0502020204030204" pitchFamily="34" charset="0"/>
                <a:ea typeface="Didot" charset="0"/>
                <a:cs typeface="Calibri" panose="020F0502020204030204" pitchFamily="34" charset="0"/>
              </a:rPr>
              <a:t>11</a:t>
            </a:r>
            <a:r>
              <a:rPr lang="en-GB" baseline="30000" dirty="0">
                <a:latin typeface="Calibri" panose="020F0502020204030204" pitchFamily="34" charset="0"/>
                <a:ea typeface="Didot" charset="0"/>
                <a:cs typeface="Calibri" panose="020F0502020204030204" pitchFamily="34" charset="0"/>
              </a:rPr>
              <a:t>th</a:t>
            </a:r>
            <a:r>
              <a:rPr lang="en-GB" dirty="0">
                <a:latin typeface="Calibri" panose="020F0502020204030204" pitchFamily="34" charset="0"/>
                <a:ea typeface="Didot" charset="0"/>
                <a:cs typeface="Calibri" panose="020F0502020204030204" pitchFamily="34" charset="0"/>
              </a:rPr>
              <a:t> October 2022</a:t>
            </a:r>
            <a:endParaRPr lang="en-GB" sz="3200" dirty="0">
              <a:solidFill>
                <a:schemeClr val="dk1"/>
              </a:solidFill>
              <a:latin typeface="Calibri" panose="020F0502020204030204" pitchFamily="34" charset="0"/>
              <a:ea typeface="Didot" charset="0"/>
              <a:cs typeface="Calibri" panose="020F0502020204030204" pitchFamily="34" charset="0"/>
              <a:sym typeface="Calibri"/>
            </a:endParaRPr>
          </a:p>
        </p:txBody>
      </p:sp>
      <p:grpSp>
        <p:nvGrpSpPr>
          <p:cNvPr id="10" name="Group 9">
            <a:extLst>
              <a:ext uri="{FF2B5EF4-FFF2-40B4-BE49-F238E27FC236}">
                <a16:creationId xmlns:a16="http://schemas.microsoft.com/office/drawing/2014/main" id="{ABBA54F4-A429-AE48-B0C9-2C929728FBEB}"/>
              </a:ext>
            </a:extLst>
          </p:cNvPr>
          <p:cNvGrpSpPr/>
          <p:nvPr/>
        </p:nvGrpSpPr>
        <p:grpSpPr>
          <a:xfrm>
            <a:off x="0" y="5582490"/>
            <a:ext cx="12070081" cy="1297375"/>
            <a:chOff x="0" y="5582490"/>
            <a:chExt cx="12070081" cy="1297375"/>
          </a:xfrm>
        </p:grpSpPr>
        <p:pic>
          <p:nvPicPr>
            <p:cNvPr id="11" name="Picture 4" descr="SHEFFIELD PEER TEACHING SOCIETY">
              <a:extLst>
                <a:ext uri="{FF2B5EF4-FFF2-40B4-BE49-F238E27FC236}">
                  <a16:creationId xmlns:a16="http://schemas.microsoft.com/office/drawing/2014/main" id="{CBC142CF-F31F-724D-9912-FE8957EB11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91" b="95814" l="1386" r="96767">
                          <a14:foregroundMark x1="76443" y1="31163" x2="61432" y2="20000"/>
                          <a14:foregroundMark x1="61432" y1="20000" x2="38799" y2="17442"/>
                          <a14:foregroundMark x1="38799" y1="17442" x2="26328" y2="23488"/>
                          <a14:foregroundMark x1="26328" y1="23488" x2="21478" y2="33953"/>
                          <a14:foregroundMark x1="21478" y1="33953" x2="24711" y2="56512"/>
                          <a14:foregroundMark x1="24711" y1="56512" x2="34642" y2="73721"/>
                          <a14:foregroundMark x1="34642" y1="73721" x2="41570" y2="80000"/>
                          <a14:foregroundMark x1="41570" y1="80000" x2="49885" y2="82558"/>
                          <a14:foregroundMark x1="49885" y1="82558" x2="59584" y2="81860"/>
                          <a14:foregroundMark x1="59584" y1="81860" x2="69515" y2="74884"/>
                          <a14:foregroundMark x1="69515" y1="74884" x2="83603" y2="41628"/>
                          <a14:foregroundMark x1="42725" y1="21860" x2="67898" y2="29070"/>
                          <a14:foregroundMark x1="67898" y1="29070" x2="42263" y2="18140"/>
                          <a14:foregroundMark x1="42263" y1="18140" x2="33256" y2="16512"/>
                          <a14:foregroundMark x1="33256" y1="16512" x2="49885" y2="15814"/>
                          <a14:foregroundMark x1="49885" y1="15814" x2="59815" y2="17209"/>
                          <a14:foregroundMark x1="59815" y1="17209" x2="42725" y2="15349"/>
                          <a14:foregroundMark x1="42725" y1="15349" x2="66513" y2="19535"/>
                          <a14:foregroundMark x1="66513" y1="19535" x2="78060" y2="31395"/>
                          <a14:foregroundMark x1="78060" y1="31395" x2="70901" y2="20233"/>
                          <a14:foregroundMark x1="70901" y1="20233" x2="77829" y2="31860"/>
                          <a14:foregroundMark x1="77829" y1="31860" x2="71132" y2="22093"/>
                          <a14:foregroundMark x1="71132" y1="22093" x2="76212" y2="30698"/>
                          <a14:foregroundMark x1="76212" y1="30698" x2="76212" y2="31163"/>
                          <a14:foregroundMark x1="24942" y1="23256" x2="18476" y2="29302"/>
                          <a14:foregroundMark x1="18476" y1="29302" x2="25866" y2="22326"/>
                          <a14:foregroundMark x1="25866" y1="22326" x2="17090" y2="32326"/>
                          <a14:foregroundMark x1="34411" y1="16977" x2="22864" y2="18837"/>
                          <a14:foregroundMark x1="22864" y1="18837" x2="16397" y2="24884"/>
                          <a14:foregroundMark x1="16397" y1="24884" x2="12933" y2="33023"/>
                          <a14:foregroundMark x1="12933" y1="33023" x2="13857" y2="53721"/>
                          <a14:foregroundMark x1="13857" y1="53721" x2="23788" y2="75814"/>
                          <a14:foregroundMark x1="23788" y1="75814" x2="34642" y2="84419"/>
                          <a14:foregroundMark x1="34642" y1="84419" x2="46651" y2="87209"/>
                          <a14:foregroundMark x1="46651" y1="87209" x2="57506" y2="83256"/>
                          <a14:foregroundMark x1="57506" y1="83256" x2="73210" y2="66512"/>
                          <a14:foregroundMark x1="73210" y1="66512" x2="80139" y2="46047"/>
                          <a14:foregroundMark x1="80139" y1="46047" x2="80370" y2="30930"/>
                          <a14:foregroundMark x1="80370" y1="30930" x2="75520" y2="19302"/>
                          <a14:foregroundMark x1="75520" y1="19302" x2="64896" y2="13023"/>
                          <a14:foregroundMark x1="64896" y1="13023" x2="56981" y2="10781"/>
                          <a14:foregroundMark x1="40046" y1="11177" x2="35104" y2="12326"/>
                          <a14:foregroundMark x1="35104" y1="12326" x2="17783" y2="29070"/>
                          <a14:foregroundMark x1="17783" y1="29070" x2="15473" y2="56512"/>
                          <a14:foregroundMark x1="15473" y1="56512" x2="17321" y2="67442"/>
                          <a14:foregroundMark x1="17321" y1="67442" x2="22402" y2="76047"/>
                          <a14:foregroundMark x1="22402" y1="76047" x2="30716" y2="82093"/>
                          <a14:foregroundMark x1="30716" y1="82093" x2="43418" y2="85116"/>
                          <a14:foregroundMark x1="43418" y1="85116" x2="54273" y2="84884"/>
                          <a14:foregroundMark x1="54273" y1="84884" x2="76443" y2="74186"/>
                          <a14:foregroundMark x1="76443" y1="74186" x2="82679" y2="66512"/>
                          <a14:foregroundMark x1="82679" y1="66512" x2="86605" y2="56744"/>
                          <a14:foregroundMark x1="86605" y1="56744" x2="87298" y2="39767"/>
                          <a14:foregroundMark x1="87298" y1="39767" x2="80831" y2="20233"/>
                          <a14:foregroundMark x1="94919" y1="52558" x2="94919" y2="52558"/>
                          <a14:foregroundMark x1="9469" y1="64419" x2="9469" y2="64419"/>
                          <a14:foregroundMark x1="45958" y1="92791" x2="45958" y2="92791"/>
                          <a14:foregroundMark x1="6928" y1="50698" x2="6928" y2="50698"/>
                          <a14:foregroundMark x1="49192" y1="3023" x2="49192" y2="3023"/>
                          <a14:foregroundMark x1="40647" y1="91163" x2="56813" y2="90698"/>
                          <a14:foregroundMark x1="56813" y1="90698" x2="69284" y2="81395"/>
                          <a14:foregroundMark x1="26328" y1="26512" x2="37182" y2="25349"/>
                          <a14:foregroundMark x1="37182" y1="25349" x2="27021" y2="28372"/>
                          <a14:foregroundMark x1="27021" y1="28372" x2="41801" y2="16279"/>
                          <a14:foregroundMark x1="41801" y1="16279" x2="35335" y2="24186"/>
                          <a14:foregroundMark x1="35335" y1="24186" x2="30947" y2="26744"/>
                          <a14:foregroundMark x1="1386" y1="50698" x2="1386" y2="50698"/>
                          <a14:foregroundMark x1="96767" y1="50000" x2="96767" y2="50000"/>
                          <a14:backgroundMark x1="693" y1="49302" x2="693" y2="49302"/>
                          <a14:backgroundMark x1="13626" y1="16279" x2="5312" y2="27442"/>
                          <a14:backgroundMark x1="33487" y1="96744" x2="49423" y2="97209"/>
                          <a14:backgroundMark x1="49423" y1="97209" x2="77598" y2="92558"/>
                          <a14:backgroundMark x1="4850" y1="72558" x2="3464" y2="28605"/>
                          <a14:backgroundMark x1="3464" y1="68837" x2="25404" y2="90465"/>
                          <a14:backgroundMark x1="25404" y1="90465" x2="36721" y2="95349"/>
                          <a14:backgroundMark x1="66513" y1="95349" x2="89376" y2="75116"/>
                          <a14:backgroundMark x1="89376" y1="75116" x2="97460" y2="59767"/>
                          <a14:backgroundMark x1="97460" y1="59767" x2="96998" y2="42093"/>
                          <a14:backgroundMark x1="96998" y1="42093" x2="87529" y2="15581"/>
                          <a14:backgroundMark x1="7852" y1="22791" x2="36028" y2="8140"/>
                          <a14:backgroundMark x1="36028" y1="8140" x2="53118" y2="7209"/>
                          <a14:backgroundMark x1="53118" y1="7209" x2="69053" y2="7907"/>
                          <a14:backgroundMark x1="69053" y1="7907" x2="84296" y2="16047"/>
                          <a14:backgroundMark x1="84296" y1="16047" x2="92610" y2="26047"/>
                        </a14:backgroundRemoval>
                      </a14:imgEffect>
                    </a14:imgLayer>
                  </a14:imgProps>
                </a:ext>
                <a:ext uri="{28A0092B-C50C-407E-A947-70E740481C1C}">
                  <a14:useLocalDpi xmlns:a14="http://schemas.microsoft.com/office/drawing/2010/main" val="0"/>
                </a:ext>
              </a:extLst>
            </a:blip>
            <a:srcRect/>
            <a:stretch>
              <a:fillRect/>
            </a:stretch>
          </p:blipFill>
          <p:spPr bwMode="auto">
            <a:xfrm>
              <a:off x="0" y="5582490"/>
              <a:ext cx="1306426" cy="1297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heffield Medical Society">
              <a:extLst>
                <a:ext uri="{FF2B5EF4-FFF2-40B4-BE49-F238E27FC236}">
                  <a16:creationId xmlns:a16="http://schemas.microsoft.com/office/drawing/2014/main" id="{92506BE5-8DCD-BB4C-A711-2702197D4FB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63655" y="6054562"/>
              <a:ext cx="1306426" cy="76878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Footer Placeholder 3">
            <a:extLst>
              <a:ext uri="{FF2B5EF4-FFF2-40B4-BE49-F238E27FC236}">
                <a16:creationId xmlns:a16="http://schemas.microsoft.com/office/drawing/2014/main" id="{9012ED63-BC5E-F142-A199-7F2516FA2408}"/>
              </a:ext>
            </a:extLst>
          </p:cNvPr>
          <p:cNvSpPr>
            <a:spLocks noGrp="1"/>
          </p:cNvSpPr>
          <p:nvPr>
            <p:ph type="ftr" sz="quarter" idx="11"/>
          </p:nvPr>
        </p:nvSpPr>
        <p:spPr>
          <a:xfrm>
            <a:off x="1349181" y="6173037"/>
            <a:ext cx="9335310" cy="550159"/>
          </a:xfrm>
        </p:spPr>
        <p:txBody>
          <a:bodyPr/>
          <a:lstStyle/>
          <a:p>
            <a:pPr algn="l"/>
            <a:r>
              <a:rPr lang="en-US" dirty="0"/>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p>
        </p:txBody>
      </p:sp>
    </p:spTree>
    <p:extLst>
      <p:ext uri="{BB962C8B-B14F-4D97-AF65-F5344CB8AC3E}">
        <p14:creationId xmlns:p14="http://schemas.microsoft.com/office/powerpoint/2010/main" val="278340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1479665" y="116560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2339102"/>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Foregut</a:t>
            </a:r>
          </a:p>
          <a:p>
            <a:endParaRPr lang="en-GB" sz="3200" b="1"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pic>
        <p:nvPicPr>
          <p:cNvPr id="2" name="Picture 2">
            <a:extLst>
              <a:ext uri="{FF2B5EF4-FFF2-40B4-BE49-F238E27FC236}">
                <a16:creationId xmlns:a16="http://schemas.microsoft.com/office/drawing/2014/main" id="{7AC959ED-05FA-2846-0CA6-1D6CA1609C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959" b="38080"/>
          <a:stretch/>
        </p:blipFill>
        <p:spPr bwMode="auto">
          <a:xfrm>
            <a:off x="1479665" y="791199"/>
            <a:ext cx="5019841" cy="4213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AF44130-E8A8-CF94-685D-4CAC375390EB}"/>
              </a:ext>
            </a:extLst>
          </p:cNvPr>
          <p:cNvSpPr>
            <a:spLocks noGrp="1"/>
          </p:cNvSpPr>
          <p:nvPr>
            <p:ph idx="1"/>
          </p:nvPr>
        </p:nvSpPr>
        <p:spPr>
          <a:xfrm>
            <a:off x="6413549" y="889462"/>
            <a:ext cx="5282458" cy="3849927"/>
          </a:xfrm>
        </p:spPr>
        <p:txBody>
          <a:bodyPr rtlCol="0">
            <a:normAutofit fontScale="92500" lnSpcReduction="10000"/>
          </a:bodyPr>
          <a:lstStyle/>
          <a:p>
            <a:pPr eaLnBrk="1" fontAlgn="auto" hangingPunct="1">
              <a:spcAft>
                <a:spcPts val="0"/>
              </a:spcAft>
              <a:buFont typeface="Arial" pitchFamily="34" charset="0"/>
              <a:buChar char="•"/>
              <a:defRPr/>
            </a:pPr>
            <a:r>
              <a:rPr lang="en-GB" sz="2000" dirty="0"/>
              <a:t>Distal oesophagus, stomach, liver, spleen, proximal duodenum, part of pancreas</a:t>
            </a:r>
          </a:p>
          <a:p>
            <a:pPr eaLnBrk="1" fontAlgn="auto" hangingPunct="1">
              <a:spcAft>
                <a:spcPts val="0"/>
              </a:spcAft>
              <a:buFont typeface="Arial" pitchFamily="34" charset="0"/>
              <a:buChar char="•"/>
              <a:defRPr/>
            </a:pPr>
            <a:r>
              <a:rPr lang="en-GB" sz="2000" b="1" dirty="0">
                <a:solidFill>
                  <a:srgbClr val="FF0000"/>
                </a:solidFill>
              </a:rPr>
              <a:t>Blood supplied by branches of the coeliac axis (aorta T12)</a:t>
            </a:r>
          </a:p>
          <a:p>
            <a:pPr eaLnBrk="1" fontAlgn="auto" hangingPunct="1">
              <a:spcAft>
                <a:spcPts val="0"/>
              </a:spcAft>
              <a:buFont typeface="Arial" pitchFamily="34" charset="0"/>
              <a:buChar char="•"/>
              <a:defRPr/>
            </a:pPr>
            <a:r>
              <a:rPr lang="en-GB" sz="2000" b="1" dirty="0">
                <a:solidFill>
                  <a:srgbClr val="0070C0"/>
                </a:solidFill>
              </a:rPr>
              <a:t>Blood drains to portal vein</a:t>
            </a:r>
          </a:p>
          <a:p>
            <a:pPr>
              <a:defRPr/>
            </a:pPr>
            <a:r>
              <a:rPr lang="en-GB" altLang="en-US" sz="2000" b="1" dirty="0">
                <a:highlight>
                  <a:srgbClr val="FFFF00"/>
                </a:highlight>
              </a:rPr>
              <a:t>Nerves from coeliac plexus – pain to epigastric region</a:t>
            </a:r>
          </a:p>
          <a:p>
            <a:pPr>
              <a:defRPr/>
            </a:pPr>
            <a:r>
              <a:rPr lang="en-GB" altLang="en-US" sz="2000" b="1" dirty="0">
                <a:solidFill>
                  <a:srgbClr val="00B050"/>
                </a:solidFill>
              </a:rPr>
              <a:t>Parasympathetic</a:t>
            </a:r>
            <a:r>
              <a:rPr lang="en-GB" altLang="en-US" sz="2000" dirty="0">
                <a:solidFill>
                  <a:srgbClr val="00B050"/>
                </a:solidFill>
              </a:rPr>
              <a:t> from anterior and posterior vagal trunks (posterior trunk to coeliac plexus)</a:t>
            </a:r>
          </a:p>
          <a:p>
            <a:pPr>
              <a:defRPr/>
            </a:pPr>
            <a:r>
              <a:rPr lang="en-GB" altLang="en-US" sz="2000" b="1" dirty="0">
                <a:solidFill>
                  <a:srgbClr val="FFFF00"/>
                </a:solidFill>
              </a:rPr>
              <a:t>Sympathetic </a:t>
            </a:r>
            <a:r>
              <a:rPr lang="en-GB" altLang="en-US" sz="2000" dirty="0"/>
              <a:t>fibres carried by the </a:t>
            </a:r>
            <a:r>
              <a:rPr lang="en-GB" altLang="en-US" sz="2000" b="1" dirty="0"/>
              <a:t>greater splanchnic nerve (T5-T9) </a:t>
            </a:r>
            <a:r>
              <a:rPr lang="en-GB" altLang="en-US" sz="2000" dirty="0"/>
              <a:t>to the coeliac plexus</a:t>
            </a:r>
            <a:endParaRPr lang="en-GB" sz="2000" b="1" dirty="0">
              <a:solidFill>
                <a:srgbClr val="0070C0"/>
              </a:solidFill>
            </a:endParaRPr>
          </a:p>
          <a:p>
            <a:pPr eaLnBrk="1" fontAlgn="auto" hangingPunct="1">
              <a:spcAft>
                <a:spcPts val="0"/>
              </a:spcAft>
              <a:buFont typeface="Arial" pitchFamily="34" charset="0"/>
              <a:buChar char="•"/>
              <a:defRPr/>
            </a:pPr>
            <a:r>
              <a:rPr lang="en-GB" sz="2000" b="1" dirty="0"/>
              <a:t>Lymph</a:t>
            </a:r>
            <a:r>
              <a:rPr lang="en-GB" sz="2000" dirty="0"/>
              <a:t> to pre-aortic nodes at T12 (coeliac nodes)</a:t>
            </a:r>
          </a:p>
        </p:txBody>
      </p:sp>
      <p:sp>
        <p:nvSpPr>
          <p:cNvPr id="4" name="TextBox 4">
            <a:extLst>
              <a:ext uri="{FF2B5EF4-FFF2-40B4-BE49-F238E27FC236}">
                <a16:creationId xmlns:a16="http://schemas.microsoft.com/office/drawing/2014/main" id="{9AC9E6EE-6AC3-276D-E987-0A4A8D8F1428}"/>
              </a:ext>
            </a:extLst>
          </p:cNvPr>
          <p:cNvSpPr txBox="1">
            <a:spLocks noChangeArrowheads="1"/>
          </p:cNvSpPr>
          <p:nvPr/>
        </p:nvSpPr>
        <p:spPr bwMode="auto">
          <a:xfrm>
            <a:off x="2533442" y="2054309"/>
            <a:ext cx="9324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altLang="en-US" sz="1800">
                <a:solidFill>
                  <a:srgbClr val="000000"/>
                </a:solidFill>
                <a:latin typeface="Calibri" pitchFamily="34" charset="0"/>
              </a:rPr>
              <a:t>liver</a:t>
            </a:r>
          </a:p>
        </p:txBody>
      </p:sp>
      <p:sp>
        <p:nvSpPr>
          <p:cNvPr id="12" name="TextBox 5">
            <a:extLst>
              <a:ext uri="{FF2B5EF4-FFF2-40B4-BE49-F238E27FC236}">
                <a16:creationId xmlns:a16="http://schemas.microsoft.com/office/drawing/2014/main" id="{78BEEE37-6983-0B79-C615-50478CCE5A07}"/>
              </a:ext>
            </a:extLst>
          </p:cNvPr>
          <p:cNvSpPr txBox="1">
            <a:spLocks noChangeArrowheads="1"/>
          </p:cNvSpPr>
          <p:nvPr/>
        </p:nvSpPr>
        <p:spPr bwMode="auto">
          <a:xfrm rot="5400000">
            <a:off x="5694748" y="2362707"/>
            <a:ext cx="9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altLang="en-US" sz="1800" dirty="0">
                <a:solidFill>
                  <a:srgbClr val="FFFFFF"/>
                </a:solidFill>
                <a:latin typeface="Calibri" pitchFamily="34" charset="0"/>
              </a:rPr>
              <a:t>spleen</a:t>
            </a:r>
          </a:p>
        </p:txBody>
      </p:sp>
      <p:cxnSp>
        <p:nvCxnSpPr>
          <p:cNvPr id="13" name="Straight Arrow Connector 12">
            <a:extLst>
              <a:ext uri="{FF2B5EF4-FFF2-40B4-BE49-F238E27FC236}">
                <a16:creationId xmlns:a16="http://schemas.microsoft.com/office/drawing/2014/main" id="{907F7428-F6C1-4829-04ED-8BF3AC2B5791}"/>
              </a:ext>
            </a:extLst>
          </p:cNvPr>
          <p:cNvCxnSpPr>
            <a:cxnSpLocks/>
            <a:stCxn id="17" idx="3"/>
          </p:cNvCxnSpPr>
          <p:nvPr/>
        </p:nvCxnSpPr>
        <p:spPr>
          <a:xfrm>
            <a:off x="2194620" y="4249900"/>
            <a:ext cx="556810" cy="1378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6">
            <a:extLst>
              <a:ext uri="{FF2B5EF4-FFF2-40B4-BE49-F238E27FC236}">
                <a16:creationId xmlns:a16="http://schemas.microsoft.com/office/drawing/2014/main" id="{81B327C9-CECF-37FE-B420-A0E4087826E2}"/>
              </a:ext>
            </a:extLst>
          </p:cNvPr>
          <p:cNvSpPr txBox="1">
            <a:spLocks noChangeArrowheads="1"/>
          </p:cNvSpPr>
          <p:nvPr/>
        </p:nvSpPr>
        <p:spPr bwMode="auto">
          <a:xfrm>
            <a:off x="4471722" y="3273881"/>
            <a:ext cx="1554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altLang="en-US" sz="1800" dirty="0"/>
              <a:t>stomach</a:t>
            </a:r>
          </a:p>
        </p:txBody>
      </p:sp>
      <p:sp>
        <p:nvSpPr>
          <p:cNvPr id="15" name="TextBox 10">
            <a:extLst>
              <a:ext uri="{FF2B5EF4-FFF2-40B4-BE49-F238E27FC236}">
                <a16:creationId xmlns:a16="http://schemas.microsoft.com/office/drawing/2014/main" id="{69AD9B91-8521-ACFC-41D4-381F22748BF2}"/>
              </a:ext>
            </a:extLst>
          </p:cNvPr>
          <p:cNvSpPr txBox="1">
            <a:spLocks noChangeArrowheads="1"/>
          </p:cNvSpPr>
          <p:nvPr/>
        </p:nvSpPr>
        <p:spPr bwMode="auto">
          <a:xfrm>
            <a:off x="6943726" y="4739389"/>
            <a:ext cx="3188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altLang="en-US" sz="1800"/>
              <a:t>NB. Digestive system starts in the oral cavity</a:t>
            </a:r>
          </a:p>
        </p:txBody>
      </p:sp>
      <p:sp>
        <p:nvSpPr>
          <p:cNvPr id="17" name="TextBox 8">
            <a:extLst>
              <a:ext uri="{FF2B5EF4-FFF2-40B4-BE49-F238E27FC236}">
                <a16:creationId xmlns:a16="http://schemas.microsoft.com/office/drawing/2014/main" id="{83F585B5-4517-9D9A-1360-3ED099C9B5E0}"/>
              </a:ext>
            </a:extLst>
          </p:cNvPr>
          <p:cNvSpPr txBox="1">
            <a:spLocks noChangeArrowheads="1"/>
          </p:cNvSpPr>
          <p:nvPr/>
        </p:nvSpPr>
        <p:spPr bwMode="auto">
          <a:xfrm>
            <a:off x="899220" y="4064956"/>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altLang="en-US" sz="1800" dirty="0">
                <a:solidFill>
                  <a:srgbClr val="000000"/>
                </a:solidFill>
                <a:latin typeface="Calibri" pitchFamily="34" charset="0"/>
              </a:rPr>
              <a:t>duodenum</a:t>
            </a:r>
          </a:p>
        </p:txBody>
      </p:sp>
      <p:cxnSp>
        <p:nvCxnSpPr>
          <p:cNvPr id="19" name="Straight Arrow Connector 18">
            <a:extLst>
              <a:ext uri="{FF2B5EF4-FFF2-40B4-BE49-F238E27FC236}">
                <a16:creationId xmlns:a16="http://schemas.microsoft.com/office/drawing/2014/main" id="{39608254-DA3E-CA67-319C-D5243B0E3609}"/>
              </a:ext>
            </a:extLst>
          </p:cNvPr>
          <p:cNvCxnSpPr>
            <a:cxnSpLocks/>
          </p:cNvCxnSpPr>
          <p:nvPr/>
        </p:nvCxnSpPr>
        <p:spPr>
          <a:xfrm>
            <a:off x="1479665" y="3049898"/>
            <a:ext cx="1065935" cy="56063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8">
            <a:extLst>
              <a:ext uri="{FF2B5EF4-FFF2-40B4-BE49-F238E27FC236}">
                <a16:creationId xmlns:a16="http://schemas.microsoft.com/office/drawing/2014/main" id="{7D731ABC-8AFC-DD57-72A9-91CAC10787D4}"/>
              </a:ext>
            </a:extLst>
          </p:cNvPr>
          <p:cNvSpPr txBox="1">
            <a:spLocks noChangeArrowheads="1"/>
          </p:cNvSpPr>
          <p:nvPr/>
        </p:nvSpPr>
        <p:spPr bwMode="auto">
          <a:xfrm>
            <a:off x="270091" y="2689859"/>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altLang="en-US" sz="1800" dirty="0">
                <a:solidFill>
                  <a:srgbClr val="000000"/>
                </a:solidFill>
                <a:latin typeface="Calibri" pitchFamily="34" charset="0"/>
              </a:rPr>
              <a:t>gallbladder</a:t>
            </a:r>
          </a:p>
        </p:txBody>
      </p:sp>
    </p:spTree>
    <p:extLst>
      <p:ext uri="{BB962C8B-B14F-4D97-AF65-F5344CB8AC3E}">
        <p14:creationId xmlns:p14="http://schemas.microsoft.com/office/powerpoint/2010/main" val="436585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a:solidFill>
                  <a:schemeClr val="dk1"/>
                </a:solidFill>
                <a:latin typeface="Calibri" panose="020F0502020204030204" pitchFamily="34" charset="0"/>
                <a:ea typeface="Didot" charset="0"/>
                <a:cs typeface="Calibri" panose="020F0502020204030204" pitchFamily="34" charset="0"/>
                <a:sym typeface="Calibri"/>
              </a:rPr>
              <a:t>	</a:t>
            </a:r>
            <a:endParaRPr lang="en-GB" sz="3200" dirty="0">
              <a:solidFill>
                <a:schemeClr val="dk1"/>
              </a:solidFill>
              <a:latin typeface="Calibri" panose="020F0502020204030204" pitchFamily="34" charset="0"/>
              <a:ea typeface="Didot" charset="0"/>
              <a:cs typeface="Calibri" panose="020F0502020204030204" pitchFamily="34" charset="0"/>
              <a:sym typeface="Calibri"/>
            </a:endParaRPr>
          </a:p>
        </p:txBody>
      </p:sp>
      <p:sp>
        <p:nvSpPr>
          <p:cNvPr id="10" name="TextBox 9">
            <a:extLst>
              <a:ext uri="{FF2B5EF4-FFF2-40B4-BE49-F238E27FC236}">
                <a16:creationId xmlns:a16="http://schemas.microsoft.com/office/drawing/2014/main" id="{770D148E-6A26-21EA-35DA-2026600B581F}"/>
              </a:ext>
            </a:extLst>
          </p:cNvPr>
          <p:cNvSpPr txBox="1"/>
          <p:nvPr/>
        </p:nvSpPr>
        <p:spPr>
          <a:xfrm>
            <a:off x="39295" y="400618"/>
            <a:ext cx="11916580" cy="1846659"/>
          </a:xfrm>
          <a:prstGeom prst="rect">
            <a:avLst/>
          </a:prstGeom>
          <a:noFill/>
        </p:spPr>
        <p:txBody>
          <a:bodyPr wrap="square" rtlCol="0">
            <a:spAutoFit/>
          </a:bodyPr>
          <a:lstStyle/>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pic>
        <p:nvPicPr>
          <p:cNvPr id="22" name="Picture 3" descr="R:\big\chapter_two_1\plain\fig2.26a.jpg">
            <a:extLst>
              <a:ext uri="{FF2B5EF4-FFF2-40B4-BE49-F238E27FC236}">
                <a16:creationId xmlns:a16="http://schemas.microsoft.com/office/drawing/2014/main" id="{5E5451C3-5B18-BE8C-12C8-FE2A4552AB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44" r="8837" b="49053"/>
          <a:stretch/>
        </p:blipFill>
        <p:spPr bwMode="auto">
          <a:xfrm>
            <a:off x="5904656" y="1285574"/>
            <a:ext cx="3859619" cy="31445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big\chapter_two_1\plain\fig2.47a.jpg">
            <a:extLst>
              <a:ext uri="{FF2B5EF4-FFF2-40B4-BE49-F238E27FC236}">
                <a16:creationId xmlns:a16="http://schemas.microsoft.com/office/drawing/2014/main" id="{61DB9941-2CA6-0DF6-8CCF-BA55B86B5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136" y="1141558"/>
            <a:ext cx="4572000" cy="4959350"/>
          </a:xfrm>
          <a:prstGeom prst="rect">
            <a:avLst/>
          </a:prstGeom>
          <a:noFill/>
          <a:extLst>
            <a:ext uri="{909E8E84-426E-40DD-AFC4-6F175D3DCCD1}">
              <a14:hiddenFill xmlns:a14="http://schemas.microsoft.com/office/drawing/2010/main">
                <a:solidFill>
                  <a:srgbClr val="FFFFFF"/>
                </a:solidFill>
              </a14:hiddenFill>
            </a:ext>
          </a:extLst>
        </p:spPr>
      </p:pic>
      <p:sp>
        <p:nvSpPr>
          <p:cNvPr id="24" name="Line 14">
            <a:extLst>
              <a:ext uri="{FF2B5EF4-FFF2-40B4-BE49-F238E27FC236}">
                <a16:creationId xmlns:a16="http://schemas.microsoft.com/office/drawing/2014/main" id="{EF24169C-DE11-C0AF-C938-71302E5E2868}"/>
              </a:ext>
            </a:extLst>
          </p:cNvPr>
          <p:cNvSpPr>
            <a:spLocks noChangeShapeType="1"/>
          </p:cNvSpPr>
          <p:nvPr/>
        </p:nvSpPr>
        <p:spPr bwMode="auto">
          <a:xfrm flipH="1">
            <a:off x="3600400" y="866071"/>
            <a:ext cx="360040" cy="135454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 name="Text Box 15">
            <a:extLst>
              <a:ext uri="{FF2B5EF4-FFF2-40B4-BE49-F238E27FC236}">
                <a16:creationId xmlns:a16="http://schemas.microsoft.com/office/drawing/2014/main" id="{468C2CC5-86A7-22DC-54FA-8BC0A945136E}"/>
              </a:ext>
            </a:extLst>
          </p:cNvPr>
          <p:cNvSpPr txBox="1">
            <a:spLocks noChangeArrowheads="1"/>
          </p:cNvSpPr>
          <p:nvPr/>
        </p:nvSpPr>
        <p:spPr bwMode="auto">
          <a:xfrm>
            <a:off x="3214972" y="469196"/>
            <a:ext cx="1944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GB" altLang="en-US" dirty="0"/>
              <a:t>left gastric</a:t>
            </a:r>
          </a:p>
        </p:txBody>
      </p:sp>
      <p:sp>
        <p:nvSpPr>
          <p:cNvPr id="26" name="Line 16">
            <a:extLst>
              <a:ext uri="{FF2B5EF4-FFF2-40B4-BE49-F238E27FC236}">
                <a16:creationId xmlns:a16="http://schemas.microsoft.com/office/drawing/2014/main" id="{8C6EB001-5572-8A3E-D050-3A88DC3F5A01}"/>
              </a:ext>
            </a:extLst>
          </p:cNvPr>
          <p:cNvSpPr>
            <a:spLocks noChangeShapeType="1"/>
          </p:cNvSpPr>
          <p:nvPr/>
        </p:nvSpPr>
        <p:spPr bwMode="auto">
          <a:xfrm>
            <a:off x="2520280" y="1851468"/>
            <a:ext cx="360040" cy="87426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Text Box 17">
            <a:extLst>
              <a:ext uri="{FF2B5EF4-FFF2-40B4-BE49-F238E27FC236}">
                <a16:creationId xmlns:a16="http://schemas.microsoft.com/office/drawing/2014/main" id="{27387679-96DC-1838-7730-6C74047354F4}"/>
              </a:ext>
            </a:extLst>
          </p:cNvPr>
          <p:cNvSpPr txBox="1">
            <a:spLocks noChangeArrowheads="1"/>
          </p:cNvSpPr>
          <p:nvPr/>
        </p:nvSpPr>
        <p:spPr bwMode="auto">
          <a:xfrm>
            <a:off x="2088108" y="1091319"/>
            <a:ext cx="15122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GB" altLang="en-US" dirty="0"/>
              <a:t>common hepatic</a:t>
            </a:r>
          </a:p>
        </p:txBody>
      </p:sp>
      <p:sp>
        <p:nvSpPr>
          <p:cNvPr id="28" name="Line 18">
            <a:extLst>
              <a:ext uri="{FF2B5EF4-FFF2-40B4-BE49-F238E27FC236}">
                <a16:creationId xmlns:a16="http://schemas.microsoft.com/office/drawing/2014/main" id="{EFD79B13-06B5-8C37-9D2A-E962BC0FF485}"/>
              </a:ext>
            </a:extLst>
          </p:cNvPr>
          <p:cNvSpPr>
            <a:spLocks noChangeShapeType="1"/>
          </p:cNvSpPr>
          <p:nvPr/>
        </p:nvSpPr>
        <p:spPr bwMode="auto">
          <a:xfrm>
            <a:off x="4032448" y="2437702"/>
            <a:ext cx="72008" cy="21602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Text Box 19">
            <a:extLst>
              <a:ext uri="{FF2B5EF4-FFF2-40B4-BE49-F238E27FC236}">
                <a16:creationId xmlns:a16="http://schemas.microsoft.com/office/drawing/2014/main" id="{5197CA68-E81A-0F7C-D301-DECA3A67801D}"/>
              </a:ext>
            </a:extLst>
          </p:cNvPr>
          <p:cNvSpPr txBox="1">
            <a:spLocks noChangeArrowheads="1"/>
          </p:cNvSpPr>
          <p:nvPr/>
        </p:nvSpPr>
        <p:spPr bwMode="auto">
          <a:xfrm>
            <a:off x="3600400" y="2077662"/>
            <a:ext cx="172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GB" altLang="en-US" dirty="0"/>
              <a:t>splenic</a:t>
            </a:r>
          </a:p>
        </p:txBody>
      </p:sp>
      <p:sp>
        <p:nvSpPr>
          <p:cNvPr id="30" name="Text Box 20">
            <a:extLst>
              <a:ext uri="{FF2B5EF4-FFF2-40B4-BE49-F238E27FC236}">
                <a16:creationId xmlns:a16="http://schemas.microsoft.com/office/drawing/2014/main" id="{16780055-68F3-1900-6FAF-A24E275DBF0A}"/>
              </a:ext>
            </a:extLst>
          </p:cNvPr>
          <p:cNvSpPr txBox="1">
            <a:spLocks noChangeArrowheads="1"/>
          </p:cNvSpPr>
          <p:nvPr/>
        </p:nvSpPr>
        <p:spPr bwMode="auto">
          <a:xfrm>
            <a:off x="3888432" y="5101998"/>
            <a:ext cx="16557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GB" altLang="en-US" dirty="0"/>
              <a:t>coeliac axis (T12)</a:t>
            </a:r>
          </a:p>
        </p:txBody>
      </p:sp>
      <p:sp>
        <p:nvSpPr>
          <p:cNvPr id="31" name="Line 25">
            <a:extLst>
              <a:ext uri="{FF2B5EF4-FFF2-40B4-BE49-F238E27FC236}">
                <a16:creationId xmlns:a16="http://schemas.microsoft.com/office/drawing/2014/main" id="{BA01F131-71A3-3B4E-ECA1-543F5227F80F}"/>
              </a:ext>
            </a:extLst>
          </p:cNvPr>
          <p:cNvSpPr>
            <a:spLocks noChangeShapeType="1"/>
          </p:cNvSpPr>
          <p:nvPr/>
        </p:nvSpPr>
        <p:spPr bwMode="auto">
          <a:xfrm flipH="1" flipV="1">
            <a:off x="7776864" y="4309910"/>
            <a:ext cx="792088" cy="72007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 name="Text Box 26">
            <a:extLst>
              <a:ext uri="{FF2B5EF4-FFF2-40B4-BE49-F238E27FC236}">
                <a16:creationId xmlns:a16="http://schemas.microsoft.com/office/drawing/2014/main" id="{6BEFF4C4-A685-A431-52A5-31375BDEB96B}"/>
              </a:ext>
            </a:extLst>
          </p:cNvPr>
          <p:cNvSpPr txBox="1">
            <a:spLocks noChangeArrowheads="1"/>
          </p:cNvSpPr>
          <p:nvPr/>
        </p:nvSpPr>
        <p:spPr bwMode="auto">
          <a:xfrm>
            <a:off x="6048672" y="3589830"/>
            <a:ext cx="12239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GB" altLang="en-US" dirty="0"/>
              <a:t>right gastric</a:t>
            </a:r>
          </a:p>
        </p:txBody>
      </p:sp>
      <p:sp>
        <p:nvSpPr>
          <p:cNvPr id="33" name="Line 28">
            <a:extLst>
              <a:ext uri="{FF2B5EF4-FFF2-40B4-BE49-F238E27FC236}">
                <a16:creationId xmlns:a16="http://schemas.microsoft.com/office/drawing/2014/main" id="{59D4BB5C-AE3D-68AF-5A84-B4F046F7DCB7}"/>
              </a:ext>
            </a:extLst>
          </p:cNvPr>
          <p:cNvSpPr>
            <a:spLocks noChangeShapeType="1"/>
          </p:cNvSpPr>
          <p:nvPr/>
        </p:nvSpPr>
        <p:spPr bwMode="auto">
          <a:xfrm flipV="1">
            <a:off x="8712968" y="4165894"/>
            <a:ext cx="288032" cy="86409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 name="Line 29">
            <a:extLst>
              <a:ext uri="{FF2B5EF4-FFF2-40B4-BE49-F238E27FC236}">
                <a16:creationId xmlns:a16="http://schemas.microsoft.com/office/drawing/2014/main" id="{F9B10347-2771-39FA-C86A-F105AFAA917F}"/>
              </a:ext>
            </a:extLst>
          </p:cNvPr>
          <p:cNvSpPr>
            <a:spLocks noChangeShapeType="1"/>
          </p:cNvSpPr>
          <p:nvPr/>
        </p:nvSpPr>
        <p:spPr bwMode="auto">
          <a:xfrm flipV="1">
            <a:off x="6840760" y="3517822"/>
            <a:ext cx="648072" cy="21602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 name="Text Box 30">
            <a:extLst>
              <a:ext uri="{FF2B5EF4-FFF2-40B4-BE49-F238E27FC236}">
                <a16:creationId xmlns:a16="http://schemas.microsoft.com/office/drawing/2014/main" id="{9740FCA2-A25A-8A36-453D-C197950CB966}"/>
              </a:ext>
            </a:extLst>
          </p:cNvPr>
          <p:cNvSpPr txBox="1">
            <a:spLocks noChangeArrowheads="1"/>
          </p:cNvSpPr>
          <p:nvPr/>
        </p:nvSpPr>
        <p:spPr bwMode="auto">
          <a:xfrm>
            <a:off x="7056784" y="5029990"/>
            <a:ext cx="24495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GB" altLang="en-US" dirty="0"/>
              <a:t>R&amp;L gastro-epiploic (omental)</a:t>
            </a:r>
          </a:p>
        </p:txBody>
      </p:sp>
      <p:sp>
        <p:nvSpPr>
          <p:cNvPr id="36" name="TextBox 1">
            <a:extLst>
              <a:ext uri="{FF2B5EF4-FFF2-40B4-BE49-F238E27FC236}">
                <a16:creationId xmlns:a16="http://schemas.microsoft.com/office/drawing/2014/main" id="{BBE6B253-64EB-1C18-D379-74C62E9D1BE3}"/>
              </a:ext>
            </a:extLst>
          </p:cNvPr>
          <p:cNvSpPr txBox="1">
            <a:spLocks noChangeArrowheads="1"/>
          </p:cNvSpPr>
          <p:nvPr/>
        </p:nvSpPr>
        <p:spPr bwMode="auto">
          <a:xfrm rot="16200000">
            <a:off x="2699122" y="5067172"/>
            <a:ext cx="906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altLang="en-US" dirty="0">
                <a:solidFill>
                  <a:schemeClr val="bg1"/>
                </a:solidFill>
              </a:rPr>
              <a:t>aorta</a:t>
            </a:r>
          </a:p>
        </p:txBody>
      </p:sp>
      <p:sp>
        <p:nvSpPr>
          <p:cNvPr id="38" name="5-Point Star 2">
            <a:extLst>
              <a:ext uri="{FF2B5EF4-FFF2-40B4-BE49-F238E27FC236}">
                <a16:creationId xmlns:a16="http://schemas.microsoft.com/office/drawing/2014/main" id="{7BE3D6BB-3339-C575-9567-80EE84419502}"/>
              </a:ext>
            </a:extLst>
          </p:cNvPr>
          <p:cNvSpPr/>
          <p:nvPr/>
        </p:nvSpPr>
        <p:spPr>
          <a:xfrm>
            <a:off x="3096344" y="2509710"/>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5-Point Star 28">
            <a:extLst>
              <a:ext uri="{FF2B5EF4-FFF2-40B4-BE49-F238E27FC236}">
                <a16:creationId xmlns:a16="http://schemas.microsoft.com/office/drawing/2014/main" id="{2125C6A4-C098-2A19-2FFE-50AB85752511}"/>
              </a:ext>
            </a:extLst>
          </p:cNvPr>
          <p:cNvSpPr/>
          <p:nvPr/>
        </p:nvSpPr>
        <p:spPr>
          <a:xfrm>
            <a:off x="3744416" y="5174006"/>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 Box 15">
            <a:extLst>
              <a:ext uri="{FF2B5EF4-FFF2-40B4-BE49-F238E27FC236}">
                <a16:creationId xmlns:a16="http://schemas.microsoft.com/office/drawing/2014/main" id="{42C37B23-DAC2-A7D8-2DEF-7A804F55F69F}"/>
              </a:ext>
            </a:extLst>
          </p:cNvPr>
          <p:cNvSpPr txBox="1">
            <a:spLocks noChangeArrowheads="1"/>
          </p:cNvSpPr>
          <p:nvPr/>
        </p:nvSpPr>
        <p:spPr bwMode="auto">
          <a:xfrm>
            <a:off x="8853656" y="1750549"/>
            <a:ext cx="1944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GB" altLang="en-US" dirty="0"/>
              <a:t>left gastric</a:t>
            </a:r>
          </a:p>
        </p:txBody>
      </p:sp>
      <p:sp>
        <p:nvSpPr>
          <p:cNvPr id="41" name="Line 14">
            <a:extLst>
              <a:ext uri="{FF2B5EF4-FFF2-40B4-BE49-F238E27FC236}">
                <a16:creationId xmlns:a16="http://schemas.microsoft.com/office/drawing/2014/main" id="{E6C4B8A3-AA69-9509-B55B-07FBE80F21F3}"/>
              </a:ext>
            </a:extLst>
          </p:cNvPr>
          <p:cNvSpPr>
            <a:spLocks noChangeShapeType="1"/>
          </p:cNvSpPr>
          <p:nvPr/>
        </p:nvSpPr>
        <p:spPr bwMode="auto">
          <a:xfrm flipH="1">
            <a:off x="8168249" y="2147424"/>
            <a:ext cx="942499" cy="121326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TextBox 15">
            <a:extLst>
              <a:ext uri="{FF2B5EF4-FFF2-40B4-BE49-F238E27FC236}">
                <a16:creationId xmlns:a16="http://schemas.microsoft.com/office/drawing/2014/main" id="{D597BFA5-DFEC-3BC2-D394-F0FA004524CE}"/>
              </a:ext>
            </a:extLst>
          </p:cNvPr>
          <p:cNvSpPr txBox="1">
            <a:spLocks noChangeArrowheads="1"/>
          </p:cNvSpPr>
          <p:nvPr/>
        </p:nvSpPr>
        <p:spPr bwMode="auto">
          <a:xfrm>
            <a:off x="144040" y="5006010"/>
            <a:ext cx="2808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a:t>superior </a:t>
            </a:r>
            <a:r>
              <a:rPr lang="en-GB" altLang="en-US" dirty="0" err="1"/>
              <a:t>pancreaticoduodenal</a:t>
            </a:r>
            <a:endParaRPr lang="en-GB" altLang="en-US" dirty="0"/>
          </a:p>
        </p:txBody>
      </p:sp>
      <p:sp>
        <p:nvSpPr>
          <p:cNvPr id="43" name="Line 16">
            <a:extLst>
              <a:ext uri="{FF2B5EF4-FFF2-40B4-BE49-F238E27FC236}">
                <a16:creationId xmlns:a16="http://schemas.microsoft.com/office/drawing/2014/main" id="{DA5095A8-F1DA-51B7-DC59-4A2290BFB000}"/>
              </a:ext>
            </a:extLst>
          </p:cNvPr>
          <p:cNvSpPr>
            <a:spLocks noChangeShapeType="1"/>
          </p:cNvSpPr>
          <p:nvPr/>
        </p:nvSpPr>
        <p:spPr bwMode="auto">
          <a:xfrm flipV="1">
            <a:off x="1252776" y="3484040"/>
            <a:ext cx="1169540" cy="168996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TextBox 15">
            <a:extLst>
              <a:ext uri="{FF2B5EF4-FFF2-40B4-BE49-F238E27FC236}">
                <a16:creationId xmlns:a16="http://schemas.microsoft.com/office/drawing/2014/main" id="{9DFB7F1B-1780-FD41-8958-82DAB0E70ACD}"/>
              </a:ext>
            </a:extLst>
          </p:cNvPr>
          <p:cNvSpPr txBox="1">
            <a:spLocks noChangeArrowheads="1"/>
          </p:cNvSpPr>
          <p:nvPr/>
        </p:nvSpPr>
        <p:spPr bwMode="auto">
          <a:xfrm>
            <a:off x="79967" y="2396129"/>
            <a:ext cx="2808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a:t>gastroduodenal</a:t>
            </a:r>
          </a:p>
        </p:txBody>
      </p:sp>
      <p:sp>
        <p:nvSpPr>
          <p:cNvPr id="45" name="Line 16">
            <a:extLst>
              <a:ext uri="{FF2B5EF4-FFF2-40B4-BE49-F238E27FC236}">
                <a16:creationId xmlns:a16="http://schemas.microsoft.com/office/drawing/2014/main" id="{10CDFCEB-1933-6D1D-8C94-DB113176F0D9}"/>
              </a:ext>
            </a:extLst>
          </p:cNvPr>
          <p:cNvSpPr>
            <a:spLocks noChangeShapeType="1"/>
          </p:cNvSpPr>
          <p:nvPr/>
        </p:nvSpPr>
        <p:spPr bwMode="auto">
          <a:xfrm>
            <a:off x="1873200" y="2653726"/>
            <a:ext cx="668141" cy="17953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497523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1153886" y="1801817"/>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848633" y="-26852"/>
            <a:ext cx="11916580" cy="1846659"/>
          </a:xfrm>
          <a:prstGeom prst="rect">
            <a:avLst/>
          </a:prstGeom>
          <a:noFill/>
        </p:spPr>
        <p:txBody>
          <a:bodyPr wrap="square" rtlCol="0">
            <a:spAutoFit/>
          </a:bodyPr>
          <a:lstStyle/>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pic>
        <p:nvPicPr>
          <p:cNvPr id="9" name="Picture 2" descr="R:\big\chapter_two_1\plain\fig2.33b.jpg">
            <a:extLst>
              <a:ext uri="{FF2B5EF4-FFF2-40B4-BE49-F238E27FC236}">
                <a16:creationId xmlns:a16="http://schemas.microsoft.com/office/drawing/2014/main" id="{8FE79490-112A-E666-9C32-12AB3E6A05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415"/>
          <a:stretch/>
        </p:blipFill>
        <p:spPr bwMode="auto">
          <a:xfrm>
            <a:off x="1364570" y="1674844"/>
            <a:ext cx="4572000" cy="436732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0914E6B3-1E5A-3403-EAFF-637424D7C4C1}"/>
              </a:ext>
            </a:extLst>
          </p:cNvPr>
          <p:cNvSpPr>
            <a:spLocks noGrp="1"/>
          </p:cNvSpPr>
          <p:nvPr>
            <p:ph type="title"/>
          </p:nvPr>
        </p:nvSpPr>
        <p:spPr>
          <a:xfrm>
            <a:off x="539412" y="459319"/>
            <a:ext cx="7942043" cy="436563"/>
          </a:xfrm>
        </p:spPr>
        <p:txBody>
          <a:bodyPr>
            <a:normAutofit fontScale="90000"/>
          </a:bodyPr>
          <a:lstStyle/>
          <a:p>
            <a:pPr algn="l"/>
            <a:r>
              <a:rPr lang="en-GB" altLang="en-US" sz="3200" b="1" dirty="0"/>
              <a:t>Stomach - nerves</a:t>
            </a:r>
          </a:p>
        </p:txBody>
      </p:sp>
      <p:sp>
        <p:nvSpPr>
          <p:cNvPr id="12" name="Content Placeholder 5">
            <a:extLst>
              <a:ext uri="{FF2B5EF4-FFF2-40B4-BE49-F238E27FC236}">
                <a16:creationId xmlns:a16="http://schemas.microsoft.com/office/drawing/2014/main" id="{7253B66B-9E05-37AF-F568-82ACCF9FC6B3}"/>
              </a:ext>
            </a:extLst>
          </p:cNvPr>
          <p:cNvSpPr>
            <a:spLocks noGrp="1"/>
          </p:cNvSpPr>
          <p:nvPr>
            <p:ph idx="1"/>
          </p:nvPr>
        </p:nvSpPr>
        <p:spPr>
          <a:xfrm>
            <a:off x="6411686" y="2097557"/>
            <a:ext cx="4917072" cy="3126958"/>
          </a:xfrm>
        </p:spPr>
        <p:txBody>
          <a:bodyPr/>
          <a:lstStyle/>
          <a:p>
            <a:pPr marL="0" indent="0">
              <a:buNone/>
            </a:pPr>
            <a:r>
              <a:rPr lang="en-GB" altLang="en-US" sz="2000" b="1" dirty="0">
                <a:solidFill>
                  <a:schemeClr val="accent6">
                    <a:lumMod val="75000"/>
                  </a:schemeClr>
                </a:solidFill>
              </a:rPr>
              <a:t>Autonomic</a:t>
            </a:r>
            <a:r>
              <a:rPr lang="en-GB" altLang="en-US" sz="2000" dirty="0">
                <a:solidFill>
                  <a:schemeClr val="accent6">
                    <a:lumMod val="75000"/>
                  </a:schemeClr>
                </a:solidFill>
              </a:rPr>
              <a:t> – coeliac plexus (at T12):</a:t>
            </a:r>
          </a:p>
          <a:p>
            <a:r>
              <a:rPr lang="en-GB" altLang="en-US" sz="2000" b="1" dirty="0">
                <a:solidFill>
                  <a:schemeClr val="accent5">
                    <a:lumMod val="75000"/>
                  </a:schemeClr>
                </a:solidFill>
              </a:rPr>
              <a:t>Parasympathetic</a:t>
            </a:r>
            <a:r>
              <a:rPr lang="en-GB" altLang="en-US" sz="2000" dirty="0">
                <a:solidFill>
                  <a:schemeClr val="accent5">
                    <a:lumMod val="75000"/>
                  </a:schemeClr>
                </a:solidFill>
              </a:rPr>
              <a:t> from anterior and posterior vagal trunks (posterior trunk to coeliac plexus)</a:t>
            </a:r>
          </a:p>
          <a:p>
            <a:r>
              <a:rPr lang="en-GB" altLang="en-US" sz="2000" b="1" dirty="0">
                <a:solidFill>
                  <a:srgbClr val="FFFF00"/>
                </a:solidFill>
              </a:rPr>
              <a:t>Sympathetic </a:t>
            </a:r>
            <a:r>
              <a:rPr lang="en-GB" altLang="en-US" sz="2000" dirty="0"/>
              <a:t>fibres carried by the </a:t>
            </a:r>
            <a:r>
              <a:rPr lang="en-GB" altLang="en-US" sz="2000" b="1" dirty="0"/>
              <a:t>greater splanchnic nerve </a:t>
            </a:r>
            <a:r>
              <a:rPr lang="en-GB" altLang="en-US" sz="2000" dirty="0"/>
              <a:t>to the coeliac plexus</a:t>
            </a:r>
          </a:p>
        </p:txBody>
      </p:sp>
      <p:cxnSp>
        <p:nvCxnSpPr>
          <p:cNvPr id="13" name="Straight Arrow Connector 12">
            <a:extLst>
              <a:ext uri="{FF2B5EF4-FFF2-40B4-BE49-F238E27FC236}">
                <a16:creationId xmlns:a16="http://schemas.microsoft.com/office/drawing/2014/main" id="{EA0E040A-8187-63E9-7213-04AF0074B9B9}"/>
              </a:ext>
            </a:extLst>
          </p:cNvPr>
          <p:cNvCxnSpPr/>
          <p:nvPr/>
        </p:nvCxnSpPr>
        <p:spPr>
          <a:xfrm>
            <a:off x="3668355" y="2043566"/>
            <a:ext cx="237464" cy="711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0">
            <a:extLst>
              <a:ext uri="{FF2B5EF4-FFF2-40B4-BE49-F238E27FC236}">
                <a16:creationId xmlns:a16="http://schemas.microsoft.com/office/drawing/2014/main" id="{87802D22-0F75-DD75-481A-312F9F61D33F}"/>
              </a:ext>
            </a:extLst>
          </p:cNvPr>
          <p:cNvSpPr txBox="1">
            <a:spLocks noChangeArrowheads="1"/>
          </p:cNvSpPr>
          <p:nvPr/>
        </p:nvSpPr>
        <p:spPr bwMode="auto">
          <a:xfrm>
            <a:off x="3236555" y="1675266"/>
            <a:ext cx="180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altLang="en-US" sz="1800"/>
              <a:t>vagal trunks</a:t>
            </a:r>
          </a:p>
        </p:txBody>
      </p:sp>
      <p:cxnSp>
        <p:nvCxnSpPr>
          <p:cNvPr id="15" name="Straight Arrow Connector 14">
            <a:extLst>
              <a:ext uri="{FF2B5EF4-FFF2-40B4-BE49-F238E27FC236}">
                <a16:creationId xmlns:a16="http://schemas.microsoft.com/office/drawing/2014/main" id="{E6DD7A7D-E0E7-5164-212E-D1B8638362CC}"/>
              </a:ext>
            </a:extLst>
          </p:cNvPr>
          <p:cNvCxnSpPr>
            <a:cxnSpLocks/>
          </p:cNvCxnSpPr>
          <p:nvPr/>
        </p:nvCxnSpPr>
        <p:spPr>
          <a:xfrm>
            <a:off x="1535537" y="2931338"/>
            <a:ext cx="822330" cy="27427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07E08C5-5112-9B9B-2F04-051433BAA9DB}"/>
              </a:ext>
            </a:extLst>
          </p:cNvPr>
          <p:cNvCxnSpPr/>
          <p:nvPr/>
        </p:nvCxnSpPr>
        <p:spPr>
          <a:xfrm flipH="1">
            <a:off x="4303553" y="5418591"/>
            <a:ext cx="14089"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7">
            <a:extLst>
              <a:ext uri="{FF2B5EF4-FFF2-40B4-BE49-F238E27FC236}">
                <a16:creationId xmlns:a16="http://schemas.microsoft.com/office/drawing/2014/main" id="{C7E5E98E-8803-E476-FA75-06C3ECABF39D}"/>
              </a:ext>
            </a:extLst>
          </p:cNvPr>
          <p:cNvSpPr txBox="1">
            <a:spLocks noChangeArrowheads="1"/>
          </p:cNvSpPr>
          <p:nvPr/>
        </p:nvSpPr>
        <p:spPr bwMode="auto">
          <a:xfrm>
            <a:off x="4761154" y="5200665"/>
            <a:ext cx="19456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altLang="en-US" sz="1800" dirty="0"/>
              <a:t>sympathetic chain</a:t>
            </a:r>
          </a:p>
        </p:txBody>
      </p:sp>
      <p:cxnSp>
        <p:nvCxnSpPr>
          <p:cNvPr id="18" name="Straight Arrow Connector 17">
            <a:extLst>
              <a:ext uri="{FF2B5EF4-FFF2-40B4-BE49-F238E27FC236}">
                <a16:creationId xmlns:a16="http://schemas.microsoft.com/office/drawing/2014/main" id="{C7430445-5719-21B0-F166-F6AD94799002}"/>
              </a:ext>
            </a:extLst>
          </p:cNvPr>
          <p:cNvCxnSpPr/>
          <p:nvPr/>
        </p:nvCxnSpPr>
        <p:spPr>
          <a:xfrm>
            <a:off x="2533292" y="2251528"/>
            <a:ext cx="330918" cy="10969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21">
            <a:extLst>
              <a:ext uri="{FF2B5EF4-FFF2-40B4-BE49-F238E27FC236}">
                <a16:creationId xmlns:a16="http://schemas.microsoft.com/office/drawing/2014/main" id="{2386068E-3E70-CE74-C650-FA7DF94AEE8B}"/>
              </a:ext>
            </a:extLst>
          </p:cNvPr>
          <p:cNvSpPr txBox="1">
            <a:spLocks noChangeArrowheads="1"/>
          </p:cNvSpPr>
          <p:nvPr/>
        </p:nvSpPr>
        <p:spPr bwMode="auto">
          <a:xfrm>
            <a:off x="1302065" y="1382992"/>
            <a:ext cx="1460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altLang="en-US" sz="1800" dirty="0"/>
              <a:t>coeliac ganglion and plexus</a:t>
            </a:r>
          </a:p>
        </p:txBody>
      </p:sp>
      <p:sp>
        <p:nvSpPr>
          <p:cNvPr id="24" name="TextBox 14">
            <a:extLst>
              <a:ext uri="{FF2B5EF4-FFF2-40B4-BE49-F238E27FC236}">
                <a16:creationId xmlns:a16="http://schemas.microsoft.com/office/drawing/2014/main" id="{8FB9C997-1800-47E0-719B-80F9ACB1A9E6}"/>
              </a:ext>
            </a:extLst>
          </p:cNvPr>
          <p:cNvSpPr txBox="1">
            <a:spLocks noChangeArrowheads="1"/>
          </p:cNvSpPr>
          <p:nvPr/>
        </p:nvSpPr>
        <p:spPr bwMode="auto">
          <a:xfrm>
            <a:off x="549031" y="2578553"/>
            <a:ext cx="1441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altLang="en-US" sz="1800" dirty="0"/>
              <a:t>splanchnic nerves</a:t>
            </a:r>
          </a:p>
        </p:txBody>
      </p:sp>
      <p:cxnSp>
        <p:nvCxnSpPr>
          <p:cNvPr id="26" name="Straight Arrow Connector 25">
            <a:extLst>
              <a:ext uri="{FF2B5EF4-FFF2-40B4-BE49-F238E27FC236}">
                <a16:creationId xmlns:a16="http://schemas.microsoft.com/office/drawing/2014/main" id="{47209BF2-7C68-C027-0803-226C0EE35EF5}"/>
              </a:ext>
            </a:extLst>
          </p:cNvPr>
          <p:cNvCxnSpPr>
            <a:cxnSpLocks/>
          </p:cNvCxnSpPr>
          <p:nvPr/>
        </p:nvCxnSpPr>
        <p:spPr>
          <a:xfrm flipH="1" flipV="1">
            <a:off x="3949314" y="4966977"/>
            <a:ext cx="834058" cy="46737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1175824" y="151982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1" name="Oval 10">
            <a:extLst>
              <a:ext uri="{FF2B5EF4-FFF2-40B4-BE49-F238E27FC236}">
                <a16:creationId xmlns:a16="http://schemas.microsoft.com/office/drawing/2014/main" id="{3A5AEC9E-2D03-7E4A-83D5-1586C37CAC44}"/>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4F9D5A2-04E2-7FE2-87B7-66CD68E49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59" y="165286"/>
            <a:ext cx="3057645" cy="3257242"/>
          </a:xfrm>
          <a:prstGeom prst="rect">
            <a:avLst/>
          </a:prstGeom>
        </p:spPr>
      </p:pic>
      <p:sp>
        <p:nvSpPr>
          <p:cNvPr id="3" name="Rectangle 3">
            <a:extLst>
              <a:ext uri="{FF2B5EF4-FFF2-40B4-BE49-F238E27FC236}">
                <a16:creationId xmlns:a16="http://schemas.microsoft.com/office/drawing/2014/main" id="{553CC029-F0E6-D981-0D4E-9F76EB9D50AA}"/>
              </a:ext>
            </a:extLst>
          </p:cNvPr>
          <p:cNvSpPr>
            <a:spLocks noGrp="1" noChangeArrowheads="1"/>
          </p:cNvSpPr>
          <p:nvPr>
            <p:ph idx="1"/>
          </p:nvPr>
        </p:nvSpPr>
        <p:spPr>
          <a:xfrm>
            <a:off x="6552132" y="134805"/>
            <a:ext cx="5407604" cy="5852174"/>
          </a:xfrm>
        </p:spPr>
        <p:txBody>
          <a:bodyPr>
            <a:normAutofit/>
          </a:bodyPr>
          <a:lstStyle/>
          <a:p>
            <a:pPr marL="0" indent="0" eaLnBrk="1" hangingPunct="1">
              <a:lnSpc>
                <a:spcPct val="80000"/>
              </a:lnSpc>
              <a:buNone/>
            </a:pPr>
            <a:endParaRPr lang="en-GB" altLang="en-US" sz="2000" b="1" dirty="0">
              <a:solidFill>
                <a:srgbClr val="FF3300"/>
              </a:solidFill>
            </a:endParaRPr>
          </a:p>
          <a:p>
            <a:pPr marL="0" indent="0" eaLnBrk="1" hangingPunct="1">
              <a:lnSpc>
                <a:spcPct val="80000"/>
              </a:lnSpc>
              <a:buNone/>
            </a:pPr>
            <a:endParaRPr lang="en-GB" altLang="en-US" sz="2000" b="1" dirty="0">
              <a:solidFill>
                <a:srgbClr val="FF3300"/>
              </a:solidFill>
            </a:endParaRPr>
          </a:p>
          <a:p>
            <a:pPr marL="0" indent="0" eaLnBrk="1" hangingPunct="1">
              <a:lnSpc>
                <a:spcPct val="80000"/>
              </a:lnSpc>
              <a:buNone/>
            </a:pPr>
            <a:endParaRPr lang="en-GB" altLang="en-US" sz="2000" b="1" dirty="0">
              <a:solidFill>
                <a:srgbClr val="FF3300"/>
              </a:solidFill>
            </a:endParaRPr>
          </a:p>
          <a:p>
            <a:pPr marL="0" indent="0" eaLnBrk="1" hangingPunct="1">
              <a:lnSpc>
                <a:spcPct val="80000"/>
              </a:lnSpc>
              <a:buNone/>
            </a:pPr>
            <a:r>
              <a:rPr lang="en-GB" altLang="en-US" sz="2000" b="1" u="sng" dirty="0"/>
              <a:t>Liver</a:t>
            </a:r>
          </a:p>
          <a:p>
            <a:pPr marL="0" indent="0" eaLnBrk="1" hangingPunct="1">
              <a:lnSpc>
                <a:spcPct val="80000"/>
              </a:lnSpc>
              <a:buNone/>
            </a:pPr>
            <a:endParaRPr lang="en-GB" altLang="en-US" sz="2000" b="1" dirty="0">
              <a:solidFill>
                <a:srgbClr val="FF3300"/>
              </a:solidFill>
            </a:endParaRPr>
          </a:p>
          <a:p>
            <a:pPr marL="0" indent="0">
              <a:lnSpc>
                <a:spcPct val="80000"/>
              </a:lnSpc>
              <a:buNone/>
            </a:pPr>
            <a:r>
              <a:rPr lang="en-GB" altLang="en-US" sz="2000" b="1" dirty="0">
                <a:solidFill>
                  <a:srgbClr val="FF3300"/>
                </a:solidFill>
              </a:rPr>
              <a:t>R &amp; L hepatic arteries, from coeliac axis @ T12, </a:t>
            </a:r>
          </a:p>
          <a:p>
            <a:pPr marL="0" indent="0">
              <a:lnSpc>
                <a:spcPct val="80000"/>
              </a:lnSpc>
              <a:buNone/>
            </a:pPr>
            <a:r>
              <a:rPr lang="en-GB" altLang="en-US" sz="2000" b="1" dirty="0">
                <a:solidFill>
                  <a:schemeClr val="accent5">
                    <a:lumMod val="75000"/>
                  </a:schemeClr>
                </a:solidFill>
              </a:rPr>
              <a:t>R&amp;L hepatic veins (often 4 in total) directly into the inferior vena cava (IVC); </a:t>
            </a:r>
          </a:p>
          <a:p>
            <a:pPr marL="0" indent="0">
              <a:lnSpc>
                <a:spcPct val="80000"/>
              </a:lnSpc>
              <a:buNone/>
            </a:pPr>
            <a:r>
              <a:rPr lang="en-GB" altLang="en-US" sz="2000" b="1" dirty="0">
                <a:solidFill>
                  <a:srgbClr val="0070C0"/>
                </a:solidFill>
              </a:rPr>
              <a:t>portal vein into IVC</a:t>
            </a:r>
            <a:endParaRPr lang="en-GB" altLang="en-US" sz="2000" b="1" dirty="0">
              <a:solidFill>
                <a:srgbClr val="FF3300"/>
              </a:solidFill>
            </a:endParaRPr>
          </a:p>
          <a:p>
            <a:pPr marL="0" indent="0" eaLnBrk="1" hangingPunct="1">
              <a:lnSpc>
                <a:spcPct val="80000"/>
              </a:lnSpc>
              <a:buNone/>
            </a:pPr>
            <a:endParaRPr lang="en-GB" altLang="en-US" sz="2000" b="1" dirty="0">
              <a:solidFill>
                <a:srgbClr val="FF3300"/>
              </a:solidFill>
            </a:endParaRPr>
          </a:p>
          <a:p>
            <a:pPr marL="0" indent="0" eaLnBrk="1" hangingPunct="1">
              <a:lnSpc>
                <a:spcPct val="80000"/>
              </a:lnSpc>
              <a:buNone/>
            </a:pPr>
            <a:endParaRPr lang="en-GB" altLang="en-US" sz="2000" b="1" dirty="0">
              <a:solidFill>
                <a:srgbClr val="FF3300"/>
              </a:solidFill>
            </a:endParaRPr>
          </a:p>
          <a:p>
            <a:pPr marL="0" indent="0" eaLnBrk="1" hangingPunct="1">
              <a:lnSpc>
                <a:spcPct val="80000"/>
              </a:lnSpc>
              <a:buNone/>
            </a:pPr>
            <a:r>
              <a:rPr lang="en-GB" altLang="en-US" sz="2000" b="1" u="sng" dirty="0"/>
              <a:t>Gallbladder</a:t>
            </a:r>
            <a:endParaRPr lang="en-GB" altLang="en-US" sz="2000" u="sng" dirty="0"/>
          </a:p>
          <a:p>
            <a:pPr eaLnBrk="1" hangingPunct="1">
              <a:lnSpc>
                <a:spcPct val="80000"/>
              </a:lnSpc>
            </a:pPr>
            <a:r>
              <a:rPr lang="en-GB" altLang="en-US" sz="2000" dirty="0"/>
              <a:t>Stores and concentrates bile </a:t>
            </a:r>
          </a:p>
          <a:p>
            <a:pPr eaLnBrk="1" hangingPunct="1">
              <a:lnSpc>
                <a:spcPct val="80000"/>
              </a:lnSpc>
            </a:pPr>
            <a:r>
              <a:rPr lang="en-GB" altLang="en-US" sz="2000" b="1" dirty="0">
                <a:solidFill>
                  <a:srgbClr val="FF3300"/>
                </a:solidFill>
              </a:rPr>
              <a:t>Cystic artery from R hepatic artery, </a:t>
            </a:r>
            <a:r>
              <a:rPr lang="en-GB" altLang="en-US" sz="2000" b="1" dirty="0">
                <a:solidFill>
                  <a:srgbClr val="0070C0"/>
                </a:solidFill>
              </a:rPr>
              <a:t>cystic vein into portal vein</a:t>
            </a:r>
          </a:p>
          <a:p>
            <a:pPr eaLnBrk="1" hangingPunct="1">
              <a:lnSpc>
                <a:spcPct val="80000"/>
              </a:lnSpc>
            </a:pPr>
            <a:r>
              <a:rPr lang="en-GB" altLang="en-US" sz="2000" dirty="0"/>
              <a:t>Lymph to cystic node then hepatic then coeliac</a:t>
            </a:r>
          </a:p>
        </p:txBody>
      </p:sp>
      <p:sp>
        <p:nvSpPr>
          <p:cNvPr id="4" name="Line 6">
            <a:extLst>
              <a:ext uri="{FF2B5EF4-FFF2-40B4-BE49-F238E27FC236}">
                <a16:creationId xmlns:a16="http://schemas.microsoft.com/office/drawing/2014/main" id="{7F93E286-A50B-75DB-5DAB-2B9CD8CC1F98}"/>
              </a:ext>
            </a:extLst>
          </p:cNvPr>
          <p:cNvSpPr>
            <a:spLocks noChangeShapeType="1"/>
          </p:cNvSpPr>
          <p:nvPr/>
        </p:nvSpPr>
        <p:spPr bwMode="auto">
          <a:xfrm flipV="1">
            <a:off x="1449225" y="2748359"/>
            <a:ext cx="429749" cy="63814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 Box 7">
            <a:extLst>
              <a:ext uri="{FF2B5EF4-FFF2-40B4-BE49-F238E27FC236}">
                <a16:creationId xmlns:a16="http://schemas.microsoft.com/office/drawing/2014/main" id="{DCE6FF23-08DB-ECA5-57C2-108FBBF0373F}"/>
              </a:ext>
            </a:extLst>
          </p:cNvPr>
          <p:cNvSpPr txBox="1">
            <a:spLocks noChangeArrowheads="1"/>
          </p:cNvSpPr>
          <p:nvPr/>
        </p:nvSpPr>
        <p:spPr bwMode="auto">
          <a:xfrm>
            <a:off x="412271" y="3379964"/>
            <a:ext cx="19763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dirty="0"/>
              <a:t>gall bladder</a:t>
            </a:r>
          </a:p>
        </p:txBody>
      </p:sp>
      <p:sp>
        <p:nvSpPr>
          <p:cNvPr id="13" name="Line 10">
            <a:extLst>
              <a:ext uri="{FF2B5EF4-FFF2-40B4-BE49-F238E27FC236}">
                <a16:creationId xmlns:a16="http://schemas.microsoft.com/office/drawing/2014/main" id="{ED612795-3075-4599-2979-073B32ED45DD}"/>
              </a:ext>
            </a:extLst>
          </p:cNvPr>
          <p:cNvSpPr>
            <a:spLocks noChangeShapeType="1"/>
          </p:cNvSpPr>
          <p:nvPr/>
        </p:nvSpPr>
        <p:spPr bwMode="auto">
          <a:xfrm flipH="1">
            <a:off x="2188355" y="1161938"/>
            <a:ext cx="860268" cy="71576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Text Box 11">
            <a:extLst>
              <a:ext uri="{FF2B5EF4-FFF2-40B4-BE49-F238E27FC236}">
                <a16:creationId xmlns:a16="http://schemas.microsoft.com/office/drawing/2014/main" id="{A5D8EAC1-1094-6451-352B-EA652CCC5604}"/>
              </a:ext>
            </a:extLst>
          </p:cNvPr>
          <p:cNvSpPr txBox="1">
            <a:spLocks noChangeArrowheads="1"/>
          </p:cNvSpPr>
          <p:nvPr/>
        </p:nvSpPr>
        <p:spPr bwMode="auto">
          <a:xfrm>
            <a:off x="2927096" y="792606"/>
            <a:ext cx="13756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dirty="0"/>
              <a:t>cystic duct</a:t>
            </a:r>
          </a:p>
        </p:txBody>
      </p:sp>
      <p:pic>
        <p:nvPicPr>
          <p:cNvPr id="20" name="Picture 19" descr="fig2.49d.jpg">
            <a:extLst>
              <a:ext uri="{FF2B5EF4-FFF2-40B4-BE49-F238E27FC236}">
                <a16:creationId xmlns:a16="http://schemas.microsoft.com/office/drawing/2014/main" id="{14165628-67B6-423D-E8A0-B12ACAE0B088}"/>
              </a:ext>
            </a:extLst>
          </p:cNvPr>
          <p:cNvPicPr>
            <a:picLocks noChangeAspect="1"/>
          </p:cNvPicPr>
          <p:nvPr/>
        </p:nvPicPr>
        <p:blipFill rotWithShape="1">
          <a:blip r:embed="rId2">
            <a:extLst>
              <a:ext uri="{28A0092B-C50C-407E-A947-70E740481C1C}">
                <a14:useLocalDpi xmlns:a14="http://schemas.microsoft.com/office/drawing/2010/main" val="0"/>
              </a:ext>
            </a:extLst>
          </a:blip>
          <a:srcRect l="41946" t="41895" r="25282" b="40163"/>
          <a:stretch/>
        </p:blipFill>
        <p:spPr>
          <a:xfrm>
            <a:off x="3534746" y="2054332"/>
            <a:ext cx="2304256" cy="1338661"/>
          </a:xfrm>
          <a:prstGeom prst="rect">
            <a:avLst/>
          </a:prstGeom>
        </p:spPr>
      </p:pic>
      <p:cxnSp>
        <p:nvCxnSpPr>
          <p:cNvPr id="21" name="Straight Arrow Connector 20">
            <a:extLst>
              <a:ext uri="{FF2B5EF4-FFF2-40B4-BE49-F238E27FC236}">
                <a16:creationId xmlns:a16="http://schemas.microsoft.com/office/drawing/2014/main" id="{9EDBAC69-2A14-2B19-362B-21F77C28F173}"/>
              </a:ext>
            </a:extLst>
          </p:cNvPr>
          <p:cNvCxnSpPr>
            <a:cxnSpLocks/>
          </p:cNvCxnSpPr>
          <p:nvPr/>
        </p:nvCxnSpPr>
        <p:spPr>
          <a:xfrm>
            <a:off x="4950850" y="1722823"/>
            <a:ext cx="0" cy="8361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765A97F-F213-888D-1A7D-CBDCEFA49A0A}"/>
              </a:ext>
            </a:extLst>
          </p:cNvPr>
          <p:cNvCxnSpPr>
            <a:cxnSpLocks/>
          </p:cNvCxnSpPr>
          <p:nvPr/>
        </p:nvCxnSpPr>
        <p:spPr>
          <a:xfrm>
            <a:off x="4233469" y="1871475"/>
            <a:ext cx="474246" cy="729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413B697-4A4F-13AA-0A6C-B581AA5C494B}"/>
              </a:ext>
            </a:extLst>
          </p:cNvPr>
          <p:cNvCxnSpPr/>
          <p:nvPr/>
        </p:nvCxnSpPr>
        <p:spPr>
          <a:xfrm flipH="1">
            <a:off x="1897478" y="4659136"/>
            <a:ext cx="392112" cy="4937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37">
            <a:extLst>
              <a:ext uri="{FF2B5EF4-FFF2-40B4-BE49-F238E27FC236}">
                <a16:creationId xmlns:a16="http://schemas.microsoft.com/office/drawing/2014/main" id="{4EC5531B-C41A-C70B-AACB-3E5E69620DF7}"/>
              </a:ext>
            </a:extLst>
          </p:cNvPr>
          <p:cNvSpPr txBox="1">
            <a:spLocks noChangeArrowheads="1"/>
          </p:cNvSpPr>
          <p:nvPr/>
        </p:nvSpPr>
        <p:spPr bwMode="auto">
          <a:xfrm>
            <a:off x="4591281" y="1155955"/>
            <a:ext cx="719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a:solidFill>
                  <a:srgbClr val="000000"/>
                </a:solidFill>
                <a:latin typeface="Calibri" pitchFamily="34" charset="0"/>
              </a:rPr>
              <a:t>bile duct</a:t>
            </a:r>
          </a:p>
        </p:txBody>
      </p:sp>
      <p:sp>
        <p:nvSpPr>
          <p:cNvPr id="25" name="TextBox 38">
            <a:extLst>
              <a:ext uri="{FF2B5EF4-FFF2-40B4-BE49-F238E27FC236}">
                <a16:creationId xmlns:a16="http://schemas.microsoft.com/office/drawing/2014/main" id="{FD1F261D-C476-6294-8417-E08C3F01D7C0}"/>
              </a:ext>
            </a:extLst>
          </p:cNvPr>
          <p:cNvSpPr txBox="1">
            <a:spLocks noChangeArrowheads="1"/>
          </p:cNvSpPr>
          <p:nvPr/>
        </p:nvSpPr>
        <p:spPr bwMode="auto">
          <a:xfrm>
            <a:off x="5355928" y="1226343"/>
            <a:ext cx="86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b="1" dirty="0">
                <a:solidFill>
                  <a:srgbClr val="0070C0"/>
                </a:solidFill>
                <a:latin typeface="Calibri" pitchFamily="34" charset="0"/>
              </a:rPr>
              <a:t>portal vein</a:t>
            </a:r>
          </a:p>
        </p:txBody>
      </p:sp>
      <p:sp>
        <p:nvSpPr>
          <p:cNvPr id="26" name="TextBox 39">
            <a:extLst>
              <a:ext uri="{FF2B5EF4-FFF2-40B4-BE49-F238E27FC236}">
                <a16:creationId xmlns:a16="http://schemas.microsoft.com/office/drawing/2014/main" id="{DE947EB9-BBF6-29EB-2377-4FC57BD2092D}"/>
              </a:ext>
            </a:extLst>
          </p:cNvPr>
          <p:cNvSpPr txBox="1">
            <a:spLocks noChangeArrowheads="1"/>
          </p:cNvSpPr>
          <p:nvPr/>
        </p:nvSpPr>
        <p:spPr bwMode="auto">
          <a:xfrm>
            <a:off x="3520339" y="1492841"/>
            <a:ext cx="1079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b="1" dirty="0">
                <a:solidFill>
                  <a:srgbClr val="FF0000"/>
                </a:solidFill>
                <a:latin typeface="Calibri" pitchFamily="34" charset="0"/>
              </a:rPr>
              <a:t>hepatic artery</a:t>
            </a:r>
          </a:p>
        </p:txBody>
      </p:sp>
      <p:sp>
        <p:nvSpPr>
          <p:cNvPr id="27" name="TextBox 40">
            <a:extLst>
              <a:ext uri="{FF2B5EF4-FFF2-40B4-BE49-F238E27FC236}">
                <a16:creationId xmlns:a16="http://schemas.microsoft.com/office/drawing/2014/main" id="{A220AA77-612A-F321-D1DF-D2FBD52BEDA4}"/>
              </a:ext>
            </a:extLst>
          </p:cNvPr>
          <p:cNvSpPr txBox="1">
            <a:spLocks noChangeArrowheads="1"/>
          </p:cNvSpPr>
          <p:nvPr/>
        </p:nvSpPr>
        <p:spPr bwMode="auto">
          <a:xfrm>
            <a:off x="2545436" y="3803769"/>
            <a:ext cx="2051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b="1" dirty="0">
                <a:latin typeface="Calibri" pitchFamily="34" charset="0"/>
              </a:rPr>
              <a:t>Porta hepatis post.</a:t>
            </a:r>
          </a:p>
        </p:txBody>
      </p:sp>
      <p:sp>
        <p:nvSpPr>
          <p:cNvPr id="28" name="TextBox 8">
            <a:extLst>
              <a:ext uri="{FF2B5EF4-FFF2-40B4-BE49-F238E27FC236}">
                <a16:creationId xmlns:a16="http://schemas.microsoft.com/office/drawing/2014/main" id="{4A06DB65-30FD-3959-8D05-3ECF8671ADB2}"/>
              </a:ext>
            </a:extLst>
          </p:cNvPr>
          <p:cNvSpPr txBox="1">
            <a:spLocks noChangeArrowheads="1"/>
          </p:cNvSpPr>
          <p:nvPr/>
        </p:nvSpPr>
        <p:spPr bwMode="auto">
          <a:xfrm>
            <a:off x="1608761" y="99175"/>
            <a:ext cx="1439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sz="1600" b="1" dirty="0">
                <a:solidFill>
                  <a:srgbClr val="0070C0"/>
                </a:solidFill>
                <a:latin typeface="Arial" panose="020B0604020202020204" pitchFamily="34" charset="0"/>
                <a:cs typeface="Arial" panose="020B0604020202020204" pitchFamily="34" charset="0"/>
              </a:rPr>
              <a:t>inferior vena cava</a:t>
            </a:r>
          </a:p>
        </p:txBody>
      </p:sp>
      <p:pic>
        <p:nvPicPr>
          <p:cNvPr id="30" name="Picture 29" descr="figT2.8.jpg">
            <a:extLst>
              <a:ext uri="{FF2B5EF4-FFF2-40B4-BE49-F238E27FC236}">
                <a16:creationId xmlns:a16="http://schemas.microsoft.com/office/drawing/2014/main" id="{4852AC5A-3696-63D4-4F7F-B080FFD510A6}"/>
              </a:ext>
            </a:extLst>
          </p:cNvPr>
          <p:cNvPicPr>
            <a:picLocks noChangeAspect="1"/>
          </p:cNvPicPr>
          <p:nvPr/>
        </p:nvPicPr>
        <p:blipFill rotWithShape="1">
          <a:blip r:embed="rId3">
            <a:extLst>
              <a:ext uri="{28A0092B-C50C-407E-A947-70E740481C1C}">
                <a14:useLocalDpi xmlns:a14="http://schemas.microsoft.com/office/drawing/2010/main" val="0"/>
              </a:ext>
            </a:extLst>
          </a:blip>
          <a:srcRect l="35010" t="4876" r="19840" b="57636"/>
          <a:stretch/>
        </p:blipFill>
        <p:spPr>
          <a:xfrm>
            <a:off x="1206384" y="4644322"/>
            <a:ext cx="3096382" cy="2092476"/>
          </a:xfrm>
          <a:prstGeom prst="rect">
            <a:avLst/>
          </a:prstGeom>
        </p:spPr>
      </p:pic>
      <p:sp>
        <p:nvSpPr>
          <p:cNvPr id="29" name="Line 6">
            <a:extLst>
              <a:ext uri="{FF2B5EF4-FFF2-40B4-BE49-F238E27FC236}">
                <a16:creationId xmlns:a16="http://schemas.microsoft.com/office/drawing/2014/main" id="{4142BF7B-0585-DBCF-9643-14F2AE9F7020}"/>
              </a:ext>
            </a:extLst>
          </p:cNvPr>
          <p:cNvSpPr>
            <a:spLocks noChangeShapeType="1"/>
          </p:cNvSpPr>
          <p:nvPr/>
        </p:nvSpPr>
        <p:spPr bwMode="auto">
          <a:xfrm>
            <a:off x="2215152" y="784914"/>
            <a:ext cx="87781" cy="76448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 name="Freeform 3">
            <a:extLst>
              <a:ext uri="{FF2B5EF4-FFF2-40B4-BE49-F238E27FC236}">
                <a16:creationId xmlns:a16="http://schemas.microsoft.com/office/drawing/2014/main" id="{FB348081-1ADB-DD3D-2FBD-18C9ADE3CBC9}"/>
              </a:ext>
            </a:extLst>
          </p:cNvPr>
          <p:cNvSpPr/>
          <p:nvPr/>
        </p:nvSpPr>
        <p:spPr>
          <a:xfrm>
            <a:off x="-55800" y="5176457"/>
            <a:ext cx="534988" cy="415925"/>
          </a:xfrm>
          <a:custGeom>
            <a:avLst/>
            <a:gdLst>
              <a:gd name="connsiteX0" fmla="*/ 110836 w 535709"/>
              <a:gd name="connsiteY0" fmla="*/ 415637 h 415637"/>
              <a:gd name="connsiteX1" fmla="*/ 36945 w 535709"/>
              <a:gd name="connsiteY1" fmla="*/ 406400 h 415637"/>
              <a:gd name="connsiteX2" fmla="*/ 18473 w 535709"/>
              <a:gd name="connsiteY2" fmla="*/ 350982 h 415637"/>
              <a:gd name="connsiteX3" fmla="*/ 9236 w 535709"/>
              <a:gd name="connsiteY3" fmla="*/ 323273 h 415637"/>
              <a:gd name="connsiteX4" fmla="*/ 0 w 535709"/>
              <a:gd name="connsiteY4" fmla="*/ 295564 h 415637"/>
              <a:gd name="connsiteX5" fmla="*/ 9236 w 535709"/>
              <a:gd name="connsiteY5" fmla="*/ 193964 h 415637"/>
              <a:gd name="connsiteX6" fmla="*/ 18473 w 535709"/>
              <a:gd name="connsiteY6" fmla="*/ 166255 h 415637"/>
              <a:gd name="connsiteX7" fmla="*/ 46182 w 535709"/>
              <a:gd name="connsiteY7" fmla="*/ 138546 h 415637"/>
              <a:gd name="connsiteX8" fmla="*/ 73891 w 535709"/>
              <a:gd name="connsiteY8" fmla="*/ 120073 h 415637"/>
              <a:gd name="connsiteX9" fmla="*/ 101600 w 535709"/>
              <a:gd name="connsiteY9" fmla="*/ 110837 h 415637"/>
              <a:gd name="connsiteX10" fmla="*/ 157018 w 535709"/>
              <a:gd name="connsiteY10" fmla="*/ 83128 h 415637"/>
              <a:gd name="connsiteX11" fmla="*/ 212436 w 535709"/>
              <a:gd name="connsiteY11" fmla="*/ 55419 h 415637"/>
              <a:gd name="connsiteX12" fmla="*/ 295564 w 535709"/>
              <a:gd name="connsiteY12" fmla="*/ 9237 h 415637"/>
              <a:gd name="connsiteX13" fmla="*/ 323273 w 535709"/>
              <a:gd name="connsiteY13" fmla="*/ 0 h 415637"/>
              <a:gd name="connsiteX14" fmla="*/ 424873 w 535709"/>
              <a:gd name="connsiteY14" fmla="*/ 9237 h 415637"/>
              <a:gd name="connsiteX15" fmla="*/ 452582 w 535709"/>
              <a:gd name="connsiteY15" fmla="*/ 27710 h 415637"/>
              <a:gd name="connsiteX16" fmla="*/ 489527 w 535709"/>
              <a:gd name="connsiteY16" fmla="*/ 36946 h 415637"/>
              <a:gd name="connsiteX17" fmla="*/ 517236 w 535709"/>
              <a:gd name="connsiteY17" fmla="*/ 64655 h 415637"/>
              <a:gd name="connsiteX18" fmla="*/ 535709 w 535709"/>
              <a:gd name="connsiteY18" fmla="*/ 120073 h 415637"/>
              <a:gd name="connsiteX19" fmla="*/ 508000 w 535709"/>
              <a:gd name="connsiteY19" fmla="*/ 240146 h 415637"/>
              <a:gd name="connsiteX20" fmla="*/ 489527 w 535709"/>
              <a:gd name="connsiteY20" fmla="*/ 267855 h 415637"/>
              <a:gd name="connsiteX21" fmla="*/ 461818 w 535709"/>
              <a:gd name="connsiteY21" fmla="*/ 286328 h 415637"/>
              <a:gd name="connsiteX22" fmla="*/ 443345 w 535709"/>
              <a:gd name="connsiteY22" fmla="*/ 304800 h 41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709" h="415637">
                <a:moveTo>
                  <a:pt x="110836" y="415637"/>
                </a:moveTo>
                <a:cubicBezTo>
                  <a:pt x="86206" y="412558"/>
                  <a:pt x="57280" y="420635"/>
                  <a:pt x="36945" y="406400"/>
                </a:cubicBezTo>
                <a:cubicBezTo>
                  <a:pt x="20993" y="395234"/>
                  <a:pt x="24631" y="369455"/>
                  <a:pt x="18473" y="350982"/>
                </a:cubicBezTo>
                <a:lnTo>
                  <a:pt x="9236" y="323273"/>
                </a:lnTo>
                <a:lnTo>
                  <a:pt x="0" y="295564"/>
                </a:lnTo>
                <a:cubicBezTo>
                  <a:pt x="3079" y="261697"/>
                  <a:pt x="4427" y="227629"/>
                  <a:pt x="9236" y="193964"/>
                </a:cubicBezTo>
                <a:cubicBezTo>
                  <a:pt x="10613" y="184326"/>
                  <a:pt x="13072" y="174356"/>
                  <a:pt x="18473" y="166255"/>
                </a:cubicBezTo>
                <a:cubicBezTo>
                  <a:pt x="25719" y="155387"/>
                  <a:pt x="36147" y="146908"/>
                  <a:pt x="46182" y="138546"/>
                </a:cubicBezTo>
                <a:cubicBezTo>
                  <a:pt x="54710" y="131439"/>
                  <a:pt x="63962" y="125037"/>
                  <a:pt x="73891" y="120073"/>
                </a:cubicBezTo>
                <a:cubicBezTo>
                  <a:pt x="82599" y="115719"/>
                  <a:pt x="92364" y="113916"/>
                  <a:pt x="101600" y="110837"/>
                </a:cubicBezTo>
                <a:cubicBezTo>
                  <a:pt x="181011" y="57896"/>
                  <a:pt x="80538" y="121368"/>
                  <a:pt x="157018" y="83128"/>
                </a:cubicBezTo>
                <a:cubicBezTo>
                  <a:pt x="228637" y="47318"/>
                  <a:pt x="142789" y="78634"/>
                  <a:pt x="212436" y="55419"/>
                </a:cubicBezTo>
                <a:cubicBezTo>
                  <a:pt x="253915" y="13940"/>
                  <a:pt x="227752" y="31841"/>
                  <a:pt x="295564" y="9237"/>
                </a:cubicBezTo>
                <a:lnTo>
                  <a:pt x="323273" y="0"/>
                </a:lnTo>
                <a:cubicBezTo>
                  <a:pt x="357140" y="3079"/>
                  <a:pt x="391622" y="2111"/>
                  <a:pt x="424873" y="9237"/>
                </a:cubicBezTo>
                <a:cubicBezTo>
                  <a:pt x="435727" y="11563"/>
                  <a:pt x="442379" y="23337"/>
                  <a:pt x="452582" y="27710"/>
                </a:cubicBezTo>
                <a:cubicBezTo>
                  <a:pt x="464250" y="32710"/>
                  <a:pt x="477212" y="33867"/>
                  <a:pt x="489527" y="36946"/>
                </a:cubicBezTo>
                <a:cubicBezTo>
                  <a:pt x="498763" y="46182"/>
                  <a:pt x="510892" y="53237"/>
                  <a:pt x="517236" y="64655"/>
                </a:cubicBezTo>
                <a:cubicBezTo>
                  <a:pt x="526692" y="81677"/>
                  <a:pt x="535709" y="120073"/>
                  <a:pt x="535709" y="120073"/>
                </a:cubicBezTo>
                <a:cubicBezTo>
                  <a:pt x="531451" y="149882"/>
                  <a:pt x="526442" y="212483"/>
                  <a:pt x="508000" y="240146"/>
                </a:cubicBezTo>
                <a:cubicBezTo>
                  <a:pt x="501842" y="249382"/>
                  <a:pt x="497376" y="260006"/>
                  <a:pt x="489527" y="267855"/>
                </a:cubicBezTo>
                <a:cubicBezTo>
                  <a:pt x="481678" y="275704"/>
                  <a:pt x="470486" y="279393"/>
                  <a:pt x="461818" y="286328"/>
                </a:cubicBezTo>
                <a:cubicBezTo>
                  <a:pt x="455018" y="291768"/>
                  <a:pt x="449503" y="298643"/>
                  <a:pt x="443345" y="304800"/>
                </a:cubicBez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TextBox 8">
            <a:extLst>
              <a:ext uri="{FF2B5EF4-FFF2-40B4-BE49-F238E27FC236}">
                <a16:creationId xmlns:a16="http://schemas.microsoft.com/office/drawing/2014/main" id="{CE1F592D-F071-A800-8278-FCF3EB55922D}"/>
              </a:ext>
            </a:extLst>
          </p:cNvPr>
          <p:cNvSpPr txBox="1">
            <a:spLocks noChangeArrowheads="1"/>
          </p:cNvSpPr>
          <p:nvPr/>
        </p:nvSpPr>
        <p:spPr bwMode="auto">
          <a:xfrm>
            <a:off x="1925656" y="452536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a:t>anterior view</a:t>
            </a:r>
          </a:p>
        </p:txBody>
      </p:sp>
      <p:cxnSp>
        <p:nvCxnSpPr>
          <p:cNvPr id="33" name="Straight Arrow Connector 32">
            <a:extLst>
              <a:ext uri="{FF2B5EF4-FFF2-40B4-BE49-F238E27FC236}">
                <a16:creationId xmlns:a16="http://schemas.microsoft.com/office/drawing/2014/main" id="{F56D68E9-4C1E-079D-1F18-5D11609DDF4B}"/>
              </a:ext>
            </a:extLst>
          </p:cNvPr>
          <p:cNvCxnSpPr>
            <a:cxnSpLocks/>
          </p:cNvCxnSpPr>
          <p:nvPr/>
        </p:nvCxnSpPr>
        <p:spPr>
          <a:xfrm flipV="1">
            <a:off x="3926690" y="3268133"/>
            <a:ext cx="419257" cy="6199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5-Point Star 2">
            <a:extLst>
              <a:ext uri="{FF2B5EF4-FFF2-40B4-BE49-F238E27FC236}">
                <a16:creationId xmlns:a16="http://schemas.microsoft.com/office/drawing/2014/main" id="{C857D12C-D278-C7B0-827D-50F54BA4A4B7}"/>
              </a:ext>
            </a:extLst>
          </p:cNvPr>
          <p:cNvSpPr/>
          <p:nvPr/>
        </p:nvSpPr>
        <p:spPr>
          <a:xfrm>
            <a:off x="2988332" y="5696110"/>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Box 20">
            <a:extLst>
              <a:ext uri="{FF2B5EF4-FFF2-40B4-BE49-F238E27FC236}">
                <a16:creationId xmlns:a16="http://schemas.microsoft.com/office/drawing/2014/main" id="{7EC68C85-6A24-BF8C-8357-06D21B3E5903}"/>
              </a:ext>
            </a:extLst>
          </p:cNvPr>
          <p:cNvSpPr txBox="1">
            <a:spLocks noChangeArrowheads="1"/>
          </p:cNvSpPr>
          <p:nvPr/>
        </p:nvSpPr>
        <p:spPr bwMode="auto">
          <a:xfrm>
            <a:off x="4514449" y="6051695"/>
            <a:ext cx="12130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GB" altLang="en-US" sz="1600" dirty="0"/>
              <a:t>coeliac axis (T12)</a:t>
            </a:r>
          </a:p>
        </p:txBody>
      </p:sp>
      <p:sp>
        <p:nvSpPr>
          <p:cNvPr id="38" name="5-Point Star 28">
            <a:extLst>
              <a:ext uri="{FF2B5EF4-FFF2-40B4-BE49-F238E27FC236}">
                <a16:creationId xmlns:a16="http://schemas.microsoft.com/office/drawing/2014/main" id="{4FB53A23-52A1-FF77-7567-5127B3F9F577}"/>
              </a:ext>
            </a:extLst>
          </p:cNvPr>
          <p:cNvSpPr/>
          <p:nvPr/>
        </p:nvSpPr>
        <p:spPr>
          <a:xfrm>
            <a:off x="4370433" y="6123703"/>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Arrow Connector 40">
            <a:extLst>
              <a:ext uri="{FF2B5EF4-FFF2-40B4-BE49-F238E27FC236}">
                <a16:creationId xmlns:a16="http://schemas.microsoft.com/office/drawing/2014/main" id="{BD8AE2B4-4E9B-A91B-187E-42FB3FEE409D}"/>
              </a:ext>
            </a:extLst>
          </p:cNvPr>
          <p:cNvCxnSpPr>
            <a:cxnSpLocks/>
          </p:cNvCxnSpPr>
          <p:nvPr/>
        </p:nvCxnSpPr>
        <p:spPr>
          <a:xfrm flipH="1">
            <a:off x="5180633" y="1844189"/>
            <a:ext cx="373827" cy="56277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980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1569660"/>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Midgut</a:t>
            </a:r>
          </a:p>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2104C49-AC80-CFD0-CF71-C78F6EECF4DA}"/>
              </a:ext>
            </a:extLst>
          </p:cNvPr>
          <p:cNvSpPr>
            <a:spLocks noGrp="1" noChangeArrowheads="1"/>
          </p:cNvSpPr>
          <p:nvPr/>
        </p:nvSpPr>
        <p:spPr bwMode="auto">
          <a:xfrm>
            <a:off x="5694809" y="847205"/>
            <a:ext cx="4762500"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pPr>
            <a:r>
              <a:rPr lang="en-GB" altLang="en-US" sz="2000" dirty="0">
                <a:solidFill>
                  <a:srgbClr val="FF0000"/>
                </a:solidFill>
              </a:rPr>
              <a:t>Arterial supply from jejunal and ileal branches of the </a:t>
            </a:r>
            <a:r>
              <a:rPr lang="en-GB" altLang="en-US" sz="2000" b="1" dirty="0">
                <a:solidFill>
                  <a:srgbClr val="FF0000"/>
                </a:solidFill>
              </a:rPr>
              <a:t>superior mesenteric artery </a:t>
            </a:r>
            <a:r>
              <a:rPr lang="en-GB" altLang="en-US" sz="2000" dirty="0">
                <a:solidFill>
                  <a:srgbClr val="FF0000"/>
                </a:solidFill>
              </a:rPr>
              <a:t>(L1)</a:t>
            </a:r>
            <a:r>
              <a:rPr lang="en-GB" altLang="en-US" sz="2000" b="1" dirty="0">
                <a:solidFill>
                  <a:srgbClr val="FF0000"/>
                </a:solidFill>
              </a:rPr>
              <a:t> </a:t>
            </a:r>
            <a:r>
              <a:rPr lang="en-GB" altLang="en-US" sz="2000" dirty="0">
                <a:solidFill>
                  <a:srgbClr val="FF0000"/>
                </a:solidFill>
              </a:rPr>
              <a:t>(branches from L side and run in mesentery)</a:t>
            </a:r>
          </a:p>
          <a:p>
            <a:pPr eaLnBrk="1" hangingPunct="1">
              <a:lnSpc>
                <a:spcPct val="80000"/>
              </a:lnSpc>
            </a:pPr>
            <a:r>
              <a:rPr lang="en-GB" altLang="en-US" sz="2000" dirty="0">
                <a:solidFill>
                  <a:srgbClr val="FF0000"/>
                </a:solidFill>
              </a:rPr>
              <a:t>Anastomose to form arcades, lower parts of ileum also supplied by </a:t>
            </a:r>
            <a:r>
              <a:rPr lang="en-GB" altLang="en-US" sz="2000" b="1" dirty="0">
                <a:solidFill>
                  <a:srgbClr val="FF0000"/>
                </a:solidFill>
              </a:rPr>
              <a:t>ileocolic artery</a:t>
            </a:r>
          </a:p>
          <a:p>
            <a:pPr eaLnBrk="1" hangingPunct="1">
              <a:lnSpc>
                <a:spcPct val="80000"/>
              </a:lnSpc>
            </a:pPr>
            <a:r>
              <a:rPr lang="en-GB" altLang="en-US" sz="2000" dirty="0">
                <a:solidFill>
                  <a:schemeClr val="accent5">
                    <a:lumMod val="75000"/>
                  </a:schemeClr>
                </a:solidFill>
              </a:rPr>
              <a:t>Veins drain into superior mesenteric veins</a:t>
            </a:r>
          </a:p>
          <a:p>
            <a:pPr eaLnBrk="1" hangingPunct="1">
              <a:lnSpc>
                <a:spcPct val="80000"/>
              </a:lnSpc>
            </a:pPr>
            <a:endParaRPr lang="en-GB" altLang="en-US" sz="2000" dirty="0"/>
          </a:p>
          <a:p>
            <a:pPr eaLnBrk="1" hangingPunct="1">
              <a:lnSpc>
                <a:spcPct val="80000"/>
              </a:lnSpc>
            </a:pPr>
            <a:r>
              <a:rPr lang="en-GB" altLang="en-US" sz="2000" dirty="0"/>
              <a:t>Lymph travels to mesenteric nodes and then to pre-aortic nodes around the superior mesenteric artery (L1)</a:t>
            </a:r>
          </a:p>
          <a:p>
            <a:pPr eaLnBrk="1" hangingPunct="1">
              <a:lnSpc>
                <a:spcPct val="80000"/>
              </a:lnSpc>
            </a:pPr>
            <a:r>
              <a:rPr lang="en-GB" altLang="en-US" sz="2000" b="1" dirty="0">
                <a:highlight>
                  <a:srgbClr val="FFFF00"/>
                </a:highlight>
              </a:rPr>
              <a:t>Nerves = ANS superior mesenteric plexus, pain referred to umbilical region</a:t>
            </a:r>
          </a:p>
          <a:p>
            <a:pPr eaLnBrk="1" hangingPunct="1">
              <a:lnSpc>
                <a:spcPct val="80000"/>
              </a:lnSpc>
            </a:pPr>
            <a:r>
              <a:rPr lang="en-GB" altLang="en-US" sz="2000" b="1" dirty="0">
                <a:solidFill>
                  <a:srgbClr val="FFFF00"/>
                </a:solidFill>
              </a:rPr>
              <a:t>Sympathetic </a:t>
            </a:r>
            <a:r>
              <a:rPr lang="en-GB" altLang="en-US" sz="2000" dirty="0"/>
              <a:t>fibres carried by the </a:t>
            </a:r>
            <a:r>
              <a:rPr lang="en-GB" altLang="en-US" sz="2000" b="1" dirty="0"/>
              <a:t>lesser splanchnic nerve (T10-T11) </a:t>
            </a:r>
            <a:r>
              <a:rPr lang="en-GB" altLang="en-US" sz="2000" dirty="0"/>
              <a:t>to the plexus</a:t>
            </a:r>
          </a:p>
          <a:p>
            <a:pPr eaLnBrk="1" hangingPunct="1">
              <a:lnSpc>
                <a:spcPct val="80000"/>
              </a:lnSpc>
            </a:pPr>
            <a:endParaRPr lang="en-GB" altLang="en-US" sz="2000" b="1" dirty="0">
              <a:highlight>
                <a:srgbClr val="FFFF00"/>
              </a:highlight>
            </a:endParaRPr>
          </a:p>
          <a:p>
            <a:pPr eaLnBrk="1" hangingPunct="1">
              <a:lnSpc>
                <a:spcPct val="80000"/>
              </a:lnSpc>
            </a:pPr>
            <a:r>
              <a:rPr lang="en-GB" altLang="en-US" sz="2000" b="1" dirty="0">
                <a:highlight>
                  <a:srgbClr val="FFFF00"/>
                </a:highlight>
              </a:rPr>
              <a:t>Clinical relevance? Appendicitis – often presents with umbilical pain</a:t>
            </a:r>
          </a:p>
        </p:txBody>
      </p:sp>
      <p:sp>
        <p:nvSpPr>
          <p:cNvPr id="3" name="Slide Number Placeholder 1">
            <a:extLst>
              <a:ext uri="{FF2B5EF4-FFF2-40B4-BE49-F238E27FC236}">
                <a16:creationId xmlns:a16="http://schemas.microsoft.com/office/drawing/2014/main" id="{0FE52018-4040-49F5-C021-B2105BAEDD0F}"/>
              </a:ext>
            </a:extLst>
          </p:cNvPr>
          <p:cNvSpPr>
            <a:spLocks noGrp="1"/>
          </p:cNvSpPr>
          <p:nvPr/>
        </p:nvSpPr>
        <p:spPr>
          <a:xfrm>
            <a:off x="8036371" y="5646217"/>
            <a:ext cx="21336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1200" kern="1200">
                <a:solidFill>
                  <a:prstClr val="black">
                    <a:tint val="75000"/>
                  </a:prst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ADD36111-30F1-4925-A0D0-08C406E1B19A}" type="slidenum">
              <a:rPr lang="en-GB" smtClean="0"/>
              <a:pPr>
                <a:defRPr/>
              </a:pPr>
              <a:t>24</a:t>
            </a:fld>
            <a:endParaRPr lang="en-GB"/>
          </a:p>
        </p:txBody>
      </p:sp>
      <p:pic>
        <p:nvPicPr>
          <p:cNvPr id="4" name="Picture 3">
            <a:extLst>
              <a:ext uri="{FF2B5EF4-FFF2-40B4-BE49-F238E27FC236}">
                <a16:creationId xmlns:a16="http://schemas.microsoft.com/office/drawing/2014/main" id="{0FB4C894-9A1D-732B-E619-645CAC4014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4691" y="918667"/>
            <a:ext cx="1886590" cy="2151236"/>
          </a:xfrm>
          <a:prstGeom prst="rect">
            <a:avLst/>
          </a:prstGeom>
        </p:spPr>
      </p:pic>
      <p:pic>
        <p:nvPicPr>
          <p:cNvPr id="6" name="Picture 5">
            <a:extLst>
              <a:ext uri="{FF2B5EF4-FFF2-40B4-BE49-F238E27FC236}">
                <a16:creationId xmlns:a16="http://schemas.microsoft.com/office/drawing/2014/main" id="{BBE863D5-F962-623F-8843-AEB610110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0915" y="846659"/>
            <a:ext cx="1550944" cy="2276872"/>
          </a:xfrm>
          <a:prstGeom prst="rect">
            <a:avLst/>
          </a:prstGeom>
        </p:spPr>
      </p:pic>
      <p:pic>
        <p:nvPicPr>
          <p:cNvPr id="7" name="Picture 6">
            <a:extLst>
              <a:ext uri="{FF2B5EF4-FFF2-40B4-BE49-F238E27FC236}">
                <a16:creationId xmlns:a16="http://schemas.microsoft.com/office/drawing/2014/main" id="{2E4B2F9E-B28C-D46B-1B46-4764EEFEC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779" y="3150915"/>
            <a:ext cx="2180835" cy="2853259"/>
          </a:xfrm>
          <a:prstGeom prst="rect">
            <a:avLst/>
          </a:prstGeom>
        </p:spPr>
      </p:pic>
    </p:spTree>
    <p:extLst>
      <p:ext uri="{BB962C8B-B14F-4D97-AF65-F5344CB8AC3E}">
        <p14:creationId xmlns:p14="http://schemas.microsoft.com/office/powerpoint/2010/main" val="3494013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1846659"/>
          </a:xfrm>
          <a:prstGeom prst="rect">
            <a:avLst/>
          </a:prstGeom>
          <a:noFill/>
        </p:spPr>
        <p:txBody>
          <a:bodyPr wrap="square" rtlCol="0">
            <a:spAutoFit/>
          </a:bodyPr>
          <a:lstStyle/>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pic>
        <p:nvPicPr>
          <p:cNvPr id="2" name="Picture 1">
            <a:extLst>
              <a:ext uri="{FF2B5EF4-FFF2-40B4-BE49-F238E27FC236}">
                <a16:creationId xmlns:a16="http://schemas.microsoft.com/office/drawing/2014/main" id="{6343650E-9369-0784-A584-B2FAEC231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72" y="219644"/>
            <a:ext cx="4541234" cy="4320480"/>
          </a:xfrm>
          <a:prstGeom prst="rect">
            <a:avLst/>
          </a:prstGeom>
        </p:spPr>
      </p:pic>
      <p:sp>
        <p:nvSpPr>
          <p:cNvPr id="3" name="Oval 2">
            <a:extLst>
              <a:ext uri="{FF2B5EF4-FFF2-40B4-BE49-F238E27FC236}">
                <a16:creationId xmlns:a16="http://schemas.microsoft.com/office/drawing/2014/main" id="{AD34990F-6C23-7813-755F-B0999A8820C0}"/>
              </a:ext>
            </a:extLst>
          </p:cNvPr>
          <p:cNvSpPr/>
          <p:nvPr/>
        </p:nvSpPr>
        <p:spPr>
          <a:xfrm>
            <a:off x="2170188" y="651692"/>
            <a:ext cx="2016125" cy="2376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sp>
        <p:nvSpPr>
          <p:cNvPr id="4" name="TextBox 2">
            <a:extLst>
              <a:ext uri="{FF2B5EF4-FFF2-40B4-BE49-F238E27FC236}">
                <a16:creationId xmlns:a16="http://schemas.microsoft.com/office/drawing/2014/main" id="{5C8ED575-C328-7FFC-EEA5-B23427351B00}"/>
              </a:ext>
            </a:extLst>
          </p:cNvPr>
          <p:cNvSpPr txBox="1">
            <a:spLocks noChangeArrowheads="1"/>
          </p:cNvSpPr>
          <p:nvPr/>
        </p:nvSpPr>
        <p:spPr bwMode="auto">
          <a:xfrm>
            <a:off x="1018060" y="4468116"/>
            <a:ext cx="31632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dirty="0" err="1"/>
              <a:t>jejunal</a:t>
            </a:r>
            <a:r>
              <a:rPr lang="en-GB" altLang="en-US" dirty="0"/>
              <a:t> and </a:t>
            </a:r>
            <a:r>
              <a:rPr lang="en-GB" altLang="en-US" dirty="0" err="1"/>
              <a:t>ileal</a:t>
            </a:r>
            <a:r>
              <a:rPr lang="en-GB" altLang="en-US" dirty="0"/>
              <a:t> branches of the superior mesenteric artery</a:t>
            </a:r>
          </a:p>
        </p:txBody>
      </p:sp>
      <p:sp>
        <p:nvSpPr>
          <p:cNvPr id="6" name="TextBox 1">
            <a:extLst>
              <a:ext uri="{FF2B5EF4-FFF2-40B4-BE49-F238E27FC236}">
                <a16:creationId xmlns:a16="http://schemas.microsoft.com/office/drawing/2014/main" id="{B58A0DBF-8FB2-540D-CC38-C12F2F034C4C}"/>
              </a:ext>
            </a:extLst>
          </p:cNvPr>
          <p:cNvSpPr txBox="1">
            <a:spLocks noChangeArrowheads="1"/>
          </p:cNvSpPr>
          <p:nvPr/>
        </p:nvSpPr>
        <p:spPr bwMode="auto">
          <a:xfrm>
            <a:off x="8360295" y="230983"/>
            <a:ext cx="17993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dirty="0"/>
              <a:t>midgut and hindgut structure</a:t>
            </a:r>
          </a:p>
        </p:txBody>
      </p:sp>
      <p:pic>
        <p:nvPicPr>
          <p:cNvPr id="7" name="Picture 6">
            <a:extLst>
              <a:ext uri="{FF2B5EF4-FFF2-40B4-BE49-F238E27FC236}">
                <a16:creationId xmlns:a16="http://schemas.microsoft.com/office/drawing/2014/main" id="{636C1925-7367-9D9F-CCEB-4DF7E4721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248" y="286643"/>
            <a:ext cx="3001831" cy="4094164"/>
          </a:xfrm>
          <a:prstGeom prst="rect">
            <a:avLst/>
          </a:prstGeom>
        </p:spPr>
      </p:pic>
      <p:pic>
        <p:nvPicPr>
          <p:cNvPr id="8" name="Picture 7">
            <a:extLst>
              <a:ext uri="{FF2B5EF4-FFF2-40B4-BE49-F238E27FC236}">
                <a16:creationId xmlns:a16="http://schemas.microsoft.com/office/drawing/2014/main" id="{823BD103-0FE2-A76C-32A0-9C22A9614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0295" y="1401619"/>
            <a:ext cx="3263312" cy="2828204"/>
          </a:xfrm>
          <a:prstGeom prst="rect">
            <a:avLst/>
          </a:prstGeom>
        </p:spPr>
      </p:pic>
    </p:spTree>
    <p:extLst>
      <p:ext uri="{BB962C8B-B14F-4D97-AF65-F5344CB8AC3E}">
        <p14:creationId xmlns:p14="http://schemas.microsoft.com/office/powerpoint/2010/main" val="554772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138499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Hindgut</a:t>
            </a:r>
          </a:p>
          <a:p>
            <a:endParaRPr lang="en-GB" sz="32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Transverse colon</a:t>
            </a:r>
          </a:p>
        </p:txBody>
      </p:sp>
      <p:sp>
        <p:nvSpPr>
          <p:cNvPr id="2" name="TextBox 1">
            <a:extLst>
              <a:ext uri="{FF2B5EF4-FFF2-40B4-BE49-F238E27FC236}">
                <a16:creationId xmlns:a16="http://schemas.microsoft.com/office/drawing/2014/main" id="{B37E857A-C498-1589-543B-BC5BFF644678}"/>
              </a:ext>
            </a:extLst>
          </p:cNvPr>
          <p:cNvSpPr txBox="1">
            <a:spLocks noChangeArrowheads="1"/>
          </p:cNvSpPr>
          <p:nvPr/>
        </p:nvSpPr>
        <p:spPr bwMode="auto">
          <a:xfrm>
            <a:off x="3923447" y="2383909"/>
            <a:ext cx="3097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dirty="0">
                <a:solidFill>
                  <a:srgbClr val="FF0000"/>
                </a:solidFill>
              </a:rPr>
              <a:t>junction midgut to hindgut</a:t>
            </a:r>
          </a:p>
        </p:txBody>
      </p:sp>
      <p:pic>
        <p:nvPicPr>
          <p:cNvPr id="3" name="Picture 2">
            <a:extLst>
              <a:ext uri="{FF2B5EF4-FFF2-40B4-BE49-F238E27FC236}">
                <a16:creationId xmlns:a16="http://schemas.microsoft.com/office/drawing/2014/main" id="{0604BBC2-17B0-59B6-C541-94EEDFA832EB}"/>
              </a:ext>
            </a:extLst>
          </p:cNvPr>
          <p:cNvPicPr>
            <a:picLocks noChangeAspect="1"/>
          </p:cNvPicPr>
          <p:nvPr/>
        </p:nvPicPr>
        <p:blipFill rotWithShape="1">
          <a:blip r:embed="rId2">
            <a:extLst>
              <a:ext uri="{28A0092B-C50C-407E-A947-70E740481C1C}">
                <a14:useLocalDpi xmlns:a14="http://schemas.microsoft.com/office/drawing/2010/main" val="0"/>
              </a:ext>
            </a:extLst>
          </a:blip>
          <a:srcRect t="1588" b="67901"/>
          <a:stretch/>
        </p:blipFill>
        <p:spPr>
          <a:xfrm>
            <a:off x="3539369" y="901319"/>
            <a:ext cx="3600400" cy="1461661"/>
          </a:xfrm>
          <a:prstGeom prst="rect">
            <a:avLst/>
          </a:prstGeom>
        </p:spPr>
      </p:pic>
      <p:sp>
        <p:nvSpPr>
          <p:cNvPr id="6" name="Shape 97">
            <a:extLst>
              <a:ext uri="{FF2B5EF4-FFF2-40B4-BE49-F238E27FC236}">
                <a16:creationId xmlns:a16="http://schemas.microsoft.com/office/drawing/2014/main" id="{A9CC539F-A521-3BD4-0D4B-F08C318075D5}"/>
              </a:ext>
            </a:extLst>
          </p:cNvPr>
          <p:cNvSpPr txBox="1">
            <a:spLocks/>
          </p:cNvSpPr>
          <p:nvPr/>
        </p:nvSpPr>
        <p:spPr>
          <a:xfrm>
            <a:off x="7789024" y="1035093"/>
            <a:ext cx="2930787" cy="2007365"/>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pPr>
            <a:r>
              <a:rPr lang="en-GB" altLang="en-US" sz="1800" b="1" dirty="0"/>
              <a:t>Nerves ANS from sup. and inf. mesenteric plexuses.</a:t>
            </a:r>
          </a:p>
          <a:p>
            <a:pPr eaLnBrk="1" hangingPunct="1">
              <a:lnSpc>
                <a:spcPct val="90000"/>
              </a:lnSpc>
            </a:pPr>
            <a:r>
              <a:rPr lang="en-GB" altLang="en-US" sz="1800" b="1" dirty="0" err="1"/>
              <a:t>Vagus</a:t>
            </a:r>
            <a:r>
              <a:rPr lang="en-GB" altLang="en-US" sz="1800" b="1" dirty="0"/>
              <a:t> to </a:t>
            </a:r>
            <a:r>
              <a:rPr lang="en-GB" altLang="en-US" sz="1800" b="1" dirty="0" err="1"/>
              <a:t>prox</a:t>
            </a:r>
            <a:r>
              <a:rPr lang="en-GB" altLang="en-US" sz="1800" b="1" dirty="0"/>
              <a:t> 2/3rds, distal 1/3</a:t>
            </a:r>
            <a:r>
              <a:rPr lang="en-GB" altLang="en-US" sz="1800" b="1" baseline="30000" dirty="0"/>
              <a:t>rd</a:t>
            </a:r>
            <a:r>
              <a:rPr lang="en-GB" altLang="en-US" sz="1800" b="1" dirty="0"/>
              <a:t> parasympathetic from pelvis</a:t>
            </a:r>
          </a:p>
        </p:txBody>
      </p:sp>
      <p:pic>
        <p:nvPicPr>
          <p:cNvPr id="7" name="Picture 6">
            <a:extLst>
              <a:ext uri="{FF2B5EF4-FFF2-40B4-BE49-F238E27FC236}">
                <a16:creationId xmlns:a16="http://schemas.microsoft.com/office/drawing/2014/main" id="{64338FD0-9CD5-0A09-AA33-9FF0C91B58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3218" y="3604582"/>
            <a:ext cx="2183286" cy="2947436"/>
          </a:xfrm>
          <a:prstGeom prst="rect">
            <a:avLst/>
          </a:prstGeom>
        </p:spPr>
      </p:pic>
      <p:pic>
        <p:nvPicPr>
          <p:cNvPr id="8" name="Picture 7">
            <a:extLst>
              <a:ext uri="{FF2B5EF4-FFF2-40B4-BE49-F238E27FC236}">
                <a16:creationId xmlns:a16="http://schemas.microsoft.com/office/drawing/2014/main" id="{9D7E145A-BAD4-0CA3-D4F3-8029C7FD1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381" y="3846751"/>
            <a:ext cx="2094907" cy="2694285"/>
          </a:xfrm>
          <a:prstGeom prst="rect">
            <a:avLst/>
          </a:prstGeom>
        </p:spPr>
      </p:pic>
      <p:sp>
        <p:nvSpPr>
          <p:cNvPr id="9" name="Rectangle 8">
            <a:extLst>
              <a:ext uri="{FF2B5EF4-FFF2-40B4-BE49-F238E27FC236}">
                <a16:creationId xmlns:a16="http://schemas.microsoft.com/office/drawing/2014/main" id="{69068E07-2E63-9512-5563-CBEA8BB45C33}"/>
              </a:ext>
            </a:extLst>
          </p:cNvPr>
          <p:cNvSpPr>
            <a:spLocks noGrp="1" noChangeArrowheads="1"/>
          </p:cNvSpPr>
          <p:nvPr/>
        </p:nvSpPr>
        <p:spPr bwMode="auto">
          <a:xfrm>
            <a:off x="224283" y="3287876"/>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GB" altLang="en-US" sz="2000" dirty="0"/>
              <a:t>Descending colon</a:t>
            </a:r>
          </a:p>
        </p:txBody>
      </p:sp>
      <p:sp>
        <p:nvSpPr>
          <p:cNvPr id="11" name="Rectangle 10">
            <a:extLst>
              <a:ext uri="{FF2B5EF4-FFF2-40B4-BE49-F238E27FC236}">
                <a16:creationId xmlns:a16="http://schemas.microsoft.com/office/drawing/2014/main" id="{5603E082-A4B0-2B5D-CBAC-0EA0F393FE63}"/>
              </a:ext>
            </a:extLst>
          </p:cNvPr>
          <p:cNvSpPr>
            <a:spLocks noGrp="1" noChangeArrowheads="1"/>
          </p:cNvSpPr>
          <p:nvPr/>
        </p:nvSpPr>
        <p:spPr bwMode="auto">
          <a:xfrm>
            <a:off x="7467305" y="2963680"/>
            <a:ext cx="4033837" cy="303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GB" altLang="en-US" sz="1600" b="1" dirty="0">
                <a:latin typeface="Arial" panose="020B0604020202020204" pitchFamily="34" charset="0"/>
                <a:cs typeface="Arial" panose="020B0604020202020204" pitchFamily="34" charset="0"/>
              </a:rPr>
              <a:t>@25cm long from L colic flexure to pelvic brim where it becomes the sigmoid colon</a:t>
            </a:r>
          </a:p>
          <a:p>
            <a:pPr eaLnBrk="1" hangingPunct="1"/>
            <a:r>
              <a:rPr lang="en-GB" altLang="en-US" sz="1600" b="1" dirty="0">
                <a:latin typeface="Arial" panose="020B0604020202020204" pitchFamily="34" charset="0"/>
                <a:cs typeface="Arial" panose="020B0604020202020204" pitchFamily="34" charset="0"/>
              </a:rPr>
              <a:t>Retroperitoneal</a:t>
            </a:r>
          </a:p>
          <a:p>
            <a:pPr eaLnBrk="1" hangingPunct="1"/>
            <a:r>
              <a:rPr lang="en-GB" altLang="en-US" sz="1600" b="1" dirty="0">
                <a:solidFill>
                  <a:srgbClr val="FF0000"/>
                </a:solidFill>
                <a:latin typeface="Arial" panose="020B0604020202020204" pitchFamily="34" charset="0"/>
                <a:cs typeface="Arial" panose="020B0604020202020204" pitchFamily="34" charset="0"/>
              </a:rPr>
              <a:t>Left colic (LC) and sigmoid (S) arteries (from IMA L3)</a:t>
            </a:r>
          </a:p>
          <a:p>
            <a:pPr eaLnBrk="1" hangingPunct="1"/>
            <a:r>
              <a:rPr lang="en-GB" altLang="en-US" sz="1600" b="1" dirty="0">
                <a:solidFill>
                  <a:srgbClr val="00B0F0"/>
                </a:solidFill>
                <a:latin typeface="Arial" panose="020B0604020202020204" pitchFamily="34" charset="0"/>
                <a:cs typeface="Arial" panose="020B0604020202020204" pitchFamily="34" charset="0"/>
              </a:rPr>
              <a:t>Veins to inferior mesenteric vein</a:t>
            </a:r>
          </a:p>
          <a:p>
            <a:pPr eaLnBrk="1" hangingPunct="1"/>
            <a:r>
              <a:rPr lang="en-GB" altLang="en-US" sz="1600" b="1" dirty="0">
                <a:latin typeface="Arial" panose="020B0604020202020204" pitchFamily="34" charset="0"/>
                <a:cs typeface="Arial" panose="020B0604020202020204" pitchFamily="34" charset="0"/>
              </a:rPr>
              <a:t>Lymph to inferior mesenteric pre-aortic nodes (L3)</a:t>
            </a:r>
          </a:p>
          <a:p>
            <a:pPr eaLnBrk="1" hangingPunct="1"/>
            <a:r>
              <a:rPr lang="en-GB" altLang="en-US" sz="1600" b="1" dirty="0">
                <a:highlight>
                  <a:srgbClr val="FFFF00"/>
                </a:highlight>
                <a:latin typeface="Arial" panose="020B0604020202020204" pitchFamily="34" charset="0"/>
                <a:cs typeface="Arial" panose="020B0604020202020204" pitchFamily="34" charset="0"/>
              </a:rPr>
              <a:t>Nerves = from inferior mesenteric plexus – sympathetic, least splanchnic nerve (T12) and parasympathetic </a:t>
            </a:r>
            <a:r>
              <a:rPr lang="en-GB" altLang="en-US" sz="1600" dirty="0">
                <a:highlight>
                  <a:srgbClr val="FFFF00"/>
                </a:highlight>
                <a:latin typeface="Arial" panose="020B0604020202020204" pitchFamily="34" charset="0"/>
                <a:cs typeface="Arial" panose="020B0604020202020204" pitchFamily="34" charset="0"/>
              </a:rPr>
              <a:t>from sacral outflow/pelvic splanchnic</a:t>
            </a:r>
          </a:p>
        </p:txBody>
      </p:sp>
      <p:sp>
        <p:nvSpPr>
          <p:cNvPr id="12" name="Line 15">
            <a:extLst>
              <a:ext uri="{FF2B5EF4-FFF2-40B4-BE49-F238E27FC236}">
                <a16:creationId xmlns:a16="http://schemas.microsoft.com/office/drawing/2014/main" id="{EFE74E8B-9F63-FD6C-E343-B646375498EB}"/>
              </a:ext>
            </a:extLst>
          </p:cNvPr>
          <p:cNvSpPr>
            <a:spLocks noChangeShapeType="1"/>
          </p:cNvSpPr>
          <p:nvPr/>
        </p:nvSpPr>
        <p:spPr bwMode="auto">
          <a:xfrm flipH="1" flipV="1">
            <a:off x="3071317" y="2304331"/>
            <a:ext cx="504627" cy="496"/>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GB"/>
          </a:p>
        </p:txBody>
      </p:sp>
      <p:cxnSp>
        <p:nvCxnSpPr>
          <p:cNvPr id="13" name="Straight Arrow Connector 12">
            <a:extLst>
              <a:ext uri="{FF2B5EF4-FFF2-40B4-BE49-F238E27FC236}">
                <a16:creationId xmlns:a16="http://schemas.microsoft.com/office/drawing/2014/main" id="{FF8039DE-0F94-2F91-4AE7-CEBDE5779046}"/>
              </a:ext>
            </a:extLst>
          </p:cNvPr>
          <p:cNvCxnSpPr>
            <a:cxnSpLocks/>
          </p:cNvCxnSpPr>
          <p:nvPr/>
        </p:nvCxnSpPr>
        <p:spPr>
          <a:xfrm flipH="1">
            <a:off x="6015724" y="5426109"/>
            <a:ext cx="80276" cy="16712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3">
            <a:extLst>
              <a:ext uri="{FF2B5EF4-FFF2-40B4-BE49-F238E27FC236}">
                <a16:creationId xmlns:a16="http://schemas.microsoft.com/office/drawing/2014/main" id="{F659F6A8-89C3-7783-C7E8-39BAB2EA4B00}"/>
              </a:ext>
            </a:extLst>
          </p:cNvPr>
          <p:cNvSpPr txBox="1">
            <a:spLocks noChangeArrowheads="1"/>
          </p:cNvSpPr>
          <p:nvPr/>
        </p:nvSpPr>
        <p:spPr bwMode="auto">
          <a:xfrm>
            <a:off x="5908609" y="5079334"/>
            <a:ext cx="728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dirty="0">
                <a:solidFill>
                  <a:srgbClr val="FF0000"/>
                </a:solidFill>
              </a:rPr>
              <a:t>LC</a:t>
            </a:r>
          </a:p>
        </p:txBody>
      </p:sp>
      <p:cxnSp>
        <p:nvCxnSpPr>
          <p:cNvPr id="15" name="Straight Arrow Connector 14">
            <a:extLst>
              <a:ext uri="{FF2B5EF4-FFF2-40B4-BE49-F238E27FC236}">
                <a16:creationId xmlns:a16="http://schemas.microsoft.com/office/drawing/2014/main" id="{0113FB9E-1F7B-0D4F-8080-FF48C3A2D0CF}"/>
              </a:ext>
            </a:extLst>
          </p:cNvPr>
          <p:cNvCxnSpPr>
            <a:cxnSpLocks/>
          </p:cNvCxnSpPr>
          <p:nvPr/>
        </p:nvCxnSpPr>
        <p:spPr>
          <a:xfrm flipV="1">
            <a:off x="5339569" y="5838451"/>
            <a:ext cx="845230" cy="7135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6">
            <a:extLst>
              <a:ext uri="{FF2B5EF4-FFF2-40B4-BE49-F238E27FC236}">
                <a16:creationId xmlns:a16="http://schemas.microsoft.com/office/drawing/2014/main" id="{8AB3CCF9-A112-1401-C598-01FFE6B926BA}"/>
              </a:ext>
            </a:extLst>
          </p:cNvPr>
          <p:cNvSpPr txBox="1">
            <a:spLocks noChangeArrowheads="1"/>
          </p:cNvSpPr>
          <p:nvPr/>
        </p:nvSpPr>
        <p:spPr bwMode="auto">
          <a:xfrm>
            <a:off x="4997376" y="6423937"/>
            <a:ext cx="53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dirty="0">
                <a:solidFill>
                  <a:srgbClr val="FF0000"/>
                </a:solidFill>
              </a:rPr>
              <a:t>S</a:t>
            </a:r>
          </a:p>
        </p:txBody>
      </p:sp>
    </p:spTree>
    <p:extLst>
      <p:ext uri="{BB962C8B-B14F-4D97-AF65-F5344CB8AC3E}">
        <p14:creationId xmlns:p14="http://schemas.microsoft.com/office/powerpoint/2010/main" val="1411091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D5B2B5E0-5674-14EE-5191-6C11EEE881A1}"/>
              </a:ext>
            </a:extLst>
          </p:cNvPr>
          <p:cNvSpPr txBox="1"/>
          <p:nvPr/>
        </p:nvSpPr>
        <p:spPr>
          <a:xfrm>
            <a:off x="215660" y="155275"/>
            <a:ext cx="11671540" cy="2862322"/>
          </a:xfrm>
          <a:prstGeom prst="rect">
            <a:avLst/>
          </a:prstGeom>
          <a:noFill/>
        </p:spPr>
        <p:txBody>
          <a:bodyPr wrap="square" rtlCol="0">
            <a:spAutoFit/>
          </a:bodyPr>
          <a:lstStyle/>
          <a:p>
            <a:pPr algn="ctr"/>
            <a:endParaRPr lang="en-GB" sz="6000" b="1" dirty="0">
              <a:latin typeface="Arial" panose="020B0604020202020204" pitchFamily="34" charset="0"/>
              <a:cs typeface="Arial" panose="020B0604020202020204" pitchFamily="34" charset="0"/>
            </a:endParaRPr>
          </a:p>
          <a:p>
            <a:pPr algn="ctr"/>
            <a:endParaRPr lang="en-GB" sz="6000" b="1" dirty="0">
              <a:latin typeface="Arial" panose="020B0604020202020204" pitchFamily="34" charset="0"/>
              <a:cs typeface="Arial" panose="020B0604020202020204" pitchFamily="34" charset="0"/>
            </a:endParaRPr>
          </a:p>
          <a:p>
            <a:pPr algn="ctr"/>
            <a:r>
              <a:rPr lang="en-GB" sz="6000" b="1" dirty="0">
                <a:latin typeface="Arial" panose="020B0604020202020204" pitchFamily="34" charset="0"/>
                <a:cs typeface="Arial" panose="020B0604020202020204" pitchFamily="34" charset="0"/>
              </a:rPr>
              <a:t>Any questions?</a:t>
            </a:r>
          </a:p>
        </p:txBody>
      </p:sp>
    </p:spTree>
    <p:extLst>
      <p:ext uri="{BB962C8B-B14F-4D97-AF65-F5344CB8AC3E}">
        <p14:creationId xmlns:p14="http://schemas.microsoft.com/office/powerpoint/2010/main" val="2423249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8593122"/>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Liver</a:t>
            </a:r>
          </a:p>
          <a:p>
            <a:endParaRPr lang="en-GB" sz="3200" b="1" dirty="0">
              <a:latin typeface="Arial" panose="020B0604020202020204" pitchFamily="34" charset="0"/>
              <a:cs typeface="Arial" panose="020B0604020202020204" pitchFamily="34" charset="0"/>
            </a:endParaRPr>
          </a:p>
          <a:p>
            <a:pPr eaLnBrk="1" hangingPunct="1">
              <a:lnSpc>
                <a:spcPct val="90000"/>
              </a:lnSpc>
            </a:pPr>
            <a:r>
              <a:rPr lang="en-GB" altLang="en-US" sz="3200" dirty="0">
                <a:latin typeface="Arial" panose="020B0604020202020204" pitchFamily="34" charset="0"/>
                <a:cs typeface="Arial" panose="020B0604020202020204" pitchFamily="34" charset="0"/>
              </a:rPr>
              <a:t>Dual blood supply (</a:t>
            </a:r>
            <a:r>
              <a:rPr lang="en-GB" altLang="en-US" sz="3200" b="1" dirty="0">
                <a:solidFill>
                  <a:srgbClr val="FF0000"/>
                </a:solidFill>
                <a:latin typeface="Arial" panose="020B0604020202020204" pitchFamily="34" charset="0"/>
                <a:cs typeface="Arial" panose="020B0604020202020204" pitchFamily="34" charset="0"/>
              </a:rPr>
              <a:t>arterial</a:t>
            </a:r>
            <a:r>
              <a:rPr lang="en-GB" altLang="en-US" sz="3200" b="1" dirty="0">
                <a:latin typeface="Arial" panose="020B0604020202020204" pitchFamily="34" charset="0"/>
                <a:cs typeface="Arial" panose="020B0604020202020204" pitchFamily="34" charset="0"/>
              </a:rPr>
              <a:t>, and </a:t>
            </a:r>
            <a:r>
              <a:rPr lang="en-GB" altLang="en-US" sz="3200" b="1" dirty="0">
                <a:solidFill>
                  <a:srgbClr val="0070C0"/>
                </a:solidFill>
                <a:latin typeface="Arial" panose="020B0604020202020204" pitchFamily="34" charset="0"/>
                <a:cs typeface="Arial" panose="020B0604020202020204" pitchFamily="34" charset="0"/>
              </a:rPr>
              <a:t>portal venous</a:t>
            </a:r>
            <a:r>
              <a:rPr lang="en-GB" altLang="en-US" sz="3200" dirty="0">
                <a:latin typeface="Arial" panose="020B0604020202020204" pitchFamily="34" charset="0"/>
                <a:cs typeface="Arial" panose="020B0604020202020204" pitchFamily="34" charset="0"/>
              </a:rPr>
              <a:t>)</a:t>
            </a:r>
          </a:p>
          <a:p>
            <a:pPr eaLnBrk="1" hangingPunct="1">
              <a:lnSpc>
                <a:spcPct val="90000"/>
              </a:lnSpc>
            </a:pPr>
            <a:endParaRPr lang="en-GB" altLang="en-US" sz="3200" dirty="0">
              <a:latin typeface="Arial" panose="020B0604020202020204" pitchFamily="34" charset="0"/>
              <a:cs typeface="Arial" panose="020B0604020202020204" pitchFamily="34" charset="0"/>
            </a:endParaRPr>
          </a:p>
          <a:p>
            <a:pPr eaLnBrk="1" hangingPunct="1">
              <a:lnSpc>
                <a:spcPct val="90000"/>
              </a:lnSpc>
            </a:pPr>
            <a:r>
              <a:rPr lang="en-GB" altLang="en-US" sz="3200" dirty="0">
                <a:latin typeface="Arial" panose="020B0604020202020204" pitchFamily="34" charset="0"/>
                <a:cs typeface="Arial" panose="020B0604020202020204" pitchFamily="34" charset="0"/>
              </a:rPr>
              <a:t>Single drainage route – </a:t>
            </a:r>
            <a:r>
              <a:rPr lang="en-GB" altLang="en-US" sz="3200" b="1" dirty="0">
                <a:solidFill>
                  <a:srgbClr val="0070C0"/>
                </a:solidFill>
                <a:latin typeface="Arial" panose="020B0604020202020204" pitchFamily="34" charset="0"/>
                <a:cs typeface="Arial" panose="020B0604020202020204" pitchFamily="34" charset="0"/>
              </a:rPr>
              <a:t>central venous</a:t>
            </a:r>
          </a:p>
          <a:p>
            <a:pPr eaLnBrk="1" hangingPunct="1">
              <a:lnSpc>
                <a:spcPct val="90000"/>
              </a:lnSpc>
            </a:pPr>
            <a:endParaRPr lang="en-GB" altLang="en-US" sz="3200" dirty="0">
              <a:latin typeface="Arial" panose="020B0604020202020204" pitchFamily="34" charset="0"/>
              <a:cs typeface="Arial" panose="020B0604020202020204" pitchFamily="34" charset="0"/>
            </a:endParaRPr>
          </a:p>
          <a:p>
            <a:pPr eaLnBrk="1" hangingPunct="1">
              <a:lnSpc>
                <a:spcPct val="90000"/>
              </a:lnSpc>
            </a:pPr>
            <a:r>
              <a:rPr lang="en-GB" altLang="en-US" sz="3200" dirty="0">
                <a:latin typeface="Arial" panose="020B0604020202020204" pitchFamily="34" charset="0"/>
                <a:cs typeface="Arial" panose="020B0604020202020204" pitchFamily="34" charset="0"/>
              </a:rPr>
              <a:t>~30% blood from hepatic artery, ~70% from portal vein</a:t>
            </a:r>
          </a:p>
          <a:p>
            <a:pPr eaLnBrk="1" hangingPunct="1">
              <a:lnSpc>
                <a:spcPct val="90000"/>
              </a:lnSpc>
            </a:pPr>
            <a:endParaRPr lang="en-GB" altLang="en-US" sz="3200" dirty="0">
              <a:latin typeface="Arial" panose="020B0604020202020204" pitchFamily="34" charset="0"/>
              <a:cs typeface="Arial" panose="020B0604020202020204" pitchFamily="34" charset="0"/>
            </a:endParaRPr>
          </a:p>
          <a:p>
            <a:pPr eaLnBrk="1" hangingPunct="1">
              <a:lnSpc>
                <a:spcPct val="90000"/>
              </a:lnSpc>
            </a:pPr>
            <a:r>
              <a:rPr lang="en-GB" altLang="en-US" sz="3200" dirty="0">
                <a:latin typeface="Arial" panose="020B0604020202020204" pitchFamily="34" charset="0"/>
                <a:cs typeface="Arial" panose="020B0604020202020204" pitchFamily="34" charset="0"/>
              </a:rPr>
              <a:t>Arterial oxygenated, portal rich in nutrients</a:t>
            </a:r>
          </a:p>
          <a:p>
            <a:pPr eaLnBrk="1" hangingPunct="1">
              <a:lnSpc>
                <a:spcPct val="90000"/>
              </a:lnSpc>
            </a:pPr>
            <a:endParaRPr lang="en-GB" altLang="en-US" sz="3200" dirty="0">
              <a:latin typeface="Arial" panose="020B0604020202020204" pitchFamily="34" charset="0"/>
              <a:cs typeface="Arial" panose="020B0604020202020204" pitchFamily="34" charset="0"/>
            </a:endParaRPr>
          </a:p>
          <a:p>
            <a:pPr eaLnBrk="1" hangingPunct="1">
              <a:lnSpc>
                <a:spcPct val="90000"/>
              </a:lnSpc>
            </a:pPr>
            <a:r>
              <a:rPr lang="en-GB" altLang="en-US" sz="3200" dirty="0">
                <a:latin typeface="Arial" panose="020B0604020202020204" pitchFamily="34" charset="0"/>
                <a:cs typeface="Arial" panose="020B0604020202020204" pitchFamily="34" charset="0"/>
              </a:rPr>
              <a:t>Arterial and venous blood conducted to central vein of each liver lobule by sinusoids</a:t>
            </a:r>
          </a:p>
          <a:p>
            <a:pPr eaLnBrk="1" hangingPunct="1">
              <a:lnSpc>
                <a:spcPct val="90000"/>
              </a:lnSpc>
            </a:pPr>
            <a:endParaRPr lang="en-GB" altLang="en-US" sz="3200" dirty="0">
              <a:latin typeface="Arial" panose="020B0604020202020204" pitchFamily="34" charset="0"/>
              <a:cs typeface="Arial" panose="020B0604020202020204" pitchFamily="34" charset="0"/>
            </a:endParaRPr>
          </a:p>
          <a:p>
            <a:pPr eaLnBrk="1" hangingPunct="1">
              <a:lnSpc>
                <a:spcPct val="90000"/>
              </a:lnSpc>
            </a:pPr>
            <a:r>
              <a:rPr lang="en-GB" altLang="en-US" sz="3200" dirty="0">
                <a:latin typeface="Arial" panose="020B0604020202020204" pitchFamily="34" charset="0"/>
                <a:cs typeface="Arial" panose="020B0604020202020204" pitchFamily="34" charset="0"/>
              </a:rPr>
              <a:t>Central veins drain into </a:t>
            </a:r>
            <a:r>
              <a:rPr lang="en-GB" altLang="en-US" sz="3200" dirty="0">
                <a:solidFill>
                  <a:srgbClr val="FF0000"/>
                </a:solidFill>
                <a:latin typeface="Arial" panose="020B0604020202020204" pitchFamily="34" charset="0"/>
                <a:cs typeface="Arial" panose="020B0604020202020204" pitchFamily="34" charset="0"/>
              </a:rPr>
              <a:t>R&amp;L hepatic veins (often 4 in total) directly into the inferior vena cava (IVC)</a:t>
            </a:r>
          </a:p>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24472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378269" y="106136"/>
            <a:ext cx="11916580" cy="1846659"/>
          </a:xfrm>
          <a:prstGeom prst="rect">
            <a:avLst/>
          </a:prstGeom>
          <a:noFill/>
        </p:spPr>
        <p:txBody>
          <a:bodyPr wrap="square" rtlCol="0">
            <a:spAutoFit/>
          </a:bodyPr>
          <a:lstStyle/>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pic>
        <p:nvPicPr>
          <p:cNvPr id="3" name="Picture 2">
            <a:extLst>
              <a:ext uri="{FF2B5EF4-FFF2-40B4-BE49-F238E27FC236}">
                <a16:creationId xmlns:a16="http://schemas.microsoft.com/office/drawing/2014/main" id="{0D5016D4-14AE-E948-FD04-22ACD1D5DA8E}"/>
              </a:ext>
            </a:extLst>
          </p:cNvPr>
          <p:cNvPicPr>
            <a:picLocks noChangeAspect="1"/>
          </p:cNvPicPr>
          <p:nvPr/>
        </p:nvPicPr>
        <p:blipFill>
          <a:blip r:embed="rId3"/>
          <a:stretch>
            <a:fillRect/>
          </a:stretch>
        </p:blipFill>
        <p:spPr>
          <a:xfrm>
            <a:off x="391154" y="458727"/>
            <a:ext cx="5036299" cy="5036299"/>
          </a:xfrm>
          <a:prstGeom prst="rect">
            <a:avLst/>
          </a:prstGeom>
        </p:spPr>
      </p:pic>
      <p:sp>
        <p:nvSpPr>
          <p:cNvPr id="4" name="TextBox 3">
            <a:extLst>
              <a:ext uri="{FF2B5EF4-FFF2-40B4-BE49-F238E27FC236}">
                <a16:creationId xmlns:a16="http://schemas.microsoft.com/office/drawing/2014/main" id="{9B07B7DC-2304-0EEC-3C54-738D09EFBB76}"/>
              </a:ext>
            </a:extLst>
          </p:cNvPr>
          <p:cNvSpPr txBox="1"/>
          <p:nvPr/>
        </p:nvSpPr>
        <p:spPr>
          <a:xfrm>
            <a:off x="5546785" y="205009"/>
            <a:ext cx="6254061" cy="8279190"/>
          </a:xfrm>
          <a:prstGeom prst="rect">
            <a:avLst/>
          </a:prstGeom>
          <a:noFill/>
        </p:spPr>
        <p:txBody>
          <a:bodyPr wrap="square">
            <a:spAutoFit/>
          </a:bodyPr>
          <a:lstStyle/>
          <a:p>
            <a:pPr eaLnBrk="1" hangingPunct="1">
              <a:spcBef>
                <a:spcPct val="50000"/>
              </a:spcBef>
              <a:buClrTx/>
              <a:buSzTx/>
              <a:buFontTx/>
              <a:buNone/>
            </a:pPr>
            <a:endParaRPr lang="en-GB" altLang="en-US" sz="1600" dirty="0">
              <a:latin typeface="Arial" panose="020B0604020202020204" pitchFamily="34" charset="0"/>
              <a:cs typeface="Arial" panose="020B0604020202020204" pitchFamily="34" charset="0"/>
            </a:endParaRPr>
          </a:p>
          <a:p>
            <a:pPr eaLnBrk="1" hangingPunct="1">
              <a:spcBef>
                <a:spcPct val="50000"/>
              </a:spcBef>
              <a:buClrTx/>
              <a:buSzTx/>
              <a:buFontTx/>
              <a:buNone/>
            </a:pPr>
            <a:r>
              <a:rPr lang="en-GB" altLang="en-US" sz="1600" dirty="0">
                <a:latin typeface="Arial" panose="020B0604020202020204" pitchFamily="34" charset="0"/>
                <a:cs typeface="Arial" panose="020B0604020202020204" pitchFamily="34" charset="0"/>
              </a:rPr>
              <a:t>The main cells of the liver are the </a:t>
            </a:r>
            <a:r>
              <a:rPr lang="en-GB" altLang="en-US" sz="1600" dirty="0">
                <a:solidFill>
                  <a:srgbClr val="FF1D1D"/>
                </a:solidFill>
                <a:latin typeface="Arial" panose="020B0604020202020204" pitchFamily="34" charset="0"/>
                <a:cs typeface="Arial" panose="020B0604020202020204" pitchFamily="34" charset="0"/>
              </a:rPr>
              <a:t>hepatocytes</a:t>
            </a:r>
            <a:r>
              <a:rPr lang="en-GB" altLang="en-US" sz="1600" dirty="0">
                <a:latin typeface="Arial" panose="020B0604020202020204" pitchFamily="34" charset="0"/>
                <a:cs typeface="Arial" panose="020B0604020202020204" pitchFamily="34" charset="0"/>
              </a:rPr>
              <a:t>.  They form what appear in sections to be cords of liver cells, but in fact are plates or sheets of cells with spaces in between for blood to flow through.  These blood channels are called </a:t>
            </a:r>
            <a:r>
              <a:rPr lang="en-GB" altLang="en-US" sz="1600" dirty="0">
                <a:solidFill>
                  <a:srgbClr val="FF1D1D"/>
                </a:solidFill>
                <a:latin typeface="Arial" panose="020B0604020202020204" pitchFamily="34" charset="0"/>
                <a:cs typeface="Arial" panose="020B0604020202020204" pitchFamily="34" charset="0"/>
              </a:rPr>
              <a:t>sinusoids.</a:t>
            </a:r>
            <a:r>
              <a:rPr lang="en-GB" altLang="en-US" sz="1600" dirty="0">
                <a:latin typeface="Arial" panose="020B0604020202020204" pitchFamily="34" charset="0"/>
                <a:cs typeface="Arial" panose="020B0604020202020204" pitchFamily="34" charset="0"/>
              </a:rPr>
              <a:t> </a:t>
            </a:r>
          </a:p>
          <a:p>
            <a:pPr eaLnBrk="1" hangingPunct="1">
              <a:spcBef>
                <a:spcPct val="50000"/>
              </a:spcBef>
              <a:buClrTx/>
              <a:buSzTx/>
              <a:buFontTx/>
              <a:buNone/>
            </a:pPr>
            <a:endParaRPr lang="en-GB" altLang="en-US" sz="1600" dirty="0">
              <a:latin typeface="Arial" panose="020B0604020202020204" pitchFamily="34" charset="0"/>
              <a:cs typeface="Arial" panose="020B0604020202020204" pitchFamily="34" charset="0"/>
            </a:endParaRPr>
          </a:p>
          <a:p>
            <a:pPr eaLnBrk="1" hangingPunct="1">
              <a:spcBef>
                <a:spcPct val="50000"/>
              </a:spcBef>
              <a:buClrTx/>
              <a:buSzTx/>
              <a:buFontTx/>
              <a:buNone/>
            </a:pPr>
            <a:r>
              <a:rPr lang="en-GB" altLang="en-US" sz="1600" dirty="0">
                <a:latin typeface="Arial" panose="020B0604020202020204" pitchFamily="34" charset="0"/>
                <a:cs typeface="Arial" panose="020B0604020202020204" pitchFamily="34" charset="0"/>
              </a:rPr>
              <a:t>The sinusoids are lined by endothelial cells, and there is a narrow space between them and the hepatocytes called the </a:t>
            </a:r>
            <a:r>
              <a:rPr lang="en-GB" altLang="en-US" sz="1600" b="1" dirty="0">
                <a:solidFill>
                  <a:srgbClr val="FF1D1D"/>
                </a:solidFill>
                <a:latin typeface="Arial" panose="020B0604020202020204" pitchFamily="34" charset="0"/>
                <a:cs typeface="Arial" panose="020B0604020202020204" pitchFamily="34" charset="0"/>
              </a:rPr>
              <a:t>space of Disse</a:t>
            </a:r>
            <a:r>
              <a:rPr lang="en-GB" altLang="en-US" sz="1600" dirty="0">
                <a:solidFill>
                  <a:srgbClr val="FF1D1D"/>
                </a:solidFill>
                <a:latin typeface="Arial" panose="020B0604020202020204" pitchFamily="34" charset="0"/>
                <a:cs typeface="Arial" panose="020B0604020202020204" pitchFamily="34" charset="0"/>
              </a:rPr>
              <a:t>.</a:t>
            </a:r>
          </a:p>
          <a:p>
            <a:pPr eaLnBrk="1" hangingPunct="1">
              <a:spcBef>
                <a:spcPct val="50000"/>
              </a:spcBef>
              <a:buClrTx/>
              <a:buSzTx/>
              <a:buFontTx/>
              <a:buNone/>
            </a:pPr>
            <a:r>
              <a:rPr lang="en-GB" altLang="en-US" sz="1600" dirty="0">
                <a:latin typeface="Arial" panose="020B0604020202020204" pitchFamily="34" charset="0"/>
                <a:cs typeface="Arial" panose="020B0604020202020204" pitchFamily="34" charset="0"/>
              </a:rPr>
              <a:t>The sinusoids endothelium = fenestrated - the liquid component of the blood generally has free access to hepatocytes, but blood cells do not. </a:t>
            </a:r>
          </a:p>
          <a:p>
            <a:pPr>
              <a:spcBef>
                <a:spcPct val="50000"/>
              </a:spcBef>
            </a:pPr>
            <a:endParaRPr lang="en-GB" altLang="en-US" sz="1600" u="sng" dirty="0">
              <a:latin typeface="Arial" panose="020B0604020202020204" pitchFamily="34" charset="0"/>
              <a:cs typeface="Arial" panose="020B0604020202020204" pitchFamily="34" charset="0"/>
            </a:endParaRPr>
          </a:p>
          <a:p>
            <a:pPr>
              <a:spcBef>
                <a:spcPct val="50000"/>
              </a:spcBef>
            </a:pPr>
            <a:r>
              <a:rPr lang="en-GB" altLang="en-US" sz="1600" u="sng" dirty="0">
                <a:latin typeface="Arial" panose="020B0604020202020204" pitchFamily="34" charset="0"/>
                <a:cs typeface="Arial" panose="020B0604020202020204" pitchFamily="34" charset="0"/>
              </a:rPr>
              <a:t>Scattered within the sinusoids </a:t>
            </a:r>
            <a:r>
              <a:rPr lang="en-GB" altLang="en-US" sz="1600" dirty="0">
                <a:latin typeface="Arial" panose="020B0604020202020204" pitchFamily="34" charset="0"/>
                <a:cs typeface="Arial" panose="020B0604020202020204" pitchFamily="34" charset="0"/>
              </a:rPr>
              <a:t>are resident macrophages called </a:t>
            </a:r>
            <a:r>
              <a:rPr lang="en-GB" altLang="en-US" sz="1600" b="1" dirty="0">
                <a:solidFill>
                  <a:srgbClr val="FF1D1D"/>
                </a:solidFill>
                <a:latin typeface="Arial" panose="020B0604020202020204" pitchFamily="34" charset="0"/>
                <a:cs typeface="Arial" panose="020B0604020202020204" pitchFamily="34" charset="0"/>
              </a:rPr>
              <a:t>Kupffer cells</a:t>
            </a:r>
            <a:r>
              <a:rPr lang="en-GB" altLang="en-US" sz="1600" dirty="0">
                <a:latin typeface="Arial" panose="020B0604020202020204" pitchFamily="34" charset="0"/>
                <a:cs typeface="Arial" panose="020B0604020202020204" pitchFamily="34" charset="0"/>
              </a:rPr>
              <a:t>.  </a:t>
            </a:r>
            <a:r>
              <a:rPr lang="en-GB" altLang="en-US" sz="1600" b="1" dirty="0">
                <a:latin typeface="Arial" panose="020B0604020202020204" pitchFamily="34" charset="0"/>
                <a:cs typeface="Arial" panose="020B0604020202020204" pitchFamily="34" charset="0"/>
              </a:rPr>
              <a:t>These cells remove particulate matter from the blood and help remove worn out RBCs. </a:t>
            </a:r>
            <a:endParaRPr lang="en-GB" altLang="en-US" sz="1600" dirty="0">
              <a:latin typeface="Arial" panose="020B0604020202020204" pitchFamily="34" charset="0"/>
              <a:cs typeface="Arial" panose="020B0604020202020204" pitchFamily="34" charset="0"/>
            </a:endParaRPr>
          </a:p>
          <a:p>
            <a:pPr eaLnBrk="1" hangingPunct="1">
              <a:spcBef>
                <a:spcPct val="50000"/>
              </a:spcBef>
              <a:buClrTx/>
              <a:buSzTx/>
              <a:buFontTx/>
              <a:buNone/>
            </a:pPr>
            <a:endParaRPr lang="en-GB" altLang="en-US" sz="1600" b="1" dirty="0">
              <a:latin typeface="Arial" panose="020B0604020202020204" pitchFamily="34" charset="0"/>
              <a:cs typeface="Arial" panose="020B0604020202020204" pitchFamily="34" charset="0"/>
            </a:endParaRPr>
          </a:p>
          <a:p>
            <a:pPr>
              <a:spcBef>
                <a:spcPct val="50000"/>
              </a:spcBef>
            </a:pPr>
            <a:r>
              <a:rPr lang="en-GB" altLang="en-US" sz="1600" b="1" dirty="0">
                <a:latin typeface="Arial" panose="020B0604020202020204" pitchFamily="34" charset="0"/>
                <a:cs typeface="Arial" panose="020B0604020202020204" pitchFamily="34" charset="0"/>
              </a:rPr>
              <a:t>Stellate (Ito) cells </a:t>
            </a:r>
            <a:r>
              <a:rPr lang="en-GB" altLang="en-US" sz="1600" dirty="0">
                <a:latin typeface="Arial" panose="020B0604020202020204" pitchFamily="34" charset="0"/>
                <a:cs typeface="Arial" panose="020B0604020202020204" pitchFamily="34" charset="0"/>
              </a:rPr>
              <a:t> - are in the space of Disse. </a:t>
            </a:r>
            <a:r>
              <a:rPr lang="en-GB" altLang="en-US" sz="1600" b="1" u="sng" dirty="0">
                <a:solidFill>
                  <a:schemeClr val="accent2"/>
                </a:solidFill>
                <a:latin typeface="Arial" panose="020B0604020202020204" pitchFamily="34" charset="0"/>
                <a:cs typeface="Arial" panose="020B0604020202020204" pitchFamily="34" charset="0"/>
              </a:rPr>
              <a:t>They also store vitamin A within fat droplets in their cytoplasm</a:t>
            </a:r>
            <a:r>
              <a:rPr lang="en-GB" altLang="en-US" sz="1600" dirty="0">
                <a:latin typeface="Arial" panose="020B0604020202020204" pitchFamily="34" charset="0"/>
                <a:cs typeface="Arial" panose="020B0604020202020204" pitchFamily="34" charset="0"/>
              </a:rPr>
              <a:t>.  In some pathological conditions (</a:t>
            </a:r>
            <a:r>
              <a:rPr lang="en-GB" altLang="en-US" sz="1600" b="1" i="1" dirty="0">
                <a:latin typeface="Arial" panose="020B0604020202020204" pitchFamily="34" charset="0"/>
                <a:cs typeface="Arial" panose="020B0604020202020204" pitchFamily="34" charset="0"/>
              </a:rPr>
              <a:t>e.g. cirrhosis</a:t>
            </a:r>
            <a:r>
              <a:rPr lang="en-GB" altLang="en-US" sz="1600" dirty="0">
                <a:latin typeface="Arial" panose="020B0604020202020204" pitchFamily="34" charset="0"/>
                <a:cs typeface="Arial" panose="020B0604020202020204" pitchFamily="34" charset="0"/>
              </a:rPr>
              <a:t>) they transform into myofibroblasts and produce scar tissue in the liver. </a:t>
            </a:r>
          </a:p>
          <a:p>
            <a:pPr eaLnBrk="1" hangingPunct="1">
              <a:spcBef>
                <a:spcPct val="50000"/>
              </a:spcBef>
              <a:buClrTx/>
              <a:buSzTx/>
              <a:buFontTx/>
              <a:buNone/>
            </a:pPr>
            <a:endParaRPr lang="en-GB" altLang="en-US" sz="1600" b="1" u="sng" dirty="0">
              <a:solidFill>
                <a:schemeClr val="accent2"/>
              </a:solidFill>
              <a:latin typeface="Arial" panose="020B0604020202020204" pitchFamily="34" charset="0"/>
              <a:cs typeface="Arial" panose="020B0604020202020204" pitchFamily="34" charset="0"/>
            </a:endParaRPr>
          </a:p>
          <a:p>
            <a:pPr>
              <a:spcBef>
                <a:spcPct val="50000"/>
              </a:spcBef>
            </a:pPr>
            <a:endParaRPr lang="en-GB" altLang="en-US" sz="1800" b="1" dirty="0"/>
          </a:p>
          <a:p>
            <a:pPr eaLnBrk="1" hangingPunct="1">
              <a:spcBef>
                <a:spcPct val="50000"/>
              </a:spcBef>
              <a:buClrTx/>
              <a:buSzTx/>
              <a:buFontTx/>
              <a:buNone/>
            </a:pPr>
            <a:endParaRPr lang="en-GB" altLang="en-US" sz="1800" dirty="0"/>
          </a:p>
          <a:p>
            <a:pPr eaLnBrk="1" hangingPunct="1">
              <a:spcBef>
                <a:spcPct val="50000"/>
              </a:spcBef>
              <a:buClrTx/>
              <a:buSzTx/>
              <a:buFontTx/>
              <a:buNone/>
            </a:pPr>
            <a:endParaRPr lang="en-GB" altLang="en-US" sz="1800" dirty="0"/>
          </a:p>
          <a:p>
            <a:pPr eaLnBrk="1" hangingPunct="1">
              <a:spcBef>
                <a:spcPct val="50000"/>
              </a:spcBef>
              <a:buClrTx/>
              <a:buSzTx/>
              <a:buFontTx/>
              <a:buNone/>
            </a:pPr>
            <a:endParaRPr lang="en-GB" altLang="en-US" sz="1800" dirty="0"/>
          </a:p>
        </p:txBody>
      </p:sp>
    </p:spTree>
    <p:extLst>
      <p:ext uri="{BB962C8B-B14F-4D97-AF65-F5344CB8AC3E}">
        <p14:creationId xmlns:p14="http://schemas.microsoft.com/office/powerpoint/2010/main" val="4272473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2DFE-41DF-354C-8D55-8F462048E281}"/>
              </a:ext>
            </a:extLst>
          </p:cNvPr>
          <p:cNvSpPr>
            <a:spLocks noGrp="1"/>
          </p:cNvSpPr>
          <p:nvPr>
            <p:ph type="title"/>
          </p:nvPr>
        </p:nvSpPr>
        <p:spPr>
          <a:solidFill>
            <a:srgbClr val="293267"/>
          </a:solidFill>
          <a:ln>
            <a:solidFill>
              <a:srgbClr val="293267"/>
            </a:solidFill>
          </a:ln>
        </p:spPr>
        <p:txBody>
          <a:bodyPr>
            <a:normAutofit/>
          </a:bodyPr>
          <a:lstStyle/>
          <a:p>
            <a:pPr algn="ctr"/>
            <a:r>
              <a:rPr lang="en-US" sz="4800" b="1" dirty="0">
                <a:solidFill>
                  <a:schemeClr val="bg1"/>
                </a:solidFill>
              </a:rPr>
              <a:t>Aims and Objectives</a:t>
            </a:r>
          </a:p>
        </p:txBody>
      </p:sp>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What topics will we cover?</a:t>
            </a:r>
          </a:p>
          <a:p>
            <a:pPr marL="342900" indent="-342900">
              <a:spcBef>
                <a:spcPts val="0"/>
              </a:spcBef>
              <a:buClr>
                <a:schemeClr val="dk1"/>
              </a:buClr>
              <a:buSzPct val="25000"/>
              <a:buFont typeface="Arial"/>
              <a:buNone/>
            </a:pPr>
            <a:endParaRPr lang="en-GB" sz="3200" dirty="0">
              <a:solidFill>
                <a:schemeClr val="dk1"/>
              </a:solidFill>
              <a:latin typeface="Calibri" panose="020F0502020204030204" pitchFamily="34" charset="0"/>
              <a:ea typeface="Didot" charset="0"/>
              <a:cs typeface="Calibri" panose="020F0502020204030204" pitchFamily="34" charset="0"/>
              <a:sym typeface="Calibri"/>
            </a:endParaRPr>
          </a:p>
          <a:p>
            <a:pPr indent="-342900"/>
            <a:r>
              <a:rPr lang="en-GB" sz="1600" dirty="0">
                <a:latin typeface="Calibri" panose="020F0502020204030204" pitchFamily="34" charset="0"/>
                <a:ea typeface="Didot" charset="0"/>
                <a:cs typeface="Calibri" panose="020F0502020204030204" pitchFamily="34" charset="0"/>
              </a:rPr>
              <a:t>Innervation of the GI tract</a:t>
            </a:r>
          </a:p>
          <a:p>
            <a:pPr indent="-342900"/>
            <a:r>
              <a:rPr lang="en-GB" sz="1600" dirty="0">
                <a:latin typeface="Calibri" panose="020F0502020204030204" pitchFamily="34" charset="0"/>
                <a:ea typeface="Didot" charset="0"/>
                <a:cs typeface="Calibri" panose="020F0502020204030204" pitchFamily="34" charset="0"/>
              </a:rPr>
              <a:t>GI anatomy</a:t>
            </a:r>
          </a:p>
          <a:p>
            <a:pPr indent="-342900"/>
            <a:r>
              <a:rPr lang="en-GB" sz="1600" dirty="0">
                <a:latin typeface="Calibri" panose="020F0502020204030204" pitchFamily="34" charset="0"/>
                <a:ea typeface="Didot" charset="0"/>
                <a:cs typeface="Calibri" panose="020F0502020204030204" pitchFamily="34" charset="0"/>
              </a:rPr>
              <a:t>Liver storage and detox</a:t>
            </a:r>
          </a:p>
          <a:p>
            <a:pPr indent="-342900">
              <a:buFont typeface="Arial" panose="020B0604020202020204" pitchFamily="34" charset="0"/>
              <a:buChar char="•"/>
            </a:pPr>
            <a:r>
              <a:rPr lang="en-GB" sz="1600" dirty="0">
                <a:latin typeface="Calibri" panose="020F0502020204030204" pitchFamily="34" charset="0"/>
                <a:ea typeface="Didot" charset="0"/>
                <a:cs typeface="Calibri" panose="020F0502020204030204" pitchFamily="34" charset="0"/>
              </a:rPr>
              <a:t>Hormonal regulation of gastric secretion</a:t>
            </a:r>
          </a:p>
          <a:p>
            <a:pPr indent="-342900">
              <a:buFont typeface="Arial" panose="020B0604020202020204" pitchFamily="34" charset="0"/>
              <a:buChar char="•"/>
            </a:pPr>
            <a:r>
              <a:rPr lang="en-GB" sz="1600" dirty="0">
                <a:latin typeface="Calibri" panose="020F0502020204030204" pitchFamily="34" charset="0"/>
                <a:ea typeface="Didot" charset="0"/>
                <a:cs typeface="Calibri" panose="020F0502020204030204" pitchFamily="34" charset="0"/>
              </a:rPr>
              <a:t>Practice SBA questions</a:t>
            </a:r>
          </a:p>
          <a:p>
            <a:pPr indent="-342900">
              <a:buFont typeface="Arial" panose="020B0604020202020204" pitchFamily="34" charset="0"/>
              <a:buChar char="•"/>
            </a:pPr>
            <a:endParaRPr lang="en-GB" sz="1600" dirty="0">
              <a:latin typeface="Calibri" panose="020F0502020204030204" pitchFamily="34" charset="0"/>
              <a:ea typeface="Didot" charset="0"/>
              <a:cs typeface="Calibri" panose="020F0502020204030204" pitchFamily="34" charset="0"/>
            </a:endParaRPr>
          </a:p>
          <a:p>
            <a:pPr indent="-342900">
              <a:buFont typeface="Arial" panose="020B0604020202020204" pitchFamily="34" charset="0"/>
              <a:buChar char="•"/>
            </a:pPr>
            <a:endParaRPr lang="en-GB" sz="1600" dirty="0">
              <a:latin typeface="Calibri" panose="020F0502020204030204" pitchFamily="34" charset="0"/>
              <a:ea typeface="Didot" charset="0"/>
              <a:cs typeface="Calibri" panose="020F0502020204030204" pitchFamily="34" charset="0"/>
            </a:endParaRPr>
          </a:p>
          <a:p>
            <a:pPr marL="0" indent="0">
              <a:buNone/>
            </a:pPr>
            <a:endParaRPr lang="en-GB" sz="1600" dirty="0">
              <a:latin typeface="Calibri" panose="020F0502020204030204" pitchFamily="34" charset="0"/>
              <a:ea typeface="Didot" charset="0"/>
              <a:cs typeface="Calibri" panose="020F0502020204030204" pitchFamily="34" charset="0"/>
            </a:endParaRPr>
          </a:p>
          <a:p>
            <a:pPr marL="0" indent="0">
              <a:buNone/>
            </a:pPr>
            <a:r>
              <a:rPr lang="en-GB" sz="1200" dirty="0">
                <a:latin typeface="Calibri" panose="020F0502020204030204" pitchFamily="34" charset="0"/>
                <a:ea typeface="Didot" charset="0"/>
                <a:cs typeface="Calibri" panose="020F0502020204030204" pitchFamily="34" charset="0"/>
              </a:rPr>
              <a:t>*images from Moore’s Clinical Anatomy unless specified</a:t>
            </a:r>
          </a:p>
          <a:p>
            <a:pPr marL="342900" indent="-342900">
              <a:spcBef>
                <a:spcPts val="0"/>
              </a:spcBef>
              <a:buClr>
                <a:schemeClr val="dk1"/>
              </a:buClr>
              <a:buSzPct val="25000"/>
              <a:buFont typeface="Arial"/>
              <a:buNone/>
            </a:pPr>
            <a:endParaRPr lang="en-GB" sz="3200" dirty="0">
              <a:solidFill>
                <a:schemeClr val="dk1"/>
              </a:solidFill>
              <a:latin typeface="Calibri" panose="020F0502020204030204" pitchFamily="34" charset="0"/>
              <a:ea typeface="Didot" charset="0"/>
              <a:cs typeface="Calibri" panose="020F0502020204030204" pitchFamily="34" charset="0"/>
              <a:sym typeface="Calibri"/>
            </a:endParaRPr>
          </a:p>
        </p:txBody>
      </p:sp>
      <p:sp>
        <p:nvSpPr>
          <p:cNvPr id="9" name="Footer Placeholder 3">
            <a:extLst>
              <a:ext uri="{FF2B5EF4-FFF2-40B4-BE49-F238E27FC236}">
                <a16:creationId xmlns:a16="http://schemas.microsoft.com/office/drawing/2014/main" id="{90450A8C-76E1-F34A-A7BC-95F5F2841806}"/>
              </a:ext>
            </a:extLst>
          </p:cNvPr>
          <p:cNvSpPr>
            <a:spLocks noGrp="1"/>
          </p:cNvSpPr>
          <p:nvPr>
            <p:ph type="ftr" sz="quarter" idx="11"/>
          </p:nvPr>
        </p:nvSpPr>
        <p:spPr>
          <a:xfrm>
            <a:off x="1349181" y="6173037"/>
            <a:ext cx="9335310" cy="550159"/>
          </a:xfrm>
        </p:spPr>
        <p:txBody>
          <a:bodyPr/>
          <a:lstStyle/>
          <a:p>
            <a:pPr algn="l"/>
            <a:r>
              <a:rPr lang="en-US" dirty="0"/>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p>
        </p:txBody>
      </p:sp>
      <p:sp>
        <p:nvSpPr>
          <p:cNvPr id="14" name="Oval 13">
            <a:extLst>
              <a:ext uri="{FF2B5EF4-FFF2-40B4-BE49-F238E27FC236}">
                <a16:creationId xmlns:a16="http://schemas.microsoft.com/office/drawing/2014/main" id="{67E09FE4-55FC-7F47-BCF2-28EC9BF57576}"/>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44F32E0-E072-3F4C-BDEF-54EDBC2D155F}"/>
              </a:ext>
            </a:extLst>
          </p:cNvPr>
          <p:cNvGrpSpPr/>
          <p:nvPr/>
        </p:nvGrpSpPr>
        <p:grpSpPr>
          <a:xfrm>
            <a:off x="0" y="5582490"/>
            <a:ext cx="12070081" cy="1297375"/>
            <a:chOff x="0" y="5582490"/>
            <a:chExt cx="12070081" cy="1297375"/>
          </a:xfrm>
        </p:grpSpPr>
        <p:pic>
          <p:nvPicPr>
            <p:cNvPr id="7" name="Picture 4" descr="SHEFFIELD PEER TEACHING SOCIETY">
              <a:extLst>
                <a:ext uri="{FF2B5EF4-FFF2-40B4-BE49-F238E27FC236}">
                  <a16:creationId xmlns:a16="http://schemas.microsoft.com/office/drawing/2014/main" id="{642DE56C-A765-8D42-9622-BD52FD04EF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91" b="95814" l="1386" r="96767">
                          <a14:foregroundMark x1="76443" y1="31163" x2="61432" y2="20000"/>
                          <a14:foregroundMark x1="61432" y1="20000" x2="38799" y2="17442"/>
                          <a14:foregroundMark x1="38799" y1="17442" x2="26328" y2="23488"/>
                          <a14:foregroundMark x1="26328" y1="23488" x2="21478" y2="33953"/>
                          <a14:foregroundMark x1="21478" y1="33953" x2="24711" y2="56512"/>
                          <a14:foregroundMark x1="24711" y1="56512" x2="34642" y2="73721"/>
                          <a14:foregroundMark x1="34642" y1="73721" x2="41570" y2="80000"/>
                          <a14:foregroundMark x1="41570" y1="80000" x2="49885" y2="82558"/>
                          <a14:foregroundMark x1="49885" y1="82558" x2="59584" y2="81860"/>
                          <a14:foregroundMark x1="59584" y1="81860" x2="69515" y2="74884"/>
                          <a14:foregroundMark x1="69515" y1="74884" x2="83603" y2="41628"/>
                          <a14:foregroundMark x1="42725" y1="21860" x2="67898" y2="29070"/>
                          <a14:foregroundMark x1="67898" y1="29070" x2="42263" y2="18140"/>
                          <a14:foregroundMark x1="42263" y1="18140" x2="33256" y2="16512"/>
                          <a14:foregroundMark x1="33256" y1="16512" x2="49885" y2="15814"/>
                          <a14:foregroundMark x1="49885" y1="15814" x2="59815" y2="17209"/>
                          <a14:foregroundMark x1="59815" y1="17209" x2="42725" y2="15349"/>
                          <a14:foregroundMark x1="42725" y1="15349" x2="66513" y2="19535"/>
                          <a14:foregroundMark x1="66513" y1="19535" x2="78060" y2="31395"/>
                          <a14:foregroundMark x1="78060" y1="31395" x2="70901" y2="20233"/>
                          <a14:foregroundMark x1="70901" y1="20233" x2="77829" y2="31860"/>
                          <a14:foregroundMark x1="77829" y1="31860" x2="71132" y2="22093"/>
                          <a14:foregroundMark x1="71132" y1="22093" x2="76212" y2="30698"/>
                          <a14:foregroundMark x1="76212" y1="30698" x2="76212" y2="31163"/>
                          <a14:foregroundMark x1="24942" y1="23256" x2="18476" y2="29302"/>
                          <a14:foregroundMark x1="18476" y1="29302" x2="25866" y2="22326"/>
                          <a14:foregroundMark x1="25866" y1="22326" x2="17090" y2="32326"/>
                          <a14:foregroundMark x1="34411" y1="16977" x2="22864" y2="18837"/>
                          <a14:foregroundMark x1="22864" y1="18837" x2="16397" y2="24884"/>
                          <a14:foregroundMark x1="16397" y1="24884" x2="12933" y2="33023"/>
                          <a14:foregroundMark x1="12933" y1="33023" x2="13857" y2="53721"/>
                          <a14:foregroundMark x1="13857" y1="53721" x2="23788" y2="75814"/>
                          <a14:foregroundMark x1="23788" y1="75814" x2="34642" y2="84419"/>
                          <a14:foregroundMark x1="34642" y1="84419" x2="46651" y2="87209"/>
                          <a14:foregroundMark x1="46651" y1="87209" x2="57506" y2="83256"/>
                          <a14:foregroundMark x1="57506" y1="83256" x2="73210" y2="66512"/>
                          <a14:foregroundMark x1="73210" y1="66512" x2="80139" y2="46047"/>
                          <a14:foregroundMark x1="80139" y1="46047" x2="80370" y2="30930"/>
                          <a14:foregroundMark x1="80370" y1="30930" x2="75520" y2="19302"/>
                          <a14:foregroundMark x1="75520" y1="19302" x2="64896" y2="13023"/>
                          <a14:foregroundMark x1="64896" y1="13023" x2="56981" y2="10781"/>
                          <a14:foregroundMark x1="40046" y1="11177" x2="35104" y2="12326"/>
                          <a14:foregroundMark x1="35104" y1="12326" x2="17783" y2="29070"/>
                          <a14:foregroundMark x1="17783" y1="29070" x2="15473" y2="56512"/>
                          <a14:foregroundMark x1="15473" y1="56512" x2="17321" y2="67442"/>
                          <a14:foregroundMark x1="17321" y1="67442" x2="22402" y2="76047"/>
                          <a14:foregroundMark x1="22402" y1="76047" x2="30716" y2="82093"/>
                          <a14:foregroundMark x1="30716" y1="82093" x2="43418" y2="85116"/>
                          <a14:foregroundMark x1="43418" y1="85116" x2="54273" y2="84884"/>
                          <a14:foregroundMark x1="54273" y1="84884" x2="76443" y2="74186"/>
                          <a14:foregroundMark x1="76443" y1="74186" x2="82679" y2="66512"/>
                          <a14:foregroundMark x1="82679" y1="66512" x2="86605" y2="56744"/>
                          <a14:foregroundMark x1="86605" y1="56744" x2="87298" y2="39767"/>
                          <a14:foregroundMark x1="87298" y1="39767" x2="80831" y2="20233"/>
                          <a14:foregroundMark x1="94919" y1="52558" x2="94919" y2="52558"/>
                          <a14:foregroundMark x1="9469" y1="64419" x2="9469" y2="64419"/>
                          <a14:foregroundMark x1="45958" y1="92791" x2="45958" y2="92791"/>
                          <a14:foregroundMark x1="6928" y1="50698" x2="6928" y2="50698"/>
                          <a14:foregroundMark x1="49192" y1="3023" x2="49192" y2="3023"/>
                          <a14:foregroundMark x1="40647" y1="91163" x2="56813" y2="90698"/>
                          <a14:foregroundMark x1="56813" y1="90698" x2="69284" y2="81395"/>
                          <a14:foregroundMark x1="26328" y1="26512" x2="37182" y2="25349"/>
                          <a14:foregroundMark x1="37182" y1="25349" x2="27021" y2="28372"/>
                          <a14:foregroundMark x1="27021" y1="28372" x2="41801" y2="16279"/>
                          <a14:foregroundMark x1="41801" y1="16279" x2="35335" y2="24186"/>
                          <a14:foregroundMark x1="35335" y1="24186" x2="30947" y2="26744"/>
                          <a14:foregroundMark x1="1386" y1="50698" x2="1386" y2="50698"/>
                          <a14:foregroundMark x1="96767" y1="50000" x2="96767" y2="50000"/>
                          <a14:backgroundMark x1="693" y1="49302" x2="693" y2="49302"/>
                          <a14:backgroundMark x1="13626" y1="16279" x2="5312" y2="27442"/>
                          <a14:backgroundMark x1="33487" y1="96744" x2="49423" y2="97209"/>
                          <a14:backgroundMark x1="49423" y1="97209" x2="77598" y2="92558"/>
                          <a14:backgroundMark x1="4850" y1="72558" x2="3464" y2="28605"/>
                          <a14:backgroundMark x1="3464" y1="68837" x2="25404" y2="90465"/>
                          <a14:backgroundMark x1="25404" y1="90465" x2="36721" y2="95349"/>
                          <a14:backgroundMark x1="66513" y1="95349" x2="89376" y2="75116"/>
                          <a14:backgroundMark x1="89376" y1="75116" x2="97460" y2="59767"/>
                          <a14:backgroundMark x1="97460" y1="59767" x2="96998" y2="42093"/>
                          <a14:backgroundMark x1="96998" y1="42093" x2="87529" y2="15581"/>
                          <a14:backgroundMark x1="7852" y1="22791" x2="36028" y2="8140"/>
                          <a14:backgroundMark x1="36028" y1="8140" x2="53118" y2="7209"/>
                          <a14:backgroundMark x1="53118" y1="7209" x2="69053" y2="7907"/>
                          <a14:backgroundMark x1="69053" y1="7907" x2="84296" y2="16047"/>
                          <a14:backgroundMark x1="84296" y1="16047" x2="92610" y2="26047"/>
                        </a14:backgroundRemoval>
                      </a14:imgEffect>
                    </a14:imgLayer>
                  </a14:imgProps>
                </a:ext>
                <a:ext uri="{28A0092B-C50C-407E-A947-70E740481C1C}">
                  <a14:useLocalDpi xmlns:a14="http://schemas.microsoft.com/office/drawing/2010/main" val="0"/>
                </a:ext>
              </a:extLst>
            </a:blip>
            <a:srcRect/>
            <a:stretch>
              <a:fillRect/>
            </a:stretch>
          </p:blipFill>
          <p:spPr bwMode="auto">
            <a:xfrm>
              <a:off x="0" y="5582490"/>
              <a:ext cx="1306426" cy="1297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heffield Medical Society">
              <a:extLst>
                <a:ext uri="{FF2B5EF4-FFF2-40B4-BE49-F238E27FC236}">
                  <a16:creationId xmlns:a16="http://schemas.microsoft.com/office/drawing/2014/main" id="{A4EE3FA4-933D-B548-BEF0-9C71E399458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63655" y="6054562"/>
              <a:ext cx="1306426" cy="7687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7819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5719169" y="1811733"/>
            <a:ext cx="5943744" cy="1081088"/>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ct val="50000"/>
              </a:spcBef>
              <a:buClrTx/>
              <a:buSzTx/>
              <a:buFontTx/>
              <a:buNone/>
            </a:pPr>
            <a:r>
              <a:rPr lang="en-GB" altLang="en-US" sz="1800" b="1" dirty="0"/>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250518" y="-522030"/>
            <a:ext cx="11916580" cy="1846659"/>
          </a:xfrm>
          <a:prstGeom prst="rect">
            <a:avLst/>
          </a:prstGeom>
          <a:noFill/>
        </p:spPr>
        <p:txBody>
          <a:bodyPr wrap="square" rtlCol="0">
            <a:spAutoFit/>
          </a:bodyPr>
          <a:lstStyle/>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sp>
        <p:nvSpPr>
          <p:cNvPr id="2" name="Text Box 5">
            <a:extLst>
              <a:ext uri="{FF2B5EF4-FFF2-40B4-BE49-F238E27FC236}">
                <a16:creationId xmlns:a16="http://schemas.microsoft.com/office/drawing/2014/main" id="{E42E70B0-D650-894D-62CF-0CC7CD235F23}"/>
              </a:ext>
            </a:extLst>
          </p:cNvPr>
          <p:cNvSpPr txBox="1">
            <a:spLocks noChangeArrowheads="1"/>
          </p:cNvSpPr>
          <p:nvPr/>
        </p:nvSpPr>
        <p:spPr bwMode="auto">
          <a:xfrm>
            <a:off x="374852" y="4496545"/>
            <a:ext cx="364800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GB" altLang="en-US" sz="1600" dirty="0">
                <a:latin typeface="Arial" panose="020B0604020202020204" pitchFamily="34" charset="0"/>
                <a:cs typeface="Arial" panose="020B0604020202020204" pitchFamily="34" charset="0"/>
              </a:rPr>
              <a:t>The liver has classically been viewed as made up of segments called </a:t>
            </a:r>
            <a:r>
              <a:rPr lang="en-GB" altLang="en-US" sz="1600" dirty="0">
                <a:solidFill>
                  <a:srgbClr val="FF0000"/>
                </a:solidFill>
                <a:latin typeface="Arial" panose="020B0604020202020204" pitchFamily="34" charset="0"/>
                <a:cs typeface="Arial" panose="020B0604020202020204" pitchFamily="34" charset="0"/>
              </a:rPr>
              <a:t>lobules</a:t>
            </a:r>
            <a:r>
              <a:rPr lang="en-GB" altLang="en-US" sz="1600" dirty="0">
                <a:latin typeface="Arial" panose="020B0604020202020204" pitchFamily="34" charset="0"/>
                <a:cs typeface="Arial" panose="020B0604020202020204" pitchFamily="34" charset="0"/>
              </a:rPr>
              <a:t>. Each lobule is approximately hexagonal and has a branch of the hepatic vein called the </a:t>
            </a:r>
            <a:r>
              <a:rPr lang="en-GB" altLang="en-US" sz="1600" dirty="0" err="1">
                <a:solidFill>
                  <a:srgbClr val="FF1D1D"/>
                </a:solidFill>
                <a:latin typeface="Arial" panose="020B0604020202020204" pitchFamily="34" charset="0"/>
                <a:cs typeface="Arial" panose="020B0604020202020204" pitchFamily="34" charset="0"/>
              </a:rPr>
              <a:t>centrolobular</a:t>
            </a:r>
            <a:r>
              <a:rPr lang="en-GB" altLang="en-US" sz="1600" dirty="0">
                <a:solidFill>
                  <a:srgbClr val="FF1D1D"/>
                </a:solidFill>
                <a:latin typeface="Arial" panose="020B0604020202020204" pitchFamily="34" charset="0"/>
                <a:cs typeface="Arial" panose="020B0604020202020204" pitchFamily="34" charset="0"/>
              </a:rPr>
              <a:t> vein</a:t>
            </a:r>
            <a:r>
              <a:rPr lang="en-GB" altLang="en-US" sz="1600" dirty="0">
                <a:latin typeface="Arial" panose="020B0604020202020204" pitchFamily="34" charset="0"/>
                <a:cs typeface="Arial" panose="020B0604020202020204" pitchFamily="34" charset="0"/>
              </a:rPr>
              <a:t> (or </a:t>
            </a:r>
            <a:r>
              <a:rPr lang="en-GB" altLang="en-US" sz="1600" dirty="0">
                <a:solidFill>
                  <a:srgbClr val="FF0000"/>
                </a:solidFill>
                <a:latin typeface="Arial" panose="020B0604020202020204" pitchFamily="34" charset="0"/>
                <a:cs typeface="Arial" panose="020B0604020202020204" pitchFamily="34" charset="0"/>
              </a:rPr>
              <a:t>central vein</a:t>
            </a:r>
            <a:r>
              <a:rPr lang="en-GB" altLang="en-US" sz="1600" dirty="0">
                <a:latin typeface="Arial" panose="020B0604020202020204" pitchFamily="34" charset="0"/>
                <a:cs typeface="Arial" panose="020B0604020202020204" pitchFamily="34" charset="0"/>
              </a:rPr>
              <a:t>) at its centre and </a:t>
            </a:r>
            <a:r>
              <a:rPr lang="en-GB" altLang="en-US" sz="1600" dirty="0">
                <a:solidFill>
                  <a:srgbClr val="FF0000"/>
                </a:solidFill>
                <a:latin typeface="Arial" panose="020B0604020202020204" pitchFamily="34" charset="0"/>
                <a:cs typeface="Arial" panose="020B0604020202020204" pitchFamily="34" charset="0"/>
              </a:rPr>
              <a:t>portal triads </a:t>
            </a:r>
            <a:r>
              <a:rPr lang="en-GB" altLang="en-US" sz="1600" dirty="0">
                <a:latin typeface="Arial" panose="020B0604020202020204" pitchFamily="34" charset="0"/>
                <a:cs typeface="Arial" panose="020B0604020202020204" pitchFamily="34" charset="0"/>
              </a:rPr>
              <a:t>at each corner.</a:t>
            </a:r>
          </a:p>
        </p:txBody>
      </p:sp>
      <p:cxnSp>
        <p:nvCxnSpPr>
          <p:cNvPr id="3" name="Straight Connector 37">
            <a:extLst>
              <a:ext uri="{FF2B5EF4-FFF2-40B4-BE49-F238E27FC236}">
                <a16:creationId xmlns:a16="http://schemas.microsoft.com/office/drawing/2014/main" id="{F3D2DE23-1042-6CFC-F3EF-D6A2F2266B5E}"/>
              </a:ext>
            </a:extLst>
          </p:cNvPr>
          <p:cNvCxnSpPr>
            <a:cxnSpLocks noChangeShapeType="1"/>
          </p:cNvCxnSpPr>
          <p:nvPr/>
        </p:nvCxnSpPr>
        <p:spPr bwMode="auto">
          <a:xfrm flipH="1" flipV="1">
            <a:off x="216078" y="5992698"/>
            <a:ext cx="158774" cy="140557"/>
          </a:xfrm>
          <a:prstGeom prst="line">
            <a:avLst/>
          </a:prstGeom>
          <a:noFill/>
          <a:ln w="38100" algn="ctr">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3">
            <a:extLst>
              <a:ext uri="{FF2B5EF4-FFF2-40B4-BE49-F238E27FC236}">
                <a16:creationId xmlns:a16="http://schemas.microsoft.com/office/drawing/2014/main" id="{D8A8E817-03A6-9934-2E88-7CA707769D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078" y="124855"/>
            <a:ext cx="414972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69519D68-04CE-10C0-0F01-1BC35755BE27}"/>
              </a:ext>
            </a:extLst>
          </p:cNvPr>
          <p:cNvSpPr>
            <a:spLocks noChangeArrowheads="1"/>
          </p:cNvSpPr>
          <p:nvPr/>
        </p:nvSpPr>
        <p:spPr bwMode="auto">
          <a:xfrm>
            <a:off x="311523" y="996392"/>
            <a:ext cx="504825" cy="1081088"/>
          </a:xfrm>
          <a:prstGeom prst="ellipse">
            <a:avLst/>
          </a:prstGeom>
          <a:noFill/>
          <a:ln w="412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p>
        </p:txBody>
      </p:sp>
      <p:cxnSp>
        <p:nvCxnSpPr>
          <p:cNvPr id="7" name="Straight Connector 4">
            <a:extLst>
              <a:ext uri="{FF2B5EF4-FFF2-40B4-BE49-F238E27FC236}">
                <a16:creationId xmlns:a16="http://schemas.microsoft.com/office/drawing/2014/main" id="{896FE795-3F96-63E4-10C5-EAB221F5C031}"/>
              </a:ext>
            </a:extLst>
          </p:cNvPr>
          <p:cNvCxnSpPr>
            <a:cxnSpLocks noChangeShapeType="1"/>
          </p:cNvCxnSpPr>
          <p:nvPr/>
        </p:nvCxnSpPr>
        <p:spPr bwMode="auto">
          <a:xfrm flipH="1">
            <a:off x="216078" y="2087448"/>
            <a:ext cx="365947" cy="3925163"/>
          </a:xfrm>
          <a:prstGeom prst="line">
            <a:avLst/>
          </a:prstGeom>
          <a:noFill/>
          <a:ln w="38100" algn="ctr">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1">
            <a:extLst>
              <a:ext uri="{FF2B5EF4-FFF2-40B4-BE49-F238E27FC236}">
                <a16:creationId xmlns:a16="http://schemas.microsoft.com/office/drawing/2014/main" id="{648E563A-1D7D-2AD2-C7B9-79C576BFEBA5}"/>
              </a:ext>
            </a:extLst>
          </p:cNvPr>
          <p:cNvPicPr>
            <a:picLocks noChangeAspect="1"/>
          </p:cNvPicPr>
          <p:nvPr/>
        </p:nvPicPr>
        <p:blipFill>
          <a:blip r:embed="rId3">
            <a:extLst>
              <a:ext uri="{28A0092B-C50C-407E-A947-70E740481C1C}">
                <a14:useLocalDpi xmlns:a14="http://schemas.microsoft.com/office/drawing/2010/main" val="0"/>
              </a:ext>
            </a:extLst>
          </a:blip>
          <a:srcRect r="51250"/>
          <a:stretch>
            <a:fillRect/>
          </a:stretch>
        </p:blipFill>
        <p:spPr bwMode="auto">
          <a:xfrm>
            <a:off x="5548067" y="3123783"/>
            <a:ext cx="3466536" cy="330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5E5DBC57-736B-B35E-25C2-26100245C421}"/>
              </a:ext>
            </a:extLst>
          </p:cNvPr>
          <p:cNvSpPr txBox="1"/>
          <p:nvPr/>
        </p:nvSpPr>
        <p:spPr>
          <a:xfrm>
            <a:off x="9514936" y="5048158"/>
            <a:ext cx="2460986" cy="1661993"/>
          </a:xfrm>
          <a:prstGeom prst="rect">
            <a:avLst/>
          </a:prstGeom>
          <a:noFill/>
        </p:spPr>
        <p:txBody>
          <a:bodyPr wrap="square" rtlCol="0">
            <a:spAutoFit/>
          </a:bodyPr>
          <a:lstStyle/>
          <a:p>
            <a:r>
              <a:rPr lang="en-GB" altLang="en-US" sz="1400" dirty="0">
                <a:latin typeface="Arial" panose="020B0604020202020204" pitchFamily="34" charset="0"/>
              </a:rPr>
              <a:t>Zone 3: lower oxygen tension,.  Zone 1 preferentially damaged in iron overload due to higher exposure level and more oxygen present.</a:t>
            </a:r>
          </a:p>
          <a:p>
            <a:endParaRPr lang="en-GB" dirty="0"/>
          </a:p>
        </p:txBody>
      </p:sp>
      <p:sp>
        <p:nvSpPr>
          <p:cNvPr id="24" name="TextBox 23">
            <a:extLst>
              <a:ext uri="{FF2B5EF4-FFF2-40B4-BE49-F238E27FC236}">
                <a16:creationId xmlns:a16="http://schemas.microsoft.com/office/drawing/2014/main" id="{6A79A1AE-88EF-5C00-2B79-99D31D1E0D6F}"/>
              </a:ext>
            </a:extLst>
          </p:cNvPr>
          <p:cNvSpPr txBox="1"/>
          <p:nvPr/>
        </p:nvSpPr>
        <p:spPr>
          <a:xfrm>
            <a:off x="5078851" y="496554"/>
            <a:ext cx="6610709" cy="2954655"/>
          </a:xfrm>
          <a:prstGeom prst="rect">
            <a:avLst/>
          </a:prstGeom>
          <a:noFill/>
        </p:spPr>
        <p:txBody>
          <a:bodyPr wrap="square" rtlCol="0">
            <a:spAutoFit/>
          </a:bodyPr>
          <a:lstStyle/>
          <a:p>
            <a:r>
              <a:rPr lang="en-GB" altLang="en-US" sz="1400" dirty="0">
                <a:latin typeface="Arial" panose="020B0604020202020204" pitchFamily="34" charset="0"/>
              </a:rPr>
              <a:t>Another way to assess the liver’s function is to view the </a:t>
            </a:r>
            <a:r>
              <a:rPr lang="en-GB" altLang="en-US" sz="1400" b="1" dirty="0">
                <a:latin typeface="Arial" panose="020B0604020202020204" pitchFamily="34" charset="0"/>
              </a:rPr>
              <a:t>hepatic acinus</a:t>
            </a:r>
            <a:r>
              <a:rPr lang="en-GB" altLang="en-US" sz="1400" dirty="0">
                <a:latin typeface="Arial" panose="020B0604020202020204" pitchFamily="34" charset="0"/>
              </a:rPr>
              <a:t>, shown below, which is split into three zones.</a:t>
            </a:r>
          </a:p>
          <a:p>
            <a:endParaRPr lang="en-GB" altLang="en-US" sz="1400" dirty="0">
              <a:latin typeface="Arial" panose="020B0604020202020204" pitchFamily="34" charset="0"/>
            </a:endParaRPr>
          </a:p>
          <a:p>
            <a:r>
              <a:rPr lang="en-GB" altLang="en-US" sz="1400" b="1" dirty="0">
                <a:solidFill>
                  <a:srgbClr val="DE64E1"/>
                </a:solidFill>
                <a:latin typeface="Arial" panose="020B0604020202020204" pitchFamily="34" charset="0"/>
              </a:rPr>
              <a:t>Zone 1 (in purple)</a:t>
            </a:r>
            <a:r>
              <a:rPr lang="en-GB" altLang="en-US" sz="1400" dirty="0">
                <a:latin typeface="Arial" panose="020B0604020202020204" pitchFamily="34" charset="0"/>
              </a:rPr>
              <a:t>: closest to the portal triads, oxygen-rich, site of majority of metabolic activity, susceptible to hepatic toxicity as first port of call from bloodstream</a:t>
            </a:r>
          </a:p>
          <a:p>
            <a:endParaRPr lang="en-GB" altLang="en-US" sz="1400" dirty="0">
              <a:latin typeface="Arial" panose="020B0604020202020204" pitchFamily="34" charset="0"/>
            </a:endParaRPr>
          </a:p>
          <a:p>
            <a:r>
              <a:rPr lang="en-GB" altLang="en-US" sz="1400" b="1" dirty="0">
                <a:solidFill>
                  <a:srgbClr val="92D050"/>
                </a:solidFill>
                <a:latin typeface="Arial" panose="020B0604020202020204" pitchFamily="34" charset="0"/>
              </a:rPr>
              <a:t>Zone 2 (green)</a:t>
            </a:r>
          </a:p>
          <a:p>
            <a:endParaRPr lang="en-GB" altLang="en-US" sz="1400" b="1" dirty="0">
              <a:solidFill>
                <a:srgbClr val="92D050"/>
              </a:solidFill>
              <a:latin typeface="Arial" panose="020B0604020202020204" pitchFamily="34" charset="0"/>
            </a:endParaRPr>
          </a:p>
          <a:p>
            <a:r>
              <a:rPr lang="en-GB" altLang="en-US" sz="1400" b="1" dirty="0">
                <a:solidFill>
                  <a:srgbClr val="FFFF00"/>
                </a:solidFill>
                <a:latin typeface="Arial" panose="020B0604020202020204" pitchFamily="34" charset="0"/>
              </a:rPr>
              <a:t>Zone 3 (yellow): </a:t>
            </a:r>
            <a:r>
              <a:rPr lang="en-GB" altLang="en-US" sz="1400" dirty="0">
                <a:latin typeface="Arial" panose="020B0604020202020204" pitchFamily="34" charset="0"/>
              </a:rPr>
              <a:t>closest to the central vein, lowest oxygen levels, area most affected by paracetamol overdose - </a:t>
            </a:r>
            <a:r>
              <a:rPr lang="en-US" sz="1400" b="0" i="0" dirty="0">
                <a:effectLst/>
                <a:latin typeface="arial" panose="020B0604020202020204" pitchFamily="34" charset="0"/>
              </a:rPr>
              <a:t>carries out glycolysis, lipogenesis and cytochrome P-450 based drug detoxification</a:t>
            </a:r>
            <a:endParaRPr lang="en-GB" altLang="en-US" sz="1400" dirty="0">
              <a:latin typeface="Arial" panose="020B0604020202020204" pitchFamily="34" charset="0"/>
            </a:endParaRPr>
          </a:p>
          <a:p>
            <a:endParaRPr lang="en-GB" dirty="0"/>
          </a:p>
        </p:txBody>
      </p:sp>
      <p:cxnSp>
        <p:nvCxnSpPr>
          <p:cNvPr id="26" name="Straight Connector 25">
            <a:extLst>
              <a:ext uri="{FF2B5EF4-FFF2-40B4-BE49-F238E27FC236}">
                <a16:creationId xmlns:a16="http://schemas.microsoft.com/office/drawing/2014/main" id="{7E14322F-E69F-6098-0910-C826BFB3A39E}"/>
              </a:ext>
            </a:extLst>
          </p:cNvPr>
          <p:cNvCxnSpPr/>
          <p:nvPr/>
        </p:nvCxnSpPr>
        <p:spPr>
          <a:xfrm>
            <a:off x="4735902" y="470140"/>
            <a:ext cx="0" cy="56287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168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 y="37126"/>
            <a:ext cx="12076981" cy="8494633"/>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Liver metabolism</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Xenobiotic metabolism – anything that is not naturally produced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Phase 1 &amp; Phase 2 – </a:t>
            </a:r>
            <a:r>
              <a:rPr lang="en-GB" b="1" dirty="0">
                <a:latin typeface="Arial" panose="020B0604020202020204" pitchFamily="34" charset="0"/>
                <a:cs typeface="Arial" panose="020B0604020202020204" pitchFamily="34" charset="0"/>
              </a:rPr>
              <a:t>Cytochrome P450 – group of enzymes crucial to metabolism – by oxidation, reduction, hydrolysis in smooth ER</a:t>
            </a:r>
          </a:p>
          <a:p>
            <a:endParaRPr lang="en-GB" dirty="0">
              <a:latin typeface="Arial" panose="020B0604020202020204" pitchFamily="34" charset="0"/>
              <a:cs typeface="Arial" panose="020B0604020202020204" pitchFamily="34" charset="0"/>
            </a:endParaRPr>
          </a:p>
          <a:p>
            <a:pPr marL="342900" indent="-342900">
              <a:buAutoNum type="arabicPeriod"/>
            </a:pPr>
            <a:r>
              <a:rPr lang="en-GB" dirty="0">
                <a:latin typeface="Arial" panose="020B0604020202020204" pitchFamily="34" charset="0"/>
                <a:cs typeface="Arial" panose="020B0604020202020204" pitchFamily="34" charset="0"/>
              </a:rPr>
              <a:t>Taken across hepatic portal system to liver – </a:t>
            </a:r>
            <a:r>
              <a:rPr lang="en-GB" i="1" dirty="0">
                <a:latin typeface="Arial" panose="020B0604020202020204" pitchFamily="34" charset="0"/>
                <a:cs typeface="Arial" panose="020B0604020202020204" pitchFamily="34" charset="0"/>
              </a:rPr>
              <a:t>hydrophobic</a:t>
            </a:r>
            <a:r>
              <a:rPr lang="en-GB" dirty="0">
                <a:latin typeface="Arial" panose="020B0604020202020204" pitchFamily="34" charset="0"/>
                <a:cs typeface="Arial" panose="020B0604020202020204" pitchFamily="34" charset="0"/>
              </a:rPr>
              <a:t> – H- transformed in hepatocytes</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b="1" dirty="0">
                <a:latin typeface="Arial" panose="020B0604020202020204" pitchFamily="34" charset="0"/>
                <a:cs typeface="Arial" panose="020B0604020202020204" pitchFamily="34" charset="0"/>
              </a:rPr>
              <a:t>CYP450</a:t>
            </a:r>
            <a:r>
              <a:rPr lang="en-GB" dirty="0">
                <a:latin typeface="Arial" panose="020B0604020202020204" pitchFamily="34" charset="0"/>
                <a:cs typeface="Arial" panose="020B0604020202020204" pitchFamily="34" charset="0"/>
              </a:rPr>
              <a:t> - oxidases – insert/add on an oxygen to the drug – becomes OH, more polar</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b="1" dirty="0">
                <a:latin typeface="Arial" panose="020B0604020202020204" pitchFamily="34" charset="0"/>
                <a:cs typeface="Arial" panose="020B0604020202020204" pitchFamily="34" charset="0"/>
              </a:rPr>
              <a:t>CYP 3A4 </a:t>
            </a:r>
            <a:r>
              <a:rPr lang="en-GB" dirty="0">
                <a:latin typeface="Arial" panose="020B0604020202020204" pitchFamily="34" charset="0"/>
                <a:cs typeface="Arial" panose="020B0604020202020204" pitchFamily="34" charset="0"/>
              </a:rPr>
              <a:t>metabolises almost 50% of all available drugs</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r>
              <a:rPr lang="en-GB" b="1" dirty="0">
                <a:latin typeface="Arial" panose="020B0604020202020204" pitchFamily="34" charset="0"/>
                <a:cs typeface="Arial" panose="020B0604020202020204" pitchFamily="34" charset="0"/>
              </a:rPr>
              <a:t>CYP 2D6 </a:t>
            </a:r>
            <a:r>
              <a:rPr lang="en-GB" dirty="0">
                <a:latin typeface="Arial" panose="020B0604020202020204" pitchFamily="34" charset="0"/>
                <a:cs typeface="Arial" panose="020B0604020202020204" pitchFamily="34" charset="0"/>
              </a:rPr>
              <a:t>– can cause significant drug reaction - turns codeine into morphine </a:t>
            </a:r>
          </a:p>
          <a:p>
            <a:r>
              <a:rPr lang="en-GB" dirty="0">
                <a:latin typeface="Arial" panose="020B0604020202020204" pitchFamily="34" charset="0"/>
                <a:cs typeface="Arial" panose="020B0604020202020204" pitchFamily="34" charset="0"/>
              </a:rPr>
              <a:t>            - can see polymorphisms in genetic expression of this enzyme – slow or rapid metabolisers</a:t>
            </a:r>
          </a:p>
          <a:p>
            <a:r>
              <a:rPr lang="en-GB" dirty="0">
                <a:latin typeface="Arial" panose="020B0604020202020204" pitchFamily="34" charset="0"/>
                <a:cs typeface="Arial" panose="020B0604020202020204" pitchFamily="34" charset="0"/>
              </a:rPr>
              <a:t>            - rapid metabolisers can turn into morphine at dangerous rate/levels</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Phase 2 – conjugation </a:t>
            </a:r>
            <a:r>
              <a:rPr lang="en-GB" dirty="0">
                <a:latin typeface="Arial" panose="020B0604020202020204" pitchFamily="34" charset="0"/>
                <a:cs typeface="Arial" panose="020B0604020202020204" pitchFamily="34" charset="0"/>
              </a:rPr>
              <a:t>– made even more polar by enzymes such as UDP glucuronosyltransferase (UGT), very polarised, become soluble in blood plasma, urine etc</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Phase 3 – secretion/excretion </a:t>
            </a:r>
            <a:r>
              <a:rPr lang="en-GB" dirty="0">
                <a:latin typeface="Arial" panose="020B0604020202020204" pitchFamily="34" charset="0"/>
                <a:cs typeface="Arial" panose="020B0604020202020204" pitchFamily="34" charset="0"/>
              </a:rPr>
              <a:t>Once made more polar, it has to be excreted – urine, blood plasma, bile</a:t>
            </a: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endParaRPr lang="en-GB"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r>
              <a:rPr lang="en-GB" dirty="0"/>
              <a:t>L</a:t>
            </a:r>
          </a:p>
        </p:txBody>
      </p:sp>
    </p:spTree>
    <p:extLst>
      <p:ext uri="{BB962C8B-B14F-4D97-AF65-F5344CB8AC3E}">
        <p14:creationId xmlns:p14="http://schemas.microsoft.com/office/powerpoint/2010/main" val="1953990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8A02F20-DAA2-E610-6936-4EDA16B379BC}"/>
                  </a:ext>
                </a:extLst>
              </p14:cNvPr>
              <p14:cNvContentPartPr/>
              <p14:nvPr/>
            </p14:nvContentPartPr>
            <p14:xfrm rot="162693">
              <a:off x="1986822" y="532735"/>
              <a:ext cx="4785857" cy="1419969"/>
            </p14:xfrm>
          </p:contentPart>
        </mc:Choice>
        <mc:Fallback xmlns="">
          <p:pic>
            <p:nvPicPr>
              <p:cNvPr id="3" name="Ink 2">
                <a:extLst>
                  <a:ext uri="{FF2B5EF4-FFF2-40B4-BE49-F238E27FC236}">
                    <a16:creationId xmlns:a16="http://schemas.microsoft.com/office/drawing/2014/main" id="{48A02F20-DAA2-E610-6936-4EDA16B379BC}"/>
                  </a:ext>
                </a:extLst>
              </p:cNvPr>
              <p:cNvPicPr/>
              <p:nvPr/>
            </p:nvPicPr>
            <p:blipFill>
              <a:blip r:embed="rId4"/>
              <a:stretch>
                <a:fillRect/>
              </a:stretch>
            </p:blipFill>
            <p:spPr>
              <a:xfrm rot="162693">
                <a:off x="1950822" y="460728"/>
                <a:ext cx="4857497" cy="156362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E1F1B1E-B928-206D-084A-753613E748D0}"/>
                  </a:ext>
                </a:extLst>
              </p14:cNvPr>
              <p14:cNvContentPartPr/>
              <p14:nvPr/>
            </p14:nvContentPartPr>
            <p14:xfrm>
              <a:off x="6175407" y="649519"/>
              <a:ext cx="438336" cy="1186399"/>
            </p14:xfrm>
          </p:contentPart>
        </mc:Choice>
        <mc:Fallback xmlns="">
          <p:pic>
            <p:nvPicPr>
              <p:cNvPr id="4" name="Ink 3">
                <a:extLst>
                  <a:ext uri="{FF2B5EF4-FFF2-40B4-BE49-F238E27FC236}">
                    <a16:creationId xmlns:a16="http://schemas.microsoft.com/office/drawing/2014/main" id="{AE1F1B1E-B928-206D-084A-753613E748D0}"/>
                  </a:ext>
                </a:extLst>
              </p:cNvPr>
              <p:cNvPicPr/>
              <p:nvPr/>
            </p:nvPicPr>
            <p:blipFill>
              <a:blip r:embed="rId6"/>
              <a:stretch>
                <a:fillRect/>
              </a:stretch>
            </p:blipFill>
            <p:spPr>
              <a:xfrm>
                <a:off x="6139389" y="577507"/>
                <a:ext cx="510011" cy="1330063"/>
              </a:xfrm>
              <a:prstGeom prst="rect">
                <a:avLst/>
              </a:prstGeom>
            </p:spPr>
          </p:pic>
        </mc:Fallback>
      </mc:AlternateContent>
      <p:sp>
        <p:nvSpPr>
          <p:cNvPr id="9" name="Flowchart: Delay 8">
            <a:extLst>
              <a:ext uri="{FF2B5EF4-FFF2-40B4-BE49-F238E27FC236}">
                <a16:creationId xmlns:a16="http://schemas.microsoft.com/office/drawing/2014/main" id="{6A49191D-AC98-8D99-EC51-0519D306E0E3}"/>
              </a:ext>
            </a:extLst>
          </p:cNvPr>
          <p:cNvSpPr/>
          <p:nvPr/>
        </p:nvSpPr>
        <p:spPr>
          <a:xfrm rot="17757507">
            <a:off x="929876" y="981914"/>
            <a:ext cx="372549" cy="332155"/>
          </a:xfrm>
          <a:prstGeom prst="flowChartDela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elay 10">
            <a:extLst>
              <a:ext uri="{FF2B5EF4-FFF2-40B4-BE49-F238E27FC236}">
                <a16:creationId xmlns:a16="http://schemas.microsoft.com/office/drawing/2014/main" id="{47F3B513-8AD1-4D91-66DD-F87413FC9849}"/>
              </a:ext>
            </a:extLst>
          </p:cNvPr>
          <p:cNvSpPr/>
          <p:nvPr/>
        </p:nvSpPr>
        <p:spPr>
          <a:xfrm rot="6899125">
            <a:off x="695106" y="1300378"/>
            <a:ext cx="531417" cy="326101"/>
          </a:xfrm>
          <a:prstGeom prst="flowChartDela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Arrow Right with solid fill">
            <a:extLst>
              <a:ext uri="{FF2B5EF4-FFF2-40B4-BE49-F238E27FC236}">
                <a16:creationId xmlns:a16="http://schemas.microsoft.com/office/drawing/2014/main" id="{824C4277-A116-3C40-94D9-5D295736A3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9695" y="798631"/>
            <a:ext cx="2362360" cy="1316261"/>
          </a:xfrm>
          <a:prstGeom prst="rect">
            <a:avLst/>
          </a:prstGeom>
        </p:spPr>
      </p:pic>
      <p:cxnSp>
        <p:nvCxnSpPr>
          <p:cNvPr id="15" name="Straight Connector 14">
            <a:extLst>
              <a:ext uri="{FF2B5EF4-FFF2-40B4-BE49-F238E27FC236}">
                <a16:creationId xmlns:a16="http://schemas.microsoft.com/office/drawing/2014/main" id="{D630AC22-8DE8-B333-897E-9412DC6DA876}"/>
              </a:ext>
            </a:extLst>
          </p:cNvPr>
          <p:cNvCxnSpPr>
            <a:cxnSpLocks/>
            <a:stCxn id="9" idx="3"/>
          </p:cNvCxnSpPr>
          <p:nvPr/>
        </p:nvCxnSpPr>
        <p:spPr>
          <a:xfrm flipV="1">
            <a:off x="1197687" y="832555"/>
            <a:ext cx="149322" cy="147955"/>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A1F441B-0573-BEDF-D00A-11397812003C}"/>
              </a:ext>
            </a:extLst>
          </p:cNvPr>
          <p:cNvSpPr txBox="1"/>
          <p:nvPr/>
        </p:nvSpPr>
        <p:spPr>
          <a:xfrm>
            <a:off x="1272348" y="544168"/>
            <a:ext cx="208822" cy="370351"/>
          </a:xfrm>
          <a:prstGeom prst="rect">
            <a:avLst/>
          </a:prstGeom>
          <a:noFill/>
        </p:spPr>
        <p:txBody>
          <a:bodyPr wrap="square" rtlCol="0">
            <a:spAutoFit/>
          </a:bodyPr>
          <a:lstStyle/>
          <a:p>
            <a:r>
              <a:rPr lang="en-GB" dirty="0"/>
              <a:t>H</a:t>
            </a:r>
          </a:p>
        </p:txBody>
      </p:sp>
      <p:sp>
        <p:nvSpPr>
          <p:cNvPr id="17" name="TextBox 16">
            <a:extLst>
              <a:ext uri="{FF2B5EF4-FFF2-40B4-BE49-F238E27FC236}">
                <a16:creationId xmlns:a16="http://schemas.microsoft.com/office/drawing/2014/main" id="{09207EFA-A7C0-277D-B496-2F5B1147A137}"/>
              </a:ext>
            </a:extLst>
          </p:cNvPr>
          <p:cNvSpPr txBox="1"/>
          <p:nvPr/>
        </p:nvSpPr>
        <p:spPr>
          <a:xfrm>
            <a:off x="2335324" y="135109"/>
            <a:ext cx="3590443"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Hepatocytes Smooth ER</a:t>
            </a:r>
          </a:p>
        </p:txBody>
      </p:sp>
      <p:sp>
        <p:nvSpPr>
          <p:cNvPr id="21" name="Flowchart: Delay 20">
            <a:extLst>
              <a:ext uri="{FF2B5EF4-FFF2-40B4-BE49-F238E27FC236}">
                <a16:creationId xmlns:a16="http://schemas.microsoft.com/office/drawing/2014/main" id="{DF07BB2A-39AD-BE15-E257-39C319B3DD8F}"/>
              </a:ext>
            </a:extLst>
          </p:cNvPr>
          <p:cNvSpPr/>
          <p:nvPr/>
        </p:nvSpPr>
        <p:spPr>
          <a:xfrm rot="17757507">
            <a:off x="4417731" y="859199"/>
            <a:ext cx="372549" cy="332155"/>
          </a:xfrm>
          <a:prstGeom prst="flowChartDela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owchart: Delay 21">
            <a:extLst>
              <a:ext uri="{FF2B5EF4-FFF2-40B4-BE49-F238E27FC236}">
                <a16:creationId xmlns:a16="http://schemas.microsoft.com/office/drawing/2014/main" id="{1940F198-8258-8AF8-7FB9-D9B81BC5490C}"/>
              </a:ext>
            </a:extLst>
          </p:cNvPr>
          <p:cNvSpPr/>
          <p:nvPr/>
        </p:nvSpPr>
        <p:spPr>
          <a:xfrm rot="6899125">
            <a:off x="4225787" y="1197622"/>
            <a:ext cx="442039" cy="320877"/>
          </a:xfrm>
          <a:prstGeom prst="flowChartDela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Delay 26">
            <a:extLst>
              <a:ext uri="{FF2B5EF4-FFF2-40B4-BE49-F238E27FC236}">
                <a16:creationId xmlns:a16="http://schemas.microsoft.com/office/drawing/2014/main" id="{990D9266-BB4E-9E4B-3BD1-856A27825F5A}"/>
              </a:ext>
            </a:extLst>
          </p:cNvPr>
          <p:cNvSpPr/>
          <p:nvPr/>
        </p:nvSpPr>
        <p:spPr>
          <a:xfrm rot="17757507">
            <a:off x="8094382" y="2437338"/>
            <a:ext cx="372549" cy="332155"/>
          </a:xfrm>
          <a:prstGeom prst="flowChartDela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owchart: Delay 27">
            <a:extLst>
              <a:ext uri="{FF2B5EF4-FFF2-40B4-BE49-F238E27FC236}">
                <a16:creationId xmlns:a16="http://schemas.microsoft.com/office/drawing/2014/main" id="{A30029D6-83CC-ADB6-1A2F-8DBCD213D334}"/>
              </a:ext>
            </a:extLst>
          </p:cNvPr>
          <p:cNvSpPr/>
          <p:nvPr/>
        </p:nvSpPr>
        <p:spPr>
          <a:xfrm rot="6899125">
            <a:off x="7902438" y="2775761"/>
            <a:ext cx="442039" cy="320877"/>
          </a:xfrm>
          <a:prstGeom prst="flowChartDela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Delay 29">
            <a:extLst>
              <a:ext uri="{FF2B5EF4-FFF2-40B4-BE49-F238E27FC236}">
                <a16:creationId xmlns:a16="http://schemas.microsoft.com/office/drawing/2014/main" id="{74316402-2EC7-B6C2-07F8-150C75254E14}"/>
              </a:ext>
            </a:extLst>
          </p:cNvPr>
          <p:cNvSpPr/>
          <p:nvPr/>
        </p:nvSpPr>
        <p:spPr>
          <a:xfrm rot="17757507">
            <a:off x="7755574" y="608974"/>
            <a:ext cx="372549" cy="332155"/>
          </a:xfrm>
          <a:prstGeom prst="flowChartDela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lowchart: Delay 30">
            <a:extLst>
              <a:ext uri="{FF2B5EF4-FFF2-40B4-BE49-F238E27FC236}">
                <a16:creationId xmlns:a16="http://schemas.microsoft.com/office/drawing/2014/main" id="{54678151-C381-B93C-8A21-19F8FF7309B1}"/>
              </a:ext>
            </a:extLst>
          </p:cNvPr>
          <p:cNvSpPr/>
          <p:nvPr/>
        </p:nvSpPr>
        <p:spPr>
          <a:xfrm rot="6899125">
            <a:off x="7563630" y="947397"/>
            <a:ext cx="442039" cy="320877"/>
          </a:xfrm>
          <a:prstGeom prst="flowChartDela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Lightning Bolt 31">
            <a:extLst>
              <a:ext uri="{FF2B5EF4-FFF2-40B4-BE49-F238E27FC236}">
                <a16:creationId xmlns:a16="http://schemas.microsoft.com/office/drawing/2014/main" id="{4AA8FC7A-4AAA-AC43-6257-C336A637333A}"/>
              </a:ext>
            </a:extLst>
          </p:cNvPr>
          <p:cNvSpPr/>
          <p:nvPr/>
        </p:nvSpPr>
        <p:spPr>
          <a:xfrm rot="1681954">
            <a:off x="3667732" y="1594419"/>
            <a:ext cx="828900" cy="88311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Arrow Right with solid fill">
            <a:extLst>
              <a:ext uri="{FF2B5EF4-FFF2-40B4-BE49-F238E27FC236}">
                <a16:creationId xmlns:a16="http://schemas.microsoft.com/office/drawing/2014/main" id="{9F80B9C2-D8FD-A337-9EB2-504A310359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0133" y="746777"/>
            <a:ext cx="2362360" cy="1316261"/>
          </a:xfrm>
          <a:prstGeom prst="rect">
            <a:avLst/>
          </a:prstGeom>
        </p:spPr>
      </p:pic>
      <p:cxnSp>
        <p:nvCxnSpPr>
          <p:cNvPr id="34" name="Straight Connector 33">
            <a:extLst>
              <a:ext uri="{FF2B5EF4-FFF2-40B4-BE49-F238E27FC236}">
                <a16:creationId xmlns:a16="http://schemas.microsoft.com/office/drawing/2014/main" id="{44892DA1-344A-587C-AC06-316201FFCF99}"/>
              </a:ext>
            </a:extLst>
          </p:cNvPr>
          <p:cNvCxnSpPr>
            <a:cxnSpLocks/>
          </p:cNvCxnSpPr>
          <p:nvPr/>
        </p:nvCxnSpPr>
        <p:spPr>
          <a:xfrm flipV="1">
            <a:off x="4770408" y="832555"/>
            <a:ext cx="64456" cy="109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EE6A820-7598-9D81-45AE-B27ABBF7AE50}"/>
              </a:ext>
            </a:extLst>
          </p:cNvPr>
          <p:cNvSpPr txBox="1"/>
          <p:nvPr/>
        </p:nvSpPr>
        <p:spPr>
          <a:xfrm>
            <a:off x="4722747" y="599111"/>
            <a:ext cx="422204" cy="276999"/>
          </a:xfrm>
          <a:prstGeom prst="rect">
            <a:avLst/>
          </a:prstGeom>
          <a:noFill/>
        </p:spPr>
        <p:txBody>
          <a:bodyPr wrap="square" rtlCol="0">
            <a:spAutoFit/>
          </a:bodyPr>
          <a:lstStyle/>
          <a:p>
            <a:r>
              <a:rPr lang="en-GB" sz="1200" b="1" dirty="0"/>
              <a:t>OH</a:t>
            </a:r>
          </a:p>
        </p:txBody>
      </p:sp>
      <p:cxnSp>
        <p:nvCxnSpPr>
          <p:cNvPr id="38" name="Straight Connector 37">
            <a:extLst>
              <a:ext uri="{FF2B5EF4-FFF2-40B4-BE49-F238E27FC236}">
                <a16:creationId xmlns:a16="http://schemas.microsoft.com/office/drawing/2014/main" id="{6525DD9B-079E-AE7C-6C41-E7082E25E225}"/>
              </a:ext>
            </a:extLst>
          </p:cNvPr>
          <p:cNvCxnSpPr>
            <a:cxnSpLocks/>
          </p:cNvCxnSpPr>
          <p:nvPr/>
        </p:nvCxnSpPr>
        <p:spPr>
          <a:xfrm flipV="1">
            <a:off x="7998102" y="474008"/>
            <a:ext cx="64456" cy="109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8EF0E3C-48A9-2057-4909-B27E3F8DD62B}"/>
              </a:ext>
            </a:extLst>
          </p:cNvPr>
          <p:cNvSpPr txBox="1"/>
          <p:nvPr/>
        </p:nvSpPr>
        <p:spPr>
          <a:xfrm>
            <a:off x="7963532" y="227442"/>
            <a:ext cx="422204" cy="276999"/>
          </a:xfrm>
          <a:prstGeom prst="rect">
            <a:avLst/>
          </a:prstGeom>
          <a:noFill/>
        </p:spPr>
        <p:txBody>
          <a:bodyPr wrap="square" rtlCol="0">
            <a:spAutoFit/>
          </a:bodyPr>
          <a:lstStyle/>
          <a:p>
            <a:r>
              <a:rPr lang="en-GB" sz="1200" b="1" dirty="0"/>
              <a:t>OH</a:t>
            </a:r>
          </a:p>
        </p:txBody>
      </p:sp>
      <p:sp>
        <p:nvSpPr>
          <p:cNvPr id="40" name="TextBox 39">
            <a:extLst>
              <a:ext uri="{FF2B5EF4-FFF2-40B4-BE49-F238E27FC236}">
                <a16:creationId xmlns:a16="http://schemas.microsoft.com/office/drawing/2014/main" id="{378BB2C2-3886-A935-664B-CB599F8878FD}"/>
              </a:ext>
            </a:extLst>
          </p:cNvPr>
          <p:cNvSpPr txBox="1"/>
          <p:nvPr/>
        </p:nvSpPr>
        <p:spPr>
          <a:xfrm>
            <a:off x="3805219" y="2603421"/>
            <a:ext cx="974914" cy="369332"/>
          </a:xfrm>
          <a:prstGeom prst="rect">
            <a:avLst/>
          </a:prstGeom>
          <a:noFill/>
        </p:spPr>
        <p:txBody>
          <a:bodyPr wrap="square" rtlCol="0">
            <a:spAutoFit/>
          </a:bodyPr>
          <a:lstStyle/>
          <a:p>
            <a:r>
              <a:rPr lang="en-GB" dirty="0"/>
              <a:t>CYP 450</a:t>
            </a:r>
          </a:p>
        </p:txBody>
      </p:sp>
      <p:sp>
        <p:nvSpPr>
          <p:cNvPr id="41" name="TextBox 40">
            <a:extLst>
              <a:ext uri="{FF2B5EF4-FFF2-40B4-BE49-F238E27FC236}">
                <a16:creationId xmlns:a16="http://schemas.microsoft.com/office/drawing/2014/main" id="{D463D2CC-23CD-4587-222B-07406040B36A}"/>
              </a:ext>
            </a:extLst>
          </p:cNvPr>
          <p:cNvSpPr txBox="1"/>
          <p:nvPr/>
        </p:nvSpPr>
        <p:spPr>
          <a:xfrm>
            <a:off x="7278331" y="1357871"/>
            <a:ext cx="1037720" cy="307777"/>
          </a:xfrm>
          <a:prstGeom prst="rect">
            <a:avLst/>
          </a:prstGeom>
          <a:noFill/>
        </p:spPr>
        <p:txBody>
          <a:bodyPr wrap="square" rtlCol="0">
            <a:spAutoFit/>
          </a:bodyPr>
          <a:lstStyle/>
          <a:p>
            <a:r>
              <a:rPr lang="en-GB" sz="1400" dirty="0"/>
              <a:t>More polar</a:t>
            </a:r>
          </a:p>
        </p:txBody>
      </p:sp>
      <p:sp>
        <p:nvSpPr>
          <p:cNvPr id="46" name="Pentagon 45">
            <a:extLst>
              <a:ext uri="{FF2B5EF4-FFF2-40B4-BE49-F238E27FC236}">
                <a16:creationId xmlns:a16="http://schemas.microsoft.com/office/drawing/2014/main" id="{589A0B28-DC1A-CB1C-97F7-84237E6D9554}"/>
              </a:ext>
            </a:extLst>
          </p:cNvPr>
          <p:cNvSpPr/>
          <p:nvPr/>
        </p:nvSpPr>
        <p:spPr>
          <a:xfrm>
            <a:off x="8766020" y="143998"/>
            <a:ext cx="1090656" cy="1036529"/>
          </a:xfrm>
          <a:prstGeom prst="pen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Graphic 49" descr="Merger with solid fill">
            <a:extLst>
              <a:ext uri="{FF2B5EF4-FFF2-40B4-BE49-F238E27FC236}">
                <a16:creationId xmlns:a16="http://schemas.microsoft.com/office/drawing/2014/main" id="{A87B3302-9C12-0E6E-F0D0-9E9265D34E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7907038" y="952025"/>
            <a:ext cx="1169069" cy="1169069"/>
          </a:xfrm>
          <a:prstGeom prst="rect">
            <a:avLst/>
          </a:prstGeom>
        </p:spPr>
      </p:pic>
      <p:sp>
        <p:nvSpPr>
          <p:cNvPr id="51" name="TextBox 50">
            <a:extLst>
              <a:ext uri="{FF2B5EF4-FFF2-40B4-BE49-F238E27FC236}">
                <a16:creationId xmlns:a16="http://schemas.microsoft.com/office/drawing/2014/main" id="{66870F23-A29C-4B9A-02F3-CFC67E3FA441}"/>
              </a:ext>
            </a:extLst>
          </p:cNvPr>
          <p:cNvSpPr txBox="1"/>
          <p:nvPr/>
        </p:nvSpPr>
        <p:spPr>
          <a:xfrm>
            <a:off x="8945576" y="513173"/>
            <a:ext cx="789457" cy="400110"/>
          </a:xfrm>
          <a:prstGeom prst="rect">
            <a:avLst/>
          </a:prstGeom>
          <a:noFill/>
        </p:spPr>
        <p:txBody>
          <a:bodyPr wrap="square" rtlCol="0">
            <a:spAutoFit/>
          </a:bodyPr>
          <a:lstStyle/>
          <a:p>
            <a:r>
              <a:rPr lang="en-GB" sz="2000" b="1" dirty="0">
                <a:solidFill>
                  <a:srgbClr val="00B0F0"/>
                </a:solidFill>
                <a:latin typeface="Arial" panose="020B0604020202020204" pitchFamily="34" charset="0"/>
                <a:cs typeface="Arial" panose="020B0604020202020204" pitchFamily="34" charset="0"/>
              </a:rPr>
              <a:t>UGT</a:t>
            </a:r>
          </a:p>
        </p:txBody>
      </p:sp>
      <p:sp>
        <p:nvSpPr>
          <p:cNvPr id="52" name="TextBox 51">
            <a:extLst>
              <a:ext uri="{FF2B5EF4-FFF2-40B4-BE49-F238E27FC236}">
                <a16:creationId xmlns:a16="http://schemas.microsoft.com/office/drawing/2014/main" id="{9F1C0112-535E-F52F-4E2A-9A5BC184975E}"/>
              </a:ext>
            </a:extLst>
          </p:cNvPr>
          <p:cNvSpPr txBox="1"/>
          <p:nvPr/>
        </p:nvSpPr>
        <p:spPr>
          <a:xfrm>
            <a:off x="8327785" y="2092109"/>
            <a:ext cx="422204" cy="276999"/>
          </a:xfrm>
          <a:prstGeom prst="rect">
            <a:avLst/>
          </a:prstGeom>
          <a:noFill/>
        </p:spPr>
        <p:txBody>
          <a:bodyPr wrap="square" rtlCol="0">
            <a:spAutoFit/>
          </a:bodyPr>
          <a:lstStyle/>
          <a:p>
            <a:r>
              <a:rPr lang="en-GB" sz="1200" b="1" dirty="0"/>
              <a:t>O</a:t>
            </a:r>
          </a:p>
        </p:txBody>
      </p:sp>
      <p:cxnSp>
        <p:nvCxnSpPr>
          <p:cNvPr id="53" name="Straight Connector 52">
            <a:extLst>
              <a:ext uri="{FF2B5EF4-FFF2-40B4-BE49-F238E27FC236}">
                <a16:creationId xmlns:a16="http://schemas.microsoft.com/office/drawing/2014/main" id="{F3C58367-E51C-AA20-AB39-F1BDADC1C734}"/>
              </a:ext>
            </a:extLst>
          </p:cNvPr>
          <p:cNvCxnSpPr>
            <a:cxnSpLocks/>
          </p:cNvCxnSpPr>
          <p:nvPr/>
        </p:nvCxnSpPr>
        <p:spPr>
          <a:xfrm flipV="1">
            <a:off x="8362238" y="2324793"/>
            <a:ext cx="64456" cy="109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A87413-84DD-BC28-04FC-8E7B254869A3}"/>
              </a:ext>
            </a:extLst>
          </p:cNvPr>
          <p:cNvCxnSpPr>
            <a:cxnSpLocks/>
          </p:cNvCxnSpPr>
          <p:nvPr/>
        </p:nvCxnSpPr>
        <p:spPr>
          <a:xfrm flipV="1">
            <a:off x="8543989" y="2124298"/>
            <a:ext cx="147082" cy="44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Explosion: 8 Points 57">
            <a:extLst>
              <a:ext uri="{FF2B5EF4-FFF2-40B4-BE49-F238E27FC236}">
                <a16:creationId xmlns:a16="http://schemas.microsoft.com/office/drawing/2014/main" id="{E2FC5282-F941-33FA-1397-DAD6193A3BAB}"/>
              </a:ext>
            </a:extLst>
          </p:cNvPr>
          <p:cNvSpPr/>
          <p:nvPr/>
        </p:nvSpPr>
        <p:spPr>
          <a:xfrm>
            <a:off x="8671677" y="1694870"/>
            <a:ext cx="477560" cy="592995"/>
          </a:xfrm>
          <a:prstGeom prst="irregularSeal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DC67FB3C-C7D1-175A-89A8-77962FFB9F0B}"/>
              </a:ext>
            </a:extLst>
          </p:cNvPr>
          <p:cNvSpPr txBox="1"/>
          <p:nvPr/>
        </p:nvSpPr>
        <p:spPr>
          <a:xfrm>
            <a:off x="10106141" y="4351881"/>
            <a:ext cx="569567" cy="307777"/>
          </a:xfrm>
          <a:prstGeom prst="rect">
            <a:avLst/>
          </a:prstGeom>
          <a:noFill/>
        </p:spPr>
        <p:txBody>
          <a:bodyPr wrap="square" rtlCol="0">
            <a:spAutoFit/>
          </a:bodyPr>
          <a:lstStyle/>
          <a:p>
            <a:r>
              <a:rPr lang="en-GB" sz="1200" b="1" dirty="0"/>
              <a:t>  </a:t>
            </a:r>
            <a:r>
              <a:rPr lang="en-GB" sz="1400" b="1" dirty="0">
                <a:solidFill>
                  <a:srgbClr val="00B0F0"/>
                </a:solidFill>
              </a:rPr>
              <a:t>G</a:t>
            </a:r>
          </a:p>
        </p:txBody>
      </p:sp>
      <p:sp>
        <p:nvSpPr>
          <p:cNvPr id="61" name="TextBox 60">
            <a:extLst>
              <a:ext uri="{FF2B5EF4-FFF2-40B4-BE49-F238E27FC236}">
                <a16:creationId xmlns:a16="http://schemas.microsoft.com/office/drawing/2014/main" id="{C1C94094-B204-5C02-432A-82055E9C4E0B}"/>
              </a:ext>
            </a:extLst>
          </p:cNvPr>
          <p:cNvSpPr txBox="1"/>
          <p:nvPr/>
        </p:nvSpPr>
        <p:spPr>
          <a:xfrm>
            <a:off x="9276924" y="1733364"/>
            <a:ext cx="2479846" cy="646331"/>
          </a:xfrm>
          <a:prstGeom prst="rect">
            <a:avLst/>
          </a:prstGeom>
          <a:noFill/>
        </p:spPr>
        <p:txBody>
          <a:bodyPr wrap="square" rtlCol="0">
            <a:spAutoFit/>
          </a:bodyPr>
          <a:lstStyle/>
          <a:p>
            <a:r>
              <a:rPr lang="en-GB" b="1" dirty="0"/>
              <a:t>Glucuronate</a:t>
            </a:r>
            <a:r>
              <a:rPr lang="en-GB" dirty="0"/>
              <a:t> – highly polar</a:t>
            </a:r>
          </a:p>
        </p:txBody>
      </p:sp>
      <p:sp>
        <p:nvSpPr>
          <p:cNvPr id="62" name="TextBox 61">
            <a:extLst>
              <a:ext uri="{FF2B5EF4-FFF2-40B4-BE49-F238E27FC236}">
                <a16:creationId xmlns:a16="http://schemas.microsoft.com/office/drawing/2014/main" id="{491F2A1A-DBF8-81B6-4C8D-C76F5D559CDE}"/>
              </a:ext>
            </a:extLst>
          </p:cNvPr>
          <p:cNvSpPr txBox="1"/>
          <p:nvPr/>
        </p:nvSpPr>
        <p:spPr>
          <a:xfrm>
            <a:off x="441616" y="1865154"/>
            <a:ext cx="1223703" cy="523220"/>
          </a:xfrm>
          <a:prstGeom prst="rect">
            <a:avLst/>
          </a:prstGeom>
          <a:noFill/>
        </p:spPr>
        <p:txBody>
          <a:bodyPr wrap="square" rtlCol="0">
            <a:spAutoFit/>
          </a:bodyPr>
          <a:lstStyle/>
          <a:p>
            <a:r>
              <a:rPr lang="en-GB" sz="1400" dirty="0"/>
              <a:t>Non-polar</a:t>
            </a:r>
          </a:p>
          <a:p>
            <a:r>
              <a:rPr lang="en-GB" sz="1400" dirty="0"/>
              <a:t>(hydrophobic)</a:t>
            </a:r>
          </a:p>
        </p:txBody>
      </p:sp>
      <p:sp>
        <p:nvSpPr>
          <p:cNvPr id="63" name="Right Brace 62">
            <a:extLst>
              <a:ext uri="{FF2B5EF4-FFF2-40B4-BE49-F238E27FC236}">
                <a16:creationId xmlns:a16="http://schemas.microsoft.com/office/drawing/2014/main" id="{94E5AF52-9404-E9E9-232C-7C0749748114}"/>
              </a:ext>
            </a:extLst>
          </p:cNvPr>
          <p:cNvSpPr/>
          <p:nvPr/>
        </p:nvSpPr>
        <p:spPr>
          <a:xfrm rot="5400000">
            <a:off x="3542922" y="-64251"/>
            <a:ext cx="536207" cy="622046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4" name="Right Brace 63">
            <a:extLst>
              <a:ext uri="{FF2B5EF4-FFF2-40B4-BE49-F238E27FC236}">
                <a16:creationId xmlns:a16="http://schemas.microsoft.com/office/drawing/2014/main" id="{FB420896-AEDA-7012-E5C8-51F976745847}"/>
              </a:ext>
            </a:extLst>
          </p:cNvPr>
          <p:cNvSpPr/>
          <p:nvPr/>
        </p:nvSpPr>
        <p:spPr>
          <a:xfrm rot="5400000">
            <a:off x="9352223" y="985704"/>
            <a:ext cx="394122" cy="4414971"/>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Arrow: Left-Right-Up 65">
            <a:extLst>
              <a:ext uri="{FF2B5EF4-FFF2-40B4-BE49-F238E27FC236}">
                <a16:creationId xmlns:a16="http://schemas.microsoft.com/office/drawing/2014/main" id="{A43CAFA2-199A-6E92-3507-96BDC15F5E40}"/>
              </a:ext>
            </a:extLst>
          </p:cNvPr>
          <p:cNvSpPr/>
          <p:nvPr/>
        </p:nvSpPr>
        <p:spPr>
          <a:xfrm rot="10800000">
            <a:off x="8749989" y="5774902"/>
            <a:ext cx="1725231" cy="526211"/>
          </a:xfrm>
          <a:prstGeom prst="leftRigh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F8B9101A-189B-350C-D5F7-76C9BCA1880E}"/>
              </a:ext>
            </a:extLst>
          </p:cNvPr>
          <p:cNvSpPr txBox="1"/>
          <p:nvPr/>
        </p:nvSpPr>
        <p:spPr>
          <a:xfrm>
            <a:off x="8175973" y="3426196"/>
            <a:ext cx="2912693" cy="646331"/>
          </a:xfrm>
          <a:prstGeom prst="rect">
            <a:avLst/>
          </a:prstGeom>
          <a:noFill/>
          <a:ln w="38100">
            <a:solidFill>
              <a:srgbClr val="00B0F0"/>
            </a:solidFill>
          </a:ln>
        </p:spPr>
        <p:txBody>
          <a:bodyPr wrap="square" rtlCol="0">
            <a:spAutoFit/>
          </a:bodyPr>
          <a:lstStyle/>
          <a:p>
            <a:pPr algn="ctr"/>
            <a:r>
              <a:rPr lang="en-GB" b="1" dirty="0"/>
              <a:t>PHASE II</a:t>
            </a:r>
          </a:p>
          <a:p>
            <a:r>
              <a:rPr lang="en-GB" b="1" dirty="0"/>
              <a:t>(CONJUGATION REACTIONS)</a:t>
            </a:r>
          </a:p>
        </p:txBody>
      </p:sp>
      <p:sp>
        <p:nvSpPr>
          <p:cNvPr id="68" name="TextBox 67">
            <a:extLst>
              <a:ext uri="{FF2B5EF4-FFF2-40B4-BE49-F238E27FC236}">
                <a16:creationId xmlns:a16="http://schemas.microsoft.com/office/drawing/2014/main" id="{D057FB0C-881C-40DD-15CC-92FA085A0022}"/>
              </a:ext>
            </a:extLst>
          </p:cNvPr>
          <p:cNvSpPr txBox="1"/>
          <p:nvPr/>
        </p:nvSpPr>
        <p:spPr>
          <a:xfrm>
            <a:off x="2490899" y="3362259"/>
            <a:ext cx="2602311" cy="369332"/>
          </a:xfrm>
          <a:prstGeom prst="rect">
            <a:avLst/>
          </a:prstGeom>
          <a:noFill/>
          <a:ln w="38100">
            <a:solidFill>
              <a:srgbClr val="00B0F0"/>
            </a:solidFill>
          </a:ln>
        </p:spPr>
        <p:txBody>
          <a:bodyPr wrap="square" rtlCol="0">
            <a:spAutoFit/>
          </a:bodyPr>
          <a:lstStyle/>
          <a:p>
            <a:pPr algn="ctr"/>
            <a:r>
              <a:rPr lang="en-GB" b="1" dirty="0"/>
              <a:t>PHASE I</a:t>
            </a:r>
          </a:p>
        </p:txBody>
      </p:sp>
      <p:cxnSp>
        <p:nvCxnSpPr>
          <p:cNvPr id="70" name="Straight Arrow Connector 69">
            <a:extLst>
              <a:ext uri="{FF2B5EF4-FFF2-40B4-BE49-F238E27FC236}">
                <a16:creationId xmlns:a16="http://schemas.microsoft.com/office/drawing/2014/main" id="{649FAFE2-39EB-9B39-A973-0E5F51FD48A2}"/>
              </a:ext>
            </a:extLst>
          </p:cNvPr>
          <p:cNvCxnSpPr>
            <a:stCxn id="67" idx="2"/>
          </p:cNvCxnSpPr>
          <p:nvPr/>
        </p:nvCxnSpPr>
        <p:spPr>
          <a:xfrm flipH="1">
            <a:off x="9632319" y="4072527"/>
            <a:ext cx="1" cy="390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F9F014E6-334A-89F8-E6B6-53DDC9B28C3D}"/>
              </a:ext>
            </a:extLst>
          </p:cNvPr>
          <p:cNvSpPr txBox="1"/>
          <p:nvPr/>
        </p:nvSpPr>
        <p:spPr>
          <a:xfrm>
            <a:off x="8004585" y="5731753"/>
            <a:ext cx="759700" cy="369332"/>
          </a:xfrm>
          <a:prstGeom prst="rect">
            <a:avLst/>
          </a:prstGeom>
          <a:noFill/>
        </p:spPr>
        <p:txBody>
          <a:bodyPr wrap="square" rtlCol="0">
            <a:spAutoFit/>
          </a:bodyPr>
          <a:lstStyle/>
          <a:p>
            <a:r>
              <a:rPr lang="en-GB" dirty="0"/>
              <a:t>Urine</a:t>
            </a:r>
          </a:p>
        </p:txBody>
      </p:sp>
      <p:sp>
        <p:nvSpPr>
          <p:cNvPr id="72" name="TextBox 71">
            <a:extLst>
              <a:ext uri="{FF2B5EF4-FFF2-40B4-BE49-F238E27FC236}">
                <a16:creationId xmlns:a16="http://schemas.microsoft.com/office/drawing/2014/main" id="{DDC245CF-065F-D017-6B9C-43345E59B341}"/>
              </a:ext>
            </a:extLst>
          </p:cNvPr>
          <p:cNvSpPr txBox="1"/>
          <p:nvPr/>
        </p:nvSpPr>
        <p:spPr>
          <a:xfrm>
            <a:off x="9251179" y="6314986"/>
            <a:ext cx="807536" cy="369332"/>
          </a:xfrm>
          <a:prstGeom prst="rect">
            <a:avLst/>
          </a:prstGeom>
          <a:noFill/>
        </p:spPr>
        <p:txBody>
          <a:bodyPr wrap="square" rtlCol="0">
            <a:spAutoFit/>
          </a:bodyPr>
          <a:lstStyle/>
          <a:p>
            <a:r>
              <a:rPr lang="en-GB" dirty="0"/>
              <a:t>Blood </a:t>
            </a:r>
          </a:p>
        </p:txBody>
      </p:sp>
      <p:sp>
        <p:nvSpPr>
          <p:cNvPr id="73" name="TextBox 72">
            <a:extLst>
              <a:ext uri="{FF2B5EF4-FFF2-40B4-BE49-F238E27FC236}">
                <a16:creationId xmlns:a16="http://schemas.microsoft.com/office/drawing/2014/main" id="{32AA8ECF-83B8-F14D-D5F5-DD55EFE05F8B}"/>
              </a:ext>
            </a:extLst>
          </p:cNvPr>
          <p:cNvSpPr txBox="1"/>
          <p:nvPr/>
        </p:nvSpPr>
        <p:spPr>
          <a:xfrm>
            <a:off x="10484934" y="5731753"/>
            <a:ext cx="563691" cy="369332"/>
          </a:xfrm>
          <a:prstGeom prst="rect">
            <a:avLst/>
          </a:prstGeom>
          <a:noFill/>
        </p:spPr>
        <p:txBody>
          <a:bodyPr wrap="square" rtlCol="0">
            <a:spAutoFit/>
          </a:bodyPr>
          <a:lstStyle/>
          <a:p>
            <a:r>
              <a:rPr lang="en-GB" dirty="0"/>
              <a:t>Bile</a:t>
            </a:r>
          </a:p>
        </p:txBody>
      </p:sp>
      <p:sp>
        <p:nvSpPr>
          <p:cNvPr id="75" name="Flowchart: Delay 74">
            <a:extLst>
              <a:ext uri="{FF2B5EF4-FFF2-40B4-BE49-F238E27FC236}">
                <a16:creationId xmlns:a16="http://schemas.microsoft.com/office/drawing/2014/main" id="{8717074D-4AAA-0432-5DC1-A84E6AC3EC1B}"/>
              </a:ext>
            </a:extLst>
          </p:cNvPr>
          <p:cNvSpPr/>
          <p:nvPr/>
        </p:nvSpPr>
        <p:spPr>
          <a:xfrm rot="17757507">
            <a:off x="9521461" y="4964228"/>
            <a:ext cx="372549" cy="332155"/>
          </a:xfrm>
          <a:prstGeom prst="flowChartDela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lowchart: Delay 75">
            <a:extLst>
              <a:ext uri="{FF2B5EF4-FFF2-40B4-BE49-F238E27FC236}">
                <a16:creationId xmlns:a16="http://schemas.microsoft.com/office/drawing/2014/main" id="{BA44326A-3D83-B229-53FD-25BA99016A9B}"/>
              </a:ext>
            </a:extLst>
          </p:cNvPr>
          <p:cNvSpPr/>
          <p:nvPr/>
        </p:nvSpPr>
        <p:spPr>
          <a:xfrm rot="6899125">
            <a:off x="9329517" y="5302651"/>
            <a:ext cx="442039" cy="320877"/>
          </a:xfrm>
          <a:prstGeom prst="flowChartDela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15A9EA1B-6652-36B1-534A-B18D66A901C1}"/>
              </a:ext>
            </a:extLst>
          </p:cNvPr>
          <p:cNvSpPr txBox="1"/>
          <p:nvPr/>
        </p:nvSpPr>
        <p:spPr>
          <a:xfrm>
            <a:off x="9754864" y="4618999"/>
            <a:ext cx="422204" cy="276999"/>
          </a:xfrm>
          <a:prstGeom prst="rect">
            <a:avLst/>
          </a:prstGeom>
          <a:noFill/>
        </p:spPr>
        <p:txBody>
          <a:bodyPr wrap="square" rtlCol="0">
            <a:spAutoFit/>
          </a:bodyPr>
          <a:lstStyle/>
          <a:p>
            <a:r>
              <a:rPr lang="en-GB" sz="1200" b="1" dirty="0"/>
              <a:t>O</a:t>
            </a:r>
          </a:p>
        </p:txBody>
      </p:sp>
      <p:cxnSp>
        <p:nvCxnSpPr>
          <p:cNvPr id="78" name="Straight Connector 77">
            <a:extLst>
              <a:ext uri="{FF2B5EF4-FFF2-40B4-BE49-F238E27FC236}">
                <a16:creationId xmlns:a16="http://schemas.microsoft.com/office/drawing/2014/main" id="{31080963-C9A9-B84E-20CE-52649498E307}"/>
              </a:ext>
            </a:extLst>
          </p:cNvPr>
          <p:cNvCxnSpPr>
            <a:cxnSpLocks/>
          </p:cNvCxnSpPr>
          <p:nvPr/>
        </p:nvCxnSpPr>
        <p:spPr>
          <a:xfrm flipV="1">
            <a:off x="9789317" y="4851683"/>
            <a:ext cx="64456" cy="109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59720AD-3B31-19A2-4F31-7335469F663C}"/>
              </a:ext>
            </a:extLst>
          </p:cNvPr>
          <p:cNvCxnSpPr>
            <a:cxnSpLocks/>
          </p:cNvCxnSpPr>
          <p:nvPr/>
        </p:nvCxnSpPr>
        <p:spPr>
          <a:xfrm flipV="1">
            <a:off x="9971068" y="4651188"/>
            <a:ext cx="147082" cy="44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Explosion: 8 Points 79">
            <a:extLst>
              <a:ext uri="{FF2B5EF4-FFF2-40B4-BE49-F238E27FC236}">
                <a16:creationId xmlns:a16="http://schemas.microsoft.com/office/drawing/2014/main" id="{7381AE94-3F7D-5496-1767-B422F0D88293}"/>
              </a:ext>
            </a:extLst>
          </p:cNvPr>
          <p:cNvSpPr/>
          <p:nvPr/>
        </p:nvSpPr>
        <p:spPr>
          <a:xfrm>
            <a:off x="10098756" y="4221760"/>
            <a:ext cx="477560" cy="592995"/>
          </a:xfrm>
          <a:prstGeom prst="irregularSeal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a:extLst>
              <a:ext uri="{FF2B5EF4-FFF2-40B4-BE49-F238E27FC236}">
                <a16:creationId xmlns:a16="http://schemas.microsoft.com/office/drawing/2014/main" id="{164973CE-0D36-D37D-1A23-CBA3C0A36A0A}"/>
              </a:ext>
            </a:extLst>
          </p:cNvPr>
          <p:cNvSpPr txBox="1"/>
          <p:nvPr/>
        </p:nvSpPr>
        <p:spPr>
          <a:xfrm>
            <a:off x="8678202" y="1825310"/>
            <a:ext cx="569567" cy="307777"/>
          </a:xfrm>
          <a:prstGeom prst="rect">
            <a:avLst/>
          </a:prstGeom>
          <a:noFill/>
        </p:spPr>
        <p:txBody>
          <a:bodyPr wrap="square" rtlCol="0">
            <a:spAutoFit/>
          </a:bodyPr>
          <a:lstStyle/>
          <a:p>
            <a:r>
              <a:rPr lang="en-GB" sz="1200" b="1" dirty="0"/>
              <a:t>  </a:t>
            </a:r>
            <a:r>
              <a:rPr lang="en-GB" sz="1400" b="1" dirty="0">
                <a:solidFill>
                  <a:srgbClr val="00B0F0"/>
                </a:solidFill>
              </a:rPr>
              <a:t>G</a:t>
            </a:r>
          </a:p>
        </p:txBody>
      </p:sp>
      <p:sp>
        <p:nvSpPr>
          <p:cNvPr id="82" name="TextBox 81">
            <a:extLst>
              <a:ext uri="{FF2B5EF4-FFF2-40B4-BE49-F238E27FC236}">
                <a16:creationId xmlns:a16="http://schemas.microsoft.com/office/drawing/2014/main" id="{F5F59F9E-14DC-E07C-5851-C72636366D64}"/>
              </a:ext>
            </a:extLst>
          </p:cNvPr>
          <p:cNvSpPr txBox="1"/>
          <p:nvPr/>
        </p:nvSpPr>
        <p:spPr>
          <a:xfrm>
            <a:off x="5895838" y="4939901"/>
            <a:ext cx="2912693" cy="646331"/>
          </a:xfrm>
          <a:prstGeom prst="rect">
            <a:avLst/>
          </a:prstGeom>
          <a:noFill/>
          <a:ln w="38100">
            <a:solidFill>
              <a:srgbClr val="00B0F0"/>
            </a:solidFill>
          </a:ln>
        </p:spPr>
        <p:txBody>
          <a:bodyPr wrap="square" rtlCol="0">
            <a:spAutoFit/>
          </a:bodyPr>
          <a:lstStyle/>
          <a:p>
            <a:pPr algn="ctr"/>
            <a:r>
              <a:rPr lang="en-GB" b="1" dirty="0"/>
              <a:t>PHASE III</a:t>
            </a:r>
          </a:p>
          <a:p>
            <a:pPr algn="ctr"/>
            <a:r>
              <a:rPr lang="en-GB" b="1" dirty="0"/>
              <a:t>(SECRETION/EXCRETION)</a:t>
            </a:r>
          </a:p>
        </p:txBody>
      </p:sp>
    </p:spTree>
    <p:extLst>
      <p:ext uri="{BB962C8B-B14F-4D97-AF65-F5344CB8AC3E}">
        <p14:creationId xmlns:p14="http://schemas.microsoft.com/office/powerpoint/2010/main" val="1280023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5754132" cy="7694414"/>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Alcohol metabolism</a:t>
            </a:r>
          </a:p>
          <a:p>
            <a:endParaRPr lang="en-GB" sz="16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Absorbed across stomach/GI tract, taken to liver across hepatic portal system</a:t>
            </a: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Again, in smooth ER</a:t>
            </a:r>
          </a:p>
          <a:p>
            <a:endParaRPr lang="en-GB" sz="1400" b="1"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converts ETOH to acetaldehyde by enzymatic reactions:</a:t>
            </a:r>
          </a:p>
          <a:p>
            <a:endParaRPr lang="en-GB" sz="1400" dirty="0">
              <a:latin typeface="Arial" panose="020B0604020202020204" pitchFamily="34" charset="0"/>
              <a:cs typeface="Arial" panose="020B0604020202020204" pitchFamily="34" charset="0"/>
            </a:endParaRPr>
          </a:p>
          <a:p>
            <a:pPr marL="342900" indent="-342900">
              <a:buAutoNum type="arabicPeriod"/>
            </a:pPr>
            <a:r>
              <a:rPr lang="en-GB" sz="1400" b="1" dirty="0">
                <a:latin typeface="Arial" panose="020B0604020202020204" pitchFamily="34" charset="0"/>
                <a:cs typeface="Arial" panose="020B0604020202020204" pitchFamily="34" charset="0"/>
              </a:rPr>
              <a:t>CYP 2E1 </a:t>
            </a:r>
            <a:endParaRPr lang="en-GB" sz="1400" dirty="0">
              <a:latin typeface="Arial" panose="020B0604020202020204" pitchFamily="34" charset="0"/>
              <a:cs typeface="Arial" panose="020B0604020202020204" pitchFamily="34" charset="0"/>
            </a:endParaRPr>
          </a:p>
          <a:p>
            <a:pPr marL="342900" indent="-342900">
              <a:buAutoNum type="arabicPeriod"/>
            </a:pPr>
            <a:r>
              <a:rPr lang="en-GB" sz="1400" dirty="0">
                <a:latin typeface="Arial" panose="020B0604020202020204" pitchFamily="34" charset="0"/>
                <a:cs typeface="Arial" panose="020B0604020202020204" pitchFamily="34" charset="0"/>
              </a:rPr>
              <a:t>Alcohol dehydrogenase </a:t>
            </a:r>
          </a:p>
          <a:p>
            <a:pPr marL="342900" indent="-342900">
              <a:buAutoNum type="arabicPeriod"/>
            </a:pPr>
            <a:r>
              <a:rPr lang="en-GB" sz="1400" dirty="0">
                <a:latin typeface="Arial" panose="020B0604020202020204" pitchFamily="34" charset="0"/>
                <a:cs typeface="Arial" panose="020B0604020202020204" pitchFamily="34" charset="0"/>
              </a:rPr>
              <a:t>Catalase  </a:t>
            </a:r>
          </a:p>
          <a:p>
            <a:endParaRPr lang="en-GB" sz="1400"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This generates reactive O2 species – toxic – cause DNA + protein damage</a:t>
            </a: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NAD+ reacts with alcohol, producing NADH – recap Krebs Cycle….leads to increased fatty acid synthesis</a:t>
            </a:r>
            <a:r>
              <a:rPr lang="en-GB" sz="1400" b="1" dirty="0">
                <a:latin typeface="Arial" panose="020B0604020202020204" pitchFamily="34" charset="0"/>
                <a:cs typeface="Arial" panose="020B0604020202020204" pitchFamily="34" charset="0"/>
                <a:sym typeface="Wingdings" panose="05000000000000000000" pitchFamily="2" charset="2"/>
              </a:rPr>
              <a:t> stored in liver, leading to fatty liver</a:t>
            </a:r>
            <a:endParaRPr lang="en-GB" sz="1400" b="1"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Acetaldehyde can also form adducts with other cells, presenting on cell membranes and activate the immune system</a:t>
            </a:r>
          </a:p>
          <a:p>
            <a:endParaRPr lang="en-GB" sz="1400"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Protective mechanisms?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Glutathione in liver can convert reactive O2 species into less toxic forms</a:t>
            </a: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r>
              <a:rPr lang="en-GB" dirty="0"/>
              <a:t>a</a:t>
            </a:r>
          </a:p>
        </p:txBody>
      </p:sp>
      <p:pic>
        <p:nvPicPr>
          <p:cNvPr id="2" name="Picture 2">
            <a:extLst>
              <a:ext uri="{FF2B5EF4-FFF2-40B4-BE49-F238E27FC236}">
                <a16:creationId xmlns:a16="http://schemas.microsoft.com/office/drawing/2014/main" id="{06B16787-BA95-72F6-6D9B-8A5BC2F9BF9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74377" y="396816"/>
            <a:ext cx="6179914" cy="55985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445EEED-0662-AD1C-4768-51F4D5027837}"/>
              </a:ext>
            </a:extLst>
          </p:cNvPr>
          <p:cNvSpPr/>
          <p:nvPr/>
        </p:nvSpPr>
        <p:spPr>
          <a:xfrm>
            <a:off x="5874377" y="3019245"/>
            <a:ext cx="1854891" cy="163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8681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23903" y="31255"/>
            <a:ext cx="1191658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Liver storage – Vitamins &amp; minerals</a:t>
            </a:r>
          </a:p>
        </p:txBody>
      </p:sp>
      <p:pic>
        <p:nvPicPr>
          <p:cNvPr id="2" name="Picture 2" descr="Micronutrients in Nonalcoholic Fatty Liver Disease Pathogenesis - Cellular  and Molecular Gastroenterology and Hepatology">
            <a:extLst>
              <a:ext uri="{FF2B5EF4-FFF2-40B4-BE49-F238E27FC236}">
                <a16:creationId xmlns:a16="http://schemas.microsoft.com/office/drawing/2014/main" id="{63A39360-9D1C-2DB3-98F6-F45AE48D9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57" y="923026"/>
            <a:ext cx="5637136" cy="49774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4FD9A9-DD8F-8BF2-F411-970EDC439CC6}"/>
              </a:ext>
            </a:extLst>
          </p:cNvPr>
          <p:cNvSpPr txBox="1"/>
          <p:nvPr/>
        </p:nvSpPr>
        <p:spPr>
          <a:xfrm>
            <a:off x="6607834" y="1035968"/>
            <a:ext cx="5141343" cy="5216813"/>
          </a:xfrm>
          <a:prstGeom prst="rect">
            <a:avLst/>
          </a:prstGeom>
          <a:noFill/>
        </p:spPr>
        <p:txBody>
          <a:bodyPr wrap="square" rtlCol="0">
            <a:spAutoFit/>
          </a:bodyPr>
          <a:lstStyle/>
          <a:p>
            <a:r>
              <a:rPr lang="en-US" sz="1500" b="0" i="0" dirty="0">
                <a:solidFill>
                  <a:srgbClr val="53565B"/>
                </a:solidFill>
                <a:effectLst/>
                <a:latin typeface="Arial" panose="020B0604020202020204" pitchFamily="34" charset="0"/>
                <a:cs typeface="Arial" panose="020B0604020202020204" pitchFamily="34" charset="0"/>
              </a:rPr>
              <a:t>The liver stores vitamin A, D, E, K (fat-soluble) and B12 (water soluble).</a:t>
            </a:r>
          </a:p>
          <a:p>
            <a:r>
              <a:rPr lang="en-US" sz="1500" b="0" i="0" dirty="0">
                <a:solidFill>
                  <a:srgbClr val="53565B"/>
                </a:solidFill>
                <a:effectLst/>
                <a:latin typeface="Arial" panose="020B0604020202020204" pitchFamily="34" charset="0"/>
                <a:cs typeface="Arial" panose="020B0604020202020204" pitchFamily="34" charset="0"/>
              </a:rPr>
              <a:t> </a:t>
            </a:r>
            <a:endParaRPr lang="en-GB" sz="1500" dirty="0">
              <a:latin typeface="Arial" panose="020B0604020202020204" pitchFamily="34" charset="0"/>
              <a:cs typeface="Arial" panose="020B0604020202020204" pitchFamily="34" charset="0"/>
            </a:endParaRPr>
          </a:p>
          <a:p>
            <a:r>
              <a:rPr lang="en-US" sz="1500" b="0" i="0" dirty="0">
                <a:solidFill>
                  <a:srgbClr val="53565B"/>
                </a:solidFill>
                <a:effectLst/>
                <a:latin typeface="Arial" panose="020B0604020202020204" pitchFamily="34" charset="0"/>
                <a:cs typeface="Arial" panose="020B0604020202020204" pitchFamily="34" charset="0"/>
              </a:rPr>
              <a:t>Being fat soluble makes bile essential for their absorption. If bile production is compromised by liver damage, the proper absorption of these vitamins may be affected.</a:t>
            </a:r>
          </a:p>
          <a:p>
            <a:endParaRPr lang="en-US" sz="1500" dirty="0">
              <a:solidFill>
                <a:srgbClr val="53565B"/>
              </a:solidFill>
              <a:latin typeface="Arial" panose="020B0604020202020204" pitchFamily="34" charset="0"/>
              <a:cs typeface="Arial" panose="020B0604020202020204" pitchFamily="34" charset="0"/>
            </a:endParaRPr>
          </a:p>
          <a:p>
            <a:pPr algn="l">
              <a:buFont typeface="Arial" panose="020B0604020202020204" pitchFamily="34" charset="0"/>
              <a:buChar char="•"/>
            </a:pPr>
            <a:r>
              <a:rPr lang="en-US" sz="1500" b="1" i="0" dirty="0">
                <a:solidFill>
                  <a:schemeClr val="accent2"/>
                </a:solidFill>
                <a:effectLst/>
                <a:latin typeface="Arial" panose="020B0604020202020204" pitchFamily="34" charset="0"/>
                <a:cs typeface="Arial" panose="020B0604020202020204" pitchFamily="34" charset="0"/>
              </a:rPr>
              <a:t>Vitamin A</a:t>
            </a:r>
            <a:r>
              <a:rPr lang="en-US" sz="1500" b="0" i="0" dirty="0">
                <a:solidFill>
                  <a:srgbClr val="666666"/>
                </a:solidFill>
                <a:effectLst/>
                <a:latin typeface="Arial" panose="020B0604020202020204" pitchFamily="34" charset="0"/>
                <a:cs typeface="Arial" panose="020B0604020202020204" pitchFamily="34" charset="0"/>
              </a:rPr>
              <a:t>: 50-70% total; </a:t>
            </a:r>
            <a:r>
              <a:rPr lang="en-US" sz="1500" b="1" i="0" dirty="0">
                <a:solidFill>
                  <a:srgbClr val="666666"/>
                </a:solidFill>
                <a:effectLst/>
                <a:latin typeface="Arial" panose="020B0604020202020204" pitchFamily="34" charset="0"/>
                <a:cs typeface="Arial" panose="020B0604020202020204" pitchFamily="34" charset="0"/>
              </a:rPr>
              <a:t>stored in stellate cells</a:t>
            </a:r>
          </a:p>
          <a:p>
            <a:pPr algn="l">
              <a:buFont typeface="Arial" panose="020B0604020202020204" pitchFamily="34" charset="0"/>
              <a:buChar char="•"/>
            </a:pPr>
            <a:r>
              <a:rPr lang="en-US" sz="1500" b="1" i="0" dirty="0">
                <a:solidFill>
                  <a:srgbClr val="00B050"/>
                </a:solidFill>
                <a:effectLst/>
                <a:latin typeface="Arial" panose="020B0604020202020204" pitchFamily="34" charset="0"/>
                <a:cs typeface="Arial" panose="020B0604020202020204" pitchFamily="34" charset="0"/>
              </a:rPr>
              <a:t>Vitamin D</a:t>
            </a:r>
            <a:r>
              <a:rPr lang="en-US" sz="1500" b="0" i="0" dirty="0">
                <a:solidFill>
                  <a:srgbClr val="666666"/>
                </a:solidFill>
                <a:effectLst/>
                <a:latin typeface="Arial" panose="020B0604020202020204" pitchFamily="34" charset="0"/>
                <a:cs typeface="Arial" panose="020B0604020202020204" pitchFamily="34" charset="0"/>
              </a:rPr>
              <a:t>: minor site (most of it is in adipose tissue); stored in hepatocytes</a:t>
            </a:r>
          </a:p>
          <a:p>
            <a:pPr algn="l">
              <a:buFont typeface="Arial" panose="020B0604020202020204" pitchFamily="34" charset="0"/>
              <a:buChar char="•"/>
            </a:pPr>
            <a:r>
              <a:rPr lang="en-US" sz="1500" b="1" i="0" dirty="0">
                <a:solidFill>
                  <a:srgbClr val="00B0F0"/>
                </a:solidFill>
                <a:effectLst/>
                <a:latin typeface="Arial" panose="020B0604020202020204" pitchFamily="34" charset="0"/>
                <a:cs typeface="Arial" panose="020B0604020202020204" pitchFamily="34" charset="0"/>
              </a:rPr>
              <a:t>Vitamin E</a:t>
            </a:r>
            <a:r>
              <a:rPr lang="en-US" sz="1500" b="0" i="0" dirty="0">
                <a:solidFill>
                  <a:srgbClr val="666666"/>
                </a:solidFill>
                <a:effectLst/>
                <a:latin typeface="Arial" panose="020B0604020202020204" pitchFamily="34" charset="0"/>
                <a:cs typeface="Arial" panose="020B0604020202020204" pitchFamily="34" charset="0"/>
              </a:rPr>
              <a:t>: 1/3 of the total - in hepatocyte mitochondria</a:t>
            </a:r>
          </a:p>
          <a:p>
            <a:pPr algn="l">
              <a:buFont typeface="Arial" panose="020B0604020202020204" pitchFamily="34" charset="0"/>
              <a:buChar char="•"/>
            </a:pPr>
            <a:r>
              <a:rPr lang="en-US" sz="1500" b="1" i="0" dirty="0">
                <a:solidFill>
                  <a:srgbClr val="FF00FF"/>
                </a:solidFill>
                <a:effectLst/>
                <a:latin typeface="Arial" panose="020B0604020202020204" pitchFamily="34" charset="0"/>
                <a:cs typeface="Arial" panose="020B0604020202020204" pitchFamily="34" charset="0"/>
              </a:rPr>
              <a:t>Vitamin K</a:t>
            </a:r>
            <a:r>
              <a:rPr lang="en-US" sz="1500" b="0" i="0" dirty="0">
                <a:solidFill>
                  <a:srgbClr val="666666"/>
                </a:solidFill>
                <a:effectLst/>
                <a:latin typeface="Arial" panose="020B0604020202020204" pitchFamily="34" charset="0"/>
                <a:cs typeface="Arial" panose="020B0604020202020204" pitchFamily="34" charset="0"/>
              </a:rPr>
              <a:t>: mostly stored in the liver; small reserve, rapidly depleted (over days); </a:t>
            </a:r>
          </a:p>
          <a:p>
            <a:pPr algn="l">
              <a:buFont typeface="Arial" panose="020B0604020202020204" pitchFamily="34" charset="0"/>
              <a:buChar char="•"/>
            </a:pPr>
            <a:r>
              <a:rPr lang="en-US" sz="1500" b="1" i="0" dirty="0">
                <a:solidFill>
                  <a:srgbClr val="9900CC"/>
                </a:solidFill>
                <a:effectLst/>
                <a:latin typeface="Arial" panose="020B0604020202020204" pitchFamily="34" charset="0"/>
                <a:cs typeface="Arial" panose="020B0604020202020204" pitchFamily="34" charset="0"/>
              </a:rPr>
              <a:t>Vitamin B12</a:t>
            </a:r>
            <a:r>
              <a:rPr lang="en-US" sz="1500" b="0" i="0" dirty="0">
                <a:solidFill>
                  <a:srgbClr val="666666"/>
                </a:solidFill>
                <a:effectLst/>
                <a:latin typeface="Arial" panose="020B0604020202020204" pitchFamily="34" charset="0"/>
                <a:cs typeface="Arial" panose="020B0604020202020204" pitchFamily="34" charset="0"/>
              </a:rPr>
              <a:t>: 50% of the total body stores is in hepatocytes</a:t>
            </a:r>
          </a:p>
          <a:p>
            <a:pPr algn="l">
              <a:buFont typeface="Arial" panose="020B0604020202020204" pitchFamily="34" charset="0"/>
              <a:buChar char="•"/>
            </a:pPr>
            <a:endParaRPr lang="en-US" sz="1500" b="0" i="0" dirty="0">
              <a:solidFill>
                <a:srgbClr val="666666"/>
              </a:solidFill>
              <a:effectLst/>
              <a:latin typeface="Arial" panose="020B0604020202020204" pitchFamily="34" charset="0"/>
              <a:cs typeface="Arial" panose="020B0604020202020204" pitchFamily="34" charset="0"/>
            </a:endParaRPr>
          </a:p>
          <a:p>
            <a:r>
              <a:rPr lang="en-US" sz="1500" b="1" dirty="0">
                <a:solidFill>
                  <a:srgbClr val="C00000"/>
                </a:solidFill>
                <a:latin typeface="Arial" panose="020B0604020202020204" pitchFamily="34" charset="0"/>
                <a:cs typeface="Arial" panose="020B0604020202020204" pitchFamily="34" charset="0"/>
              </a:rPr>
              <a:t>Iron</a:t>
            </a:r>
            <a:r>
              <a:rPr lang="en-US" sz="1500" dirty="0">
                <a:solidFill>
                  <a:srgbClr val="53565B"/>
                </a:solidFill>
                <a:latin typeface="Arial" panose="020B0604020202020204" pitchFamily="34" charset="0"/>
                <a:cs typeface="Arial" panose="020B0604020202020204" pitchFamily="34" charset="0"/>
              </a:rPr>
              <a:t> – usually stored in hepatocytes as ferritin) </a:t>
            </a:r>
            <a:r>
              <a:rPr lang="en-US" sz="1500" b="0" i="0" dirty="0">
                <a:solidFill>
                  <a:srgbClr val="666666"/>
                </a:solidFill>
                <a:effectLst/>
                <a:latin typeface="Arial" panose="020B0604020202020204" pitchFamily="34" charset="0"/>
                <a:cs typeface="Arial" panose="020B0604020202020204" pitchFamily="34" charset="0"/>
              </a:rPr>
              <a:t>(in excess) as </a:t>
            </a:r>
            <a:r>
              <a:rPr lang="en-US" sz="1500" b="0" i="0" dirty="0" err="1">
                <a:solidFill>
                  <a:srgbClr val="666666"/>
                </a:solidFill>
                <a:effectLst/>
                <a:latin typeface="Arial" panose="020B0604020202020204" pitchFamily="34" charset="0"/>
                <a:cs typeface="Arial" panose="020B0604020202020204" pitchFamily="34" charset="0"/>
              </a:rPr>
              <a:t>haemosiderin</a:t>
            </a:r>
            <a:endParaRPr lang="en-US" sz="1500" b="0" i="0" dirty="0">
              <a:solidFill>
                <a:srgbClr val="666666"/>
              </a:solidFill>
              <a:effectLst/>
              <a:latin typeface="Arial" panose="020B0604020202020204" pitchFamily="34" charset="0"/>
              <a:cs typeface="Arial" panose="020B0604020202020204" pitchFamily="34" charset="0"/>
            </a:endParaRPr>
          </a:p>
          <a:p>
            <a:endParaRPr lang="en-US" sz="1500" b="0" i="0" dirty="0">
              <a:solidFill>
                <a:srgbClr val="666666"/>
              </a:solidFill>
              <a:effectLst/>
              <a:latin typeface="Arial" panose="020B0604020202020204" pitchFamily="34" charset="0"/>
              <a:cs typeface="Arial" panose="020B0604020202020204" pitchFamily="34" charset="0"/>
            </a:endParaRPr>
          </a:p>
          <a:p>
            <a:r>
              <a:rPr lang="en-US" sz="1500" b="1" i="0" dirty="0">
                <a:solidFill>
                  <a:srgbClr val="CC3300"/>
                </a:solidFill>
                <a:effectLst/>
                <a:latin typeface="Arial" panose="020B0604020202020204" pitchFamily="34" charset="0"/>
                <a:cs typeface="Arial" panose="020B0604020202020204" pitchFamily="34" charset="0"/>
              </a:rPr>
              <a:t>Copper </a:t>
            </a:r>
            <a:r>
              <a:rPr lang="en-US" sz="1500" b="1" i="0" dirty="0">
                <a:solidFill>
                  <a:srgbClr val="666666"/>
                </a:solidFill>
                <a:effectLst/>
                <a:latin typeface="Arial" panose="020B0604020202020204" pitchFamily="34" charset="0"/>
                <a:cs typeface="Arial" panose="020B0604020202020204" pitchFamily="34" charset="0"/>
              </a:rPr>
              <a:t>~1/3 </a:t>
            </a:r>
            <a:r>
              <a:rPr lang="en-US" sz="1500" b="0" i="0" dirty="0">
                <a:solidFill>
                  <a:srgbClr val="666666"/>
                </a:solidFill>
                <a:effectLst/>
                <a:latin typeface="Arial" panose="020B0604020202020204" pitchFamily="34" charset="0"/>
                <a:cs typeface="Arial" panose="020B0604020202020204" pitchFamily="34" charset="0"/>
              </a:rPr>
              <a:t>of the total body reserve is stored in hepatocytes as complexes with proteins</a:t>
            </a:r>
          </a:p>
          <a:p>
            <a:endParaRPr lang="en-GB" dirty="0"/>
          </a:p>
        </p:txBody>
      </p:sp>
    </p:spTree>
    <p:extLst>
      <p:ext uri="{BB962C8B-B14F-4D97-AF65-F5344CB8AC3E}">
        <p14:creationId xmlns:p14="http://schemas.microsoft.com/office/powerpoint/2010/main" val="420552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88884"/>
            <a:ext cx="1191658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Liver storage – fat</a:t>
            </a:r>
            <a:endParaRPr lang="en-GB" dirty="0"/>
          </a:p>
        </p:txBody>
      </p:sp>
      <p:pic>
        <p:nvPicPr>
          <p:cNvPr id="8198" name="Picture 6" descr="Macronutrients and the Adipose-Liver Axis in Obesity and Fatty Liver -  Cellular and Molecular Gastroenterology and Hepatology">
            <a:extLst>
              <a:ext uri="{FF2B5EF4-FFF2-40B4-BE49-F238E27FC236}">
                <a16:creationId xmlns:a16="http://schemas.microsoft.com/office/drawing/2014/main" id="{8FDC2FA4-3DCB-D3E9-99D5-B0F85F859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496" y="673659"/>
            <a:ext cx="6347125" cy="53543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6EEF47-456F-5316-2036-C2A94A13AA28}"/>
              </a:ext>
            </a:extLst>
          </p:cNvPr>
          <p:cNvSpPr txBox="1"/>
          <p:nvPr/>
        </p:nvSpPr>
        <p:spPr>
          <a:xfrm>
            <a:off x="269013" y="1579965"/>
            <a:ext cx="4529181" cy="4062651"/>
          </a:xfrm>
          <a:prstGeom prst="rect">
            <a:avLst/>
          </a:prstGeom>
          <a:noFill/>
        </p:spPr>
        <p:txBody>
          <a:bodyPr wrap="square" rtlCol="0">
            <a:spAutoFit/>
          </a:bodyPr>
          <a:lstStyle/>
          <a:p>
            <a:pPr>
              <a:lnSpc>
                <a:spcPct val="150000"/>
              </a:lnSpc>
            </a:pPr>
            <a:r>
              <a:rPr lang="en-US" sz="1600" b="1" i="0" dirty="0">
                <a:solidFill>
                  <a:srgbClr val="00B0F0"/>
                </a:solidFill>
                <a:effectLst/>
                <a:latin typeface="Arial" panose="020B0604020202020204" pitchFamily="34" charset="0"/>
                <a:cs typeface="Arial" panose="020B0604020202020204" pitchFamily="34" charset="0"/>
              </a:rPr>
              <a:t>Triglyceride</a:t>
            </a:r>
            <a:r>
              <a:rPr lang="en-US" sz="1600" b="0" i="0" dirty="0">
                <a:effectLst/>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created </a:t>
            </a:r>
            <a:r>
              <a:rPr lang="en-US" sz="1600" b="0" i="0" dirty="0">
                <a:effectLst/>
                <a:latin typeface="Arial" panose="020B0604020202020204" pitchFamily="34" charset="0"/>
                <a:cs typeface="Arial" panose="020B0604020202020204" pitchFamily="34" charset="0"/>
              </a:rPr>
              <a:t>from excess glucose when carbohydrate intake exceeds normal glycogen storage capacity </a:t>
            </a:r>
          </a:p>
          <a:p>
            <a:pPr>
              <a:lnSpc>
                <a:spcPct val="150000"/>
              </a:lnSpc>
            </a:pPr>
            <a:endParaRPr lang="en-US" sz="1600" b="0" i="0" dirty="0">
              <a:effectLst/>
              <a:latin typeface="Arial" panose="020B0604020202020204" pitchFamily="34" charset="0"/>
              <a:cs typeface="Arial" panose="020B0604020202020204" pitchFamily="34" charset="0"/>
            </a:endParaRPr>
          </a:p>
          <a:p>
            <a:pPr>
              <a:lnSpc>
                <a:spcPct val="150000"/>
              </a:lnSpc>
            </a:pPr>
            <a:r>
              <a:rPr lang="en-US" sz="1600" b="0" i="0" dirty="0">
                <a:effectLst/>
                <a:latin typeface="Arial" panose="020B0604020202020204" pitchFamily="34" charset="0"/>
                <a:cs typeface="Arial" panose="020B0604020202020204" pitchFamily="34" charset="0"/>
              </a:rPr>
              <a:t>*in impaired lipid metabolism, excess fat intake and obesity</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e</a:t>
            </a:r>
            <a:r>
              <a:rPr lang="en-GB" sz="1600" b="1" dirty="0" err="1">
                <a:latin typeface="Arial" panose="020B0604020202020204" pitchFamily="34" charset="0"/>
                <a:cs typeface="Arial" panose="020B0604020202020204" pitchFamily="34" charset="0"/>
              </a:rPr>
              <a:t>xcess</a:t>
            </a:r>
            <a:r>
              <a:rPr lang="en-GB" sz="1600" b="1" dirty="0">
                <a:latin typeface="Arial" panose="020B0604020202020204" pitchFamily="34" charset="0"/>
                <a:cs typeface="Arial" panose="020B0604020202020204" pitchFamily="34" charset="0"/>
              </a:rPr>
              <a:t> fat is stored in hepatocytes’ cytoplasm</a:t>
            </a:r>
            <a:r>
              <a:rPr lang="en-GB" sz="1600" dirty="0">
                <a:latin typeface="Arial" panose="020B0604020202020204" pitchFamily="34" charset="0"/>
                <a:cs typeface="Arial" panose="020B0604020202020204" pitchFamily="34" charset="0"/>
              </a:rPr>
              <a:t> – leading to fatty liver, </a:t>
            </a:r>
            <a:r>
              <a:rPr lang="en-US" sz="1600" b="0" i="0" dirty="0">
                <a:effectLst/>
                <a:latin typeface="Arial" panose="020B0604020202020204" pitchFamily="34" charset="0"/>
                <a:cs typeface="Arial" panose="020B0604020202020204" pitchFamily="34" charset="0"/>
              </a:rPr>
              <a:t>hepatic steatosis, non-alcoholic fatty liver disease, insulin resistance, cirrhosis, and hepatocellular carcinoma</a:t>
            </a:r>
            <a:endParaRPr lang="en-GB" sz="16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935808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D5B2B5E0-5674-14EE-5191-6C11EEE881A1}"/>
              </a:ext>
            </a:extLst>
          </p:cNvPr>
          <p:cNvSpPr txBox="1"/>
          <p:nvPr/>
        </p:nvSpPr>
        <p:spPr>
          <a:xfrm>
            <a:off x="215660" y="155275"/>
            <a:ext cx="11671540" cy="2862322"/>
          </a:xfrm>
          <a:prstGeom prst="rect">
            <a:avLst/>
          </a:prstGeom>
          <a:noFill/>
        </p:spPr>
        <p:txBody>
          <a:bodyPr wrap="square" rtlCol="0">
            <a:spAutoFit/>
          </a:bodyPr>
          <a:lstStyle/>
          <a:p>
            <a:pPr algn="ctr"/>
            <a:endParaRPr lang="en-GB" sz="6000" b="1" dirty="0">
              <a:latin typeface="Arial" panose="020B0604020202020204" pitchFamily="34" charset="0"/>
              <a:cs typeface="Arial" panose="020B0604020202020204" pitchFamily="34" charset="0"/>
            </a:endParaRPr>
          </a:p>
          <a:p>
            <a:pPr algn="ctr"/>
            <a:endParaRPr lang="en-GB" sz="6000" b="1" dirty="0">
              <a:latin typeface="Arial" panose="020B0604020202020204" pitchFamily="34" charset="0"/>
              <a:cs typeface="Arial" panose="020B0604020202020204" pitchFamily="34" charset="0"/>
            </a:endParaRPr>
          </a:p>
          <a:p>
            <a:pPr algn="ctr"/>
            <a:r>
              <a:rPr lang="en-GB" sz="6000" b="1" dirty="0">
                <a:latin typeface="Arial" panose="020B0604020202020204" pitchFamily="34" charset="0"/>
                <a:cs typeface="Arial" panose="020B0604020202020204" pitchFamily="34" charset="0"/>
              </a:rPr>
              <a:t>Any questions?</a:t>
            </a:r>
          </a:p>
        </p:txBody>
      </p:sp>
    </p:spTree>
    <p:extLst>
      <p:ext uri="{BB962C8B-B14F-4D97-AF65-F5344CB8AC3E}">
        <p14:creationId xmlns:p14="http://schemas.microsoft.com/office/powerpoint/2010/main" val="3408688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23009"/>
            <a:ext cx="11916580" cy="2339102"/>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Hormonal regulation of GI secretion</a:t>
            </a: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pic>
        <p:nvPicPr>
          <p:cNvPr id="1026" name="Picture 2" descr="explain the functions of different digestive glands - Science - Life  Processes - 9363591 | Meritnation.com">
            <a:extLst>
              <a:ext uri="{FF2B5EF4-FFF2-40B4-BE49-F238E27FC236}">
                <a16:creationId xmlns:a16="http://schemas.microsoft.com/office/drawing/2014/main" id="{AB49ADBA-CD45-571C-A4A6-E97933D72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0425" y="666750"/>
            <a:ext cx="539115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690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95250"/>
            <a:ext cx="11916580" cy="5478423"/>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GI secretion</a:t>
            </a:r>
          </a:p>
          <a:p>
            <a:endParaRPr lang="en-GB" sz="3200" b="1" dirty="0">
              <a:latin typeface="Arial" panose="020B0604020202020204" pitchFamily="34" charset="0"/>
              <a:cs typeface="Arial" panose="020B0604020202020204" pitchFamily="34" charset="0"/>
            </a:endParaRPr>
          </a:p>
          <a:p>
            <a:r>
              <a:rPr lang="en-GB" sz="2400" b="1" dirty="0">
                <a:solidFill>
                  <a:srgbClr val="9900CC"/>
                </a:solidFill>
                <a:latin typeface="Arial" panose="020B0604020202020204" pitchFamily="34" charset="0"/>
                <a:cs typeface="Arial" panose="020B0604020202020204" pitchFamily="34" charset="0"/>
              </a:rPr>
              <a:t>Cephalic stage </a:t>
            </a:r>
            <a:r>
              <a:rPr lang="en-GB" sz="2000" b="1" dirty="0">
                <a:latin typeface="Arial" panose="020B0604020202020204" pitchFamily="34" charset="0"/>
                <a:cs typeface="Arial" panose="020B0604020202020204" pitchFamily="34" charset="0"/>
              </a:rPr>
              <a:t>– 1/3 of secretions – sight, thought, smell, and taste of food</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stimulates structures in cerebral cortex  - via efferent </a:t>
            </a:r>
            <a:r>
              <a:rPr lang="en-GB" dirty="0" err="1">
                <a:latin typeface="Arial" panose="020B0604020202020204" pitchFamily="34" charset="0"/>
                <a:cs typeface="Arial" panose="020B0604020202020204" pitchFamily="34" charset="0"/>
              </a:rPr>
              <a:t>vagus</a:t>
            </a:r>
            <a:r>
              <a:rPr lang="en-GB" dirty="0">
                <a:latin typeface="Arial" panose="020B0604020202020204" pitchFamily="34" charset="0"/>
                <a:cs typeface="Arial" panose="020B0604020202020204" pitchFamily="34" charset="0"/>
              </a:rPr>
              <a:t> fibres, stimulate secretion of HCl and pepsinogen from parietal and chief cells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 </a:t>
            </a:r>
            <a:r>
              <a:rPr lang="en-GB" i="1" dirty="0">
                <a:latin typeface="Arial" panose="020B0604020202020204" pitchFamily="34" charset="0"/>
                <a:cs typeface="Arial" panose="020B0604020202020204" pitchFamily="34" charset="0"/>
              </a:rPr>
              <a:t>if </a:t>
            </a:r>
            <a:r>
              <a:rPr lang="en-GB" i="1" dirty="0" err="1">
                <a:latin typeface="Arial" panose="020B0604020202020204" pitchFamily="34" charset="0"/>
                <a:cs typeface="Arial" panose="020B0604020202020204" pitchFamily="34" charset="0"/>
              </a:rPr>
              <a:t>symp</a:t>
            </a:r>
            <a:r>
              <a:rPr lang="en-GB" i="1" dirty="0">
                <a:latin typeface="Arial" panose="020B0604020202020204" pitchFamily="34" charset="0"/>
                <a:cs typeface="Arial" panose="020B0604020202020204" pitchFamily="34" charset="0"/>
              </a:rPr>
              <a:t>. system is activated, it inhibits </a:t>
            </a:r>
            <a:r>
              <a:rPr lang="en-GB" i="1" dirty="0" err="1">
                <a:latin typeface="Arial" panose="020B0604020202020204" pitchFamily="34" charset="0"/>
                <a:cs typeface="Arial" panose="020B0604020202020204" pitchFamily="34" charset="0"/>
              </a:rPr>
              <a:t>parasymp</a:t>
            </a:r>
            <a:r>
              <a:rPr lang="en-GB" i="1" dirty="0">
                <a:latin typeface="Arial" panose="020B0604020202020204" pitchFamily="34" charset="0"/>
                <a:cs typeface="Arial" panose="020B0604020202020204" pitchFamily="34" charset="0"/>
              </a:rPr>
              <a:t> effects, and decreases secretion of HCL and pepsin</a:t>
            </a:r>
          </a:p>
          <a:p>
            <a:endParaRPr lang="en-GB" sz="2000" b="1" dirty="0">
              <a:latin typeface="Arial" panose="020B0604020202020204" pitchFamily="34" charset="0"/>
              <a:cs typeface="Arial" panose="020B0604020202020204" pitchFamily="34" charset="0"/>
            </a:endParaRPr>
          </a:p>
          <a:p>
            <a:r>
              <a:rPr lang="en-GB" sz="2400" b="1" dirty="0">
                <a:solidFill>
                  <a:srgbClr val="FF00FF"/>
                </a:solidFill>
                <a:latin typeface="Arial" panose="020B0604020202020204" pitchFamily="34" charset="0"/>
                <a:cs typeface="Arial" panose="020B0604020202020204" pitchFamily="34" charset="0"/>
              </a:rPr>
              <a:t>Gastric stage </a:t>
            </a:r>
            <a:r>
              <a:rPr lang="en-GB" sz="2000" b="1" dirty="0">
                <a:latin typeface="Arial" panose="020B0604020202020204" pitchFamily="34" charset="0"/>
                <a:cs typeface="Arial" panose="020B0604020202020204" pitchFamily="34" charset="0"/>
              </a:rPr>
              <a:t>- 2/3 of all secretion caused by:</a:t>
            </a:r>
          </a:p>
          <a:p>
            <a:endParaRPr lang="en-GB" sz="2000" b="1" dirty="0">
              <a:latin typeface="Arial" panose="020B0604020202020204" pitchFamily="34" charset="0"/>
              <a:cs typeface="Arial" panose="020B0604020202020204" pitchFamily="34" charset="0"/>
            </a:endParaRPr>
          </a:p>
          <a:p>
            <a:pPr marL="457200" indent="-457200">
              <a:buAutoNum type="arabicPeriod"/>
            </a:pPr>
            <a:r>
              <a:rPr lang="en-GB" sz="2000" b="1" dirty="0">
                <a:latin typeface="Arial" panose="020B0604020202020204" pitchFamily="34" charset="0"/>
                <a:cs typeface="Arial" panose="020B0604020202020204" pitchFamily="34" charset="0"/>
              </a:rPr>
              <a:t>distention (stretch) – receptors all around the stomach, stimulate </a:t>
            </a:r>
            <a:r>
              <a:rPr lang="en-GB" sz="2000" b="1" dirty="0" err="1">
                <a:latin typeface="Arial" panose="020B0604020202020204" pitchFamily="34" charset="0"/>
                <a:cs typeface="Arial" panose="020B0604020202020204" pitchFamily="34" charset="0"/>
              </a:rPr>
              <a:t>vagus</a:t>
            </a:r>
            <a:r>
              <a:rPr lang="en-GB" sz="2000" b="1" dirty="0">
                <a:latin typeface="Arial" panose="020B0604020202020204" pitchFamily="34" charset="0"/>
                <a:cs typeface="Arial" panose="020B0604020202020204" pitchFamily="34" charset="0"/>
              </a:rPr>
              <a:t> nerve to stimulate secretion of HCl and pepsinogen; </a:t>
            </a:r>
          </a:p>
          <a:p>
            <a:pPr marL="457200" indent="-457200">
              <a:buAutoNum type="arabicPeriod"/>
            </a:pPr>
            <a:r>
              <a:rPr lang="en-GB" sz="2000" b="1" dirty="0">
                <a:latin typeface="Arial" panose="020B0604020202020204" pitchFamily="34" charset="0"/>
                <a:cs typeface="Arial" panose="020B0604020202020204" pitchFamily="34" charset="0"/>
              </a:rPr>
              <a:t>partially digested proteins stimulate release of gastrin</a:t>
            </a:r>
          </a:p>
          <a:p>
            <a:endParaRPr lang="en-GB" sz="2000" b="1" dirty="0">
              <a:latin typeface="Arial" panose="020B0604020202020204" pitchFamily="34" charset="0"/>
              <a:cs typeface="Arial" panose="020B0604020202020204" pitchFamily="34" charset="0"/>
            </a:endParaRPr>
          </a:p>
          <a:p>
            <a:r>
              <a:rPr lang="en-GB" sz="2400" b="1" dirty="0">
                <a:solidFill>
                  <a:srgbClr val="00B0F0"/>
                </a:solidFill>
                <a:latin typeface="Arial" panose="020B0604020202020204" pitchFamily="34" charset="0"/>
                <a:cs typeface="Arial" panose="020B0604020202020204" pitchFamily="34" charset="0"/>
              </a:rPr>
              <a:t>Intestinal stage </a:t>
            </a:r>
            <a:r>
              <a:rPr lang="en-GB" sz="2000" dirty="0">
                <a:latin typeface="Arial" panose="020B0604020202020204" pitchFamily="34" charset="0"/>
                <a:cs typeface="Arial" panose="020B0604020202020204" pitchFamily="34" charset="0"/>
              </a:rPr>
              <a:t>– secretion of intestinal gastrin </a:t>
            </a:r>
            <a:r>
              <a:rPr lang="en-GB" sz="2000" dirty="0">
                <a:latin typeface="Arial" panose="020B0604020202020204" pitchFamily="34" charset="0"/>
                <a:cs typeface="Arial" panose="020B0604020202020204" pitchFamily="34" charset="0"/>
                <a:sym typeface="Wingdings" panose="05000000000000000000" pitchFamily="2" charset="2"/>
              </a:rPr>
              <a:t> </a:t>
            </a:r>
            <a:r>
              <a:rPr lang="en-GB" sz="2000" b="1" dirty="0">
                <a:latin typeface="Arial" panose="020B0604020202020204" pitchFamily="34" charset="0"/>
                <a:cs typeface="Arial" panose="020B0604020202020204" pitchFamily="34" charset="0"/>
              </a:rPr>
              <a:t>stimulate secretion of HCl and pepsinogen</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6476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5176162" cy="6432530"/>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Gastrin</a:t>
            </a:r>
            <a:endParaRPr lang="en-GB" sz="3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Hormone secreted by </a:t>
            </a:r>
            <a:r>
              <a:rPr lang="en-GB" b="1" dirty="0">
                <a:latin typeface="Arial" panose="020B0604020202020204" pitchFamily="34" charset="0"/>
                <a:cs typeface="Arial" panose="020B0604020202020204" pitchFamily="34" charset="0"/>
              </a:rPr>
              <a:t>antral G cells in gastric glands</a:t>
            </a:r>
            <a:r>
              <a:rPr lang="en-GB" dirty="0">
                <a:latin typeface="Arial" panose="020B0604020202020204" pitchFamily="34" charset="0"/>
                <a:cs typeface="Arial" panose="020B0604020202020204" pitchFamily="34" charset="0"/>
              </a:rPr>
              <a:t> – in response to proteins, gut distension, gastrin-releasing peptide (vagal stimulation</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How does gastrin work?</a:t>
            </a:r>
          </a:p>
          <a:p>
            <a:pPr marL="457200" indent="-457200">
              <a:buFontTx/>
              <a:buChar char="-"/>
            </a:pPr>
            <a:endParaRPr lang="en-GB" dirty="0">
              <a:latin typeface="Arial" panose="020B0604020202020204" pitchFamily="34" charset="0"/>
              <a:cs typeface="Arial" panose="020B0604020202020204" pitchFamily="34" charset="0"/>
            </a:endParaRPr>
          </a:p>
          <a:p>
            <a:pPr marL="342900" indent="-342900">
              <a:buFontTx/>
              <a:buChar char="-"/>
            </a:pPr>
            <a:r>
              <a:rPr lang="en-GB" sz="1600" dirty="0">
                <a:latin typeface="Arial" panose="020B0604020202020204" pitchFamily="34" charset="0"/>
                <a:cs typeface="Arial" panose="020B0604020202020204" pitchFamily="34" charset="0"/>
              </a:rPr>
              <a:t>travels in blood stream to parietal cells, causing H+ secretion</a:t>
            </a:r>
          </a:p>
          <a:p>
            <a:endParaRPr lang="en-GB" sz="1600" dirty="0">
              <a:latin typeface="Arial" panose="020B0604020202020204" pitchFamily="34" charset="0"/>
              <a:cs typeface="Arial" panose="020B0604020202020204" pitchFamily="34" charset="0"/>
            </a:endParaRPr>
          </a:p>
          <a:p>
            <a:pPr marL="342900" indent="-342900">
              <a:buFontTx/>
              <a:buChar char="-"/>
            </a:pPr>
            <a:r>
              <a:rPr lang="en-GB" sz="1600" dirty="0">
                <a:latin typeface="Arial" panose="020B0604020202020204" pitchFamily="34" charset="0"/>
                <a:cs typeface="Arial" panose="020B0604020202020204" pitchFamily="34" charset="0"/>
              </a:rPr>
              <a:t>it binds to CCK-2 receptors on parietal cells, activating, and inducing insertion of the H+/K+ ATPases.  These pump out H+ into the stomach lumen in exchange for K+ (‘Proton pumps’)</a:t>
            </a:r>
          </a:p>
          <a:p>
            <a:endParaRPr lang="en-GB" sz="1600" dirty="0">
              <a:latin typeface="Arial" panose="020B0604020202020204" pitchFamily="34" charset="0"/>
              <a:cs typeface="Arial" panose="020B0604020202020204" pitchFamily="34" charset="0"/>
            </a:endParaRPr>
          </a:p>
          <a:p>
            <a:pPr marL="342900" indent="-342900">
              <a:buFontTx/>
              <a:buChar char="-"/>
            </a:pPr>
            <a:r>
              <a:rPr lang="en-GB" sz="1600" dirty="0">
                <a:latin typeface="Arial" panose="020B0604020202020204" pitchFamily="34" charset="0"/>
                <a:cs typeface="Arial" panose="020B0604020202020204" pitchFamily="34" charset="0"/>
              </a:rPr>
              <a:t>it binds to CCK-1 receptors on chief cells, causing release of pepsinogen into stomach lumen </a:t>
            </a:r>
            <a:r>
              <a:rPr lang="en-GB" sz="1600" dirty="0">
                <a:latin typeface="Arial" panose="020B0604020202020204" pitchFamily="34" charset="0"/>
                <a:cs typeface="Arial" panose="020B0604020202020204" pitchFamily="34" charset="0"/>
                <a:sym typeface="Wingdings" panose="05000000000000000000" pitchFamily="2" charset="2"/>
              </a:rPr>
              <a:t> converted into pepsin in presence of H+</a:t>
            </a:r>
          </a:p>
          <a:p>
            <a:endParaRPr lang="en-GB" sz="1600" dirty="0">
              <a:latin typeface="Arial" panose="020B0604020202020204" pitchFamily="34" charset="0"/>
              <a:cs typeface="Arial" panose="020B0604020202020204" pitchFamily="34" charset="0"/>
              <a:sym typeface="Wingdings" panose="05000000000000000000" pitchFamily="2" charset="2"/>
            </a:endParaRPr>
          </a:p>
          <a:p>
            <a:pPr marL="342900" indent="-342900">
              <a:buFontTx/>
              <a:buChar char="-"/>
            </a:pPr>
            <a:r>
              <a:rPr lang="en-GB" sz="1600" dirty="0">
                <a:latin typeface="Arial" panose="020B0604020202020204" pitchFamily="34" charset="0"/>
                <a:cs typeface="Arial" panose="020B0604020202020204" pitchFamily="34" charset="0"/>
                <a:sym typeface="Wingdings" panose="05000000000000000000" pitchFamily="2" charset="2"/>
              </a:rPr>
              <a:t>Binds to smooth muscle receptors to increase stomach motility during digestion</a:t>
            </a:r>
          </a:p>
          <a:p>
            <a:pPr marL="457200" indent="-457200">
              <a:buFontTx/>
              <a:buChar char="-"/>
            </a:pPr>
            <a:endParaRPr lang="en-GB" sz="1600" dirty="0">
              <a:latin typeface="Arial" panose="020B0604020202020204" pitchFamily="34" charset="0"/>
              <a:cs typeface="Arial" panose="020B0604020202020204" pitchFamily="34" charset="0"/>
              <a:sym typeface="Wingdings" panose="05000000000000000000" pitchFamily="2" charset="2"/>
            </a:endParaRPr>
          </a:p>
          <a:p>
            <a:r>
              <a:rPr lang="en-GB" sz="1600" b="1" i="1" dirty="0">
                <a:latin typeface="Arial" panose="020B0604020202020204" pitchFamily="34" charset="0"/>
                <a:cs typeface="Arial" panose="020B0604020202020204" pitchFamily="34" charset="0"/>
                <a:sym typeface="Wingdings" panose="05000000000000000000" pitchFamily="2" charset="2"/>
              </a:rPr>
              <a:t>INHIBITED by </a:t>
            </a:r>
            <a:r>
              <a:rPr lang="en-GB" sz="1600" b="1" i="1" dirty="0" err="1">
                <a:latin typeface="Arial" panose="020B0604020202020204" pitchFamily="34" charset="0"/>
                <a:cs typeface="Arial" panose="020B0604020202020204" pitchFamily="34" charset="0"/>
                <a:sym typeface="Wingdings" panose="05000000000000000000" pitchFamily="2" charset="2"/>
              </a:rPr>
              <a:t>Symp</a:t>
            </a:r>
            <a:r>
              <a:rPr lang="en-GB" sz="1600" b="1" i="1" dirty="0">
                <a:latin typeface="Arial" panose="020B0604020202020204" pitchFamily="34" charset="0"/>
                <a:cs typeface="Arial" panose="020B0604020202020204" pitchFamily="34" charset="0"/>
                <a:sym typeface="Wingdings" panose="05000000000000000000" pitchFamily="2" charset="2"/>
              </a:rPr>
              <a:t> NS, CCK, secretin, and somatostatin (in v low pH/high H+)</a:t>
            </a:r>
          </a:p>
        </p:txBody>
      </p:sp>
      <p:pic>
        <p:nvPicPr>
          <p:cNvPr id="11266" name="Picture 2" descr="G cells (antrum of stomach, duodenum)">
            <a:extLst>
              <a:ext uri="{FF2B5EF4-FFF2-40B4-BE49-F238E27FC236}">
                <a16:creationId xmlns:a16="http://schemas.microsoft.com/office/drawing/2014/main" id="{F60549E8-7E77-DE41-58D6-16D870F26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055" y="805670"/>
            <a:ext cx="6130165" cy="473248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74AD782-098B-7596-5B0E-4BDCEA87B33C}"/>
              </a:ext>
            </a:extLst>
          </p:cNvPr>
          <p:cNvSpPr/>
          <p:nvPr/>
        </p:nvSpPr>
        <p:spPr>
          <a:xfrm>
            <a:off x="9342409" y="4201064"/>
            <a:ext cx="1086928" cy="8195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205B7E9-151F-6F5D-4F1D-ADF64474E937}"/>
              </a:ext>
            </a:extLst>
          </p:cNvPr>
          <p:cNvSpPr/>
          <p:nvPr/>
        </p:nvSpPr>
        <p:spPr>
          <a:xfrm>
            <a:off x="7927675" y="3429000"/>
            <a:ext cx="595223" cy="2544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5128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9" name="Footer Placeholder 3">
            <a:extLst>
              <a:ext uri="{FF2B5EF4-FFF2-40B4-BE49-F238E27FC236}">
                <a16:creationId xmlns:a16="http://schemas.microsoft.com/office/drawing/2014/main" id="{6EF94BD2-11B2-FF46-848B-5A2189668C48}"/>
              </a:ext>
            </a:extLst>
          </p:cNvPr>
          <p:cNvSpPr>
            <a:spLocks noGrp="1"/>
          </p:cNvSpPr>
          <p:nvPr>
            <p:ph type="ftr" sz="quarter" idx="11"/>
          </p:nvPr>
        </p:nvSpPr>
        <p:spPr>
          <a:xfrm>
            <a:off x="1349181" y="6173037"/>
            <a:ext cx="9335310" cy="550159"/>
          </a:xfrm>
        </p:spPr>
        <p:txBody>
          <a:bodyPr/>
          <a:lstStyle/>
          <a:p>
            <a:pPr algn="l"/>
            <a:r>
              <a:rPr lang="en-US" dirty="0"/>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p>
        </p:txBody>
      </p:sp>
      <p:sp>
        <p:nvSpPr>
          <p:cNvPr id="11" name="Oval 10">
            <a:extLst>
              <a:ext uri="{FF2B5EF4-FFF2-40B4-BE49-F238E27FC236}">
                <a16:creationId xmlns:a16="http://schemas.microsoft.com/office/drawing/2014/main" id="{3A5AEC9E-2D03-7E4A-83D5-1586C37CAC44}"/>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34883BB-5BF1-1447-B232-0BAB32A5C5EE}"/>
              </a:ext>
            </a:extLst>
          </p:cNvPr>
          <p:cNvGrpSpPr/>
          <p:nvPr/>
        </p:nvGrpSpPr>
        <p:grpSpPr>
          <a:xfrm>
            <a:off x="0" y="5582490"/>
            <a:ext cx="12070081" cy="1297375"/>
            <a:chOff x="0" y="5582490"/>
            <a:chExt cx="12070081" cy="1297375"/>
          </a:xfrm>
        </p:grpSpPr>
        <p:pic>
          <p:nvPicPr>
            <p:cNvPr id="7" name="Picture 4" descr="SHEFFIELD PEER TEACHING SOCIETY">
              <a:extLst>
                <a:ext uri="{FF2B5EF4-FFF2-40B4-BE49-F238E27FC236}">
                  <a16:creationId xmlns:a16="http://schemas.microsoft.com/office/drawing/2014/main" id="{6DC64038-20AB-7745-90E6-5F69034F00D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91" b="95814" l="1386" r="96767">
                          <a14:foregroundMark x1="76443" y1="31163" x2="61432" y2="20000"/>
                          <a14:foregroundMark x1="61432" y1="20000" x2="38799" y2="17442"/>
                          <a14:foregroundMark x1="38799" y1="17442" x2="26328" y2="23488"/>
                          <a14:foregroundMark x1="26328" y1="23488" x2="21478" y2="33953"/>
                          <a14:foregroundMark x1="21478" y1="33953" x2="24711" y2="56512"/>
                          <a14:foregroundMark x1="24711" y1="56512" x2="34642" y2="73721"/>
                          <a14:foregroundMark x1="34642" y1="73721" x2="41570" y2="80000"/>
                          <a14:foregroundMark x1="41570" y1="80000" x2="49885" y2="82558"/>
                          <a14:foregroundMark x1="49885" y1="82558" x2="59584" y2="81860"/>
                          <a14:foregroundMark x1="59584" y1="81860" x2="69515" y2="74884"/>
                          <a14:foregroundMark x1="69515" y1="74884" x2="83603" y2="41628"/>
                          <a14:foregroundMark x1="42725" y1="21860" x2="67898" y2="29070"/>
                          <a14:foregroundMark x1="67898" y1="29070" x2="42263" y2="18140"/>
                          <a14:foregroundMark x1="42263" y1="18140" x2="33256" y2="16512"/>
                          <a14:foregroundMark x1="33256" y1="16512" x2="49885" y2="15814"/>
                          <a14:foregroundMark x1="49885" y1="15814" x2="59815" y2="17209"/>
                          <a14:foregroundMark x1="59815" y1="17209" x2="42725" y2="15349"/>
                          <a14:foregroundMark x1="42725" y1="15349" x2="66513" y2="19535"/>
                          <a14:foregroundMark x1="66513" y1="19535" x2="78060" y2="31395"/>
                          <a14:foregroundMark x1="78060" y1="31395" x2="70901" y2="20233"/>
                          <a14:foregroundMark x1="70901" y1="20233" x2="77829" y2="31860"/>
                          <a14:foregroundMark x1="77829" y1="31860" x2="71132" y2="22093"/>
                          <a14:foregroundMark x1="71132" y1="22093" x2="76212" y2="30698"/>
                          <a14:foregroundMark x1="76212" y1="30698" x2="76212" y2="31163"/>
                          <a14:foregroundMark x1="24942" y1="23256" x2="18476" y2="29302"/>
                          <a14:foregroundMark x1="18476" y1="29302" x2="25866" y2="22326"/>
                          <a14:foregroundMark x1="25866" y1="22326" x2="17090" y2="32326"/>
                          <a14:foregroundMark x1="34411" y1="16977" x2="22864" y2="18837"/>
                          <a14:foregroundMark x1="22864" y1="18837" x2="16397" y2="24884"/>
                          <a14:foregroundMark x1="16397" y1="24884" x2="12933" y2="33023"/>
                          <a14:foregroundMark x1="12933" y1="33023" x2="13857" y2="53721"/>
                          <a14:foregroundMark x1="13857" y1="53721" x2="23788" y2="75814"/>
                          <a14:foregroundMark x1="23788" y1="75814" x2="34642" y2="84419"/>
                          <a14:foregroundMark x1="34642" y1="84419" x2="46651" y2="87209"/>
                          <a14:foregroundMark x1="46651" y1="87209" x2="57506" y2="83256"/>
                          <a14:foregroundMark x1="57506" y1="83256" x2="73210" y2="66512"/>
                          <a14:foregroundMark x1="73210" y1="66512" x2="80139" y2="46047"/>
                          <a14:foregroundMark x1="80139" y1="46047" x2="80370" y2="30930"/>
                          <a14:foregroundMark x1="80370" y1="30930" x2="75520" y2="19302"/>
                          <a14:foregroundMark x1="75520" y1="19302" x2="64896" y2="13023"/>
                          <a14:foregroundMark x1="64896" y1="13023" x2="56981" y2="10781"/>
                          <a14:foregroundMark x1="40046" y1="11177" x2="35104" y2="12326"/>
                          <a14:foregroundMark x1="35104" y1="12326" x2="17783" y2="29070"/>
                          <a14:foregroundMark x1="17783" y1="29070" x2="15473" y2="56512"/>
                          <a14:foregroundMark x1="15473" y1="56512" x2="17321" y2="67442"/>
                          <a14:foregroundMark x1="17321" y1="67442" x2="22402" y2="76047"/>
                          <a14:foregroundMark x1="22402" y1="76047" x2="30716" y2="82093"/>
                          <a14:foregroundMark x1="30716" y1="82093" x2="43418" y2="85116"/>
                          <a14:foregroundMark x1="43418" y1="85116" x2="54273" y2="84884"/>
                          <a14:foregroundMark x1="54273" y1="84884" x2="76443" y2="74186"/>
                          <a14:foregroundMark x1="76443" y1="74186" x2="82679" y2="66512"/>
                          <a14:foregroundMark x1="82679" y1="66512" x2="86605" y2="56744"/>
                          <a14:foregroundMark x1="86605" y1="56744" x2="87298" y2="39767"/>
                          <a14:foregroundMark x1="87298" y1="39767" x2="80831" y2="20233"/>
                          <a14:foregroundMark x1="94919" y1="52558" x2="94919" y2="52558"/>
                          <a14:foregroundMark x1="9469" y1="64419" x2="9469" y2="64419"/>
                          <a14:foregroundMark x1="45958" y1="92791" x2="45958" y2="92791"/>
                          <a14:foregroundMark x1="6928" y1="50698" x2="6928" y2="50698"/>
                          <a14:foregroundMark x1="49192" y1="3023" x2="49192" y2="3023"/>
                          <a14:foregroundMark x1="40647" y1="91163" x2="56813" y2="90698"/>
                          <a14:foregroundMark x1="56813" y1="90698" x2="69284" y2="81395"/>
                          <a14:foregroundMark x1="26328" y1="26512" x2="37182" y2="25349"/>
                          <a14:foregroundMark x1="37182" y1="25349" x2="27021" y2="28372"/>
                          <a14:foregroundMark x1="27021" y1="28372" x2="41801" y2="16279"/>
                          <a14:foregroundMark x1="41801" y1="16279" x2="35335" y2="24186"/>
                          <a14:foregroundMark x1="35335" y1="24186" x2="30947" y2="26744"/>
                          <a14:foregroundMark x1="1386" y1="50698" x2="1386" y2="50698"/>
                          <a14:foregroundMark x1="96767" y1="50000" x2="96767" y2="50000"/>
                          <a14:backgroundMark x1="693" y1="49302" x2="693" y2="49302"/>
                          <a14:backgroundMark x1="13626" y1="16279" x2="5312" y2="27442"/>
                          <a14:backgroundMark x1="33487" y1="96744" x2="49423" y2="97209"/>
                          <a14:backgroundMark x1="49423" y1="97209" x2="77598" y2="92558"/>
                          <a14:backgroundMark x1="4850" y1="72558" x2="3464" y2="28605"/>
                          <a14:backgroundMark x1="3464" y1="68837" x2="25404" y2="90465"/>
                          <a14:backgroundMark x1="25404" y1="90465" x2="36721" y2="95349"/>
                          <a14:backgroundMark x1="66513" y1="95349" x2="89376" y2="75116"/>
                          <a14:backgroundMark x1="89376" y1="75116" x2="97460" y2="59767"/>
                          <a14:backgroundMark x1="97460" y1="59767" x2="96998" y2="42093"/>
                          <a14:backgroundMark x1="96998" y1="42093" x2="87529" y2="15581"/>
                          <a14:backgroundMark x1="7852" y1="22791" x2="36028" y2="8140"/>
                          <a14:backgroundMark x1="36028" y1="8140" x2="53118" y2="7209"/>
                          <a14:backgroundMark x1="53118" y1="7209" x2="69053" y2="7907"/>
                          <a14:backgroundMark x1="69053" y1="7907" x2="84296" y2="16047"/>
                          <a14:backgroundMark x1="84296" y1="16047" x2="92610" y2="26047"/>
                        </a14:backgroundRemoval>
                      </a14:imgEffect>
                    </a14:imgLayer>
                  </a14:imgProps>
                </a:ext>
                <a:ext uri="{28A0092B-C50C-407E-A947-70E740481C1C}">
                  <a14:useLocalDpi xmlns:a14="http://schemas.microsoft.com/office/drawing/2010/main" val="0"/>
                </a:ext>
              </a:extLst>
            </a:blip>
            <a:srcRect/>
            <a:stretch>
              <a:fillRect/>
            </a:stretch>
          </p:blipFill>
          <p:spPr bwMode="auto">
            <a:xfrm>
              <a:off x="0" y="5582490"/>
              <a:ext cx="1306426" cy="1297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heffield Medical Society">
              <a:extLst>
                <a:ext uri="{FF2B5EF4-FFF2-40B4-BE49-F238E27FC236}">
                  <a16:creationId xmlns:a16="http://schemas.microsoft.com/office/drawing/2014/main" id="{2A88FC12-9D37-0F4C-B762-BDC5ABC502C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63655" y="6054562"/>
              <a:ext cx="1306426" cy="76878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70D148E-6A26-21EA-35DA-2026600B581F}"/>
              </a:ext>
            </a:extLst>
          </p:cNvPr>
          <p:cNvSpPr txBox="1"/>
          <p:nvPr/>
        </p:nvSpPr>
        <p:spPr>
          <a:xfrm>
            <a:off x="137710" y="47947"/>
            <a:ext cx="11916580" cy="984885"/>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Innervation of the GI tract</a:t>
            </a:r>
            <a:endParaRPr lang="en-GB" sz="3200" dirty="0">
              <a:latin typeface="Arial" panose="020B0604020202020204" pitchFamily="34" charset="0"/>
              <a:cs typeface="Arial" panose="020B0604020202020204" pitchFamily="34" charset="0"/>
            </a:endParaRPr>
          </a:p>
          <a:p>
            <a:endParaRPr lang="en-GB" dirty="0"/>
          </a:p>
        </p:txBody>
      </p:sp>
      <p:pic>
        <p:nvPicPr>
          <p:cNvPr id="2" name="Picture 1">
            <a:extLst>
              <a:ext uri="{FF2B5EF4-FFF2-40B4-BE49-F238E27FC236}">
                <a16:creationId xmlns:a16="http://schemas.microsoft.com/office/drawing/2014/main" id="{5826B5B7-DE63-8C52-B374-40CAF6EF9F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4239" y="1166539"/>
            <a:ext cx="4200162" cy="46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94B9CE-F9E2-EC66-15F0-C1D50DDE5B7F}"/>
              </a:ext>
            </a:extLst>
          </p:cNvPr>
          <p:cNvPicPr>
            <a:picLocks noChangeAspect="1"/>
          </p:cNvPicPr>
          <p:nvPr/>
        </p:nvPicPr>
        <p:blipFill>
          <a:blip r:embed="rId6">
            <a:extLst>
              <a:ext uri="{28A0092B-C50C-407E-A947-70E740481C1C}">
                <a14:useLocalDpi xmlns:a14="http://schemas.microsoft.com/office/drawing/2010/main" val="0"/>
              </a:ext>
            </a:extLst>
          </a:blip>
          <a:srcRect l="6927" t="10101" r="18810" b="46851"/>
          <a:stretch>
            <a:fillRect/>
          </a:stretch>
        </p:blipFill>
        <p:spPr bwMode="auto">
          <a:xfrm>
            <a:off x="1670858" y="2081045"/>
            <a:ext cx="3621197" cy="350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67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0D148E-6A26-21EA-35DA-2026600B581F}"/>
              </a:ext>
            </a:extLst>
          </p:cNvPr>
          <p:cNvSpPr txBox="1"/>
          <p:nvPr/>
        </p:nvSpPr>
        <p:spPr>
          <a:xfrm>
            <a:off x="137710" y="88883"/>
            <a:ext cx="11916580" cy="2062103"/>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Parietal cell HCl production</a:t>
            </a:r>
          </a:p>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EB0F3A6-B33A-B065-FCDC-DE541F48D429}"/>
              </a:ext>
            </a:extLst>
          </p:cNvPr>
          <p:cNvPicPr>
            <a:picLocks noChangeAspect="1"/>
          </p:cNvPicPr>
          <p:nvPr/>
        </p:nvPicPr>
        <p:blipFill>
          <a:blip r:embed="rId3"/>
          <a:stretch>
            <a:fillRect/>
          </a:stretch>
        </p:blipFill>
        <p:spPr>
          <a:xfrm>
            <a:off x="3000300" y="965170"/>
            <a:ext cx="5618027" cy="5125080"/>
          </a:xfrm>
          <a:prstGeom prst="rect">
            <a:avLst/>
          </a:prstGeom>
        </p:spPr>
      </p:pic>
    </p:spTree>
    <p:extLst>
      <p:ext uri="{BB962C8B-B14F-4D97-AF65-F5344CB8AC3E}">
        <p14:creationId xmlns:p14="http://schemas.microsoft.com/office/powerpoint/2010/main" val="4139206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0D148E-6A26-21EA-35DA-2026600B581F}"/>
              </a:ext>
            </a:extLst>
          </p:cNvPr>
          <p:cNvSpPr txBox="1"/>
          <p:nvPr/>
        </p:nvSpPr>
        <p:spPr>
          <a:xfrm>
            <a:off x="137710" y="88883"/>
            <a:ext cx="11916580" cy="2062103"/>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Clinical relevance?</a:t>
            </a:r>
          </a:p>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30FFF5-6488-E4CB-E83F-983045186632}"/>
              </a:ext>
            </a:extLst>
          </p:cNvPr>
          <p:cNvSpPr txBox="1"/>
          <p:nvPr/>
        </p:nvSpPr>
        <p:spPr>
          <a:xfrm>
            <a:off x="773835" y="1776524"/>
            <a:ext cx="10109492" cy="3098284"/>
          </a:xfrm>
          <a:prstGeom prst="rect">
            <a:avLst/>
          </a:prstGeom>
          <a:noFill/>
        </p:spPr>
        <p:txBody>
          <a:bodyPr wrap="square">
            <a:spAutoFit/>
          </a:bodyPr>
          <a:lstStyle/>
          <a:p>
            <a:pPr marL="0" lvl="0" indent="0" algn="l" rtl="0">
              <a:spcBef>
                <a:spcPts val="1000"/>
              </a:spcBef>
              <a:spcAft>
                <a:spcPts val="0"/>
              </a:spcAft>
              <a:buNone/>
            </a:pPr>
            <a:r>
              <a:rPr lang="en-US" sz="1800" b="1" dirty="0">
                <a:latin typeface="Arial"/>
                <a:ea typeface="Arial"/>
                <a:cs typeface="Arial"/>
                <a:sym typeface="Arial"/>
              </a:rPr>
              <a:t>Peptic ulcers </a:t>
            </a:r>
            <a:r>
              <a:rPr lang="en-US" sz="1800" dirty="0">
                <a:latin typeface="Arial"/>
                <a:ea typeface="Arial"/>
                <a:cs typeface="Arial"/>
                <a:sym typeface="Arial"/>
              </a:rPr>
              <a:t>are a common presentation in clinical practice.</a:t>
            </a:r>
            <a:endParaRPr lang="en-US" dirty="0">
              <a:latin typeface="Arial"/>
              <a:ea typeface="Arial"/>
              <a:cs typeface="Arial"/>
              <a:sym typeface="Arial"/>
            </a:endParaRPr>
          </a:p>
          <a:p>
            <a:pPr marL="0" lvl="0" indent="0" algn="l" rtl="0">
              <a:spcBef>
                <a:spcPts val="1000"/>
              </a:spcBef>
              <a:spcAft>
                <a:spcPts val="0"/>
              </a:spcAft>
              <a:buNone/>
            </a:pPr>
            <a:r>
              <a:rPr lang="en-US" dirty="0">
                <a:latin typeface="Arial"/>
                <a:ea typeface="Arial"/>
                <a:cs typeface="Arial"/>
                <a:sym typeface="Arial"/>
              </a:rPr>
              <a:t>A frequently prescribed medication is </a:t>
            </a:r>
            <a:r>
              <a:rPr lang="en-US" b="1" dirty="0">
                <a:latin typeface="Arial"/>
                <a:ea typeface="Arial"/>
                <a:cs typeface="Arial"/>
                <a:sym typeface="Arial"/>
              </a:rPr>
              <a:t>omeprazole</a:t>
            </a:r>
            <a:r>
              <a:rPr lang="en-US" dirty="0">
                <a:latin typeface="Arial"/>
                <a:ea typeface="Arial"/>
                <a:cs typeface="Arial"/>
                <a:sym typeface="Arial"/>
              </a:rPr>
              <a:t> – a proton pump inhibitor – which works (as stated!) by</a:t>
            </a:r>
            <a:r>
              <a:rPr lang="en-US" sz="1800" dirty="0">
                <a:latin typeface="Arial"/>
                <a:ea typeface="Arial"/>
                <a:cs typeface="Arial"/>
                <a:sym typeface="Arial"/>
              </a:rPr>
              <a:t> inhibiting proton pumps – the H+/K+-ATPases in parietal cells</a:t>
            </a:r>
            <a:endParaRPr lang="en-US" dirty="0">
              <a:latin typeface="Arial"/>
              <a:ea typeface="Arial"/>
              <a:cs typeface="Arial"/>
              <a:sym typeface="Arial"/>
            </a:endParaRPr>
          </a:p>
          <a:p>
            <a:pPr marL="0" lvl="0" indent="0" algn="l" rtl="0">
              <a:spcBef>
                <a:spcPts val="1000"/>
              </a:spcBef>
              <a:spcAft>
                <a:spcPts val="0"/>
              </a:spcAft>
              <a:buNone/>
            </a:pPr>
            <a:r>
              <a:rPr lang="en-US" b="1" i="0" dirty="0">
                <a:solidFill>
                  <a:srgbClr val="202124"/>
                </a:solidFill>
                <a:effectLst/>
                <a:latin typeface="arial" panose="020B0604020202020204" pitchFamily="34" charset="0"/>
              </a:rPr>
              <a:t>Taking omeprazole for more than a year may increase certain side effects</a:t>
            </a:r>
            <a:r>
              <a:rPr lang="en-US" b="0" i="0" dirty="0">
                <a:solidFill>
                  <a:srgbClr val="202124"/>
                </a:solidFill>
                <a:effectLst/>
                <a:latin typeface="arial" panose="020B0604020202020204" pitchFamily="34" charset="0"/>
              </a:rPr>
              <a:t>, including: bone fractures, gut infections, </a:t>
            </a:r>
            <a:r>
              <a:rPr lang="en-US" b="1" i="0" dirty="0">
                <a:solidFill>
                  <a:srgbClr val="202124"/>
                </a:solidFill>
                <a:effectLst/>
                <a:latin typeface="arial" panose="020B0604020202020204" pitchFamily="34" charset="0"/>
              </a:rPr>
              <a:t>vitamin B12 deficiency </a:t>
            </a:r>
            <a:r>
              <a:rPr lang="en-US" b="0" i="0" dirty="0">
                <a:solidFill>
                  <a:srgbClr val="202124"/>
                </a:solidFill>
                <a:effectLst/>
                <a:latin typeface="arial" panose="020B0604020202020204" pitchFamily="34" charset="0"/>
              </a:rPr>
              <a:t>– </a:t>
            </a:r>
            <a:r>
              <a:rPr lang="en-US" b="0" i="1" dirty="0">
                <a:solidFill>
                  <a:srgbClr val="202124"/>
                </a:solidFill>
                <a:effectLst/>
                <a:latin typeface="arial" panose="020B0604020202020204" pitchFamily="34" charset="0"/>
              </a:rPr>
              <a:t>symptoms include feeling very tired, a sore and red tongue, mouth ulcers and pins and needles</a:t>
            </a:r>
            <a:r>
              <a:rPr lang="en-US" b="0" i="0" dirty="0">
                <a:solidFill>
                  <a:srgbClr val="202124"/>
                </a:solidFill>
                <a:effectLst/>
                <a:latin typeface="arial" panose="020B0604020202020204" pitchFamily="34" charset="0"/>
              </a:rPr>
              <a:t>.</a:t>
            </a:r>
          </a:p>
          <a:p>
            <a:pPr marL="0" lvl="0" indent="0" algn="l" rtl="0">
              <a:spcBef>
                <a:spcPts val="1000"/>
              </a:spcBef>
              <a:spcAft>
                <a:spcPts val="0"/>
              </a:spcAft>
              <a:buNone/>
            </a:pPr>
            <a:endParaRPr lang="en-US" sz="1800" dirty="0">
              <a:solidFill>
                <a:srgbClr val="202124"/>
              </a:solidFill>
              <a:latin typeface="arial" panose="020B0604020202020204" pitchFamily="34" charset="0"/>
              <a:ea typeface="Arial"/>
              <a:cs typeface="Arial"/>
              <a:sym typeface="Arial"/>
            </a:endParaRPr>
          </a:p>
          <a:p>
            <a:pPr marL="0" lvl="0" indent="0" algn="l" rtl="0">
              <a:spcBef>
                <a:spcPts val="1000"/>
              </a:spcBef>
              <a:spcAft>
                <a:spcPts val="0"/>
              </a:spcAft>
              <a:buNone/>
            </a:pPr>
            <a:r>
              <a:rPr lang="en-US" b="1" dirty="0">
                <a:solidFill>
                  <a:srgbClr val="202124"/>
                </a:solidFill>
                <a:latin typeface="arial" panose="020B0604020202020204" pitchFamily="34" charset="0"/>
                <a:ea typeface="Arial"/>
                <a:cs typeface="Arial"/>
                <a:sym typeface="Arial"/>
              </a:rPr>
              <a:t>Why B12 deficiency</a:t>
            </a:r>
            <a:r>
              <a:rPr lang="en-US" dirty="0">
                <a:solidFill>
                  <a:srgbClr val="202124"/>
                </a:solidFill>
                <a:latin typeface="arial" panose="020B0604020202020204" pitchFamily="34" charset="0"/>
                <a:ea typeface="Arial"/>
                <a:cs typeface="Arial"/>
                <a:sym typeface="Arial"/>
              </a:rPr>
              <a:t>? Potential to damage parietal cells </a:t>
            </a:r>
            <a:r>
              <a:rPr lang="en-US" dirty="0">
                <a:solidFill>
                  <a:srgbClr val="202124"/>
                </a:solidFill>
                <a:latin typeface="arial" panose="020B0604020202020204" pitchFamily="34" charset="0"/>
                <a:ea typeface="Arial"/>
                <a:cs typeface="Arial"/>
                <a:sym typeface="Wingdings" panose="05000000000000000000" pitchFamily="2" charset="2"/>
              </a:rPr>
              <a:t></a:t>
            </a:r>
            <a:r>
              <a:rPr lang="en-US" dirty="0">
                <a:solidFill>
                  <a:srgbClr val="202124"/>
                </a:solidFill>
                <a:latin typeface="arial" panose="020B0604020202020204" pitchFamily="34" charset="0"/>
                <a:ea typeface="Arial"/>
                <a:cs typeface="Arial"/>
                <a:sym typeface="Arial"/>
              </a:rPr>
              <a:t> Reduced secretion of intrinsic factor, which is needed for B12 absorption in the terminal ileum.</a:t>
            </a:r>
            <a:endParaRPr lang="en-US" sz="1800" dirty="0">
              <a:latin typeface="Arial"/>
              <a:ea typeface="Arial"/>
              <a:cs typeface="Arial"/>
              <a:sym typeface="Arial"/>
            </a:endParaRPr>
          </a:p>
        </p:txBody>
      </p:sp>
    </p:spTree>
    <p:extLst>
      <p:ext uri="{BB962C8B-B14F-4D97-AF65-F5344CB8AC3E}">
        <p14:creationId xmlns:p14="http://schemas.microsoft.com/office/powerpoint/2010/main" val="2082037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6202705" cy="5355312"/>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Somatostatin</a:t>
            </a:r>
          </a:p>
          <a:p>
            <a:endParaRPr lang="en-GB" sz="32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released from antral D cells – they are chemoreceptors, which detect when stomach pH is very low (high H+ levels) and secrete somatostatin.</a:t>
            </a:r>
          </a:p>
          <a:p>
            <a:endParaRPr lang="en-GB" sz="2000" dirty="0">
              <a:latin typeface="Arial" panose="020B0604020202020204" pitchFamily="34" charset="0"/>
              <a:cs typeface="Arial" panose="020B0604020202020204" pitchFamily="34" charset="0"/>
            </a:endParaRPr>
          </a:p>
          <a:p>
            <a:r>
              <a:rPr lang="en-GB" sz="2000" b="1" dirty="0">
                <a:solidFill>
                  <a:srgbClr val="C00000"/>
                </a:solidFill>
                <a:latin typeface="Arial" panose="020B0604020202020204" pitchFamily="34" charset="0"/>
                <a:cs typeface="Arial" panose="020B0604020202020204" pitchFamily="34" charset="0"/>
              </a:rPr>
              <a:t>Somatostatin binds with receptors on antral G cells and INHIBITS secretion of gastrin</a:t>
            </a:r>
            <a:r>
              <a:rPr lang="en-GB" sz="2000" dirty="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 Binds to SST receptors on parietal cells and inhibits proton pumps</a:t>
            </a:r>
          </a:p>
          <a:p>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Clinical relevance</a:t>
            </a:r>
            <a:r>
              <a:rPr lang="en-GB" sz="2000" dirty="0">
                <a:latin typeface="Arial" panose="020B0604020202020204" pitchFamily="34" charset="0"/>
                <a:cs typeface="Arial" panose="020B0604020202020204" pitchFamily="34" charset="0"/>
              </a:rPr>
              <a:t>? Studies show that low SST levels found in </a:t>
            </a:r>
            <a:r>
              <a:rPr lang="en-GB" sz="2000" dirty="0" err="1">
                <a:latin typeface="Arial" panose="020B0604020202020204" pitchFamily="34" charset="0"/>
                <a:cs typeface="Arial" panose="020B0604020202020204" pitchFamily="34" charset="0"/>
              </a:rPr>
              <a:t>H.pylori</a:t>
            </a:r>
            <a:r>
              <a:rPr lang="en-GB" sz="2000" dirty="0">
                <a:latin typeface="Arial" panose="020B0604020202020204" pitchFamily="34" charset="0"/>
                <a:cs typeface="Arial" panose="020B0604020202020204" pitchFamily="34" charset="0"/>
              </a:rPr>
              <a:t> infections = raised acid production</a:t>
            </a:r>
          </a:p>
          <a:p>
            <a:endParaRPr lang="en-GB" dirty="0"/>
          </a:p>
        </p:txBody>
      </p:sp>
      <p:pic>
        <p:nvPicPr>
          <p:cNvPr id="12290" name="Picture 2" descr="Pin on Glucagon">
            <a:extLst>
              <a:ext uri="{FF2B5EF4-FFF2-40B4-BE49-F238E27FC236}">
                <a16:creationId xmlns:a16="http://schemas.microsoft.com/office/drawing/2014/main" id="{BA4441C7-2331-B7F0-2F61-739988C41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455" y="418317"/>
            <a:ext cx="4895850" cy="50387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BA8F459E-2E7E-A110-9F94-F72E0C92E9AB}"/>
                  </a:ext>
                </a:extLst>
              </p14:cNvPr>
              <p14:cNvContentPartPr/>
              <p14:nvPr/>
            </p14:nvContentPartPr>
            <p14:xfrm>
              <a:off x="9127705" y="2065483"/>
              <a:ext cx="2694600" cy="3161160"/>
            </p14:xfrm>
          </p:contentPart>
        </mc:Choice>
        <mc:Fallback xmlns="">
          <p:pic>
            <p:nvPicPr>
              <p:cNvPr id="9" name="Ink 8">
                <a:extLst>
                  <a:ext uri="{FF2B5EF4-FFF2-40B4-BE49-F238E27FC236}">
                    <a16:creationId xmlns:a16="http://schemas.microsoft.com/office/drawing/2014/main" id="{BA8F459E-2E7E-A110-9F94-F72E0C92E9AB}"/>
                  </a:ext>
                </a:extLst>
              </p:cNvPr>
              <p:cNvPicPr/>
              <p:nvPr/>
            </p:nvPicPr>
            <p:blipFill>
              <a:blip r:embed="rId4"/>
              <a:stretch>
                <a:fillRect/>
              </a:stretch>
            </p:blipFill>
            <p:spPr>
              <a:xfrm>
                <a:off x="9091705" y="1993843"/>
                <a:ext cx="2766240" cy="3304800"/>
              </a:xfrm>
              <a:prstGeom prst="rect">
                <a:avLst/>
              </a:prstGeom>
            </p:spPr>
          </p:pic>
        </mc:Fallback>
      </mc:AlternateContent>
      <p:cxnSp>
        <p:nvCxnSpPr>
          <p:cNvPr id="12" name="Straight Connector 11">
            <a:extLst>
              <a:ext uri="{FF2B5EF4-FFF2-40B4-BE49-F238E27FC236}">
                <a16:creationId xmlns:a16="http://schemas.microsoft.com/office/drawing/2014/main" id="{83F8436F-B29F-533A-D013-076B9A1F67FA}"/>
              </a:ext>
            </a:extLst>
          </p:cNvPr>
          <p:cNvCxnSpPr>
            <a:cxnSpLocks/>
          </p:cNvCxnSpPr>
          <p:nvPr/>
        </p:nvCxnSpPr>
        <p:spPr>
          <a:xfrm>
            <a:off x="11499011" y="4546121"/>
            <a:ext cx="1725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083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0D148E-6A26-21EA-35DA-2026600B581F}"/>
              </a:ext>
            </a:extLst>
          </p:cNvPr>
          <p:cNvSpPr txBox="1"/>
          <p:nvPr/>
        </p:nvSpPr>
        <p:spPr>
          <a:xfrm>
            <a:off x="112143" y="0"/>
            <a:ext cx="5983857" cy="6924973"/>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CCK – cholecystokinin</a:t>
            </a:r>
          </a:p>
          <a:p>
            <a:endParaRPr lang="en-GB" sz="2000" b="1" dirty="0">
              <a:solidFill>
                <a:srgbClr val="00B050"/>
              </a:solidFill>
              <a:latin typeface="Arial" panose="020B0604020202020204" pitchFamily="34" charset="0"/>
              <a:cs typeface="Arial" panose="020B0604020202020204" pitchFamily="34" charset="0"/>
            </a:endParaRPr>
          </a:p>
          <a:p>
            <a:r>
              <a:rPr lang="en-GB" sz="2000" b="1" dirty="0">
                <a:solidFill>
                  <a:srgbClr val="00B050"/>
                </a:solidFill>
                <a:latin typeface="Arial" panose="020B0604020202020204" pitchFamily="34" charset="0"/>
                <a:cs typeface="Arial" panose="020B0604020202020204" pitchFamily="34" charset="0"/>
              </a:rPr>
              <a:t>    *Think ‘gallbladder’!*</a:t>
            </a:r>
          </a:p>
          <a:p>
            <a:endParaRPr lang="en-GB"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Secreted by </a:t>
            </a:r>
            <a:r>
              <a:rPr lang="en-GB" sz="1600" b="1" dirty="0">
                <a:latin typeface="Arial" panose="020B0604020202020204" pitchFamily="34" charset="0"/>
                <a:cs typeface="Arial" panose="020B0604020202020204" pitchFamily="34" charset="0"/>
              </a:rPr>
              <a:t>duodenal I-cells </a:t>
            </a:r>
            <a:r>
              <a:rPr lang="en-GB" sz="1600" dirty="0">
                <a:latin typeface="Arial" panose="020B0604020202020204" pitchFamily="34" charset="0"/>
                <a:cs typeface="Arial" panose="020B0604020202020204" pitchFamily="34" charset="0"/>
              </a:rPr>
              <a:t>in response to high chyme conc. of fats, proteins, and glucose.</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Binds with receptors on </a:t>
            </a:r>
            <a:r>
              <a:rPr lang="en-GB" sz="1600" b="1" dirty="0">
                <a:latin typeface="Arial" panose="020B0604020202020204" pitchFamily="34" charset="0"/>
                <a:cs typeface="Arial" panose="020B0604020202020204" pitchFamily="34" charset="0"/>
              </a:rPr>
              <a:t>parietal cells, INHIBITING proton pump </a:t>
            </a:r>
            <a:r>
              <a:rPr lang="en-GB" sz="1600" b="1" dirty="0">
                <a:latin typeface="Arial" panose="020B0604020202020204" pitchFamily="34" charset="0"/>
                <a:cs typeface="Arial" panose="020B0604020202020204" pitchFamily="34" charset="0"/>
                <a:sym typeface="Wingdings" panose="05000000000000000000" pitchFamily="2" charset="2"/>
              </a:rPr>
              <a:t> reduced H+ release</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sym typeface="Wingdings" panose="05000000000000000000" pitchFamily="2" charset="2"/>
              </a:rPr>
              <a:t>Stimulates contraction of gallbladder</a:t>
            </a:r>
            <a:r>
              <a:rPr lang="en-GB" sz="1600" dirty="0">
                <a:latin typeface="Arial" panose="020B0604020202020204" pitchFamily="34" charset="0"/>
                <a:cs typeface="Arial" panose="020B0604020202020204" pitchFamily="34" charset="0"/>
                <a:sym typeface="Wingdings" panose="05000000000000000000" pitchFamily="2" charset="2"/>
              </a:rPr>
              <a:t>  ejects out concentrated bile</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sym typeface="Wingdings" panose="05000000000000000000" pitchFamily="2" charset="2"/>
              </a:rPr>
              <a:t>Stimulates secretion of pancreatic enzymes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sym typeface="Wingdings" panose="05000000000000000000" pitchFamily="2" charset="2"/>
              </a:rPr>
              <a:t>Enhances effect of secretin by binding to liver – bile synthesis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sym typeface="Wingdings" panose="05000000000000000000" pitchFamily="2" charset="2"/>
              </a:rPr>
              <a:t>Stimulates Sphincter of Oddi to </a:t>
            </a:r>
            <a:r>
              <a:rPr lang="en-GB" sz="1600" i="1" dirty="0">
                <a:latin typeface="Arial" panose="020B0604020202020204" pitchFamily="34" charset="0"/>
                <a:cs typeface="Arial" panose="020B0604020202020204" pitchFamily="34" charset="0"/>
                <a:sym typeface="Wingdings" panose="05000000000000000000" pitchFamily="2" charset="2"/>
              </a:rPr>
              <a:t>relax</a:t>
            </a:r>
            <a:r>
              <a:rPr lang="en-GB" sz="1600" dirty="0">
                <a:latin typeface="Arial" panose="020B0604020202020204" pitchFamily="34" charset="0"/>
                <a:cs typeface="Arial" panose="020B0604020202020204" pitchFamily="34" charset="0"/>
                <a:sym typeface="Wingdings" panose="05000000000000000000" pitchFamily="2" charset="2"/>
              </a:rPr>
              <a:t>  bile, bicarb etc flow into duodenum</a:t>
            </a:r>
          </a:p>
          <a:p>
            <a:pPr marL="285750" indent="-285750" algn="r">
              <a:buFont typeface="Arial" panose="020B0604020202020204" pitchFamily="34" charset="0"/>
              <a:buChar char="•"/>
            </a:pPr>
            <a:endParaRPr lang="en-GB" sz="16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sym typeface="Wingdings" panose="05000000000000000000" pitchFamily="2" charset="2"/>
              </a:rPr>
              <a:t>Relaxes stomach muscles/delays gastric emptying – paces release of chyme into the duodenum</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CCK also acts on D cells </a:t>
            </a:r>
            <a:r>
              <a:rPr lang="en-GB" sz="1600" dirty="0">
                <a:latin typeface="Arial" panose="020B0604020202020204" pitchFamily="34" charset="0"/>
                <a:cs typeface="Arial" panose="020B0604020202020204" pitchFamily="34" charset="0"/>
              </a:rPr>
              <a:t>– indirectly inhibits gastrin by stimulating somatostatin production</a:t>
            </a:r>
            <a:endParaRPr lang="en-GB" dirty="0"/>
          </a:p>
        </p:txBody>
      </p:sp>
      <p:pic>
        <p:nvPicPr>
          <p:cNvPr id="14338" name="Picture 2">
            <a:extLst>
              <a:ext uri="{FF2B5EF4-FFF2-40B4-BE49-F238E27FC236}">
                <a16:creationId xmlns:a16="http://schemas.microsoft.com/office/drawing/2014/main" id="{4A961AF6-A490-0E19-EA98-3CD667B18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83283"/>
            <a:ext cx="5638800" cy="49911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6170FEB8-B731-02AE-D28A-FEF63402029B}"/>
              </a:ext>
            </a:extLst>
          </p:cNvPr>
          <p:cNvSpPr/>
          <p:nvPr/>
        </p:nvSpPr>
        <p:spPr>
          <a:xfrm>
            <a:off x="2605177" y="517585"/>
            <a:ext cx="4951563" cy="2725947"/>
          </a:xfrm>
          <a:custGeom>
            <a:avLst/>
            <a:gdLst>
              <a:gd name="connsiteX0" fmla="*/ 0 w 4703773"/>
              <a:gd name="connsiteY0" fmla="*/ 712247 h 2008501"/>
              <a:gd name="connsiteX1" fmla="*/ 2372265 w 4703773"/>
              <a:gd name="connsiteY1" fmla="*/ 48013 h 2008501"/>
              <a:gd name="connsiteX2" fmla="*/ 4537495 w 4703773"/>
              <a:gd name="connsiteY2" fmla="*/ 1876813 h 2008501"/>
              <a:gd name="connsiteX3" fmla="*/ 4546121 w 4703773"/>
              <a:gd name="connsiteY3" fmla="*/ 1859560 h 2008501"/>
              <a:gd name="connsiteX4" fmla="*/ 4459857 w 4703773"/>
              <a:gd name="connsiteY4" fmla="*/ 1825054 h 2008501"/>
              <a:gd name="connsiteX5" fmla="*/ 4459857 w 4703773"/>
              <a:gd name="connsiteY5" fmla="*/ 1825054 h 20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773" h="2008501">
                <a:moveTo>
                  <a:pt x="0" y="712247"/>
                </a:moveTo>
                <a:cubicBezTo>
                  <a:pt x="808008" y="283083"/>
                  <a:pt x="1616016" y="-146081"/>
                  <a:pt x="2372265" y="48013"/>
                </a:cubicBezTo>
                <a:cubicBezTo>
                  <a:pt x="3128514" y="242107"/>
                  <a:pt x="4175186" y="1574889"/>
                  <a:pt x="4537495" y="1876813"/>
                </a:cubicBezTo>
                <a:cubicBezTo>
                  <a:pt x="4899804" y="2178738"/>
                  <a:pt x="4559061" y="1868186"/>
                  <a:pt x="4546121" y="1859560"/>
                </a:cubicBezTo>
                <a:cubicBezTo>
                  <a:pt x="4533181" y="1850934"/>
                  <a:pt x="4459857" y="1825054"/>
                  <a:pt x="4459857" y="1825054"/>
                </a:cubicBezTo>
                <a:lnTo>
                  <a:pt x="4459857" y="182505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Arrow: Chevron 3">
            <a:extLst>
              <a:ext uri="{FF2B5EF4-FFF2-40B4-BE49-F238E27FC236}">
                <a16:creationId xmlns:a16="http://schemas.microsoft.com/office/drawing/2014/main" id="{CE98B1E2-B811-5FB1-F831-6827DAFDF45B}"/>
              </a:ext>
            </a:extLst>
          </p:cNvPr>
          <p:cNvSpPr/>
          <p:nvPr/>
        </p:nvSpPr>
        <p:spPr>
          <a:xfrm rot="2297186">
            <a:off x="7470474" y="3132844"/>
            <a:ext cx="235290" cy="250167"/>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27825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23009"/>
            <a:ext cx="5650615" cy="6647974"/>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Secretin</a:t>
            </a:r>
          </a:p>
          <a:p>
            <a:endParaRPr lang="en-GB" sz="3200" b="1"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Released by duodenal S-cells in response to partially digested proteins in chyme</a:t>
            </a:r>
          </a:p>
          <a:p>
            <a:endParaRPr lang="en-GB" sz="2800" dirty="0">
              <a:latin typeface="Arial" panose="020B0604020202020204" pitchFamily="34" charset="0"/>
              <a:cs typeface="Arial" panose="020B0604020202020204" pitchFamily="34" charset="0"/>
            </a:endParaRPr>
          </a:p>
          <a:p>
            <a:pPr marL="457200" indent="-457200">
              <a:buFontTx/>
              <a:buChar char="-"/>
            </a:pPr>
            <a:r>
              <a:rPr lang="en-GB" sz="2800" dirty="0">
                <a:latin typeface="Arial" panose="020B0604020202020204" pitchFamily="34" charset="0"/>
                <a:cs typeface="Arial" panose="020B0604020202020204" pitchFamily="34" charset="0"/>
              </a:rPr>
              <a:t>Inhibits secretion of gastrin by antral G cells</a:t>
            </a:r>
          </a:p>
          <a:p>
            <a:pPr marL="457200" indent="-457200">
              <a:buFontTx/>
              <a:buChar char="-"/>
            </a:pPr>
            <a:r>
              <a:rPr lang="en-GB" sz="2800" dirty="0">
                <a:latin typeface="Arial" panose="020B0604020202020204" pitchFamily="34" charset="0"/>
                <a:cs typeface="Arial" panose="020B0604020202020204" pitchFamily="34" charset="0"/>
              </a:rPr>
              <a:t>Stimulates pancreas to release bicarbonate</a:t>
            </a:r>
          </a:p>
          <a:p>
            <a:pPr marL="457200" indent="-457200">
              <a:buFontTx/>
              <a:buChar char="-"/>
            </a:pPr>
            <a:r>
              <a:rPr lang="en-GB" sz="2800" dirty="0">
                <a:latin typeface="Arial" panose="020B0604020202020204" pitchFamily="34" charset="0"/>
                <a:cs typeface="Arial" panose="020B0604020202020204" pitchFamily="34" charset="0"/>
              </a:rPr>
              <a:t>Stimulates liver to convert cholesterol to bile acids</a:t>
            </a: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pic>
        <p:nvPicPr>
          <p:cNvPr id="13314" name="Picture 2" descr="Secretin hormone function, source of production &amp; secretin stimulation test">
            <a:extLst>
              <a:ext uri="{FF2B5EF4-FFF2-40B4-BE49-F238E27FC236}">
                <a16:creationId xmlns:a16="http://schemas.microsoft.com/office/drawing/2014/main" id="{B844C9B2-E158-C003-4DD9-3AFB489CE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306" y="612476"/>
            <a:ext cx="5951741" cy="48998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6BA60E-EFA7-8379-42D2-7EF9B1010F78}"/>
              </a:ext>
            </a:extLst>
          </p:cNvPr>
          <p:cNvSpPr>
            <a:spLocks noGrp="1" noRot="1" noMove="1" noResize="1" noEditPoints="1" noAdjustHandles="1" noChangeArrowheads="1" noChangeShapeType="1"/>
          </p:cNvSpPr>
          <p:nvPr/>
        </p:nvSpPr>
        <p:spPr>
          <a:xfrm>
            <a:off x="6892506" y="1233577"/>
            <a:ext cx="1086928" cy="4140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064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D5B2B5E0-5674-14EE-5191-6C11EEE881A1}"/>
              </a:ext>
            </a:extLst>
          </p:cNvPr>
          <p:cNvSpPr txBox="1"/>
          <p:nvPr/>
        </p:nvSpPr>
        <p:spPr>
          <a:xfrm>
            <a:off x="215660" y="155275"/>
            <a:ext cx="11671540" cy="2862322"/>
          </a:xfrm>
          <a:prstGeom prst="rect">
            <a:avLst/>
          </a:prstGeom>
          <a:noFill/>
        </p:spPr>
        <p:txBody>
          <a:bodyPr wrap="square" rtlCol="0">
            <a:spAutoFit/>
          </a:bodyPr>
          <a:lstStyle/>
          <a:p>
            <a:pPr algn="ctr"/>
            <a:endParaRPr lang="en-GB" sz="6000" b="1" dirty="0">
              <a:latin typeface="Arial" panose="020B0604020202020204" pitchFamily="34" charset="0"/>
              <a:cs typeface="Arial" panose="020B0604020202020204" pitchFamily="34" charset="0"/>
            </a:endParaRPr>
          </a:p>
          <a:p>
            <a:pPr algn="ctr"/>
            <a:endParaRPr lang="en-GB" sz="6000" b="1" dirty="0">
              <a:latin typeface="Arial" panose="020B0604020202020204" pitchFamily="34" charset="0"/>
              <a:cs typeface="Arial" panose="020B0604020202020204" pitchFamily="34" charset="0"/>
            </a:endParaRPr>
          </a:p>
          <a:p>
            <a:pPr algn="ctr"/>
            <a:r>
              <a:rPr lang="en-GB" sz="6000" b="1" dirty="0">
                <a:latin typeface="Arial" panose="020B0604020202020204" pitchFamily="34" charset="0"/>
                <a:cs typeface="Arial" panose="020B0604020202020204" pitchFamily="34" charset="0"/>
              </a:rPr>
              <a:t>Any questions?</a:t>
            </a:r>
          </a:p>
        </p:txBody>
      </p:sp>
    </p:spTree>
    <p:extLst>
      <p:ext uri="{BB962C8B-B14F-4D97-AF65-F5344CB8AC3E}">
        <p14:creationId xmlns:p14="http://schemas.microsoft.com/office/powerpoint/2010/main" val="1784373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1071114" y="166420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1FAED584-8166-98EE-2DDC-5702A501B420}"/>
              </a:ext>
            </a:extLst>
          </p:cNvPr>
          <p:cNvSpPr txBox="1"/>
          <p:nvPr/>
        </p:nvSpPr>
        <p:spPr>
          <a:xfrm>
            <a:off x="122925" y="25179"/>
            <a:ext cx="11902297" cy="8607485"/>
          </a:xfrm>
          <a:prstGeom prst="rect">
            <a:avLst/>
          </a:prstGeom>
          <a:noFill/>
        </p:spPr>
        <p:txBody>
          <a:bodyPr wrap="square">
            <a:spAutoFit/>
          </a:bodyPr>
          <a:lstStyle/>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ctr">
              <a:spcAft>
                <a:spcPts val="800"/>
              </a:spcAft>
            </a:pPr>
            <a:r>
              <a:rPr lang="en-US" sz="6000" b="1" dirty="0">
                <a:solidFill>
                  <a:srgbClr val="222222"/>
                </a:solidFill>
                <a:latin typeface="Arial" panose="020B0604020202020204" pitchFamily="34" charset="0"/>
              </a:rPr>
              <a:t>Practice </a:t>
            </a:r>
            <a:r>
              <a:rPr lang="en-US" sz="6000" b="1" i="0" dirty="0">
                <a:solidFill>
                  <a:srgbClr val="222222"/>
                </a:solidFill>
                <a:effectLst/>
                <a:latin typeface="Arial" panose="020B0604020202020204" pitchFamily="34" charset="0"/>
              </a:rPr>
              <a:t>SBA Questions</a:t>
            </a: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3449006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1FAED584-8166-98EE-2DDC-5702A501B420}"/>
              </a:ext>
            </a:extLst>
          </p:cNvPr>
          <p:cNvSpPr txBox="1"/>
          <p:nvPr/>
        </p:nvSpPr>
        <p:spPr>
          <a:xfrm>
            <a:off x="122925" y="25179"/>
            <a:ext cx="11902297" cy="7374583"/>
          </a:xfrm>
          <a:prstGeom prst="rect">
            <a:avLst/>
          </a:prstGeom>
          <a:noFill/>
        </p:spPr>
        <p:txBody>
          <a:bodyPr wrap="square">
            <a:spAutoFit/>
          </a:bodyPr>
          <a:lstStyle/>
          <a:p>
            <a:pPr>
              <a:lnSpc>
                <a:spcPct val="107000"/>
              </a:lnSpc>
              <a:spcAft>
                <a:spcPts val="800"/>
              </a:spcAft>
            </a:pPr>
            <a:r>
              <a:rPr lang="en-US" sz="3200" b="1" dirty="0">
                <a:solidFill>
                  <a:srgbClr val="222222"/>
                </a:solidFill>
                <a:latin typeface="Arial" panose="020B0604020202020204" pitchFamily="34" charset="0"/>
                <a:cs typeface="Arial" panose="020B0604020202020204" pitchFamily="34" charset="0"/>
              </a:rPr>
              <a:t>1. </a:t>
            </a:r>
            <a:r>
              <a:rPr lang="en-GB" sz="3200" b="1"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Hepatic acini can be split into three zones. Which of the following statements is true?</a:t>
            </a:r>
            <a:endParaRPr lang="en-GB" sz="3200" b="1"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rPr>
              <a:t>A. </a:t>
            </a: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Zone 1 is the most susceptible to ischemic injury (due to lack of oxygen)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B. Zone 2 is where most of gluconeogenesis takes place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C. Zone 3 is the most highly oxygenated zone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D. Zone 1 is the most susceptible to infection</a:t>
            </a:r>
          </a:p>
          <a:p>
            <a:pPr fontAlgn="base">
              <a:lnSpc>
                <a:spcPct val="107000"/>
              </a:lnSpc>
              <a:spcAft>
                <a:spcPts val="800"/>
              </a:spcAft>
            </a:pPr>
            <a:r>
              <a:rPr lang="en-GB" dirty="0">
                <a:solidFill>
                  <a:srgbClr val="21242C"/>
                </a:solidFill>
                <a:latin typeface="Arial" panose="020B0604020202020204" pitchFamily="34" charset="0"/>
                <a:ea typeface="Calibri" panose="020F0502020204030204" pitchFamily="34" charset="0"/>
                <a:cs typeface="Times New Roman" panose="02020603050405020304" pitchFamily="18" charset="0"/>
              </a:rPr>
              <a:t>E. Zone 2 </a:t>
            </a: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is the most highly oxygenated zone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40471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1FAED584-8166-98EE-2DDC-5702A501B420}"/>
              </a:ext>
            </a:extLst>
          </p:cNvPr>
          <p:cNvSpPr txBox="1"/>
          <p:nvPr/>
        </p:nvSpPr>
        <p:spPr>
          <a:xfrm>
            <a:off x="122925" y="25179"/>
            <a:ext cx="11902297" cy="9634432"/>
          </a:xfrm>
          <a:prstGeom prst="rect">
            <a:avLst/>
          </a:prstGeom>
          <a:noFill/>
        </p:spPr>
        <p:txBody>
          <a:bodyPr wrap="square">
            <a:spAutoFit/>
          </a:bodyPr>
          <a:lstStyle/>
          <a:p>
            <a:pPr>
              <a:lnSpc>
                <a:spcPct val="107000"/>
              </a:lnSpc>
              <a:spcAft>
                <a:spcPts val="800"/>
              </a:spcAft>
            </a:pPr>
            <a:r>
              <a:rPr lang="en-US" sz="3200" b="1" dirty="0">
                <a:solidFill>
                  <a:srgbClr val="222222"/>
                </a:solidFill>
                <a:latin typeface="Arial" panose="020B0604020202020204" pitchFamily="34" charset="0"/>
                <a:cs typeface="Arial" panose="020B0604020202020204" pitchFamily="34" charset="0"/>
              </a:rPr>
              <a:t>1. </a:t>
            </a:r>
            <a:r>
              <a:rPr lang="en-GB" sz="3200" b="1"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Hepatic acini can be split into three zones. Which of the following statements is true?</a:t>
            </a:r>
            <a:endParaRPr lang="en-GB" sz="3200" b="1"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rPr>
              <a:t>A. </a:t>
            </a: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Zone 1 is the most susceptible to ischemic injury (due to lack of oxygen)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B. Zone 2 is where most of gluconeogenesis takes place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C. Zone 3 is the most highly oxygenated zone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b="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D. Zone 1 is the most susceptible to infection</a:t>
            </a:r>
          </a:p>
          <a:p>
            <a:pPr fontAlgn="base">
              <a:lnSpc>
                <a:spcPct val="107000"/>
              </a:lnSpc>
              <a:spcAft>
                <a:spcPts val="800"/>
              </a:spcAft>
            </a:pPr>
            <a:r>
              <a:rPr lang="en-GB" dirty="0">
                <a:solidFill>
                  <a:srgbClr val="21242C"/>
                </a:solidFill>
                <a:latin typeface="Arial" panose="020B0604020202020204" pitchFamily="34" charset="0"/>
                <a:ea typeface="Calibri" panose="020F0502020204030204" pitchFamily="34" charset="0"/>
                <a:cs typeface="Times New Roman" panose="02020603050405020304" pitchFamily="18" charset="0"/>
              </a:rPr>
              <a:t>E. Zone 2 </a:t>
            </a: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is the most highly oxygenated zone</a:t>
            </a:r>
          </a:p>
          <a:p>
            <a:pPr fontAlgn="base">
              <a:lnSpc>
                <a:spcPct val="107000"/>
              </a:lnSpc>
              <a:spcAft>
                <a:spcPts val="800"/>
              </a:spcAft>
            </a:pPr>
            <a:endParaRPr lang="en-GB" dirty="0">
              <a:solidFill>
                <a:srgbClr val="21242C"/>
              </a:solidFill>
              <a:latin typeface="Arial" panose="020B060402020202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Hepatic acini have a central vein surrounded by small portal triads (each consisting of a bile duct, a portal vein, and a hepatic artery)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Arteries carry oxygenated blood - Zone 1 is closest, and the most oxygenated = </a:t>
            </a:r>
            <a:r>
              <a:rPr lang="en-GB" sz="1800" b="1" i="1"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least susceptible to ischemic injury</a:t>
            </a:r>
            <a:r>
              <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 The large amounts of oxygen also make Zone 1 the area that performs most of the gluconeogenesis.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b="1"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Zone 1 is where blood first enters the acinus, carrying the “most dirty” blood, and therefore, is the most susceptible to infection.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p:txBody>
      </p:sp>
      <p:pic>
        <p:nvPicPr>
          <p:cNvPr id="3" name="Picture 1">
            <a:extLst>
              <a:ext uri="{FF2B5EF4-FFF2-40B4-BE49-F238E27FC236}">
                <a16:creationId xmlns:a16="http://schemas.microsoft.com/office/drawing/2014/main" id="{B7CDFCA7-8F4E-3A93-65FC-D514A51C4F2C}"/>
              </a:ext>
            </a:extLst>
          </p:cNvPr>
          <p:cNvPicPr>
            <a:picLocks noChangeAspect="1"/>
          </p:cNvPicPr>
          <p:nvPr/>
        </p:nvPicPr>
        <p:blipFill>
          <a:blip r:embed="rId2">
            <a:extLst>
              <a:ext uri="{28A0092B-C50C-407E-A947-70E740481C1C}">
                <a14:useLocalDpi xmlns:a14="http://schemas.microsoft.com/office/drawing/2010/main" val="0"/>
              </a:ext>
            </a:extLst>
          </a:blip>
          <a:srcRect r="51250"/>
          <a:stretch>
            <a:fillRect/>
          </a:stretch>
        </p:blipFill>
        <p:spPr bwMode="auto">
          <a:xfrm>
            <a:off x="8135991" y="692648"/>
            <a:ext cx="3466536" cy="330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052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1EC625EA-9868-48C8-ACD4-515B24A03232}"/>
              </a:ext>
            </a:extLst>
          </p:cNvPr>
          <p:cNvSpPr txBox="1"/>
          <p:nvPr/>
        </p:nvSpPr>
        <p:spPr>
          <a:xfrm>
            <a:off x="103517" y="103517"/>
            <a:ext cx="12016596" cy="4852610"/>
          </a:xfrm>
          <a:prstGeom prst="rect">
            <a:avLst/>
          </a:prstGeom>
          <a:noFill/>
        </p:spPr>
        <p:txBody>
          <a:bodyPr wrap="square" rtlCol="0">
            <a:spAutoFit/>
          </a:bodyPr>
          <a:lstStyle/>
          <a:p>
            <a:pPr algn="l">
              <a:spcAft>
                <a:spcPts val="800"/>
              </a:spcAft>
            </a:pPr>
            <a:r>
              <a:rPr lang="en-US" sz="2800" b="1" i="0" dirty="0">
                <a:effectLst/>
                <a:latin typeface="Arial" panose="020B0604020202020204" pitchFamily="34" charset="0"/>
              </a:rPr>
              <a:t>2. A 24-year-old woman had an endoscopy for suspected gastritis. The endoscopy reached the gastro </a:t>
            </a:r>
            <a:r>
              <a:rPr lang="en-US" sz="2800" b="1" i="0" dirty="0" err="1">
                <a:effectLst/>
                <a:latin typeface="Arial" panose="020B0604020202020204" pitchFamily="34" charset="0"/>
              </a:rPr>
              <a:t>oesophageal</a:t>
            </a:r>
            <a:r>
              <a:rPr lang="en-US" sz="2800" b="1" i="0" dirty="0">
                <a:effectLst/>
                <a:latin typeface="Arial" panose="020B0604020202020204" pitchFamily="34" charset="0"/>
              </a:rPr>
              <a:t> junction (GOJ) and entered the stomach. Which of the regions of the stomach is closest to the GOJ?</a:t>
            </a:r>
          </a:p>
          <a:p>
            <a:pPr algn="l">
              <a:spcAft>
                <a:spcPts val="800"/>
              </a:spcAft>
            </a:pPr>
            <a:endParaRPr lang="en-US" sz="1800" b="0" i="0" dirty="0">
              <a:solidFill>
                <a:srgbClr val="222222"/>
              </a:solidFill>
              <a:effectLst/>
              <a:latin typeface="Calibri" panose="020F0502020204030204" pitchFamily="34" charset="0"/>
            </a:endParaRPr>
          </a:p>
          <a:p>
            <a:pPr algn="l">
              <a:spcAft>
                <a:spcPts val="800"/>
              </a:spcAft>
            </a:pPr>
            <a:r>
              <a:rPr lang="en-US" dirty="0">
                <a:solidFill>
                  <a:srgbClr val="222222"/>
                </a:solidFill>
                <a:latin typeface="Arial" panose="020B0604020202020204" pitchFamily="34" charset="0"/>
              </a:rPr>
              <a:t>A. </a:t>
            </a:r>
            <a:r>
              <a:rPr lang="en-US" sz="1800" b="0" i="0" dirty="0">
                <a:solidFill>
                  <a:srgbClr val="222222"/>
                </a:solidFill>
                <a:effectLst/>
                <a:latin typeface="Arial" panose="020B0604020202020204" pitchFamily="34" charset="0"/>
              </a:rPr>
              <a:t>Body</a:t>
            </a:r>
            <a:endParaRPr lang="en-US" sz="1800" b="0" i="0" dirty="0">
              <a:solidFill>
                <a:srgbClr val="222222"/>
              </a:solidFill>
              <a:effectLst/>
              <a:latin typeface="Calibri" panose="020F0502020204030204" pitchFamily="34" charset="0"/>
            </a:endParaRPr>
          </a:p>
          <a:p>
            <a:pPr algn="l">
              <a:spcAft>
                <a:spcPts val="800"/>
              </a:spcAft>
            </a:pPr>
            <a:r>
              <a:rPr lang="en-US" sz="1800" b="0" i="0" dirty="0">
                <a:solidFill>
                  <a:srgbClr val="222222"/>
                </a:solidFill>
                <a:effectLst/>
                <a:latin typeface="Arial" panose="020B0604020202020204" pitchFamily="34" charset="0"/>
              </a:rPr>
              <a:t>B. Fundus</a:t>
            </a:r>
            <a:endParaRPr lang="en-US" sz="1800" b="0" i="0" dirty="0">
              <a:solidFill>
                <a:srgbClr val="222222"/>
              </a:solidFill>
              <a:effectLst/>
              <a:latin typeface="Calibri" panose="020F0502020204030204" pitchFamily="34" charset="0"/>
            </a:endParaRPr>
          </a:p>
          <a:p>
            <a:pPr algn="l">
              <a:spcAft>
                <a:spcPts val="800"/>
              </a:spcAft>
            </a:pPr>
            <a:r>
              <a:rPr lang="en-US" sz="1800" i="0" dirty="0">
                <a:solidFill>
                  <a:srgbClr val="222222"/>
                </a:solidFill>
                <a:effectLst/>
                <a:latin typeface="Arial" panose="020B0604020202020204" pitchFamily="34" charset="0"/>
              </a:rPr>
              <a:t>C. Cardia</a:t>
            </a:r>
            <a:endParaRPr lang="en-US" sz="1800" i="0" dirty="0">
              <a:solidFill>
                <a:srgbClr val="222222"/>
              </a:solidFill>
              <a:effectLst/>
              <a:latin typeface="Calibri" panose="020F0502020204030204" pitchFamily="34" charset="0"/>
            </a:endParaRPr>
          </a:p>
          <a:p>
            <a:pPr algn="l">
              <a:spcAft>
                <a:spcPts val="800"/>
              </a:spcAft>
            </a:pPr>
            <a:r>
              <a:rPr lang="en-US" dirty="0">
                <a:solidFill>
                  <a:srgbClr val="222222"/>
                </a:solidFill>
                <a:latin typeface="Arial" panose="020B0604020202020204" pitchFamily="34" charset="0"/>
              </a:rPr>
              <a:t>D. </a:t>
            </a:r>
            <a:r>
              <a:rPr lang="en-US" sz="1800" b="0" i="0" dirty="0">
                <a:solidFill>
                  <a:srgbClr val="222222"/>
                </a:solidFill>
                <a:effectLst/>
                <a:latin typeface="Arial" panose="020B0604020202020204" pitchFamily="34" charset="0"/>
              </a:rPr>
              <a:t>Pyloric antrum</a:t>
            </a:r>
            <a:endParaRPr lang="en-US" sz="1800" b="0" i="0" dirty="0">
              <a:solidFill>
                <a:srgbClr val="222222"/>
              </a:solidFill>
              <a:effectLst/>
              <a:latin typeface="Calibri" panose="020F0502020204030204" pitchFamily="34" charset="0"/>
            </a:endParaRPr>
          </a:p>
          <a:p>
            <a:pPr algn="l">
              <a:spcAft>
                <a:spcPts val="800"/>
              </a:spcAft>
            </a:pPr>
            <a:r>
              <a:rPr lang="en-US" dirty="0">
                <a:solidFill>
                  <a:srgbClr val="222222"/>
                </a:solidFill>
                <a:latin typeface="Arial" panose="020B0604020202020204" pitchFamily="34" charset="0"/>
              </a:rPr>
              <a:t>E. </a:t>
            </a:r>
            <a:r>
              <a:rPr lang="en-US" sz="1800" b="0" i="0" dirty="0">
                <a:solidFill>
                  <a:srgbClr val="222222"/>
                </a:solidFill>
                <a:effectLst/>
                <a:latin typeface="Arial" panose="020B0604020202020204" pitchFamily="34" charset="0"/>
              </a:rPr>
              <a:t>Pyloric canal</a:t>
            </a:r>
            <a:endParaRPr lang="en-US" sz="1800" b="0" i="0" dirty="0">
              <a:solidFill>
                <a:srgbClr val="222222"/>
              </a:solidFill>
              <a:effectLst/>
              <a:latin typeface="Calibri" panose="020F0502020204030204" pitchFamily="34" charset="0"/>
            </a:endParaRPr>
          </a:p>
          <a:p>
            <a:pPr algn="l">
              <a:spcAft>
                <a:spcPts val="800"/>
              </a:spcAft>
            </a:pPr>
            <a:r>
              <a:rPr lang="en-US" sz="1800" b="0" i="0" dirty="0">
                <a:solidFill>
                  <a:srgbClr val="222222"/>
                </a:solidFill>
                <a:effectLst/>
                <a:latin typeface="Arial" panose="020B0604020202020204" pitchFamily="34" charset="0"/>
              </a:rPr>
              <a:t> </a:t>
            </a:r>
            <a:endParaRPr lang="en-US" sz="1800" b="0" i="0" dirty="0">
              <a:solidFill>
                <a:srgbClr val="222222"/>
              </a:solidFill>
              <a:effectLst/>
              <a:latin typeface="Calibri" panose="020F0502020204030204" pitchFamily="34" charset="0"/>
            </a:endParaRPr>
          </a:p>
          <a:p>
            <a:endParaRPr lang="en-GB" dirty="0"/>
          </a:p>
        </p:txBody>
      </p:sp>
    </p:spTree>
    <p:extLst>
      <p:ext uri="{BB962C8B-B14F-4D97-AF65-F5344CB8AC3E}">
        <p14:creationId xmlns:p14="http://schemas.microsoft.com/office/powerpoint/2010/main" val="1312485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9" name="Footer Placeholder 3">
            <a:extLst>
              <a:ext uri="{FF2B5EF4-FFF2-40B4-BE49-F238E27FC236}">
                <a16:creationId xmlns:a16="http://schemas.microsoft.com/office/drawing/2014/main" id="{6EF94BD2-11B2-FF46-848B-5A2189668C48}"/>
              </a:ext>
            </a:extLst>
          </p:cNvPr>
          <p:cNvSpPr>
            <a:spLocks noGrp="1"/>
          </p:cNvSpPr>
          <p:nvPr>
            <p:ph type="ftr" sz="quarter" idx="11"/>
          </p:nvPr>
        </p:nvSpPr>
        <p:spPr>
          <a:xfrm>
            <a:off x="1349181" y="6173037"/>
            <a:ext cx="9335310" cy="550159"/>
          </a:xfrm>
        </p:spPr>
        <p:txBody>
          <a:bodyPr/>
          <a:lstStyle/>
          <a:p>
            <a:pPr algn="l"/>
            <a:r>
              <a:rPr lang="en-US" dirty="0"/>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p>
        </p:txBody>
      </p:sp>
      <p:sp>
        <p:nvSpPr>
          <p:cNvPr id="11" name="Oval 10">
            <a:extLst>
              <a:ext uri="{FF2B5EF4-FFF2-40B4-BE49-F238E27FC236}">
                <a16:creationId xmlns:a16="http://schemas.microsoft.com/office/drawing/2014/main" id="{3A5AEC9E-2D03-7E4A-83D5-1586C37CAC44}"/>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34883BB-5BF1-1447-B232-0BAB32A5C5EE}"/>
              </a:ext>
            </a:extLst>
          </p:cNvPr>
          <p:cNvGrpSpPr/>
          <p:nvPr/>
        </p:nvGrpSpPr>
        <p:grpSpPr>
          <a:xfrm>
            <a:off x="0" y="5582490"/>
            <a:ext cx="12070081" cy="1297375"/>
            <a:chOff x="0" y="5582490"/>
            <a:chExt cx="12070081" cy="1297375"/>
          </a:xfrm>
        </p:grpSpPr>
        <p:pic>
          <p:nvPicPr>
            <p:cNvPr id="7" name="Picture 4" descr="SHEFFIELD PEER TEACHING SOCIETY">
              <a:extLst>
                <a:ext uri="{FF2B5EF4-FFF2-40B4-BE49-F238E27FC236}">
                  <a16:creationId xmlns:a16="http://schemas.microsoft.com/office/drawing/2014/main" id="{6DC64038-20AB-7745-90E6-5F69034F00D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91" b="95814" l="1386" r="96767">
                          <a14:foregroundMark x1="76443" y1="31163" x2="61432" y2="20000"/>
                          <a14:foregroundMark x1="61432" y1="20000" x2="38799" y2="17442"/>
                          <a14:foregroundMark x1="38799" y1="17442" x2="26328" y2="23488"/>
                          <a14:foregroundMark x1="26328" y1="23488" x2="21478" y2="33953"/>
                          <a14:foregroundMark x1="21478" y1="33953" x2="24711" y2="56512"/>
                          <a14:foregroundMark x1="24711" y1="56512" x2="34642" y2="73721"/>
                          <a14:foregroundMark x1="34642" y1="73721" x2="41570" y2="80000"/>
                          <a14:foregroundMark x1="41570" y1="80000" x2="49885" y2="82558"/>
                          <a14:foregroundMark x1="49885" y1="82558" x2="59584" y2="81860"/>
                          <a14:foregroundMark x1="59584" y1="81860" x2="69515" y2="74884"/>
                          <a14:foregroundMark x1="69515" y1="74884" x2="83603" y2="41628"/>
                          <a14:foregroundMark x1="42725" y1="21860" x2="67898" y2="29070"/>
                          <a14:foregroundMark x1="67898" y1="29070" x2="42263" y2="18140"/>
                          <a14:foregroundMark x1="42263" y1="18140" x2="33256" y2="16512"/>
                          <a14:foregroundMark x1="33256" y1="16512" x2="49885" y2="15814"/>
                          <a14:foregroundMark x1="49885" y1="15814" x2="59815" y2="17209"/>
                          <a14:foregroundMark x1="59815" y1="17209" x2="42725" y2="15349"/>
                          <a14:foregroundMark x1="42725" y1="15349" x2="66513" y2="19535"/>
                          <a14:foregroundMark x1="66513" y1="19535" x2="78060" y2="31395"/>
                          <a14:foregroundMark x1="78060" y1="31395" x2="70901" y2="20233"/>
                          <a14:foregroundMark x1="70901" y1="20233" x2="77829" y2="31860"/>
                          <a14:foregroundMark x1="77829" y1="31860" x2="71132" y2="22093"/>
                          <a14:foregroundMark x1="71132" y1="22093" x2="76212" y2="30698"/>
                          <a14:foregroundMark x1="76212" y1="30698" x2="76212" y2="31163"/>
                          <a14:foregroundMark x1="24942" y1="23256" x2="18476" y2="29302"/>
                          <a14:foregroundMark x1="18476" y1="29302" x2="25866" y2="22326"/>
                          <a14:foregroundMark x1="25866" y1="22326" x2="17090" y2="32326"/>
                          <a14:foregroundMark x1="34411" y1="16977" x2="22864" y2="18837"/>
                          <a14:foregroundMark x1="22864" y1="18837" x2="16397" y2="24884"/>
                          <a14:foregroundMark x1="16397" y1="24884" x2="12933" y2="33023"/>
                          <a14:foregroundMark x1="12933" y1="33023" x2="13857" y2="53721"/>
                          <a14:foregroundMark x1="13857" y1="53721" x2="23788" y2="75814"/>
                          <a14:foregroundMark x1="23788" y1="75814" x2="34642" y2="84419"/>
                          <a14:foregroundMark x1="34642" y1="84419" x2="46651" y2="87209"/>
                          <a14:foregroundMark x1="46651" y1="87209" x2="57506" y2="83256"/>
                          <a14:foregroundMark x1="57506" y1="83256" x2="73210" y2="66512"/>
                          <a14:foregroundMark x1="73210" y1="66512" x2="80139" y2="46047"/>
                          <a14:foregroundMark x1="80139" y1="46047" x2="80370" y2="30930"/>
                          <a14:foregroundMark x1="80370" y1="30930" x2="75520" y2="19302"/>
                          <a14:foregroundMark x1="75520" y1="19302" x2="64896" y2="13023"/>
                          <a14:foregroundMark x1="64896" y1="13023" x2="56981" y2="10781"/>
                          <a14:foregroundMark x1="40046" y1="11177" x2="35104" y2="12326"/>
                          <a14:foregroundMark x1="35104" y1="12326" x2="17783" y2="29070"/>
                          <a14:foregroundMark x1="17783" y1="29070" x2="15473" y2="56512"/>
                          <a14:foregroundMark x1="15473" y1="56512" x2="17321" y2="67442"/>
                          <a14:foregroundMark x1="17321" y1="67442" x2="22402" y2="76047"/>
                          <a14:foregroundMark x1="22402" y1="76047" x2="30716" y2="82093"/>
                          <a14:foregroundMark x1="30716" y1="82093" x2="43418" y2="85116"/>
                          <a14:foregroundMark x1="43418" y1="85116" x2="54273" y2="84884"/>
                          <a14:foregroundMark x1="54273" y1="84884" x2="76443" y2="74186"/>
                          <a14:foregroundMark x1="76443" y1="74186" x2="82679" y2="66512"/>
                          <a14:foregroundMark x1="82679" y1="66512" x2="86605" y2="56744"/>
                          <a14:foregroundMark x1="86605" y1="56744" x2="87298" y2="39767"/>
                          <a14:foregroundMark x1="87298" y1="39767" x2="80831" y2="20233"/>
                          <a14:foregroundMark x1="94919" y1="52558" x2="94919" y2="52558"/>
                          <a14:foregroundMark x1="9469" y1="64419" x2="9469" y2="64419"/>
                          <a14:foregroundMark x1="45958" y1="92791" x2="45958" y2="92791"/>
                          <a14:foregroundMark x1="6928" y1="50698" x2="6928" y2="50698"/>
                          <a14:foregroundMark x1="49192" y1="3023" x2="49192" y2="3023"/>
                          <a14:foregroundMark x1="40647" y1="91163" x2="56813" y2="90698"/>
                          <a14:foregroundMark x1="56813" y1="90698" x2="69284" y2="81395"/>
                          <a14:foregroundMark x1="26328" y1="26512" x2="37182" y2="25349"/>
                          <a14:foregroundMark x1="37182" y1="25349" x2="27021" y2="28372"/>
                          <a14:foregroundMark x1="27021" y1="28372" x2="41801" y2="16279"/>
                          <a14:foregroundMark x1="41801" y1="16279" x2="35335" y2="24186"/>
                          <a14:foregroundMark x1="35335" y1="24186" x2="30947" y2="26744"/>
                          <a14:foregroundMark x1="1386" y1="50698" x2="1386" y2="50698"/>
                          <a14:foregroundMark x1="96767" y1="50000" x2="96767" y2="50000"/>
                          <a14:backgroundMark x1="693" y1="49302" x2="693" y2="49302"/>
                          <a14:backgroundMark x1="13626" y1="16279" x2="5312" y2="27442"/>
                          <a14:backgroundMark x1="33487" y1="96744" x2="49423" y2="97209"/>
                          <a14:backgroundMark x1="49423" y1="97209" x2="77598" y2="92558"/>
                          <a14:backgroundMark x1="4850" y1="72558" x2="3464" y2="28605"/>
                          <a14:backgroundMark x1="3464" y1="68837" x2="25404" y2="90465"/>
                          <a14:backgroundMark x1="25404" y1="90465" x2="36721" y2="95349"/>
                          <a14:backgroundMark x1="66513" y1="95349" x2="89376" y2="75116"/>
                          <a14:backgroundMark x1="89376" y1="75116" x2="97460" y2="59767"/>
                          <a14:backgroundMark x1="97460" y1="59767" x2="96998" y2="42093"/>
                          <a14:backgroundMark x1="96998" y1="42093" x2="87529" y2="15581"/>
                          <a14:backgroundMark x1="7852" y1="22791" x2="36028" y2="8140"/>
                          <a14:backgroundMark x1="36028" y1="8140" x2="53118" y2="7209"/>
                          <a14:backgroundMark x1="53118" y1="7209" x2="69053" y2="7907"/>
                          <a14:backgroundMark x1="69053" y1="7907" x2="84296" y2="16047"/>
                          <a14:backgroundMark x1="84296" y1="16047" x2="92610" y2="26047"/>
                        </a14:backgroundRemoval>
                      </a14:imgEffect>
                    </a14:imgLayer>
                  </a14:imgProps>
                </a:ext>
                <a:ext uri="{28A0092B-C50C-407E-A947-70E740481C1C}">
                  <a14:useLocalDpi xmlns:a14="http://schemas.microsoft.com/office/drawing/2010/main" val="0"/>
                </a:ext>
              </a:extLst>
            </a:blip>
            <a:srcRect/>
            <a:stretch>
              <a:fillRect/>
            </a:stretch>
          </p:blipFill>
          <p:spPr bwMode="auto">
            <a:xfrm>
              <a:off x="0" y="5582490"/>
              <a:ext cx="1306426" cy="1297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heffield Medical Society">
              <a:extLst>
                <a:ext uri="{FF2B5EF4-FFF2-40B4-BE49-F238E27FC236}">
                  <a16:creationId xmlns:a16="http://schemas.microsoft.com/office/drawing/2014/main" id="{2A88FC12-9D37-0F4C-B762-BDC5ABC502C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63655" y="6054562"/>
              <a:ext cx="1306426" cy="76878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5016758"/>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Nervous system recap</a:t>
            </a:r>
          </a:p>
          <a:p>
            <a:endParaRPr lang="en-GB" sz="3200" b="1" dirty="0">
              <a:latin typeface="Arial" panose="020B0604020202020204" pitchFamily="34" charset="0"/>
              <a:cs typeface="Arial" panose="020B0604020202020204" pitchFamily="34" charset="0"/>
            </a:endParaRPr>
          </a:p>
          <a:p>
            <a:pPr eaLnBrk="1" hangingPunct="1"/>
            <a:r>
              <a:rPr lang="en-GB" altLang="en-US" sz="3200" b="1" dirty="0"/>
              <a:t>Somatic – skeletal muscle</a:t>
            </a:r>
          </a:p>
          <a:p>
            <a:pPr eaLnBrk="1" hangingPunct="1"/>
            <a:endParaRPr lang="en-GB" altLang="en-US" sz="3200" b="1" dirty="0"/>
          </a:p>
          <a:p>
            <a:pPr eaLnBrk="1" hangingPunct="1"/>
            <a:r>
              <a:rPr lang="en-GB" altLang="en-US" sz="3200" b="1" dirty="0"/>
              <a:t>Autonomic</a:t>
            </a:r>
            <a:r>
              <a:rPr lang="en-GB" altLang="en-US" sz="3200" dirty="0"/>
              <a:t>:</a:t>
            </a:r>
          </a:p>
          <a:p>
            <a:pPr eaLnBrk="1" hangingPunct="1"/>
            <a:r>
              <a:rPr lang="en-GB" altLang="en-US" sz="3200" dirty="0"/>
              <a:t> - Parasympathetic</a:t>
            </a:r>
          </a:p>
          <a:p>
            <a:pPr eaLnBrk="1" hangingPunct="1"/>
            <a:r>
              <a:rPr lang="en-GB" altLang="en-US" sz="3200" dirty="0"/>
              <a:t> - Sympathetic</a:t>
            </a:r>
          </a:p>
          <a:p>
            <a:pPr eaLnBrk="1" hangingPunct="1"/>
            <a:r>
              <a:rPr lang="en-GB" altLang="en-US" sz="3200" dirty="0"/>
              <a:t>Referred pain</a:t>
            </a:r>
          </a:p>
          <a:p>
            <a:pPr eaLnBrk="1" hangingPunct="1"/>
            <a:r>
              <a:rPr lang="en-GB" altLang="en-US" sz="3200" dirty="0"/>
              <a:t>Enteric nervous system</a:t>
            </a:r>
          </a:p>
          <a:p>
            <a:r>
              <a:rPr lang="en-GB" sz="3200" b="1" dirty="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614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FC4446AB-2741-DB18-835E-B3DB49A26741}"/>
              </a:ext>
            </a:extLst>
          </p:cNvPr>
          <p:cNvSpPr txBox="1"/>
          <p:nvPr/>
        </p:nvSpPr>
        <p:spPr>
          <a:xfrm>
            <a:off x="122925" y="25179"/>
            <a:ext cx="11902297" cy="7509748"/>
          </a:xfrm>
          <a:prstGeom prst="rect">
            <a:avLst/>
          </a:prstGeom>
          <a:noFill/>
        </p:spPr>
        <p:txBody>
          <a:bodyPr wrap="square">
            <a:spAutoFit/>
          </a:bodyPr>
          <a:lstStyle/>
          <a:p>
            <a:pPr algn="l">
              <a:spcAft>
                <a:spcPts val="800"/>
              </a:spcAft>
            </a:pPr>
            <a:r>
              <a:rPr lang="en-US" sz="2800" b="1" i="0" dirty="0">
                <a:effectLst/>
                <a:latin typeface="Arial" panose="020B0604020202020204" pitchFamily="34" charset="0"/>
              </a:rPr>
              <a:t>2. A 24-year-old woman underwent endoscopy for suspected gastritis. The endoscopy reached the gastro </a:t>
            </a:r>
            <a:r>
              <a:rPr lang="en-US" sz="2800" b="1" i="0" dirty="0" err="1">
                <a:effectLst/>
                <a:latin typeface="Arial" panose="020B0604020202020204" pitchFamily="34" charset="0"/>
              </a:rPr>
              <a:t>oesophageal</a:t>
            </a:r>
            <a:r>
              <a:rPr lang="en-US" sz="2800" b="1" i="0" dirty="0">
                <a:effectLst/>
                <a:latin typeface="Arial" panose="020B0604020202020204" pitchFamily="34" charset="0"/>
              </a:rPr>
              <a:t> junction (GOJ) and entered the stomach. Which of the regions of the stomach is closest to the GOJ?</a:t>
            </a: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r>
              <a:rPr lang="en-US" dirty="0">
                <a:latin typeface="Arial" panose="020B0604020202020204" pitchFamily="34" charset="0"/>
                <a:cs typeface="Arial" panose="020B0604020202020204" pitchFamily="34" charset="0"/>
              </a:rPr>
              <a:t>A. </a:t>
            </a:r>
            <a:r>
              <a:rPr lang="en-US" sz="1800" b="0" i="0" dirty="0">
                <a:effectLst/>
                <a:latin typeface="Arial" panose="020B0604020202020204" pitchFamily="34" charset="0"/>
                <a:cs typeface="Arial" panose="020B0604020202020204" pitchFamily="34" charset="0"/>
              </a:rPr>
              <a:t>Body</a:t>
            </a:r>
          </a:p>
          <a:p>
            <a:pPr algn="l">
              <a:spcAft>
                <a:spcPts val="800"/>
              </a:spcAft>
            </a:pPr>
            <a:r>
              <a:rPr lang="en-US" sz="1800" b="0" i="0" dirty="0">
                <a:effectLst/>
                <a:latin typeface="Arial" panose="020B0604020202020204" pitchFamily="34" charset="0"/>
                <a:cs typeface="Arial" panose="020B0604020202020204" pitchFamily="34" charset="0"/>
              </a:rPr>
              <a:t>B. Fundus</a:t>
            </a:r>
          </a:p>
          <a:p>
            <a:pPr algn="l">
              <a:spcAft>
                <a:spcPts val="800"/>
              </a:spcAft>
            </a:pPr>
            <a:r>
              <a:rPr lang="en-US" sz="1800" b="1" i="0" dirty="0">
                <a:solidFill>
                  <a:srgbClr val="00B050"/>
                </a:solidFill>
                <a:effectLst/>
                <a:latin typeface="Arial" panose="020B0604020202020204" pitchFamily="34" charset="0"/>
                <a:cs typeface="Arial" panose="020B0604020202020204" pitchFamily="34" charset="0"/>
              </a:rPr>
              <a:t>C. Cardia</a:t>
            </a:r>
          </a:p>
          <a:p>
            <a:pPr algn="l">
              <a:spcAft>
                <a:spcPts val="800"/>
              </a:spcAft>
            </a:pPr>
            <a:r>
              <a:rPr lang="en-US" dirty="0">
                <a:latin typeface="Arial" panose="020B0604020202020204" pitchFamily="34" charset="0"/>
                <a:cs typeface="Arial" panose="020B0604020202020204" pitchFamily="34" charset="0"/>
              </a:rPr>
              <a:t>D. </a:t>
            </a:r>
            <a:r>
              <a:rPr lang="en-US" sz="1800" b="0" i="0" dirty="0">
                <a:effectLst/>
                <a:latin typeface="Arial" panose="020B0604020202020204" pitchFamily="34" charset="0"/>
                <a:cs typeface="Arial" panose="020B0604020202020204" pitchFamily="34" charset="0"/>
              </a:rPr>
              <a:t>Pyloric antrum</a:t>
            </a:r>
          </a:p>
          <a:p>
            <a:pPr algn="l">
              <a:spcAft>
                <a:spcPts val="800"/>
              </a:spcAft>
            </a:pPr>
            <a:r>
              <a:rPr lang="en-US" dirty="0">
                <a:latin typeface="Arial" panose="020B0604020202020204" pitchFamily="34" charset="0"/>
                <a:cs typeface="Arial" panose="020B0604020202020204" pitchFamily="34" charset="0"/>
              </a:rPr>
              <a:t>E. </a:t>
            </a:r>
            <a:r>
              <a:rPr lang="en-US" sz="1800" b="0" i="0" dirty="0">
                <a:effectLst/>
                <a:latin typeface="Arial" panose="020B0604020202020204" pitchFamily="34" charset="0"/>
                <a:cs typeface="Arial" panose="020B0604020202020204" pitchFamily="34" charset="0"/>
              </a:rPr>
              <a:t>Pyloric canal</a:t>
            </a: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p:txBody>
      </p:sp>
      <p:pic>
        <p:nvPicPr>
          <p:cNvPr id="4" name="Picture 3">
            <a:extLst>
              <a:ext uri="{FF2B5EF4-FFF2-40B4-BE49-F238E27FC236}">
                <a16:creationId xmlns:a16="http://schemas.microsoft.com/office/drawing/2014/main" id="{626EDC96-2896-E8FD-2E36-D7C29089D9E6}"/>
              </a:ext>
            </a:extLst>
          </p:cNvPr>
          <p:cNvPicPr>
            <a:picLocks noChangeAspect="1"/>
          </p:cNvPicPr>
          <p:nvPr/>
        </p:nvPicPr>
        <p:blipFill>
          <a:blip r:embed="rId3"/>
          <a:stretch>
            <a:fillRect/>
          </a:stretch>
        </p:blipFill>
        <p:spPr>
          <a:xfrm>
            <a:off x="5657641" y="2285999"/>
            <a:ext cx="5323785" cy="4046077"/>
          </a:xfrm>
          <a:prstGeom prst="rect">
            <a:avLst/>
          </a:prstGeom>
        </p:spPr>
      </p:pic>
    </p:spTree>
    <p:extLst>
      <p:ext uri="{BB962C8B-B14F-4D97-AF65-F5344CB8AC3E}">
        <p14:creationId xmlns:p14="http://schemas.microsoft.com/office/powerpoint/2010/main" val="3153037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4" name="TextBox 3">
            <a:extLst>
              <a:ext uri="{FF2B5EF4-FFF2-40B4-BE49-F238E27FC236}">
                <a16:creationId xmlns:a16="http://schemas.microsoft.com/office/drawing/2014/main" id="{E480B031-DC07-4316-5827-081507C1F843}"/>
              </a:ext>
            </a:extLst>
          </p:cNvPr>
          <p:cNvSpPr txBox="1"/>
          <p:nvPr/>
        </p:nvSpPr>
        <p:spPr>
          <a:xfrm>
            <a:off x="122925" y="25179"/>
            <a:ext cx="11902297" cy="6391493"/>
          </a:xfrm>
          <a:prstGeom prst="rect">
            <a:avLst/>
          </a:prstGeom>
          <a:noFill/>
        </p:spPr>
        <p:txBody>
          <a:bodyPr wrap="square">
            <a:spAutoFit/>
          </a:bodyPr>
          <a:lstStyle/>
          <a:p>
            <a:pPr algn="l">
              <a:spcAft>
                <a:spcPts val="800"/>
              </a:spcAft>
            </a:pPr>
            <a:r>
              <a:rPr lang="en-US" sz="3200" b="1" i="0" dirty="0">
                <a:effectLst/>
                <a:latin typeface="Arial" panose="020B0604020202020204" pitchFamily="34" charset="0"/>
              </a:rPr>
              <a:t>3. Which of these surface markings coincides with the position of the appendix?</a:t>
            </a:r>
          </a:p>
          <a:p>
            <a:pPr algn="l">
              <a:spcAft>
                <a:spcPts val="800"/>
              </a:spcAft>
            </a:pPr>
            <a:endParaRPr lang="en-US" sz="1800" b="0" i="0" dirty="0">
              <a:solidFill>
                <a:srgbClr val="222222"/>
              </a:solidFill>
              <a:effectLst/>
              <a:latin typeface="Calibri" panose="020F0502020204030204" pitchFamily="34" charset="0"/>
            </a:endParaRPr>
          </a:p>
          <a:p>
            <a:pPr algn="l">
              <a:spcAft>
                <a:spcPts val="800"/>
              </a:spcAft>
            </a:pPr>
            <a:r>
              <a:rPr lang="en-US" sz="1800" b="0" i="0" dirty="0">
                <a:solidFill>
                  <a:srgbClr val="222222"/>
                </a:solidFill>
                <a:effectLst/>
                <a:latin typeface="Arial" panose="020B0604020202020204" pitchFamily="34" charset="0"/>
              </a:rPr>
              <a:t>a) Umbilicus</a:t>
            </a:r>
            <a:endParaRPr lang="en-US" sz="1800" b="0" i="0" dirty="0">
              <a:solidFill>
                <a:srgbClr val="222222"/>
              </a:solidFill>
              <a:effectLst/>
              <a:latin typeface="Calibri" panose="020F0502020204030204" pitchFamily="34" charset="0"/>
            </a:endParaRPr>
          </a:p>
          <a:p>
            <a:pPr algn="l">
              <a:spcAft>
                <a:spcPts val="800"/>
              </a:spcAft>
            </a:pPr>
            <a:r>
              <a:rPr lang="en-US" sz="1800" b="0" i="0" dirty="0">
                <a:solidFill>
                  <a:srgbClr val="222222"/>
                </a:solidFill>
                <a:effectLst/>
                <a:latin typeface="Arial" panose="020B0604020202020204" pitchFamily="34" charset="0"/>
              </a:rPr>
              <a:t>b) Transpyloric plane of Addison</a:t>
            </a:r>
            <a:endParaRPr lang="en-US" sz="1800" b="0" i="0" dirty="0">
              <a:solidFill>
                <a:srgbClr val="222222"/>
              </a:solidFill>
              <a:effectLst/>
              <a:latin typeface="Calibri" panose="020F0502020204030204" pitchFamily="34" charset="0"/>
            </a:endParaRPr>
          </a:p>
          <a:p>
            <a:pPr algn="l">
              <a:spcAft>
                <a:spcPts val="800"/>
              </a:spcAft>
            </a:pPr>
            <a:r>
              <a:rPr lang="en-US" sz="1800" b="0" i="0" dirty="0">
                <a:solidFill>
                  <a:srgbClr val="222222"/>
                </a:solidFill>
                <a:effectLst/>
                <a:latin typeface="Arial" panose="020B0604020202020204" pitchFamily="34" charset="0"/>
              </a:rPr>
              <a:t>c) Midaxillary line</a:t>
            </a:r>
            <a:endParaRPr lang="en-US" sz="1800" b="0" i="0" dirty="0">
              <a:solidFill>
                <a:srgbClr val="222222"/>
              </a:solidFill>
              <a:effectLst/>
              <a:latin typeface="Calibri" panose="020F0502020204030204" pitchFamily="34" charset="0"/>
            </a:endParaRPr>
          </a:p>
          <a:p>
            <a:pPr algn="l">
              <a:spcAft>
                <a:spcPts val="800"/>
              </a:spcAft>
            </a:pPr>
            <a:r>
              <a:rPr lang="en-US" sz="1800" i="0" dirty="0">
                <a:solidFill>
                  <a:srgbClr val="222222"/>
                </a:solidFill>
                <a:effectLst/>
                <a:latin typeface="Arial" panose="020B0604020202020204" pitchFamily="34" charset="0"/>
              </a:rPr>
              <a:t>d) McBurney’s point</a:t>
            </a:r>
            <a:endParaRPr lang="en-US" sz="1800" i="0" dirty="0">
              <a:solidFill>
                <a:srgbClr val="222222"/>
              </a:solidFill>
              <a:effectLst/>
              <a:latin typeface="Calibri" panose="020F0502020204030204" pitchFamily="34" charset="0"/>
            </a:endParaRPr>
          </a:p>
          <a:p>
            <a:pPr algn="l">
              <a:spcAft>
                <a:spcPts val="800"/>
              </a:spcAft>
            </a:pPr>
            <a:r>
              <a:rPr lang="en-US" sz="1800" b="0" i="0" dirty="0">
                <a:solidFill>
                  <a:srgbClr val="222222"/>
                </a:solidFill>
                <a:effectLst/>
                <a:latin typeface="Arial" panose="020B0604020202020204" pitchFamily="34" charset="0"/>
              </a:rPr>
              <a:t>e) Subcostal plane</a:t>
            </a:r>
            <a:endParaRPr lang="en-US" sz="1800" b="0" i="0" dirty="0">
              <a:solidFill>
                <a:srgbClr val="222222"/>
              </a:solidFill>
              <a:effectLst/>
              <a:latin typeface="Calibri" panose="020F050202020403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540248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6" name="TextBox 5">
            <a:extLst>
              <a:ext uri="{FF2B5EF4-FFF2-40B4-BE49-F238E27FC236}">
                <a16:creationId xmlns:a16="http://schemas.microsoft.com/office/drawing/2014/main" id="{3508ED23-8FEB-DD98-9AED-1BC5A54F3804}"/>
              </a:ext>
            </a:extLst>
          </p:cNvPr>
          <p:cNvSpPr txBox="1"/>
          <p:nvPr/>
        </p:nvSpPr>
        <p:spPr>
          <a:xfrm>
            <a:off x="122925" y="25179"/>
            <a:ext cx="11902297" cy="6288901"/>
          </a:xfrm>
          <a:prstGeom prst="rect">
            <a:avLst/>
          </a:prstGeom>
          <a:noFill/>
        </p:spPr>
        <p:txBody>
          <a:bodyPr wrap="square">
            <a:spAutoFit/>
          </a:bodyPr>
          <a:lstStyle/>
          <a:p>
            <a:pPr algn="l">
              <a:spcAft>
                <a:spcPts val="800"/>
              </a:spcAft>
            </a:pPr>
            <a:r>
              <a:rPr lang="en-US" sz="3200" b="1" dirty="0">
                <a:latin typeface="Arial" panose="020B0604020202020204" pitchFamily="34" charset="0"/>
              </a:rPr>
              <a:t>3. </a:t>
            </a:r>
            <a:r>
              <a:rPr lang="en-US" sz="3200" b="1" i="0" dirty="0">
                <a:effectLst/>
                <a:latin typeface="Arial" panose="020B0604020202020204" pitchFamily="34" charset="0"/>
              </a:rPr>
              <a:t>Which of these surface markings coincides with the position of the appendix?</a:t>
            </a:r>
          </a:p>
          <a:p>
            <a:pPr algn="l">
              <a:spcAft>
                <a:spcPts val="800"/>
              </a:spcAft>
            </a:pPr>
            <a:endParaRPr lang="en-US" sz="1800" b="0" i="0" dirty="0">
              <a:solidFill>
                <a:srgbClr val="222222"/>
              </a:solidFill>
              <a:effectLst/>
              <a:latin typeface="Calibri" panose="020F0502020204030204" pitchFamily="34" charset="0"/>
            </a:endParaRPr>
          </a:p>
          <a:p>
            <a:pPr algn="l">
              <a:spcAft>
                <a:spcPts val="800"/>
              </a:spcAft>
            </a:pPr>
            <a:r>
              <a:rPr lang="en-US" sz="1800" b="0" i="0" dirty="0">
                <a:solidFill>
                  <a:srgbClr val="222222"/>
                </a:solidFill>
                <a:effectLst/>
                <a:latin typeface="Arial" panose="020B0604020202020204" pitchFamily="34" charset="0"/>
              </a:rPr>
              <a:t>a) Umbilicus</a:t>
            </a:r>
            <a:endParaRPr lang="en-US" sz="1800" b="0" i="0" dirty="0">
              <a:solidFill>
                <a:srgbClr val="222222"/>
              </a:solidFill>
              <a:effectLst/>
              <a:latin typeface="Calibri" panose="020F0502020204030204" pitchFamily="34" charset="0"/>
            </a:endParaRPr>
          </a:p>
          <a:p>
            <a:pPr algn="l">
              <a:spcAft>
                <a:spcPts val="800"/>
              </a:spcAft>
            </a:pPr>
            <a:r>
              <a:rPr lang="en-US" sz="1800" b="0" i="0" dirty="0">
                <a:solidFill>
                  <a:srgbClr val="222222"/>
                </a:solidFill>
                <a:effectLst/>
                <a:latin typeface="Arial" panose="020B0604020202020204" pitchFamily="34" charset="0"/>
              </a:rPr>
              <a:t>b) Transpyloric plane of Addison</a:t>
            </a:r>
            <a:endParaRPr lang="en-US" sz="1800" b="0" i="0" dirty="0">
              <a:solidFill>
                <a:srgbClr val="222222"/>
              </a:solidFill>
              <a:effectLst/>
              <a:latin typeface="Calibri" panose="020F0502020204030204" pitchFamily="34" charset="0"/>
            </a:endParaRPr>
          </a:p>
          <a:p>
            <a:pPr algn="l">
              <a:spcAft>
                <a:spcPts val="800"/>
              </a:spcAft>
            </a:pPr>
            <a:r>
              <a:rPr lang="en-US" sz="1800" b="0" i="0" dirty="0">
                <a:solidFill>
                  <a:srgbClr val="222222"/>
                </a:solidFill>
                <a:effectLst/>
                <a:latin typeface="Arial" panose="020B0604020202020204" pitchFamily="34" charset="0"/>
              </a:rPr>
              <a:t>c) Midaxillary line</a:t>
            </a:r>
            <a:endParaRPr lang="en-US" sz="1800" b="0" i="0" dirty="0">
              <a:solidFill>
                <a:srgbClr val="222222"/>
              </a:solidFill>
              <a:effectLst/>
              <a:latin typeface="Calibri" panose="020F0502020204030204" pitchFamily="34" charset="0"/>
            </a:endParaRPr>
          </a:p>
          <a:p>
            <a:pPr algn="l">
              <a:spcAft>
                <a:spcPts val="800"/>
              </a:spcAft>
            </a:pPr>
            <a:r>
              <a:rPr lang="en-US" sz="1800" b="0" i="0" dirty="0">
                <a:solidFill>
                  <a:schemeClr val="accent6"/>
                </a:solidFill>
                <a:effectLst/>
                <a:latin typeface="Arial" panose="020B0604020202020204" pitchFamily="34" charset="0"/>
              </a:rPr>
              <a:t>d</a:t>
            </a:r>
            <a:r>
              <a:rPr lang="en-US" sz="1800" b="1" i="0" dirty="0">
                <a:solidFill>
                  <a:schemeClr val="accent6"/>
                </a:solidFill>
                <a:effectLst/>
                <a:latin typeface="Arial" panose="020B0604020202020204" pitchFamily="34" charset="0"/>
              </a:rPr>
              <a:t>) McBurney’s point</a:t>
            </a:r>
            <a:endParaRPr lang="en-US" sz="1800" b="0" i="0" dirty="0">
              <a:solidFill>
                <a:schemeClr val="accent6"/>
              </a:solidFill>
              <a:effectLst/>
              <a:latin typeface="Calibri" panose="020F0502020204030204" pitchFamily="34" charset="0"/>
            </a:endParaRPr>
          </a:p>
          <a:p>
            <a:pPr algn="l">
              <a:spcAft>
                <a:spcPts val="800"/>
              </a:spcAft>
            </a:pPr>
            <a:r>
              <a:rPr lang="en-US" sz="1800" b="0" i="0" dirty="0">
                <a:solidFill>
                  <a:srgbClr val="222222"/>
                </a:solidFill>
                <a:effectLst/>
                <a:latin typeface="Arial" panose="020B0604020202020204" pitchFamily="34" charset="0"/>
              </a:rPr>
              <a:t>e) Subcostal plane</a:t>
            </a:r>
            <a:endParaRPr lang="en-US" sz="1800" b="0" i="0" dirty="0">
              <a:solidFill>
                <a:srgbClr val="222222"/>
              </a:solidFill>
              <a:effectLst/>
              <a:latin typeface="Calibri" panose="020F0502020204030204" pitchFamily="34" charset="0"/>
            </a:endParaRPr>
          </a:p>
          <a:p>
            <a:pPr algn="l">
              <a:spcAft>
                <a:spcPts val="800"/>
              </a:spcAft>
            </a:pPr>
            <a:endParaRPr lang="en-US" dirty="0">
              <a:solidFill>
                <a:srgbClr val="222222"/>
              </a:solidFill>
              <a:latin typeface="Arial" panose="020B0604020202020204" pitchFamily="34" charset="0"/>
            </a:endParaRPr>
          </a:p>
          <a:p>
            <a:pPr>
              <a:spcAft>
                <a:spcPts val="800"/>
              </a:spcAft>
            </a:pPr>
            <a:r>
              <a:rPr lang="en-US" b="1" dirty="0">
                <a:solidFill>
                  <a:srgbClr val="222222"/>
                </a:solidFill>
                <a:latin typeface="Arial" panose="020B0604020202020204" pitchFamily="34" charset="0"/>
              </a:rPr>
              <a:t>Explanation:</a:t>
            </a:r>
            <a:endParaRPr lang="en-US" dirty="0">
              <a:solidFill>
                <a:srgbClr val="222222"/>
              </a:solidFill>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spcAft>
                <a:spcPts val="800"/>
              </a:spcAft>
            </a:pPr>
            <a:r>
              <a:rPr lang="en-US" sz="1800" b="0" i="0" dirty="0">
                <a:solidFill>
                  <a:srgbClr val="222222"/>
                </a:solidFill>
                <a:effectLst/>
                <a:latin typeface="Arial" panose="020B0604020202020204" pitchFamily="34" charset="0"/>
              </a:rPr>
              <a:t>The appendix lies at McBurney’s point, which is 2/3rds of the distance from the umbilicus to the right anterior superior iliac spine</a:t>
            </a: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p:txBody>
      </p:sp>
      <p:pic>
        <p:nvPicPr>
          <p:cNvPr id="8" name="Picture 7">
            <a:extLst>
              <a:ext uri="{FF2B5EF4-FFF2-40B4-BE49-F238E27FC236}">
                <a16:creationId xmlns:a16="http://schemas.microsoft.com/office/drawing/2014/main" id="{FEE6A36F-FC74-7329-5E00-4EBA7993F5C7}"/>
              </a:ext>
            </a:extLst>
          </p:cNvPr>
          <p:cNvPicPr>
            <a:picLocks noChangeAspect="1"/>
          </p:cNvPicPr>
          <p:nvPr/>
        </p:nvPicPr>
        <p:blipFill>
          <a:blip r:embed="rId3"/>
          <a:stretch>
            <a:fillRect/>
          </a:stretch>
        </p:blipFill>
        <p:spPr>
          <a:xfrm>
            <a:off x="5934973" y="1352733"/>
            <a:ext cx="4906274" cy="2708098"/>
          </a:xfrm>
          <a:prstGeom prst="rect">
            <a:avLst/>
          </a:prstGeom>
        </p:spPr>
      </p:pic>
    </p:spTree>
    <p:extLst>
      <p:ext uri="{BB962C8B-B14F-4D97-AF65-F5344CB8AC3E}">
        <p14:creationId xmlns:p14="http://schemas.microsoft.com/office/powerpoint/2010/main" val="993957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4AAEDEB8-21DA-A236-578D-BDCF673BF32A}"/>
              </a:ext>
            </a:extLst>
          </p:cNvPr>
          <p:cNvSpPr txBox="1"/>
          <p:nvPr/>
        </p:nvSpPr>
        <p:spPr>
          <a:xfrm>
            <a:off x="122925" y="25179"/>
            <a:ext cx="11902297" cy="6975628"/>
          </a:xfrm>
          <a:prstGeom prst="rect">
            <a:avLst/>
          </a:prstGeom>
          <a:noFill/>
        </p:spPr>
        <p:txBody>
          <a:bodyPr wrap="square">
            <a:spAutoFit/>
          </a:bodyPr>
          <a:lstStyle/>
          <a:p>
            <a:pPr>
              <a:lnSpc>
                <a:spcPct val="107000"/>
              </a:lnSpc>
              <a:spcAft>
                <a:spcPts val="800"/>
              </a:spcAft>
            </a:pPr>
            <a:r>
              <a:rPr lang="en-US" sz="3200" b="1" dirty="0">
                <a:latin typeface="Arial" panose="020B0604020202020204" pitchFamily="34" charset="0"/>
                <a:cs typeface="Arial" panose="020B0604020202020204" pitchFamily="34" charset="0"/>
              </a:rPr>
              <a:t>4. </a:t>
            </a:r>
            <a:r>
              <a:rPr lang="en-GB" sz="3200" b="1" dirty="0">
                <a:effectLst/>
                <a:latin typeface="Arial" panose="020B0604020202020204" pitchFamily="34" charset="0"/>
                <a:ea typeface="Times New Roman" panose="02020603050405020304" pitchFamily="18" charset="0"/>
                <a:cs typeface="Arial" panose="020B0604020202020204" pitchFamily="34" charset="0"/>
              </a:rPr>
              <a:t>What hormone stimulates the release of bile from the gallbladder?</a:t>
            </a:r>
            <a:endParaRPr lang="en-GB" sz="32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Gastrin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Somastatin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CCK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 Glucagon</a:t>
            </a:r>
          </a:p>
          <a:p>
            <a:pPr>
              <a:lnSpc>
                <a:spcPct val="107000"/>
              </a:lnSpc>
              <a:spcAft>
                <a:spcPts val="800"/>
              </a:spcAft>
            </a:pPr>
            <a:r>
              <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rPr>
              <a:t>E. Testosterone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880786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32FB7D4C-1F62-4A8D-F40F-4C2CE369D8E8}"/>
              </a:ext>
            </a:extLst>
          </p:cNvPr>
          <p:cNvSpPr txBox="1"/>
          <p:nvPr/>
        </p:nvSpPr>
        <p:spPr>
          <a:xfrm>
            <a:off x="122925" y="25179"/>
            <a:ext cx="11902297" cy="6975628"/>
          </a:xfrm>
          <a:prstGeom prst="rect">
            <a:avLst/>
          </a:prstGeom>
          <a:noFill/>
        </p:spPr>
        <p:txBody>
          <a:bodyPr wrap="square">
            <a:spAutoFit/>
          </a:bodyPr>
          <a:lstStyle/>
          <a:p>
            <a:pPr>
              <a:lnSpc>
                <a:spcPct val="107000"/>
              </a:lnSpc>
              <a:spcAft>
                <a:spcPts val="800"/>
              </a:spcAft>
            </a:pPr>
            <a:r>
              <a:rPr lang="en-US" sz="3200" b="1" dirty="0">
                <a:latin typeface="Arial" panose="020B0604020202020204" pitchFamily="34" charset="0"/>
                <a:cs typeface="Arial" panose="020B0604020202020204" pitchFamily="34" charset="0"/>
              </a:rPr>
              <a:t>4. </a:t>
            </a:r>
            <a:r>
              <a:rPr lang="en-GB" sz="3200" b="1" dirty="0">
                <a:effectLst/>
                <a:latin typeface="Arial" panose="020B0604020202020204" pitchFamily="34" charset="0"/>
                <a:ea typeface="Times New Roman" panose="02020603050405020304" pitchFamily="18" charset="0"/>
                <a:cs typeface="Arial" panose="020B0604020202020204" pitchFamily="34" charset="0"/>
              </a:rPr>
              <a:t>What hormone stimulates the release of bile from the gallbladder?</a:t>
            </a:r>
            <a:endParaRPr lang="en-GB" sz="32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Gastrin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Somastatin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chemeClr val="accent6"/>
                </a:solidFill>
                <a:effectLst/>
                <a:latin typeface="Arial" panose="020B0604020202020204" pitchFamily="34" charset="0"/>
                <a:ea typeface="Times New Roman" panose="02020603050405020304" pitchFamily="18" charset="0"/>
                <a:cs typeface="Times New Roman" panose="02020603050405020304" pitchFamily="18" charset="0"/>
              </a:rPr>
              <a:t>C. CCK</a:t>
            </a:r>
            <a:endParaRPr lang="en-GB" sz="18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 Glucagon</a:t>
            </a:r>
          </a:p>
          <a:p>
            <a:pPr>
              <a:lnSpc>
                <a:spcPct val="107000"/>
              </a:lnSpc>
              <a:spcAft>
                <a:spcPts val="800"/>
              </a:spcAft>
            </a:pPr>
            <a:r>
              <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rPr>
              <a:t>E. Testosterone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25599089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1FAED584-8166-98EE-2DDC-5702A501B420}"/>
              </a:ext>
            </a:extLst>
          </p:cNvPr>
          <p:cNvSpPr txBox="1"/>
          <p:nvPr/>
        </p:nvSpPr>
        <p:spPr>
          <a:xfrm>
            <a:off x="122925" y="25179"/>
            <a:ext cx="11902297" cy="7052059"/>
          </a:xfrm>
          <a:prstGeom prst="rect">
            <a:avLst/>
          </a:prstGeom>
          <a:noFill/>
        </p:spPr>
        <p:txBody>
          <a:bodyPr wrap="square">
            <a:spAutoFit/>
          </a:bodyPr>
          <a:lstStyle/>
          <a:p>
            <a:pPr fontAlgn="base">
              <a:lnSpc>
                <a:spcPct val="107000"/>
              </a:lnSpc>
              <a:spcAft>
                <a:spcPts val="800"/>
              </a:spcAft>
            </a:pPr>
            <a:r>
              <a:rPr lang="en-US" sz="3200" b="1" dirty="0">
                <a:latin typeface="Arial" panose="020B0604020202020204" pitchFamily="34" charset="0"/>
                <a:cs typeface="Arial" panose="020B0604020202020204" pitchFamily="34" charset="0"/>
              </a:rPr>
              <a:t>5. </a:t>
            </a:r>
            <a:r>
              <a:rPr lang="en-GB" sz="3200" b="1" dirty="0">
                <a:effectLst/>
                <a:latin typeface="Arial" panose="020B0604020202020204" pitchFamily="34" charset="0"/>
                <a:ea typeface="Times New Roman" panose="02020603050405020304" pitchFamily="18" charset="0"/>
                <a:cs typeface="Arial" panose="020B0604020202020204" pitchFamily="34" charset="0"/>
              </a:rPr>
              <a:t>Which of the following would most likely be found in the oesophagus of a patient suffering from </a:t>
            </a:r>
            <a:r>
              <a:rPr lang="en-GB" sz="3200" b="1" dirty="0" err="1">
                <a:effectLst/>
                <a:latin typeface="Arial" panose="020B0604020202020204" pitchFamily="34" charset="0"/>
                <a:ea typeface="Times New Roman" panose="02020603050405020304" pitchFamily="18" charset="0"/>
                <a:cs typeface="Arial" panose="020B0604020202020204" pitchFamily="34" charset="0"/>
              </a:rPr>
              <a:t>gastrooesophageal</a:t>
            </a:r>
            <a:r>
              <a:rPr lang="en-GB" sz="3200" b="1" dirty="0">
                <a:effectLst/>
                <a:latin typeface="Arial" panose="020B0604020202020204" pitchFamily="34" charset="0"/>
                <a:ea typeface="Times New Roman" panose="02020603050405020304" pitchFamily="18" charset="0"/>
                <a:cs typeface="Arial" panose="020B0604020202020204" pitchFamily="34" charset="0"/>
              </a:rPr>
              <a:t> reflux disease?</a:t>
            </a:r>
            <a:endParaRPr lang="en-GB" sz="3200" b="1"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en-GB" sz="1800" dirty="0">
                <a:solidFill>
                  <a:srgbClr val="21242C"/>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br>
            <a:r>
              <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rPr>
              <a:t>A. </a:t>
            </a: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Pepsin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B. Trypsin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C. Chymotrypsin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21242C"/>
                </a:solidFill>
                <a:effectLst/>
                <a:latin typeface="Arial" panose="020B0604020202020204" pitchFamily="34" charset="0"/>
                <a:ea typeface="Times New Roman" panose="02020603050405020304" pitchFamily="18" charset="0"/>
              </a:rPr>
              <a:t>D. Carboxypeptidase</a:t>
            </a:r>
            <a:endPar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endParaRPr>
          </a:p>
          <a:p>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E. </a:t>
            </a:r>
            <a:r>
              <a:rPr lang="en-GB" sz="1800" dirty="0" err="1">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Peyers</a:t>
            </a: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 patches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7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800"/>
              </a:spcAft>
            </a:pPr>
            <a:endParaRPr lang="en-US" dirty="0">
              <a:latin typeface="Arial" panose="020B0604020202020204" pitchFamily="34" charset="0"/>
            </a:endParaRPr>
          </a:p>
          <a:p>
            <a:pPr algn="l">
              <a:spcAft>
                <a:spcPts val="800"/>
              </a:spcAft>
            </a:pPr>
            <a:endParaRPr lang="en-US" sz="1800" b="0" i="0" dirty="0">
              <a:effectLst/>
              <a:latin typeface="Arial" panose="020B0604020202020204" pitchFamily="34" charset="0"/>
            </a:endParaRPr>
          </a:p>
          <a:p>
            <a:pPr algn="l">
              <a:spcAft>
                <a:spcPts val="800"/>
              </a:spcAft>
            </a:pPr>
            <a:endParaRPr lang="en-US" dirty="0">
              <a:latin typeface="Arial" panose="020B0604020202020204" pitchFamily="34" charset="0"/>
            </a:endParaRPr>
          </a:p>
          <a:p>
            <a:pPr algn="l">
              <a:spcAft>
                <a:spcPts val="800"/>
              </a:spcAft>
            </a:pPr>
            <a:endParaRPr lang="en-US" sz="1800" b="0" i="0" dirty="0">
              <a:effectLst/>
              <a:latin typeface="Arial" panose="020B0604020202020204" pitchFamily="34" charset="0"/>
            </a:endParaRPr>
          </a:p>
          <a:p>
            <a:pPr algn="l">
              <a:spcAft>
                <a:spcPts val="800"/>
              </a:spcAft>
            </a:pPr>
            <a:endParaRPr lang="en-US" dirty="0">
              <a:latin typeface="Arial" panose="020B0604020202020204" pitchFamily="34" charset="0"/>
            </a:endParaRPr>
          </a:p>
          <a:p>
            <a:pPr algn="l">
              <a:spcAft>
                <a:spcPts val="800"/>
              </a:spcAft>
            </a:pPr>
            <a:endParaRPr lang="en-US" sz="1800" b="0" i="0" dirty="0">
              <a:effectLst/>
              <a:latin typeface="Arial" panose="020B0604020202020204" pitchFamily="34" charset="0"/>
            </a:endParaRPr>
          </a:p>
          <a:p>
            <a:pPr algn="l">
              <a:spcAft>
                <a:spcPts val="800"/>
              </a:spcAft>
            </a:pPr>
            <a:endParaRPr lang="en-US" dirty="0">
              <a:latin typeface="Arial" panose="020B0604020202020204" pitchFamily="34" charset="0"/>
            </a:endParaRPr>
          </a:p>
          <a:p>
            <a:pPr algn="l">
              <a:spcAft>
                <a:spcPts val="800"/>
              </a:spcAft>
            </a:pPr>
            <a:endParaRPr lang="en-US" sz="1800" b="0" i="0" dirty="0">
              <a:effectLst/>
              <a:latin typeface="Arial" panose="020B0604020202020204" pitchFamily="34" charset="0"/>
            </a:endParaRPr>
          </a:p>
        </p:txBody>
      </p:sp>
    </p:spTree>
    <p:extLst>
      <p:ext uri="{BB962C8B-B14F-4D97-AF65-F5344CB8AC3E}">
        <p14:creationId xmlns:p14="http://schemas.microsoft.com/office/powerpoint/2010/main" val="770762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1FAED584-8166-98EE-2DDC-5702A501B420}"/>
              </a:ext>
            </a:extLst>
          </p:cNvPr>
          <p:cNvSpPr txBox="1"/>
          <p:nvPr/>
        </p:nvSpPr>
        <p:spPr>
          <a:xfrm>
            <a:off x="122925" y="25179"/>
            <a:ext cx="11902297" cy="10592643"/>
          </a:xfrm>
          <a:prstGeom prst="rect">
            <a:avLst/>
          </a:prstGeom>
          <a:noFill/>
        </p:spPr>
        <p:txBody>
          <a:bodyPr wrap="square">
            <a:spAutoFit/>
          </a:bodyPr>
          <a:lstStyle/>
          <a:p>
            <a:pPr fontAlgn="base">
              <a:lnSpc>
                <a:spcPct val="107000"/>
              </a:lnSpc>
              <a:spcAft>
                <a:spcPts val="800"/>
              </a:spcAft>
            </a:pPr>
            <a:r>
              <a:rPr lang="en-US" sz="2800" b="1" dirty="0">
                <a:latin typeface="Arial" panose="020B0604020202020204" pitchFamily="34" charset="0"/>
                <a:cs typeface="Arial" panose="020B0604020202020204" pitchFamily="34" charset="0"/>
              </a:rPr>
              <a:t>5. </a:t>
            </a:r>
            <a:r>
              <a:rPr lang="en-GB" sz="2800" b="1" dirty="0">
                <a:effectLst/>
                <a:latin typeface="Arial" panose="020B0604020202020204" pitchFamily="34" charset="0"/>
                <a:ea typeface="Times New Roman" panose="02020603050405020304" pitchFamily="18" charset="0"/>
                <a:cs typeface="Arial" panose="020B0604020202020204" pitchFamily="34" charset="0"/>
              </a:rPr>
              <a:t>Which of the following would most likely be found in the oesophagus of a patient suffering from </a:t>
            </a:r>
            <a:r>
              <a:rPr lang="en-GB" sz="2800" b="1" dirty="0" err="1">
                <a:effectLst/>
                <a:latin typeface="Arial" panose="020B0604020202020204" pitchFamily="34" charset="0"/>
                <a:ea typeface="Times New Roman" panose="02020603050405020304" pitchFamily="18" charset="0"/>
                <a:cs typeface="Arial" panose="020B0604020202020204" pitchFamily="34" charset="0"/>
              </a:rPr>
              <a:t>gastrooesophageal</a:t>
            </a:r>
            <a:r>
              <a:rPr lang="en-GB" sz="2800" b="1" dirty="0">
                <a:effectLst/>
                <a:latin typeface="Arial" panose="020B0604020202020204" pitchFamily="34" charset="0"/>
                <a:ea typeface="Times New Roman" panose="02020603050405020304" pitchFamily="18" charset="0"/>
                <a:cs typeface="Arial" panose="020B0604020202020204" pitchFamily="34" charset="0"/>
              </a:rPr>
              <a:t> reflux disease?</a:t>
            </a:r>
            <a:endParaRPr lang="en-GB" sz="2800" b="1"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en-GB" sz="1800" dirty="0">
                <a:solidFill>
                  <a:srgbClr val="21242C"/>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br>
            <a:r>
              <a:rPr lang="en-GB" b="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A. </a:t>
            </a:r>
            <a:r>
              <a:rPr lang="en-GB" sz="1800" b="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Pepsin</a:t>
            </a:r>
            <a:endParaRPr lang="en-GB"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B. Trypsin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C. Chymotrypsin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21242C"/>
                </a:solidFill>
                <a:effectLst/>
                <a:latin typeface="Arial" panose="020B0604020202020204" pitchFamily="34" charset="0"/>
                <a:ea typeface="Times New Roman" panose="02020603050405020304" pitchFamily="18" charset="0"/>
              </a:rPr>
              <a:t>D. Carboxypeptidase</a:t>
            </a:r>
          </a:p>
          <a:p>
            <a:endPar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endParaRPr>
          </a:p>
          <a:p>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E. </a:t>
            </a:r>
            <a:r>
              <a:rPr lang="en-GB" sz="1800" dirty="0" err="1">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Peyers</a:t>
            </a: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 patches</a:t>
            </a:r>
          </a:p>
          <a:p>
            <a:endPar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70"/>
              </a:lnSpc>
              <a:spcAft>
                <a:spcPts val="800"/>
              </a:spcAft>
            </a:pPr>
            <a:endPar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70"/>
              </a:lnSpc>
              <a:spcAft>
                <a:spcPts val="800"/>
              </a:spcAft>
            </a:pPr>
            <a:r>
              <a:rPr lang="en-GB" sz="1800" b="1"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Explanation:</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dirty="0" err="1">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Gastrooesophageal</a:t>
            </a:r>
            <a:r>
              <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 reflux disease is also known as acid reflux, due to the acidity of the stomach contents.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b="1"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Pepsin is the most likely find, as it is secreted in the stomach by chief cells (as pepsinogen), while the other options are secreted into the small intestine.  Peyer’s patches are gut-associated lymphoid tissue in the ileum.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endParaRPr>
          </a:p>
          <a:p>
            <a:endPar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endParaRPr>
          </a:p>
          <a:p>
            <a:endPar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endParaRPr>
          </a:p>
          <a:p>
            <a:endPar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endParaRPr>
          </a:p>
          <a:p>
            <a:endPar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endParaRPr>
          </a:p>
          <a:p>
            <a:endPar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endParaRPr>
          </a:p>
          <a:p>
            <a:endPar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endParaRPr>
          </a:p>
          <a:p>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6651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1FAED584-8166-98EE-2DDC-5702A501B420}"/>
              </a:ext>
            </a:extLst>
          </p:cNvPr>
          <p:cNvSpPr txBox="1"/>
          <p:nvPr/>
        </p:nvSpPr>
        <p:spPr>
          <a:xfrm>
            <a:off x="122925" y="25179"/>
            <a:ext cx="11902297" cy="6788397"/>
          </a:xfrm>
          <a:prstGeom prst="rect">
            <a:avLst/>
          </a:prstGeom>
          <a:noFill/>
        </p:spPr>
        <p:txBody>
          <a:bodyPr wrap="square">
            <a:spAutoFit/>
          </a:bodyPr>
          <a:lstStyle/>
          <a:p>
            <a:pPr>
              <a:lnSpc>
                <a:spcPct val="107000"/>
              </a:lnSpc>
              <a:spcAft>
                <a:spcPts val="800"/>
              </a:spcAft>
            </a:pPr>
            <a:r>
              <a:rPr lang="en-US" sz="3200" b="1" dirty="0">
                <a:latin typeface="Arial" panose="020B0604020202020204" pitchFamily="34" charset="0"/>
                <a:cs typeface="Arial" panose="020B0604020202020204" pitchFamily="34" charset="0"/>
              </a:rPr>
              <a:t>6. </a:t>
            </a:r>
            <a:r>
              <a:rPr lang="en-GB" sz="3200" b="1" dirty="0">
                <a:effectLst/>
                <a:latin typeface="Arial" panose="020B0604020202020204" pitchFamily="34" charset="0"/>
                <a:ea typeface="Times New Roman" panose="02020603050405020304" pitchFamily="18" charset="0"/>
                <a:cs typeface="Arial" panose="020B0604020202020204" pitchFamily="34" charset="0"/>
              </a:rPr>
              <a:t>Increased stomach pH is the consequence of which of the following?</a:t>
            </a:r>
            <a:endParaRPr lang="en-GB" sz="3200" b="1"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en-GB" sz="1800" dirty="0">
                <a:solidFill>
                  <a:srgbClr val="21242C"/>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b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A. Damage to the mucous cells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B. Increased G cell activity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C. Inhibition of parietal cells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D. Overexpression by chief cells</a:t>
            </a:r>
          </a:p>
          <a:p>
            <a:pPr fontAlgn="base">
              <a:lnSpc>
                <a:spcPct val="107000"/>
              </a:lnSpc>
              <a:spcAft>
                <a:spcPts val="800"/>
              </a:spcAft>
            </a:pPr>
            <a:r>
              <a:rPr lang="en-GB" dirty="0">
                <a:solidFill>
                  <a:srgbClr val="21242C"/>
                </a:solidFill>
                <a:latin typeface="Arial" panose="020B0604020202020204" pitchFamily="34" charset="0"/>
                <a:ea typeface="Times New Roman" panose="02020603050405020304" pitchFamily="18" charset="0"/>
                <a:cs typeface="Times New Roman" panose="02020603050405020304" pitchFamily="18" charset="0"/>
              </a:rPr>
              <a:t>E. Overexpression of parietal cells</a:t>
            </a:r>
            <a:endPar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3977597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1FAED584-8166-98EE-2DDC-5702A501B420}"/>
              </a:ext>
            </a:extLst>
          </p:cNvPr>
          <p:cNvSpPr txBox="1"/>
          <p:nvPr/>
        </p:nvSpPr>
        <p:spPr>
          <a:xfrm>
            <a:off x="122925" y="25179"/>
            <a:ext cx="11902297" cy="9633022"/>
          </a:xfrm>
          <a:prstGeom prst="rect">
            <a:avLst/>
          </a:prstGeom>
          <a:noFill/>
        </p:spPr>
        <p:txBody>
          <a:bodyPr wrap="square">
            <a:spAutoFit/>
          </a:bodyPr>
          <a:lstStyle/>
          <a:p>
            <a:pPr>
              <a:lnSpc>
                <a:spcPct val="107000"/>
              </a:lnSpc>
              <a:spcAft>
                <a:spcPts val="800"/>
              </a:spcAft>
            </a:pPr>
            <a:r>
              <a:rPr lang="en-US" sz="3200" b="1" dirty="0">
                <a:latin typeface="Arial" panose="020B0604020202020204" pitchFamily="34" charset="0"/>
              </a:rPr>
              <a:t>6. </a:t>
            </a:r>
            <a:r>
              <a:rPr lang="en-GB" sz="3200" b="1" dirty="0">
                <a:effectLst/>
                <a:latin typeface="Arial" panose="020B0604020202020204" pitchFamily="34" charset="0"/>
                <a:ea typeface="Times New Roman" panose="02020603050405020304" pitchFamily="18" charset="0"/>
                <a:cs typeface="Times New Roman" panose="02020603050405020304" pitchFamily="18" charset="0"/>
              </a:rPr>
              <a:t>Increased stomach pH is the consequence of which of the following?</a:t>
            </a:r>
            <a:endParaRPr lang="en-GB" sz="3200" b="1"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en-GB" sz="1800" dirty="0">
                <a:effectLst/>
                <a:latin typeface="Arial" panose="020B0604020202020204" pitchFamily="34" charset="0"/>
                <a:ea typeface="Times New Roman" panose="02020603050405020304" pitchFamily="18" charset="0"/>
                <a:cs typeface="Times New Roman" panose="02020603050405020304" pitchFamily="18" charset="0"/>
              </a:rPr>
            </a:br>
            <a:r>
              <a:rPr lang="en-GB" sz="1800" dirty="0">
                <a:effectLst/>
                <a:latin typeface="Arial" panose="020B0604020202020204" pitchFamily="34" charset="0"/>
                <a:ea typeface="Times New Roman" panose="02020603050405020304" pitchFamily="18" charset="0"/>
                <a:cs typeface="Times New Roman" panose="02020603050405020304" pitchFamily="18" charset="0"/>
              </a:rPr>
              <a:t>A. Damage to the mucous cells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B. Increased G cell activity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b="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C. Inhibition of parietal cells</a:t>
            </a:r>
            <a:endParaRPr lang="en-GB"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D. Overexpression by chief cells</a:t>
            </a:r>
          </a:p>
          <a:p>
            <a:pPr fontAlgn="base">
              <a:lnSpc>
                <a:spcPct val="107000"/>
              </a:lnSpc>
              <a:spcAft>
                <a:spcPts val="800"/>
              </a:spcAft>
            </a:pPr>
            <a:r>
              <a:rPr lang="en-GB" dirty="0">
                <a:latin typeface="Arial" panose="020B0604020202020204" pitchFamily="34" charset="0"/>
                <a:ea typeface="Times New Roman" panose="02020603050405020304" pitchFamily="18" charset="0"/>
                <a:cs typeface="Times New Roman" panose="02020603050405020304" pitchFamily="18" charset="0"/>
              </a:rPr>
              <a:t>E. Overexpression of parietal cells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Explanation:</a:t>
            </a:r>
          </a:p>
          <a:p>
            <a:pPr fontAlgn="base">
              <a:lnSpc>
                <a:spcPts val="147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pH increases as a solution becomes less acidic and more basic/alkaline.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Mucous helps protect the stomach from acid damage, but does not change the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Parietal cells secrete hydrochloric acid, which increases the [H+] of the stomach. Inhibiting these cells would increase the </a:t>
            </a:r>
            <a:r>
              <a:rPr lang="en-GB" sz="1800" b="1" dirty="0" err="1">
                <a:effectLst/>
                <a:latin typeface="Arial" panose="020B0604020202020204" pitchFamily="34" charset="0"/>
                <a:ea typeface="Times New Roman" panose="02020603050405020304" pitchFamily="18" charset="0"/>
                <a:cs typeface="Times New Roman" panose="02020603050405020304" pitchFamily="18" charset="0"/>
              </a:rPr>
              <a:t>pH.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9384450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1FAED584-8166-98EE-2DDC-5702A501B420}"/>
              </a:ext>
            </a:extLst>
          </p:cNvPr>
          <p:cNvSpPr txBox="1"/>
          <p:nvPr/>
        </p:nvSpPr>
        <p:spPr>
          <a:xfrm>
            <a:off x="122925" y="25179"/>
            <a:ext cx="11902297" cy="3026470"/>
          </a:xfrm>
          <a:prstGeom prst="rect">
            <a:avLst/>
          </a:prstGeom>
          <a:noFill/>
        </p:spPr>
        <p:txBody>
          <a:bodyPr wrap="square">
            <a:spAutoFit/>
          </a:bodyPr>
          <a:lstStyle/>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a:p>
            <a:pPr algn="l">
              <a:spcAft>
                <a:spcPts val="800"/>
              </a:spcAft>
            </a:pPr>
            <a:endParaRPr lang="en-US" dirty="0">
              <a:solidFill>
                <a:srgbClr val="222222"/>
              </a:solidFill>
              <a:latin typeface="Arial" panose="020B0604020202020204" pitchFamily="34" charset="0"/>
            </a:endParaRPr>
          </a:p>
          <a:p>
            <a:pPr algn="l">
              <a:spcAft>
                <a:spcPts val="800"/>
              </a:spcAft>
            </a:pPr>
            <a:endParaRPr lang="en-US" sz="1800" b="0" i="0" dirty="0">
              <a:solidFill>
                <a:srgbClr val="222222"/>
              </a:solidFill>
              <a:effectLst/>
              <a:latin typeface="Arial" panose="020B0604020202020204" pitchFamily="34" charset="0"/>
            </a:endParaRPr>
          </a:p>
        </p:txBody>
      </p:sp>
      <p:sp>
        <p:nvSpPr>
          <p:cNvPr id="4" name="TextBox 3">
            <a:extLst>
              <a:ext uri="{FF2B5EF4-FFF2-40B4-BE49-F238E27FC236}">
                <a16:creationId xmlns:a16="http://schemas.microsoft.com/office/drawing/2014/main" id="{AA9F4206-D23A-339A-8B5C-52FB7E88794C}"/>
              </a:ext>
            </a:extLst>
          </p:cNvPr>
          <p:cNvSpPr txBox="1"/>
          <p:nvPr/>
        </p:nvSpPr>
        <p:spPr>
          <a:xfrm>
            <a:off x="122924" y="94892"/>
            <a:ext cx="11902297" cy="4051815"/>
          </a:xfrm>
          <a:prstGeom prst="rect">
            <a:avLst/>
          </a:prstGeom>
          <a:noFill/>
        </p:spPr>
        <p:txBody>
          <a:bodyPr wrap="square">
            <a:spAutoFit/>
          </a:bodyPr>
          <a:lstStyle/>
          <a:p>
            <a:pPr>
              <a:lnSpc>
                <a:spcPct val="107000"/>
              </a:lnSpc>
              <a:spcAft>
                <a:spcPts val="800"/>
              </a:spcAft>
            </a:pPr>
            <a:r>
              <a:rPr lang="en-GB" sz="2400" b="1" dirty="0">
                <a:latin typeface="Arial" panose="020B0604020202020204" pitchFamily="34" charset="0"/>
                <a:ea typeface="Times New Roman" panose="02020603050405020304" pitchFamily="18" charset="0"/>
                <a:cs typeface="Arial" panose="020B0604020202020204" pitchFamily="34" charset="0"/>
              </a:rPr>
              <a:t>7</a:t>
            </a:r>
            <a:r>
              <a:rPr lang="en-GB" sz="2400" b="1" dirty="0">
                <a:effectLst/>
                <a:latin typeface="Arial" panose="020B0604020202020204" pitchFamily="34" charset="0"/>
                <a:ea typeface="Times New Roman" panose="02020603050405020304" pitchFamily="18" charset="0"/>
                <a:cs typeface="Arial" panose="020B0604020202020204" pitchFamily="34" charset="0"/>
              </a:rPr>
              <a:t>. A patient presents with abdominal pain. Their test results come back showing normal levels of pancreatic enzymes</a:t>
            </a:r>
            <a:r>
              <a:rPr lang="en-GB" sz="2400" b="1" dirty="0">
                <a:latin typeface="Arial" panose="020B0604020202020204" pitchFamily="34" charset="0"/>
                <a:ea typeface="Times New Roman" panose="02020603050405020304" pitchFamily="18" charset="0"/>
                <a:cs typeface="Arial" panose="020B0604020202020204" pitchFamily="34" charset="0"/>
              </a:rPr>
              <a:t> and </a:t>
            </a:r>
            <a:r>
              <a:rPr lang="en-GB" sz="2400" b="1" dirty="0">
                <a:effectLst/>
                <a:latin typeface="Arial" panose="020B0604020202020204" pitchFamily="34" charset="0"/>
                <a:ea typeface="Times New Roman" panose="02020603050405020304" pitchFamily="18" charset="0"/>
                <a:cs typeface="Arial" panose="020B0604020202020204" pitchFamily="34" charset="0"/>
              </a:rPr>
              <a:t>pepsinogen. Stomach and gall bladder motility are also normal, but they have a very acidic small intestine environment. Which hormone is out of balance?</a:t>
            </a:r>
          </a:p>
          <a:p>
            <a:pPr>
              <a:lnSpc>
                <a:spcPct val="107000"/>
              </a:lnSpc>
              <a:spcAft>
                <a:spcPts val="800"/>
              </a:spcAft>
            </a:pPr>
            <a:endParaRPr lang="en-GB" sz="1800" b="1"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A. Leptin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B. Cholecystokinin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C. Gastrin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D. Secretin</a:t>
            </a:r>
          </a:p>
          <a:p>
            <a:pPr fontAlgn="base">
              <a:lnSpc>
                <a:spcPct val="107000"/>
              </a:lnSpc>
              <a:spcAft>
                <a:spcPts val="800"/>
              </a:spcAft>
            </a:pPr>
            <a:r>
              <a:rPr lang="en-GB" dirty="0">
                <a:solidFill>
                  <a:srgbClr val="21242C"/>
                </a:solidFill>
                <a:latin typeface="Arial" panose="020B0604020202020204" pitchFamily="34" charset="0"/>
                <a:ea typeface="Calibri" panose="020F0502020204030204" pitchFamily="34" charset="0"/>
                <a:cs typeface="Times New Roman" panose="02020603050405020304" pitchFamily="18" charset="0"/>
              </a:rPr>
              <a:t>E. Oestrogen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172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5786199"/>
          </a:xfrm>
          <a:prstGeom prst="rect">
            <a:avLst/>
          </a:prstGeom>
          <a:noFill/>
        </p:spPr>
        <p:txBody>
          <a:bodyPr wrap="square" rtlCol="0">
            <a:spAutoFit/>
          </a:bodyPr>
          <a:lstStyle/>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pic>
        <p:nvPicPr>
          <p:cNvPr id="2" name="Picture 2" descr="R:\big\chapter_intro_1\plain\figIn.33a.jpg">
            <a:extLst>
              <a:ext uri="{FF2B5EF4-FFF2-40B4-BE49-F238E27FC236}">
                <a16:creationId xmlns:a16="http://schemas.microsoft.com/office/drawing/2014/main" id="{513C8CE0-C96A-897F-CC88-9ED0922D0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644" y="845429"/>
            <a:ext cx="3252872" cy="45811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B77645-309E-32F5-0AC1-48B6F32D73FC}"/>
              </a:ext>
            </a:extLst>
          </p:cNvPr>
          <p:cNvSpPr txBox="1"/>
          <p:nvPr/>
        </p:nvSpPr>
        <p:spPr>
          <a:xfrm>
            <a:off x="6702492" y="1744857"/>
            <a:ext cx="1152128" cy="646331"/>
          </a:xfrm>
          <a:prstGeom prst="rect">
            <a:avLst/>
          </a:prstGeom>
          <a:noFill/>
        </p:spPr>
        <p:txBody>
          <a:bodyPr wrap="square" rtlCol="0">
            <a:spAutoFit/>
          </a:bodyPr>
          <a:lstStyle/>
          <a:p>
            <a:r>
              <a:rPr lang="en-GB" dirty="0"/>
              <a:t>spinal cord</a:t>
            </a:r>
          </a:p>
        </p:txBody>
      </p:sp>
      <p:sp>
        <p:nvSpPr>
          <p:cNvPr id="4" name="TextBox 3">
            <a:extLst>
              <a:ext uri="{FF2B5EF4-FFF2-40B4-BE49-F238E27FC236}">
                <a16:creationId xmlns:a16="http://schemas.microsoft.com/office/drawing/2014/main" id="{807E9507-86C2-8125-D300-DF7EC7E0B1D7}"/>
              </a:ext>
            </a:extLst>
          </p:cNvPr>
          <p:cNvSpPr txBox="1"/>
          <p:nvPr/>
        </p:nvSpPr>
        <p:spPr>
          <a:xfrm>
            <a:off x="6990524" y="3977105"/>
            <a:ext cx="1080120" cy="369332"/>
          </a:xfrm>
          <a:prstGeom prst="rect">
            <a:avLst/>
          </a:prstGeom>
          <a:noFill/>
        </p:spPr>
        <p:txBody>
          <a:bodyPr wrap="square" rtlCol="0">
            <a:spAutoFit/>
          </a:bodyPr>
          <a:lstStyle/>
          <a:p>
            <a:r>
              <a:rPr lang="en-GB" dirty="0"/>
              <a:t>sensory</a:t>
            </a:r>
          </a:p>
        </p:txBody>
      </p:sp>
      <p:sp>
        <p:nvSpPr>
          <p:cNvPr id="12" name="TextBox 11">
            <a:extLst>
              <a:ext uri="{FF2B5EF4-FFF2-40B4-BE49-F238E27FC236}">
                <a16:creationId xmlns:a16="http://schemas.microsoft.com/office/drawing/2014/main" id="{73E2096B-4DCC-A81B-8438-D502D2D4415F}"/>
              </a:ext>
            </a:extLst>
          </p:cNvPr>
          <p:cNvSpPr txBox="1"/>
          <p:nvPr/>
        </p:nvSpPr>
        <p:spPr>
          <a:xfrm>
            <a:off x="6918516" y="5057225"/>
            <a:ext cx="1224136" cy="369332"/>
          </a:xfrm>
          <a:prstGeom prst="rect">
            <a:avLst/>
          </a:prstGeom>
          <a:noFill/>
        </p:spPr>
        <p:txBody>
          <a:bodyPr wrap="square" rtlCol="0">
            <a:spAutoFit/>
          </a:bodyPr>
          <a:lstStyle/>
          <a:p>
            <a:r>
              <a:rPr lang="en-GB" dirty="0"/>
              <a:t>motor</a:t>
            </a:r>
          </a:p>
        </p:txBody>
      </p:sp>
      <p:sp>
        <p:nvSpPr>
          <p:cNvPr id="13" name="TextBox 12">
            <a:extLst>
              <a:ext uri="{FF2B5EF4-FFF2-40B4-BE49-F238E27FC236}">
                <a16:creationId xmlns:a16="http://schemas.microsoft.com/office/drawing/2014/main" id="{D2A073F7-6AE7-5405-BB04-5038B90E3B69}"/>
              </a:ext>
            </a:extLst>
          </p:cNvPr>
          <p:cNvSpPr txBox="1"/>
          <p:nvPr/>
        </p:nvSpPr>
        <p:spPr>
          <a:xfrm>
            <a:off x="2670044" y="2680961"/>
            <a:ext cx="1296144" cy="646331"/>
          </a:xfrm>
          <a:prstGeom prst="rect">
            <a:avLst/>
          </a:prstGeom>
          <a:noFill/>
        </p:spPr>
        <p:txBody>
          <a:bodyPr wrap="square" rtlCol="0">
            <a:spAutoFit/>
          </a:bodyPr>
          <a:lstStyle/>
          <a:p>
            <a:r>
              <a:rPr lang="en-GB" dirty="0"/>
              <a:t>spinal nerves</a:t>
            </a:r>
          </a:p>
        </p:txBody>
      </p:sp>
    </p:spTree>
    <p:extLst>
      <p:ext uri="{BB962C8B-B14F-4D97-AF65-F5344CB8AC3E}">
        <p14:creationId xmlns:p14="http://schemas.microsoft.com/office/powerpoint/2010/main" val="2080312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1FAED584-8166-98EE-2DDC-5702A501B420}"/>
              </a:ext>
            </a:extLst>
          </p:cNvPr>
          <p:cNvSpPr txBox="1"/>
          <p:nvPr/>
        </p:nvSpPr>
        <p:spPr>
          <a:xfrm>
            <a:off x="122925" y="25179"/>
            <a:ext cx="11902297" cy="6820713"/>
          </a:xfrm>
          <a:prstGeom prst="rect">
            <a:avLst/>
          </a:prstGeom>
          <a:noFill/>
        </p:spPr>
        <p:txBody>
          <a:bodyPr wrap="square">
            <a:spAutoFit/>
          </a:bodyPr>
          <a:lstStyle/>
          <a:p>
            <a:pPr>
              <a:lnSpc>
                <a:spcPct val="107000"/>
              </a:lnSpc>
              <a:spcAft>
                <a:spcPts val="800"/>
              </a:spcAft>
            </a:pPr>
            <a:r>
              <a:rPr lang="en-GB" b="1" dirty="0">
                <a:latin typeface="Arial" panose="020B0604020202020204" pitchFamily="34" charset="0"/>
                <a:ea typeface="Times New Roman" panose="02020603050405020304" pitchFamily="18" charset="0"/>
                <a:cs typeface="Arial" panose="020B0604020202020204" pitchFamily="34" charset="0"/>
              </a:rPr>
              <a:t>7</a:t>
            </a:r>
            <a:r>
              <a:rPr lang="en-GB" sz="1800" b="1" dirty="0">
                <a:effectLst/>
                <a:latin typeface="Arial" panose="020B0604020202020204" pitchFamily="34" charset="0"/>
                <a:ea typeface="Times New Roman" panose="02020603050405020304" pitchFamily="18" charset="0"/>
                <a:cs typeface="Arial" panose="020B0604020202020204" pitchFamily="34" charset="0"/>
              </a:rPr>
              <a:t>. A patient presents with abdominal pain. Their test results come back showing normal levels of pancreatic enzymes and pepsinogen. Stomach and gall bladder motility are also normal, but they have a very acidic small intestine environment. Which hormone is out of balance?</a:t>
            </a:r>
          </a:p>
          <a:p>
            <a:pPr>
              <a:lnSpc>
                <a:spcPct val="107000"/>
              </a:lnSpc>
              <a:spcAft>
                <a:spcPts val="800"/>
              </a:spcAft>
            </a:pPr>
            <a:endParaRPr lang="en-GB" sz="1800" b="1"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A. Leptin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B. Cholecystokinin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C. Gastrin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b="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D. Secretin</a:t>
            </a:r>
          </a:p>
          <a:p>
            <a:pPr fontAlgn="base">
              <a:lnSpc>
                <a:spcPct val="107000"/>
              </a:lnSpc>
              <a:spcAft>
                <a:spcPts val="800"/>
              </a:spcAft>
            </a:pPr>
            <a:r>
              <a:rPr lang="en-GB" dirty="0">
                <a:solidFill>
                  <a:srgbClr val="21242C"/>
                </a:solidFill>
                <a:latin typeface="Arial" panose="020B0604020202020204" pitchFamily="34" charset="0"/>
                <a:ea typeface="Calibri" panose="020F0502020204030204" pitchFamily="34" charset="0"/>
                <a:cs typeface="Times New Roman" panose="02020603050405020304" pitchFamily="18" charset="0"/>
              </a:rPr>
              <a:t>E. Oestrogen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b="1"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b="1" dirty="0">
                <a:solidFill>
                  <a:srgbClr val="21242C"/>
                </a:solidFill>
                <a:effectLst/>
                <a:latin typeface="Arial" panose="020B0604020202020204" pitchFamily="34" charset="0"/>
                <a:ea typeface="Times New Roman" panose="02020603050405020304" pitchFamily="18" charset="0"/>
                <a:cs typeface="Times New Roman" panose="02020603050405020304" pitchFamily="18" charset="0"/>
              </a:rPr>
              <a:t>Explanation:</a:t>
            </a:r>
          </a:p>
          <a:p>
            <a:pPr fontAlgn="base">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The digestive system is controlled by a cascade of hormones that either trigger or inhibit each other, controlling digestion.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Gastrin is secreted in the stomach and has a number of functions, including: stimulation of parietal cells, stomach motility and cholecystokinin release, among others.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470"/>
              </a:lnSpc>
              <a:spcAft>
                <a:spcPts val="800"/>
              </a:spcAft>
            </a:pPr>
            <a:r>
              <a:rPr lang="en-GB" sz="1800" b="1"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Secretin triggers the release of pancreatic bicarbonate, which protects the small intestine from the acidity of the stomach contents. </a:t>
            </a:r>
          </a:p>
          <a:p>
            <a:pPr fontAlgn="base">
              <a:lnSpc>
                <a:spcPts val="1470"/>
              </a:lnSpc>
              <a:spcAft>
                <a:spcPts val="800"/>
              </a:spcAft>
            </a:pPr>
            <a:endParaRPr lang="en-GB"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70"/>
              </a:lnSpc>
              <a:spcAft>
                <a:spcPts val="800"/>
              </a:spcAft>
            </a:pPr>
            <a:r>
              <a:rPr lang="en-GB" sz="1800" b="1"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If the chyme in the small intestine remains acidic, secretin must </a:t>
            </a:r>
            <a:r>
              <a:rPr lang="en-GB" sz="1800" b="1" i="1"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not</a:t>
            </a:r>
            <a:r>
              <a:rPr lang="en-GB" sz="1800" b="1"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rPr>
              <a:t> be functioning at normal levels, so is out of balance.</a:t>
            </a:r>
            <a:endParaRPr lang="en-US" sz="18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7763409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2" name="TextBox 1">
            <a:extLst>
              <a:ext uri="{FF2B5EF4-FFF2-40B4-BE49-F238E27FC236}">
                <a16:creationId xmlns:a16="http://schemas.microsoft.com/office/drawing/2014/main" id="{D5B2B5E0-5674-14EE-5191-6C11EEE881A1}"/>
              </a:ext>
            </a:extLst>
          </p:cNvPr>
          <p:cNvSpPr txBox="1"/>
          <p:nvPr/>
        </p:nvSpPr>
        <p:spPr>
          <a:xfrm>
            <a:off x="215660" y="155275"/>
            <a:ext cx="11671540" cy="2862322"/>
          </a:xfrm>
          <a:prstGeom prst="rect">
            <a:avLst/>
          </a:prstGeom>
          <a:noFill/>
        </p:spPr>
        <p:txBody>
          <a:bodyPr wrap="square" rtlCol="0">
            <a:spAutoFit/>
          </a:bodyPr>
          <a:lstStyle/>
          <a:p>
            <a:pPr algn="ctr"/>
            <a:endParaRPr lang="en-GB" sz="6000" b="1" dirty="0">
              <a:latin typeface="Arial" panose="020B0604020202020204" pitchFamily="34" charset="0"/>
              <a:cs typeface="Arial" panose="020B0604020202020204" pitchFamily="34" charset="0"/>
            </a:endParaRPr>
          </a:p>
          <a:p>
            <a:pPr algn="ctr"/>
            <a:endParaRPr lang="en-GB" sz="6000" b="1" dirty="0">
              <a:latin typeface="Arial" panose="020B0604020202020204" pitchFamily="34" charset="0"/>
              <a:cs typeface="Arial" panose="020B0604020202020204" pitchFamily="34" charset="0"/>
            </a:endParaRPr>
          </a:p>
          <a:p>
            <a:pPr algn="ctr"/>
            <a:r>
              <a:rPr lang="en-GB" sz="6000" b="1" dirty="0">
                <a:latin typeface="Arial" panose="020B0604020202020204" pitchFamily="34" charset="0"/>
                <a:cs typeface="Arial" panose="020B0604020202020204" pitchFamily="34" charset="0"/>
              </a:rPr>
              <a:t>Any final questions?</a:t>
            </a:r>
          </a:p>
        </p:txBody>
      </p:sp>
    </p:spTree>
    <p:extLst>
      <p:ext uri="{BB962C8B-B14F-4D97-AF65-F5344CB8AC3E}">
        <p14:creationId xmlns:p14="http://schemas.microsoft.com/office/powerpoint/2010/main" val="531919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2DFE-41DF-354C-8D55-8F462048E281}"/>
              </a:ext>
            </a:extLst>
          </p:cNvPr>
          <p:cNvSpPr>
            <a:spLocks noGrp="1"/>
          </p:cNvSpPr>
          <p:nvPr>
            <p:ph type="title"/>
          </p:nvPr>
        </p:nvSpPr>
        <p:spPr>
          <a:solidFill>
            <a:srgbClr val="293267"/>
          </a:solidFill>
          <a:ln>
            <a:solidFill>
              <a:srgbClr val="293267"/>
            </a:solidFill>
          </a:ln>
        </p:spPr>
        <p:txBody>
          <a:bodyPr>
            <a:normAutofit/>
          </a:bodyPr>
          <a:lstStyle/>
          <a:p>
            <a:pPr algn="ctr"/>
            <a:r>
              <a:rPr lang="en-US" sz="4800" b="1" dirty="0">
                <a:solidFill>
                  <a:schemeClr val="bg1"/>
                </a:solidFill>
              </a:rPr>
              <a:t>Conclusion</a:t>
            </a:r>
          </a:p>
        </p:txBody>
      </p:sp>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Today, we looked at:</a:t>
            </a:r>
          </a:p>
          <a:p>
            <a:pPr marL="342900" indent="-342900">
              <a:spcBef>
                <a:spcPts val="0"/>
              </a:spcBef>
              <a:buClr>
                <a:schemeClr val="dk1"/>
              </a:buClr>
              <a:buSzPct val="25000"/>
              <a:buFont typeface="Arial"/>
              <a:buNone/>
            </a:pPr>
            <a:endParaRPr lang="en-GB" sz="3200" dirty="0">
              <a:solidFill>
                <a:schemeClr val="dk1"/>
              </a:solidFill>
              <a:latin typeface="Calibri" panose="020F0502020204030204" pitchFamily="34" charset="0"/>
              <a:ea typeface="Didot" charset="0"/>
              <a:cs typeface="Calibri" panose="020F0502020204030204" pitchFamily="34" charset="0"/>
              <a:sym typeface="Calibri"/>
            </a:endParaRPr>
          </a:p>
          <a:p>
            <a:pPr indent="-342900"/>
            <a:r>
              <a:rPr lang="en-GB" sz="3200" dirty="0">
                <a:latin typeface="Calibri" panose="020F0502020204030204" pitchFamily="34" charset="0"/>
                <a:ea typeface="Didot" charset="0"/>
                <a:cs typeface="Calibri" panose="020F0502020204030204" pitchFamily="34" charset="0"/>
              </a:rPr>
              <a:t>Innervation of the GI tract</a:t>
            </a:r>
          </a:p>
          <a:p>
            <a:pPr indent="-342900"/>
            <a:r>
              <a:rPr lang="en-GB" sz="3200" dirty="0">
                <a:latin typeface="Calibri" panose="020F0502020204030204" pitchFamily="34" charset="0"/>
                <a:ea typeface="Didot" charset="0"/>
                <a:cs typeface="Calibri" panose="020F0502020204030204" pitchFamily="34" charset="0"/>
              </a:rPr>
              <a:t>GI anatomy</a:t>
            </a:r>
          </a:p>
          <a:p>
            <a:pPr indent="-342900"/>
            <a:r>
              <a:rPr lang="en-GB" sz="3200" dirty="0">
                <a:latin typeface="Calibri" panose="020F0502020204030204" pitchFamily="34" charset="0"/>
                <a:ea typeface="Didot" charset="0"/>
                <a:cs typeface="Calibri" panose="020F0502020204030204" pitchFamily="34" charset="0"/>
              </a:rPr>
              <a:t>Liver storage and detox</a:t>
            </a:r>
          </a:p>
          <a:p>
            <a:pPr indent="-342900">
              <a:buFont typeface="Arial" panose="020B0604020202020204" pitchFamily="34" charset="0"/>
              <a:buChar char="•"/>
            </a:pPr>
            <a:r>
              <a:rPr lang="en-GB" sz="3200" dirty="0">
                <a:latin typeface="Calibri" panose="020F0502020204030204" pitchFamily="34" charset="0"/>
                <a:ea typeface="Didot" charset="0"/>
                <a:cs typeface="Calibri" panose="020F0502020204030204" pitchFamily="34" charset="0"/>
              </a:rPr>
              <a:t>Hormonal regulation of gastric secretion</a:t>
            </a:r>
          </a:p>
          <a:p>
            <a:pPr marL="342900" indent="-342900">
              <a:spcBef>
                <a:spcPts val="0"/>
              </a:spcBef>
              <a:buClr>
                <a:schemeClr val="dk1"/>
              </a:buClr>
              <a:buSzPct val="25000"/>
              <a:buFont typeface="Arial"/>
              <a:buNone/>
            </a:pPr>
            <a:endParaRPr lang="en-GB" sz="3200" dirty="0">
              <a:solidFill>
                <a:schemeClr val="dk1"/>
              </a:solidFill>
              <a:latin typeface="Calibri" panose="020F0502020204030204" pitchFamily="34" charset="0"/>
              <a:ea typeface="Didot" charset="0"/>
              <a:cs typeface="Calibri" panose="020F0502020204030204" pitchFamily="34" charset="0"/>
              <a:sym typeface="Calibri"/>
            </a:endParaRPr>
          </a:p>
        </p:txBody>
      </p:sp>
      <p:sp>
        <p:nvSpPr>
          <p:cNvPr id="9" name="Footer Placeholder 3">
            <a:extLst>
              <a:ext uri="{FF2B5EF4-FFF2-40B4-BE49-F238E27FC236}">
                <a16:creationId xmlns:a16="http://schemas.microsoft.com/office/drawing/2014/main" id="{6B087FB0-78CF-7C49-AA35-700EEB7E809F}"/>
              </a:ext>
            </a:extLst>
          </p:cNvPr>
          <p:cNvSpPr>
            <a:spLocks noGrp="1"/>
          </p:cNvSpPr>
          <p:nvPr>
            <p:ph type="ftr" sz="quarter" idx="11"/>
          </p:nvPr>
        </p:nvSpPr>
        <p:spPr>
          <a:xfrm>
            <a:off x="1349181" y="6173037"/>
            <a:ext cx="9335310" cy="550159"/>
          </a:xfrm>
        </p:spPr>
        <p:txBody>
          <a:bodyPr/>
          <a:lstStyle/>
          <a:p>
            <a:pPr algn="l"/>
            <a:r>
              <a:rPr lang="en-US" dirty="0"/>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p>
        </p:txBody>
      </p:sp>
      <p:sp>
        <p:nvSpPr>
          <p:cNvPr id="12" name="Oval 11">
            <a:extLst>
              <a:ext uri="{FF2B5EF4-FFF2-40B4-BE49-F238E27FC236}">
                <a16:creationId xmlns:a16="http://schemas.microsoft.com/office/drawing/2014/main" id="{E07EDA81-4CAB-1D4F-804A-98D2D498F676}"/>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1AC7441-033A-2645-A0C3-30E87FEDDAFC}"/>
              </a:ext>
            </a:extLst>
          </p:cNvPr>
          <p:cNvGrpSpPr/>
          <p:nvPr/>
        </p:nvGrpSpPr>
        <p:grpSpPr>
          <a:xfrm>
            <a:off x="0" y="5582490"/>
            <a:ext cx="12070081" cy="1297375"/>
            <a:chOff x="0" y="5582490"/>
            <a:chExt cx="12070081" cy="1297375"/>
          </a:xfrm>
        </p:grpSpPr>
        <p:pic>
          <p:nvPicPr>
            <p:cNvPr id="7" name="Picture 4" descr="SHEFFIELD PEER TEACHING SOCIETY">
              <a:extLst>
                <a:ext uri="{FF2B5EF4-FFF2-40B4-BE49-F238E27FC236}">
                  <a16:creationId xmlns:a16="http://schemas.microsoft.com/office/drawing/2014/main" id="{2C7F9F3B-3546-6849-9F8E-5491EC9C7F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91" b="95814" l="1386" r="96767">
                          <a14:foregroundMark x1="76443" y1="31163" x2="61432" y2="20000"/>
                          <a14:foregroundMark x1="61432" y1="20000" x2="38799" y2="17442"/>
                          <a14:foregroundMark x1="38799" y1="17442" x2="26328" y2="23488"/>
                          <a14:foregroundMark x1="26328" y1="23488" x2="21478" y2="33953"/>
                          <a14:foregroundMark x1="21478" y1="33953" x2="24711" y2="56512"/>
                          <a14:foregroundMark x1="24711" y1="56512" x2="34642" y2="73721"/>
                          <a14:foregroundMark x1="34642" y1="73721" x2="41570" y2="80000"/>
                          <a14:foregroundMark x1="41570" y1="80000" x2="49885" y2="82558"/>
                          <a14:foregroundMark x1="49885" y1="82558" x2="59584" y2="81860"/>
                          <a14:foregroundMark x1="59584" y1="81860" x2="69515" y2="74884"/>
                          <a14:foregroundMark x1="69515" y1="74884" x2="83603" y2="41628"/>
                          <a14:foregroundMark x1="42725" y1="21860" x2="67898" y2="29070"/>
                          <a14:foregroundMark x1="67898" y1="29070" x2="42263" y2="18140"/>
                          <a14:foregroundMark x1="42263" y1="18140" x2="33256" y2="16512"/>
                          <a14:foregroundMark x1="33256" y1="16512" x2="49885" y2="15814"/>
                          <a14:foregroundMark x1="49885" y1="15814" x2="59815" y2="17209"/>
                          <a14:foregroundMark x1="59815" y1="17209" x2="42725" y2="15349"/>
                          <a14:foregroundMark x1="42725" y1="15349" x2="66513" y2="19535"/>
                          <a14:foregroundMark x1="66513" y1="19535" x2="78060" y2="31395"/>
                          <a14:foregroundMark x1="78060" y1="31395" x2="70901" y2="20233"/>
                          <a14:foregroundMark x1="70901" y1="20233" x2="77829" y2="31860"/>
                          <a14:foregroundMark x1="77829" y1="31860" x2="71132" y2="22093"/>
                          <a14:foregroundMark x1="71132" y1="22093" x2="76212" y2="30698"/>
                          <a14:foregroundMark x1="76212" y1="30698" x2="76212" y2="31163"/>
                          <a14:foregroundMark x1="24942" y1="23256" x2="18476" y2="29302"/>
                          <a14:foregroundMark x1="18476" y1="29302" x2="25866" y2="22326"/>
                          <a14:foregroundMark x1="25866" y1="22326" x2="17090" y2="32326"/>
                          <a14:foregroundMark x1="34411" y1="16977" x2="22864" y2="18837"/>
                          <a14:foregroundMark x1="22864" y1="18837" x2="16397" y2="24884"/>
                          <a14:foregroundMark x1="16397" y1="24884" x2="12933" y2="33023"/>
                          <a14:foregroundMark x1="12933" y1="33023" x2="13857" y2="53721"/>
                          <a14:foregroundMark x1="13857" y1="53721" x2="23788" y2="75814"/>
                          <a14:foregroundMark x1="23788" y1="75814" x2="34642" y2="84419"/>
                          <a14:foregroundMark x1="34642" y1="84419" x2="46651" y2="87209"/>
                          <a14:foregroundMark x1="46651" y1="87209" x2="57506" y2="83256"/>
                          <a14:foregroundMark x1="57506" y1="83256" x2="73210" y2="66512"/>
                          <a14:foregroundMark x1="73210" y1="66512" x2="80139" y2="46047"/>
                          <a14:foregroundMark x1="80139" y1="46047" x2="80370" y2="30930"/>
                          <a14:foregroundMark x1="80370" y1="30930" x2="75520" y2="19302"/>
                          <a14:foregroundMark x1="75520" y1="19302" x2="64896" y2="13023"/>
                          <a14:foregroundMark x1="64896" y1="13023" x2="56981" y2="10781"/>
                          <a14:foregroundMark x1="40046" y1="11177" x2="35104" y2="12326"/>
                          <a14:foregroundMark x1="35104" y1="12326" x2="17783" y2="29070"/>
                          <a14:foregroundMark x1="17783" y1="29070" x2="15473" y2="56512"/>
                          <a14:foregroundMark x1="15473" y1="56512" x2="17321" y2="67442"/>
                          <a14:foregroundMark x1="17321" y1="67442" x2="22402" y2="76047"/>
                          <a14:foregroundMark x1="22402" y1="76047" x2="30716" y2="82093"/>
                          <a14:foregroundMark x1="30716" y1="82093" x2="43418" y2="85116"/>
                          <a14:foregroundMark x1="43418" y1="85116" x2="54273" y2="84884"/>
                          <a14:foregroundMark x1="54273" y1="84884" x2="76443" y2="74186"/>
                          <a14:foregroundMark x1="76443" y1="74186" x2="82679" y2="66512"/>
                          <a14:foregroundMark x1="82679" y1="66512" x2="86605" y2="56744"/>
                          <a14:foregroundMark x1="86605" y1="56744" x2="87298" y2="39767"/>
                          <a14:foregroundMark x1="87298" y1="39767" x2="80831" y2="20233"/>
                          <a14:foregroundMark x1="94919" y1="52558" x2="94919" y2="52558"/>
                          <a14:foregroundMark x1="9469" y1="64419" x2="9469" y2="64419"/>
                          <a14:foregroundMark x1="45958" y1="92791" x2="45958" y2="92791"/>
                          <a14:foregroundMark x1="6928" y1="50698" x2="6928" y2="50698"/>
                          <a14:foregroundMark x1="49192" y1="3023" x2="49192" y2="3023"/>
                          <a14:foregroundMark x1="40647" y1="91163" x2="56813" y2="90698"/>
                          <a14:foregroundMark x1="56813" y1="90698" x2="69284" y2="81395"/>
                          <a14:foregroundMark x1="26328" y1="26512" x2="37182" y2="25349"/>
                          <a14:foregroundMark x1="37182" y1="25349" x2="27021" y2="28372"/>
                          <a14:foregroundMark x1="27021" y1="28372" x2="41801" y2="16279"/>
                          <a14:foregroundMark x1="41801" y1="16279" x2="35335" y2="24186"/>
                          <a14:foregroundMark x1="35335" y1="24186" x2="30947" y2="26744"/>
                          <a14:foregroundMark x1="1386" y1="50698" x2="1386" y2="50698"/>
                          <a14:foregroundMark x1="96767" y1="50000" x2="96767" y2="50000"/>
                          <a14:backgroundMark x1="693" y1="49302" x2="693" y2="49302"/>
                          <a14:backgroundMark x1="13626" y1="16279" x2="5312" y2="27442"/>
                          <a14:backgroundMark x1="33487" y1="96744" x2="49423" y2="97209"/>
                          <a14:backgroundMark x1="49423" y1="97209" x2="77598" y2="92558"/>
                          <a14:backgroundMark x1="4850" y1="72558" x2="3464" y2="28605"/>
                          <a14:backgroundMark x1="3464" y1="68837" x2="25404" y2="90465"/>
                          <a14:backgroundMark x1="25404" y1="90465" x2="36721" y2="95349"/>
                          <a14:backgroundMark x1="66513" y1="95349" x2="89376" y2="75116"/>
                          <a14:backgroundMark x1="89376" y1="75116" x2="97460" y2="59767"/>
                          <a14:backgroundMark x1="97460" y1="59767" x2="96998" y2="42093"/>
                          <a14:backgroundMark x1="96998" y1="42093" x2="87529" y2="15581"/>
                          <a14:backgroundMark x1="7852" y1="22791" x2="36028" y2="8140"/>
                          <a14:backgroundMark x1="36028" y1="8140" x2="53118" y2="7209"/>
                          <a14:backgroundMark x1="53118" y1="7209" x2="69053" y2="7907"/>
                          <a14:backgroundMark x1="69053" y1="7907" x2="84296" y2="16047"/>
                          <a14:backgroundMark x1="84296" y1="16047" x2="92610" y2="26047"/>
                        </a14:backgroundRemoval>
                      </a14:imgEffect>
                    </a14:imgLayer>
                  </a14:imgProps>
                </a:ext>
                <a:ext uri="{28A0092B-C50C-407E-A947-70E740481C1C}">
                  <a14:useLocalDpi xmlns:a14="http://schemas.microsoft.com/office/drawing/2010/main" val="0"/>
                </a:ext>
              </a:extLst>
            </a:blip>
            <a:srcRect/>
            <a:stretch>
              <a:fillRect/>
            </a:stretch>
          </p:blipFill>
          <p:spPr bwMode="auto">
            <a:xfrm>
              <a:off x="0" y="5582490"/>
              <a:ext cx="1306426" cy="1297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heffield Medical Society">
              <a:extLst>
                <a:ext uri="{FF2B5EF4-FFF2-40B4-BE49-F238E27FC236}">
                  <a16:creationId xmlns:a16="http://schemas.microsoft.com/office/drawing/2014/main" id="{749FE35D-BA8A-214D-9B10-5A44A7769C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63655" y="6054562"/>
              <a:ext cx="1306426" cy="7687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806165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2DFE-41DF-354C-8D55-8F462048E281}"/>
              </a:ext>
            </a:extLst>
          </p:cNvPr>
          <p:cNvSpPr>
            <a:spLocks noGrp="1"/>
          </p:cNvSpPr>
          <p:nvPr>
            <p:ph type="title"/>
          </p:nvPr>
        </p:nvSpPr>
        <p:spPr>
          <a:solidFill>
            <a:srgbClr val="293267"/>
          </a:solidFill>
          <a:ln>
            <a:solidFill>
              <a:srgbClr val="293267"/>
            </a:solidFill>
          </a:ln>
        </p:spPr>
        <p:txBody>
          <a:bodyPr>
            <a:normAutofit/>
          </a:bodyPr>
          <a:lstStyle/>
          <a:p>
            <a:pPr algn="ctr"/>
            <a:r>
              <a:rPr lang="en-US" sz="4800" b="1" dirty="0">
                <a:solidFill>
                  <a:schemeClr val="bg1"/>
                </a:solidFill>
              </a:rPr>
              <a:t>Feedback</a:t>
            </a:r>
          </a:p>
        </p:txBody>
      </p:sp>
      <p:sp>
        <p:nvSpPr>
          <p:cNvPr id="9" name="Footer Placeholder 3">
            <a:extLst>
              <a:ext uri="{FF2B5EF4-FFF2-40B4-BE49-F238E27FC236}">
                <a16:creationId xmlns:a16="http://schemas.microsoft.com/office/drawing/2014/main" id="{6B087FB0-78CF-7C49-AA35-700EEB7E809F}"/>
              </a:ext>
            </a:extLst>
          </p:cNvPr>
          <p:cNvSpPr>
            <a:spLocks noGrp="1"/>
          </p:cNvSpPr>
          <p:nvPr>
            <p:ph type="ftr" sz="quarter" idx="11"/>
          </p:nvPr>
        </p:nvSpPr>
        <p:spPr>
          <a:xfrm>
            <a:off x="1349181" y="6173037"/>
            <a:ext cx="9335310" cy="550159"/>
          </a:xfrm>
        </p:spPr>
        <p:txBody>
          <a:bodyPr/>
          <a:lstStyle/>
          <a:p>
            <a:pPr algn="l"/>
            <a:r>
              <a:rPr lang="en-US" dirty="0"/>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p>
        </p:txBody>
      </p:sp>
      <p:sp>
        <p:nvSpPr>
          <p:cNvPr id="10" name="Oval 9">
            <a:extLst>
              <a:ext uri="{FF2B5EF4-FFF2-40B4-BE49-F238E27FC236}">
                <a16:creationId xmlns:a16="http://schemas.microsoft.com/office/drawing/2014/main" id="{F795B550-7B0C-B141-9DA9-2CA94980BAAF}"/>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1AC7441-033A-2645-A0C3-30E87FEDDAFC}"/>
              </a:ext>
            </a:extLst>
          </p:cNvPr>
          <p:cNvGrpSpPr/>
          <p:nvPr/>
        </p:nvGrpSpPr>
        <p:grpSpPr>
          <a:xfrm>
            <a:off x="0" y="5582490"/>
            <a:ext cx="12070081" cy="1297375"/>
            <a:chOff x="0" y="5582490"/>
            <a:chExt cx="12070081" cy="1297375"/>
          </a:xfrm>
        </p:grpSpPr>
        <p:pic>
          <p:nvPicPr>
            <p:cNvPr id="7" name="Picture 4" descr="SHEFFIELD PEER TEACHING SOCIETY">
              <a:extLst>
                <a:ext uri="{FF2B5EF4-FFF2-40B4-BE49-F238E27FC236}">
                  <a16:creationId xmlns:a16="http://schemas.microsoft.com/office/drawing/2014/main" id="{2C7F9F3B-3546-6849-9F8E-5491EC9C7F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91" b="95814" l="1386" r="96767">
                          <a14:foregroundMark x1="76443" y1="31163" x2="61432" y2="20000"/>
                          <a14:foregroundMark x1="61432" y1="20000" x2="38799" y2="17442"/>
                          <a14:foregroundMark x1="38799" y1="17442" x2="26328" y2="23488"/>
                          <a14:foregroundMark x1="26328" y1="23488" x2="21478" y2="33953"/>
                          <a14:foregroundMark x1="21478" y1="33953" x2="24711" y2="56512"/>
                          <a14:foregroundMark x1="24711" y1="56512" x2="34642" y2="73721"/>
                          <a14:foregroundMark x1="34642" y1="73721" x2="41570" y2="80000"/>
                          <a14:foregroundMark x1="41570" y1="80000" x2="49885" y2="82558"/>
                          <a14:foregroundMark x1="49885" y1="82558" x2="59584" y2="81860"/>
                          <a14:foregroundMark x1="59584" y1="81860" x2="69515" y2="74884"/>
                          <a14:foregroundMark x1="69515" y1="74884" x2="83603" y2="41628"/>
                          <a14:foregroundMark x1="42725" y1="21860" x2="67898" y2="29070"/>
                          <a14:foregroundMark x1="67898" y1="29070" x2="42263" y2="18140"/>
                          <a14:foregroundMark x1="42263" y1="18140" x2="33256" y2="16512"/>
                          <a14:foregroundMark x1="33256" y1="16512" x2="49885" y2="15814"/>
                          <a14:foregroundMark x1="49885" y1="15814" x2="59815" y2="17209"/>
                          <a14:foregroundMark x1="59815" y1="17209" x2="42725" y2="15349"/>
                          <a14:foregroundMark x1="42725" y1="15349" x2="66513" y2="19535"/>
                          <a14:foregroundMark x1="66513" y1="19535" x2="78060" y2="31395"/>
                          <a14:foregroundMark x1="78060" y1="31395" x2="70901" y2="20233"/>
                          <a14:foregroundMark x1="70901" y1="20233" x2="77829" y2="31860"/>
                          <a14:foregroundMark x1="77829" y1="31860" x2="71132" y2="22093"/>
                          <a14:foregroundMark x1="71132" y1="22093" x2="76212" y2="30698"/>
                          <a14:foregroundMark x1="76212" y1="30698" x2="76212" y2="31163"/>
                          <a14:foregroundMark x1="24942" y1="23256" x2="18476" y2="29302"/>
                          <a14:foregroundMark x1="18476" y1="29302" x2="25866" y2="22326"/>
                          <a14:foregroundMark x1="25866" y1="22326" x2="17090" y2="32326"/>
                          <a14:foregroundMark x1="34411" y1="16977" x2="22864" y2="18837"/>
                          <a14:foregroundMark x1="22864" y1="18837" x2="16397" y2="24884"/>
                          <a14:foregroundMark x1="16397" y1="24884" x2="12933" y2="33023"/>
                          <a14:foregroundMark x1="12933" y1="33023" x2="13857" y2="53721"/>
                          <a14:foregroundMark x1="13857" y1="53721" x2="23788" y2="75814"/>
                          <a14:foregroundMark x1="23788" y1="75814" x2="34642" y2="84419"/>
                          <a14:foregroundMark x1="34642" y1="84419" x2="46651" y2="87209"/>
                          <a14:foregroundMark x1="46651" y1="87209" x2="57506" y2="83256"/>
                          <a14:foregroundMark x1="57506" y1="83256" x2="73210" y2="66512"/>
                          <a14:foregroundMark x1="73210" y1="66512" x2="80139" y2="46047"/>
                          <a14:foregroundMark x1="80139" y1="46047" x2="80370" y2="30930"/>
                          <a14:foregroundMark x1="80370" y1="30930" x2="75520" y2="19302"/>
                          <a14:foregroundMark x1="75520" y1="19302" x2="64896" y2="13023"/>
                          <a14:foregroundMark x1="64896" y1="13023" x2="56981" y2="10781"/>
                          <a14:foregroundMark x1="40046" y1="11177" x2="35104" y2="12326"/>
                          <a14:foregroundMark x1="35104" y1="12326" x2="17783" y2="29070"/>
                          <a14:foregroundMark x1="17783" y1="29070" x2="15473" y2="56512"/>
                          <a14:foregroundMark x1="15473" y1="56512" x2="17321" y2="67442"/>
                          <a14:foregroundMark x1="17321" y1="67442" x2="22402" y2="76047"/>
                          <a14:foregroundMark x1="22402" y1="76047" x2="30716" y2="82093"/>
                          <a14:foregroundMark x1="30716" y1="82093" x2="43418" y2="85116"/>
                          <a14:foregroundMark x1="43418" y1="85116" x2="54273" y2="84884"/>
                          <a14:foregroundMark x1="54273" y1="84884" x2="76443" y2="74186"/>
                          <a14:foregroundMark x1="76443" y1="74186" x2="82679" y2="66512"/>
                          <a14:foregroundMark x1="82679" y1="66512" x2="86605" y2="56744"/>
                          <a14:foregroundMark x1="86605" y1="56744" x2="87298" y2="39767"/>
                          <a14:foregroundMark x1="87298" y1="39767" x2="80831" y2="20233"/>
                          <a14:foregroundMark x1="94919" y1="52558" x2="94919" y2="52558"/>
                          <a14:foregroundMark x1="9469" y1="64419" x2="9469" y2="64419"/>
                          <a14:foregroundMark x1="45958" y1="92791" x2="45958" y2="92791"/>
                          <a14:foregroundMark x1="6928" y1="50698" x2="6928" y2="50698"/>
                          <a14:foregroundMark x1="49192" y1="3023" x2="49192" y2="3023"/>
                          <a14:foregroundMark x1="40647" y1="91163" x2="56813" y2="90698"/>
                          <a14:foregroundMark x1="56813" y1="90698" x2="69284" y2="81395"/>
                          <a14:foregroundMark x1="26328" y1="26512" x2="37182" y2="25349"/>
                          <a14:foregroundMark x1="37182" y1="25349" x2="27021" y2="28372"/>
                          <a14:foregroundMark x1="27021" y1="28372" x2="41801" y2="16279"/>
                          <a14:foregroundMark x1="41801" y1="16279" x2="35335" y2="24186"/>
                          <a14:foregroundMark x1="35335" y1="24186" x2="30947" y2="26744"/>
                          <a14:foregroundMark x1="1386" y1="50698" x2="1386" y2="50698"/>
                          <a14:foregroundMark x1="96767" y1="50000" x2="96767" y2="50000"/>
                          <a14:backgroundMark x1="693" y1="49302" x2="693" y2="49302"/>
                          <a14:backgroundMark x1="13626" y1="16279" x2="5312" y2="27442"/>
                          <a14:backgroundMark x1="33487" y1="96744" x2="49423" y2="97209"/>
                          <a14:backgroundMark x1="49423" y1="97209" x2="77598" y2="92558"/>
                          <a14:backgroundMark x1="4850" y1="72558" x2="3464" y2="28605"/>
                          <a14:backgroundMark x1="3464" y1="68837" x2="25404" y2="90465"/>
                          <a14:backgroundMark x1="25404" y1="90465" x2="36721" y2="95349"/>
                          <a14:backgroundMark x1="66513" y1="95349" x2="89376" y2="75116"/>
                          <a14:backgroundMark x1="89376" y1="75116" x2="97460" y2="59767"/>
                          <a14:backgroundMark x1="97460" y1="59767" x2="96998" y2="42093"/>
                          <a14:backgroundMark x1="96998" y1="42093" x2="87529" y2="15581"/>
                          <a14:backgroundMark x1="7852" y1="22791" x2="36028" y2="8140"/>
                          <a14:backgroundMark x1="36028" y1="8140" x2="53118" y2="7209"/>
                          <a14:backgroundMark x1="53118" y1="7209" x2="69053" y2="7907"/>
                          <a14:backgroundMark x1="69053" y1="7907" x2="84296" y2="16047"/>
                          <a14:backgroundMark x1="84296" y1="16047" x2="92610" y2="26047"/>
                        </a14:backgroundRemoval>
                      </a14:imgEffect>
                    </a14:imgLayer>
                  </a14:imgProps>
                </a:ext>
                <a:ext uri="{28A0092B-C50C-407E-A947-70E740481C1C}">
                  <a14:useLocalDpi xmlns:a14="http://schemas.microsoft.com/office/drawing/2010/main" val="0"/>
                </a:ext>
              </a:extLst>
            </a:blip>
            <a:srcRect/>
            <a:stretch>
              <a:fillRect/>
            </a:stretch>
          </p:blipFill>
          <p:spPr bwMode="auto">
            <a:xfrm>
              <a:off x="0" y="5582490"/>
              <a:ext cx="1306426" cy="1297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heffield Medical Society">
              <a:extLst>
                <a:ext uri="{FF2B5EF4-FFF2-40B4-BE49-F238E27FC236}">
                  <a16:creationId xmlns:a16="http://schemas.microsoft.com/office/drawing/2014/main" id="{749FE35D-BA8A-214D-9B10-5A44A7769C5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763655" y="6054562"/>
              <a:ext cx="1306426" cy="768786"/>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FA343D6A-F5D8-5F53-0674-AB27121574C8}"/>
              </a:ext>
            </a:extLst>
          </p:cNvPr>
          <p:cNvPicPr>
            <a:picLocks noChangeAspect="1"/>
          </p:cNvPicPr>
          <p:nvPr/>
        </p:nvPicPr>
        <p:blipFill>
          <a:blip r:embed="rId6"/>
          <a:stretch>
            <a:fillRect/>
          </a:stretch>
        </p:blipFill>
        <p:spPr>
          <a:xfrm>
            <a:off x="8159520" y="2570557"/>
            <a:ext cx="2604135" cy="2604135"/>
          </a:xfrm>
          <a:prstGeom prst="rect">
            <a:avLst/>
          </a:prstGeom>
        </p:spPr>
      </p:pic>
      <p:sp>
        <p:nvSpPr>
          <p:cNvPr id="5" name="TextBox 4">
            <a:extLst>
              <a:ext uri="{FF2B5EF4-FFF2-40B4-BE49-F238E27FC236}">
                <a16:creationId xmlns:a16="http://schemas.microsoft.com/office/drawing/2014/main" id="{10E77A11-629B-5465-71B5-B2B9413ED3CE}"/>
              </a:ext>
            </a:extLst>
          </p:cNvPr>
          <p:cNvSpPr txBox="1"/>
          <p:nvPr/>
        </p:nvSpPr>
        <p:spPr>
          <a:xfrm>
            <a:off x="838201" y="2602182"/>
            <a:ext cx="5675142" cy="1354217"/>
          </a:xfrm>
          <a:prstGeom prst="rect">
            <a:avLst/>
          </a:prstGeom>
          <a:noFill/>
        </p:spPr>
        <p:txBody>
          <a:bodyPr wrap="square" rtlCol="0">
            <a:spAutoFit/>
          </a:bodyPr>
          <a:lstStyle/>
          <a:p>
            <a:r>
              <a:rPr lang="en-GB" sz="3200" dirty="0"/>
              <a:t>Please scan the QR code to fill out the feedback form </a:t>
            </a:r>
          </a:p>
          <a:p>
            <a:endParaRPr lang="en-GB" dirty="0"/>
          </a:p>
        </p:txBody>
      </p:sp>
    </p:spTree>
    <p:extLst>
      <p:ext uri="{BB962C8B-B14F-4D97-AF65-F5344CB8AC3E}">
        <p14:creationId xmlns:p14="http://schemas.microsoft.com/office/powerpoint/2010/main" val="3680230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AA16BFF-7FE6-BA49-B003-40ECFA8012BB}"/>
              </a:ext>
            </a:extLst>
          </p:cNvPr>
          <p:cNvPicPr>
            <a:picLocks noChangeAspect="1"/>
          </p:cNvPicPr>
          <p:nvPr/>
        </p:nvPicPr>
        <p:blipFill>
          <a:blip r:embed="rId2"/>
          <a:stretch>
            <a:fillRect/>
          </a:stretch>
        </p:blipFill>
        <p:spPr>
          <a:xfrm>
            <a:off x="3292928" y="355382"/>
            <a:ext cx="5606144" cy="5820790"/>
          </a:xfrm>
          <a:prstGeom prst="rect">
            <a:avLst/>
          </a:prstGeom>
        </p:spPr>
      </p:pic>
      <p:sp>
        <p:nvSpPr>
          <p:cNvPr id="13" name="Footer Placeholder 3">
            <a:extLst>
              <a:ext uri="{FF2B5EF4-FFF2-40B4-BE49-F238E27FC236}">
                <a16:creationId xmlns:a16="http://schemas.microsoft.com/office/drawing/2014/main" id="{E7796EC2-992B-7943-BA26-0F3B92FC34F6}"/>
              </a:ext>
            </a:extLst>
          </p:cNvPr>
          <p:cNvSpPr>
            <a:spLocks noGrp="1"/>
          </p:cNvSpPr>
          <p:nvPr>
            <p:ph type="ftr" sz="quarter" idx="11"/>
          </p:nvPr>
        </p:nvSpPr>
        <p:spPr>
          <a:xfrm>
            <a:off x="1349181" y="6173037"/>
            <a:ext cx="9335310" cy="550159"/>
          </a:xfrm>
        </p:spPr>
        <p:txBody>
          <a:bodyPr/>
          <a:lstStyle/>
          <a:p>
            <a:pPr algn="l"/>
            <a:r>
              <a:rPr lang="en-US" dirty="0"/>
              <a:t>The Peer Teaching and MedSoc are not liable for false or misleading information. This session was created by students, for students, as a revision resource, therefore any resemblance to university questions is purely coincidental. Content has not been reviewed by and is therefore unaffiliated with Sheffield Medical School. </a:t>
            </a:r>
          </a:p>
        </p:txBody>
      </p:sp>
      <p:sp>
        <p:nvSpPr>
          <p:cNvPr id="7" name="Oval 6">
            <a:extLst>
              <a:ext uri="{FF2B5EF4-FFF2-40B4-BE49-F238E27FC236}">
                <a16:creationId xmlns:a16="http://schemas.microsoft.com/office/drawing/2014/main" id="{99CABB5D-189F-B040-9760-07D103540E1A}"/>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70B3866-D3D5-1A48-B678-1E03CA39CC63}"/>
              </a:ext>
            </a:extLst>
          </p:cNvPr>
          <p:cNvGrpSpPr/>
          <p:nvPr/>
        </p:nvGrpSpPr>
        <p:grpSpPr>
          <a:xfrm>
            <a:off x="0" y="5582490"/>
            <a:ext cx="12070081" cy="1297375"/>
            <a:chOff x="0" y="5582490"/>
            <a:chExt cx="12070081" cy="1297375"/>
          </a:xfrm>
        </p:grpSpPr>
        <p:pic>
          <p:nvPicPr>
            <p:cNvPr id="11" name="Picture 4" descr="SHEFFIELD PEER TEACHING SOCIETY">
              <a:extLst>
                <a:ext uri="{FF2B5EF4-FFF2-40B4-BE49-F238E27FC236}">
                  <a16:creationId xmlns:a16="http://schemas.microsoft.com/office/drawing/2014/main" id="{E6268015-95F0-3A41-817B-9F6F71E081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91" b="95814" l="1386" r="96767">
                          <a14:foregroundMark x1="76443" y1="31163" x2="61432" y2="20000"/>
                          <a14:foregroundMark x1="61432" y1="20000" x2="38799" y2="17442"/>
                          <a14:foregroundMark x1="38799" y1="17442" x2="26328" y2="23488"/>
                          <a14:foregroundMark x1="26328" y1="23488" x2="21478" y2="33953"/>
                          <a14:foregroundMark x1="21478" y1="33953" x2="24711" y2="56512"/>
                          <a14:foregroundMark x1="24711" y1="56512" x2="34642" y2="73721"/>
                          <a14:foregroundMark x1="34642" y1="73721" x2="41570" y2="80000"/>
                          <a14:foregroundMark x1="41570" y1="80000" x2="49885" y2="82558"/>
                          <a14:foregroundMark x1="49885" y1="82558" x2="59584" y2="81860"/>
                          <a14:foregroundMark x1="59584" y1="81860" x2="69515" y2="74884"/>
                          <a14:foregroundMark x1="69515" y1="74884" x2="83603" y2="41628"/>
                          <a14:foregroundMark x1="42725" y1="21860" x2="67898" y2="29070"/>
                          <a14:foregroundMark x1="67898" y1="29070" x2="42263" y2="18140"/>
                          <a14:foregroundMark x1="42263" y1="18140" x2="33256" y2="16512"/>
                          <a14:foregroundMark x1="33256" y1="16512" x2="49885" y2="15814"/>
                          <a14:foregroundMark x1="49885" y1="15814" x2="59815" y2="17209"/>
                          <a14:foregroundMark x1="59815" y1="17209" x2="42725" y2="15349"/>
                          <a14:foregroundMark x1="42725" y1="15349" x2="66513" y2="19535"/>
                          <a14:foregroundMark x1="66513" y1="19535" x2="78060" y2="31395"/>
                          <a14:foregroundMark x1="78060" y1="31395" x2="70901" y2="20233"/>
                          <a14:foregroundMark x1="70901" y1="20233" x2="77829" y2="31860"/>
                          <a14:foregroundMark x1="77829" y1="31860" x2="71132" y2="22093"/>
                          <a14:foregroundMark x1="71132" y1="22093" x2="76212" y2="30698"/>
                          <a14:foregroundMark x1="76212" y1="30698" x2="76212" y2="31163"/>
                          <a14:foregroundMark x1="24942" y1="23256" x2="18476" y2="29302"/>
                          <a14:foregroundMark x1="18476" y1="29302" x2="25866" y2="22326"/>
                          <a14:foregroundMark x1="25866" y1="22326" x2="17090" y2="32326"/>
                          <a14:foregroundMark x1="34411" y1="16977" x2="22864" y2="18837"/>
                          <a14:foregroundMark x1="22864" y1="18837" x2="16397" y2="24884"/>
                          <a14:foregroundMark x1="16397" y1="24884" x2="12933" y2="33023"/>
                          <a14:foregroundMark x1="12933" y1="33023" x2="13857" y2="53721"/>
                          <a14:foregroundMark x1="13857" y1="53721" x2="23788" y2="75814"/>
                          <a14:foregroundMark x1="23788" y1="75814" x2="34642" y2="84419"/>
                          <a14:foregroundMark x1="34642" y1="84419" x2="46651" y2="87209"/>
                          <a14:foregroundMark x1="46651" y1="87209" x2="57506" y2="83256"/>
                          <a14:foregroundMark x1="57506" y1="83256" x2="73210" y2="66512"/>
                          <a14:foregroundMark x1="73210" y1="66512" x2="80139" y2="46047"/>
                          <a14:foregroundMark x1="80139" y1="46047" x2="80370" y2="30930"/>
                          <a14:foregroundMark x1="80370" y1="30930" x2="75520" y2="19302"/>
                          <a14:foregroundMark x1="75520" y1="19302" x2="64896" y2="13023"/>
                          <a14:foregroundMark x1="64896" y1="13023" x2="56981" y2="10781"/>
                          <a14:foregroundMark x1="40046" y1="11177" x2="35104" y2="12326"/>
                          <a14:foregroundMark x1="35104" y1="12326" x2="17783" y2="29070"/>
                          <a14:foregroundMark x1="17783" y1="29070" x2="15473" y2="56512"/>
                          <a14:foregroundMark x1="15473" y1="56512" x2="17321" y2="67442"/>
                          <a14:foregroundMark x1="17321" y1="67442" x2="22402" y2="76047"/>
                          <a14:foregroundMark x1="22402" y1="76047" x2="30716" y2="82093"/>
                          <a14:foregroundMark x1="30716" y1="82093" x2="43418" y2="85116"/>
                          <a14:foregroundMark x1="43418" y1="85116" x2="54273" y2="84884"/>
                          <a14:foregroundMark x1="54273" y1="84884" x2="76443" y2="74186"/>
                          <a14:foregroundMark x1="76443" y1="74186" x2="82679" y2="66512"/>
                          <a14:foregroundMark x1="82679" y1="66512" x2="86605" y2="56744"/>
                          <a14:foregroundMark x1="86605" y1="56744" x2="87298" y2="39767"/>
                          <a14:foregroundMark x1="87298" y1="39767" x2="80831" y2="20233"/>
                          <a14:foregroundMark x1="94919" y1="52558" x2="94919" y2="52558"/>
                          <a14:foregroundMark x1="9469" y1="64419" x2="9469" y2="64419"/>
                          <a14:foregroundMark x1="45958" y1="92791" x2="45958" y2="92791"/>
                          <a14:foregroundMark x1="6928" y1="50698" x2="6928" y2="50698"/>
                          <a14:foregroundMark x1="49192" y1="3023" x2="49192" y2="3023"/>
                          <a14:foregroundMark x1="40647" y1="91163" x2="56813" y2="90698"/>
                          <a14:foregroundMark x1="56813" y1="90698" x2="69284" y2="81395"/>
                          <a14:foregroundMark x1="26328" y1="26512" x2="37182" y2="25349"/>
                          <a14:foregroundMark x1="37182" y1="25349" x2="27021" y2="28372"/>
                          <a14:foregroundMark x1="27021" y1="28372" x2="41801" y2="16279"/>
                          <a14:foregroundMark x1="41801" y1="16279" x2="35335" y2="24186"/>
                          <a14:foregroundMark x1="35335" y1="24186" x2="30947" y2="26744"/>
                          <a14:foregroundMark x1="1386" y1="50698" x2="1386" y2="50698"/>
                          <a14:foregroundMark x1="96767" y1="50000" x2="96767" y2="50000"/>
                          <a14:backgroundMark x1="693" y1="49302" x2="693" y2="49302"/>
                          <a14:backgroundMark x1="13626" y1="16279" x2="5312" y2="27442"/>
                          <a14:backgroundMark x1="33487" y1="96744" x2="49423" y2="97209"/>
                          <a14:backgroundMark x1="49423" y1="97209" x2="77598" y2="92558"/>
                          <a14:backgroundMark x1="4850" y1="72558" x2="3464" y2="28605"/>
                          <a14:backgroundMark x1="3464" y1="68837" x2="25404" y2="90465"/>
                          <a14:backgroundMark x1="25404" y1="90465" x2="36721" y2="95349"/>
                          <a14:backgroundMark x1="66513" y1="95349" x2="89376" y2="75116"/>
                          <a14:backgroundMark x1="89376" y1="75116" x2="97460" y2="59767"/>
                          <a14:backgroundMark x1="97460" y1="59767" x2="96998" y2="42093"/>
                          <a14:backgroundMark x1="96998" y1="42093" x2="87529" y2="15581"/>
                          <a14:backgroundMark x1="7852" y1="22791" x2="36028" y2="8140"/>
                          <a14:backgroundMark x1="36028" y1="8140" x2="53118" y2="7209"/>
                          <a14:backgroundMark x1="53118" y1="7209" x2="69053" y2="7907"/>
                          <a14:backgroundMark x1="69053" y1="7907" x2="84296" y2="16047"/>
                          <a14:backgroundMark x1="84296" y1="16047" x2="92610" y2="26047"/>
                        </a14:backgroundRemoval>
                      </a14:imgEffect>
                    </a14:imgLayer>
                  </a14:imgProps>
                </a:ext>
                <a:ext uri="{28A0092B-C50C-407E-A947-70E740481C1C}">
                  <a14:useLocalDpi xmlns:a14="http://schemas.microsoft.com/office/drawing/2010/main" val="0"/>
                </a:ext>
              </a:extLst>
            </a:blip>
            <a:srcRect/>
            <a:stretch>
              <a:fillRect/>
            </a:stretch>
          </p:blipFill>
          <p:spPr bwMode="auto">
            <a:xfrm>
              <a:off x="0" y="5582490"/>
              <a:ext cx="1306426" cy="1297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heffield Medical Society">
              <a:extLst>
                <a:ext uri="{FF2B5EF4-FFF2-40B4-BE49-F238E27FC236}">
                  <a16:creationId xmlns:a16="http://schemas.microsoft.com/office/drawing/2014/main" id="{03C3FD55-CF56-3A47-B604-3E2FFA714A7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763655" y="6054562"/>
              <a:ext cx="1306426" cy="7687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7409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1126232" y="2286474"/>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1" name="Oval 10">
            <a:extLst>
              <a:ext uri="{FF2B5EF4-FFF2-40B4-BE49-F238E27FC236}">
                <a16:creationId xmlns:a16="http://schemas.microsoft.com/office/drawing/2014/main" id="{3A5AEC9E-2D03-7E4A-83D5-1586C37CAC44}"/>
              </a:ext>
            </a:extLst>
          </p:cNvPr>
          <p:cNvSpPr/>
          <p:nvPr/>
        </p:nvSpPr>
        <p:spPr>
          <a:xfrm>
            <a:off x="137710" y="5650746"/>
            <a:ext cx="1089552" cy="11726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1354217"/>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pic>
        <p:nvPicPr>
          <p:cNvPr id="14" name="Picture 2" descr="R:\big\chapter_intro_1\full\figIn.32.jpg">
            <a:extLst>
              <a:ext uri="{FF2B5EF4-FFF2-40B4-BE49-F238E27FC236}">
                <a16:creationId xmlns:a16="http://schemas.microsoft.com/office/drawing/2014/main" id="{41FF259D-F25A-7A2C-B192-A51CFA227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23" y="694279"/>
            <a:ext cx="4248472" cy="53223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8D22095-80D7-E650-B5D5-CB2C5F9A2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249" y="2194758"/>
            <a:ext cx="2640286" cy="2509410"/>
          </a:xfrm>
          <a:prstGeom prst="rect">
            <a:avLst/>
          </a:prstGeom>
        </p:spPr>
      </p:pic>
      <p:sp>
        <p:nvSpPr>
          <p:cNvPr id="20" name="Line 5">
            <a:extLst>
              <a:ext uri="{FF2B5EF4-FFF2-40B4-BE49-F238E27FC236}">
                <a16:creationId xmlns:a16="http://schemas.microsoft.com/office/drawing/2014/main" id="{F609D37B-BBD9-36E1-1D37-7E46F903D84F}"/>
              </a:ext>
            </a:extLst>
          </p:cNvPr>
          <p:cNvSpPr>
            <a:spLocks noChangeShapeType="1"/>
          </p:cNvSpPr>
          <p:nvPr/>
        </p:nvSpPr>
        <p:spPr bwMode="auto">
          <a:xfrm flipV="1">
            <a:off x="9186513" y="3202870"/>
            <a:ext cx="144017" cy="180020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 name="Text Box 6">
            <a:extLst>
              <a:ext uri="{FF2B5EF4-FFF2-40B4-BE49-F238E27FC236}">
                <a16:creationId xmlns:a16="http://schemas.microsoft.com/office/drawing/2014/main" id="{DC55AC3B-2316-7D1D-C45E-6431373296D7}"/>
              </a:ext>
            </a:extLst>
          </p:cNvPr>
          <p:cNvSpPr txBox="1">
            <a:spLocks noChangeArrowheads="1"/>
          </p:cNvSpPr>
          <p:nvPr/>
        </p:nvSpPr>
        <p:spPr bwMode="auto">
          <a:xfrm>
            <a:off x="6594225" y="5003070"/>
            <a:ext cx="4032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b="1" dirty="0"/>
              <a:t>ventral ramus to anterior + lateral body wall, and limbs</a:t>
            </a:r>
            <a:r>
              <a:rPr lang="en-GB" altLang="en-US" dirty="0"/>
              <a:t>; contains somatic motor, somatic sensory and sympathetic fibres</a:t>
            </a:r>
          </a:p>
        </p:txBody>
      </p:sp>
      <p:sp>
        <p:nvSpPr>
          <p:cNvPr id="22" name="Line 7">
            <a:extLst>
              <a:ext uri="{FF2B5EF4-FFF2-40B4-BE49-F238E27FC236}">
                <a16:creationId xmlns:a16="http://schemas.microsoft.com/office/drawing/2014/main" id="{216363A4-2F99-9D84-B87F-0776FF496466}"/>
              </a:ext>
            </a:extLst>
          </p:cNvPr>
          <p:cNvSpPr>
            <a:spLocks noChangeShapeType="1"/>
          </p:cNvSpPr>
          <p:nvPr/>
        </p:nvSpPr>
        <p:spPr bwMode="auto">
          <a:xfrm flipH="1">
            <a:off x="9114505" y="2050742"/>
            <a:ext cx="215900" cy="504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Text Box 8">
            <a:extLst>
              <a:ext uri="{FF2B5EF4-FFF2-40B4-BE49-F238E27FC236}">
                <a16:creationId xmlns:a16="http://schemas.microsoft.com/office/drawing/2014/main" id="{A1484ECB-E264-6722-5FC5-68DD44E7D230}"/>
              </a:ext>
            </a:extLst>
          </p:cNvPr>
          <p:cNvSpPr txBox="1">
            <a:spLocks noChangeArrowheads="1"/>
          </p:cNvSpPr>
          <p:nvPr/>
        </p:nvSpPr>
        <p:spPr bwMode="auto">
          <a:xfrm>
            <a:off x="7908551" y="843275"/>
            <a:ext cx="3244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b="1" dirty="0"/>
              <a:t>dorsal ramus to posterior body wall </a:t>
            </a:r>
            <a:r>
              <a:rPr lang="en-GB" altLang="en-US" dirty="0"/>
              <a:t>contains somatic motor, somatic sensory and sympathetic fibres</a:t>
            </a:r>
          </a:p>
        </p:txBody>
      </p:sp>
      <p:sp>
        <p:nvSpPr>
          <p:cNvPr id="25" name="TextBox 24">
            <a:extLst>
              <a:ext uri="{FF2B5EF4-FFF2-40B4-BE49-F238E27FC236}">
                <a16:creationId xmlns:a16="http://schemas.microsoft.com/office/drawing/2014/main" id="{9885E9B4-87A9-8D22-E934-5965858DCCF0}"/>
              </a:ext>
            </a:extLst>
          </p:cNvPr>
          <p:cNvSpPr txBox="1"/>
          <p:nvPr/>
        </p:nvSpPr>
        <p:spPr>
          <a:xfrm>
            <a:off x="7674345" y="2194758"/>
            <a:ext cx="576064" cy="369332"/>
          </a:xfrm>
          <a:prstGeom prst="rect">
            <a:avLst/>
          </a:prstGeom>
          <a:noFill/>
        </p:spPr>
        <p:txBody>
          <a:bodyPr wrap="square" rtlCol="0">
            <a:spAutoFit/>
          </a:bodyPr>
          <a:lstStyle/>
          <a:p>
            <a:r>
              <a:rPr lang="en-GB" dirty="0"/>
              <a:t>PR</a:t>
            </a:r>
          </a:p>
        </p:txBody>
      </p:sp>
      <p:sp>
        <p:nvSpPr>
          <p:cNvPr id="26" name="TextBox 25">
            <a:extLst>
              <a:ext uri="{FF2B5EF4-FFF2-40B4-BE49-F238E27FC236}">
                <a16:creationId xmlns:a16="http://schemas.microsoft.com/office/drawing/2014/main" id="{05548A10-6D53-C2AD-AE9A-0386E2F83275}"/>
              </a:ext>
            </a:extLst>
          </p:cNvPr>
          <p:cNvSpPr txBox="1"/>
          <p:nvPr/>
        </p:nvSpPr>
        <p:spPr>
          <a:xfrm>
            <a:off x="7674345" y="3346886"/>
            <a:ext cx="648072" cy="369332"/>
          </a:xfrm>
          <a:prstGeom prst="rect">
            <a:avLst/>
          </a:prstGeom>
          <a:noFill/>
        </p:spPr>
        <p:txBody>
          <a:bodyPr wrap="square" rtlCol="0">
            <a:spAutoFit/>
          </a:bodyPr>
          <a:lstStyle/>
          <a:p>
            <a:r>
              <a:rPr lang="en-GB" dirty="0"/>
              <a:t>AR</a:t>
            </a:r>
          </a:p>
        </p:txBody>
      </p:sp>
      <p:sp>
        <p:nvSpPr>
          <p:cNvPr id="27" name="TextBox 26">
            <a:extLst>
              <a:ext uri="{FF2B5EF4-FFF2-40B4-BE49-F238E27FC236}">
                <a16:creationId xmlns:a16="http://schemas.microsoft.com/office/drawing/2014/main" id="{ADAF8127-FF6F-7354-5D15-53FF51FDCA1C}"/>
              </a:ext>
            </a:extLst>
          </p:cNvPr>
          <p:cNvSpPr txBox="1"/>
          <p:nvPr/>
        </p:nvSpPr>
        <p:spPr>
          <a:xfrm rot="613948">
            <a:off x="8322417" y="2842830"/>
            <a:ext cx="1152128" cy="261610"/>
          </a:xfrm>
          <a:prstGeom prst="rect">
            <a:avLst/>
          </a:prstGeom>
          <a:noFill/>
        </p:spPr>
        <p:txBody>
          <a:bodyPr wrap="square" rtlCol="0">
            <a:spAutoFit/>
          </a:bodyPr>
          <a:lstStyle/>
          <a:p>
            <a:r>
              <a:rPr lang="en-GB" sz="1100" dirty="0"/>
              <a:t>spinal nerve</a:t>
            </a:r>
          </a:p>
        </p:txBody>
      </p:sp>
      <p:sp>
        <p:nvSpPr>
          <p:cNvPr id="28" name="TextBox 27">
            <a:extLst>
              <a:ext uri="{FF2B5EF4-FFF2-40B4-BE49-F238E27FC236}">
                <a16:creationId xmlns:a16="http://schemas.microsoft.com/office/drawing/2014/main" id="{8B0A3B50-BE45-8E2B-263B-C364B9F47F47}"/>
              </a:ext>
            </a:extLst>
          </p:cNvPr>
          <p:cNvSpPr txBox="1"/>
          <p:nvPr/>
        </p:nvSpPr>
        <p:spPr>
          <a:xfrm>
            <a:off x="4157005" y="243419"/>
            <a:ext cx="4032448" cy="369332"/>
          </a:xfrm>
          <a:prstGeom prst="rect">
            <a:avLst/>
          </a:prstGeom>
          <a:noFill/>
        </p:spPr>
        <p:txBody>
          <a:bodyPr wrap="square" rtlCol="0">
            <a:spAutoFit/>
          </a:bodyPr>
          <a:lstStyle/>
          <a:p>
            <a:r>
              <a:rPr lang="en-GB" b="1" dirty="0">
                <a:solidFill>
                  <a:srgbClr val="FF0000"/>
                </a:solidFill>
              </a:rPr>
              <a:t>posterior = dorsal, anterior = ventral</a:t>
            </a:r>
          </a:p>
        </p:txBody>
      </p:sp>
    </p:spTree>
    <p:extLst>
      <p:ext uri="{BB962C8B-B14F-4D97-AF65-F5344CB8AC3E}">
        <p14:creationId xmlns:p14="http://schemas.microsoft.com/office/powerpoint/2010/main" val="266647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7">
            <a:extLst>
              <a:ext uri="{FF2B5EF4-FFF2-40B4-BE49-F238E27FC236}">
                <a16:creationId xmlns:a16="http://schemas.microsoft.com/office/drawing/2014/main" id="{6D7A6F5B-6327-4844-BD16-4BB44595B27A}"/>
              </a:ext>
            </a:extLst>
          </p:cNvPr>
          <p:cNvSpPr txBox="1">
            <a:spLocks/>
          </p:cNvSpPr>
          <p:nvPr/>
        </p:nvSpPr>
        <p:spPr>
          <a:xfrm>
            <a:off x="838200" y="1881052"/>
            <a:ext cx="10515600" cy="4284300"/>
          </a:xfrm>
          <a:prstGeom prst="rect">
            <a:avLst/>
          </a:prstGeom>
          <a:noFill/>
          <a:ln>
            <a:noFill/>
          </a:ln>
        </p:spPr>
        <p:txBody>
          <a:bodyPr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chemeClr val="dk1"/>
              </a:buClr>
              <a:buSzPct val="25000"/>
              <a:buFont typeface="Arial"/>
              <a:buNone/>
            </a:pPr>
            <a:r>
              <a:rPr lang="en-GB" sz="3200" dirty="0">
                <a:solidFill>
                  <a:schemeClr val="dk1"/>
                </a:solidFill>
                <a:latin typeface="Calibri" panose="020F0502020204030204" pitchFamily="34" charset="0"/>
                <a:ea typeface="Didot" charset="0"/>
                <a:cs typeface="Calibri" panose="020F0502020204030204" pitchFamily="34" charset="0"/>
                <a:sym typeface="Calibri"/>
              </a:rPr>
              <a:t>	</a:t>
            </a:r>
          </a:p>
        </p:txBody>
      </p:sp>
      <p:sp>
        <p:nvSpPr>
          <p:cNvPr id="10" name="TextBox 9">
            <a:extLst>
              <a:ext uri="{FF2B5EF4-FFF2-40B4-BE49-F238E27FC236}">
                <a16:creationId xmlns:a16="http://schemas.microsoft.com/office/drawing/2014/main" id="{770D148E-6A26-21EA-35DA-2026600B581F}"/>
              </a:ext>
            </a:extLst>
          </p:cNvPr>
          <p:cNvSpPr txBox="1"/>
          <p:nvPr/>
        </p:nvSpPr>
        <p:spPr>
          <a:xfrm>
            <a:off x="137710" y="106136"/>
            <a:ext cx="11916580" cy="1354217"/>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sp>
        <p:nvSpPr>
          <p:cNvPr id="2" name="Rectangle 3">
            <a:extLst>
              <a:ext uri="{FF2B5EF4-FFF2-40B4-BE49-F238E27FC236}">
                <a16:creationId xmlns:a16="http://schemas.microsoft.com/office/drawing/2014/main" id="{6C7EFD6B-67F1-D7FD-BE70-A36AB3CB277D}"/>
              </a:ext>
            </a:extLst>
          </p:cNvPr>
          <p:cNvSpPr>
            <a:spLocks noGrp="1" noChangeArrowheads="1"/>
          </p:cNvSpPr>
          <p:nvPr>
            <p:ph idx="1"/>
          </p:nvPr>
        </p:nvSpPr>
        <p:spPr>
          <a:xfrm>
            <a:off x="539552" y="2204864"/>
            <a:ext cx="8146925" cy="4286250"/>
          </a:xfrm>
        </p:spPr>
        <p:txBody>
          <a:bodyPr/>
          <a:lstStyle/>
          <a:p>
            <a:pPr eaLnBrk="1" hangingPunct="1"/>
            <a:r>
              <a:rPr lang="en-GB" altLang="en-US" sz="2400" dirty="0">
                <a:latin typeface="Arial" panose="020B0604020202020204" pitchFamily="34" charset="0"/>
                <a:cs typeface="Arial" panose="020B0604020202020204" pitchFamily="34" charset="0"/>
              </a:rPr>
              <a:t>Viscera, glands and blood vessels</a:t>
            </a:r>
          </a:p>
          <a:p>
            <a:pPr eaLnBrk="1" hangingPunct="1"/>
            <a:r>
              <a:rPr lang="en-GB" altLang="en-US" sz="2400" dirty="0">
                <a:latin typeface="Arial" panose="020B0604020202020204" pitchFamily="34" charset="0"/>
                <a:cs typeface="Arial" panose="020B0604020202020204" pitchFamily="34" charset="0"/>
              </a:rPr>
              <a:t>Smooth muscle, influences cardiac muscle</a:t>
            </a:r>
          </a:p>
          <a:p>
            <a:pPr eaLnBrk="1" hangingPunct="1"/>
            <a:r>
              <a:rPr lang="en-GB" altLang="en-US" sz="2400" b="1" dirty="0">
                <a:latin typeface="Arial" panose="020B0604020202020204" pitchFamily="34" charset="0"/>
                <a:cs typeface="Arial" panose="020B0604020202020204" pitchFamily="34" charset="0"/>
              </a:rPr>
              <a:t>Non-conscious control</a:t>
            </a:r>
          </a:p>
          <a:p>
            <a:pPr eaLnBrk="1" hangingPunct="1"/>
            <a:r>
              <a:rPr lang="en-GB" altLang="en-US" sz="2400" dirty="0">
                <a:latin typeface="Arial" panose="020B0604020202020204" pitchFamily="34" charset="0"/>
                <a:cs typeface="Arial" panose="020B0604020202020204" pitchFamily="34" charset="0"/>
              </a:rPr>
              <a:t>Motor </a:t>
            </a:r>
            <a:r>
              <a:rPr lang="en-GB" altLang="en-US" sz="2400" b="1" dirty="0">
                <a:latin typeface="Arial" panose="020B0604020202020204" pitchFamily="34" charset="0"/>
                <a:cs typeface="Arial" panose="020B0604020202020204" pitchFamily="34" charset="0"/>
              </a:rPr>
              <a:t>and</a:t>
            </a:r>
            <a:r>
              <a:rPr lang="en-GB" altLang="en-US" sz="2400" dirty="0">
                <a:latin typeface="Arial" panose="020B0604020202020204" pitchFamily="34" charset="0"/>
                <a:cs typeface="Arial" panose="020B0604020202020204" pitchFamily="34" charset="0"/>
              </a:rPr>
              <a:t> sensory</a:t>
            </a:r>
          </a:p>
          <a:p>
            <a:pPr eaLnBrk="1" hangingPunct="1"/>
            <a:r>
              <a:rPr lang="en-GB" altLang="en-US" sz="2400" dirty="0">
                <a:latin typeface="Arial" panose="020B0604020202020204" pitchFamily="34" charset="0"/>
                <a:cs typeface="Arial" panose="020B0604020202020204" pitchFamily="34" charset="0"/>
              </a:rPr>
              <a:t>Sympathetic and parasympathetic divisions</a:t>
            </a:r>
          </a:p>
        </p:txBody>
      </p:sp>
      <p:sp>
        <p:nvSpPr>
          <p:cNvPr id="3" name="Rectangle 2">
            <a:extLst>
              <a:ext uri="{FF2B5EF4-FFF2-40B4-BE49-F238E27FC236}">
                <a16:creationId xmlns:a16="http://schemas.microsoft.com/office/drawing/2014/main" id="{08D38868-A03C-F5E8-BA5F-13057231DCCF}"/>
              </a:ext>
            </a:extLst>
          </p:cNvPr>
          <p:cNvSpPr>
            <a:spLocks noGrp="1" noChangeArrowheads="1"/>
          </p:cNvSpPr>
          <p:nvPr>
            <p:ph type="title"/>
          </p:nvPr>
        </p:nvSpPr>
        <p:spPr>
          <a:xfrm>
            <a:off x="2534805" y="375941"/>
            <a:ext cx="7354888" cy="633413"/>
          </a:xfrm>
        </p:spPr>
        <p:txBody>
          <a:bodyPr/>
          <a:lstStyle/>
          <a:p>
            <a:pPr algn="l" eaLnBrk="1" hangingPunct="1"/>
            <a:r>
              <a:rPr lang="en-GB" altLang="en-US" sz="3200" b="1" dirty="0">
                <a:latin typeface="Arial" panose="020B0604020202020204" pitchFamily="34" charset="0"/>
                <a:cs typeface="Arial" panose="020B0604020202020204" pitchFamily="34" charset="0"/>
              </a:rPr>
              <a:t>Autonomic</a:t>
            </a:r>
            <a:r>
              <a:rPr lang="en-GB" altLang="en-US" sz="3200" b="1" dirty="0"/>
              <a:t> </a:t>
            </a:r>
            <a:r>
              <a:rPr lang="en-GB" altLang="en-US" sz="3200" b="1" dirty="0">
                <a:latin typeface="Arial" panose="020B0604020202020204" pitchFamily="34" charset="0"/>
                <a:cs typeface="Arial" panose="020B0604020202020204" pitchFamily="34" charset="0"/>
              </a:rPr>
              <a:t>nervous system (ANS)</a:t>
            </a:r>
          </a:p>
        </p:txBody>
      </p:sp>
    </p:spTree>
    <p:extLst>
      <p:ext uri="{BB962C8B-B14F-4D97-AF65-F5344CB8AC3E}">
        <p14:creationId xmlns:p14="http://schemas.microsoft.com/office/powerpoint/2010/main" val="1639085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0D148E-6A26-21EA-35DA-2026600B581F}"/>
              </a:ext>
            </a:extLst>
          </p:cNvPr>
          <p:cNvSpPr txBox="1"/>
          <p:nvPr/>
        </p:nvSpPr>
        <p:spPr>
          <a:xfrm>
            <a:off x="-294552" y="0"/>
            <a:ext cx="11916580" cy="1354217"/>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dirty="0"/>
          </a:p>
        </p:txBody>
      </p:sp>
      <p:sp>
        <p:nvSpPr>
          <p:cNvPr id="2" name="Rectangle 2">
            <a:extLst>
              <a:ext uri="{FF2B5EF4-FFF2-40B4-BE49-F238E27FC236}">
                <a16:creationId xmlns:a16="http://schemas.microsoft.com/office/drawing/2014/main" id="{B194E172-16B0-ED83-00B9-25DB49DCE78D}"/>
              </a:ext>
            </a:extLst>
          </p:cNvPr>
          <p:cNvSpPr>
            <a:spLocks noGrp="1" noChangeArrowheads="1"/>
          </p:cNvSpPr>
          <p:nvPr>
            <p:ph type="title"/>
          </p:nvPr>
        </p:nvSpPr>
        <p:spPr>
          <a:xfrm>
            <a:off x="1811867" y="128413"/>
            <a:ext cx="8068733" cy="399554"/>
          </a:xfrm>
        </p:spPr>
        <p:txBody>
          <a:bodyPr>
            <a:normAutofit fontScale="90000"/>
          </a:bodyPr>
          <a:lstStyle/>
          <a:p>
            <a:pPr algn="l" eaLnBrk="1" hangingPunct="1"/>
            <a:r>
              <a:rPr lang="en-GB" altLang="en-US" sz="3200" b="1" dirty="0">
                <a:latin typeface="Arial" panose="020B0604020202020204" pitchFamily="34" charset="0"/>
                <a:cs typeface="Arial" panose="020B0604020202020204" pitchFamily="34" charset="0"/>
              </a:rPr>
              <a:t>Parasympathetic – stimulates the GI tract</a:t>
            </a:r>
          </a:p>
        </p:txBody>
      </p:sp>
      <p:sp>
        <p:nvSpPr>
          <p:cNvPr id="3" name="Rectangle 3">
            <a:extLst>
              <a:ext uri="{FF2B5EF4-FFF2-40B4-BE49-F238E27FC236}">
                <a16:creationId xmlns:a16="http://schemas.microsoft.com/office/drawing/2014/main" id="{2A1A4544-6C54-766B-01BC-90D36F6B921C}"/>
              </a:ext>
            </a:extLst>
          </p:cNvPr>
          <p:cNvSpPr>
            <a:spLocks noGrp="1" noChangeArrowheads="1"/>
          </p:cNvSpPr>
          <p:nvPr>
            <p:ph idx="1"/>
          </p:nvPr>
        </p:nvSpPr>
        <p:spPr>
          <a:xfrm>
            <a:off x="569971" y="976114"/>
            <a:ext cx="3883495" cy="1758619"/>
          </a:xfrm>
        </p:spPr>
        <p:txBody>
          <a:bodyPr>
            <a:normAutofit fontScale="92500" lnSpcReduction="20000"/>
          </a:bodyPr>
          <a:lstStyle/>
          <a:p>
            <a:pPr eaLnBrk="1" hangingPunct="1">
              <a:lnSpc>
                <a:spcPct val="90000"/>
              </a:lnSpc>
            </a:pPr>
            <a:r>
              <a:rPr lang="en-GB" altLang="en-US" sz="2400" b="1" dirty="0"/>
              <a:t>Cranial and sacral</a:t>
            </a:r>
          </a:p>
          <a:p>
            <a:pPr eaLnBrk="1" hangingPunct="1">
              <a:lnSpc>
                <a:spcPct val="90000"/>
              </a:lnSpc>
            </a:pPr>
            <a:r>
              <a:rPr lang="en-GB" altLang="en-US" sz="2400" dirty="0"/>
              <a:t>‘</a:t>
            </a:r>
            <a:r>
              <a:rPr lang="en-GB" altLang="en-US" sz="2400" b="1" dirty="0"/>
              <a:t>Rest and digest</a:t>
            </a:r>
            <a:r>
              <a:rPr lang="en-GB" altLang="en-US" sz="2400" dirty="0"/>
              <a:t>’</a:t>
            </a:r>
          </a:p>
          <a:p>
            <a:pPr eaLnBrk="1" hangingPunct="1">
              <a:lnSpc>
                <a:spcPct val="90000"/>
              </a:lnSpc>
            </a:pPr>
            <a:r>
              <a:rPr lang="en-GB" altLang="en-US" sz="2400" b="1" dirty="0"/>
              <a:t>Cranial</a:t>
            </a:r>
            <a:r>
              <a:rPr lang="en-GB" altLang="en-US" sz="2400" dirty="0"/>
              <a:t> nerves III, VII, IX, </a:t>
            </a:r>
            <a:r>
              <a:rPr lang="en-GB" altLang="en-US" sz="2400" b="1" dirty="0">
                <a:solidFill>
                  <a:srgbClr val="FF0000"/>
                </a:solidFill>
              </a:rPr>
              <a:t>X</a:t>
            </a:r>
          </a:p>
          <a:p>
            <a:pPr eaLnBrk="1" hangingPunct="1">
              <a:lnSpc>
                <a:spcPct val="90000"/>
              </a:lnSpc>
            </a:pPr>
            <a:r>
              <a:rPr lang="en-GB" altLang="en-US" sz="2400" b="1" dirty="0"/>
              <a:t>Sacral</a:t>
            </a:r>
            <a:r>
              <a:rPr lang="en-GB" altLang="en-US" sz="2400" dirty="0"/>
              <a:t> – via </a:t>
            </a:r>
            <a:r>
              <a:rPr lang="en-GB" altLang="en-US" sz="2400" b="1" dirty="0"/>
              <a:t>pelvic splanchnic nerves (hindgut)</a:t>
            </a:r>
          </a:p>
          <a:p>
            <a:pPr eaLnBrk="1" hangingPunct="1">
              <a:lnSpc>
                <a:spcPct val="90000"/>
              </a:lnSpc>
            </a:pPr>
            <a:endParaRPr lang="en-GB" altLang="en-US" sz="2400" b="1" dirty="0">
              <a:solidFill>
                <a:srgbClr val="FF0000"/>
              </a:solidFill>
            </a:endParaRPr>
          </a:p>
          <a:p>
            <a:pPr eaLnBrk="1" hangingPunct="1">
              <a:lnSpc>
                <a:spcPct val="90000"/>
              </a:lnSpc>
            </a:pPr>
            <a:endParaRPr lang="en-GB" altLang="en-US" sz="2400" dirty="0"/>
          </a:p>
          <a:p>
            <a:pPr eaLnBrk="1" hangingPunct="1">
              <a:lnSpc>
                <a:spcPct val="90000"/>
              </a:lnSpc>
            </a:pPr>
            <a:endParaRPr lang="en-GB" altLang="en-US" sz="2400" dirty="0"/>
          </a:p>
          <a:p>
            <a:pPr eaLnBrk="1" hangingPunct="1">
              <a:lnSpc>
                <a:spcPct val="90000"/>
              </a:lnSpc>
              <a:buFont typeface="Wingdings" pitchFamily="2" charset="2"/>
              <a:buNone/>
            </a:pPr>
            <a:endParaRPr lang="en-GB" altLang="en-US" sz="2400" dirty="0"/>
          </a:p>
        </p:txBody>
      </p:sp>
      <p:sp>
        <p:nvSpPr>
          <p:cNvPr id="4" name="Text Box 5">
            <a:extLst>
              <a:ext uri="{FF2B5EF4-FFF2-40B4-BE49-F238E27FC236}">
                <a16:creationId xmlns:a16="http://schemas.microsoft.com/office/drawing/2014/main" id="{FFD7FEF2-ABDD-F911-0124-CD6C0A3EF783}"/>
              </a:ext>
            </a:extLst>
          </p:cNvPr>
          <p:cNvSpPr txBox="1">
            <a:spLocks noChangeArrowheads="1"/>
          </p:cNvSpPr>
          <p:nvPr/>
        </p:nvSpPr>
        <p:spPr bwMode="auto">
          <a:xfrm>
            <a:off x="347100" y="3061439"/>
            <a:ext cx="331562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sz="2400" dirty="0" err="1">
                <a:solidFill>
                  <a:srgbClr val="FF0000"/>
                </a:solidFill>
              </a:rPr>
              <a:t>Vagus</a:t>
            </a:r>
            <a:r>
              <a:rPr lang="en-GB" altLang="en-US" sz="2400" dirty="0">
                <a:solidFill>
                  <a:srgbClr val="FF0000"/>
                </a:solidFill>
              </a:rPr>
              <a:t> CN X </a:t>
            </a:r>
            <a:r>
              <a:rPr lang="en-GB" altLang="en-US" sz="2400" dirty="0"/>
              <a:t>= visceral motor fibres to heart, lungs and </a:t>
            </a:r>
            <a:r>
              <a:rPr lang="en-GB" altLang="en-US" sz="2400" b="1" dirty="0"/>
              <a:t>abdominal viscera</a:t>
            </a:r>
          </a:p>
          <a:p>
            <a:pPr eaLnBrk="1" hangingPunct="1">
              <a:spcBef>
                <a:spcPct val="50000"/>
              </a:spcBef>
            </a:pPr>
            <a:r>
              <a:rPr lang="en-GB" altLang="en-US" sz="2400" dirty="0"/>
              <a:t>Also visceral sensory</a:t>
            </a:r>
          </a:p>
        </p:txBody>
      </p:sp>
      <p:pic>
        <p:nvPicPr>
          <p:cNvPr id="13" name="Picture 2">
            <a:extLst>
              <a:ext uri="{FF2B5EF4-FFF2-40B4-BE49-F238E27FC236}">
                <a16:creationId xmlns:a16="http://schemas.microsoft.com/office/drawing/2014/main" id="{17D8C837-16B8-1E8E-B608-32939209F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201" y="852550"/>
            <a:ext cx="6067226" cy="5860925"/>
          </a:xfrm>
          <a:prstGeom prst="rect">
            <a:avLst/>
          </a:prstGeom>
          <a:noFill/>
          <a:extLst>
            <a:ext uri="{909E8E84-426E-40DD-AFC4-6F175D3DCCD1}">
              <a14:hiddenFill xmlns:a14="http://schemas.microsoft.com/office/drawing/2010/main">
                <a:solidFill>
                  <a:srgbClr val="FFFFFF"/>
                </a:solidFill>
              </a14:hiddenFill>
            </a:ext>
          </a:extLst>
        </p:spPr>
      </p:pic>
      <p:sp>
        <p:nvSpPr>
          <p:cNvPr id="14" name="Line 7">
            <a:extLst>
              <a:ext uri="{FF2B5EF4-FFF2-40B4-BE49-F238E27FC236}">
                <a16:creationId xmlns:a16="http://schemas.microsoft.com/office/drawing/2014/main" id="{775BB664-A9BA-7DF1-BDE7-58AD357130B8}"/>
              </a:ext>
            </a:extLst>
          </p:cNvPr>
          <p:cNvSpPr>
            <a:spLocks noChangeShapeType="1"/>
          </p:cNvSpPr>
          <p:nvPr/>
        </p:nvSpPr>
        <p:spPr bwMode="auto">
          <a:xfrm flipV="1">
            <a:off x="2818875" y="4203957"/>
            <a:ext cx="1737783" cy="27681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 name="Rectangle 14">
            <a:extLst>
              <a:ext uri="{FF2B5EF4-FFF2-40B4-BE49-F238E27FC236}">
                <a16:creationId xmlns:a16="http://schemas.microsoft.com/office/drawing/2014/main" id="{BEFE21EA-548B-9A2A-B1AC-FFC6481CAD96}"/>
              </a:ext>
            </a:extLst>
          </p:cNvPr>
          <p:cNvSpPr/>
          <p:nvPr/>
        </p:nvSpPr>
        <p:spPr>
          <a:xfrm>
            <a:off x="4572000" y="3182881"/>
            <a:ext cx="6213085" cy="34335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0980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6274</TotalTime>
  <Words>4673</Words>
  <Application>Microsoft Office PowerPoint</Application>
  <PresentationFormat>Widescreen</PresentationFormat>
  <Paragraphs>801</Paragraphs>
  <Slides>64</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arial</vt:lpstr>
      <vt:lpstr>Calibri</vt:lpstr>
      <vt:lpstr>Calibri Light</vt:lpstr>
      <vt:lpstr>robotoregular</vt:lpstr>
      <vt:lpstr>Tahoma</vt:lpstr>
      <vt:lpstr>Times New Roman</vt:lpstr>
      <vt:lpstr>Wingdings</vt:lpstr>
      <vt:lpstr>Office Theme</vt:lpstr>
      <vt:lpstr>PowerPoint Presentation</vt:lpstr>
      <vt:lpstr>GI, Liver &amp; Friends </vt:lpstr>
      <vt:lpstr>Aims and Objectives</vt:lpstr>
      <vt:lpstr>PowerPoint Presentation</vt:lpstr>
      <vt:lpstr>PowerPoint Presentation</vt:lpstr>
      <vt:lpstr>PowerPoint Presentation</vt:lpstr>
      <vt:lpstr>PowerPoint Presentation</vt:lpstr>
      <vt:lpstr>Autonomic nervous system (ANS)</vt:lpstr>
      <vt:lpstr>Parasympathetic – stimulates the GI 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Stomach - nerves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Richards</dc:creator>
  <cp:lastModifiedBy>Raneem Alhalabi</cp:lastModifiedBy>
  <cp:revision>37</cp:revision>
  <dcterms:created xsi:type="dcterms:W3CDTF">2022-09-14T19:42:53Z</dcterms:created>
  <dcterms:modified xsi:type="dcterms:W3CDTF">2022-10-11T05:57:59Z</dcterms:modified>
</cp:coreProperties>
</file>