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adley"/>
      <p:regular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8tilOa4d3AiIhHLxodAEJT3/Y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Radley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Radle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d8f5ae2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striae - sudden weight loss?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Caput medusae is the name for a cluster of swollen veins in your abdomen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Fluid (ascites), Faeces (constipation), Flatus (subacute intestinal obstruction), Foetus (pregnancy), Fat (obesity)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iliac fossa pain → diverticular disease</a:t>
            </a:r>
            <a:endParaRPr/>
          </a:p>
        </p:txBody>
      </p:sp>
      <p:sp>
        <p:nvSpPr>
          <p:cNvPr id="174" name="Google Shape;174;g13d8f5ae271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d8f5ae27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 size, surface, shape, edge, consistency, tenderness of any masses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succussion splash (shake the stomach briskly from side to side whilst listening for a sloshing sound)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Murphy's sign is elicited in patients with acute cholecystitis by asking the patient to take in and hold a deep breath while palpating the right subcostal area. If pain occurs on inspiration, when the inflamed gallbladder comes into contact with the examiner's hand, Murphy's sign is positive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abdominal bruit (palpable murmur) is a swishing, or washing machine like sound heard when the diaphragm of stethoscope is placed over the spleen, renal arteries, or abdominal aorta. It is often indicative of partial occlusion of a vessel, as can be observed in renal artery stenosis or atherosclerosis of the abdominal vasculature.</a:t>
            </a:r>
            <a:endParaRPr/>
          </a:p>
        </p:txBody>
      </p:sp>
      <p:sp>
        <p:nvSpPr>
          <p:cNvPr id="186" name="Google Shape;186;g13d8f5ae271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d8f5ae27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3d8f5ae271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d8f5ae27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 say what you need to complete if not prompted and even if you run out of time, state what you missed</a:t>
            </a:r>
            <a:endParaRPr/>
          </a:p>
        </p:txBody>
      </p:sp>
      <p:sp>
        <p:nvSpPr>
          <p:cNvPr id="208" name="Google Shape;208;g13d8f5ae271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dbeb8b7f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8" name="Google Shape;218;g13dbeb8b7f0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d8f5ae27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any </a:t>
            </a:r>
            <a:r>
              <a:rPr lang="en-US"/>
              <a:t>examination</a:t>
            </a:r>
            <a:r>
              <a:rPr lang="en-US"/>
              <a:t>, its important to have a good, slick introduction</a:t>
            </a:r>
            <a:endParaRPr/>
          </a:p>
        </p:txBody>
      </p:sp>
      <p:sp>
        <p:nvSpPr>
          <p:cNvPr id="116" name="Google Shape;116;g13d8f5ae271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d5316113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g13d5316113d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go down for temp.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question: if you have asterixis, what condition is that indicative of? CO2 retention(liver failure)</a:t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d5316113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-pic coming up for Acanthosis Nigricans.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what is Acanthosis Nigricans indicative of? T2DM</a:t>
            </a:r>
            <a:endParaRPr/>
          </a:p>
        </p:txBody>
      </p:sp>
      <p:sp>
        <p:nvSpPr>
          <p:cNvPr id="143" name="Google Shape;143;g13d5316113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which condition is Kayser-Fleischer rings associated with? Wilson’s Disease (excess copper in liver)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-Telangiectasia(spider like veins)</a:t>
            </a:r>
            <a:endParaRPr/>
          </a:p>
        </p:txBody>
      </p:sp>
      <p:sp>
        <p:nvSpPr>
          <p:cNvPr id="152" name="Google Shape;15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d8f5ae27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Troisier’s sign is an enlarged left supraclavicular lymph node (Virchow’s node) due to a metastasis from an intra-abdominal malignancy)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gynaecomastia = male breast development may be due to increased oestrogen in liver failure</a:t>
            </a:r>
            <a:endParaRPr/>
          </a:p>
        </p:txBody>
      </p:sp>
      <p:sp>
        <p:nvSpPr>
          <p:cNvPr id="163" name="Google Shape;163;g13d8f5ae271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4475550" y="5037575"/>
            <a:ext cx="32409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6808" y="623489"/>
            <a:ext cx="4192730" cy="4192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1850" y="-98237"/>
            <a:ext cx="5240124" cy="52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d8f5ae271_0_6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Inspection: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Stomas (location, Contents, Consistency, Spout)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Visible swellings or m</a:t>
            </a:r>
            <a:r>
              <a:rPr lang="en-US" sz="2100"/>
              <a:t>asses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Surgical scars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Striae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Ascites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Caput medusae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Cullen’s sign + Grey Turners Sign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Hernias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5Fs of Abdominal Distension – Flatus, Fluid, Faeces, Fetus, Fat</a:t>
            </a:r>
            <a:endParaRPr sz="2100"/>
          </a:p>
        </p:txBody>
      </p:sp>
      <p:sp>
        <p:nvSpPr>
          <p:cNvPr id="177" name="Google Shape;177;g13d8f5ae271_0_60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3d8f5ae271_0_60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13d8f5ae271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3d8f5ae271_0_60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ABDOMEN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13d8f5ae271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3975" y="1604650"/>
            <a:ext cx="2805450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3d8f5ae271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805" y="1604650"/>
            <a:ext cx="2945974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3d8f5ae271_0_60"/>
          <p:cNvPicPr preferRelativeResize="0"/>
          <p:nvPr/>
        </p:nvPicPr>
        <p:blipFill rotWithShape="1">
          <a:blip r:embed="rId6">
            <a:alphaModFix/>
          </a:blip>
          <a:srcRect b="0" l="0" r="0" t="26600"/>
          <a:stretch/>
        </p:blipFill>
        <p:spPr>
          <a:xfrm>
            <a:off x="6917425" y="3842375"/>
            <a:ext cx="3810750" cy="27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d8f5ae271_0_75"/>
          <p:cNvSpPr txBox="1"/>
          <p:nvPr>
            <p:ph idx="1" type="body"/>
          </p:nvPr>
        </p:nvSpPr>
        <p:spPr>
          <a:xfrm>
            <a:off x="1328025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Palpation: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Light palpation of 9 regions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Always watch face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Tenderness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Rigidity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Guarding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Deeper palpation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Masses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If the stomach appears distended → succussion splash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Organs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Liver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Spleen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Kidneys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Bladder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Aorta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Murphy’s sign</a:t>
            </a:r>
            <a:endParaRPr sz="1800"/>
          </a:p>
        </p:txBody>
      </p:sp>
      <p:sp>
        <p:nvSpPr>
          <p:cNvPr id="189" name="Google Shape;189;g13d8f5ae271_0_7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3d8f5ae271_0_75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13d8f5ae271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3d8f5ae271_0_75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ABDOMEN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3d8f5ae271_0_7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Percussion: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Liver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Spleen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Bladder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Shifting dullness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Auscultation: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</a:t>
            </a:r>
            <a:r>
              <a:rPr lang="en-US" sz="2200"/>
              <a:t>owel sounds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Present but abnormal (e.g. tinkling in small intestinal obstruction)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Absent (paralytic ileus e.g. in peritonitis)?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Aortic bruit</a:t>
            </a:r>
            <a:endParaRPr sz="2200"/>
          </a:p>
        </p:txBody>
      </p:sp>
      <p:pic>
        <p:nvPicPr>
          <p:cNvPr id="194" name="Google Shape;194;g13d8f5ae271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0725" y="1825625"/>
            <a:ext cx="3167400" cy="215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d8f5ae271_0_91"/>
          <p:cNvSpPr txBox="1"/>
          <p:nvPr>
            <p:ph idx="1" type="body"/>
          </p:nvPr>
        </p:nvSpPr>
        <p:spPr>
          <a:xfrm>
            <a:off x="838200" y="1825625"/>
            <a:ext cx="50658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ABDOMEN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Inspect the back</a:t>
            </a:r>
            <a:endParaRPr sz="2700"/>
          </a:p>
          <a:p>
            <a:pPr indent="-4000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Scars</a:t>
            </a:r>
            <a:endParaRPr sz="2700"/>
          </a:p>
          <a:p>
            <a:pPr indent="-40005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Swellings</a:t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LEGS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Muscle wastage</a:t>
            </a:r>
            <a:endParaRPr sz="2700"/>
          </a:p>
          <a:p>
            <a:pPr indent="-4000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Pitting oedema</a:t>
            </a:r>
            <a:endParaRPr sz="2700"/>
          </a:p>
        </p:txBody>
      </p:sp>
      <p:sp>
        <p:nvSpPr>
          <p:cNvPr id="200" name="Google Shape;200;g13d8f5ae271_0_9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3d8f5ae271_0_91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13d8f5ae271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3d8f5ae271_0_91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ABDOMEN + LEGS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3d8f5ae271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950" y="1695850"/>
            <a:ext cx="4020841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3d8f5ae271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8698" y="4090325"/>
            <a:ext cx="221932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d8f5ae271_0_10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Inguinal lymph nodes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Stools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Hernial orifices (femoral and inguinal)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Rectal examination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Urinalysis</a:t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Genitalia</a:t>
            </a:r>
            <a:endParaRPr sz="2700"/>
          </a:p>
        </p:txBody>
      </p:sp>
      <p:sp>
        <p:nvSpPr>
          <p:cNvPr id="211" name="Google Shape;211;g13d8f5ae271_0_10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3d8f5ae271_0_107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13d8f5ae271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3d8f5ae271_0_107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ISHRUG + end remarks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3d8f5ae271_0_10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End remarks: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Always thank the patient and ask if they need any help redressing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dbeb8b7f0_1_13"/>
          <p:cNvSpPr txBox="1"/>
          <p:nvPr>
            <p:ph idx="1" type="body"/>
          </p:nvPr>
        </p:nvSpPr>
        <p:spPr>
          <a:xfrm>
            <a:off x="1790575" y="1707650"/>
            <a:ext cx="90246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E36C09"/>
                </a:solidFill>
              </a:rPr>
              <a:t>ABDOMINAL:</a:t>
            </a:r>
            <a:endParaRPr b="1" sz="2400" u="sng">
              <a:solidFill>
                <a:srgbClr val="E36C09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I performed an abdominal examination on ___ who is a ___ year old male/female.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On general inspection, he/she appeared comfortable at rest.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There was no peripheral stigmata of gastrointestinal pathology.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Abdomen was soft and non tender</a:t>
            </a:r>
            <a:endParaRPr b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No evidence of Organomegaly</a:t>
            </a:r>
            <a:endParaRPr b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Bowel sounds were present and normal</a:t>
            </a:r>
            <a:endParaRPr b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2400"/>
              <a:t>In summary, this was a normal abdominal examination. </a:t>
            </a:r>
            <a:endParaRPr sz="2400"/>
          </a:p>
        </p:txBody>
      </p:sp>
      <p:sp>
        <p:nvSpPr>
          <p:cNvPr id="221" name="Google Shape;221;g13dbeb8b7f0_1_13"/>
          <p:cNvSpPr txBox="1"/>
          <p:nvPr/>
        </p:nvSpPr>
        <p:spPr>
          <a:xfrm>
            <a:off x="304800" y="239712"/>
            <a:ext cx="115560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3dbeb8b7f0_1_13"/>
          <p:cNvSpPr txBox="1"/>
          <p:nvPr/>
        </p:nvSpPr>
        <p:spPr>
          <a:xfrm>
            <a:off x="198120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3dbeb8b7f0_1_1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13dbeb8b7f0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End-of-bed Inspection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Hands + Forearm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Face (Eyes + Mouth)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Neck + Chest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Abdomen + Back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Legs (Pitting oedema)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ISHRUG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https://forms.gle/BDfRAZjWvPgJWJoi9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4473" y="964711"/>
            <a:ext cx="7832856" cy="440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5">
            <a:alphaModFix/>
          </a:blip>
          <a:srcRect b="0" l="0" r="3846" t="0"/>
          <a:stretch/>
        </p:blipFill>
        <p:spPr>
          <a:xfrm>
            <a:off x="4983575" y="1819075"/>
            <a:ext cx="2610200" cy="26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8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2b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Adya Ranjan and Priyanka Bhakta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21/7/22 6pm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 examination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4150" y="2246888"/>
            <a:ext cx="2580356" cy="37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445700" y="1531975"/>
            <a:ext cx="115692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To go through the GI Examination in a step-by-step manner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Introduction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End-of-bed Inspection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Hands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Forearm and Axila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Face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Neck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94000" y="164376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5730650" y="2318900"/>
            <a:ext cx="34761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Abdomen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Legs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10.Completing the examination(ISHRUG)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Tips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8f5ae271_1_1"/>
          <p:cNvSpPr txBox="1"/>
          <p:nvPr>
            <p:ph idx="1" type="body"/>
          </p:nvPr>
        </p:nvSpPr>
        <p:spPr>
          <a:xfrm>
            <a:off x="1620550" y="1563025"/>
            <a:ext cx="10146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Wash hand and clean stethoscope(1 mark)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Hello, My name is X and I am X yr medical student. I have been asked to do an examination of your abdomen today.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I confirm your name, DOB and how old does that make you?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will involve me having a general look at you, having a press of your stomach and hearing your bowel sounds. Does that sound ok with you?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this examination, I would need you to remove your shirt and expose yourself.  Would you want a chaperone?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at any point during this examination, you feel any pain or would like to stop, feel free to let me know and we will stop.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19" name="Google Shape;119;g13d8f5ae271_1_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3d8f5ae271_1_1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13d8f5ae271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3d8f5ae271_1_1"/>
          <p:cNvSpPr txBox="1"/>
          <p:nvPr/>
        </p:nvSpPr>
        <p:spPr>
          <a:xfrm>
            <a:off x="1837601" y="487975"/>
            <a:ext cx="962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Introduction(Applies to most examinations)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d5316113d_0_19"/>
          <p:cNvSpPr txBox="1"/>
          <p:nvPr>
            <p:ph idx="1" type="body"/>
          </p:nvPr>
        </p:nvSpPr>
        <p:spPr>
          <a:xfrm>
            <a:off x="304800" y="1563025"/>
            <a:ext cx="11696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Look around bedside for: 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Medical Equipment: Stoma bag, feeding tube, monitors, mobility aids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Medication: Inhalers, steroids, any other meds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General inspection of patient: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Body habitus(Build, wasting, obesity)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Scars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Colour(Jaundice,pallor-anaemia)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Perspiration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Abdominal Distension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Masses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Discomfort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Breathing(rate, diaphragmatic or chest wall breathing)</a:t>
            </a:r>
            <a:endParaRPr sz="2100"/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2100"/>
              <a:t>Consciousness level</a:t>
            </a:r>
            <a:endParaRPr sz="2100"/>
          </a:p>
        </p:txBody>
      </p:sp>
      <p:sp>
        <p:nvSpPr>
          <p:cNvPr id="128" name="Google Shape;128;g13d5316113d_0_1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3d5316113d_0_19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13d5316113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3d5316113d_0_19"/>
          <p:cNvSpPr txBox="1"/>
          <p:nvPr/>
        </p:nvSpPr>
        <p:spPr>
          <a:xfrm>
            <a:off x="1837601" y="487975"/>
            <a:ext cx="962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Bedside Inspection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1550100" y="1382700"/>
            <a:ext cx="9535500" cy="52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HANDS: </a:t>
            </a:r>
            <a:endParaRPr u="sng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Colour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Capillary Refill Time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Palmar Erythema and pallor of palmar creases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Temperature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Clubbing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Nails: Koilonychia, Leukonychia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Pulse(Radial)- can say BP to complete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Dupuytren’s contracture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Asterixis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782059" y="48795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949204" y="663943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d5316113d_0_8"/>
          <p:cNvSpPr txBox="1"/>
          <p:nvPr>
            <p:ph idx="1" type="body"/>
          </p:nvPr>
        </p:nvSpPr>
        <p:spPr>
          <a:xfrm>
            <a:off x="1981200" y="1600200"/>
            <a:ext cx="7628100" cy="4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 at forearms for muscle wasting and signs of itching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Axilla: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Acanthosis Nigricans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Lymphadenopathy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Bruising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Scratch marks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Needle track marks</a:t>
            </a:r>
            <a:endParaRPr/>
          </a:p>
        </p:txBody>
      </p:sp>
      <p:sp>
        <p:nvSpPr>
          <p:cNvPr id="146" name="Google Shape;146;g13d5316113d_0_8"/>
          <p:cNvSpPr txBox="1"/>
          <p:nvPr/>
        </p:nvSpPr>
        <p:spPr>
          <a:xfrm>
            <a:off x="278296" y="239712"/>
            <a:ext cx="116355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3d5316113d_0_8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Forearm and Axilla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3d5316113d_0_8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13d5316113d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1465900" y="1600200"/>
            <a:ext cx="8745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Eyes: Pallor, Kayser-Fleischer rings, Corneal Arcus, Xanthelasma, Jaundice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Mouth: Angular Stomatitis, Glossitis, Oral Candidiasis, Ulcers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Face Appearance check for: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Telangiectasia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Dehydration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Pigmentation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Halitosis(bad breath)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Ulcers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837534" y="487981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7650" y="1448700"/>
            <a:ext cx="2798850" cy="12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2700" y="3768475"/>
            <a:ext cx="4025449" cy="26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d8f5ae271_0_2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Neck: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Inspection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Acanthosis Nigricans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Palpation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Cervical lymphadenopathy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Virchow’s node - left supraclavicular node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66" name="Google Shape;166;g13d8f5ae271_0_24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3d8f5ae271_0_24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13d8f5ae271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3d8f5ae271_0_24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NECK + CHEST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3d8f5ae271_0_2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Chest: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Inspection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Spider naevi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Gynaecomastia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Scars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Breathing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Shape and symmetry</a:t>
            </a:r>
            <a:endParaRPr/>
          </a:p>
        </p:txBody>
      </p:sp>
      <p:pic>
        <p:nvPicPr>
          <p:cNvPr id="171" name="Google Shape;171;g13d8f5ae271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374" y="4507200"/>
            <a:ext cx="2644374" cy="17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