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82" r:id="rId2"/>
    <p:sldId id="258" r:id="rId3"/>
    <p:sldId id="259" r:id="rId4"/>
    <p:sldId id="260" r:id="rId5"/>
    <p:sldId id="264" r:id="rId6"/>
    <p:sldId id="265" r:id="rId7"/>
    <p:sldId id="279" r:id="rId8"/>
    <p:sldId id="267" r:id="rId9"/>
    <p:sldId id="268" r:id="rId10"/>
    <p:sldId id="269" r:id="rId11"/>
    <p:sldId id="270" r:id="rId12"/>
    <p:sldId id="271" r:id="rId13"/>
    <p:sldId id="266" r:id="rId14"/>
    <p:sldId id="280" r:id="rId15"/>
    <p:sldId id="273" r:id="rId16"/>
    <p:sldId id="274" r:id="rId17"/>
    <p:sldId id="275" r:id="rId18"/>
    <p:sldId id="276" r:id="rId19"/>
    <p:sldId id="278" r:id="rId20"/>
    <p:sldId id="281" r:id="rId21"/>
    <p:sldId id="283" r:id="rId22"/>
    <p:sldId id="263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WaJjF7CSNk+EVXOVcH/naanNA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E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7"/>
    <p:restoredTop sz="94700"/>
  </p:normalViewPr>
  <p:slideViewPr>
    <p:cSldViewPr snapToGrid="0" snapToObjects="1">
      <p:cViewPr varScale="1">
        <p:scale>
          <a:sx n="105" d="100"/>
          <a:sy n="105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continuous-pain-radiating-to-back-suspicious-of-malignancy-3b4b9f02e801407dae9ff04f8f741b9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have any thoughts about what this could be?</a:t>
            </a:r>
          </a:p>
          <a:p>
            <a:r>
              <a:rPr lang="en-GB" dirty="0"/>
              <a:t>Is there anything you are particularly worried about?</a:t>
            </a:r>
          </a:p>
          <a:p>
            <a:r>
              <a:rPr lang="en-GB" dirty="0"/>
              <a:t>What were you hoping to get out of this appointment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66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48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Medications to check; bisphosphonates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1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Cholestasis from drugs</a:t>
            </a:r>
          </a:p>
          <a:p>
            <a:r>
              <a:rPr lang="en-GB" dirty="0" err="1"/>
              <a:t>e..g</a:t>
            </a:r>
            <a:r>
              <a:rPr lang="en-GB" dirty="0"/>
              <a:t> chlorpromazine, chlorinated hydrocarbons (</a:t>
            </a:r>
            <a:r>
              <a:rPr lang="en-GB" dirty="0" err="1"/>
              <a:t>e..g</a:t>
            </a:r>
            <a:r>
              <a:rPr lang="en-GB" dirty="0"/>
              <a:t> carbon tetrachloride, chloroform, halothane phosphorus)</a:t>
            </a:r>
          </a:p>
          <a:p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FH of anaemia/ splenectomy/ gallstones → ?congenital RBC defect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Clay coloured stools, dark urine → hepatic or post hepatic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Check recent transfusions, medication use, alcohol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?contact with viral hepatitis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Occupation? Farmers and sewer workers → leptospirosis (→ Weil's disease)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Weil's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Young </a:t>
            </a:r>
            <a:r>
              <a:rPr lang="en-GB" dirty="0" err="1"/>
              <a:t>pt</a:t>
            </a:r>
            <a:r>
              <a:rPr lang="en-GB" dirty="0"/>
              <a:t>, painless jaundice of sudden onset → likely viral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Severe colic, rigors, intermittent jaundice → stone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Progressive jaundice (</a:t>
            </a:r>
            <a:r>
              <a:rPr lang="en-GB" dirty="0">
                <a:hlinkClick r:id="rId3"/>
              </a:rPr>
              <a:t>continuous pain radiating to back) → suspicious of malignancy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Recent onset of diabetes → carcinoma of pancreas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96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Site onset character radiation associations time exacerbating/ relieving severity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6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Dyspepsia and either &gt;55yrs OR alarm symptoms -&gt; 2ww endoscopy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44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Allergies + nature of the allergy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77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Lynch, HSPCC</a:t>
            </a:r>
          </a:p>
          <a:p>
            <a:r>
              <a:rPr lang="en-GB" dirty="0"/>
              <a:t>Coeliac; check other 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61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Injections </a:t>
            </a:r>
            <a:r>
              <a:rPr lang="en-GB" dirty="0" err="1"/>
              <a:t>e.g</a:t>
            </a:r>
            <a:r>
              <a:rPr lang="en-GB" dirty="0"/>
              <a:t>, </a:t>
            </a:r>
            <a:r>
              <a:rPr lang="en-GB" dirty="0" err="1"/>
              <a:t>bodybulders</a:t>
            </a:r>
            <a:r>
              <a:rPr lang="en-GB" dirty="0"/>
              <a:t> and steroids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50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0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/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1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/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49E69-57C0-25D1-B3A9-DF7EADE9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3" y="5707977"/>
            <a:ext cx="2264900" cy="1061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D1BA6-354B-E7E6-1CF2-6A768BEB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715" y="6337053"/>
            <a:ext cx="4492285" cy="360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05B79-3659-32E7-4651-2FD9B1261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07" y="88989"/>
            <a:ext cx="5617500" cy="6282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567F-A59F-804A-94FC-F9F27A2D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Family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53049-8A76-D44C-80DA-0B569B271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else in the family having these symptoms?</a:t>
            </a:r>
          </a:p>
          <a:p>
            <a:r>
              <a:rPr lang="en-US" dirty="0" err="1"/>
              <a:t>FHx</a:t>
            </a:r>
            <a:r>
              <a:rPr lang="en-US" dirty="0"/>
              <a:t> of: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Bowel cancer/ bowel disorders</a:t>
            </a:r>
          </a:p>
          <a:p>
            <a:pPr marL="25400" indent="0">
              <a:buNone/>
            </a:pPr>
            <a:r>
              <a:rPr lang="en-US" dirty="0">
                <a:solidFill>
                  <a:srgbClr val="FF0000"/>
                </a:solidFill>
              </a:rPr>
              <a:t>BE SPECIFIC FOR CONDITIONS YOU SUSPECT!!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1456-7C07-1F40-A29C-DAC2B6B7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Social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17606-80C5-DC42-9488-F80739AF3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Smoking and Alcohol</a:t>
            </a:r>
          </a:p>
          <a:p>
            <a:pPr lvl="1"/>
            <a:r>
              <a:rPr lang="en-US" dirty="0"/>
              <a:t>How much? How long?</a:t>
            </a:r>
          </a:p>
          <a:p>
            <a:r>
              <a:rPr lang="en-US" dirty="0"/>
              <a:t>Recreational drug use incl IVDU</a:t>
            </a:r>
          </a:p>
          <a:p>
            <a:r>
              <a:rPr lang="en-US" dirty="0"/>
              <a:t>Occupation</a:t>
            </a:r>
          </a:p>
          <a:p>
            <a:r>
              <a:rPr lang="en-US" dirty="0"/>
              <a:t>Diet</a:t>
            </a:r>
          </a:p>
          <a:p>
            <a:r>
              <a:rPr lang="en-US" dirty="0"/>
              <a:t>Recent foreign travel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Living conditions and with who?</a:t>
            </a:r>
          </a:p>
          <a:p>
            <a:r>
              <a:rPr lang="en-US" dirty="0"/>
              <a:t>Recent tattoos </a:t>
            </a:r>
          </a:p>
        </p:txBody>
      </p:sp>
    </p:spTree>
    <p:extLst>
      <p:ext uri="{BB962C8B-B14F-4D97-AF65-F5344CB8AC3E}">
        <p14:creationId xmlns:p14="http://schemas.microsoft.com/office/powerpoint/2010/main" val="8275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CE8A-B65B-7949-BC90-520CB1AA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ICE – don’t forget this!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BC354-3A26-974C-B116-046500541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  <a:p>
            <a:r>
              <a:rPr lang="en-US" dirty="0"/>
              <a:t>Concerns </a:t>
            </a:r>
          </a:p>
          <a:p>
            <a:r>
              <a:rPr lang="en-US" dirty="0"/>
              <a:t>Expectations </a:t>
            </a:r>
          </a:p>
        </p:txBody>
      </p:sp>
    </p:spTree>
    <p:extLst>
      <p:ext uri="{BB962C8B-B14F-4D97-AF65-F5344CB8AC3E}">
        <p14:creationId xmlns:p14="http://schemas.microsoft.com/office/powerpoint/2010/main" val="177822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F296-925A-F644-AF17-79358B88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Presenting complaint-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Abdominal Pain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40E77-4D9C-3A4A-9DAB-82B12C4D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SOCRATES</a:t>
            </a:r>
          </a:p>
          <a:p>
            <a:r>
              <a:rPr lang="en-US" sz="2000" dirty="0"/>
              <a:t>Ask about relationship to food – fatty food </a:t>
            </a:r>
          </a:p>
          <a:p>
            <a:r>
              <a:rPr lang="en-US" sz="2000" dirty="0"/>
              <a:t>Eaten anything unusual – check family </a:t>
            </a:r>
          </a:p>
          <a:p>
            <a:r>
              <a:rPr lang="en-US" sz="2000" dirty="0"/>
              <a:t>Any associated N/V and abdo distension </a:t>
            </a:r>
          </a:p>
          <a:p>
            <a:r>
              <a:rPr lang="en-US" sz="2000" dirty="0"/>
              <a:t>Urinary symptoms – </a:t>
            </a:r>
            <a:r>
              <a:rPr lang="en-US" sz="2000" dirty="0" err="1"/>
              <a:t>haematuria</a:t>
            </a:r>
            <a:r>
              <a:rPr lang="en-US" sz="2000" dirty="0"/>
              <a:t> and dysuria </a:t>
            </a:r>
          </a:p>
          <a:p>
            <a:r>
              <a:rPr lang="en-US" sz="2000" dirty="0"/>
              <a:t>Menstrual period - ??pregnancy</a:t>
            </a:r>
          </a:p>
          <a:p>
            <a:r>
              <a:rPr lang="en-US" sz="2000" dirty="0"/>
              <a:t>Change in bowel habit </a:t>
            </a:r>
          </a:p>
          <a:p>
            <a:r>
              <a:rPr lang="en-US" sz="2000" b="1" dirty="0"/>
              <a:t>Weight loss </a:t>
            </a:r>
          </a:p>
          <a:p>
            <a:r>
              <a:rPr lang="en-US" sz="2000" dirty="0"/>
              <a:t>Associated jaundice – pale stools, dark urine, yellow sclerae </a:t>
            </a:r>
          </a:p>
          <a:p>
            <a:r>
              <a:rPr lang="en-US" sz="2000" dirty="0"/>
              <a:t>NSAID use </a:t>
            </a:r>
          </a:p>
          <a:p>
            <a:r>
              <a:rPr lang="en-US" sz="2000" dirty="0"/>
              <a:t>Abdominal surgery and hx of groin lumps 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16768-E3F5-C121-FFDB-68607251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92" y="-2377120"/>
            <a:ext cx="333421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dominal Regions &amp; Organs Diagram | Quizlet">
            <a:extLst>
              <a:ext uri="{FF2B5EF4-FFF2-40B4-BE49-F238E27FC236}">
                <a16:creationId xmlns:a16="http://schemas.microsoft.com/office/drawing/2014/main" id="{3E8C5254-66C6-29A6-0F6B-3D290B3E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5" y="1503426"/>
            <a:ext cx="7958090" cy="38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A1AF-FBF1-BE46-A295-D6EBF874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Presenting complaint – Dysphagia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7CDE5-7D50-BB4A-8375-6E4952D41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4138"/>
            <a:ext cx="8229600" cy="4525963"/>
          </a:xfrm>
        </p:spPr>
        <p:txBody>
          <a:bodyPr/>
          <a:lstStyle/>
          <a:p>
            <a:r>
              <a:rPr lang="en-US" sz="2000" dirty="0"/>
              <a:t>How long – getting worse/ stable</a:t>
            </a:r>
          </a:p>
          <a:p>
            <a:r>
              <a:rPr lang="en-US" sz="2000" dirty="0"/>
              <a:t>Is swallowing painful – does positioning help with pain </a:t>
            </a:r>
          </a:p>
          <a:p>
            <a:r>
              <a:rPr lang="en-US" sz="2000" dirty="0"/>
              <a:t>Associated aspiration/coughing/choking</a:t>
            </a:r>
          </a:p>
          <a:p>
            <a:r>
              <a:rPr lang="en-US" sz="2000" dirty="0"/>
              <a:t>SOB and change in voice (hoarse)</a:t>
            </a:r>
            <a:endParaRPr lang="en-US" sz="1600" dirty="0"/>
          </a:p>
          <a:p>
            <a:r>
              <a:rPr lang="en-US" sz="2000" dirty="0"/>
              <a:t>Neck lumps, Haematemesis, Heartburn</a:t>
            </a:r>
          </a:p>
          <a:p>
            <a:r>
              <a:rPr lang="en-US" sz="2000" dirty="0"/>
              <a:t>Weight loss and loss of appetite</a:t>
            </a:r>
          </a:p>
          <a:p>
            <a:r>
              <a:rPr lang="en-US" sz="2000" dirty="0"/>
              <a:t>Where food appears to stick </a:t>
            </a:r>
          </a:p>
          <a:p>
            <a:r>
              <a:rPr lang="en-US" sz="2000" dirty="0"/>
              <a:t>Difficulty w/ liquids or solids </a:t>
            </a:r>
          </a:p>
          <a:p>
            <a:r>
              <a:rPr lang="en-US" sz="2000" dirty="0"/>
              <a:t>Does it ease after a few swallows?</a:t>
            </a:r>
          </a:p>
          <a:p>
            <a:r>
              <a:rPr lang="en-US" sz="2000" dirty="0"/>
              <a:t>Smoking and alcohol history? </a:t>
            </a:r>
          </a:p>
          <a:p>
            <a:r>
              <a:rPr lang="en-US" sz="2000" dirty="0"/>
              <a:t>Halitosis</a:t>
            </a:r>
          </a:p>
          <a:p>
            <a:r>
              <a:rPr lang="en-US" sz="2000" dirty="0"/>
              <a:t>Abx use</a:t>
            </a:r>
          </a:p>
        </p:txBody>
      </p:sp>
    </p:spTree>
    <p:extLst>
      <p:ext uri="{BB962C8B-B14F-4D97-AF65-F5344CB8AC3E}">
        <p14:creationId xmlns:p14="http://schemas.microsoft.com/office/powerpoint/2010/main" val="3761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C8C0-6D7E-2148-AFB5-F6154CF7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Dyspepsia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49564-4CCF-D94F-BA18-98208489D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sensation </a:t>
            </a:r>
          </a:p>
          <a:p>
            <a:r>
              <a:rPr lang="en-US" dirty="0"/>
              <a:t>When they notice </a:t>
            </a:r>
          </a:p>
          <a:p>
            <a:r>
              <a:rPr lang="en-US" dirty="0"/>
              <a:t>Does it change/aggravated with positions</a:t>
            </a:r>
          </a:p>
          <a:p>
            <a:r>
              <a:rPr lang="en-US" dirty="0"/>
              <a:t>Alleviate/ Worsen</a:t>
            </a:r>
          </a:p>
          <a:p>
            <a:r>
              <a:rPr lang="en-US" dirty="0"/>
              <a:t>Sour/bitter taste in mouth </a:t>
            </a:r>
          </a:p>
          <a:p>
            <a:r>
              <a:rPr lang="en-US" dirty="0"/>
              <a:t>Vomiting, weight loss, </a:t>
            </a:r>
            <a:r>
              <a:rPr lang="en-US" dirty="0" err="1"/>
              <a:t>haematemesis</a:t>
            </a:r>
            <a:r>
              <a:rPr lang="en-US" dirty="0"/>
              <a:t>, melaena, early satiety, bloating </a:t>
            </a:r>
          </a:p>
        </p:txBody>
      </p:sp>
    </p:spTree>
    <p:extLst>
      <p:ext uri="{BB962C8B-B14F-4D97-AF65-F5344CB8AC3E}">
        <p14:creationId xmlns:p14="http://schemas.microsoft.com/office/powerpoint/2010/main" val="9502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C61D-6942-FE43-8B3A-496B9E84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Vomiting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36FEB-5489-484E-82D2-3642D764E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5861"/>
            <a:ext cx="4577938" cy="4525963"/>
          </a:xfrm>
        </p:spPr>
        <p:txBody>
          <a:bodyPr/>
          <a:lstStyle/>
          <a:p>
            <a:r>
              <a:rPr lang="en-US" sz="2000" dirty="0"/>
              <a:t>How often, quantity and nature </a:t>
            </a:r>
          </a:p>
          <a:p>
            <a:r>
              <a:rPr lang="en-US" sz="2000" dirty="0"/>
              <a:t>Duration </a:t>
            </a:r>
          </a:p>
          <a:p>
            <a:r>
              <a:rPr lang="en-US" sz="2000" dirty="0"/>
              <a:t>Vomiting at particular time of day </a:t>
            </a:r>
          </a:p>
          <a:p>
            <a:r>
              <a:rPr lang="en-US" sz="2000" dirty="0"/>
              <a:t>Linked to pain</a:t>
            </a:r>
          </a:p>
          <a:p>
            <a:r>
              <a:rPr lang="en-US" sz="2000" dirty="0"/>
              <a:t>Blood stained? </a:t>
            </a:r>
            <a:r>
              <a:rPr lang="en-US" sz="2000" dirty="0" err="1"/>
              <a:t>Colour</a:t>
            </a:r>
            <a:r>
              <a:rPr lang="en-US" sz="2000" dirty="0"/>
              <a:t>? Food residue?</a:t>
            </a:r>
          </a:p>
          <a:p>
            <a:r>
              <a:rPr lang="en-US" sz="2000" dirty="0"/>
              <a:t>Any systemic symptoms </a:t>
            </a:r>
          </a:p>
          <a:p>
            <a:r>
              <a:rPr lang="en-US" sz="2000" dirty="0"/>
              <a:t>Family involvement </a:t>
            </a:r>
          </a:p>
          <a:p>
            <a:r>
              <a:rPr lang="en-US" sz="2000" dirty="0"/>
              <a:t>Recent change in bowel habit </a:t>
            </a:r>
          </a:p>
          <a:p>
            <a:r>
              <a:rPr lang="en-US" sz="2000" dirty="0"/>
              <a:t>Appetite and early satiety </a:t>
            </a:r>
          </a:p>
          <a:p>
            <a:r>
              <a:rPr lang="en-US" sz="2000" dirty="0"/>
              <a:t>Pregnancy</a:t>
            </a:r>
          </a:p>
          <a:p>
            <a:r>
              <a:rPr lang="en-US" sz="2000" dirty="0"/>
              <a:t>Alcohol history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949BE-A9ED-EF44-A120-C7E9174BCEAF}"/>
              </a:ext>
            </a:extLst>
          </p:cNvPr>
          <p:cNvSpPr txBox="1"/>
          <p:nvPr/>
        </p:nvSpPr>
        <p:spPr>
          <a:xfrm>
            <a:off x="5272644" y="2693179"/>
            <a:ext cx="3770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VOMITING </a:t>
            </a:r>
            <a:r>
              <a:rPr lang="en-US" b="1" dirty="0">
                <a:solidFill>
                  <a:schemeClr val="tx1"/>
                </a:solidFill>
              </a:rPr>
              <a:t>CAUSES</a:t>
            </a:r>
          </a:p>
          <a:p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>
                <a:solidFill>
                  <a:schemeClr val="tx1"/>
                </a:solidFill>
              </a:rPr>
              <a:t>estibular disturbance/ Vagal </a:t>
            </a:r>
          </a:p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piates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igraine/ Metabolic DKA, </a:t>
            </a:r>
            <a:r>
              <a:rPr lang="en-US" b="1" dirty="0" err="1">
                <a:solidFill>
                  <a:schemeClr val="tx1"/>
                </a:solidFill>
              </a:rPr>
              <a:t>Hypercalcaemia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nfections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oxicity </a:t>
            </a:r>
          </a:p>
          <a:p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dirty="0">
                <a:solidFill>
                  <a:schemeClr val="tx1"/>
                </a:solidFill>
              </a:rPr>
              <a:t>creased ICP, Ingested alcohol</a:t>
            </a:r>
          </a:p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chemeClr val="tx1"/>
                </a:solidFill>
              </a:rPr>
              <a:t>euro/</a:t>
            </a:r>
            <a:r>
              <a:rPr lang="en-US" b="1" dirty="0" err="1">
                <a:solidFill>
                  <a:schemeClr val="tx1"/>
                </a:solidFill>
              </a:rPr>
              <a:t>Pscyhogenic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>
                <a:solidFill>
                  <a:schemeClr val="tx1"/>
                </a:solidFill>
              </a:rPr>
              <a:t>estation  </a:t>
            </a:r>
          </a:p>
        </p:txBody>
      </p:sp>
    </p:spTree>
    <p:extLst>
      <p:ext uri="{BB962C8B-B14F-4D97-AF65-F5344CB8AC3E}">
        <p14:creationId xmlns:p14="http://schemas.microsoft.com/office/powerpoint/2010/main" val="25072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5C70-0207-8440-854A-EA197CFC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Change in Bowel Habit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21F0E-8E17-E548-B77D-8F4A3174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1600" dirty="0"/>
              <a:t>WHAT IS ‘NORMAL’ FOR THEM</a:t>
            </a:r>
          </a:p>
          <a:p>
            <a:r>
              <a:rPr lang="en-US" sz="1600" dirty="0"/>
              <a:t>How often they pass motions </a:t>
            </a:r>
          </a:p>
          <a:p>
            <a:r>
              <a:rPr lang="en-US" sz="1600" dirty="0"/>
              <a:t>First change in bowel habits </a:t>
            </a:r>
          </a:p>
          <a:p>
            <a:r>
              <a:rPr lang="en-US" sz="1600" dirty="0"/>
              <a:t>Relation between diarrhoea and meals </a:t>
            </a:r>
          </a:p>
          <a:p>
            <a:r>
              <a:rPr lang="en-US" sz="1600" dirty="0"/>
              <a:t>Bloating/ </a:t>
            </a:r>
            <a:r>
              <a:rPr lang="en-US" sz="1600" dirty="0" err="1"/>
              <a:t>abdo</a:t>
            </a:r>
            <a:r>
              <a:rPr lang="en-US" sz="1600" dirty="0"/>
              <a:t> distension/ PAIN (incl. on defecation)</a:t>
            </a:r>
          </a:p>
          <a:p>
            <a:r>
              <a:rPr lang="en-US" sz="1600" dirty="0"/>
              <a:t>Straining/ incomplete emptying</a:t>
            </a:r>
          </a:p>
          <a:p>
            <a:r>
              <a:rPr lang="en-US" sz="1600" dirty="0" err="1"/>
              <a:t>Colour</a:t>
            </a:r>
            <a:r>
              <a:rPr lang="en-US" sz="1600" dirty="0"/>
              <a:t> and content of stools, blood or mucus present </a:t>
            </a:r>
          </a:p>
          <a:p>
            <a:r>
              <a:rPr lang="en-US" sz="1600" dirty="0"/>
              <a:t>Formed or watery – any incontinence? </a:t>
            </a:r>
          </a:p>
          <a:p>
            <a:r>
              <a:rPr lang="en-US" sz="1600" dirty="0"/>
              <a:t>Medication (incl Abx)? Blood or mucus present </a:t>
            </a:r>
          </a:p>
          <a:p>
            <a:r>
              <a:rPr lang="en-US" sz="1600" dirty="0"/>
              <a:t>Do stools float, difficult to flush or smell excessively foul </a:t>
            </a:r>
          </a:p>
          <a:p>
            <a:r>
              <a:rPr lang="en-US" sz="1600" dirty="0"/>
              <a:t>Weight loss, loss of appetite and any vomiting</a:t>
            </a:r>
          </a:p>
          <a:p>
            <a:r>
              <a:rPr lang="en-US" sz="1600" dirty="0"/>
              <a:t>Recent travel, change in diet </a:t>
            </a:r>
          </a:p>
          <a:p>
            <a:r>
              <a:rPr lang="en-US" sz="1600" dirty="0" err="1"/>
              <a:t>Sx</a:t>
            </a:r>
            <a:r>
              <a:rPr lang="en-US" sz="1600" dirty="0"/>
              <a:t> of thyroid disease </a:t>
            </a:r>
          </a:p>
          <a:p>
            <a:r>
              <a:rPr lang="en-US" sz="1600" dirty="0"/>
              <a:t>Tired or SOB recently (THINK COLORECTAL CANCER)</a:t>
            </a:r>
          </a:p>
          <a:p>
            <a:r>
              <a:rPr lang="en-US" sz="1600" dirty="0"/>
              <a:t>FHx of cancer or IBD </a:t>
            </a:r>
          </a:p>
        </p:txBody>
      </p:sp>
    </p:spTree>
    <p:extLst>
      <p:ext uri="{BB962C8B-B14F-4D97-AF65-F5344CB8AC3E}">
        <p14:creationId xmlns:p14="http://schemas.microsoft.com/office/powerpoint/2010/main" val="23132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FA23-76C6-7B47-8575-266E50C7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Rectal Bleeding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DC24-BCC1-CE42-929E-041A463A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000" dirty="0"/>
              <a:t>When they first noticed blood? </a:t>
            </a:r>
            <a:r>
              <a:rPr lang="en-US" sz="2000" dirty="0" err="1"/>
              <a:t>Colour</a:t>
            </a:r>
            <a:r>
              <a:rPr lang="en-US" sz="2000" dirty="0"/>
              <a:t> of blood and mixed in with stool or present when wipe, in the toilet bowl </a:t>
            </a:r>
          </a:p>
          <a:p>
            <a:r>
              <a:rPr lang="en-US" sz="2000" dirty="0"/>
              <a:t>Associated change in bowel habit </a:t>
            </a:r>
          </a:p>
          <a:p>
            <a:r>
              <a:rPr lang="en-US" sz="2000" dirty="0"/>
              <a:t>Mucus or slime</a:t>
            </a:r>
          </a:p>
          <a:p>
            <a:r>
              <a:rPr lang="en-US" sz="2000" dirty="0"/>
              <a:t>Abdo pain </a:t>
            </a:r>
          </a:p>
          <a:p>
            <a:r>
              <a:rPr lang="en-US" sz="2000" dirty="0"/>
              <a:t>Is defecation painful? </a:t>
            </a:r>
          </a:p>
          <a:p>
            <a:r>
              <a:rPr lang="en-US" sz="2000" dirty="0"/>
              <a:t>Hx of </a:t>
            </a:r>
            <a:r>
              <a:rPr lang="en-US" sz="2000" dirty="0" err="1"/>
              <a:t>haemorrhoids</a:t>
            </a:r>
            <a:endParaRPr lang="en-US" sz="2000" dirty="0"/>
          </a:p>
          <a:p>
            <a:r>
              <a:rPr lang="en-US" sz="2000" dirty="0"/>
              <a:t>Weight loss or loss of appetite </a:t>
            </a:r>
          </a:p>
          <a:p>
            <a:r>
              <a:rPr lang="en-US" sz="2000" dirty="0"/>
              <a:t>Dragging sensation </a:t>
            </a:r>
          </a:p>
          <a:p>
            <a:r>
              <a:rPr lang="en-US" sz="2000" dirty="0"/>
              <a:t>Passing urine?</a:t>
            </a:r>
          </a:p>
          <a:p>
            <a:r>
              <a:rPr lang="en-US" sz="2000" dirty="0"/>
              <a:t>Anti-coagulation </a:t>
            </a:r>
          </a:p>
          <a:p>
            <a:r>
              <a:rPr lang="en-US" sz="2000" dirty="0"/>
              <a:t>Tired or SOB and FHx</a:t>
            </a:r>
          </a:p>
        </p:txBody>
      </p:sp>
    </p:spTree>
    <p:extLst>
      <p:ext uri="{BB962C8B-B14F-4D97-AF65-F5344CB8AC3E}">
        <p14:creationId xmlns:p14="http://schemas.microsoft.com/office/powerpoint/2010/main" val="16910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en-US" dirty="0"/>
              <a:t>2b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Revision Session</a:t>
            </a:r>
            <a:endParaRPr dirty="0"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Lydia Brown and Hannah Bamford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19/07/2022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78946" y="605270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</a:pPr>
            <a:r>
              <a:rPr lang="en-US" sz="7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 History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FA23-76C6-7B47-8575-266E50C7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Jaundice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DC24-BCC1-CE42-929E-041A463A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000" dirty="0"/>
              <a:t>Who noticed? </a:t>
            </a:r>
          </a:p>
          <a:p>
            <a:r>
              <a:rPr lang="en-US" sz="2000" dirty="0"/>
              <a:t>Pruritis </a:t>
            </a:r>
          </a:p>
          <a:p>
            <a:r>
              <a:rPr lang="en-US" sz="2000" dirty="0"/>
              <a:t>Abdo pain</a:t>
            </a:r>
          </a:p>
          <a:p>
            <a:r>
              <a:rPr lang="en-US" sz="2000" dirty="0"/>
              <a:t>Triggers – food? Stress?</a:t>
            </a:r>
          </a:p>
          <a:p>
            <a:r>
              <a:rPr lang="en-US" sz="2000" dirty="0"/>
              <a:t>Change in urine and stool </a:t>
            </a:r>
            <a:r>
              <a:rPr lang="en-US" sz="2000" dirty="0" err="1"/>
              <a:t>colour</a:t>
            </a:r>
            <a:endParaRPr lang="en-US" sz="2000" dirty="0"/>
          </a:p>
          <a:p>
            <a:r>
              <a:rPr lang="en-US" sz="2000" dirty="0"/>
              <a:t>Eyes vs general </a:t>
            </a:r>
          </a:p>
          <a:p>
            <a:r>
              <a:rPr lang="en-US" sz="2000" dirty="0"/>
              <a:t>Fever</a:t>
            </a:r>
          </a:p>
          <a:p>
            <a:r>
              <a:rPr lang="en-US" sz="2000" dirty="0"/>
              <a:t>Alcohol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1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3525273" y="917024"/>
            <a:ext cx="209340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050"/>
          </a:p>
        </p:txBody>
      </p:sp>
      <p:sp>
        <p:nvSpPr>
          <p:cNvPr id="140" name="Google Shape;140;p7"/>
          <p:cNvSpPr txBox="1"/>
          <p:nvPr/>
        </p:nvSpPr>
        <p:spPr>
          <a:xfrm>
            <a:off x="2735957" y="5064140"/>
            <a:ext cx="429882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2000"/>
            </a:pPr>
            <a:r>
              <a:rPr lang="en-GB" sz="1800" dirty="0"/>
              <a:t>https://</a:t>
            </a:r>
            <a:r>
              <a:rPr lang="en-GB" sz="1800" dirty="0" err="1"/>
              <a:t>forms.gle</a:t>
            </a:r>
            <a:r>
              <a:rPr lang="en-GB" sz="1800" dirty="0"/>
              <a:t>/bhwVZC3cFxkcmd1t9</a:t>
            </a:r>
            <a:endParaRPr sz="1800" dirty="0"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8355" y="1580784"/>
            <a:ext cx="5874642" cy="330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D98F9C9-8B86-836D-3144-C3B4D446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73" y="2134018"/>
            <a:ext cx="19050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7DD25-7EAC-80E2-8055-0CDFE871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2" y="5398994"/>
            <a:ext cx="7074964" cy="1343212"/>
          </a:xfrm>
          <a:prstGeom prst="rect">
            <a:avLst/>
          </a:prstGeom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 r="3646"/>
          <a:stretch/>
        </p:blipFill>
        <p:spPr>
          <a:xfrm>
            <a:off x="1685979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57200" y="163036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confidently take a GI history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187608" y="449705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/>
              <a:t>Format</a:t>
            </a:r>
            <a:endParaRPr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PC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HPC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PMH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DH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Allergies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FH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SH</a:t>
            </a:r>
          </a:p>
          <a:p>
            <a:pPr marL="800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1A4E-3DB4-B34D-80BC-A58274E0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3391-D8D6-2949-A2E0-3B6154EF7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WASH HANDS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Introduce yourself: full name and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 the 3 identifying factors: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 name, DOB and hospital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the purpose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GAIN CONSENT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DFC8-9E22-3B43-A855-3ED60471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Presenting complaint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ACF5E-2FF8-B341-BC41-8C06FC04A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an open question</a:t>
            </a:r>
          </a:p>
          <a:p>
            <a:r>
              <a:rPr lang="en-US" dirty="0"/>
              <a:t>Listen and don’t interrupt</a:t>
            </a:r>
          </a:p>
          <a:p>
            <a:r>
              <a:rPr lang="en-US" dirty="0"/>
              <a:t>Establish onset of symptoms and course of illness</a:t>
            </a:r>
          </a:p>
          <a:p>
            <a:r>
              <a:rPr lang="en-US" b="1" dirty="0">
                <a:solidFill>
                  <a:srgbClr val="C00000"/>
                </a:solidFill>
              </a:rPr>
              <a:t>SOCRATES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2146-B7CF-A6A8-3CE9-0C7BDC47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GI Red flags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57214-9587-EF72-7B9C-32A829DD4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ALARMS</a:t>
            </a:r>
          </a:p>
          <a:p>
            <a:r>
              <a:rPr lang="en-GB" dirty="0"/>
              <a:t>Anaemia, loss of weight, anorexia, recent onset of progressive symptoms, melaena/ haematemesis, swallowing difficulty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General red flags</a:t>
            </a:r>
          </a:p>
          <a:p>
            <a:pPr lvl="1"/>
            <a:r>
              <a:rPr lang="en-GB" dirty="0"/>
              <a:t>B symptoms; weight loss, night sweats, loss appetite</a:t>
            </a:r>
          </a:p>
        </p:txBody>
      </p:sp>
    </p:spTree>
    <p:extLst>
      <p:ext uri="{BB962C8B-B14F-4D97-AF65-F5344CB8AC3E}">
        <p14:creationId xmlns:p14="http://schemas.microsoft.com/office/powerpoint/2010/main" val="29701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423B-8493-B24B-A875-3820AA8B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 Medical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65066-EBC0-1548-BD87-EE3EB1944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past medical conditions and/or previous abdo surgery </a:t>
            </a:r>
          </a:p>
          <a:p>
            <a:r>
              <a:rPr lang="en-US" dirty="0"/>
              <a:t>Important to ask:</a:t>
            </a:r>
          </a:p>
          <a:p>
            <a:pPr lvl="1"/>
            <a:r>
              <a:rPr lang="en-US" dirty="0"/>
              <a:t>HTN, Diabetes, GORD</a:t>
            </a:r>
          </a:p>
          <a:p>
            <a:pPr lvl="1"/>
            <a:r>
              <a:rPr lang="en-US" dirty="0"/>
              <a:t>GI specific; IBS/ IBD/ coeliac, gallbladder problems</a:t>
            </a:r>
          </a:p>
          <a:p>
            <a:pPr lvl="1"/>
            <a:r>
              <a:rPr lang="en-US" dirty="0"/>
              <a:t>Previous GI surgery is really important!</a:t>
            </a:r>
          </a:p>
        </p:txBody>
      </p:sp>
    </p:spTree>
    <p:extLst>
      <p:ext uri="{BB962C8B-B14F-4D97-AF65-F5344CB8AC3E}">
        <p14:creationId xmlns:p14="http://schemas.microsoft.com/office/powerpoint/2010/main" val="6487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2C29-34DB-8646-B52F-ACF13A47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Drug History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99EBE-BDF9-F842-9D01-90FDA22EE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medication (incl laxatives?)</a:t>
            </a:r>
          </a:p>
          <a:p>
            <a:r>
              <a:rPr lang="en-US" dirty="0"/>
              <a:t>Any recent changes?</a:t>
            </a:r>
          </a:p>
          <a:p>
            <a:r>
              <a:rPr lang="en-US" dirty="0"/>
              <a:t>Herbal medication/ OTC</a:t>
            </a:r>
          </a:p>
          <a:p>
            <a:r>
              <a:rPr lang="en-US" dirty="0"/>
              <a:t>Analgesia </a:t>
            </a:r>
          </a:p>
          <a:p>
            <a:pPr lvl="1"/>
            <a:r>
              <a:rPr lang="en-US" dirty="0"/>
              <a:t>Why is this important in GI?</a:t>
            </a:r>
          </a:p>
          <a:p>
            <a:r>
              <a:rPr lang="en-US" dirty="0"/>
              <a:t>ALLERGIES</a:t>
            </a:r>
          </a:p>
        </p:txBody>
      </p:sp>
    </p:spTree>
    <p:extLst>
      <p:ext uri="{BB962C8B-B14F-4D97-AF65-F5344CB8AC3E}">
        <p14:creationId xmlns:p14="http://schemas.microsoft.com/office/powerpoint/2010/main" val="3577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893</Words>
  <Application>Microsoft Macintosh PowerPoint</Application>
  <PresentationFormat>On-screen Show (4:3)</PresentationFormat>
  <Paragraphs>194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Courier New</vt:lpstr>
      <vt:lpstr>Peer Teaching Society Master Slides 2010</vt:lpstr>
      <vt:lpstr>PowerPoint Presentation</vt:lpstr>
      <vt:lpstr>     </vt:lpstr>
      <vt:lpstr>PowerPoint Presentation</vt:lpstr>
      <vt:lpstr>Format</vt:lpstr>
      <vt:lpstr>Introduction</vt:lpstr>
      <vt:lpstr>Presenting complaint</vt:lpstr>
      <vt:lpstr>GI Red flags </vt:lpstr>
      <vt:lpstr>Past Medical History</vt:lpstr>
      <vt:lpstr>Drug History </vt:lpstr>
      <vt:lpstr>Family History</vt:lpstr>
      <vt:lpstr>Social History</vt:lpstr>
      <vt:lpstr>ICE – don’t forget this!</vt:lpstr>
      <vt:lpstr>Presenting complaint-  Abdominal Pain</vt:lpstr>
      <vt:lpstr>PowerPoint Presentation</vt:lpstr>
      <vt:lpstr>Presenting complaint – Dysphagia </vt:lpstr>
      <vt:lpstr>Dyspepsia</vt:lpstr>
      <vt:lpstr>Vomiting </vt:lpstr>
      <vt:lpstr>Change in Bowel Habit </vt:lpstr>
      <vt:lpstr>Rectal Bleeding </vt:lpstr>
      <vt:lpstr>Jaundice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Brown</dc:creator>
  <cp:lastModifiedBy>Vansh Asher</cp:lastModifiedBy>
  <cp:revision>16</cp:revision>
  <dcterms:modified xsi:type="dcterms:W3CDTF">2022-07-18T11:06:52Z</dcterms:modified>
</cp:coreProperties>
</file>