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74"/>
  </p:notesMasterIdLst>
  <p:sldIdLst>
    <p:sldId id="257" r:id="rId2"/>
    <p:sldId id="258" r:id="rId3"/>
    <p:sldId id="259" r:id="rId4"/>
    <p:sldId id="265" r:id="rId5"/>
    <p:sldId id="267" r:id="rId6"/>
    <p:sldId id="266" r:id="rId7"/>
    <p:sldId id="268" r:id="rId8"/>
    <p:sldId id="269" r:id="rId9"/>
    <p:sldId id="270" r:id="rId10"/>
    <p:sldId id="271" r:id="rId11"/>
    <p:sldId id="272" r:id="rId12"/>
    <p:sldId id="273" r:id="rId13"/>
    <p:sldId id="274" r:id="rId14"/>
    <p:sldId id="275" r:id="rId15"/>
    <p:sldId id="276" r:id="rId16"/>
    <p:sldId id="278" r:id="rId17"/>
    <p:sldId id="281" r:id="rId18"/>
    <p:sldId id="264" r:id="rId19"/>
    <p:sldId id="302" r:id="rId20"/>
    <p:sldId id="292" r:id="rId21"/>
    <p:sldId id="303" r:id="rId22"/>
    <p:sldId id="293" r:id="rId23"/>
    <p:sldId id="304" r:id="rId24"/>
    <p:sldId id="294" r:id="rId25"/>
    <p:sldId id="305" r:id="rId26"/>
    <p:sldId id="282" r:id="rId27"/>
    <p:sldId id="283" r:id="rId28"/>
    <p:sldId id="286" r:id="rId29"/>
    <p:sldId id="287" r:id="rId30"/>
    <p:sldId id="288" r:id="rId31"/>
    <p:sldId id="285" r:id="rId32"/>
    <p:sldId id="291" r:id="rId33"/>
    <p:sldId id="298" r:id="rId34"/>
    <p:sldId id="295" r:id="rId35"/>
    <p:sldId id="299" r:id="rId36"/>
    <p:sldId id="296" r:id="rId37"/>
    <p:sldId id="300" r:id="rId38"/>
    <p:sldId id="297" r:id="rId39"/>
    <p:sldId id="301" r:id="rId40"/>
    <p:sldId id="386" r:id="rId41"/>
    <p:sldId id="385" r:id="rId42"/>
    <p:sldId id="355" r:id="rId43"/>
    <p:sldId id="356" r:id="rId44"/>
    <p:sldId id="383" r:id="rId45"/>
    <p:sldId id="357" r:id="rId46"/>
    <p:sldId id="358" r:id="rId47"/>
    <p:sldId id="359" r:id="rId48"/>
    <p:sldId id="360" r:id="rId49"/>
    <p:sldId id="361" r:id="rId50"/>
    <p:sldId id="384" r:id="rId51"/>
    <p:sldId id="362" r:id="rId52"/>
    <p:sldId id="363" r:id="rId53"/>
    <p:sldId id="364" r:id="rId54"/>
    <p:sldId id="365" r:id="rId55"/>
    <p:sldId id="366" r:id="rId56"/>
    <p:sldId id="367" r:id="rId57"/>
    <p:sldId id="368" r:id="rId58"/>
    <p:sldId id="369" r:id="rId59"/>
    <p:sldId id="387" r:id="rId60"/>
    <p:sldId id="370" r:id="rId61"/>
    <p:sldId id="388" r:id="rId62"/>
    <p:sldId id="371" r:id="rId63"/>
    <p:sldId id="389" r:id="rId64"/>
    <p:sldId id="390" r:id="rId65"/>
    <p:sldId id="372" r:id="rId66"/>
    <p:sldId id="381" r:id="rId67"/>
    <p:sldId id="353" r:id="rId68"/>
    <p:sldId id="382" r:id="rId69"/>
    <p:sldId id="354" r:id="rId70"/>
    <p:sldId id="392" r:id="rId71"/>
    <p:sldId id="393" r:id="rId72"/>
    <p:sldId id="394" r:id="rId73"/>
  </p:sldIdLst>
  <p:sldSz cx="12192000" cy="6858000"/>
  <p:notesSz cx="6858000" cy="9144000"/>
  <p:embeddedFontLst>
    <p:embeddedFont>
      <p:font typeface="Calibri" panose="020F0502020204030204" pitchFamily="34" charset="0"/>
      <p:regular r:id="rId75"/>
      <p:bold r:id="rId76"/>
      <p:italic r:id="rId77"/>
      <p:boldItalic r:id="rId78"/>
    </p:embeddedFont>
    <p:embeddedFont>
      <p:font typeface="Calibri Light" panose="020F0302020204030204" pitchFamily="34" charset="0"/>
      <p:regular r:id="rId79"/>
      <p:italic r:id="rId80"/>
    </p:embeddedFont>
    <p:embeddedFont>
      <p:font typeface="Cambria Math" panose="02040503050406030204" pitchFamily="18" charset="0"/>
      <p:regular r:id="rId81"/>
    </p:embeddedFont>
    <p:embeddedFont>
      <p:font typeface="Radley" panose="020B0604020202020204" charset="0"/>
      <p:regular r:id="rId82"/>
      <p:italic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4" roundtripDataSignature="AMtx7mh38WHJiv+LsG5ZHJwQUH90lShfV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89291"/>
  </p:normalViewPr>
  <p:slideViewPr>
    <p:cSldViewPr snapToGrid="0">
      <p:cViewPr>
        <p:scale>
          <a:sx n="75" d="100"/>
          <a:sy n="75" d="100"/>
        </p:scale>
        <p:origin x="510"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2.fntdata"/><Relationship Id="rId84" Type="http://customschemas.google.com/relationships/presentationmetadata" Target="meta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font" Target="fonts/font5.fntdata"/><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8.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6.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799" cy="457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799" cy="4572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799" cy="4572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94" name="Google Shape;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19" name="Google Shape;11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17889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dirty="0"/>
              <a:t>Crypts of Lieberkühn are glands that secrete intestinal juices.</a:t>
            </a:r>
            <a:endParaRPr dirty="0"/>
          </a:p>
        </p:txBody>
      </p:sp>
      <p:sp>
        <p:nvSpPr>
          <p:cNvPr id="119" name="Google Shape;11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89382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b="0" i="0" u="none" strike="noStrike" dirty="0">
                <a:solidFill>
                  <a:srgbClr val="BDC1C6"/>
                </a:solidFill>
                <a:effectLst/>
                <a:latin typeface="arial" panose="020B0604020202020204" pitchFamily="34" charset="0"/>
              </a:rPr>
              <a:t>Peyer's patches are small masses of lymphatic tissue found </a:t>
            </a:r>
            <a:r>
              <a:rPr lang="en-GB" b="1" i="0" u="none" strike="noStrike" dirty="0">
                <a:solidFill>
                  <a:srgbClr val="BDC1C6"/>
                </a:solidFill>
                <a:effectLst/>
                <a:latin typeface="arial" panose="020B0604020202020204" pitchFamily="34" charset="0"/>
              </a:rPr>
              <a:t>throughout the ileum region of the small intestine</a:t>
            </a:r>
            <a:r>
              <a:rPr lang="en-GB" b="0" i="0" u="none" strike="noStrike" dirty="0">
                <a:solidFill>
                  <a:srgbClr val="BDC1C6"/>
                </a:solidFill>
                <a:effectLst/>
                <a:latin typeface="arial" panose="020B0604020202020204" pitchFamily="34" charset="0"/>
              </a:rPr>
              <a:t>. Also known as aggregated lymphoid nodules, they form an important part of the immune system by monitoring intestinal bacteria populations and preventing the growth of pathogenic bacteria in the intestines.</a:t>
            </a:r>
          </a:p>
          <a:p>
            <a:pPr marL="0" lvl="0" indent="0" algn="l" rtl="0">
              <a:lnSpc>
                <a:spcPct val="100000"/>
              </a:lnSpc>
              <a:spcBef>
                <a:spcPts val="0"/>
              </a:spcBef>
              <a:spcAft>
                <a:spcPts val="0"/>
              </a:spcAft>
              <a:buSzPts val="1200"/>
              <a:buNone/>
            </a:pPr>
            <a:endParaRPr lang="en-GB" b="0" i="0" u="none" strike="noStrike" dirty="0">
              <a:solidFill>
                <a:srgbClr val="BDC1C6"/>
              </a:solidFill>
              <a:effectLst/>
              <a:latin typeface="arial" panose="020B0604020202020204" pitchFamily="34" charset="0"/>
            </a:endParaRPr>
          </a:p>
          <a:p>
            <a:pPr marL="0" lvl="0" indent="0" algn="l" rtl="0">
              <a:lnSpc>
                <a:spcPct val="100000"/>
              </a:lnSpc>
              <a:spcBef>
                <a:spcPts val="0"/>
              </a:spcBef>
              <a:spcAft>
                <a:spcPts val="0"/>
              </a:spcAft>
              <a:buSzPts val="1200"/>
              <a:buNone/>
            </a:pPr>
            <a:r>
              <a:rPr lang="en-GB" b="0" i="0" u="none" strike="noStrike" dirty="0">
                <a:solidFill>
                  <a:srgbClr val="BDC1C6"/>
                </a:solidFill>
                <a:effectLst/>
                <a:latin typeface="arial" panose="020B0604020202020204" pitchFamily="34" charset="0"/>
              </a:rPr>
              <a:t>Jejunal arteries tend to be slightly larger than ileal, but the number of arterial arcades in the ileum is greater. Ileal arteriae/vasa recta are more numerous, shorter and narrower than in the jejunum.</a:t>
            </a:r>
            <a:endParaRPr b="0" dirty="0"/>
          </a:p>
        </p:txBody>
      </p:sp>
      <p:sp>
        <p:nvSpPr>
          <p:cNvPr id="119" name="Google Shape;11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74129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19" name="Google Shape;11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97529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b="0" i="0" u="none" strike="noStrike" dirty="0" err="1">
                <a:solidFill>
                  <a:srgbClr val="BDC1C6"/>
                </a:solidFill>
                <a:effectLst/>
                <a:latin typeface="arial" panose="020B0604020202020204" pitchFamily="34" charset="0"/>
              </a:rPr>
              <a:t>Teniae</a:t>
            </a:r>
            <a:r>
              <a:rPr lang="en-GB" b="0" i="0" u="none" strike="noStrike" dirty="0">
                <a:solidFill>
                  <a:srgbClr val="BDC1C6"/>
                </a:solidFill>
                <a:effectLst/>
                <a:latin typeface="arial" panose="020B0604020202020204" pitchFamily="34" charset="0"/>
              </a:rPr>
              <a:t> coli are three approximately 8-mm-wide longitudinal smooth muscle bands in the colon wall.</a:t>
            </a:r>
          </a:p>
          <a:p>
            <a:pPr marL="0" lvl="0" indent="0" algn="l" rtl="0">
              <a:lnSpc>
                <a:spcPct val="100000"/>
              </a:lnSpc>
              <a:spcBef>
                <a:spcPts val="0"/>
              </a:spcBef>
              <a:spcAft>
                <a:spcPts val="0"/>
              </a:spcAft>
              <a:buSzPts val="1200"/>
              <a:buNone/>
            </a:pPr>
            <a:r>
              <a:rPr lang="en-GB" b="0" i="0" u="none" strike="noStrike" dirty="0">
                <a:solidFill>
                  <a:srgbClr val="BDC1C6"/>
                </a:solidFill>
                <a:effectLst/>
                <a:latin typeface="arial" panose="020B0604020202020204" pitchFamily="34" charset="0"/>
              </a:rPr>
              <a:t>The haustra of the colon (singular haustrum) are the small pouches caused by sacculation, which give the colon its segmented appearance. </a:t>
            </a:r>
          </a:p>
          <a:p>
            <a:pPr marL="0" lvl="0" indent="0" algn="l" rtl="0">
              <a:lnSpc>
                <a:spcPct val="100000"/>
              </a:lnSpc>
              <a:spcBef>
                <a:spcPts val="0"/>
              </a:spcBef>
              <a:spcAft>
                <a:spcPts val="0"/>
              </a:spcAft>
              <a:buSzPts val="1200"/>
              <a:buNone/>
            </a:pPr>
            <a:r>
              <a:rPr lang="en-GB" b="0" i="0" u="none" strike="noStrike" dirty="0">
                <a:solidFill>
                  <a:srgbClr val="BDC1C6"/>
                </a:solidFill>
                <a:effectLst/>
                <a:latin typeface="arial" panose="020B0604020202020204" pitchFamily="34" charset="0"/>
              </a:rPr>
              <a:t>Semilunar folds arise in the inner surface through muscle contractions. These are merely caused functionally and therefore movable. These folds form pouches on the external surface (haustra).</a:t>
            </a:r>
          </a:p>
          <a:p>
            <a:pPr marL="0" lvl="0" indent="0" algn="l" rtl="0">
              <a:lnSpc>
                <a:spcPct val="100000"/>
              </a:lnSpc>
              <a:spcBef>
                <a:spcPts val="0"/>
              </a:spcBef>
              <a:spcAft>
                <a:spcPts val="0"/>
              </a:spcAft>
              <a:buSzPts val="1200"/>
              <a:buNone/>
            </a:pPr>
            <a:r>
              <a:rPr lang="en-GB" b="0" i="0" u="none" strike="noStrike" dirty="0">
                <a:solidFill>
                  <a:srgbClr val="BDC1C6"/>
                </a:solidFill>
                <a:effectLst/>
                <a:latin typeface="arial" panose="020B0604020202020204" pitchFamily="34" charset="0"/>
              </a:rPr>
              <a:t>Appendices </a:t>
            </a:r>
            <a:r>
              <a:rPr lang="en-GB" b="0" i="0" u="none" strike="noStrike" dirty="0" err="1">
                <a:solidFill>
                  <a:srgbClr val="BDC1C6"/>
                </a:solidFill>
                <a:effectLst/>
                <a:latin typeface="arial" panose="020B0604020202020204" pitchFamily="34" charset="0"/>
              </a:rPr>
              <a:t>epiploicae</a:t>
            </a:r>
            <a:r>
              <a:rPr lang="en-GB" b="0" i="0" u="none" strike="noStrike" dirty="0">
                <a:solidFill>
                  <a:srgbClr val="BDC1C6"/>
                </a:solidFill>
                <a:effectLst/>
                <a:latin typeface="arial" panose="020B0604020202020204" pitchFamily="34" charset="0"/>
              </a:rPr>
              <a:t> are adipose structures protruding from the </a:t>
            </a:r>
            <a:r>
              <a:rPr lang="en-GB" b="0" i="0" u="none" strike="noStrike" dirty="0" err="1">
                <a:solidFill>
                  <a:srgbClr val="BDC1C6"/>
                </a:solidFill>
                <a:effectLst/>
                <a:latin typeface="arial" panose="020B0604020202020204" pitchFamily="34" charset="0"/>
              </a:rPr>
              <a:t>serosal</a:t>
            </a:r>
            <a:r>
              <a:rPr lang="en-GB" b="0" i="0" u="none" strike="noStrike" dirty="0">
                <a:solidFill>
                  <a:srgbClr val="BDC1C6"/>
                </a:solidFill>
                <a:effectLst/>
                <a:latin typeface="arial" panose="020B0604020202020204" pitchFamily="34" charset="0"/>
              </a:rPr>
              <a:t> (outside) surface of the colon.</a:t>
            </a:r>
            <a:endParaRPr b="0" dirty="0"/>
          </a:p>
        </p:txBody>
      </p:sp>
      <p:sp>
        <p:nvSpPr>
          <p:cNvPr id="119" name="Google Shape;11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05155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dirty="0"/>
          </a:p>
        </p:txBody>
      </p:sp>
      <p:sp>
        <p:nvSpPr>
          <p:cNvPr id="119" name="Google Shape;11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7901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altLang="en-US" sz="1200" b="0" dirty="0">
                <a:highlight>
                  <a:srgbClr val="FFFF00"/>
                </a:highlight>
                <a:latin typeface="Arial" panose="020B0604020202020204" pitchFamily="34" charset="0"/>
                <a:cs typeface="Arial" panose="020B0604020202020204" pitchFamily="34" charset="0"/>
              </a:rPr>
              <a:t>Parasympathetic</a:t>
            </a:r>
            <a:r>
              <a:rPr lang="en-GB" altLang="en-US" sz="1200" b="1" dirty="0">
                <a:highlight>
                  <a:srgbClr val="FFFF00"/>
                </a:highlight>
                <a:latin typeface="Arial" panose="020B0604020202020204" pitchFamily="34" charset="0"/>
                <a:cs typeface="Arial" panose="020B0604020202020204" pitchFamily="34" charset="0"/>
              </a:rPr>
              <a:t> </a:t>
            </a:r>
            <a:r>
              <a:rPr lang="en-GB" altLang="en-US" sz="1200" dirty="0">
                <a:highlight>
                  <a:srgbClr val="FFFF00"/>
                </a:highlight>
                <a:latin typeface="Arial" panose="020B0604020202020204" pitchFamily="34" charset="0"/>
                <a:cs typeface="Arial" panose="020B0604020202020204" pitchFamily="34" charset="0"/>
              </a:rPr>
              <a:t>from sacral outflow/pelvic splanchnic.</a:t>
            </a:r>
          </a:p>
          <a:p>
            <a:pPr marL="0" lvl="0" indent="0" algn="l" rtl="0">
              <a:lnSpc>
                <a:spcPct val="100000"/>
              </a:lnSpc>
              <a:spcBef>
                <a:spcPts val="0"/>
              </a:spcBef>
              <a:spcAft>
                <a:spcPts val="0"/>
              </a:spcAft>
              <a:buSzPts val="1200"/>
              <a:buNone/>
            </a:pPr>
            <a:r>
              <a:rPr lang="en-GB" b="0" dirty="0"/>
              <a:t>The rectum is continuous with the sigmoid colon and extends 13 to 15 cm (5 to 6 inches) to the anus. A muscular sheet called the pelvic diaphragm runs perpendicular to the juncture of the rectum and </a:t>
            </a:r>
            <a:r>
              <a:rPr lang="en-GB" b="0" dirty="0">
                <a:effectLst/>
              </a:rPr>
              <a:t>anal canal and maintains a constriction between these two segments of the large intestine.</a:t>
            </a:r>
            <a:endParaRPr b="0" dirty="0"/>
          </a:p>
        </p:txBody>
      </p:sp>
      <p:sp>
        <p:nvSpPr>
          <p:cNvPr id="119" name="Google Shape;11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78853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dirty="0"/>
          </a:p>
        </p:txBody>
      </p:sp>
      <p:sp>
        <p:nvSpPr>
          <p:cNvPr id="119" name="Google Shape;11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23128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11301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84732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3: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02" name="Google Shape;102;p3: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a:solidFill>
                  <a:schemeClr val="dk1"/>
                </a:solidFill>
                <a:latin typeface="Arial"/>
                <a:ea typeface="Arial"/>
                <a:cs typeface="Arial"/>
                <a:sym typeface="Arial"/>
              </a:rPr>
              <a:t>2</a:t>
            </a:fld>
            <a:endParaRPr sz="1200">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36319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89794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59121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52539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08746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06586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19" name="Google Shape;11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923527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19" name="Google Shape;11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368581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dirty="0"/>
          </a:p>
        </p:txBody>
      </p:sp>
      <p:sp>
        <p:nvSpPr>
          <p:cNvPr id="119" name="Google Shape;11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483025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19" name="Google Shape;11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72901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dirty="0"/>
          </a:p>
        </p:txBody>
      </p:sp>
      <p:sp>
        <p:nvSpPr>
          <p:cNvPr id="119" name="Google Shape;11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13674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19" name="Google Shape;11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059359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928365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004833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456312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532321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607466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821864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006588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52306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r>
              <a:rPr lang="en-US" sz="1200" b="1" dirty="0">
                <a:solidFill>
                  <a:srgbClr val="00B050"/>
                </a:solidFill>
                <a:latin typeface="Arial" panose="020B0604020202020204" pitchFamily="34" charset="0"/>
                <a:cs typeface="Arial" panose="020B0604020202020204" pitchFamily="34" charset="0"/>
              </a:rPr>
              <a:t>Coeliac plexus</a:t>
            </a:r>
          </a:p>
          <a:p>
            <a:r>
              <a:rPr lang="en-US" sz="1200" dirty="0">
                <a:solidFill>
                  <a:srgbClr val="00B050"/>
                </a:solidFill>
                <a:latin typeface="Arial" panose="020B0604020202020204" pitchFamily="34" charset="0"/>
                <a:cs typeface="Arial" panose="020B0604020202020204" pitchFamily="34" charset="0"/>
              </a:rPr>
              <a:t>Greater splanchnic nerve, T5-T9</a:t>
            </a:r>
          </a:p>
          <a:p>
            <a:r>
              <a:rPr lang="en-US" sz="1200" dirty="0">
                <a:solidFill>
                  <a:srgbClr val="00B050"/>
                </a:solidFill>
                <a:latin typeface="Arial" panose="020B0604020202020204" pitchFamily="34" charset="0"/>
                <a:cs typeface="Arial" panose="020B0604020202020204" pitchFamily="34" charset="0"/>
              </a:rPr>
              <a:t>Parasympathetic from vagal trunks (coeliac plexus)</a:t>
            </a:r>
          </a:p>
          <a:p>
            <a:endParaRPr lang="en-US" sz="1200" dirty="0">
              <a:solidFill>
                <a:srgbClr val="00B050"/>
              </a:solidFill>
              <a:latin typeface="Arial" panose="020B0604020202020204" pitchFamily="34" charset="0"/>
              <a:cs typeface="Arial" panose="020B0604020202020204" pitchFamily="34" charset="0"/>
            </a:endParaRPr>
          </a:p>
          <a:p>
            <a:r>
              <a:rPr lang="en-US" sz="1200" b="1" dirty="0">
                <a:solidFill>
                  <a:srgbClr val="00B050"/>
                </a:solidFill>
                <a:latin typeface="Arial" panose="020B0604020202020204" pitchFamily="34" charset="0"/>
                <a:cs typeface="Arial" panose="020B0604020202020204" pitchFamily="34" charset="0"/>
              </a:rPr>
              <a:t>Superior mesenteric plexus</a:t>
            </a:r>
          </a:p>
          <a:p>
            <a:r>
              <a:rPr lang="en-US" sz="1200" dirty="0">
                <a:solidFill>
                  <a:srgbClr val="00B050"/>
                </a:solidFill>
                <a:latin typeface="Arial" panose="020B0604020202020204" pitchFamily="34" charset="0"/>
                <a:cs typeface="Arial" panose="020B0604020202020204" pitchFamily="34" charset="0"/>
              </a:rPr>
              <a:t>Lesser splanchnic nerve, T10-T11</a:t>
            </a:r>
          </a:p>
          <a:p>
            <a:r>
              <a:rPr lang="en-US" sz="1200" dirty="0">
                <a:solidFill>
                  <a:srgbClr val="00B050"/>
                </a:solidFill>
                <a:latin typeface="Arial" panose="020B0604020202020204" pitchFamily="34" charset="0"/>
                <a:cs typeface="Arial" panose="020B0604020202020204" pitchFamily="34" charset="0"/>
              </a:rPr>
              <a:t>Parasympathetic from vagal trunks (superior mesenteric plexus)</a:t>
            </a:r>
          </a:p>
          <a:p>
            <a:endParaRPr lang="en-US" sz="1200" b="0" dirty="0">
              <a:solidFill>
                <a:srgbClr val="00B050"/>
              </a:solidFill>
              <a:latin typeface="Arial" panose="020B0604020202020204" pitchFamily="34" charset="0"/>
              <a:cs typeface="Arial" panose="020B0604020202020204" pitchFamily="34" charset="0"/>
            </a:endParaRPr>
          </a:p>
          <a:p>
            <a:r>
              <a:rPr lang="en-US" sz="1200" b="1" dirty="0">
                <a:solidFill>
                  <a:srgbClr val="00B050"/>
                </a:solidFill>
                <a:latin typeface="Arial" panose="020B0604020202020204" pitchFamily="34" charset="0"/>
                <a:cs typeface="Arial" panose="020B0604020202020204" pitchFamily="34" charset="0"/>
              </a:rPr>
              <a:t>Inferior mesenteric plexus</a:t>
            </a:r>
          </a:p>
          <a:p>
            <a:r>
              <a:rPr lang="en-GB" altLang="en-US" sz="1200" dirty="0">
                <a:solidFill>
                  <a:srgbClr val="00B050"/>
                </a:solidFill>
                <a:latin typeface="Arial" panose="020B0604020202020204" pitchFamily="34" charset="0"/>
                <a:cs typeface="Arial" panose="020B0604020202020204" pitchFamily="34" charset="0"/>
              </a:rPr>
              <a:t>Least splanchnic nerve (T12)</a:t>
            </a:r>
          </a:p>
          <a:p>
            <a:r>
              <a:rPr lang="en-GB" altLang="en-US" sz="1200" b="0" dirty="0">
                <a:solidFill>
                  <a:srgbClr val="00B050"/>
                </a:solidFill>
                <a:latin typeface="Arial" panose="020B0604020202020204" pitchFamily="34" charset="0"/>
                <a:cs typeface="Arial" panose="020B0604020202020204" pitchFamily="34" charset="0"/>
              </a:rPr>
              <a:t>Parasympathetic</a:t>
            </a:r>
            <a:r>
              <a:rPr lang="en-GB" altLang="en-US" sz="1200" b="1" dirty="0">
                <a:solidFill>
                  <a:srgbClr val="00B050"/>
                </a:solidFill>
                <a:latin typeface="Arial" panose="020B0604020202020204" pitchFamily="34" charset="0"/>
                <a:cs typeface="Arial" panose="020B0604020202020204" pitchFamily="34" charset="0"/>
              </a:rPr>
              <a:t> </a:t>
            </a:r>
            <a:r>
              <a:rPr lang="en-GB" altLang="en-US" sz="1200" dirty="0">
                <a:solidFill>
                  <a:srgbClr val="00B050"/>
                </a:solidFill>
                <a:latin typeface="Arial" panose="020B0604020202020204" pitchFamily="34" charset="0"/>
                <a:cs typeface="Arial" panose="020B0604020202020204" pitchFamily="34" charset="0"/>
              </a:rPr>
              <a:t>from sacral outflow/pelvic splanchnic</a:t>
            </a:r>
            <a:endParaRPr lang="en-US" sz="1200" dirty="0">
              <a:solidFill>
                <a:srgbClr val="00B050"/>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200"/>
              <a:buNone/>
            </a:pPr>
            <a:endParaRPr dirty="0"/>
          </a:p>
        </p:txBody>
      </p:sp>
      <p:sp>
        <p:nvSpPr>
          <p:cNvPr id="119" name="Google Shape;11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299125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3: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02" name="Google Shape;102;p3: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a:solidFill>
                  <a:schemeClr val="dk1"/>
                </a:solidFill>
                <a:latin typeface="Arial"/>
                <a:ea typeface="Arial"/>
                <a:cs typeface="Arial"/>
                <a:sym typeface="Arial"/>
              </a:rPr>
              <a:t>40</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6315611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3: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02" name="Google Shape;102;p3: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a:solidFill>
                  <a:schemeClr val="dk1"/>
                </a:solidFill>
                <a:latin typeface="Arial"/>
                <a:ea typeface="Arial"/>
                <a:cs typeface="Arial"/>
                <a:sym typeface="Arial"/>
              </a:rPr>
              <a:t>41</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5848113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982407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538687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756829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165356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145817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255454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432470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94125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r>
              <a:rPr lang="en-US" sz="1200" b="1" dirty="0">
                <a:solidFill>
                  <a:srgbClr val="00B050"/>
                </a:solidFill>
                <a:latin typeface="Arial" panose="020B0604020202020204" pitchFamily="34" charset="0"/>
                <a:cs typeface="Arial" panose="020B0604020202020204" pitchFamily="34" charset="0"/>
              </a:rPr>
              <a:t>Coeliac plexus</a:t>
            </a:r>
          </a:p>
          <a:p>
            <a:r>
              <a:rPr lang="en-US" sz="1200" dirty="0">
                <a:solidFill>
                  <a:srgbClr val="00B050"/>
                </a:solidFill>
                <a:latin typeface="Arial" panose="020B0604020202020204" pitchFamily="34" charset="0"/>
                <a:cs typeface="Arial" panose="020B0604020202020204" pitchFamily="34" charset="0"/>
              </a:rPr>
              <a:t>Greater splanchnic nerve, T5-T9</a:t>
            </a:r>
          </a:p>
          <a:p>
            <a:r>
              <a:rPr lang="en-US" sz="1200" dirty="0">
                <a:solidFill>
                  <a:srgbClr val="00B050"/>
                </a:solidFill>
                <a:latin typeface="Arial" panose="020B0604020202020204" pitchFamily="34" charset="0"/>
                <a:cs typeface="Arial" panose="020B0604020202020204" pitchFamily="34" charset="0"/>
              </a:rPr>
              <a:t>Parasympathetic from vagal trunks (coeliac plexus)</a:t>
            </a:r>
          </a:p>
          <a:p>
            <a:pPr marL="0" lvl="0" indent="0" algn="l" rtl="0">
              <a:lnSpc>
                <a:spcPct val="100000"/>
              </a:lnSpc>
              <a:spcBef>
                <a:spcPts val="0"/>
              </a:spcBef>
              <a:spcAft>
                <a:spcPts val="0"/>
              </a:spcAft>
              <a:buSzPts val="1200"/>
              <a:buNone/>
            </a:pPr>
            <a:endParaRPr dirty="0"/>
          </a:p>
        </p:txBody>
      </p:sp>
      <p:sp>
        <p:nvSpPr>
          <p:cNvPr id="119" name="Google Shape;11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809392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092328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6.2-7.6</a:t>
            </a:r>
            <a:endParaRPr dirty="0"/>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681734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315931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305885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53517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757622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05499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https://docs.google.com/forms/d/e/1FAIpQLSfeZjoYjAAwT_U0oXoWD8MeeOvwIJh4_Q9L6bJa0LBlgDBZtQ/viewform?usp=sf_link </a:t>
            </a:r>
            <a:endParaRPr dirty="0"/>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359887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279551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41520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19" name="Google Shape;11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479726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974573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123206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383894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135250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066575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70361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357554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44962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017318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65045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19" name="Google Shape;11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217850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00436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76460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19" name="Google Shape;11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954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i="0" u="none" strike="noStrike" dirty="0">
                <a:solidFill>
                  <a:srgbClr val="BDC1C6"/>
                </a:solidFill>
                <a:effectLst/>
                <a:latin typeface="arial" panose="020B0604020202020204" pitchFamily="34" charset="0"/>
              </a:rPr>
              <a:t>The major duodenal papilla is </a:t>
            </a:r>
            <a:r>
              <a:rPr lang="en-GB" b="1" i="0" u="none" strike="noStrike" dirty="0">
                <a:solidFill>
                  <a:srgbClr val="BDC1C6"/>
                </a:solidFill>
                <a:effectLst/>
                <a:latin typeface="arial" panose="020B0604020202020204" pitchFamily="34" charset="0"/>
              </a:rPr>
              <a:t>a small opening that enters into the first portion of the small intestine, known as the duodenum</a:t>
            </a:r>
            <a:r>
              <a:rPr lang="en-GB" b="0" i="0" u="none" strike="noStrike" dirty="0">
                <a:solidFill>
                  <a:srgbClr val="BDC1C6"/>
                </a:solidFill>
                <a:effectLst/>
                <a:latin typeface="arial" panose="020B0604020202020204" pitchFamily="34" charset="0"/>
              </a:rPr>
              <a:t>. It is the spot where the pancreatic and bile ducts release their secretions into the intestines. </a:t>
            </a:r>
            <a:r>
              <a:rPr lang="en-US" sz="1200" b="0" i="0" u="none" strike="noStrike" dirty="0">
                <a:solidFill>
                  <a:srgbClr val="BDC1C6"/>
                </a:solidFill>
                <a:effectLst/>
                <a:latin typeface="arial" panose="020B0604020202020204" pitchFamily="34" charset="0"/>
              </a:rPr>
              <a:t>T</a:t>
            </a:r>
            <a:r>
              <a:rPr lang="en-US" sz="1200" dirty="0"/>
              <a:t>he flow is controlled by the sphincter of Oddi. </a:t>
            </a:r>
            <a:r>
              <a:rPr lang="en-GB" b="0" i="0" u="none" strike="noStrike" dirty="0">
                <a:solidFill>
                  <a:srgbClr val="BDC1C6"/>
                </a:solidFill>
                <a:effectLst/>
                <a:latin typeface="arial" panose="020B0604020202020204" pitchFamily="34" charset="0"/>
              </a:rPr>
              <a:t>Plicae circulares are present throughout the small intestine except in the first portion, or bulb, of the duodenum.</a:t>
            </a: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0" lvl="0" indent="0" algn="l" rtl="0">
              <a:lnSpc>
                <a:spcPct val="100000"/>
              </a:lnSpc>
              <a:spcBef>
                <a:spcPts val="0"/>
              </a:spcBef>
              <a:spcAft>
                <a:spcPts val="0"/>
              </a:spcAft>
              <a:buSzPts val="1200"/>
              <a:buNone/>
            </a:pPr>
            <a:endParaRPr dirty="0"/>
          </a:p>
        </p:txBody>
      </p:sp>
      <p:sp>
        <p:nvSpPr>
          <p:cNvPr id="119" name="Google Shape;11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6446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B4E75-73A0-82B9-8DAA-38D9B4E874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FD053AE-2A1E-0B0B-4298-CAB4E3869F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FB6B9C7-8958-9D9C-EB1C-D6AEF9C7DCB0}"/>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9C992512-D902-79BC-5F27-38D85DBF05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C8F168-83C1-AE89-9B2F-00A9DA335D28}"/>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404088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B8923-9F0F-95AD-5328-0B73795D570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FE0A75E-1BFE-6EE4-B7B8-7F951E6326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CFFBE5-9E5B-79FD-CF26-AE146DBDAC2F}"/>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F5E2581-7781-E64B-F7FC-C6B64429BA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E8F916-EB73-8C72-23BC-F7239FBFFD43}"/>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569490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512A74-2DDA-6080-63A1-AA1F25ED9FF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A2E1345-FD22-AE7D-6E96-45634B95FE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DED57C-5838-1BC1-55C3-F946C4B155B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A1134BE-ECC0-53B4-EF26-F6355BCB5B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F107B0-6A09-12F0-C763-FAF01C4B684C}"/>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487466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BF2A3-671E-A2B4-C4EA-E60DA183893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E2802C-3032-A44A-F645-DE286DE694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81FDF8-76E0-0AA0-4ED7-22C3B988B9A9}"/>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C958E33-FC57-187F-917A-2D7118DF01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F8940F-4171-AB27-315B-DDC5789552FE}"/>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60874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42C53-325A-A400-BD1E-AA4199B5CC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5D9CEF9-11FD-157F-CBAD-7688B5A1DA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828C2F-AE98-3682-F50A-A7C5C527EE2E}"/>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2B2AF7A-4517-9B7D-F9AA-6623B77059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DE9E24-1189-6A36-5745-13E10500F975}"/>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032962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0EDC8-B831-EE6C-C0E1-EAD5F52D270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C807544-C6FA-4E45-B4C0-F8AF89EE25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4AA42D0-B5AC-0B3C-53D1-E34771E2DB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15A7907-7618-D5A5-70D1-D2AA6DEB7AE8}"/>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6A04DE1-1932-8525-8BB8-176907DC7B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C0B345C-87EA-358E-C107-8EDF434D4047}"/>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002872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692F5-2655-D17A-3112-B91B6086BAA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8F6A1AA-9360-9002-7726-9DCF49DE31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5A3053-02CF-011A-F53C-B9FF853DC7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21F3DF-0DA4-1E70-F72B-42872E8A08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B4CE0D-8657-9A77-4F93-EA934239A1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4D0EFA1-14F9-0FDC-F9B1-A62F1A18941E}"/>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B2C8A309-3E33-1A82-4B7E-BDB33469841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A78CE10-B459-CFC4-FBE9-DA313D1C4E0A}"/>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806378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57863-F275-27A7-6ED8-292578DF55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0ABDB65-8F06-DCCE-833E-8A5677DF37CA}"/>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E3C72D22-DB38-214C-B98F-31D6CA201E9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DBCE9AE-D5EE-650E-7318-3EA4B739D05D}"/>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886747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A696C7-28F0-D662-2B7E-A36E3DD012C8}"/>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064DD44E-ABB3-F90C-1D91-5C94FF33387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C91359F-9A22-FEED-B85F-D28CD6CA1E42}"/>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027352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6A1A5-81AA-5688-B0F4-74A7EB9156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F5706B2-2529-4C27-B0EB-585C4293E2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480A180-C286-20F4-75BB-DFB87272F7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B53624-F77B-4482-B9AB-5FEAD16CA512}"/>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1A47DE46-B9B3-89B2-F843-AC344A124A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7AC71E-E28F-A787-DADE-8E6164594A5F}"/>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05809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E2F54-12A6-A8AF-D5BC-D57B9E8FA1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BC34585-8D29-6CAA-0C3F-1F7F40CB28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1C80B89-DCE8-551E-E67D-AB572F4197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3F987B-EEE4-468F-2B6D-C3EBCBC98CC8}"/>
              </a:ext>
            </a:extLst>
          </p:cNvPr>
          <p:cNvSpPr>
            <a:spLocks noGrp="1"/>
          </p:cNvSpPr>
          <p:nvPr>
            <p:ph type="dt" sz="half" idx="10"/>
          </p:nvPr>
        </p:nvSpPr>
        <p:spPr/>
        <p:txBody>
          <a:bodyPr/>
          <a:lstStyle/>
          <a:p>
            <a:fld id="{56CB186D-B16F-4529-A214-491248A255E3}" type="datetimeFigureOut">
              <a:rPr lang="en-GB" smtClean="0"/>
              <a:t>08/12/2022</a:t>
            </a:fld>
            <a:endParaRPr lang="en-GB"/>
          </a:p>
        </p:txBody>
      </p:sp>
      <p:sp>
        <p:nvSpPr>
          <p:cNvPr id="6" name="Footer Placeholder 5">
            <a:extLst>
              <a:ext uri="{FF2B5EF4-FFF2-40B4-BE49-F238E27FC236}">
                <a16:creationId xmlns:a16="http://schemas.microsoft.com/office/drawing/2014/main" id="{BB65AC42-7F23-5A90-A3E1-ED41D72528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0BBF79-32BE-3774-121A-287C036BB6ED}"/>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4952282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4B2987-8CE4-A485-D52A-7490964A39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376E6C6-3474-C502-1F1A-C7EF5DBB5A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4E9A6B-83C5-9151-7B70-FBC44D65EC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CB186D-B16F-4529-A214-491248A255E3}" type="datetimeFigureOut">
              <a:rPr lang="en-GB" smtClean="0"/>
              <a:t>08/12/2022</a:t>
            </a:fld>
            <a:endParaRPr lang="en-GB"/>
          </a:p>
        </p:txBody>
      </p:sp>
      <p:sp>
        <p:nvSpPr>
          <p:cNvPr id="5" name="Footer Placeholder 4">
            <a:extLst>
              <a:ext uri="{FF2B5EF4-FFF2-40B4-BE49-F238E27FC236}">
                <a16:creationId xmlns:a16="http://schemas.microsoft.com/office/drawing/2014/main" id="{3F5C0D08-11AE-BCA9-0CB3-E0D3D95357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E4A6256-839E-0B5F-95B4-70DD0D8D5A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n-US" smtClean="0"/>
              <a:pPr/>
              <a:t>‹#›</a:t>
            </a:fld>
            <a:endParaRPr lang="en-US"/>
          </a:p>
        </p:txBody>
      </p:sp>
    </p:spTree>
    <p:extLst>
      <p:ext uri="{BB962C8B-B14F-4D97-AF65-F5344CB8AC3E}">
        <p14:creationId xmlns:p14="http://schemas.microsoft.com/office/powerpoint/2010/main" val="17496473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0.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23.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26.gif"/></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hyperlink" Target="mailto:ralhalabi1@sheffield.ac.u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
          <p:cNvSpPr txBox="1"/>
          <p:nvPr/>
        </p:nvSpPr>
        <p:spPr>
          <a:xfrm>
            <a:off x="5401733" y="5046132"/>
            <a:ext cx="1744133" cy="629398"/>
          </a:xfrm>
          <a:prstGeom prst="rect">
            <a:avLst/>
          </a:prstGeom>
          <a:solidFill>
            <a:schemeClr val="lt1"/>
          </a:solidFill>
          <a:ln>
            <a:noFill/>
          </a:ln>
        </p:spPr>
        <p:txBody>
          <a:bodyPr spcFirstLastPara="1" wrap="square" lIns="91425" tIns="45700" rIns="91425" bIns="45700" anchor="t" anchorCtr="0">
            <a:noAutofit/>
          </a:bodyPr>
          <a:lstStyle/>
          <a:p>
            <a:pPr>
              <a:buSzPts val="3600"/>
            </a:pPr>
            <a:endParaRPr sz="3600">
              <a:solidFill>
                <a:schemeClr val="dk1"/>
              </a:solidFill>
              <a:latin typeface="Radley"/>
              <a:ea typeface="Radley"/>
              <a:cs typeface="Radley"/>
              <a:sym typeface="Radley"/>
            </a:endParaRPr>
          </a:p>
        </p:txBody>
      </p:sp>
      <p:sp>
        <p:nvSpPr>
          <p:cNvPr id="98" name="Google Shape;98;p2"/>
          <p:cNvSpPr txBox="1"/>
          <p:nvPr/>
        </p:nvSpPr>
        <p:spPr>
          <a:xfrm>
            <a:off x="5061475" y="5675530"/>
            <a:ext cx="2734500" cy="646200"/>
          </a:xfrm>
          <a:prstGeom prst="rect">
            <a:avLst/>
          </a:prstGeom>
          <a:solidFill>
            <a:schemeClr val="lt1"/>
          </a:solidFill>
          <a:ln>
            <a:noFill/>
          </a:ln>
        </p:spPr>
        <p:txBody>
          <a:bodyPr spcFirstLastPara="1" wrap="square" lIns="91425" tIns="45700" rIns="91425" bIns="45700" anchor="t" anchorCtr="0">
            <a:spAutoFit/>
          </a:bodyPr>
          <a:lstStyle/>
          <a:p>
            <a:pPr>
              <a:buClr>
                <a:srgbClr val="293267"/>
              </a:buClr>
              <a:buSzPts val="3600"/>
            </a:pPr>
            <a:r>
              <a:rPr lang="en-US" sz="3600" b="1" dirty="0">
                <a:solidFill>
                  <a:srgbClr val="293267"/>
                </a:solidFill>
                <a:latin typeface="Calibri"/>
                <a:ea typeface="Calibri"/>
                <a:cs typeface="Calibri"/>
                <a:sym typeface="Calibri"/>
              </a:rPr>
              <a:t>2022/2023</a:t>
            </a:r>
            <a:endParaRPr sz="3200" b="1" dirty="0">
              <a:solidFill>
                <a:srgbClr val="293267"/>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7CFD43CB-866E-92E0-9942-87A47CB8D2A6}"/>
              </a:ext>
            </a:extLst>
          </p:cNvPr>
          <p:cNvPicPr>
            <a:picLocks noChangeAspect="1"/>
          </p:cNvPicPr>
          <p:nvPr/>
        </p:nvPicPr>
        <p:blipFill>
          <a:blip r:embed="rId3"/>
          <a:stretch>
            <a:fillRect/>
          </a:stretch>
        </p:blipFill>
        <p:spPr>
          <a:xfrm>
            <a:off x="3999633" y="450064"/>
            <a:ext cx="4192731" cy="4192731"/>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930BA028-9C9E-D13F-2A33-CE1335E6D5F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3598" y1="30370" x2="23598" y2="30370"/>
                        <a14:foregroundMark x1="23598" y1="30370" x2="25714" y2="28889"/>
                        <a14:foregroundMark x1="29206" y1="26561" x2="29841" y2="27725"/>
                        <a14:foregroundMark x1="47725" y1="14709" x2="48783" y2="15344"/>
                        <a14:foregroundMark x1="51111" y1="22751" x2="51111" y2="21693"/>
                        <a14:foregroundMark x1="78942" y1="32169" x2="77778" y2="32698"/>
                        <a14:foregroundMark x1="79788" y1="32698" x2="78730" y2="32698"/>
                        <a14:foregroundMark x1="34392" y1="76402" x2="35238" y2="76614"/>
                        <a14:foregroundMark x1="41270" y1="81693" x2="41270" y2="80423"/>
                        <a14:foregroundMark x1="44868" y1="78095" x2="45079" y2="77460"/>
                        <a14:foregroundMark x1="50899" y1="78624" x2="50899" y2="77566"/>
                        <a14:foregroundMark x1="50582" y1="73757" x2="50582" y2="73757"/>
                        <a14:foregroundMark x1="53228" y1="77249" x2="53228" y2="77249"/>
                        <a14:foregroundMark x1="60106" y1="77884" x2="60106" y2="77884"/>
                        <a14:foregroundMark x1="77884" y1="32169" x2="78730" y2="32381"/>
                        <a14:backgroundMark x1="51111" y1="38836" x2="51111" y2="38836"/>
                        <a14:backgroundMark x1="51111" y1="40000" x2="50688" y2="38730"/>
                        <a14:backgroundMark x1="27937" y1="40741" x2="47302" y2="31958"/>
                        <a14:backgroundMark x1="47302" y1="31958" x2="48889" y2="41799"/>
                        <a14:backgroundMark x1="48889" y1="41799" x2="58836" y2="49524"/>
                        <a14:backgroundMark x1="58836" y1="49524" x2="51852" y2="54709"/>
                        <a14:backgroundMark x1="51852" y1="54709" x2="62751" y2="63704"/>
                        <a14:backgroundMark x1="62751" y1="63704" x2="43598" y2="65503"/>
                        <a14:backgroundMark x1="43598" y1="65503" x2="33439" y2="60847"/>
                        <a14:backgroundMark x1="33439" y1="60847" x2="60106" y2="47090"/>
                        <a14:backgroundMark x1="47090" y1="32593" x2="55450" y2="35238"/>
                        <a14:backgroundMark x1="48571" y1="29418" x2="50688" y2="29418"/>
                      </a14:backgroundRemoval>
                    </a14:imgEffect>
                  </a14:imgLayer>
                </a14:imgProps>
              </a:ext>
            </a:extLst>
          </a:blip>
          <a:stretch>
            <a:fillRect/>
          </a:stretch>
        </p:blipFill>
        <p:spPr>
          <a:xfrm>
            <a:off x="2358035" y="-875912"/>
            <a:ext cx="7475929" cy="747592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5"/>
          <p:cNvSpPr txBox="1">
            <a:spLocks noGrp="1"/>
          </p:cNvSpPr>
          <p:nvPr>
            <p:ph sz="half" idx="1"/>
          </p:nvPr>
        </p:nvSpPr>
        <p:spPr>
          <a:xfrm>
            <a:off x="304800" y="1600201"/>
            <a:ext cx="5867401" cy="4525963"/>
          </a:xfrm>
          <a:prstGeom prst="rect">
            <a:avLst/>
          </a:prstGeom>
          <a:noFill/>
          <a:ln>
            <a:noFill/>
          </a:ln>
        </p:spPr>
        <p:txBody>
          <a:bodyPr spcFirstLastPara="1" wrap="square" lIns="91425" tIns="91425" rIns="91425" bIns="91425" anchor="t" anchorCtr="0">
            <a:noAutofit/>
          </a:bodyPr>
          <a:lstStyle/>
          <a:p>
            <a:pPr marL="342900" indent="0">
              <a:spcBef>
                <a:spcPts val="0"/>
              </a:spcBef>
              <a:buNone/>
            </a:pPr>
            <a:r>
              <a:rPr lang="en-GB" dirty="0"/>
              <a:t>The midgut is composed of the rest of the duodenum up to part way through the transverse colon.</a:t>
            </a:r>
          </a:p>
          <a:p>
            <a:pPr marL="342900" indent="0">
              <a:spcBef>
                <a:spcPts val="0"/>
              </a:spcBef>
              <a:buNone/>
            </a:pPr>
            <a:endParaRPr lang="en-GB" dirty="0"/>
          </a:p>
          <a:p>
            <a:pPr marL="342900" indent="0">
              <a:spcBef>
                <a:spcPts val="0"/>
              </a:spcBef>
              <a:buNone/>
            </a:pPr>
            <a:r>
              <a:rPr lang="en-GB" dirty="0"/>
              <a:t>The blood supply is through the superior mesenteric artery and vein. Nerve supply via the superior mesenteric plexus and sympathetic innervation through the lesser splanchnic nerve.</a:t>
            </a:r>
            <a:endParaRPr dirty="0"/>
          </a:p>
        </p:txBody>
      </p:sp>
      <p:sp>
        <p:nvSpPr>
          <p:cNvPr id="7" name="Google Shape;130;p6">
            <a:extLst>
              <a:ext uri="{FF2B5EF4-FFF2-40B4-BE49-F238E27FC236}">
                <a16:creationId xmlns:a16="http://schemas.microsoft.com/office/drawing/2014/main" id="{A6322A3C-083E-D4D8-0820-A9DD036C20A2}"/>
              </a:ext>
            </a:extLst>
          </p:cNvPr>
          <p:cNvSpPr txBox="1"/>
          <p:nvPr/>
        </p:nvSpPr>
        <p:spPr>
          <a:xfrm>
            <a:off x="278296" y="239712"/>
            <a:ext cx="1163540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sp>
        <p:nvSpPr>
          <p:cNvPr id="8" name="Google Shape;132;p6">
            <a:extLst>
              <a:ext uri="{FF2B5EF4-FFF2-40B4-BE49-F238E27FC236}">
                <a16:creationId xmlns:a16="http://schemas.microsoft.com/office/drawing/2014/main" id="{6E8F50AC-DDE8-BB48-2F0E-208F54E04C7E}"/>
              </a:ext>
            </a:extLst>
          </p:cNvPr>
          <p:cNvSpPr txBox="1"/>
          <p:nvPr/>
        </p:nvSpPr>
        <p:spPr>
          <a:xfrm>
            <a:off x="2711609" y="449706"/>
            <a:ext cx="5065712"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Anatomy: Midgut</a:t>
            </a:r>
            <a:endParaRPr dirty="0"/>
          </a:p>
        </p:txBody>
      </p:sp>
      <p:sp>
        <p:nvSpPr>
          <p:cNvPr id="9" name="Google Shape;113;p4">
            <a:extLst>
              <a:ext uri="{FF2B5EF4-FFF2-40B4-BE49-F238E27FC236}">
                <a16:creationId xmlns:a16="http://schemas.microsoft.com/office/drawing/2014/main" id="{21BD9904-C932-9E3C-5C76-5085B3D15213}"/>
              </a:ext>
            </a:extLst>
          </p:cNvPr>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pic>
        <p:nvPicPr>
          <p:cNvPr id="10" name="Google Shape;115;p4">
            <a:extLst>
              <a:ext uri="{FF2B5EF4-FFF2-40B4-BE49-F238E27FC236}">
                <a16:creationId xmlns:a16="http://schemas.microsoft.com/office/drawing/2014/main" id="{D479BDBA-4706-D07E-BAFA-6AE57A0E52DD}"/>
              </a:ext>
            </a:extLst>
          </p:cNvPr>
          <p:cNvPicPr preferRelativeResize="0"/>
          <p:nvPr/>
        </p:nvPicPr>
        <p:blipFill rotWithShape="1">
          <a:blip r:embed="rId3">
            <a:alphaModFix/>
          </a:blip>
          <a:srcRect/>
          <a:stretch/>
        </p:blipFill>
        <p:spPr>
          <a:xfrm>
            <a:off x="304800" y="5612873"/>
            <a:ext cx="1023223" cy="1026582"/>
          </a:xfrm>
          <a:prstGeom prst="rect">
            <a:avLst/>
          </a:prstGeom>
          <a:noFill/>
          <a:ln>
            <a:noFill/>
          </a:ln>
        </p:spPr>
      </p:pic>
      <p:pic>
        <p:nvPicPr>
          <p:cNvPr id="11268" name="Picture 4" descr="BIL 360 - Lecture 6c">
            <a:extLst>
              <a:ext uri="{FF2B5EF4-FFF2-40B4-BE49-F238E27FC236}">
                <a16:creationId xmlns:a16="http://schemas.microsoft.com/office/drawing/2014/main" id="{CF936F8E-56DE-B614-CE66-2A60354081E6}"/>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7201955" y="1592706"/>
            <a:ext cx="3034165"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032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5"/>
          <p:cNvSpPr txBox="1">
            <a:spLocks noGrp="1"/>
          </p:cNvSpPr>
          <p:nvPr>
            <p:ph sz="half" idx="1"/>
          </p:nvPr>
        </p:nvSpPr>
        <p:spPr>
          <a:xfrm>
            <a:off x="304801" y="1600201"/>
            <a:ext cx="5715000" cy="4525963"/>
          </a:xfrm>
          <a:prstGeom prst="rect">
            <a:avLst/>
          </a:prstGeom>
          <a:noFill/>
          <a:ln>
            <a:noFill/>
          </a:ln>
        </p:spPr>
        <p:txBody>
          <a:bodyPr spcFirstLastPara="1" wrap="square" lIns="91425" tIns="91425" rIns="91425" bIns="91425" anchor="t" anchorCtr="0">
            <a:noAutofit/>
          </a:bodyPr>
          <a:lstStyle/>
          <a:p>
            <a:pPr marL="342900" indent="0">
              <a:spcBef>
                <a:spcPts val="0"/>
              </a:spcBef>
              <a:buNone/>
            </a:pPr>
            <a:r>
              <a:rPr lang="en-GB" dirty="0"/>
              <a:t>The jejunum is the middle part of the small intestines and its primary function is to absorb sugar, amino acids, and fatty acids.</a:t>
            </a:r>
          </a:p>
          <a:p>
            <a:pPr marL="342900" indent="0">
              <a:spcBef>
                <a:spcPts val="0"/>
              </a:spcBef>
              <a:buNone/>
            </a:pPr>
            <a:endParaRPr lang="en-GB" dirty="0"/>
          </a:p>
          <a:p>
            <a:pPr marL="342900" indent="0">
              <a:spcBef>
                <a:spcPts val="0"/>
              </a:spcBef>
              <a:buNone/>
            </a:pPr>
            <a:r>
              <a:rPr lang="en-GB" dirty="0"/>
              <a:t>Its mucosa is lined with simple columnar epithelium with crypts of Lieberkühn (glands) and villi.</a:t>
            </a:r>
          </a:p>
        </p:txBody>
      </p:sp>
      <p:sp>
        <p:nvSpPr>
          <p:cNvPr id="7" name="Google Shape;130;p6">
            <a:extLst>
              <a:ext uri="{FF2B5EF4-FFF2-40B4-BE49-F238E27FC236}">
                <a16:creationId xmlns:a16="http://schemas.microsoft.com/office/drawing/2014/main" id="{A6322A3C-083E-D4D8-0820-A9DD036C20A2}"/>
              </a:ext>
            </a:extLst>
          </p:cNvPr>
          <p:cNvSpPr txBox="1"/>
          <p:nvPr/>
        </p:nvSpPr>
        <p:spPr>
          <a:xfrm>
            <a:off x="278296" y="239712"/>
            <a:ext cx="1163540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sp>
        <p:nvSpPr>
          <p:cNvPr id="8" name="Google Shape;132;p6">
            <a:extLst>
              <a:ext uri="{FF2B5EF4-FFF2-40B4-BE49-F238E27FC236}">
                <a16:creationId xmlns:a16="http://schemas.microsoft.com/office/drawing/2014/main" id="{6E8F50AC-DDE8-BB48-2F0E-208F54E04C7E}"/>
              </a:ext>
            </a:extLst>
          </p:cNvPr>
          <p:cNvSpPr txBox="1"/>
          <p:nvPr/>
        </p:nvSpPr>
        <p:spPr>
          <a:xfrm>
            <a:off x="2711609" y="449706"/>
            <a:ext cx="5065712"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Anatomy: Jejunum</a:t>
            </a:r>
            <a:endParaRPr dirty="0"/>
          </a:p>
        </p:txBody>
      </p:sp>
      <p:sp>
        <p:nvSpPr>
          <p:cNvPr id="9" name="Google Shape;113;p4">
            <a:extLst>
              <a:ext uri="{FF2B5EF4-FFF2-40B4-BE49-F238E27FC236}">
                <a16:creationId xmlns:a16="http://schemas.microsoft.com/office/drawing/2014/main" id="{21BD9904-C932-9E3C-5C76-5085B3D15213}"/>
              </a:ext>
            </a:extLst>
          </p:cNvPr>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pic>
        <p:nvPicPr>
          <p:cNvPr id="10" name="Google Shape;115;p4">
            <a:extLst>
              <a:ext uri="{FF2B5EF4-FFF2-40B4-BE49-F238E27FC236}">
                <a16:creationId xmlns:a16="http://schemas.microsoft.com/office/drawing/2014/main" id="{D479BDBA-4706-D07E-BAFA-6AE57A0E52DD}"/>
              </a:ext>
            </a:extLst>
          </p:cNvPr>
          <p:cNvPicPr preferRelativeResize="0"/>
          <p:nvPr/>
        </p:nvPicPr>
        <p:blipFill rotWithShape="1">
          <a:blip r:embed="rId3">
            <a:alphaModFix/>
          </a:blip>
          <a:srcRect/>
          <a:stretch/>
        </p:blipFill>
        <p:spPr>
          <a:xfrm>
            <a:off x="304800" y="5612873"/>
            <a:ext cx="1023223" cy="1026582"/>
          </a:xfrm>
          <a:prstGeom prst="rect">
            <a:avLst/>
          </a:prstGeom>
          <a:noFill/>
          <a:ln>
            <a:noFill/>
          </a:ln>
        </p:spPr>
      </p:pic>
      <p:pic>
        <p:nvPicPr>
          <p:cNvPr id="12290" name="Picture 2" descr="The Small Intestine - Duodenum - Jejunum - Ileum - TeachMeAnatomy">
            <a:extLst>
              <a:ext uri="{FF2B5EF4-FFF2-40B4-BE49-F238E27FC236}">
                <a16:creationId xmlns:a16="http://schemas.microsoft.com/office/drawing/2014/main" id="{0E2FEAED-CD3F-BA22-2083-6521CC4351EF}"/>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432550" y="2262981"/>
            <a:ext cx="35179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541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5"/>
          <p:cNvSpPr txBox="1">
            <a:spLocks noGrp="1"/>
          </p:cNvSpPr>
          <p:nvPr>
            <p:ph sz="half" idx="1"/>
          </p:nvPr>
        </p:nvSpPr>
        <p:spPr>
          <a:xfrm>
            <a:off x="304801" y="1600201"/>
            <a:ext cx="5715000" cy="4525963"/>
          </a:xfrm>
          <a:prstGeom prst="rect">
            <a:avLst/>
          </a:prstGeom>
          <a:noFill/>
          <a:ln>
            <a:noFill/>
          </a:ln>
        </p:spPr>
        <p:txBody>
          <a:bodyPr spcFirstLastPara="1" wrap="square" lIns="91425" tIns="91425" rIns="91425" bIns="91425" anchor="t" anchorCtr="0">
            <a:noAutofit/>
          </a:bodyPr>
          <a:lstStyle/>
          <a:p>
            <a:pPr marL="342900" indent="0">
              <a:spcBef>
                <a:spcPts val="0"/>
              </a:spcBef>
              <a:buNone/>
            </a:pPr>
            <a:r>
              <a:rPr lang="en-GB" dirty="0"/>
              <a:t>The ileum is the last part of the small intestines and connects to the cecum. It absorbs any final nutrients, especially vitamin B12 and bile acids.</a:t>
            </a:r>
          </a:p>
          <a:p>
            <a:pPr marL="342900" indent="0">
              <a:spcBef>
                <a:spcPts val="0"/>
              </a:spcBef>
              <a:buNone/>
            </a:pPr>
            <a:endParaRPr lang="en-GB" dirty="0"/>
          </a:p>
          <a:p>
            <a:pPr marL="342900" indent="0">
              <a:spcBef>
                <a:spcPts val="0"/>
              </a:spcBef>
              <a:buNone/>
            </a:pPr>
            <a:r>
              <a:rPr lang="en-GB" dirty="0"/>
              <a:t>It is composed of simple columnar epithelium and the highest concentration of </a:t>
            </a:r>
            <a:r>
              <a:rPr lang="en-GB" dirty="0" err="1"/>
              <a:t>Peyers</a:t>
            </a:r>
            <a:r>
              <a:rPr lang="en-GB" dirty="0"/>
              <a:t> patches.</a:t>
            </a:r>
            <a:endParaRPr dirty="0"/>
          </a:p>
        </p:txBody>
      </p:sp>
      <p:sp>
        <p:nvSpPr>
          <p:cNvPr id="7" name="Google Shape;130;p6">
            <a:extLst>
              <a:ext uri="{FF2B5EF4-FFF2-40B4-BE49-F238E27FC236}">
                <a16:creationId xmlns:a16="http://schemas.microsoft.com/office/drawing/2014/main" id="{A6322A3C-083E-D4D8-0820-A9DD036C20A2}"/>
              </a:ext>
            </a:extLst>
          </p:cNvPr>
          <p:cNvSpPr txBox="1"/>
          <p:nvPr/>
        </p:nvSpPr>
        <p:spPr>
          <a:xfrm>
            <a:off x="278296" y="239712"/>
            <a:ext cx="1163540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sp>
        <p:nvSpPr>
          <p:cNvPr id="8" name="Google Shape;132;p6">
            <a:extLst>
              <a:ext uri="{FF2B5EF4-FFF2-40B4-BE49-F238E27FC236}">
                <a16:creationId xmlns:a16="http://schemas.microsoft.com/office/drawing/2014/main" id="{6E8F50AC-DDE8-BB48-2F0E-208F54E04C7E}"/>
              </a:ext>
            </a:extLst>
          </p:cNvPr>
          <p:cNvSpPr txBox="1"/>
          <p:nvPr/>
        </p:nvSpPr>
        <p:spPr>
          <a:xfrm>
            <a:off x="2711609" y="449706"/>
            <a:ext cx="5065712"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Anatomy: Ileum</a:t>
            </a:r>
            <a:endParaRPr dirty="0"/>
          </a:p>
        </p:txBody>
      </p:sp>
      <p:sp>
        <p:nvSpPr>
          <p:cNvPr id="9" name="Google Shape;113;p4">
            <a:extLst>
              <a:ext uri="{FF2B5EF4-FFF2-40B4-BE49-F238E27FC236}">
                <a16:creationId xmlns:a16="http://schemas.microsoft.com/office/drawing/2014/main" id="{21BD9904-C932-9E3C-5C76-5085B3D15213}"/>
              </a:ext>
            </a:extLst>
          </p:cNvPr>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pic>
        <p:nvPicPr>
          <p:cNvPr id="10" name="Google Shape;115;p4">
            <a:extLst>
              <a:ext uri="{FF2B5EF4-FFF2-40B4-BE49-F238E27FC236}">
                <a16:creationId xmlns:a16="http://schemas.microsoft.com/office/drawing/2014/main" id="{D479BDBA-4706-D07E-BAFA-6AE57A0E52DD}"/>
              </a:ext>
            </a:extLst>
          </p:cNvPr>
          <p:cNvPicPr preferRelativeResize="0"/>
          <p:nvPr/>
        </p:nvPicPr>
        <p:blipFill rotWithShape="1">
          <a:blip r:embed="rId3">
            <a:alphaModFix/>
          </a:blip>
          <a:srcRect/>
          <a:stretch/>
        </p:blipFill>
        <p:spPr>
          <a:xfrm>
            <a:off x="304800" y="5612873"/>
            <a:ext cx="1023223" cy="1026582"/>
          </a:xfrm>
          <a:prstGeom prst="rect">
            <a:avLst/>
          </a:prstGeom>
          <a:noFill/>
          <a:ln>
            <a:noFill/>
          </a:ln>
        </p:spPr>
      </p:pic>
      <p:pic>
        <p:nvPicPr>
          <p:cNvPr id="13314" name="Picture 2" descr="Jejunum and ileum - YouTube">
            <a:extLst>
              <a:ext uri="{FF2B5EF4-FFF2-40B4-BE49-F238E27FC236}">
                <a16:creationId xmlns:a16="http://schemas.microsoft.com/office/drawing/2014/main" id="{B3B61584-535A-4F21-CCD1-C68BB9F8B20B}"/>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2940" r="3302"/>
          <a:stretch/>
        </p:blipFill>
        <p:spPr bwMode="auto">
          <a:xfrm>
            <a:off x="6349090" y="1969477"/>
            <a:ext cx="5217176" cy="3130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616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5"/>
          <p:cNvSpPr txBox="1">
            <a:spLocks noGrp="1"/>
          </p:cNvSpPr>
          <p:nvPr>
            <p:ph sz="half" idx="1"/>
          </p:nvPr>
        </p:nvSpPr>
        <p:spPr>
          <a:xfrm>
            <a:off x="304801" y="1600201"/>
            <a:ext cx="5715000" cy="4525963"/>
          </a:xfrm>
          <a:prstGeom prst="rect">
            <a:avLst/>
          </a:prstGeom>
          <a:noFill/>
          <a:ln>
            <a:noFill/>
          </a:ln>
        </p:spPr>
        <p:txBody>
          <a:bodyPr spcFirstLastPara="1" wrap="square" lIns="91425" tIns="91425" rIns="91425" bIns="91425" anchor="t" anchorCtr="0">
            <a:noAutofit/>
          </a:bodyPr>
          <a:lstStyle/>
          <a:p>
            <a:pPr marL="342900" indent="0">
              <a:spcBef>
                <a:spcPts val="0"/>
              </a:spcBef>
              <a:buNone/>
            </a:pPr>
            <a:r>
              <a:rPr lang="en-GB" dirty="0"/>
              <a:t>The cecum is the first part of the large intestines and it connects the large intestines to the small intestines.</a:t>
            </a:r>
          </a:p>
          <a:p>
            <a:pPr marL="342900" indent="0">
              <a:spcBef>
                <a:spcPts val="0"/>
              </a:spcBef>
              <a:buNone/>
            </a:pPr>
            <a:endParaRPr lang="en-GB" dirty="0"/>
          </a:p>
          <a:p>
            <a:pPr marL="342900" indent="0">
              <a:spcBef>
                <a:spcPts val="0"/>
              </a:spcBef>
              <a:buNone/>
            </a:pPr>
            <a:r>
              <a:rPr lang="en-GB" dirty="0"/>
              <a:t>It is supplied by the </a:t>
            </a:r>
            <a:r>
              <a:rPr lang="en-GB" dirty="0" err="1"/>
              <a:t>cecal</a:t>
            </a:r>
            <a:r>
              <a:rPr lang="en-GB" dirty="0"/>
              <a:t> artery which is a branch of the ileocolic artery (still a branch of the superior mesenteric artery).</a:t>
            </a:r>
            <a:endParaRPr dirty="0"/>
          </a:p>
        </p:txBody>
      </p:sp>
      <p:sp>
        <p:nvSpPr>
          <p:cNvPr id="7" name="Google Shape;130;p6">
            <a:extLst>
              <a:ext uri="{FF2B5EF4-FFF2-40B4-BE49-F238E27FC236}">
                <a16:creationId xmlns:a16="http://schemas.microsoft.com/office/drawing/2014/main" id="{A6322A3C-083E-D4D8-0820-A9DD036C20A2}"/>
              </a:ext>
            </a:extLst>
          </p:cNvPr>
          <p:cNvSpPr txBox="1"/>
          <p:nvPr/>
        </p:nvSpPr>
        <p:spPr>
          <a:xfrm>
            <a:off x="278296" y="239712"/>
            <a:ext cx="1163540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sp>
        <p:nvSpPr>
          <p:cNvPr id="8" name="Google Shape;132;p6">
            <a:extLst>
              <a:ext uri="{FF2B5EF4-FFF2-40B4-BE49-F238E27FC236}">
                <a16:creationId xmlns:a16="http://schemas.microsoft.com/office/drawing/2014/main" id="{6E8F50AC-DDE8-BB48-2F0E-208F54E04C7E}"/>
              </a:ext>
            </a:extLst>
          </p:cNvPr>
          <p:cNvSpPr txBox="1"/>
          <p:nvPr/>
        </p:nvSpPr>
        <p:spPr>
          <a:xfrm>
            <a:off x="2711609" y="449706"/>
            <a:ext cx="5065712"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Anatomy: Cecum</a:t>
            </a:r>
            <a:endParaRPr dirty="0"/>
          </a:p>
        </p:txBody>
      </p:sp>
      <p:sp>
        <p:nvSpPr>
          <p:cNvPr id="9" name="Google Shape;113;p4">
            <a:extLst>
              <a:ext uri="{FF2B5EF4-FFF2-40B4-BE49-F238E27FC236}">
                <a16:creationId xmlns:a16="http://schemas.microsoft.com/office/drawing/2014/main" id="{21BD9904-C932-9E3C-5C76-5085B3D15213}"/>
              </a:ext>
            </a:extLst>
          </p:cNvPr>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pic>
        <p:nvPicPr>
          <p:cNvPr id="10" name="Google Shape;115;p4">
            <a:extLst>
              <a:ext uri="{FF2B5EF4-FFF2-40B4-BE49-F238E27FC236}">
                <a16:creationId xmlns:a16="http://schemas.microsoft.com/office/drawing/2014/main" id="{D479BDBA-4706-D07E-BAFA-6AE57A0E52DD}"/>
              </a:ext>
            </a:extLst>
          </p:cNvPr>
          <p:cNvPicPr preferRelativeResize="0"/>
          <p:nvPr/>
        </p:nvPicPr>
        <p:blipFill rotWithShape="1">
          <a:blip r:embed="rId3">
            <a:alphaModFix/>
          </a:blip>
          <a:srcRect/>
          <a:stretch/>
        </p:blipFill>
        <p:spPr>
          <a:xfrm>
            <a:off x="304800" y="5612873"/>
            <a:ext cx="1023223" cy="1026582"/>
          </a:xfrm>
          <a:prstGeom prst="rect">
            <a:avLst/>
          </a:prstGeom>
          <a:noFill/>
          <a:ln>
            <a:noFill/>
          </a:ln>
        </p:spPr>
      </p:pic>
      <p:pic>
        <p:nvPicPr>
          <p:cNvPr id="14338" name="Picture 2" descr="The Cecum - Position - Vasculature - TeachMeAnatomy">
            <a:extLst>
              <a:ext uri="{FF2B5EF4-FFF2-40B4-BE49-F238E27FC236}">
                <a16:creationId xmlns:a16="http://schemas.microsoft.com/office/drawing/2014/main" id="{96804073-A8B2-BA4E-B0FD-C619A261E06D}"/>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172200" y="2431659"/>
            <a:ext cx="4038600" cy="2863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307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5"/>
          <p:cNvSpPr txBox="1">
            <a:spLocks noGrp="1"/>
          </p:cNvSpPr>
          <p:nvPr>
            <p:ph sz="half" idx="1"/>
          </p:nvPr>
        </p:nvSpPr>
        <p:spPr>
          <a:xfrm>
            <a:off x="278297" y="1600201"/>
            <a:ext cx="5741504" cy="4525963"/>
          </a:xfrm>
          <a:prstGeom prst="rect">
            <a:avLst/>
          </a:prstGeom>
          <a:noFill/>
          <a:ln>
            <a:noFill/>
          </a:ln>
        </p:spPr>
        <p:txBody>
          <a:bodyPr spcFirstLastPara="1" wrap="square" lIns="91425" tIns="91425" rIns="91425" bIns="91425" anchor="t" anchorCtr="0">
            <a:noAutofit/>
          </a:bodyPr>
          <a:lstStyle/>
          <a:p>
            <a:pPr marL="342900" indent="0">
              <a:spcBef>
                <a:spcPts val="0"/>
              </a:spcBef>
              <a:buNone/>
            </a:pPr>
            <a:r>
              <a:rPr lang="en-GB" dirty="0"/>
              <a:t>The appendix is different from the rest of the colon in that it lacks:</a:t>
            </a:r>
          </a:p>
          <a:p>
            <a:pPr marL="857250" indent="-514350">
              <a:spcBef>
                <a:spcPts val="0"/>
              </a:spcBef>
              <a:buAutoNum type="alphaLcParenR"/>
            </a:pPr>
            <a:r>
              <a:rPr lang="en-GB" dirty="0"/>
              <a:t>Taeniae.</a:t>
            </a:r>
          </a:p>
          <a:p>
            <a:pPr marL="857250" indent="-514350">
              <a:spcBef>
                <a:spcPts val="0"/>
              </a:spcBef>
              <a:buAutoNum type="alphaLcParenR"/>
            </a:pPr>
            <a:endParaRPr lang="en-GB" dirty="0"/>
          </a:p>
          <a:p>
            <a:pPr marL="857250" indent="-514350">
              <a:spcBef>
                <a:spcPts val="0"/>
              </a:spcBef>
              <a:buAutoNum type="alphaLcParenR"/>
            </a:pPr>
            <a:r>
              <a:rPr lang="en-GB" dirty="0"/>
              <a:t>Haustra. </a:t>
            </a:r>
          </a:p>
          <a:p>
            <a:pPr marL="857250" indent="-514350">
              <a:spcBef>
                <a:spcPts val="0"/>
              </a:spcBef>
              <a:buAutoNum type="alphaLcParenR"/>
            </a:pPr>
            <a:endParaRPr lang="en-GB" dirty="0"/>
          </a:p>
          <a:p>
            <a:pPr marL="857250" indent="-514350">
              <a:spcBef>
                <a:spcPts val="0"/>
              </a:spcBef>
              <a:buAutoNum type="alphaLcParenR"/>
            </a:pPr>
            <a:r>
              <a:rPr lang="en-GB" dirty="0"/>
              <a:t>Semilunar folds.</a:t>
            </a:r>
          </a:p>
          <a:p>
            <a:pPr marL="857250" indent="-514350">
              <a:spcBef>
                <a:spcPts val="0"/>
              </a:spcBef>
              <a:buAutoNum type="alphaLcParenR"/>
            </a:pPr>
            <a:endParaRPr lang="en-GB" dirty="0"/>
          </a:p>
          <a:p>
            <a:pPr marL="857250" indent="-514350">
              <a:spcBef>
                <a:spcPts val="0"/>
              </a:spcBef>
              <a:buAutoNum type="alphaLcParenR"/>
            </a:pPr>
            <a:r>
              <a:rPr lang="en-GB" dirty="0"/>
              <a:t>Appendices </a:t>
            </a:r>
            <a:r>
              <a:rPr lang="en-GB" dirty="0" err="1"/>
              <a:t>epiploicae</a:t>
            </a:r>
            <a:r>
              <a:rPr lang="en-GB" dirty="0"/>
              <a:t>.</a:t>
            </a:r>
            <a:endParaRPr dirty="0"/>
          </a:p>
        </p:txBody>
      </p:sp>
      <p:sp>
        <p:nvSpPr>
          <p:cNvPr id="7" name="Google Shape;130;p6">
            <a:extLst>
              <a:ext uri="{FF2B5EF4-FFF2-40B4-BE49-F238E27FC236}">
                <a16:creationId xmlns:a16="http://schemas.microsoft.com/office/drawing/2014/main" id="{A6322A3C-083E-D4D8-0820-A9DD036C20A2}"/>
              </a:ext>
            </a:extLst>
          </p:cNvPr>
          <p:cNvSpPr txBox="1"/>
          <p:nvPr/>
        </p:nvSpPr>
        <p:spPr>
          <a:xfrm>
            <a:off x="278296" y="239712"/>
            <a:ext cx="1163540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sp>
        <p:nvSpPr>
          <p:cNvPr id="8" name="Google Shape;132;p6">
            <a:extLst>
              <a:ext uri="{FF2B5EF4-FFF2-40B4-BE49-F238E27FC236}">
                <a16:creationId xmlns:a16="http://schemas.microsoft.com/office/drawing/2014/main" id="{6E8F50AC-DDE8-BB48-2F0E-208F54E04C7E}"/>
              </a:ext>
            </a:extLst>
          </p:cNvPr>
          <p:cNvSpPr txBox="1"/>
          <p:nvPr/>
        </p:nvSpPr>
        <p:spPr>
          <a:xfrm>
            <a:off x="2711609" y="449706"/>
            <a:ext cx="5065712"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Anatomy: Appendix</a:t>
            </a:r>
            <a:endParaRPr dirty="0"/>
          </a:p>
        </p:txBody>
      </p:sp>
      <p:sp>
        <p:nvSpPr>
          <p:cNvPr id="9" name="Google Shape;113;p4">
            <a:extLst>
              <a:ext uri="{FF2B5EF4-FFF2-40B4-BE49-F238E27FC236}">
                <a16:creationId xmlns:a16="http://schemas.microsoft.com/office/drawing/2014/main" id="{21BD9904-C932-9E3C-5C76-5085B3D15213}"/>
              </a:ext>
            </a:extLst>
          </p:cNvPr>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pic>
        <p:nvPicPr>
          <p:cNvPr id="10" name="Google Shape;115;p4">
            <a:extLst>
              <a:ext uri="{FF2B5EF4-FFF2-40B4-BE49-F238E27FC236}">
                <a16:creationId xmlns:a16="http://schemas.microsoft.com/office/drawing/2014/main" id="{D479BDBA-4706-D07E-BAFA-6AE57A0E52DD}"/>
              </a:ext>
            </a:extLst>
          </p:cNvPr>
          <p:cNvPicPr preferRelativeResize="0"/>
          <p:nvPr/>
        </p:nvPicPr>
        <p:blipFill rotWithShape="1">
          <a:blip r:embed="rId3">
            <a:alphaModFix/>
          </a:blip>
          <a:srcRect/>
          <a:stretch/>
        </p:blipFill>
        <p:spPr>
          <a:xfrm>
            <a:off x="304800" y="5612873"/>
            <a:ext cx="1023223" cy="1026582"/>
          </a:xfrm>
          <a:prstGeom prst="rect">
            <a:avLst/>
          </a:prstGeom>
          <a:noFill/>
          <a:ln>
            <a:noFill/>
          </a:ln>
        </p:spPr>
      </p:pic>
      <p:pic>
        <p:nvPicPr>
          <p:cNvPr id="15362" name="Picture 2" descr="The Appendix - Retrocecal - Arterial supply - Appendicitis - TeachMeAnatomy">
            <a:extLst>
              <a:ext uri="{FF2B5EF4-FFF2-40B4-BE49-F238E27FC236}">
                <a16:creationId xmlns:a16="http://schemas.microsoft.com/office/drawing/2014/main" id="{4855A123-C7AE-8164-9AAF-C51D11B099AC}"/>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172201" y="2327342"/>
            <a:ext cx="4691906" cy="3071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904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5"/>
          <p:cNvSpPr txBox="1">
            <a:spLocks noGrp="1"/>
          </p:cNvSpPr>
          <p:nvPr>
            <p:ph sz="half" idx="1"/>
          </p:nvPr>
        </p:nvSpPr>
        <p:spPr>
          <a:xfrm>
            <a:off x="304801" y="1600201"/>
            <a:ext cx="5715000" cy="4525963"/>
          </a:xfrm>
          <a:prstGeom prst="rect">
            <a:avLst/>
          </a:prstGeom>
          <a:noFill/>
          <a:ln>
            <a:noFill/>
          </a:ln>
        </p:spPr>
        <p:txBody>
          <a:bodyPr spcFirstLastPara="1" wrap="square" lIns="91425" tIns="91425" rIns="91425" bIns="91425" anchor="t" anchorCtr="0">
            <a:noAutofit/>
          </a:bodyPr>
          <a:lstStyle/>
          <a:p>
            <a:pPr marL="342900" indent="0">
              <a:spcBef>
                <a:spcPts val="0"/>
              </a:spcBef>
              <a:buNone/>
            </a:pPr>
            <a:r>
              <a:rPr lang="en-GB" dirty="0"/>
              <a:t>The ascending and and proximal 2/3 of the transverse colon are part of the midgut. Its function is to absorb water and electrolytes.</a:t>
            </a:r>
          </a:p>
          <a:p>
            <a:pPr marL="342900" indent="0">
              <a:spcBef>
                <a:spcPts val="0"/>
              </a:spcBef>
              <a:buNone/>
            </a:pPr>
            <a:endParaRPr lang="en-GB" dirty="0"/>
          </a:p>
          <a:p>
            <a:pPr marL="342900" indent="0">
              <a:spcBef>
                <a:spcPts val="0"/>
              </a:spcBef>
              <a:buNone/>
            </a:pPr>
            <a:r>
              <a:rPr lang="en-GB" dirty="0"/>
              <a:t>The colon is supported by peritoneal folds called mesentery.</a:t>
            </a:r>
          </a:p>
          <a:p>
            <a:pPr marL="342900" indent="0">
              <a:spcBef>
                <a:spcPts val="0"/>
              </a:spcBef>
              <a:buNone/>
            </a:pPr>
            <a:endParaRPr lang="en-GB" dirty="0"/>
          </a:p>
          <a:p>
            <a:pPr marL="342900" indent="0">
              <a:spcBef>
                <a:spcPts val="0"/>
              </a:spcBef>
              <a:buNone/>
            </a:pPr>
            <a:r>
              <a:rPr lang="en-GB" dirty="0"/>
              <a:t>Right\Middle colic arteries.</a:t>
            </a:r>
            <a:endParaRPr dirty="0"/>
          </a:p>
        </p:txBody>
      </p:sp>
      <p:sp>
        <p:nvSpPr>
          <p:cNvPr id="7" name="Google Shape;130;p6">
            <a:extLst>
              <a:ext uri="{FF2B5EF4-FFF2-40B4-BE49-F238E27FC236}">
                <a16:creationId xmlns:a16="http://schemas.microsoft.com/office/drawing/2014/main" id="{A6322A3C-083E-D4D8-0820-A9DD036C20A2}"/>
              </a:ext>
            </a:extLst>
          </p:cNvPr>
          <p:cNvSpPr txBox="1"/>
          <p:nvPr/>
        </p:nvSpPr>
        <p:spPr>
          <a:xfrm>
            <a:off x="278296" y="239712"/>
            <a:ext cx="1163540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sp>
        <p:nvSpPr>
          <p:cNvPr id="8" name="Google Shape;132;p6">
            <a:extLst>
              <a:ext uri="{FF2B5EF4-FFF2-40B4-BE49-F238E27FC236}">
                <a16:creationId xmlns:a16="http://schemas.microsoft.com/office/drawing/2014/main" id="{6E8F50AC-DDE8-BB48-2F0E-208F54E04C7E}"/>
              </a:ext>
            </a:extLst>
          </p:cNvPr>
          <p:cNvSpPr txBox="1"/>
          <p:nvPr/>
        </p:nvSpPr>
        <p:spPr>
          <a:xfrm>
            <a:off x="2711609" y="449706"/>
            <a:ext cx="5529008"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Anatomy: Colon</a:t>
            </a:r>
            <a:endParaRPr dirty="0"/>
          </a:p>
        </p:txBody>
      </p:sp>
      <p:sp>
        <p:nvSpPr>
          <p:cNvPr id="9" name="Google Shape;113;p4">
            <a:extLst>
              <a:ext uri="{FF2B5EF4-FFF2-40B4-BE49-F238E27FC236}">
                <a16:creationId xmlns:a16="http://schemas.microsoft.com/office/drawing/2014/main" id="{21BD9904-C932-9E3C-5C76-5085B3D15213}"/>
              </a:ext>
            </a:extLst>
          </p:cNvPr>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pic>
        <p:nvPicPr>
          <p:cNvPr id="10" name="Google Shape;115;p4">
            <a:extLst>
              <a:ext uri="{FF2B5EF4-FFF2-40B4-BE49-F238E27FC236}">
                <a16:creationId xmlns:a16="http://schemas.microsoft.com/office/drawing/2014/main" id="{D479BDBA-4706-D07E-BAFA-6AE57A0E52DD}"/>
              </a:ext>
            </a:extLst>
          </p:cNvPr>
          <p:cNvPicPr preferRelativeResize="0"/>
          <p:nvPr/>
        </p:nvPicPr>
        <p:blipFill rotWithShape="1">
          <a:blip r:embed="rId3">
            <a:alphaModFix/>
          </a:blip>
          <a:srcRect/>
          <a:stretch/>
        </p:blipFill>
        <p:spPr>
          <a:xfrm>
            <a:off x="304800" y="5612873"/>
            <a:ext cx="1023223" cy="1026582"/>
          </a:xfrm>
          <a:prstGeom prst="rect">
            <a:avLst/>
          </a:prstGeom>
          <a:noFill/>
          <a:ln>
            <a:noFill/>
          </a:ln>
        </p:spPr>
      </p:pic>
      <p:pic>
        <p:nvPicPr>
          <p:cNvPr id="16386" name="Picture 2" descr="The Colon - Ascending - Transverse - Descending - Sigmoid ...">
            <a:extLst>
              <a:ext uri="{FF2B5EF4-FFF2-40B4-BE49-F238E27FC236}">
                <a16:creationId xmlns:a16="http://schemas.microsoft.com/office/drawing/2014/main" id="{65423981-5690-3C2D-FE30-8A621D01F306}"/>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172201" y="2309588"/>
            <a:ext cx="4621999" cy="310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876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5"/>
          <p:cNvSpPr txBox="1">
            <a:spLocks noGrp="1"/>
          </p:cNvSpPr>
          <p:nvPr>
            <p:ph sz="half" idx="1"/>
          </p:nvPr>
        </p:nvSpPr>
        <p:spPr>
          <a:xfrm>
            <a:off x="304801" y="1600201"/>
            <a:ext cx="5715000" cy="4525963"/>
          </a:xfrm>
          <a:prstGeom prst="rect">
            <a:avLst/>
          </a:prstGeom>
          <a:noFill/>
          <a:ln>
            <a:noFill/>
          </a:ln>
        </p:spPr>
        <p:txBody>
          <a:bodyPr spcFirstLastPara="1" wrap="square" lIns="91425" tIns="91425" rIns="91425" bIns="91425" anchor="t" anchorCtr="0">
            <a:noAutofit/>
          </a:bodyPr>
          <a:lstStyle/>
          <a:p>
            <a:pPr marL="342900" indent="0">
              <a:spcBef>
                <a:spcPts val="0"/>
              </a:spcBef>
              <a:buNone/>
            </a:pPr>
            <a:r>
              <a:rPr lang="en-GB" dirty="0"/>
              <a:t>The hindgut is the final part of the GI tract. Its blood supply is via the left colic and sigmoid artery branches of the inferior mesenteric artery. Ends with the rectum.</a:t>
            </a:r>
          </a:p>
          <a:p>
            <a:pPr marL="342900" indent="0">
              <a:spcBef>
                <a:spcPts val="0"/>
              </a:spcBef>
              <a:buNone/>
            </a:pPr>
            <a:endParaRPr lang="en-GB" dirty="0"/>
          </a:p>
          <a:p>
            <a:pPr marL="342900" indent="0">
              <a:spcBef>
                <a:spcPts val="0"/>
              </a:spcBef>
              <a:buNone/>
            </a:pPr>
            <a:r>
              <a:rPr lang="en-GB" dirty="0"/>
              <a:t>Its sympathetic nervous supply is via the least splanchnic nerve (inferior mesenteric plexus).</a:t>
            </a:r>
          </a:p>
          <a:p>
            <a:pPr marL="342900" indent="0">
              <a:spcBef>
                <a:spcPts val="0"/>
              </a:spcBef>
              <a:buNone/>
            </a:pPr>
            <a:endParaRPr dirty="0"/>
          </a:p>
        </p:txBody>
      </p:sp>
      <p:sp>
        <p:nvSpPr>
          <p:cNvPr id="7" name="Google Shape;130;p6">
            <a:extLst>
              <a:ext uri="{FF2B5EF4-FFF2-40B4-BE49-F238E27FC236}">
                <a16:creationId xmlns:a16="http://schemas.microsoft.com/office/drawing/2014/main" id="{A6322A3C-083E-D4D8-0820-A9DD036C20A2}"/>
              </a:ext>
            </a:extLst>
          </p:cNvPr>
          <p:cNvSpPr txBox="1"/>
          <p:nvPr/>
        </p:nvSpPr>
        <p:spPr>
          <a:xfrm>
            <a:off x="278296" y="239712"/>
            <a:ext cx="1163540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sp>
        <p:nvSpPr>
          <p:cNvPr id="8" name="Google Shape;132;p6">
            <a:extLst>
              <a:ext uri="{FF2B5EF4-FFF2-40B4-BE49-F238E27FC236}">
                <a16:creationId xmlns:a16="http://schemas.microsoft.com/office/drawing/2014/main" id="{6E8F50AC-DDE8-BB48-2F0E-208F54E04C7E}"/>
              </a:ext>
            </a:extLst>
          </p:cNvPr>
          <p:cNvSpPr txBox="1"/>
          <p:nvPr/>
        </p:nvSpPr>
        <p:spPr>
          <a:xfrm>
            <a:off x="2711609" y="449706"/>
            <a:ext cx="5529008"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Anatomy: Hindgut</a:t>
            </a:r>
            <a:endParaRPr dirty="0"/>
          </a:p>
        </p:txBody>
      </p:sp>
      <p:sp>
        <p:nvSpPr>
          <p:cNvPr id="9" name="Google Shape;113;p4">
            <a:extLst>
              <a:ext uri="{FF2B5EF4-FFF2-40B4-BE49-F238E27FC236}">
                <a16:creationId xmlns:a16="http://schemas.microsoft.com/office/drawing/2014/main" id="{21BD9904-C932-9E3C-5C76-5085B3D15213}"/>
              </a:ext>
            </a:extLst>
          </p:cNvPr>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pic>
        <p:nvPicPr>
          <p:cNvPr id="10" name="Google Shape;115;p4">
            <a:extLst>
              <a:ext uri="{FF2B5EF4-FFF2-40B4-BE49-F238E27FC236}">
                <a16:creationId xmlns:a16="http://schemas.microsoft.com/office/drawing/2014/main" id="{D479BDBA-4706-D07E-BAFA-6AE57A0E52DD}"/>
              </a:ext>
            </a:extLst>
          </p:cNvPr>
          <p:cNvPicPr preferRelativeResize="0"/>
          <p:nvPr/>
        </p:nvPicPr>
        <p:blipFill rotWithShape="1">
          <a:blip r:embed="rId3">
            <a:alphaModFix/>
          </a:blip>
          <a:srcRect/>
          <a:stretch/>
        </p:blipFill>
        <p:spPr>
          <a:xfrm>
            <a:off x="304800" y="5612873"/>
            <a:ext cx="1023223" cy="1026582"/>
          </a:xfrm>
          <a:prstGeom prst="rect">
            <a:avLst/>
          </a:prstGeom>
          <a:noFill/>
          <a:ln>
            <a:noFill/>
          </a:ln>
        </p:spPr>
      </p:pic>
      <p:pic>
        <p:nvPicPr>
          <p:cNvPr id="2" name="Content Placeholder 1">
            <a:extLst>
              <a:ext uri="{FF2B5EF4-FFF2-40B4-BE49-F238E27FC236}">
                <a16:creationId xmlns:a16="http://schemas.microsoft.com/office/drawing/2014/main" id="{F7072ADC-DD21-43BC-B66C-22C57A008D35}"/>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737350" y="1901031"/>
            <a:ext cx="2908300" cy="3924300"/>
          </a:xfrm>
          <a:prstGeom prst="rect">
            <a:avLst/>
          </a:prstGeom>
        </p:spPr>
      </p:pic>
    </p:spTree>
    <p:extLst>
      <p:ext uri="{BB962C8B-B14F-4D97-AF65-F5344CB8AC3E}">
        <p14:creationId xmlns:p14="http://schemas.microsoft.com/office/powerpoint/2010/main" val="1598060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7" name="Google Shape;130;p6">
            <a:extLst>
              <a:ext uri="{FF2B5EF4-FFF2-40B4-BE49-F238E27FC236}">
                <a16:creationId xmlns:a16="http://schemas.microsoft.com/office/drawing/2014/main" id="{A6322A3C-083E-D4D8-0820-A9DD036C20A2}"/>
              </a:ext>
            </a:extLst>
          </p:cNvPr>
          <p:cNvSpPr txBox="1"/>
          <p:nvPr/>
        </p:nvSpPr>
        <p:spPr>
          <a:xfrm>
            <a:off x="278296" y="239712"/>
            <a:ext cx="1163540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sp>
        <p:nvSpPr>
          <p:cNvPr id="8" name="Google Shape;132;p6">
            <a:extLst>
              <a:ext uri="{FF2B5EF4-FFF2-40B4-BE49-F238E27FC236}">
                <a16:creationId xmlns:a16="http://schemas.microsoft.com/office/drawing/2014/main" id="{6E8F50AC-DDE8-BB48-2F0E-208F54E04C7E}"/>
              </a:ext>
            </a:extLst>
          </p:cNvPr>
          <p:cNvSpPr txBox="1"/>
          <p:nvPr/>
        </p:nvSpPr>
        <p:spPr>
          <a:xfrm>
            <a:off x="2711609" y="449706"/>
            <a:ext cx="5529008"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Anatomy: Peritoneal</a:t>
            </a:r>
            <a:endParaRPr dirty="0"/>
          </a:p>
        </p:txBody>
      </p:sp>
      <p:sp>
        <p:nvSpPr>
          <p:cNvPr id="9" name="Google Shape;113;p4">
            <a:extLst>
              <a:ext uri="{FF2B5EF4-FFF2-40B4-BE49-F238E27FC236}">
                <a16:creationId xmlns:a16="http://schemas.microsoft.com/office/drawing/2014/main" id="{21BD9904-C932-9E3C-5C76-5085B3D15213}"/>
              </a:ext>
            </a:extLst>
          </p:cNvPr>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pic>
        <p:nvPicPr>
          <p:cNvPr id="10" name="Google Shape;115;p4">
            <a:extLst>
              <a:ext uri="{FF2B5EF4-FFF2-40B4-BE49-F238E27FC236}">
                <a16:creationId xmlns:a16="http://schemas.microsoft.com/office/drawing/2014/main" id="{D479BDBA-4706-D07E-BAFA-6AE57A0E52DD}"/>
              </a:ext>
            </a:extLst>
          </p:cNvPr>
          <p:cNvPicPr preferRelativeResize="0"/>
          <p:nvPr/>
        </p:nvPicPr>
        <p:blipFill rotWithShape="1">
          <a:blip r:embed="rId3">
            <a:alphaModFix/>
          </a:blip>
          <a:srcRect/>
          <a:stretch/>
        </p:blipFill>
        <p:spPr>
          <a:xfrm>
            <a:off x="304800" y="5612873"/>
            <a:ext cx="1023223" cy="1026582"/>
          </a:xfrm>
          <a:prstGeom prst="rect">
            <a:avLst/>
          </a:prstGeom>
          <a:noFill/>
          <a:ln>
            <a:noFill/>
          </a:ln>
        </p:spPr>
      </p:pic>
      <p:pic>
        <p:nvPicPr>
          <p:cNvPr id="17410" name="Picture 2" descr="The Peritoneum - Visceral - Parietal - TeachMeAnatomy">
            <a:extLst>
              <a:ext uri="{FF2B5EF4-FFF2-40B4-BE49-F238E27FC236}">
                <a16:creationId xmlns:a16="http://schemas.microsoft.com/office/drawing/2014/main" id="{2C977DD8-CBD4-BB01-051B-BB742FA2BB7B}"/>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1981200" y="2729409"/>
            <a:ext cx="4038600" cy="2267544"/>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Retroperitoneal and Intraperitoneal Abdominal Structures | Download  Scientific Diagram">
            <a:extLst>
              <a:ext uri="{FF2B5EF4-FFF2-40B4-BE49-F238E27FC236}">
                <a16:creationId xmlns:a16="http://schemas.microsoft.com/office/drawing/2014/main" id="{FCB6DEF4-1755-ABB5-80F1-620ADCF40ECB}"/>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6197600" y="1951831"/>
            <a:ext cx="3987800" cy="382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467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dirty="0"/>
              <a:t>What nerve supplies sympathetic innervation to the ileum?</a:t>
            </a:r>
          </a:p>
          <a:p>
            <a:pPr marL="342900" indent="-342900">
              <a:spcBef>
                <a:spcPts val="0"/>
              </a:spcBef>
              <a:buNone/>
            </a:pPr>
            <a:endParaRPr lang="en-GB" dirty="0"/>
          </a:p>
          <a:p>
            <a:pPr marL="514350" indent="-514350">
              <a:spcBef>
                <a:spcPts val="0"/>
              </a:spcBef>
              <a:buAutoNum type="alphaLcParenR"/>
            </a:pPr>
            <a:r>
              <a:rPr lang="en-GB" dirty="0"/>
              <a:t>Superior mesenteric.</a:t>
            </a:r>
          </a:p>
          <a:p>
            <a:pPr marL="514350" indent="-514350">
              <a:spcBef>
                <a:spcPts val="0"/>
              </a:spcBef>
              <a:buAutoNum type="alphaLcParenR"/>
            </a:pPr>
            <a:endParaRPr lang="en-GB" dirty="0"/>
          </a:p>
          <a:p>
            <a:pPr marL="514350" indent="-514350">
              <a:spcBef>
                <a:spcPts val="0"/>
              </a:spcBef>
              <a:buAutoNum type="alphaLcParenR"/>
            </a:pPr>
            <a:r>
              <a:rPr lang="en-GB" dirty="0"/>
              <a:t>Inferior mesenteric.</a:t>
            </a:r>
          </a:p>
          <a:p>
            <a:pPr marL="514350" indent="-514350">
              <a:spcBef>
                <a:spcPts val="0"/>
              </a:spcBef>
              <a:buAutoNum type="alphaLcParenR"/>
            </a:pPr>
            <a:endParaRPr lang="en-GB" dirty="0"/>
          </a:p>
          <a:p>
            <a:pPr marL="514350" indent="-514350">
              <a:spcBef>
                <a:spcPts val="0"/>
              </a:spcBef>
              <a:buAutoNum type="alphaLcParenR"/>
            </a:pPr>
            <a:r>
              <a:rPr lang="en-GB" dirty="0"/>
              <a:t>Lesser splanchnic.</a:t>
            </a:r>
          </a:p>
          <a:p>
            <a:pPr marL="514350" indent="-514350">
              <a:spcBef>
                <a:spcPts val="0"/>
              </a:spcBef>
              <a:buAutoNum type="alphaLcParenR"/>
            </a:pPr>
            <a:endParaRPr lang="en-GB" dirty="0"/>
          </a:p>
          <a:p>
            <a:pPr marL="514350" indent="-514350">
              <a:spcBef>
                <a:spcPts val="0"/>
              </a:spcBef>
              <a:buAutoNum type="alphaLcParenR"/>
            </a:pPr>
            <a:r>
              <a:rPr lang="en-GB" dirty="0"/>
              <a:t>Coracoid plexus.</a:t>
            </a:r>
            <a:endParaRPr dirty="0"/>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cs typeface="Calibri"/>
                <a:sym typeface="Calibri"/>
              </a:rPr>
              <a:t>Anatomy: Q1</a:t>
            </a:r>
            <a:endParaRPr dirty="0"/>
          </a:p>
        </p:txBody>
      </p:sp>
    </p:spTree>
    <p:extLst>
      <p:ext uri="{BB962C8B-B14F-4D97-AF65-F5344CB8AC3E}">
        <p14:creationId xmlns:p14="http://schemas.microsoft.com/office/powerpoint/2010/main" val="332271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dirty="0"/>
              <a:t>What nerve supplies sympathetic innervation to the ileum?</a:t>
            </a:r>
          </a:p>
          <a:p>
            <a:pPr marL="342900" indent="-342900">
              <a:spcBef>
                <a:spcPts val="0"/>
              </a:spcBef>
              <a:buNone/>
            </a:pPr>
            <a:endParaRPr lang="en-GB" dirty="0"/>
          </a:p>
          <a:p>
            <a:pPr marL="514350" indent="-514350">
              <a:spcBef>
                <a:spcPts val="0"/>
              </a:spcBef>
              <a:buAutoNum type="alphaLcParenR"/>
            </a:pPr>
            <a:r>
              <a:rPr lang="en-GB" dirty="0"/>
              <a:t>Superior mesenteric.</a:t>
            </a:r>
          </a:p>
          <a:p>
            <a:pPr marL="514350" indent="-514350">
              <a:spcBef>
                <a:spcPts val="0"/>
              </a:spcBef>
              <a:buAutoNum type="alphaLcParenR"/>
            </a:pPr>
            <a:endParaRPr lang="en-GB" dirty="0"/>
          </a:p>
          <a:p>
            <a:pPr marL="514350" indent="-514350">
              <a:spcBef>
                <a:spcPts val="0"/>
              </a:spcBef>
              <a:buAutoNum type="alphaLcParenR"/>
            </a:pPr>
            <a:r>
              <a:rPr lang="en-GB" dirty="0"/>
              <a:t>Inferior mesenteric.</a:t>
            </a:r>
          </a:p>
          <a:p>
            <a:pPr marL="514350" indent="-514350">
              <a:spcBef>
                <a:spcPts val="0"/>
              </a:spcBef>
              <a:buAutoNum type="alphaLcParenR"/>
            </a:pPr>
            <a:endParaRPr lang="en-GB" dirty="0"/>
          </a:p>
          <a:p>
            <a:pPr marL="514350" indent="-514350">
              <a:spcBef>
                <a:spcPts val="0"/>
              </a:spcBef>
              <a:buAutoNum type="alphaLcParenR"/>
            </a:pPr>
            <a:r>
              <a:rPr lang="en-GB" b="1" dirty="0"/>
              <a:t>Lesser splanchnic.</a:t>
            </a:r>
          </a:p>
          <a:p>
            <a:pPr marL="514350" indent="-514350">
              <a:spcBef>
                <a:spcPts val="0"/>
              </a:spcBef>
              <a:buAutoNum type="alphaLcParenR"/>
            </a:pPr>
            <a:endParaRPr lang="en-GB" dirty="0"/>
          </a:p>
          <a:p>
            <a:pPr marL="514350" indent="-514350">
              <a:spcBef>
                <a:spcPts val="0"/>
              </a:spcBef>
              <a:buAutoNum type="alphaLcParenR"/>
            </a:pPr>
            <a:r>
              <a:rPr lang="en-GB" dirty="0"/>
              <a:t>Coracoid plexus.</a:t>
            </a:r>
            <a:endParaRPr dirty="0"/>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cs typeface="Calibri"/>
                <a:sym typeface="Calibri"/>
              </a:rPr>
              <a:t>Anatomy: Q1 Answer</a:t>
            </a:r>
            <a:endParaRPr dirty="0"/>
          </a:p>
        </p:txBody>
      </p:sp>
    </p:spTree>
    <p:extLst>
      <p:ext uri="{BB962C8B-B14F-4D97-AF65-F5344CB8AC3E}">
        <p14:creationId xmlns:p14="http://schemas.microsoft.com/office/powerpoint/2010/main" val="3504834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3"/>
          <p:cNvSpPr txBox="1">
            <a:spLocks noGrp="1"/>
          </p:cNvSpPr>
          <p:nvPr>
            <p:ph type="title"/>
          </p:nvPr>
        </p:nvSpPr>
        <p:spPr>
          <a:xfrm>
            <a:off x="1981200" y="274637"/>
            <a:ext cx="8229600" cy="1143000"/>
          </a:xfrm>
          <a:prstGeom prst="rect">
            <a:avLst/>
          </a:prstGeom>
          <a:noFill/>
          <a:ln>
            <a:noFill/>
          </a:ln>
        </p:spPr>
        <p:txBody>
          <a:bodyPr spcFirstLastPara="1" wrap="square" lIns="91425" tIns="45700" rIns="91425" bIns="45700" anchor="ctr" anchorCtr="0">
            <a:noAutofit/>
          </a:bodyPr>
          <a:lstStyle/>
          <a:p>
            <a:pPr>
              <a:buSzPts val="1100"/>
            </a:pPr>
            <a:r>
              <a:rPr lang="en-US"/>
              <a:t>     </a:t>
            </a:r>
            <a:endParaRPr/>
          </a:p>
        </p:txBody>
      </p:sp>
      <p:sp>
        <p:nvSpPr>
          <p:cNvPr id="105" name="Google Shape;105;p3"/>
          <p:cNvSpPr txBox="1">
            <a:spLocks noGrp="1"/>
          </p:cNvSpPr>
          <p:nvPr>
            <p:ph idx="1"/>
          </p:nvPr>
        </p:nvSpPr>
        <p:spPr>
          <a:xfrm>
            <a:off x="1981200" y="2981326"/>
            <a:ext cx="8229600" cy="3144837"/>
          </a:xfrm>
          <a:prstGeom prst="rect">
            <a:avLst/>
          </a:prstGeom>
          <a:noFill/>
          <a:ln>
            <a:noFill/>
          </a:ln>
        </p:spPr>
        <p:txBody>
          <a:bodyPr spcFirstLastPara="1" wrap="square" lIns="91425" tIns="45700" rIns="91425" bIns="45700" anchor="t" anchorCtr="0">
            <a:noAutofit/>
          </a:bodyPr>
          <a:lstStyle/>
          <a:p>
            <a:pPr marL="342900" indent="-342900" algn="r">
              <a:spcBef>
                <a:spcPts val="0"/>
              </a:spcBef>
              <a:buSzPts val="800"/>
              <a:buNone/>
            </a:pPr>
            <a:r>
              <a:rPr lang="en-US" dirty="0"/>
              <a:t>Phase 1 Revision Session</a:t>
            </a:r>
            <a:endParaRPr dirty="0"/>
          </a:p>
          <a:p>
            <a:pPr marL="342900" indent="-342900" algn="r">
              <a:buSzPts val="800"/>
              <a:buNone/>
            </a:pPr>
            <a:endParaRPr dirty="0"/>
          </a:p>
          <a:p>
            <a:pPr marL="342900" indent="-342900" algn="r">
              <a:buSzPts val="800"/>
              <a:buNone/>
            </a:pPr>
            <a:r>
              <a:rPr lang="en-GB" dirty="0"/>
              <a:t>Omar Al-Rubaie</a:t>
            </a:r>
          </a:p>
          <a:p>
            <a:pPr marL="342900" indent="-342900" algn="r">
              <a:buSzPts val="800"/>
              <a:buNone/>
            </a:pPr>
            <a:r>
              <a:rPr lang="en-GB" dirty="0"/>
              <a:t>Special thanks to Beth Richards</a:t>
            </a:r>
            <a:endParaRPr dirty="0"/>
          </a:p>
          <a:p>
            <a:pPr marL="342900" indent="-342900" algn="r">
              <a:buSzPts val="800"/>
              <a:buNone/>
            </a:pPr>
            <a:r>
              <a:rPr lang="en-US" dirty="0">
                <a:latin typeface="Calibri"/>
                <a:ea typeface="Calibri"/>
                <a:cs typeface="Calibri"/>
                <a:sym typeface="Calibri"/>
              </a:rPr>
              <a:t>8/12/2022 / 18:00 – 19:30</a:t>
            </a:r>
            <a:endParaRPr dirty="0"/>
          </a:p>
        </p:txBody>
      </p:sp>
      <p:sp>
        <p:nvSpPr>
          <p:cNvPr id="106" name="Google Shape;106;p3"/>
          <p:cNvSpPr txBox="1"/>
          <p:nvPr/>
        </p:nvSpPr>
        <p:spPr>
          <a:xfrm>
            <a:off x="424069" y="475985"/>
            <a:ext cx="11383617" cy="1505214"/>
          </a:xfrm>
          <a:prstGeom prst="rect">
            <a:avLst/>
          </a:prstGeom>
          <a:solidFill>
            <a:srgbClr val="293267"/>
          </a:solidFill>
          <a:ln>
            <a:noFill/>
          </a:ln>
        </p:spPr>
        <p:txBody>
          <a:bodyPr spcFirstLastPara="1" wrap="square" lIns="91425" tIns="45700" rIns="91425" bIns="45700" anchor="t" anchorCtr="0">
            <a:noAutofit/>
          </a:bodyPr>
          <a:lstStyle/>
          <a:p>
            <a:pPr>
              <a:buSzPts val="1800"/>
            </a:pPr>
            <a:endParaRPr sz="1800">
              <a:solidFill>
                <a:schemeClr val="dk1"/>
              </a:solidFill>
              <a:latin typeface="Calibri"/>
              <a:ea typeface="Calibri"/>
              <a:cs typeface="Calibri"/>
              <a:sym typeface="Calibri"/>
            </a:endParaRPr>
          </a:p>
        </p:txBody>
      </p:sp>
      <p:sp>
        <p:nvSpPr>
          <p:cNvPr id="107" name="Google Shape;107;p3"/>
          <p:cNvSpPr txBox="1"/>
          <p:nvPr/>
        </p:nvSpPr>
        <p:spPr>
          <a:xfrm>
            <a:off x="2402947" y="605271"/>
            <a:ext cx="7386107" cy="2246769"/>
          </a:xfrm>
          <a:prstGeom prst="rect">
            <a:avLst/>
          </a:prstGeom>
          <a:noFill/>
          <a:ln>
            <a:noFill/>
          </a:ln>
        </p:spPr>
        <p:txBody>
          <a:bodyPr spcFirstLastPara="1" wrap="square" lIns="91425" tIns="45700" rIns="91425" bIns="45700" anchor="t" anchorCtr="0">
            <a:noAutofit/>
          </a:bodyPr>
          <a:lstStyle/>
          <a:p>
            <a:pPr algn="ctr">
              <a:buClr>
                <a:schemeClr val="lt1"/>
              </a:buClr>
              <a:buSzPts val="1750"/>
            </a:pPr>
            <a:r>
              <a:rPr lang="en-US" sz="7000" dirty="0">
                <a:solidFill>
                  <a:schemeClr val="lt1"/>
                </a:solidFill>
                <a:latin typeface="Calibri"/>
                <a:ea typeface="Calibri"/>
                <a:cs typeface="Calibri"/>
                <a:sym typeface="Calibri"/>
              </a:rPr>
              <a:t>GI Wrap-Up 1</a:t>
            </a:r>
            <a:endParaRPr dirty="0"/>
          </a:p>
        </p:txBody>
      </p:sp>
      <p:sp>
        <p:nvSpPr>
          <p:cNvPr id="6" name="Google Shape;113;p4">
            <a:extLst>
              <a:ext uri="{FF2B5EF4-FFF2-40B4-BE49-F238E27FC236}">
                <a16:creationId xmlns:a16="http://schemas.microsoft.com/office/drawing/2014/main" id="{87F5AB07-7D0B-D84D-224D-F3FCC6F70AEF}"/>
              </a:ext>
            </a:extLst>
          </p:cNvPr>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pic>
        <p:nvPicPr>
          <p:cNvPr id="7" name="Google Shape;115;p4">
            <a:extLst>
              <a:ext uri="{FF2B5EF4-FFF2-40B4-BE49-F238E27FC236}">
                <a16:creationId xmlns:a16="http://schemas.microsoft.com/office/drawing/2014/main" id="{7D248D96-0D0F-0BE9-DEEF-11F9E04417CB}"/>
              </a:ext>
            </a:extLst>
          </p:cNvPr>
          <p:cNvPicPr preferRelativeResize="0"/>
          <p:nvPr/>
        </p:nvPicPr>
        <p:blipFill rotWithShape="1">
          <a:blip r:embed="rId3">
            <a:alphaModFix/>
          </a:blip>
          <a:srcRect/>
          <a:stretch/>
        </p:blipFill>
        <p:spPr>
          <a:xfrm>
            <a:off x="304800" y="5612873"/>
            <a:ext cx="1023223" cy="102658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dirty="0"/>
              <a:t>What structure is considered to mark the end of the foregut?</a:t>
            </a:r>
          </a:p>
          <a:p>
            <a:pPr marL="342900" indent="-342900">
              <a:spcBef>
                <a:spcPts val="0"/>
              </a:spcBef>
              <a:buNone/>
            </a:pPr>
            <a:endParaRPr lang="en-GB" dirty="0"/>
          </a:p>
          <a:p>
            <a:pPr marL="514350" indent="-514350">
              <a:spcBef>
                <a:spcPts val="0"/>
              </a:spcBef>
              <a:buAutoNum type="alphaLcParenR"/>
            </a:pPr>
            <a:r>
              <a:rPr lang="en-GB" dirty="0"/>
              <a:t>Cystic Artery.</a:t>
            </a:r>
          </a:p>
          <a:p>
            <a:pPr marL="514350" indent="-514350">
              <a:spcBef>
                <a:spcPts val="0"/>
              </a:spcBef>
              <a:buAutoNum type="alphaLcParenR"/>
            </a:pPr>
            <a:endParaRPr lang="en-GB" dirty="0"/>
          </a:p>
          <a:p>
            <a:pPr marL="514350" indent="-514350">
              <a:spcBef>
                <a:spcPts val="0"/>
              </a:spcBef>
              <a:buAutoNum type="alphaLcParenR"/>
            </a:pPr>
            <a:r>
              <a:rPr lang="en-GB" dirty="0"/>
              <a:t>Jejunum.</a:t>
            </a:r>
          </a:p>
          <a:p>
            <a:pPr marL="514350" indent="-514350">
              <a:spcBef>
                <a:spcPts val="0"/>
              </a:spcBef>
              <a:buAutoNum type="alphaLcParenR"/>
            </a:pPr>
            <a:endParaRPr lang="en-GB" dirty="0"/>
          </a:p>
          <a:p>
            <a:pPr marL="514350" indent="-514350">
              <a:spcBef>
                <a:spcPts val="0"/>
              </a:spcBef>
              <a:buAutoNum type="alphaLcParenR"/>
            </a:pPr>
            <a:r>
              <a:rPr lang="en-GB" dirty="0"/>
              <a:t>Major duodenal papilla.</a:t>
            </a:r>
          </a:p>
          <a:p>
            <a:pPr marL="514350" indent="-514350">
              <a:spcBef>
                <a:spcPts val="0"/>
              </a:spcBef>
              <a:buAutoNum type="alphaLcParenR"/>
            </a:pPr>
            <a:endParaRPr lang="en-GB" dirty="0"/>
          </a:p>
          <a:p>
            <a:pPr marL="514350" indent="-514350">
              <a:spcBef>
                <a:spcPts val="0"/>
              </a:spcBef>
              <a:buAutoNum type="alphaLcParenR"/>
            </a:pPr>
            <a:r>
              <a:rPr lang="en-GB" dirty="0"/>
              <a:t>Plicae Circularis.</a:t>
            </a:r>
            <a:endParaRPr dirty="0"/>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Anatomy: Q2</a:t>
            </a:r>
            <a:endParaRPr dirty="0"/>
          </a:p>
        </p:txBody>
      </p:sp>
    </p:spTree>
    <p:extLst>
      <p:ext uri="{BB962C8B-B14F-4D97-AF65-F5344CB8AC3E}">
        <p14:creationId xmlns:p14="http://schemas.microsoft.com/office/powerpoint/2010/main" val="2102001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dirty="0"/>
              <a:t>What structure is considered to mark the end of the foregut?</a:t>
            </a:r>
          </a:p>
          <a:p>
            <a:pPr marL="342900" indent="-342900">
              <a:spcBef>
                <a:spcPts val="0"/>
              </a:spcBef>
              <a:buNone/>
            </a:pPr>
            <a:endParaRPr lang="en-GB" dirty="0"/>
          </a:p>
          <a:p>
            <a:pPr marL="514350" indent="-514350">
              <a:spcBef>
                <a:spcPts val="0"/>
              </a:spcBef>
              <a:buAutoNum type="alphaLcParenR"/>
            </a:pPr>
            <a:r>
              <a:rPr lang="en-GB" dirty="0"/>
              <a:t>Cystic Artery.</a:t>
            </a:r>
          </a:p>
          <a:p>
            <a:pPr marL="514350" indent="-514350">
              <a:spcBef>
                <a:spcPts val="0"/>
              </a:spcBef>
              <a:buAutoNum type="alphaLcParenR"/>
            </a:pPr>
            <a:endParaRPr lang="en-GB" dirty="0"/>
          </a:p>
          <a:p>
            <a:pPr marL="514350" indent="-514350">
              <a:spcBef>
                <a:spcPts val="0"/>
              </a:spcBef>
              <a:buAutoNum type="alphaLcParenR"/>
            </a:pPr>
            <a:r>
              <a:rPr lang="en-GB" dirty="0"/>
              <a:t>Jejunum.</a:t>
            </a:r>
          </a:p>
          <a:p>
            <a:pPr marL="514350" indent="-514350">
              <a:spcBef>
                <a:spcPts val="0"/>
              </a:spcBef>
              <a:buAutoNum type="alphaLcParenR"/>
            </a:pPr>
            <a:endParaRPr lang="en-GB" dirty="0"/>
          </a:p>
          <a:p>
            <a:pPr marL="514350" indent="-514350">
              <a:spcBef>
                <a:spcPts val="0"/>
              </a:spcBef>
              <a:buAutoNum type="alphaLcParenR"/>
            </a:pPr>
            <a:r>
              <a:rPr lang="en-GB" b="1" dirty="0"/>
              <a:t>Major duodenal papilla.</a:t>
            </a:r>
          </a:p>
          <a:p>
            <a:pPr marL="514350" indent="-514350">
              <a:spcBef>
                <a:spcPts val="0"/>
              </a:spcBef>
              <a:buAutoNum type="alphaLcParenR"/>
            </a:pPr>
            <a:endParaRPr lang="en-GB" dirty="0"/>
          </a:p>
          <a:p>
            <a:pPr marL="514350" indent="-514350">
              <a:spcBef>
                <a:spcPts val="0"/>
              </a:spcBef>
              <a:buAutoNum type="alphaLcParenR"/>
            </a:pPr>
            <a:r>
              <a:rPr lang="en-GB" dirty="0"/>
              <a:t>Plicae Circularis.</a:t>
            </a:r>
            <a:endParaRPr dirty="0"/>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Anatomy: Q2 Answer</a:t>
            </a:r>
            <a:endParaRPr dirty="0"/>
          </a:p>
        </p:txBody>
      </p:sp>
    </p:spTree>
    <p:extLst>
      <p:ext uri="{BB962C8B-B14F-4D97-AF65-F5344CB8AC3E}">
        <p14:creationId xmlns:p14="http://schemas.microsoft.com/office/powerpoint/2010/main" val="2387703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dirty="0"/>
              <a:t>Which of the following is a retroperitoneal organ?</a:t>
            </a:r>
          </a:p>
          <a:p>
            <a:pPr marL="342900" indent="-342900">
              <a:spcBef>
                <a:spcPts val="0"/>
              </a:spcBef>
              <a:buNone/>
            </a:pPr>
            <a:endParaRPr lang="en-GB" dirty="0"/>
          </a:p>
          <a:p>
            <a:pPr marL="514350" indent="-514350">
              <a:spcBef>
                <a:spcPts val="0"/>
              </a:spcBef>
              <a:buAutoNum type="alphaLcParenR"/>
            </a:pPr>
            <a:r>
              <a:rPr lang="en-GB" dirty="0"/>
              <a:t>Stomach.</a:t>
            </a:r>
          </a:p>
          <a:p>
            <a:pPr marL="514350" indent="-514350">
              <a:spcBef>
                <a:spcPts val="0"/>
              </a:spcBef>
              <a:buAutoNum type="alphaLcParenR"/>
            </a:pPr>
            <a:endParaRPr lang="en-GB" dirty="0"/>
          </a:p>
          <a:p>
            <a:pPr marL="514350" indent="-514350">
              <a:spcBef>
                <a:spcPts val="0"/>
              </a:spcBef>
              <a:buAutoNum type="alphaLcParenR"/>
            </a:pPr>
            <a:r>
              <a:rPr lang="en-GB" dirty="0"/>
              <a:t>Transverse colon.</a:t>
            </a:r>
          </a:p>
          <a:p>
            <a:pPr marL="514350" indent="-514350">
              <a:spcBef>
                <a:spcPts val="0"/>
              </a:spcBef>
              <a:buAutoNum type="alphaLcParenR"/>
            </a:pPr>
            <a:endParaRPr lang="en-GB" dirty="0"/>
          </a:p>
          <a:p>
            <a:pPr marL="514350" indent="-514350">
              <a:spcBef>
                <a:spcPts val="0"/>
              </a:spcBef>
              <a:buAutoNum type="alphaLcParenR"/>
            </a:pPr>
            <a:r>
              <a:rPr lang="en-GB" dirty="0"/>
              <a:t>Appendix.</a:t>
            </a:r>
          </a:p>
          <a:p>
            <a:pPr marL="514350" indent="-514350">
              <a:spcBef>
                <a:spcPts val="0"/>
              </a:spcBef>
              <a:buAutoNum type="alphaLcParenR"/>
            </a:pPr>
            <a:endParaRPr lang="en-GB" dirty="0"/>
          </a:p>
          <a:p>
            <a:pPr marL="514350" indent="-514350">
              <a:spcBef>
                <a:spcPts val="0"/>
              </a:spcBef>
              <a:buAutoNum type="alphaLcParenR"/>
            </a:pPr>
            <a:r>
              <a:rPr lang="en-GB" dirty="0"/>
              <a:t>Descending colon.</a:t>
            </a:r>
          </a:p>
          <a:p>
            <a:pPr marL="514350" indent="-514350">
              <a:spcBef>
                <a:spcPts val="0"/>
              </a:spcBef>
              <a:buAutoNum type="alphaLcParenR"/>
            </a:pPr>
            <a:endParaRPr lang="en-GB" dirty="0"/>
          </a:p>
          <a:p>
            <a:pPr marL="514350" indent="-514350">
              <a:spcBef>
                <a:spcPts val="0"/>
              </a:spcBef>
              <a:buAutoNum type="alphaLcParenR"/>
            </a:pPr>
            <a:endParaRPr lang="en-GB" dirty="0"/>
          </a:p>
          <a:p>
            <a:pPr marL="514350" indent="-514350">
              <a:spcBef>
                <a:spcPts val="0"/>
              </a:spcBef>
              <a:buAutoNum type="alphaLcParenR"/>
            </a:pPr>
            <a:endParaRPr dirty="0"/>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Anatomy: Q3</a:t>
            </a:r>
            <a:endParaRPr dirty="0"/>
          </a:p>
        </p:txBody>
      </p:sp>
    </p:spTree>
    <p:extLst>
      <p:ext uri="{BB962C8B-B14F-4D97-AF65-F5344CB8AC3E}">
        <p14:creationId xmlns:p14="http://schemas.microsoft.com/office/powerpoint/2010/main" val="330104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dirty="0"/>
              <a:t>Which of the following is a retroperitoneal organ?</a:t>
            </a:r>
          </a:p>
          <a:p>
            <a:pPr marL="342900" indent="-342900">
              <a:spcBef>
                <a:spcPts val="0"/>
              </a:spcBef>
              <a:buNone/>
            </a:pPr>
            <a:endParaRPr lang="en-GB" dirty="0"/>
          </a:p>
          <a:p>
            <a:pPr marL="514350" indent="-514350">
              <a:spcBef>
                <a:spcPts val="0"/>
              </a:spcBef>
              <a:buAutoNum type="alphaLcParenR"/>
            </a:pPr>
            <a:r>
              <a:rPr lang="en-GB" dirty="0"/>
              <a:t>Stomach.</a:t>
            </a:r>
          </a:p>
          <a:p>
            <a:pPr marL="514350" indent="-514350">
              <a:spcBef>
                <a:spcPts val="0"/>
              </a:spcBef>
              <a:buAutoNum type="alphaLcParenR"/>
            </a:pPr>
            <a:endParaRPr lang="en-GB" dirty="0"/>
          </a:p>
          <a:p>
            <a:pPr marL="514350" indent="-514350">
              <a:spcBef>
                <a:spcPts val="0"/>
              </a:spcBef>
              <a:buAutoNum type="alphaLcParenR"/>
            </a:pPr>
            <a:r>
              <a:rPr lang="en-GB" dirty="0"/>
              <a:t>Transverse colon.</a:t>
            </a:r>
          </a:p>
          <a:p>
            <a:pPr marL="514350" indent="-514350">
              <a:spcBef>
                <a:spcPts val="0"/>
              </a:spcBef>
              <a:buAutoNum type="alphaLcParenR"/>
            </a:pPr>
            <a:endParaRPr lang="en-GB" dirty="0"/>
          </a:p>
          <a:p>
            <a:pPr marL="514350" indent="-514350">
              <a:spcBef>
                <a:spcPts val="0"/>
              </a:spcBef>
              <a:buAutoNum type="alphaLcParenR"/>
            </a:pPr>
            <a:r>
              <a:rPr lang="en-GB" dirty="0"/>
              <a:t>Appendix.</a:t>
            </a:r>
          </a:p>
          <a:p>
            <a:pPr marL="514350" indent="-514350">
              <a:spcBef>
                <a:spcPts val="0"/>
              </a:spcBef>
              <a:buAutoNum type="alphaLcParenR"/>
            </a:pPr>
            <a:endParaRPr lang="en-GB" dirty="0"/>
          </a:p>
          <a:p>
            <a:pPr marL="514350" indent="-514350">
              <a:spcBef>
                <a:spcPts val="0"/>
              </a:spcBef>
              <a:buAutoNum type="alphaLcParenR"/>
            </a:pPr>
            <a:r>
              <a:rPr lang="en-GB" b="1" dirty="0"/>
              <a:t>Descending colon.</a:t>
            </a:r>
          </a:p>
          <a:p>
            <a:pPr marL="514350" indent="-514350">
              <a:spcBef>
                <a:spcPts val="0"/>
              </a:spcBef>
              <a:buAutoNum type="alphaLcParenR"/>
            </a:pPr>
            <a:endParaRPr lang="en-GB" dirty="0"/>
          </a:p>
          <a:p>
            <a:pPr marL="514350" indent="-514350">
              <a:spcBef>
                <a:spcPts val="0"/>
              </a:spcBef>
              <a:buAutoNum type="alphaLcParenR"/>
            </a:pPr>
            <a:endParaRPr lang="en-GB" dirty="0"/>
          </a:p>
          <a:p>
            <a:pPr marL="514350" indent="-514350">
              <a:spcBef>
                <a:spcPts val="0"/>
              </a:spcBef>
              <a:buAutoNum type="alphaLcParenR"/>
            </a:pPr>
            <a:endParaRPr dirty="0"/>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Anatomy: Q3 Answer</a:t>
            </a:r>
            <a:endParaRPr dirty="0"/>
          </a:p>
        </p:txBody>
      </p:sp>
    </p:spTree>
    <p:extLst>
      <p:ext uri="{BB962C8B-B14F-4D97-AF65-F5344CB8AC3E}">
        <p14:creationId xmlns:p14="http://schemas.microsoft.com/office/powerpoint/2010/main" val="1300261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dirty="0"/>
              <a:t>What artery supplies the main blood supply to the hindgut?</a:t>
            </a:r>
          </a:p>
          <a:p>
            <a:pPr marL="342900" indent="-342900">
              <a:spcBef>
                <a:spcPts val="0"/>
              </a:spcBef>
              <a:buNone/>
            </a:pPr>
            <a:endParaRPr lang="en-GB" dirty="0"/>
          </a:p>
          <a:p>
            <a:pPr marL="514350" indent="-514350">
              <a:spcBef>
                <a:spcPts val="0"/>
              </a:spcBef>
              <a:buAutoNum type="alphaLcParenR"/>
            </a:pPr>
            <a:r>
              <a:rPr lang="en-GB" dirty="0"/>
              <a:t>Inferior mesenteric artery.</a:t>
            </a:r>
          </a:p>
          <a:p>
            <a:pPr marL="514350" indent="-514350">
              <a:spcBef>
                <a:spcPts val="0"/>
              </a:spcBef>
              <a:buAutoNum type="alphaLcParenR"/>
            </a:pPr>
            <a:endParaRPr lang="en-GB" dirty="0"/>
          </a:p>
          <a:p>
            <a:pPr marL="514350" indent="-514350">
              <a:spcBef>
                <a:spcPts val="0"/>
              </a:spcBef>
              <a:buAutoNum type="alphaLcParenR"/>
            </a:pPr>
            <a:r>
              <a:rPr lang="en-GB" dirty="0"/>
              <a:t>Superior mesentery artery.</a:t>
            </a:r>
          </a:p>
          <a:p>
            <a:pPr marL="514350" indent="-514350">
              <a:spcBef>
                <a:spcPts val="0"/>
              </a:spcBef>
              <a:buAutoNum type="alphaLcParenR"/>
            </a:pPr>
            <a:endParaRPr lang="en-GB" dirty="0"/>
          </a:p>
          <a:p>
            <a:pPr marL="514350" indent="-514350">
              <a:spcBef>
                <a:spcPts val="0"/>
              </a:spcBef>
              <a:buAutoNum type="alphaLcParenR"/>
            </a:pPr>
            <a:r>
              <a:rPr lang="en-GB" dirty="0"/>
              <a:t>Left colic artery.</a:t>
            </a:r>
          </a:p>
          <a:p>
            <a:pPr marL="514350" indent="-514350">
              <a:spcBef>
                <a:spcPts val="0"/>
              </a:spcBef>
              <a:buAutoNum type="alphaLcParenR"/>
            </a:pPr>
            <a:endParaRPr lang="en-GB" dirty="0"/>
          </a:p>
          <a:p>
            <a:pPr marL="514350" indent="-514350">
              <a:spcBef>
                <a:spcPts val="0"/>
              </a:spcBef>
              <a:buAutoNum type="alphaLcParenR"/>
            </a:pPr>
            <a:r>
              <a:rPr lang="en-GB" dirty="0"/>
              <a:t>Celiac artery.</a:t>
            </a:r>
          </a:p>
          <a:p>
            <a:pPr marL="514350" indent="-514350">
              <a:spcBef>
                <a:spcPts val="0"/>
              </a:spcBef>
              <a:buAutoNum type="alphaLcParenR"/>
            </a:pPr>
            <a:endParaRPr lang="en-GB" dirty="0"/>
          </a:p>
          <a:p>
            <a:pPr marL="514350" indent="-514350">
              <a:spcBef>
                <a:spcPts val="0"/>
              </a:spcBef>
              <a:buAutoNum type="alphaLcParenR"/>
            </a:pPr>
            <a:endParaRPr dirty="0"/>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Anatomy: Q4</a:t>
            </a:r>
            <a:endParaRPr dirty="0"/>
          </a:p>
        </p:txBody>
      </p:sp>
    </p:spTree>
    <p:extLst>
      <p:ext uri="{BB962C8B-B14F-4D97-AF65-F5344CB8AC3E}">
        <p14:creationId xmlns:p14="http://schemas.microsoft.com/office/powerpoint/2010/main" val="2703276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dirty="0"/>
              <a:t>What artery supplies the main blood supply to the hindgut?</a:t>
            </a:r>
          </a:p>
          <a:p>
            <a:pPr marL="342900" indent="-342900">
              <a:spcBef>
                <a:spcPts val="0"/>
              </a:spcBef>
              <a:buNone/>
            </a:pPr>
            <a:endParaRPr lang="en-GB" dirty="0"/>
          </a:p>
          <a:p>
            <a:pPr marL="514350" indent="-514350">
              <a:spcBef>
                <a:spcPts val="0"/>
              </a:spcBef>
              <a:buAutoNum type="alphaLcParenR"/>
            </a:pPr>
            <a:r>
              <a:rPr lang="en-GB" b="1" dirty="0"/>
              <a:t>Inferior mesenteric artery.</a:t>
            </a:r>
          </a:p>
          <a:p>
            <a:pPr marL="514350" indent="-514350">
              <a:spcBef>
                <a:spcPts val="0"/>
              </a:spcBef>
              <a:buAutoNum type="alphaLcParenR"/>
            </a:pPr>
            <a:endParaRPr lang="en-GB" dirty="0"/>
          </a:p>
          <a:p>
            <a:pPr marL="514350" indent="-514350">
              <a:spcBef>
                <a:spcPts val="0"/>
              </a:spcBef>
              <a:buAutoNum type="alphaLcParenR"/>
            </a:pPr>
            <a:r>
              <a:rPr lang="en-GB" dirty="0"/>
              <a:t>Superior mesentery artery.</a:t>
            </a:r>
          </a:p>
          <a:p>
            <a:pPr marL="514350" indent="-514350">
              <a:spcBef>
                <a:spcPts val="0"/>
              </a:spcBef>
              <a:buAutoNum type="alphaLcParenR"/>
            </a:pPr>
            <a:endParaRPr lang="en-GB" dirty="0"/>
          </a:p>
          <a:p>
            <a:pPr marL="514350" indent="-514350">
              <a:spcBef>
                <a:spcPts val="0"/>
              </a:spcBef>
              <a:buAutoNum type="alphaLcParenR"/>
            </a:pPr>
            <a:r>
              <a:rPr lang="en-GB" dirty="0"/>
              <a:t>Left colic artery.</a:t>
            </a:r>
          </a:p>
          <a:p>
            <a:pPr marL="514350" indent="-514350">
              <a:spcBef>
                <a:spcPts val="0"/>
              </a:spcBef>
              <a:buAutoNum type="alphaLcParenR"/>
            </a:pPr>
            <a:endParaRPr lang="en-GB" dirty="0"/>
          </a:p>
          <a:p>
            <a:pPr marL="514350" indent="-514350">
              <a:spcBef>
                <a:spcPts val="0"/>
              </a:spcBef>
              <a:buAutoNum type="alphaLcParenR"/>
            </a:pPr>
            <a:r>
              <a:rPr lang="en-GB" dirty="0"/>
              <a:t>Celiac artery.</a:t>
            </a:r>
          </a:p>
          <a:p>
            <a:pPr marL="514350" indent="-514350">
              <a:spcBef>
                <a:spcPts val="0"/>
              </a:spcBef>
              <a:buAutoNum type="alphaLcParenR"/>
            </a:pPr>
            <a:endParaRPr lang="en-GB" dirty="0"/>
          </a:p>
          <a:p>
            <a:pPr marL="514350" indent="-514350">
              <a:spcBef>
                <a:spcPts val="0"/>
              </a:spcBef>
              <a:buAutoNum type="alphaLcParenR"/>
            </a:pPr>
            <a:endParaRPr dirty="0"/>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Anatomy: Q4 Answer</a:t>
            </a:r>
            <a:endParaRPr dirty="0"/>
          </a:p>
        </p:txBody>
      </p:sp>
    </p:spTree>
    <p:extLst>
      <p:ext uri="{BB962C8B-B14F-4D97-AF65-F5344CB8AC3E}">
        <p14:creationId xmlns:p14="http://schemas.microsoft.com/office/powerpoint/2010/main" val="1236139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5"/>
          <p:cNvSpPr txBox="1">
            <a:spLocks noGrp="1"/>
          </p:cNvSpPr>
          <p:nvPr>
            <p:ph sz="half" idx="1"/>
          </p:nvPr>
        </p:nvSpPr>
        <p:spPr>
          <a:xfrm>
            <a:off x="1981201" y="1600201"/>
            <a:ext cx="4038599" cy="4525963"/>
          </a:xfrm>
          <a:prstGeom prst="rect">
            <a:avLst/>
          </a:prstGeom>
          <a:noFill/>
          <a:ln>
            <a:noFill/>
          </a:ln>
        </p:spPr>
        <p:txBody>
          <a:bodyPr spcFirstLastPara="1" wrap="square" lIns="91425" tIns="91425" rIns="91425" bIns="91425" anchor="t" anchorCtr="0">
            <a:noAutofit/>
          </a:bodyPr>
          <a:lstStyle/>
          <a:p>
            <a:pPr marL="342900" indent="0">
              <a:spcBef>
                <a:spcPts val="0"/>
              </a:spcBef>
              <a:buNone/>
            </a:pPr>
            <a:r>
              <a:rPr lang="en-GB" dirty="0"/>
              <a:t>The swallowing reflex is composed of a serious of tongue, pharyngeal, and laryngeal muscles.</a:t>
            </a:r>
          </a:p>
          <a:p>
            <a:pPr marL="342900" indent="0">
              <a:spcBef>
                <a:spcPts val="0"/>
              </a:spcBef>
              <a:buNone/>
            </a:pPr>
            <a:endParaRPr lang="en-GB" dirty="0"/>
          </a:p>
          <a:p>
            <a:pPr marL="342900" indent="0">
              <a:spcBef>
                <a:spcPts val="0"/>
              </a:spcBef>
              <a:buNone/>
            </a:pPr>
            <a:r>
              <a:rPr lang="en-GB" dirty="0"/>
              <a:t>It is necessary to allow the movement of a bolus of food from the oral cavity to the oesophagus without aspiration.</a:t>
            </a:r>
            <a:endParaRPr dirty="0"/>
          </a:p>
        </p:txBody>
      </p:sp>
      <p:sp>
        <p:nvSpPr>
          <p:cNvPr id="7" name="Google Shape;130;p6">
            <a:extLst>
              <a:ext uri="{FF2B5EF4-FFF2-40B4-BE49-F238E27FC236}">
                <a16:creationId xmlns:a16="http://schemas.microsoft.com/office/drawing/2014/main" id="{A6322A3C-083E-D4D8-0820-A9DD036C20A2}"/>
              </a:ext>
            </a:extLst>
          </p:cNvPr>
          <p:cNvSpPr txBox="1"/>
          <p:nvPr/>
        </p:nvSpPr>
        <p:spPr>
          <a:xfrm>
            <a:off x="278296" y="239712"/>
            <a:ext cx="1163540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sp>
        <p:nvSpPr>
          <p:cNvPr id="8" name="Google Shape;132;p6">
            <a:extLst>
              <a:ext uri="{FF2B5EF4-FFF2-40B4-BE49-F238E27FC236}">
                <a16:creationId xmlns:a16="http://schemas.microsoft.com/office/drawing/2014/main" id="{6E8F50AC-DDE8-BB48-2F0E-208F54E04C7E}"/>
              </a:ext>
            </a:extLst>
          </p:cNvPr>
          <p:cNvSpPr txBox="1"/>
          <p:nvPr/>
        </p:nvSpPr>
        <p:spPr>
          <a:xfrm>
            <a:off x="2711609" y="449706"/>
            <a:ext cx="5529008"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Swallowing Overview</a:t>
            </a:r>
            <a:endParaRPr dirty="0"/>
          </a:p>
        </p:txBody>
      </p:sp>
      <p:sp>
        <p:nvSpPr>
          <p:cNvPr id="9" name="Google Shape;113;p4">
            <a:extLst>
              <a:ext uri="{FF2B5EF4-FFF2-40B4-BE49-F238E27FC236}">
                <a16:creationId xmlns:a16="http://schemas.microsoft.com/office/drawing/2014/main" id="{21BD9904-C932-9E3C-5C76-5085B3D15213}"/>
              </a:ext>
            </a:extLst>
          </p:cNvPr>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pic>
        <p:nvPicPr>
          <p:cNvPr id="10" name="Google Shape;115;p4">
            <a:extLst>
              <a:ext uri="{FF2B5EF4-FFF2-40B4-BE49-F238E27FC236}">
                <a16:creationId xmlns:a16="http://schemas.microsoft.com/office/drawing/2014/main" id="{D479BDBA-4706-D07E-BAFA-6AE57A0E52DD}"/>
              </a:ext>
            </a:extLst>
          </p:cNvPr>
          <p:cNvPicPr preferRelativeResize="0"/>
          <p:nvPr/>
        </p:nvPicPr>
        <p:blipFill rotWithShape="1">
          <a:blip r:embed="rId3">
            <a:alphaModFix/>
          </a:blip>
          <a:srcRect/>
          <a:stretch/>
        </p:blipFill>
        <p:spPr>
          <a:xfrm>
            <a:off x="304800" y="5612873"/>
            <a:ext cx="1023223" cy="1026582"/>
          </a:xfrm>
          <a:prstGeom prst="rect">
            <a:avLst/>
          </a:prstGeom>
          <a:noFill/>
          <a:ln>
            <a:noFill/>
          </a:ln>
        </p:spPr>
      </p:pic>
      <p:pic>
        <p:nvPicPr>
          <p:cNvPr id="1026" name="Picture 2" descr="Swallowing - Gastrointestinal - Medbullets Step 1">
            <a:extLst>
              <a:ext uri="{FF2B5EF4-FFF2-40B4-BE49-F238E27FC236}">
                <a16:creationId xmlns:a16="http://schemas.microsoft.com/office/drawing/2014/main" id="{3CA277EE-88C5-20B1-5456-102D5E8D3D9E}"/>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172200" y="2650635"/>
            <a:ext cx="4038600" cy="2425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880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5"/>
          <p:cNvSpPr txBox="1">
            <a:spLocks noGrp="1"/>
          </p:cNvSpPr>
          <p:nvPr>
            <p:ph sz="half" idx="1"/>
          </p:nvPr>
        </p:nvSpPr>
        <p:spPr>
          <a:xfrm>
            <a:off x="1981201" y="1600201"/>
            <a:ext cx="5006248" cy="4525963"/>
          </a:xfrm>
          <a:prstGeom prst="rect">
            <a:avLst/>
          </a:prstGeom>
          <a:noFill/>
          <a:ln>
            <a:noFill/>
          </a:ln>
        </p:spPr>
        <p:txBody>
          <a:bodyPr spcFirstLastPara="1" wrap="square" lIns="91425" tIns="91425" rIns="91425" bIns="91425" anchor="t" anchorCtr="0">
            <a:noAutofit/>
          </a:bodyPr>
          <a:lstStyle/>
          <a:p>
            <a:pPr marL="342900" indent="0">
              <a:spcBef>
                <a:spcPts val="0"/>
              </a:spcBef>
              <a:buNone/>
            </a:pPr>
            <a:r>
              <a:rPr lang="en-GB" dirty="0"/>
              <a:t>The swallowing reflux is made up of 3 phases:</a:t>
            </a:r>
          </a:p>
          <a:p>
            <a:pPr marL="342900" indent="0">
              <a:spcBef>
                <a:spcPts val="0"/>
              </a:spcBef>
              <a:buNone/>
            </a:pPr>
            <a:endParaRPr lang="en-GB" dirty="0"/>
          </a:p>
          <a:p>
            <a:pPr marL="857250" indent="-514350">
              <a:spcBef>
                <a:spcPts val="0"/>
              </a:spcBef>
              <a:buAutoNum type="arabicPeriod"/>
            </a:pPr>
            <a:r>
              <a:rPr lang="en-GB" dirty="0"/>
              <a:t>Oral (voluntary)</a:t>
            </a:r>
          </a:p>
          <a:p>
            <a:pPr marL="857250" indent="-514350">
              <a:spcBef>
                <a:spcPts val="0"/>
              </a:spcBef>
              <a:buAutoNum type="arabicPeriod"/>
            </a:pPr>
            <a:endParaRPr lang="en-GB" dirty="0"/>
          </a:p>
          <a:p>
            <a:pPr marL="857250" indent="-514350">
              <a:spcBef>
                <a:spcPts val="0"/>
              </a:spcBef>
              <a:buAutoNum type="arabicPeriod"/>
            </a:pPr>
            <a:r>
              <a:rPr lang="en-GB" dirty="0"/>
              <a:t>Pharyngeal (involuntary)</a:t>
            </a:r>
          </a:p>
          <a:p>
            <a:pPr marL="857250" indent="-514350">
              <a:spcBef>
                <a:spcPts val="0"/>
              </a:spcBef>
              <a:buAutoNum type="arabicPeriod"/>
            </a:pPr>
            <a:endParaRPr lang="en-GB" dirty="0"/>
          </a:p>
          <a:p>
            <a:pPr marL="857250" indent="-514350">
              <a:spcBef>
                <a:spcPts val="0"/>
              </a:spcBef>
              <a:buAutoNum type="arabicPeriod"/>
            </a:pPr>
            <a:r>
              <a:rPr lang="en-GB" dirty="0"/>
              <a:t>Oesophageal (involuntary)</a:t>
            </a:r>
            <a:endParaRPr dirty="0"/>
          </a:p>
        </p:txBody>
      </p:sp>
      <p:sp>
        <p:nvSpPr>
          <p:cNvPr id="7" name="Google Shape;130;p6">
            <a:extLst>
              <a:ext uri="{FF2B5EF4-FFF2-40B4-BE49-F238E27FC236}">
                <a16:creationId xmlns:a16="http://schemas.microsoft.com/office/drawing/2014/main" id="{A6322A3C-083E-D4D8-0820-A9DD036C20A2}"/>
              </a:ext>
            </a:extLst>
          </p:cNvPr>
          <p:cNvSpPr txBox="1"/>
          <p:nvPr/>
        </p:nvSpPr>
        <p:spPr>
          <a:xfrm>
            <a:off x="278296" y="239712"/>
            <a:ext cx="1163540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sp>
        <p:nvSpPr>
          <p:cNvPr id="8" name="Google Shape;132;p6">
            <a:extLst>
              <a:ext uri="{FF2B5EF4-FFF2-40B4-BE49-F238E27FC236}">
                <a16:creationId xmlns:a16="http://schemas.microsoft.com/office/drawing/2014/main" id="{6E8F50AC-DDE8-BB48-2F0E-208F54E04C7E}"/>
              </a:ext>
            </a:extLst>
          </p:cNvPr>
          <p:cNvSpPr txBox="1"/>
          <p:nvPr/>
        </p:nvSpPr>
        <p:spPr>
          <a:xfrm>
            <a:off x="2711609" y="449706"/>
            <a:ext cx="5529008"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Swallowing: Physiology</a:t>
            </a:r>
            <a:endParaRPr dirty="0"/>
          </a:p>
        </p:txBody>
      </p:sp>
      <p:sp>
        <p:nvSpPr>
          <p:cNvPr id="9" name="Google Shape;113;p4">
            <a:extLst>
              <a:ext uri="{FF2B5EF4-FFF2-40B4-BE49-F238E27FC236}">
                <a16:creationId xmlns:a16="http://schemas.microsoft.com/office/drawing/2014/main" id="{21BD9904-C932-9E3C-5C76-5085B3D15213}"/>
              </a:ext>
            </a:extLst>
          </p:cNvPr>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pic>
        <p:nvPicPr>
          <p:cNvPr id="10" name="Google Shape;115;p4">
            <a:extLst>
              <a:ext uri="{FF2B5EF4-FFF2-40B4-BE49-F238E27FC236}">
                <a16:creationId xmlns:a16="http://schemas.microsoft.com/office/drawing/2014/main" id="{D479BDBA-4706-D07E-BAFA-6AE57A0E52DD}"/>
              </a:ext>
            </a:extLst>
          </p:cNvPr>
          <p:cNvPicPr preferRelativeResize="0"/>
          <p:nvPr/>
        </p:nvPicPr>
        <p:blipFill rotWithShape="1">
          <a:blip r:embed="rId3">
            <a:alphaModFix/>
          </a:blip>
          <a:srcRect/>
          <a:stretch/>
        </p:blipFill>
        <p:spPr>
          <a:xfrm>
            <a:off x="304800" y="5612873"/>
            <a:ext cx="1023223" cy="1026582"/>
          </a:xfrm>
          <a:prstGeom prst="rect">
            <a:avLst/>
          </a:prstGeom>
          <a:noFill/>
          <a:ln>
            <a:noFill/>
          </a:ln>
        </p:spPr>
      </p:pic>
      <p:pic>
        <p:nvPicPr>
          <p:cNvPr id="2052" name="Picture 4" descr="Swallowing - Gastrointestinal - Medbullets Step 1">
            <a:extLst>
              <a:ext uri="{FF2B5EF4-FFF2-40B4-BE49-F238E27FC236}">
                <a16:creationId xmlns:a16="http://schemas.microsoft.com/office/drawing/2014/main" id="{F13BF02A-4FFE-FE4F-4CA0-90AAFB54C32C}"/>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7087327" y="2650636"/>
            <a:ext cx="4038600" cy="2425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531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5"/>
          <p:cNvSpPr txBox="1">
            <a:spLocks noGrp="1"/>
          </p:cNvSpPr>
          <p:nvPr>
            <p:ph sz="half" idx="1"/>
          </p:nvPr>
        </p:nvSpPr>
        <p:spPr>
          <a:xfrm>
            <a:off x="304800" y="1683597"/>
            <a:ext cx="4038599" cy="4525963"/>
          </a:xfrm>
          <a:prstGeom prst="rect">
            <a:avLst/>
          </a:prstGeom>
          <a:noFill/>
          <a:ln>
            <a:noFill/>
          </a:ln>
        </p:spPr>
        <p:txBody>
          <a:bodyPr spcFirstLastPara="1" wrap="square" lIns="91425" tIns="91425" rIns="91425" bIns="91425" anchor="t" anchorCtr="0">
            <a:noAutofit/>
          </a:bodyPr>
          <a:lstStyle/>
          <a:p>
            <a:pPr marL="342900" indent="0">
              <a:spcBef>
                <a:spcPts val="0"/>
              </a:spcBef>
              <a:buNone/>
            </a:pPr>
            <a:r>
              <a:rPr lang="en-GB" dirty="0"/>
              <a:t>The oral phase has two sub-phases:</a:t>
            </a:r>
          </a:p>
          <a:p>
            <a:pPr marL="342900" indent="0">
              <a:spcBef>
                <a:spcPts val="0"/>
              </a:spcBef>
              <a:buNone/>
            </a:pPr>
            <a:r>
              <a:rPr lang="en-GB" dirty="0"/>
              <a:t>1. The preparatory phase (chewing, mastication, and sucking). Food also mixes with salvia forming a bolus.</a:t>
            </a:r>
          </a:p>
          <a:p>
            <a:pPr marL="342900" indent="0">
              <a:spcBef>
                <a:spcPts val="0"/>
              </a:spcBef>
              <a:buNone/>
            </a:pPr>
            <a:endParaRPr lang="en-GB" dirty="0"/>
          </a:p>
        </p:txBody>
      </p:sp>
      <p:sp>
        <p:nvSpPr>
          <p:cNvPr id="123" name="Google Shape;123;p5"/>
          <p:cNvSpPr txBox="1">
            <a:spLocks noGrp="1"/>
          </p:cNvSpPr>
          <p:nvPr>
            <p:ph sz="half" idx="2"/>
          </p:nvPr>
        </p:nvSpPr>
        <p:spPr>
          <a:xfrm>
            <a:off x="4343400" y="2476551"/>
            <a:ext cx="7570304" cy="3642065"/>
          </a:xfrm>
          <a:prstGeom prst="rect">
            <a:avLst/>
          </a:prstGeom>
          <a:noFill/>
          <a:ln>
            <a:noFill/>
          </a:ln>
        </p:spPr>
        <p:txBody>
          <a:bodyPr spcFirstLastPara="1" wrap="square" lIns="91425" tIns="91425" rIns="91425" bIns="91425" anchor="t" anchorCtr="0">
            <a:noAutofit/>
          </a:bodyPr>
          <a:lstStyle/>
          <a:p>
            <a:pPr marL="342900" indent="0">
              <a:spcBef>
                <a:spcPts val="0"/>
              </a:spcBef>
              <a:buNone/>
            </a:pPr>
            <a:r>
              <a:rPr lang="en-GB" dirty="0"/>
              <a:t>2. The transfer phase where:</a:t>
            </a:r>
          </a:p>
          <a:p>
            <a:pPr marL="857250" indent="-514350">
              <a:spcBef>
                <a:spcPts val="0"/>
              </a:spcBef>
              <a:buAutoNum type="alphaLcParenR"/>
            </a:pPr>
            <a:r>
              <a:rPr lang="en-GB" dirty="0"/>
              <a:t>The tip of the tongue contracts against the hard palate pushing food to the oropharynx.</a:t>
            </a:r>
          </a:p>
          <a:p>
            <a:pPr marL="857250" indent="-514350">
              <a:spcBef>
                <a:spcPts val="0"/>
              </a:spcBef>
              <a:buAutoNum type="alphaLcParenR"/>
            </a:pPr>
            <a:r>
              <a:rPr lang="en-GB" dirty="0"/>
              <a:t>The soft palate elevates blocking off the nasopharynx.</a:t>
            </a:r>
          </a:p>
          <a:p>
            <a:pPr marL="857250" indent="-514350">
              <a:spcBef>
                <a:spcPts val="0"/>
              </a:spcBef>
              <a:buAutoNum type="alphaLcParenR"/>
            </a:pPr>
            <a:r>
              <a:rPr lang="en-GB" dirty="0"/>
              <a:t>The posterior phalangeal wall contracts downwards along with the soft palate.</a:t>
            </a:r>
          </a:p>
          <a:p>
            <a:pPr marL="857250" indent="-514350">
              <a:spcBef>
                <a:spcPts val="0"/>
              </a:spcBef>
              <a:buAutoNum type="alphaLcParenR"/>
            </a:pPr>
            <a:r>
              <a:rPr lang="en-GB" dirty="0"/>
              <a:t>The tongue contracts closing off the mouth, pushing the bolos fully into the oropharynx.</a:t>
            </a:r>
          </a:p>
          <a:p>
            <a:pPr marL="857250" indent="-514350">
              <a:spcBef>
                <a:spcPts val="0"/>
              </a:spcBef>
              <a:buAutoNum type="alphaLcParenR"/>
            </a:pPr>
            <a:endParaRPr dirty="0"/>
          </a:p>
        </p:txBody>
      </p:sp>
      <p:sp>
        <p:nvSpPr>
          <p:cNvPr id="7" name="Google Shape;130;p6">
            <a:extLst>
              <a:ext uri="{FF2B5EF4-FFF2-40B4-BE49-F238E27FC236}">
                <a16:creationId xmlns:a16="http://schemas.microsoft.com/office/drawing/2014/main" id="{A6322A3C-083E-D4D8-0820-A9DD036C20A2}"/>
              </a:ext>
            </a:extLst>
          </p:cNvPr>
          <p:cNvSpPr txBox="1"/>
          <p:nvPr/>
        </p:nvSpPr>
        <p:spPr>
          <a:xfrm>
            <a:off x="278296" y="239712"/>
            <a:ext cx="1163540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sp>
        <p:nvSpPr>
          <p:cNvPr id="8" name="Google Shape;132;p6">
            <a:extLst>
              <a:ext uri="{FF2B5EF4-FFF2-40B4-BE49-F238E27FC236}">
                <a16:creationId xmlns:a16="http://schemas.microsoft.com/office/drawing/2014/main" id="{6E8F50AC-DDE8-BB48-2F0E-208F54E04C7E}"/>
              </a:ext>
            </a:extLst>
          </p:cNvPr>
          <p:cNvSpPr txBox="1"/>
          <p:nvPr/>
        </p:nvSpPr>
        <p:spPr>
          <a:xfrm>
            <a:off x="2711609" y="449706"/>
            <a:ext cx="5529008"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Swallowing: Phase 1</a:t>
            </a:r>
            <a:endParaRPr dirty="0"/>
          </a:p>
        </p:txBody>
      </p:sp>
      <p:sp>
        <p:nvSpPr>
          <p:cNvPr id="9" name="Google Shape;113;p4">
            <a:extLst>
              <a:ext uri="{FF2B5EF4-FFF2-40B4-BE49-F238E27FC236}">
                <a16:creationId xmlns:a16="http://schemas.microsoft.com/office/drawing/2014/main" id="{21BD9904-C932-9E3C-5C76-5085B3D15213}"/>
              </a:ext>
            </a:extLst>
          </p:cNvPr>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pic>
        <p:nvPicPr>
          <p:cNvPr id="10" name="Google Shape;115;p4">
            <a:extLst>
              <a:ext uri="{FF2B5EF4-FFF2-40B4-BE49-F238E27FC236}">
                <a16:creationId xmlns:a16="http://schemas.microsoft.com/office/drawing/2014/main" id="{D479BDBA-4706-D07E-BAFA-6AE57A0E52DD}"/>
              </a:ext>
            </a:extLst>
          </p:cNvPr>
          <p:cNvPicPr preferRelativeResize="0"/>
          <p:nvPr/>
        </p:nvPicPr>
        <p:blipFill rotWithShape="1">
          <a:blip r:embed="rId3">
            <a:alphaModFix/>
          </a:blip>
          <a:srcRect/>
          <a:stretch/>
        </p:blipFill>
        <p:spPr>
          <a:xfrm>
            <a:off x="304800" y="5612873"/>
            <a:ext cx="1023223" cy="1026582"/>
          </a:xfrm>
          <a:prstGeom prst="rect">
            <a:avLst/>
          </a:prstGeom>
          <a:noFill/>
          <a:ln>
            <a:noFill/>
          </a:ln>
        </p:spPr>
      </p:pic>
    </p:spTree>
    <p:extLst>
      <p:ext uri="{BB962C8B-B14F-4D97-AF65-F5344CB8AC3E}">
        <p14:creationId xmlns:p14="http://schemas.microsoft.com/office/powerpoint/2010/main" val="711204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5"/>
          <p:cNvSpPr txBox="1">
            <a:spLocks noGrp="1"/>
          </p:cNvSpPr>
          <p:nvPr>
            <p:ph sz="half" idx="1"/>
          </p:nvPr>
        </p:nvSpPr>
        <p:spPr>
          <a:xfrm>
            <a:off x="304800" y="1600201"/>
            <a:ext cx="6040916" cy="4525963"/>
          </a:xfrm>
          <a:prstGeom prst="rect">
            <a:avLst/>
          </a:prstGeom>
          <a:noFill/>
          <a:ln>
            <a:noFill/>
          </a:ln>
        </p:spPr>
        <p:txBody>
          <a:bodyPr spcFirstLastPara="1" wrap="square" lIns="91425" tIns="91425" rIns="91425" bIns="91425" anchor="t" anchorCtr="0">
            <a:noAutofit/>
          </a:bodyPr>
          <a:lstStyle/>
          <a:p>
            <a:pPr marL="342900" indent="0">
              <a:spcBef>
                <a:spcPts val="0"/>
              </a:spcBef>
              <a:buNone/>
            </a:pPr>
            <a:r>
              <a:rPr lang="en-GB" dirty="0"/>
              <a:t>The pharyngeal phase is the first irreversible step:</a:t>
            </a:r>
          </a:p>
          <a:p>
            <a:pPr marL="857250" indent="-514350">
              <a:spcBef>
                <a:spcPts val="0"/>
              </a:spcBef>
              <a:buAutoNum type="alphaLcParenR"/>
            </a:pPr>
            <a:r>
              <a:rPr lang="en-GB" dirty="0"/>
              <a:t>The airways are sealed off (epiglottis swings down, vocal cords and arytenoids close off larynx).</a:t>
            </a:r>
          </a:p>
          <a:p>
            <a:pPr marL="857250" indent="-514350">
              <a:spcBef>
                <a:spcPts val="0"/>
              </a:spcBef>
              <a:buAutoNum type="alphaLcParenR"/>
            </a:pPr>
            <a:r>
              <a:rPr lang="en-GB" dirty="0"/>
              <a:t>The larynx moves upwards and outwards, the pharynx widens and shortens.</a:t>
            </a:r>
          </a:p>
          <a:p>
            <a:pPr marL="857250" indent="-514350">
              <a:spcBef>
                <a:spcPts val="0"/>
              </a:spcBef>
              <a:buAutoNum type="alphaLcParenR"/>
            </a:pPr>
            <a:r>
              <a:rPr lang="en-GB" dirty="0"/>
              <a:t>The upper oesophageal sphincter elevates.</a:t>
            </a:r>
          </a:p>
        </p:txBody>
      </p:sp>
      <p:sp>
        <p:nvSpPr>
          <p:cNvPr id="123" name="Google Shape;123;p5"/>
          <p:cNvSpPr txBox="1">
            <a:spLocks noGrp="1"/>
          </p:cNvSpPr>
          <p:nvPr>
            <p:ph sz="half" idx="2"/>
          </p:nvPr>
        </p:nvSpPr>
        <p:spPr>
          <a:xfrm>
            <a:off x="6483597" y="1600201"/>
            <a:ext cx="5403603" cy="1828799"/>
          </a:xfrm>
          <a:prstGeom prst="rect">
            <a:avLst/>
          </a:prstGeom>
          <a:noFill/>
          <a:ln>
            <a:noFill/>
          </a:ln>
        </p:spPr>
        <p:txBody>
          <a:bodyPr spcFirstLastPara="1" wrap="square" lIns="91425" tIns="91425" rIns="91425" bIns="91425" anchor="t" anchorCtr="0">
            <a:noAutofit/>
          </a:bodyPr>
          <a:lstStyle/>
          <a:p>
            <a:pPr marL="342900" indent="0">
              <a:spcBef>
                <a:spcPts val="0"/>
              </a:spcBef>
              <a:buNone/>
            </a:pPr>
            <a:r>
              <a:rPr lang="en-GB" dirty="0"/>
              <a:t>d) Food is quickly pushed into the oesophagus by a wave of muscle contractions (pharyngeal peristalsis).</a:t>
            </a:r>
          </a:p>
        </p:txBody>
      </p:sp>
      <p:sp>
        <p:nvSpPr>
          <p:cNvPr id="7" name="Google Shape;130;p6">
            <a:extLst>
              <a:ext uri="{FF2B5EF4-FFF2-40B4-BE49-F238E27FC236}">
                <a16:creationId xmlns:a16="http://schemas.microsoft.com/office/drawing/2014/main" id="{A6322A3C-083E-D4D8-0820-A9DD036C20A2}"/>
              </a:ext>
            </a:extLst>
          </p:cNvPr>
          <p:cNvSpPr txBox="1"/>
          <p:nvPr/>
        </p:nvSpPr>
        <p:spPr>
          <a:xfrm>
            <a:off x="278296" y="239712"/>
            <a:ext cx="1163540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sp>
        <p:nvSpPr>
          <p:cNvPr id="8" name="Google Shape;132;p6">
            <a:extLst>
              <a:ext uri="{FF2B5EF4-FFF2-40B4-BE49-F238E27FC236}">
                <a16:creationId xmlns:a16="http://schemas.microsoft.com/office/drawing/2014/main" id="{6E8F50AC-DDE8-BB48-2F0E-208F54E04C7E}"/>
              </a:ext>
            </a:extLst>
          </p:cNvPr>
          <p:cNvSpPr txBox="1"/>
          <p:nvPr/>
        </p:nvSpPr>
        <p:spPr>
          <a:xfrm>
            <a:off x="2711609" y="449706"/>
            <a:ext cx="5529008"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Swallowing: Phase 2</a:t>
            </a:r>
            <a:endParaRPr dirty="0"/>
          </a:p>
        </p:txBody>
      </p:sp>
      <p:sp>
        <p:nvSpPr>
          <p:cNvPr id="9" name="Google Shape;113;p4">
            <a:extLst>
              <a:ext uri="{FF2B5EF4-FFF2-40B4-BE49-F238E27FC236}">
                <a16:creationId xmlns:a16="http://schemas.microsoft.com/office/drawing/2014/main" id="{21BD9904-C932-9E3C-5C76-5085B3D15213}"/>
              </a:ext>
            </a:extLst>
          </p:cNvPr>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pic>
        <p:nvPicPr>
          <p:cNvPr id="10" name="Google Shape;115;p4">
            <a:extLst>
              <a:ext uri="{FF2B5EF4-FFF2-40B4-BE49-F238E27FC236}">
                <a16:creationId xmlns:a16="http://schemas.microsoft.com/office/drawing/2014/main" id="{D479BDBA-4706-D07E-BAFA-6AE57A0E52DD}"/>
              </a:ext>
            </a:extLst>
          </p:cNvPr>
          <p:cNvPicPr preferRelativeResize="0"/>
          <p:nvPr/>
        </p:nvPicPr>
        <p:blipFill rotWithShape="1">
          <a:blip r:embed="rId3">
            <a:alphaModFix/>
          </a:blip>
          <a:srcRect/>
          <a:stretch/>
        </p:blipFill>
        <p:spPr>
          <a:xfrm>
            <a:off x="304800" y="5612873"/>
            <a:ext cx="1023223" cy="1026582"/>
          </a:xfrm>
          <a:prstGeom prst="rect">
            <a:avLst/>
          </a:prstGeom>
          <a:noFill/>
          <a:ln>
            <a:noFill/>
          </a:ln>
        </p:spPr>
      </p:pic>
      <p:pic>
        <p:nvPicPr>
          <p:cNvPr id="4098" name="Picture 2" descr="Understanding Normal and Abnormal Swallowing: Patient Safety Considerations  for the Perianesthetic Nurse - ScienceDirect">
            <a:extLst>
              <a:ext uri="{FF2B5EF4-FFF2-40B4-BE49-F238E27FC236}">
                <a16:creationId xmlns:a16="http://schemas.microsoft.com/office/drawing/2014/main" id="{CD4DBBF2-DDDE-3810-F606-AD501370FC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6" t="49072" r="63880"/>
          <a:stretch/>
        </p:blipFill>
        <p:spPr bwMode="auto">
          <a:xfrm>
            <a:off x="7689773" y="3419994"/>
            <a:ext cx="2996588" cy="2706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703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514350" indent="-514350">
              <a:spcBef>
                <a:spcPts val="0"/>
              </a:spcBef>
              <a:buAutoNum type="arabicPeriod"/>
            </a:pPr>
            <a:r>
              <a:rPr lang="en-GB" dirty="0"/>
              <a:t>Anatomy – the structure of the gut, e.g. foregut, midgut, hindgut, blood, and nervous supply, etc.</a:t>
            </a:r>
          </a:p>
          <a:p>
            <a:pPr marL="514350" indent="-514350">
              <a:spcBef>
                <a:spcPts val="0"/>
              </a:spcBef>
              <a:buAutoNum type="arabicPeriod"/>
            </a:pPr>
            <a:endParaRPr lang="en-GB" dirty="0"/>
          </a:p>
          <a:p>
            <a:pPr marL="514350" indent="-514350">
              <a:spcBef>
                <a:spcPts val="0"/>
              </a:spcBef>
              <a:buAutoNum type="arabicPeriod"/>
            </a:pPr>
            <a:r>
              <a:rPr lang="en-GB" dirty="0"/>
              <a:t>Swallowing – swallowing reflex, structures, etc.</a:t>
            </a:r>
          </a:p>
          <a:p>
            <a:pPr marL="514350" indent="-514350">
              <a:spcBef>
                <a:spcPts val="0"/>
              </a:spcBef>
              <a:buAutoNum type="arabicPeriod"/>
            </a:pPr>
            <a:endParaRPr lang="en-GB" dirty="0"/>
          </a:p>
          <a:p>
            <a:pPr marL="514350" indent="-514350">
              <a:spcBef>
                <a:spcPts val="0"/>
              </a:spcBef>
              <a:buAutoNum type="arabicPeriod"/>
            </a:pPr>
            <a:r>
              <a:rPr lang="en-GB" dirty="0"/>
              <a:t>Anatomy of the abdominal wall </a:t>
            </a:r>
          </a:p>
          <a:p>
            <a:pPr marL="514350" indent="-514350">
              <a:spcBef>
                <a:spcPts val="0"/>
              </a:spcBef>
              <a:buAutoNum type="arabicPeriod"/>
            </a:pPr>
            <a:endParaRPr lang="en-GB" dirty="0"/>
          </a:p>
          <a:p>
            <a:pPr marL="514350" indent="-514350">
              <a:spcBef>
                <a:spcPts val="0"/>
              </a:spcBef>
              <a:buAutoNum type="arabicPeriod"/>
            </a:pPr>
            <a:r>
              <a:rPr lang="en-GB" dirty="0"/>
              <a:t>Saliva and Salivary Glands – serous and mucous salivary glands, components of saliva, etc. </a:t>
            </a:r>
          </a:p>
          <a:p>
            <a:pPr marL="514350" indent="-514350">
              <a:spcBef>
                <a:spcPts val="0"/>
              </a:spcBef>
              <a:buAutoNum type="arabicPeriod"/>
            </a:pPr>
            <a:endParaRPr lang="en-GB" dirty="0"/>
          </a:p>
          <a:p>
            <a:pPr marL="0" indent="0">
              <a:spcBef>
                <a:spcPts val="0"/>
              </a:spcBef>
              <a:buNone/>
            </a:pPr>
            <a:endParaRPr dirty="0"/>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a:solidFill>
                  <a:schemeClr val="lt1"/>
                </a:solidFill>
                <a:latin typeface="Calibri"/>
                <a:ea typeface="Calibri"/>
                <a:cs typeface="Calibri"/>
                <a:sym typeface="Calibri"/>
              </a:rPr>
              <a:t>Aims and Objectives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5"/>
          <p:cNvSpPr txBox="1">
            <a:spLocks noGrp="1"/>
          </p:cNvSpPr>
          <p:nvPr>
            <p:ph sz="half" idx="1"/>
          </p:nvPr>
        </p:nvSpPr>
        <p:spPr>
          <a:xfrm>
            <a:off x="1121661" y="1600201"/>
            <a:ext cx="6226816" cy="4525963"/>
          </a:xfrm>
          <a:prstGeom prst="rect">
            <a:avLst/>
          </a:prstGeom>
          <a:noFill/>
          <a:ln>
            <a:noFill/>
          </a:ln>
        </p:spPr>
        <p:txBody>
          <a:bodyPr spcFirstLastPara="1" wrap="square" lIns="91425" tIns="91425" rIns="91425" bIns="91425" anchor="t" anchorCtr="0">
            <a:noAutofit/>
          </a:bodyPr>
          <a:lstStyle/>
          <a:p>
            <a:pPr marL="342900" indent="0">
              <a:spcBef>
                <a:spcPts val="0"/>
              </a:spcBef>
              <a:buNone/>
            </a:pPr>
            <a:r>
              <a:rPr lang="en-GB" dirty="0"/>
              <a:t>The oesophageal phase starts with the relaxation of the oesophagus and lower oesophageal sphincter.</a:t>
            </a:r>
          </a:p>
          <a:p>
            <a:pPr marL="342900" indent="0">
              <a:spcBef>
                <a:spcPts val="0"/>
              </a:spcBef>
              <a:buNone/>
            </a:pPr>
            <a:endParaRPr lang="en-GB" dirty="0"/>
          </a:p>
          <a:p>
            <a:pPr marL="342900" indent="0">
              <a:spcBef>
                <a:spcPts val="0"/>
              </a:spcBef>
              <a:buNone/>
            </a:pPr>
            <a:r>
              <a:rPr lang="en-GB" dirty="0"/>
              <a:t>This enables the bolus to enter the oesophagus then partly enter the stomach via gravity.</a:t>
            </a:r>
          </a:p>
          <a:p>
            <a:pPr marL="342900" indent="0">
              <a:spcBef>
                <a:spcPts val="0"/>
              </a:spcBef>
              <a:buNone/>
            </a:pPr>
            <a:endParaRPr lang="en-GB" dirty="0"/>
          </a:p>
          <a:p>
            <a:pPr marL="342900" indent="0">
              <a:spcBef>
                <a:spcPts val="0"/>
              </a:spcBef>
              <a:buNone/>
            </a:pPr>
            <a:r>
              <a:rPr lang="en-GB" dirty="0"/>
              <a:t>Any residual bolus is moved by further peristaltic waves. This is normally the case and takes 1-5 seconds (ph2-3).</a:t>
            </a:r>
          </a:p>
        </p:txBody>
      </p:sp>
      <p:sp>
        <p:nvSpPr>
          <p:cNvPr id="7" name="Google Shape;130;p6">
            <a:extLst>
              <a:ext uri="{FF2B5EF4-FFF2-40B4-BE49-F238E27FC236}">
                <a16:creationId xmlns:a16="http://schemas.microsoft.com/office/drawing/2014/main" id="{A6322A3C-083E-D4D8-0820-A9DD036C20A2}"/>
              </a:ext>
            </a:extLst>
          </p:cNvPr>
          <p:cNvSpPr txBox="1"/>
          <p:nvPr/>
        </p:nvSpPr>
        <p:spPr>
          <a:xfrm>
            <a:off x="278296" y="239712"/>
            <a:ext cx="1163540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sp>
        <p:nvSpPr>
          <p:cNvPr id="8" name="Google Shape;132;p6">
            <a:extLst>
              <a:ext uri="{FF2B5EF4-FFF2-40B4-BE49-F238E27FC236}">
                <a16:creationId xmlns:a16="http://schemas.microsoft.com/office/drawing/2014/main" id="{6E8F50AC-DDE8-BB48-2F0E-208F54E04C7E}"/>
              </a:ext>
            </a:extLst>
          </p:cNvPr>
          <p:cNvSpPr txBox="1"/>
          <p:nvPr/>
        </p:nvSpPr>
        <p:spPr>
          <a:xfrm>
            <a:off x="2711609" y="449706"/>
            <a:ext cx="5529008"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Swallowing: Phase 3</a:t>
            </a:r>
            <a:endParaRPr dirty="0"/>
          </a:p>
        </p:txBody>
      </p:sp>
      <p:sp>
        <p:nvSpPr>
          <p:cNvPr id="9" name="Google Shape;113;p4">
            <a:extLst>
              <a:ext uri="{FF2B5EF4-FFF2-40B4-BE49-F238E27FC236}">
                <a16:creationId xmlns:a16="http://schemas.microsoft.com/office/drawing/2014/main" id="{21BD9904-C932-9E3C-5C76-5085B3D15213}"/>
              </a:ext>
            </a:extLst>
          </p:cNvPr>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pic>
        <p:nvPicPr>
          <p:cNvPr id="10" name="Google Shape;115;p4">
            <a:extLst>
              <a:ext uri="{FF2B5EF4-FFF2-40B4-BE49-F238E27FC236}">
                <a16:creationId xmlns:a16="http://schemas.microsoft.com/office/drawing/2014/main" id="{D479BDBA-4706-D07E-BAFA-6AE57A0E52DD}"/>
              </a:ext>
            </a:extLst>
          </p:cNvPr>
          <p:cNvPicPr preferRelativeResize="0"/>
          <p:nvPr/>
        </p:nvPicPr>
        <p:blipFill rotWithShape="1">
          <a:blip r:embed="rId3">
            <a:alphaModFix/>
          </a:blip>
          <a:srcRect/>
          <a:stretch/>
        </p:blipFill>
        <p:spPr>
          <a:xfrm>
            <a:off x="304800" y="5612873"/>
            <a:ext cx="1023223" cy="1026582"/>
          </a:xfrm>
          <a:prstGeom prst="rect">
            <a:avLst/>
          </a:prstGeom>
          <a:noFill/>
          <a:ln>
            <a:noFill/>
          </a:ln>
        </p:spPr>
      </p:pic>
      <p:pic>
        <p:nvPicPr>
          <p:cNvPr id="5122" name="Picture 2" descr="Swallow 101 - Keep Talking">
            <a:extLst>
              <a:ext uri="{FF2B5EF4-FFF2-40B4-BE49-F238E27FC236}">
                <a16:creationId xmlns:a16="http://schemas.microsoft.com/office/drawing/2014/main" id="{FD020F78-1D8E-C2CA-E76B-0C0D4009A3D9}"/>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79569"/>
          <a:stretch/>
        </p:blipFill>
        <p:spPr bwMode="auto">
          <a:xfrm>
            <a:off x="9044847" y="2197729"/>
            <a:ext cx="1696597" cy="3330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382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7" name="Google Shape;130;p6">
            <a:extLst>
              <a:ext uri="{FF2B5EF4-FFF2-40B4-BE49-F238E27FC236}">
                <a16:creationId xmlns:a16="http://schemas.microsoft.com/office/drawing/2014/main" id="{A6322A3C-083E-D4D8-0820-A9DD036C20A2}"/>
              </a:ext>
            </a:extLst>
          </p:cNvPr>
          <p:cNvSpPr txBox="1"/>
          <p:nvPr/>
        </p:nvSpPr>
        <p:spPr>
          <a:xfrm>
            <a:off x="278296" y="239712"/>
            <a:ext cx="1163540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sp>
        <p:nvSpPr>
          <p:cNvPr id="8" name="Google Shape;132;p6">
            <a:extLst>
              <a:ext uri="{FF2B5EF4-FFF2-40B4-BE49-F238E27FC236}">
                <a16:creationId xmlns:a16="http://schemas.microsoft.com/office/drawing/2014/main" id="{6E8F50AC-DDE8-BB48-2F0E-208F54E04C7E}"/>
              </a:ext>
            </a:extLst>
          </p:cNvPr>
          <p:cNvSpPr txBox="1"/>
          <p:nvPr/>
        </p:nvSpPr>
        <p:spPr>
          <a:xfrm>
            <a:off x="2711609" y="449706"/>
            <a:ext cx="5529008"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Swallowing: Structures</a:t>
            </a:r>
            <a:endParaRPr dirty="0"/>
          </a:p>
        </p:txBody>
      </p:sp>
      <p:sp>
        <p:nvSpPr>
          <p:cNvPr id="9" name="Google Shape;113;p4">
            <a:extLst>
              <a:ext uri="{FF2B5EF4-FFF2-40B4-BE49-F238E27FC236}">
                <a16:creationId xmlns:a16="http://schemas.microsoft.com/office/drawing/2014/main" id="{21BD9904-C932-9E3C-5C76-5085B3D15213}"/>
              </a:ext>
            </a:extLst>
          </p:cNvPr>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pic>
        <p:nvPicPr>
          <p:cNvPr id="10" name="Google Shape;115;p4">
            <a:extLst>
              <a:ext uri="{FF2B5EF4-FFF2-40B4-BE49-F238E27FC236}">
                <a16:creationId xmlns:a16="http://schemas.microsoft.com/office/drawing/2014/main" id="{D479BDBA-4706-D07E-BAFA-6AE57A0E52DD}"/>
              </a:ext>
            </a:extLst>
          </p:cNvPr>
          <p:cNvPicPr preferRelativeResize="0"/>
          <p:nvPr/>
        </p:nvPicPr>
        <p:blipFill rotWithShape="1">
          <a:blip r:embed="rId3">
            <a:alphaModFix/>
          </a:blip>
          <a:srcRect/>
          <a:stretch/>
        </p:blipFill>
        <p:spPr>
          <a:xfrm>
            <a:off x="304800" y="5612873"/>
            <a:ext cx="1023223" cy="1026582"/>
          </a:xfrm>
          <a:prstGeom prst="rect">
            <a:avLst/>
          </a:prstGeom>
          <a:noFill/>
          <a:ln>
            <a:noFill/>
          </a:ln>
        </p:spPr>
      </p:pic>
      <p:pic>
        <p:nvPicPr>
          <p:cNvPr id="6146" name="Picture 2" descr="Understanding Normal and Abnormal Swallowing: Patient Safety Considerations  for the Perianesthetic Nurse - ScienceDirect">
            <a:extLst>
              <a:ext uri="{FF2B5EF4-FFF2-40B4-BE49-F238E27FC236}">
                <a16:creationId xmlns:a16="http://schemas.microsoft.com/office/drawing/2014/main" id="{B4A4E29A-DCF0-D57D-934F-95FE7B0D063E}"/>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965716" y="2198552"/>
            <a:ext cx="4703405" cy="305580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eristalsis - Definition, Functions, Disorders, Examples and FAQs">
            <a:extLst>
              <a:ext uri="{FF2B5EF4-FFF2-40B4-BE49-F238E27FC236}">
                <a16:creationId xmlns:a16="http://schemas.microsoft.com/office/drawing/2014/main" id="{F23C7F48-5EB0-2325-B6BB-056F4D449C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198552"/>
            <a:ext cx="5205479" cy="3055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25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dirty="0"/>
              <a:t>What are the three physiological phases of swallowing?</a:t>
            </a:r>
          </a:p>
          <a:p>
            <a:pPr marL="342900" indent="-342900">
              <a:spcBef>
                <a:spcPts val="0"/>
              </a:spcBef>
              <a:buNone/>
            </a:pPr>
            <a:endParaRPr lang="en-GB" dirty="0"/>
          </a:p>
          <a:p>
            <a:pPr marL="342900" indent="-342900">
              <a:spcBef>
                <a:spcPts val="0"/>
              </a:spcBef>
              <a:buNone/>
            </a:pPr>
            <a:r>
              <a:rPr lang="en-GB" dirty="0"/>
              <a:t>a) Oral, Pharyngeal, and Peristaltic.</a:t>
            </a:r>
          </a:p>
          <a:p>
            <a:pPr marL="342900" indent="-342900">
              <a:spcBef>
                <a:spcPts val="0"/>
              </a:spcBef>
              <a:buNone/>
            </a:pPr>
            <a:endParaRPr lang="en-GB" dirty="0"/>
          </a:p>
          <a:p>
            <a:pPr marL="342900" indent="-342900">
              <a:spcBef>
                <a:spcPts val="0"/>
              </a:spcBef>
              <a:buNone/>
            </a:pPr>
            <a:r>
              <a:rPr lang="en-GB" dirty="0"/>
              <a:t>b) Oral, Pharyngeal, and Oesophageal.</a:t>
            </a:r>
          </a:p>
          <a:p>
            <a:pPr marL="342900" indent="-342900">
              <a:spcBef>
                <a:spcPts val="0"/>
              </a:spcBef>
              <a:buNone/>
            </a:pPr>
            <a:endParaRPr lang="en-GB" dirty="0"/>
          </a:p>
          <a:p>
            <a:pPr marL="342900" indent="-342900">
              <a:spcBef>
                <a:spcPts val="0"/>
              </a:spcBef>
              <a:buNone/>
            </a:pPr>
            <a:r>
              <a:rPr lang="en-GB" dirty="0"/>
              <a:t>c) Oral, Peristaltic, and Oesophageal.</a:t>
            </a:r>
          </a:p>
          <a:p>
            <a:pPr marL="342900" indent="-342900">
              <a:spcBef>
                <a:spcPts val="0"/>
              </a:spcBef>
              <a:buNone/>
            </a:pPr>
            <a:endParaRPr lang="en-GB" dirty="0"/>
          </a:p>
          <a:p>
            <a:pPr marL="342900" indent="-342900">
              <a:spcBef>
                <a:spcPts val="0"/>
              </a:spcBef>
              <a:buNone/>
            </a:pPr>
            <a:r>
              <a:rPr lang="en-GB" dirty="0"/>
              <a:t>d) Nasal, Pharyngeal, and Oesophageal</a:t>
            </a:r>
            <a:endParaRPr dirty="0"/>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Swallowing: Q1</a:t>
            </a:r>
            <a:endParaRPr dirty="0"/>
          </a:p>
        </p:txBody>
      </p:sp>
    </p:spTree>
    <p:extLst>
      <p:ext uri="{BB962C8B-B14F-4D97-AF65-F5344CB8AC3E}">
        <p14:creationId xmlns:p14="http://schemas.microsoft.com/office/powerpoint/2010/main" val="8758270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dirty="0"/>
              <a:t>What are the three physiological phases of swallowing?</a:t>
            </a:r>
          </a:p>
          <a:p>
            <a:pPr marL="342900" indent="-342900">
              <a:spcBef>
                <a:spcPts val="0"/>
              </a:spcBef>
              <a:buNone/>
            </a:pPr>
            <a:endParaRPr lang="en-GB" dirty="0"/>
          </a:p>
          <a:p>
            <a:pPr marL="342900" indent="-342900">
              <a:spcBef>
                <a:spcPts val="0"/>
              </a:spcBef>
              <a:buNone/>
            </a:pPr>
            <a:r>
              <a:rPr lang="en-GB" dirty="0"/>
              <a:t>a) Oral, Pharyngeal, and Peristaltic.</a:t>
            </a:r>
          </a:p>
          <a:p>
            <a:pPr marL="342900" indent="-342900">
              <a:spcBef>
                <a:spcPts val="0"/>
              </a:spcBef>
              <a:buNone/>
            </a:pPr>
            <a:endParaRPr lang="en-GB" dirty="0"/>
          </a:p>
          <a:p>
            <a:pPr marL="342900" indent="-342900">
              <a:spcBef>
                <a:spcPts val="0"/>
              </a:spcBef>
              <a:buNone/>
            </a:pPr>
            <a:r>
              <a:rPr lang="en-GB" b="1" dirty="0"/>
              <a:t>b) Oral, Pharyngeal, and Oesophageal.</a:t>
            </a:r>
          </a:p>
          <a:p>
            <a:pPr marL="342900" indent="-342900">
              <a:spcBef>
                <a:spcPts val="0"/>
              </a:spcBef>
              <a:buNone/>
            </a:pPr>
            <a:endParaRPr lang="en-GB" dirty="0"/>
          </a:p>
          <a:p>
            <a:pPr marL="342900" indent="-342900">
              <a:spcBef>
                <a:spcPts val="0"/>
              </a:spcBef>
              <a:buNone/>
            </a:pPr>
            <a:r>
              <a:rPr lang="en-GB" dirty="0"/>
              <a:t>c) Oral, Peristaltic, and Oesophageal.</a:t>
            </a:r>
          </a:p>
          <a:p>
            <a:pPr marL="342900" indent="-342900">
              <a:spcBef>
                <a:spcPts val="0"/>
              </a:spcBef>
              <a:buNone/>
            </a:pPr>
            <a:endParaRPr lang="en-GB" dirty="0"/>
          </a:p>
          <a:p>
            <a:pPr marL="342900" indent="-342900">
              <a:spcBef>
                <a:spcPts val="0"/>
              </a:spcBef>
              <a:buNone/>
            </a:pPr>
            <a:r>
              <a:rPr lang="en-GB" dirty="0"/>
              <a:t>d) Nasal, Pharyngeal, and Oesophageal</a:t>
            </a:r>
            <a:endParaRPr dirty="0"/>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Swallowing: Q1 Answer</a:t>
            </a:r>
            <a:endParaRPr dirty="0"/>
          </a:p>
        </p:txBody>
      </p:sp>
    </p:spTree>
    <p:extLst>
      <p:ext uri="{BB962C8B-B14F-4D97-AF65-F5344CB8AC3E}">
        <p14:creationId xmlns:p14="http://schemas.microsoft.com/office/powerpoint/2010/main" val="15922603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dirty="0"/>
              <a:t>After the oral phase, how long does it take a bolus of food to travel from the oropharynx to the stomach</a:t>
            </a:r>
          </a:p>
          <a:p>
            <a:pPr marL="342900" indent="-342900">
              <a:spcBef>
                <a:spcPts val="0"/>
              </a:spcBef>
              <a:buNone/>
            </a:pPr>
            <a:endParaRPr lang="en-GB" dirty="0"/>
          </a:p>
          <a:p>
            <a:pPr marL="0" indent="0">
              <a:spcBef>
                <a:spcPts val="0"/>
              </a:spcBef>
              <a:buNone/>
            </a:pPr>
            <a:r>
              <a:rPr lang="en-GB" dirty="0"/>
              <a:t>a) 1-2 seconds.</a:t>
            </a:r>
          </a:p>
          <a:p>
            <a:pPr marL="514350" indent="-514350">
              <a:spcBef>
                <a:spcPts val="0"/>
              </a:spcBef>
              <a:buAutoNum type="alphaLcParenR"/>
            </a:pPr>
            <a:endParaRPr lang="en-GB" dirty="0"/>
          </a:p>
          <a:p>
            <a:pPr marL="0" indent="0">
              <a:spcBef>
                <a:spcPts val="0"/>
              </a:spcBef>
              <a:buNone/>
            </a:pPr>
            <a:r>
              <a:rPr lang="en-GB" dirty="0"/>
              <a:t>b) 5-10 seconds.</a:t>
            </a:r>
          </a:p>
          <a:p>
            <a:pPr marL="0" indent="0">
              <a:spcBef>
                <a:spcPts val="0"/>
              </a:spcBef>
              <a:buNone/>
            </a:pPr>
            <a:endParaRPr lang="en-GB" dirty="0"/>
          </a:p>
          <a:p>
            <a:pPr marL="0" indent="0">
              <a:spcBef>
                <a:spcPts val="0"/>
              </a:spcBef>
              <a:buNone/>
            </a:pPr>
            <a:r>
              <a:rPr lang="en-GB" dirty="0"/>
              <a:t>c) 1-5 seconds.</a:t>
            </a:r>
          </a:p>
          <a:p>
            <a:pPr marL="0" indent="0">
              <a:spcBef>
                <a:spcPts val="0"/>
              </a:spcBef>
              <a:buNone/>
            </a:pPr>
            <a:endParaRPr lang="en-GB" dirty="0"/>
          </a:p>
          <a:p>
            <a:pPr marL="0" indent="0">
              <a:spcBef>
                <a:spcPts val="0"/>
              </a:spcBef>
              <a:buNone/>
            </a:pPr>
            <a:r>
              <a:rPr lang="en-GB" dirty="0"/>
              <a:t>d) 30-40 seconds.</a:t>
            </a:r>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Swallowing: Q2</a:t>
            </a:r>
            <a:endParaRPr dirty="0"/>
          </a:p>
        </p:txBody>
      </p:sp>
    </p:spTree>
    <p:extLst>
      <p:ext uri="{BB962C8B-B14F-4D97-AF65-F5344CB8AC3E}">
        <p14:creationId xmlns:p14="http://schemas.microsoft.com/office/powerpoint/2010/main" val="856964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dirty="0"/>
              <a:t>After the oral phase, how long does it take a bolus of food to travel from the oropharynx to the stomach</a:t>
            </a:r>
          </a:p>
          <a:p>
            <a:pPr marL="342900" indent="-342900">
              <a:spcBef>
                <a:spcPts val="0"/>
              </a:spcBef>
              <a:buNone/>
            </a:pPr>
            <a:endParaRPr lang="en-GB" dirty="0"/>
          </a:p>
          <a:p>
            <a:pPr marL="0" indent="0">
              <a:spcBef>
                <a:spcPts val="0"/>
              </a:spcBef>
              <a:buNone/>
            </a:pPr>
            <a:r>
              <a:rPr lang="en-GB" dirty="0"/>
              <a:t>a) 1-2 seconds.</a:t>
            </a:r>
          </a:p>
          <a:p>
            <a:pPr marL="514350" indent="-514350">
              <a:spcBef>
                <a:spcPts val="0"/>
              </a:spcBef>
              <a:buAutoNum type="alphaLcParenR"/>
            </a:pPr>
            <a:endParaRPr lang="en-GB" dirty="0"/>
          </a:p>
          <a:p>
            <a:pPr marL="0" indent="0">
              <a:spcBef>
                <a:spcPts val="0"/>
              </a:spcBef>
              <a:buNone/>
            </a:pPr>
            <a:r>
              <a:rPr lang="en-GB" dirty="0"/>
              <a:t>b) 5-10 seconds.</a:t>
            </a:r>
          </a:p>
          <a:p>
            <a:pPr marL="0" indent="0">
              <a:spcBef>
                <a:spcPts val="0"/>
              </a:spcBef>
              <a:buNone/>
            </a:pPr>
            <a:endParaRPr lang="en-GB" dirty="0"/>
          </a:p>
          <a:p>
            <a:pPr marL="0" indent="0">
              <a:spcBef>
                <a:spcPts val="0"/>
              </a:spcBef>
              <a:buNone/>
            </a:pPr>
            <a:r>
              <a:rPr lang="en-GB" b="1" dirty="0"/>
              <a:t>c) 1-5 seconds.</a:t>
            </a:r>
          </a:p>
          <a:p>
            <a:pPr marL="0" indent="0">
              <a:spcBef>
                <a:spcPts val="0"/>
              </a:spcBef>
              <a:buNone/>
            </a:pPr>
            <a:endParaRPr lang="en-GB" dirty="0"/>
          </a:p>
          <a:p>
            <a:pPr marL="0" indent="0">
              <a:spcBef>
                <a:spcPts val="0"/>
              </a:spcBef>
              <a:buNone/>
            </a:pPr>
            <a:r>
              <a:rPr lang="en-GB" dirty="0"/>
              <a:t>d) 30-40 seconds.</a:t>
            </a:r>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Swallowing: Q2 Answer</a:t>
            </a:r>
            <a:endParaRPr dirty="0"/>
          </a:p>
        </p:txBody>
      </p:sp>
    </p:spTree>
    <p:extLst>
      <p:ext uri="{BB962C8B-B14F-4D97-AF65-F5344CB8AC3E}">
        <p14:creationId xmlns:p14="http://schemas.microsoft.com/office/powerpoint/2010/main" val="18279975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dirty="0"/>
              <a:t>What occurs at the very start of the Oesophageal phase?</a:t>
            </a:r>
          </a:p>
          <a:p>
            <a:pPr marL="342900" indent="-342900">
              <a:spcBef>
                <a:spcPts val="0"/>
              </a:spcBef>
              <a:buNone/>
            </a:pPr>
            <a:endParaRPr lang="en-GB" dirty="0"/>
          </a:p>
          <a:p>
            <a:pPr marL="0" indent="0">
              <a:spcBef>
                <a:spcPts val="0"/>
              </a:spcBef>
              <a:buNone/>
            </a:pPr>
            <a:r>
              <a:rPr lang="en-GB" dirty="0"/>
              <a:t>a) Peristaltic waves propel the bolus down.</a:t>
            </a:r>
          </a:p>
          <a:p>
            <a:pPr marL="514350" indent="-514350">
              <a:spcBef>
                <a:spcPts val="0"/>
              </a:spcBef>
              <a:buAutoNum type="alphaLcParenR"/>
            </a:pPr>
            <a:endParaRPr lang="en-GB" dirty="0"/>
          </a:p>
          <a:p>
            <a:pPr marL="0" indent="0">
              <a:spcBef>
                <a:spcPts val="0"/>
              </a:spcBef>
              <a:buNone/>
            </a:pPr>
            <a:r>
              <a:rPr lang="en-GB" dirty="0"/>
              <a:t>b) The oesophagus and lower oesophageal sphincter relax.</a:t>
            </a:r>
          </a:p>
          <a:p>
            <a:pPr marL="0" indent="0">
              <a:spcBef>
                <a:spcPts val="0"/>
              </a:spcBef>
              <a:buNone/>
            </a:pPr>
            <a:endParaRPr lang="en-GB" dirty="0"/>
          </a:p>
          <a:p>
            <a:pPr marL="0" indent="0">
              <a:spcBef>
                <a:spcPts val="0"/>
              </a:spcBef>
              <a:buNone/>
            </a:pPr>
            <a:r>
              <a:rPr lang="en-GB" dirty="0"/>
              <a:t>c) The bolus moves via gravity.</a:t>
            </a:r>
          </a:p>
          <a:p>
            <a:pPr marL="0" indent="0">
              <a:spcBef>
                <a:spcPts val="0"/>
              </a:spcBef>
              <a:buNone/>
            </a:pPr>
            <a:endParaRPr lang="en-GB" dirty="0"/>
          </a:p>
          <a:p>
            <a:pPr marL="0" indent="0">
              <a:spcBef>
                <a:spcPts val="0"/>
              </a:spcBef>
              <a:buNone/>
            </a:pPr>
            <a:r>
              <a:rPr lang="en-GB" dirty="0"/>
              <a:t>d) The stomach begins digesting the food.</a:t>
            </a:r>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Swallowing: Q3</a:t>
            </a:r>
            <a:endParaRPr dirty="0"/>
          </a:p>
        </p:txBody>
      </p:sp>
    </p:spTree>
    <p:extLst>
      <p:ext uri="{BB962C8B-B14F-4D97-AF65-F5344CB8AC3E}">
        <p14:creationId xmlns:p14="http://schemas.microsoft.com/office/powerpoint/2010/main" val="13160340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dirty="0"/>
              <a:t>What occurs at the very start of the Oesophageal phase?</a:t>
            </a:r>
          </a:p>
          <a:p>
            <a:pPr marL="342900" indent="-342900">
              <a:spcBef>
                <a:spcPts val="0"/>
              </a:spcBef>
              <a:buNone/>
            </a:pPr>
            <a:endParaRPr lang="en-GB" dirty="0"/>
          </a:p>
          <a:p>
            <a:pPr marL="0" indent="0">
              <a:spcBef>
                <a:spcPts val="0"/>
              </a:spcBef>
              <a:buNone/>
            </a:pPr>
            <a:r>
              <a:rPr lang="en-GB" dirty="0"/>
              <a:t>a) Peristaltic waves propel the bolus down.</a:t>
            </a:r>
          </a:p>
          <a:p>
            <a:pPr marL="514350" indent="-514350">
              <a:spcBef>
                <a:spcPts val="0"/>
              </a:spcBef>
              <a:buAutoNum type="alphaLcParenR"/>
            </a:pPr>
            <a:endParaRPr lang="en-GB" dirty="0"/>
          </a:p>
          <a:p>
            <a:pPr marL="0" indent="0">
              <a:spcBef>
                <a:spcPts val="0"/>
              </a:spcBef>
              <a:buNone/>
            </a:pPr>
            <a:r>
              <a:rPr lang="en-GB" b="1" dirty="0"/>
              <a:t>b) The oesophagus and lower oesophageal sphincter relax.</a:t>
            </a:r>
          </a:p>
          <a:p>
            <a:pPr marL="0" indent="0">
              <a:spcBef>
                <a:spcPts val="0"/>
              </a:spcBef>
              <a:buNone/>
            </a:pPr>
            <a:endParaRPr lang="en-GB" dirty="0"/>
          </a:p>
          <a:p>
            <a:pPr marL="0" indent="0">
              <a:spcBef>
                <a:spcPts val="0"/>
              </a:spcBef>
              <a:buNone/>
            </a:pPr>
            <a:r>
              <a:rPr lang="en-GB" dirty="0"/>
              <a:t>c) The bolus moves via gravity.</a:t>
            </a:r>
          </a:p>
          <a:p>
            <a:pPr marL="0" indent="0">
              <a:spcBef>
                <a:spcPts val="0"/>
              </a:spcBef>
              <a:buNone/>
            </a:pPr>
            <a:endParaRPr lang="en-GB" dirty="0"/>
          </a:p>
          <a:p>
            <a:pPr marL="0" indent="0">
              <a:spcBef>
                <a:spcPts val="0"/>
              </a:spcBef>
              <a:buNone/>
            </a:pPr>
            <a:r>
              <a:rPr lang="en-GB" dirty="0"/>
              <a:t>d) The stomach begins digesting the food.</a:t>
            </a:r>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Swallowing: Q3 Answer</a:t>
            </a:r>
            <a:endParaRPr dirty="0"/>
          </a:p>
        </p:txBody>
      </p:sp>
    </p:spTree>
    <p:extLst>
      <p:ext uri="{BB962C8B-B14F-4D97-AF65-F5344CB8AC3E}">
        <p14:creationId xmlns:p14="http://schemas.microsoft.com/office/powerpoint/2010/main" val="30547419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dirty="0"/>
              <a:t>What phase of swallowing is voluntary?</a:t>
            </a:r>
          </a:p>
          <a:p>
            <a:pPr marL="342900" indent="-342900">
              <a:spcBef>
                <a:spcPts val="0"/>
              </a:spcBef>
              <a:buNone/>
            </a:pPr>
            <a:endParaRPr lang="en-GB" dirty="0"/>
          </a:p>
          <a:p>
            <a:pPr marL="0" indent="0">
              <a:spcBef>
                <a:spcPts val="0"/>
              </a:spcBef>
              <a:buNone/>
            </a:pPr>
            <a:r>
              <a:rPr lang="en-GB" dirty="0"/>
              <a:t>a) Oral.</a:t>
            </a:r>
          </a:p>
          <a:p>
            <a:pPr marL="514350" indent="-514350">
              <a:spcBef>
                <a:spcPts val="0"/>
              </a:spcBef>
              <a:buAutoNum type="alphaLcParenR"/>
            </a:pPr>
            <a:endParaRPr lang="en-GB" dirty="0"/>
          </a:p>
          <a:p>
            <a:pPr marL="0" indent="0">
              <a:spcBef>
                <a:spcPts val="0"/>
              </a:spcBef>
              <a:buNone/>
            </a:pPr>
            <a:r>
              <a:rPr lang="en-GB" dirty="0"/>
              <a:t>b) Oesophageal.</a:t>
            </a:r>
          </a:p>
          <a:p>
            <a:pPr marL="0" indent="0">
              <a:spcBef>
                <a:spcPts val="0"/>
              </a:spcBef>
              <a:buNone/>
            </a:pPr>
            <a:endParaRPr lang="en-GB" dirty="0"/>
          </a:p>
          <a:p>
            <a:pPr marL="0" indent="0">
              <a:spcBef>
                <a:spcPts val="0"/>
              </a:spcBef>
              <a:buNone/>
            </a:pPr>
            <a:r>
              <a:rPr lang="en-GB" dirty="0"/>
              <a:t>c) Pharyngeal.</a:t>
            </a:r>
          </a:p>
          <a:p>
            <a:pPr marL="0" indent="0">
              <a:spcBef>
                <a:spcPts val="0"/>
              </a:spcBef>
              <a:buNone/>
            </a:pPr>
            <a:endParaRPr lang="en-GB" dirty="0"/>
          </a:p>
          <a:p>
            <a:pPr marL="0" indent="0">
              <a:spcBef>
                <a:spcPts val="0"/>
              </a:spcBef>
              <a:buNone/>
            </a:pPr>
            <a:r>
              <a:rPr lang="en-GB" dirty="0"/>
              <a:t>d) Gastric.</a:t>
            </a:r>
          </a:p>
          <a:p>
            <a:pPr marL="514350" indent="-514350">
              <a:spcBef>
                <a:spcPts val="0"/>
              </a:spcBef>
              <a:buAutoNum type="alphaLcParenR"/>
            </a:pPr>
            <a:endParaRPr lang="en-GB" dirty="0"/>
          </a:p>
          <a:p>
            <a:pPr marL="514350" indent="-514350">
              <a:spcBef>
                <a:spcPts val="0"/>
              </a:spcBef>
              <a:buAutoNum type="alphaLcParenR"/>
            </a:pPr>
            <a:endParaRPr lang="en-GB" dirty="0"/>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Swallowing: Q4</a:t>
            </a:r>
            <a:endParaRPr dirty="0"/>
          </a:p>
        </p:txBody>
      </p:sp>
    </p:spTree>
    <p:extLst>
      <p:ext uri="{BB962C8B-B14F-4D97-AF65-F5344CB8AC3E}">
        <p14:creationId xmlns:p14="http://schemas.microsoft.com/office/powerpoint/2010/main" val="4145836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dirty="0"/>
              <a:t>What phase of swallowing is voluntary?</a:t>
            </a:r>
          </a:p>
          <a:p>
            <a:pPr marL="342900" indent="-342900">
              <a:spcBef>
                <a:spcPts val="0"/>
              </a:spcBef>
              <a:buNone/>
            </a:pPr>
            <a:endParaRPr lang="en-GB" dirty="0"/>
          </a:p>
          <a:p>
            <a:pPr marL="0" indent="0">
              <a:spcBef>
                <a:spcPts val="0"/>
              </a:spcBef>
              <a:buNone/>
            </a:pPr>
            <a:r>
              <a:rPr lang="en-GB" b="1" dirty="0"/>
              <a:t>a) Oral.</a:t>
            </a:r>
          </a:p>
          <a:p>
            <a:pPr marL="514350" indent="-514350">
              <a:spcBef>
                <a:spcPts val="0"/>
              </a:spcBef>
              <a:buAutoNum type="alphaLcParenR"/>
            </a:pPr>
            <a:endParaRPr lang="en-GB" dirty="0"/>
          </a:p>
          <a:p>
            <a:pPr marL="0" indent="0">
              <a:spcBef>
                <a:spcPts val="0"/>
              </a:spcBef>
              <a:buNone/>
            </a:pPr>
            <a:r>
              <a:rPr lang="en-GB" dirty="0"/>
              <a:t>b) Oesophageal.</a:t>
            </a:r>
          </a:p>
          <a:p>
            <a:pPr marL="0" indent="0">
              <a:spcBef>
                <a:spcPts val="0"/>
              </a:spcBef>
              <a:buNone/>
            </a:pPr>
            <a:endParaRPr lang="en-GB" dirty="0"/>
          </a:p>
          <a:p>
            <a:pPr marL="0" indent="0">
              <a:spcBef>
                <a:spcPts val="0"/>
              </a:spcBef>
              <a:buNone/>
            </a:pPr>
            <a:r>
              <a:rPr lang="en-GB" dirty="0"/>
              <a:t>c) Pharyngeal.</a:t>
            </a:r>
          </a:p>
          <a:p>
            <a:pPr marL="0" indent="0">
              <a:spcBef>
                <a:spcPts val="0"/>
              </a:spcBef>
              <a:buNone/>
            </a:pPr>
            <a:endParaRPr lang="en-GB" dirty="0"/>
          </a:p>
          <a:p>
            <a:pPr marL="0" indent="0">
              <a:spcBef>
                <a:spcPts val="0"/>
              </a:spcBef>
              <a:buNone/>
            </a:pPr>
            <a:r>
              <a:rPr lang="en-GB" dirty="0"/>
              <a:t>d) Gastric.</a:t>
            </a:r>
          </a:p>
          <a:p>
            <a:pPr marL="514350" indent="-514350">
              <a:spcBef>
                <a:spcPts val="0"/>
              </a:spcBef>
              <a:buAutoNum type="alphaLcParenR"/>
            </a:pPr>
            <a:endParaRPr lang="en-GB" dirty="0"/>
          </a:p>
          <a:p>
            <a:pPr marL="514350" indent="-514350">
              <a:spcBef>
                <a:spcPts val="0"/>
              </a:spcBef>
              <a:buAutoNum type="alphaLcParenR"/>
            </a:pPr>
            <a:endParaRPr lang="en-GB" dirty="0"/>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Swallowing: Q4 Answer</a:t>
            </a:r>
            <a:endParaRPr dirty="0"/>
          </a:p>
        </p:txBody>
      </p:sp>
    </p:spTree>
    <p:extLst>
      <p:ext uri="{BB962C8B-B14F-4D97-AF65-F5344CB8AC3E}">
        <p14:creationId xmlns:p14="http://schemas.microsoft.com/office/powerpoint/2010/main" val="206735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5"/>
          <p:cNvSpPr txBox="1">
            <a:spLocks noGrp="1"/>
          </p:cNvSpPr>
          <p:nvPr>
            <p:ph sz="half" idx="1"/>
          </p:nvPr>
        </p:nvSpPr>
        <p:spPr>
          <a:xfrm>
            <a:off x="304801" y="1600201"/>
            <a:ext cx="6043670" cy="4525963"/>
          </a:xfrm>
          <a:prstGeom prst="rect">
            <a:avLst/>
          </a:prstGeom>
          <a:noFill/>
          <a:ln>
            <a:noFill/>
          </a:ln>
        </p:spPr>
        <p:txBody>
          <a:bodyPr spcFirstLastPara="1" wrap="square" lIns="91425" tIns="91425" rIns="91425" bIns="91425" anchor="t" anchorCtr="0">
            <a:noAutofit/>
          </a:bodyPr>
          <a:lstStyle/>
          <a:p>
            <a:pPr marL="342900" indent="0">
              <a:spcBef>
                <a:spcPts val="0"/>
              </a:spcBef>
              <a:buNone/>
            </a:pPr>
            <a:r>
              <a:rPr lang="en-GB" dirty="0"/>
              <a:t>The GI system is made up of three main sections with blood and nervous supply:</a:t>
            </a:r>
          </a:p>
          <a:p>
            <a:pPr marL="342900" indent="0">
              <a:spcBef>
                <a:spcPts val="0"/>
              </a:spcBef>
              <a:buNone/>
            </a:pPr>
            <a:endParaRPr lang="en-GB" dirty="0"/>
          </a:p>
          <a:p>
            <a:pPr marL="857250" indent="-514350">
              <a:spcBef>
                <a:spcPts val="0"/>
              </a:spcBef>
              <a:buAutoNum type="arabicPeriod"/>
            </a:pPr>
            <a:r>
              <a:rPr lang="en-GB" dirty="0"/>
              <a:t>Foregut (coeliac plexus).</a:t>
            </a:r>
          </a:p>
          <a:p>
            <a:pPr marL="857250" indent="-514350">
              <a:spcBef>
                <a:spcPts val="0"/>
              </a:spcBef>
              <a:buAutoNum type="arabicPeriod"/>
            </a:pPr>
            <a:endParaRPr lang="en-GB" dirty="0"/>
          </a:p>
          <a:p>
            <a:pPr marL="857250" indent="-514350">
              <a:spcBef>
                <a:spcPts val="0"/>
              </a:spcBef>
              <a:buAutoNum type="arabicPeriod"/>
            </a:pPr>
            <a:r>
              <a:rPr lang="en-GB" dirty="0"/>
              <a:t>Midgut (sup. mesenteric plexus).</a:t>
            </a:r>
          </a:p>
          <a:p>
            <a:pPr marL="857250" indent="-514350">
              <a:spcBef>
                <a:spcPts val="0"/>
              </a:spcBef>
              <a:buAutoNum type="arabicPeriod"/>
            </a:pPr>
            <a:endParaRPr lang="en-GB" dirty="0"/>
          </a:p>
          <a:p>
            <a:pPr marL="857250" indent="-514350">
              <a:spcBef>
                <a:spcPts val="0"/>
              </a:spcBef>
              <a:buAutoNum type="arabicPeriod"/>
            </a:pPr>
            <a:r>
              <a:rPr lang="en-GB" dirty="0"/>
              <a:t>Hindgut (inf. mesenteric plexus).</a:t>
            </a:r>
            <a:endParaRPr dirty="0"/>
          </a:p>
        </p:txBody>
      </p:sp>
      <p:sp>
        <p:nvSpPr>
          <p:cNvPr id="7" name="Google Shape;130;p6">
            <a:extLst>
              <a:ext uri="{FF2B5EF4-FFF2-40B4-BE49-F238E27FC236}">
                <a16:creationId xmlns:a16="http://schemas.microsoft.com/office/drawing/2014/main" id="{A6322A3C-083E-D4D8-0820-A9DD036C20A2}"/>
              </a:ext>
            </a:extLst>
          </p:cNvPr>
          <p:cNvSpPr txBox="1"/>
          <p:nvPr/>
        </p:nvSpPr>
        <p:spPr>
          <a:xfrm>
            <a:off x="278296" y="239712"/>
            <a:ext cx="1163540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sp>
        <p:nvSpPr>
          <p:cNvPr id="8" name="Google Shape;132;p6">
            <a:extLst>
              <a:ext uri="{FF2B5EF4-FFF2-40B4-BE49-F238E27FC236}">
                <a16:creationId xmlns:a16="http://schemas.microsoft.com/office/drawing/2014/main" id="{6E8F50AC-DDE8-BB48-2F0E-208F54E04C7E}"/>
              </a:ext>
            </a:extLst>
          </p:cNvPr>
          <p:cNvSpPr txBox="1"/>
          <p:nvPr/>
        </p:nvSpPr>
        <p:spPr>
          <a:xfrm>
            <a:off x="2711609" y="449706"/>
            <a:ext cx="4694207"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Anatomy Overview</a:t>
            </a:r>
            <a:endParaRPr dirty="0"/>
          </a:p>
        </p:txBody>
      </p:sp>
      <p:sp>
        <p:nvSpPr>
          <p:cNvPr id="9" name="Google Shape;113;p4">
            <a:extLst>
              <a:ext uri="{FF2B5EF4-FFF2-40B4-BE49-F238E27FC236}">
                <a16:creationId xmlns:a16="http://schemas.microsoft.com/office/drawing/2014/main" id="{21BD9904-C932-9E3C-5C76-5085B3D15213}"/>
              </a:ext>
            </a:extLst>
          </p:cNvPr>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pic>
        <p:nvPicPr>
          <p:cNvPr id="10" name="Google Shape;115;p4">
            <a:extLst>
              <a:ext uri="{FF2B5EF4-FFF2-40B4-BE49-F238E27FC236}">
                <a16:creationId xmlns:a16="http://schemas.microsoft.com/office/drawing/2014/main" id="{D479BDBA-4706-D07E-BAFA-6AE57A0E52DD}"/>
              </a:ext>
            </a:extLst>
          </p:cNvPr>
          <p:cNvPicPr preferRelativeResize="0"/>
          <p:nvPr/>
        </p:nvPicPr>
        <p:blipFill rotWithShape="1">
          <a:blip r:embed="rId3">
            <a:alphaModFix/>
          </a:blip>
          <a:srcRect/>
          <a:stretch/>
        </p:blipFill>
        <p:spPr>
          <a:xfrm>
            <a:off x="304800" y="5612873"/>
            <a:ext cx="1023223" cy="1026582"/>
          </a:xfrm>
          <a:prstGeom prst="rect">
            <a:avLst/>
          </a:prstGeom>
          <a:noFill/>
          <a:ln>
            <a:noFill/>
          </a:ln>
        </p:spPr>
      </p:pic>
      <p:pic>
        <p:nvPicPr>
          <p:cNvPr id="2" name="Content Placeholder 1">
            <a:extLst>
              <a:ext uri="{FF2B5EF4-FFF2-40B4-BE49-F238E27FC236}">
                <a16:creationId xmlns:a16="http://schemas.microsoft.com/office/drawing/2014/main" id="{BCB4D5D2-3969-A1E7-FFE0-05192EB59A9E}"/>
              </a:ext>
            </a:extLst>
          </p:cNvPr>
          <p:cNvPicPr>
            <a:picLocks noGrp="1" noChangeAspect="1"/>
          </p:cNvPicPr>
          <p:nvPr>
            <p:ph sz="half" idx="2"/>
          </p:nvPr>
        </p:nvPicPr>
        <p:blipFill>
          <a:blip r:embed="rId4"/>
          <a:stretch>
            <a:fillRect/>
          </a:stretch>
        </p:blipFill>
        <p:spPr>
          <a:xfrm>
            <a:off x="6348471" y="1690820"/>
            <a:ext cx="4773631" cy="3922053"/>
          </a:xfrm>
          <a:prstGeom prst="rect">
            <a:avLst/>
          </a:prstGeom>
        </p:spPr>
      </p:pic>
    </p:spTree>
    <p:extLst>
      <p:ext uri="{BB962C8B-B14F-4D97-AF65-F5344CB8AC3E}">
        <p14:creationId xmlns:p14="http://schemas.microsoft.com/office/powerpoint/2010/main" val="22812743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3"/>
          <p:cNvSpPr txBox="1">
            <a:spLocks noGrp="1"/>
          </p:cNvSpPr>
          <p:nvPr>
            <p:ph type="title"/>
          </p:nvPr>
        </p:nvSpPr>
        <p:spPr>
          <a:xfrm>
            <a:off x="1981200" y="274637"/>
            <a:ext cx="8229600" cy="1143000"/>
          </a:xfrm>
          <a:prstGeom prst="rect">
            <a:avLst/>
          </a:prstGeom>
          <a:noFill/>
          <a:ln>
            <a:noFill/>
          </a:ln>
        </p:spPr>
        <p:txBody>
          <a:bodyPr spcFirstLastPara="1" wrap="square" lIns="91425" tIns="45700" rIns="91425" bIns="45700" anchor="ctr" anchorCtr="0">
            <a:noAutofit/>
          </a:bodyPr>
          <a:lstStyle/>
          <a:p>
            <a:pPr>
              <a:buSzPts val="1100"/>
            </a:pPr>
            <a:r>
              <a:rPr lang="en-US"/>
              <a:t>     </a:t>
            </a:r>
            <a:endParaRPr/>
          </a:p>
        </p:txBody>
      </p:sp>
      <p:sp>
        <p:nvSpPr>
          <p:cNvPr id="106" name="Google Shape;106;p3"/>
          <p:cNvSpPr txBox="1"/>
          <p:nvPr/>
        </p:nvSpPr>
        <p:spPr>
          <a:xfrm>
            <a:off x="424069" y="475985"/>
            <a:ext cx="11383617" cy="1505214"/>
          </a:xfrm>
          <a:prstGeom prst="rect">
            <a:avLst/>
          </a:prstGeom>
          <a:solidFill>
            <a:srgbClr val="293267"/>
          </a:solidFill>
          <a:ln>
            <a:noFill/>
          </a:ln>
        </p:spPr>
        <p:txBody>
          <a:bodyPr spcFirstLastPara="1" wrap="square" lIns="91425" tIns="45700" rIns="91425" bIns="45700" anchor="t" anchorCtr="0">
            <a:noAutofit/>
          </a:bodyPr>
          <a:lstStyle/>
          <a:p>
            <a:pPr>
              <a:buSzPts val="1800"/>
            </a:pPr>
            <a:endParaRPr sz="1800">
              <a:solidFill>
                <a:schemeClr val="dk1"/>
              </a:solidFill>
              <a:latin typeface="Calibri"/>
              <a:ea typeface="Calibri"/>
              <a:cs typeface="Calibri"/>
              <a:sym typeface="Calibri"/>
            </a:endParaRPr>
          </a:p>
        </p:txBody>
      </p:sp>
      <p:sp>
        <p:nvSpPr>
          <p:cNvPr id="107" name="Google Shape;107;p3"/>
          <p:cNvSpPr txBox="1"/>
          <p:nvPr/>
        </p:nvSpPr>
        <p:spPr>
          <a:xfrm>
            <a:off x="424069" y="605271"/>
            <a:ext cx="11208298" cy="2246769"/>
          </a:xfrm>
          <a:prstGeom prst="rect">
            <a:avLst/>
          </a:prstGeom>
          <a:noFill/>
          <a:ln>
            <a:noFill/>
          </a:ln>
        </p:spPr>
        <p:txBody>
          <a:bodyPr spcFirstLastPara="1" wrap="square" lIns="91425" tIns="45700" rIns="91425" bIns="45700" anchor="t" anchorCtr="0">
            <a:noAutofit/>
          </a:bodyPr>
          <a:lstStyle/>
          <a:p>
            <a:pPr algn="ctr">
              <a:buClr>
                <a:schemeClr val="lt1"/>
              </a:buClr>
              <a:buSzPts val="1750"/>
            </a:pPr>
            <a:r>
              <a:rPr lang="en-US" sz="7000" dirty="0">
                <a:solidFill>
                  <a:schemeClr val="lt1"/>
                </a:solidFill>
                <a:latin typeface="Calibri"/>
                <a:cs typeface="Calibri"/>
                <a:sym typeface="Calibri"/>
              </a:rPr>
              <a:t>Raise hands for a break? </a:t>
            </a:r>
            <a:endParaRPr dirty="0"/>
          </a:p>
        </p:txBody>
      </p:sp>
      <p:sp>
        <p:nvSpPr>
          <p:cNvPr id="6" name="Google Shape;113;p4">
            <a:extLst>
              <a:ext uri="{FF2B5EF4-FFF2-40B4-BE49-F238E27FC236}">
                <a16:creationId xmlns:a16="http://schemas.microsoft.com/office/drawing/2014/main" id="{87F5AB07-7D0B-D84D-224D-F3FCC6F70AEF}"/>
              </a:ext>
            </a:extLst>
          </p:cNvPr>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pic>
        <p:nvPicPr>
          <p:cNvPr id="7" name="Google Shape;115;p4">
            <a:extLst>
              <a:ext uri="{FF2B5EF4-FFF2-40B4-BE49-F238E27FC236}">
                <a16:creationId xmlns:a16="http://schemas.microsoft.com/office/drawing/2014/main" id="{7D248D96-0D0F-0BE9-DEEF-11F9E04417CB}"/>
              </a:ext>
            </a:extLst>
          </p:cNvPr>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3" name="Content Placeholder 2">
            <a:extLst>
              <a:ext uri="{FF2B5EF4-FFF2-40B4-BE49-F238E27FC236}">
                <a16:creationId xmlns:a16="http://schemas.microsoft.com/office/drawing/2014/main" id="{37545115-B9E2-4678-C5A5-33464DE8B5CE}"/>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9379833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3"/>
          <p:cNvSpPr txBox="1">
            <a:spLocks noGrp="1"/>
          </p:cNvSpPr>
          <p:nvPr>
            <p:ph type="title"/>
          </p:nvPr>
        </p:nvSpPr>
        <p:spPr>
          <a:xfrm>
            <a:off x="1981200" y="274637"/>
            <a:ext cx="8229600" cy="1143000"/>
          </a:xfrm>
          <a:prstGeom prst="rect">
            <a:avLst/>
          </a:prstGeom>
          <a:noFill/>
          <a:ln>
            <a:noFill/>
          </a:ln>
        </p:spPr>
        <p:txBody>
          <a:bodyPr spcFirstLastPara="1" wrap="square" lIns="91425" tIns="45700" rIns="91425" bIns="45700" anchor="ctr" anchorCtr="0">
            <a:noAutofit/>
          </a:bodyPr>
          <a:lstStyle/>
          <a:p>
            <a:pPr>
              <a:buSzPts val="1100"/>
            </a:pPr>
            <a:r>
              <a:rPr lang="en-US"/>
              <a:t>     </a:t>
            </a:r>
            <a:endParaRPr/>
          </a:p>
        </p:txBody>
      </p:sp>
      <p:sp>
        <p:nvSpPr>
          <p:cNvPr id="105" name="Google Shape;105;p3"/>
          <p:cNvSpPr txBox="1">
            <a:spLocks noGrp="1"/>
          </p:cNvSpPr>
          <p:nvPr>
            <p:ph idx="1"/>
          </p:nvPr>
        </p:nvSpPr>
        <p:spPr>
          <a:xfrm>
            <a:off x="1981200" y="2996316"/>
            <a:ext cx="8229600" cy="3144837"/>
          </a:xfrm>
          <a:prstGeom prst="rect">
            <a:avLst/>
          </a:prstGeom>
          <a:noFill/>
          <a:ln>
            <a:noFill/>
          </a:ln>
        </p:spPr>
        <p:txBody>
          <a:bodyPr spcFirstLastPara="1" wrap="square" lIns="91425" tIns="45700" rIns="91425" bIns="45700" anchor="t" anchorCtr="0">
            <a:noAutofit/>
          </a:bodyPr>
          <a:lstStyle/>
          <a:p>
            <a:pPr marL="342900" indent="-342900" algn="r">
              <a:spcBef>
                <a:spcPts val="0"/>
              </a:spcBef>
              <a:buSzPts val="800"/>
              <a:buNone/>
            </a:pPr>
            <a:r>
              <a:rPr lang="en-US" dirty="0"/>
              <a:t>Phase 1 Revision Session</a:t>
            </a:r>
            <a:endParaRPr dirty="0"/>
          </a:p>
          <a:p>
            <a:pPr marL="342900" indent="-342900" algn="r">
              <a:buSzPts val="800"/>
              <a:buNone/>
            </a:pPr>
            <a:endParaRPr dirty="0"/>
          </a:p>
          <a:p>
            <a:pPr marL="342900" indent="-342900" algn="r">
              <a:buSzPts val="800"/>
              <a:buNone/>
            </a:pPr>
            <a:r>
              <a:rPr lang="en-GB" dirty="0"/>
              <a:t>Raneem Alhalabi</a:t>
            </a:r>
            <a:endParaRPr dirty="0"/>
          </a:p>
          <a:p>
            <a:pPr marL="342900" indent="-342900" algn="r">
              <a:buSzPts val="800"/>
              <a:buNone/>
            </a:pPr>
            <a:r>
              <a:rPr lang="en-US" dirty="0">
                <a:latin typeface="Calibri"/>
                <a:cs typeface="Calibri"/>
                <a:sym typeface="Calibri"/>
              </a:rPr>
              <a:t>Part II</a:t>
            </a:r>
            <a:endParaRPr dirty="0"/>
          </a:p>
        </p:txBody>
      </p:sp>
      <p:sp>
        <p:nvSpPr>
          <p:cNvPr id="106" name="Google Shape;106;p3"/>
          <p:cNvSpPr txBox="1"/>
          <p:nvPr/>
        </p:nvSpPr>
        <p:spPr>
          <a:xfrm>
            <a:off x="424069" y="475985"/>
            <a:ext cx="11383617" cy="1505214"/>
          </a:xfrm>
          <a:prstGeom prst="rect">
            <a:avLst/>
          </a:prstGeom>
          <a:solidFill>
            <a:srgbClr val="293267"/>
          </a:solidFill>
          <a:ln>
            <a:noFill/>
          </a:ln>
        </p:spPr>
        <p:txBody>
          <a:bodyPr spcFirstLastPara="1" wrap="square" lIns="91425" tIns="45700" rIns="91425" bIns="45700" anchor="t" anchorCtr="0">
            <a:noAutofit/>
          </a:bodyPr>
          <a:lstStyle/>
          <a:p>
            <a:pPr>
              <a:buSzPts val="1800"/>
            </a:pPr>
            <a:endParaRPr sz="1800">
              <a:solidFill>
                <a:schemeClr val="dk1"/>
              </a:solidFill>
              <a:latin typeface="Calibri"/>
              <a:ea typeface="Calibri"/>
              <a:cs typeface="Calibri"/>
              <a:sym typeface="Calibri"/>
            </a:endParaRPr>
          </a:p>
        </p:txBody>
      </p:sp>
      <p:sp>
        <p:nvSpPr>
          <p:cNvPr id="107" name="Google Shape;107;p3"/>
          <p:cNvSpPr txBox="1"/>
          <p:nvPr/>
        </p:nvSpPr>
        <p:spPr>
          <a:xfrm>
            <a:off x="2402947" y="605271"/>
            <a:ext cx="7386107" cy="2246769"/>
          </a:xfrm>
          <a:prstGeom prst="rect">
            <a:avLst/>
          </a:prstGeom>
          <a:noFill/>
          <a:ln>
            <a:noFill/>
          </a:ln>
        </p:spPr>
        <p:txBody>
          <a:bodyPr spcFirstLastPara="1" wrap="square" lIns="91425" tIns="45700" rIns="91425" bIns="45700" anchor="t" anchorCtr="0">
            <a:noAutofit/>
          </a:bodyPr>
          <a:lstStyle/>
          <a:p>
            <a:pPr algn="ctr">
              <a:buClr>
                <a:schemeClr val="lt1"/>
              </a:buClr>
              <a:buSzPts val="1750"/>
            </a:pPr>
            <a:r>
              <a:rPr lang="en-US" sz="7000" dirty="0">
                <a:solidFill>
                  <a:schemeClr val="lt1"/>
                </a:solidFill>
                <a:latin typeface="Calibri"/>
                <a:ea typeface="Calibri"/>
                <a:cs typeface="Calibri"/>
                <a:sym typeface="Calibri"/>
              </a:rPr>
              <a:t>GI Wrap-Up 1</a:t>
            </a:r>
            <a:endParaRPr dirty="0"/>
          </a:p>
        </p:txBody>
      </p:sp>
      <p:sp>
        <p:nvSpPr>
          <p:cNvPr id="6" name="Google Shape;113;p4">
            <a:extLst>
              <a:ext uri="{FF2B5EF4-FFF2-40B4-BE49-F238E27FC236}">
                <a16:creationId xmlns:a16="http://schemas.microsoft.com/office/drawing/2014/main" id="{87F5AB07-7D0B-D84D-224D-F3FCC6F70AEF}"/>
              </a:ext>
            </a:extLst>
          </p:cNvPr>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pic>
        <p:nvPicPr>
          <p:cNvPr id="7" name="Google Shape;115;p4">
            <a:extLst>
              <a:ext uri="{FF2B5EF4-FFF2-40B4-BE49-F238E27FC236}">
                <a16:creationId xmlns:a16="http://schemas.microsoft.com/office/drawing/2014/main" id="{7D248D96-0D0F-0BE9-DEEF-11F9E04417CB}"/>
              </a:ext>
            </a:extLst>
          </p:cNvPr>
          <p:cNvPicPr preferRelativeResize="0"/>
          <p:nvPr/>
        </p:nvPicPr>
        <p:blipFill rotWithShape="1">
          <a:blip r:embed="rId3">
            <a:alphaModFix/>
          </a:blip>
          <a:srcRect/>
          <a:stretch/>
        </p:blipFill>
        <p:spPr>
          <a:xfrm>
            <a:off x="304800" y="5612873"/>
            <a:ext cx="1023223" cy="1026582"/>
          </a:xfrm>
          <a:prstGeom prst="rect">
            <a:avLst/>
          </a:prstGeom>
          <a:noFill/>
          <a:ln>
            <a:noFill/>
          </a:ln>
        </p:spPr>
      </p:pic>
    </p:spTree>
    <p:extLst>
      <p:ext uri="{BB962C8B-B14F-4D97-AF65-F5344CB8AC3E}">
        <p14:creationId xmlns:p14="http://schemas.microsoft.com/office/powerpoint/2010/main" val="41704567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104801"/>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478074" y="381050"/>
            <a:ext cx="8002986"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cs typeface="Calibri"/>
                <a:sym typeface="Calibri"/>
              </a:rPr>
              <a:t>Abdominal Wall muscles: </a:t>
            </a:r>
            <a:endParaRPr dirty="0"/>
          </a:p>
        </p:txBody>
      </p:sp>
      <p:sp>
        <p:nvSpPr>
          <p:cNvPr id="3" name="Content Placeholder 2">
            <a:extLst>
              <a:ext uri="{FF2B5EF4-FFF2-40B4-BE49-F238E27FC236}">
                <a16:creationId xmlns:a16="http://schemas.microsoft.com/office/drawing/2014/main" id="{87EF4755-E312-52F1-F058-00615C6ABE80}"/>
              </a:ext>
            </a:extLst>
          </p:cNvPr>
          <p:cNvSpPr>
            <a:spLocks noGrp="1"/>
          </p:cNvSpPr>
          <p:nvPr>
            <p:ph sz="half" idx="1"/>
          </p:nvPr>
        </p:nvSpPr>
        <p:spPr>
          <a:xfrm>
            <a:off x="838200" y="1825625"/>
            <a:ext cx="6568440" cy="4351338"/>
          </a:xfrm>
        </p:spPr>
        <p:txBody>
          <a:bodyPr/>
          <a:lstStyle/>
          <a:p>
            <a:pPr marL="0" indent="0">
              <a:buNone/>
            </a:pPr>
            <a:r>
              <a:rPr lang="en-GB" dirty="0"/>
              <a:t>3 muscles in the abdominal wall: </a:t>
            </a:r>
          </a:p>
          <a:p>
            <a:pPr marL="0" indent="0">
              <a:buNone/>
            </a:pPr>
            <a:endParaRPr lang="en-GB" dirty="0"/>
          </a:p>
          <a:p>
            <a:pPr marL="0" indent="0">
              <a:buNone/>
            </a:pPr>
            <a:endParaRPr lang="en-GB" dirty="0"/>
          </a:p>
          <a:p>
            <a:pPr marL="0" indent="0">
              <a:buNone/>
            </a:pPr>
            <a:r>
              <a:rPr lang="en-GB" dirty="0"/>
              <a:t>What are they? Superficial to deep?</a:t>
            </a:r>
          </a:p>
          <a:p>
            <a:pPr marL="0" indent="0">
              <a:buNone/>
            </a:pPr>
            <a:endParaRPr lang="en-GB" dirty="0"/>
          </a:p>
          <a:p>
            <a:pPr marL="0" indent="0">
              <a:buNone/>
            </a:pPr>
            <a:r>
              <a:rPr lang="en-GB" dirty="0"/>
              <a:t>And which of them form an aponeurosis? What is it called?</a:t>
            </a:r>
          </a:p>
        </p:txBody>
      </p:sp>
    </p:spTree>
    <p:extLst>
      <p:ext uri="{BB962C8B-B14F-4D97-AF65-F5344CB8AC3E}">
        <p14:creationId xmlns:p14="http://schemas.microsoft.com/office/powerpoint/2010/main" val="4167935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104801"/>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478074" y="381050"/>
            <a:ext cx="6053542"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cs typeface="Calibri"/>
                <a:sym typeface="Calibri"/>
              </a:rPr>
              <a:t>Abdominal wall muscles: </a:t>
            </a:r>
            <a:endParaRPr dirty="0"/>
          </a:p>
        </p:txBody>
      </p:sp>
      <p:sp>
        <p:nvSpPr>
          <p:cNvPr id="3" name="Content Placeholder 2">
            <a:extLst>
              <a:ext uri="{FF2B5EF4-FFF2-40B4-BE49-F238E27FC236}">
                <a16:creationId xmlns:a16="http://schemas.microsoft.com/office/drawing/2014/main" id="{87EF4755-E312-52F1-F058-00615C6ABE80}"/>
              </a:ext>
            </a:extLst>
          </p:cNvPr>
          <p:cNvSpPr>
            <a:spLocks noGrp="1"/>
          </p:cNvSpPr>
          <p:nvPr>
            <p:ph sz="half" idx="1"/>
          </p:nvPr>
        </p:nvSpPr>
        <p:spPr>
          <a:xfrm>
            <a:off x="216224" y="1721696"/>
            <a:ext cx="5974080" cy="4351338"/>
          </a:xfrm>
        </p:spPr>
        <p:txBody>
          <a:bodyPr/>
          <a:lstStyle/>
          <a:p>
            <a:r>
              <a:rPr lang="en-GB" b="1" u="sng" dirty="0"/>
              <a:t>External Oblique: </a:t>
            </a:r>
          </a:p>
          <a:p>
            <a:pPr marL="0" indent="0">
              <a:buNone/>
            </a:pPr>
            <a:r>
              <a:rPr lang="en-GB" dirty="0"/>
              <a:t>Fibres run </a:t>
            </a:r>
            <a:r>
              <a:rPr lang="en-GB" dirty="0" err="1"/>
              <a:t>inferiomedially</a:t>
            </a:r>
            <a:r>
              <a:rPr lang="en-GB" dirty="0"/>
              <a:t> (putting your hand in your pocket)</a:t>
            </a:r>
          </a:p>
          <a:p>
            <a:pPr marL="0" indent="0">
              <a:buNone/>
            </a:pPr>
            <a:endParaRPr lang="en-GB" dirty="0"/>
          </a:p>
          <a:p>
            <a:r>
              <a:rPr lang="en-GB" b="1" u="sng" dirty="0"/>
              <a:t>Internal oblique: </a:t>
            </a:r>
          </a:p>
          <a:p>
            <a:pPr marL="0" indent="0">
              <a:buNone/>
            </a:pPr>
            <a:r>
              <a:rPr lang="en-GB" dirty="0"/>
              <a:t>Fibres run </a:t>
            </a:r>
            <a:r>
              <a:rPr lang="en-GB" dirty="0" err="1"/>
              <a:t>superomedially</a:t>
            </a:r>
            <a:r>
              <a:rPr lang="en-GB" dirty="0"/>
              <a:t> </a:t>
            </a:r>
          </a:p>
          <a:p>
            <a:pPr marL="0" indent="0">
              <a:buNone/>
            </a:pPr>
            <a:endParaRPr lang="en-GB" dirty="0"/>
          </a:p>
          <a:p>
            <a:r>
              <a:rPr lang="en-GB" b="1" u="sng" dirty="0"/>
              <a:t>Transversus abdominis</a:t>
            </a:r>
          </a:p>
        </p:txBody>
      </p:sp>
      <p:pic>
        <p:nvPicPr>
          <p:cNvPr id="1026" name="Picture 2" descr="Blog : Abdominal Wall - Plastic Surgeon | SIFSOF . CA">
            <a:extLst>
              <a:ext uri="{FF2B5EF4-FFF2-40B4-BE49-F238E27FC236}">
                <a16:creationId xmlns:a16="http://schemas.microsoft.com/office/drawing/2014/main" id="{1CD705EA-F4DE-DE4D-03E2-D811FDEFF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0304" y="672964"/>
            <a:ext cx="5683644" cy="550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729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104801"/>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478074" y="381050"/>
            <a:ext cx="6053542"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cs typeface="Calibri"/>
                <a:sym typeface="Calibri"/>
              </a:rPr>
              <a:t>Abdominal wall muscles: </a:t>
            </a:r>
            <a:endParaRPr dirty="0"/>
          </a:p>
        </p:txBody>
      </p:sp>
      <p:sp>
        <p:nvSpPr>
          <p:cNvPr id="3" name="Content Placeholder 2">
            <a:extLst>
              <a:ext uri="{FF2B5EF4-FFF2-40B4-BE49-F238E27FC236}">
                <a16:creationId xmlns:a16="http://schemas.microsoft.com/office/drawing/2014/main" id="{87EF4755-E312-52F1-F058-00615C6ABE80}"/>
              </a:ext>
            </a:extLst>
          </p:cNvPr>
          <p:cNvSpPr>
            <a:spLocks noGrp="1"/>
          </p:cNvSpPr>
          <p:nvPr>
            <p:ph sz="half" idx="1"/>
          </p:nvPr>
        </p:nvSpPr>
        <p:spPr>
          <a:xfrm>
            <a:off x="216224" y="1721696"/>
            <a:ext cx="5974080" cy="4351338"/>
          </a:xfrm>
        </p:spPr>
        <p:txBody>
          <a:bodyPr/>
          <a:lstStyle/>
          <a:p>
            <a:r>
              <a:rPr lang="en-GB" b="1" u="sng" dirty="0"/>
              <a:t>External Oblique: </a:t>
            </a:r>
          </a:p>
          <a:p>
            <a:pPr marL="0" indent="0">
              <a:buNone/>
            </a:pPr>
            <a:r>
              <a:rPr lang="en-GB" dirty="0"/>
              <a:t>Fibres run </a:t>
            </a:r>
            <a:r>
              <a:rPr lang="en-GB" dirty="0" err="1"/>
              <a:t>inferiomedially</a:t>
            </a:r>
            <a:r>
              <a:rPr lang="en-GB" dirty="0"/>
              <a:t> (putting your hand in your pocket)</a:t>
            </a:r>
          </a:p>
          <a:p>
            <a:pPr marL="0" indent="0">
              <a:buNone/>
            </a:pPr>
            <a:endParaRPr lang="en-GB" dirty="0"/>
          </a:p>
          <a:p>
            <a:r>
              <a:rPr lang="en-GB" b="1" u="sng" dirty="0"/>
              <a:t>Internal oblique: </a:t>
            </a:r>
          </a:p>
          <a:p>
            <a:pPr marL="0" indent="0">
              <a:buNone/>
            </a:pPr>
            <a:r>
              <a:rPr lang="en-GB" dirty="0"/>
              <a:t>Fibres run </a:t>
            </a:r>
            <a:r>
              <a:rPr lang="en-GB" dirty="0" err="1"/>
              <a:t>superomedially</a:t>
            </a:r>
            <a:r>
              <a:rPr lang="en-GB" dirty="0"/>
              <a:t> </a:t>
            </a:r>
          </a:p>
          <a:p>
            <a:pPr marL="0" indent="0">
              <a:buNone/>
            </a:pPr>
            <a:endParaRPr lang="en-GB" dirty="0"/>
          </a:p>
          <a:p>
            <a:r>
              <a:rPr lang="en-GB" b="1" u="sng" dirty="0"/>
              <a:t>Transversus </a:t>
            </a:r>
            <a:r>
              <a:rPr lang="en-GB" b="1" u="sng" dirty="0" err="1"/>
              <a:t>abominus</a:t>
            </a:r>
            <a:endParaRPr lang="en-GB" b="1" u="sng" dirty="0"/>
          </a:p>
        </p:txBody>
      </p:sp>
      <p:pic>
        <p:nvPicPr>
          <p:cNvPr id="1026" name="Picture 2" descr="Blog : Abdominal Wall - Plastic Surgeon | SIFSOF . CA">
            <a:extLst>
              <a:ext uri="{FF2B5EF4-FFF2-40B4-BE49-F238E27FC236}">
                <a16:creationId xmlns:a16="http://schemas.microsoft.com/office/drawing/2014/main" id="{1CD705EA-F4DE-DE4D-03E2-D811FDEFF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0304" y="672964"/>
            <a:ext cx="5683644" cy="5504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ectus sheath | Radiology Reference Article | Radiopaedia.org">
            <a:extLst>
              <a:ext uri="{FF2B5EF4-FFF2-40B4-BE49-F238E27FC236}">
                <a16:creationId xmlns:a16="http://schemas.microsoft.com/office/drawing/2014/main" id="{6CC63189-9048-40D1-A10F-26CAFD730C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264" y="310800"/>
            <a:ext cx="5974080" cy="5974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6469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104801"/>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478074" y="381050"/>
            <a:ext cx="8711646"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cs typeface="Calibri"/>
                <a:sym typeface="Calibri"/>
              </a:rPr>
              <a:t>VERY COMMON EXAM QUESTION: 		 </a:t>
            </a:r>
            <a:endParaRPr dirty="0"/>
          </a:p>
        </p:txBody>
      </p:sp>
      <p:sp>
        <p:nvSpPr>
          <p:cNvPr id="3" name="Content Placeholder 2">
            <a:extLst>
              <a:ext uri="{FF2B5EF4-FFF2-40B4-BE49-F238E27FC236}">
                <a16:creationId xmlns:a16="http://schemas.microsoft.com/office/drawing/2014/main" id="{87EF4755-E312-52F1-F058-00615C6ABE80}"/>
              </a:ext>
            </a:extLst>
          </p:cNvPr>
          <p:cNvSpPr>
            <a:spLocks noGrp="1"/>
          </p:cNvSpPr>
          <p:nvPr>
            <p:ph sz="half" idx="1"/>
          </p:nvPr>
        </p:nvSpPr>
        <p:spPr/>
        <p:txBody>
          <a:bodyPr/>
          <a:lstStyle/>
          <a:p>
            <a:r>
              <a:rPr lang="en-GB" dirty="0"/>
              <a:t>The aponeurosis above and below the arcuate line??</a:t>
            </a:r>
          </a:p>
        </p:txBody>
      </p:sp>
      <p:pic>
        <p:nvPicPr>
          <p:cNvPr id="4098" name="Picture 2" descr="Abdominal Wall – Earth's Lab">
            <a:extLst>
              <a:ext uri="{FF2B5EF4-FFF2-40B4-BE49-F238E27FC236}">
                <a16:creationId xmlns:a16="http://schemas.microsoft.com/office/drawing/2014/main" id="{3F8DD474-14AB-80BA-C8D4-0F8009B5E9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434" t="4532" r="14117" b="4532"/>
          <a:stretch/>
        </p:blipFill>
        <p:spPr bwMode="auto">
          <a:xfrm>
            <a:off x="5392355" y="1141257"/>
            <a:ext cx="5884988" cy="5498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29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104801"/>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478074" y="381050"/>
            <a:ext cx="7431486"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cs typeface="Calibri"/>
                <a:sym typeface="Calibri"/>
              </a:rPr>
              <a:t>VERY COMMON EXAM QUESTION: </a:t>
            </a:r>
            <a:endParaRPr dirty="0"/>
          </a:p>
        </p:txBody>
      </p:sp>
      <p:sp>
        <p:nvSpPr>
          <p:cNvPr id="3" name="Content Placeholder 2">
            <a:extLst>
              <a:ext uri="{FF2B5EF4-FFF2-40B4-BE49-F238E27FC236}">
                <a16:creationId xmlns:a16="http://schemas.microsoft.com/office/drawing/2014/main" id="{87EF4755-E312-52F1-F058-00615C6ABE80}"/>
              </a:ext>
            </a:extLst>
          </p:cNvPr>
          <p:cNvSpPr>
            <a:spLocks noGrp="1"/>
          </p:cNvSpPr>
          <p:nvPr>
            <p:ph sz="half" idx="1"/>
          </p:nvPr>
        </p:nvSpPr>
        <p:spPr>
          <a:xfrm>
            <a:off x="0" y="1638203"/>
            <a:ext cx="5505248" cy="4351338"/>
          </a:xfrm>
        </p:spPr>
        <p:txBody>
          <a:bodyPr/>
          <a:lstStyle/>
          <a:p>
            <a:r>
              <a:rPr lang="en-GB" b="1" dirty="0"/>
              <a:t>Above arcuate line: </a:t>
            </a:r>
          </a:p>
          <a:p>
            <a:pPr marL="0" indent="0">
              <a:buNone/>
            </a:pPr>
            <a:r>
              <a:rPr lang="en-GB" dirty="0"/>
              <a:t>Anterior: external oblique and some of internal oblique </a:t>
            </a:r>
          </a:p>
          <a:p>
            <a:pPr marL="0" indent="0">
              <a:buNone/>
            </a:pPr>
            <a:r>
              <a:rPr lang="en-GB" dirty="0"/>
              <a:t>Posterior: some of internal oblique and transversus abdominus </a:t>
            </a:r>
          </a:p>
          <a:p>
            <a:pPr marL="0" indent="0">
              <a:buNone/>
            </a:pPr>
            <a:endParaRPr lang="en-GB" dirty="0"/>
          </a:p>
          <a:p>
            <a:r>
              <a:rPr lang="en-GB" b="1" dirty="0"/>
              <a:t>Below the arcuate line: </a:t>
            </a:r>
          </a:p>
          <a:p>
            <a:pPr marL="0" indent="0">
              <a:buNone/>
            </a:pPr>
            <a:r>
              <a:rPr lang="en-GB" dirty="0"/>
              <a:t>All fascia lies in front </a:t>
            </a:r>
          </a:p>
          <a:p>
            <a:pPr marL="0" indent="0">
              <a:buNone/>
            </a:pPr>
            <a:endParaRPr lang="en-GB" dirty="0"/>
          </a:p>
          <a:p>
            <a:endParaRPr lang="en-GB" dirty="0"/>
          </a:p>
        </p:txBody>
      </p:sp>
      <p:pic>
        <p:nvPicPr>
          <p:cNvPr id="5122" name="Picture 2" descr="Don't Forget the Abdominal Wall: Imaging Spectrum of Abdominal Wall  Injuries after Nonpenetrating Trauma | RadioGraphics">
            <a:extLst>
              <a:ext uri="{FF2B5EF4-FFF2-40B4-BE49-F238E27FC236}">
                <a16:creationId xmlns:a16="http://schemas.microsoft.com/office/drawing/2014/main" id="{6F70FCD7-524C-D8D9-59BC-AD28964EE9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2511" y="1638203"/>
            <a:ext cx="6752349" cy="4226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7914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104801"/>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478074" y="381050"/>
            <a:ext cx="8757366"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cs typeface="Calibri"/>
                <a:sym typeface="Calibri"/>
              </a:rPr>
              <a:t>Surface anatomy of the abdomen:  </a:t>
            </a:r>
            <a:endParaRPr dirty="0"/>
          </a:p>
        </p:txBody>
      </p:sp>
      <p:pic>
        <p:nvPicPr>
          <p:cNvPr id="2" name="Picture 2" descr="Image result for 9 regions of the abdomen">
            <a:extLst>
              <a:ext uri="{FF2B5EF4-FFF2-40B4-BE49-F238E27FC236}">
                <a16:creationId xmlns:a16="http://schemas.microsoft.com/office/drawing/2014/main" id="{08C9DF02-84D7-8C9A-8A32-14DF618277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6025" y="1410648"/>
            <a:ext cx="5317934" cy="5228807"/>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2">
            <a:extLst>
              <a:ext uri="{FF2B5EF4-FFF2-40B4-BE49-F238E27FC236}">
                <a16:creationId xmlns:a16="http://schemas.microsoft.com/office/drawing/2014/main" id="{045E8A2D-4299-D974-8F1D-24098EA67CBD}"/>
              </a:ext>
            </a:extLst>
          </p:cNvPr>
          <p:cNvSpPr txBox="1">
            <a:spLocks/>
          </p:cNvSpPr>
          <p:nvPr/>
        </p:nvSpPr>
        <p:spPr>
          <a:xfrm>
            <a:off x="1003801" y="1432148"/>
            <a:ext cx="5190069" cy="49162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0">
              <a:buFont typeface="Arial" panose="020B0604020202020204" pitchFamily="34" charset="0"/>
              <a:buNone/>
            </a:pPr>
            <a:r>
              <a:rPr lang="en-US" sz="2400" b="1" u="sng" dirty="0"/>
              <a:t>Dividing lines</a:t>
            </a:r>
          </a:p>
          <a:p>
            <a:pPr>
              <a:buFontTx/>
              <a:buChar char="-"/>
            </a:pPr>
            <a:r>
              <a:rPr lang="en-US" sz="2400" b="1" dirty="0"/>
              <a:t>Vertical</a:t>
            </a:r>
            <a:r>
              <a:rPr lang="en-US" sz="2400" dirty="0"/>
              <a:t> </a:t>
            </a:r>
          </a:p>
          <a:p>
            <a:pPr lvl="1">
              <a:buFontTx/>
              <a:buChar char="-"/>
            </a:pPr>
            <a:r>
              <a:rPr lang="en-US" sz="1800" dirty="0"/>
              <a:t>Midclavicular lines</a:t>
            </a:r>
          </a:p>
          <a:p>
            <a:pPr>
              <a:buFontTx/>
              <a:buChar char="-"/>
            </a:pPr>
            <a:r>
              <a:rPr lang="en-US" sz="2400" b="1" dirty="0"/>
              <a:t>Horizontal</a:t>
            </a:r>
          </a:p>
          <a:p>
            <a:pPr lvl="1">
              <a:buFontTx/>
              <a:buChar char="-"/>
            </a:pPr>
            <a:r>
              <a:rPr lang="en-US" sz="2000" dirty="0"/>
              <a:t>Superior = subcostal plane</a:t>
            </a:r>
          </a:p>
          <a:p>
            <a:pPr lvl="1">
              <a:buFontTx/>
              <a:buChar char="-"/>
            </a:pPr>
            <a:r>
              <a:rPr lang="en-US" sz="2000" dirty="0"/>
              <a:t>Inferior = </a:t>
            </a:r>
            <a:r>
              <a:rPr lang="en-US" sz="2000" dirty="0" err="1"/>
              <a:t>intercristal</a:t>
            </a:r>
            <a:r>
              <a:rPr lang="en-US" sz="2000" dirty="0"/>
              <a:t> plane</a:t>
            </a:r>
            <a:endParaRPr lang="en-US" sz="3200" dirty="0"/>
          </a:p>
          <a:p>
            <a:pPr marL="177800" indent="0">
              <a:buFont typeface="Arial" panose="020B0604020202020204" pitchFamily="34" charset="0"/>
              <a:buNone/>
            </a:pPr>
            <a:endParaRPr lang="en-US" sz="3600" dirty="0"/>
          </a:p>
          <a:p>
            <a:pPr lvl="1">
              <a:buFontTx/>
              <a:buChar char="-"/>
            </a:pPr>
            <a:endParaRPr lang="en-US" sz="3200" dirty="0"/>
          </a:p>
        </p:txBody>
      </p:sp>
    </p:spTree>
    <p:extLst>
      <p:ext uri="{BB962C8B-B14F-4D97-AF65-F5344CB8AC3E}">
        <p14:creationId xmlns:p14="http://schemas.microsoft.com/office/powerpoint/2010/main" val="28506656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104801"/>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478074" y="381050"/>
            <a:ext cx="7650767"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cs typeface="Calibri"/>
                <a:sym typeface="Calibri"/>
              </a:rPr>
              <a:t>Surface anatomy of the abdomen: </a:t>
            </a:r>
            <a:endParaRPr dirty="0"/>
          </a:p>
        </p:txBody>
      </p:sp>
      <p:sp>
        <p:nvSpPr>
          <p:cNvPr id="3" name="Content Placeholder 2">
            <a:extLst>
              <a:ext uri="{FF2B5EF4-FFF2-40B4-BE49-F238E27FC236}">
                <a16:creationId xmlns:a16="http://schemas.microsoft.com/office/drawing/2014/main" id="{87EF4755-E312-52F1-F058-00615C6ABE80}"/>
              </a:ext>
            </a:extLst>
          </p:cNvPr>
          <p:cNvSpPr>
            <a:spLocks noGrp="1"/>
          </p:cNvSpPr>
          <p:nvPr>
            <p:ph sz="half" idx="1"/>
          </p:nvPr>
        </p:nvSpPr>
        <p:spPr/>
        <p:txBody>
          <a:bodyPr/>
          <a:lstStyle/>
          <a:p>
            <a:endParaRPr lang="en-GB"/>
          </a:p>
        </p:txBody>
      </p:sp>
      <p:pic>
        <p:nvPicPr>
          <p:cNvPr id="6146" name="Picture 2" descr="Instant Anatomy - Abdomen - Surface - Transpyloric plane">
            <a:extLst>
              <a:ext uri="{FF2B5EF4-FFF2-40B4-BE49-F238E27FC236}">
                <a16:creationId xmlns:a16="http://schemas.microsoft.com/office/drawing/2014/main" id="{FCE72D4F-350A-C553-FCFE-C3F538EA26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4912" y="1094238"/>
            <a:ext cx="5065712" cy="5947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8988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104801"/>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478074" y="381050"/>
            <a:ext cx="9145986"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cs typeface="Calibri"/>
                <a:sym typeface="Calibri"/>
              </a:rPr>
              <a:t>Where is McBurney’s point found?  </a:t>
            </a:r>
            <a:endParaRPr dirty="0"/>
          </a:p>
        </p:txBody>
      </p:sp>
      <p:sp>
        <p:nvSpPr>
          <p:cNvPr id="3" name="Content Placeholder 2">
            <a:extLst>
              <a:ext uri="{FF2B5EF4-FFF2-40B4-BE49-F238E27FC236}">
                <a16:creationId xmlns:a16="http://schemas.microsoft.com/office/drawing/2014/main" id="{87EF4755-E312-52F1-F058-00615C6ABE80}"/>
              </a:ext>
            </a:extLst>
          </p:cNvPr>
          <p:cNvSpPr>
            <a:spLocks noGrp="1"/>
          </p:cNvSpPr>
          <p:nvPr>
            <p:ph sz="half" idx="1"/>
          </p:nvPr>
        </p:nvSpPr>
        <p:spPr/>
        <p:txBody>
          <a:bodyPr/>
          <a:lstStyle/>
          <a:p>
            <a:endParaRPr lang="en-GB"/>
          </a:p>
        </p:txBody>
      </p:sp>
    </p:spTree>
    <p:extLst>
      <p:ext uri="{BB962C8B-B14F-4D97-AF65-F5344CB8AC3E}">
        <p14:creationId xmlns:p14="http://schemas.microsoft.com/office/powerpoint/2010/main" val="799771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5"/>
          <p:cNvSpPr txBox="1">
            <a:spLocks noGrp="1"/>
          </p:cNvSpPr>
          <p:nvPr>
            <p:ph sz="half" idx="1"/>
          </p:nvPr>
        </p:nvSpPr>
        <p:spPr>
          <a:xfrm>
            <a:off x="304800" y="1592706"/>
            <a:ext cx="4038599" cy="4525963"/>
          </a:xfrm>
          <a:prstGeom prst="rect">
            <a:avLst/>
          </a:prstGeom>
          <a:noFill/>
          <a:ln>
            <a:noFill/>
          </a:ln>
        </p:spPr>
        <p:txBody>
          <a:bodyPr spcFirstLastPara="1" wrap="square" lIns="91425" tIns="91425" rIns="91425" bIns="91425" anchor="t" anchorCtr="0">
            <a:noAutofit/>
          </a:bodyPr>
          <a:lstStyle/>
          <a:p>
            <a:pPr marL="342900" indent="0">
              <a:spcBef>
                <a:spcPts val="0"/>
              </a:spcBef>
              <a:buNone/>
            </a:pPr>
            <a:r>
              <a:rPr lang="en-GB" dirty="0"/>
              <a:t>Composed of the:</a:t>
            </a:r>
          </a:p>
          <a:p>
            <a:pPr marL="857250" indent="-514350">
              <a:spcBef>
                <a:spcPts val="0"/>
              </a:spcBef>
              <a:buAutoNum type="arabicPeriod"/>
            </a:pPr>
            <a:r>
              <a:rPr lang="en-GB" dirty="0"/>
              <a:t>Mouth.</a:t>
            </a:r>
          </a:p>
          <a:p>
            <a:pPr marL="857250" indent="-514350">
              <a:spcBef>
                <a:spcPts val="0"/>
              </a:spcBef>
              <a:buAutoNum type="arabicPeriod"/>
            </a:pPr>
            <a:r>
              <a:rPr lang="en-GB" dirty="0"/>
              <a:t>Oesophagus.</a:t>
            </a:r>
          </a:p>
          <a:p>
            <a:pPr marL="857250" indent="-514350">
              <a:spcBef>
                <a:spcPts val="0"/>
              </a:spcBef>
              <a:buAutoNum type="arabicPeriod"/>
            </a:pPr>
            <a:r>
              <a:rPr lang="en-GB" dirty="0"/>
              <a:t>Stomach.</a:t>
            </a:r>
          </a:p>
          <a:p>
            <a:pPr marL="857250" indent="-514350">
              <a:spcBef>
                <a:spcPts val="0"/>
              </a:spcBef>
              <a:buAutoNum type="arabicPeriod"/>
            </a:pPr>
            <a:r>
              <a:rPr lang="en-GB" dirty="0"/>
              <a:t>Duodenum.</a:t>
            </a:r>
          </a:p>
          <a:p>
            <a:pPr marL="342900" indent="0">
              <a:spcBef>
                <a:spcPts val="0"/>
              </a:spcBef>
              <a:buNone/>
            </a:pPr>
            <a:r>
              <a:rPr lang="en-GB" dirty="0"/>
              <a:t>Lower blood supply via the coeliac trunk.</a:t>
            </a:r>
          </a:p>
          <a:p>
            <a:pPr marL="342900" indent="0">
              <a:spcBef>
                <a:spcPts val="0"/>
              </a:spcBef>
              <a:buNone/>
            </a:pPr>
            <a:r>
              <a:rPr lang="en-GB" dirty="0"/>
              <a:t>Nervous supply by the coeliac plexus.</a:t>
            </a:r>
          </a:p>
        </p:txBody>
      </p:sp>
      <p:sp>
        <p:nvSpPr>
          <p:cNvPr id="7" name="Google Shape;130;p6">
            <a:extLst>
              <a:ext uri="{FF2B5EF4-FFF2-40B4-BE49-F238E27FC236}">
                <a16:creationId xmlns:a16="http://schemas.microsoft.com/office/drawing/2014/main" id="{A6322A3C-083E-D4D8-0820-A9DD036C20A2}"/>
              </a:ext>
            </a:extLst>
          </p:cNvPr>
          <p:cNvSpPr txBox="1"/>
          <p:nvPr/>
        </p:nvSpPr>
        <p:spPr>
          <a:xfrm>
            <a:off x="278296" y="239712"/>
            <a:ext cx="1163540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sp>
        <p:nvSpPr>
          <p:cNvPr id="8" name="Google Shape;132;p6">
            <a:extLst>
              <a:ext uri="{FF2B5EF4-FFF2-40B4-BE49-F238E27FC236}">
                <a16:creationId xmlns:a16="http://schemas.microsoft.com/office/drawing/2014/main" id="{6E8F50AC-DDE8-BB48-2F0E-208F54E04C7E}"/>
              </a:ext>
            </a:extLst>
          </p:cNvPr>
          <p:cNvSpPr txBox="1"/>
          <p:nvPr/>
        </p:nvSpPr>
        <p:spPr>
          <a:xfrm>
            <a:off x="2711609" y="449706"/>
            <a:ext cx="5065712"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Anatomy: Foregut</a:t>
            </a:r>
            <a:endParaRPr dirty="0"/>
          </a:p>
        </p:txBody>
      </p:sp>
      <p:sp>
        <p:nvSpPr>
          <p:cNvPr id="9" name="Google Shape;113;p4">
            <a:extLst>
              <a:ext uri="{FF2B5EF4-FFF2-40B4-BE49-F238E27FC236}">
                <a16:creationId xmlns:a16="http://schemas.microsoft.com/office/drawing/2014/main" id="{21BD9904-C932-9E3C-5C76-5085B3D15213}"/>
              </a:ext>
            </a:extLst>
          </p:cNvPr>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pic>
        <p:nvPicPr>
          <p:cNvPr id="10" name="Google Shape;115;p4">
            <a:extLst>
              <a:ext uri="{FF2B5EF4-FFF2-40B4-BE49-F238E27FC236}">
                <a16:creationId xmlns:a16="http://schemas.microsoft.com/office/drawing/2014/main" id="{D479BDBA-4706-D07E-BAFA-6AE57A0E52DD}"/>
              </a:ext>
            </a:extLst>
          </p:cNvPr>
          <p:cNvPicPr preferRelativeResize="0"/>
          <p:nvPr/>
        </p:nvPicPr>
        <p:blipFill rotWithShape="1">
          <a:blip r:embed="rId3">
            <a:alphaModFix/>
          </a:blip>
          <a:srcRect/>
          <a:stretch/>
        </p:blipFill>
        <p:spPr>
          <a:xfrm>
            <a:off x="304800" y="5612873"/>
            <a:ext cx="1023223" cy="1026582"/>
          </a:xfrm>
          <a:prstGeom prst="rect">
            <a:avLst/>
          </a:prstGeom>
          <a:noFill/>
          <a:ln>
            <a:noFill/>
          </a:ln>
        </p:spPr>
      </p:pic>
      <p:pic>
        <p:nvPicPr>
          <p:cNvPr id="7172" name="Picture 4" descr="Gastrointestinal tract - Knowledge @ AMBOSS">
            <a:extLst>
              <a:ext uri="{FF2B5EF4-FFF2-40B4-BE49-F238E27FC236}">
                <a16:creationId xmlns:a16="http://schemas.microsoft.com/office/drawing/2014/main" id="{C5F3FA7A-3588-FCE4-ADDC-7EF766D78BA9}"/>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237953" y="2087573"/>
            <a:ext cx="6675751" cy="3476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5742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104801"/>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478074" y="381050"/>
            <a:ext cx="9145986"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cs typeface="Calibri"/>
                <a:sym typeface="Calibri"/>
              </a:rPr>
              <a:t>Where is McBurney’s point found?  </a:t>
            </a:r>
            <a:endParaRPr dirty="0"/>
          </a:p>
        </p:txBody>
      </p:sp>
      <p:sp>
        <p:nvSpPr>
          <p:cNvPr id="3" name="Content Placeholder 2">
            <a:extLst>
              <a:ext uri="{FF2B5EF4-FFF2-40B4-BE49-F238E27FC236}">
                <a16:creationId xmlns:a16="http://schemas.microsoft.com/office/drawing/2014/main" id="{87EF4755-E312-52F1-F058-00615C6ABE80}"/>
              </a:ext>
            </a:extLst>
          </p:cNvPr>
          <p:cNvSpPr>
            <a:spLocks noGrp="1"/>
          </p:cNvSpPr>
          <p:nvPr>
            <p:ph sz="half" idx="1"/>
          </p:nvPr>
        </p:nvSpPr>
        <p:spPr>
          <a:xfrm>
            <a:off x="838200" y="1825625"/>
            <a:ext cx="7299960" cy="4351338"/>
          </a:xfrm>
        </p:spPr>
        <p:txBody>
          <a:bodyPr/>
          <a:lstStyle/>
          <a:p>
            <a:r>
              <a:rPr lang="en-GB" dirty="0"/>
              <a:t>2/3 of the way from the umbilicus to the ASIS. It’s where the appendix is found and where pain is usually felt when it’s severe inflammation. </a:t>
            </a:r>
          </a:p>
          <a:p>
            <a:endParaRPr lang="en-GB" dirty="0"/>
          </a:p>
          <a:p>
            <a:r>
              <a:rPr lang="en-GB" dirty="0"/>
              <a:t>Remember visceral and parietal!!</a:t>
            </a:r>
          </a:p>
        </p:txBody>
      </p:sp>
    </p:spTree>
    <p:extLst>
      <p:ext uri="{BB962C8B-B14F-4D97-AF65-F5344CB8AC3E}">
        <p14:creationId xmlns:p14="http://schemas.microsoft.com/office/powerpoint/2010/main" val="768680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104801"/>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478074" y="381050"/>
            <a:ext cx="7157166"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cs typeface="Calibri"/>
                <a:sym typeface="Calibri"/>
              </a:rPr>
              <a:t>Saliva and Salivary glands:  </a:t>
            </a:r>
            <a:endParaRPr dirty="0"/>
          </a:p>
        </p:txBody>
      </p:sp>
      <p:sp>
        <p:nvSpPr>
          <p:cNvPr id="3" name="Content Placeholder 2">
            <a:extLst>
              <a:ext uri="{FF2B5EF4-FFF2-40B4-BE49-F238E27FC236}">
                <a16:creationId xmlns:a16="http://schemas.microsoft.com/office/drawing/2014/main" id="{87EF4755-E312-52F1-F058-00615C6ABE80}"/>
              </a:ext>
            </a:extLst>
          </p:cNvPr>
          <p:cNvSpPr>
            <a:spLocks noGrp="1"/>
          </p:cNvSpPr>
          <p:nvPr>
            <p:ph sz="half" idx="1"/>
          </p:nvPr>
        </p:nvSpPr>
        <p:spPr>
          <a:xfrm>
            <a:off x="838200" y="1825625"/>
            <a:ext cx="8031480" cy="4351338"/>
          </a:xfrm>
        </p:spPr>
        <p:txBody>
          <a:bodyPr>
            <a:normAutofit lnSpcReduction="10000"/>
          </a:bodyPr>
          <a:lstStyle/>
          <a:p>
            <a:pPr marL="0" indent="0">
              <a:buNone/>
            </a:pPr>
            <a:r>
              <a:rPr lang="en-GB" sz="3600" b="1" dirty="0"/>
              <a:t>Functions: </a:t>
            </a:r>
          </a:p>
          <a:p>
            <a:pPr marL="0" indent="0">
              <a:buNone/>
            </a:pPr>
            <a:endParaRPr lang="en-GB" dirty="0"/>
          </a:p>
          <a:p>
            <a:r>
              <a:rPr lang="en-GB" dirty="0"/>
              <a:t>Lubricant – for mastication </a:t>
            </a:r>
          </a:p>
          <a:p>
            <a:endParaRPr lang="en-GB" dirty="0"/>
          </a:p>
          <a:p>
            <a:r>
              <a:rPr lang="en-GB" dirty="0"/>
              <a:t>Maintaining oral pH</a:t>
            </a:r>
          </a:p>
          <a:p>
            <a:endParaRPr lang="en-GB" dirty="0"/>
          </a:p>
          <a:p>
            <a:r>
              <a:rPr lang="en-GB" dirty="0"/>
              <a:t>Begin starch digestion – alpha amylase </a:t>
            </a:r>
          </a:p>
          <a:p>
            <a:endParaRPr lang="en-GB" dirty="0"/>
          </a:p>
          <a:p>
            <a:r>
              <a:rPr lang="en-GB" dirty="0"/>
              <a:t>Anti-bacterial – Lysozymes </a:t>
            </a:r>
          </a:p>
        </p:txBody>
      </p:sp>
      <p:sp>
        <p:nvSpPr>
          <p:cNvPr id="2" name="Rectangle 1">
            <a:extLst>
              <a:ext uri="{FF2B5EF4-FFF2-40B4-BE49-F238E27FC236}">
                <a16:creationId xmlns:a16="http://schemas.microsoft.com/office/drawing/2014/main" id="{60274630-D4A0-54E4-4E80-5A64DA536021}"/>
              </a:ext>
            </a:extLst>
          </p:cNvPr>
          <p:cNvSpPr/>
          <p:nvPr/>
        </p:nvSpPr>
        <p:spPr>
          <a:xfrm>
            <a:off x="7285996" y="2397919"/>
            <a:ext cx="3709664" cy="1603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What is the normal pH of the mouth? </a:t>
            </a:r>
          </a:p>
        </p:txBody>
      </p:sp>
    </p:spTree>
    <p:extLst>
      <p:ext uri="{BB962C8B-B14F-4D97-AF65-F5344CB8AC3E}">
        <p14:creationId xmlns:p14="http://schemas.microsoft.com/office/powerpoint/2010/main" val="34670345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104801"/>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478074" y="381050"/>
            <a:ext cx="7157166" cy="76940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4400" b="1" dirty="0">
                <a:solidFill>
                  <a:schemeClr val="lt1"/>
                </a:solidFill>
                <a:latin typeface="Calibri"/>
                <a:cs typeface="Calibri"/>
                <a:sym typeface="Calibri"/>
              </a:rPr>
              <a:t>Secretions of saliva:  </a:t>
            </a:r>
            <a:endParaRPr sz="2400" b="1" dirty="0"/>
          </a:p>
        </p:txBody>
      </p:sp>
      <p:sp>
        <p:nvSpPr>
          <p:cNvPr id="3" name="Content Placeholder 2">
            <a:extLst>
              <a:ext uri="{FF2B5EF4-FFF2-40B4-BE49-F238E27FC236}">
                <a16:creationId xmlns:a16="http://schemas.microsoft.com/office/drawing/2014/main" id="{87EF4755-E312-52F1-F058-00615C6ABE80}"/>
              </a:ext>
            </a:extLst>
          </p:cNvPr>
          <p:cNvSpPr>
            <a:spLocks noGrp="1"/>
          </p:cNvSpPr>
          <p:nvPr>
            <p:ph sz="half" idx="1"/>
          </p:nvPr>
        </p:nvSpPr>
        <p:spPr>
          <a:xfrm>
            <a:off x="838200" y="1825625"/>
            <a:ext cx="8191500" cy="4351338"/>
          </a:xfrm>
        </p:spPr>
        <p:txBody>
          <a:bodyPr>
            <a:normAutofit/>
          </a:bodyPr>
          <a:lstStyle/>
          <a:p>
            <a:r>
              <a:rPr lang="en-GB" sz="3600" b="1" dirty="0"/>
              <a:t>Mucous: mucins for lubrication </a:t>
            </a:r>
          </a:p>
          <a:p>
            <a:endParaRPr lang="en-GB" sz="3600" b="1" dirty="0"/>
          </a:p>
          <a:p>
            <a:endParaRPr lang="en-GB" sz="3600" b="1" dirty="0"/>
          </a:p>
          <a:p>
            <a:r>
              <a:rPr lang="en-GB" sz="3600" b="1" dirty="0"/>
              <a:t>Serous: alpha amylase for starch digestion </a:t>
            </a:r>
          </a:p>
        </p:txBody>
      </p:sp>
    </p:spTree>
    <p:extLst>
      <p:ext uri="{BB962C8B-B14F-4D97-AF65-F5344CB8AC3E}">
        <p14:creationId xmlns:p14="http://schemas.microsoft.com/office/powerpoint/2010/main" val="8697678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104801"/>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478074" y="381050"/>
            <a:ext cx="4694207" cy="76940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4400" b="1" dirty="0">
                <a:solidFill>
                  <a:schemeClr val="lt1"/>
                </a:solidFill>
                <a:latin typeface="Calibri"/>
                <a:cs typeface="Calibri"/>
                <a:sym typeface="Calibri"/>
              </a:rPr>
              <a:t>Salivary glands:  </a:t>
            </a:r>
            <a:endParaRPr sz="2400" b="1" dirty="0"/>
          </a:p>
        </p:txBody>
      </p:sp>
      <p:sp>
        <p:nvSpPr>
          <p:cNvPr id="3" name="Content Placeholder 2">
            <a:extLst>
              <a:ext uri="{FF2B5EF4-FFF2-40B4-BE49-F238E27FC236}">
                <a16:creationId xmlns:a16="http://schemas.microsoft.com/office/drawing/2014/main" id="{87EF4755-E312-52F1-F058-00615C6ABE80}"/>
              </a:ext>
            </a:extLst>
          </p:cNvPr>
          <p:cNvSpPr>
            <a:spLocks noGrp="1"/>
          </p:cNvSpPr>
          <p:nvPr>
            <p:ph sz="half" idx="1"/>
          </p:nvPr>
        </p:nvSpPr>
        <p:spPr/>
        <p:txBody>
          <a:bodyPr/>
          <a:lstStyle/>
          <a:p>
            <a:endParaRPr lang="en-GB"/>
          </a:p>
        </p:txBody>
      </p:sp>
      <p:pic>
        <p:nvPicPr>
          <p:cNvPr id="2" name="Picture 2" descr="Image result for salivary glands">
            <a:extLst>
              <a:ext uri="{FF2B5EF4-FFF2-40B4-BE49-F238E27FC236}">
                <a16:creationId xmlns:a16="http://schemas.microsoft.com/office/drawing/2014/main" id="{A6A72424-60A5-BCA5-AE67-5EFB55D2F0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855" y="1381705"/>
            <a:ext cx="5181600" cy="5181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674EA9F-DC32-C16D-FCD7-4B40F1C8924B}"/>
              </a:ext>
            </a:extLst>
          </p:cNvPr>
          <p:cNvSpPr/>
          <p:nvPr/>
        </p:nvSpPr>
        <p:spPr>
          <a:xfrm>
            <a:off x="3998760" y="2926080"/>
            <a:ext cx="1396200"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a:t>
            </a:r>
          </a:p>
        </p:txBody>
      </p:sp>
      <p:sp>
        <p:nvSpPr>
          <p:cNvPr id="5" name="Rectangle 4">
            <a:extLst>
              <a:ext uri="{FF2B5EF4-FFF2-40B4-BE49-F238E27FC236}">
                <a16:creationId xmlns:a16="http://schemas.microsoft.com/office/drawing/2014/main" id="{5CDB1882-D4F8-D0A5-C674-77D113512C3C}"/>
              </a:ext>
            </a:extLst>
          </p:cNvPr>
          <p:cNvSpPr/>
          <p:nvPr/>
        </p:nvSpPr>
        <p:spPr>
          <a:xfrm>
            <a:off x="6757199" y="5783263"/>
            <a:ext cx="1712255" cy="3936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a:t>
            </a:r>
          </a:p>
        </p:txBody>
      </p:sp>
      <p:sp>
        <p:nvSpPr>
          <p:cNvPr id="6" name="Rectangle 5">
            <a:extLst>
              <a:ext uri="{FF2B5EF4-FFF2-40B4-BE49-F238E27FC236}">
                <a16:creationId xmlns:a16="http://schemas.microsoft.com/office/drawing/2014/main" id="{3DE97C4A-9069-73A5-425A-2D7A2B7DAE9B}"/>
              </a:ext>
            </a:extLst>
          </p:cNvPr>
          <p:cNvSpPr/>
          <p:nvPr/>
        </p:nvSpPr>
        <p:spPr>
          <a:xfrm>
            <a:off x="3287854" y="4827620"/>
            <a:ext cx="2107105"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spTree>
    <p:extLst>
      <p:ext uri="{BB962C8B-B14F-4D97-AF65-F5344CB8AC3E}">
        <p14:creationId xmlns:p14="http://schemas.microsoft.com/office/powerpoint/2010/main" val="7692267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104801"/>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478074" y="381050"/>
            <a:ext cx="4694207" cy="76940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4400" b="1" dirty="0">
                <a:solidFill>
                  <a:schemeClr val="lt1"/>
                </a:solidFill>
                <a:latin typeface="Calibri"/>
                <a:cs typeface="Calibri"/>
                <a:sym typeface="Calibri"/>
              </a:rPr>
              <a:t>Salivary glands: </a:t>
            </a:r>
            <a:endParaRPr sz="2400" b="1" dirty="0"/>
          </a:p>
        </p:txBody>
      </p:sp>
      <p:sp>
        <p:nvSpPr>
          <p:cNvPr id="3" name="Content Placeholder 2">
            <a:extLst>
              <a:ext uri="{FF2B5EF4-FFF2-40B4-BE49-F238E27FC236}">
                <a16:creationId xmlns:a16="http://schemas.microsoft.com/office/drawing/2014/main" id="{87EF4755-E312-52F1-F058-00615C6ABE80}"/>
              </a:ext>
            </a:extLst>
          </p:cNvPr>
          <p:cNvSpPr>
            <a:spLocks noGrp="1"/>
          </p:cNvSpPr>
          <p:nvPr>
            <p:ph sz="half" idx="1"/>
          </p:nvPr>
        </p:nvSpPr>
        <p:spPr/>
        <p:txBody>
          <a:bodyPr/>
          <a:lstStyle/>
          <a:p>
            <a:endParaRPr lang="en-GB"/>
          </a:p>
        </p:txBody>
      </p:sp>
      <p:pic>
        <p:nvPicPr>
          <p:cNvPr id="2" name="Picture 2" descr="Image result for salivary glands">
            <a:extLst>
              <a:ext uri="{FF2B5EF4-FFF2-40B4-BE49-F238E27FC236}">
                <a16:creationId xmlns:a16="http://schemas.microsoft.com/office/drawing/2014/main" id="{5D18218A-93D1-3B48-CF22-4E83EE256D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4126" y="676301"/>
            <a:ext cx="5983747" cy="5983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6676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104801"/>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dirty="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478074" y="381050"/>
            <a:ext cx="6951426"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cs typeface="Calibri"/>
                <a:sym typeface="Calibri"/>
              </a:rPr>
              <a:t>Salivary gland secretions: </a:t>
            </a:r>
            <a:endParaRPr dirty="0"/>
          </a:p>
        </p:txBody>
      </p:sp>
      <p:sp>
        <p:nvSpPr>
          <p:cNvPr id="3" name="Content Placeholder 2">
            <a:extLst>
              <a:ext uri="{FF2B5EF4-FFF2-40B4-BE49-F238E27FC236}">
                <a16:creationId xmlns:a16="http://schemas.microsoft.com/office/drawing/2014/main" id="{87EF4755-E312-52F1-F058-00615C6ABE80}"/>
              </a:ext>
            </a:extLst>
          </p:cNvPr>
          <p:cNvSpPr>
            <a:spLocks noGrp="1"/>
          </p:cNvSpPr>
          <p:nvPr>
            <p:ph sz="half" idx="1"/>
          </p:nvPr>
        </p:nvSpPr>
        <p:spPr>
          <a:xfrm>
            <a:off x="1328023" y="1697589"/>
            <a:ext cx="7848600" cy="4351338"/>
          </a:xfrm>
        </p:spPr>
        <p:txBody>
          <a:bodyPr/>
          <a:lstStyle/>
          <a:p>
            <a:r>
              <a:rPr lang="en-GB" b="1" dirty="0"/>
              <a:t>Parotid gland: </a:t>
            </a:r>
          </a:p>
          <a:p>
            <a:pPr marL="0" indent="0">
              <a:buNone/>
            </a:pPr>
            <a:r>
              <a:rPr lang="en-GB" dirty="0"/>
              <a:t>Serous secretion </a:t>
            </a:r>
          </a:p>
          <a:p>
            <a:pPr marL="0" indent="0">
              <a:buNone/>
            </a:pPr>
            <a:endParaRPr lang="en-GB" dirty="0"/>
          </a:p>
          <a:p>
            <a:r>
              <a:rPr lang="en-GB" b="1" dirty="0"/>
              <a:t>Submandibular gland: </a:t>
            </a:r>
          </a:p>
          <a:p>
            <a:pPr marL="0" indent="0">
              <a:buNone/>
            </a:pPr>
            <a:r>
              <a:rPr lang="en-GB" dirty="0"/>
              <a:t>Mixed secretion</a:t>
            </a:r>
          </a:p>
          <a:p>
            <a:pPr marL="0" indent="0">
              <a:buNone/>
            </a:pPr>
            <a:endParaRPr lang="en-GB" dirty="0"/>
          </a:p>
          <a:p>
            <a:r>
              <a:rPr lang="en-GB" b="1" dirty="0"/>
              <a:t>Sublingual glands: </a:t>
            </a:r>
          </a:p>
          <a:p>
            <a:pPr marL="0" indent="0">
              <a:buNone/>
            </a:pPr>
            <a:r>
              <a:rPr lang="en-GB" dirty="0"/>
              <a:t>Mucous secretion</a:t>
            </a:r>
          </a:p>
        </p:txBody>
      </p:sp>
    </p:spTree>
    <p:extLst>
      <p:ext uri="{BB962C8B-B14F-4D97-AF65-F5344CB8AC3E}">
        <p14:creationId xmlns:p14="http://schemas.microsoft.com/office/powerpoint/2010/main" val="14691625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104801"/>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478074" y="381050"/>
            <a:ext cx="7088586"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b="1" dirty="0">
                <a:solidFill>
                  <a:schemeClr val="lt1"/>
                </a:solidFill>
                <a:latin typeface="Calibri"/>
                <a:cs typeface="Calibri"/>
                <a:sym typeface="Calibri"/>
              </a:rPr>
              <a:t>Salivary gland innervation: </a:t>
            </a:r>
            <a:endParaRPr b="1" dirty="0"/>
          </a:p>
        </p:txBody>
      </p:sp>
      <p:sp>
        <p:nvSpPr>
          <p:cNvPr id="3" name="Content Placeholder 2">
            <a:extLst>
              <a:ext uri="{FF2B5EF4-FFF2-40B4-BE49-F238E27FC236}">
                <a16:creationId xmlns:a16="http://schemas.microsoft.com/office/drawing/2014/main" id="{87EF4755-E312-52F1-F058-00615C6ABE80}"/>
              </a:ext>
            </a:extLst>
          </p:cNvPr>
          <p:cNvSpPr>
            <a:spLocks noGrp="1"/>
          </p:cNvSpPr>
          <p:nvPr>
            <p:ph sz="half" idx="1"/>
          </p:nvPr>
        </p:nvSpPr>
        <p:spPr>
          <a:xfrm>
            <a:off x="838200" y="1825625"/>
            <a:ext cx="7985760" cy="4351338"/>
          </a:xfrm>
        </p:spPr>
        <p:txBody>
          <a:bodyPr/>
          <a:lstStyle/>
          <a:p>
            <a:r>
              <a:rPr lang="en-GB" dirty="0"/>
              <a:t>Parasympathetic stimulates saliva production </a:t>
            </a:r>
          </a:p>
          <a:p>
            <a:r>
              <a:rPr lang="en-GB" dirty="0"/>
              <a:t>Sympathetic inhibits saliva production (when you’re anxious you get dry mouth!!)</a:t>
            </a:r>
          </a:p>
          <a:p>
            <a:endParaRPr lang="en-GB" dirty="0"/>
          </a:p>
          <a:p>
            <a:r>
              <a:rPr lang="en-GB" dirty="0"/>
              <a:t>Parotid: CNIX (glossopharyngeal)</a:t>
            </a:r>
          </a:p>
          <a:p>
            <a:r>
              <a:rPr lang="en-GB" dirty="0"/>
              <a:t>Submandibular: CNVII (facial)</a:t>
            </a:r>
          </a:p>
          <a:p>
            <a:r>
              <a:rPr lang="en-GB" dirty="0"/>
              <a:t>Sublingual: CNVII (facial) </a:t>
            </a:r>
          </a:p>
        </p:txBody>
      </p:sp>
    </p:spTree>
    <p:extLst>
      <p:ext uri="{BB962C8B-B14F-4D97-AF65-F5344CB8AC3E}">
        <p14:creationId xmlns:p14="http://schemas.microsoft.com/office/powerpoint/2010/main" val="6621196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104801"/>
            <a:ext cx="11569148" cy="1720824"/>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478074" y="381050"/>
            <a:ext cx="10254883" cy="1200288"/>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cs typeface="Calibri"/>
                <a:sym typeface="Calibri"/>
              </a:rPr>
              <a:t>Before we move on to the last couple of questions fill out to the feedback form please!!	 </a:t>
            </a:r>
            <a:endParaRPr dirty="0"/>
          </a:p>
        </p:txBody>
      </p:sp>
      <p:sp>
        <p:nvSpPr>
          <p:cNvPr id="3" name="Content Placeholder 2">
            <a:extLst>
              <a:ext uri="{FF2B5EF4-FFF2-40B4-BE49-F238E27FC236}">
                <a16:creationId xmlns:a16="http://schemas.microsoft.com/office/drawing/2014/main" id="{87EF4755-E312-52F1-F058-00615C6ABE80}"/>
              </a:ext>
            </a:extLst>
          </p:cNvPr>
          <p:cNvSpPr>
            <a:spLocks noGrp="1"/>
          </p:cNvSpPr>
          <p:nvPr>
            <p:ph sz="half" idx="1"/>
          </p:nvPr>
        </p:nvSpPr>
        <p:spPr>
          <a:xfrm>
            <a:off x="816411" y="2289302"/>
            <a:ext cx="8230849" cy="4351338"/>
          </a:xfrm>
        </p:spPr>
        <p:txBody>
          <a:bodyPr/>
          <a:lstStyle/>
          <a:p>
            <a:pPr marL="0" indent="0">
              <a:buNone/>
            </a:pPr>
            <a:r>
              <a:rPr lang="en-GB" dirty="0"/>
              <a:t> </a:t>
            </a:r>
          </a:p>
        </p:txBody>
      </p:sp>
      <p:pic>
        <p:nvPicPr>
          <p:cNvPr id="4" name="Picture 3">
            <a:extLst>
              <a:ext uri="{FF2B5EF4-FFF2-40B4-BE49-F238E27FC236}">
                <a16:creationId xmlns:a16="http://schemas.microsoft.com/office/drawing/2014/main" id="{AF421989-FC9D-DB8C-55DD-E18FA1848820}"/>
              </a:ext>
            </a:extLst>
          </p:cNvPr>
          <p:cNvPicPr>
            <a:picLocks noChangeAspect="1"/>
          </p:cNvPicPr>
          <p:nvPr/>
        </p:nvPicPr>
        <p:blipFill>
          <a:blip r:embed="rId4"/>
          <a:stretch>
            <a:fillRect/>
          </a:stretch>
        </p:blipFill>
        <p:spPr>
          <a:xfrm>
            <a:off x="3687581" y="1878513"/>
            <a:ext cx="4340979" cy="4390875"/>
          </a:xfrm>
          <a:prstGeom prst="rect">
            <a:avLst/>
          </a:prstGeom>
        </p:spPr>
      </p:pic>
    </p:spTree>
    <p:extLst>
      <p:ext uri="{BB962C8B-B14F-4D97-AF65-F5344CB8AC3E}">
        <p14:creationId xmlns:p14="http://schemas.microsoft.com/office/powerpoint/2010/main" val="29526323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104801"/>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478074" y="381050"/>
            <a:ext cx="4694207"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cs typeface="Calibri"/>
                <a:sym typeface="Calibri"/>
              </a:rPr>
              <a:t>Questions: </a:t>
            </a:r>
            <a:endParaRPr dirty="0"/>
          </a:p>
        </p:txBody>
      </p:sp>
      <p:sp>
        <p:nvSpPr>
          <p:cNvPr id="3" name="Content Placeholder 2">
            <a:extLst>
              <a:ext uri="{FF2B5EF4-FFF2-40B4-BE49-F238E27FC236}">
                <a16:creationId xmlns:a16="http://schemas.microsoft.com/office/drawing/2014/main" id="{87EF4755-E312-52F1-F058-00615C6ABE80}"/>
              </a:ext>
            </a:extLst>
          </p:cNvPr>
          <p:cNvSpPr>
            <a:spLocks noGrp="1"/>
          </p:cNvSpPr>
          <p:nvPr>
            <p:ph sz="half" idx="1"/>
          </p:nvPr>
        </p:nvSpPr>
        <p:spPr>
          <a:xfrm>
            <a:off x="838200" y="1825625"/>
            <a:ext cx="7780020" cy="4351338"/>
          </a:xfrm>
        </p:spPr>
        <p:txBody>
          <a:bodyPr/>
          <a:lstStyle/>
          <a:p>
            <a:r>
              <a:rPr lang="en-GB" dirty="0"/>
              <a:t>Which salivary gland has a mainly serous secretion and which nerve innervates it? </a:t>
            </a:r>
          </a:p>
        </p:txBody>
      </p:sp>
    </p:spTree>
    <p:extLst>
      <p:ext uri="{BB962C8B-B14F-4D97-AF65-F5344CB8AC3E}">
        <p14:creationId xmlns:p14="http://schemas.microsoft.com/office/powerpoint/2010/main" val="38514983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104801"/>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478074" y="381050"/>
            <a:ext cx="4694207"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cs typeface="Calibri"/>
                <a:sym typeface="Calibri"/>
              </a:rPr>
              <a:t>Questions: </a:t>
            </a:r>
            <a:endParaRPr dirty="0"/>
          </a:p>
        </p:txBody>
      </p:sp>
      <p:sp>
        <p:nvSpPr>
          <p:cNvPr id="3" name="Content Placeholder 2">
            <a:extLst>
              <a:ext uri="{FF2B5EF4-FFF2-40B4-BE49-F238E27FC236}">
                <a16:creationId xmlns:a16="http://schemas.microsoft.com/office/drawing/2014/main" id="{87EF4755-E312-52F1-F058-00615C6ABE80}"/>
              </a:ext>
            </a:extLst>
          </p:cNvPr>
          <p:cNvSpPr>
            <a:spLocks noGrp="1"/>
          </p:cNvSpPr>
          <p:nvPr>
            <p:ph sz="half" idx="1"/>
          </p:nvPr>
        </p:nvSpPr>
        <p:spPr>
          <a:xfrm>
            <a:off x="838200" y="1825625"/>
            <a:ext cx="7780020" cy="4351338"/>
          </a:xfrm>
        </p:spPr>
        <p:txBody>
          <a:bodyPr/>
          <a:lstStyle/>
          <a:p>
            <a:r>
              <a:rPr lang="en-GB" dirty="0"/>
              <a:t>Which salivary gland has a mainly serous secretion and which nerve innervates it? </a:t>
            </a:r>
          </a:p>
          <a:p>
            <a:endParaRPr lang="en-GB" dirty="0"/>
          </a:p>
          <a:p>
            <a:endParaRPr lang="en-GB" dirty="0"/>
          </a:p>
          <a:p>
            <a:r>
              <a:rPr lang="en-GB" dirty="0"/>
              <a:t>Parotid gland CN IX</a:t>
            </a:r>
          </a:p>
        </p:txBody>
      </p:sp>
    </p:spTree>
    <p:extLst>
      <p:ext uri="{BB962C8B-B14F-4D97-AF65-F5344CB8AC3E}">
        <p14:creationId xmlns:p14="http://schemas.microsoft.com/office/powerpoint/2010/main" val="1135324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5"/>
          <p:cNvSpPr txBox="1">
            <a:spLocks noGrp="1"/>
          </p:cNvSpPr>
          <p:nvPr>
            <p:ph sz="half" idx="1"/>
          </p:nvPr>
        </p:nvSpPr>
        <p:spPr>
          <a:xfrm>
            <a:off x="304800" y="1600201"/>
            <a:ext cx="5713259" cy="4525963"/>
          </a:xfrm>
          <a:prstGeom prst="rect">
            <a:avLst/>
          </a:prstGeom>
          <a:noFill/>
          <a:ln>
            <a:noFill/>
          </a:ln>
        </p:spPr>
        <p:txBody>
          <a:bodyPr spcFirstLastPara="1" wrap="square" lIns="91425" tIns="91425" rIns="91425" bIns="91425" anchor="t" anchorCtr="0">
            <a:noAutofit/>
          </a:bodyPr>
          <a:lstStyle/>
          <a:p>
            <a:pPr marL="342900" indent="0">
              <a:spcBef>
                <a:spcPts val="0"/>
              </a:spcBef>
              <a:buNone/>
            </a:pPr>
            <a:r>
              <a:rPr lang="en-GB" dirty="0"/>
              <a:t>The mouth or oral cavity is where mastication and bolus formation occurs.</a:t>
            </a:r>
          </a:p>
          <a:p>
            <a:pPr marL="342900" indent="0">
              <a:spcBef>
                <a:spcPts val="0"/>
              </a:spcBef>
              <a:buNone/>
            </a:pPr>
            <a:endParaRPr lang="en-GB" dirty="0"/>
          </a:p>
          <a:p>
            <a:pPr marL="342900" indent="0">
              <a:spcBef>
                <a:spcPts val="0"/>
              </a:spcBef>
              <a:buNone/>
            </a:pPr>
            <a:r>
              <a:rPr lang="en-GB" dirty="0"/>
              <a:t>Food is mixed with saliva and digestion starts.</a:t>
            </a:r>
            <a:endParaRPr dirty="0"/>
          </a:p>
        </p:txBody>
      </p:sp>
      <p:sp>
        <p:nvSpPr>
          <p:cNvPr id="7" name="Google Shape;130;p6">
            <a:extLst>
              <a:ext uri="{FF2B5EF4-FFF2-40B4-BE49-F238E27FC236}">
                <a16:creationId xmlns:a16="http://schemas.microsoft.com/office/drawing/2014/main" id="{A6322A3C-083E-D4D8-0820-A9DD036C20A2}"/>
              </a:ext>
            </a:extLst>
          </p:cNvPr>
          <p:cNvSpPr txBox="1"/>
          <p:nvPr/>
        </p:nvSpPr>
        <p:spPr>
          <a:xfrm>
            <a:off x="278296" y="239712"/>
            <a:ext cx="1163540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sp>
        <p:nvSpPr>
          <p:cNvPr id="8" name="Google Shape;132;p6">
            <a:extLst>
              <a:ext uri="{FF2B5EF4-FFF2-40B4-BE49-F238E27FC236}">
                <a16:creationId xmlns:a16="http://schemas.microsoft.com/office/drawing/2014/main" id="{6E8F50AC-DDE8-BB48-2F0E-208F54E04C7E}"/>
              </a:ext>
            </a:extLst>
          </p:cNvPr>
          <p:cNvSpPr txBox="1"/>
          <p:nvPr/>
        </p:nvSpPr>
        <p:spPr>
          <a:xfrm>
            <a:off x="2711609" y="449706"/>
            <a:ext cx="4694207"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Anatomy: Mouth</a:t>
            </a:r>
            <a:endParaRPr dirty="0"/>
          </a:p>
        </p:txBody>
      </p:sp>
      <p:sp>
        <p:nvSpPr>
          <p:cNvPr id="9" name="Google Shape;113;p4">
            <a:extLst>
              <a:ext uri="{FF2B5EF4-FFF2-40B4-BE49-F238E27FC236}">
                <a16:creationId xmlns:a16="http://schemas.microsoft.com/office/drawing/2014/main" id="{21BD9904-C932-9E3C-5C76-5085B3D15213}"/>
              </a:ext>
            </a:extLst>
          </p:cNvPr>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pic>
        <p:nvPicPr>
          <p:cNvPr id="10" name="Google Shape;115;p4">
            <a:extLst>
              <a:ext uri="{FF2B5EF4-FFF2-40B4-BE49-F238E27FC236}">
                <a16:creationId xmlns:a16="http://schemas.microsoft.com/office/drawing/2014/main" id="{D479BDBA-4706-D07E-BAFA-6AE57A0E52DD}"/>
              </a:ext>
            </a:extLst>
          </p:cNvPr>
          <p:cNvPicPr preferRelativeResize="0"/>
          <p:nvPr/>
        </p:nvPicPr>
        <p:blipFill rotWithShape="1">
          <a:blip r:embed="rId3">
            <a:alphaModFix/>
          </a:blip>
          <a:srcRect/>
          <a:stretch/>
        </p:blipFill>
        <p:spPr>
          <a:xfrm>
            <a:off x="304800" y="5612873"/>
            <a:ext cx="1023223" cy="1026582"/>
          </a:xfrm>
          <a:prstGeom prst="rect">
            <a:avLst/>
          </a:prstGeom>
          <a:noFill/>
          <a:ln>
            <a:noFill/>
          </a:ln>
        </p:spPr>
      </p:pic>
      <p:pic>
        <p:nvPicPr>
          <p:cNvPr id="8194" name="Picture 2" descr="Figure, Anatomy of the oral cavity...] - PDQ Cancer Information Summaries -  NCBI Bookshelf">
            <a:extLst>
              <a:ext uri="{FF2B5EF4-FFF2-40B4-BE49-F238E27FC236}">
                <a16:creationId xmlns:a16="http://schemas.microsoft.com/office/drawing/2014/main" id="{3D9D9CD6-DE8A-48BA-5F7D-40418220E0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0366" y="1910860"/>
            <a:ext cx="4176346" cy="3341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6082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104801"/>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478074" y="381050"/>
            <a:ext cx="4694207"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cs typeface="Calibri"/>
                <a:sym typeface="Calibri"/>
              </a:rPr>
              <a:t>Questions:  </a:t>
            </a:r>
            <a:endParaRPr dirty="0"/>
          </a:p>
        </p:txBody>
      </p:sp>
      <p:sp>
        <p:nvSpPr>
          <p:cNvPr id="3" name="Content Placeholder 2">
            <a:extLst>
              <a:ext uri="{FF2B5EF4-FFF2-40B4-BE49-F238E27FC236}">
                <a16:creationId xmlns:a16="http://schemas.microsoft.com/office/drawing/2014/main" id="{87EF4755-E312-52F1-F058-00615C6ABE80}"/>
              </a:ext>
            </a:extLst>
          </p:cNvPr>
          <p:cNvSpPr>
            <a:spLocks noGrp="1"/>
          </p:cNvSpPr>
          <p:nvPr>
            <p:ph sz="half" idx="1"/>
          </p:nvPr>
        </p:nvSpPr>
        <p:spPr/>
        <p:txBody>
          <a:bodyPr/>
          <a:lstStyle/>
          <a:p>
            <a:r>
              <a:rPr lang="en-GB" dirty="0"/>
              <a:t>What is 1 and 6? </a:t>
            </a:r>
          </a:p>
        </p:txBody>
      </p:sp>
      <p:pic>
        <p:nvPicPr>
          <p:cNvPr id="4" name="Picture 3">
            <a:extLst>
              <a:ext uri="{FF2B5EF4-FFF2-40B4-BE49-F238E27FC236}">
                <a16:creationId xmlns:a16="http://schemas.microsoft.com/office/drawing/2014/main" id="{E7D2CFFC-ABF9-D30C-D13A-88E4CE534A46}"/>
              </a:ext>
            </a:extLst>
          </p:cNvPr>
          <p:cNvPicPr>
            <a:picLocks noChangeAspect="1"/>
          </p:cNvPicPr>
          <p:nvPr/>
        </p:nvPicPr>
        <p:blipFill>
          <a:blip r:embed="rId4"/>
          <a:stretch>
            <a:fillRect/>
          </a:stretch>
        </p:blipFill>
        <p:spPr>
          <a:xfrm>
            <a:off x="6669497" y="1559183"/>
            <a:ext cx="5065712" cy="4988017"/>
          </a:xfrm>
          <a:prstGeom prst="rect">
            <a:avLst/>
          </a:prstGeom>
        </p:spPr>
      </p:pic>
    </p:spTree>
    <p:extLst>
      <p:ext uri="{BB962C8B-B14F-4D97-AF65-F5344CB8AC3E}">
        <p14:creationId xmlns:p14="http://schemas.microsoft.com/office/powerpoint/2010/main" val="22044909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104801"/>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478074" y="381050"/>
            <a:ext cx="4694207"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cs typeface="Calibri"/>
                <a:sym typeface="Calibri"/>
              </a:rPr>
              <a:t>Questions:  </a:t>
            </a:r>
            <a:endParaRPr dirty="0"/>
          </a:p>
        </p:txBody>
      </p:sp>
      <p:sp>
        <p:nvSpPr>
          <p:cNvPr id="3" name="Content Placeholder 2">
            <a:extLst>
              <a:ext uri="{FF2B5EF4-FFF2-40B4-BE49-F238E27FC236}">
                <a16:creationId xmlns:a16="http://schemas.microsoft.com/office/drawing/2014/main" id="{87EF4755-E312-52F1-F058-00615C6ABE80}"/>
              </a:ext>
            </a:extLst>
          </p:cNvPr>
          <p:cNvSpPr>
            <a:spLocks noGrp="1"/>
          </p:cNvSpPr>
          <p:nvPr>
            <p:ph sz="half" idx="1"/>
          </p:nvPr>
        </p:nvSpPr>
        <p:spPr/>
        <p:txBody>
          <a:bodyPr/>
          <a:lstStyle/>
          <a:p>
            <a:r>
              <a:rPr lang="en-GB" dirty="0"/>
              <a:t>What is 1 and 6?</a:t>
            </a:r>
          </a:p>
          <a:p>
            <a:endParaRPr lang="en-GB" dirty="0"/>
          </a:p>
          <a:p>
            <a:endParaRPr lang="en-GB" dirty="0"/>
          </a:p>
          <a:p>
            <a:r>
              <a:rPr lang="en-GB" dirty="0"/>
              <a:t>1= right hypochondrium (RUQ) </a:t>
            </a:r>
          </a:p>
          <a:p>
            <a:r>
              <a:rPr lang="en-GB" dirty="0"/>
              <a:t>6= left flank  </a:t>
            </a:r>
          </a:p>
        </p:txBody>
      </p:sp>
      <p:pic>
        <p:nvPicPr>
          <p:cNvPr id="4" name="Picture 3">
            <a:extLst>
              <a:ext uri="{FF2B5EF4-FFF2-40B4-BE49-F238E27FC236}">
                <a16:creationId xmlns:a16="http://schemas.microsoft.com/office/drawing/2014/main" id="{E7D2CFFC-ABF9-D30C-D13A-88E4CE534A46}"/>
              </a:ext>
            </a:extLst>
          </p:cNvPr>
          <p:cNvPicPr>
            <a:picLocks noChangeAspect="1"/>
          </p:cNvPicPr>
          <p:nvPr/>
        </p:nvPicPr>
        <p:blipFill>
          <a:blip r:embed="rId4"/>
          <a:stretch>
            <a:fillRect/>
          </a:stretch>
        </p:blipFill>
        <p:spPr>
          <a:xfrm>
            <a:off x="6669497" y="1559183"/>
            <a:ext cx="5065712" cy="4988017"/>
          </a:xfrm>
          <a:prstGeom prst="rect">
            <a:avLst/>
          </a:prstGeom>
        </p:spPr>
      </p:pic>
    </p:spTree>
    <p:extLst>
      <p:ext uri="{BB962C8B-B14F-4D97-AF65-F5344CB8AC3E}">
        <p14:creationId xmlns:p14="http://schemas.microsoft.com/office/powerpoint/2010/main" val="37099640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104801"/>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398063" y="139938"/>
            <a:ext cx="11395874" cy="1200288"/>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cs typeface="Calibri"/>
                <a:sym typeface="Calibri"/>
              </a:rPr>
              <a:t>Which of these separate the right iliac fossa from the suprapubic area?  </a:t>
            </a:r>
            <a:endParaRPr dirty="0"/>
          </a:p>
        </p:txBody>
      </p:sp>
      <p:sp>
        <p:nvSpPr>
          <p:cNvPr id="3" name="Content Placeholder 2">
            <a:extLst>
              <a:ext uri="{FF2B5EF4-FFF2-40B4-BE49-F238E27FC236}">
                <a16:creationId xmlns:a16="http://schemas.microsoft.com/office/drawing/2014/main" id="{87EF4755-E312-52F1-F058-00615C6ABE80}"/>
              </a:ext>
            </a:extLst>
          </p:cNvPr>
          <p:cNvSpPr>
            <a:spLocks noGrp="1"/>
          </p:cNvSpPr>
          <p:nvPr>
            <p:ph sz="half" idx="1"/>
          </p:nvPr>
        </p:nvSpPr>
        <p:spPr>
          <a:xfrm>
            <a:off x="816411" y="1629138"/>
            <a:ext cx="5181600" cy="4351338"/>
          </a:xfrm>
        </p:spPr>
        <p:txBody>
          <a:bodyPr>
            <a:normAutofit lnSpcReduction="10000"/>
          </a:bodyPr>
          <a:lstStyle/>
          <a:p>
            <a:pPr marL="0" indent="0">
              <a:buNone/>
            </a:pPr>
            <a:r>
              <a:rPr lang="en-GB" dirty="0"/>
              <a:t>a- Midline </a:t>
            </a:r>
          </a:p>
          <a:p>
            <a:pPr marL="0" indent="0">
              <a:buNone/>
            </a:pPr>
            <a:endParaRPr lang="en-GB" dirty="0"/>
          </a:p>
          <a:p>
            <a:pPr marL="0" indent="0">
              <a:buNone/>
            </a:pPr>
            <a:r>
              <a:rPr lang="en-GB" dirty="0"/>
              <a:t>b- Midclavicular line </a:t>
            </a:r>
          </a:p>
          <a:p>
            <a:pPr marL="0" indent="0">
              <a:buNone/>
            </a:pPr>
            <a:endParaRPr lang="en-GB" dirty="0"/>
          </a:p>
          <a:p>
            <a:pPr marL="0" indent="0">
              <a:buNone/>
            </a:pPr>
            <a:r>
              <a:rPr lang="en-GB" dirty="0"/>
              <a:t>c- Anterior axillary line </a:t>
            </a:r>
          </a:p>
          <a:p>
            <a:pPr marL="0" indent="0">
              <a:buNone/>
            </a:pPr>
            <a:endParaRPr lang="en-GB" dirty="0"/>
          </a:p>
          <a:p>
            <a:pPr marL="0" indent="0">
              <a:buNone/>
            </a:pPr>
            <a:r>
              <a:rPr lang="en-GB" dirty="0"/>
              <a:t>d- Posterior axillary line </a:t>
            </a:r>
          </a:p>
          <a:p>
            <a:pPr marL="0" indent="0">
              <a:buNone/>
            </a:pPr>
            <a:endParaRPr lang="en-GB" dirty="0"/>
          </a:p>
          <a:p>
            <a:pPr marL="0" indent="0">
              <a:buNone/>
            </a:pPr>
            <a:r>
              <a:rPr lang="en-GB" dirty="0"/>
              <a:t>e- Mid-axillary line </a:t>
            </a:r>
          </a:p>
        </p:txBody>
      </p:sp>
    </p:spTree>
    <p:extLst>
      <p:ext uri="{BB962C8B-B14F-4D97-AF65-F5344CB8AC3E}">
        <p14:creationId xmlns:p14="http://schemas.microsoft.com/office/powerpoint/2010/main" val="37095754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104801"/>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398063" y="139938"/>
            <a:ext cx="11395874" cy="1200288"/>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cs typeface="Calibri"/>
                <a:sym typeface="Calibri"/>
              </a:rPr>
              <a:t>Which of these separate the right iliac fossa from the suprapubic area?  </a:t>
            </a:r>
            <a:endParaRPr dirty="0"/>
          </a:p>
        </p:txBody>
      </p:sp>
      <p:sp>
        <p:nvSpPr>
          <p:cNvPr id="3" name="Content Placeholder 2">
            <a:extLst>
              <a:ext uri="{FF2B5EF4-FFF2-40B4-BE49-F238E27FC236}">
                <a16:creationId xmlns:a16="http://schemas.microsoft.com/office/drawing/2014/main" id="{87EF4755-E312-52F1-F058-00615C6ABE80}"/>
              </a:ext>
            </a:extLst>
          </p:cNvPr>
          <p:cNvSpPr>
            <a:spLocks noGrp="1"/>
          </p:cNvSpPr>
          <p:nvPr>
            <p:ph sz="half" idx="1"/>
          </p:nvPr>
        </p:nvSpPr>
        <p:spPr>
          <a:xfrm>
            <a:off x="816411" y="1629138"/>
            <a:ext cx="5181600" cy="4351338"/>
          </a:xfrm>
        </p:spPr>
        <p:txBody>
          <a:bodyPr>
            <a:normAutofit lnSpcReduction="10000"/>
          </a:bodyPr>
          <a:lstStyle/>
          <a:p>
            <a:pPr marL="0" indent="0">
              <a:buNone/>
            </a:pPr>
            <a:r>
              <a:rPr lang="en-GB" dirty="0"/>
              <a:t>a- Midline </a:t>
            </a:r>
          </a:p>
          <a:p>
            <a:pPr marL="0" indent="0">
              <a:buNone/>
            </a:pPr>
            <a:endParaRPr lang="en-GB" dirty="0"/>
          </a:p>
          <a:p>
            <a:pPr marL="0" indent="0">
              <a:buNone/>
            </a:pPr>
            <a:r>
              <a:rPr lang="en-GB" dirty="0">
                <a:solidFill>
                  <a:srgbClr val="00B050"/>
                </a:solidFill>
              </a:rPr>
              <a:t>b- Midclavicular line </a:t>
            </a:r>
          </a:p>
          <a:p>
            <a:pPr marL="0" indent="0">
              <a:buNone/>
            </a:pPr>
            <a:endParaRPr lang="en-GB" dirty="0"/>
          </a:p>
          <a:p>
            <a:pPr marL="0" indent="0">
              <a:buNone/>
            </a:pPr>
            <a:r>
              <a:rPr lang="en-GB" dirty="0"/>
              <a:t>c- Anterior axillary line </a:t>
            </a:r>
          </a:p>
          <a:p>
            <a:pPr marL="0" indent="0">
              <a:buNone/>
            </a:pPr>
            <a:endParaRPr lang="en-GB" dirty="0"/>
          </a:p>
          <a:p>
            <a:pPr marL="0" indent="0">
              <a:buNone/>
            </a:pPr>
            <a:r>
              <a:rPr lang="en-GB" dirty="0"/>
              <a:t>d- Posterior axillary line </a:t>
            </a:r>
          </a:p>
          <a:p>
            <a:pPr marL="0" indent="0">
              <a:buNone/>
            </a:pPr>
            <a:endParaRPr lang="en-GB" dirty="0"/>
          </a:p>
          <a:p>
            <a:pPr marL="0" indent="0">
              <a:buNone/>
            </a:pPr>
            <a:r>
              <a:rPr lang="en-GB" dirty="0"/>
              <a:t>e- Mid-axillary line </a:t>
            </a:r>
          </a:p>
        </p:txBody>
      </p:sp>
    </p:spTree>
    <p:extLst>
      <p:ext uri="{BB962C8B-B14F-4D97-AF65-F5344CB8AC3E}">
        <p14:creationId xmlns:p14="http://schemas.microsoft.com/office/powerpoint/2010/main" val="28858885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104801"/>
            <a:ext cx="11569148" cy="212296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478074" y="381050"/>
            <a:ext cx="11111946" cy="1754286"/>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cs typeface="Calibri"/>
                <a:sym typeface="Calibri"/>
              </a:rPr>
              <a:t>If a patient’s gallbladder is inflamed, where will the initial delocalized pain be felt, and which nerve supplies the section of the gut that includes the gallbladder?  </a:t>
            </a:r>
            <a:endParaRPr dirty="0"/>
          </a:p>
        </p:txBody>
      </p:sp>
      <p:sp>
        <p:nvSpPr>
          <p:cNvPr id="2" name="TextBox 1">
            <a:extLst>
              <a:ext uri="{FF2B5EF4-FFF2-40B4-BE49-F238E27FC236}">
                <a16:creationId xmlns:a16="http://schemas.microsoft.com/office/drawing/2014/main" id="{8377EEB8-EA70-9F08-B44C-17CACBB5B03A}"/>
              </a:ext>
            </a:extLst>
          </p:cNvPr>
          <p:cNvSpPr txBox="1"/>
          <p:nvPr/>
        </p:nvSpPr>
        <p:spPr>
          <a:xfrm>
            <a:off x="478074" y="2560320"/>
            <a:ext cx="10883346" cy="2677656"/>
          </a:xfrm>
          <a:prstGeom prst="rect">
            <a:avLst/>
          </a:prstGeom>
          <a:noFill/>
        </p:spPr>
        <p:txBody>
          <a:bodyPr wrap="square" rtlCol="0">
            <a:spAutoFit/>
          </a:bodyPr>
          <a:lstStyle/>
          <a:p>
            <a:pPr marL="342900" indent="-342900">
              <a:buFont typeface="+mj-lt"/>
              <a:buAutoNum type="alphaLcParenR"/>
            </a:pPr>
            <a:r>
              <a:rPr lang="en-GB" sz="2800" dirty="0"/>
              <a:t>Supplied by greater splanchnic nerve, pain felt in the umbilical region </a:t>
            </a:r>
          </a:p>
          <a:p>
            <a:pPr marL="342900" indent="-342900">
              <a:buFont typeface="+mj-lt"/>
              <a:buAutoNum type="alphaLcParenR"/>
            </a:pPr>
            <a:r>
              <a:rPr lang="en-GB" sz="2800" dirty="0"/>
              <a:t>Supplied by least splanchnic nerve, pain felt in left and right flank regions </a:t>
            </a:r>
          </a:p>
          <a:p>
            <a:pPr marL="342900" indent="-342900">
              <a:buFont typeface="+mj-lt"/>
              <a:buAutoNum type="alphaLcParenR"/>
            </a:pPr>
            <a:r>
              <a:rPr lang="en-GB" sz="2800" dirty="0"/>
              <a:t>Supplied by greater splanchnic nerve, pain felt in epigastrium </a:t>
            </a:r>
          </a:p>
          <a:p>
            <a:pPr marL="342900" indent="-342900">
              <a:buFont typeface="+mj-lt"/>
              <a:buAutoNum type="alphaLcParenR"/>
            </a:pPr>
            <a:r>
              <a:rPr lang="en-GB" sz="2800" dirty="0"/>
              <a:t>Supplied by lesser splanchnic nerve, pain felt in suprapubic area </a:t>
            </a:r>
          </a:p>
          <a:p>
            <a:pPr marL="342900" indent="-342900">
              <a:buFont typeface="+mj-lt"/>
              <a:buAutoNum type="alphaLcParenR"/>
            </a:pPr>
            <a:r>
              <a:rPr lang="en-GB" sz="2800" dirty="0"/>
              <a:t>None of the above </a:t>
            </a:r>
          </a:p>
        </p:txBody>
      </p:sp>
    </p:spTree>
    <p:extLst>
      <p:ext uri="{BB962C8B-B14F-4D97-AF65-F5344CB8AC3E}">
        <p14:creationId xmlns:p14="http://schemas.microsoft.com/office/powerpoint/2010/main" val="18603991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104801"/>
            <a:ext cx="11569148" cy="212296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478074" y="381050"/>
            <a:ext cx="11111946" cy="1754286"/>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cs typeface="Calibri"/>
                <a:sym typeface="Calibri"/>
              </a:rPr>
              <a:t>If a patient’s gallbladder is inflamed, where will the initial delocalized pain be felt, and which nerve supplies the section of the gut that includes the gallbladder?  </a:t>
            </a:r>
            <a:endParaRPr dirty="0"/>
          </a:p>
        </p:txBody>
      </p:sp>
      <p:sp>
        <p:nvSpPr>
          <p:cNvPr id="2" name="TextBox 1">
            <a:extLst>
              <a:ext uri="{FF2B5EF4-FFF2-40B4-BE49-F238E27FC236}">
                <a16:creationId xmlns:a16="http://schemas.microsoft.com/office/drawing/2014/main" id="{8377EEB8-EA70-9F08-B44C-17CACBB5B03A}"/>
              </a:ext>
            </a:extLst>
          </p:cNvPr>
          <p:cNvSpPr txBox="1"/>
          <p:nvPr/>
        </p:nvSpPr>
        <p:spPr>
          <a:xfrm>
            <a:off x="478074" y="2560320"/>
            <a:ext cx="10883346" cy="2677656"/>
          </a:xfrm>
          <a:prstGeom prst="rect">
            <a:avLst/>
          </a:prstGeom>
          <a:noFill/>
        </p:spPr>
        <p:txBody>
          <a:bodyPr wrap="square" rtlCol="0">
            <a:spAutoFit/>
          </a:bodyPr>
          <a:lstStyle/>
          <a:p>
            <a:pPr marL="342900" indent="-342900">
              <a:buFont typeface="+mj-lt"/>
              <a:buAutoNum type="alphaLcParenR"/>
            </a:pPr>
            <a:r>
              <a:rPr lang="en-GB" sz="2800" dirty="0"/>
              <a:t>Supplied by greater splanchnic nerve, pain felt in the umbilical region </a:t>
            </a:r>
          </a:p>
          <a:p>
            <a:pPr marL="342900" indent="-342900">
              <a:buFont typeface="+mj-lt"/>
              <a:buAutoNum type="alphaLcParenR"/>
            </a:pPr>
            <a:r>
              <a:rPr lang="en-GB" sz="2800" dirty="0"/>
              <a:t>Supplied by least splanchnic nerve, pain felt in left and right flank regions </a:t>
            </a:r>
          </a:p>
          <a:p>
            <a:pPr marL="342900" indent="-342900">
              <a:buFont typeface="+mj-lt"/>
              <a:buAutoNum type="alphaLcParenR"/>
            </a:pPr>
            <a:r>
              <a:rPr lang="en-GB" sz="2800" dirty="0">
                <a:solidFill>
                  <a:srgbClr val="00B050"/>
                </a:solidFill>
              </a:rPr>
              <a:t>Supplied by greater splanchnic nerve, pain felt in epigastrium</a:t>
            </a:r>
            <a:r>
              <a:rPr lang="en-GB" sz="2800" dirty="0"/>
              <a:t> </a:t>
            </a:r>
          </a:p>
          <a:p>
            <a:pPr marL="342900" indent="-342900">
              <a:buFont typeface="+mj-lt"/>
              <a:buAutoNum type="alphaLcParenR"/>
            </a:pPr>
            <a:r>
              <a:rPr lang="en-GB" sz="2800" dirty="0"/>
              <a:t>Supplied by lesser splanchnic nerve, pain felt in suprapubic area </a:t>
            </a:r>
          </a:p>
          <a:p>
            <a:pPr marL="342900" indent="-342900">
              <a:buFont typeface="+mj-lt"/>
              <a:buAutoNum type="alphaLcParenR"/>
            </a:pPr>
            <a:r>
              <a:rPr lang="en-GB" sz="2800" dirty="0"/>
              <a:t>None of the above </a:t>
            </a:r>
          </a:p>
        </p:txBody>
      </p:sp>
    </p:spTree>
    <p:extLst>
      <p:ext uri="{BB962C8B-B14F-4D97-AF65-F5344CB8AC3E}">
        <p14:creationId xmlns:p14="http://schemas.microsoft.com/office/powerpoint/2010/main" val="4835294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104801"/>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478074" y="381050"/>
            <a:ext cx="4694207"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cs typeface="Calibri"/>
                <a:sym typeface="Calibri"/>
              </a:rPr>
              <a:t>Helpful Summaries: </a:t>
            </a:r>
            <a:endParaRPr dirty="0"/>
          </a:p>
        </p:txBody>
      </p:sp>
      <p:sp>
        <p:nvSpPr>
          <p:cNvPr id="3" name="Content Placeholder 2">
            <a:extLst>
              <a:ext uri="{FF2B5EF4-FFF2-40B4-BE49-F238E27FC236}">
                <a16:creationId xmlns:a16="http://schemas.microsoft.com/office/drawing/2014/main" id="{87EF4755-E312-52F1-F058-00615C6ABE80}"/>
              </a:ext>
            </a:extLst>
          </p:cNvPr>
          <p:cNvSpPr>
            <a:spLocks noGrp="1"/>
          </p:cNvSpPr>
          <p:nvPr>
            <p:ph sz="half" idx="1"/>
          </p:nvPr>
        </p:nvSpPr>
        <p:spPr>
          <a:xfrm>
            <a:off x="831650" y="1911183"/>
            <a:ext cx="9203889" cy="4351338"/>
          </a:xfrm>
        </p:spPr>
        <p:txBody>
          <a:bodyPr/>
          <a:lstStyle/>
          <a:p>
            <a:r>
              <a:rPr lang="en-GB" dirty="0"/>
              <a:t>Here are some helpful summaries to come back to for last minute revision!!</a:t>
            </a:r>
          </a:p>
        </p:txBody>
      </p:sp>
    </p:spTree>
    <p:extLst>
      <p:ext uri="{BB962C8B-B14F-4D97-AF65-F5344CB8AC3E}">
        <p14:creationId xmlns:p14="http://schemas.microsoft.com/office/powerpoint/2010/main" val="25107378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97D60-B1E3-F543-8EE7-203622BFFC25}"/>
              </a:ext>
            </a:extLst>
          </p:cNvPr>
          <p:cNvSpPr>
            <a:spLocks noGrp="1"/>
          </p:cNvSpPr>
          <p:nvPr>
            <p:ph type="title"/>
          </p:nvPr>
        </p:nvSpPr>
        <p:spPr/>
        <p:txBody>
          <a:bodyPr>
            <a:normAutofit/>
          </a:bodyPr>
          <a:lstStyle/>
          <a:p>
            <a:r>
              <a:rPr lang="en-US" sz="4800" dirty="0"/>
              <a:t>GI tract</a:t>
            </a:r>
          </a:p>
        </p:txBody>
      </p:sp>
      <p:sp>
        <p:nvSpPr>
          <p:cNvPr id="3" name="Text Placeholder 2">
            <a:extLst>
              <a:ext uri="{FF2B5EF4-FFF2-40B4-BE49-F238E27FC236}">
                <a16:creationId xmlns:a16="http://schemas.microsoft.com/office/drawing/2014/main" id="{7A218A94-C739-1946-93E9-B3EE03E3C379}"/>
              </a:ext>
            </a:extLst>
          </p:cNvPr>
          <p:cNvSpPr>
            <a:spLocks noGrp="1"/>
          </p:cNvSpPr>
          <p:nvPr>
            <p:ph type="body" idx="1"/>
          </p:nvPr>
        </p:nvSpPr>
        <p:spPr>
          <a:xfrm>
            <a:off x="583557" y="1721554"/>
            <a:ext cx="3536411" cy="4525963"/>
          </a:xfrm>
        </p:spPr>
        <p:txBody>
          <a:bodyPr/>
          <a:lstStyle/>
          <a:p>
            <a:pPr marL="177800" indent="0">
              <a:buNone/>
            </a:pPr>
            <a:r>
              <a:rPr lang="en-US" sz="2400" u="sng" dirty="0"/>
              <a:t>Foregut</a:t>
            </a:r>
          </a:p>
          <a:p>
            <a:r>
              <a:rPr lang="en-US" sz="2000" dirty="0"/>
              <a:t>Pharynx</a:t>
            </a:r>
          </a:p>
          <a:p>
            <a:r>
              <a:rPr lang="en-US" sz="2000" dirty="0" err="1"/>
              <a:t>Oesophagus</a:t>
            </a:r>
            <a:endParaRPr lang="en-US" sz="2000" dirty="0"/>
          </a:p>
          <a:p>
            <a:r>
              <a:rPr lang="en-US" sz="2000" dirty="0"/>
              <a:t>Stomach</a:t>
            </a:r>
          </a:p>
          <a:p>
            <a:r>
              <a:rPr lang="en-US" sz="2000" dirty="0"/>
              <a:t>Proximal ½ of duodenum</a:t>
            </a:r>
          </a:p>
          <a:p>
            <a:pPr marL="177800" indent="0">
              <a:buNone/>
            </a:pPr>
            <a:r>
              <a:rPr lang="en-US" sz="2000" dirty="0">
                <a:solidFill>
                  <a:srgbClr val="FF0000"/>
                </a:solidFill>
              </a:rPr>
              <a:t>Blood supply:</a:t>
            </a:r>
          </a:p>
          <a:p>
            <a:r>
              <a:rPr lang="en-US" sz="2000" dirty="0">
                <a:solidFill>
                  <a:srgbClr val="FF0000"/>
                </a:solidFill>
              </a:rPr>
              <a:t>Coeliac trunk/axis</a:t>
            </a:r>
          </a:p>
          <a:p>
            <a:pPr marL="177800" indent="0">
              <a:buNone/>
            </a:pPr>
            <a:r>
              <a:rPr lang="en-US" sz="2000" dirty="0">
                <a:solidFill>
                  <a:schemeClr val="accent6">
                    <a:lumMod val="75000"/>
                  </a:schemeClr>
                </a:solidFill>
              </a:rPr>
              <a:t>Nerve supply:</a:t>
            </a:r>
          </a:p>
          <a:p>
            <a:r>
              <a:rPr lang="en-US" sz="2000" dirty="0">
                <a:solidFill>
                  <a:schemeClr val="accent6">
                    <a:lumMod val="75000"/>
                  </a:schemeClr>
                </a:solidFill>
              </a:rPr>
              <a:t>Greater splanchnic nerve, T5-T9</a:t>
            </a:r>
          </a:p>
          <a:p>
            <a:endParaRPr lang="en-US" sz="2400" dirty="0"/>
          </a:p>
        </p:txBody>
      </p:sp>
      <mc:AlternateContent xmlns:mc="http://schemas.openxmlformats.org/markup-compatibility/2006" xmlns:a14="http://schemas.microsoft.com/office/drawing/2010/main">
        <mc:Choice Requires="a14">
          <p:sp>
            <p:nvSpPr>
              <p:cNvPr id="5" name="Text Placeholder 2">
                <a:extLst>
                  <a:ext uri="{FF2B5EF4-FFF2-40B4-BE49-F238E27FC236}">
                    <a16:creationId xmlns:a16="http://schemas.microsoft.com/office/drawing/2014/main" id="{3A10E6C4-96D1-47AD-9BEA-908E54316C29}"/>
                  </a:ext>
                </a:extLst>
              </p:cNvPr>
              <p:cNvSpPr txBox="1">
                <a:spLocks/>
              </p:cNvSpPr>
              <p:nvPr/>
            </p:nvSpPr>
            <p:spPr>
              <a:xfrm>
                <a:off x="3877230" y="1485645"/>
                <a:ext cx="3547431" cy="4525963"/>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342900" marR="0" lvl="0" indent="-1651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177800" indent="0">
                  <a:buNone/>
                </a:pPr>
                <a:r>
                  <a:rPr lang="en-US" sz="2400" u="sng" dirty="0"/>
                  <a:t>Midgut</a:t>
                </a:r>
                <a:endParaRPr lang="en-US" sz="2000" dirty="0"/>
              </a:p>
              <a:p>
                <a:r>
                  <a:rPr lang="en-US" sz="2000" dirty="0"/>
                  <a:t>Distal ½ of duodenum</a:t>
                </a:r>
              </a:p>
              <a:p>
                <a:r>
                  <a:rPr lang="en-US" sz="2000" dirty="0"/>
                  <a:t>Jejunum</a:t>
                </a:r>
              </a:p>
              <a:p>
                <a:r>
                  <a:rPr lang="en-US" sz="2000" dirty="0"/>
                  <a:t>Ileum</a:t>
                </a:r>
              </a:p>
              <a:p>
                <a:r>
                  <a:rPr lang="en-US" sz="2000" dirty="0"/>
                  <a:t>Caecum &amp; appendix</a:t>
                </a:r>
              </a:p>
              <a:p>
                <a:r>
                  <a:rPr lang="en-US" sz="2000" dirty="0"/>
                  <a:t>Ascending colon</a:t>
                </a:r>
              </a:p>
              <a:p>
                <a:r>
                  <a:rPr lang="en-US" sz="2000" dirty="0"/>
                  <a:t>Right </a:t>
                </a:r>
                <a14:m>
                  <m:oMath xmlns:m="http://schemas.openxmlformats.org/officeDocument/2006/math">
                    <m:f>
                      <m:fPr>
                        <m:type m:val="skw"/>
                        <m:ctrlPr>
                          <a:rPr lang="en-US" sz="2000" i="1">
                            <a:latin typeface="Cambria Math" panose="02040503050406030204" pitchFamily="18" charset="0"/>
                          </a:rPr>
                        </m:ctrlPr>
                      </m:fPr>
                      <m:num>
                        <m:r>
                          <a:rPr lang="en-GB" sz="2000" i="1">
                            <a:latin typeface="Cambria Math" panose="02040503050406030204" pitchFamily="18" charset="0"/>
                          </a:rPr>
                          <m:t>2</m:t>
                        </m:r>
                      </m:num>
                      <m:den>
                        <m:r>
                          <a:rPr lang="en-GB" sz="2000" i="1">
                            <a:latin typeface="Cambria Math" panose="02040503050406030204" pitchFamily="18" charset="0"/>
                          </a:rPr>
                          <m:t>3</m:t>
                        </m:r>
                      </m:den>
                    </m:f>
                  </m:oMath>
                </a14:m>
                <a:r>
                  <a:rPr lang="en-US" sz="2000" dirty="0"/>
                  <a:t> of transverse colon</a:t>
                </a:r>
              </a:p>
              <a:p>
                <a:pPr marL="177800" indent="0">
                  <a:buNone/>
                </a:pPr>
                <a:r>
                  <a:rPr lang="en-US" sz="2000" dirty="0">
                    <a:solidFill>
                      <a:srgbClr val="FF0000"/>
                    </a:solidFill>
                  </a:rPr>
                  <a:t>Blood supply:</a:t>
                </a:r>
              </a:p>
              <a:p>
                <a:r>
                  <a:rPr lang="en-US" sz="2000" dirty="0">
                    <a:solidFill>
                      <a:srgbClr val="FF0000"/>
                    </a:solidFill>
                  </a:rPr>
                  <a:t>Superior mesenteric artery</a:t>
                </a:r>
              </a:p>
              <a:p>
                <a:pPr marL="177800" indent="0">
                  <a:buNone/>
                </a:pPr>
                <a:r>
                  <a:rPr lang="en-US" sz="2000" dirty="0">
                    <a:solidFill>
                      <a:schemeClr val="accent6">
                        <a:lumMod val="75000"/>
                      </a:schemeClr>
                    </a:solidFill>
                  </a:rPr>
                  <a:t>Nerve supply:</a:t>
                </a:r>
              </a:p>
              <a:p>
                <a:r>
                  <a:rPr lang="en-US" sz="2000" dirty="0">
                    <a:solidFill>
                      <a:schemeClr val="accent6">
                        <a:lumMod val="75000"/>
                      </a:schemeClr>
                    </a:solidFill>
                  </a:rPr>
                  <a:t>Lesser splanchnic nerve, T10-T11</a:t>
                </a:r>
              </a:p>
              <a:p>
                <a:endParaRPr lang="en-US" sz="2000" dirty="0"/>
              </a:p>
            </p:txBody>
          </p:sp>
        </mc:Choice>
        <mc:Fallback xmlns="">
          <p:sp>
            <p:nvSpPr>
              <p:cNvPr id="5" name="Text Placeholder 2">
                <a:extLst>
                  <a:ext uri="{FF2B5EF4-FFF2-40B4-BE49-F238E27FC236}">
                    <a16:creationId xmlns:a16="http://schemas.microsoft.com/office/drawing/2014/main" id="{3A10E6C4-96D1-47AD-9BEA-908E54316C29}"/>
                  </a:ext>
                </a:extLst>
              </p:cNvPr>
              <p:cNvSpPr txBox="1">
                <a:spLocks noRot="1" noChangeAspect="1" noMove="1" noResize="1" noEditPoints="1" noAdjustHandles="1" noChangeArrowheads="1" noChangeShapeType="1" noTextEdit="1"/>
              </p:cNvSpPr>
              <p:nvPr/>
            </p:nvSpPr>
            <p:spPr>
              <a:xfrm>
                <a:off x="3877230" y="1485645"/>
                <a:ext cx="3547431" cy="4525963"/>
              </a:xfrm>
              <a:prstGeom prst="rect">
                <a:avLst/>
              </a:prstGeom>
              <a:blipFill>
                <a:blip r:embed="rId2"/>
                <a:stretch>
                  <a:fillRect t="-135" b="-4447"/>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 Placeholder 2">
                <a:extLst>
                  <a:ext uri="{FF2B5EF4-FFF2-40B4-BE49-F238E27FC236}">
                    <a16:creationId xmlns:a16="http://schemas.microsoft.com/office/drawing/2014/main" id="{37673D7A-8DBB-40A6-85E5-E65C4D133A47}"/>
                  </a:ext>
                </a:extLst>
              </p:cNvPr>
              <p:cNvSpPr txBox="1">
                <a:spLocks/>
              </p:cNvSpPr>
              <p:nvPr/>
            </p:nvSpPr>
            <p:spPr>
              <a:xfrm>
                <a:off x="7445573" y="1494756"/>
                <a:ext cx="3547431" cy="4525963"/>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342900" marR="0" lvl="0" indent="-1651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177800" indent="0">
                  <a:buNone/>
                </a:pPr>
                <a:r>
                  <a:rPr lang="en-US" sz="2400" u="sng" dirty="0"/>
                  <a:t>Hindgut</a:t>
                </a:r>
                <a:endParaRPr lang="en-US" sz="2000" dirty="0"/>
              </a:p>
              <a:p>
                <a:r>
                  <a:rPr lang="en-US" sz="2000" dirty="0"/>
                  <a:t>Left </a:t>
                </a:r>
                <a14:m>
                  <m:oMath xmlns:m="http://schemas.openxmlformats.org/officeDocument/2006/math">
                    <m:f>
                      <m:fPr>
                        <m:type m:val="skw"/>
                        <m:ctrlPr>
                          <a:rPr lang="en-US" sz="2000" i="1">
                            <a:latin typeface="Cambria Math" panose="02040503050406030204" pitchFamily="18" charset="0"/>
                          </a:rPr>
                        </m:ctrlPr>
                      </m:fPr>
                      <m:num>
                        <m:r>
                          <a:rPr lang="en-GB" sz="2000" i="1">
                            <a:latin typeface="Cambria Math" panose="02040503050406030204" pitchFamily="18" charset="0"/>
                          </a:rPr>
                          <m:t>2</m:t>
                        </m:r>
                      </m:num>
                      <m:den>
                        <m:r>
                          <a:rPr lang="en-GB" sz="2000" i="1">
                            <a:latin typeface="Cambria Math" panose="02040503050406030204" pitchFamily="18" charset="0"/>
                          </a:rPr>
                          <m:t>3</m:t>
                        </m:r>
                      </m:den>
                    </m:f>
                  </m:oMath>
                </a14:m>
                <a:r>
                  <a:rPr lang="en-US" sz="2000" dirty="0"/>
                  <a:t> of transverse colon</a:t>
                </a:r>
              </a:p>
              <a:p>
                <a:r>
                  <a:rPr lang="en-GB" sz="2000" dirty="0"/>
                  <a:t>Descending colon</a:t>
                </a:r>
              </a:p>
              <a:p>
                <a:r>
                  <a:rPr lang="en-GB" sz="2000" dirty="0"/>
                  <a:t>Sigmoid colon</a:t>
                </a:r>
              </a:p>
              <a:p>
                <a:r>
                  <a:rPr lang="en-GB" sz="2000" dirty="0"/>
                  <a:t>Rectum</a:t>
                </a:r>
              </a:p>
              <a:p>
                <a:r>
                  <a:rPr lang="en-GB" sz="2000" dirty="0"/>
                  <a:t>Anal canal</a:t>
                </a:r>
                <a:endParaRPr lang="en-US" sz="2000" dirty="0"/>
              </a:p>
              <a:p>
                <a:pPr marL="177800" indent="0">
                  <a:buNone/>
                </a:pPr>
                <a:r>
                  <a:rPr lang="en-US" sz="2000" dirty="0">
                    <a:solidFill>
                      <a:srgbClr val="FF0000"/>
                    </a:solidFill>
                  </a:rPr>
                  <a:t>Blood supply:</a:t>
                </a:r>
              </a:p>
              <a:p>
                <a:r>
                  <a:rPr lang="en-US" sz="2000" dirty="0">
                    <a:solidFill>
                      <a:srgbClr val="FF0000"/>
                    </a:solidFill>
                  </a:rPr>
                  <a:t>Inferior mesenteric artery</a:t>
                </a:r>
              </a:p>
              <a:p>
                <a:pPr marL="177800" indent="0">
                  <a:buNone/>
                </a:pPr>
                <a:r>
                  <a:rPr lang="en-US" sz="2000" dirty="0">
                    <a:solidFill>
                      <a:schemeClr val="accent6">
                        <a:lumMod val="75000"/>
                      </a:schemeClr>
                    </a:solidFill>
                  </a:rPr>
                  <a:t>Nerve supply:</a:t>
                </a:r>
              </a:p>
              <a:p>
                <a:r>
                  <a:rPr lang="en-US" sz="2000" dirty="0">
                    <a:solidFill>
                      <a:schemeClr val="accent6">
                        <a:lumMod val="75000"/>
                      </a:schemeClr>
                    </a:solidFill>
                  </a:rPr>
                  <a:t>Least splanchnic nerve, T12</a:t>
                </a:r>
              </a:p>
              <a:p>
                <a:endParaRPr lang="en-US" sz="2400" dirty="0"/>
              </a:p>
            </p:txBody>
          </p:sp>
        </mc:Choice>
        <mc:Fallback xmlns="">
          <p:sp>
            <p:nvSpPr>
              <p:cNvPr id="6" name="Text Placeholder 2">
                <a:extLst>
                  <a:ext uri="{FF2B5EF4-FFF2-40B4-BE49-F238E27FC236}">
                    <a16:creationId xmlns:a16="http://schemas.microsoft.com/office/drawing/2014/main" id="{37673D7A-8DBB-40A6-85E5-E65C4D133A47}"/>
                  </a:ext>
                </a:extLst>
              </p:cNvPr>
              <p:cNvSpPr txBox="1">
                <a:spLocks noRot="1" noChangeAspect="1" noMove="1" noResize="1" noEditPoints="1" noAdjustHandles="1" noChangeArrowheads="1" noChangeShapeType="1" noTextEdit="1"/>
              </p:cNvSpPr>
              <p:nvPr/>
            </p:nvSpPr>
            <p:spPr>
              <a:xfrm>
                <a:off x="7445573" y="1494756"/>
                <a:ext cx="3547431" cy="4525963"/>
              </a:xfrm>
              <a:prstGeom prst="rect">
                <a:avLst/>
              </a:prstGeom>
              <a:blipFill>
                <a:blip r:embed="rId3"/>
                <a:stretch>
                  <a:fillRect/>
                </a:stretch>
              </a:blipFill>
              <a:ln>
                <a:noFill/>
              </a:ln>
            </p:spPr>
            <p:txBody>
              <a:bodyPr/>
              <a:lstStyle/>
              <a:p>
                <a:r>
                  <a:rPr lang="en-GB">
                    <a:noFill/>
                  </a:rPr>
                  <a:t> </a:t>
                </a:r>
              </a:p>
            </p:txBody>
          </p:sp>
        </mc:Fallback>
      </mc:AlternateContent>
      <p:sp>
        <p:nvSpPr>
          <p:cNvPr id="4" name="Google Shape;114;p4">
            <a:extLst>
              <a:ext uri="{FF2B5EF4-FFF2-40B4-BE49-F238E27FC236}">
                <a16:creationId xmlns:a16="http://schemas.microsoft.com/office/drawing/2014/main" id="{23E59969-5485-6E7D-065F-6D1A39B2D8D1}"/>
              </a:ext>
            </a:extLst>
          </p:cNvPr>
          <p:cNvSpPr txBox="1"/>
          <p:nvPr/>
        </p:nvSpPr>
        <p:spPr>
          <a:xfrm>
            <a:off x="311426" y="137400"/>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2000" dirty="0">
              <a:solidFill>
                <a:schemeClr val="dk1"/>
              </a:solidFill>
              <a:latin typeface="Calibri"/>
              <a:ea typeface="Calibri"/>
              <a:cs typeface="Calibri"/>
              <a:sym typeface="Calibri"/>
            </a:endParaRPr>
          </a:p>
        </p:txBody>
      </p:sp>
      <p:sp>
        <p:nvSpPr>
          <p:cNvPr id="7" name="Google Shape;116;p4">
            <a:extLst>
              <a:ext uri="{FF2B5EF4-FFF2-40B4-BE49-F238E27FC236}">
                <a16:creationId xmlns:a16="http://schemas.microsoft.com/office/drawing/2014/main" id="{887FD04D-5901-A258-2423-CB3721E477FB}"/>
              </a:ext>
            </a:extLst>
          </p:cNvPr>
          <p:cNvSpPr txBox="1"/>
          <p:nvPr/>
        </p:nvSpPr>
        <p:spPr>
          <a:xfrm>
            <a:off x="796376" y="381616"/>
            <a:ext cx="4694207" cy="707846"/>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4000" dirty="0">
                <a:solidFill>
                  <a:schemeClr val="lt1"/>
                </a:solidFill>
                <a:latin typeface="Calibri"/>
                <a:cs typeface="Calibri"/>
                <a:sym typeface="Calibri"/>
              </a:rPr>
              <a:t>GI tract: </a:t>
            </a:r>
            <a:endParaRPr sz="2000" dirty="0"/>
          </a:p>
        </p:txBody>
      </p:sp>
      <p:cxnSp>
        <p:nvCxnSpPr>
          <p:cNvPr id="9" name="Straight Connector 8">
            <a:extLst>
              <a:ext uri="{FF2B5EF4-FFF2-40B4-BE49-F238E27FC236}">
                <a16:creationId xmlns:a16="http://schemas.microsoft.com/office/drawing/2014/main" id="{DCEF1E22-B4C1-C519-3189-BF7211782865}"/>
              </a:ext>
            </a:extLst>
          </p:cNvPr>
          <p:cNvCxnSpPr/>
          <p:nvPr/>
        </p:nvCxnSpPr>
        <p:spPr>
          <a:xfrm>
            <a:off x="3877230" y="1494756"/>
            <a:ext cx="0" cy="4525963"/>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989C79DB-2457-C30E-3502-F422B2C22F08}"/>
              </a:ext>
            </a:extLst>
          </p:cNvPr>
          <p:cNvCxnSpPr/>
          <p:nvPr/>
        </p:nvCxnSpPr>
        <p:spPr>
          <a:xfrm>
            <a:off x="7424661" y="1494756"/>
            <a:ext cx="0" cy="4525963"/>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3583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1000"/>
                                        <p:tgtEl>
                                          <p:spTgt spid="3">
                                            <p:txEl>
                                              <p:pRg st="6" end="6"/>
                                            </p:txEl>
                                          </p:spTgt>
                                        </p:tgtEl>
                                      </p:cBhvr>
                                    </p:animEffect>
                                    <p:anim calcmode="lin" valueType="num">
                                      <p:cBhvr>
                                        <p:cTn id="3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1000"/>
                                        <p:tgtEl>
                                          <p:spTgt spid="3">
                                            <p:txEl>
                                              <p:pRg st="8" end="8"/>
                                            </p:txEl>
                                          </p:spTgt>
                                        </p:tgtEl>
                                      </p:cBhvr>
                                    </p:animEffect>
                                    <p:anim calcmode="lin" valueType="num">
                                      <p:cBhvr>
                                        <p:cTn id="3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xEl>
                                              <p:pRg st="1" end="1"/>
                                            </p:txEl>
                                          </p:spTgt>
                                        </p:tgtEl>
                                        <p:attrNameLst>
                                          <p:attrName>style.visibility</p:attrName>
                                        </p:attrNameLst>
                                      </p:cBhvr>
                                      <p:to>
                                        <p:strVal val="visible"/>
                                      </p:to>
                                    </p:set>
                                    <p:animEffect transition="in" filter="fade">
                                      <p:cBhvr>
                                        <p:cTn id="43" dur="1000"/>
                                        <p:tgtEl>
                                          <p:spTgt spid="5">
                                            <p:txEl>
                                              <p:pRg st="1" end="1"/>
                                            </p:txEl>
                                          </p:spTgt>
                                        </p:tgtEl>
                                      </p:cBhvr>
                                    </p:animEffect>
                                    <p:anim calcmode="lin" valueType="num">
                                      <p:cBhvr>
                                        <p:cTn id="4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45" dur="1000" fill="hold"/>
                                        <p:tgtEl>
                                          <p:spTgt spid="5">
                                            <p:txEl>
                                              <p:pRg st="1" end="1"/>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
                                            <p:txEl>
                                              <p:pRg st="2" end="2"/>
                                            </p:txEl>
                                          </p:spTgt>
                                        </p:tgtEl>
                                        <p:attrNameLst>
                                          <p:attrName>style.visibility</p:attrName>
                                        </p:attrNameLst>
                                      </p:cBhvr>
                                      <p:to>
                                        <p:strVal val="visible"/>
                                      </p:to>
                                    </p:set>
                                    <p:animEffect transition="in" filter="fade">
                                      <p:cBhvr>
                                        <p:cTn id="48" dur="1000"/>
                                        <p:tgtEl>
                                          <p:spTgt spid="5">
                                            <p:txEl>
                                              <p:pRg st="2" end="2"/>
                                            </p:txEl>
                                          </p:spTgt>
                                        </p:tgtEl>
                                      </p:cBhvr>
                                    </p:animEffect>
                                    <p:anim calcmode="lin" valueType="num">
                                      <p:cBhvr>
                                        <p:cTn id="4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50" dur="1000" fill="hold"/>
                                        <p:tgtEl>
                                          <p:spTgt spid="5">
                                            <p:txEl>
                                              <p:pRg st="2" end="2"/>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5">
                                            <p:txEl>
                                              <p:pRg st="3" end="3"/>
                                            </p:txEl>
                                          </p:spTgt>
                                        </p:tgtEl>
                                        <p:attrNameLst>
                                          <p:attrName>style.visibility</p:attrName>
                                        </p:attrNameLst>
                                      </p:cBhvr>
                                      <p:to>
                                        <p:strVal val="visible"/>
                                      </p:to>
                                    </p:set>
                                    <p:animEffect transition="in" filter="fade">
                                      <p:cBhvr>
                                        <p:cTn id="53" dur="1000"/>
                                        <p:tgtEl>
                                          <p:spTgt spid="5">
                                            <p:txEl>
                                              <p:pRg st="3" end="3"/>
                                            </p:txEl>
                                          </p:spTgt>
                                        </p:tgtEl>
                                      </p:cBhvr>
                                    </p:animEffect>
                                    <p:anim calcmode="lin" valueType="num">
                                      <p:cBhvr>
                                        <p:cTn id="54"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55" dur="1000" fill="hold"/>
                                        <p:tgtEl>
                                          <p:spTgt spid="5">
                                            <p:txEl>
                                              <p:pRg st="3" end="3"/>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5">
                                            <p:txEl>
                                              <p:pRg st="4" end="4"/>
                                            </p:txEl>
                                          </p:spTgt>
                                        </p:tgtEl>
                                        <p:attrNameLst>
                                          <p:attrName>style.visibility</p:attrName>
                                        </p:attrNameLst>
                                      </p:cBhvr>
                                      <p:to>
                                        <p:strVal val="visible"/>
                                      </p:to>
                                    </p:set>
                                    <p:animEffect transition="in" filter="fade">
                                      <p:cBhvr>
                                        <p:cTn id="58" dur="1000"/>
                                        <p:tgtEl>
                                          <p:spTgt spid="5">
                                            <p:txEl>
                                              <p:pRg st="4" end="4"/>
                                            </p:txEl>
                                          </p:spTgt>
                                        </p:tgtEl>
                                      </p:cBhvr>
                                    </p:animEffect>
                                    <p:anim calcmode="lin" valueType="num">
                                      <p:cBhvr>
                                        <p:cTn id="5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60" dur="1000" fill="hold"/>
                                        <p:tgtEl>
                                          <p:spTgt spid="5">
                                            <p:txEl>
                                              <p:pRg st="4" end="4"/>
                                            </p:txEl>
                                          </p:spTgt>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5">
                                            <p:txEl>
                                              <p:pRg st="5" end="5"/>
                                            </p:txEl>
                                          </p:spTgt>
                                        </p:tgtEl>
                                        <p:attrNameLst>
                                          <p:attrName>style.visibility</p:attrName>
                                        </p:attrNameLst>
                                      </p:cBhvr>
                                      <p:to>
                                        <p:strVal val="visible"/>
                                      </p:to>
                                    </p:set>
                                    <p:animEffect transition="in" filter="fade">
                                      <p:cBhvr>
                                        <p:cTn id="63" dur="1000"/>
                                        <p:tgtEl>
                                          <p:spTgt spid="5">
                                            <p:txEl>
                                              <p:pRg st="5" end="5"/>
                                            </p:txEl>
                                          </p:spTgt>
                                        </p:tgtEl>
                                      </p:cBhvr>
                                    </p:animEffect>
                                    <p:anim calcmode="lin" valueType="num">
                                      <p:cBhvr>
                                        <p:cTn id="64"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65" dur="1000" fill="hold"/>
                                        <p:tgtEl>
                                          <p:spTgt spid="5">
                                            <p:txEl>
                                              <p:pRg st="5" end="5"/>
                                            </p:txEl>
                                          </p:spTgt>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5">
                                            <p:txEl>
                                              <p:pRg st="6" end="6"/>
                                            </p:txEl>
                                          </p:spTgt>
                                        </p:tgtEl>
                                        <p:attrNameLst>
                                          <p:attrName>style.visibility</p:attrName>
                                        </p:attrNameLst>
                                      </p:cBhvr>
                                      <p:to>
                                        <p:strVal val="visible"/>
                                      </p:to>
                                    </p:set>
                                    <p:animEffect transition="in" filter="fade">
                                      <p:cBhvr>
                                        <p:cTn id="68" dur="1000"/>
                                        <p:tgtEl>
                                          <p:spTgt spid="5">
                                            <p:txEl>
                                              <p:pRg st="6" end="6"/>
                                            </p:txEl>
                                          </p:spTgt>
                                        </p:tgtEl>
                                      </p:cBhvr>
                                    </p:animEffect>
                                    <p:anim calcmode="lin" valueType="num">
                                      <p:cBhvr>
                                        <p:cTn id="69"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70"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5">
                                            <p:txEl>
                                              <p:pRg st="8" end="8"/>
                                            </p:txEl>
                                          </p:spTgt>
                                        </p:tgtEl>
                                        <p:attrNameLst>
                                          <p:attrName>style.visibility</p:attrName>
                                        </p:attrNameLst>
                                      </p:cBhvr>
                                      <p:to>
                                        <p:strVal val="visible"/>
                                      </p:to>
                                    </p:set>
                                    <p:animEffect transition="in" filter="fade">
                                      <p:cBhvr>
                                        <p:cTn id="75" dur="1000"/>
                                        <p:tgtEl>
                                          <p:spTgt spid="5">
                                            <p:txEl>
                                              <p:pRg st="8" end="8"/>
                                            </p:txEl>
                                          </p:spTgt>
                                        </p:tgtEl>
                                      </p:cBhvr>
                                    </p:animEffect>
                                    <p:anim calcmode="lin" valueType="num">
                                      <p:cBhvr>
                                        <p:cTn id="76"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77"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5">
                                            <p:txEl>
                                              <p:pRg st="10" end="10"/>
                                            </p:txEl>
                                          </p:spTgt>
                                        </p:tgtEl>
                                        <p:attrNameLst>
                                          <p:attrName>style.visibility</p:attrName>
                                        </p:attrNameLst>
                                      </p:cBhvr>
                                      <p:to>
                                        <p:strVal val="visible"/>
                                      </p:to>
                                    </p:set>
                                    <p:animEffect transition="in" filter="fade">
                                      <p:cBhvr>
                                        <p:cTn id="82" dur="1000"/>
                                        <p:tgtEl>
                                          <p:spTgt spid="5">
                                            <p:txEl>
                                              <p:pRg st="10" end="10"/>
                                            </p:txEl>
                                          </p:spTgt>
                                        </p:tgtEl>
                                      </p:cBhvr>
                                    </p:animEffect>
                                    <p:anim calcmode="lin" valueType="num">
                                      <p:cBhvr>
                                        <p:cTn id="83"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84"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6">
                                            <p:txEl>
                                              <p:pRg st="1" end="1"/>
                                            </p:txEl>
                                          </p:spTgt>
                                        </p:tgtEl>
                                        <p:attrNameLst>
                                          <p:attrName>style.visibility</p:attrName>
                                        </p:attrNameLst>
                                      </p:cBhvr>
                                      <p:to>
                                        <p:strVal val="visible"/>
                                      </p:to>
                                    </p:set>
                                    <p:animEffect transition="in" filter="fade">
                                      <p:cBhvr>
                                        <p:cTn id="89" dur="1000"/>
                                        <p:tgtEl>
                                          <p:spTgt spid="6">
                                            <p:txEl>
                                              <p:pRg st="1" end="1"/>
                                            </p:txEl>
                                          </p:spTgt>
                                        </p:tgtEl>
                                      </p:cBhvr>
                                    </p:animEffect>
                                    <p:anim calcmode="lin" valueType="num">
                                      <p:cBhvr>
                                        <p:cTn id="9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1" dur="1000" fill="hold"/>
                                        <p:tgtEl>
                                          <p:spTgt spid="6">
                                            <p:txEl>
                                              <p:pRg st="1" end="1"/>
                                            </p:txEl>
                                          </p:spTgt>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6">
                                            <p:txEl>
                                              <p:pRg st="2" end="2"/>
                                            </p:txEl>
                                          </p:spTgt>
                                        </p:tgtEl>
                                        <p:attrNameLst>
                                          <p:attrName>style.visibility</p:attrName>
                                        </p:attrNameLst>
                                      </p:cBhvr>
                                      <p:to>
                                        <p:strVal val="visible"/>
                                      </p:to>
                                    </p:set>
                                    <p:animEffect transition="in" filter="fade">
                                      <p:cBhvr>
                                        <p:cTn id="94" dur="1000"/>
                                        <p:tgtEl>
                                          <p:spTgt spid="6">
                                            <p:txEl>
                                              <p:pRg st="2" end="2"/>
                                            </p:txEl>
                                          </p:spTgt>
                                        </p:tgtEl>
                                      </p:cBhvr>
                                    </p:animEffect>
                                    <p:anim calcmode="lin" valueType="num">
                                      <p:cBhvr>
                                        <p:cTn id="9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96" dur="1000" fill="hold"/>
                                        <p:tgtEl>
                                          <p:spTgt spid="6">
                                            <p:txEl>
                                              <p:pRg st="2" end="2"/>
                                            </p:txEl>
                                          </p:spTgt>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6">
                                            <p:txEl>
                                              <p:pRg st="3" end="3"/>
                                            </p:txEl>
                                          </p:spTgt>
                                        </p:tgtEl>
                                        <p:attrNameLst>
                                          <p:attrName>style.visibility</p:attrName>
                                        </p:attrNameLst>
                                      </p:cBhvr>
                                      <p:to>
                                        <p:strVal val="visible"/>
                                      </p:to>
                                    </p:set>
                                    <p:animEffect transition="in" filter="fade">
                                      <p:cBhvr>
                                        <p:cTn id="99" dur="1000"/>
                                        <p:tgtEl>
                                          <p:spTgt spid="6">
                                            <p:txEl>
                                              <p:pRg st="3" end="3"/>
                                            </p:txEl>
                                          </p:spTgt>
                                        </p:tgtEl>
                                      </p:cBhvr>
                                    </p:animEffect>
                                    <p:anim calcmode="lin" valueType="num">
                                      <p:cBhvr>
                                        <p:cTn id="10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01" dur="1000" fill="hold"/>
                                        <p:tgtEl>
                                          <p:spTgt spid="6">
                                            <p:txEl>
                                              <p:pRg st="3" end="3"/>
                                            </p:txEl>
                                          </p:spTgt>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6">
                                            <p:txEl>
                                              <p:pRg st="4" end="4"/>
                                            </p:txEl>
                                          </p:spTgt>
                                        </p:tgtEl>
                                        <p:attrNameLst>
                                          <p:attrName>style.visibility</p:attrName>
                                        </p:attrNameLst>
                                      </p:cBhvr>
                                      <p:to>
                                        <p:strVal val="visible"/>
                                      </p:to>
                                    </p:set>
                                    <p:animEffect transition="in" filter="fade">
                                      <p:cBhvr>
                                        <p:cTn id="104" dur="1000"/>
                                        <p:tgtEl>
                                          <p:spTgt spid="6">
                                            <p:txEl>
                                              <p:pRg st="4" end="4"/>
                                            </p:txEl>
                                          </p:spTgt>
                                        </p:tgtEl>
                                      </p:cBhvr>
                                    </p:animEffect>
                                    <p:anim calcmode="lin" valueType="num">
                                      <p:cBhvr>
                                        <p:cTn id="10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106" dur="1000" fill="hold"/>
                                        <p:tgtEl>
                                          <p:spTgt spid="6">
                                            <p:txEl>
                                              <p:pRg st="4" end="4"/>
                                            </p:txEl>
                                          </p:spTgt>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6">
                                            <p:txEl>
                                              <p:pRg st="5" end="5"/>
                                            </p:txEl>
                                          </p:spTgt>
                                        </p:tgtEl>
                                        <p:attrNameLst>
                                          <p:attrName>style.visibility</p:attrName>
                                        </p:attrNameLst>
                                      </p:cBhvr>
                                      <p:to>
                                        <p:strVal val="visible"/>
                                      </p:to>
                                    </p:set>
                                    <p:animEffect transition="in" filter="fade">
                                      <p:cBhvr>
                                        <p:cTn id="109" dur="1000"/>
                                        <p:tgtEl>
                                          <p:spTgt spid="6">
                                            <p:txEl>
                                              <p:pRg st="5" end="5"/>
                                            </p:txEl>
                                          </p:spTgt>
                                        </p:tgtEl>
                                      </p:cBhvr>
                                    </p:animEffect>
                                    <p:anim calcmode="lin" valueType="num">
                                      <p:cBhvr>
                                        <p:cTn id="110"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111"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nodeType="clickEffect">
                                  <p:stCondLst>
                                    <p:cond delay="0"/>
                                  </p:stCondLst>
                                  <p:childTnLst>
                                    <p:set>
                                      <p:cBhvr>
                                        <p:cTn id="115" dur="1" fill="hold">
                                          <p:stCondLst>
                                            <p:cond delay="0"/>
                                          </p:stCondLst>
                                        </p:cTn>
                                        <p:tgtEl>
                                          <p:spTgt spid="6">
                                            <p:txEl>
                                              <p:pRg st="7" end="7"/>
                                            </p:txEl>
                                          </p:spTgt>
                                        </p:tgtEl>
                                        <p:attrNameLst>
                                          <p:attrName>style.visibility</p:attrName>
                                        </p:attrNameLst>
                                      </p:cBhvr>
                                      <p:to>
                                        <p:strVal val="visible"/>
                                      </p:to>
                                    </p:set>
                                    <p:animEffect transition="in" filter="fade">
                                      <p:cBhvr>
                                        <p:cTn id="116" dur="1000"/>
                                        <p:tgtEl>
                                          <p:spTgt spid="6">
                                            <p:txEl>
                                              <p:pRg st="7" end="7"/>
                                            </p:txEl>
                                          </p:spTgt>
                                        </p:tgtEl>
                                      </p:cBhvr>
                                    </p:animEffect>
                                    <p:anim calcmode="lin" valueType="num">
                                      <p:cBhvr>
                                        <p:cTn id="117"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118"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nodeType="clickEffect">
                                  <p:stCondLst>
                                    <p:cond delay="0"/>
                                  </p:stCondLst>
                                  <p:childTnLst>
                                    <p:set>
                                      <p:cBhvr>
                                        <p:cTn id="122" dur="1" fill="hold">
                                          <p:stCondLst>
                                            <p:cond delay="0"/>
                                          </p:stCondLst>
                                        </p:cTn>
                                        <p:tgtEl>
                                          <p:spTgt spid="6">
                                            <p:txEl>
                                              <p:pRg st="9" end="9"/>
                                            </p:txEl>
                                          </p:spTgt>
                                        </p:tgtEl>
                                        <p:attrNameLst>
                                          <p:attrName>style.visibility</p:attrName>
                                        </p:attrNameLst>
                                      </p:cBhvr>
                                      <p:to>
                                        <p:strVal val="visible"/>
                                      </p:to>
                                    </p:set>
                                    <p:animEffect transition="in" filter="fade">
                                      <p:cBhvr>
                                        <p:cTn id="123" dur="1000"/>
                                        <p:tgtEl>
                                          <p:spTgt spid="6">
                                            <p:txEl>
                                              <p:pRg st="9" end="9"/>
                                            </p:txEl>
                                          </p:spTgt>
                                        </p:tgtEl>
                                      </p:cBhvr>
                                    </p:animEffect>
                                    <p:anim calcmode="lin" valueType="num">
                                      <p:cBhvr>
                                        <p:cTn id="124"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125" dur="10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4" name="Google Shape;114;p4"/>
          <p:cNvSpPr txBox="1"/>
          <p:nvPr/>
        </p:nvSpPr>
        <p:spPr>
          <a:xfrm>
            <a:off x="304800" y="104801"/>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606677" y="329476"/>
            <a:ext cx="8396103"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cs typeface="Calibri"/>
                <a:sym typeface="Calibri"/>
              </a:rPr>
              <a:t>Small intestine vs Large intestine </a:t>
            </a:r>
            <a:endParaRPr dirty="0"/>
          </a:p>
        </p:txBody>
      </p:sp>
      <p:graphicFrame>
        <p:nvGraphicFramePr>
          <p:cNvPr id="2" name="Google Shape;177;p22">
            <a:extLst>
              <a:ext uri="{FF2B5EF4-FFF2-40B4-BE49-F238E27FC236}">
                <a16:creationId xmlns:a16="http://schemas.microsoft.com/office/drawing/2014/main" id="{D63BD1E8-4BDC-1146-9C17-BECB7CDC1A06}"/>
              </a:ext>
            </a:extLst>
          </p:cNvPr>
          <p:cNvGraphicFramePr/>
          <p:nvPr>
            <p:extLst>
              <p:ext uri="{D42A27DB-BD31-4B8C-83A1-F6EECF244321}">
                <p14:modId xmlns:p14="http://schemas.microsoft.com/office/powerpoint/2010/main" val="2290667848"/>
              </p:ext>
            </p:extLst>
          </p:nvPr>
        </p:nvGraphicFramePr>
        <p:xfrm>
          <a:off x="1918741" y="1350021"/>
          <a:ext cx="8249068" cy="5403176"/>
        </p:xfrm>
        <a:graphic>
          <a:graphicData uri="http://schemas.openxmlformats.org/drawingml/2006/table">
            <a:tbl>
              <a:tblPr>
                <a:noFill/>
              </a:tblPr>
              <a:tblGrid>
                <a:gridCol w="4124534">
                  <a:extLst>
                    <a:ext uri="{9D8B030D-6E8A-4147-A177-3AD203B41FA5}">
                      <a16:colId xmlns:a16="http://schemas.microsoft.com/office/drawing/2014/main" val="20000"/>
                    </a:ext>
                  </a:extLst>
                </a:gridCol>
                <a:gridCol w="4124534">
                  <a:extLst>
                    <a:ext uri="{9D8B030D-6E8A-4147-A177-3AD203B41FA5}">
                      <a16:colId xmlns:a16="http://schemas.microsoft.com/office/drawing/2014/main" val="20001"/>
                    </a:ext>
                  </a:extLst>
                </a:gridCol>
              </a:tblGrid>
              <a:tr h="539653">
                <a:tc>
                  <a:txBody>
                    <a:bodyPr/>
                    <a:lstStyle/>
                    <a:p>
                      <a:pPr marL="0" marR="0" lvl="0" indent="0" algn="ctr" rtl="0">
                        <a:lnSpc>
                          <a:spcPct val="100000"/>
                        </a:lnSpc>
                        <a:spcBef>
                          <a:spcPts val="0"/>
                        </a:spcBef>
                        <a:spcAft>
                          <a:spcPts val="0"/>
                        </a:spcAft>
                        <a:buClr>
                          <a:srgbClr val="000000"/>
                        </a:buClr>
                        <a:buSzPts val="1600"/>
                        <a:buFont typeface="Arial"/>
                        <a:buNone/>
                      </a:pPr>
                      <a:r>
                        <a:rPr lang="en-GB" sz="1800" u="none" strike="noStrike" cap="none" dirty="0"/>
                        <a:t>SMALL INTESTINE</a:t>
                      </a:r>
                      <a:endParaRPr sz="18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GB" sz="1600" u="none" strike="noStrike" cap="none" dirty="0"/>
                        <a:t>LARGE INTESTINE</a:t>
                      </a:r>
                      <a:endParaRPr sz="1600" u="none" strike="noStrike" cap="none" dirty="0"/>
                    </a:p>
                  </a:txBody>
                  <a:tcPr marL="91450" marR="91450" marT="45725" marB="45725"/>
                </a:tc>
                <a:extLst>
                  <a:ext uri="{0D108BD9-81ED-4DB2-BD59-A6C34878D82A}">
                    <a16:rowId xmlns:a16="http://schemas.microsoft.com/office/drawing/2014/main" val="10000"/>
                  </a:ext>
                </a:extLst>
              </a:tr>
              <a:tr h="593325">
                <a:tc>
                  <a:txBody>
                    <a:bodyPr/>
                    <a:lstStyle/>
                    <a:p>
                      <a:pPr marL="0" marR="0" lvl="0" indent="0" algn="l" rtl="0">
                        <a:lnSpc>
                          <a:spcPct val="100000"/>
                        </a:lnSpc>
                        <a:spcBef>
                          <a:spcPts val="0"/>
                        </a:spcBef>
                        <a:spcAft>
                          <a:spcPts val="0"/>
                        </a:spcAft>
                        <a:buClr>
                          <a:srgbClr val="000000"/>
                        </a:buClr>
                        <a:buSzPts val="1400"/>
                        <a:buFont typeface="Arial"/>
                        <a:buNone/>
                      </a:pPr>
                      <a:r>
                        <a:rPr lang="en-GB" sz="1600" u="none" strike="noStrike" cap="none"/>
                        <a:t>With exception of D1, mobile</a:t>
                      </a:r>
                      <a:endParaRPr sz="16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600" u="none" strike="noStrike" cap="none"/>
                        <a:t>AC and DC are fixed; rest are mobile</a:t>
                      </a:r>
                      <a:endParaRPr sz="1600" u="none" strike="noStrike" cap="none"/>
                    </a:p>
                  </a:txBody>
                  <a:tcPr marL="91450" marR="91450" marT="45725" marB="45725"/>
                </a:tc>
                <a:extLst>
                  <a:ext uri="{0D108BD9-81ED-4DB2-BD59-A6C34878D82A}">
                    <a16:rowId xmlns:a16="http://schemas.microsoft.com/office/drawing/2014/main" val="10001"/>
                  </a:ext>
                </a:extLst>
              </a:tr>
              <a:tr h="404556">
                <a:tc>
                  <a:txBody>
                    <a:bodyPr/>
                    <a:lstStyle/>
                    <a:p>
                      <a:pPr marL="0" marR="0" lvl="0" indent="0" algn="l" rtl="0">
                        <a:lnSpc>
                          <a:spcPct val="100000"/>
                        </a:lnSpc>
                        <a:spcBef>
                          <a:spcPts val="0"/>
                        </a:spcBef>
                        <a:spcAft>
                          <a:spcPts val="0"/>
                        </a:spcAft>
                        <a:buClr>
                          <a:srgbClr val="000000"/>
                        </a:buClr>
                        <a:buSzPts val="1400"/>
                        <a:buFont typeface="Arial"/>
                        <a:buNone/>
                      </a:pPr>
                      <a:r>
                        <a:rPr lang="en-GB" sz="1600" b="1" u="none" strike="noStrike" cap="none">
                          <a:solidFill>
                            <a:srgbClr val="FF0000"/>
                          </a:solidFill>
                        </a:rPr>
                        <a:t>Smaller</a:t>
                      </a:r>
                      <a:endParaRPr sz="1600" b="1" u="none" strike="noStrike" cap="none">
                        <a:solidFill>
                          <a:srgbClr val="FF0000"/>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600" b="1" u="none" strike="noStrike" cap="none">
                          <a:solidFill>
                            <a:srgbClr val="FF0000"/>
                          </a:solidFill>
                        </a:rPr>
                        <a:t>Larger </a:t>
                      </a:r>
                      <a:endParaRPr sz="1600" b="1" u="none" strike="noStrike" cap="none">
                        <a:solidFill>
                          <a:srgbClr val="FF0000"/>
                        </a:solidFill>
                      </a:endParaRPr>
                    </a:p>
                  </a:txBody>
                  <a:tcPr marL="91450" marR="91450" marT="45725" marB="45725"/>
                </a:tc>
                <a:extLst>
                  <a:ext uri="{0D108BD9-81ED-4DB2-BD59-A6C34878D82A}">
                    <a16:rowId xmlns:a16="http://schemas.microsoft.com/office/drawing/2014/main" val="10002"/>
                  </a:ext>
                </a:extLst>
              </a:tr>
              <a:tr h="910318">
                <a:tc>
                  <a:txBody>
                    <a:bodyPr/>
                    <a:lstStyle/>
                    <a:p>
                      <a:pPr marL="0" marR="0" lvl="0" indent="0" algn="l" rtl="0">
                        <a:lnSpc>
                          <a:spcPct val="100000"/>
                        </a:lnSpc>
                        <a:spcBef>
                          <a:spcPts val="0"/>
                        </a:spcBef>
                        <a:spcAft>
                          <a:spcPts val="0"/>
                        </a:spcAft>
                        <a:buClr>
                          <a:srgbClr val="000000"/>
                        </a:buClr>
                        <a:buSzPts val="1400"/>
                        <a:buFont typeface="Arial"/>
                        <a:buNone/>
                      </a:pPr>
                      <a:r>
                        <a:rPr lang="en-GB" sz="1600" b="1" u="none" strike="noStrike" cap="none" dirty="0">
                          <a:solidFill>
                            <a:srgbClr val="FF0000"/>
                          </a:solidFill>
                        </a:rPr>
                        <a:t>Longitudinal muscle layer in wall is continuous</a:t>
                      </a:r>
                      <a:endParaRPr sz="1600" b="1" u="none" strike="noStrike" cap="none" dirty="0">
                        <a:solidFill>
                          <a:srgbClr val="FF0000"/>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600" b="1" u="none" strike="noStrike" cap="none" dirty="0">
                          <a:solidFill>
                            <a:srgbClr val="FF0000"/>
                          </a:solidFill>
                        </a:rPr>
                        <a:t>Longitudinal muscle s NOT continuous but is 3 muscles called TENAE COLI (except appendix)</a:t>
                      </a:r>
                      <a:endParaRPr sz="1600" b="1" u="none" strike="noStrike" cap="none" dirty="0">
                        <a:solidFill>
                          <a:srgbClr val="FF0000"/>
                        </a:solidFill>
                      </a:endParaRPr>
                    </a:p>
                  </a:txBody>
                  <a:tcPr marL="91450" marR="91450" marT="45725" marB="45725"/>
                </a:tc>
                <a:extLst>
                  <a:ext uri="{0D108BD9-81ED-4DB2-BD59-A6C34878D82A}">
                    <a16:rowId xmlns:a16="http://schemas.microsoft.com/office/drawing/2014/main" val="10003"/>
                  </a:ext>
                </a:extLst>
              </a:tr>
              <a:tr h="492554">
                <a:tc>
                  <a:txBody>
                    <a:bodyPr/>
                    <a:lstStyle/>
                    <a:p>
                      <a:pPr marL="0" marR="0" lvl="0" indent="0" algn="l" rtl="0">
                        <a:lnSpc>
                          <a:spcPct val="100000"/>
                        </a:lnSpc>
                        <a:spcBef>
                          <a:spcPts val="0"/>
                        </a:spcBef>
                        <a:spcAft>
                          <a:spcPts val="0"/>
                        </a:spcAft>
                        <a:buClr>
                          <a:srgbClr val="000000"/>
                        </a:buClr>
                        <a:buSzPts val="1400"/>
                        <a:buFont typeface="Arial"/>
                        <a:buNone/>
                      </a:pPr>
                      <a:r>
                        <a:rPr lang="en-GB" sz="1600" b="1" u="none" strike="noStrike" cap="none" dirty="0">
                          <a:solidFill>
                            <a:srgbClr val="FF0000"/>
                          </a:solidFill>
                        </a:rPr>
                        <a:t>No appendices </a:t>
                      </a:r>
                      <a:r>
                        <a:rPr lang="en-GB" sz="1600" b="1" u="none" strike="noStrike" cap="none" dirty="0" err="1">
                          <a:solidFill>
                            <a:srgbClr val="FF0000"/>
                          </a:solidFill>
                        </a:rPr>
                        <a:t>epiploicae</a:t>
                      </a:r>
                      <a:endParaRPr sz="1600" b="1" u="none" strike="noStrike" cap="none" dirty="0">
                        <a:solidFill>
                          <a:srgbClr val="FF0000"/>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600" b="1" u="none" strike="noStrike" cap="none" dirty="0">
                          <a:solidFill>
                            <a:srgbClr val="FF0000"/>
                          </a:solidFill>
                        </a:rPr>
                        <a:t>Has appendices </a:t>
                      </a:r>
                      <a:r>
                        <a:rPr lang="en-GB" sz="1600" b="1" u="none" strike="noStrike" cap="none" dirty="0" err="1">
                          <a:solidFill>
                            <a:srgbClr val="FF0000"/>
                          </a:solidFill>
                        </a:rPr>
                        <a:t>epiploicae</a:t>
                      </a:r>
                      <a:endParaRPr sz="1600" b="1" u="none" strike="noStrike" cap="none" dirty="0">
                        <a:solidFill>
                          <a:srgbClr val="FF0000"/>
                        </a:solidFill>
                      </a:endParaRPr>
                    </a:p>
                  </a:txBody>
                  <a:tcPr marL="91450" marR="91450" marT="45725" marB="45725"/>
                </a:tc>
                <a:extLst>
                  <a:ext uri="{0D108BD9-81ED-4DB2-BD59-A6C34878D82A}">
                    <a16:rowId xmlns:a16="http://schemas.microsoft.com/office/drawing/2014/main" val="10004"/>
                  </a:ext>
                </a:extLst>
              </a:tr>
              <a:tr h="492554">
                <a:tc>
                  <a:txBody>
                    <a:bodyPr/>
                    <a:lstStyle/>
                    <a:p>
                      <a:pPr marL="0" marR="0" lvl="0" indent="0" algn="l" rtl="0">
                        <a:lnSpc>
                          <a:spcPct val="100000"/>
                        </a:lnSpc>
                        <a:spcBef>
                          <a:spcPts val="0"/>
                        </a:spcBef>
                        <a:spcAft>
                          <a:spcPts val="0"/>
                        </a:spcAft>
                        <a:buClr>
                          <a:srgbClr val="000000"/>
                        </a:buClr>
                        <a:buSzPts val="1400"/>
                        <a:buFont typeface="Arial"/>
                        <a:buNone/>
                      </a:pPr>
                      <a:r>
                        <a:rPr lang="en-GB" sz="1600" b="1" u="none" strike="noStrike" cap="none" dirty="0">
                          <a:solidFill>
                            <a:srgbClr val="FF0000"/>
                          </a:solidFill>
                        </a:rPr>
                        <a:t>Wall smooth</a:t>
                      </a:r>
                      <a:endParaRPr sz="1600" b="1" u="none" strike="noStrike" cap="none" dirty="0">
                        <a:solidFill>
                          <a:srgbClr val="FF0000"/>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600" b="1" u="none" strike="noStrike" cap="none">
                          <a:solidFill>
                            <a:srgbClr val="FF0000"/>
                          </a:solidFill>
                        </a:rPr>
                        <a:t>Sacculated (haustrations)</a:t>
                      </a:r>
                      <a:endParaRPr sz="1600" b="1" u="none" strike="noStrike" cap="none">
                        <a:solidFill>
                          <a:srgbClr val="FF0000"/>
                        </a:solidFill>
                      </a:endParaRPr>
                    </a:p>
                  </a:txBody>
                  <a:tcPr marL="91450" marR="91450" marT="45725" marB="45725"/>
                </a:tc>
                <a:extLst>
                  <a:ext uri="{0D108BD9-81ED-4DB2-BD59-A6C34878D82A}">
                    <a16:rowId xmlns:a16="http://schemas.microsoft.com/office/drawing/2014/main" val="10005"/>
                  </a:ext>
                </a:extLst>
              </a:tr>
              <a:tr h="492554">
                <a:tc>
                  <a:txBody>
                    <a:bodyPr/>
                    <a:lstStyle/>
                    <a:p>
                      <a:pPr marL="0" marR="0" lvl="0" indent="0" algn="l" rtl="0">
                        <a:lnSpc>
                          <a:spcPct val="100000"/>
                        </a:lnSpc>
                        <a:spcBef>
                          <a:spcPts val="0"/>
                        </a:spcBef>
                        <a:spcAft>
                          <a:spcPts val="0"/>
                        </a:spcAft>
                        <a:buClr>
                          <a:srgbClr val="000000"/>
                        </a:buClr>
                        <a:buSzPts val="1400"/>
                        <a:buFont typeface="Arial"/>
                        <a:buNone/>
                      </a:pPr>
                      <a:r>
                        <a:rPr lang="en-GB" sz="1600" u="none" strike="noStrike" cap="none"/>
                        <a:t>Internal membrane has plicae</a:t>
                      </a:r>
                      <a:endParaRPr sz="16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600" u="none" strike="noStrike" cap="none" dirty="0"/>
                        <a:t>No plicae</a:t>
                      </a:r>
                      <a:endParaRPr sz="1600" u="none" strike="noStrike" cap="none" dirty="0"/>
                    </a:p>
                  </a:txBody>
                  <a:tcPr marL="91450" marR="91450" marT="45725" marB="45725"/>
                </a:tc>
                <a:extLst>
                  <a:ext uri="{0D108BD9-81ED-4DB2-BD59-A6C34878D82A}">
                    <a16:rowId xmlns:a16="http://schemas.microsoft.com/office/drawing/2014/main" val="10006"/>
                  </a:ext>
                </a:extLst>
              </a:tr>
              <a:tr h="492554">
                <a:tc>
                  <a:txBody>
                    <a:bodyPr/>
                    <a:lstStyle/>
                    <a:p>
                      <a:pPr marL="0" marR="0" lvl="0" indent="0" algn="l" rtl="0">
                        <a:lnSpc>
                          <a:spcPct val="100000"/>
                        </a:lnSpc>
                        <a:spcBef>
                          <a:spcPts val="0"/>
                        </a:spcBef>
                        <a:spcAft>
                          <a:spcPts val="0"/>
                        </a:spcAft>
                        <a:buClr>
                          <a:srgbClr val="000000"/>
                        </a:buClr>
                        <a:buSzPts val="1400"/>
                        <a:buFont typeface="Arial"/>
                        <a:buNone/>
                      </a:pPr>
                      <a:r>
                        <a:rPr lang="en-GB" sz="1600" u="none" strike="noStrike" cap="none"/>
                        <a:t>Mucos membrane has villi</a:t>
                      </a:r>
                      <a:endParaRPr sz="16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600" u="none" strike="noStrike" cap="none"/>
                        <a:t>No villi</a:t>
                      </a:r>
                      <a:endParaRPr sz="1600" u="none" strike="noStrike" cap="none"/>
                    </a:p>
                  </a:txBody>
                  <a:tcPr marL="91450" marR="91450" marT="45725" marB="45725"/>
                </a:tc>
                <a:extLst>
                  <a:ext uri="{0D108BD9-81ED-4DB2-BD59-A6C34878D82A}">
                    <a16:rowId xmlns:a16="http://schemas.microsoft.com/office/drawing/2014/main" val="10007"/>
                  </a:ext>
                </a:extLst>
              </a:tr>
              <a:tr h="492554">
                <a:tc>
                  <a:txBody>
                    <a:bodyPr/>
                    <a:lstStyle/>
                    <a:p>
                      <a:pPr marL="0" marR="0" lvl="0" indent="0" algn="l" rtl="0">
                        <a:lnSpc>
                          <a:spcPct val="100000"/>
                        </a:lnSpc>
                        <a:spcBef>
                          <a:spcPts val="0"/>
                        </a:spcBef>
                        <a:spcAft>
                          <a:spcPts val="0"/>
                        </a:spcAft>
                        <a:buClr>
                          <a:srgbClr val="000000"/>
                        </a:buClr>
                        <a:buSzPts val="1400"/>
                        <a:buFont typeface="Arial"/>
                        <a:buNone/>
                      </a:pPr>
                      <a:r>
                        <a:rPr lang="en-GB" sz="1600" u="none" strike="noStrike" cap="none"/>
                        <a:t>Peyers patches</a:t>
                      </a:r>
                      <a:endParaRPr sz="16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600" u="none" strike="noStrike" cap="none" dirty="0"/>
                        <a:t>No </a:t>
                      </a:r>
                      <a:r>
                        <a:rPr lang="en-GB" sz="1600" u="none" strike="noStrike" cap="none" dirty="0" err="1"/>
                        <a:t>peyers</a:t>
                      </a:r>
                      <a:r>
                        <a:rPr lang="en-GB" sz="1600" u="none" strike="noStrike" cap="none" dirty="0"/>
                        <a:t> patches </a:t>
                      </a:r>
                      <a:endParaRPr sz="1600" u="none" strike="noStrike" cap="none" dirty="0"/>
                    </a:p>
                  </a:txBody>
                  <a:tcPr marL="91450" marR="91450" marT="45725" marB="45725"/>
                </a:tc>
                <a:extLst>
                  <a:ext uri="{0D108BD9-81ED-4DB2-BD59-A6C34878D82A}">
                    <a16:rowId xmlns:a16="http://schemas.microsoft.com/office/drawing/2014/main" val="10008"/>
                  </a:ext>
                </a:extLst>
              </a:tr>
              <a:tr h="492554">
                <a:tc>
                  <a:txBody>
                    <a:bodyPr/>
                    <a:lstStyle/>
                    <a:p>
                      <a:pPr marL="0" marR="0" lvl="0" indent="0" algn="l" rtl="0">
                        <a:lnSpc>
                          <a:spcPct val="100000"/>
                        </a:lnSpc>
                        <a:spcBef>
                          <a:spcPts val="0"/>
                        </a:spcBef>
                        <a:spcAft>
                          <a:spcPts val="0"/>
                        </a:spcAft>
                        <a:buClr>
                          <a:srgbClr val="000000"/>
                        </a:buClr>
                        <a:buSzPts val="1400"/>
                        <a:buFont typeface="Arial"/>
                        <a:buNone/>
                      </a:pPr>
                      <a:r>
                        <a:rPr lang="en-GB" sz="1600" u="none" strike="noStrike" cap="none" dirty="0"/>
                        <a:t>No haustrations</a:t>
                      </a:r>
                      <a:endParaRPr sz="16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600" u="none" strike="noStrike" cap="none" dirty="0"/>
                        <a:t>Has haustrations</a:t>
                      </a:r>
                      <a:endParaRPr sz="1600" u="none" strike="noStrike" cap="none" dirty="0"/>
                    </a:p>
                  </a:txBody>
                  <a:tcPr marL="91450" marR="91450" marT="45725" marB="45725"/>
                </a:tc>
                <a:extLst>
                  <a:ext uri="{0D108BD9-81ED-4DB2-BD59-A6C34878D82A}">
                    <a16:rowId xmlns:a16="http://schemas.microsoft.com/office/drawing/2014/main" val="397365411"/>
                  </a:ext>
                </a:extLst>
              </a:tr>
            </a:tbl>
          </a:graphicData>
        </a:graphic>
      </p:graphicFrame>
    </p:spTree>
    <p:extLst>
      <p:ext uri="{BB962C8B-B14F-4D97-AF65-F5344CB8AC3E}">
        <p14:creationId xmlns:p14="http://schemas.microsoft.com/office/powerpoint/2010/main" val="29172633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4" name="Google Shape;114;p4"/>
          <p:cNvSpPr txBox="1"/>
          <p:nvPr/>
        </p:nvSpPr>
        <p:spPr>
          <a:xfrm>
            <a:off x="304800" y="90998"/>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4015753" y="301069"/>
            <a:ext cx="4694207"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cs typeface="Calibri"/>
                <a:sym typeface="Calibri"/>
              </a:rPr>
              <a:t>Jejunum vs Ileum  </a:t>
            </a:r>
            <a:endParaRPr dirty="0"/>
          </a:p>
        </p:txBody>
      </p:sp>
      <p:graphicFrame>
        <p:nvGraphicFramePr>
          <p:cNvPr id="4" name="Table 3">
            <a:extLst>
              <a:ext uri="{FF2B5EF4-FFF2-40B4-BE49-F238E27FC236}">
                <a16:creationId xmlns:a16="http://schemas.microsoft.com/office/drawing/2014/main" id="{672DD9E2-03BE-087C-2EAD-E159DB000D1D}"/>
              </a:ext>
            </a:extLst>
          </p:cNvPr>
          <p:cNvGraphicFramePr>
            <a:graphicFrameLocks noGrp="1"/>
          </p:cNvGraphicFramePr>
          <p:nvPr>
            <p:extLst>
              <p:ext uri="{D42A27DB-BD31-4B8C-83A1-F6EECF244321}">
                <p14:modId xmlns:p14="http://schemas.microsoft.com/office/powerpoint/2010/main" val="1341655699"/>
              </p:ext>
            </p:extLst>
          </p:nvPr>
        </p:nvGraphicFramePr>
        <p:xfrm>
          <a:off x="1711521" y="1349001"/>
          <a:ext cx="8229600" cy="5418001"/>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492685321"/>
                    </a:ext>
                  </a:extLst>
                </a:gridCol>
                <a:gridCol w="2743200">
                  <a:extLst>
                    <a:ext uri="{9D8B030D-6E8A-4147-A177-3AD203B41FA5}">
                      <a16:colId xmlns:a16="http://schemas.microsoft.com/office/drawing/2014/main" val="3247802692"/>
                    </a:ext>
                  </a:extLst>
                </a:gridCol>
                <a:gridCol w="2743200">
                  <a:extLst>
                    <a:ext uri="{9D8B030D-6E8A-4147-A177-3AD203B41FA5}">
                      <a16:colId xmlns:a16="http://schemas.microsoft.com/office/drawing/2014/main" val="3375632540"/>
                    </a:ext>
                  </a:extLst>
                </a:gridCol>
              </a:tblGrid>
              <a:tr h="496033">
                <a:tc>
                  <a:txBody>
                    <a:bodyPr/>
                    <a:lstStyle/>
                    <a:p>
                      <a:pPr algn="ctr"/>
                      <a:r>
                        <a:rPr lang="en-US" dirty="0"/>
                        <a:t>Category</a:t>
                      </a:r>
                    </a:p>
                  </a:txBody>
                  <a:tcPr/>
                </a:tc>
                <a:tc>
                  <a:txBody>
                    <a:bodyPr/>
                    <a:lstStyle/>
                    <a:p>
                      <a:pPr algn="ctr"/>
                      <a:r>
                        <a:rPr lang="en-US" dirty="0"/>
                        <a:t>Jejunum</a:t>
                      </a:r>
                    </a:p>
                  </a:txBody>
                  <a:tcPr/>
                </a:tc>
                <a:tc>
                  <a:txBody>
                    <a:bodyPr/>
                    <a:lstStyle/>
                    <a:p>
                      <a:pPr algn="ctr"/>
                      <a:r>
                        <a:rPr lang="en-US" dirty="0"/>
                        <a:t>Ileum</a:t>
                      </a:r>
                    </a:p>
                  </a:txBody>
                  <a:tcPr/>
                </a:tc>
                <a:extLst>
                  <a:ext uri="{0D108BD9-81ED-4DB2-BD59-A6C34878D82A}">
                    <a16:rowId xmlns:a16="http://schemas.microsoft.com/office/drawing/2014/main" val="1996849045"/>
                  </a:ext>
                </a:extLst>
              </a:tr>
              <a:tr h="535236">
                <a:tc>
                  <a:txBody>
                    <a:bodyPr/>
                    <a:lstStyle/>
                    <a:p>
                      <a:r>
                        <a:rPr lang="en-US" dirty="0"/>
                        <a:t>Length</a:t>
                      </a:r>
                    </a:p>
                  </a:txBody>
                  <a:tcPr/>
                </a:tc>
                <a:tc>
                  <a:txBody>
                    <a:bodyPr/>
                    <a:lstStyle/>
                    <a:p>
                      <a:r>
                        <a:rPr lang="en-US" dirty="0"/>
                        <a:t>2/5</a:t>
                      </a:r>
                    </a:p>
                  </a:txBody>
                  <a:tcPr/>
                </a:tc>
                <a:tc>
                  <a:txBody>
                    <a:bodyPr/>
                    <a:lstStyle/>
                    <a:p>
                      <a:r>
                        <a:rPr lang="en-US" dirty="0"/>
                        <a:t>3/5</a:t>
                      </a:r>
                    </a:p>
                  </a:txBody>
                  <a:tcPr/>
                </a:tc>
                <a:extLst>
                  <a:ext uri="{0D108BD9-81ED-4DB2-BD59-A6C34878D82A}">
                    <a16:rowId xmlns:a16="http://schemas.microsoft.com/office/drawing/2014/main" val="3776339378"/>
                  </a:ext>
                </a:extLst>
              </a:tr>
              <a:tr h="535236">
                <a:tc>
                  <a:txBody>
                    <a:bodyPr/>
                    <a:lstStyle/>
                    <a:p>
                      <a:r>
                        <a:rPr lang="en-US" dirty="0"/>
                        <a:t>Diameter</a:t>
                      </a:r>
                    </a:p>
                  </a:txBody>
                  <a:tcPr/>
                </a:tc>
                <a:tc>
                  <a:txBody>
                    <a:bodyPr/>
                    <a:lstStyle/>
                    <a:p>
                      <a:r>
                        <a:rPr lang="en-US" dirty="0"/>
                        <a:t>Wider</a:t>
                      </a:r>
                    </a:p>
                  </a:txBody>
                  <a:tcPr/>
                </a:tc>
                <a:tc>
                  <a:txBody>
                    <a:bodyPr/>
                    <a:lstStyle/>
                    <a:p>
                      <a:r>
                        <a:rPr lang="en-US" dirty="0"/>
                        <a:t>Less</a:t>
                      </a:r>
                    </a:p>
                  </a:txBody>
                  <a:tcPr/>
                </a:tc>
                <a:extLst>
                  <a:ext uri="{0D108BD9-81ED-4DB2-BD59-A6C34878D82A}">
                    <a16:rowId xmlns:a16="http://schemas.microsoft.com/office/drawing/2014/main" val="842992491"/>
                  </a:ext>
                </a:extLst>
              </a:tr>
              <a:tr h="535236">
                <a:tc>
                  <a:txBody>
                    <a:bodyPr/>
                    <a:lstStyle/>
                    <a:p>
                      <a:r>
                        <a:rPr lang="en-US" dirty="0"/>
                        <a:t>Wall</a:t>
                      </a:r>
                    </a:p>
                  </a:txBody>
                  <a:tcPr/>
                </a:tc>
                <a:tc>
                  <a:txBody>
                    <a:bodyPr/>
                    <a:lstStyle/>
                    <a:p>
                      <a:r>
                        <a:rPr lang="en-US" dirty="0"/>
                        <a:t>Thick &amp; double</a:t>
                      </a:r>
                    </a:p>
                  </a:txBody>
                  <a:tcPr/>
                </a:tc>
                <a:tc>
                  <a:txBody>
                    <a:bodyPr/>
                    <a:lstStyle/>
                    <a:p>
                      <a:r>
                        <a:rPr lang="en-US" dirty="0"/>
                        <a:t>Thin</a:t>
                      </a:r>
                    </a:p>
                  </a:txBody>
                  <a:tcPr/>
                </a:tc>
                <a:extLst>
                  <a:ext uri="{0D108BD9-81ED-4DB2-BD59-A6C34878D82A}">
                    <a16:rowId xmlns:a16="http://schemas.microsoft.com/office/drawing/2014/main" val="2791856091"/>
                  </a:ext>
                </a:extLst>
              </a:tr>
              <a:tr h="535236">
                <a:tc>
                  <a:txBody>
                    <a:bodyPr/>
                    <a:lstStyle/>
                    <a:p>
                      <a:r>
                        <a:rPr lang="en-US" dirty="0" err="1">
                          <a:solidFill>
                            <a:srgbClr val="FF0000"/>
                          </a:solidFill>
                        </a:rPr>
                        <a:t>Colour</a:t>
                      </a:r>
                      <a:endParaRPr lang="en-US" dirty="0">
                        <a:solidFill>
                          <a:srgbClr val="FF0000"/>
                        </a:solidFill>
                      </a:endParaRPr>
                    </a:p>
                  </a:txBody>
                  <a:tcPr/>
                </a:tc>
                <a:tc>
                  <a:txBody>
                    <a:bodyPr/>
                    <a:lstStyle/>
                    <a:p>
                      <a:r>
                        <a:rPr lang="en-US" dirty="0">
                          <a:solidFill>
                            <a:srgbClr val="FF0000"/>
                          </a:solidFill>
                        </a:rPr>
                        <a:t>Deep red</a:t>
                      </a:r>
                    </a:p>
                  </a:txBody>
                  <a:tcPr/>
                </a:tc>
                <a:tc>
                  <a:txBody>
                    <a:bodyPr/>
                    <a:lstStyle/>
                    <a:p>
                      <a:r>
                        <a:rPr lang="en-US" dirty="0">
                          <a:solidFill>
                            <a:srgbClr val="FF0000"/>
                          </a:solidFill>
                        </a:rPr>
                        <a:t>Pale pink</a:t>
                      </a:r>
                    </a:p>
                  </a:txBody>
                  <a:tcPr/>
                </a:tc>
                <a:extLst>
                  <a:ext uri="{0D108BD9-81ED-4DB2-BD59-A6C34878D82A}">
                    <a16:rowId xmlns:a16="http://schemas.microsoft.com/office/drawing/2014/main" val="2255792654"/>
                  </a:ext>
                </a:extLst>
              </a:tr>
              <a:tr h="535236">
                <a:tc>
                  <a:txBody>
                    <a:bodyPr/>
                    <a:lstStyle/>
                    <a:p>
                      <a:r>
                        <a:rPr lang="en-US" dirty="0">
                          <a:solidFill>
                            <a:srgbClr val="FF0000"/>
                          </a:solidFill>
                        </a:rPr>
                        <a:t>Peyer’s patches</a:t>
                      </a:r>
                    </a:p>
                  </a:txBody>
                  <a:tcPr/>
                </a:tc>
                <a:tc>
                  <a:txBody>
                    <a:bodyPr/>
                    <a:lstStyle/>
                    <a:p>
                      <a:r>
                        <a:rPr lang="en-US" dirty="0">
                          <a:solidFill>
                            <a:srgbClr val="FF0000"/>
                          </a:solidFill>
                        </a:rPr>
                        <a:t>Very few</a:t>
                      </a:r>
                    </a:p>
                  </a:txBody>
                  <a:tcPr/>
                </a:tc>
                <a:tc>
                  <a:txBody>
                    <a:bodyPr/>
                    <a:lstStyle/>
                    <a:p>
                      <a:r>
                        <a:rPr lang="en-US" dirty="0">
                          <a:solidFill>
                            <a:srgbClr val="FF0000"/>
                          </a:solidFill>
                        </a:rPr>
                        <a:t>Many</a:t>
                      </a:r>
                    </a:p>
                  </a:txBody>
                  <a:tcPr/>
                </a:tc>
                <a:extLst>
                  <a:ext uri="{0D108BD9-81ED-4DB2-BD59-A6C34878D82A}">
                    <a16:rowId xmlns:a16="http://schemas.microsoft.com/office/drawing/2014/main" val="1158760762"/>
                  </a:ext>
                </a:extLst>
              </a:tr>
              <a:tr h="623237">
                <a:tc>
                  <a:txBody>
                    <a:bodyPr/>
                    <a:lstStyle/>
                    <a:p>
                      <a:r>
                        <a:rPr lang="en-US" dirty="0">
                          <a:solidFill>
                            <a:srgbClr val="FF0000"/>
                          </a:solidFill>
                        </a:rPr>
                        <a:t>Blood supply</a:t>
                      </a:r>
                    </a:p>
                  </a:txBody>
                  <a:tcPr/>
                </a:tc>
                <a:tc>
                  <a:txBody>
                    <a:bodyPr/>
                    <a:lstStyle/>
                    <a:p>
                      <a:r>
                        <a:rPr lang="en-US" dirty="0">
                          <a:solidFill>
                            <a:srgbClr val="FF0000"/>
                          </a:solidFill>
                        </a:rPr>
                        <a:t>Long arteries &amp; few vasa </a:t>
                      </a:r>
                      <a:r>
                        <a:rPr lang="en-US" dirty="0" err="1">
                          <a:solidFill>
                            <a:srgbClr val="FF0000"/>
                          </a:solidFill>
                        </a:rPr>
                        <a:t>rectae</a:t>
                      </a:r>
                      <a:endParaRPr lang="en-US" dirty="0">
                        <a:solidFill>
                          <a:srgbClr val="FF0000"/>
                        </a:solidFill>
                      </a:endParaRPr>
                    </a:p>
                  </a:txBody>
                  <a:tcPr/>
                </a:tc>
                <a:tc>
                  <a:txBody>
                    <a:bodyPr/>
                    <a:lstStyle/>
                    <a:p>
                      <a:r>
                        <a:rPr lang="en-US" dirty="0">
                          <a:solidFill>
                            <a:srgbClr val="FF0000"/>
                          </a:solidFill>
                        </a:rPr>
                        <a:t>Short arteries &amp; many vasa </a:t>
                      </a:r>
                      <a:r>
                        <a:rPr lang="en-US" dirty="0" err="1">
                          <a:solidFill>
                            <a:srgbClr val="FF0000"/>
                          </a:solidFill>
                        </a:rPr>
                        <a:t>rectae</a:t>
                      </a:r>
                      <a:endParaRPr lang="en-US" dirty="0">
                        <a:solidFill>
                          <a:srgbClr val="FF0000"/>
                        </a:solidFill>
                      </a:endParaRPr>
                    </a:p>
                  </a:txBody>
                  <a:tcPr/>
                </a:tc>
                <a:extLst>
                  <a:ext uri="{0D108BD9-81ED-4DB2-BD59-A6C34878D82A}">
                    <a16:rowId xmlns:a16="http://schemas.microsoft.com/office/drawing/2014/main" val="399790148"/>
                  </a:ext>
                </a:extLst>
              </a:tr>
              <a:tr h="535236">
                <a:tc>
                  <a:txBody>
                    <a:bodyPr/>
                    <a:lstStyle/>
                    <a:p>
                      <a:r>
                        <a:rPr lang="en-US" dirty="0"/>
                        <a:t>Mesentery</a:t>
                      </a:r>
                    </a:p>
                  </a:txBody>
                  <a:tcPr/>
                </a:tc>
                <a:tc>
                  <a:txBody>
                    <a:bodyPr/>
                    <a:lstStyle/>
                    <a:p>
                      <a:r>
                        <a:rPr lang="en-US" dirty="0"/>
                        <a:t>Less fat</a:t>
                      </a:r>
                    </a:p>
                  </a:txBody>
                  <a:tcPr/>
                </a:tc>
                <a:tc>
                  <a:txBody>
                    <a:bodyPr/>
                    <a:lstStyle/>
                    <a:p>
                      <a:r>
                        <a:rPr lang="en-US" dirty="0"/>
                        <a:t>More fat</a:t>
                      </a:r>
                    </a:p>
                  </a:txBody>
                  <a:tcPr/>
                </a:tc>
                <a:extLst>
                  <a:ext uri="{0D108BD9-81ED-4DB2-BD59-A6C34878D82A}">
                    <a16:rowId xmlns:a16="http://schemas.microsoft.com/office/drawing/2014/main" val="977609427"/>
                  </a:ext>
                </a:extLst>
              </a:tr>
              <a:tr h="535236">
                <a:tc>
                  <a:txBody>
                    <a:bodyPr/>
                    <a:lstStyle/>
                    <a:p>
                      <a:r>
                        <a:rPr lang="en-US" dirty="0">
                          <a:solidFill>
                            <a:srgbClr val="00B0F0"/>
                          </a:solidFill>
                        </a:rPr>
                        <a:t>Crypts of </a:t>
                      </a:r>
                      <a:r>
                        <a:rPr lang="en-US" dirty="0" err="1">
                          <a:solidFill>
                            <a:srgbClr val="00B0F0"/>
                          </a:solidFill>
                        </a:rPr>
                        <a:t>Lieberkuhn</a:t>
                      </a:r>
                      <a:endParaRPr lang="en-US" dirty="0">
                        <a:solidFill>
                          <a:srgbClr val="00B0F0"/>
                        </a:solidFill>
                      </a:endParaRPr>
                    </a:p>
                  </a:txBody>
                  <a:tcPr/>
                </a:tc>
                <a:tc>
                  <a:txBody>
                    <a:bodyPr/>
                    <a:lstStyle/>
                    <a:p>
                      <a:r>
                        <a:rPr lang="en-US" dirty="0">
                          <a:solidFill>
                            <a:srgbClr val="00B0F0"/>
                          </a:solidFill>
                        </a:rPr>
                        <a:t>Shallow crypts</a:t>
                      </a:r>
                    </a:p>
                  </a:txBody>
                  <a:tcPr/>
                </a:tc>
                <a:tc>
                  <a:txBody>
                    <a:bodyPr/>
                    <a:lstStyle/>
                    <a:p>
                      <a:r>
                        <a:rPr lang="en-US" dirty="0">
                          <a:solidFill>
                            <a:srgbClr val="00B0F0"/>
                          </a:solidFill>
                        </a:rPr>
                        <a:t>Normal depth</a:t>
                      </a:r>
                    </a:p>
                  </a:txBody>
                  <a:tcPr/>
                </a:tc>
                <a:extLst>
                  <a:ext uri="{0D108BD9-81ED-4DB2-BD59-A6C34878D82A}">
                    <a16:rowId xmlns:a16="http://schemas.microsoft.com/office/drawing/2014/main" val="4293458577"/>
                  </a:ext>
                </a:extLst>
              </a:tr>
              <a:tr h="535236">
                <a:tc>
                  <a:txBody>
                    <a:bodyPr/>
                    <a:lstStyle/>
                    <a:p>
                      <a:r>
                        <a:rPr lang="en-US" dirty="0"/>
                        <a:t>Villi</a:t>
                      </a:r>
                    </a:p>
                  </a:txBody>
                  <a:tcPr/>
                </a:tc>
                <a:tc>
                  <a:txBody>
                    <a:bodyPr/>
                    <a:lstStyle/>
                    <a:p>
                      <a:r>
                        <a:rPr lang="en-US" dirty="0"/>
                        <a:t>Long &amp; narrow</a:t>
                      </a:r>
                    </a:p>
                  </a:txBody>
                  <a:tcPr/>
                </a:tc>
                <a:tc>
                  <a:txBody>
                    <a:bodyPr/>
                    <a:lstStyle/>
                    <a:p>
                      <a:r>
                        <a:rPr lang="en-US" dirty="0"/>
                        <a:t>Short &amp; wide</a:t>
                      </a:r>
                    </a:p>
                  </a:txBody>
                  <a:tcPr/>
                </a:tc>
                <a:extLst>
                  <a:ext uri="{0D108BD9-81ED-4DB2-BD59-A6C34878D82A}">
                    <a16:rowId xmlns:a16="http://schemas.microsoft.com/office/drawing/2014/main" val="1698218305"/>
                  </a:ext>
                </a:extLst>
              </a:tr>
            </a:tbl>
          </a:graphicData>
        </a:graphic>
      </p:graphicFrame>
    </p:spTree>
    <p:extLst>
      <p:ext uri="{BB962C8B-B14F-4D97-AF65-F5344CB8AC3E}">
        <p14:creationId xmlns:p14="http://schemas.microsoft.com/office/powerpoint/2010/main" val="88832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5"/>
          <p:cNvSpPr txBox="1">
            <a:spLocks noGrp="1"/>
          </p:cNvSpPr>
          <p:nvPr>
            <p:ph sz="half" idx="1"/>
          </p:nvPr>
        </p:nvSpPr>
        <p:spPr>
          <a:xfrm>
            <a:off x="278297" y="1600201"/>
            <a:ext cx="5741504" cy="4525963"/>
          </a:xfrm>
          <a:prstGeom prst="rect">
            <a:avLst/>
          </a:prstGeom>
          <a:noFill/>
          <a:ln>
            <a:noFill/>
          </a:ln>
        </p:spPr>
        <p:txBody>
          <a:bodyPr spcFirstLastPara="1" wrap="square" lIns="91425" tIns="91425" rIns="91425" bIns="91425" anchor="t" anchorCtr="0">
            <a:noAutofit/>
          </a:bodyPr>
          <a:lstStyle/>
          <a:p>
            <a:pPr marL="342900" indent="0">
              <a:spcBef>
                <a:spcPts val="0"/>
              </a:spcBef>
              <a:buNone/>
            </a:pPr>
            <a:r>
              <a:rPr lang="en-GB" dirty="0"/>
              <a:t>Connects the pharynx to the stomach, a bolus of food is moved down it either via gravity or through peristaltic waves.</a:t>
            </a:r>
          </a:p>
          <a:p>
            <a:pPr marL="342900" indent="0">
              <a:spcBef>
                <a:spcPts val="0"/>
              </a:spcBef>
              <a:buNone/>
            </a:pPr>
            <a:endParaRPr lang="en-GB" dirty="0"/>
          </a:p>
          <a:p>
            <a:pPr marL="342900" indent="0">
              <a:spcBef>
                <a:spcPts val="0"/>
              </a:spcBef>
              <a:buNone/>
            </a:pPr>
            <a:r>
              <a:rPr lang="en-GB" dirty="0"/>
              <a:t>Made up of stratified squamous epithelium.</a:t>
            </a:r>
            <a:endParaRPr dirty="0"/>
          </a:p>
        </p:txBody>
      </p:sp>
      <p:sp>
        <p:nvSpPr>
          <p:cNvPr id="7" name="Google Shape;130;p6">
            <a:extLst>
              <a:ext uri="{FF2B5EF4-FFF2-40B4-BE49-F238E27FC236}">
                <a16:creationId xmlns:a16="http://schemas.microsoft.com/office/drawing/2014/main" id="{A6322A3C-083E-D4D8-0820-A9DD036C20A2}"/>
              </a:ext>
            </a:extLst>
          </p:cNvPr>
          <p:cNvSpPr txBox="1"/>
          <p:nvPr/>
        </p:nvSpPr>
        <p:spPr>
          <a:xfrm>
            <a:off x="278296" y="239712"/>
            <a:ext cx="1163540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sp>
        <p:nvSpPr>
          <p:cNvPr id="8" name="Google Shape;132;p6">
            <a:extLst>
              <a:ext uri="{FF2B5EF4-FFF2-40B4-BE49-F238E27FC236}">
                <a16:creationId xmlns:a16="http://schemas.microsoft.com/office/drawing/2014/main" id="{6E8F50AC-DDE8-BB48-2F0E-208F54E04C7E}"/>
              </a:ext>
            </a:extLst>
          </p:cNvPr>
          <p:cNvSpPr txBox="1"/>
          <p:nvPr/>
        </p:nvSpPr>
        <p:spPr>
          <a:xfrm>
            <a:off x="2711609" y="449706"/>
            <a:ext cx="5065712"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Anatomy: </a:t>
            </a:r>
            <a:r>
              <a:rPr lang="en-US" sz="3600" dirty="0" err="1">
                <a:solidFill>
                  <a:schemeClr val="lt1"/>
                </a:solidFill>
                <a:latin typeface="Calibri"/>
                <a:ea typeface="Calibri"/>
                <a:cs typeface="Calibri"/>
                <a:sym typeface="Calibri"/>
              </a:rPr>
              <a:t>Oesophagus</a:t>
            </a:r>
            <a:endParaRPr dirty="0"/>
          </a:p>
        </p:txBody>
      </p:sp>
      <p:sp>
        <p:nvSpPr>
          <p:cNvPr id="9" name="Google Shape;113;p4">
            <a:extLst>
              <a:ext uri="{FF2B5EF4-FFF2-40B4-BE49-F238E27FC236}">
                <a16:creationId xmlns:a16="http://schemas.microsoft.com/office/drawing/2014/main" id="{21BD9904-C932-9E3C-5C76-5085B3D15213}"/>
              </a:ext>
            </a:extLst>
          </p:cNvPr>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pic>
        <p:nvPicPr>
          <p:cNvPr id="10" name="Google Shape;115;p4">
            <a:extLst>
              <a:ext uri="{FF2B5EF4-FFF2-40B4-BE49-F238E27FC236}">
                <a16:creationId xmlns:a16="http://schemas.microsoft.com/office/drawing/2014/main" id="{D479BDBA-4706-D07E-BAFA-6AE57A0E52DD}"/>
              </a:ext>
            </a:extLst>
          </p:cNvPr>
          <p:cNvPicPr preferRelativeResize="0"/>
          <p:nvPr/>
        </p:nvPicPr>
        <p:blipFill rotWithShape="1">
          <a:blip r:embed="rId3">
            <a:alphaModFix/>
          </a:blip>
          <a:srcRect/>
          <a:stretch/>
        </p:blipFill>
        <p:spPr>
          <a:xfrm>
            <a:off x="304800" y="5612873"/>
            <a:ext cx="1023223" cy="1026582"/>
          </a:xfrm>
          <a:prstGeom prst="rect">
            <a:avLst/>
          </a:prstGeom>
          <a:noFill/>
          <a:ln>
            <a:noFill/>
          </a:ln>
        </p:spPr>
      </p:pic>
      <p:pic>
        <p:nvPicPr>
          <p:cNvPr id="9218" name="Picture 2" descr="Oesophagus , sites of constrictions, arterial supply and venous drainage ,  Anatomy QA">
            <a:extLst>
              <a:ext uri="{FF2B5EF4-FFF2-40B4-BE49-F238E27FC236}">
                <a16:creationId xmlns:a16="http://schemas.microsoft.com/office/drawing/2014/main" id="{C49A7E29-D38C-149C-31EE-76D86707D108}"/>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237764" y="1600200"/>
            <a:ext cx="3907472"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3977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104801"/>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478074" y="381050"/>
            <a:ext cx="5948126"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cs typeface="Calibri"/>
                <a:sym typeface="Calibri"/>
              </a:rPr>
              <a:t>Topics covered next session:  </a:t>
            </a:r>
            <a:endParaRPr dirty="0"/>
          </a:p>
        </p:txBody>
      </p:sp>
      <p:sp>
        <p:nvSpPr>
          <p:cNvPr id="3" name="Content Placeholder 2">
            <a:extLst>
              <a:ext uri="{FF2B5EF4-FFF2-40B4-BE49-F238E27FC236}">
                <a16:creationId xmlns:a16="http://schemas.microsoft.com/office/drawing/2014/main" id="{87EF4755-E312-52F1-F058-00615C6ABE80}"/>
              </a:ext>
            </a:extLst>
          </p:cNvPr>
          <p:cNvSpPr>
            <a:spLocks noGrp="1"/>
          </p:cNvSpPr>
          <p:nvPr>
            <p:ph sz="half" idx="1"/>
          </p:nvPr>
        </p:nvSpPr>
        <p:spPr>
          <a:xfrm>
            <a:off x="831650" y="1911183"/>
            <a:ext cx="9203889" cy="4351338"/>
          </a:xfrm>
        </p:spPr>
        <p:txBody>
          <a:bodyPr/>
          <a:lstStyle/>
          <a:p>
            <a:r>
              <a:rPr lang="en-GB" dirty="0"/>
              <a:t>Histology </a:t>
            </a:r>
          </a:p>
          <a:p>
            <a:r>
              <a:rPr lang="en-GB" dirty="0"/>
              <a:t>Physiology of the stomach </a:t>
            </a:r>
          </a:p>
          <a:p>
            <a:r>
              <a:rPr lang="en-GB" dirty="0"/>
              <a:t>Intestinal physiology </a:t>
            </a:r>
          </a:p>
          <a:p>
            <a:r>
              <a:rPr lang="en-GB" dirty="0"/>
              <a:t>Digestion and absorption </a:t>
            </a:r>
          </a:p>
        </p:txBody>
      </p:sp>
    </p:spTree>
    <p:extLst>
      <p:ext uri="{BB962C8B-B14F-4D97-AF65-F5344CB8AC3E}">
        <p14:creationId xmlns:p14="http://schemas.microsoft.com/office/powerpoint/2010/main" val="1556565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104801"/>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478074" y="381050"/>
            <a:ext cx="4694207"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cs typeface="Calibri"/>
                <a:sym typeface="Calibri"/>
              </a:rPr>
              <a:t>Topics not covered:  </a:t>
            </a:r>
            <a:endParaRPr dirty="0"/>
          </a:p>
        </p:txBody>
      </p:sp>
      <p:sp>
        <p:nvSpPr>
          <p:cNvPr id="3" name="Content Placeholder 2">
            <a:extLst>
              <a:ext uri="{FF2B5EF4-FFF2-40B4-BE49-F238E27FC236}">
                <a16:creationId xmlns:a16="http://schemas.microsoft.com/office/drawing/2014/main" id="{87EF4755-E312-52F1-F058-00615C6ABE80}"/>
              </a:ext>
            </a:extLst>
          </p:cNvPr>
          <p:cNvSpPr>
            <a:spLocks noGrp="1"/>
          </p:cNvSpPr>
          <p:nvPr>
            <p:ph sz="half" idx="1"/>
          </p:nvPr>
        </p:nvSpPr>
        <p:spPr>
          <a:xfrm>
            <a:off x="831650" y="1911183"/>
            <a:ext cx="9203889" cy="4351338"/>
          </a:xfrm>
        </p:spPr>
        <p:txBody>
          <a:bodyPr/>
          <a:lstStyle/>
          <a:p>
            <a:r>
              <a:rPr lang="en-GB" dirty="0"/>
              <a:t>Embryology!!!</a:t>
            </a:r>
          </a:p>
        </p:txBody>
      </p:sp>
    </p:spTree>
    <p:extLst>
      <p:ext uri="{BB962C8B-B14F-4D97-AF65-F5344CB8AC3E}">
        <p14:creationId xmlns:p14="http://schemas.microsoft.com/office/powerpoint/2010/main" val="25396856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104801"/>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478074" y="381050"/>
            <a:ext cx="4694207"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cs typeface="Calibri"/>
                <a:sym typeface="Calibri"/>
              </a:rPr>
              <a:t>Any questions!! </a:t>
            </a:r>
            <a:endParaRPr dirty="0"/>
          </a:p>
        </p:txBody>
      </p:sp>
      <p:sp>
        <p:nvSpPr>
          <p:cNvPr id="3" name="Content Placeholder 2">
            <a:extLst>
              <a:ext uri="{FF2B5EF4-FFF2-40B4-BE49-F238E27FC236}">
                <a16:creationId xmlns:a16="http://schemas.microsoft.com/office/drawing/2014/main" id="{87EF4755-E312-52F1-F058-00615C6ABE80}"/>
              </a:ext>
            </a:extLst>
          </p:cNvPr>
          <p:cNvSpPr>
            <a:spLocks noGrp="1"/>
          </p:cNvSpPr>
          <p:nvPr>
            <p:ph sz="half" idx="1"/>
          </p:nvPr>
        </p:nvSpPr>
        <p:spPr>
          <a:xfrm>
            <a:off x="478074" y="1524050"/>
            <a:ext cx="9203889" cy="4351338"/>
          </a:xfrm>
        </p:spPr>
        <p:txBody>
          <a:bodyPr/>
          <a:lstStyle/>
          <a:p>
            <a:r>
              <a:rPr lang="en-GB" dirty="0"/>
              <a:t>If you have any questions feel free to email me: </a:t>
            </a:r>
            <a:r>
              <a:rPr lang="en-GB" dirty="0">
                <a:hlinkClick r:id="rId4"/>
              </a:rPr>
              <a:t>ralhalabi1@sheffield.ac.uk</a:t>
            </a:r>
            <a:r>
              <a:rPr lang="en-GB" dirty="0"/>
              <a:t> </a:t>
            </a:r>
          </a:p>
          <a:p>
            <a:endParaRPr lang="en-GB" dirty="0"/>
          </a:p>
          <a:p>
            <a:endParaRPr lang="en-GB" dirty="0"/>
          </a:p>
          <a:p>
            <a:pPr marL="0" indent="0">
              <a:buNone/>
            </a:pPr>
            <a:endParaRPr lang="en-GB" dirty="0"/>
          </a:p>
        </p:txBody>
      </p:sp>
      <p:pic>
        <p:nvPicPr>
          <p:cNvPr id="2" name="Shape 114">
            <a:extLst>
              <a:ext uri="{FF2B5EF4-FFF2-40B4-BE49-F238E27FC236}">
                <a16:creationId xmlns:a16="http://schemas.microsoft.com/office/drawing/2014/main" id="{FC697F60-99AB-2905-4448-82DE1D71290C}"/>
              </a:ext>
            </a:extLst>
          </p:cNvPr>
          <p:cNvPicPr preferRelativeResize="0"/>
          <p:nvPr/>
        </p:nvPicPr>
        <p:blipFill rotWithShape="1">
          <a:blip r:embed="rId5" cstate="screen">
            <a:alphaModFix/>
            <a:duotone>
              <a:schemeClr val="bg2">
                <a:shade val="45000"/>
                <a:satMod val="135000"/>
              </a:schemeClr>
              <a:prstClr val="white"/>
            </a:duotone>
            <a:extLst>
              <a:ext uri="{28A0092B-C50C-407E-A947-70E740481C1C}">
                <a14:useLocalDpi xmlns:a14="http://schemas.microsoft.com/office/drawing/2010/main"/>
              </a:ext>
            </a:extLst>
          </a:blip>
          <a:srcRect r="3646"/>
          <a:stretch/>
        </p:blipFill>
        <p:spPr>
          <a:xfrm>
            <a:off x="6630443" y="2044173"/>
            <a:ext cx="3580358" cy="3568700"/>
          </a:xfrm>
          <a:prstGeom prst="rect">
            <a:avLst/>
          </a:prstGeom>
          <a:noFill/>
          <a:ln>
            <a:solidFill>
              <a:srgbClr val="293267"/>
            </a:solidFill>
          </a:ln>
        </p:spPr>
      </p:pic>
    </p:spTree>
    <p:extLst>
      <p:ext uri="{BB962C8B-B14F-4D97-AF65-F5344CB8AC3E}">
        <p14:creationId xmlns:p14="http://schemas.microsoft.com/office/powerpoint/2010/main" val="4250784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5"/>
          <p:cNvSpPr txBox="1">
            <a:spLocks noGrp="1"/>
          </p:cNvSpPr>
          <p:nvPr>
            <p:ph sz="half" idx="1"/>
          </p:nvPr>
        </p:nvSpPr>
        <p:spPr>
          <a:xfrm>
            <a:off x="278297" y="1600201"/>
            <a:ext cx="5741504" cy="4525963"/>
          </a:xfrm>
          <a:prstGeom prst="rect">
            <a:avLst/>
          </a:prstGeom>
          <a:noFill/>
          <a:ln>
            <a:noFill/>
          </a:ln>
        </p:spPr>
        <p:txBody>
          <a:bodyPr spcFirstLastPara="1" wrap="square" lIns="91425" tIns="91425" rIns="91425" bIns="91425" anchor="t" anchorCtr="0">
            <a:noAutofit/>
          </a:bodyPr>
          <a:lstStyle/>
          <a:p>
            <a:pPr marL="342900" indent="0">
              <a:spcBef>
                <a:spcPts val="0"/>
              </a:spcBef>
              <a:buNone/>
            </a:pPr>
            <a:r>
              <a:rPr lang="en-GB" dirty="0"/>
              <a:t>Stomach structures can be seen to the right.</a:t>
            </a:r>
          </a:p>
          <a:p>
            <a:pPr marL="342900" indent="0">
              <a:spcBef>
                <a:spcPts val="0"/>
              </a:spcBef>
              <a:buNone/>
            </a:pPr>
            <a:r>
              <a:rPr lang="en-GB" dirty="0"/>
              <a:t>Nervous supply:</a:t>
            </a:r>
          </a:p>
          <a:p>
            <a:pPr marL="857250" indent="-514350">
              <a:spcBef>
                <a:spcPts val="0"/>
              </a:spcBef>
              <a:buAutoNum type="arabicPeriod"/>
            </a:pPr>
            <a:r>
              <a:rPr lang="en-GB" dirty="0"/>
              <a:t>Parasympathetic (anterior and posterior vagal trunks).</a:t>
            </a:r>
          </a:p>
          <a:p>
            <a:pPr marL="857250" indent="-514350">
              <a:spcBef>
                <a:spcPts val="0"/>
              </a:spcBef>
              <a:buAutoNum type="arabicPeriod"/>
            </a:pPr>
            <a:r>
              <a:rPr lang="en-GB" dirty="0"/>
              <a:t>Sympathetic (greater splanchnic nerve).</a:t>
            </a:r>
            <a:endParaRPr dirty="0"/>
          </a:p>
        </p:txBody>
      </p:sp>
      <p:sp>
        <p:nvSpPr>
          <p:cNvPr id="7" name="Google Shape;130;p6">
            <a:extLst>
              <a:ext uri="{FF2B5EF4-FFF2-40B4-BE49-F238E27FC236}">
                <a16:creationId xmlns:a16="http://schemas.microsoft.com/office/drawing/2014/main" id="{A6322A3C-083E-D4D8-0820-A9DD036C20A2}"/>
              </a:ext>
            </a:extLst>
          </p:cNvPr>
          <p:cNvSpPr txBox="1"/>
          <p:nvPr/>
        </p:nvSpPr>
        <p:spPr>
          <a:xfrm>
            <a:off x="278296" y="239712"/>
            <a:ext cx="1163540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sp>
        <p:nvSpPr>
          <p:cNvPr id="8" name="Google Shape;132;p6">
            <a:extLst>
              <a:ext uri="{FF2B5EF4-FFF2-40B4-BE49-F238E27FC236}">
                <a16:creationId xmlns:a16="http://schemas.microsoft.com/office/drawing/2014/main" id="{6E8F50AC-DDE8-BB48-2F0E-208F54E04C7E}"/>
              </a:ext>
            </a:extLst>
          </p:cNvPr>
          <p:cNvSpPr txBox="1"/>
          <p:nvPr/>
        </p:nvSpPr>
        <p:spPr>
          <a:xfrm>
            <a:off x="2711609" y="449706"/>
            <a:ext cx="5065712"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Anatomy: Stomach</a:t>
            </a:r>
            <a:endParaRPr dirty="0"/>
          </a:p>
        </p:txBody>
      </p:sp>
      <p:sp>
        <p:nvSpPr>
          <p:cNvPr id="9" name="Google Shape;113;p4">
            <a:extLst>
              <a:ext uri="{FF2B5EF4-FFF2-40B4-BE49-F238E27FC236}">
                <a16:creationId xmlns:a16="http://schemas.microsoft.com/office/drawing/2014/main" id="{21BD9904-C932-9E3C-5C76-5085B3D15213}"/>
              </a:ext>
            </a:extLst>
          </p:cNvPr>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pic>
        <p:nvPicPr>
          <p:cNvPr id="10" name="Google Shape;115;p4">
            <a:extLst>
              <a:ext uri="{FF2B5EF4-FFF2-40B4-BE49-F238E27FC236}">
                <a16:creationId xmlns:a16="http://schemas.microsoft.com/office/drawing/2014/main" id="{D479BDBA-4706-D07E-BAFA-6AE57A0E52DD}"/>
              </a:ext>
            </a:extLst>
          </p:cNvPr>
          <p:cNvPicPr preferRelativeResize="0"/>
          <p:nvPr/>
        </p:nvPicPr>
        <p:blipFill rotWithShape="1">
          <a:blip r:embed="rId3">
            <a:alphaModFix/>
          </a:blip>
          <a:srcRect/>
          <a:stretch/>
        </p:blipFill>
        <p:spPr>
          <a:xfrm>
            <a:off x="304800" y="5612873"/>
            <a:ext cx="1023223" cy="1026582"/>
          </a:xfrm>
          <a:prstGeom prst="rect">
            <a:avLst/>
          </a:prstGeom>
          <a:noFill/>
          <a:ln>
            <a:noFill/>
          </a:ln>
        </p:spPr>
      </p:pic>
      <p:pic>
        <p:nvPicPr>
          <p:cNvPr id="10242" name="Picture 2" descr="0514 Stomach Anatomy Medical Images For PowerPoint | Presentation  PowerPoint Images | Example of PPT Presentation | PPT Slide Layouts">
            <a:extLst>
              <a:ext uri="{FF2B5EF4-FFF2-40B4-BE49-F238E27FC236}">
                <a16:creationId xmlns:a16="http://schemas.microsoft.com/office/drawing/2014/main" id="{10A1818C-8B31-F488-E59D-87EA50780CEF}"/>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219090" y="1654350"/>
            <a:ext cx="5046876" cy="3785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836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5"/>
          <p:cNvSpPr txBox="1">
            <a:spLocks noGrp="1"/>
          </p:cNvSpPr>
          <p:nvPr>
            <p:ph sz="half" idx="1"/>
          </p:nvPr>
        </p:nvSpPr>
        <p:spPr>
          <a:xfrm>
            <a:off x="304801" y="1600201"/>
            <a:ext cx="5715000" cy="4525963"/>
          </a:xfrm>
          <a:prstGeom prst="rect">
            <a:avLst/>
          </a:prstGeom>
          <a:noFill/>
          <a:ln>
            <a:noFill/>
          </a:ln>
        </p:spPr>
        <p:txBody>
          <a:bodyPr spcFirstLastPara="1" wrap="square" lIns="91425" tIns="91425" rIns="91425" bIns="91425" anchor="t" anchorCtr="0">
            <a:noAutofit/>
          </a:bodyPr>
          <a:lstStyle/>
          <a:p>
            <a:pPr marL="342900" indent="0">
              <a:spcBef>
                <a:spcPts val="0"/>
              </a:spcBef>
              <a:buNone/>
            </a:pPr>
            <a:r>
              <a:rPr lang="en-GB" dirty="0"/>
              <a:t>The foregut includes the first part of the duodenum up to the major duodenal papilla.</a:t>
            </a:r>
          </a:p>
          <a:p>
            <a:pPr marL="342900" indent="0">
              <a:spcBef>
                <a:spcPts val="0"/>
              </a:spcBef>
              <a:buNone/>
            </a:pPr>
            <a:endParaRPr lang="en-GB" dirty="0"/>
          </a:p>
          <a:p>
            <a:pPr marL="342900" indent="0">
              <a:spcBef>
                <a:spcPts val="0"/>
              </a:spcBef>
              <a:buNone/>
            </a:pPr>
            <a:r>
              <a:rPr lang="en-GB" dirty="0"/>
              <a:t>The duodenum is C-shaped and has 4 parts.</a:t>
            </a:r>
          </a:p>
          <a:p>
            <a:pPr marL="342900" indent="0">
              <a:spcBef>
                <a:spcPts val="0"/>
              </a:spcBef>
              <a:buNone/>
            </a:pPr>
            <a:endParaRPr lang="en-GB" dirty="0"/>
          </a:p>
          <a:p>
            <a:pPr marL="342900" indent="0">
              <a:spcBef>
                <a:spcPts val="0"/>
              </a:spcBef>
              <a:buNone/>
            </a:pPr>
            <a:r>
              <a:rPr lang="en-US" sz="2800" dirty="0"/>
              <a:t>The mucosa is initially smooth, whereas in the rest has plicae circulares.</a:t>
            </a:r>
          </a:p>
          <a:p>
            <a:pPr marL="342900" indent="0">
              <a:spcBef>
                <a:spcPts val="0"/>
              </a:spcBef>
              <a:buNone/>
            </a:pPr>
            <a:endParaRPr dirty="0"/>
          </a:p>
        </p:txBody>
      </p:sp>
      <p:sp>
        <p:nvSpPr>
          <p:cNvPr id="7" name="Google Shape;130;p6">
            <a:extLst>
              <a:ext uri="{FF2B5EF4-FFF2-40B4-BE49-F238E27FC236}">
                <a16:creationId xmlns:a16="http://schemas.microsoft.com/office/drawing/2014/main" id="{A6322A3C-083E-D4D8-0820-A9DD036C20A2}"/>
              </a:ext>
            </a:extLst>
          </p:cNvPr>
          <p:cNvSpPr txBox="1"/>
          <p:nvPr/>
        </p:nvSpPr>
        <p:spPr>
          <a:xfrm>
            <a:off x="278296" y="239712"/>
            <a:ext cx="1163540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sp>
        <p:nvSpPr>
          <p:cNvPr id="8" name="Google Shape;132;p6">
            <a:extLst>
              <a:ext uri="{FF2B5EF4-FFF2-40B4-BE49-F238E27FC236}">
                <a16:creationId xmlns:a16="http://schemas.microsoft.com/office/drawing/2014/main" id="{6E8F50AC-DDE8-BB48-2F0E-208F54E04C7E}"/>
              </a:ext>
            </a:extLst>
          </p:cNvPr>
          <p:cNvSpPr txBox="1"/>
          <p:nvPr/>
        </p:nvSpPr>
        <p:spPr>
          <a:xfrm>
            <a:off x="2711609" y="449706"/>
            <a:ext cx="5065712"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Anatomy: Duodenum</a:t>
            </a:r>
            <a:endParaRPr dirty="0"/>
          </a:p>
        </p:txBody>
      </p:sp>
      <p:sp>
        <p:nvSpPr>
          <p:cNvPr id="9" name="Google Shape;113;p4">
            <a:extLst>
              <a:ext uri="{FF2B5EF4-FFF2-40B4-BE49-F238E27FC236}">
                <a16:creationId xmlns:a16="http://schemas.microsoft.com/office/drawing/2014/main" id="{21BD9904-C932-9E3C-5C76-5085B3D15213}"/>
              </a:ext>
            </a:extLst>
          </p:cNvPr>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pic>
        <p:nvPicPr>
          <p:cNvPr id="10" name="Google Shape;115;p4">
            <a:extLst>
              <a:ext uri="{FF2B5EF4-FFF2-40B4-BE49-F238E27FC236}">
                <a16:creationId xmlns:a16="http://schemas.microsoft.com/office/drawing/2014/main" id="{D479BDBA-4706-D07E-BAFA-6AE57A0E52DD}"/>
              </a:ext>
            </a:extLst>
          </p:cNvPr>
          <p:cNvPicPr preferRelativeResize="0"/>
          <p:nvPr/>
        </p:nvPicPr>
        <p:blipFill rotWithShape="1">
          <a:blip r:embed="rId3">
            <a:alphaModFix/>
          </a:blip>
          <a:srcRect/>
          <a:stretch/>
        </p:blipFill>
        <p:spPr>
          <a:xfrm>
            <a:off x="304800" y="5612873"/>
            <a:ext cx="1023223" cy="1026582"/>
          </a:xfrm>
          <a:prstGeom prst="rect">
            <a:avLst/>
          </a:prstGeom>
          <a:noFill/>
          <a:ln>
            <a:noFill/>
          </a:ln>
        </p:spPr>
      </p:pic>
      <p:pic>
        <p:nvPicPr>
          <p:cNvPr id="2" name="Content Placeholder 1">
            <a:extLst>
              <a:ext uri="{FF2B5EF4-FFF2-40B4-BE49-F238E27FC236}">
                <a16:creationId xmlns:a16="http://schemas.microsoft.com/office/drawing/2014/main" id="{995490B7-4C78-65CC-27B8-1DC414B8A256}"/>
              </a:ext>
            </a:extLst>
          </p:cNvPr>
          <p:cNvPicPr>
            <a:picLocks noGrp="1" noChangeAspect="1"/>
          </p:cNvPicPr>
          <p:nvPr>
            <p:ph sz="half" idx="2"/>
          </p:nvPr>
        </p:nvPicPr>
        <p:blipFill>
          <a:blip r:embed="rId4"/>
          <a:stretch>
            <a:fillRect/>
          </a:stretch>
        </p:blipFill>
        <p:spPr>
          <a:xfrm>
            <a:off x="6172202" y="2113236"/>
            <a:ext cx="5485144" cy="2769112"/>
          </a:xfrm>
          <a:prstGeom prst="rect">
            <a:avLst/>
          </a:prstGeom>
        </p:spPr>
      </p:pic>
    </p:spTree>
    <p:extLst>
      <p:ext uri="{BB962C8B-B14F-4D97-AF65-F5344CB8AC3E}">
        <p14:creationId xmlns:p14="http://schemas.microsoft.com/office/powerpoint/2010/main" val="1587320418"/>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rgbClr val="F8F4E4"/>
      </a:lt1>
      <a:dk2>
        <a:srgbClr val="44546A"/>
      </a:dk2>
      <a:lt2>
        <a:srgbClr val="F8F4E4"/>
      </a:lt2>
      <a:accent1>
        <a:srgbClr val="D7B5C6"/>
      </a:accent1>
      <a:accent2>
        <a:srgbClr val="9A8AFA"/>
      </a:accent2>
      <a:accent3>
        <a:srgbClr val="E9D1F7"/>
      </a:accent3>
      <a:accent4>
        <a:srgbClr val="8496B0"/>
      </a:accent4>
      <a:accent5>
        <a:srgbClr val="48A1FA"/>
      </a:accent5>
      <a:accent6>
        <a:srgbClr val="F7CBAC"/>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10051</TotalTime>
  <Words>3667</Words>
  <Application>Microsoft Office PowerPoint</Application>
  <PresentationFormat>Widescreen</PresentationFormat>
  <Paragraphs>615</Paragraphs>
  <Slides>72</Slides>
  <Notes>71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72</vt:i4>
      </vt:variant>
    </vt:vector>
  </HeadingPairs>
  <TitlesOfParts>
    <vt:vector size="79" baseType="lpstr">
      <vt:lpstr>Radley</vt:lpstr>
      <vt:lpstr>Calibri Light</vt:lpstr>
      <vt:lpstr>Calibri</vt:lpstr>
      <vt:lpstr>Cambria Math</vt:lpstr>
      <vt:lpstr>Arial</vt:lpstr>
      <vt:lpstr>Arial</vt:lpstr>
      <vt:lpstr>Office Theme</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 tract</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Mohamed Alhalabi</dc:creator>
  <cp:lastModifiedBy>Raneem Alhalabi</cp:lastModifiedBy>
  <cp:revision>15</cp:revision>
  <dcterms:modified xsi:type="dcterms:W3CDTF">2022-12-08T00:46:57Z</dcterms:modified>
</cp:coreProperties>
</file>