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8" r:id="rId9"/>
    <p:sldId id="269" r:id="rId10"/>
    <p:sldId id="270" r:id="rId11"/>
    <p:sldId id="283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5" r:id="rId23"/>
    <p:sldId id="286" r:id="rId24"/>
    <p:sldId id="287" r:id="rId25"/>
    <p:sldId id="288" r:id="rId26"/>
    <p:sldId id="261" r:id="rId27"/>
    <p:sldId id="262" r:id="rId28"/>
    <p:sldId id="263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Radley" panose="020B060402020202020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38WHJiv+LsG5ZHJwQUH90lShf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49"/>
    <p:restoredTop sz="94650"/>
  </p:normalViewPr>
  <p:slideViewPr>
    <p:cSldViewPr snapToGrid="0">
      <p:cViewPr varScale="1">
        <p:scale>
          <a:sx n="68" d="100"/>
          <a:sy n="68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149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6440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659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1657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774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199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1809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2737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0080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07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7583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7284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8044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278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66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4025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https://docs.google.com/forms/d/e/1FAIpQLSc_wMIVd3qiRbOGH6rmhAV_sxQSgwJiPgpznMOD5syHkQ4KeA/viewform?usp=sf_link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130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669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190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104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834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4E75-73A0-82B9-8DAA-38D9B4E8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053AE-2A1E-0B0B-4298-CAB4E3869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B9C7-8958-9D9C-EB1C-D6AEF9C7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2512-D902-79BC-5F27-38D85DBF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F168-83C1-AE89-9B2F-00A9DA33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8923-9F0F-95AD-5328-0B73795D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0A75E-1BFE-6EE4-B7B8-7F951E632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FFBE5-9E5B-79FD-CF26-AE146DBD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E2581-7781-E64B-F7FC-C6B64429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8F916-EB73-8C72-23BC-F7239FBF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9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12A74-2DDA-6080-63A1-AA1F25ED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E1345-FD22-AE7D-6E96-45634B95F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ED57C-5838-1BC1-55C3-F946C4B1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134BE-ECC0-53B4-EF26-F6355BCB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07B0-6A09-12F0-C763-FAF01C4B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F2A3-671E-A2B4-C4EA-E60DA183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802C-3032-A44A-F645-DE286DE69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1FDF8-76E0-0AA0-4ED7-22C3B988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8E33-FC57-187F-917A-2D7118DF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8940F-4171-AB27-315B-DDC57895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2C53-325A-A400-BD1E-AA4199B5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9CEF9-11FD-157F-CBAD-7688B5A1D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8C2F-AE98-3682-F50A-A7C5C527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2AF7A-4517-9B7D-F9AA-6623B770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E9E24-1189-6A36-5745-13E1050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EDC8-B831-EE6C-C0E1-EAD5F52D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7544-C6FA-4E45-B4C0-F8AF89EE2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A42D0-B5AC-0B3C-53D1-E34771E2D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A7907-7618-D5A5-70D1-D2AA6DEB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04DE1-1932-8525-8BB8-176907DC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B345C-87EA-358E-C107-8EDF434D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7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92F5-2655-D17A-3112-B91B6086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6A1AA-9360-9002-7726-9DCF49DE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A3053-02CF-011A-F53C-B9FF853DC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1F3DF-0DA4-1E70-F72B-42872E8A0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4CE0D-8657-9A77-4F93-EA934239A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0EFA1-14F9-0FDC-F9B1-A62F1A18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8A309-3E33-1A82-4B7E-BDB33469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78CE10-B459-CFC4-FBE9-DA313D1C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7863-F275-27A7-6ED8-292578DF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BDB65-8F06-DCCE-833E-8A5677DF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72D22-DB38-214C-B98F-31D6CA20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CE9AE-D5EE-650E-7318-3EA4B739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696C7-28F0-D662-2B7E-A36E3DD0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DD44E-ABB3-F90C-1D91-5C94FF33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1359F-9A22-FEED-B85F-D28CD6CA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A1A5-81AA-5688-B0F4-74A7EB91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06B2-2529-4C27-B0EB-585C4293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0A180-C286-20F4-75BB-DFB87272F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53624-F77B-4482-B9AB-5FEAD16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7DE46-B9B3-89B2-F843-AC344A12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C71E-E28F-A787-DADE-8E616459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2F54-12A6-A8AF-D5BC-D57B9E8F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34585-8D29-6CAA-0C3F-1F7F40CB2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80B89-DCE8-551E-E67D-AB572F419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F987B-EEE4-468F-2B6D-C3EBCBC9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186D-B16F-4529-A214-491248A255E3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5AC42-7F23-5A90-A3E1-ED41D725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BBF79-32BE-3774-121A-287C036B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28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B2987-8CE4-A485-D52A-7490964A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6E6C6-3474-C502-1F1A-C7EF5DBB5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E9A6B-83C5-9151-7B70-FBC44D65E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B186D-B16F-4529-A214-491248A255E3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0D08-11AE-BCA9-0CB3-E0D3D9535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6256-839E-0B5F-95B4-70DD0D8D5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endParaRPr sz="3600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5061475" y="5675530"/>
            <a:ext cx="27345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93267"/>
              </a:buClr>
              <a:buSzPts val="3600"/>
            </a:pPr>
            <a:r>
              <a:rPr lang="en-US" sz="3600" b="1" dirty="0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2022/2023</a:t>
            </a:r>
            <a:endParaRPr sz="3200" b="1" dirty="0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D43CB-866E-92E0-9942-87A47CB8D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633" y="450064"/>
            <a:ext cx="4192731" cy="4192731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30BA028-9C9E-D13F-2A33-CE1335E6D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598" y1="30370" x2="23598" y2="30370"/>
                        <a14:foregroundMark x1="23598" y1="30370" x2="25714" y2="28889"/>
                        <a14:foregroundMark x1="29206" y1="26561" x2="29841" y2="27725"/>
                        <a14:foregroundMark x1="47725" y1="14709" x2="48783" y2="15344"/>
                        <a14:foregroundMark x1="51111" y1="22751" x2="51111" y2="21693"/>
                        <a14:foregroundMark x1="78942" y1="32169" x2="77778" y2="32698"/>
                        <a14:foregroundMark x1="79788" y1="32698" x2="78730" y2="32698"/>
                        <a14:foregroundMark x1="34392" y1="76402" x2="35238" y2="76614"/>
                        <a14:foregroundMark x1="41270" y1="81693" x2="41270" y2="80423"/>
                        <a14:foregroundMark x1="44868" y1="78095" x2="45079" y2="77460"/>
                        <a14:foregroundMark x1="50899" y1="78624" x2="50899" y2="77566"/>
                        <a14:foregroundMark x1="50582" y1="73757" x2="50582" y2="73757"/>
                        <a14:foregroundMark x1="53228" y1="77249" x2="53228" y2="77249"/>
                        <a14:foregroundMark x1="60106" y1="77884" x2="60106" y2="77884"/>
                        <a14:foregroundMark x1="77884" y1="32169" x2="78730" y2="32381"/>
                        <a14:backgroundMark x1="51111" y1="38836" x2="51111" y2="38836"/>
                        <a14:backgroundMark x1="51111" y1="40000" x2="50688" y2="38730"/>
                        <a14:backgroundMark x1="27937" y1="40741" x2="47302" y2="31958"/>
                        <a14:backgroundMark x1="47302" y1="31958" x2="48889" y2="41799"/>
                        <a14:backgroundMark x1="48889" y1="41799" x2="58836" y2="49524"/>
                        <a14:backgroundMark x1="58836" y1="49524" x2="51852" y2="54709"/>
                        <a14:backgroundMark x1="51852" y1="54709" x2="62751" y2="63704"/>
                        <a14:backgroundMark x1="62751" y1="63704" x2="43598" y2="65503"/>
                        <a14:backgroundMark x1="43598" y1="65503" x2="33439" y2="60847"/>
                        <a14:backgroundMark x1="33439" y1="60847" x2="60106" y2="47090"/>
                        <a14:backgroundMark x1="47090" y1="32593" x2="55450" y2="35238"/>
                        <a14:backgroundMark x1="48571" y1="29418" x2="50688" y2="294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8035" y="-875912"/>
            <a:ext cx="7475929" cy="74759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748896" y="539615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intestine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5E677-5FB7-65C6-3841-4CA06816E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75556" cy="4351338"/>
          </a:xfrm>
        </p:spPr>
        <p:txBody>
          <a:bodyPr>
            <a:normAutofit/>
          </a:bodyPr>
          <a:lstStyle/>
          <a:p>
            <a:r>
              <a:rPr lang="en-US" dirty="0"/>
              <a:t>The layers of the small intestine are;</a:t>
            </a:r>
          </a:p>
          <a:p>
            <a:r>
              <a:rPr lang="en-US" dirty="0"/>
              <a:t>Serosa, </a:t>
            </a:r>
          </a:p>
          <a:p>
            <a:r>
              <a:rPr lang="en-US" dirty="0"/>
              <a:t>Muscularis mucosa (outer longitudinal, inner circular. This is also true for the stomach) </a:t>
            </a:r>
          </a:p>
          <a:p>
            <a:r>
              <a:rPr lang="en-US" dirty="0" err="1"/>
              <a:t>Submocosa</a:t>
            </a:r>
            <a:r>
              <a:rPr lang="en-US" dirty="0"/>
              <a:t> </a:t>
            </a:r>
          </a:p>
          <a:p>
            <a:r>
              <a:rPr lang="en-US" dirty="0"/>
              <a:t>Mucosa (this is simple columnar epithelium) </a:t>
            </a:r>
          </a:p>
        </p:txBody>
      </p:sp>
      <p:pic>
        <p:nvPicPr>
          <p:cNvPr id="11266" name="Picture 2" descr="E.5. Small Intestine">
            <a:extLst>
              <a:ext uri="{FF2B5EF4-FFF2-40B4-BE49-F238E27FC236}">
                <a16:creationId xmlns:a16="http://schemas.microsoft.com/office/drawing/2014/main" id="{79E24D6A-11BF-B38C-16F1-0CE72FDC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37" y="811213"/>
            <a:ext cx="4729386" cy="57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0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748896" y="539615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intestine cells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5E677-5FB7-65C6-3841-4CA06816E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75556" cy="4351338"/>
          </a:xfrm>
        </p:spPr>
        <p:txBody>
          <a:bodyPr>
            <a:normAutofit/>
          </a:bodyPr>
          <a:lstStyle/>
          <a:p>
            <a:r>
              <a:rPr lang="en-US" b="1" dirty="0"/>
              <a:t>Enterocytes</a:t>
            </a:r>
            <a:r>
              <a:rPr lang="en-US" dirty="0"/>
              <a:t> – tall, columnar, contain brush border enzymes. These have an absorptive function. These have villi and microvilli. </a:t>
            </a:r>
          </a:p>
          <a:p>
            <a:r>
              <a:rPr lang="en-US" b="1" dirty="0"/>
              <a:t>Goblet cells – </a:t>
            </a:r>
            <a:r>
              <a:rPr lang="en-US" dirty="0"/>
              <a:t>secrete mucus</a:t>
            </a:r>
          </a:p>
          <a:p>
            <a:r>
              <a:rPr lang="en-US" b="1" dirty="0"/>
              <a:t>Crypts of </a:t>
            </a:r>
            <a:r>
              <a:rPr lang="en-US" b="1" dirty="0" err="1"/>
              <a:t>lieberkuhn</a:t>
            </a:r>
            <a:r>
              <a:rPr lang="en-US" dirty="0"/>
              <a:t> – contain stem cells to replenish cells lost during abrasion.  </a:t>
            </a:r>
            <a:endParaRPr lang="en-US" b="1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CBBE32AA-CB25-0950-2FE0-1B811E5A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14" y="1886820"/>
            <a:ext cx="5170502" cy="38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7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748896" y="539615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Large intestine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5E677-5FB7-65C6-3841-4CA06816E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75556" cy="4351338"/>
          </a:xfrm>
        </p:spPr>
        <p:txBody>
          <a:bodyPr>
            <a:normAutofit/>
          </a:bodyPr>
          <a:lstStyle/>
          <a:p>
            <a:r>
              <a:rPr lang="en-US" dirty="0"/>
              <a:t>Same layers as the small intestine!!!</a:t>
            </a:r>
          </a:p>
          <a:p>
            <a:r>
              <a:rPr lang="en-US" dirty="0"/>
              <a:t>Also lined with simple columnar cells. </a:t>
            </a:r>
          </a:p>
        </p:txBody>
      </p:sp>
      <p:pic>
        <p:nvPicPr>
          <p:cNvPr id="11266" name="Picture 2" descr="E.5. Small Intestine">
            <a:extLst>
              <a:ext uri="{FF2B5EF4-FFF2-40B4-BE49-F238E27FC236}">
                <a16:creationId xmlns:a16="http://schemas.microsoft.com/office/drawing/2014/main" id="{79E24D6A-11BF-B38C-16F1-0CE72FDC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37" y="811213"/>
            <a:ext cx="4729386" cy="57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imple Columnar Epithelium">
            <a:extLst>
              <a:ext uri="{FF2B5EF4-FFF2-40B4-BE49-F238E27FC236}">
                <a16:creationId xmlns:a16="http://schemas.microsoft.com/office/drawing/2014/main" id="{B10E2EA2-3A6D-E8FE-7B2D-5747902D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11" y="3166777"/>
            <a:ext cx="3725755" cy="315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6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723844" y="539615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 VS Large intestine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5E677-5FB7-65C6-3841-4CA06816E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066" y="1721242"/>
            <a:ext cx="7424264" cy="4548146"/>
          </a:xfrm>
        </p:spPr>
        <p:txBody>
          <a:bodyPr>
            <a:normAutofit/>
          </a:bodyPr>
          <a:lstStyle/>
          <a:p>
            <a:r>
              <a:rPr lang="en-US" dirty="0"/>
              <a:t>Small intestine – contains villi and microvilli, </a:t>
            </a:r>
            <a:r>
              <a:rPr lang="en-US" dirty="0" err="1"/>
              <a:t>pilcae</a:t>
            </a:r>
            <a:r>
              <a:rPr lang="en-US" dirty="0"/>
              <a:t> circularis and Paneth cells. The large intestine does not</a:t>
            </a:r>
          </a:p>
          <a:p>
            <a:r>
              <a:rPr lang="en-US" dirty="0"/>
              <a:t>Large intestine – contains a thicker mucosa layer, deeper crypts of </a:t>
            </a:r>
            <a:r>
              <a:rPr lang="en-US" dirty="0" err="1"/>
              <a:t>liberkuhn</a:t>
            </a:r>
            <a:r>
              <a:rPr lang="en-US" dirty="0"/>
              <a:t> and goblet cells are more abundant. </a:t>
            </a:r>
          </a:p>
        </p:txBody>
      </p:sp>
      <p:pic>
        <p:nvPicPr>
          <p:cNvPr id="15362" name="Picture 2" descr="Histological staining showing stomach, small intestine, proximal and... |  Download Scientific Diagram">
            <a:extLst>
              <a:ext uri="{FF2B5EF4-FFF2-40B4-BE49-F238E27FC236}">
                <a16:creationId xmlns:a16="http://schemas.microsoft.com/office/drawing/2014/main" id="{42BE4770-4EE0-2969-C0CB-52EEFE66B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692" y="3043779"/>
            <a:ext cx="3574508" cy="357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9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723844" y="539615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 Canal 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Anal Dysplasia &amp; Cancer: Symptoms, Signs, Causes &amp; Treatment">
            <a:extLst>
              <a:ext uri="{FF2B5EF4-FFF2-40B4-BE49-F238E27FC236}">
                <a16:creationId xmlns:a16="http://schemas.microsoft.com/office/drawing/2014/main" id="{EA6291D4-4AD6-B2FE-E95B-B6BCA7B3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06" y="1627195"/>
            <a:ext cx="7005638" cy="478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3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723844" y="539615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Stomach Physiology 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Gastric Acid Production </a:t>
            </a:r>
          </a:p>
          <a:p>
            <a:r>
              <a:rPr lang="en-US" dirty="0"/>
              <a:t>Appetite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7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429000" y="500762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Gastric Acid Production 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 is between 1.5 and 3.5 </a:t>
            </a:r>
          </a:p>
          <a:p>
            <a:r>
              <a:rPr lang="en-US" dirty="0"/>
              <a:t>HCL is produced from parietal cells</a:t>
            </a:r>
          </a:p>
          <a:p>
            <a:endParaRPr lang="en-US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BC912936-CCF1-49B2-471E-8E07C589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48" y="1982650"/>
            <a:ext cx="4377814" cy="41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1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429000" y="500762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Gastric Acid Production 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Water and carbon dioxide react to form carbonic acid in parietal cells. This is </a:t>
            </a:r>
            <a:r>
              <a:rPr lang="en-US" dirty="0" err="1"/>
              <a:t>catalysed</a:t>
            </a:r>
            <a:r>
              <a:rPr lang="en-US" dirty="0"/>
              <a:t> by carbonic anhydrase. This then dissociates into a hydrogen ion and a bicarbonate ion. </a:t>
            </a:r>
          </a:p>
          <a:p>
            <a:r>
              <a:rPr lang="en-US" dirty="0"/>
              <a:t>The hydrogen ion is transported into the lumen of the stomach via the H+ K+ ATPase ion pump. </a:t>
            </a:r>
          </a:p>
          <a:p>
            <a:r>
              <a:rPr lang="en-US" dirty="0"/>
              <a:t>The Bicarbonate ion is transported out of the blood via the anion exchanger. This transports Cl- into the parietal cell. </a:t>
            </a:r>
          </a:p>
          <a:p>
            <a:r>
              <a:rPr lang="en-US" dirty="0"/>
              <a:t>The chloride ion is transported into stomach lumen via chloride channels. </a:t>
            </a:r>
          </a:p>
          <a:p>
            <a:r>
              <a:rPr lang="en-US" dirty="0"/>
              <a:t>In the stomach, the H+ and Cl- ions combine to form HCl. This is stomach acid!!!!!!!!!!!</a:t>
            </a:r>
          </a:p>
        </p:txBody>
      </p:sp>
    </p:spTree>
    <p:extLst>
      <p:ext uri="{BB962C8B-B14F-4D97-AF65-F5344CB8AC3E}">
        <p14:creationId xmlns:p14="http://schemas.microsoft.com/office/powerpoint/2010/main" val="233573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328023" y="500762"/>
            <a:ext cx="811415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Increasing Gastric Acid Production 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This can be done in 3 ways; </a:t>
            </a:r>
          </a:p>
          <a:p>
            <a:r>
              <a:rPr lang="en-US" dirty="0" err="1"/>
              <a:t>ACh</a:t>
            </a:r>
            <a:r>
              <a:rPr lang="en-US" dirty="0"/>
              <a:t> is released from the </a:t>
            </a:r>
            <a:r>
              <a:rPr lang="en-US" dirty="0" err="1"/>
              <a:t>vagus</a:t>
            </a:r>
            <a:r>
              <a:rPr lang="en-US" dirty="0"/>
              <a:t> nerve in the cephalic phase of digestion when seeing or chewing food. This directly stimulates the parietal cells to increase gastric acid production </a:t>
            </a:r>
          </a:p>
          <a:p>
            <a:r>
              <a:rPr lang="en-US" dirty="0"/>
              <a:t>Gastrin is released from G cells in the stomach. These can be activated by the </a:t>
            </a:r>
            <a:r>
              <a:rPr lang="en-US" dirty="0" err="1"/>
              <a:t>vagus</a:t>
            </a:r>
            <a:r>
              <a:rPr lang="en-US" dirty="0"/>
              <a:t> nerve. This binds to CCK receptors on the parietal cells which increases calcium levels causing increased vesicular fusion. </a:t>
            </a:r>
          </a:p>
          <a:p>
            <a:r>
              <a:rPr lang="en-US" dirty="0"/>
              <a:t>Enterochromaffin like cells secrete histamine which binds to H2 </a:t>
            </a:r>
            <a:r>
              <a:rPr lang="en-US" dirty="0" err="1"/>
              <a:t>recpetors</a:t>
            </a:r>
            <a:r>
              <a:rPr lang="en-US" dirty="0"/>
              <a:t> on the parietal cells. This increases vesicular fusion via the cAMP secondary messenger. </a:t>
            </a:r>
          </a:p>
        </p:txBody>
      </p:sp>
    </p:spTree>
    <p:extLst>
      <p:ext uri="{BB962C8B-B14F-4D97-AF65-F5344CB8AC3E}">
        <p14:creationId xmlns:p14="http://schemas.microsoft.com/office/powerpoint/2010/main" val="308221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828800" y="500762"/>
            <a:ext cx="76133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Decreasing Gastric Acid Production 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A decrease in stomach PH stimulates D cells to produce somatostatin. This inhibits gastrin secretion </a:t>
            </a:r>
          </a:p>
          <a:p>
            <a:r>
              <a:rPr lang="en-US" dirty="0"/>
              <a:t>When chyme enters the duodenum, it triggers the </a:t>
            </a:r>
            <a:r>
              <a:rPr lang="en-US" b="1" dirty="0"/>
              <a:t>enterogastric reflex</a:t>
            </a:r>
            <a:r>
              <a:rPr lang="en-US" dirty="0"/>
              <a:t>. This sends inhibitory signals to the stomach via the enterogastric reflex. </a:t>
            </a:r>
          </a:p>
          <a:p>
            <a:r>
              <a:rPr lang="en-US" dirty="0"/>
              <a:t>Duodenal distention also triggers the enteroendocrine cells to release cholecystokinin and secretin. These inhibit gastric acid secretion. </a:t>
            </a:r>
          </a:p>
        </p:txBody>
      </p:sp>
      <p:pic>
        <p:nvPicPr>
          <p:cNvPr id="21506" name="Picture 2" descr="Full working stomach icon cartoon style Royalty Free Vector">
            <a:extLst>
              <a:ext uri="{FF2B5EF4-FFF2-40B4-BE49-F238E27FC236}">
                <a16:creationId xmlns:a16="http://schemas.microsoft.com/office/drawing/2014/main" id="{E1C340E0-929A-B879-C13D-1306C400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533" y="4469873"/>
            <a:ext cx="21166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7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r>
              <a:rPr lang="en-US"/>
              <a:t>     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idx="1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r">
              <a:spcBef>
                <a:spcPts val="0"/>
              </a:spcBef>
              <a:buSzPts val="800"/>
              <a:buNone/>
            </a:pPr>
            <a:r>
              <a:rPr lang="en-US" dirty="0"/>
              <a:t>Phase 1 Revision Session</a:t>
            </a:r>
            <a:endParaRPr dirty="0"/>
          </a:p>
          <a:p>
            <a:pPr marL="342900" indent="-342900" algn="r">
              <a:buSzPts val="800"/>
              <a:buNone/>
            </a:pPr>
            <a:endParaRPr dirty="0"/>
          </a:p>
          <a:p>
            <a:pPr marL="342900" indent="-342900" algn="r">
              <a:buSzPts val="800"/>
              <a:buNone/>
            </a:pPr>
            <a:r>
              <a:rPr lang="en-US" dirty="0"/>
              <a:t>[Hannah Peachey]</a:t>
            </a:r>
            <a:endParaRPr dirty="0"/>
          </a:p>
          <a:p>
            <a:pPr marL="342900" indent="-342900" algn="r">
              <a:buSzPts val="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[11/12/22]</a:t>
            </a:r>
            <a:endParaRPr dirty="0"/>
          </a:p>
        </p:txBody>
      </p:sp>
      <p:sp>
        <p:nvSpPr>
          <p:cNvPr id="106" name="Google Shape;106;p3"/>
          <p:cNvSpPr txBox="1"/>
          <p:nvPr/>
        </p:nvSpPr>
        <p:spPr>
          <a:xfrm>
            <a:off x="424069" y="475985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1750"/>
            </a:pPr>
            <a:r>
              <a:rPr lang="en-US" sz="7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 Session 1</a:t>
            </a:r>
            <a:endParaRPr dirty="0"/>
          </a:p>
        </p:txBody>
      </p:sp>
      <p:sp>
        <p:nvSpPr>
          <p:cNvPr id="6" name="Google Shape;113;p4">
            <a:extLst>
              <a:ext uri="{FF2B5EF4-FFF2-40B4-BE49-F238E27FC236}">
                <a16:creationId xmlns:a16="http://schemas.microsoft.com/office/drawing/2014/main" id="{87F5AB07-7D0B-D84D-224D-F3FCC6F70AEF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7" name="Google Shape;115;p4">
            <a:extLst>
              <a:ext uri="{FF2B5EF4-FFF2-40B4-BE49-F238E27FC236}">
                <a16:creationId xmlns:a16="http://schemas.microsoft.com/office/drawing/2014/main" id="{7D248D96-0D0F-0BE9-DEEF-11F9E04417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Appetite is controlled by the arcuate nucleus in the hypothalamus. </a:t>
            </a:r>
          </a:p>
          <a:p>
            <a:pPr marL="0" indent="0">
              <a:buNone/>
            </a:pPr>
            <a:r>
              <a:rPr lang="en-US" b="1" dirty="0"/>
              <a:t>Ghrelin</a:t>
            </a:r>
            <a:r>
              <a:rPr lang="en-US" dirty="0"/>
              <a:t> – produced in the pancreas and released from the stomach wall. This is excitatory and stimulates appetite. When the stomach is full, ghrelin release is inhibited. </a:t>
            </a:r>
          </a:p>
          <a:p>
            <a:pPr marL="0" indent="0">
              <a:buNone/>
            </a:pPr>
            <a:r>
              <a:rPr lang="en-US" dirty="0"/>
              <a:t>PPY</a:t>
            </a:r>
            <a:r>
              <a:rPr lang="en-US" b="1" dirty="0"/>
              <a:t> (peptide tyrosine tyrosine)</a:t>
            </a:r>
            <a:r>
              <a:rPr lang="en-US" dirty="0"/>
              <a:t> – released from the ileum and the colon in response to feeding. This suppresses appetite. </a:t>
            </a:r>
          </a:p>
          <a:p>
            <a:pPr marL="0" indent="0">
              <a:buNone/>
            </a:pPr>
            <a:r>
              <a:rPr lang="en-US" b="1" dirty="0"/>
              <a:t>Leptin </a:t>
            </a:r>
            <a:r>
              <a:rPr lang="en-US" dirty="0"/>
              <a:t>– released by adipocytes. This is inhibitory and suppresses appetite. </a:t>
            </a:r>
          </a:p>
          <a:p>
            <a:pPr marL="0" indent="0">
              <a:buNone/>
            </a:pPr>
            <a:r>
              <a:rPr lang="en-US" b="1" dirty="0"/>
              <a:t>Insulin</a:t>
            </a:r>
            <a:r>
              <a:rPr lang="en-US" dirty="0"/>
              <a:t> – this is released from beta cells in the islets of Langerhans. It suppresses appetite. </a:t>
            </a:r>
            <a:endParaRPr lang="en-US" b="1" dirty="0"/>
          </a:p>
        </p:txBody>
      </p:sp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828800" y="500762"/>
            <a:ext cx="76133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Appetite</a:t>
            </a:r>
          </a:p>
          <a:p>
            <a:pPr>
              <a:buClr>
                <a:schemeClr val="lt1"/>
              </a:buClr>
              <a:buSzPts val="3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340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52" y="1424051"/>
            <a:ext cx="11569148" cy="475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small intestine is mostly responsible for absorbing nutrients and most of the water </a:t>
            </a:r>
          </a:p>
          <a:p>
            <a:pPr marL="0" indent="0">
              <a:buNone/>
            </a:pPr>
            <a:r>
              <a:rPr lang="en-US" b="1" dirty="0"/>
              <a:t>The large intestine is mostly responsible for absorbing the rest of the water, some ions and it forms and stores </a:t>
            </a:r>
            <a:r>
              <a:rPr lang="en-US" b="1" dirty="0" err="1"/>
              <a:t>faeces</a:t>
            </a:r>
            <a:r>
              <a:rPr lang="en-US" b="1" dirty="0"/>
              <a:t>. </a:t>
            </a:r>
          </a:p>
        </p:txBody>
      </p:sp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828800" y="500762"/>
            <a:ext cx="76133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Intestinal Physiology</a:t>
            </a:r>
          </a:p>
          <a:p>
            <a:pPr>
              <a:buClr>
                <a:schemeClr val="lt1"/>
              </a:buClr>
              <a:buSzPts val="3600"/>
            </a:pPr>
            <a:endParaRPr dirty="0"/>
          </a:p>
        </p:txBody>
      </p:sp>
      <p:pic>
        <p:nvPicPr>
          <p:cNvPr id="25602" name="Picture 2" descr="The intestine is divided into the small and large intestine. The small... |  Download Scientific Diagram">
            <a:extLst>
              <a:ext uri="{FF2B5EF4-FFF2-40B4-BE49-F238E27FC236}">
                <a16:creationId xmlns:a16="http://schemas.microsoft.com/office/drawing/2014/main" id="{B3315647-FC3B-7C67-10C7-6ABBF2CA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70" y="3171828"/>
            <a:ext cx="5065712" cy="3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9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52" y="1424051"/>
            <a:ext cx="11569148" cy="4752912"/>
          </a:xfrm>
        </p:spPr>
        <p:txBody>
          <a:bodyPr>
            <a:normAutofit/>
          </a:bodyPr>
          <a:lstStyle/>
          <a:p>
            <a:r>
              <a:rPr lang="en-US" dirty="0"/>
              <a:t>Starch begins to be digested in the mouth by salivary amylase. </a:t>
            </a:r>
          </a:p>
          <a:p>
            <a:r>
              <a:rPr lang="en-US" dirty="0"/>
              <a:t>Most digestion happens in the small intestine by pancreatic amylase. This produces disaccharides which are then broken down into monosaccharides by brush border enzymes. </a:t>
            </a:r>
          </a:p>
          <a:p>
            <a:r>
              <a:rPr lang="en-US" dirty="0"/>
              <a:t>The final monosaccharides produced are glucose, galactose and fructose. </a:t>
            </a:r>
          </a:p>
          <a:p>
            <a:r>
              <a:rPr lang="en-US" dirty="0"/>
              <a:t>Glucose and galactose are absorbed by secondary active transport through sodium-glucose cotransporters. </a:t>
            </a:r>
          </a:p>
          <a:p>
            <a:r>
              <a:rPr lang="en-US" dirty="0"/>
              <a:t>Fructose enters the enterocytes via facilitated diffusion. </a:t>
            </a:r>
          </a:p>
        </p:txBody>
      </p:sp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828799" y="500762"/>
            <a:ext cx="894521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Carbohydrate digestion and absorption</a:t>
            </a:r>
          </a:p>
          <a:p>
            <a:pPr>
              <a:buClr>
                <a:schemeClr val="lt1"/>
              </a:buClr>
              <a:buSzPts val="3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1439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52" y="1424051"/>
            <a:ext cx="11569148" cy="4752912"/>
          </a:xfrm>
        </p:spPr>
        <p:txBody>
          <a:bodyPr>
            <a:normAutofit/>
          </a:bodyPr>
          <a:lstStyle/>
          <a:p>
            <a:r>
              <a:rPr lang="en-US" dirty="0"/>
              <a:t>Protein digestion begins in the stomach with pepsin. </a:t>
            </a:r>
          </a:p>
          <a:p>
            <a:r>
              <a:rPr lang="en-US" dirty="0"/>
              <a:t>This is completed by brush border enzymes in the small intestine. </a:t>
            </a:r>
          </a:p>
          <a:p>
            <a:r>
              <a:rPr lang="en-US" dirty="0"/>
              <a:t>Amino acids are absorbed via facilitated diffusion via sodium co-transporters. </a:t>
            </a:r>
          </a:p>
        </p:txBody>
      </p:sp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828799" y="500762"/>
            <a:ext cx="894521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Protein digestion and absorption</a:t>
            </a:r>
          </a:p>
          <a:p>
            <a:pPr>
              <a:buClr>
                <a:schemeClr val="lt1"/>
              </a:buClr>
              <a:buSzPts val="3600"/>
            </a:pPr>
            <a:endParaRPr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56E5BAFE-CAE7-E8A5-D398-2935EF18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96" y="2924685"/>
            <a:ext cx="7162800" cy="371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86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52" y="1424051"/>
            <a:ext cx="11569148" cy="4752912"/>
          </a:xfrm>
        </p:spPr>
        <p:txBody>
          <a:bodyPr>
            <a:normAutofit/>
          </a:bodyPr>
          <a:lstStyle/>
          <a:p>
            <a:r>
              <a:rPr lang="en-US" dirty="0"/>
              <a:t>Some Lipids are digested by lingual and gastric lipase. </a:t>
            </a:r>
          </a:p>
          <a:p>
            <a:r>
              <a:rPr lang="en-US" dirty="0"/>
              <a:t>Most lipids are digested in the small intestine by bile acids. These emulsify fates to produce micelles. </a:t>
            </a:r>
          </a:p>
          <a:p>
            <a:r>
              <a:rPr lang="en-US" dirty="0"/>
              <a:t>Pancreatic lipases then </a:t>
            </a:r>
            <a:r>
              <a:rPr lang="en-US" dirty="0" err="1"/>
              <a:t>hydrolyse</a:t>
            </a:r>
            <a:r>
              <a:rPr lang="en-US" dirty="0"/>
              <a:t> the micelles and break them down into fatty acids, </a:t>
            </a:r>
            <a:r>
              <a:rPr lang="en-US" dirty="0" err="1"/>
              <a:t>monoglycetides</a:t>
            </a:r>
            <a:r>
              <a:rPr lang="en-US" dirty="0"/>
              <a:t>, cholesterol and lysolecithin. </a:t>
            </a:r>
          </a:p>
          <a:p>
            <a:r>
              <a:rPr lang="en-US" dirty="0"/>
              <a:t>The digested products then diffuse into the enterocyte where they reform in to the original lipid. </a:t>
            </a:r>
          </a:p>
        </p:txBody>
      </p:sp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828799" y="500762"/>
            <a:ext cx="894521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lipid digestion and absorption</a:t>
            </a:r>
          </a:p>
          <a:p>
            <a:pPr>
              <a:buClr>
                <a:schemeClr val="lt1"/>
              </a:buClr>
              <a:buSzPts val="3600"/>
            </a:pPr>
            <a:endParaRPr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98C6BFD9-715B-0AC6-8D08-9CCDD146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97" y="4597400"/>
            <a:ext cx="38100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1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51462-6D4B-1B8D-4D30-317F8A78B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52" y="1424051"/>
            <a:ext cx="11569148" cy="4752912"/>
          </a:xfrm>
        </p:spPr>
        <p:txBody>
          <a:bodyPr>
            <a:normAutofit/>
          </a:bodyPr>
          <a:lstStyle/>
          <a:p>
            <a:r>
              <a:rPr lang="en-US" dirty="0"/>
              <a:t>The colon is responsible for absorbing water and forming </a:t>
            </a:r>
            <a:r>
              <a:rPr lang="en-US" dirty="0" err="1"/>
              <a:t>faeces</a:t>
            </a:r>
            <a:r>
              <a:rPr lang="en-US" dirty="0"/>
              <a:t>. </a:t>
            </a:r>
          </a:p>
          <a:p>
            <a:r>
              <a:rPr lang="en-US" dirty="0"/>
              <a:t>It has lots of crypts of </a:t>
            </a:r>
            <a:r>
              <a:rPr lang="en-US" dirty="0" err="1"/>
              <a:t>lieberkuhn</a:t>
            </a:r>
            <a:r>
              <a:rPr lang="en-US" dirty="0"/>
              <a:t> containing goblet cells. These produce mucus which helps to protect the colon from abrasive </a:t>
            </a:r>
            <a:r>
              <a:rPr lang="en-US" dirty="0" err="1"/>
              <a:t>faeces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dirty="0" err="1"/>
              <a:t>faeces</a:t>
            </a:r>
            <a:r>
              <a:rPr lang="en-US" dirty="0"/>
              <a:t> is concentrated when it reaches the large intestine, so water reabsorption is dependent on ion reabsorption. WHERE SODIUM GOES WATER FLOWS. </a:t>
            </a:r>
          </a:p>
          <a:p>
            <a:r>
              <a:rPr lang="en-US" dirty="0"/>
              <a:t>Sodium can be absorbed by; sodium hydrogen antiporters on the luminal membrane or epithelial sodium channels </a:t>
            </a:r>
          </a:p>
          <a:p>
            <a:r>
              <a:rPr lang="en-US" dirty="0"/>
              <a:t>Potassium chloride ions are reabsorbed in the large intestine. </a:t>
            </a:r>
          </a:p>
        </p:txBody>
      </p:sp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828799" y="500762"/>
            <a:ext cx="894521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Large intestine absorption</a:t>
            </a:r>
          </a:p>
          <a:p>
            <a:pPr>
              <a:buClr>
                <a:schemeClr val="lt1"/>
              </a:buClr>
              <a:buSzPts val="3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39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sz="half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Google Shape;130;p6"/>
          <p:cNvSpPr txBox="1"/>
          <p:nvPr/>
        </p:nvSpPr>
        <p:spPr>
          <a:xfrm>
            <a:off x="304800" y="239712"/>
            <a:ext cx="11555896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dirty="0"/>
          </a:p>
        </p:txBody>
      </p:sp>
      <p:sp>
        <p:nvSpPr>
          <p:cNvPr id="7" name="Google Shape;113;p4">
            <a:extLst>
              <a:ext uri="{FF2B5EF4-FFF2-40B4-BE49-F238E27FC236}">
                <a16:creationId xmlns:a16="http://schemas.microsoft.com/office/drawing/2014/main" id="{0DDA941F-3EAF-D56F-2F99-79A22CA7C894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8" name="Google Shape;115;p4">
            <a:extLst>
              <a:ext uri="{FF2B5EF4-FFF2-40B4-BE49-F238E27FC236}">
                <a16:creationId xmlns:a16="http://schemas.microsoft.com/office/drawing/2014/main" id="{0AACFFC2-CD5F-A690-C347-BBDB3EE3C6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 descr="Teach Me Physiology - Apps on Google Play">
            <a:extLst>
              <a:ext uri="{FF2B5EF4-FFF2-40B4-BE49-F238E27FC236}">
                <a16:creationId xmlns:a16="http://schemas.microsoft.com/office/drawing/2014/main" id="{DBC629ED-F312-45B6-83C9-835308116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0" y="1382712"/>
            <a:ext cx="419079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Teach Me Anatomy – Apps on Google Play">
            <a:extLst>
              <a:ext uri="{FF2B5EF4-FFF2-40B4-BE49-F238E27FC236}">
                <a16:creationId xmlns:a16="http://schemas.microsoft.com/office/drawing/2014/main" id="{BB50BEC4-D789-58D6-C0E0-0C5CCF9C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12" y="1382712"/>
            <a:ext cx="4574296" cy="22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Armando Hasudungan - Hey guys I am really excited to share this event with  you, particularly those who are around Europe. I am presenting at an  international student congress organised by Acibadem">
            <a:extLst>
              <a:ext uri="{FF2B5EF4-FFF2-40B4-BE49-F238E27FC236}">
                <a16:creationId xmlns:a16="http://schemas.microsoft.com/office/drawing/2014/main" id="{371B66E9-47EB-FC3D-D903-57E24FA1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48" y="3672768"/>
            <a:ext cx="3598468" cy="294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/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3647943" y="5609186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n-US" sz="2400" dirty="0"/>
              <a:t> 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6E8E2-2AB8-35AB-51B4-B06BA7D23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399" y="1300854"/>
            <a:ext cx="415290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r="3646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sz="half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Histology </a:t>
            </a:r>
          </a:p>
          <a:p>
            <a:pPr>
              <a:spcBef>
                <a:spcPts val="0"/>
              </a:spcBef>
            </a:pPr>
            <a:r>
              <a:rPr lang="en-GB" dirty="0"/>
              <a:t>Physiology of the stomach</a:t>
            </a:r>
          </a:p>
          <a:p>
            <a:pPr>
              <a:spcBef>
                <a:spcPts val="0"/>
              </a:spcBef>
            </a:pPr>
            <a:r>
              <a:rPr lang="en-GB" dirty="0"/>
              <a:t>Intestinal physiology </a:t>
            </a:r>
          </a:p>
          <a:p>
            <a:pPr>
              <a:spcBef>
                <a:spcPts val="0"/>
              </a:spcBef>
            </a:pPr>
            <a:r>
              <a:rPr lang="en-GB" dirty="0"/>
              <a:t>Digestion and absorption</a:t>
            </a:r>
            <a:endParaRPr dirty="0"/>
          </a:p>
        </p:txBody>
      </p:sp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sz="half" idx="2"/>
          </p:nvPr>
        </p:nvSpPr>
        <p:spPr>
          <a:xfrm>
            <a:off x="6172201" y="1600201"/>
            <a:ext cx="52033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indent="-457200">
              <a:spcBef>
                <a:spcPts val="0"/>
              </a:spcBef>
            </a:pPr>
            <a:r>
              <a:rPr lang="en-GB" dirty="0"/>
              <a:t>Mouth </a:t>
            </a:r>
          </a:p>
          <a:p>
            <a:pPr marL="800100" indent="-457200">
              <a:spcBef>
                <a:spcPts val="0"/>
              </a:spcBef>
            </a:pPr>
            <a:r>
              <a:rPr lang="en-GB" dirty="0"/>
              <a:t>Oesophagus </a:t>
            </a:r>
          </a:p>
          <a:p>
            <a:pPr marL="800100" indent="-457200">
              <a:spcBef>
                <a:spcPts val="0"/>
              </a:spcBef>
            </a:pPr>
            <a:r>
              <a:rPr lang="en-GB" dirty="0"/>
              <a:t>Stomach</a:t>
            </a:r>
          </a:p>
          <a:p>
            <a:pPr marL="800100" indent="-457200">
              <a:spcBef>
                <a:spcPts val="0"/>
              </a:spcBef>
            </a:pPr>
            <a:r>
              <a:rPr lang="en-GB" dirty="0"/>
              <a:t>Small intestine (duodenum, jejunum, </a:t>
            </a:r>
            <a:r>
              <a:rPr lang="en-GB" dirty="0" err="1"/>
              <a:t>illium</a:t>
            </a:r>
            <a:r>
              <a:rPr lang="en-GB" dirty="0"/>
              <a:t>)</a:t>
            </a:r>
          </a:p>
          <a:p>
            <a:pPr marL="800100" indent="-457200">
              <a:spcBef>
                <a:spcPts val="0"/>
              </a:spcBef>
            </a:pPr>
            <a:r>
              <a:rPr lang="en-GB" dirty="0"/>
              <a:t>Large intestine</a:t>
            </a:r>
          </a:p>
          <a:p>
            <a:pPr marL="800100" indent="-457200">
              <a:spcBef>
                <a:spcPts val="0"/>
              </a:spcBef>
            </a:pPr>
            <a:r>
              <a:rPr lang="en-GB" dirty="0"/>
              <a:t>Anal canal </a:t>
            </a:r>
          </a:p>
          <a:p>
            <a:pPr marL="800100" indent="-457200">
              <a:spcBef>
                <a:spcPts val="0"/>
              </a:spcBef>
            </a:pPr>
            <a:endParaRPr dirty="0"/>
          </a:p>
        </p:txBody>
      </p:sp>
      <p:sp>
        <p:nvSpPr>
          <p:cNvPr id="7" name="Google Shape;130;p6">
            <a:extLst>
              <a:ext uri="{FF2B5EF4-FFF2-40B4-BE49-F238E27FC236}">
                <a16:creationId xmlns:a16="http://schemas.microsoft.com/office/drawing/2014/main" id="{A6322A3C-083E-D4D8-0820-A9DD036C20A2}"/>
              </a:ext>
            </a:extLst>
          </p:cNvPr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2;p6">
            <a:extLst>
              <a:ext uri="{FF2B5EF4-FFF2-40B4-BE49-F238E27FC236}">
                <a16:creationId xmlns:a16="http://schemas.microsoft.com/office/drawing/2014/main" id="{6E8F50AC-DDE8-BB48-2F0E-208F54E04C7E}"/>
              </a:ext>
            </a:extLst>
          </p:cNvPr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Histology </a:t>
            </a:r>
            <a:endParaRPr dirty="0"/>
          </a:p>
        </p:txBody>
      </p:sp>
      <p:sp>
        <p:nvSpPr>
          <p:cNvPr id="9" name="Google Shape;113;p4">
            <a:extLst>
              <a:ext uri="{FF2B5EF4-FFF2-40B4-BE49-F238E27FC236}">
                <a16:creationId xmlns:a16="http://schemas.microsoft.com/office/drawing/2014/main" id="{21BD9904-C932-9E3C-5C76-5085B3D15213}"/>
              </a:ext>
            </a:extLst>
          </p:cNvPr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pic>
        <p:nvPicPr>
          <p:cNvPr id="10" name="Google Shape;115;p4">
            <a:extLst>
              <a:ext uri="{FF2B5EF4-FFF2-40B4-BE49-F238E27FC236}">
                <a16:creationId xmlns:a16="http://schemas.microsoft.com/office/drawing/2014/main" id="{D479BDBA-4706-D07E-BAFA-6AE57A0E5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igestion: Anatomy, physiology, and chemistry">
            <a:extLst>
              <a:ext uri="{FF2B5EF4-FFF2-40B4-BE49-F238E27FC236}">
                <a16:creationId xmlns:a16="http://schemas.microsoft.com/office/drawing/2014/main" id="{FB327B43-7A25-4726-02D8-BA451F0EB2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9" y="1060453"/>
            <a:ext cx="5065711" cy="50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sz="half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None/>
            </a:pPr>
            <a:r>
              <a:rPr lang="en-GB" dirty="0"/>
              <a:t>The mouth is lined by oral mucosa. This is </a:t>
            </a:r>
            <a:r>
              <a:rPr lang="en-GB" b="1" dirty="0"/>
              <a:t>stratified squamous epithelium.</a:t>
            </a:r>
          </a:p>
          <a:p>
            <a:pPr marL="342900" indent="-342900">
              <a:spcBef>
                <a:spcPts val="0"/>
              </a:spcBef>
              <a:buNone/>
            </a:pPr>
            <a:endParaRPr lang="en-GB" b="1" dirty="0"/>
          </a:p>
          <a:p>
            <a:pPr marL="342900" indent="-342900">
              <a:spcBef>
                <a:spcPts val="0"/>
              </a:spcBef>
              <a:buNone/>
            </a:pPr>
            <a:r>
              <a:rPr lang="en-GB" dirty="0"/>
              <a:t>This is not keratinised in mobile areas such as the soft palate, cheek and lips. </a:t>
            </a:r>
          </a:p>
          <a:p>
            <a:pPr marL="342900" indent="-342900">
              <a:spcBef>
                <a:spcPts val="0"/>
              </a:spcBef>
              <a:buNone/>
            </a:pPr>
            <a:endParaRPr lang="en-GB" dirty="0"/>
          </a:p>
          <a:p>
            <a:pPr marL="342900" indent="-342900">
              <a:spcBef>
                <a:spcPts val="0"/>
              </a:spcBef>
              <a:buNone/>
            </a:pPr>
            <a:r>
              <a:rPr lang="en-GB" dirty="0"/>
              <a:t>This is keratinised in areas such as the upper surface of the tongue, gums and hard palate. </a:t>
            </a:r>
          </a:p>
          <a:p>
            <a:pPr marL="342900" indent="-342900">
              <a:spcBef>
                <a:spcPts val="0"/>
              </a:spcBef>
              <a:buNone/>
            </a:pPr>
            <a:endParaRPr lang="en-GB" dirty="0"/>
          </a:p>
          <a:p>
            <a:pPr marL="342900" indent="-34290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2711609" y="449706"/>
            <a:ext cx="469420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Mouth </a:t>
            </a:r>
          </a:p>
          <a:p>
            <a:pPr>
              <a:buClr>
                <a:schemeClr val="lt1"/>
              </a:buClr>
              <a:buSzPts val="36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7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2711609" y="449706"/>
            <a:ext cx="46942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Mouth </a:t>
            </a:r>
            <a:endParaRPr dirty="0"/>
          </a:p>
        </p:txBody>
      </p:sp>
      <p:pic>
        <p:nvPicPr>
          <p:cNvPr id="3074" name="Picture 2" descr="IJMS | Free Full-Text | An Overview of Physical, Microbiological and Immune  Barriers of Oral Mucosa">
            <a:extLst>
              <a:ext uri="{FF2B5EF4-FFF2-40B4-BE49-F238E27FC236}">
                <a16:creationId xmlns:a16="http://schemas.microsoft.com/office/drawing/2014/main" id="{DAD4761F-65C9-D35E-7E4D-4F24914FB3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15" y="1382713"/>
            <a:ext cx="8585918" cy="49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2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748896" y="539615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Oesophagus</a:t>
            </a: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5E677-5FB7-65C6-3841-4CA06816E6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external to internal; </a:t>
            </a:r>
          </a:p>
          <a:p>
            <a:r>
              <a:rPr lang="en-US" dirty="0"/>
              <a:t>Adventitia, </a:t>
            </a:r>
          </a:p>
          <a:p>
            <a:r>
              <a:rPr lang="en-US" dirty="0"/>
              <a:t>Muscle layer (upper 1/3 is voluntary striated, middle 1/3 is voluntary striated and smooth muscle, lower 1/3 is smooth muscle)</a:t>
            </a:r>
          </a:p>
          <a:p>
            <a:r>
              <a:rPr lang="en-US" dirty="0"/>
              <a:t>Submucosa, </a:t>
            </a:r>
          </a:p>
          <a:p>
            <a:r>
              <a:rPr lang="en-US" dirty="0"/>
              <a:t>Mucosa (non-keratinized stratified squamous epithelium)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298531F-BD1B-B93C-45CB-E8430E8E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485807"/>
            <a:ext cx="4773982" cy="30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nimal organs. Digestive system. Esophagus. Atlas of plant and animal  histology.">
            <a:extLst>
              <a:ext uri="{FF2B5EF4-FFF2-40B4-BE49-F238E27FC236}">
                <a16:creationId xmlns:a16="http://schemas.microsoft.com/office/drawing/2014/main" id="{7AC8F514-9950-3F37-E80D-6D0EC5819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54" y="4366307"/>
            <a:ext cx="3288366" cy="23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748896" y="539615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5E677-5FB7-65C6-3841-4CA06816E6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zones of the stomach are; </a:t>
            </a:r>
          </a:p>
          <a:p>
            <a:r>
              <a:rPr lang="en-US" dirty="0"/>
              <a:t>Cardia </a:t>
            </a:r>
          </a:p>
          <a:p>
            <a:r>
              <a:rPr lang="en-US" dirty="0"/>
              <a:t>Fundus</a:t>
            </a:r>
          </a:p>
          <a:p>
            <a:r>
              <a:rPr lang="en-US" dirty="0"/>
              <a:t>Body</a:t>
            </a:r>
          </a:p>
          <a:p>
            <a:r>
              <a:rPr lang="en-US" dirty="0"/>
              <a:t>Antrum </a:t>
            </a:r>
          </a:p>
          <a:p>
            <a:r>
              <a:rPr lang="en-US" dirty="0"/>
              <a:t>Pylorus </a:t>
            </a:r>
          </a:p>
          <a:p>
            <a:endParaRPr lang="en-US" dirty="0"/>
          </a:p>
        </p:txBody>
      </p:sp>
      <p:pic>
        <p:nvPicPr>
          <p:cNvPr id="8196" name="Picture 4" descr="The Stomach - Structure - Neurovasculature - TeachMeAnatomy">
            <a:extLst>
              <a:ext uri="{FF2B5EF4-FFF2-40B4-BE49-F238E27FC236}">
                <a16:creationId xmlns:a16="http://schemas.microsoft.com/office/drawing/2014/main" id="{87C05613-66A0-304A-4B6F-1B289B0A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52" y="1485807"/>
            <a:ext cx="564394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4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dirty="0"/>
          </a:p>
        </p:txBody>
      </p:sp>
      <p:sp>
        <p:nvSpPr>
          <p:cNvPr id="114" name="Google Shape;114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748896" y="539615"/>
            <a:ext cx="46942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5E677-5FB7-65C6-3841-4CA06816E6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0" name="Picture 2" descr="Gastric Pits | BioNinja">
            <a:extLst>
              <a:ext uri="{FF2B5EF4-FFF2-40B4-BE49-F238E27FC236}">
                <a16:creationId xmlns:a16="http://schemas.microsoft.com/office/drawing/2014/main" id="{7BA0A811-4C3A-EE8C-A8BA-D508D08A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45" y="1371775"/>
            <a:ext cx="8937460" cy="54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8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1371</Words>
  <Application>Microsoft Office PowerPoint</Application>
  <PresentationFormat>Widescreen</PresentationFormat>
  <Paragraphs>139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 Light</vt:lpstr>
      <vt:lpstr>Radley</vt:lpstr>
      <vt:lpstr>Arial</vt:lpstr>
      <vt:lpstr>Calibri</vt:lpstr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Alhalabi</dc:creator>
  <cp:lastModifiedBy>Raneem Alhalabi</cp:lastModifiedBy>
  <cp:revision>3</cp:revision>
  <dcterms:modified xsi:type="dcterms:W3CDTF">2022-12-13T00:37:47Z</dcterms:modified>
</cp:coreProperties>
</file>