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4" r:id="rId28"/>
    <p:sldId id="282" r:id="rId29"/>
    <p:sldId id="283" r:id="rId30"/>
    <p:sldId id="285" r:id="rId31"/>
    <p:sldId id="286" r:id="rId32"/>
    <p:sldId id="287" r:id="rId33"/>
    <p:sldId id="288" r:id="rId34"/>
    <p:sldId id="289" r:id="rId35"/>
    <p:sldId id="290" r:id="rId36"/>
    <p:sldId id="292" r:id="rId37"/>
    <p:sldId id="293" r:id="rId38"/>
    <p:sldId id="291" r:id="rId39"/>
    <p:sldId id="294" r:id="rId40"/>
    <p:sldId id="295" r:id="rId41"/>
    <p:sldId id="296" r:id="rId42"/>
    <p:sldId id="297" r:id="rId43"/>
    <p:sldId id="298" r:id="rId44"/>
    <p:sldId id="299" r:id="rId45"/>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908" y="-432"/>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993891358"/>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94358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lvl1pPr>
              <a:defRPr sz="8000">
                <a:latin typeface="+mn-lt"/>
                <a:ea typeface="+mn-ea"/>
                <a:cs typeface="+mn-cs"/>
                <a:sym typeface="Helvetica Light"/>
              </a:defRPr>
            </a:lvl1pPr>
          </a:lstStyle>
          <a:p>
            <a:pPr lvl="0">
              <a:defRPr sz="1800"/>
            </a:pPr>
            <a:r>
              <a:rPr sz="8000"/>
              <a:t>Title Text</a:t>
            </a:r>
          </a:p>
        </p:txBody>
      </p:sp>
      <p:sp>
        <p:nvSpPr>
          <p:cNvPr id="6" name="Shape 6"/>
          <p:cNvSpPr>
            <a:spLocks noGrp="1"/>
          </p:cNvSpPr>
          <p:nvPr>
            <p:ph type="body" idx="1"/>
          </p:nvPr>
        </p:nvSpPr>
        <p:spPr>
          <a:xfrm>
            <a:off x="1270000" y="5029200"/>
            <a:ext cx="10464800" cy="1130300"/>
          </a:xfrm>
          <a:prstGeom prst="rect">
            <a:avLst/>
          </a:prstGeom>
        </p:spPr>
        <p:txBody>
          <a:bodyPr/>
          <a:lstStyle>
            <a:lvl1pPr marL="0" indent="0" algn="ctr">
              <a:spcBef>
                <a:spcPts val="0"/>
              </a:spcBef>
              <a:buSzTx/>
              <a:buNone/>
              <a:defRPr sz="3200">
                <a:latin typeface="+mn-lt"/>
                <a:ea typeface="+mn-ea"/>
                <a:cs typeface="+mn-cs"/>
                <a:sym typeface="Helvetica Light"/>
              </a:defRPr>
            </a:lvl1pPr>
            <a:lvl2pPr marL="0" indent="228600" algn="ctr">
              <a:spcBef>
                <a:spcPts val="0"/>
              </a:spcBef>
              <a:buSzTx/>
              <a:buNone/>
              <a:defRPr sz="3200">
                <a:latin typeface="+mn-lt"/>
                <a:ea typeface="+mn-ea"/>
                <a:cs typeface="+mn-cs"/>
                <a:sym typeface="Helvetica Light"/>
              </a:defRPr>
            </a:lvl2pPr>
            <a:lvl3pPr marL="0" indent="457200" algn="ctr">
              <a:spcBef>
                <a:spcPts val="0"/>
              </a:spcBef>
              <a:buSzTx/>
              <a:buNone/>
              <a:defRPr sz="3200">
                <a:latin typeface="+mn-lt"/>
                <a:ea typeface="+mn-ea"/>
                <a:cs typeface="+mn-cs"/>
                <a:sym typeface="Helvetica Light"/>
              </a:defRPr>
            </a:lvl3pPr>
            <a:lvl4pPr marL="0" indent="685800" algn="ctr">
              <a:spcBef>
                <a:spcPts val="0"/>
              </a:spcBef>
              <a:buSzTx/>
              <a:buNone/>
              <a:defRPr sz="3200">
                <a:latin typeface="+mn-lt"/>
                <a:ea typeface="+mn-ea"/>
                <a:cs typeface="+mn-cs"/>
                <a:sym typeface="Helvetica Light"/>
              </a:defRPr>
            </a:lvl4pPr>
            <a:lvl5pPr marL="0" indent="914400" algn="ctr">
              <a:spcBef>
                <a:spcPts val="0"/>
              </a:spcBef>
              <a:buSzTx/>
              <a:buNone/>
              <a:defRPr sz="3200">
                <a:latin typeface="+mn-lt"/>
                <a:ea typeface="+mn-ea"/>
                <a:cs typeface="+mn-cs"/>
                <a:sym typeface="Helvetica Light"/>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270000" y="6718300"/>
            <a:ext cx="10464800" cy="1422400"/>
          </a:xfrm>
          <a:prstGeom prst="rect">
            <a:avLst/>
          </a:prstGeom>
        </p:spPr>
        <p:txBody>
          <a:bodyPr anchor="b"/>
          <a:lstStyle>
            <a:lvl1pPr>
              <a:defRPr sz="8000">
                <a:latin typeface="+mn-lt"/>
                <a:ea typeface="+mn-ea"/>
                <a:cs typeface="+mn-cs"/>
                <a:sym typeface="Helvetica Light"/>
              </a:defRPr>
            </a:lvl1pPr>
          </a:lstStyle>
          <a:p>
            <a:pPr lvl="0">
              <a:defRPr sz="1800"/>
            </a:pPr>
            <a:r>
              <a:rPr sz="8000"/>
              <a:t>Title Text</a:t>
            </a:r>
          </a:p>
        </p:txBody>
      </p:sp>
      <p:sp>
        <p:nvSpPr>
          <p:cNvPr id="9" name="Shape 9"/>
          <p:cNvSpPr>
            <a:spLocks noGrp="1"/>
          </p:cNvSpPr>
          <p:nvPr>
            <p:ph type="body" idx="1"/>
          </p:nvPr>
        </p:nvSpPr>
        <p:spPr>
          <a:xfrm>
            <a:off x="1270000" y="8191500"/>
            <a:ext cx="10464800" cy="1130300"/>
          </a:xfrm>
          <a:prstGeom prst="rect">
            <a:avLst/>
          </a:prstGeom>
        </p:spPr>
        <p:txBody>
          <a:bodyPr/>
          <a:lstStyle>
            <a:lvl1pPr marL="0" indent="0" algn="ctr">
              <a:spcBef>
                <a:spcPts val="0"/>
              </a:spcBef>
              <a:buSzTx/>
              <a:buNone/>
              <a:defRPr sz="3200">
                <a:latin typeface="+mn-lt"/>
                <a:ea typeface="+mn-ea"/>
                <a:cs typeface="+mn-cs"/>
                <a:sym typeface="Helvetica Light"/>
              </a:defRPr>
            </a:lvl1pPr>
            <a:lvl2pPr marL="0" indent="228600" algn="ctr">
              <a:spcBef>
                <a:spcPts val="0"/>
              </a:spcBef>
              <a:buSzTx/>
              <a:buNone/>
              <a:defRPr sz="3200">
                <a:latin typeface="+mn-lt"/>
                <a:ea typeface="+mn-ea"/>
                <a:cs typeface="+mn-cs"/>
                <a:sym typeface="Helvetica Light"/>
              </a:defRPr>
            </a:lvl2pPr>
            <a:lvl3pPr marL="0" indent="457200" algn="ctr">
              <a:spcBef>
                <a:spcPts val="0"/>
              </a:spcBef>
              <a:buSzTx/>
              <a:buNone/>
              <a:defRPr sz="3200">
                <a:latin typeface="+mn-lt"/>
                <a:ea typeface="+mn-ea"/>
                <a:cs typeface="+mn-cs"/>
                <a:sym typeface="Helvetica Light"/>
              </a:defRPr>
            </a:lvl3pPr>
            <a:lvl4pPr marL="0" indent="685800" algn="ctr">
              <a:spcBef>
                <a:spcPts val="0"/>
              </a:spcBef>
              <a:buSzTx/>
              <a:buNone/>
              <a:defRPr sz="3200">
                <a:latin typeface="+mn-lt"/>
                <a:ea typeface="+mn-ea"/>
                <a:cs typeface="+mn-cs"/>
                <a:sym typeface="Helvetica Light"/>
              </a:defRPr>
            </a:lvl4pPr>
            <a:lvl5pPr marL="0" indent="914400" algn="ctr">
              <a:spcBef>
                <a:spcPts val="0"/>
              </a:spcBef>
              <a:buSzTx/>
              <a:buNone/>
              <a:defRPr sz="3200">
                <a:latin typeface="+mn-lt"/>
                <a:ea typeface="+mn-ea"/>
                <a:cs typeface="+mn-cs"/>
                <a:sym typeface="Helvetica Light"/>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nchor="ctr"/>
          <a:lstStyle>
            <a:lvl1pPr>
              <a:defRPr sz="8000">
                <a:latin typeface="+mn-lt"/>
                <a:ea typeface="+mn-ea"/>
                <a:cs typeface="+mn-cs"/>
                <a:sym typeface="Helvetica Light"/>
              </a:defRPr>
            </a:lvl1pPr>
          </a:lstStyle>
          <a:p>
            <a:pPr lvl="0">
              <a:defRPr sz="1800"/>
            </a:pPr>
            <a:r>
              <a:rPr sz="8000"/>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defRPr sz="6000">
                <a:latin typeface="+mn-lt"/>
                <a:ea typeface="+mn-ea"/>
                <a:cs typeface="+mn-cs"/>
                <a:sym typeface="Helvetica Light"/>
              </a:defRPr>
            </a:lvl1pPr>
          </a:lstStyle>
          <a:p>
            <a:pPr lvl="0">
              <a:defRPr sz="1800"/>
            </a:pPr>
            <a:r>
              <a:rPr sz="6000"/>
              <a:t>Title Text</a:t>
            </a:r>
          </a:p>
        </p:txBody>
      </p:sp>
      <p:sp>
        <p:nvSpPr>
          <p:cNvPr id="14" name="Shape 14"/>
          <p:cNvSpPr>
            <a:spLocks noGrp="1"/>
          </p:cNvSpPr>
          <p:nvPr>
            <p:ph type="body" idx="1"/>
          </p:nvPr>
        </p:nvSpPr>
        <p:spPr>
          <a:xfrm>
            <a:off x="952500" y="4762500"/>
            <a:ext cx="5334000" cy="4102100"/>
          </a:xfrm>
          <a:prstGeom prst="rect">
            <a:avLst/>
          </a:prstGeom>
        </p:spPr>
        <p:txBody>
          <a:bodyPr/>
          <a:lstStyle>
            <a:lvl1pPr marL="0" indent="0" algn="ctr">
              <a:spcBef>
                <a:spcPts val="0"/>
              </a:spcBef>
              <a:buSzTx/>
              <a:buNone/>
              <a:defRPr sz="3200">
                <a:latin typeface="+mn-lt"/>
                <a:ea typeface="+mn-ea"/>
                <a:cs typeface="+mn-cs"/>
                <a:sym typeface="Helvetica Light"/>
              </a:defRPr>
            </a:lvl1pPr>
            <a:lvl2pPr marL="0" indent="228600" algn="ctr">
              <a:spcBef>
                <a:spcPts val="0"/>
              </a:spcBef>
              <a:buSzTx/>
              <a:buNone/>
              <a:defRPr sz="3200">
                <a:latin typeface="+mn-lt"/>
                <a:ea typeface="+mn-ea"/>
                <a:cs typeface="+mn-cs"/>
                <a:sym typeface="Helvetica Light"/>
              </a:defRPr>
            </a:lvl2pPr>
            <a:lvl3pPr marL="0" indent="457200" algn="ctr">
              <a:spcBef>
                <a:spcPts val="0"/>
              </a:spcBef>
              <a:buSzTx/>
              <a:buNone/>
              <a:defRPr sz="3200">
                <a:latin typeface="+mn-lt"/>
                <a:ea typeface="+mn-ea"/>
                <a:cs typeface="+mn-cs"/>
                <a:sym typeface="Helvetica Light"/>
              </a:defRPr>
            </a:lvl3pPr>
            <a:lvl4pPr marL="0" indent="685800" algn="ctr">
              <a:spcBef>
                <a:spcPts val="0"/>
              </a:spcBef>
              <a:buSzTx/>
              <a:buNone/>
              <a:defRPr sz="3200">
                <a:latin typeface="+mn-lt"/>
                <a:ea typeface="+mn-ea"/>
                <a:cs typeface="+mn-cs"/>
                <a:sym typeface="Helvetica Light"/>
              </a:defRPr>
            </a:lvl4pPr>
            <a:lvl5pPr marL="0" indent="914400" algn="ctr">
              <a:spcBef>
                <a:spcPts val="0"/>
              </a:spcBef>
              <a:buSzTx/>
              <a:buNone/>
              <a:defRPr sz="3200">
                <a:latin typeface="+mn-lt"/>
                <a:ea typeface="+mn-ea"/>
                <a:cs typeface="+mn-cs"/>
                <a:sym typeface="Helvetica Light"/>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nchor="ctr"/>
          <a:lstStyle>
            <a:lvl1pPr>
              <a:defRPr sz="8000">
                <a:latin typeface="+mn-lt"/>
                <a:ea typeface="+mn-ea"/>
                <a:cs typeface="+mn-cs"/>
                <a:sym typeface="Helvetica Light"/>
              </a:defRPr>
            </a:lvl1pPr>
          </a:lstStyle>
          <a:p>
            <a:pPr lvl="0">
              <a:defRPr sz="1800"/>
            </a:pPr>
            <a:r>
              <a:rPr sz="8000"/>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5600"/>
              <a:t>Title Text</a:t>
            </a:r>
          </a:p>
        </p:txBody>
      </p:sp>
      <p:sp>
        <p:nvSpPr>
          <p:cNvPr id="19" name="Shape 19"/>
          <p:cNvSpPr>
            <a:spLocks noGrp="1"/>
          </p:cNvSpPr>
          <p:nvPr>
            <p:ph type="body" idx="1"/>
          </p:nvPr>
        </p:nvSpPr>
        <p:spPr>
          <a:prstGeom prst="rect">
            <a:avLst/>
          </a:prstGeom>
        </p:spPr>
        <p:txBody>
          <a:bodyPr/>
          <a:lstStyle>
            <a:lvl2pPr marL="889000" indent="-444500"/>
            <a:lvl3pPr marL="1333500" indent="-444500"/>
            <a:lvl4pPr marL="1778000" indent="-444500"/>
            <a:lvl5pPr marL="2222500" indent="-444500"/>
          </a:lstStyle>
          <a:p>
            <a:pPr lvl="0">
              <a:defRPr sz="1800"/>
            </a:pPr>
            <a:r>
              <a:rPr sz="3000"/>
              <a:t>Body Level One</a:t>
            </a:r>
          </a:p>
          <a:p>
            <a:pPr lvl="1">
              <a:defRPr sz="1800"/>
            </a:pPr>
            <a:r>
              <a:rPr sz="3000"/>
              <a:t>Body Level Two</a:t>
            </a:r>
          </a:p>
          <a:p>
            <a:pPr lvl="2">
              <a:defRPr sz="1800"/>
            </a:pPr>
            <a:r>
              <a:rPr sz="3000"/>
              <a:t>Body Level Three</a:t>
            </a:r>
          </a:p>
          <a:p>
            <a:pPr lvl="3">
              <a:defRPr sz="1800"/>
            </a:pPr>
            <a:r>
              <a:rPr sz="3000"/>
              <a:t>Body Level Four</a:t>
            </a:r>
          </a:p>
          <a:p>
            <a:pPr lvl="4">
              <a:defRPr sz="1800"/>
            </a:pPr>
            <a:r>
              <a:rPr sz="3000"/>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nchor="ctr"/>
          <a:lstStyle>
            <a:lvl1pPr>
              <a:defRPr sz="8000">
                <a:latin typeface="+mn-lt"/>
                <a:ea typeface="+mn-ea"/>
                <a:cs typeface="+mn-cs"/>
                <a:sym typeface="Helvetica Light"/>
              </a:defRPr>
            </a:lvl1pPr>
          </a:lstStyle>
          <a:p>
            <a:pPr lvl="0">
              <a:defRPr sz="1800"/>
            </a:pPr>
            <a:r>
              <a:rPr sz="8000"/>
              <a:t>Title Text</a:t>
            </a:r>
          </a:p>
        </p:txBody>
      </p:sp>
      <p:sp>
        <p:nvSpPr>
          <p:cNvPr id="22" name="Shape 22"/>
          <p:cNvSpPr>
            <a:spLocks noGrp="1"/>
          </p:cNvSpPr>
          <p:nvPr>
            <p:ph type="body" idx="1"/>
          </p:nvPr>
        </p:nvSpPr>
        <p:spPr>
          <a:xfrm>
            <a:off x="952500" y="2603500"/>
            <a:ext cx="5334000" cy="6286500"/>
          </a:xfrm>
          <a:prstGeom prst="rect">
            <a:avLst/>
          </a:prstGeom>
        </p:spPr>
        <p:txBody>
          <a:bodyPr anchor="ctr"/>
          <a:lstStyle>
            <a:lvl1pPr marL="342900" indent="-342900">
              <a:spcBef>
                <a:spcPts val="3200"/>
              </a:spcBef>
              <a:defRPr sz="2800">
                <a:latin typeface="+mn-lt"/>
                <a:ea typeface="+mn-ea"/>
                <a:cs typeface="+mn-cs"/>
                <a:sym typeface="Helvetica Light"/>
              </a:defRPr>
            </a:lvl1pPr>
            <a:lvl2pPr marL="685800" indent="-342900">
              <a:spcBef>
                <a:spcPts val="3200"/>
              </a:spcBef>
              <a:defRPr sz="2800">
                <a:latin typeface="+mn-lt"/>
                <a:ea typeface="+mn-ea"/>
                <a:cs typeface="+mn-cs"/>
                <a:sym typeface="Helvetica Light"/>
              </a:defRPr>
            </a:lvl2pPr>
            <a:lvl3pPr marL="1028700" indent="-342900">
              <a:spcBef>
                <a:spcPts val="3200"/>
              </a:spcBef>
              <a:defRPr sz="2800">
                <a:latin typeface="+mn-lt"/>
                <a:ea typeface="+mn-ea"/>
                <a:cs typeface="+mn-cs"/>
                <a:sym typeface="Helvetica Light"/>
              </a:defRPr>
            </a:lvl3pPr>
            <a:lvl4pPr marL="1371600" indent="-342900">
              <a:spcBef>
                <a:spcPts val="3200"/>
              </a:spcBef>
              <a:defRPr sz="2800">
                <a:latin typeface="+mn-lt"/>
                <a:ea typeface="+mn-ea"/>
                <a:cs typeface="+mn-cs"/>
                <a:sym typeface="Helvetica Light"/>
              </a:defRPr>
            </a:lvl4pPr>
            <a:lvl5pPr marL="1714500" indent="-342900">
              <a:spcBef>
                <a:spcPts val="3200"/>
              </a:spcBef>
              <a:defRPr sz="2800">
                <a:latin typeface="+mn-lt"/>
                <a:ea typeface="+mn-ea"/>
                <a:cs typeface="+mn-cs"/>
                <a:sym typeface="Helvetica Light"/>
              </a:defRPr>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nchor="ctr"/>
          <a:lstStyle>
            <a:lvl1pPr marL="444500" indent="-444500">
              <a:defRPr sz="3600">
                <a:latin typeface="+mn-lt"/>
                <a:ea typeface="+mn-ea"/>
                <a:cs typeface="+mn-cs"/>
                <a:sym typeface="Helvetica Light"/>
              </a:defRPr>
            </a:lvl1pPr>
            <a:lvl2pPr marL="889000" indent="-444500">
              <a:defRPr sz="3600">
                <a:latin typeface="+mn-lt"/>
                <a:ea typeface="+mn-ea"/>
                <a:cs typeface="+mn-cs"/>
                <a:sym typeface="Helvetica Light"/>
              </a:defRPr>
            </a:lvl2pPr>
            <a:lvl3pPr marL="1333500" indent="-444500">
              <a:defRPr sz="3600">
                <a:latin typeface="+mn-lt"/>
                <a:ea typeface="+mn-ea"/>
                <a:cs typeface="+mn-cs"/>
                <a:sym typeface="Helvetica Light"/>
              </a:defRPr>
            </a:lvl3pPr>
            <a:lvl4pPr marL="1778000" indent="-444500">
              <a:defRPr sz="3600">
                <a:latin typeface="+mn-lt"/>
                <a:ea typeface="+mn-ea"/>
                <a:cs typeface="+mn-cs"/>
                <a:sym typeface="Helvetica Light"/>
              </a:defRPr>
            </a:lvl4pPr>
            <a:lvl5pPr marL="2222500" indent="-444500">
              <a:defRPr sz="3600">
                <a:latin typeface="+mn-lt"/>
                <a:ea typeface="+mn-ea"/>
                <a:cs typeface="+mn-cs"/>
                <a:sym typeface="Helvetica Light"/>
              </a:defRPr>
            </a:lvl5p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defRPr sz="1800"/>
            </a:pPr>
            <a:r>
              <a:rPr sz="5600"/>
              <a:t>Title Text</a:t>
            </a:r>
          </a:p>
        </p:txBody>
      </p:sp>
      <p:sp>
        <p:nvSpPr>
          <p:cNvPr id="3" name="Shape 3"/>
          <p:cNvSpPr>
            <a:spLocks noGrp="1"/>
          </p:cNvSpPr>
          <p:nvPr>
            <p:ph type="body" idx="1"/>
          </p:nvPr>
        </p:nvSpPr>
        <p:spPr>
          <a:xfrm>
            <a:off x="952500" y="260985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2pPr marL="889000" indent="-444500"/>
            <a:lvl3pPr marL="1333500" indent="-444500"/>
            <a:lvl4pPr marL="1778000" indent="-444500"/>
            <a:lvl5pPr marL="2222500" indent="-444500"/>
          </a:lstStyle>
          <a:p>
            <a:pPr lvl="0">
              <a:defRPr sz="1800"/>
            </a:pPr>
            <a:r>
              <a:rPr sz="3000"/>
              <a:t>Body Level One</a:t>
            </a:r>
          </a:p>
          <a:p>
            <a:pPr lvl="1">
              <a:defRPr sz="1800"/>
            </a:pPr>
            <a:r>
              <a:rPr sz="3000"/>
              <a:t>Body Level Two</a:t>
            </a:r>
          </a:p>
          <a:p>
            <a:pPr lvl="2">
              <a:defRPr sz="1800"/>
            </a:pPr>
            <a:r>
              <a:rPr sz="3000"/>
              <a:t>Body Level Three</a:t>
            </a:r>
          </a:p>
          <a:p>
            <a:pPr lvl="3">
              <a:defRPr sz="1800"/>
            </a:pPr>
            <a:r>
              <a:rPr sz="3000"/>
              <a:t>Body Level Four</a:t>
            </a:r>
          </a:p>
          <a:p>
            <a:pPr lvl="4">
              <a:defRPr sz="1800"/>
            </a:pPr>
            <a:r>
              <a:rPr sz="30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defTabSz="584200">
        <a:defRPr sz="5600">
          <a:latin typeface="Gill Sans"/>
          <a:ea typeface="Gill Sans"/>
          <a:cs typeface="Gill Sans"/>
          <a:sym typeface="Gill Sans"/>
        </a:defRPr>
      </a:lvl1pPr>
      <a:lvl2pPr indent="228600" algn="ctr" defTabSz="584200">
        <a:defRPr sz="5600">
          <a:latin typeface="Gill Sans"/>
          <a:ea typeface="Gill Sans"/>
          <a:cs typeface="Gill Sans"/>
          <a:sym typeface="Gill Sans"/>
        </a:defRPr>
      </a:lvl2pPr>
      <a:lvl3pPr indent="457200" algn="ctr" defTabSz="584200">
        <a:defRPr sz="5600">
          <a:latin typeface="Gill Sans"/>
          <a:ea typeface="Gill Sans"/>
          <a:cs typeface="Gill Sans"/>
          <a:sym typeface="Gill Sans"/>
        </a:defRPr>
      </a:lvl3pPr>
      <a:lvl4pPr indent="685800" algn="ctr" defTabSz="584200">
        <a:defRPr sz="5600">
          <a:latin typeface="Gill Sans"/>
          <a:ea typeface="Gill Sans"/>
          <a:cs typeface="Gill Sans"/>
          <a:sym typeface="Gill Sans"/>
        </a:defRPr>
      </a:lvl4pPr>
      <a:lvl5pPr indent="914400" algn="ctr" defTabSz="584200">
        <a:defRPr sz="5600">
          <a:latin typeface="Gill Sans"/>
          <a:ea typeface="Gill Sans"/>
          <a:cs typeface="Gill Sans"/>
          <a:sym typeface="Gill Sans"/>
        </a:defRPr>
      </a:lvl5pPr>
      <a:lvl6pPr indent="1143000" algn="ctr" defTabSz="584200">
        <a:defRPr sz="5600">
          <a:latin typeface="Gill Sans"/>
          <a:ea typeface="Gill Sans"/>
          <a:cs typeface="Gill Sans"/>
          <a:sym typeface="Gill Sans"/>
        </a:defRPr>
      </a:lvl6pPr>
      <a:lvl7pPr indent="1371600" algn="ctr" defTabSz="584200">
        <a:defRPr sz="5600">
          <a:latin typeface="Gill Sans"/>
          <a:ea typeface="Gill Sans"/>
          <a:cs typeface="Gill Sans"/>
          <a:sym typeface="Gill Sans"/>
        </a:defRPr>
      </a:lvl7pPr>
      <a:lvl8pPr indent="1600200" algn="ctr" defTabSz="584200">
        <a:defRPr sz="5600">
          <a:latin typeface="Gill Sans"/>
          <a:ea typeface="Gill Sans"/>
          <a:cs typeface="Gill Sans"/>
          <a:sym typeface="Gill Sans"/>
        </a:defRPr>
      </a:lvl8pPr>
      <a:lvl9pPr indent="1828800" algn="ctr" defTabSz="584200">
        <a:defRPr sz="5600">
          <a:latin typeface="Gill Sans"/>
          <a:ea typeface="Gill Sans"/>
          <a:cs typeface="Gill Sans"/>
          <a:sym typeface="Gill Sans"/>
        </a:defRPr>
      </a:lvl9pPr>
    </p:titleStyle>
    <p:bodyStyle>
      <a:lvl1pPr marL="444500" indent="-444500" defTabSz="584200">
        <a:spcBef>
          <a:spcPts val="4200"/>
        </a:spcBef>
        <a:buSzPct val="75000"/>
        <a:buChar char="•"/>
        <a:defRPr sz="3000">
          <a:latin typeface="Gill Sans"/>
          <a:ea typeface="Gill Sans"/>
          <a:cs typeface="Gill Sans"/>
          <a:sym typeface="Gill Sans"/>
        </a:defRPr>
      </a:lvl1pPr>
      <a:lvl2pPr marL="814916" indent="-370416" defTabSz="584200">
        <a:spcBef>
          <a:spcPts val="4200"/>
        </a:spcBef>
        <a:buSzPct val="75000"/>
        <a:buChar char="•"/>
        <a:defRPr sz="3000">
          <a:latin typeface="Gill Sans"/>
          <a:ea typeface="Gill Sans"/>
          <a:cs typeface="Gill Sans"/>
          <a:sym typeface="Gill Sans"/>
        </a:defRPr>
      </a:lvl2pPr>
      <a:lvl3pPr marL="1259416" indent="-370416" defTabSz="584200">
        <a:spcBef>
          <a:spcPts val="4200"/>
        </a:spcBef>
        <a:buSzPct val="75000"/>
        <a:buChar char="•"/>
        <a:defRPr sz="3000">
          <a:latin typeface="Gill Sans"/>
          <a:ea typeface="Gill Sans"/>
          <a:cs typeface="Gill Sans"/>
          <a:sym typeface="Gill Sans"/>
        </a:defRPr>
      </a:lvl3pPr>
      <a:lvl4pPr marL="1703916" indent="-370416" defTabSz="584200">
        <a:spcBef>
          <a:spcPts val="4200"/>
        </a:spcBef>
        <a:buSzPct val="75000"/>
        <a:buChar char="•"/>
        <a:defRPr sz="3000">
          <a:latin typeface="Gill Sans"/>
          <a:ea typeface="Gill Sans"/>
          <a:cs typeface="Gill Sans"/>
          <a:sym typeface="Gill Sans"/>
        </a:defRPr>
      </a:lvl4pPr>
      <a:lvl5pPr marL="2148416" indent="-370416" defTabSz="584200">
        <a:spcBef>
          <a:spcPts val="4200"/>
        </a:spcBef>
        <a:buSzPct val="75000"/>
        <a:buChar char="•"/>
        <a:defRPr sz="3000">
          <a:latin typeface="Gill Sans"/>
          <a:ea typeface="Gill Sans"/>
          <a:cs typeface="Gill Sans"/>
          <a:sym typeface="Gill Sans"/>
        </a:defRPr>
      </a:lvl5pPr>
      <a:lvl6pPr marL="2592916" indent="-370416" defTabSz="584200">
        <a:spcBef>
          <a:spcPts val="4200"/>
        </a:spcBef>
        <a:buSzPct val="75000"/>
        <a:buChar char="•"/>
        <a:defRPr sz="3000">
          <a:latin typeface="Gill Sans"/>
          <a:ea typeface="Gill Sans"/>
          <a:cs typeface="Gill Sans"/>
          <a:sym typeface="Gill Sans"/>
        </a:defRPr>
      </a:lvl6pPr>
      <a:lvl7pPr marL="3037416" indent="-370416" defTabSz="584200">
        <a:spcBef>
          <a:spcPts val="4200"/>
        </a:spcBef>
        <a:buSzPct val="75000"/>
        <a:buChar char="•"/>
        <a:defRPr sz="3000">
          <a:latin typeface="Gill Sans"/>
          <a:ea typeface="Gill Sans"/>
          <a:cs typeface="Gill Sans"/>
          <a:sym typeface="Gill Sans"/>
        </a:defRPr>
      </a:lvl7pPr>
      <a:lvl8pPr marL="3481916" indent="-370416" defTabSz="584200">
        <a:spcBef>
          <a:spcPts val="4200"/>
        </a:spcBef>
        <a:buSzPct val="75000"/>
        <a:buChar char="•"/>
        <a:defRPr sz="3000">
          <a:latin typeface="Gill Sans"/>
          <a:ea typeface="Gill Sans"/>
          <a:cs typeface="Gill Sans"/>
          <a:sym typeface="Gill Sans"/>
        </a:defRPr>
      </a:lvl8pPr>
      <a:lvl9pPr marL="3926416" indent="-370416" defTabSz="584200">
        <a:spcBef>
          <a:spcPts val="4200"/>
        </a:spcBef>
        <a:buSzPct val="75000"/>
        <a:buChar char="•"/>
        <a:defRPr sz="3000">
          <a:latin typeface="Gill Sans"/>
          <a:ea typeface="Gill Sans"/>
          <a:cs typeface="Gill Sans"/>
          <a:sym typeface="Gill Sans"/>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gastroenterologymaster.blogspot.co.uk/2012/11/rockall-score.html" TargetMode="External"/><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normAutofit fontScale="90000"/>
          </a:bodyPr>
          <a:lstStyle>
            <a:lvl1pPr>
              <a:defRPr b="1" u="sng">
                <a:latin typeface="Gill Sans"/>
                <a:ea typeface="Gill Sans"/>
                <a:cs typeface="Gill Sans"/>
                <a:sym typeface="Gill Sans"/>
              </a:defRPr>
            </a:lvl1pPr>
          </a:lstStyle>
          <a:p>
            <a:pPr lvl="0">
              <a:defRPr sz="1800" b="0" u="none"/>
            </a:pPr>
            <a:r>
              <a:rPr sz="8000" b="1" u="sng"/>
              <a:t>G.I. (Part I) Peer Teaching for Phase 2a</a:t>
            </a:r>
          </a:p>
        </p:txBody>
      </p:sp>
      <p:sp>
        <p:nvSpPr>
          <p:cNvPr id="33" name="Shape 33"/>
          <p:cNvSpPr>
            <a:spLocks noGrp="1"/>
          </p:cNvSpPr>
          <p:nvPr>
            <p:ph type="body" idx="1"/>
          </p:nvPr>
        </p:nvSpPr>
        <p:spPr>
          <a:xfrm>
            <a:off x="1269999" y="6090816"/>
            <a:ext cx="10464801" cy="1130301"/>
          </a:xfrm>
          <a:prstGeom prst="rect">
            <a:avLst/>
          </a:prstGeom>
        </p:spPr>
        <p:txBody>
          <a:bodyPr/>
          <a:lstStyle>
            <a:lvl1pPr>
              <a:defRPr>
                <a:latin typeface="Gill Sans"/>
                <a:ea typeface="Gill Sans"/>
                <a:cs typeface="Gill Sans"/>
                <a:sym typeface="Gill Sans"/>
              </a:defRPr>
            </a:lvl1pPr>
          </a:lstStyle>
          <a:p>
            <a:pPr lvl="0">
              <a:defRPr sz="1800"/>
            </a:pPr>
            <a:r>
              <a:rPr sz="3200"/>
              <a:t>Seb van der Linden and Ketan Dhital</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title"/>
          </p:nvPr>
        </p:nvSpPr>
        <p:spPr>
          <a:xfrm>
            <a:off x="952500" y="291307"/>
            <a:ext cx="11099800" cy="2159001"/>
          </a:xfrm>
          <a:prstGeom prst="rect">
            <a:avLst/>
          </a:prstGeom>
        </p:spPr>
        <p:txBody>
          <a:bodyPr/>
          <a:lstStyle/>
          <a:p>
            <a:pPr lvl="0">
              <a:defRPr sz="1800"/>
            </a:pPr>
            <a:r>
              <a:rPr sz="5600"/>
              <a:t>Oesophageal Motility Disorders:</a:t>
            </a:r>
            <a:br>
              <a:rPr sz="5600"/>
            </a:br>
            <a:r>
              <a:rPr sz="5600"/>
              <a:t>Achalasia</a:t>
            </a:r>
          </a:p>
        </p:txBody>
      </p:sp>
      <p:sp>
        <p:nvSpPr>
          <p:cNvPr id="62" name="Shape 62"/>
          <p:cNvSpPr>
            <a:spLocks noGrp="1"/>
          </p:cNvSpPr>
          <p:nvPr>
            <p:ph type="body" idx="1"/>
          </p:nvPr>
        </p:nvSpPr>
        <p:spPr>
          <a:xfrm>
            <a:off x="556352" y="2304511"/>
            <a:ext cx="11892095" cy="6897178"/>
          </a:xfrm>
          <a:prstGeom prst="rect">
            <a:avLst/>
          </a:prstGeom>
        </p:spPr>
        <p:txBody>
          <a:bodyPr>
            <a:normAutofit lnSpcReduction="10000"/>
          </a:bodyPr>
          <a:lstStyle/>
          <a:p>
            <a:pPr marL="360045" lvl="0" indent="-360045" defTabSz="473201">
              <a:spcBef>
                <a:spcPts val="3400"/>
              </a:spcBef>
              <a:defRPr sz="1800"/>
            </a:pPr>
            <a:r>
              <a:rPr sz="2430"/>
              <a:t>Unknown cause. Aperistalsis and non-propulsive oesophagus contractions with failure to relax of Lower Oesophageal Sphincter</a:t>
            </a:r>
          </a:p>
          <a:p>
            <a:pPr marL="360045" lvl="0" indent="-360045" defTabSz="473201">
              <a:spcBef>
                <a:spcPts val="3400"/>
              </a:spcBef>
              <a:defRPr sz="1800"/>
            </a:pPr>
            <a:r>
              <a:rPr sz="2430"/>
              <a:t>Presents any age (children rare) with long history Dysphagia of BOTH solids and liquids with regurgitation. May be retrosternal chest pain</a:t>
            </a:r>
          </a:p>
          <a:p>
            <a:pPr marL="360045" lvl="0" indent="-360045" defTabSz="473201">
              <a:spcBef>
                <a:spcPts val="3400"/>
              </a:spcBef>
              <a:defRPr sz="1800"/>
            </a:pPr>
            <a:r>
              <a:rPr sz="2430"/>
              <a:t>INVESTIGATIONS: Barium swallow - dilated oesophagus with tapering lower end (“beak” deformity)</a:t>
            </a:r>
            <a:br>
              <a:rPr sz="2430"/>
            </a:br>
            <a:r>
              <a:rPr sz="2430"/>
              <a:t>- Oesophagoscopy to exclude carcinoma</a:t>
            </a:r>
            <a:br>
              <a:rPr sz="2430"/>
            </a:br>
            <a:r>
              <a:rPr sz="2430"/>
              <a:t>- CXR</a:t>
            </a:r>
          </a:p>
          <a:p>
            <a:pPr marL="360045" lvl="0" indent="-360045" defTabSz="473201">
              <a:spcBef>
                <a:spcPts val="3400"/>
              </a:spcBef>
              <a:defRPr sz="1800"/>
            </a:pPr>
            <a:r>
              <a:rPr sz="2430"/>
              <a:t>TREATMENT: Endoscopic dilatation of Lower</a:t>
            </a:r>
            <a:br>
              <a:rPr sz="2430"/>
            </a:br>
            <a:r>
              <a:rPr sz="2430"/>
              <a:t>oesophageal sphincter (LOS)</a:t>
            </a:r>
            <a:br>
              <a:rPr sz="2430"/>
            </a:br>
            <a:r>
              <a:rPr sz="2430"/>
              <a:t>- Injection of botox into LOS</a:t>
            </a:r>
            <a:br>
              <a:rPr sz="2430"/>
            </a:br>
            <a:r>
              <a:rPr sz="2430"/>
              <a:t>- Surgical division of LOS (</a:t>
            </a:r>
            <a:r>
              <a:rPr sz="2430" i="1"/>
              <a:t>Heller’s Cardiomyotomy</a:t>
            </a:r>
            <a:r>
              <a:rPr sz="2430"/>
              <a:t>)</a:t>
            </a:r>
          </a:p>
          <a:p>
            <a:pPr marL="360045" lvl="0" indent="-360045" defTabSz="473201">
              <a:spcBef>
                <a:spcPts val="3400"/>
              </a:spcBef>
              <a:defRPr sz="1800"/>
            </a:pPr>
            <a:r>
              <a:rPr sz="2430"/>
              <a:t>REGARDLESS OF TREATMENT, THIS INCREASES RISK OF</a:t>
            </a:r>
            <a:br>
              <a:rPr sz="2430"/>
            </a:br>
            <a:r>
              <a:rPr sz="2430"/>
              <a:t>OESOPHAGEAL CANCER</a:t>
            </a:r>
          </a:p>
        </p:txBody>
      </p:sp>
      <p:pic>
        <p:nvPicPr>
          <p:cNvPr id="63" name="om848b-filtered.jpeg"/>
          <p:cNvPicPr/>
          <p:nvPr/>
        </p:nvPicPr>
        <p:blipFill>
          <a:blip r:embed="rId2">
            <a:extLst/>
          </a:blip>
          <a:srcRect l="293" r="47296"/>
          <a:stretch>
            <a:fillRect/>
          </a:stretch>
        </p:blipFill>
        <p:spPr>
          <a:xfrm>
            <a:off x="9595000" y="5830125"/>
            <a:ext cx="3103247" cy="370790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title"/>
          </p:nvPr>
        </p:nvSpPr>
        <p:spPr>
          <a:xfrm>
            <a:off x="263132" y="138114"/>
            <a:ext cx="11099801" cy="2159001"/>
          </a:xfrm>
          <a:prstGeom prst="rect">
            <a:avLst/>
          </a:prstGeom>
        </p:spPr>
        <p:txBody>
          <a:bodyPr/>
          <a:lstStyle/>
          <a:p>
            <a:pPr lvl="0" algn="l">
              <a:defRPr sz="1800"/>
            </a:pPr>
            <a:r>
              <a:rPr sz="5600"/>
              <a:t>Oesophageal Motility</a:t>
            </a:r>
            <a:br>
              <a:rPr sz="5600"/>
            </a:br>
            <a:r>
              <a:rPr sz="5600"/>
              <a:t>Disorders: Scleroderma</a:t>
            </a:r>
          </a:p>
        </p:txBody>
      </p:sp>
      <p:sp>
        <p:nvSpPr>
          <p:cNvPr id="66" name="Shape 66"/>
          <p:cNvSpPr>
            <a:spLocks noGrp="1"/>
          </p:cNvSpPr>
          <p:nvPr>
            <p:ph type="body" idx="1"/>
          </p:nvPr>
        </p:nvSpPr>
        <p:spPr>
          <a:prstGeom prst="rect">
            <a:avLst/>
          </a:prstGeom>
        </p:spPr>
        <p:txBody>
          <a:bodyPr>
            <a:normAutofit lnSpcReduction="10000"/>
          </a:bodyPr>
          <a:lstStyle/>
          <a:p>
            <a:pPr lvl="0">
              <a:defRPr sz="1800"/>
            </a:pPr>
            <a:r>
              <a:rPr sz="3000"/>
              <a:t>WHAT: Chronic multisystem disease, mainly affects the skin.</a:t>
            </a:r>
          </a:p>
          <a:p>
            <a:pPr lvl="0">
              <a:defRPr sz="1800"/>
            </a:pPr>
            <a:r>
              <a:rPr sz="3000"/>
              <a:t>CAUSE: unknown, though cellular and humoral immune systems abnormal</a:t>
            </a:r>
          </a:p>
          <a:p>
            <a:pPr lvl="0">
              <a:defRPr sz="1800"/>
            </a:pPr>
            <a:r>
              <a:rPr sz="3000"/>
              <a:t>Increase in dermal collagen, and decreased elastic tissue, leading to thickening and immobility</a:t>
            </a:r>
          </a:p>
          <a:p>
            <a:pPr lvl="0">
              <a:defRPr sz="1800"/>
            </a:pPr>
            <a:r>
              <a:rPr sz="3000"/>
              <a:t>In the oesophagus: This leads to decreased motility and therefore impaired peristalsis. This in turn results in reflux and eventual stricture formation</a:t>
            </a:r>
          </a:p>
          <a:p>
            <a:pPr lvl="0">
              <a:defRPr sz="1800"/>
            </a:pPr>
            <a:r>
              <a:rPr sz="3000"/>
              <a:t>TREATMENT: As above - treatment as for any oesophageal stricture</a:t>
            </a:r>
          </a:p>
        </p:txBody>
      </p:sp>
      <p:pic>
        <p:nvPicPr>
          <p:cNvPr id="67" name="scleroderma-16.jpg"/>
          <p:cNvPicPr/>
          <p:nvPr/>
        </p:nvPicPr>
        <p:blipFill>
          <a:blip r:embed="rId2">
            <a:extLst/>
          </a:blip>
          <a:stretch>
            <a:fillRect/>
          </a:stretch>
        </p:blipFill>
        <p:spPr>
          <a:xfrm>
            <a:off x="9267077" y="142534"/>
            <a:ext cx="3613950" cy="24093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p:cNvSpPr>
          <p:nvPr>
            <p:ph type="title"/>
          </p:nvPr>
        </p:nvSpPr>
        <p:spPr>
          <a:xfrm>
            <a:off x="952500" y="444500"/>
            <a:ext cx="11099800" cy="1028725"/>
          </a:xfrm>
          <a:prstGeom prst="rect">
            <a:avLst/>
          </a:prstGeom>
        </p:spPr>
        <p:txBody>
          <a:bodyPr/>
          <a:lstStyle/>
          <a:p>
            <a:pPr lvl="0">
              <a:defRPr sz="1800"/>
            </a:pPr>
            <a:r>
              <a:rPr sz="5600"/>
              <a:t>Gastritis</a:t>
            </a:r>
          </a:p>
        </p:txBody>
      </p:sp>
      <p:sp>
        <p:nvSpPr>
          <p:cNvPr id="70" name="Shape 70"/>
          <p:cNvSpPr>
            <a:spLocks noGrp="1"/>
          </p:cNvSpPr>
          <p:nvPr>
            <p:ph type="body" idx="1"/>
          </p:nvPr>
        </p:nvSpPr>
        <p:spPr>
          <a:xfrm>
            <a:off x="952499" y="1959558"/>
            <a:ext cx="11099801" cy="6890835"/>
          </a:xfrm>
          <a:prstGeom prst="rect">
            <a:avLst/>
          </a:prstGeom>
        </p:spPr>
        <p:txBody>
          <a:bodyPr>
            <a:normAutofit lnSpcReduction="10000"/>
          </a:bodyPr>
          <a:lstStyle/>
          <a:p>
            <a:pPr lvl="0">
              <a:defRPr sz="1800"/>
            </a:pPr>
            <a:r>
              <a:rPr sz="3000"/>
              <a:t>Commonest cause = </a:t>
            </a:r>
            <a:r>
              <a:rPr sz="3000" i="1"/>
              <a:t>Helicobacter pylori</a:t>
            </a:r>
            <a:r>
              <a:rPr sz="3000"/>
              <a:t/>
            </a:r>
            <a:br>
              <a:rPr sz="3000"/>
            </a:br>
            <a:r>
              <a:rPr sz="3000"/>
              <a:t>- Other causes include: Automimmune gastritis - cause of pernicious anaemia (associated with antibodies to parietal cells (intrinsic factor)); Viruses; Duodeno-gastric reflux</a:t>
            </a:r>
          </a:p>
          <a:p>
            <a:pPr lvl="0">
              <a:defRPr sz="1800"/>
            </a:pPr>
            <a:r>
              <a:rPr sz="3000"/>
              <a:t>Diagnosis is usually histological, often incidental diagnosis after endoscopy, and may be acute or chronic</a:t>
            </a:r>
          </a:p>
          <a:p>
            <a:pPr lvl="0">
              <a:defRPr sz="1800"/>
            </a:pPr>
            <a:r>
              <a:rPr sz="3000"/>
              <a:t>CLINICAL FEATURES: Often asymptomatic, may be dyspepsia</a:t>
            </a:r>
          </a:p>
          <a:p>
            <a:pPr lvl="0">
              <a:defRPr sz="1800"/>
            </a:pPr>
            <a:r>
              <a:rPr sz="3000"/>
              <a:t>INVESTIGATIONS: </a:t>
            </a:r>
            <a:r>
              <a:rPr sz="3000" b="1"/>
              <a:t>Urease test</a:t>
            </a:r>
            <a:r>
              <a:rPr sz="3000"/>
              <a:t>, Histology, </a:t>
            </a:r>
            <a:r>
              <a:rPr sz="3000" b="1"/>
              <a:t>Gram Stain and Culture,</a:t>
            </a:r>
            <a:r>
              <a:rPr sz="3000"/>
              <a:t> Urea breath test, serology, stool tests</a:t>
            </a:r>
          </a:p>
          <a:p>
            <a:pPr lvl="0">
              <a:defRPr sz="1800"/>
            </a:pPr>
            <a:r>
              <a:rPr sz="3000"/>
              <a:t>TREATMENT: Eradication of </a:t>
            </a:r>
            <a:r>
              <a:rPr sz="3000" i="1"/>
              <a:t>H. pylori</a:t>
            </a:r>
            <a:r>
              <a:rPr sz="3000"/>
              <a:t> (triple therapy)</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xfrm>
            <a:off x="952500" y="444500"/>
            <a:ext cx="11099800" cy="949136"/>
          </a:xfrm>
          <a:prstGeom prst="rect">
            <a:avLst/>
          </a:prstGeom>
        </p:spPr>
        <p:txBody>
          <a:bodyPr/>
          <a:lstStyle/>
          <a:p>
            <a:pPr lvl="0">
              <a:defRPr sz="1800"/>
            </a:pPr>
            <a:r>
              <a:rPr sz="5600"/>
              <a:t>Malabsorption</a:t>
            </a:r>
          </a:p>
        </p:txBody>
      </p:sp>
      <p:sp>
        <p:nvSpPr>
          <p:cNvPr id="73" name="Shape 73"/>
          <p:cNvSpPr>
            <a:spLocks noGrp="1"/>
          </p:cNvSpPr>
          <p:nvPr>
            <p:ph type="body" idx="1"/>
          </p:nvPr>
        </p:nvSpPr>
        <p:spPr>
          <a:xfrm>
            <a:off x="687823" y="1592195"/>
            <a:ext cx="11629154" cy="7304155"/>
          </a:xfrm>
          <a:prstGeom prst="rect">
            <a:avLst/>
          </a:prstGeom>
        </p:spPr>
        <p:txBody>
          <a:bodyPr/>
          <a:lstStyle/>
          <a:p>
            <a:pPr lvl="0">
              <a:defRPr sz="1800"/>
            </a:pPr>
            <a:r>
              <a:rPr sz="3000"/>
              <a:t>Small Intestinal disorders causing malabsorption: </a:t>
            </a:r>
          </a:p>
          <a:p>
            <a:pPr lvl="0">
              <a:defRPr sz="1800"/>
            </a:pPr>
            <a:r>
              <a:rPr sz="3000"/>
              <a:t>Coeliac disease</a:t>
            </a:r>
          </a:p>
          <a:p>
            <a:pPr lvl="0">
              <a:defRPr sz="1800"/>
            </a:pPr>
            <a:r>
              <a:rPr sz="3000"/>
              <a:t>Dermatitis herpetiformis - closely related to Coeliac; a skin disorder with an associative gluten-sensitive enteropathy</a:t>
            </a:r>
          </a:p>
          <a:p>
            <a:pPr lvl="0">
              <a:defRPr sz="1800"/>
            </a:pPr>
            <a:r>
              <a:rPr sz="3000"/>
              <a:t>Tropical Sprue</a:t>
            </a:r>
          </a:p>
          <a:p>
            <a:pPr lvl="0">
              <a:defRPr sz="1800"/>
            </a:pPr>
            <a:r>
              <a:rPr sz="3000"/>
              <a:t>(Also maybe worth knowing causes e.g. Whipple’s disease, Radiation enteritis, Parasitic infection, Intestinal resection)</a:t>
            </a:r>
            <a:br>
              <a:rPr sz="3000"/>
            </a:br>
            <a:endParaRPr sz="300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p:cNvSpPr>
          <p:nvPr>
            <p:ph type="title"/>
          </p:nvPr>
        </p:nvSpPr>
        <p:spPr>
          <a:xfrm>
            <a:off x="952500" y="444500"/>
            <a:ext cx="11099800" cy="1035247"/>
          </a:xfrm>
          <a:prstGeom prst="rect">
            <a:avLst/>
          </a:prstGeom>
        </p:spPr>
        <p:txBody>
          <a:bodyPr/>
          <a:lstStyle/>
          <a:p>
            <a:pPr lvl="0">
              <a:defRPr sz="1800"/>
            </a:pPr>
            <a:r>
              <a:rPr sz="5600"/>
              <a:t>Coeliac Disease</a:t>
            </a:r>
          </a:p>
        </p:txBody>
      </p:sp>
      <p:sp>
        <p:nvSpPr>
          <p:cNvPr id="76" name="Shape 76"/>
          <p:cNvSpPr>
            <a:spLocks noGrp="1"/>
          </p:cNvSpPr>
          <p:nvPr>
            <p:ph type="body" idx="1"/>
          </p:nvPr>
        </p:nvSpPr>
        <p:spPr>
          <a:xfrm>
            <a:off x="655329" y="1618763"/>
            <a:ext cx="11694143" cy="7277587"/>
          </a:xfrm>
          <a:prstGeom prst="rect">
            <a:avLst/>
          </a:prstGeom>
        </p:spPr>
        <p:txBody>
          <a:bodyPr>
            <a:normAutofit lnSpcReduction="10000"/>
          </a:bodyPr>
          <a:lstStyle/>
          <a:p>
            <a:pPr marL="377825" lvl="0" indent="-377825" defTabSz="496570">
              <a:spcBef>
                <a:spcPts val="3500"/>
              </a:spcBef>
              <a:defRPr sz="1800"/>
            </a:pPr>
            <a:r>
              <a:rPr sz="2550" u="sng"/>
              <a:t>WHAT:</a:t>
            </a:r>
            <a:r>
              <a:rPr sz="2550"/>
              <a:t> Gluten-sensitive enteropathy - inflammation of jejunal mucosa; Subtotal villous atrophy of the small bowel</a:t>
            </a:r>
          </a:p>
          <a:p>
            <a:pPr marL="377825" lvl="0" indent="-377825" defTabSz="496570">
              <a:spcBef>
                <a:spcPts val="3500"/>
              </a:spcBef>
              <a:defRPr sz="1800"/>
            </a:pPr>
            <a:r>
              <a:rPr sz="2550" u="sng"/>
              <a:t>CLINICAL FEATURES:</a:t>
            </a:r>
            <a:r>
              <a:rPr sz="2550"/>
              <a:t> presents any age - most common in 5th decade. Variable symptoms include: malaise with associated anaemia. There may be diarrhoea, steatorrhoea, abdominal discomfort, bloating, pain, weight loss</a:t>
            </a:r>
            <a:br>
              <a:rPr sz="2550"/>
            </a:br>
            <a:r>
              <a:rPr sz="2550"/>
              <a:t>- There may be mouth ulcers and/or angular stomatitis</a:t>
            </a:r>
            <a:br>
              <a:rPr sz="2550"/>
            </a:br>
            <a:r>
              <a:rPr sz="2550"/>
              <a:t>- Osteoporosis is very common</a:t>
            </a:r>
            <a:br>
              <a:rPr sz="2550"/>
            </a:br>
            <a:r>
              <a:rPr sz="2550"/>
              <a:t>- Increased incidence of atopy and autoimmune disease</a:t>
            </a:r>
          </a:p>
          <a:p>
            <a:pPr marL="377825" lvl="0" indent="-377825" defTabSz="496570">
              <a:spcBef>
                <a:spcPts val="3500"/>
              </a:spcBef>
              <a:defRPr sz="1800"/>
            </a:pPr>
            <a:r>
              <a:rPr sz="2550" u="sng"/>
              <a:t>INVESTIGATIONS:</a:t>
            </a:r>
            <a:r>
              <a:rPr sz="2550"/>
              <a:t> </a:t>
            </a:r>
            <a:r>
              <a:rPr sz="2550" b="1"/>
              <a:t>Biopsy of jejunal mucosa (via endoscope), serum antibodies (Endomysial ABs and Tissue Transglutaminase ABs)</a:t>
            </a:r>
            <a:r>
              <a:rPr sz="2550"/>
              <a:t>, FBC to assess anaemia, radiology to show dilated bowel with thickened folds, bone densitometry to assess risk of osteoporosis</a:t>
            </a:r>
          </a:p>
          <a:p>
            <a:pPr marL="377825" lvl="0" indent="-377825" defTabSz="496570">
              <a:spcBef>
                <a:spcPts val="3500"/>
              </a:spcBef>
              <a:defRPr sz="1800"/>
            </a:pPr>
            <a:r>
              <a:rPr sz="2550" u="sng"/>
              <a:t>TREATMENT:</a:t>
            </a:r>
            <a:r>
              <a:rPr sz="2550"/>
              <a:t> </a:t>
            </a:r>
            <a:r>
              <a:rPr sz="2550" b="1"/>
              <a:t>Diet control </a:t>
            </a:r>
            <a:r>
              <a:rPr sz="2550"/>
              <a:t>- lifelong gluten free</a:t>
            </a:r>
          </a:p>
          <a:p>
            <a:pPr marL="377825" lvl="0" indent="-377825" defTabSz="496570">
              <a:spcBef>
                <a:spcPts val="3500"/>
              </a:spcBef>
              <a:defRPr sz="1800"/>
            </a:pPr>
            <a:r>
              <a:rPr sz="2550" u="sng"/>
              <a:t>COMPLICATIONS:</a:t>
            </a:r>
            <a:r>
              <a:rPr sz="2550"/>
              <a:t> Increased risk of malignancy (intestinal lymphoma especially)</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t1larg.gluten.foods.gi.jpg"/>
          <p:cNvPicPr/>
          <p:nvPr/>
        </p:nvPicPr>
        <p:blipFill>
          <a:blip r:embed="rId2">
            <a:extLst/>
          </a:blip>
          <a:stretch>
            <a:fillRect/>
          </a:stretch>
        </p:blipFill>
        <p:spPr>
          <a:xfrm>
            <a:off x="18289" y="1152096"/>
            <a:ext cx="13243389" cy="7449408"/>
          </a:xfrm>
          <a:prstGeom prst="rect">
            <a:avLst/>
          </a:prstGeom>
          <a:ln w="12700">
            <a:miter lim="400000"/>
          </a:ln>
        </p:spPr>
      </p:pic>
      <p:sp>
        <p:nvSpPr>
          <p:cNvPr id="79" name="Shape 79"/>
          <p:cNvSpPr/>
          <p:nvPr/>
        </p:nvSpPr>
        <p:spPr>
          <a:xfrm>
            <a:off x="1607992" y="291570"/>
            <a:ext cx="10063982" cy="6223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latin typeface="Gill Sans"/>
                <a:ea typeface="Gill Sans"/>
                <a:cs typeface="Gill Sans"/>
                <a:sym typeface="Gill Sans"/>
              </a:defRPr>
            </a:lvl1pPr>
          </a:lstStyle>
          <a:p>
            <a:pPr lvl="0">
              <a:defRPr sz="1800"/>
            </a:pPr>
            <a:r>
              <a:rPr sz="3600"/>
              <a:t>AN EXAMPLE OF GLUTEN-CONTAINING FOODS</a:t>
            </a:r>
          </a:p>
        </p:txBody>
      </p:sp>
      <p:sp>
        <p:nvSpPr>
          <p:cNvPr id="80" name="Shape 80"/>
          <p:cNvSpPr/>
          <p:nvPr/>
        </p:nvSpPr>
        <p:spPr>
          <a:xfrm>
            <a:off x="4027648" y="8852429"/>
            <a:ext cx="4949504" cy="6223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latin typeface="Gill Sans"/>
                <a:ea typeface="Gill Sans"/>
                <a:cs typeface="Gill Sans"/>
                <a:sym typeface="Gill Sans"/>
              </a:defRPr>
            </a:lvl1pPr>
          </a:lstStyle>
          <a:p>
            <a:pPr lvl="0">
              <a:defRPr sz="1800"/>
            </a:pPr>
            <a:r>
              <a:rPr sz="3600"/>
              <a:t>(In case you didn’t know..)</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p:cNvSpPr>
          <p:nvPr>
            <p:ph type="title"/>
          </p:nvPr>
        </p:nvSpPr>
        <p:spPr>
          <a:xfrm>
            <a:off x="952500" y="444500"/>
            <a:ext cx="11099800" cy="1030520"/>
          </a:xfrm>
          <a:prstGeom prst="rect">
            <a:avLst/>
          </a:prstGeom>
        </p:spPr>
        <p:txBody>
          <a:bodyPr/>
          <a:lstStyle/>
          <a:p>
            <a:pPr lvl="0">
              <a:defRPr sz="1800"/>
            </a:pPr>
            <a:r>
              <a:rPr sz="5600"/>
              <a:t>Tropical Sprue</a:t>
            </a:r>
          </a:p>
        </p:txBody>
      </p:sp>
      <p:sp>
        <p:nvSpPr>
          <p:cNvPr id="83" name="Shape 83"/>
          <p:cNvSpPr>
            <a:spLocks noGrp="1"/>
          </p:cNvSpPr>
          <p:nvPr>
            <p:ph type="body" idx="1"/>
          </p:nvPr>
        </p:nvSpPr>
        <p:spPr>
          <a:xfrm>
            <a:off x="720795" y="1947709"/>
            <a:ext cx="11563210" cy="7261729"/>
          </a:xfrm>
          <a:prstGeom prst="rect">
            <a:avLst/>
          </a:prstGeom>
        </p:spPr>
        <p:txBody>
          <a:bodyPr>
            <a:normAutofit lnSpcReduction="10000"/>
          </a:bodyPr>
          <a:lstStyle/>
          <a:p>
            <a:pPr marL="431165" lvl="0" indent="-431165" defTabSz="566674">
              <a:spcBef>
                <a:spcPts val="4000"/>
              </a:spcBef>
              <a:defRPr sz="1800"/>
            </a:pPr>
            <a:r>
              <a:rPr sz="2910" u="sng"/>
              <a:t>WHAT:</a:t>
            </a:r>
            <a:r>
              <a:rPr sz="2910"/>
              <a:t> Progressive small bowel problem. A partial villous atrophy affecting the whole small bowel. Presents with malabsorption in visitors to tropical areas (where the disease is endemic) - i.e. Asia, Caribbean, Puerto Rico, parts of South America</a:t>
            </a:r>
          </a:p>
          <a:p>
            <a:pPr marL="431165" lvl="0" indent="-431165" defTabSz="566674">
              <a:spcBef>
                <a:spcPts val="4000"/>
              </a:spcBef>
              <a:defRPr sz="1800"/>
            </a:pPr>
            <a:r>
              <a:rPr sz="2910" u="sng"/>
              <a:t>CAUSE:</a:t>
            </a:r>
            <a:r>
              <a:rPr sz="2910"/>
              <a:t> ?Infections</a:t>
            </a:r>
          </a:p>
          <a:p>
            <a:pPr marL="431165" lvl="0" indent="-431165" defTabSz="566674">
              <a:spcBef>
                <a:spcPts val="4000"/>
              </a:spcBef>
              <a:defRPr sz="1800"/>
            </a:pPr>
            <a:r>
              <a:rPr sz="2910" u="sng"/>
              <a:t>CLINICAL FEATURES:</a:t>
            </a:r>
            <a:r>
              <a:rPr sz="2910"/>
              <a:t> May present years after visit to the tropics - diarrhoea, anorexia, abdominal distention. Nutritional deficiencies develop over time</a:t>
            </a:r>
          </a:p>
          <a:p>
            <a:pPr marL="431165" lvl="0" indent="-431165" defTabSz="566674">
              <a:spcBef>
                <a:spcPts val="4000"/>
              </a:spcBef>
              <a:defRPr sz="1800"/>
            </a:pPr>
            <a:r>
              <a:rPr sz="2910" u="sng"/>
              <a:t>INVESTIGATIONS:</a:t>
            </a:r>
            <a:r>
              <a:rPr sz="2910"/>
              <a:t> Demonstrate malabsorption (especially of fat and Vitamin B</a:t>
            </a:r>
            <a:r>
              <a:rPr sz="2910" baseline="-5999"/>
              <a:t>12</a:t>
            </a:r>
            <a:r>
              <a:rPr sz="2910"/>
              <a:t>)</a:t>
            </a:r>
          </a:p>
          <a:p>
            <a:pPr marL="431165" lvl="0" indent="-431165" defTabSz="566674">
              <a:spcBef>
                <a:spcPts val="4000"/>
              </a:spcBef>
              <a:defRPr sz="1800"/>
            </a:pPr>
            <a:r>
              <a:rPr sz="2910" u="sng"/>
              <a:t>TREATMENT:</a:t>
            </a:r>
            <a:r>
              <a:rPr sz="2910"/>
              <a:t> </a:t>
            </a:r>
            <a:r>
              <a:rPr sz="2910" b="1"/>
              <a:t>Folic acid + Tetracycline;</a:t>
            </a:r>
            <a:r>
              <a:rPr sz="2910"/>
              <a:t> Correct nutritional deficiencies</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xfrm>
            <a:off x="952500" y="398542"/>
            <a:ext cx="11099801" cy="3215073"/>
          </a:xfrm>
          <a:prstGeom prst="rect">
            <a:avLst/>
          </a:prstGeom>
        </p:spPr>
        <p:txBody>
          <a:bodyPr/>
          <a:lstStyle>
            <a:lvl1pPr>
              <a:defRPr sz="10300"/>
            </a:lvl1pPr>
          </a:lstStyle>
          <a:p>
            <a:pPr lvl="0">
              <a:defRPr sz="1800"/>
            </a:pPr>
            <a:r>
              <a:rPr sz="10300"/>
              <a:t>INFLAMMATORY BOWEL DISEASE</a:t>
            </a:r>
          </a:p>
        </p:txBody>
      </p:sp>
      <p:sp>
        <p:nvSpPr>
          <p:cNvPr id="86" name="Shape 86"/>
          <p:cNvSpPr>
            <a:spLocks noGrp="1"/>
          </p:cNvSpPr>
          <p:nvPr>
            <p:ph type="body" idx="1"/>
          </p:nvPr>
        </p:nvSpPr>
        <p:spPr>
          <a:xfrm>
            <a:off x="645336" y="4473057"/>
            <a:ext cx="11714127" cy="4751701"/>
          </a:xfrm>
          <a:prstGeom prst="rect">
            <a:avLst/>
          </a:prstGeom>
        </p:spPr>
        <p:txBody>
          <a:bodyPr>
            <a:normAutofit fontScale="92500"/>
          </a:bodyPr>
          <a:lstStyle/>
          <a:p>
            <a:pPr marL="435610" lvl="0" indent="-435610" algn="ctr" defTabSz="572516">
              <a:spcBef>
                <a:spcPts val="4100"/>
              </a:spcBef>
              <a:defRPr sz="1800"/>
            </a:pPr>
            <a:r>
              <a:rPr sz="6958"/>
              <a:t>Let’s face it - if one thing from G.I. is guaranteed to come up - </a:t>
            </a:r>
            <a:br>
              <a:rPr sz="6958"/>
            </a:br>
            <a:r>
              <a:rPr sz="6958"/>
              <a:t/>
            </a:r>
            <a:br>
              <a:rPr sz="6958"/>
            </a:br>
            <a:r>
              <a:rPr sz="7350" b="1" i="1" u="sng"/>
              <a:t>THIS IS IT!!</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xfrm>
            <a:off x="952500" y="444500"/>
            <a:ext cx="11099800" cy="1057688"/>
          </a:xfrm>
          <a:prstGeom prst="rect">
            <a:avLst/>
          </a:prstGeom>
        </p:spPr>
        <p:txBody>
          <a:bodyPr/>
          <a:lstStyle/>
          <a:p>
            <a:pPr lvl="0">
              <a:defRPr sz="1800"/>
            </a:pPr>
            <a:r>
              <a:rPr sz="5600"/>
              <a:t>Crohn’s Disease</a:t>
            </a:r>
          </a:p>
        </p:txBody>
      </p:sp>
      <p:sp>
        <p:nvSpPr>
          <p:cNvPr id="89" name="Shape 89"/>
          <p:cNvSpPr>
            <a:spLocks noGrp="1"/>
          </p:cNvSpPr>
          <p:nvPr>
            <p:ph type="body" idx="1"/>
          </p:nvPr>
        </p:nvSpPr>
        <p:spPr>
          <a:xfrm>
            <a:off x="666519" y="1662388"/>
            <a:ext cx="11671762" cy="7577689"/>
          </a:xfrm>
          <a:prstGeom prst="rect">
            <a:avLst/>
          </a:prstGeom>
        </p:spPr>
        <p:txBody>
          <a:bodyPr>
            <a:normAutofit fontScale="92500"/>
          </a:bodyPr>
          <a:lstStyle/>
          <a:p>
            <a:pPr marL="485394" lvl="0" indent="-485394" defTabSz="531622">
              <a:spcBef>
                <a:spcPts val="3800"/>
              </a:spcBef>
              <a:defRPr sz="1800"/>
            </a:pPr>
            <a:r>
              <a:rPr sz="3276" u="sng"/>
              <a:t>WHAT:</a:t>
            </a:r>
            <a:r>
              <a:rPr sz="2730"/>
              <a:t> - chronic inflammatory GI disease - transmural granulomatous inflammation. Favours Terminal Ileum. Often unaffected areas of bowel between lesions (</a:t>
            </a:r>
            <a:r>
              <a:rPr sz="2730" u="sng"/>
              <a:t>skip lesions</a:t>
            </a:r>
            <a:r>
              <a:rPr sz="2730"/>
              <a:t>). Smoking increases risk and NSAIDs may exacerbate</a:t>
            </a:r>
          </a:p>
          <a:p>
            <a:pPr marL="404495" lvl="0" indent="-404495" defTabSz="531622">
              <a:spcBef>
                <a:spcPts val="3800"/>
              </a:spcBef>
              <a:defRPr sz="1800"/>
            </a:pPr>
            <a:r>
              <a:rPr sz="2730" u="sng"/>
              <a:t>CLINICAL FEATURES:</a:t>
            </a:r>
            <a:r>
              <a:rPr sz="2730"/>
              <a:t> Diarrhoea, abdo pain, weight loss all common, fever, malaise, anorexia.</a:t>
            </a:r>
            <a:br>
              <a:rPr sz="2730"/>
            </a:br>
            <a:r>
              <a:rPr sz="2730"/>
              <a:t/>
            </a:r>
            <a:br>
              <a:rPr sz="2730"/>
            </a:br>
            <a:r>
              <a:rPr sz="2730" u="sng"/>
              <a:t>EXTRA-INTESTINAL SIGNS:</a:t>
            </a:r>
            <a:r>
              <a:rPr sz="2730"/>
              <a:t> Clubbing, mouth ulcers, erythema nodosum, pyoderma gangrenosum, conjunctivitis, episcleritis, iritis, large joint arthritis, </a:t>
            </a:r>
            <a:r>
              <a:rPr sz="2730" b="1" u="sng"/>
              <a:t>Seronegative Spondyloarthropathies</a:t>
            </a:r>
            <a:r>
              <a:rPr sz="2730" b="1"/>
              <a:t> (sacroiliitis, ankylosing spondylitis)</a:t>
            </a:r>
          </a:p>
          <a:p>
            <a:pPr marL="404495" lvl="0" indent="-404495" defTabSz="531622">
              <a:spcBef>
                <a:spcPts val="3800"/>
              </a:spcBef>
              <a:defRPr sz="1800"/>
            </a:pPr>
            <a:r>
              <a:rPr sz="2730" u="sng"/>
              <a:t>INVESTIGATIONS:</a:t>
            </a:r>
            <a:r>
              <a:rPr sz="2730"/>
              <a:t> Sigmoidoscopy and Rectal Biopsy. Blood tests to exclude infective diarrhoea</a:t>
            </a:r>
          </a:p>
          <a:p>
            <a:pPr marL="404495" lvl="0" indent="-404495" defTabSz="531622">
              <a:spcBef>
                <a:spcPts val="3800"/>
              </a:spcBef>
              <a:defRPr sz="1800"/>
            </a:pPr>
            <a:r>
              <a:rPr sz="2730" u="sng"/>
              <a:t>TREATMENT:</a:t>
            </a:r>
            <a:r>
              <a:rPr sz="2730"/>
              <a:t> Steroids for acute attacks (</a:t>
            </a:r>
            <a:r>
              <a:rPr sz="2730" b="1"/>
              <a:t>Prednisolone/Hydrocortisone</a:t>
            </a:r>
            <a:r>
              <a:rPr sz="2730"/>
              <a:t>); Additional Therapy = </a:t>
            </a:r>
            <a:r>
              <a:rPr sz="2730" b="1"/>
              <a:t>Azathioprine</a:t>
            </a:r>
            <a:r>
              <a:rPr sz="2730"/>
              <a:t> (steroid alternative), </a:t>
            </a:r>
            <a:r>
              <a:rPr sz="2730" b="1"/>
              <a:t>Sulfasalazine</a:t>
            </a:r>
            <a:r>
              <a:rPr sz="2730"/>
              <a:t> (5-ASA), </a:t>
            </a:r>
            <a:r>
              <a:rPr sz="2730" b="1"/>
              <a:t>Methotrexate</a:t>
            </a:r>
            <a:r>
              <a:rPr sz="2730"/>
              <a:t> (DMARD), TNF-alpha inhibitors e.g. </a:t>
            </a:r>
            <a:r>
              <a:rPr sz="2730" b="1"/>
              <a:t>Infliximab</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p:cNvSpPr>
          <p:nvPr>
            <p:ph type="title"/>
          </p:nvPr>
        </p:nvSpPr>
        <p:spPr>
          <a:xfrm>
            <a:off x="952500" y="444500"/>
            <a:ext cx="11099800" cy="1060560"/>
          </a:xfrm>
          <a:prstGeom prst="rect">
            <a:avLst/>
          </a:prstGeom>
        </p:spPr>
        <p:txBody>
          <a:bodyPr/>
          <a:lstStyle/>
          <a:p>
            <a:pPr lvl="0">
              <a:defRPr sz="1800"/>
            </a:pPr>
            <a:r>
              <a:rPr sz="5600"/>
              <a:t>Ulcerative Colitis</a:t>
            </a:r>
          </a:p>
        </p:txBody>
      </p:sp>
      <p:sp>
        <p:nvSpPr>
          <p:cNvPr id="92" name="Shape 92"/>
          <p:cNvSpPr>
            <a:spLocks noGrp="1"/>
          </p:cNvSpPr>
          <p:nvPr>
            <p:ph type="body" idx="1"/>
          </p:nvPr>
        </p:nvSpPr>
        <p:spPr>
          <a:xfrm>
            <a:off x="703681" y="1591596"/>
            <a:ext cx="11597438" cy="7601326"/>
          </a:xfrm>
          <a:prstGeom prst="rect">
            <a:avLst/>
          </a:prstGeom>
        </p:spPr>
        <p:txBody>
          <a:bodyPr>
            <a:normAutofit lnSpcReduction="10000"/>
          </a:bodyPr>
          <a:lstStyle/>
          <a:p>
            <a:pPr marL="351155" lvl="0" indent="-351155" defTabSz="461518">
              <a:spcBef>
                <a:spcPts val="3300"/>
              </a:spcBef>
              <a:defRPr sz="1800"/>
            </a:pPr>
            <a:r>
              <a:rPr sz="2370" u="sng"/>
              <a:t>WHAT:</a:t>
            </a:r>
            <a:r>
              <a:rPr sz="2370"/>
              <a:t> Relapsing and remitting inflammation of colon. May just affect the rectum</a:t>
            </a:r>
          </a:p>
          <a:p>
            <a:pPr marL="351155" lvl="0" indent="-351155" defTabSz="461518">
              <a:spcBef>
                <a:spcPts val="3300"/>
              </a:spcBef>
              <a:defRPr sz="1800"/>
            </a:pPr>
            <a:r>
              <a:rPr sz="2370" u="sng"/>
              <a:t>CAUSE:</a:t>
            </a:r>
            <a:r>
              <a:rPr sz="2370"/>
              <a:t> Unknown. Link with HLA-B27 (Seronegative Spondyloarthropathies) - as with Crohn’s. NOT-smoking is a risk factor</a:t>
            </a:r>
          </a:p>
          <a:p>
            <a:pPr marL="351155" lvl="0" indent="-351155" defTabSz="461518">
              <a:spcBef>
                <a:spcPts val="3300"/>
              </a:spcBef>
              <a:defRPr sz="1800"/>
            </a:pPr>
            <a:r>
              <a:rPr sz="2370" u="sng"/>
              <a:t>CLINICAL FEATURES:</a:t>
            </a:r>
            <a:r>
              <a:rPr sz="2370"/>
              <a:t> Gradual onset diarrhoea ± blood and mucus. Abdo cramps common. Bowel frequency indicates severity of disease (more motions per day = more severe). May be malaise, fever, anorexia and weight loss. Urgency and tenesmus in rectal disease.</a:t>
            </a:r>
            <a:br>
              <a:rPr sz="2370"/>
            </a:br>
            <a:r>
              <a:rPr sz="2370"/>
              <a:t/>
            </a:r>
            <a:br>
              <a:rPr sz="2370"/>
            </a:br>
            <a:r>
              <a:rPr sz="2370"/>
              <a:t>- </a:t>
            </a:r>
            <a:r>
              <a:rPr sz="2370" u="sng"/>
              <a:t>Signs include:</a:t>
            </a:r>
            <a:r>
              <a:rPr sz="2370"/>
              <a:t> Clubbing, tender abdomen, tachycardia, spondyloarthropathies (see slide on Crohn’s)</a:t>
            </a:r>
          </a:p>
          <a:p>
            <a:pPr marL="351155" lvl="0" indent="-351155" defTabSz="461518">
              <a:spcBef>
                <a:spcPts val="3300"/>
              </a:spcBef>
              <a:defRPr sz="1800"/>
            </a:pPr>
            <a:r>
              <a:rPr sz="2370" u="sng"/>
              <a:t>INVESTIGATIONS:</a:t>
            </a:r>
            <a:r>
              <a:rPr sz="2370"/>
              <a:t> Sigmoidoscopy and Rectal Biopsy. Blood tests, stool sampling to exclude infection. Abdo X-ray shows colon dilation, no faecal shadows and mucosal thickening</a:t>
            </a:r>
          </a:p>
          <a:p>
            <a:pPr marL="351155" lvl="0" indent="-351155" defTabSz="461518">
              <a:spcBef>
                <a:spcPts val="3300"/>
              </a:spcBef>
              <a:defRPr sz="1800"/>
            </a:pPr>
            <a:r>
              <a:rPr sz="2370" u="sng"/>
              <a:t>TREATMENT:</a:t>
            </a:r>
            <a:r>
              <a:rPr sz="2370"/>
              <a:t> Severe UC = </a:t>
            </a:r>
            <a:r>
              <a:rPr sz="2370" b="1"/>
              <a:t>Hydrocortisone</a:t>
            </a:r>
            <a:r>
              <a:rPr sz="2370"/>
              <a:t> in acute attacks, with </a:t>
            </a:r>
            <a:r>
              <a:rPr sz="2370" b="1"/>
              <a:t>Sulfasalazine + Prednisolone</a:t>
            </a:r>
            <a:r>
              <a:rPr sz="2370"/>
              <a:t> to maintain remission. Consider Infliximab/Ciclosporin. Surgery if perforation, massive haemorrhage, toxic dilatation, or failure to respond to medical therapy</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title"/>
          </p:nvPr>
        </p:nvSpPr>
        <p:spPr>
          <a:prstGeom prst="rect">
            <a:avLst/>
          </a:prstGeom>
        </p:spPr>
        <p:txBody>
          <a:bodyPr/>
          <a:lstStyle/>
          <a:p>
            <a:pPr lvl="0">
              <a:defRPr sz="1800"/>
            </a:pPr>
            <a:r>
              <a:rPr sz="5600"/>
              <a:t>Gastroesophageal Reflux Disease (GORD)</a:t>
            </a:r>
          </a:p>
        </p:txBody>
      </p:sp>
      <p:sp>
        <p:nvSpPr>
          <p:cNvPr id="36" name="Shape 36"/>
          <p:cNvSpPr>
            <a:spLocks noGrp="1"/>
          </p:cNvSpPr>
          <p:nvPr>
            <p:ph type="body" idx="1"/>
          </p:nvPr>
        </p:nvSpPr>
        <p:spPr>
          <a:xfrm>
            <a:off x="447437" y="2603500"/>
            <a:ext cx="12109927" cy="6634382"/>
          </a:xfrm>
          <a:prstGeom prst="rect">
            <a:avLst/>
          </a:prstGeom>
        </p:spPr>
        <p:txBody>
          <a:bodyPr/>
          <a:lstStyle/>
          <a:p>
            <a:pPr marL="360045" lvl="0" indent="-360045" defTabSz="473201">
              <a:spcBef>
                <a:spcPts val="3400"/>
              </a:spcBef>
              <a:defRPr sz="1800"/>
            </a:pPr>
            <a:r>
              <a:rPr sz="2430" u="sng"/>
              <a:t>WHAT:</a:t>
            </a:r>
            <a:r>
              <a:rPr sz="2430"/>
              <a:t> Reflux of gastric contents into oesophagus</a:t>
            </a:r>
          </a:p>
          <a:p>
            <a:pPr marL="360045" lvl="0" indent="-360045" defTabSz="473201">
              <a:spcBef>
                <a:spcPts val="3400"/>
              </a:spcBef>
              <a:defRPr sz="1800"/>
            </a:pPr>
            <a:r>
              <a:rPr sz="2430" u="sng"/>
              <a:t>CAUSES:</a:t>
            </a:r>
            <a:r>
              <a:rPr sz="2430"/>
              <a:t> Hiatus Hernia, Tracheoesophageal Fistula - insufficiency of Lower Oesophageal Sphincter. May occur spontaneously.</a:t>
            </a:r>
          </a:p>
          <a:p>
            <a:pPr marL="360045" lvl="0" indent="-360045" defTabSz="473201">
              <a:spcBef>
                <a:spcPts val="3400"/>
              </a:spcBef>
              <a:defRPr sz="1800"/>
            </a:pPr>
            <a:r>
              <a:rPr sz="2430" u="sng"/>
              <a:t>CLINICAL FEATURES:</a:t>
            </a:r>
            <a:r>
              <a:rPr sz="2430"/>
              <a:t> </a:t>
            </a:r>
            <a:r>
              <a:rPr sz="2430" b="1" u="sng"/>
              <a:t>Heartburn</a:t>
            </a:r>
            <a:r>
              <a:rPr sz="2430"/>
              <a:t> - made worse by bending/stooping/lying flat. May be a cough, nocturnal asthma (due to aspiration)</a:t>
            </a:r>
          </a:p>
          <a:p>
            <a:pPr marL="360045" lvl="0" indent="-360045" defTabSz="473201">
              <a:spcBef>
                <a:spcPts val="3400"/>
              </a:spcBef>
              <a:defRPr sz="1800"/>
            </a:pPr>
            <a:r>
              <a:rPr sz="2430" u="sng"/>
              <a:t>INVESTIGATIONS:</a:t>
            </a:r>
            <a:r>
              <a:rPr sz="2430"/>
              <a:t> diagnosis is usually clinical (no need in patients under 45 unless there is weight loss, dysphagia or anaemia)</a:t>
            </a:r>
            <a:br>
              <a:rPr sz="2430"/>
            </a:br>
            <a:r>
              <a:rPr sz="2430"/>
              <a:t>- Oesophagoscopy - shows oesophagitis</a:t>
            </a:r>
            <a:br>
              <a:rPr sz="2430"/>
            </a:br>
            <a:r>
              <a:rPr sz="2430"/>
              <a:t>- Barium Swallow - may show ulceration in lower oesophagus/hernia</a:t>
            </a:r>
            <a:br>
              <a:rPr sz="2430"/>
            </a:br>
            <a:r>
              <a:rPr sz="2430"/>
              <a:t>- 24-hour pH monitoring</a:t>
            </a:r>
          </a:p>
          <a:p>
            <a:pPr marL="360045" lvl="0" indent="-360045" defTabSz="473201">
              <a:spcBef>
                <a:spcPts val="3400"/>
              </a:spcBef>
              <a:defRPr sz="1800"/>
            </a:pPr>
            <a:r>
              <a:rPr sz="2430" u="sng"/>
              <a:t>R</a:t>
            </a:r>
            <a:r>
              <a:rPr sz="2430" u="sng" baseline="-5999"/>
              <a:t>x</a:t>
            </a:r>
            <a:r>
              <a:rPr sz="2430" u="sng"/>
              <a:t>:</a:t>
            </a:r>
            <a:r>
              <a:rPr sz="2430"/>
              <a:t>  Weight loss, reduce alcohol intake, stop smoking, antacids (H</a:t>
            </a:r>
            <a:r>
              <a:rPr sz="2430" baseline="-5999"/>
              <a:t>2</a:t>
            </a:r>
            <a:r>
              <a:rPr sz="2430"/>
              <a:t>–receptor antagonist e.g. </a:t>
            </a:r>
            <a:r>
              <a:rPr sz="2430" b="1" u="sng"/>
              <a:t>ranitidine</a:t>
            </a:r>
            <a:r>
              <a:rPr sz="2430"/>
              <a:t>, Proton Pump Inhibitor e.g. </a:t>
            </a:r>
            <a:r>
              <a:rPr sz="2430" b="1" u="sng"/>
              <a:t>lansoprazole/omeprazole</a:t>
            </a:r>
            <a:r>
              <a:rPr sz="2430"/>
              <a:t> endoscopic therapy, surgery in extreme cases.</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 name="Table 94"/>
          <p:cNvGraphicFramePr/>
          <p:nvPr/>
        </p:nvGraphicFramePr>
        <p:xfrm>
          <a:off x="1555160" y="281637"/>
          <a:ext cx="9894480" cy="9190320"/>
        </p:xfrm>
        <a:graphic>
          <a:graphicData uri="http://schemas.openxmlformats.org/drawingml/2006/table">
            <a:tbl>
              <a:tblPr firstRow="1">
                <a:tableStyleId>{C7B018BB-80A7-4F77-B60F-C8B233D01FF8}</a:tableStyleId>
              </a:tblPr>
              <a:tblGrid>
                <a:gridCol w="4947240"/>
                <a:gridCol w="4947240"/>
              </a:tblGrid>
              <a:tr h="919032">
                <a:tc>
                  <a:txBody>
                    <a:bodyPr/>
                    <a:lstStyle/>
                    <a:p>
                      <a:pPr lvl="0" defTabSz="914400">
                        <a:tabLst>
                          <a:tab pos="1181100" algn="l"/>
                        </a:tabLst>
                        <a:defRPr b="0">
                          <a:solidFill>
                            <a:srgbClr val="000000"/>
                          </a:solidFill>
                        </a:defRPr>
                      </a:pPr>
                      <a:r>
                        <a:rPr sz="2600" b="1">
                          <a:solidFill>
                            <a:srgbClr val="FFFFFF"/>
                          </a:solidFill>
                          <a:effectLst>
                            <a:outerShdw blurRad="25400" dist="25400" dir="5400000" rotWithShape="0">
                              <a:srgbClr val="000000">
                                <a:alpha val="60000"/>
                              </a:srgbClr>
                            </a:outerShdw>
                          </a:effectLst>
                        </a:rPr>
                        <a:t>Crohn’s</a:t>
                      </a:r>
                    </a:p>
                  </a:txBody>
                  <a:tcPr marL="50800" marR="50800" marT="50800" marB="50800" anchor="ctr" horzOverflow="overflow"/>
                </a:tc>
                <a:tc>
                  <a:txBody>
                    <a:bodyPr/>
                    <a:lstStyle/>
                    <a:p>
                      <a:pPr lvl="0" defTabSz="914400">
                        <a:tabLst>
                          <a:tab pos="1181100" algn="l"/>
                        </a:tabLst>
                        <a:defRPr b="0">
                          <a:solidFill>
                            <a:srgbClr val="000000"/>
                          </a:solidFill>
                        </a:defRPr>
                      </a:pPr>
                      <a:r>
                        <a:rPr sz="2600" b="1">
                          <a:solidFill>
                            <a:srgbClr val="FFFFFF"/>
                          </a:solidFill>
                          <a:effectLst>
                            <a:outerShdw blurRad="25400" dist="25400" dir="5400000" rotWithShape="0">
                              <a:srgbClr val="000000">
                                <a:alpha val="60000"/>
                              </a:srgbClr>
                            </a:outerShdw>
                          </a:effectLst>
                        </a:rPr>
                        <a:t>Ulcerative Colitis</a:t>
                      </a:r>
                    </a:p>
                  </a:txBody>
                  <a:tcPr marL="50800" marR="50800" marT="50800" marB="50800" anchor="ctr" horzOverflow="overflow"/>
                </a:tc>
              </a:tr>
              <a:tr h="919032">
                <a:tc>
                  <a:txBody>
                    <a:bodyPr/>
                    <a:lstStyle/>
                    <a:p>
                      <a:pPr lvl="0" defTabSz="914400"/>
                      <a:r>
                        <a:rPr sz="2600"/>
                        <a:t>Transmural Inflammation</a:t>
                      </a:r>
                    </a:p>
                  </a:txBody>
                  <a:tcPr marL="50800" marR="50800" marT="50800" marB="50800" anchor="ctr" horzOverflow="overflow">
                    <a:lnL w="12700">
                      <a:solidFill>
                        <a:srgbClr val="606060"/>
                      </a:solidFill>
                      <a:miter lim="400000"/>
                    </a:lnL>
                  </a:tcPr>
                </a:tc>
                <a:tc>
                  <a:txBody>
                    <a:bodyPr/>
                    <a:lstStyle/>
                    <a:p>
                      <a:pPr lvl="0" defTabSz="914400"/>
                      <a:r>
                        <a:rPr sz="2600"/>
                        <a:t>Mucosal Inflammation</a:t>
                      </a:r>
                    </a:p>
                  </a:txBody>
                  <a:tcPr marL="50800" marR="50800" marT="50800" marB="50800" anchor="ctr" horzOverflow="overflow">
                    <a:lnR w="12700">
                      <a:solidFill>
                        <a:srgbClr val="606060"/>
                      </a:solidFill>
                      <a:miter lim="400000"/>
                    </a:lnR>
                  </a:tcPr>
                </a:tc>
              </a:tr>
              <a:tr h="919032">
                <a:tc>
                  <a:txBody>
                    <a:bodyPr/>
                    <a:lstStyle/>
                    <a:p>
                      <a:pPr lvl="0" defTabSz="914400"/>
                      <a:r>
                        <a:rPr sz="2600"/>
                        <a:t>Right colon &gt; Left colon</a:t>
                      </a:r>
                    </a:p>
                  </a:txBody>
                  <a:tcPr marL="50800" marR="50800" marT="50800" marB="50800" anchor="ctr" horzOverflow="overflow">
                    <a:lnL w="12700">
                      <a:solidFill>
                        <a:srgbClr val="606060"/>
                      </a:solidFill>
                      <a:miter lim="400000"/>
                    </a:lnL>
                  </a:tcPr>
                </a:tc>
                <a:tc>
                  <a:txBody>
                    <a:bodyPr/>
                    <a:lstStyle/>
                    <a:p>
                      <a:pPr lvl="0" defTabSz="914400"/>
                      <a:r>
                        <a:rPr sz="2600"/>
                        <a:t>Left colon &gt; Right colon</a:t>
                      </a:r>
                    </a:p>
                  </a:txBody>
                  <a:tcPr marL="50800" marR="50800" marT="50800" marB="50800" anchor="ctr" horzOverflow="overflow">
                    <a:lnR w="12700">
                      <a:solidFill>
                        <a:srgbClr val="606060"/>
                      </a:solidFill>
                      <a:miter lim="400000"/>
                    </a:lnR>
                  </a:tcPr>
                </a:tc>
              </a:tr>
              <a:tr h="919032">
                <a:tc>
                  <a:txBody>
                    <a:bodyPr/>
                    <a:lstStyle/>
                    <a:p>
                      <a:pPr lvl="0" defTabSz="914400"/>
                      <a:r>
                        <a:rPr sz="2600"/>
                        <a:t>Patchy Bowel Involvement</a:t>
                      </a:r>
                    </a:p>
                  </a:txBody>
                  <a:tcPr marL="50800" marR="50800" marT="50800" marB="50800" anchor="ctr" horzOverflow="overflow">
                    <a:lnL w="12700">
                      <a:solidFill>
                        <a:srgbClr val="606060"/>
                      </a:solidFill>
                      <a:miter lim="400000"/>
                    </a:lnL>
                  </a:tcPr>
                </a:tc>
                <a:tc>
                  <a:txBody>
                    <a:bodyPr/>
                    <a:lstStyle/>
                    <a:p>
                      <a:pPr lvl="0" defTabSz="914400"/>
                      <a:r>
                        <a:rPr sz="2600"/>
                        <a:t>Continuous Bowel Involvement</a:t>
                      </a:r>
                    </a:p>
                  </a:txBody>
                  <a:tcPr marL="50800" marR="50800" marT="50800" marB="50800" anchor="ctr" horzOverflow="overflow">
                    <a:lnR w="12700">
                      <a:solidFill>
                        <a:srgbClr val="606060"/>
                      </a:solidFill>
                      <a:miter lim="400000"/>
                    </a:lnR>
                  </a:tcPr>
                </a:tc>
              </a:tr>
              <a:tr h="919032">
                <a:tc>
                  <a:txBody>
                    <a:bodyPr/>
                    <a:lstStyle/>
                    <a:p>
                      <a:pPr lvl="0" defTabSz="914400"/>
                      <a:r>
                        <a:rPr sz="2600"/>
                        <a:t>Granulomas Common</a:t>
                      </a:r>
                    </a:p>
                  </a:txBody>
                  <a:tcPr marL="50800" marR="50800" marT="50800" marB="50800" anchor="ctr" horzOverflow="overflow">
                    <a:lnL w="12700">
                      <a:solidFill>
                        <a:srgbClr val="606060"/>
                      </a:solidFill>
                      <a:miter lim="400000"/>
                    </a:lnL>
                  </a:tcPr>
                </a:tc>
                <a:tc>
                  <a:txBody>
                    <a:bodyPr/>
                    <a:lstStyle/>
                    <a:p>
                      <a:pPr lvl="0" defTabSz="914400"/>
                      <a:r>
                        <a:rPr sz="2600"/>
                        <a:t>Granulomas Rare</a:t>
                      </a:r>
                    </a:p>
                  </a:txBody>
                  <a:tcPr marL="50800" marR="50800" marT="50800" marB="50800" anchor="ctr" horzOverflow="overflow">
                    <a:lnR w="12700">
                      <a:solidFill>
                        <a:srgbClr val="606060"/>
                      </a:solidFill>
                      <a:miter lim="400000"/>
                    </a:lnR>
                  </a:tcPr>
                </a:tc>
              </a:tr>
              <a:tr h="919032">
                <a:tc>
                  <a:txBody>
                    <a:bodyPr/>
                    <a:lstStyle/>
                    <a:p>
                      <a:pPr lvl="0" defTabSz="914400"/>
                      <a:r>
                        <a:rPr sz="2600"/>
                        <a:t>Goblet Cells Present</a:t>
                      </a:r>
                    </a:p>
                  </a:txBody>
                  <a:tcPr marL="50800" marR="50800" marT="50800" marB="50800" anchor="ctr" horzOverflow="overflow">
                    <a:lnL w="12700">
                      <a:solidFill>
                        <a:srgbClr val="606060"/>
                      </a:solidFill>
                      <a:miter lim="400000"/>
                    </a:lnL>
                  </a:tcPr>
                </a:tc>
                <a:tc>
                  <a:txBody>
                    <a:bodyPr/>
                    <a:lstStyle/>
                    <a:p>
                      <a:pPr lvl="0" defTabSz="914400"/>
                      <a:r>
                        <a:rPr sz="2600"/>
                        <a:t>Goblet Cells Depleted</a:t>
                      </a:r>
                    </a:p>
                  </a:txBody>
                  <a:tcPr marL="50800" marR="50800" marT="50800" marB="50800" anchor="ctr" horzOverflow="overflow">
                    <a:lnR w="12700">
                      <a:solidFill>
                        <a:srgbClr val="606060"/>
                      </a:solidFill>
                      <a:miter lim="400000"/>
                    </a:lnR>
                  </a:tcPr>
                </a:tc>
              </a:tr>
              <a:tr h="919032">
                <a:tc>
                  <a:txBody>
                    <a:bodyPr/>
                    <a:lstStyle/>
                    <a:p>
                      <a:pPr lvl="0" defTabSz="914400"/>
                      <a:r>
                        <a:rPr sz="2600"/>
                        <a:t>Some Crypt Abscesses</a:t>
                      </a:r>
                    </a:p>
                  </a:txBody>
                  <a:tcPr marL="50800" marR="50800" marT="50800" marB="50800" anchor="ctr" horzOverflow="overflow">
                    <a:lnL w="12700">
                      <a:solidFill>
                        <a:srgbClr val="606060"/>
                      </a:solidFill>
                      <a:miter lim="400000"/>
                    </a:lnL>
                  </a:tcPr>
                </a:tc>
                <a:tc>
                  <a:txBody>
                    <a:bodyPr/>
                    <a:lstStyle/>
                    <a:p>
                      <a:pPr lvl="0" defTabSz="914400"/>
                      <a:r>
                        <a:rPr sz="2600"/>
                        <a:t>Many Crypt Abscesses</a:t>
                      </a:r>
                    </a:p>
                  </a:txBody>
                  <a:tcPr marL="50800" marR="50800" marT="50800" marB="50800" anchor="ctr" horzOverflow="overflow">
                    <a:lnR w="12700">
                      <a:solidFill>
                        <a:srgbClr val="606060"/>
                      </a:solidFill>
                      <a:miter lim="400000"/>
                    </a:lnR>
                  </a:tcPr>
                </a:tc>
              </a:tr>
              <a:tr h="919032">
                <a:tc>
                  <a:txBody>
                    <a:bodyPr/>
                    <a:lstStyle/>
                    <a:p>
                      <a:pPr lvl="0" defTabSz="914400"/>
                      <a:r>
                        <a:rPr sz="2600"/>
                        <a:t>Anywhere Mouth-Anus</a:t>
                      </a:r>
                    </a:p>
                  </a:txBody>
                  <a:tcPr marL="50800" marR="50800" marT="50800" marB="50800" anchor="ctr" horzOverflow="overflow">
                    <a:lnL w="12700">
                      <a:solidFill>
                        <a:srgbClr val="606060"/>
                      </a:solidFill>
                      <a:miter lim="400000"/>
                    </a:lnL>
                  </a:tcPr>
                </a:tc>
                <a:tc>
                  <a:txBody>
                    <a:bodyPr/>
                    <a:lstStyle/>
                    <a:p>
                      <a:pPr lvl="0" defTabSz="914400"/>
                      <a:r>
                        <a:rPr sz="2600"/>
                        <a:t>Restricted to Large Bowel</a:t>
                      </a:r>
                    </a:p>
                  </a:txBody>
                  <a:tcPr marL="50800" marR="50800" marT="50800" marB="50800" anchor="ctr" horzOverflow="overflow">
                    <a:lnR w="12700">
                      <a:solidFill>
                        <a:srgbClr val="606060"/>
                      </a:solidFill>
                      <a:miter lim="400000"/>
                    </a:lnR>
                  </a:tcPr>
                </a:tc>
              </a:tr>
              <a:tr h="919032">
                <a:tc>
                  <a:txBody>
                    <a:bodyPr/>
                    <a:lstStyle/>
                    <a:p>
                      <a:pPr lvl="0" defTabSz="914400"/>
                      <a:r>
                        <a:rPr sz="2600"/>
                        <a:t>Strictures Common</a:t>
                      </a:r>
                    </a:p>
                  </a:txBody>
                  <a:tcPr marL="50800" marR="50800" marT="50800" marB="50800" anchor="ctr" horzOverflow="overflow">
                    <a:lnL w="12700">
                      <a:solidFill>
                        <a:srgbClr val="606060"/>
                      </a:solidFill>
                      <a:miter lim="400000"/>
                    </a:lnL>
                  </a:tcPr>
                </a:tc>
                <a:tc>
                  <a:txBody>
                    <a:bodyPr/>
                    <a:lstStyle/>
                    <a:p>
                      <a:pPr lvl="0" defTabSz="914400"/>
                      <a:r>
                        <a:rPr sz="2600"/>
                        <a:t>Strictures Less Common</a:t>
                      </a:r>
                    </a:p>
                  </a:txBody>
                  <a:tcPr marL="50800" marR="50800" marT="50800" marB="50800" anchor="ctr" horzOverflow="overflow">
                    <a:lnR w="12700">
                      <a:solidFill>
                        <a:srgbClr val="606060"/>
                      </a:solidFill>
                      <a:miter lim="400000"/>
                    </a:lnR>
                  </a:tcPr>
                </a:tc>
              </a:tr>
              <a:tr h="919032">
                <a:tc>
                  <a:txBody>
                    <a:bodyPr/>
                    <a:lstStyle/>
                    <a:p>
                      <a:pPr lvl="0" defTabSz="914400"/>
                      <a:r>
                        <a:rPr sz="2600"/>
                        <a:t>Smoking Increases Risk</a:t>
                      </a:r>
                    </a:p>
                  </a:txBody>
                  <a:tcPr marL="50800" marR="50800" marT="50800" marB="50800" anchor="ctr" horzOverflow="overflow">
                    <a:lnL w="12700">
                      <a:solidFill>
                        <a:srgbClr val="606060"/>
                      </a:solidFill>
                      <a:miter lim="400000"/>
                    </a:lnL>
                    <a:lnB w="12700">
                      <a:solidFill>
                        <a:srgbClr val="606060"/>
                      </a:solidFill>
                      <a:miter lim="400000"/>
                    </a:lnB>
                  </a:tcPr>
                </a:tc>
                <a:tc>
                  <a:txBody>
                    <a:bodyPr/>
                    <a:lstStyle/>
                    <a:p>
                      <a:pPr lvl="0" defTabSz="914400"/>
                      <a:r>
                        <a:rPr sz="2600"/>
                        <a:t>Smoking is Protective</a:t>
                      </a:r>
                    </a:p>
                  </a:txBody>
                  <a:tcPr marL="50800" marR="50800" marT="50800" marB="50800" anchor="ctr" horzOverflow="overflow">
                    <a:lnR w="12700">
                      <a:solidFill>
                        <a:srgbClr val="606060"/>
                      </a:solidFill>
                      <a:miter lim="400000"/>
                    </a:lnR>
                    <a:lnB w="12700">
                      <a:solidFill>
                        <a:srgbClr val="606060"/>
                      </a:solidFill>
                      <a:miter lim="400000"/>
                    </a:lnB>
                  </a:tcPr>
                </a:tc>
              </a:tr>
            </a:tbl>
          </a:graphicData>
        </a:graphic>
      </p:graphicFrame>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10101"/>
        </a:solidFill>
        <a:effectLst/>
      </p:bgPr>
    </p:bg>
    <p:spTree>
      <p:nvGrpSpPr>
        <p:cNvPr id="1" name=""/>
        <p:cNvGrpSpPr/>
        <p:nvPr/>
      </p:nvGrpSpPr>
      <p:grpSpPr>
        <a:xfrm>
          <a:off x="0" y="0"/>
          <a:ext cx="0" cy="0"/>
          <a:chOff x="0" y="0"/>
          <a:chExt cx="0" cy="0"/>
        </a:xfrm>
      </p:grpSpPr>
      <p:pic>
        <p:nvPicPr>
          <p:cNvPr id="96" name="game-of-crohns-joff.jpg"/>
          <p:cNvPicPr/>
          <p:nvPr/>
        </p:nvPicPr>
        <p:blipFill>
          <a:blip r:embed="rId2">
            <a:extLst/>
          </a:blip>
          <a:stretch>
            <a:fillRect/>
          </a:stretch>
        </p:blipFill>
        <p:spPr>
          <a:xfrm>
            <a:off x="1950848" y="11189"/>
            <a:ext cx="9103104" cy="1070752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INTESTINAL OBSTRUCTIONS</a:t>
            </a:r>
            <a:endParaRPr lang="en-GB" dirty="0"/>
          </a:p>
        </p:txBody>
      </p:sp>
      <p:sp>
        <p:nvSpPr>
          <p:cNvPr id="3" name="Text Placeholder 2"/>
          <p:cNvSpPr>
            <a:spLocks noGrp="1"/>
          </p:cNvSpPr>
          <p:nvPr>
            <p:ph type="body" idx="1"/>
          </p:nvPr>
        </p:nvSpPr>
        <p:spPr>
          <a:xfrm>
            <a:off x="885776" y="2041651"/>
            <a:ext cx="6341988" cy="6286500"/>
          </a:xfrm>
        </p:spPr>
        <p:txBody>
          <a:bodyPr/>
          <a:lstStyle/>
          <a:p>
            <a:pPr lvl="1"/>
            <a:r>
              <a:rPr lang="en-GB" dirty="0"/>
              <a:t>A partial or total blockage of the small or large intestine, preventing the passage of food, fluid and gases. Ileus refers to when this blockage is not mechanically caused. Presents with intense colicky abdominal pain, nausea, vomiting, dysphagia and failure to pass bowel movements. </a:t>
            </a:r>
          </a:p>
          <a:p>
            <a:pPr lvl="1"/>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0512" y="2572544"/>
            <a:ext cx="4568056" cy="5224714"/>
          </a:xfrm>
          <a:prstGeom prst="rect">
            <a:avLst/>
          </a:prstGeom>
        </p:spPr>
      </p:pic>
    </p:spTree>
    <p:extLst>
      <p:ext uri="{BB962C8B-B14F-4D97-AF65-F5344CB8AC3E}">
        <p14:creationId xmlns:p14="http://schemas.microsoft.com/office/powerpoint/2010/main" val="1038816262"/>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SMALL BOWEL OBSTRUCTION</a:t>
            </a:r>
            <a:endParaRPr lang="en-GB" dirty="0"/>
          </a:p>
        </p:txBody>
      </p:sp>
      <p:sp>
        <p:nvSpPr>
          <p:cNvPr id="3" name="Text Placeholder 2"/>
          <p:cNvSpPr>
            <a:spLocks noGrp="1"/>
          </p:cNvSpPr>
          <p:nvPr>
            <p:ph type="body" idx="1"/>
          </p:nvPr>
        </p:nvSpPr>
        <p:spPr>
          <a:xfrm>
            <a:off x="952500" y="1708448"/>
            <a:ext cx="11099800" cy="7187902"/>
          </a:xfrm>
        </p:spPr>
        <p:txBody>
          <a:bodyPr>
            <a:normAutofit fontScale="92500" lnSpcReduction="10000"/>
          </a:bodyPr>
          <a:lstStyle/>
          <a:p>
            <a:pPr lvl="1"/>
            <a:r>
              <a:rPr lang="en-GB" u="sng" dirty="0" smtClean="0"/>
              <a:t>What</a:t>
            </a:r>
            <a:r>
              <a:rPr lang="en-GB" dirty="0" smtClean="0"/>
              <a:t> – The quicker symptoms develop, the more proximal the obstruction. </a:t>
            </a:r>
            <a:r>
              <a:rPr lang="en-GB" dirty="0"/>
              <a:t>The majority (60%) are caused by post-surgical adhesions, followed by malignancy, Crohn’s disease, and hernias. </a:t>
            </a:r>
            <a:r>
              <a:rPr lang="en-GB" dirty="0" smtClean="0"/>
              <a:t>Colicky abdominal pain is often accompanied by bilious or (if God has deserted you) faeculant vomiting. May be accompanied by diarrhoea initially, progressing to constipation. Fever + tachycardia indicates there may be a strangulation, leading to ischaemia, sepsis and necrosis.</a:t>
            </a:r>
            <a:endParaRPr lang="en-GB" u="sng" dirty="0" smtClean="0"/>
          </a:p>
          <a:p>
            <a:pPr lvl="1"/>
            <a:r>
              <a:rPr lang="en-GB" u="sng" dirty="0" smtClean="0"/>
              <a:t>Investigations</a:t>
            </a:r>
            <a:r>
              <a:rPr lang="en-GB" dirty="0" smtClean="0"/>
              <a:t> – Rectal and abdominal exams mandatory. Plain X-ray should show dilated small-bowel loops, absent or minimal colonic gas. CT scan should always be done if strangulation suspected.</a:t>
            </a:r>
          </a:p>
          <a:p>
            <a:pPr lvl="1"/>
            <a:r>
              <a:rPr lang="en-GB" u="sng" dirty="0" smtClean="0"/>
              <a:t>Management</a:t>
            </a:r>
            <a:r>
              <a:rPr lang="en-GB" dirty="0" smtClean="0"/>
              <a:t> – Fluid resuscitation, gastric decompression via NG tube. Laparoscopy to release the bowel if a mechanical obstruction or risk of strangulation.</a:t>
            </a:r>
            <a:endParaRPr lang="en-GB" u="sng" dirty="0" smtClean="0"/>
          </a:p>
          <a:p>
            <a:pPr lvl="1"/>
            <a:endParaRPr lang="en-GB" dirty="0" smtClean="0"/>
          </a:p>
          <a:p>
            <a:pPr lvl="1"/>
            <a:endParaRPr lang="en-GB" u="sng" dirty="0"/>
          </a:p>
        </p:txBody>
      </p:sp>
    </p:spTree>
    <p:extLst>
      <p:ext uri="{BB962C8B-B14F-4D97-AF65-F5344CB8AC3E}">
        <p14:creationId xmlns:p14="http://schemas.microsoft.com/office/powerpoint/2010/main" val="1865351220"/>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444500"/>
            <a:ext cx="11099800" cy="1191940"/>
          </a:xfrm>
        </p:spPr>
        <p:txBody>
          <a:bodyPr/>
          <a:lstStyle/>
          <a:p>
            <a:r>
              <a:rPr lang="en-GB" dirty="0" smtClean="0"/>
              <a:t>Large bowel obstruction</a:t>
            </a:r>
            <a:endParaRPr lang="en-GB" dirty="0"/>
          </a:p>
        </p:txBody>
      </p:sp>
      <p:sp>
        <p:nvSpPr>
          <p:cNvPr id="3" name="Text Placeholder 2"/>
          <p:cNvSpPr>
            <a:spLocks noGrp="1"/>
          </p:cNvSpPr>
          <p:nvPr>
            <p:ph type="body" idx="1"/>
          </p:nvPr>
        </p:nvSpPr>
        <p:spPr>
          <a:xfrm>
            <a:off x="952500" y="1636440"/>
            <a:ext cx="11099800" cy="7259910"/>
          </a:xfrm>
        </p:spPr>
        <p:txBody>
          <a:bodyPr>
            <a:normAutofit fontScale="92500"/>
          </a:bodyPr>
          <a:lstStyle/>
          <a:p>
            <a:r>
              <a:rPr lang="en-GB" u="sng" dirty="0" smtClean="0"/>
              <a:t>What</a:t>
            </a:r>
            <a:r>
              <a:rPr lang="en-GB" dirty="0" smtClean="0"/>
              <a:t> – Emergency mechanical obstruction, needs to be distinguished from ileus. Most likely to be due to </a:t>
            </a:r>
            <a:r>
              <a:rPr lang="en-GB" dirty="0" err="1" smtClean="0"/>
              <a:t>colo-recctal</a:t>
            </a:r>
            <a:r>
              <a:rPr lang="en-GB" dirty="0" smtClean="0"/>
              <a:t> malignancy – ask about bowel changes. Abrupt onset indicates an acute obstructive event (</a:t>
            </a:r>
            <a:r>
              <a:rPr lang="en-GB" dirty="0" err="1" smtClean="0"/>
              <a:t>eg</a:t>
            </a:r>
            <a:r>
              <a:rPr lang="en-GB" dirty="0" smtClean="0"/>
              <a:t> volvulus), whilst chronic constipation and straining are more suggestive of diverticulitis or carcinoma. Try and distinguish between a complete blockage and a partial blockage from a history of obstipation (no gas/bowel movements).</a:t>
            </a:r>
            <a:endParaRPr lang="en-GB" u="sng" dirty="0" smtClean="0"/>
          </a:p>
          <a:p>
            <a:r>
              <a:rPr lang="en-GB" u="sng" dirty="0" smtClean="0"/>
              <a:t>Investigations</a:t>
            </a:r>
            <a:r>
              <a:rPr lang="en-GB" dirty="0" smtClean="0"/>
              <a:t> – As with small bowel, rectal + abdominal exams – check for bowel sounds (diminished), examine inguinal + femoral regions for incarcerated hernias. The lower the lesion, the more abdominal distension + hyper-resonance there will be. Plain X-rays are also required, CT if serious pathology suspected.</a:t>
            </a:r>
          </a:p>
          <a:p>
            <a:r>
              <a:rPr lang="en-GB" u="sng" dirty="0" smtClean="0"/>
              <a:t>Management</a:t>
            </a:r>
            <a:r>
              <a:rPr lang="en-GB" dirty="0" smtClean="0"/>
              <a:t> – Fluid resuscitation for dehydration, surgical intervention if required.</a:t>
            </a:r>
            <a:endParaRPr lang="en-GB" u="sng" dirty="0" smtClean="0"/>
          </a:p>
          <a:p>
            <a:endParaRPr lang="en-GB" u="sng" dirty="0"/>
          </a:p>
        </p:txBody>
      </p:sp>
    </p:spTree>
    <p:extLst>
      <p:ext uri="{BB962C8B-B14F-4D97-AF65-F5344CB8AC3E}">
        <p14:creationId xmlns:p14="http://schemas.microsoft.com/office/powerpoint/2010/main" val="2558552896"/>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444500"/>
            <a:ext cx="11099800" cy="1119932"/>
          </a:xfrm>
        </p:spPr>
        <p:txBody>
          <a:bodyPr/>
          <a:lstStyle/>
          <a:p>
            <a:r>
              <a:rPr lang="en-GB" dirty="0" smtClean="0"/>
              <a:t>Ileus/pseudo-obstruction</a:t>
            </a:r>
            <a:endParaRPr lang="en-GB" dirty="0"/>
          </a:p>
        </p:txBody>
      </p:sp>
      <p:sp>
        <p:nvSpPr>
          <p:cNvPr id="3" name="Text Placeholder 2"/>
          <p:cNvSpPr>
            <a:spLocks noGrp="1"/>
          </p:cNvSpPr>
          <p:nvPr>
            <p:ph type="body" idx="1"/>
          </p:nvPr>
        </p:nvSpPr>
        <p:spPr>
          <a:xfrm>
            <a:off x="952500" y="1708448"/>
            <a:ext cx="11099800" cy="7187902"/>
          </a:xfrm>
        </p:spPr>
        <p:txBody>
          <a:bodyPr>
            <a:normAutofit lnSpcReduction="10000"/>
          </a:bodyPr>
          <a:lstStyle/>
          <a:p>
            <a:r>
              <a:rPr lang="en-GB" u="sng" dirty="0" smtClean="0"/>
              <a:t>What</a:t>
            </a:r>
            <a:r>
              <a:rPr lang="en-GB" dirty="0" smtClean="0"/>
              <a:t> – Bowel obstruction caused by a loss in peristaltic function, normally because of dilatation of the colon due to sympathetic over-activity, classically in the elderly with numerous co-morbidities. Other causes include opiate analgesia, chest infections and MI, can occur post-operatively. There is complete obstipation with loss of bowel sounds. Pseudo-obstruction refers specifically to the large bowel, and is more likely in the elderly, whereas ileus is the entire intestinal system and is classically post-operative.</a:t>
            </a:r>
          </a:p>
          <a:p>
            <a:r>
              <a:rPr lang="en-GB" u="sng" dirty="0" smtClean="0"/>
              <a:t>Investigations</a:t>
            </a:r>
            <a:r>
              <a:rPr lang="en-GB" dirty="0" smtClean="0"/>
              <a:t> – Plain X-ray will show gas-filled large bowel with no obvious obstruction. </a:t>
            </a:r>
          </a:p>
          <a:p>
            <a:r>
              <a:rPr lang="en-GB" u="sng" dirty="0" smtClean="0"/>
              <a:t>Management</a:t>
            </a:r>
            <a:r>
              <a:rPr lang="en-GB" dirty="0" smtClean="0"/>
              <a:t> – Can respond spontaneously within 2-3 days. Stop medication that impairs bowel motility, fluid resuscitation and monitor. </a:t>
            </a:r>
            <a:endParaRPr lang="en-GB" u="sng" dirty="0"/>
          </a:p>
        </p:txBody>
      </p:sp>
    </p:spTree>
    <p:extLst>
      <p:ext uri="{BB962C8B-B14F-4D97-AF65-F5344CB8AC3E}">
        <p14:creationId xmlns:p14="http://schemas.microsoft.com/office/powerpoint/2010/main" val="3532565422"/>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444500"/>
            <a:ext cx="11099800" cy="1191940"/>
          </a:xfrm>
        </p:spPr>
        <p:txBody>
          <a:bodyPr/>
          <a:lstStyle/>
          <a:p>
            <a:r>
              <a:rPr lang="en-GB" dirty="0" smtClean="0"/>
              <a:t>Ischaemic colitis</a:t>
            </a:r>
            <a:endParaRPr lang="en-GB" dirty="0"/>
          </a:p>
        </p:txBody>
      </p:sp>
      <p:sp>
        <p:nvSpPr>
          <p:cNvPr id="3" name="Text Placeholder 2"/>
          <p:cNvSpPr>
            <a:spLocks noGrp="1"/>
          </p:cNvSpPr>
          <p:nvPr>
            <p:ph type="body" idx="1"/>
          </p:nvPr>
        </p:nvSpPr>
        <p:spPr>
          <a:xfrm>
            <a:off x="952500" y="1564432"/>
            <a:ext cx="11099800" cy="7331918"/>
          </a:xfrm>
        </p:spPr>
        <p:txBody>
          <a:bodyPr/>
          <a:lstStyle/>
          <a:p>
            <a:r>
              <a:rPr lang="en-GB" u="sng" dirty="0" smtClean="0"/>
              <a:t>What</a:t>
            </a:r>
            <a:r>
              <a:rPr lang="en-GB" dirty="0" smtClean="0"/>
              <a:t> – Occlusion of superior or inferior mesenteric arteries, causing bowel ischaemia. Bad news – 80% of bowel occlusions lead to </a:t>
            </a:r>
            <a:r>
              <a:rPr lang="en-GB" dirty="0" err="1" smtClean="0"/>
              <a:t>deathy</a:t>
            </a:r>
            <a:r>
              <a:rPr lang="en-GB" dirty="0" smtClean="0"/>
              <a:t> death. Normally caused by thrombosis or occlusion.</a:t>
            </a:r>
          </a:p>
          <a:p>
            <a:r>
              <a:rPr lang="en-GB" u="sng" dirty="0" smtClean="0"/>
              <a:t>Clinical features</a:t>
            </a:r>
            <a:r>
              <a:rPr lang="en-GB" dirty="0" smtClean="0"/>
              <a:t> – Triad of acute abdominal pain, no abdominal signs, rapid hypovolaemia leading to shock. They will look very </a:t>
            </a:r>
            <a:r>
              <a:rPr lang="en-GB" dirty="0" err="1" smtClean="0"/>
              <a:t>very</a:t>
            </a:r>
            <a:r>
              <a:rPr lang="en-GB" dirty="0" smtClean="0"/>
              <a:t> </a:t>
            </a:r>
            <a:r>
              <a:rPr lang="en-GB" dirty="0" err="1" smtClean="0"/>
              <a:t>very</a:t>
            </a:r>
            <a:r>
              <a:rPr lang="en-GB" dirty="0" smtClean="0"/>
              <a:t> ill! </a:t>
            </a:r>
          </a:p>
          <a:p>
            <a:r>
              <a:rPr lang="en-GB" u="sng" dirty="0" smtClean="0"/>
              <a:t>Investigations</a:t>
            </a:r>
            <a:r>
              <a:rPr lang="en-GB" dirty="0" smtClean="0"/>
              <a:t> – “Gas-less” colon on </a:t>
            </a:r>
            <a:r>
              <a:rPr lang="en-GB" dirty="0" err="1" smtClean="0"/>
              <a:t>abdo</a:t>
            </a:r>
            <a:r>
              <a:rPr lang="en-GB" dirty="0" smtClean="0"/>
              <a:t> X-ray. Arteriography may help but most diagnoses made at laparotomy.</a:t>
            </a:r>
          </a:p>
          <a:p>
            <a:r>
              <a:rPr lang="en-GB" u="sng" dirty="0" smtClean="0"/>
              <a:t>Management</a:t>
            </a:r>
            <a:r>
              <a:rPr lang="en-GB" dirty="0" smtClean="0"/>
              <a:t> – Complications are septic peritonitis and MODS. Fluid resuscitation, antibiotics and anticoagulants. Surgery ASAP!</a:t>
            </a:r>
            <a:endParaRPr lang="en-GB" u="sng" dirty="0" smtClean="0"/>
          </a:p>
          <a:p>
            <a:endParaRPr lang="en-GB" u="sng" dirty="0"/>
          </a:p>
        </p:txBody>
      </p:sp>
    </p:spTree>
    <p:extLst>
      <p:ext uri="{BB962C8B-B14F-4D97-AF65-F5344CB8AC3E}">
        <p14:creationId xmlns:p14="http://schemas.microsoft.com/office/powerpoint/2010/main" val="3013503262"/>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Irritable vowel syndrome (IVS)</a:t>
            </a:r>
            <a:endParaRPr lang="en-GB" dirty="0"/>
          </a:p>
        </p:txBody>
      </p:sp>
      <p:sp>
        <p:nvSpPr>
          <p:cNvPr id="3" name="Text Placeholder 2"/>
          <p:cNvSpPr>
            <a:spLocks noGrp="1"/>
          </p:cNvSpPr>
          <p:nvPr>
            <p:ph type="body" idx="1"/>
          </p:nvPr>
        </p:nvSpPr>
        <p:spPr/>
        <p:txBody>
          <a:bodyPr/>
          <a:lstStyle/>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0452" y="1492424"/>
            <a:ext cx="9793088" cy="7697368"/>
          </a:xfrm>
          <a:prstGeom prst="rect">
            <a:avLst/>
          </a:prstGeom>
        </p:spPr>
      </p:pic>
    </p:spTree>
    <p:extLst>
      <p:ext uri="{BB962C8B-B14F-4D97-AF65-F5344CB8AC3E}">
        <p14:creationId xmlns:p14="http://schemas.microsoft.com/office/powerpoint/2010/main" val="1106323366"/>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444500"/>
            <a:ext cx="11099800" cy="1047924"/>
          </a:xfrm>
        </p:spPr>
        <p:txBody>
          <a:bodyPr/>
          <a:lstStyle/>
          <a:p>
            <a:r>
              <a:rPr lang="en-GB" dirty="0" smtClean="0"/>
              <a:t>Irritable bowel syndrome (IBS)</a:t>
            </a:r>
            <a:endParaRPr lang="en-GB" dirty="0"/>
          </a:p>
        </p:txBody>
      </p:sp>
      <p:sp>
        <p:nvSpPr>
          <p:cNvPr id="3" name="Text Placeholder 2"/>
          <p:cNvSpPr>
            <a:spLocks noGrp="1"/>
          </p:cNvSpPr>
          <p:nvPr>
            <p:ph type="body" idx="1"/>
          </p:nvPr>
        </p:nvSpPr>
        <p:spPr>
          <a:xfrm>
            <a:off x="952500" y="1348408"/>
            <a:ext cx="11099800" cy="7547942"/>
          </a:xfrm>
        </p:spPr>
        <p:txBody>
          <a:bodyPr/>
          <a:lstStyle/>
          <a:p>
            <a:r>
              <a:rPr lang="en-GB" dirty="0" smtClean="0"/>
              <a:t>IT’S ALL SO VAGUE!</a:t>
            </a:r>
          </a:p>
          <a:p>
            <a:r>
              <a:rPr lang="en-GB" dirty="0" smtClean="0"/>
              <a:t>20% have it in some form or another (and good golly there are a lot of forms) – half of these see a GP about it, 30% of these end up seeing a specialist.</a:t>
            </a:r>
          </a:p>
          <a:p>
            <a:r>
              <a:rPr lang="en-GB" dirty="0" smtClean="0"/>
              <a:t>NOT A JOKE</a:t>
            </a:r>
          </a:p>
          <a:p>
            <a:r>
              <a:rPr lang="en-GB" dirty="0" smtClean="0"/>
              <a:t>IGNORE THIS JOKE</a:t>
            </a:r>
            <a:r>
              <a:rPr lang="en-GB" dirty="0" smtClean="0">
                <a:sym typeface="Wingdings" panose="05000000000000000000" pitchFamily="2" charset="2"/>
              </a:rPr>
              <a:t></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376" y="3429439"/>
            <a:ext cx="5656064" cy="5726765"/>
          </a:xfrm>
          <a:prstGeom prst="rect">
            <a:avLst/>
          </a:prstGeom>
        </p:spPr>
      </p:pic>
    </p:spTree>
    <p:extLst>
      <p:ext uri="{BB962C8B-B14F-4D97-AF65-F5344CB8AC3E}">
        <p14:creationId xmlns:p14="http://schemas.microsoft.com/office/powerpoint/2010/main" val="445013170"/>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444500"/>
            <a:ext cx="11099800" cy="1335956"/>
          </a:xfrm>
        </p:spPr>
        <p:txBody>
          <a:bodyPr/>
          <a:lstStyle/>
          <a:p>
            <a:r>
              <a:rPr lang="en-GB" dirty="0" smtClean="0"/>
              <a:t>Irritable bowel syndrome</a:t>
            </a:r>
            <a:endParaRPr lang="en-GB" dirty="0"/>
          </a:p>
        </p:txBody>
      </p:sp>
      <p:sp>
        <p:nvSpPr>
          <p:cNvPr id="3" name="Text Placeholder 2"/>
          <p:cNvSpPr>
            <a:spLocks noGrp="1"/>
          </p:cNvSpPr>
          <p:nvPr>
            <p:ph type="body" idx="1"/>
          </p:nvPr>
        </p:nvSpPr>
        <p:spPr>
          <a:xfrm>
            <a:off x="952500" y="1409700"/>
            <a:ext cx="11099800" cy="7486650"/>
          </a:xfrm>
        </p:spPr>
        <p:txBody>
          <a:bodyPr/>
          <a:lstStyle/>
          <a:p>
            <a:r>
              <a:rPr lang="en-GB" dirty="0" smtClean="0"/>
              <a:t>Diagnostic criteria: In previous 12 months, at least 12 consecutive weeks of abdominal pain and discomfort which has at least two features from:</a:t>
            </a:r>
          </a:p>
          <a:p>
            <a:pPr algn="ctr"/>
            <a:r>
              <a:rPr lang="en-GB" dirty="0" smtClean="0"/>
              <a:t>Relief by defecation</a:t>
            </a:r>
          </a:p>
          <a:p>
            <a:pPr algn="ctr"/>
            <a:r>
              <a:rPr lang="en-GB" dirty="0" smtClean="0"/>
              <a:t>Change in frequency of stool</a:t>
            </a:r>
          </a:p>
          <a:p>
            <a:pPr algn="ctr"/>
            <a:r>
              <a:rPr lang="en-GB" dirty="0" smtClean="0"/>
              <a:t>Change in form of stool</a:t>
            </a:r>
          </a:p>
          <a:p>
            <a:pPr algn="l"/>
            <a:r>
              <a:rPr lang="en-GB" dirty="0" smtClean="0"/>
              <a:t>But there are loads of other symptoms: more than 3 poos a day; less than 3 poos a week; passage of mucus; bloating; dysmenorrhoea; urinary symptoms; back pain, headaches; halitosis…the list is long.</a:t>
            </a:r>
          </a:p>
          <a:p>
            <a:endParaRPr lang="en-GB" dirty="0" smtClean="0"/>
          </a:p>
        </p:txBody>
      </p:sp>
    </p:spTree>
    <p:extLst>
      <p:ext uri="{BB962C8B-B14F-4D97-AF65-F5344CB8AC3E}">
        <p14:creationId xmlns:p14="http://schemas.microsoft.com/office/powerpoint/2010/main" val="226412586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a:spLocks noGrp="1"/>
          </p:cNvSpPr>
          <p:nvPr>
            <p:ph type="body" idx="1"/>
          </p:nvPr>
        </p:nvSpPr>
        <p:spPr>
          <a:xfrm>
            <a:off x="543623" y="497445"/>
            <a:ext cx="11917554" cy="2053110"/>
          </a:xfrm>
          <a:prstGeom prst="rect">
            <a:avLst/>
          </a:prstGeom>
        </p:spPr>
        <p:txBody>
          <a:bodyPr/>
          <a:lstStyle/>
          <a:p>
            <a:pPr lvl="0">
              <a:defRPr sz="1800"/>
            </a:pPr>
            <a:r>
              <a:rPr sz="3000" u="sng"/>
              <a:t>COMPLICATIONS:</a:t>
            </a:r>
            <a:r>
              <a:rPr sz="3000"/>
              <a:t/>
            </a:r>
            <a:br>
              <a:rPr sz="3000"/>
            </a:br>
            <a:r>
              <a:rPr sz="3000"/>
              <a:t>- </a:t>
            </a:r>
            <a:r>
              <a:rPr sz="3000" b="1"/>
              <a:t>Stricture formation </a:t>
            </a:r>
            <a:r>
              <a:rPr sz="3000"/>
              <a:t>(this would present with dysphagia)</a:t>
            </a:r>
            <a:br>
              <a:rPr sz="3000"/>
            </a:br>
            <a:r>
              <a:rPr sz="3000"/>
              <a:t>- Long term may lead to metaplasia (squamous     columnar) = Barrett’s oesophagus - </a:t>
            </a:r>
            <a:r>
              <a:rPr sz="3000" b="1" u="sng"/>
              <a:t>this is a premalignant condition</a:t>
            </a:r>
          </a:p>
        </p:txBody>
      </p:sp>
      <p:sp>
        <p:nvSpPr>
          <p:cNvPr id="39" name="Shape 39"/>
          <p:cNvSpPr/>
          <p:nvPr/>
        </p:nvSpPr>
        <p:spPr>
          <a:xfrm>
            <a:off x="8329760" y="1707674"/>
            <a:ext cx="331186" cy="1"/>
          </a:xfrm>
          <a:prstGeom prst="line">
            <a:avLst/>
          </a:prstGeom>
          <a:ln w="25400">
            <a:solidFill/>
            <a:miter lim="400000"/>
            <a:tailEnd type="triangle"/>
          </a:ln>
        </p:spPr>
        <p:txBody>
          <a:bodyPr lIns="50800" tIns="50800" rIns="50800" bIns="50800" anchor="ctr"/>
          <a:lstStyle/>
          <a:p>
            <a:pPr lvl="0">
              <a:defRPr sz="2400"/>
            </a:pPr>
            <a:endParaRPr/>
          </a:p>
        </p:txBody>
      </p:sp>
      <p:pic>
        <p:nvPicPr>
          <p:cNvPr id="40" name="Scan 1.jpeg"/>
          <p:cNvPicPr/>
          <p:nvPr/>
        </p:nvPicPr>
        <p:blipFill>
          <a:blip r:embed="rId2">
            <a:extLst/>
          </a:blip>
          <a:stretch>
            <a:fillRect/>
          </a:stretch>
        </p:blipFill>
        <p:spPr>
          <a:xfrm>
            <a:off x="6591392" y="2531127"/>
            <a:ext cx="4887661" cy="6898993"/>
          </a:xfrm>
          <a:prstGeom prst="rect">
            <a:avLst/>
          </a:prstGeom>
          <a:ln w="12700">
            <a:miter lim="400000"/>
          </a:ln>
        </p:spPr>
      </p:pic>
      <p:pic>
        <p:nvPicPr>
          <p:cNvPr id="41" name="Scan 2.jpeg"/>
          <p:cNvPicPr/>
          <p:nvPr/>
        </p:nvPicPr>
        <p:blipFill>
          <a:blip r:embed="rId3">
            <a:extLst/>
          </a:blip>
          <a:stretch>
            <a:fillRect/>
          </a:stretch>
        </p:blipFill>
        <p:spPr>
          <a:xfrm>
            <a:off x="1416643" y="2531127"/>
            <a:ext cx="5173003" cy="689899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444500"/>
            <a:ext cx="11099800" cy="975916"/>
          </a:xfrm>
        </p:spPr>
        <p:txBody>
          <a:bodyPr>
            <a:normAutofit/>
          </a:bodyPr>
          <a:lstStyle/>
          <a:p>
            <a:r>
              <a:rPr lang="en-GB" dirty="0" smtClean="0"/>
              <a:t>IBS - treatment</a:t>
            </a:r>
            <a:endParaRPr lang="en-GB" dirty="0"/>
          </a:p>
        </p:txBody>
      </p:sp>
      <p:sp>
        <p:nvSpPr>
          <p:cNvPr id="3" name="Text Placeholder 2"/>
          <p:cNvSpPr>
            <a:spLocks noGrp="1"/>
          </p:cNvSpPr>
          <p:nvPr>
            <p:ph type="body" idx="1"/>
          </p:nvPr>
        </p:nvSpPr>
        <p:spPr>
          <a:xfrm>
            <a:off x="952500" y="1420416"/>
            <a:ext cx="11099800" cy="7475934"/>
          </a:xfrm>
        </p:spPr>
        <p:txBody>
          <a:bodyPr/>
          <a:lstStyle/>
          <a:p>
            <a:r>
              <a:rPr lang="en-GB" dirty="0" smtClean="0"/>
              <a:t>Explore the triggers</a:t>
            </a:r>
          </a:p>
          <a:p>
            <a:r>
              <a:rPr lang="en-GB" dirty="0" smtClean="0"/>
              <a:t>High fibre diet</a:t>
            </a:r>
          </a:p>
          <a:p>
            <a:r>
              <a:rPr lang="en-GB" dirty="0" smtClean="0"/>
              <a:t>Anti-diarrhoeal medication (</a:t>
            </a:r>
            <a:r>
              <a:rPr lang="en-GB" dirty="0" err="1" smtClean="0"/>
              <a:t>eg</a:t>
            </a:r>
            <a:r>
              <a:rPr lang="en-GB" dirty="0" smtClean="0"/>
              <a:t> </a:t>
            </a:r>
            <a:r>
              <a:rPr lang="en-GB" dirty="0" err="1" smtClean="0"/>
              <a:t>loperamide</a:t>
            </a:r>
            <a:r>
              <a:rPr lang="en-GB" dirty="0" smtClean="0"/>
              <a:t>, codeine phosphate, co-</a:t>
            </a:r>
            <a:r>
              <a:rPr lang="en-GB" dirty="0" err="1" smtClean="0"/>
              <a:t>phenotrope</a:t>
            </a:r>
            <a:r>
              <a:rPr lang="en-GB" dirty="0" smtClean="0"/>
              <a:t>)</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6176" y="3992195"/>
            <a:ext cx="6480720" cy="5756841"/>
          </a:xfrm>
          <a:prstGeom prst="rect">
            <a:avLst/>
          </a:prstGeom>
        </p:spPr>
      </p:pic>
    </p:spTree>
    <p:extLst>
      <p:ext uri="{BB962C8B-B14F-4D97-AF65-F5344CB8AC3E}">
        <p14:creationId xmlns:p14="http://schemas.microsoft.com/office/powerpoint/2010/main" val="356250646"/>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444500"/>
            <a:ext cx="11099800" cy="975916"/>
          </a:xfrm>
        </p:spPr>
        <p:txBody>
          <a:bodyPr/>
          <a:lstStyle/>
          <a:p>
            <a:r>
              <a:rPr lang="en-GB" dirty="0" smtClean="0"/>
              <a:t>Diverticular disease</a:t>
            </a:r>
            <a:endParaRPr lang="en-GB" dirty="0"/>
          </a:p>
        </p:txBody>
      </p:sp>
      <p:sp>
        <p:nvSpPr>
          <p:cNvPr id="3" name="Text Placeholder 2"/>
          <p:cNvSpPr>
            <a:spLocks noGrp="1"/>
          </p:cNvSpPr>
          <p:nvPr>
            <p:ph type="body" idx="1"/>
          </p:nvPr>
        </p:nvSpPr>
        <p:spPr>
          <a:xfrm>
            <a:off x="952500" y="1348408"/>
            <a:ext cx="11099800" cy="7547942"/>
          </a:xfrm>
        </p:spPr>
        <p:txBody>
          <a:bodyPr/>
          <a:lstStyle/>
          <a:p>
            <a:r>
              <a:rPr lang="en-GB" u="sng" dirty="0" smtClean="0"/>
              <a:t>What</a:t>
            </a:r>
            <a:r>
              <a:rPr lang="en-GB" dirty="0" smtClean="0"/>
              <a:t> – a spectrum of disease, from asymptomatic to acute inflammation of multiple diverticula. A diverticulum is a small pouch created by herniation of the mucosa into the wall of the colon. It is generally considered a disease of the elderly, but 20% of patients are under 50!</a:t>
            </a:r>
            <a:endParaRPr lang="en-GB"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8184" y="3724672"/>
            <a:ext cx="7752382" cy="5267846"/>
          </a:xfrm>
          <a:prstGeom prst="rect">
            <a:avLst/>
          </a:prstGeom>
        </p:spPr>
      </p:pic>
    </p:spTree>
    <p:extLst>
      <p:ext uri="{BB962C8B-B14F-4D97-AF65-F5344CB8AC3E}">
        <p14:creationId xmlns:p14="http://schemas.microsoft.com/office/powerpoint/2010/main" val="3830947992"/>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444500"/>
            <a:ext cx="11099800" cy="975916"/>
          </a:xfrm>
        </p:spPr>
        <p:txBody>
          <a:bodyPr/>
          <a:lstStyle/>
          <a:p>
            <a:r>
              <a:rPr lang="en-GB" dirty="0" smtClean="0"/>
              <a:t>Diverticulitis</a:t>
            </a:r>
            <a:endParaRPr lang="en-GB" dirty="0"/>
          </a:p>
        </p:txBody>
      </p:sp>
      <p:sp>
        <p:nvSpPr>
          <p:cNvPr id="3" name="Text Placeholder 2"/>
          <p:cNvSpPr>
            <a:spLocks noGrp="1"/>
          </p:cNvSpPr>
          <p:nvPr>
            <p:ph type="body" idx="1"/>
          </p:nvPr>
        </p:nvSpPr>
        <p:spPr>
          <a:xfrm>
            <a:off x="952500" y="1492424"/>
            <a:ext cx="11099800" cy="7403926"/>
          </a:xfrm>
        </p:spPr>
        <p:txBody>
          <a:bodyPr/>
          <a:lstStyle/>
          <a:p>
            <a:r>
              <a:rPr lang="en-GB" u="sng" dirty="0" smtClean="0"/>
              <a:t>Clinical features</a:t>
            </a:r>
            <a:r>
              <a:rPr lang="en-GB" dirty="0" smtClean="0"/>
              <a:t> – depends on site, but generally presents with left lower quadrant pain, change in bowel habit, nausea + vomiting and bloating. On examination, the patient is </a:t>
            </a:r>
            <a:r>
              <a:rPr lang="en-GB" dirty="0" err="1" smtClean="0"/>
              <a:t>pyrexic</a:t>
            </a:r>
            <a:r>
              <a:rPr lang="en-GB" dirty="0" smtClean="0"/>
              <a:t>, with tenderness over affected area. Perforation of the bowel wall will lead to peritonitis, with rebound tenderness and guarding. </a:t>
            </a:r>
          </a:p>
          <a:p>
            <a:r>
              <a:rPr lang="en-GB" u="sng" dirty="0" smtClean="0"/>
              <a:t>Investigations</a:t>
            </a:r>
            <a:r>
              <a:rPr lang="en-GB" dirty="0" smtClean="0"/>
              <a:t> – Increased WCC, CT scan will help to confirm. Contrast enemas are also helpful. </a:t>
            </a:r>
          </a:p>
          <a:p>
            <a:r>
              <a:rPr lang="en-GB" u="sng" dirty="0" smtClean="0"/>
              <a:t>Management</a:t>
            </a:r>
            <a:r>
              <a:rPr lang="en-GB" dirty="0" smtClean="0"/>
              <a:t> – Patients with mild disease can be treated with liquid diet and broad-spectrum </a:t>
            </a:r>
            <a:r>
              <a:rPr lang="en-GB" dirty="0" err="1" smtClean="0"/>
              <a:t>Abx</a:t>
            </a:r>
            <a:r>
              <a:rPr lang="en-GB" dirty="0" smtClean="0"/>
              <a:t>. If more serious, inpatient treatment with ‘bowel rest’. Surgical intervention to drain large abscesses. </a:t>
            </a:r>
            <a:endParaRPr lang="en-GB" u="sng" dirty="0" smtClean="0"/>
          </a:p>
        </p:txBody>
      </p:sp>
    </p:spTree>
    <p:extLst>
      <p:ext uri="{BB962C8B-B14F-4D97-AF65-F5344CB8AC3E}">
        <p14:creationId xmlns:p14="http://schemas.microsoft.com/office/powerpoint/2010/main" val="3134190450"/>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792" y="0"/>
            <a:ext cx="11099800" cy="2252316"/>
          </a:xfrm>
        </p:spPr>
        <p:txBody>
          <a:bodyPr/>
          <a:lstStyle/>
          <a:p>
            <a:r>
              <a:rPr lang="en-GB" dirty="0" smtClean="0"/>
              <a:t>BUM STUFF!</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723" y="1564432"/>
            <a:ext cx="11963829" cy="7920880"/>
          </a:xfrm>
          <a:prstGeom prst="rect">
            <a:avLst/>
          </a:prstGeom>
        </p:spPr>
      </p:pic>
    </p:spTree>
    <p:extLst>
      <p:ext uri="{BB962C8B-B14F-4D97-AF65-F5344CB8AC3E}">
        <p14:creationId xmlns:p14="http://schemas.microsoft.com/office/powerpoint/2010/main" val="3276059471"/>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444500"/>
            <a:ext cx="11099800" cy="1551980"/>
          </a:xfrm>
        </p:spPr>
        <p:txBody>
          <a:bodyPr/>
          <a:lstStyle/>
          <a:p>
            <a:r>
              <a:rPr lang="en-GB" dirty="0" smtClean="0"/>
              <a:t>Haemorrhoids</a:t>
            </a:r>
            <a:endParaRPr lang="en-GB" dirty="0"/>
          </a:p>
        </p:txBody>
      </p:sp>
      <p:sp>
        <p:nvSpPr>
          <p:cNvPr id="3" name="Text Placeholder 2"/>
          <p:cNvSpPr>
            <a:spLocks noGrp="1"/>
          </p:cNvSpPr>
          <p:nvPr>
            <p:ph type="body" idx="1"/>
          </p:nvPr>
        </p:nvSpPr>
        <p:spPr>
          <a:xfrm>
            <a:off x="952500" y="1708448"/>
            <a:ext cx="11099800" cy="7187902"/>
          </a:xfrm>
        </p:spPr>
        <p:txBody>
          <a:bodyPr>
            <a:normAutofit fontScale="85000" lnSpcReduction="20000"/>
          </a:bodyPr>
          <a:lstStyle/>
          <a:p>
            <a:r>
              <a:rPr lang="en-GB" u="sng" dirty="0" smtClean="0"/>
              <a:t>What</a:t>
            </a:r>
            <a:r>
              <a:rPr lang="en-GB" dirty="0" smtClean="0"/>
              <a:t> – Swollen blood vessels in the lower rectum. Ridiculously common, but lots of people too embarrassed to see a doctor – be sympathetic! They are  clusters of vascular tissue which bleed freely when irritated. Depending on whether the cushion starts above or below the dentate line (2cm above anal verge) they are classified as internal or external. Constipated patients or those who strain are more at risk, as is anyone with increase abdominal pressure. It’s important to distinguish from other anorectal disorders – thorough history!</a:t>
            </a:r>
          </a:p>
          <a:p>
            <a:r>
              <a:rPr lang="en-GB" u="sng" dirty="0" smtClean="0"/>
              <a:t>Clinical features</a:t>
            </a:r>
            <a:r>
              <a:rPr lang="en-GB" dirty="0" smtClean="0"/>
              <a:t> – Rectal bleeding (make sure its fresh), on toilet paper or in bowl. Higher grade internal haemorrhoids prolapse on straining, or are permanently prolapsed. External haemorrhoids may be painful and itchy. Strangulated haemorrhoids may be acutely painful.</a:t>
            </a:r>
          </a:p>
          <a:p>
            <a:r>
              <a:rPr lang="en-GB" u="sng" dirty="0" smtClean="0"/>
              <a:t>Investigations</a:t>
            </a:r>
            <a:r>
              <a:rPr lang="en-GB" dirty="0" smtClean="0"/>
              <a:t> – Rectal exam necessary. Proctoscopy will show pink mucus </a:t>
            </a:r>
            <a:endParaRPr lang="en-GB" u="sng" dirty="0" smtClean="0"/>
          </a:p>
          <a:p>
            <a:r>
              <a:rPr lang="en-GB" dirty="0" smtClean="0"/>
              <a:t> </a:t>
            </a:r>
            <a:r>
              <a:rPr lang="en-GB" u="sng" dirty="0" smtClean="0"/>
              <a:t>Management</a:t>
            </a:r>
            <a:r>
              <a:rPr lang="en-GB" dirty="0" smtClean="0"/>
              <a:t> – Analgesia; topical corticosteroids; rubber band ligation; injection scleropathy; </a:t>
            </a:r>
            <a:r>
              <a:rPr lang="en-GB" dirty="0" err="1" smtClean="0"/>
              <a:t>haemorroidectomy</a:t>
            </a:r>
            <a:r>
              <a:rPr lang="en-GB" dirty="0" smtClean="0"/>
              <a:t>.	</a:t>
            </a:r>
            <a:endParaRPr lang="en-GB" u="sng" dirty="0"/>
          </a:p>
        </p:txBody>
      </p:sp>
    </p:spTree>
    <p:extLst>
      <p:ext uri="{BB962C8B-B14F-4D97-AF65-F5344CB8AC3E}">
        <p14:creationId xmlns:p14="http://schemas.microsoft.com/office/powerpoint/2010/main" val="402813519"/>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444500"/>
            <a:ext cx="11099800" cy="975916"/>
          </a:xfrm>
        </p:spPr>
        <p:txBody>
          <a:bodyPr/>
          <a:lstStyle/>
          <a:p>
            <a:r>
              <a:rPr lang="en-GB" dirty="0" smtClean="0"/>
              <a:t>Anorectal abscess</a:t>
            </a:r>
            <a:endParaRPr lang="en-GB" dirty="0"/>
          </a:p>
        </p:txBody>
      </p:sp>
      <p:sp>
        <p:nvSpPr>
          <p:cNvPr id="3" name="Text Placeholder 2"/>
          <p:cNvSpPr>
            <a:spLocks noGrp="1"/>
          </p:cNvSpPr>
          <p:nvPr>
            <p:ph type="body" idx="1"/>
          </p:nvPr>
        </p:nvSpPr>
        <p:spPr>
          <a:xfrm>
            <a:off x="952500" y="1564432"/>
            <a:ext cx="11099800" cy="7331918"/>
          </a:xfrm>
        </p:spPr>
        <p:txBody>
          <a:bodyPr>
            <a:normAutofit fontScale="92500" lnSpcReduction="10000"/>
          </a:bodyPr>
          <a:lstStyle/>
          <a:p>
            <a:r>
              <a:rPr lang="en-GB" u="sng" dirty="0" smtClean="0"/>
              <a:t>What</a:t>
            </a:r>
            <a:r>
              <a:rPr lang="en-GB" dirty="0" smtClean="0"/>
              <a:t> – Collection of pus in the anal/rectal region – may be caused by an infected anal fissure, an STI or blocked anal glands. Most commonly </a:t>
            </a:r>
            <a:r>
              <a:rPr lang="en-GB" dirty="0" err="1" smtClean="0"/>
              <a:t>perianally</a:t>
            </a:r>
            <a:r>
              <a:rPr lang="en-GB" dirty="0" smtClean="0"/>
              <a:t>, but can be found </a:t>
            </a:r>
            <a:r>
              <a:rPr lang="en-GB" dirty="0" err="1" smtClean="0"/>
              <a:t>ischio</a:t>
            </a:r>
            <a:r>
              <a:rPr lang="en-GB" dirty="0" smtClean="0"/>
              <a:t>-rectally, or inter-</a:t>
            </a:r>
            <a:r>
              <a:rPr lang="en-GB" dirty="0" err="1" smtClean="0"/>
              <a:t>sphicterally</a:t>
            </a:r>
            <a:r>
              <a:rPr lang="en-GB" dirty="0" smtClean="0"/>
              <a:t>. Patients at risk are diabetics, the immuno-compromised, and those who receive anal sex. Can also be due to inflammatory bowel diseases or diverticulitis.</a:t>
            </a:r>
          </a:p>
          <a:p>
            <a:r>
              <a:rPr lang="en-GB" u="sng" dirty="0" smtClean="0"/>
              <a:t>Clinical features</a:t>
            </a:r>
            <a:r>
              <a:rPr lang="en-GB" dirty="0" smtClean="0"/>
              <a:t> - 	Painful, hardened tissue </a:t>
            </a:r>
            <a:r>
              <a:rPr lang="en-GB" dirty="0" err="1" smtClean="0"/>
              <a:t>perianally</a:t>
            </a:r>
            <a:r>
              <a:rPr lang="en-GB" dirty="0" smtClean="0"/>
              <a:t>; fever, constipation or pain associated with passing stools; discharge of pus from the rectum; tender lumps/nodules.</a:t>
            </a:r>
          </a:p>
          <a:p>
            <a:r>
              <a:rPr lang="en-GB" u="sng" dirty="0" smtClean="0"/>
              <a:t>Investigations</a:t>
            </a:r>
            <a:r>
              <a:rPr lang="en-GB" dirty="0" smtClean="0"/>
              <a:t> – Digital rectal exam is usually enough to diagnose. Screen for STIs, IBD. </a:t>
            </a:r>
            <a:r>
              <a:rPr lang="en-GB" dirty="0" err="1" smtClean="0"/>
              <a:t>Procto</a:t>
            </a:r>
            <a:r>
              <a:rPr lang="en-GB" dirty="0" smtClean="0"/>
              <a:t>-sigmoidoscopy to examine extent.</a:t>
            </a:r>
          </a:p>
          <a:p>
            <a:r>
              <a:rPr lang="en-GB" u="sng" dirty="0" smtClean="0"/>
              <a:t>Management</a:t>
            </a:r>
            <a:r>
              <a:rPr lang="en-GB" dirty="0" smtClean="0"/>
              <a:t> – May develop on fistula in </a:t>
            </a:r>
            <a:r>
              <a:rPr lang="en-GB" dirty="0" err="1" smtClean="0"/>
              <a:t>ano</a:t>
            </a:r>
            <a:r>
              <a:rPr lang="en-GB" dirty="0" smtClean="0"/>
              <a:t> (get excited for the next slide!). Prompt surgical drainage is necessary, analgesia, antibiotics if immunocompromised.</a:t>
            </a:r>
            <a:endParaRPr lang="en-GB" u="sng" dirty="0"/>
          </a:p>
        </p:txBody>
      </p:sp>
    </p:spTree>
    <p:extLst>
      <p:ext uri="{BB962C8B-B14F-4D97-AF65-F5344CB8AC3E}">
        <p14:creationId xmlns:p14="http://schemas.microsoft.com/office/powerpoint/2010/main" val="80369192"/>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444500"/>
            <a:ext cx="11099800" cy="1047924"/>
          </a:xfrm>
        </p:spPr>
        <p:txBody>
          <a:bodyPr/>
          <a:lstStyle/>
          <a:p>
            <a:r>
              <a:rPr lang="en-GB" dirty="0" smtClean="0"/>
              <a:t>Fistula in </a:t>
            </a:r>
            <a:r>
              <a:rPr lang="en-GB" dirty="0" err="1" smtClean="0"/>
              <a:t>ano</a:t>
            </a:r>
            <a:endParaRPr lang="en-GB" dirty="0"/>
          </a:p>
        </p:txBody>
      </p:sp>
      <p:sp>
        <p:nvSpPr>
          <p:cNvPr id="3" name="Text Placeholder 2"/>
          <p:cNvSpPr>
            <a:spLocks noGrp="1"/>
          </p:cNvSpPr>
          <p:nvPr>
            <p:ph type="body" idx="1"/>
          </p:nvPr>
        </p:nvSpPr>
        <p:spPr>
          <a:xfrm>
            <a:off x="952500" y="1852464"/>
            <a:ext cx="11099800" cy="7043886"/>
          </a:xfrm>
        </p:spPr>
        <p:txBody>
          <a:bodyPr/>
          <a:lstStyle/>
          <a:p>
            <a:r>
              <a:rPr lang="en-GB" u="sng" dirty="0" smtClean="0"/>
              <a:t>What </a:t>
            </a:r>
            <a:r>
              <a:rPr lang="en-GB" dirty="0" smtClean="0"/>
              <a:t>– An abnormal tract with the external opening in the perianal area which communicates with the anal canal.40% of anorectal abscesses progress to a fistula in </a:t>
            </a:r>
            <a:r>
              <a:rPr lang="en-GB" dirty="0" err="1" smtClean="0"/>
              <a:t>ano</a:t>
            </a:r>
            <a:r>
              <a:rPr lang="en-GB" dirty="0" smtClean="0"/>
              <a:t> as a result of chronic inflammation. They may also be associated with diverticular disease, IBD and malignancy. </a:t>
            </a:r>
          </a:p>
          <a:p>
            <a:r>
              <a:rPr lang="en-GB" u="sng" dirty="0" smtClean="0"/>
              <a:t>Clinical features</a:t>
            </a:r>
            <a:r>
              <a:rPr lang="en-GB" dirty="0" smtClean="0"/>
              <a:t> – A hole? Perianal discharge, pain, swelling bleeding…sounds sad </a:t>
            </a:r>
            <a:r>
              <a:rPr lang="en-GB" dirty="0" smtClean="0">
                <a:sym typeface="Wingdings" panose="05000000000000000000" pitchFamily="2" charset="2"/>
              </a:rPr>
              <a:t> Physical examination is really important. Investigations not normally necessary.</a:t>
            </a:r>
          </a:p>
          <a:p>
            <a:r>
              <a:rPr lang="en-GB" u="sng" dirty="0" smtClean="0">
                <a:sym typeface="Wingdings" panose="05000000000000000000" pitchFamily="2" charset="2"/>
              </a:rPr>
              <a:t>Management</a:t>
            </a:r>
            <a:r>
              <a:rPr lang="en-GB" dirty="0" smtClean="0">
                <a:sym typeface="Wingdings" panose="05000000000000000000" pitchFamily="2" charset="2"/>
              </a:rPr>
              <a:t> – None necessary if found routinely, only if symptomatic. Surgical replacement if not.</a:t>
            </a:r>
            <a:endParaRPr lang="en-GB" u="sng" dirty="0" smtClean="0"/>
          </a:p>
          <a:p>
            <a:endParaRPr lang="en-GB" u="sng" dirty="0"/>
          </a:p>
        </p:txBody>
      </p:sp>
    </p:spTree>
    <p:extLst>
      <p:ext uri="{BB962C8B-B14F-4D97-AF65-F5344CB8AC3E}">
        <p14:creationId xmlns:p14="http://schemas.microsoft.com/office/powerpoint/2010/main" val="2401662664"/>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444500"/>
            <a:ext cx="11099800" cy="1119932"/>
          </a:xfrm>
        </p:spPr>
        <p:txBody>
          <a:bodyPr/>
          <a:lstStyle/>
          <a:p>
            <a:r>
              <a:rPr lang="en-GB" dirty="0" err="1" smtClean="0"/>
              <a:t>Pilonoidal</a:t>
            </a:r>
            <a:r>
              <a:rPr lang="en-GB" dirty="0" smtClean="0"/>
              <a:t> sinus</a:t>
            </a:r>
            <a:endParaRPr lang="en-GB" dirty="0"/>
          </a:p>
        </p:txBody>
      </p:sp>
      <p:sp>
        <p:nvSpPr>
          <p:cNvPr id="3" name="Text Placeholder 2"/>
          <p:cNvSpPr>
            <a:spLocks noGrp="1"/>
          </p:cNvSpPr>
          <p:nvPr>
            <p:ph type="body" idx="1"/>
          </p:nvPr>
        </p:nvSpPr>
        <p:spPr>
          <a:xfrm>
            <a:off x="952500" y="1708448"/>
            <a:ext cx="11099800" cy="7187902"/>
          </a:xfrm>
        </p:spPr>
        <p:txBody>
          <a:bodyPr/>
          <a:lstStyle/>
          <a:p>
            <a:r>
              <a:rPr lang="en-GB" u="sng" dirty="0" smtClean="0"/>
              <a:t>What</a:t>
            </a:r>
            <a:r>
              <a:rPr lang="en-GB" dirty="0" smtClean="0"/>
              <a:t> – Abnormal pocket in the skin around the tailbone, which fills with hair and skin debris. Typically occur after hair punctures the skin – can become infected and extremely painful. Young males are more susceptible, as are those who sit for long periods </a:t>
            </a:r>
            <a:r>
              <a:rPr lang="en-GB" dirty="0" err="1" smtClean="0"/>
              <a:t>eg</a:t>
            </a:r>
            <a:r>
              <a:rPr lang="en-GB" dirty="0" smtClean="0"/>
              <a:t>. Lorry drivers, and the obese.</a:t>
            </a:r>
            <a:endParaRPr lang="en-GB" u="sng" dirty="0" smtClean="0"/>
          </a:p>
          <a:p>
            <a:r>
              <a:rPr lang="en-GB" u="sng" dirty="0" smtClean="0"/>
              <a:t>Clinical findings</a:t>
            </a:r>
            <a:r>
              <a:rPr lang="en-GB" dirty="0"/>
              <a:t> </a:t>
            </a:r>
            <a:r>
              <a:rPr lang="en-GB" dirty="0" smtClean="0"/>
              <a:t>– Will be acutely tender, red and warm over the sinus tract. Loose hair may be seen sticking out. No further investigations needed.</a:t>
            </a:r>
          </a:p>
          <a:p>
            <a:r>
              <a:rPr lang="en-GB" u="sng" dirty="0" smtClean="0"/>
              <a:t>Management </a:t>
            </a:r>
            <a:r>
              <a:rPr lang="en-GB" dirty="0" smtClean="0"/>
              <a:t>– If abscess is painful, incision and drainage may be required.</a:t>
            </a:r>
            <a:endParaRPr lang="en-GB" u="sng" dirty="0" smtClean="0"/>
          </a:p>
        </p:txBody>
      </p:sp>
    </p:spTree>
    <p:extLst>
      <p:ext uri="{BB962C8B-B14F-4D97-AF65-F5344CB8AC3E}">
        <p14:creationId xmlns:p14="http://schemas.microsoft.com/office/powerpoint/2010/main" val="2986929375"/>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not to proctoscopy</a:t>
            </a:r>
            <a:endParaRPr lang="en-GB" dirty="0"/>
          </a:p>
        </p:txBody>
      </p:sp>
      <p:sp>
        <p:nvSpPr>
          <p:cNvPr id="3" name="Text Placeholder 2"/>
          <p:cNvSpPr>
            <a:spLocks noGrp="1"/>
          </p:cNvSpPr>
          <p:nvPr>
            <p:ph type="body"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64" y="1420416"/>
            <a:ext cx="9785226" cy="8092057"/>
          </a:xfrm>
          <a:prstGeom prst="rect">
            <a:avLst/>
          </a:prstGeom>
        </p:spPr>
      </p:pic>
    </p:spTree>
    <p:extLst>
      <p:ext uri="{BB962C8B-B14F-4D97-AF65-F5344CB8AC3E}">
        <p14:creationId xmlns:p14="http://schemas.microsoft.com/office/powerpoint/2010/main" val="3083659983"/>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 TIME!</a:t>
            </a:r>
            <a:endParaRPr lang="en-GB" dirty="0"/>
          </a:p>
        </p:txBody>
      </p:sp>
      <p:sp>
        <p:nvSpPr>
          <p:cNvPr id="3" name="Text Placeholder 2"/>
          <p:cNvSpPr>
            <a:spLocks noGrp="1"/>
          </p:cNvSpPr>
          <p:nvPr>
            <p:ph type="body" idx="1"/>
          </p:nvPr>
        </p:nvSpPr>
        <p:spPr>
          <a:xfrm>
            <a:off x="952500" y="1924472"/>
            <a:ext cx="11099800" cy="6971878"/>
          </a:xfrm>
        </p:spPr>
        <p:txBody>
          <a:bodyPr>
            <a:normAutofit fontScale="92500" lnSpcReduction="20000"/>
          </a:bodyPr>
          <a:lstStyle/>
          <a:p>
            <a:pPr marL="0" indent="0">
              <a:buNone/>
            </a:pPr>
            <a:r>
              <a:rPr lang="en-GB" dirty="0" smtClean="0"/>
              <a:t> 1) You </a:t>
            </a:r>
            <a:r>
              <a:rPr lang="en-GB" dirty="0"/>
              <a:t>see a 47-year-old man in clinic with a three-month history of epigastric dull abdominal pain. He states that the pain is worse in the mornings and is relieved after meals. On direct questioning, there is no history of weight loss and the patient’s bowel habits are normal. On examination, his abdomen is soft and experiences moderate discomfort on palpation of the epigastric region. The most likely diagnosis is: </a:t>
            </a:r>
          </a:p>
          <a:p>
            <a:r>
              <a:rPr lang="en-GB" dirty="0"/>
              <a:t>A. Gastric ulcer</a:t>
            </a:r>
          </a:p>
          <a:p>
            <a:r>
              <a:rPr lang="en-GB" dirty="0"/>
              <a:t>B. Gastro-oesophageal reflux disease (GORD)</a:t>
            </a:r>
          </a:p>
          <a:p>
            <a:r>
              <a:rPr lang="en-GB" dirty="0"/>
              <a:t>C. Duodenal ulcer</a:t>
            </a:r>
          </a:p>
          <a:p>
            <a:r>
              <a:rPr lang="en-GB" dirty="0"/>
              <a:t>D. Gastric carcinoma</a:t>
            </a:r>
          </a:p>
          <a:p>
            <a:r>
              <a:rPr lang="en-GB" dirty="0"/>
              <a:t>E. Gastritis</a:t>
            </a:r>
          </a:p>
          <a:p>
            <a:endParaRPr lang="en-GB" dirty="0"/>
          </a:p>
        </p:txBody>
      </p:sp>
    </p:spTree>
    <p:extLst>
      <p:ext uri="{BB962C8B-B14F-4D97-AF65-F5344CB8AC3E}">
        <p14:creationId xmlns:p14="http://schemas.microsoft.com/office/powerpoint/2010/main" val="333809826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a:spLocks noGrp="1"/>
          </p:cNvSpPr>
          <p:nvPr>
            <p:ph type="title"/>
          </p:nvPr>
        </p:nvSpPr>
        <p:spPr>
          <a:xfrm>
            <a:off x="952500" y="267563"/>
            <a:ext cx="11099800" cy="2159001"/>
          </a:xfrm>
          <a:prstGeom prst="rect">
            <a:avLst/>
          </a:prstGeom>
        </p:spPr>
        <p:txBody>
          <a:bodyPr/>
          <a:lstStyle/>
          <a:p>
            <a:pPr lvl="0">
              <a:defRPr sz="1800"/>
            </a:pPr>
            <a:r>
              <a:rPr sz="5600"/>
              <a:t>Mallory Weiss Syndrome</a:t>
            </a:r>
          </a:p>
        </p:txBody>
      </p:sp>
      <p:sp>
        <p:nvSpPr>
          <p:cNvPr id="44" name="Shape 44"/>
          <p:cNvSpPr>
            <a:spLocks noGrp="1"/>
          </p:cNvSpPr>
          <p:nvPr>
            <p:ph type="body" idx="1"/>
          </p:nvPr>
        </p:nvSpPr>
        <p:spPr>
          <a:xfrm>
            <a:off x="358451" y="2618244"/>
            <a:ext cx="12287899" cy="6657595"/>
          </a:xfrm>
          <a:prstGeom prst="rect">
            <a:avLst/>
          </a:prstGeom>
        </p:spPr>
        <p:txBody>
          <a:bodyPr/>
          <a:lstStyle/>
          <a:p>
            <a:pPr lvl="0">
              <a:defRPr sz="1800"/>
            </a:pPr>
            <a:r>
              <a:rPr sz="3000" u="sng"/>
              <a:t>WHAT:</a:t>
            </a:r>
            <a:r>
              <a:rPr sz="3000"/>
              <a:t> Haematemesis from a tear in the oesophagus. It is suggested by a history of normal vomiting before the haematemesis</a:t>
            </a:r>
          </a:p>
          <a:p>
            <a:pPr lvl="0">
              <a:defRPr sz="1800"/>
            </a:pPr>
            <a:r>
              <a:rPr sz="3000" u="sng"/>
              <a:t>CAUSES:</a:t>
            </a:r>
            <a:r>
              <a:rPr sz="3000"/>
              <a:t> Excessive alcohol, aspirin, hiatus hernia (due to higher pressure on retching/ vomiting), straining/ hiccuping/ coughing/ Blunt abdominal trauma/ CPR, gastroenteritis, gastric outlet obstruction, malrotation, volvulus, hepatitis, drugs, severe DKA.</a:t>
            </a:r>
          </a:p>
          <a:p>
            <a:pPr lvl="0">
              <a:defRPr sz="1800"/>
            </a:pPr>
            <a:r>
              <a:rPr sz="3000" u="sng"/>
              <a:t>INVESTIGATIONS:</a:t>
            </a:r>
            <a:r>
              <a:rPr sz="3000"/>
              <a:t> </a:t>
            </a:r>
            <a:r>
              <a:rPr sz="3000" b="1" u="sng"/>
              <a:t>Endoscopy!!!</a:t>
            </a:r>
            <a:r>
              <a:rPr sz="3000" u="sng"/>
              <a:t> ASAP!!!</a:t>
            </a:r>
            <a:r>
              <a:rPr sz="3000"/>
              <a:t> Use the Rockall Score for the extent of a Upper GI bleed.  Also take a FBC</a:t>
            </a:r>
          </a:p>
          <a:p>
            <a:pPr lvl="0">
              <a:defRPr sz="1800"/>
            </a:pPr>
            <a:r>
              <a:rPr sz="3000" u="sng"/>
              <a:t>TREATMENT:</a:t>
            </a:r>
            <a:r>
              <a:rPr sz="3000"/>
              <a:t> the tear may heal itself, but treatment at endoscopy e.g. Injection therapy is first line</a:t>
            </a: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444500"/>
            <a:ext cx="11099800" cy="1335956"/>
          </a:xfrm>
        </p:spPr>
        <p:txBody>
          <a:bodyPr/>
          <a:lstStyle/>
          <a:p>
            <a:r>
              <a:rPr lang="en-GB" dirty="0" smtClean="0"/>
              <a:t>QUIZTASTIC ANSWER</a:t>
            </a:r>
            <a:endParaRPr lang="en-GB" dirty="0"/>
          </a:p>
        </p:txBody>
      </p:sp>
      <p:sp>
        <p:nvSpPr>
          <p:cNvPr id="3" name="Text Placeholder 2"/>
          <p:cNvSpPr>
            <a:spLocks noGrp="1"/>
          </p:cNvSpPr>
          <p:nvPr>
            <p:ph type="body" idx="1"/>
          </p:nvPr>
        </p:nvSpPr>
        <p:spPr>
          <a:xfrm>
            <a:off x="952500" y="1708448"/>
            <a:ext cx="11099800" cy="7187902"/>
          </a:xfrm>
        </p:spPr>
        <p:txBody>
          <a:bodyPr>
            <a:normAutofit lnSpcReduction="10000"/>
          </a:bodyPr>
          <a:lstStyle/>
          <a:p>
            <a:r>
              <a:rPr lang="en-GB" sz="7200" dirty="0" smtClean="0"/>
              <a:t>C</a:t>
            </a:r>
            <a:r>
              <a:rPr lang="en-GB" dirty="0"/>
              <a:t> </a:t>
            </a:r>
            <a:r>
              <a:rPr lang="en-GB" dirty="0" smtClean="0"/>
              <a:t>Although </a:t>
            </a:r>
            <a:r>
              <a:rPr lang="en-GB" dirty="0"/>
              <a:t>all of the answers may present with abdominal pain, the key to the answer is in the history. Duodenal ulcers (C), which are four times more common than gastric ulcers, classically present with abdominal pain which is usually relieved after meals or drinking milk. Gastric ulcers (A) on the other hand present with abdominal pain which tends to worsen after meals. In either duodenal/gastric ulcers, weight loss may be an associated symptom, but this is usually more common in gastric ulcers. Patients who suffer from GORD (B) usually experience retrosternal discomfort (‘heartburn’) after meals and on lying flat. In addition, abdominal discomfort and pain in patients with gastritis (E) usually occurs after meals. Gastric carcinomas (D)tend to present with abdominal pain and drastic weight loss (e.g. 2–3 stone weight loss in the space of three months).</a:t>
            </a:r>
          </a:p>
          <a:p>
            <a:endParaRPr lang="en-GB" dirty="0"/>
          </a:p>
        </p:txBody>
      </p:sp>
    </p:spTree>
    <p:extLst>
      <p:ext uri="{BB962C8B-B14F-4D97-AF65-F5344CB8AC3E}">
        <p14:creationId xmlns:p14="http://schemas.microsoft.com/office/powerpoint/2010/main" val="3379967504"/>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444500"/>
            <a:ext cx="11099800" cy="1047924"/>
          </a:xfrm>
        </p:spPr>
        <p:txBody>
          <a:bodyPr/>
          <a:lstStyle/>
          <a:p>
            <a:r>
              <a:rPr lang="en-GB" dirty="0" smtClean="0"/>
              <a:t>QUIZLAMIC EXTREMISM</a:t>
            </a:r>
            <a:endParaRPr lang="en-GB" dirty="0"/>
          </a:p>
        </p:txBody>
      </p:sp>
      <p:sp>
        <p:nvSpPr>
          <p:cNvPr id="3" name="Text Placeholder 2"/>
          <p:cNvSpPr>
            <a:spLocks noGrp="1"/>
          </p:cNvSpPr>
          <p:nvPr>
            <p:ph type="body" idx="1"/>
          </p:nvPr>
        </p:nvSpPr>
        <p:spPr>
          <a:xfrm>
            <a:off x="952500" y="1636440"/>
            <a:ext cx="11099800" cy="7259910"/>
          </a:xfrm>
        </p:spPr>
        <p:txBody>
          <a:bodyPr>
            <a:normAutofit fontScale="92500" lnSpcReduction="10000"/>
          </a:bodyPr>
          <a:lstStyle/>
          <a:p>
            <a:pPr marL="0" indent="0">
              <a:buNone/>
            </a:pPr>
            <a:r>
              <a:rPr lang="en-GB" dirty="0" smtClean="0"/>
              <a:t>2) You </a:t>
            </a:r>
            <a:r>
              <a:rPr lang="en-GB" dirty="0"/>
              <a:t>see a 40-year-old woman who was diagnosed with Crohn’s disease ten years ago. Due to a severe attack of Crohn’s which failed to respond to medical therapy, she had a small bowel resection. Your registrar tells you that she is at risk of developing vitamin B12 deficiency as a result of her surgery. Which part of the small bowel is responsible for the absorption of vitamin B12?</a:t>
            </a:r>
          </a:p>
          <a:p>
            <a:r>
              <a:rPr lang="en-GB" dirty="0"/>
              <a:t>A. Jejunum</a:t>
            </a:r>
          </a:p>
          <a:p>
            <a:r>
              <a:rPr lang="en-GB" dirty="0"/>
              <a:t>B. Proximal ileum</a:t>
            </a:r>
          </a:p>
          <a:p>
            <a:r>
              <a:rPr lang="en-GB" dirty="0"/>
              <a:t>C. Duodenum</a:t>
            </a:r>
          </a:p>
          <a:p>
            <a:r>
              <a:rPr lang="en-GB" dirty="0"/>
              <a:t>D. Terminal ileum</a:t>
            </a:r>
          </a:p>
          <a:p>
            <a:r>
              <a:rPr lang="en-GB" dirty="0"/>
              <a:t>E. None of the above</a:t>
            </a:r>
          </a:p>
          <a:p>
            <a:endParaRPr lang="en-GB" dirty="0"/>
          </a:p>
        </p:txBody>
      </p:sp>
    </p:spTree>
    <p:extLst>
      <p:ext uri="{BB962C8B-B14F-4D97-AF65-F5344CB8AC3E}">
        <p14:creationId xmlns:p14="http://schemas.microsoft.com/office/powerpoint/2010/main" val="3399463421"/>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HOGWARTS SCHOOL OF WITCHCRAFT AND QUIZZARDRY</a:t>
            </a:r>
            <a:endParaRPr lang="en-GB" dirty="0"/>
          </a:p>
        </p:txBody>
      </p:sp>
      <p:sp>
        <p:nvSpPr>
          <p:cNvPr id="3" name="Text Placeholder 2"/>
          <p:cNvSpPr>
            <a:spLocks noGrp="1"/>
          </p:cNvSpPr>
          <p:nvPr>
            <p:ph type="body" idx="1"/>
          </p:nvPr>
        </p:nvSpPr>
        <p:spPr>
          <a:xfrm>
            <a:off x="952500" y="2212504"/>
            <a:ext cx="11099800" cy="6683846"/>
          </a:xfrm>
        </p:spPr>
        <p:txBody>
          <a:bodyPr>
            <a:normAutofit/>
          </a:bodyPr>
          <a:lstStyle/>
          <a:p>
            <a:r>
              <a:rPr lang="en-GB" sz="7200" dirty="0" smtClean="0"/>
              <a:t>D </a:t>
            </a:r>
            <a:r>
              <a:rPr lang="en-GB" sz="3600" dirty="0"/>
              <a:t>The terminal ileum is responsible for the absorption of vitamin B12. If this vitamin is not supplemented, the patient will experience symptoms of </a:t>
            </a:r>
            <a:r>
              <a:rPr lang="en-GB" sz="3600" dirty="0" err="1"/>
              <a:t>glossitis</a:t>
            </a:r>
            <a:r>
              <a:rPr lang="en-GB" sz="3600" dirty="0"/>
              <a:t>, neuropathy, macrocytic anaemia. The proximal ileum is responsible for absorption of vitamin B2 and vitamin C. The jejunum is responsible for the absorption of vitamin D folic acid and </a:t>
            </a:r>
            <a:r>
              <a:rPr lang="en-GB" sz="3600" dirty="0" err="1"/>
              <a:t>nicotinamide</a:t>
            </a:r>
            <a:r>
              <a:rPr lang="en-GB" sz="3600" dirty="0"/>
              <a:t>. The duodenum is responsible for the absorption of the minerals calcium and iron.</a:t>
            </a:r>
          </a:p>
          <a:p>
            <a:endParaRPr lang="en-GB" sz="7200" dirty="0"/>
          </a:p>
        </p:txBody>
      </p:sp>
    </p:spTree>
    <p:extLst>
      <p:ext uri="{BB962C8B-B14F-4D97-AF65-F5344CB8AC3E}">
        <p14:creationId xmlns:p14="http://schemas.microsoft.com/office/powerpoint/2010/main" val="3995084136"/>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 ME WITH YOUR RHYTHM STICK	</a:t>
            </a:r>
            <a:endParaRPr lang="en-GB" dirty="0"/>
          </a:p>
        </p:txBody>
      </p:sp>
      <p:sp>
        <p:nvSpPr>
          <p:cNvPr id="3" name="Text Placeholder 2"/>
          <p:cNvSpPr>
            <a:spLocks noGrp="1"/>
          </p:cNvSpPr>
          <p:nvPr>
            <p:ph type="body" idx="1"/>
          </p:nvPr>
        </p:nvSpPr>
        <p:spPr/>
        <p:txBody>
          <a:bodyPr>
            <a:normAutofit fontScale="85000" lnSpcReduction="20000"/>
          </a:bodyPr>
          <a:lstStyle/>
          <a:p>
            <a:pPr marL="0" indent="0">
              <a:buNone/>
            </a:pPr>
            <a:r>
              <a:rPr lang="en-GB" dirty="0" smtClean="0"/>
              <a:t>3) A </a:t>
            </a:r>
            <a:r>
              <a:rPr lang="en-GB" dirty="0"/>
              <a:t>28-year-old man undergoes a sigmoidoscopy for longstanding diarrhoea and weight loss. On visualization of the rectum, the mucosa appears inflamed and friable. A rectal biopsy is taken and the histology shows mucosal ulcers with inflammatory infiltrate, crypt abscesses with goblet cell depletion. From the list of answers below, which is the most likely diagnosis describing the histology report?</a:t>
            </a:r>
          </a:p>
          <a:p>
            <a:r>
              <a:rPr lang="en-GB" dirty="0"/>
              <a:t>A. Crohn’s disease</a:t>
            </a:r>
          </a:p>
          <a:p>
            <a:r>
              <a:rPr lang="en-GB" dirty="0"/>
              <a:t>B. Pseudomembranous colitis</a:t>
            </a:r>
          </a:p>
          <a:p>
            <a:r>
              <a:rPr lang="en-GB" dirty="0"/>
              <a:t>C. Irritable bowel syndrome</a:t>
            </a:r>
          </a:p>
          <a:p>
            <a:r>
              <a:rPr lang="en-GB" dirty="0"/>
              <a:t>D. Ulcerative colitis</a:t>
            </a:r>
          </a:p>
          <a:p>
            <a:r>
              <a:rPr lang="en-GB" dirty="0"/>
              <a:t>E. No diagnosis – the report is inconclusive</a:t>
            </a:r>
          </a:p>
          <a:p>
            <a:endParaRPr lang="en-GB" dirty="0"/>
          </a:p>
        </p:txBody>
      </p:sp>
    </p:spTree>
    <p:extLst>
      <p:ext uri="{BB962C8B-B14F-4D97-AF65-F5344CB8AC3E}">
        <p14:creationId xmlns:p14="http://schemas.microsoft.com/office/powerpoint/2010/main" val="1672344406"/>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QUIZTERICAL </a:t>
            </a:r>
            <a:endParaRPr lang="en-GB" dirty="0"/>
          </a:p>
        </p:txBody>
      </p:sp>
      <p:sp>
        <p:nvSpPr>
          <p:cNvPr id="3" name="Text Placeholder 2"/>
          <p:cNvSpPr>
            <a:spLocks noGrp="1"/>
          </p:cNvSpPr>
          <p:nvPr>
            <p:ph type="body" idx="1"/>
          </p:nvPr>
        </p:nvSpPr>
        <p:spPr>
          <a:xfrm>
            <a:off x="952500" y="1780456"/>
            <a:ext cx="11099800" cy="7115894"/>
          </a:xfrm>
        </p:spPr>
        <p:txBody>
          <a:bodyPr>
            <a:normAutofit fontScale="77500" lnSpcReduction="20000"/>
          </a:bodyPr>
          <a:lstStyle/>
          <a:p>
            <a:r>
              <a:rPr lang="en-GB" sz="6900" dirty="0" smtClean="0"/>
              <a:t>D</a:t>
            </a:r>
            <a:r>
              <a:rPr lang="en-GB" dirty="0" smtClean="0"/>
              <a:t> The </a:t>
            </a:r>
            <a:r>
              <a:rPr lang="en-GB" dirty="0"/>
              <a:t>most likely diagnosis is ulcerative colitis (UC) (D) based on the histological results of the rectal biopsy. The findings of inflammatory infiltrates coupled with mucosal ulcers, goblet cell depletion and crypt abscesses are highly suggestive of a diagnosis of UC. UC is described as a relapsing and remitting inflammatory bowel disorder of the colonic mucosa. The condition usually starts at the rectum (</a:t>
            </a:r>
            <a:r>
              <a:rPr lang="en-GB" dirty="0" err="1"/>
              <a:t>proctitis</a:t>
            </a:r>
            <a:r>
              <a:rPr lang="en-GB" dirty="0"/>
              <a:t> in 50 per cent) and spreads proximally, in a continuous fashion, to affect parts of the colon (e.g. left-sided colitis in 30 per cent) or the entire colonic tract (</a:t>
            </a:r>
            <a:r>
              <a:rPr lang="en-GB" dirty="0" err="1"/>
              <a:t>pancolitis</a:t>
            </a:r>
            <a:r>
              <a:rPr lang="en-GB" dirty="0"/>
              <a:t> in 20 per cent). UC tends not to spread beyond the </a:t>
            </a:r>
            <a:r>
              <a:rPr lang="en-GB" dirty="0" err="1"/>
              <a:t>ileocaecal</a:t>
            </a:r>
            <a:r>
              <a:rPr lang="en-GB" dirty="0"/>
              <a:t> valve but may cause a condition called ‘backwash ileitis’. Histologically, Crohn’s disease (A) is characterized by </a:t>
            </a:r>
            <a:r>
              <a:rPr lang="en-GB" dirty="0" err="1"/>
              <a:t>transmural</a:t>
            </a:r>
            <a:r>
              <a:rPr lang="en-GB" dirty="0"/>
              <a:t>, non-</a:t>
            </a:r>
            <a:r>
              <a:rPr lang="en-GB" dirty="0" err="1"/>
              <a:t>caseating</a:t>
            </a:r>
            <a:r>
              <a:rPr lang="en-GB" dirty="0"/>
              <a:t>, granulomatous inflammation, coupled with fissuring ulcers, lymphoid aggregates and neutrophil infiltrates. Crohn’s disease can affect any part of the GI tract from the mouth to the anus (but favours the terminal ileum in 50 per cent) and is also characterized by skip lesions (unaffected bowel between areas of active disease) whereas in UC, disease spreads from the rectum to the </a:t>
            </a:r>
            <a:r>
              <a:rPr lang="en-GB" dirty="0" err="1"/>
              <a:t>ileocaecal</a:t>
            </a:r>
            <a:r>
              <a:rPr lang="en-GB" dirty="0"/>
              <a:t> valve in a continuous fashion depending on the stage of disease. Pseudomembranous colitis (PC) (B) is characterized by the formation of an adherent inflammatory membrane (the </a:t>
            </a:r>
            <a:r>
              <a:rPr lang="en-GB" dirty="0" err="1"/>
              <a:t>pseudomembrane</a:t>
            </a:r>
            <a:r>
              <a:rPr lang="en-GB" dirty="0"/>
              <a:t>) overlying sites of </a:t>
            </a:r>
            <a:r>
              <a:rPr lang="en-GB" dirty="0" err="1"/>
              <a:t>muscosal</a:t>
            </a:r>
            <a:r>
              <a:rPr lang="en-GB" dirty="0"/>
              <a:t> injury within the colon. The histology of PC is described as small surface erosions of the superficial colonic crypts coupled with overlying accumulation of neutrophils, fibrin, mucus and necrotic epithelial cells forming a ‘summit lesion’. The toxins (toxin A and B) produced by the gram-positive anaerobic bacillus, </a:t>
            </a:r>
            <a:r>
              <a:rPr lang="en-GB" dirty="0" err="1"/>
              <a:t>Clostridum</a:t>
            </a:r>
            <a:r>
              <a:rPr lang="en-GB" dirty="0"/>
              <a:t> difficile, are meant to be the cause of PC. There is normal histology of the bowel in irritable bowel syndrome (C).</a:t>
            </a:r>
          </a:p>
          <a:p>
            <a:endParaRPr lang="en-GB" dirty="0"/>
          </a:p>
        </p:txBody>
      </p:sp>
    </p:spTree>
    <p:extLst>
      <p:ext uri="{BB962C8B-B14F-4D97-AF65-F5344CB8AC3E}">
        <p14:creationId xmlns:p14="http://schemas.microsoft.com/office/powerpoint/2010/main" val="41453385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a:spLocks noGrp="1"/>
          </p:cNvSpPr>
          <p:nvPr>
            <p:ph type="title"/>
          </p:nvPr>
        </p:nvSpPr>
        <p:spPr>
          <a:xfrm>
            <a:off x="952499" y="-292734"/>
            <a:ext cx="11099801" cy="2159001"/>
          </a:xfrm>
          <a:prstGeom prst="rect">
            <a:avLst/>
          </a:prstGeom>
        </p:spPr>
        <p:txBody>
          <a:bodyPr/>
          <a:lstStyle/>
          <a:p>
            <a:pPr lvl="0">
              <a:defRPr sz="1800"/>
            </a:pPr>
            <a:r>
              <a:rPr sz="5600"/>
              <a:t>Rockall Score for G.I. Bleeds</a:t>
            </a:r>
          </a:p>
        </p:txBody>
      </p:sp>
      <p:sp>
        <p:nvSpPr>
          <p:cNvPr id="47" name="Shape 47"/>
          <p:cNvSpPr>
            <a:spLocks noGrp="1"/>
          </p:cNvSpPr>
          <p:nvPr>
            <p:ph type="body" idx="1"/>
          </p:nvPr>
        </p:nvSpPr>
        <p:spPr>
          <a:xfrm>
            <a:off x="952499" y="1998968"/>
            <a:ext cx="11099801" cy="1784653"/>
          </a:xfrm>
          <a:prstGeom prst="rect">
            <a:avLst/>
          </a:prstGeom>
        </p:spPr>
        <p:txBody>
          <a:bodyPr/>
          <a:lstStyle/>
          <a:p>
            <a:pPr marL="426720" lvl="0" indent="-426720" defTabSz="560831">
              <a:spcBef>
                <a:spcPts val="4000"/>
              </a:spcBef>
              <a:defRPr sz="1800"/>
            </a:pPr>
            <a:r>
              <a:rPr sz="2880"/>
              <a:t>According to </a:t>
            </a:r>
            <a:r>
              <a:rPr sz="2880" i="1"/>
              <a:t>OHCM</a:t>
            </a:r>
            <a:r>
              <a:rPr sz="2880"/>
              <a:t>, the Rockall Score is a prediction of the risk of rebreeding and mortality after an Upper GI bleed. An initial score &gt;6 is said to be an indication for surgery. The initial score is added to after an endoscopy to give a total Rockall Score.</a:t>
            </a:r>
          </a:p>
        </p:txBody>
      </p:sp>
      <p:pic>
        <p:nvPicPr>
          <p:cNvPr id="48" name="RS.gif"/>
          <p:cNvPicPr/>
          <p:nvPr/>
        </p:nvPicPr>
        <p:blipFill>
          <a:blip r:embed="rId2">
            <a:extLst/>
          </a:blip>
          <a:stretch>
            <a:fillRect/>
          </a:stretch>
        </p:blipFill>
        <p:spPr>
          <a:xfrm>
            <a:off x="1467093" y="3916322"/>
            <a:ext cx="10070614" cy="4808719"/>
          </a:xfrm>
          <a:prstGeom prst="rect">
            <a:avLst/>
          </a:prstGeom>
          <a:ln w="12700">
            <a:miter lim="400000"/>
          </a:ln>
        </p:spPr>
      </p:pic>
      <p:sp>
        <p:nvSpPr>
          <p:cNvPr id="49" name="Shape 49"/>
          <p:cNvSpPr/>
          <p:nvPr/>
        </p:nvSpPr>
        <p:spPr>
          <a:xfrm>
            <a:off x="5589023" y="8702764"/>
            <a:ext cx="6604719" cy="279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1200" u="sng">
                <a:hlinkClick r:id="rId3"/>
              </a:defRPr>
            </a:lvl1pPr>
          </a:lstStyle>
          <a:p>
            <a:pPr lvl="0">
              <a:defRPr sz="1800" u="none"/>
            </a:pPr>
            <a:r>
              <a:rPr sz="1200" u="sng">
                <a:hlinkClick r:id="rId3"/>
              </a:rPr>
              <a:t>http://gastroenterologymaster.blogspot.co.uk/2012/11/rockall-score.html</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title"/>
          </p:nvPr>
        </p:nvSpPr>
        <p:spPr>
          <a:xfrm>
            <a:off x="952499" y="444499"/>
            <a:ext cx="11099801" cy="972116"/>
          </a:xfrm>
          <a:prstGeom prst="rect">
            <a:avLst/>
          </a:prstGeom>
        </p:spPr>
        <p:txBody>
          <a:bodyPr/>
          <a:lstStyle/>
          <a:p>
            <a:pPr lvl="0">
              <a:defRPr sz="1800"/>
            </a:pPr>
            <a:r>
              <a:rPr sz="5600"/>
              <a:t>Peptic Ulcer</a:t>
            </a:r>
          </a:p>
        </p:txBody>
      </p:sp>
      <p:sp>
        <p:nvSpPr>
          <p:cNvPr id="52" name="Shape 52"/>
          <p:cNvSpPr>
            <a:spLocks noGrp="1"/>
          </p:cNvSpPr>
          <p:nvPr>
            <p:ph type="body" idx="1"/>
          </p:nvPr>
        </p:nvSpPr>
        <p:spPr>
          <a:xfrm>
            <a:off x="405968" y="1812990"/>
            <a:ext cx="12192864" cy="7567329"/>
          </a:xfrm>
          <a:prstGeom prst="rect">
            <a:avLst/>
          </a:prstGeom>
        </p:spPr>
        <p:txBody>
          <a:bodyPr>
            <a:normAutofit lnSpcReduction="10000"/>
          </a:bodyPr>
          <a:lstStyle/>
          <a:p>
            <a:pPr lvl="0">
              <a:defRPr sz="1800"/>
            </a:pPr>
            <a:r>
              <a:rPr sz="3000" u="sng"/>
              <a:t>WHAT:</a:t>
            </a:r>
            <a:r>
              <a:rPr sz="3000"/>
              <a:t> Ulcer of acid-bearing area (stomach/proximal duodenum)</a:t>
            </a:r>
          </a:p>
          <a:p>
            <a:pPr lvl="0">
              <a:defRPr sz="1800"/>
            </a:pPr>
            <a:r>
              <a:rPr sz="3000" u="sng"/>
              <a:t>CAUSE:</a:t>
            </a:r>
            <a:r>
              <a:rPr sz="3000"/>
              <a:t> Unclear, though thought that </a:t>
            </a:r>
            <a:r>
              <a:rPr sz="3000" i="1"/>
              <a:t>H. pylori</a:t>
            </a:r>
            <a:r>
              <a:rPr sz="3000"/>
              <a:t> plays a central role; There may be a genetic aspect; Aspirin and NSAIDs; also seen in hyperparathyroidism and Zollinger-Ellison syndrome.</a:t>
            </a:r>
          </a:p>
          <a:p>
            <a:pPr lvl="0">
              <a:defRPr sz="1800"/>
            </a:pPr>
            <a:r>
              <a:rPr sz="3000" u="sng"/>
              <a:t>CLINICAL FEATURES:</a:t>
            </a:r>
            <a:r>
              <a:rPr sz="3000"/>
              <a:t> </a:t>
            </a:r>
            <a:r>
              <a:rPr sz="3000" b="1"/>
              <a:t>Epigastric pain </a:t>
            </a:r>
            <a:r>
              <a:rPr sz="3000"/>
              <a:t>(usually relieved by antacids).</a:t>
            </a:r>
            <a:br>
              <a:rPr sz="3000"/>
            </a:br>
            <a:r>
              <a:rPr sz="3000"/>
              <a:t>- </a:t>
            </a:r>
            <a:r>
              <a:rPr sz="3000" b="1"/>
              <a:t>Duodenal Ulcer</a:t>
            </a:r>
            <a:r>
              <a:rPr sz="3000"/>
              <a:t> painful when pt. is </a:t>
            </a:r>
            <a:r>
              <a:rPr sz="3000" b="1"/>
              <a:t>HUNGRY </a:t>
            </a:r>
            <a:r>
              <a:rPr sz="3000"/>
              <a:t>(and classically occurs at night)</a:t>
            </a:r>
            <a:br>
              <a:rPr sz="3000"/>
            </a:br>
            <a:r>
              <a:rPr sz="3000"/>
              <a:t>- </a:t>
            </a:r>
            <a:r>
              <a:rPr sz="3000" b="1"/>
              <a:t>Gastric Ulcer</a:t>
            </a:r>
            <a:r>
              <a:rPr sz="3000"/>
              <a:t> painful </a:t>
            </a:r>
            <a:r>
              <a:rPr sz="3000" b="1"/>
              <a:t>AFTER EATING</a:t>
            </a:r>
            <a:br>
              <a:rPr sz="3000" b="1"/>
            </a:br>
            <a:r>
              <a:rPr sz="3000"/>
              <a:t>May also be nausea, heartburn, flatulence. May only present with features of a complication (coming up..), or a painless upper GI bleed</a:t>
            </a:r>
          </a:p>
          <a:p>
            <a:pPr lvl="0">
              <a:defRPr sz="1800"/>
            </a:pPr>
            <a:r>
              <a:rPr sz="3000" u="sng"/>
              <a:t>INVESTIGATIONS:</a:t>
            </a:r>
            <a:r>
              <a:rPr sz="3000"/>
              <a:t> Screen for </a:t>
            </a:r>
            <a:r>
              <a:rPr sz="3000" i="1"/>
              <a:t>H. pylori</a:t>
            </a:r>
            <a:r>
              <a:rPr sz="3000"/>
              <a:t> infection (serology, breath test, stool test); Patients &gt;45 need endoscopy with biopsies of the ulcer; Barium meal for suspected gastric outlet obstruction.</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body" idx="1"/>
          </p:nvPr>
        </p:nvSpPr>
        <p:spPr>
          <a:xfrm>
            <a:off x="952500" y="863600"/>
            <a:ext cx="11099800" cy="8026400"/>
          </a:xfrm>
          <a:prstGeom prst="rect">
            <a:avLst/>
          </a:prstGeom>
        </p:spPr>
        <p:txBody>
          <a:bodyPr>
            <a:normAutofit lnSpcReduction="10000"/>
          </a:bodyPr>
          <a:lstStyle/>
          <a:p>
            <a:pPr marL="426720" lvl="0" indent="-426720" defTabSz="560831">
              <a:spcBef>
                <a:spcPts val="4000"/>
              </a:spcBef>
              <a:defRPr sz="1800"/>
            </a:pPr>
            <a:r>
              <a:rPr sz="2880" u="sng"/>
              <a:t>PEPTIC ULCER TREATMENT:</a:t>
            </a:r>
            <a:br>
              <a:rPr sz="2880" u="sng"/>
            </a:br>
            <a:r>
              <a:rPr sz="2880" u="sng"/>
              <a:t/>
            </a:r>
            <a:br>
              <a:rPr sz="2880" u="sng"/>
            </a:br>
            <a:r>
              <a:rPr sz="2880"/>
              <a:t>- </a:t>
            </a:r>
            <a:r>
              <a:rPr sz="2880" i="1" u="sng"/>
              <a:t>H. pylori </a:t>
            </a:r>
            <a:r>
              <a:rPr sz="2880" u="sng"/>
              <a:t>+ve</a:t>
            </a:r>
            <a:r>
              <a:rPr sz="2880"/>
              <a:t>: Eradicate* the </a:t>
            </a:r>
            <a:r>
              <a:rPr sz="2880" i="1"/>
              <a:t>Helicobacter, </a:t>
            </a:r>
            <a:r>
              <a:rPr sz="2880"/>
              <a:t>and prevent reoccurrence by avoiding risk factors.</a:t>
            </a:r>
            <a:br>
              <a:rPr sz="2880"/>
            </a:br>
            <a:r>
              <a:rPr sz="2880"/>
              <a:t>*</a:t>
            </a:r>
            <a:r>
              <a:rPr sz="2880" b="1" u="sng"/>
              <a:t>Triple therapy</a:t>
            </a:r>
            <a:r>
              <a:rPr sz="2880" b="1"/>
              <a:t>: Metronidazole, Clarithromycin/Amoxicillin + PPI (eg Omeprazole)</a:t>
            </a:r>
            <a:r>
              <a:rPr sz="2880"/>
              <a:t/>
            </a:r>
            <a:br>
              <a:rPr sz="2880"/>
            </a:br>
            <a:r>
              <a:rPr sz="2880"/>
              <a:t/>
            </a:r>
            <a:br>
              <a:rPr sz="2880"/>
            </a:br>
            <a:r>
              <a:rPr sz="2880"/>
              <a:t>- </a:t>
            </a:r>
            <a:r>
              <a:rPr sz="2880" i="1" u="sng"/>
              <a:t>H. pylori -ve</a:t>
            </a:r>
            <a:r>
              <a:rPr sz="2880"/>
              <a:t>: Mostly associated with NSAIDs, so stop these, and supplement with acid-suppression drug (e.g. PPI or H</a:t>
            </a:r>
            <a:r>
              <a:rPr sz="2880" baseline="-5999"/>
              <a:t>2</a:t>
            </a:r>
            <a:r>
              <a:rPr sz="2880"/>
              <a:t>-receptor antagonist)</a:t>
            </a:r>
          </a:p>
          <a:p>
            <a:pPr marL="426720" lvl="0" indent="-426720" defTabSz="560831">
              <a:spcBef>
                <a:spcPts val="4000"/>
              </a:spcBef>
              <a:defRPr sz="1800"/>
            </a:pPr>
            <a:r>
              <a:rPr sz="2880" u="sng"/>
              <a:t>COMPLICATIONS</a:t>
            </a:r>
            <a:r>
              <a:rPr sz="2880"/>
              <a:t>: </a:t>
            </a:r>
            <a:r>
              <a:rPr sz="2880" b="1"/>
              <a:t>Perforation! </a:t>
            </a:r>
            <a:r>
              <a:rPr sz="2880"/>
              <a:t>Duodenal more likely to perforate (usually into peritoneal cavity). Treatment is surgical for visceral closure with drainage of the peritoneal cavity, followed by </a:t>
            </a:r>
            <a:r>
              <a:rPr sz="2880" i="1"/>
              <a:t>H. pylori</a:t>
            </a:r>
            <a:r>
              <a:rPr sz="2880"/>
              <a:t> eradication.</a:t>
            </a:r>
            <a:br>
              <a:rPr sz="2880"/>
            </a:br>
            <a:r>
              <a:rPr sz="2880"/>
              <a:t>- Outflow obstruction: due to scarring or oedema. Main symptom = projectile vomiting. Treatment is nasogastric suction and fluid/electrolyte rebalancing.</a:t>
            </a:r>
            <a:br>
              <a:rPr sz="2880"/>
            </a:br>
            <a:r>
              <a:rPr sz="2880"/>
              <a:t>- Haemorrhage</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p:cNvSpPr>
          <p:nvPr>
            <p:ph type="title"/>
          </p:nvPr>
        </p:nvSpPr>
        <p:spPr>
          <a:xfrm>
            <a:off x="952500" y="444500"/>
            <a:ext cx="11099800" cy="1085865"/>
          </a:xfrm>
          <a:prstGeom prst="rect">
            <a:avLst/>
          </a:prstGeom>
        </p:spPr>
        <p:txBody>
          <a:bodyPr/>
          <a:lstStyle/>
          <a:p>
            <a:pPr lvl="0">
              <a:defRPr sz="1800"/>
            </a:pPr>
            <a:r>
              <a:rPr sz="5600"/>
              <a:t>Oesophago-gastric varices</a:t>
            </a:r>
          </a:p>
        </p:txBody>
      </p:sp>
      <p:sp>
        <p:nvSpPr>
          <p:cNvPr id="57" name="Shape 57"/>
          <p:cNvSpPr>
            <a:spLocks noGrp="1"/>
          </p:cNvSpPr>
          <p:nvPr>
            <p:ph type="body" idx="1"/>
          </p:nvPr>
        </p:nvSpPr>
        <p:spPr>
          <a:xfrm>
            <a:off x="490001" y="1730742"/>
            <a:ext cx="12024799" cy="7505988"/>
          </a:xfrm>
          <a:prstGeom prst="rect">
            <a:avLst/>
          </a:prstGeom>
        </p:spPr>
        <p:txBody>
          <a:bodyPr>
            <a:normAutofit lnSpcReduction="10000"/>
          </a:bodyPr>
          <a:lstStyle/>
          <a:p>
            <a:pPr marL="426720" lvl="0" indent="-426720" defTabSz="560831">
              <a:spcBef>
                <a:spcPts val="4000"/>
              </a:spcBef>
              <a:defRPr sz="1800"/>
            </a:pPr>
            <a:r>
              <a:rPr sz="2880" u="sng"/>
              <a:t>WHAT:</a:t>
            </a:r>
            <a:r>
              <a:rPr sz="2880"/>
              <a:t> Dilated veins at junction between systemic and portal venous systems. Most commonly affected in distal oesophagus. The majority of patients have chronic liver disease. Bleeding is usually severe and may be life-threatening</a:t>
            </a:r>
            <a:br>
              <a:rPr sz="2880"/>
            </a:br>
            <a:r>
              <a:rPr sz="2880"/>
              <a:t>- Their size and tendency to bleed depends on portal pressure</a:t>
            </a:r>
          </a:p>
          <a:p>
            <a:pPr marL="426720" lvl="0" indent="-426720" defTabSz="560831">
              <a:spcBef>
                <a:spcPts val="4000"/>
              </a:spcBef>
              <a:defRPr sz="1800"/>
            </a:pPr>
            <a:r>
              <a:rPr sz="2880" u="sng"/>
              <a:t>CAUSES:</a:t>
            </a:r>
            <a:r>
              <a:rPr sz="2880"/>
              <a:t> </a:t>
            </a:r>
            <a:r>
              <a:rPr sz="2880" b="1"/>
              <a:t>(anything that increases Portal Pressure basically)</a:t>
            </a:r>
            <a:br>
              <a:rPr sz="2880" b="1"/>
            </a:br>
            <a:r>
              <a:rPr sz="2880"/>
              <a:t>- </a:t>
            </a:r>
            <a:r>
              <a:rPr sz="2880" i="1"/>
              <a:t>(PRE-HEPATIC):</a:t>
            </a:r>
            <a:r>
              <a:rPr sz="2880"/>
              <a:t> Portal Vein Thrombosis, Portal Vein Obstruction, Increased Portal blood flow, Increasd Splenic flow</a:t>
            </a:r>
            <a:br>
              <a:rPr sz="2880"/>
            </a:br>
            <a:r>
              <a:rPr sz="2880"/>
              <a:t>- </a:t>
            </a:r>
            <a:r>
              <a:rPr sz="2880" i="1"/>
              <a:t>(INTRA-HEPATIC):</a:t>
            </a:r>
            <a:r>
              <a:rPr sz="2880"/>
              <a:t> </a:t>
            </a:r>
            <a:r>
              <a:rPr sz="2880" b="1"/>
              <a:t>Cirrhosis, </a:t>
            </a:r>
            <a:r>
              <a:rPr sz="2880"/>
              <a:t>Idiopathic Portal HTN, Acute Hepatitis (especially Alcoholic), Schistosomiasis</a:t>
            </a:r>
            <a:br>
              <a:rPr sz="2880"/>
            </a:br>
            <a:r>
              <a:rPr sz="2880"/>
              <a:t>- </a:t>
            </a:r>
            <a:r>
              <a:rPr sz="2880" i="1"/>
              <a:t>(POST-HEPATIC):</a:t>
            </a:r>
            <a:r>
              <a:rPr sz="2880"/>
              <a:t> Compression (e.g. Tumour), Budd-Chiari syndrome, Constrictive Pericarditis, Right Heart Failure (rarely)</a:t>
            </a:r>
          </a:p>
          <a:p>
            <a:pPr marL="426720" lvl="0" indent="-426720" defTabSz="560831">
              <a:spcBef>
                <a:spcPts val="4000"/>
              </a:spcBef>
              <a:defRPr sz="1800"/>
            </a:pPr>
            <a:r>
              <a:rPr sz="2880" u="sng"/>
              <a:t>RISK FACTORS</a:t>
            </a:r>
            <a:r>
              <a:rPr sz="2880"/>
              <a:t> (for Portal HTN): Worsening liver disease, malnourishment, alcohol intake, increased intra-abdo pressure, aspirin and NSAIDs, bacterial infection</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body" idx="1"/>
          </p:nvPr>
        </p:nvSpPr>
        <p:spPr>
          <a:xfrm>
            <a:off x="616540" y="601968"/>
            <a:ext cx="11771721" cy="8549664"/>
          </a:xfrm>
          <a:prstGeom prst="rect">
            <a:avLst/>
          </a:prstGeom>
        </p:spPr>
        <p:txBody>
          <a:bodyPr/>
          <a:lstStyle/>
          <a:p>
            <a:pPr lvl="0">
              <a:defRPr sz="1800"/>
            </a:pPr>
            <a:r>
              <a:rPr sz="3000"/>
              <a:t>CLINICAL FEATURES OF VARICES: Haematemesis, melaena, abdominal pain, liver disease features, painful swallowing, pallor, may be in shock</a:t>
            </a:r>
          </a:p>
          <a:p>
            <a:pPr lvl="0">
              <a:defRPr sz="1800"/>
            </a:pPr>
            <a:r>
              <a:rPr sz="3000"/>
              <a:t>INVESTIGATIONS: </a:t>
            </a:r>
            <a:r>
              <a:rPr sz="3000" b="1"/>
              <a:t>Endoscopy!</a:t>
            </a:r>
            <a:r>
              <a:rPr sz="3000"/>
              <a:t> Bloods (LFTs and U+Es), CXR, and investigate cause of the Portal Hypertension.</a:t>
            </a:r>
            <a:br>
              <a:rPr sz="3000"/>
            </a:br>
            <a:r>
              <a:rPr sz="3000"/>
              <a:t>- Rockall Score</a:t>
            </a:r>
          </a:p>
          <a:p>
            <a:pPr lvl="0">
              <a:defRPr sz="1800"/>
            </a:pPr>
            <a:r>
              <a:rPr sz="3000"/>
              <a:t>TREATMENT: Terlipressin until haemostatic, antibiotics.</a:t>
            </a:r>
            <a:br>
              <a:rPr sz="3000"/>
            </a:br>
            <a:r>
              <a:rPr sz="3000"/>
              <a:t>- If Oesophageal: Band ligation, TIPS*, stenting (last resort)</a:t>
            </a:r>
            <a:br>
              <a:rPr sz="3000"/>
            </a:br>
            <a:r>
              <a:rPr sz="3000"/>
              <a:t>- If Gastric: Endoscopic Injection, TIPS*</a:t>
            </a:r>
            <a:br>
              <a:rPr sz="3000"/>
            </a:br>
            <a:r>
              <a:rPr sz="3000"/>
              <a:t/>
            </a:r>
            <a:br>
              <a:rPr sz="3000"/>
            </a:br>
            <a:r>
              <a:rPr sz="3000"/>
              <a:t/>
            </a:r>
            <a:br>
              <a:rPr sz="3000"/>
            </a:br>
            <a:r>
              <a:rPr sz="3000"/>
              <a:t>*TIPS: Transjugular Intrahepatic Portosystemic Shunt - interventional radiologists create an artificial channel in the liver to lower portal pressure</a:t>
            </a:r>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1552</TotalTime>
  <Words>3218</Words>
  <Application>Microsoft Office PowerPoint</Application>
  <PresentationFormat>Custom</PresentationFormat>
  <Paragraphs>190</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White</vt:lpstr>
      <vt:lpstr>G.I. (Part I) Peer Teaching for Phase 2a</vt:lpstr>
      <vt:lpstr>Gastroesophageal Reflux Disease (GORD)</vt:lpstr>
      <vt:lpstr>PowerPoint Presentation</vt:lpstr>
      <vt:lpstr>Mallory Weiss Syndrome</vt:lpstr>
      <vt:lpstr>Rockall Score for G.I. Bleeds</vt:lpstr>
      <vt:lpstr>Peptic Ulcer</vt:lpstr>
      <vt:lpstr>PowerPoint Presentation</vt:lpstr>
      <vt:lpstr>Oesophago-gastric varices</vt:lpstr>
      <vt:lpstr>PowerPoint Presentation</vt:lpstr>
      <vt:lpstr>Oesophageal Motility Disorders: Achalasia</vt:lpstr>
      <vt:lpstr>Oesophageal Motility Disorders: Scleroderma</vt:lpstr>
      <vt:lpstr>Gastritis</vt:lpstr>
      <vt:lpstr>Malabsorption</vt:lpstr>
      <vt:lpstr>Coeliac Disease</vt:lpstr>
      <vt:lpstr>PowerPoint Presentation</vt:lpstr>
      <vt:lpstr>Tropical Sprue</vt:lpstr>
      <vt:lpstr>INFLAMMATORY BOWEL DISEASE</vt:lpstr>
      <vt:lpstr>Crohn’s Disease</vt:lpstr>
      <vt:lpstr>Ulcerative Colitis</vt:lpstr>
      <vt:lpstr>PowerPoint Presentation</vt:lpstr>
      <vt:lpstr>PowerPoint Presentation</vt:lpstr>
      <vt:lpstr>INTESTINAL OBSTRUCTIONS</vt:lpstr>
      <vt:lpstr>SMALL BOWEL OBSTRUCTION</vt:lpstr>
      <vt:lpstr>Large bowel obstruction</vt:lpstr>
      <vt:lpstr>Ileus/pseudo-obstruction</vt:lpstr>
      <vt:lpstr>Ischaemic colitis</vt:lpstr>
      <vt:lpstr>Irritable vowel syndrome (IVS)</vt:lpstr>
      <vt:lpstr>Irritable bowel syndrome (IBS)</vt:lpstr>
      <vt:lpstr>Irritable bowel syndrome</vt:lpstr>
      <vt:lpstr>IBS - treatment</vt:lpstr>
      <vt:lpstr>Diverticular disease</vt:lpstr>
      <vt:lpstr>Diverticulitis</vt:lpstr>
      <vt:lpstr>BUM STUFF!</vt:lpstr>
      <vt:lpstr>Haemorrhoids</vt:lpstr>
      <vt:lpstr>Anorectal abscess</vt:lpstr>
      <vt:lpstr>Fistula in ano</vt:lpstr>
      <vt:lpstr>Pilonoidal sinus</vt:lpstr>
      <vt:lpstr>How not to proctoscopy</vt:lpstr>
      <vt:lpstr>QUIZ TIME!</vt:lpstr>
      <vt:lpstr>QUIZTASTIC ANSWER</vt:lpstr>
      <vt:lpstr>QUIZLAMIC EXTREMISM</vt:lpstr>
      <vt:lpstr>HOGWARTS SCHOOL OF WITCHCRAFT AND QUIZZARDRY</vt:lpstr>
      <vt:lpstr>QUIZ ME WITH YOUR RHYTHM STICK </vt:lpstr>
      <vt:lpstr>QUIZTERICAL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 (Part I) Peer Teaching for Phase 2a</dc:title>
  <dc:creator>Seb</dc:creator>
  <cp:lastModifiedBy>Dell</cp:lastModifiedBy>
  <cp:revision>28</cp:revision>
  <dcterms:modified xsi:type="dcterms:W3CDTF">2015-06-16T10:01:02Z</dcterms:modified>
</cp:coreProperties>
</file>