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3179D5B-0A4F-42D3-BEBF-33E4B1ADDBF3}">
  <a:tblStyle styleId="{93179D5B-0A4F-42D3-BEBF-33E4B1ADDBF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8"/>
  </p:normalViewPr>
  <p:slideViewPr>
    <p:cSldViewPr snapToGrid="0">
      <p:cViewPr varScale="1">
        <p:scale>
          <a:sx n="156" d="100"/>
          <a:sy n="156" d="100"/>
        </p:scale>
        <p:origin x="360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c70fdccc5e_0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c70fdccc5e_0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c754ae06b4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c754ae06b4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c70fdccc5e_0_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c70fdccc5e_0_3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c754ae06b4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c754ae06b4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c70fdccc5e_0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c70fdccc5e_0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c754ae06b4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c754ae06b4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c70fdccc5e_0_3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c70fdccc5e_0_3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c754ae06b4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c754ae06b4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c70fdccc5e_0_3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c70fdccc5e_0_3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c754ae06b4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c754ae06b4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c70fdccc5e_0_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c70fdccc5e_0_3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c70fdccc5e_0_3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c70fdccc5e_0_3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c754ae06b4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c754ae06b4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c70fdccc5e_0_3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c70fdccc5e_0_3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c754ae06b4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c754ae06b4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c70fdccc5e_0_3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c70fdccc5e_0_3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c827ac002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c827ac002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c70fdccc5e_0_3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c70fdccc5e_0_3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c70fdccc5e_0_3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c70fdccc5e_0_3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c754ae06b4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c754ae06b4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c70fdccc5e_0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c70fdccc5e_0_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c70fdccc5e_0_3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c70fdccc5e_0_3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c70fdccc5e_0_3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c70fdccc5e_0_3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754ae06b4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754ae06b4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c70fdccc5e_0_3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c70fdccc5e_0_3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c70fdccc5e_0_3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c70fdccc5e_0_3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c754ae06b4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c754ae06b4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c70fdccc5e_0_3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c70fdccc5e_0_3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c754ae06b4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c754ae06b4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400">
                <a:solidFill>
                  <a:srgbClr val="3C78D8"/>
                </a:solidFill>
              </a:rPr>
              <a:t>GU - Part 2</a:t>
            </a:r>
            <a:endParaRPr sz="6400">
              <a:solidFill>
                <a:srgbClr val="3C78D8"/>
              </a:solidFill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Emily Finbow and Emma Partington - Peer Teaching Society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15th March 2021- 6:30pm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Bladder Cancer</a:t>
            </a:r>
            <a:endParaRPr/>
          </a:p>
        </p:txBody>
      </p:sp>
      <p:sp>
        <p:nvSpPr>
          <p:cNvPr id="121" name="Google Shape;121;p22"/>
          <p:cNvSpPr/>
          <p:nvPr/>
        </p:nvSpPr>
        <p:spPr>
          <a:xfrm>
            <a:off x="82675" y="53150"/>
            <a:ext cx="478500" cy="4350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22"/>
          <p:cNvSpPr txBox="1"/>
          <p:nvPr/>
        </p:nvSpPr>
        <p:spPr>
          <a:xfrm>
            <a:off x="311700" y="941525"/>
            <a:ext cx="3198300" cy="18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u="sng"/>
              <a:t>Basics:</a:t>
            </a:r>
            <a:r>
              <a:rPr lang="en-GB" sz="1200"/>
              <a:t> 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Most common subtype = </a:t>
            </a:r>
            <a:r>
              <a:rPr lang="en-GB" sz="1200">
                <a:solidFill>
                  <a:schemeClr val="accent1"/>
                </a:solidFill>
              </a:rPr>
              <a:t>transitional cell carcinoma</a:t>
            </a:r>
            <a:r>
              <a:rPr lang="en-GB" sz="1200"/>
              <a:t> of the bladder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Incidence increases with age, average age of diagnosis = 73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Most common sites of metastasis = lymph nodes, bones, lung, liver</a:t>
            </a:r>
            <a:endParaRPr sz="1200"/>
          </a:p>
        </p:txBody>
      </p:sp>
      <p:sp>
        <p:nvSpPr>
          <p:cNvPr id="123" name="Google Shape;123;p22"/>
          <p:cNvSpPr txBox="1"/>
          <p:nvPr/>
        </p:nvSpPr>
        <p:spPr>
          <a:xfrm>
            <a:off x="311700" y="2876550"/>
            <a:ext cx="3198300" cy="20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u="sng"/>
              <a:t>Risk Factors:</a:t>
            </a:r>
            <a:r>
              <a:rPr lang="en-GB" sz="1200"/>
              <a:t> </a:t>
            </a:r>
            <a:endParaRPr sz="12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Age 50-80, male, caucasian </a:t>
            </a:r>
            <a:endParaRPr sz="12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accent1"/>
                </a:solidFill>
              </a:rPr>
              <a:t>Exposure to dyes/ rubber/ leather/ textiles + paint </a:t>
            </a:r>
            <a:r>
              <a:rPr lang="en-GB" sz="1200"/>
              <a:t>- hairdresser, painter etc </a:t>
            </a:r>
            <a:endParaRPr sz="12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200"/>
              <a:t>Cyclophosphamide (RA/ chemotherapy) + previous pelvic radiotherapy </a:t>
            </a:r>
            <a:endParaRPr sz="12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200"/>
              <a:t>Smoking </a:t>
            </a:r>
            <a:endParaRPr sz="1200"/>
          </a:p>
        </p:txBody>
      </p:sp>
      <p:sp>
        <p:nvSpPr>
          <p:cNvPr id="124" name="Google Shape;124;p22"/>
          <p:cNvSpPr txBox="1"/>
          <p:nvPr/>
        </p:nvSpPr>
        <p:spPr>
          <a:xfrm>
            <a:off x="3747425" y="171000"/>
            <a:ext cx="5108400" cy="20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u="sng"/>
              <a:t>Presentation:</a:t>
            </a:r>
            <a:r>
              <a:rPr lang="en-GB" sz="1200"/>
              <a:t> </a:t>
            </a:r>
            <a:endParaRPr sz="12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accent1"/>
                </a:solidFill>
              </a:rPr>
              <a:t>Painless visible haematuria</a:t>
            </a:r>
            <a:r>
              <a:rPr lang="en-GB" sz="1200"/>
              <a:t> (can be non-visible)</a:t>
            </a:r>
            <a:endParaRPr sz="12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200"/>
              <a:t>Urgency </a:t>
            </a:r>
            <a:endParaRPr sz="12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200"/>
              <a:t>Suprapubic/ pelvic mass/ pain </a:t>
            </a:r>
            <a:endParaRPr sz="12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200"/>
              <a:t>Recurrent UTI </a:t>
            </a:r>
            <a:endParaRPr sz="12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200"/>
              <a:t>Symptoms of systemic spread - bone pain, weight loss etc</a:t>
            </a:r>
            <a:endParaRPr sz="1200"/>
          </a:p>
        </p:txBody>
      </p:sp>
      <p:sp>
        <p:nvSpPr>
          <p:cNvPr id="125" name="Google Shape;125;p22"/>
          <p:cNvSpPr txBox="1"/>
          <p:nvPr/>
        </p:nvSpPr>
        <p:spPr>
          <a:xfrm>
            <a:off x="3747425" y="2357875"/>
            <a:ext cx="5108400" cy="7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u="sng"/>
              <a:t>Investigations:</a:t>
            </a:r>
            <a:r>
              <a:rPr lang="en-GB" sz="1200"/>
              <a:t> </a:t>
            </a:r>
            <a:endParaRPr sz="12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1200"/>
              <a:t>Haematuria clinic: bloods, urine sample for microscopy + culture, ultrasound + </a:t>
            </a:r>
            <a:r>
              <a:rPr lang="en-GB" sz="1200">
                <a:solidFill>
                  <a:schemeClr val="accent1"/>
                </a:solidFill>
              </a:rPr>
              <a:t>flexible cystoscopy </a:t>
            </a:r>
            <a:endParaRPr sz="1200">
              <a:solidFill>
                <a:schemeClr val="accent1"/>
              </a:solidFill>
            </a:endParaRPr>
          </a:p>
        </p:txBody>
      </p:sp>
      <p:sp>
        <p:nvSpPr>
          <p:cNvPr id="126" name="Google Shape;126;p22"/>
          <p:cNvSpPr txBox="1"/>
          <p:nvPr/>
        </p:nvSpPr>
        <p:spPr>
          <a:xfrm>
            <a:off x="3747425" y="3323575"/>
            <a:ext cx="5108400" cy="17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u="sng"/>
              <a:t>Management:</a:t>
            </a:r>
            <a:r>
              <a:rPr lang="en-GB" sz="1200"/>
              <a:t> </a:t>
            </a:r>
            <a:endParaRPr sz="12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accent1"/>
                </a:solidFill>
              </a:rPr>
              <a:t>Psychosocial factors</a:t>
            </a:r>
            <a:r>
              <a:rPr lang="en-GB" sz="1200"/>
              <a:t>: cancer specialist nurse support, Macmillan support</a:t>
            </a:r>
            <a:endParaRPr sz="12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200"/>
              <a:t>Medical: radiotherapy, chemotherapy (intravesical therapy or systemic) + symptomatic relief</a:t>
            </a:r>
            <a:endParaRPr sz="12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200"/>
              <a:t>Surgical: </a:t>
            </a:r>
            <a:r>
              <a:rPr lang="en-GB" sz="1200">
                <a:solidFill>
                  <a:schemeClr val="accent1"/>
                </a:solidFill>
              </a:rPr>
              <a:t>transurethral resection of bladder tumour</a:t>
            </a:r>
            <a:r>
              <a:rPr lang="en-GB" sz="1200"/>
              <a:t> ‘TURBT’, cystodiathermy, cystectomy </a:t>
            </a:r>
            <a:endParaRPr sz="12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7725" y="478475"/>
            <a:ext cx="2076450" cy="400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Prostate Cancer</a:t>
            </a:r>
            <a:endParaRPr/>
          </a:p>
        </p:txBody>
      </p:sp>
      <p:sp>
        <p:nvSpPr>
          <p:cNvPr id="137" name="Google Shape;137;p24"/>
          <p:cNvSpPr txBox="1">
            <a:spLocks noGrp="1"/>
          </p:cNvSpPr>
          <p:nvPr>
            <p:ph type="body" idx="1"/>
          </p:nvPr>
        </p:nvSpPr>
        <p:spPr>
          <a:xfrm>
            <a:off x="82675" y="1010150"/>
            <a:ext cx="4816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-GB" sz="1230" u="sng">
                <a:solidFill>
                  <a:schemeClr val="dk1"/>
                </a:solidFill>
              </a:rPr>
              <a:t>Basics: </a:t>
            </a:r>
            <a:endParaRPr sz="1230" u="sng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-GB" sz="1230">
                <a:solidFill>
                  <a:schemeClr val="accent1"/>
                </a:solidFill>
              </a:rPr>
              <a:t>Most common</a:t>
            </a:r>
            <a:r>
              <a:rPr lang="en-GB" sz="1230">
                <a:solidFill>
                  <a:schemeClr val="dk1"/>
                </a:solidFill>
              </a:rPr>
              <a:t> male malignancy </a:t>
            </a:r>
            <a:endParaRPr sz="123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-GB" sz="1230">
                <a:solidFill>
                  <a:schemeClr val="dk1"/>
                </a:solidFill>
              </a:rPr>
              <a:t>Most are </a:t>
            </a:r>
            <a:r>
              <a:rPr lang="en-GB" sz="1230">
                <a:solidFill>
                  <a:schemeClr val="accent1"/>
                </a:solidFill>
              </a:rPr>
              <a:t>slow growing</a:t>
            </a:r>
            <a:r>
              <a:rPr lang="en-GB" sz="1230">
                <a:solidFill>
                  <a:schemeClr val="dk1"/>
                </a:solidFill>
              </a:rPr>
              <a:t> but some can be very aggressive and </a:t>
            </a:r>
            <a:r>
              <a:rPr lang="en-GB" sz="1230">
                <a:solidFill>
                  <a:schemeClr val="accent1"/>
                </a:solidFill>
              </a:rPr>
              <a:t>malignant </a:t>
            </a:r>
            <a:endParaRPr sz="1230">
              <a:solidFill>
                <a:schemeClr val="accent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endParaRPr sz="123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-GB" sz="1230" u="sng">
                <a:solidFill>
                  <a:schemeClr val="dk1"/>
                </a:solidFill>
              </a:rPr>
              <a:t>Risk factors:</a:t>
            </a:r>
            <a:r>
              <a:rPr lang="en-GB" sz="1230">
                <a:solidFill>
                  <a:schemeClr val="dk1"/>
                </a:solidFill>
              </a:rPr>
              <a:t> </a:t>
            </a:r>
            <a:endParaRPr sz="123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-GB" sz="1230">
                <a:solidFill>
                  <a:schemeClr val="accent1"/>
                </a:solidFill>
              </a:rPr>
              <a:t>Afro-Caribbean</a:t>
            </a:r>
            <a:r>
              <a:rPr lang="en-GB" sz="1230">
                <a:solidFill>
                  <a:schemeClr val="dk1"/>
                </a:solidFill>
              </a:rPr>
              <a:t>, family history/</a:t>
            </a:r>
            <a:r>
              <a:rPr lang="en-GB" sz="1230">
                <a:solidFill>
                  <a:schemeClr val="accent1"/>
                </a:solidFill>
              </a:rPr>
              <a:t>genetics</a:t>
            </a:r>
            <a:r>
              <a:rPr lang="en-GB" sz="1230">
                <a:solidFill>
                  <a:schemeClr val="dk1"/>
                </a:solidFill>
              </a:rPr>
              <a:t>, increasing </a:t>
            </a:r>
            <a:r>
              <a:rPr lang="en-GB" sz="1230">
                <a:solidFill>
                  <a:schemeClr val="accent1"/>
                </a:solidFill>
              </a:rPr>
              <a:t>age</a:t>
            </a:r>
            <a:r>
              <a:rPr lang="en-GB" sz="1230">
                <a:solidFill>
                  <a:schemeClr val="dk1"/>
                </a:solidFill>
              </a:rPr>
              <a:t>, anabolic steroids </a:t>
            </a:r>
            <a:endParaRPr sz="123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endParaRPr sz="123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-GB" sz="1230" u="sng">
                <a:solidFill>
                  <a:schemeClr val="dk1"/>
                </a:solidFill>
              </a:rPr>
              <a:t>Presentation: </a:t>
            </a:r>
            <a:endParaRPr sz="1230" u="sng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-GB" sz="1230">
                <a:solidFill>
                  <a:schemeClr val="accent1"/>
                </a:solidFill>
              </a:rPr>
              <a:t>LUTS</a:t>
            </a:r>
            <a:r>
              <a:rPr lang="en-GB" sz="1230">
                <a:solidFill>
                  <a:schemeClr val="dk1"/>
                </a:solidFill>
              </a:rPr>
              <a:t>, weight loss, fatigue, night sweats, </a:t>
            </a:r>
            <a:r>
              <a:rPr lang="en-GB" sz="1230">
                <a:solidFill>
                  <a:schemeClr val="accent1"/>
                </a:solidFill>
              </a:rPr>
              <a:t>bone pain </a:t>
            </a:r>
            <a:endParaRPr sz="1230">
              <a:solidFill>
                <a:schemeClr val="accent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-GB" sz="1230">
                <a:solidFill>
                  <a:schemeClr val="dk1"/>
                </a:solidFill>
              </a:rPr>
              <a:t>Common metastasis to bone (</a:t>
            </a:r>
            <a:r>
              <a:rPr lang="en-GB" sz="1230">
                <a:solidFill>
                  <a:schemeClr val="accent1"/>
                </a:solidFill>
              </a:rPr>
              <a:t>sclerotic bony lesions</a:t>
            </a:r>
            <a:r>
              <a:rPr lang="en-GB" sz="1230">
                <a:solidFill>
                  <a:schemeClr val="dk1"/>
                </a:solidFill>
              </a:rPr>
              <a:t>), brain, liver and lung</a:t>
            </a:r>
            <a:endParaRPr sz="1230">
              <a:solidFill>
                <a:schemeClr val="dk1"/>
              </a:solidFill>
            </a:endParaRPr>
          </a:p>
        </p:txBody>
      </p:sp>
      <p:sp>
        <p:nvSpPr>
          <p:cNvPr id="138" name="Google Shape;138;p24"/>
          <p:cNvSpPr/>
          <p:nvPr/>
        </p:nvSpPr>
        <p:spPr>
          <a:xfrm>
            <a:off x="82675" y="53150"/>
            <a:ext cx="478500" cy="4350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4"/>
          <p:cNvSpPr txBox="1"/>
          <p:nvPr/>
        </p:nvSpPr>
        <p:spPr>
          <a:xfrm>
            <a:off x="4898875" y="1031300"/>
            <a:ext cx="4016700" cy="37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u="sng">
                <a:solidFill>
                  <a:schemeClr val="dk1"/>
                </a:solidFill>
              </a:rPr>
              <a:t>Investigations:</a:t>
            </a:r>
            <a:endParaRPr sz="1200" u="sng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chemeClr val="dk1"/>
                </a:solidFill>
              </a:rPr>
              <a:t>DRE and PSA are done in community, </a:t>
            </a:r>
            <a:r>
              <a:rPr lang="en-GB" sz="1200">
                <a:solidFill>
                  <a:schemeClr val="accent1"/>
                </a:solidFill>
              </a:rPr>
              <a:t>Transrectal USS</a:t>
            </a:r>
            <a:r>
              <a:rPr lang="en-GB" sz="1200">
                <a:solidFill>
                  <a:schemeClr val="dk1"/>
                </a:solidFill>
              </a:rPr>
              <a:t> and </a:t>
            </a:r>
            <a:r>
              <a:rPr lang="en-GB" sz="1200">
                <a:solidFill>
                  <a:schemeClr val="accent1"/>
                </a:solidFill>
              </a:rPr>
              <a:t>biopsy</a:t>
            </a:r>
            <a:r>
              <a:rPr lang="en-GB" sz="1200">
                <a:solidFill>
                  <a:schemeClr val="dk1"/>
                </a:solidFill>
              </a:rPr>
              <a:t> = DIAGNOSTIC 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accent1"/>
                </a:solidFill>
              </a:rPr>
              <a:t>Gleason grading system</a:t>
            </a:r>
            <a:r>
              <a:rPr lang="en-GB" sz="1200">
                <a:solidFill>
                  <a:schemeClr val="dk1"/>
                </a:solidFill>
              </a:rPr>
              <a:t> - higher the score the worse the prognosis 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 u="sng">
                <a:solidFill>
                  <a:schemeClr val="dk1"/>
                </a:solidFill>
              </a:rPr>
              <a:t>Management: </a:t>
            </a:r>
            <a:endParaRPr sz="1200" u="sng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-GB" sz="1200">
                <a:solidFill>
                  <a:schemeClr val="dk1"/>
                </a:solidFill>
              </a:rPr>
              <a:t>If local - </a:t>
            </a:r>
            <a:r>
              <a:rPr lang="en-GB" sz="1200">
                <a:solidFill>
                  <a:schemeClr val="accent1"/>
                </a:solidFill>
              </a:rPr>
              <a:t>prostatectomy</a:t>
            </a:r>
            <a:r>
              <a:rPr lang="en-GB" sz="1200">
                <a:solidFill>
                  <a:schemeClr val="dk1"/>
                </a:solidFill>
              </a:rPr>
              <a:t> (&lt;70), </a:t>
            </a:r>
            <a:r>
              <a:rPr lang="en-GB" sz="1200">
                <a:solidFill>
                  <a:schemeClr val="accent1"/>
                </a:solidFill>
              </a:rPr>
              <a:t>active surveillance</a:t>
            </a:r>
            <a:r>
              <a:rPr lang="en-GB" sz="1200">
                <a:solidFill>
                  <a:schemeClr val="dk1"/>
                </a:solidFill>
              </a:rPr>
              <a:t> (&gt;70 and low risk), </a:t>
            </a:r>
            <a:r>
              <a:rPr lang="en-GB" sz="1200">
                <a:solidFill>
                  <a:schemeClr val="accent1"/>
                </a:solidFill>
              </a:rPr>
              <a:t>radiotherapy</a:t>
            </a:r>
            <a:endParaRPr sz="1200">
              <a:solidFill>
                <a:schemeClr val="accent1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-GB" sz="1200">
                <a:solidFill>
                  <a:schemeClr val="dk1"/>
                </a:solidFill>
              </a:rPr>
              <a:t>If metastatic - </a:t>
            </a:r>
            <a:r>
              <a:rPr lang="en-GB" sz="1200">
                <a:solidFill>
                  <a:schemeClr val="accent1"/>
                </a:solidFill>
              </a:rPr>
              <a:t>chemotherapy</a:t>
            </a:r>
            <a:r>
              <a:rPr lang="en-GB" sz="1200">
                <a:solidFill>
                  <a:schemeClr val="dk1"/>
                </a:solidFill>
              </a:rPr>
              <a:t>, </a:t>
            </a:r>
            <a:r>
              <a:rPr lang="en-GB" sz="1200">
                <a:solidFill>
                  <a:schemeClr val="accent1"/>
                </a:solidFill>
              </a:rPr>
              <a:t>radiotherapy</a:t>
            </a:r>
            <a:r>
              <a:rPr lang="en-GB" sz="1200">
                <a:solidFill>
                  <a:schemeClr val="dk1"/>
                </a:solidFill>
              </a:rPr>
              <a:t>, </a:t>
            </a:r>
            <a:r>
              <a:rPr lang="en-GB" sz="1200">
                <a:solidFill>
                  <a:schemeClr val="accent1"/>
                </a:solidFill>
              </a:rPr>
              <a:t>bilateral orchidectomy </a:t>
            </a:r>
            <a:r>
              <a:rPr lang="en-GB" sz="1200">
                <a:solidFill>
                  <a:schemeClr val="dk1"/>
                </a:solidFill>
              </a:rPr>
              <a:t>(gold standard hormonal treatment), Goserelin (LHRH receptor blocker), palliative treatments focus on relieving symptoms e.g. TURP 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-GB" sz="1200">
                <a:solidFill>
                  <a:schemeClr val="dk1"/>
                </a:solidFill>
              </a:rPr>
              <a:t>Most hormone sensitive malignancy 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0" name="Google Shape;14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0075" y="3405600"/>
            <a:ext cx="2761754" cy="151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5"/>
          <p:cNvPicPr preferRelativeResize="0"/>
          <p:nvPr/>
        </p:nvPicPr>
        <p:blipFill rotWithShape="1">
          <a:blip r:embed="rId3">
            <a:alphaModFix/>
          </a:blip>
          <a:srcRect l="7005" t="4710" r="6399" b="7562"/>
          <a:stretch/>
        </p:blipFill>
        <p:spPr>
          <a:xfrm>
            <a:off x="2498338" y="309850"/>
            <a:ext cx="4147324" cy="4523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6"/>
          <p:cNvSpPr txBox="1">
            <a:spLocks noGrp="1"/>
          </p:cNvSpPr>
          <p:nvPr>
            <p:ph type="title"/>
          </p:nvPr>
        </p:nvSpPr>
        <p:spPr>
          <a:xfrm>
            <a:off x="159300" y="292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Testicular Cancer</a:t>
            </a:r>
            <a:endParaRPr/>
          </a:p>
        </p:txBody>
      </p:sp>
      <p:sp>
        <p:nvSpPr>
          <p:cNvPr id="151" name="Google Shape;151;p26"/>
          <p:cNvSpPr txBox="1">
            <a:spLocks noGrp="1"/>
          </p:cNvSpPr>
          <p:nvPr>
            <p:ph type="body" idx="1"/>
          </p:nvPr>
        </p:nvSpPr>
        <p:spPr>
          <a:xfrm>
            <a:off x="82675" y="865325"/>
            <a:ext cx="5222400" cy="245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-GB" sz="1230" u="sng">
                <a:solidFill>
                  <a:schemeClr val="dk1"/>
                </a:solidFill>
              </a:rPr>
              <a:t>Basics: </a:t>
            </a:r>
            <a:endParaRPr sz="1230" u="sng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-GB" sz="1230">
                <a:solidFill>
                  <a:srgbClr val="000000"/>
                </a:solidFill>
              </a:rPr>
              <a:t>Most common solid tumour in men aged </a:t>
            </a:r>
            <a:r>
              <a:rPr lang="en-GB" sz="1230">
                <a:solidFill>
                  <a:schemeClr val="accent1"/>
                </a:solidFill>
              </a:rPr>
              <a:t>20-45</a:t>
            </a:r>
            <a:r>
              <a:rPr lang="en-GB" sz="1230">
                <a:solidFill>
                  <a:srgbClr val="000000"/>
                </a:solidFill>
              </a:rPr>
              <a:t> </a:t>
            </a:r>
            <a:endParaRPr sz="123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endParaRPr sz="123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-GB" sz="1230">
                <a:solidFill>
                  <a:schemeClr val="dk1"/>
                </a:solidFill>
              </a:rPr>
              <a:t>Good survival rate (98% 5-year survival)</a:t>
            </a:r>
            <a:endParaRPr sz="123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endParaRPr sz="123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-GB" sz="1230">
                <a:solidFill>
                  <a:schemeClr val="dk1"/>
                </a:solidFill>
              </a:rPr>
              <a:t>Categorised by their cell type - 90% are </a:t>
            </a:r>
            <a:r>
              <a:rPr lang="en-GB" sz="1230">
                <a:solidFill>
                  <a:schemeClr val="accent1"/>
                </a:solidFill>
              </a:rPr>
              <a:t>germ cell tumours</a:t>
            </a:r>
            <a:r>
              <a:rPr lang="en-GB" sz="1230">
                <a:solidFill>
                  <a:schemeClr val="dk1"/>
                </a:solidFill>
              </a:rPr>
              <a:t> (seminomas, teratoma, choriocarcinoma), others are </a:t>
            </a:r>
            <a:r>
              <a:rPr lang="en-GB" sz="1230">
                <a:solidFill>
                  <a:schemeClr val="accent1"/>
                </a:solidFill>
              </a:rPr>
              <a:t>non-germ cell tumours</a:t>
            </a:r>
            <a:r>
              <a:rPr lang="en-GB" sz="1230">
                <a:solidFill>
                  <a:schemeClr val="dk1"/>
                </a:solidFill>
              </a:rPr>
              <a:t> (sertoli, leydig, lymphoma, mesenchymal)</a:t>
            </a:r>
            <a:endParaRPr sz="123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endParaRPr sz="123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endParaRPr sz="123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-GB" sz="1230" u="sng">
                <a:solidFill>
                  <a:schemeClr val="dk1"/>
                </a:solidFill>
              </a:rPr>
              <a:t>Risk factors:</a:t>
            </a:r>
            <a:r>
              <a:rPr lang="en-GB" sz="1230">
                <a:solidFill>
                  <a:schemeClr val="dk1"/>
                </a:solidFill>
              </a:rPr>
              <a:t> </a:t>
            </a:r>
            <a:endParaRPr sz="123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-GB" sz="1230">
                <a:solidFill>
                  <a:srgbClr val="000000"/>
                </a:solidFill>
              </a:rPr>
              <a:t>Age 20-45, caucasian, cryptorchidism, previous testicular cancer, HIV, family history</a:t>
            </a:r>
            <a:endParaRPr sz="123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endParaRPr sz="1230">
              <a:solidFill>
                <a:srgbClr val="000000"/>
              </a:solidFill>
            </a:endParaRPr>
          </a:p>
        </p:txBody>
      </p:sp>
      <p:sp>
        <p:nvSpPr>
          <p:cNvPr id="152" name="Google Shape;152;p26"/>
          <p:cNvSpPr txBox="1"/>
          <p:nvPr/>
        </p:nvSpPr>
        <p:spPr>
          <a:xfrm>
            <a:off x="5146275" y="1394475"/>
            <a:ext cx="3777300" cy="3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30" u="sng">
                <a:solidFill>
                  <a:schemeClr val="dk1"/>
                </a:solidFill>
              </a:rPr>
              <a:t>Investigations:</a:t>
            </a:r>
            <a:endParaRPr sz="123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30">
                <a:solidFill>
                  <a:schemeClr val="accent1"/>
                </a:solidFill>
              </a:rPr>
              <a:t>Urgent USS of the testes</a:t>
            </a:r>
            <a:r>
              <a:rPr lang="en-GB" sz="1230">
                <a:solidFill>
                  <a:schemeClr val="dk1"/>
                </a:solidFill>
              </a:rPr>
              <a:t> </a:t>
            </a:r>
            <a:endParaRPr sz="123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3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30">
                <a:solidFill>
                  <a:schemeClr val="dk1"/>
                </a:solidFill>
              </a:rPr>
              <a:t>CXR if symptomatic for pulmonary mets </a:t>
            </a:r>
            <a:endParaRPr sz="123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3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30">
                <a:solidFill>
                  <a:schemeClr val="dk1"/>
                </a:solidFill>
              </a:rPr>
              <a:t>Tumour markers (not always raised, not diagnostic, can be useful to check response before + after surgery) - alpha fetoprotein, hCG, LDH</a:t>
            </a:r>
            <a:endParaRPr sz="1230" u="sng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30" u="sng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30" u="sng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30" u="sng">
                <a:solidFill>
                  <a:schemeClr val="dk1"/>
                </a:solidFill>
              </a:rPr>
              <a:t>Management:</a:t>
            </a:r>
            <a:endParaRPr sz="123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30">
                <a:solidFill>
                  <a:schemeClr val="accent1"/>
                </a:solidFill>
              </a:rPr>
              <a:t>Urgent radical inguinal orchidectomy</a:t>
            </a:r>
            <a:r>
              <a:rPr lang="en-GB" sz="1230">
                <a:solidFill>
                  <a:schemeClr val="dk1"/>
                </a:solidFill>
              </a:rPr>
              <a:t> +/- testicular prosthesis </a:t>
            </a:r>
            <a:endParaRPr sz="123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3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30">
                <a:solidFill>
                  <a:schemeClr val="dk1"/>
                </a:solidFill>
              </a:rPr>
              <a:t>Semen cryopreservation </a:t>
            </a:r>
            <a:endParaRPr sz="123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3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30">
                <a:solidFill>
                  <a:schemeClr val="dk1"/>
                </a:solidFill>
              </a:rPr>
              <a:t>Treatment for metastatic disease - retroperitoneal lymph node dissection if tumour has metastasised to lymph nodes, chemotherapy, radiotherapy </a:t>
            </a:r>
            <a:endParaRPr sz="1230">
              <a:solidFill>
                <a:schemeClr val="dk1"/>
              </a:solidFill>
            </a:endParaRPr>
          </a:p>
        </p:txBody>
      </p:sp>
      <p:pic>
        <p:nvPicPr>
          <p:cNvPr id="153" name="Google Shape;15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03325" y="144800"/>
            <a:ext cx="2120250" cy="140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6"/>
          <p:cNvPicPr preferRelativeResize="0"/>
          <p:nvPr/>
        </p:nvPicPr>
        <p:blipFill rotWithShape="1">
          <a:blip r:embed="rId4">
            <a:alphaModFix/>
          </a:blip>
          <a:srcRect l="18685" t="22222" b="18895"/>
          <a:stretch/>
        </p:blipFill>
        <p:spPr>
          <a:xfrm>
            <a:off x="3034975" y="3248800"/>
            <a:ext cx="1682775" cy="1532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6"/>
          <p:cNvSpPr txBox="1"/>
          <p:nvPr/>
        </p:nvSpPr>
        <p:spPr>
          <a:xfrm>
            <a:off x="159300" y="3248800"/>
            <a:ext cx="3000000" cy="14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30" u="sng">
                <a:solidFill>
                  <a:schemeClr val="dk1"/>
                </a:solidFill>
              </a:rPr>
              <a:t>Presentation: </a:t>
            </a:r>
            <a:endParaRPr sz="1230" u="sng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30">
                <a:solidFill>
                  <a:schemeClr val="accent1"/>
                </a:solidFill>
              </a:rPr>
              <a:t>Palpable lump within the testis </a:t>
            </a:r>
            <a:endParaRPr sz="1230">
              <a:solidFill>
                <a:schemeClr val="accent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30">
                <a:solidFill>
                  <a:schemeClr val="dk1"/>
                </a:solidFill>
              </a:rPr>
              <a:t>Non-transilluminable (light can’t get through tumour) </a:t>
            </a:r>
            <a:endParaRPr sz="123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30">
                <a:solidFill>
                  <a:schemeClr val="dk1"/>
                </a:solidFill>
              </a:rPr>
              <a:t>May be painful/ painless</a:t>
            </a:r>
            <a:endParaRPr sz="123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30">
                <a:solidFill>
                  <a:schemeClr val="dk1"/>
                </a:solidFill>
              </a:rPr>
              <a:t>Often found on self-examination</a:t>
            </a:r>
            <a:endParaRPr sz="123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30">
                <a:solidFill>
                  <a:schemeClr val="dk1"/>
                </a:solidFill>
              </a:rPr>
              <a:t>Haematospermia 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7"/>
          <p:cNvPicPr preferRelativeResize="0"/>
          <p:nvPr/>
        </p:nvPicPr>
        <p:blipFill rotWithShape="1">
          <a:blip r:embed="rId3">
            <a:alphaModFix/>
          </a:blip>
          <a:srcRect t="29942"/>
          <a:stretch/>
        </p:blipFill>
        <p:spPr>
          <a:xfrm>
            <a:off x="917050" y="626250"/>
            <a:ext cx="7309900" cy="389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8"/>
          <p:cNvSpPr txBox="1">
            <a:spLocks noGrp="1"/>
          </p:cNvSpPr>
          <p:nvPr>
            <p:ph type="title"/>
          </p:nvPr>
        </p:nvSpPr>
        <p:spPr>
          <a:xfrm>
            <a:off x="478525" y="296200"/>
            <a:ext cx="107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BPH</a:t>
            </a:r>
            <a:endParaRPr/>
          </a:p>
        </p:txBody>
      </p:sp>
      <p:sp>
        <p:nvSpPr>
          <p:cNvPr id="166" name="Google Shape;166;p28"/>
          <p:cNvSpPr txBox="1">
            <a:spLocks noGrp="1"/>
          </p:cNvSpPr>
          <p:nvPr>
            <p:ph type="body" idx="1"/>
          </p:nvPr>
        </p:nvSpPr>
        <p:spPr>
          <a:xfrm>
            <a:off x="188525" y="1974825"/>
            <a:ext cx="2524200" cy="39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ct val="53714"/>
              <a:buNone/>
            </a:pPr>
            <a:r>
              <a:rPr lang="en-GB" sz="1587" b="1" u="sng">
                <a:solidFill>
                  <a:schemeClr val="dk1"/>
                </a:solidFill>
              </a:rPr>
              <a:t>Presentation = LUTS</a:t>
            </a:r>
            <a:r>
              <a:rPr lang="en-GB" sz="1200"/>
              <a:t> </a:t>
            </a:r>
            <a:endParaRPr sz="1200"/>
          </a:p>
        </p:txBody>
      </p:sp>
      <p:graphicFrame>
        <p:nvGraphicFramePr>
          <p:cNvPr id="167" name="Google Shape;167;p28"/>
          <p:cNvGraphicFramePr/>
          <p:nvPr/>
        </p:nvGraphicFramePr>
        <p:xfrm>
          <a:off x="326125" y="2380450"/>
          <a:ext cx="4256575" cy="2505600"/>
        </p:xfrm>
        <a:graphic>
          <a:graphicData uri="http://schemas.openxmlformats.org/drawingml/2006/table">
            <a:tbl>
              <a:tblPr>
                <a:noFill/>
                <a:tableStyleId>{93179D5B-0A4F-42D3-BEBF-33E4B1ADDBF3}</a:tableStyleId>
              </a:tblPr>
              <a:tblGrid>
                <a:gridCol w="20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6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7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/>
                        <a:t>Storage </a:t>
                      </a:r>
                      <a:endParaRPr sz="11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/>
                        <a:t>Voiding </a:t>
                      </a:r>
                      <a:endParaRPr sz="1100"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Frequency </a:t>
                      </a:r>
                      <a:endParaRPr sz="1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Poor/intermittent stream </a:t>
                      </a:r>
                      <a:endParaRPr sz="11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Urgency </a:t>
                      </a:r>
                      <a:endParaRPr sz="1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Post-micturition dribbling </a:t>
                      </a:r>
                      <a:endParaRPr sz="11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Nocturia </a:t>
                      </a:r>
                      <a:endParaRPr sz="1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Straining </a:t>
                      </a:r>
                      <a:endParaRPr sz="11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7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Urgency incontinence </a:t>
                      </a:r>
                      <a:endParaRPr sz="1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Incomplete emptying </a:t>
                      </a:r>
                      <a:endParaRPr sz="11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7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Hesitancy </a:t>
                      </a:r>
                      <a:endParaRPr sz="11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68" name="Google Shape;168;p28"/>
          <p:cNvSpPr txBox="1"/>
          <p:nvPr/>
        </p:nvSpPr>
        <p:spPr>
          <a:xfrm>
            <a:off x="188525" y="868888"/>
            <a:ext cx="46659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u="sng"/>
              <a:t>Basics:</a:t>
            </a:r>
            <a:endParaRPr sz="1200" u="sng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accent1"/>
                </a:solidFill>
              </a:rPr>
              <a:t>Hyperplasia</a:t>
            </a:r>
            <a:r>
              <a:rPr lang="en-GB" sz="1200"/>
              <a:t> of the </a:t>
            </a:r>
            <a:r>
              <a:rPr lang="en-GB" sz="1200">
                <a:solidFill>
                  <a:schemeClr val="accent1"/>
                </a:solidFill>
              </a:rPr>
              <a:t>inner transitional </a:t>
            </a:r>
            <a:endParaRPr sz="1200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zone of prostate gland which partially 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blocks the urethra = BPH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This is a normal part of </a:t>
            </a:r>
            <a:r>
              <a:rPr lang="en-GB" sz="1200">
                <a:solidFill>
                  <a:schemeClr val="accent1"/>
                </a:solidFill>
              </a:rPr>
              <a:t>ageing</a:t>
            </a:r>
            <a:r>
              <a:rPr lang="en-GB" sz="1200"/>
              <a:t> for men</a:t>
            </a:r>
            <a:endParaRPr sz="1200"/>
          </a:p>
        </p:txBody>
      </p:sp>
      <p:sp>
        <p:nvSpPr>
          <p:cNvPr id="169" name="Google Shape;169;p28"/>
          <p:cNvSpPr txBox="1"/>
          <p:nvPr/>
        </p:nvSpPr>
        <p:spPr>
          <a:xfrm>
            <a:off x="5269200" y="222475"/>
            <a:ext cx="37995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u="sng"/>
              <a:t>Investigations:</a:t>
            </a:r>
            <a:endParaRPr sz="1200" u="sng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GB" sz="1200">
                <a:solidFill>
                  <a:schemeClr val="accent1"/>
                </a:solidFill>
              </a:rPr>
              <a:t>Digital rectal exam</a:t>
            </a:r>
            <a:r>
              <a:rPr lang="en-GB" sz="1200"/>
              <a:t> - show smooth but enlarged prostate </a:t>
            </a: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GB" sz="1200">
                <a:solidFill>
                  <a:schemeClr val="accent1"/>
                </a:solidFill>
              </a:rPr>
              <a:t>PSA</a:t>
            </a:r>
            <a:r>
              <a:rPr lang="en-GB" sz="1200"/>
              <a:t> - not overly accurate but usually done for completion (remember you can’t do this at the same time as DRE) </a:t>
            </a: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GB" sz="1200"/>
              <a:t>Bladder diaries etc. </a:t>
            </a:r>
            <a:endParaRPr sz="1200"/>
          </a:p>
        </p:txBody>
      </p:sp>
      <p:sp>
        <p:nvSpPr>
          <p:cNvPr id="170" name="Google Shape;170;p28"/>
          <p:cNvSpPr txBox="1"/>
          <p:nvPr/>
        </p:nvSpPr>
        <p:spPr>
          <a:xfrm>
            <a:off x="5269200" y="1713850"/>
            <a:ext cx="3443700" cy="3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u="sng"/>
              <a:t>Management:</a:t>
            </a:r>
            <a:endParaRPr sz="1200" u="sng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GB" sz="1200">
                <a:solidFill>
                  <a:schemeClr val="accent1"/>
                </a:solidFill>
              </a:rPr>
              <a:t>Lifestyle</a:t>
            </a:r>
            <a:r>
              <a:rPr lang="en-GB" sz="1200"/>
              <a:t> - reduce caffeine/alcohol intake, relax when voiding </a:t>
            </a: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GB" sz="1200"/>
              <a:t>1st line = </a:t>
            </a:r>
            <a:r>
              <a:rPr lang="en-GB" sz="1200">
                <a:solidFill>
                  <a:schemeClr val="accent1"/>
                </a:solidFill>
              </a:rPr>
              <a:t>alpha blockers</a:t>
            </a:r>
            <a:r>
              <a:rPr lang="en-GB" sz="1200"/>
              <a:t> e.g. tamsulosin </a:t>
            </a:r>
            <a:endParaRPr sz="12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Relaxes smooth muscle in bladder neck and prostate </a:t>
            </a: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GB" sz="1200"/>
              <a:t>2nd line = </a:t>
            </a:r>
            <a:r>
              <a:rPr lang="en-GB" sz="1200">
                <a:solidFill>
                  <a:schemeClr val="accent1"/>
                </a:solidFill>
              </a:rPr>
              <a:t>5-alpha reductase inhibitors</a:t>
            </a:r>
            <a:r>
              <a:rPr lang="en-GB" sz="1200"/>
              <a:t> e.g. finasteride </a:t>
            </a:r>
            <a:endParaRPr sz="12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Blocks conversion of testosterone to dihydrotesterone which decreases prostate size </a:t>
            </a: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GB" sz="1200"/>
              <a:t>If does not respond to medication consider surgery: </a:t>
            </a: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GB" sz="1200">
                <a:solidFill>
                  <a:schemeClr val="accent1"/>
                </a:solidFill>
              </a:rPr>
              <a:t>TURP</a:t>
            </a:r>
            <a:r>
              <a:rPr lang="en-GB" sz="1200"/>
              <a:t> = GOLD STANDARD</a:t>
            </a: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GB" sz="1200"/>
              <a:t>Required if there is acute urinary retention, gross haematuria or spreads to kidneys </a:t>
            </a:r>
            <a:endParaRPr sz="1200"/>
          </a:p>
        </p:txBody>
      </p:sp>
      <p:sp>
        <p:nvSpPr>
          <p:cNvPr id="171" name="Google Shape;171;p28"/>
          <p:cNvSpPr/>
          <p:nvPr/>
        </p:nvSpPr>
        <p:spPr>
          <a:xfrm>
            <a:off x="82675" y="53150"/>
            <a:ext cx="478500" cy="4350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2" name="Google Shape;172;p28"/>
          <p:cNvPicPr preferRelativeResize="0"/>
          <p:nvPr/>
        </p:nvPicPr>
        <p:blipFill rotWithShape="1">
          <a:blip r:embed="rId3">
            <a:alphaModFix/>
          </a:blip>
          <a:srcRect t="29942"/>
          <a:stretch/>
        </p:blipFill>
        <p:spPr>
          <a:xfrm>
            <a:off x="2985000" y="868900"/>
            <a:ext cx="2131800" cy="113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9"/>
          <p:cNvSpPr/>
          <p:nvPr/>
        </p:nvSpPr>
        <p:spPr>
          <a:xfrm>
            <a:off x="2615600" y="803700"/>
            <a:ext cx="2161200" cy="2167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1"/>
                </a:solidFill>
              </a:rPr>
              <a:t>Loin Pain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78" name="Google Shape;178;p29"/>
          <p:cNvSpPr/>
          <p:nvPr/>
        </p:nvSpPr>
        <p:spPr>
          <a:xfrm>
            <a:off x="3600650" y="2172600"/>
            <a:ext cx="2161200" cy="2167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1"/>
                </a:solidFill>
              </a:rPr>
              <a:t>Pyuria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79" name="Google Shape;179;p29"/>
          <p:cNvSpPr/>
          <p:nvPr/>
        </p:nvSpPr>
        <p:spPr>
          <a:xfrm>
            <a:off x="4367200" y="803700"/>
            <a:ext cx="2161200" cy="2167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1"/>
                </a:solidFill>
              </a:rPr>
              <a:t>Fever</a:t>
            </a:r>
            <a:endParaRPr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Pyelonephritis </a:t>
            </a:r>
            <a:endParaRPr/>
          </a:p>
        </p:txBody>
      </p:sp>
      <p:sp>
        <p:nvSpPr>
          <p:cNvPr id="185" name="Google Shape;185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969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6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dk1"/>
                </a:solidFill>
              </a:rPr>
              <a:t>Basics: </a:t>
            </a:r>
            <a:endParaRPr u="sng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1"/>
                </a:solidFill>
              </a:rPr>
              <a:t>Infection</a:t>
            </a:r>
            <a:r>
              <a:rPr lang="en-GB">
                <a:solidFill>
                  <a:schemeClr val="dk1"/>
                </a:solidFill>
              </a:rPr>
              <a:t> of the </a:t>
            </a:r>
            <a:r>
              <a:rPr lang="en-GB">
                <a:solidFill>
                  <a:schemeClr val="accent1"/>
                </a:solidFill>
              </a:rPr>
              <a:t>kidneys/upper ureter</a:t>
            </a:r>
            <a:endParaRPr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Most commonly acquired via </a:t>
            </a:r>
            <a:r>
              <a:rPr lang="en-GB">
                <a:solidFill>
                  <a:schemeClr val="accent1"/>
                </a:solidFill>
              </a:rPr>
              <a:t>ascending transurethral spread</a:t>
            </a:r>
            <a:r>
              <a:rPr lang="en-GB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but can be via </a:t>
            </a:r>
            <a:r>
              <a:rPr lang="en-GB">
                <a:solidFill>
                  <a:schemeClr val="accent1"/>
                </a:solidFill>
              </a:rPr>
              <a:t>blood</a:t>
            </a:r>
            <a:r>
              <a:rPr lang="en-GB">
                <a:solidFill>
                  <a:schemeClr val="dk1"/>
                </a:solidFill>
              </a:rPr>
              <a:t> or </a:t>
            </a:r>
            <a:r>
              <a:rPr lang="en-GB">
                <a:solidFill>
                  <a:schemeClr val="accent1"/>
                </a:solidFill>
              </a:rPr>
              <a:t>lymphatics</a:t>
            </a:r>
            <a:r>
              <a:rPr lang="en-GB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Majority are caused by </a:t>
            </a:r>
            <a:r>
              <a:rPr lang="en-GB">
                <a:solidFill>
                  <a:schemeClr val="accent1"/>
                </a:solidFill>
              </a:rPr>
              <a:t>UPEC </a:t>
            </a:r>
            <a:endParaRPr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dk1"/>
                </a:solidFill>
              </a:rPr>
              <a:t>Presentation: </a:t>
            </a:r>
            <a:endParaRPr u="sng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Triad of </a:t>
            </a:r>
            <a:r>
              <a:rPr lang="en-GB">
                <a:solidFill>
                  <a:schemeClr val="accent1"/>
                </a:solidFill>
              </a:rPr>
              <a:t>loin pain, fever</a:t>
            </a:r>
            <a:r>
              <a:rPr lang="en-GB">
                <a:solidFill>
                  <a:schemeClr val="dk1"/>
                </a:solidFill>
              </a:rPr>
              <a:t> and </a:t>
            </a:r>
            <a:r>
              <a:rPr lang="en-GB">
                <a:solidFill>
                  <a:schemeClr val="accent1"/>
                </a:solidFill>
              </a:rPr>
              <a:t>pyuria</a:t>
            </a:r>
            <a:r>
              <a:rPr lang="en-GB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May also have back pain, severe headache, nausea and vomiting, associated cystitis symptoms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dk1"/>
                </a:solidFill>
              </a:rPr>
              <a:t>Investigations: </a:t>
            </a:r>
            <a:endParaRPr u="sng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Urine dipstick (1st line)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1"/>
                </a:solidFill>
              </a:rPr>
              <a:t>Mid-stream urine MC+S</a:t>
            </a:r>
            <a:r>
              <a:rPr lang="en-GB">
                <a:solidFill>
                  <a:schemeClr val="dk1"/>
                </a:solidFill>
              </a:rPr>
              <a:t> (GOLD STANDARD)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Urgent USS to detect stones, obstruction or incomplete bladder emptying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dk1"/>
                </a:solidFill>
              </a:rPr>
              <a:t>Management: </a:t>
            </a:r>
            <a:endParaRPr u="sng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1"/>
                </a:solidFill>
              </a:rPr>
              <a:t>Analgesia</a:t>
            </a:r>
            <a:endParaRPr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1"/>
                </a:solidFill>
              </a:rPr>
              <a:t>Abx</a:t>
            </a:r>
            <a:r>
              <a:rPr lang="en-GB">
                <a:solidFill>
                  <a:schemeClr val="dk1"/>
                </a:solidFill>
              </a:rPr>
              <a:t> (cipro/co-amoxiclav, may require IV if severe)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86" name="Google Shape;186;p30"/>
          <p:cNvSpPr/>
          <p:nvPr/>
        </p:nvSpPr>
        <p:spPr>
          <a:xfrm>
            <a:off x="82675" y="53150"/>
            <a:ext cx="478500" cy="4350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7" name="Google Shape;18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3925" y="523700"/>
            <a:ext cx="3557700" cy="2515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39725" y="3218000"/>
            <a:ext cx="2363650" cy="167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0763" y="152400"/>
            <a:ext cx="4362465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31"/>
          <p:cNvSpPr/>
          <p:nvPr/>
        </p:nvSpPr>
        <p:spPr>
          <a:xfrm>
            <a:off x="3623525" y="1579525"/>
            <a:ext cx="631800" cy="6069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/>
              <a:t>E.coli</a:t>
            </a:r>
            <a:endParaRPr sz="800"/>
          </a:p>
        </p:txBody>
      </p:sp>
      <p:sp>
        <p:nvSpPr>
          <p:cNvPr id="195" name="Google Shape;195;p31"/>
          <p:cNvSpPr/>
          <p:nvPr/>
        </p:nvSpPr>
        <p:spPr>
          <a:xfrm>
            <a:off x="3899925" y="2268300"/>
            <a:ext cx="631800" cy="6069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/>
              <a:t>E.coli</a:t>
            </a:r>
            <a:endParaRPr sz="800"/>
          </a:p>
        </p:txBody>
      </p:sp>
      <p:sp>
        <p:nvSpPr>
          <p:cNvPr id="196" name="Google Shape;196;p31"/>
          <p:cNvSpPr/>
          <p:nvPr/>
        </p:nvSpPr>
        <p:spPr>
          <a:xfrm>
            <a:off x="4332838" y="1632675"/>
            <a:ext cx="631800" cy="6069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/>
              <a:t>E.coli</a:t>
            </a:r>
            <a:endParaRPr sz="800"/>
          </a:p>
        </p:txBody>
      </p:sp>
      <p:sp>
        <p:nvSpPr>
          <p:cNvPr id="197" name="Google Shape;197;p31"/>
          <p:cNvSpPr/>
          <p:nvPr/>
        </p:nvSpPr>
        <p:spPr>
          <a:xfrm>
            <a:off x="4836600" y="2160750"/>
            <a:ext cx="631800" cy="6069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/>
              <a:t>E.coli</a:t>
            </a:r>
            <a:endParaRPr sz="800"/>
          </a:p>
        </p:txBody>
      </p:sp>
      <p:sp>
        <p:nvSpPr>
          <p:cNvPr id="198" name="Google Shape;198;p31"/>
          <p:cNvSpPr/>
          <p:nvPr/>
        </p:nvSpPr>
        <p:spPr>
          <a:xfrm>
            <a:off x="5042150" y="1515925"/>
            <a:ext cx="631800" cy="6069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/>
              <a:t>E.coli</a:t>
            </a:r>
            <a:endParaRPr sz="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Plan</a:t>
            </a: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Go through the key things that give away each disease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Cystitis </a:t>
            </a:r>
            <a:endParaRPr/>
          </a:p>
        </p:txBody>
      </p:sp>
      <p:sp>
        <p:nvSpPr>
          <p:cNvPr id="204" name="Google Shape;204;p32"/>
          <p:cNvSpPr txBox="1">
            <a:spLocks noGrp="1"/>
          </p:cNvSpPr>
          <p:nvPr>
            <p:ph type="body" idx="1"/>
          </p:nvPr>
        </p:nvSpPr>
        <p:spPr>
          <a:xfrm>
            <a:off x="249150" y="925100"/>
            <a:ext cx="5887200" cy="40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6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dk1"/>
                </a:solidFill>
              </a:rPr>
              <a:t>Basics: </a:t>
            </a:r>
            <a:endParaRPr u="sng">
              <a:solidFill>
                <a:schemeClr val="dk1"/>
              </a:solidFill>
            </a:endParaRPr>
          </a:p>
          <a:p>
            <a:pPr marL="457200" lvl="0" indent="-30003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GB">
                <a:solidFill>
                  <a:schemeClr val="accent1"/>
                </a:solidFill>
              </a:rPr>
              <a:t>Infection</a:t>
            </a:r>
            <a:r>
              <a:rPr lang="en-GB">
                <a:solidFill>
                  <a:schemeClr val="dk1"/>
                </a:solidFill>
              </a:rPr>
              <a:t> of the </a:t>
            </a:r>
            <a:r>
              <a:rPr lang="en-GB">
                <a:solidFill>
                  <a:schemeClr val="accent1"/>
                </a:solidFill>
              </a:rPr>
              <a:t>bladder </a:t>
            </a:r>
            <a:endParaRPr>
              <a:solidFill>
                <a:schemeClr val="accent1"/>
              </a:solidFill>
            </a:endParaRPr>
          </a:p>
          <a:p>
            <a:pPr marL="457200" lvl="0" indent="-30003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GB">
                <a:solidFill>
                  <a:schemeClr val="dk1"/>
                </a:solidFill>
              </a:rPr>
              <a:t>Occurs in children, females, pregnancy and those with catheters </a:t>
            </a:r>
            <a:endParaRPr>
              <a:solidFill>
                <a:schemeClr val="dk1"/>
              </a:solidFill>
            </a:endParaRPr>
          </a:p>
          <a:p>
            <a:pPr marL="457200" lvl="0" indent="-30003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GB">
                <a:solidFill>
                  <a:schemeClr val="dk1"/>
                </a:solidFill>
              </a:rPr>
              <a:t>Women are more susceptible due to </a:t>
            </a:r>
            <a:r>
              <a:rPr lang="en-GB">
                <a:solidFill>
                  <a:schemeClr val="accent1"/>
                </a:solidFill>
              </a:rPr>
              <a:t>shorter urethra</a:t>
            </a:r>
            <a:r>
              <a:rPr lang="en-GB">
                <a:solidFill>
                  <a:schemeClr val="dk1"/>
                </a:solidFill>
              </a:rPr>
              <a:t> and </a:t>
            </a:r>
            <a:r>
              <a:rPr lang="en-GB">
                <a:solidFill>
                  <a:schemeClr val="accent1"/>
                </a:solidFill>
              </a:rPr>
              <a:t>short proximity</a:t>
            </a:r>
            <a:r>
              <a:rPr lang="en-GB">
                <a:solidFill>
                  <a:schemeClr val="dk1"/>
                </a:solidFill>
              </a:rPr>
              <a:t> to anus which allows bacteria transfer </a:t>
            </a:r>
            <a:endParaRPr>
              <a:solidFill>
                <a:schemeClr val="dk1"/>
              </a:solidFill>
            </a:endParaRPr>
          </a:p>
          <a:p>
            <a:pPr marL="457200" lvl="0" indent="-30003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GB">
                <a:solidFill>
                  <a:schemeClr val="dk1"/>
                </a:solidFill>
              </a:rPr>
              <a:t>KEEPS - Klebsiella, E.coli (most common), Enterococci, Proteus species, Staph aureus/saprophyticus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dk1"/>
                </a:solidFill>
              </a:rPr>
              <a:t>Presentation:</a:t>
            </a:r>
            <a:endParaRPr u="sng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Dysuria, frequency, urgency, suprapubic pain, haematuria and polyuria, incontinence, </a:t>
            </a:r>
            <a:r>
              <a:rPr lang="en-GB">
                <a:solidFill>
                  <a:schemeClr val="accent1"/>
                </a:solidFill>
              </a:rPr>
              <a:t>confusion (in elderly)</a:t>
            </a:r>
            <a:endParaRPr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dk1"/>
                </a:solidFill>
              </a:rPr>
              <a:t>Investigations:</a:t>
            </a:r>
            <a:endParaRPr u="sng">
              <a:solidFill>
                <a:schemeClr val="dk1"/>
              </a:solidFill>
            </a:endParaRPr>
          </a:p>
          <a:p>
            <a:pPr marL="457200" lvl="0" indent="-30003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GB">
                <a:solidFill>
                  <a:schemeClr val="dk1"/>
                </a:solidFill>
              </a:rPr>
              <a:t>1st line = urine dipstick = </a:t>
            </a:r>
            <a:r>
              <a:rPr lang="en-GB">
                <a:solidFill>
                  <a:schemeClr val="accent1"/>
                </a:solidFill>
              </a:rPr>
              <a:t>+ leukocytes/blood/nitrates</a:t>
            </a:r>
            <a:r>
              <a:rPr lang="en-GB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marL="457200" lvl="0" indent="-30003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GB">
                <a:solidFill>
                  <a:schemeClr val="dk1"/>
                </a:solidFill>
              </a:rPr>
              <a:t>GOLD STANDARD = </a:t>
            </a:r>
            <a:r>
              <a:rPr lang="en-GB">
                <a:solidFill>
                  <a:schemeClr val="accent1"/>
                </a:solidFill>
              </a:rPr>
              <a:t>mid-stream MC+S</a:t>
            </a:r>
            <a:endParaRPr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dk1"/>
                </a:solidFill>
              </a:rPr>
              <a:t>Management: </a:t>
            </a:r>
            <a:endParaRPr u="sng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1"/>
                </a:solidFill>
              </a:rPr>
              <a:t>Trimethoprim/nitrofurantoin</a:t>
            </a:r>
            <a:r>
              <a:rPr lang="en-GB">
                <a:solidFill>
                  <a:schemeClr val="dk1"/>
                </a:solidFill>
              </a:rPr>
              <a:t> (3 day course for women, 7 day for men/complicated women) </a:t>
            </a:r>
            <a:endParaRPr>
              <a:solidFill>
                <a:schemeClr val="dk1"/>
              </a:solidFill>
            </a:endParaRPr>
          </a:p>
          <a:p>
            <a:pPr marL="457200" lvl="0" indent="-30003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GB">
                <a:solidFill>
                  <a:schemeClr val="dk1"/>
                </a:solidFill>
              </a:rPr>
              <a:t>In pregnancy = trimethoprim cannot be used in 1st trimester (inhibits folate synthesis), nitrofurantoin cannot be used in 3rd trimester - amoxicillin, cefalexin can both be used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05" name="Google Shape;205;p32"/>
          <p:cNvSpPr/>
          <p:nvPr/>
        </p:nvSpPr>
        <p:spPr>
          <a:xfrm>
            <a:off x="82675" y="53150"/>
            <a:ext cx="478500" cy="4350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6" name="Google Shape;20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36354" y="1256775"/>
            <a:ext cx="2716501" cy="3103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1112" y="1208050"/>
            <a:ext cx="4140499" cy="2762849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3"/>
          <p:cNvSpPr txBox="1"/>
          <p:nvPr/>
        </p:nvSpPr>
        <p:spPr>
          <a:xfrm>
            <a:off x="502388" y="1208050"/>
            <a:ext cx="2663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1"/>
                </a:solidFill>
              </a:rPr>
              <a:t>Gonorrhoea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213" name="Google Shape;213;p33"/>
          <p:cNvSpPr txBox="1"/>
          <p:nvPr/>
        </p:nvSpPr>
        <p:spPr>
          <a:xfrm>
            <a:off x="502388" y="2389375"/>
            <a:ext cx="2663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1"/>
                </a:solidFill>
              </a:rPr>
              <a:t>Cystoscopy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214" name="Google Shape;214;p33"/>
          <p:cNvSpPr txBox="1"/>
          <p:nvPr/>
        </p:nvSpPr>
        <p:spPr>
          <a:xfrm>
            <a:off x="502388" y="3570700"/>
            <a:ext cx="2663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1"/>
                </a:solidFill>
              </a:rPr>
              <a:t>Catheterisation 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215" name="Google Shape;215;p33"/>
          <p:cNvSpPr/>
          <p:nvPr/>
        </p:nvSpPr>
        <p:spPr>
          <a:xfrm rot="527676">
            <a:off x="1820662" y="1236904"/>
            <a:ext cx="2158376" cy="66724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33"/>
          <p:cNvSpPr/>
          <p:nvPr/>
        </p:nvSpPr>
        <p:spPr>
          <a:xfrm rot="433">
            <a:off x="1721174" y="2282300"/>
            <a:ext cx="2382600" cy="66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33"/>
          <p:cNvSpPr/>
          <p:nvPr/>
        </p:nvSpPr>
        <p:spPr>
          <a:xfrm rot="-647725">
            <a:off x="1963172" y="3303996"/>
            <a:ext cx="2096605" cy="66733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4"/>
          <p:cNvSpPr txBox="1">
            <a:spLocks noGrp="1"/>
          </p:cNvSpPr>
          <p:nvPr>
            <p:ph type="title"/>
          </p:nvPr>
        </p:nvSpPr>
        <p:spPr>
          <a:xfrm>
            <a:off x="311700" y="124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Urethritis </a:t>
            </a:r>
            <a:endParaRPr/>
          </a:p>
        </p:txBody>
      </p:sp>
      <p:sp>
        <p:nvSpPr>
          <p:cNvPr id="223" name="Google Shape;223;p34"/>
          <p:cNvSpPr txBox="1">
            <a:spLocks noGrp="1"/>
          </p:cNvSpPr>
          <p:nvPr>
            <p:ph type="body" idx="1"/>
          </p:nvPr>
        </p:nvSpPr>
        <p:spPr>
          <a:xfrm>
            <a:off x="311700" y="485625"/>
            <a:ext cx="8663100" cy="455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u="sng">
                <a:solidFill>
                  <a:schemeClr val="dk1"/>
                </a:solidFill>
              </a:rPr>
              <a:t>Basics: </a:t>
            </a:r>
            <a:endParaRPr sz="1100" u="sng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000000"/>
                </a:solidFill>
              </a:rPr>
              <a:t>Urethral inflammation due to infectious or non-infectious cause</a:t>
            </a:r>
            <a:endParaRPr sz="11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accent1"/>
                </a:solidFill>
              </a:rPr>
              <a:t>Non-gonococcal urethritis</a:t>
            </a:r>
            <a:r>
              <a:rPr lang="en-GB" sz="1100">
                <a:solidFill>
                  <a:srgbClr val="000000"/>
                </a:solidFill>
              </a:rPr>
              <a:t> &gt; </a:t>
            </a:r>
            <a:r>
              <a:rPr lang="en-GB" sz="1100">
                <a:solidFill>
                  <a:schemeClr val="accent1"/>
                </a:solidFill>
              </a:rPr>
              <a:t>gonococcal urethritis</a:t>
            </a:r>
            <a:r>
              <a:rPr lang="en-GB" sz="1100">
                <a:solidFill>
                  <a:srgbClr val="000000"/>
                </a:solidFill>
              </a:rPr>
              <a:t> </a:t>
            </a:r>
            <a:endParaRPr sz="11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000000"/>
                </a:solidFill>
              </a:rPr>
              <a:t>Causes: </a:t>
            </a:r>
            <a:endParaRPr sz="1100">
              <a:solidFill>
                <a:srgbClr val="000000"/>
              </a:solidFill>
            </a:endParaRPr>
          </a:p>
          <a:p>
            <a:pPr marL="457200" lvl="0" indent="-2984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-"/>
            </a:pPr>
            <a:r>
              <a:rPr lang="en-GB" sz="1100">
                <a:solidFill>
                  <a:schemeClr val="accent1"/>
                </a:solidFill>
              </a:rPr>
              <a:t>N.gonorrhoea </a:t>
            </a:r>
            <a:endParaRPr sz="1100">
              <a:solidFill>
                <a:schemeClr val="accent1"/>
              </a:solidFill>
            </a:endParaRPr>
          </a:p>
          <a:p>
            <a:pPr marL="457200" lvl="0" indent="-2984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-"/>
            </a:pPr>
            <a:r>
              <a:rPr lang="en-GB" sz="1100">
                <a:solidFill>
                  <a:srgbClr val="000000"/>
                </a:solidFill>
              </a:rPr>
              <a:t>Chlamydia, mycoplasma genitalium, ureaplasma urealyticum, trichomonas vaginalis - </a:t>
            </a:r>
            <a:r>
              <a:rPr lang="en-GB" sz="1100" i="1">
                <a:solidFill>
                  <a:srgbClr val="000000"/>
                </a:solidFill>
              </a:rPr>
              <a:t>do not waste your time learning these!</a:t>
            </a:r>
            <a:endParaRPr sz="1100" i="1">
              <a:solidFill>
                <a:srgbClr val="000000"/>
              </a:solidFill>
            </a:endParaRPr>
          </a:p>
          <a:p>
            <a:pPr marL="457200" lvl="0" indent="-2984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-"/>
            </a:pPr>
            <a:r>
              <a:rPr lang="en-GB" sz="1100">
                <a:solidFill>
                  <a:schemeClr val="accent1"/>
                </a:solidFill>
              </a:rPr>
              <a:t>Trauma</a:t>
            </a:r>
            <a:r>
              <a:rPr lang="en-GB" sz="1100">
                <a:solidFill>
                  <a:srgbClr val="000000"/>
                </a:solidFill>
              </a:rPr>
              <a:t> (inc iatrogenic instrumentation), </a:t>
            </a:r>
            <a:r>
              <a:rPr lang="en-GB" sz="1100">
                <a:solidFill>
                  <a:schemeClr val="accent1"/>
                </a:solidFill>
              </a:rPr>
              <a:t>urethral stricture</a:t>
            </a:r>
            <a:r>
              <a:rPr lang="en-GB" sz="1100">
                <a:solidFill>
                  <a:srgbClr val="000000"/>
                </a:solidFill>
              </a:rPr>
              <a:t>, irritation, urinary calculi </a:t>
            </a:r>
            <a:endParaRPr sz="11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u="sng">
                <a:solidFill>
                  <a:schemeClr val="dk1"/>
                </a:solidFill>
              </a:rPr>
              <a:t>Presentation: </a:t>
            </a:r>
            <a:endParaRPr sz="1100" u="sng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</a:rPr>
              <a:t>Skin lesion 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</a:rPr>
              <a:t>Dysuria +/- discharge (blood/ pus)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</a:rPr>
              <a:t>Urethral pain 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</a:rPr>
              <a:t>Penile discomfort/ pruritus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u="sng">
                <a:solidFill>
                  <a:schemeClr val="dk1"/>
                </a:solidFill>
              </a:rPr>
              <a:t>Investigations: </a:t>
            </a:r>
            <a:endParaRPr sz="1100" u="sng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</a:rPr>
              <a:t>STI testing 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</a:rPr>
              <a:t>Microscopy + culture of urethral discharge 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</a:rPr>
              <a:t>Blood cultures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</a:rPr>
              <a:t>Urine dipstick to exclude UTI 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</a:rPr>
              <a:t>Urethral smear 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</a:rPr>
              <a:t>? flexible cystoscopy 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u="sng">
                <a:solidFill>
                  <a:schemeClr val="dk1"/>
                </a:solidFill>
              </a:rPr>
              <a:t>Management: </a:t>
            </a:r>
            <a:endParaRPr sz="1100" u="sng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accent1"/>
                </a:solidFill>
              </a:rPr>
              <a:t>Management of underlying cause</a:t>
            </a:r>
            <a:r>
              <a:rPr lang="en-GB" sz="1100">
                <a:solidFill>
                  <a:schemeClr val="dk1"/>
                </a:solidFill>
              </a:rPr>
              <a:t> - antibiotics, partner notification 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accent1"/>
                </a:solidFill>
              </a:rPr>
              <a:t>Reactive arthritis</a:t>
            </a:r>
            <a:r>
              <a:rPr lang="en-GB" sz="1100">
                <a:solidFill>
                  <a:schemeClr val="dk1"/>
                </a:solidFill>
              </a:rPr>
              <a:t> = triad of conjunctivitis, urethritis + arthritis “can’t see, can’t pee, can’t climb a tree”</a:t>
            </a:r>
            <a:endParaRPr sz="1100">
              <a:solidFill>
                <a:schemeClr val="dk1"/>
              </a:solidFill>
            </a:endParaRPr>
          </a:p>
        </p:txBody>
      </p:sp>
      <p:pic>
        <p:nvPicPr>
          <p:cNvPr id="224" name="Google Shape;22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3302" y="2082952"/>
            <a:ext cx="3037775" cy="202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8250" y="190500"/>
            <a:ext cx="6667500" cy="476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Scrotal Disease</a:t>
            </a:r>
            <a:endParaRPr/>
          </a:p>
        </p:txBody>
      </p:sp>
      <p:cxnSp>
        <p:nvCxnSpPr>
          <p:cNvPr id="235" name="Google Shape;235;p36"/>
          <p:cNvCxnSpPr/>
          <p:nvPr/>
        </p:nvCxnSpPr>
        <p:spPr>
          <a:xfrm>
            <a:off x="7875" y="2565900"/>
            <a:ext cx="9144000" cy="117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6" name="Google Shape;236;p36"/>
          <p:cNvCxnSpPr/>
          <p:nvPr/>
        </p:nvCxnSpPr>
        <p:spPr>
          <a:xfrm>
            <a:off x="4568050" y="2583325"/>
            <a:ext cx="9900" cy="2575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7" name="Google Shape;237;p36"/>
          <p:cNvCxnSpPr/>
          <p:nvPr/>
        </p:nvCxnSpPr>
        <p:spPr>
          <a:xfrm>
            <a:off x="7875" y="1017725"/>
            <a:ext cx="9144000" cy="117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8" name="Google Shape;238;p36"/>
          <p:cNvSpPr txBox="1"/>
          <p:nvPr/>
        </p:nvSpPr>
        <p:spPr>
          <a:xfrm>
            <a:off x="78775" y="1058925"/>
            <a:ext cx="4087500" cy="14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u="sng"/>
              <a:t>Epididymal cyst</a:t>
            </a:r>
            <a:endParaRPr sz="1300" u="sng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 sz="1300">
                <a:solidFill>
                  <a:schemeClr val="accent1"/>
                </a:solidFill>
              </a:rPr>
              <a:t>Smooth</a:t>
            </a:r>
            <a:r>
              <a:rPr lang="en-GB" sz="1300"/>
              <a:t> extra testicular spherical cyst at the </a:t>
            </a:r>
            <a:r>
              <a:rPr lang="en-GB" sz="1300">
                <a:solidFill>
                  <a:schemeClr val="accent1"/>
                </a:solidFill>
              </a:rPr>
              <a:t>epididymis </a:t>
            </a:r>
            <a:r>
              <a:rPr lang="en-GB" sz="1300"/>
              <a:t>(top of the testicle) </a:t>
            </a:r>
            <a:endParaRPr sz="13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 sz="1300"/>
              <a:t>Contains </a:t>
            </a:r>
            <a:r>
              <a:rPr lang="en-GB" sz="1300">
                <a:solidFill>
                  <a:schemeClr val="accent1"/>
                </a:solidFill>
              </a:rPr>
              <a:t>clear</a:t>
            </a:r>
            <a:r>
              <a:rPr lang="en-GB" sz="1300"/>
              <a:t> and </a:t>
            </a:r>
            <a:r>
              <a:rPr lang="en-GB" sz="1300">
                <a:solidFill>
                  <a:schemeClr val="accent1"/>
                </a:solidFill>
              </a:rPr>
              <a:t>milky</a:t>
            </a:r>
            <a:r>
              <a:rPr lang="en-GB" sz="1300"/>
              <a:t> fluid </a:t>
            </a:r>
            <a:endParaRPr sz="13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 sz="1300"/>
              <a:t>May be multiple and bilateral </a:t>
            </a:r>
            <a:endParaRPr sz="13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300"/>
              <a:t>When they get large can be painful </a:t>
            </a:r>
            <a:r>
              <a:rPr lang="en-GB"/>
              <a:t> </a:t>
            </a:r>
            <a:endParaRPr/>
          </a:p>
        </p:txBody>
      </p:sp>
      <p:sp>
        <p:nvSpPr>
          <p:cNvPr id="239" name="Google Shape;239;p36"/>
          <p:cNvSpPr txBox="1"/>
          <p:nvPr/>
        </p:nvSpPr>
        <p:spPr>
          <a:xfrm>
            <a:off x="5217825" y="1274313"/>
            <a:ext cx="37596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-GB" sz="1300">
                <a:solidFill>
                  <a:schemeClr val="accent1"/>
                </a:solidFill>
              </a:rPr>
              <a:t>TRANSLUMINATES</a:t>
            </a:r>
            <a:r>
              <a:rPr lang="en-GB" sz="1300">
                <a:solidFill>
                  <a:schemeClr val="dk1"/>
                </a:solidFill>
              </a:rPr>
              <a:t> (fluid filled)</a:t>
            </a:r>
            <a:endParaRPr sz="1300">
              <a:solidFill>
                <a:schemeClr val="dk1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-GB" sz="1300">
                <a:solidFill>
                  <a:schemeClr val="dk1"/>
                </a:solidFill>
              </a:rPr>
              <a:t>Can palpate the cyst and the testis separately </a:t>
            </a:r>
            <a:endParaRPr sz="1300">
              <a:solidFill>
                <a:schemeClr val="dk1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-GB" sz="1300">
                <a:solidFill>
                  <a:schemeClr val="dk1"/>
                </a:solidFill>
              </a:rPr>
              <a:t>Not treatment is necessary usually </a:t>
            </a:r>
            <a:endParaRPr sz="1300">
              <a:solidFill>
                <a:schemeClr val="dk1"/>
              </a:solidFill>
            </a:endParaRPr>
          </a:p>
        </p:txBody>
      </p:sp>
      <p:pic>
        <p:nvPicPr>
          <p:cNvPr id="240" name="Google Shape;24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84650" y="1142163"/>
            <a:ext cx="1190450" cy="129930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36"/>
          <p:cNvSpPr txBox="1"/>
          <p:nvPr/>
        </p:nvSpPr>
        <p:spPr>
          <a:xfrm>
            <a:off x="0" y="2607075"/>
            <a:ext cx="3369600" cy="25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u="sng"/>
              <a:t>Hydrocele </a:t>
            </a:r>
            <a:endParaRPr sz="1300" u="sng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 sz="1300"/>
              <a:t>Abnormal collection of fluid in the </a:t>
            </a:r>
            <a:r>
              <a:rPr lang="en-GB" sz="1300">
                <a:solidFill>
                  <a:schemeClr val="accent1"/>
                </a:solidFill>
              </a:rPr>
              <a:t>tunica vaginalis </a:t>
            </a:r>
            <a:endParaRPr sz="1300">
              <a:solidFill>
                <a:schemeClr val="accent1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 sz="1300">
                <a:solidFill>
                  <a:schemeClr val="accent1"/>
                </a:solidFill>
              </a:rPr>
              <a:t>Simple</a:t>
            </a:r>
            <a:r>
              <a:rPr lang="en-GB" sz="1300"/>
              <a:t> = overproduction of fluid </a:t>
            </a:r>
            <a:endParaRPr sz="13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 sz="1300">
                <a:solidFill>
                  <a:schemeClr val="accent1"/>
                </a:solidFill>
              </a:rPr>
              <a:t>Communicating</a:t>
            </a:r>
            <a:r>
              <a:rPr lang="en-GB" sz="1300"/>
              <a:t> = peritoneal </a:t>
            </a:r>
            <a:endParaRPr sz="13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/>
              <a:t>fluid and scrotum are connected </a:t>
            </a:r>
            <a:endParaRPr sz="13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 sz="1300">
                <a:solidFill>
                  <a:schemeClr val="accent1"/>
                </a:solidFill>
              </a:rPr>
              <a:t>Non-tender smooth</a:t>
            </a:r>
            <a:r>
              <a:rPr lang="en-GB" sz="1300"/>
              <a:t> cystic swelling </a:t>
            </a:r>
            <a:endParaRPr sz="13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 sz="1300"/>
              <a:t>Painless unless infected </a:t>
            </a:r>
            <a:endParaRPr sz="13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 sz="1300">
                <a:solidFill>
                  <a:schemeClr val="accent1"/>
                </a:solidFill>
              </a:rPr>
              <a:t>TRANSLUMINATES</a:t>
            </a:r>
            <a:r>
              <a:rPr lang="en-GB" sz="1300"/>
              <a:t> </a:t>
            </a:r>
            <a:endParaRPr sz="13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 sz="1300"/>
              <a:t>Most resolve spontaneously </a:t>
            </a:r>
            <a:endParaRPr sz="13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 sz="1300"/>
              <a:t>Most similar to testicular cancer so rule this out </a:t>
            </a:r>
            <a:endParaRPr sz="1300"/>
          </a:p>
        </p:txBody>
      </p:sp>
      <p:pic>
        <p:nvPicPr>
          <p:cNvPr id="242" name="Google Shape;242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55850" y="3132075"/>
            <a:ext cx="1453650" cy="154930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6"/>
          <p:cNvSpPr txBox="1"/>
          <p:nvPr/>
        </p:nvSpPr>
        <p:spPr>
          <a:xfrm>
            <a:off x="4636500" y="2702025"/>
            <a:ext cx="3438000" cy="23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u="sng"/>
              <a:t>Varicocele </a:t>
            </a:r>
            <a:endParaRPr sz="1300" u="sng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 sz="1300"/>
              <a:t>Abnormal </a:t>
            </a:r>
            <a:r>
              <a:rPr lang="en-GB" sz="1300">
                <a:solidFill>
                  <a:schemeClr val="accent1"/>
                </a:solidFill>
              </a:rPr>
              <a:t>dilation of testicular veins</a:t>
            </a:r>
            <a:r>
              <a:rPr lang="en-GB" sz="1300"/>
              <a:t> in pampiniform venous plexus </a:t>
            </a:r>
            <a:endParaRPr sz="13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 sz="1300">
                <a:solidFill>
                  <a:schemeClr val="accent1"/>
                </a:solidFill>
              </a:rPr>
              <a:t>Left side</a:t>
            </a:r>
            <a:r>
              <a:rPr lang="en-GB" sz="1300"/>
              <a:t> more commonly affected (angle that left testicular vein enters left renal vein)</a:t>
            </a:r>
            <a:endParaRPr sz="13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 sz="1300"/>
              <a:t>Presentation = feels like a </a:t>
            </a:r>
            <a:r>
              <a:rPr lang="en-GB" sz="1300">
                <a:solidFill>
                  <a:schemeClr val="accent1"/>
                </a:solidFill>
              </a:rPr>
              <a:t>bag of worms,</a:t>
            </a:r>
            <a:r>
              <a:rPr lang="en-GB" sz="1300"/>
              <a:t> dragging/soreness/heaviness of scrotum</a:t>
            </a:r>
            <a:endParaRPr sz="13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 sz="1300"/>
              <a:t>Surgical repair if there is pain, </a:t>
            </a:r>
            <a:endParaRPr sz="13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/>
              <a:t>infertility or testicular atrophy </a:t>
            </a:r>
            <a:endParaRPr sz="1300"/>
          </a:p>
        </p:txBody>
      </p:sp>
      <p:pic>
        <p:nvPicPr>
          <p:cNvPr id="244" name="Google Shape;244;p36"/>
          <p:cNvPicPr preferRelativeResize="0"/>
          <p:nvPr/>
        </p:nvPicPr>
        <p:blipFill rotWithShape="1">
          <a:blip r:embed="rId5">
            <a:alphaModFix/>
          </a:blip>
          <a:srcRect l="22112"/>
          <a:stretch/>
        </p:blipFill>
        <p:spPr>
          <a:xfrm>
            <a:off x="7946750" y="3336650"/>
            <a:ext cx="1101575" cy="1616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7"/>
          <p:cNvSpPr txBox="1">
            <a:spLocks noGrp="1"/>
          </p:cNvSpPr>
          <p:nvPr>
            <p:ph type="title"/>
          </p:nvPr>
        </p:nvSpPr>
        <p:spPr>
          <a:xfrm>
            <a:off x="311700" y="4593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Questions?</a:t>
            </a:r>
            <a:endParaRPr/>
          </a:p>
        </p:txBody>
      </p:sp>
      <p:sp>
        <p:nvSpPr>
          <p:cNvPr id="250" name="Google Shape;250;p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Kahoot 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Quiz Questions Ideas:</a:t>
            </a:r>
            <a:endParaRPr/>
          </a:p>
        </p:txBody>
      </p:sp>
      <p:sp>
        <p:nvSpPr>
          <p:cNvPr id="256" name="Google Shape;256;p3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Amy, 26F. On dipstick you find she is positive for leukocytes and nitrites, with a slight trace of blood. She complains of dysuria and is slightly febrile. First line drug? What about if she was 6 weeks pregnant?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Stones</a:t>
            </a:r>
            <a:endParaRPr/>
          </a:p>
        </p:txBody>
      </p:sp>
      <p:sp>
        <p:nvSpPr>
          <p:cNvPr id="262" name="Google Shape;262;p3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Who needs urgent treatment?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Paul, 66M, imaging showed 3mm stone, complaining of severe discomfort and can’t sit still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Jane, 54F, imaging showed a unilateral 15mm stone, describes the pain as worse than childbirth, afebrile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/>
              <a:t>Mike, 36M, imaging showed a 8mm stone, bloods show high WCC, elevated creatinine, urea and potassium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Stones</a:t>
            </a:r>
            <a:endParaRPr/>
          </a:p>
        </p:txBody>
      </p:sp>
      <p:sp>
        <p:nvSpPr>
          <p:cNvPr id="268" name="Google Shape;268;p4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Who needs urgent treatment?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Paul, 66M, imaging showed 3mm stone, complaining of severe discomfort and can’t sit still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Jane, 54F, imaging showed a unilateral 15mm stone, describes the pain as worse than childbirth, afebrile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>
                <a:solidFill>
                  <a:schemeClr val="accent4"/>
                </a:solidFill>
              </a:rPr>
              <a:t>Mike, 36M, imaging showed a 8mm stone, bloods show high WCC, elevated creatinine, urea and potassium</a:t>
            </a:r>
            <a:endParaRPr>
              <a:solidFill>
                <a:schemeClr val="accent4"/>
              </a:solidFill>
            </a:endParaRPr>
          </a:p>
        </p:txBody>
      </p:sp>
      <p:cxnSp>
        <p:nvCxnSpPr>
          <p:cNvPr id="269" name="Google Shape;269;p40"/>
          <p:cNvCxnSpPr>
            <a:stCxn id="270" idx="1"/>
          </p:cNvCxnSpPr>
          <p:nvPr/>
        </p:nvCxnSpPr>
        <p:spPr>
          <a:xfrm flipH="1">
            <a:off x="3736325" y="972575"/>
            <a:ext cx="938700" cy="1210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70" name="Google Shape;270;p40"/>
          <p:cNvSpPr txBox="1"/>
          <p:nvPr/>
        </p:nvSpPr>
        <p:spPr>
          <a:xfrm>
            <a:off x="4675025" y="664775"/>
            <a:ext cx="2362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1"/>
                </a:solidFill>
              </a:rPr>
              <a:t>Should be small enough to pass spontaneously</a:t>
            </a:r>
            <a:endParaRPr>
              <a:solidFill>
                <a:schemeClr val="accent1"/>
              </a:solidFill>
            </a:endParaRPr>
          </a:p>
        </p:txBody>
      </p:sp>
      <p:cxnSp>
        <p:nvCxnSpPr>
          <p:cNvPr id="271" name="Google Shape;271;p40"/>
          <p:cNvCxnSpPr/>
          <p:nvPr/>
        </p:nvCxnSpPr>
        <p:spPr>
          <a:xfrm rot="10800000">
            <a:off x="3623100" y="4219025"/>
            <a:ext cx="798000" cy="249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72" name="Google Shape;272;p40"/>
          <p:cNvSpPr txBox="1"/>
          <p:nvPr/>
        </p:nvSpPr>
        <p:spPr>
          <a:xfrm>
            <a:off x="4419950" y="4301875"/>
            <a:ext cx="2362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1"/>
                </a:solidFill>
              </a:rPr>
              <a:t>Signs of infection + AKI</a:t>
            </a:r>
            <a:endParaRPr>
              <a:solidFill>
                <a:schemeClr val="accent1"/>
              </a:solidFill>
            </a:endParaRPr>
          </a:p>
        </p:txBody>
      </p:sp>
      <p:cxnSp>
        <p:nvCxnSpPr>
          <p:cNvPr id="273" name="Google Shape;273;p40"/>
          <p:cNvCxnSpPr/>
          <p:nvPr/>
        </p:nvCxnSpPr>
        <p:spPr>
          <a:xfrm flipH="1">
            <a:off x="2777800" y="3429000"/>
            <a:ext cx="869700" cy="3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74" name="Google Shape;274;p40"/>
          <p:cNvSpPr txBox="1"/>
          <p:nvPr/>
        </p:nvSpPr>
        <p:spPr>
          <a:xfrm>
            <a:off x="3606975" y="3214700"/>
            <a:ext cx="5149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1"/>
                </a:solidFill>
              </a:rPr>
              <a:t>Likely too big to pass spontaneously but not urgent - elective</a:t>
            </a:r>
            <a:endParaRPr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Bladder Cancer</a:t>
            </a:r>
            <a:endParaRPr/>
          </a:p>
        </p:txBody>
      </p:sp>
      <p:sp>
        <p:nvSpPr>
          <p:cNvPr id="280" name="Google Shape;280;p4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</a:rPr>
              <a:t>Martin is a 76 year old retired painter who pays a visit to the haematuria outpatient clinic with suspected bladder cancer. Which of these is </a:t>
            </a:r>
            <a:r>
              <a:rPr lang="en-GB" sz="2800" u="sng">
                <a:solidFill>
                  <a:schemeClr val="dk1"/>
                </a:solidFill>
              </a:rPr>
              <a:t>not</a:t>
            </a:r>
            <a:r>
              <a:rPr lang="en-GB" sz="2800">
                <a:solidFill>
                  <a:schemeClr val="dk1"/>
                </a:solidFill>
              </a:rPr>
              <a:t> a routine investigation within this clinic? </a:t>
            </a:r>
            <a:endParaRPr sz="2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</a:rPr>
              <a:t>CT urogram</a:t>
            </a:r>
            <a:endParaRPr sz="2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</a:rPr>
              <a:t>Flexible cystoscopy</a:t>
            </a:r>
            <a:endParaRPr sz="2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</a:rPr>
              <a:t>Ultrasound </a:t>
            </a:r>
            <a:endParaRPr sz="2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2800">
                <a:solidFill>
                  <a:schemeClr val="dk1"/>
                </a:solidFill>
              </a:rPr>
              <a:t>Urine microscopy + culture</a:t>
            </a:r>
            <a:endParaRPr sz="2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Top Tips: </a:t>
            </a:r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Imaging - USS generally generates good diagnostic images of urinary tract (kidney + bladder), may miss small things so CT KUB sometimes indicated (stones)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Look for key clues in questions - eg painter + painless visible haematuria = bladder ca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Bladder Cancer</a:t>
            </a:r>
            <a:endParaRPr/>
          </a:p>
        </p:txBody>
      </p:sp>
      <p:sp>
        <p:nvSpPr>
          <p:cNvPr id="286" name="Google Shape;286;p4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</a:rPr>
              <a:t>Martin is a 76 year old retired painter who pays a visit to the haematuria outpatient clinic with suspected bladder cancer. Which of these is </a:t>
            </a:r>
            <a:r>
              <a:rPr lang="en-GB" sz="2800" u="sng">
                <a:solidFill>
                  <a:schemeClr val="dk1"/>
                </a:solidFill>
              </a:rPr>
              <a:t>not</a:t>
            </a:r>
            <a:r>
              <a:rPr lang="en-GB" sz="2800">
                <a:solidFill>
                  <a:schemeClr val="dk1"/>
                </a:solidFill>
              </a:rPr>
              <a:t> a routine investigation within this clinic? </a:t>
            </a:r>
            <a:endParaRPr sz="2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4"/>
                </a:solidFill>
              </a:rPr>
              <a:t>CT urogram</a:t>
            </a:r>
            <a:endParaRPr sz="2800">
              <a:solidFill>
                <a:schemeClr val="accent4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</a:rPr>
              <a:t>Flexible cystoscopy</a:t>
            </a:r>
            <a:endParaRPr sz="2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</a:rPr>
              <a:t>Ultrasound </a:t>
            </a:r>
            <a:endParaRPr sz="2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2800">
                <a:solidFill>
                  <a:schemeClr val="dk1"/>
                </a:solidFill>
              </a:rPr>
              <a:t>Urine microscopy + culture</a:t>
            </a:r>
            <a:endParaRPr sz="2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7766" y="787516"/>
            <a:ext cx="3568475" cy="356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>
            <a:spLocks noGrp="1"/>
          </p:cNvSpPr>
          <p:nvPr>
            <p:ph type="title"/>
          </p:nvPr>
        </p:nvSpPr>
        <p:spPr>
          <a:xfrm>
            <a:off x="623400" y="1070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320"/>
              <a:t>Nephrolithiasis (Stones)</a:t>
            </a:r>
            <a:endParaRPr sz="2320"/>
          </a:p>
        </p:txBody>
      </p:sp>
      <p:sp>
        <p:nvSpPr>
          <p:cNvPr id="78" name="Google Shape;78;p17"/>
          <p:cNvSpPr/>
          <p:nvPr/>
        </p:nvSpPr>
        <p:spPr>
          <a:xfrm>
            <a:off x="82675" y="53150"/>
            <a:ext cx="478500" cy="4350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7"/>
          <p:cNvSpPr txBox="1"/>
          <p:nvPr/>
        </p:nvSpPr>
        <p:spPr>
          <a:xfrm>
            <a:off x="151650" y="479400"/>
            <a:ext cx="3895800" cy="23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u="sng"/>
              <a:t>Basics:</a:t>
            </a:r>
            <a:r>
              <a:rPr lang="en-GB" sz="1200"/>
              <a:t> </a:t>
            </a:r>
            <a:endParaRPr sz="12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/>
              <a:t>Very common, slightly more common in men (testosterone -&gt; increased oxalate)</a:t>
            </a:r>
            <a:endParaRPr sz="12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200"/>
              <a:t>80-85% = </a:t>
            </a:r>
            <a:r>
              <a:rPr lang="en-GB" sz="1200">
                <a:solidFill>
                  <a:schemeClr val="accent1"/>
                </a:solidFill>
              </a:rPr>
              <a:t>calcium oxalate</a:t>
            </a:r>
            <a:r>
              <a:rPr lang="en-GB" sz="1200"/>
              <a:t> (radio-opaque), 5-10% = uric acid (radio-lucent), 2-20% = struvite (radio-opaque) + 1% = cystine</a:t>
            </a:r>
            <a:endParaRPr sz="12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/>
              <a:t>RF = chronic dehydration, obesity, high protein/ salt diet, recurrent UTIs, hyperparathyroidism (hypercalciuria), congenital abnormalities </a:t>
            </a:r>
            <a:endParaRPr sz="1200"/>
          </a:p>
        </p:txBody>
      </p:sp>
      <p:sp>
        <p:nvSpPr>
          <p:cNvPr id="80" name="Google Shape;80;p17"/>
          <p:cNvSpPr txBox="1"/>
          <p:nvPr/>
        </p:nvSpPr>
        <p:spPr>
          <a:xfrm>
            <a:off x="4111550" y="75075"/>
            <a:ext cx="4797000" cy="13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u="sng"/>
              <a:t>Presentation:</a:t>
            </a:r>
            <a:r>
              <a:rPr lang="en-GB" sz="1200"/>
              <a:t> </a:t>
            </a:r>
            <a:endParaRPr sz="12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accent1"/>
                </a:solidFill>
              </a:rPr>
              <a:t>Renal colic</a:t>
            </a:r>
            <a:r>
              <a:rPr lang="en-GB" sz="1200"/>
              <a:t> = severe unilateral abdominal pain starting in loin + radiating to ipsilateral groin/ testicle/ labia, classically sudden onset early in morning</a:t>
            </a:r>
            <a:endParaRPr sz="12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200">
                <a:solidFill>
                  <a:schemeClr val="accent1"/>
                </a:solidFill>
              </a:rPr>
              <a:t>Restlessness, nausea + vomiting</a:t>
            </a:r>
            <a:r>
              <a:rPr lang="en-GB" sz="1200"/>
              <a:t>, haematuria, dysuria </a:t>
            </a:r>
            <a:endParaRPr sz="1200"/>
          </a:p>
        </p:txBody>
      </p:sp>
      <p:sp>
        <p:nvSpPr>
          <p:cNvPr id="81" name="Google Shape;81;p17"/>
          <p:cNvSpPr txBox="1"/>
          <p:nvPr/>
        </p:nvSpPr>
        <p:spPr>
          <a:xfrm>
            <a:off x="4086975" y="1396275"/>
            <a:ext cx="3198300" cy="17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u="sng"/>
              <a:t>Investigations:</a:t>
            </a:r>
            <a:r>
              <a:rPr lang="en-GB" sz="1200"/>
              <a:t> </a:t>
            </a:r>
            <a:endParaRPr sz="12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Dipstick: haematuria, leucocytes, nitrites </a:t>
            </a:r>
            <a:endParaRPr sz="12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200"/>
              <a:t>Bloods: FBC, CRP, U&amp;Es</a:t>
            </a:r>
            <a:endParaRPr sz="12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200"/>
              <a:t>Gold standard = </a:t>
            </a:r>
            <a:r>
              <a:rPr lang="en-GB" sz="1200">
                <a:solidFill>
                  <a:schemeClr val="accent1"/>
                </a:solidFill>
              </a:rPr>
              <a:t>non-contrast CT KUB</a:t>
            </a:r>
            <a:r>
              <a:rPr lang="en-GB" sz="1200"/>
              <a:t>, USS KUB in pregnancy (can only see radiopaque stones with USS)</a:t>
            </a:r>
            <a:endParaRPr sz="1200"/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24797" y="1396272"/>
            <a:ext cx="1653525" cy="1653525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7"/>
          <p:cNvSpPr txBox="1"/>
          <p:nvPr/>
        </p:nvSpPr>
        <p:spPr>
          <a:xfrm>
            <a:off x="151650" y="3007575"/>
            <a:ext cx="3935400" cy="19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u="sng"/>
              <a:t>Management:</a:t>
            </a:r>
            <a:r>
              <a:rPr lang="en-GB" sz="1200"/>
              <a:t> </a:t>
            </a:r>
            <a:endParaRPr sz="12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Symptomatic relief - hydration, NSAIDs/ opioids</a:t>
            </a:r>
            <a:endParaRPr sz="12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200"/>
              <a:t>Small enough stones pass on spontaneously (&lt;5mm) </a:t>
            </a:r>
            <a:endParaRPr sz="12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200"/>
              <a:t>Elective treatment if too big - </a:t>
            </a:r>
            <a:r>
              <a:rPr lang="en-GB" sz="1200">
                <a:solidFill>
                  <a:schemeClr val="accent1"/>
                </a:solidFill>
              </a:rPr>
              <a:t>ESWL</a:t>
            </a:r>
            <a:r>
              <a:rPr lang="en-GB" sz="1200"/>
              <a:t> (break stone into smaller fragments using shockwaves), </a:t>
            </a:r>
            <a:r>
              <a:rPr lang="en-GB" sz="1200">
                <a:solidFill>
                  <a:schemeClr val="accent1"/>
                </a:solidFill>
              </a:rPr>
              <a:t>ureteroscopy</a:t>
            </a:r>
            <a:r>
              <a:rPr lang="en-GB" sz="1200"/>
              <a:t>, </a:t>
            </a:r>
            <a:r>
              <a:rPr lang="en-GB" sz="1200">
                <a:solidFill>
                  <a:schemeClr val="accent1"/>
                </a:solidFill>
              </a:rPr>
              <a:t>PCNL</a:t>
            </a:r>
            <a:r>
              <a:rPr lang="en-GB" sz="1200"/>
              <a:t> (percutaneous access, use nephroscope to remove stone) </a:t>
            </a:r>
            <a:endParaRPr sz="1200"/>
          </a:p>
        </p:txBody>
      </p:sp>
      <p:sp>
        <p:nvSpPr>
          <p:cNvPr id="84" name="Google Shape;84;p17"/>
          <p:cNvSpPr txBox="1"/>
          <p:nvPr/>
        </p:nvSpPr>
        <p:spPr>
          <a:xfrm>
            <a:off x="4111550" y="3312375"/>
            <a:ext cx="4866900" cy="15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Immediate treatment: intolerable pain/ vomiting, signs of </a:t>
            </a:r>
            <a:r>
              <a:rPr lang="en-GB" sz="1200">
                <a:solidFill>
                  <a:schemeClr val="accent1"/>
                </a:solidFill>
              </a:rPr>
              <a:t>obstruction/ infection, AKI</a:t>
            </a:r>
            <a:r>
              <a:rPr lang="en-GB" sz="1200"/>
              <a:t> (+ hyperkalaemia) </a:t>
            </a:r>
            <a:endParaRPr sz="12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200"/>
              <a:t>Lifestyle: decrease sodium + protein intake, increased citrus fruit, </a:t>
            </a:r>
            <a:r>
              <a:rPr lang="en-GB" sz="1200">
                <a:solidFill>
                  <a:schemeClr val="accent1"/>
                </a:solidFill>
              </a:rPr>
              <a:t>adequate fluid intake</a:t>
            </a:r>
            <a:endParaRPr sz="1200">
              <a:solidFill>
                <a:schemeClr val="accen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200"/>
              <a:t>Recurrence is common </a:t>
            </a:r>
            <a:endParaRPr sz="1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623400" y="531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Obstructive Uropathy</a:t>
            </a:r>
            <a:endParaRPr/>
          </a:p>
        </p:txBody>
      </p:sp>
      <p:sp>
        <p:nvSpPr>
          <p:cNvPr id="90" name="Google Shape;90;p18"/>
          <p:cNvSpPr/>
          <p:nvPr/>
        </p:nvSpPr>
        <p:spPr>
          <a:xfrm>
            <a:off x="82675" y="53150"/>
            <a:ext cx="478500" cy="4350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8"/>
          <p:cNvSpPr txBox="1"/>
          <p:nvPr/>
        </p:nvSpPr>
        <p:spPr>
          <a:xfrm>
            <a:off x="107775" y="588275"/>
            <a:ext cx="4023900" cy="35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u="sng"/>
              <a:t>Basics:</a:t>
            </a:r>
            <a:r>
              <a:rPr lang="en-GB" sz="1200"/>
              <a:t> </a:t>
            </a:r>
            <a:endParaRPr sz="12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accent1"/>
                </a:solidFill>
              </a:rPr>
              <a:t>= blockage of urinary flow, </a:t>
            </a:r>
            <a:r>
              <a:rPr lang="en-GB" sz="1200"/>
              <a:t>can affect one or both kidneys depending on level of obstruction</a:t>
            </a:r>
            <a:endParaRPr sz="12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200"/>
              <a:t>If only one kidney affected, urinary output may be unchanged + serum creatinine can be normal, when kidney function affected = ‘</a:t>
            </a:r>
            <a:r>
              <a:rPr lang="en-GB" sz="1200">
                <a:solidFill>
                  <a:schemeClr val="accent1"/>
                </a:solidFill>
              </a:rPr>
              <a:t>obstructive nephropathy</a:t>
            </a:r>
            <a:r>
              <a:rPr lang="en-GB" sz="1200"/>
              <a:t>’ </a:t>
            </a:r>
            <a:endParaRPr sz="12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accent1"/>
                </a:solidFill>
              </a:rPr>
              <a:t>Hydronephrosis </a:t>
            </a:r>
            <a:r>
              <a:rPr lang="en-GB" sz="1200"/>
              <a:t>= dilation of the renal pelvis (due to build-up of fluid + increased pressure) </a:t>
            </a:r>
            <a:endParaRPr sz="12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200"/>
              <a:t>Most common causes = </a:t>
            </a:r>
            <a:r>
              <a:rPr lang="en-GB" sz="1200">
                <a:solidFill>
                  <a:schemeClr val="accent1"/>
                </a:solidFill>
              </a:rPr>
              <a:t>stones + BPH </a:t>
            </a:r>
            <a:endParaRPr sz="1200">
              <a:solidFill>
                <a:schemeClr val="accen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accent1"/>
                </a:solidFill>
              </a:rPr>
              <a:t>Prone to infection</a:t>
            </a:r>
            <a:endParaRPr sz="1200">
              <a:solidFill>
                <a:schemeClr val="accen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100">
              <a:solidFill>
                <a:schemeClr val="accen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100"/>
          </a:p>
        </p:txBody>
      </p:sp>
      <p:pic>
        <p:nvPicPr>
          <p:cNvPr id="92" name="Google Shape;92;p18"/>
          <p:cNvPicPr preferRelativeResize="0"/>
          <p:nvPr/>
        </p:nvPicPr>
        <p:blipFill rotWithShape="1">
          <a:blip r:embed="rId3">
            <a:alphaModFix/>
          </a:blip>
          <a:srcRect t="52691"/>
          <a:stretch/>
        </p:blipFill>
        <p:spPr>
          <a:xfrm>
            <a:off x="4397562" y="2571750"/>
            <a:ext cx="3772024" cy="101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51187" y="271625"/>
            <a:ext cx="2264750" cy="208357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8"/>
          <p:cNvSpPr txBox="1"/>
          <p:nvPr/>
        </p:nvSpPr>
        <p:spPr>
          <a:xfrm>
            <a:off x="82675" y="3360375"/>
            <a:ext cx="9021600" cy="16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u="sng">
                <a:solidFill>
                  <a:schemeClr val="dk1"/>
                </a:solidFill>
              </a:rPr>
              <a:t>Treatment: </a:t>
            </a:r>
            <a:endParaRPr sz="1200" u="sng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</a:rPr>
              <a:t>Initial treatment directed at </a:t>
            </a:r>
            <a:r>
              <a:rPr lang="en-GB" sz="1200">
                <a:solidFill>
                  <a:schemeClr val="accent1"/>
                </a:solidFill>
              </a:rPr>
              <a:t>relieving pressure</a:t>
            </a:r>
            <a:r>
              <a:rPr lang="en-GB" sz="1200">
                <a:solidFill>
                  <a:schemeClr val="dk1"/>
                </a:solidFill>
              </a:rPr>
              <a:t> on the kidneys to prevent obstructive nephropathy + irreversible renal damage - </a:t>
            </a:r>
            <a:r>
              <a:rPr lang="en-GB" sz="1200">
                <a:solidFill>
                  <a:schemeClr val="accent1"/>
                </a:solidFill>
              </a:rPr>
              <a:t>urethral catheter, ureteric stent or nephrostomy tube</a:t>
            </a:r>
            <a:r>
              <a:rPr lang="en-GB" sz="1200">
                <a:solidFill>
                  <a:schemeClr val="dk1"/>
                </a:solidFill>
              </a:rPr>
              <a:t> depending on level + cause of obstruction 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</a:rPr>
              <a:t>Then focus on managing the underlying cause (see stone/ BPH treatment)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200">
                <a:solidFill>
                  <a:schemeClr val="accent1"/>
                </a:solidFill>
              </a:rPr>
              <a:t>Infection must be treated promptly </a:t>
            </a:r>
            <a:endParaRPr sz="12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092525"/>
            <a:ext cx="3639424" cy="272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7700" y="1033463"/>
            <a:ext cx="3533775" cy="307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254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Kidney Cancer</a:t>
            </a:r>
            <a:endParaRPr/>
          </a:p>
        </p:txBody>
      </p:sp>
      <p:sp>
        <p:nvSpPr>
          <p:cNvPr id="106" name="Google Shape;106;p20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4102800" cy="29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28" b="1">
                <a:solidFill>
                  <a:schemeClr val="dk1"/>
                </a:solidFill>
              </a:rPr>
              <a:t>Does not come up very often</a:t>
            </a:r>
            <a:r>
              <a:rPr lang="en-GB" sz="2228">
                <a:solidFill>
                  <a:schemeClr val="dk1"/>
                </a:solidFill>
              </a:rPr>
              <a:t>!</a:t>
            </a:r>
            <a:endParaRPr sz="2228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dk1"/>
                </a:solidFill>
              </a:rPr>
              <a:t>Basics:</a:t>
            </a:r>
            <a:endParaRPr u="sng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Most common type is</a:t>
            </a:r>
            <a:r>
              <a:rPr lang="en-GB"/>
              <a:t> </a:t>
            </a:r>
            <a:r>
              <a:rPr lang="en-GB">
                <a:solidFill>
                  <a:schemeClr val="accent1"/>
                </a:solidFill>
              </a:rPr>
              <a:t>RCC</a:t>
            </a:r>
            <a:r>
              <a:rPr lang="en-GB"/>
              <a:t> </a:t>
            </a:r>
            <a:r>
              <a:rPr lang="en-GB">
                <a:solidFill>
                  <a:schemeClr val="dk1"/>
                </a:solidFill>
              </a:rPr>
              <a:t>= malignant cancer of </a:t>
            </a:r>
            <a:r>
              <a:rPr lang="en-GB">
                <a:solidFill>
                  <a:schemeClr val="accent1"/>
                </a:solidFill>
              </a:rPr>
              <a:t>proximal</a:t>
            </a:r>
            <a:r>
              <a:rPr lang="en-GB"/>
              <a:t> c</a:t>
            </a:r>
            <a:r>
              <a:rPr lang="en-GB">
                <a:solidFill>
                  <a:schemeClr val="dk1"/>
                </a:solidFill>
              </a:rPr>
              <a:t>onvoluted tubular epithelium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Often</a:t>
            </a:r>
            <a:r>
              <a:rPr lang="en-GB"/>
              <a:t> </a:t>
            </a:r>
            <a:r>
              <a:rPr lang="en-GB">
                <a:solidFill>
                  <a:schemeClr val="accent1"/>
                </a:solidFill>
              </a:rPr>
              <a:t>asymptomatic</a:t>
            </a:r>
            <a:r>
              <a:rPr lang="en-GB"/>
              <a:t> </a:t>
            </a:r>
            <a:r>
              <a:rPr lang="en-GB">
                <a:solidFill>
                  <a:schemeClr val="dk1"/>
                </a:solidFill>
              </a:rPr>
              <a:t>and discovered incidentally - 25% have metastasis at presentation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dk1"/>
                </a:solidFill>
              </a:rPr>
              <a:t>Presentation</a:t>
            </a:r>
            <a:r>
              <a:rPr lang="en-GB">
                <a:solidFill>
                  <a:schemeClr val="dk1"/>
                </a:solidFill>
              </a:rPr>
              <a:t>: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Classic cancer symptoms, vague</a:t>
            </a:r>
            <a:r>
              <a:rPr lang="en-GB"/>
              <a:t> </a:t>
            </a:r>
            <a:r>
              <a:rPr lang="en-GB">
                <a:solidFill>
                  <a:schemeClr val="accent1"/>
                </a:solidFill>
              </a:rPr>
              <a:t>loin pain</a:t>
            </a:r>
            <a:r>
              <a:rPr lang="en-GB">
                <a:solidFill>
                  <a:schemeClr val="dk1"/>
                </a:solidFill>
              </a:rPr>
              <a:t>, </a:t>
            </a:r>
            <a:r>
              <a:rPr lang="en-GB">
                <a:solidFill>
                  <a:schemeClr val="accent1"/>
                </a:solidFill>
              </a:rPr>
              <a:t>haematuria</a:t>
            </a:r>
            <a:r>
              <a:rPr lang="en-GB">
                <a:solidFill>
                  <a:schemeClr val="dk1"/>
                </a:solidFill>
              </a:rPr>
              <a:t>,</a:t>
            </a:r>
            <a:r>
              <a:rPr lang="en-GB"/>
              <a:t> </a:t>
            </a:r>
            <a:r>
              <a:rPr lang="en-GB">
                <a:solidFill>
                  <a:schemeClr val="accent1"/>
                </a:solidFill>
              </a:rPr>
              <a:t>abdominal mass</a:t>
            </a:r>
            <a:r>
              <a:rPr lang="en-GB">
                <a:solidFill>
                  <a:schemeClr val="dk1"/>
                </a:solidFill>
              </a:rPr>
              <a:t>, may present with</a:t>
            </a:r>
            <a:r>
              <a:rPr lang="en-GB"/>
              <a:t> </a:t>
            </a:r>
            <a:r>
              <a:rPr lang="en-GB">
                <a:solidFill>
                  <a:schemeClr val="accent1"/>
                </a:solidFill>
              </a:rPr>
              <a:t>varicocele</a:t>
            </a:r>
            <a:r>
              <a:rPr lang="en-GB"/>
              <a:t> </a:t>
            </a:r>
            <a:r>
              <a:rPr lang="en-GB">
                <a:solidFill>
                  <a:schemeClr val="accent2"/>
                </a:solidFill>
              </a:rPr>
              <a:t>- invasion of left renal vein leads to compression of left testicular vein </a:t>
            </a:r>
            <a:endParaRPr>
              <a:solidFill>
                <a:schemeClr val="accent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07" name="Google Shape;10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2213" y="3327600"/>
            <a:ext cx="1380225" cy="145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44250" y="445025"/>
            <a:ext cx="1477750" cy="166097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0"/>
          <p:cNvSpPr txBox="1"/>
          <p:nvPr/>
        </p:nvSpPr>
        <p:spPr>
          <a:xfrm>
            <a:off x="4509950" y="2332650"/>
            <a:ext cx="4102800" cy="23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 u="sng">
                <a:solidFill>
                  <a:schemeClr val="dk1"/>
                </a:solidFill>
              </a:rPr>
              <a:t>Investigations</a:t>
            </a:r>
            <a:r>
              <a:rPr lang="en-GB" sz="1300">
                <a:solidFill>
                  <a:schemeClr val="dk1"/>
                </a:solidFill>
              </a:rPr>
              <a:t>:</a:t>
            </a:r>
            <a:r>
              <a:rPr lang="en-GB" sz="1300">
                <a:solidFill>
                  <a:schemeClr val="dk2"/>
                </a:solidFill>
              </a:rPr>
              <a:t> </a:t>
            </a:r>
            <a:endParaRPr sz="13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accent1"/>
                </a:solidFill>
              </a:rPr>
              <a:t>USS</a:t>
            </a:r>
            <a:r>
              <a:rPr lang="en-GB" sz="1300">
                <a:solidFill>
                  <a:schemeClr val="dk2"/>
                </a:solidFill>
              </a:rPr>
              <a:t> </a:t>
            </a:r>
            <a:r>
              <a:rPr lang="en-GB" sz="1300">
                <a:solidFill>
                  <a:schemeClr val="dk1"/>
                </a:solidFill>
              </a:rPr>
              <a:t>(1st line)</a:t>
            </a:r>
            <a:endParaRPr sz="13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accent1"/>
                </a:solidFill>
              </a:rPr>
              <a:t>CT chest/abdo/pelvis</a:t>
            </a:r>
            <a:r>
              <a:rPr lang="en-GB" sz="1300">
                <a:solidFill>
                  <a:schemeClr val="dk2"/>
                </a:solidFill>
              </a:rPr>
              <a:t> </a:t>
            </a:r>
            <a:r>
              <a:rPr lang="en-GB" sz="1300">
                <a:solidFill>
                  <a:schemeClr val="dk1"/>
                </a:solidFill>
              </a:rPr>
              <a:t>(more sensitive than USS)</a:t>
            </a:r>
            <a:endParaRPr sz="13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chemeClr val="accent1"/>
                </a:solidFill>
              </a:rPr>
              <a:t>Renal biopsy</a:t>
            </a:r>
            <a:r>
              <a:rPr lang="en-GB" sz="1300">
                <a:solidFill>
                  <a:schemeClr val="dk2"/>
                </a:solidFill>
              </a:rPr>
              <a:t> </a:t>
            </a:r>
            <a:r>
              <a:rPr lang="en-GB" sz="1300">
                <a:solidFill>
                  <a:schemeClr val="dk1"/>
                </a:solidFill>
              </a:rPr>
              <a:t>= diagnostic</a:t>
            </a:r>
            <a:endParaRPr sz="13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 u="sng">
                <a:solidFill>
                  <a:schemeClr val="dk1"/>
                </a:solidFill>
              </a:rPr>
              <a:t>Management</a:t>
            </a:r>
            <a:r>
              <a:rPr lang="en-GB" sz="1300">
                <a:solidFill>
                  <a:schemeClr val="dk1"/>
                </a:solidFill>
              </a:rPr>
              <a:t>: </a:t>
            </a:r>
            <a:endParaRPr sz="13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chemeClr val="dk1"/>
                </a:solidFill>
              </a:rPr>
              <a:t>1st line =</a:t>
            </a:r>
            <a:r>
              <a:rPr lang="en-GB" sz="1300">
                <a:solidFill>
                  <a:schemeClr val="dk2"/>
                </a:solidFill>
              </a:rPr>
              <a:t> </a:t>
            </a:r>
            <a:r>
              <a:rPr lang="en-GB" sz="1300">
                <a:solidFill>
                  <a:schemeClr val="accent1"/>
                </a:solidFill>
              </a:rPr>
              <a:t>nephrectomy/partial nephrectomy</a:t>
            </a:r>
            <a:r>
              <a:rPr lang="en-GB" sz="1300">
                <a:solidFill>
                  <a:schemeClr val="dk2"/>
                </a:solidFill>
              </a:rPr>
              <a:t> </a:t>
            </a:r>
            <a:r>
              <a:rPr lang="en-GB" sz="1300">
                <a:solidFill>
                  <a:schemeClr val="dk1"/>
                </a:solidFill>
              </a:rPr>
              <a:t>if bilateral </a:t>
            </a:r>
            <a:endParaRPr sz="13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 u="sng">
                <a:solidFill>
                  <a:schemeClr val="dk1"/>
                </a:solidFill>
              </a:rPr>
              <a:t>Complications: </a:t>
            </a:r>
            <a:endParaRPr sz="1300" u="sng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chemeClr val="accent1"/>
                </a:solidFill>
              </a:rPr>
              <a:t>Paraneoplastic changes</a:t>
            </a:r>
            <a:r>
              <a:rPr lang="en-GB" sz="1300">
                <a:solidFill>
                  <a:schemeClr val="dk2"/>
                </a:solidFill>
              </a:rPr>
              <a:t> </a:t>
            </a:r>
            <a:r>
              <a:rPr lang="en-GB" sz="1300">
                <a:solidFill>
                  <a:schemeClr val="dk1"/>
                </a:solidFill>
              </a:rPr>
              <a:t>- polycythaemia, HTN, hypercalcaemia, Cushing’s </a:t>
            </a:r>
            <a:endParaRPr sz="1300"/>
          </a:p>
        </p:txBody>
      </p:sp>
      <p:pic>
        <p:nvPicPr>
          <p:cNvPr id="110" name="Google Shape;110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14975" y="550288"/>
            <a:ext cx="1933929" cy="145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/>
          <p:nvPr/>
        </p:nvSpPr>
        <p:spPr>
          <a:xfrm>
            <a:off x="889950" y="940200"/>
            <a:ext cx="7364100" cy="32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0">
                <a:solidFill>
                  <a:srgbClr val="FF0000"/>
                </a:solidFill>
              </a:rPr>
              <a:t>Painless haematuria </a:t>
            </a:r>
            <a:endParaRPr sz="100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2024</Words>
  <Application>Microsoft Macintosh PowerPoint</Application>
  <PresentationFormat>On-screen Show (16:9)</PresentationFormat>
  <Paragraphs>297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Arial</vt:lpstr>
      <vt:lpstr>Simple Light</vt:lpstr>
      <vt:lpstr>GU - Part 2</vt:lpstr>
      <vt:lpstr>Plan</vt:lpstr>
      <vt:lpstr>Top Tips: </vt:lpstr>
      <vt:lpstr>PowerPoint Presentation</vt:lpstr>
      <vt:lpstr>Nephrolithiasis (Stones)</vt:lpstr>
      <vt:lpstr>Obstructive Uropathy</vt:lpstr>
      <vt:lpstr>PowerPoint Presentation</vt:lpstr>
      <vt:lpstr>Kidney Cancer</vt:lpstr>
      <vt:lpstr>PowerPoint Presentation</vt:lpstr>
      <vt:lpstr>Bladder Cancer</vt:lpstr>
      <vt:lpstr>PowerPoint Presentation</vt:lpstr>
      <vt:lpstr>Prostate Cancer</vt:lpstr>
      <vt:lpstr>PowerPoint Presentation</vt:lpstr>
      <vt:lpstr>Testicular Cancer</vt:lpstr>
      <vt:lpstr>PowerPoint Presentation</vt:lpstr>
      <vt:lpstr>BPH</vt:lpstr>
      <vt:lpstr>PowerPoint Presentation</vt:lpstr>
      <vt:lpstr>Pyelonephritis </vt:lpstr>
      <vt:lpstr>PowerPoint Presentation</vt:lpstr>
      <vt:lpstr>Cystitis </vt:lpstr>
      <vt:lpstr>PowerPoint Presentation</vt:lpstr>
      <vt:lpstr>Urethritis </vt:lpstr>
      <vt:lpstr>PowerPoint Presentation</vt:lpstr>
      <vt:lpstr>Scrotal Disease</vt:lpstr>
      <vt:lpstr>Questions?</vt:lpstr>
      <vt:lpstr>Quiz Questions Ideas:</vt:lpstr>
      <vt:lpstr>Stones</vt:lpstr>
      <vt:lpstr>Stones</vt:lpstr>
      <vt:lpstr>Bladder Cancer</vt:lpstr>
      <vt:lpstr>Bladder Cancer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 - Part 2</dc:title>
  <cp:lastModifiedBy>chris salmon</cp:lastModifiedBy>
  <cp:revision>1</cp:revision>
  <dcterms:modified xsi:type="dcterms:W3CDTF">2021-03-15T18:06:32Z</dcterms:modified>
</cp:coreProperties>
</file>