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6" r:id="rId1"/>
  </p:sldMasterIdLst>
  <p:sldIdLst>
    <p:sldId id="256" r:id="rId2"/>
    <p:sldId id="258" r:id="rId3"/>
    <p:sldId id="269" r:id="rId4"/>
    <p:sldId id="271" r:id="rId5"/>
    <p:sldId id="270" r:id="rId6"/>
    <p:sldId id="260" r:id="rId7"/>
    <p:sldId id="261" r:id="rId8"/>
    <p:sldId id="272" r:id="rId9"/>
    <p:sldId id="274" r:id="rId10"/>
    <p:sldId id="275" r:id="rId11"/>
    <p:sldId id="276" r:id="rId12"/>
    <p:sldId id="273" r:id="rId13"/>
    <p:sldId id="277" r:id="rId14"/>
    <p:sldId id="278" r:id="rId15"/>
    <p:sldId id="279" r:id="rId16"/>
    <p:sldId id="280" r:id="rId17"/>
    <p:sldId id="281" r:id="rId18"/>
    <p:sldId id="282" r:id="rId19"/>
    <p:sldId id="288" r:id="rId20"/>
    <p:sldId id="283" r:id="rId21"/>
    <p:sldId id="284" r:id="rId22"/>
    <p:sldId id="285" r:id="rId23"/>
    <p:sldId id="286" r:id="rId24"/>
    <p:sldId id="287" r:id="rId25"/>
    <p:sldId id="289" r:id="rId26"/>
    <p:sldId id="262" r:id="rId27"/>
    <p:sldId id="290" r:id="rId28"/>
    <p:sldId id="291" r:id="rId29"/>
    <p:sldId id="292" r:id="rId30"/>
    <p:sldId id="293" r:id="rId31"/>
    <p:sldId id="294" r:id="rId32"/>
    <p:sldId id="295" r:id="rId33"/>
    <p:sldId id="296" r:id="rId34"/>
    <p:sldId id="297" r:id="rId35"/>
    <p:sldId id="299" r:id="rId36"/>
    <p:sldId id="301" r:id="rId37"/>
    <p:sldId id="302" r:id="rId3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93BF"/>
    <a:srgbClr val="BFB0D0"/>
    <a:srgbClr val="C4B6D4"/>
    <a:srgbClr val="CCC0DA"/>
    <a:srgbClr val="E43B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69" autoAdjust="0"/>
  </p:normalViewPr>
  <p:slideViewPr>
    <p:cSldViewPr snapToGrid="0" snapToObjects="1">
      <p:cViewPr>
        <p:scale>
          <a:sx n="76" d="100"/>
          <a:sy n="76" d="100"/>
        </p:scale>
        <p:origin x="-1608" y="-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271882D-567B-45CF-8839-99932B28D01D}" type="datetimeFigureOut">
              <a:rPr lang="en-US"/>
              <a:pPr>
                <a:defRPr/>
              </a:pPr>
              <a:t>26/11/2015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85D803-77A4-4473-8B8E-05D45A029BF0}" type="slidenum">
              <a:rPr lang="en-US"/>
              <a:pPr>
                <a:defRPr/>
              </a:pPr>
              <a:t>‹#›</a:t>
            </a:fld>
            <a:endParaRPr lang="en-US"/>
          </a:p>
        </p:txBody>
      </p:sp>
    </p:spTree>
    <p:extLst>
      <p:ext uri="{BB962C8B-B14F-4D97-AF65-F5344CB8AC3E}">
        <p14:creationId xmlns:p14="http://schemas.microsoft.com/office/powerpoint/2010/main" val="92432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D66100-FDD5-48EE-9003-5E9EF92E2007}" type="datetimeFigureOut">
              <a:rPr lang="en-US"/>
              <a:pPr>
                <a:defRPr/>
              </a:pPr>
              <a:t>26/11/2015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68076D-2BEA-4C44-9BF0-D65E9161187B}" type="slidenum">
              <a:rPr lang="en-US"/>
              <a:pPr>
                <a:defRPr/>
              </a:pPr>
              <a:t>‹#›</a:t>
            </a:fld>
            <a:endParaRPr lang="en-US"/>
          </a:p>
        </p:txBody>
      </p:sp>
    </p:spTree>
    <p:extLst>
      <p:ext uri="{BB962C8B-B14F-4D97-AF65-F5344CB8AC3E}">
        <p14:creationId xmlns:p14="http://schemas.microsoft.com/office/powerpoint/2010/main" val="162398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5B33CF-31BF-421B-B02B-98C69EE3F4CD}" type="datetimeFigureOut">
              <a:rPr lang="en-US"/>
              <a:pPr>
                <a:defRPr/>
              </a:pPr>
              <a:t>26/11/2015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6E8948-7817-4419-AD25-1E1F4BEAD2BD}" type="slidenum">
              <a:rPr lang="en-US"/>
              <a:pPr>
                <a:defRPr/>
              </a:pPr>
              <a:t>‹#›</a:t>
            </a:fld>
            <a:endParaRPr lang="en-US"/>
          </a:p>
        </p:txBody>
      </p:sp>
    </p:spTree>
    <p:extLst>
      <p:ext uri="{BB962C8B-B14F-4D97-AF65-F5344CB8AC3E}">
        <p14:creationId xmlns:p14="http://schemas.microsoft.com/office/powerpoint/2010/main" val="80634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781E6D-69AA-4B1D-B5ED-A112025CB95C}" type="datetimeFigureOut">
              <a:rPr lang="en-US"/>
              <a:pPr>
                <a:defRPr/>
              </a:pPr>
              <a:t>26/11/2015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31AAC5-978D-42BD-AA6E-777A58F08571}" type="slidenum">
              <a:rPr lang="en-US"/>
              <a:pPr>
                <a:defRPr/>
              </a:pPr>
              <a:t>‹#›</a:t>
            </a:fld>
            <a:endParaRPr lang="en-US"/>
          </a:p>
        </p:txBody>
      </p:sp>
    </p:spTree>
    <p:extLst>
      <p:ext uri="{BB962C8B-B14F-4D97-AF65-F5344CB8AC3E}">
        <p14:creationId xmlns:p14="http://schemas.microsoft.com/office/powerpoint/2010/main" val="197401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33757B-C5C2-4038-864B-E4DDEBD10855}" type="datetimeFigureOut">
              <a:rPr lang="en-US"/>
              <a:pPr>
                <a:defRPr/>
              </a:pPr>
              <a:t>26/11/2015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F671CA-A19B-485B-A079-03E4031DCEAA}" type="slidenum">
              <a:rPr lang="en-US"/>
              <a:pPr>
                <a:defRPr/>
              </a:pPr>
              <a:t>‹#›</a:t>
            </a:fld>
            <a:endParaRPr lang="en-US"/>
          </a:p>
        </p:txBody>
      </p:sp>
    </p:spTree>
    <p:extLst>
      <p:ext uri="{BB962C8B-B14F-4D97-AF65-F5344CB8AC3E}">
        <p14:creationId xmlns:p14="http://schemas.microsoft.com/office/powerpoint/2010/main" val="124569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4B80E5-4D14-482C-AA23-FFC139DDE37F}" type="datetimeFigureOut">
              <a:rPr lang="en-US"/>
              <a:pPr>
                <a:defRPr/>
              </a:pPr>
              <a:t>26/11/2015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6E1033-72F6-4CCC-BF17-B2ACE81F3281}" type="slidenum">
              <a:rPr lang="en-US"/>
              <a:pPr>
                <a:defRPr/>
              </a:pPr>
              <a:t>‹#›</a:t>
            </a:fld>
            <a:endParaRPr lang="en-US"/>
          </a:p>
        </p:txBody>
      </p:sp>
    </p:spTree>
    <p:extLst>
      <p:ext uri="{BB962C8B-B14F-4D97-AF65-F5344CB8AC3E}">
        <p14:creationId xmlns:p14="http://schemas.microsoft.com/office/powerpoint/2010/main" val="189976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9BF3F1-7793-4948-B91C-6F5B0BC01153}" type="datetimeFigureOut">
              <a:rPr lang="en-US"/>
              <a:pPr>
                <a:defRPr/>
              </a:pPr>
              <a:t>26/11/2015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B17A499-3B41-44A6-9906-0FB1A0102026}" type="slidenum">
              <a:rPr lang="en-US"/>
              <a:pPr>
                <a:defRPr/>
              </a:pPr>
              <a:t>‹#›</a:t>
            </a:fld>
            <a:endParaRPr lang="en-US"/>
          </a:p>
        </p:txBody>
      </p:sp>
    </p:spTree>
    <p:extLst>
      <p:ext uri="{BB962C8B-B14F-4D97-AF65-F5344CB8AC3E}">
        <p14:creationId xmlns:p14="http://schemas.microsoft.com/office/powerpoint/2010/main" val="278164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87A315-D204-43EC-9E42-4F40E6471266}" type="datetimeFigureOut">
              <a:rPr lang="en-US"/>
              <a:pPr>
                <a:defRPr/>
              </a:pPr>
              <a:t>26/11/2015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21A6F13-067E-4E60-BB03-E9AD6E9E4998}" type="slidenum">
              <a:rPr lang="en-US"/>
              <a:pPr>
                <a:defRPr/>
              </a:pPr>
              <a:t>‹#›</a:t>
            </a:fld>
            <a:endParaRPr lang="en-US"/>
          </a:p>
        </p:txBody>
      </p:sp>
    </p:spTree>
    <p:extLst>
      <p:ext uri="{BB962C8B-B14F-4D97-AF65-F5344CB8AC3E}">
        <p14:creationId xmlns:p14="http://schemas.microsoft.com/office/powerpoint/2010/main" val="115328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1CC914E-E2D7-44F9-9D4F-8F769ABD65AA}" type="datetimeFigureOut">
              <a:rPr lang="en-US"/>
              <a:pPr>
                <a:defRPr/>
              </a:pPr>
              <a:t>26/11/2015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1E1307C-F89F-4443-8DEE-4861AC5AF7FD}" type="slidenum">
              <a:rPr lang="en-US"/>
              <a:pPr>
                <a:defRPr/>
              </a:pPr>
              <a:t>‹#›</a:t>
            </a:fld>
            <a:endParaRPr lang="en-US"/>
          </a:p>
        </p:txBody>
      </p:sp>
    </p:spTree>
    <p:extLst>
      <p:ext uri="{BB962C8B-B14F-4D97-AF65-F5344CB8AC3E}">
        <p14:creationId xmlns:p14="http://schemas.microsoft.com/office/powerpoint/2010/main" val="199091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CCC36A-7DAC-4D93-A233-0858DDE7D98D}" type="datetimeFigureOut">
              <a:rPr lang="en-US"/>
              <a:pPr>
                <a:defRPr/>
              </a:pPr>
              <a:t>26/11/2015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BFFAAB-3013-4AA2-B7D7-9C03E39257E1}" type="slidenum">
              <a:rPr lang="en-US"/>
              <a:pPr>
                <a:defRPr/>
              </a:pPr>
              <a:t>‹#›</a:t>
            </a:fld>
            <a:endParaRPr lang="en-US"/>
          </a:p>
        </p:txBody>
      </p:sp>
    </p:spTree>
    <p:extLst>
      <p:ext uri="{BB962C8B-B14F-4D97-AF65-F5344CB8AC3E}">
        <p14:creationId xmlns:p14="http://schemas.microsoft.com/office/powerpoint/2010/main" val="1330555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5ED1F8-765A-424E-980B-6CC592B9AF76}" type="datetimeFigureOut">
              <a:rPr lang="en-US"/>
              <a:pPr>
                <a:defRPr/>
              </a:pPr>
              <a:t>26/11/2015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FA23A2-1BC0-4ED8-85E1-10E6D7CC78B8}" type="slidenum">
              <a:rPr lang="en-US"/>
              <a:pPr>
                <a:defRPr/>
              </a:pPr>
              <a:t>‹#›</a:t>
            </a:fld>
            <a:endParaRPr lang="en-US"/>
          </a:p>
        </p:txBody>
      </p:sp>
    </p:spTree>
    <p:extLst>
      <p:ext uri="{BB962C8B-B14F-4D97-AF65-F5344CB8AC3E}">
        <p14:creationId xmlns:p14="http://schemas.microsoft.com/office/powerpoint/2010/main" val="1329910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7EAF342-06F5-40BF-AB34-4105F8A7068C}" type="datetimeFigureOut">
              <a:rPr lang="en-US"/>
              <a:pPr>
                <a:defRPr/>
              </a:pPr>
              <a:t>26/11/2015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73AE200-F460-414B-A4DD-CAB7B7B4A3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altLang="en-US" smtClean="0"/>
              <a:t>     </a:t>
            </a:r>
          </a:p>
        </p:txBody>
      </p:sp>
      <p:sp>
        <p:nvSpPr>
          <p:cNvPr id="2051" name="Content Placeholder 15"/>
          <p:cNvSpPr>
            <a:spLocks noGrp="1"/>
          </p:cNvSpPr>
          <p:nvPr>
            <p:ph idx="1"/>
          </p:nvPr>
        </p:nvSpPr>
        <p:spPr>
          <a:xfrm>
            <a:off x="457200" y="2981325"/>
            <a:ext cx="8229600" cy="3144838"/>
          </a:xfrm>
        </p:spPr>
        <p:txBody>
          <a:bodyPr/>
          <a:lstStyle/>
          <a:p>
            <a:pPr algn="r" eaLnBrk="1" hangingPunct="1">
              <a:buFont typeface="Arial" charset="0"/>
              <a:buNone/>
            </a:pPr>
            <a:r>
              <a:rPr lang="en-US" altLang="en-US" dirty="0" smtClean="0"/>
              <a:t> Phase 3A </a:t>
            </a:r>
          </a:p>
          <a:p>
            <a:pPr algn="r" eaLnBrk="1" hangingPunct="1">
              <a:buFont typeface="Arial" charset="0"/>
              <a:buNone/>
            </a:pPr>
            <a:r>
              <a:rPr lang="en-US" altLang="en-US" dirty="0" smtClean="0"/>
              <a:t>Rosie </a:t>
            </a:r>
            <a:r>
              <a:rPr lang="en-US" altLang="en-US" dirty="0" err="1" smtClean="0"/>
              <a:t>O’Donoghue</a:t>
            </a:r>
            <a:r>
              <a:rPr lang="en-US" altLang="en-US" dirty="0" smtClean="0"/>
              <a:t> and Lizzy Stedman </a:t>
            </a:r>
          </a:p>
        </p:txBody>
      </p:sp>
      <p:sp>
        <p:nvSpPr>
          <p:cNvPr id="17" name="TextBox 16"/>
          <p:cNvSpPr txBox="1"/>
          <p:nvPr/>
        </p:nvSpPr>
        <p:spPr>
          <a:xfrm>
            <a:off x="457200" y="274638"/>
            <a:ext cx="8229600" cy="1981200"/>
          </a:xfrm>
          <a:prstGeom prst="rect">
            <a:avLst/>
          </a:prstGeom>
          <a:solidFill>
            <a:srgbClr val="BFB0D0"/>
          </a:solidFill>
        </p:spPr>
        <p:txBody>
          <a:bodyPr>
            <a:spAutoFit/>
          </a:bodyPr>
          <a:lstStyle/>
          <a:p>
            <a:pPr fontAlgn="auto">
              <a:spcBef>
                <a:spcPts val="0"/>
              </a:spcBef>
              <a:spcAft>
                <a:spcPts val="0"/>
              </a:spcAft>
              <a:defRPr/>
            </a:pPr>
            <a:endParaRPr lang="en-US" dirty="0">
              <a:latin typeface="+mn-lt"/>
            </a:endParaRPr>
          </a:p>
        </p:txBody>
      </p:sp>
      <p:sp>
        <p:nvSpPr>
          <p:cNvPr id="2053" name="TextBox 17"/>
          <p:cNvSpPr txBox="1">
            <a:spLocks noChangeArrowheads="1"/>
          </p:cNvSpPr>
          <p:nvPr/>
        </p:nvSpPr>
        <p:spPr bwMode="auto">
          <a:xfrm>
            <a:off x="809625" y="608013"/>
            <a:ext cx="7178675" cy="1168400"/>
          </a:xfrm>
          <a:prstGeom prst="rect">
            <a:avLst/>
          </a:prstGeom>
          <a:noFill/>
          <a:ln w="9525">
            <a:noFill/>
            <a:miter lim="800000"/>
            <a:headEnd/>
            <a:tailEnd/>
          </a:ln>
        </p:spPr>
        <p:txBody>
          <a:bodyPr>
            <a:spAutoFit/>
          </a:bodyPr>
          <a:lstStyle/>
          <a:p>
            <a:pPr algn="ctr">
              <a:defRPr/>
            </a:pPr>
            <a:r>
              <a:rPr lang="en-US" sz="7000" dirty="0" smtClean="0">
                <a:ln>
                  <a:solidFill>
                    <a:schemeClr val="tx2"/>
                  </a:solidFill>
                </a:ln>
                <a:solidFill>
                  <a:srgbClr val="002060"/>
                </a:solidFill>
                <a:latin typeface="Calibri" pitchFamily="34" charset="0"/>
              </a:rPr>
              <a:t>Gynaecology</a:t>
            </a:r>
            <a:endParaRPr lang="en-US" sz="7000" dirty="0">
              <a:ln>
                <a:solidFill>
                  <a:schemeClr val="tx2"/>
                </a:solidFill>
              </a:ln>
              <a:solidFill>
                <a:srgbClr val="002060"/>
              </a:solidFill>
              <a:latin typeface="Calibri" pitchFamily="34" charset="0"/>
            </a:endParaRPr>
          </a:p>
        </p:txBody>
      </p:sp>
      <p:sp>
        <p:nvSpPr>
          <p:cNvPr id="2054" name="TextBox 19"/>
          <p:cNvSpPr txBox="1">
            <a:spLocks noChangeArrowheads="1"/>
          </p:cNvSpPr>
          <p:nvPr/>
        </p:nvSpPr>
        <p:spPr bwMode="auto">
          <a:xfrm>
            <a:off x="2039937" y="6369829"/>
            <a:ext cx="50641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388" y="4865323"/>
            <a:ext cx="1797296" cy="17823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ndometriosis2.jpg"/>
          <p:cNvPicPr>
            <a:picLocks noGrp="1" noChangeAspect="1"/>
          </p:cNvPicPr>
          <p:nvPr>
            <p:ph idx="1"/>
          </p:nvPr>
        </p:nvPicPr>
        <p:blipFill>
          <a:blip r:embed="rId2">
            <a:extLst>
              <a:ext uri="{28A0092B-C50C-407E-A947-70E740481C1C}">
                <a14:useLocalDpi xmlns:a14="http://schemas.microsoft.com/office/drawing/2010/main" val="0"/>
              </a:ext>
            </a:extLst>
          </a:blip>
          <a:srcRect l="-18187" r="-18187"/>
          <a:stretch>
            <a:fillRect/>
          </a:stretch>
        </p:blipFill>
        <p:spPr>
          <a:xfrm>
            <a:off x="-233926" y="467924"/>
            <a:ext cx="9377925" cy="5658240"/>
          </a:xfrm>
        </p:spPr>
      </p:pic>
    </p:spTree>
    <p:extLst>
      <p:ext uri="{BB962C8B-B14F-4D97-AF65-F5344CB8AC3E}">
        <p14:creationId xmlns:p14="http://schemas.microsoft.com/office/powerpoint/2010/main" val="2208936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stology endo.jpg"/>
          <p:cNvPicPr>
            <a:picLocks noGrp="1" noChangeAspect="1"/>
          </p:cNvPicPr>
          <p:nvPr>
            <p:ph idx="1"/>
          </p:nvPr>
        </p:nvPicPr>
        <p:blipFill>
          <a:blip r:embed="rId2">
            <a:extLst>
              <a:ext uri="{28A0092B-C50C-407E-A947-70E740481C1C}">
                <a14:useLocalDpi xmlns:a14="http://schemas.microsoft.com/office/drawing/2010/main" val="0"/>
              </a:ext>
            </a:extLst>
          </a:blip>
          <a:srcRect l="206" r="206"/>
          <a:stretch>
            <a:fillRect/>
          </a:stretch>
        </p:blipFill>
        <p:spPr>
          <a:xfrm>
            <a:off x="217216" y="368300"/>
            <a:ext cx="8794989" cy="6149202"/>
          </a:xfrm>
        </p:spPr>
      </p:pic>
    </p:spTree>
    <p:extLst>
      <p:ext uri="{BB962C8B-B14F-4D97-AF65-F5344CB8AC3E}">
        <p14:creationId xmlns:p14="http://schemas.microsoft.com/office/powerpoint/2010/main" val="2549594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692"/>
            <a:ext cx="8229600" cy="6550925"/>
          </a:xfrm>
        </p:spPr>
        <p:txBody>
          <a:bodyPr/>
          <a:lstStyle/>
          <a:p>
            <a:r>
              <a:rPr lang="en-US" sz="2800" b="1" dirty="0" smtClean="0"/>
              <a:t>Management</a:t>
            </a:r>
          </a:p>
          <a:p>
            <a:r>
              <a:rPr lang="en-US" sz="2400" dirty="0" smtClean="0"/>
              <a:t>Symptom relief – analgesia, may require weak opioids </a:t>
            </a:r>
          </a:p>
          <a:p>
            <a:pPr marL="0" indent="0">
              <a:buNone/>
            </a:pPr>
            <a:endParaRPr lang="en-US" sz="2800" dirty="0" smtClean="0"/>
          </a:p>
          <a:p>
            <a:r>
              <a:rPr lang="en-US" sz="2800" dirty="0" smtClean="0"/>
              <a:t>Medical treatment </a:t>
            </a:r>
          </a:p>
          <a:p>
            <a:pPr marL="0" indent="0">
              <a:buNone/>
            </a:pPr>
            <a:r>
              <a:rPr lang="en-US" sz="2400" dirty="0" smtClean="0"/>
              <a:t>- Inhibition of ovarian hormones</a:t>
            </a:r>
          </a:p>
          <a:p>
            <a:pPr>
              <a:buFontTx/>
              <a:buChar char="-"/>
            </a:pPr>
            <a:r>
              <a:rPr lang="en-US" sz="2400" dirty="0" smtClean="0"/>
              <a:t>COCP</a:t>
            </a:r>
          </a:p>
          <a:p>
            <a:pPr>
              <a:buFontTx/>
              <a:buChar char="-"/>
            </a:pPr>
            <a:r>
              <a:rPr lang="en-US" sz="2400" dirty="0" err="1" smtClean="0"/>
              <a:t>Prostestogens</a:t>
            </a:r>
            <a:r>
              <a:rPr lang="en-US" sz="2400" dirty="0" smtClean="0"/>
              <a:t> such as </a:t>
            </a:r>
            <a:r>
              <a:rPr lang="en-US" sz="2400" dirty="0" err="1" smtClean="0"/>
              <a:t>depo</a:t>
            </a:r>
            <a:r>
              <a:rPr lang="en-US" sz="2400" dirty="0" smtClean="0"/>
              <a:t> </a:t>
            </a:r>
            <a:r>
              <a:rPr lang="en-US" sz="2400" dirty="0" err="1" smtClean="0"/>
              <a:t>provera</a:t>
            </a:r>
            <a:r>
              <a:rPr lang="en-US" sz="2400" dirty="0" smtClean="0"/>
              <a:t> or implant</a:t>
            </a:r>
          </a:p>
          <a:p>
            <a:pPr>
              <a:buFontTx/>
              <a:buChar char="-"/>
            </a:pPr>
            <a:r>
              <a:rPr lang="en-US" sz="2400" dirty="0" err="1" smtClean="0"/>
              <a:t>Mirena</a:t>
            </a:r>
            <a:r>
              <a:rPr lang="en-US" sz="2400" dirty="0" smtClean="0"/>
              <a:t> coil</a:t>
            </a:r>
          </a:p>
          <a:p>
            <a:pPr>
              <a:buFontTx/>
              <a:buChar char="-"/>
            </a:pPr>
            <a:r>
              <a:rPr lang="en-US" sz="2400" dirty="0" smtClean="0"/>
              <a:t>GnRH analogues eg. </a:t>
            </a:r>
            <a:r>
              <a:rPr lang="en-US" sz="2400" dirty="0" err="1" smtClean="0"/>
              <a:t>zoladex</a:t>
            </a:r>
            <a:r>
              <a:rPr lang="en-US" sz="2400" dirty="0" smtClean="0"/>
              <a:t> leading to medical menopause</a:t>
            </a:r>
          </a:p>
          <a:p>
            <a:pPr>
              <a:buFontTx/>
              <a:buChar char="-"/>
            </a:pPr>
            <a:r>
              <a:rPr lang="en-US" sz="2400" dirty="0" smtClean="0"/>
              <a:t>Role </a:t>
            </a:r>
            <a:r>
              <a:rPr lang="en-US" sz="2400" dirty="0"/>
              <a:t>o</a:t>
            </a:r>
            <a:r>
              <a:rPr lang="en-US" sz="2400" dirty="0" smtClean="0"/>
              <a:t>f </a:t>
            </a:r>
            <a:r>
              <a:rPr lang="en-US" sz="2400" dirty="0" err="1" smtClean="0"/>
              <a:t>aromatse</a:t>
            </a:r>
            <a:r>
              <a:rPr lang="en-US" sz="2400" dirty="0" smtClean="0"/>
              <a:t> inhibitors being considered </a:t>
            </a:r>
          </a:p>
          <a:p>
            <a:pPr>
              <a:buFontTx/>
              <a:buChar char="-"/>
            </a:pPr>
            <a:endParaRPr lang="en-US" sz="2800" dirty="0" smtClean="0"/>
          </a:p>
          <a:p>
            <a:r>
              <a:rPr lang="en-US" sz="2800" dirty="0" smtClean="0"/>
              <a:t>Surgical treatment </a:t>
            </a:r>
          </a:p>
          <a:p>
            <a:r>
              <a:rPr lang="en-US" sz="2400" dirty="0" smtClean="0"/>
              <a:t>– Excision of endometrial deposits and </a:t>
            </a:r>
            <a:r>
              <a:rPr lang="en-US" sz="2400" dirty="0" err="1" smtClean="0"/>
              <a:t>adhesiolysis</a:t>
            </a:r>
            <a:r>
              <a:rPr lang="en-US" sz="2400" dirty="0" smtClean="0"/>
              <a:t> using diathermy or laser (only option for subfertility)</a:t>
            </a:r>
            <a:endParaRPr lang="en-US" sz="2400" dirty="0"/>
          </a:p>
        </p:txBody>
      </p:sp>
    </p:spTree>
    <p:extLst>
      <p:ext uri="{BB962C8B-B14F-4D97-AF65-F5344CB8AC3E}">
        <p14:creationId xmlns:p14="http://schemas.microsoft.com/office/powerpoint/2010/main" val="1666523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7386"/>
            <a:ext cx="8229600" cy="6350386"/>
          </a:xfrm>
        </p:spPr>
        <p:txBody>
          <a:bodyPr/>
          <a:lstStyle/>
          <a:p>
            <a:r>
              <a:rPr lang="en-US" dirty="0" smtClean="0"/>
              <a:t>Pelvic Inflammatory disease</a:t>
            </a:r>
          </a:p>
          <a:p>
            <a:pPr marL="0" indent="0">
              <a:buNone/>
            </a:pPr>
            <a:endParaRPr lang="en-US" dirty="0" smtClean="0"/>
          </a:p>
          <a:p>
            <a:r>
              <a:rPr lang="en-US" dirty="0"/>
              <a:t>infection of the upper female genital tract, including the uterus, Fallopian tubes, and ovaries.</a:t>
            </a:r>
          </a:p>
          <a:p>
            <a:r>
              <a:rPr lang="en-US" dirty="0"/>
              <a:t>can damage the Fallopian tubes and tissues in and near the uterus and ovaries. Untreated PID can lead to serious complications, including infertility, ectopic pregnancy, abscess formation and chronic pelvic pain</a:t>
            </a:r>
            <a:r>
              <a:rPr lang="en-US" dirty="0" smtClean="0"/>
              <a:t>.</a:t>
            </a:r>
          </a:p>
          <a:p>
            <a:endParaRPr lang="en-US" dirty="0"/>
          </a:p>
        </p:txBody>
      </p:sp>
    </p:spTree>
    <p:extLst>
      <p:ext uri="{BB962C8B-B14F-4D97-AF65-F5344CB8AC3E}">
        <p14:creationId xmlns:p14="http://schemas.microsoft.com/office/powerpoint/2010/main" val="406910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981"/>
            <a:ext cx="8229600" cy="6584348"/>
          </a:xfrm>
        </p:spPr>
        <p:txBody>
          <a:bodyPr/>
          <a:lstStyle/>
          <a:p>
            <a:r>
              <a:rPr lang="en-US" sz="2800" b="1" dirty="0" smtClean="0"/>
              <a:t>Presentation</a:t>
            </a:r>
          </a:p>
          <a:p>
            <a:r>
              <a:rPr lang="en-US" sz="2800" dirty="0" smtClean="0"/>
              <a:t>Acute bilateral pelvic pain</a:t>
            </a:r>
          </a:p>
          <a:p>
            <a:r>
              <a:rPr lang="en-US" sz="2800" dirty="0"/>
              <a:t>Deep </a:t>
            </a:r>
            <a:r>
              <a:rPr lang="en-US" sz="2800" dirty="0" smtClean="0"/>
              <a:t>dyspareunia</a:t>
            </a:r>
            <a:endParaRPr lang="en-US" sz="2800" dirty="0"/>
          </a:p>
          <a:p>
            <a:r>
              <a:rPr lang="en-US" sz="2800" dirty="0"/>
              <a:t>Abnormal vaginal </a:t>
            </a:r>
            <a:r>
              <a:rPr lang="en-US" sz="2800" dirty="0" smtClean="0"/>
              <a:t>bleeding</a:t>
            </a:r>
            <a:endParaRPr lang="en-US" sz="2800" dirty="0"/>
          </a:p>
          <a:p>
            <a:r>
              <a:rPr lang="en-US" sz="2800" dirty="0"/>
              <a:t>Vaginal or cervical discharge that is </a:t>
            </a:r>
            <a:r>
              <a:rPr lang="en-US" sz="2800" dirty="0" smtClean="0"/>
              <a:t>purulent</a:t>
            </a:r>
          </a:p>
          <a:p>
            <a:r>
              <a:rPr lang="en-US" sz="2800" b="1" dirty="0" smtClean="0"/>
              <a:t>Signs</a:t>
            </a:r>
          </a:p>
          <a:p>
            <a:r>
              <a:rPr lang="en-US" sz="2800" dirty="0"/>
              <a:t>Lower abdominal tenderness </a:t>
            </a:r>
            <a:endParaRPr lang="en-US" sz="2800" dirty="0" smtClean="0"/>
          </a:p>
          <a:p>
            <a:r>
              <a:rPr lang="en-US" sz="2800" dirty="0" smtClean="0"/>
              <a:t>Right UQ pain -  </a:t>
            </a:r>
            <a:r>
              <a:rPr lang="en-US" sz="2800" dirty="0" err="1" smtClean="0"/>
              <a:t>fitz-hugh-curtis</a:t>
            </a:r>
            <a:r>
              <a:rPr lang="en-US" sz="2800" dirty="0" smtClean="0"/>
              <a:t> syndrome </a:t>
            </a:r>
            <a:endParaRPr lang="en-US" sz="2800" dirty="0"/>
          </a:p>
          <a:p>
            <a:r>
              <a:rPr lang="en-US" sz="2800" dirty="0" err="1" smtClean="0"/>
              <a:t>Mucopurulent</a:t>
            </a:r>
            <a:r>
              <a:rPr lang="en-US" sz="2800" dirty="0" smtClean="0"/>
              <a:t> </a:t>
            </a:r>
            <a:r>
              <a:rPr lang="en-US" sz="2800" dirty="0"/>
              <a:t>cervical discharge and </a:t>
            </a:r>
            <a:r>
              <a:rPr lang="en-US" sz="2800" dirty="0" smtClean="0"/>
              <a:t>cervicitis </a:t>
            </a:r>
            <a:r>
              <a:rPr lang="en-US" sz="2800" dirty="0"/>
              <a:t>on speculum </a:t>
            </a:r>
            <a:r>
              <a:rPr lang="en-US" sz="2800" dirty="0" smtClean="0"/>
              <a:t>examination</a:t>
            </a:r>
            <a:endParaRPr lang="en-US" sz="2800" dirty="0"/>
          </a:p>
          <a:p>
            <a:r>
              <a:rPr lang="en-US" sz="2800" dirty="0"/>
              <a:t>Cervical motion tenderness and adnexal tenderness on </a:t>
            </a:r>
            <a:r>
              <a:rPr lang="en-US" sz="2800" dirty="0" smtClean="0"/>
              <a:t>bimanual examination</a:t>
            </a:r>
            <a:r>
              <a:rPr lang="en-US" sz="2800" dirty="0"/>
              <a:t>.</a:t>
            </a:r>
          </a:p>
          <a:p>
            <a:r>
              <a:rPr lang="en-US" sz="2800" dirty="0" smtClean="0"/>
              <a:t>Fever (</a:t>
            </a:r>
            <a:r>
              <a:rPr lang="en-US" sz="2800" dirty="0"/>
              <a:t>but may be </a:t>
            </a:r>
            <a:r>
              <a:rPr lang="en-US" sz="2800" dirty="0" err="1"/>
              <a:t>apyrexial</a:t>
            </a:r>
            <a:r>
              <a:rPr lang="en-US" sz="2800" dirty="0"/>
              <a:t>).</a:t>
            </a:r>
          </a:p>
          <a:p>
            <a:pPr marL="0" indent="0">
              <a:buNone/>
            </a:pPr>
            <a:endParaRPr lang="en-US" dirty="0"/>
          </a:p>
        </p:txBody>
      </p:sp>
    </p:spTree>
    <p:extLst>
      <p:ext uri="{BB962C8B-B14F-4D97-AF65-F5344CB8AC3E}">
        <p14:creationId xmlns:p14="http://schemas.microsoft.com/office/powerpoint/2010/main" val="19987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116"/>
            <a:ext cx="8229600" cy="6690884"/>
          </a:xfrm>
        </p:spPr>
        <p:txBody>
          <a:bodyPr/>
          <a:lstStyle/>
          <a:p>
            <a:r>
              <a:rPr lang="en-US" dirty="0" smtClean="0"/>
              <a:t>Diagnosis</a:t>
            </a:r>
          </a:p>
          <a:p>
            <a:r>
              <a:rPr lang="en-US" dirty="0" smtClean="0"/>
              <a:t>Pain history</a:t>
            </a:r>
          </a:p>
          <a:p>
            <a:r>
              <a:rPr lang="en-US" dirty="0" smtClean="0"/>
              <a:t>Sexual history</a:t>
            </a:r>
          </a:p>
          <a:p>
            <a:r>
              <a:rPr lang="en-US" dirty="0" smtClean="0"/>
              <a:t>PMH</a:t>
            </a:r>
          </a:p>
          <a:p>
            <a:r>
              <a:rPr lang="en-US" dirty="0" smtClean="0"/>
              <a:t>Investigations – FBC, U + E, LFT, BHCG, ESR, CRP, urinalysis, Pelvic and TV US</a:t>
            </a:r>
          </a:p>
          <a:p>
            <a:r>
              <a:rPr lang="en-US" dirty="0" smtClean="0"/>
              <a:t>Cervical and high vaginal swabs</a:t>
            </a:r>
          </a:p>
          <a:p>
            <a:r>
              <a:rPr lang="en-US" dirty="0" smtClean="0"/>
              <a:t>Laparoscopy gold standard for diagnosis</a:t>
            </a:r>
          </a:p>
          <a:p>
            <a:endParaRPr lang="en-US" dirty="0"/>
          </a:p>
        </p:txBody>
      </p:sp>
    </p:spTree>
    <p:extLst>
      <p:ext uri="{BB962C8B-B14F-4D97-AF65-F5344CB8AC3E}">
        <p14:creationId xmlns:p14="http://schemas.microsoft.com/office/powerpoint/2010/main" val="1476643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tz hugh curtis.jpg"/>
          <p:cNvPicPr>
            <a:picLocks noGrp="1" noChangeAspect="1"/>
          </p:cNvPicPr>
          <p:nvPr>
            <p:ph idx="1"/>
          </p:nvPr>
        </p:nvPicPr>
        <p:blipFill>
          <a:blip r:embed="rId2">
            <a:extLst>
              <a:ext uri="{28A0092B-C50C-407E-A947-70E740481C1C}">
                <a14:useLocalDpi xmlns:a14="http://schemas.microsoft.com/office/drawing/2010/main" val="0"/>
              </a:ext>
            </a:extLst>
          </a:blip>
          <a:srcRect t="12681" b="12681"/>
          <a:stretch>
            <a:fillRect/>
          </a:stretch>
        </p:blipFill>
        <p:spPr>
          <a:xfrm>
            <a:off x="457200" y="200539"/>
            <a:ext cx="8229600" cy="6450655"/>
          </a:xfrm>
        </p:spPr>
      </p:pic>
    </p:spTree>
    <p:extLst>
      <p:ext uri="{BB962C8B-B14F-4D97-AF65-F5344CB8AC3E}">
        <p14:creationId xmlns:p14="http://schemas.microsoft.com/office/powerpoint/2010/main" val="1690487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962"/>
            <a:ext cx="8229600" cy="6417233"/>
          </a:xfrm>
        </p:spPr>
        <p:txBody>
          <a:bodyPr/>
          <a:lstStyle/>
          <a:p>
            <a:r>
              <a:rPr lang="en-US" dirty="0" smtClean="0"/>
              <a:t>Treatment</a:t>
            </a:r>
          </a:p>
          <a:p>
            <a:r>
              <a:rPr lang="en-US" dirty="0"/>
              <a:t>outpatient </a:t>
            </a:r>
            <a:r>
              <a:rPr lang="en-US" dirty="0" smtClean="0"/>
              <a:t>treatment </a:t>
            </a:r>
          </a:p>
          <a:p>
            <a:r>
              <a:rPr lang="en-US" dirty="0" smtClean="0"/>
              <a:t>ceftriaxone </a:t>
            </a:r>
            <a:r>
              <a:rPr lang="en-US" dirty="0"/>
              <a:t>500 mg as a single </a:t>
            </a:r>
            <a:r>
              <a:rPr lang="en-US" dirty="0" smtClean="0"/>
              <a:t>IM dose</a:t>
            </a:r>
            <a:r>
              <a:rPr lang="en-US" dirty="0"/>
              <a:t>, followed by doxycycline 100 mg orally twice daily and metronidazole 400 mg twice daily for 14 days</a:t>
            </a:r>
            <a:r>
              <a:rPr lang="en-US" dirty="0" smtClean="0"/>
              <a:t>.</a:t>
            </a:r>
          </a:p>
          <a:p>
            <a:r>
              <a:rPr lang="en-US" dirty="0"/>
              <a:t>severely ill patients is:</a:t>
            </a:r>
          </a:p>
          <a:p>
            <a:r>
              <a:rPr lang="en-US" dirty="0"/>
              <a:t>IV </a:t>
            </a:r>
            <a:r>
              <a:rPr lang="en-US" dirty="0" smtClean="0"/>
              <a:t>doxycycline</a:t>
            </a:r>
            <a:r>
              <a:rPr lang="en-US" dirty="0"/>
              <a:t>, single-dose IV ceftriaxone and IV metronidazole, then change to oral doxycycline and metronidazole to complete 14 days of treatment.</a:t>
            </a:r>
          </a:p>
        </p:txBody>
      </p:sp>
    </p:spTree>
    <p:extLst>
      <p:ext uri="{BB962C8B-B14F-4D97-AF65-F5344CB8AC3E}">
        <p14:creationId xmlns:p14="http://schemas.microsoft.com/office/powerpoint/2010/main" val="3897547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962"/>
            <a:ext cx="8229600" cy="6383810"/>
          </a:xfrm>
        </p:spPr>
        <p:txBody>
          <a:bodyPr/>
          <a:lstStyle/>
          <a:p>
            <a:r>
              <a:rPr lang="en-US" b="1" dirty="0" smtClean="0"/>
              <a:t>Fibroids (leiomyoma)</a:t>
            </a:r>
          </a:p>
          <a:p>
            <a:r>
              <a:rPr lang="en-US" dirty="0" smtClean="0"/>
              <a:t>Benign </a:t>
            </a:r>
            <a:r>
              <a:rPr lang="en-US" dirty="0" err="1" smtClean="0"/>
              <a:t>tumours</a:t>
            </a:r>
            <a:r>
              <a:rPr lang="en-US" dirty="0" smtClean="0"/>
              <a:t> of uterine smooth muscle</a:t>
            </a:r>
          </a:p>
          <a:p>
            <a:r>
              <a:rPr lang="en-US" dirty="0" smtClean="0"/>
              <a:t>Can cause abdominal and pelvic pain due to pressure effects and red degeneration </a:t>
            </a:r>
          </a:p>
          <a:p>
            <a:r>
              <a:rPr lang="en-US" dirty="0" smtClean="0"/>
              <a:t>Menorrhagia – increased surface area in uterine cavity for bleeding to occur from and disruption to SM reduces contracting ability which can increase blood loss.</a:t>
            </a:r>
          </a:p>
          <a:p>
            <a:r>
              <a:rPr lang="en-US" dirty="0" smtClean="0"/>
              <a:t>Can be </a:t>
            </a:r>
            <a:r>
              <a:rPr lang="en-US" dirty="0" err="1" smtClean="0"/>
              <a:t>subserosal</a:t>
            </a:r>
            <a:r>
              <a:rPr lang="en-US" dirty="0" smtClean="0"/>
              <a:t>, </a:t>
            </a:r>
            <a:r>
              <a:rPr lang="en-US" dirty="0" err="1" smtClean="0"/>
              <a:t>submucosal</a:t>
            </a:r>
            <a:r>
              <a:rPr lang="en-US" dirty="0" smtClean="0"/>
              <a:t> intramural and </a:t>
            </a:r>
            <a:r>
              <a:rPr lang="en-US" dirty="0" err="1" smtClean="0"/>
              <a:t>intracavity</a:t>
            </a:r>
            <a:endParaRPr lang="en-US" dirty="0" smtClean="0"/>
          </a:p>
          <a:p>
            <a:r>
              <a:rPr lang="en-US" dirty="0" smtClean="0"/>
              <a:t>More common in women of Afro – Caribbean descent</a:t>
            </a:r>
            <a:endParaRPr lang="en-US" dirty="0"/>
          </a:p>
        </p:txBody>
      </p:sp>
    </p:spTree>
    <p:extLst>
      <p:ext uri="{BB962C8B-B14F-4D97-AF65-F5344CB8AC3E}">
        <p14:creationId xmlns:p14="http://schemas.microsoft.com/office/powerpoint/2010/main" val="1875434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bro.jpg"/>
          <p:cNvPicPr>
            <a:picLocks noGrp="1" noChangeAspect="1"/>
          </p:cNvPicPr>
          <p:nvPr>
            <p:ph idx="1"/>
          </p:nvPr>
        </p:nvPicPr>
        <p:blipFill>
          <a:blip r:embed="rId2">
            <a:extLst>
              <a:ext uri="{28A0092B-C50C-407E-A947-70E740481C1C}">
                <a14:useLocalDpi xmlns:a14="http://schemas.microsoft.com/office/drawing/2010/main" val="0"/>
              </a:ext>
            </a:extLst>
          </a:blip>
          <a:srcRect t="7280" b="7280"/>
          <a:stretch>
            <a:fillRect/>
          </a:stretch>
        </p:blipFill>
        <p:spPr>
          <a:xfrm>
            <a:off x="457200" y="434500"/>
            <a:ext cx="8229600" cy="6209721"/>
          </a:xfrm>
        </p:spPr>
      </p:pic>
    </p:spTree>
    <p:extLst>
      <p:ext uri="{BB962C8B-B14F-4D97-AF65-F5344CB8AC3E}">
        <p14:creationId xmlns:p14="http://schemas.microsoft.com/office/powerpoint/2010/main" val="172728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5"/>
          <p:cNvSpPr>
            <a:spLocks noGrp="1"/>
          </p:cNvSpPr>
          <p:nvPr>
            <p:ph idx="1"/>
          </p:nvPr>
        </p:nvSpPr>
        <p:spPr/>
        <p:txBody>
          <a:bodyPr/>
          <a:lstStyle/>
          <a:p>
            <a:pPr marL="0" indent="0" eaLnBrk="1" hangingPunct="1">
              <a:buNone/>
            </a:pPr>
            <a:endParaRPr lang="en-US" altLang="en-US" sz="2800" dirty="0" smtClean="0"/>
          </a:p>
          <a:p>
            <a:pPr eaLnBrk="1" hangingPunct="1"/>
            <a:r>
              <a:rPr lang="en-US" altLang="en-US" sz="2800" dirty="0" smtClean="0"/>
              <a:t>Menstrual disorders</a:t>
            </a:r>
            <a:endParaRPr lang="en-US" altLang="en-US" sz="2800" dirty="0" smtClean="0"/>
          </a:p>
          <a:p>
            <a:pPr eaLnBrk="1" hangingPunct="1"/>
            <a:r>
              <a:rPr lang="en-US" altLang="en-US" sz="2800" dirty="0" smtClean="0"/>
              <a:t>Amenorrhea </a:t>
            </a:r>
          </a:p>
          <a:p>
            <a:pPr eaLnBrk="1" hangingPunct="1"/>
            <a:r>
              <a:rPr lang="en-US" altLang="en-US" sz="2800" dirty="0" smtClean="0"/>
              <a:t>Prolapse and urinary problems </a:t>
            </a:r>
          </a:p>
          <a:p>
            <a:pPr eaLnBrk="1" hangingPunct="1"/>
            <a:r>
              <a:rPr lang="en-US" altLang="en-US" sz="2800" dirty="0"/>
              <a:t>M</a:t>
            </a:r>
            <a:r>
              <a:rPr lang="en-US" altLang="en-US" sz="2800" dirty="0" smtClean="0"/>
              <a:t>enopause</a:t>
            </a:r>
          </a:p>
          <a:p>
            <a:pPr eaLnBrk="1" hangingPunct="1"/>
            <a:r>
              <a:rPr lang="en-US" altLang="en-US" sz="2800" dirty="0" err="1" smtClean="0"/>
              <a:t>Gynaecological</a:t>
            </a:r>
            <a:r>
              <a:rPr lang="en-US" altLang="en-US" sz="2800" dirty="0" smtClean="0"/>
              <a:t> cancers</a:t>
            </a:r>
          </a:p>
          <a:p>
            <a:pPr marL="0" indent="0" eaLnBrk="1" hangingPunct="1">
              <a:buNone/>
            </a:pPr>
            <a:endParaRPr lang="en-US" altLang="en-US" sz="2800" dirty="0" smtClean="0"/>
          </a:p>
        </p:txBody>
      </p:sp>
      <p:sp>
        <p:nvSpPr>
          <p:cNvPr id="4101" name="TextBox 3"/>
          <p:cNvSpPr txBox="1">
            <a:spLocks noChangeArrowheads="1"/>
          </p:cNvSpPr>
          <p:nvPr/>
        </p:nvSpPr>
        <p:spPr bwMode="auto">
          <a:xfrm>
            <a:off x="457200" y="239713"/>
            <a:ext cx="8229600" cy="1143000"/>
          </a:xfrm>
          <a:prstGeom prst="rect">
            <a:avLst/>
          </a:prstGeom>
          <a:solidFill>
            <a:srgbClr val="A793BF">
              <a:alpha val="7294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sp>
        <p:nvSpPr>
          <p:cNvPr id="4102" name="TextBox 4"/>
          <p:cNvSpPr txBox="1">
            <a:spLocks noChangeArrowheads="1"/>
          </p:cNvSpPr>
          <p:nvPr/>
        </p:nvSpPr>
        <p:spPr bwMode="auto">
          <a:xfrm>
            <a:off x="457200" y="458788"/>
            <a:ext cx="8229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5400" dirty="0" smtClean="0">
                <a:solidFill>
                  <a:srgbClr val="002060"/>
                </a:solidFill>
                <a:latin typeface="Calibri" pitchFamily="34" charset="0"/>
              </a:rPr>
              <a:t>Introduction</a:t>
            </a:r>
            <a:endParaRPr lang="en-US" altLang="en-US" sz="5400" dirty="0">
              <a:solidFill>
                <a:srgbClr val="002060"/>
              </a:solidFill>
              <a:cs typeface="Arial" charset="0"/>
            </a:endParaRPr>
          </a:p>
        </p:txBody>
      </p:sp>
      <p:sp>
        <p:nvSpPr>
          <p:cNvPr id="7"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962"/>
            <a:ext cx="8229600" cy="6433944"/>
          </a:xfrm>
        </p:spPr>
        <p:txBody>
          <a:bodyPr/>
          <a:lstStyle/>
          <a:p>
            <a:r>
              <a:rPr lang="en-US" b="1" dirty="0" smtClean="0"/>
              <a:t>Diagnosis</a:t>
            </a:r>
          </a:p>
          <a:p>
            <a:r>
              <a:rPr lang="en-US" dirty="0" smtClean="0"/>
              <a:t>Exclude IMB/PCB and other red flags related to malignancy</a:t>
            </a:r>
          </a:p>
          <a:p>
            <a:r>
              <a:rPr lang="en-US" dirty="0" err="1" smtClean="0"/>
              <a:t>Abdo</a:t>
            </a:r>
            <a:r>
              <a:rPr lang="en-US" dirty="0" smtClean="0"/>
              <a:t> exam, speculum exam and bimanual exam </a:t>
            </a:r>
          </a:p>
          <a:p>
            <a:r>
              <a:rPr lang="en-US" dirty="0" smtClean="0"/>
              <a:t>Fibroid uterus feels bulky on examination, with uterine enlargement.</a:t>
            </a:r>
          </a:p>
          <a:p>
            <a:r>
              <a:rPr lang="en-US" dirty="0" smtClean="0"/>
              <a:t>Investigations – FBC, BHCG, pelvic and TV USS, hysteroscopy.</a:t>
            </a:r>
          </a:p>
          <a:p>
            <a:r>
              <a:rPr lang="en-US" dirty="0" smtClean="0"/>
              <a:t>Endometrial pipelle biopsy if over 45, have IMB or are treatment resistant to exclude endometrial carcinom</a:t>
            </a:r>
            <a:r>
              <a:rPr lang="en-US" dirty="0"/>
              <a:t>a</a:t>
            </a:r>
            <a:endParaRPr lang="en-US" dirty="0" smtClean="0"/>
          </a:p>
          <a:p>
            <a:endParaRPr lang="en-US" dirty="0" smtClean="0"/>
          </a:p>
        </p:txBody>
      </p:sp>
    </p:spTree>
    <p:extLst>
      <p:ext uri="{BB962C8B-B14F-4D97-AF65-F5344CB8AC3E}">
        <p14:creationId xmlns:p14="http://schemas.microsoft.com/office/powerpoint/2010/main" val="3386002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broids.jpg"/>
          <p:cNvPicPr>
            <a:picLocks noGrp="1" noChangeAspect="1"/>
          </p:cNvPicPr>
          <p:nvPr>
            <p:ph idx="1"/>
          </p:nvPr>
        </p:nvPicPr>
        <p:blipFill>
          <a:blip r:embed="rId2">
            <a:extLst>
              <a:ext uri="{28A0092B-C50C-407E-A947-70E740481C1C}">
                <a14:useLocalDpi xmlns:a14="http://schemas.microsoft.com/office/drawing/2010/main" val="0"/>
              </a:ext>
            </a:extLst>
          </a:blip>
          <a:srcRect l="1286" r="1286"/>
          <a:stretch>
            <a:fillRect/>
          </a:stretch>
        </p:blipFill>
        <p:spPr>
          <a:xfrm>
            <a:off x="457200" y="384366"/>
            <a:ext cx="8229600" cy="6316472"/>
          </a:xfrm>
        </p:spPr>
      </p:pic>
    </p:spTree>
    <p:extLst>
      <p:ext uri="{BB962C8B-B14F-4D97-AF65-F5344CB8AC3E}">
        <p14:creationId xmlns:p14="http://schemas.microsoft.com/office/powerpoint/2010/main" val="2591099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4096"/>
            <a:ext cx="8229600" cy="5842067"/>
          </a:xfrm>
        </p:spPr>
        <p:txBody>
          <a:bodyPr/>
          <a:lstStyle/>
          <a:p>
            <a:r>
              <a:rPr lang="en-US" dirty="0" smtClean="0"/>
              <a:t>Treat if symptomatic</a:t>
            </a:r>
          </a:p>
          <a:p>
            <a:endParaRPr lang="en-US" dirty="0" smtClean="0"/>
          </a:p>
          <a:p>
            <a:r>
              <a:rPr lang="en-US" dirty="0" smtClean="0"/>
              <a:t>Medical management </a:t>
            </a:r>
          </a:p>
          <a:p>
            <a:pPr marL="0" indent="0">
              <a:buNone/>
            </a:pPr>
            <a:r>
              <a:rPr lang="en-US" dirty="0" smtClean="0"/>
              <a:t>- use of NSAIDS and </a:t>
            </a:r>
            <a:r>
              <a:rPr lang="en-US" dirty="0" err="1" smtClean="0"/>
              <a:t>tranexamic</a:t>
            </a:r>
            <a:r>
              <a:rPr lang="en-US" dirty="0" smtClean="0"/>
              <a:t> acid to reduce bleeding</a:t>
            </a:r>
          </a:p>
          <a:p>
            <a:pPr>
              <a:buFontTx/>
              <a:buChar char="-"/>
            </a:pPr>
            <a:r>
              <a:rPr lang="en-US" dirty="0" err="1" smtClean="0"/>
              <a:t>Mirena</a:t>
            </a:r>
            <a:r>
              <a:rPr lang="en-US" dirty="0" smtClean="0"/>
              <a:t> coil can reduce uterine size and reduce bleeding</a:t>
            </a:r>
          </a:p>
          <a:p>
            <a:pPr>
              <a:buFontTx/>
              <a:buChar char="-"/>
            </a:pPr>
            <a:r>
              <a:rPr lang="en-US" dirty="0" smtClean="0"/>
              <a:t>GnRH analogues and </a:t>
            </a:r>
            <a:r>
              <a:rPr lang="en-US" dirty="0" err="1"/>
              <a:t>Ulipristal</a:t>
            </a:r>
            <a:r>
              <a:rPr lang="en-US" dirty="0"/>
              <a:t> </a:t>
            </a:r>
            <a:r>
              <a:rPr lang="en-US" dirty="0" smtClean="0"/>
              <a:t>acetate can be used as pre surgery treatment to reduce uterine size </a:t>
            </a:r>
          </a:p>
          <a:p>
            <a:pPr>
              <a:buFontTx/>
              <a:buChar char="-"/>
            </a:pPr>
            <a:endParaRPr lang="en-US" dirty="0"/>
          </a:p>
        </p:txBody>
      </p:sp>
    </p:spTree>
    <p:extLst>
      <p:ext uri="{BB962C8B-B14F-4D97-AF65-F5344CB8AC3E}">
        <p14:creationId xmlns:p14="http://schemas.microsoft.com/office/powerpoint/2010/main" val="1469795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0808"/>
            <a:ext cx="8229600" cy="5825355"/>
          </a:xfrm>
        </p:spPr>
        <p:txBody>
          <a:bodyPr/>
          <a:lstStyle/>
          <a:p>
            <a:r>
              <a:rPr lang="en-US" dirty="0" smtClean="0"/>
              <a:t>Surgical management </a:t>
            </a:r>
          </a:p>
          <a:p>
            <a:pPr marL="0" indent="0">
              <a:buNone/>
            </a:pPr>
            <a:endParaRPr lang="en-US" dirty="0" smtClean="0"/>
          </a:p>
          <a:p>
            <a:r>
              <a:rPr lang="en-US" dirty="0" smtClean="0"/>
              <a:t>Surgery </a:t>
            </a:r>
            <a:r>
              <a:rPr lang="en-US" dirty="0"/>
              <a:t>is indicated </a:t>
            </a:r>
            <a:r>
              <a:rPr lang="en-US" dirty="0" smtClean="0"/>
              <a:t>when:</a:t>
            </a:r>
            <a:endParaRPr lang="en-US" dirty="0"/>
          </a:p>
          <a:p>
            <a:r>
              <a:rPr lang="en-US" dirty="0"/>
              <a:t>There is excessively enlarged uterine size.</a:t>
            </a:r>
          </a:p>
          <a:p>
            <a:r>
              <a:rPr lang="en-US" dirty="0"/>
              <a:t>Pressure symptoms are present.</a:t>
            </a:r>
          </a:p>
          <a:p>
            <a:r>
              <a:rPr lang="en-US" dirty="0"/>
              <a:t>Medical management is not sufficient to control symptoms.</a:t>
            </a:r>
          </a:p>
          <a:p>
            <a:r>
              <a:rPr lang="en-US" dirty="0"/>
              <a:t>The fibroid is </a:t>
            </a:r>
            <a:r>
              <a:rPr lang="en-US" dirty="0" err="1"/>
              <a:t>submucous</a:t>
            </a:r>
            <a:r>
              <a:rPr lang="en-US" dirty="0"/>
              <a:t> and fertility is reduced.</a:t>
            </a:r>
          </a:p>
        </p:txBody>
      </p:sp>
    </p:spTree>
    <p:extLst>
      <p:ext uri="{BB962C8B-B14F-4D97-AF65-F5344CB8AC3E}">
        <p14:creationId xmlns:p14="http://schemas.microsoft.com/office/powerpoint/2010/main" val="4183033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584348"/>
          </a:xfrm>
        </p:spPr>
        <p:txBody>
          <a:bodyPr/>
          <a:lstStyle/>
          <a:p>
            <a:r>
              <a:rPr lang="en-US" dirty="0" smtClean="0"/>
              <a:t>Surgical options</a:t>
            </a:r>
          </a:p>
          <a:p>
            <a:pPr marL="0" indent="0">
              <a:buNone/>
            </a:pPr>
            <a:endParaRPr lang="en-US" dirty="0"/>
          </a:p>
          <a:p>
            <a:r>
              <a:rPr lang="en-US" sz="2800" dirty="0" smtClean="0"/>
              <a:t>Abdominal Myomectomy- patient can maintain </a:t>
            </a:r>
            <a:r>
              <a:rPr lang="en-US" sz="2800" dirty="0"/>
              <a:t>reproductive potential or keep their </a:t>
            </a:r>
            <a:r>
              <a:rPr lang="en-US" sz="2800" dirty="0" smtClean="0"/>
              <a:t>uterus</a:t>
            </a:r>
          </a:p>
          <a:p>
            <a:r>
              <a:rPr lang="en-US" sz="2800" dirty="0"/>
              <a:t>4-17% of women will later go on to have a </a:t>
            </a:r>
            <a:r>
              <a:rPr lang="en-US" sz="2800" dirty="0" smtClean="0"/>
              <a:t>hysterectomy.</a:t>
            </a:r>
          </a:p>
          <a:p>
            <a:r>
              <a:rPr lang="en-US" sz="2800" dirty="0" smtClean="0"/>
              <a:t>Laparoscopic Myomectomy - </a:t>
            </a:r>
            <a:r>
              <a:rPr lang="en-US" sz="2800" dirty="0"/>
              <a:t>best treatment option for symptomatic women with symptomatic </a:t>
            </a:r>
            <a:r>
              <a:rPr lang="en-US" sz="2800" dirty="0" err="1"/>
              <a:t>subserous</a:t>
            </a:r>
            <a:r>
              <a:rPr lang="en-US" sz="2800" dirty="0"/>
              <a:t> fibroids, who wish to maintain their </a:t>
            </a:r>
            <a:r>
              <a:rPr lang="en-US" sz="2800" dirty="0" smtClean="0"/>
              <a:t>fertility</a:t>
            </a:r>
          </a:p>
          <a:p>
            <a:r>
              <a:rPr lang="en-US" sz="2800" dirty="0" smtClean="0"/>
              <a:t>Total hysterectomy – formerly mainstay of treatment, now reserved for women who have completed their family, or have many fibroids too complicated for myomectomy.</a:t>
            </a:r>
          </a:p>
          <a:p>
            <a:endParaRPr lang="en-US" dirty="0" smtClean="0"/>
          </a:p>
          <a:p>
            <a:pPr marL="0" indent="0">
              <a:buNone/>
            </a:pPr>
            <a:endParaRPr lang="en-US" dirty="0"/>
          </a:p>
        </p:txBody>
      </p:sp>
    </p:spTree>
    <p:extLst>
      <p:ext uri="{BB962C8B-B14F-4D97-AF65-F5344CB8AC3E}">
        <p14:creationId xmlns:p14="http://schemas.microsoft.com/office/powerpoint/2010/main" val="2140835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0808"/>
            <a:ext cx="8229600" cy="5825355"/>
          </a:xfrm>
        </p:spPr>
        <p:txBody>
          <a:bodyPr/>
          <a:lstStyle/>
          <a:p>
            <a:r>
              <a:rPr lang="en-US" dirty="0" err="1" smtClean="0"/>
              <a:t>Adenomyosis</a:t>
            </a:r>
            <a:r>
              <a:rPr lang="en-US" dirty="0" smtClean="0"/>
              <a:t> – </a:t>
            </a:r>
            <a:r>
              <a:rPr lang="en-US" dirty="0" err="1" smtClean="0"/>
              <a:t>prescence</a:t>
            </a:r>
            <a:r>
              <a:rPr lang="en-US" dirty="0" smtClean="0"/>
              <a:t> of ectopic endometrial tissue within the wall of the myometrium. Similar medical management to that of endometriosis</a:t>
            </a:r>
          </a:p>
          <a:p>
            <a:pPr marL="0" indent="0">
              <a:buNone/>
            </a:pPr>
            <a:endParaRPr lang="en-US" dirty="0" smtClean="0"/>
          </a:p>
          <a:p>
            <a:r>
              <a:rPr lang="en-US" dirty="0" err="1" smtClean="0"/>
              <a:t>Ashermans</a:t>
            </a:r>
            <a:r>
              <a:rPr lang="en-US" dirty="0" smtClean="0"/>
              <a:t> syndrome – intrauterine adhesions causing dysmenorrhea. Associated with previous dilation and curettage. Diagnosed on hysteroscopy as gold standard, treated by surgical removal of adhesions with varying prognostic outcomes.</a:t>
            </a:r>
            <a:endParaRPr lang="en-US" dirty="0"/>
          </a:p>
        </p:txBody>
      </p:sp>
    </p:spTree>
    <p:extLst>
      <p:ext uri="{BB962C8B-B14F-4D97-AF65-F5344CB8AC3E}">
        <p14:creationId xmlns:p14="http://schemas.microsoft.com/office/powerpoint/2010/main" val="287319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6"/>
          <p:cNvSpPr>
            <a:spLocks noGrp="1"/>
          </p:cNvSpPr>
          <p:nvPr>
            <p:ph idx="1"/>
          </p:nvPr>
        </p:nvSpPr>
        <p:spPr/>
        <p:txBody>
          <a:bodyPr/>
          <a:lstStyle/>
          <a:p>
            <a:pPr eaLnBrk="1" hangingPunct="1"/>
            <a:r>
              <a:rPr lang="en-US" altLang="en-US" dirty="0" smtClean="0"/>
              <a:t>Absence of menstruation </a:t>
            </a:r>
          </a:p>
          <a:p>
            <a:pPr eaLnBrk="1" hangingPunct="1"/>
            <a:r>
              <a:rPr lang="en-US" dirty="0"/>
              <a:t>Primary </a:t>
            </a:r>
            <a:r>
              <a:rPr lang="en-US" dirty="0" err="1"/>
              <a:t>amenorrhoea</a:t>
            </a:r>
            <a:r>
              <a:rPr lang="en-US" dirty="0"/>
              <a:t> </a:t>
            </a:r>
            <a:r>
              <a:rPr lang="en-US" dirty="0" smtClean="0"/>
              <a:t>-menses </a:t>
            </a:r>
            <a:r>
              <a:rPr lang="en-US" dirty="0"/>
              <a:t>have not occurred by the time of the expected menarche. </a:t>
            </a:r>
            <a:endParaRPr lang="en-US" dirty="0" smtClean="0"/>
          </a:p>
          <a:p>
            <a:pPr eaLnBrk="1" hangingPunct="1"/>
            <a:r>
              <a:rPr lang="en-US" dirty="0" smtClean="0"/>
              <a:t>age </a:t>
            </a:r>
            <a:r>
              <a:rPr lang="en-US" dirty="0"/>
              <a:t>14 years in the absence of secondary sexual characteristics, </a:t>
            </a:r>
            <a:r>
              <a:rPr lang="en-US" dirty="0" smtClean="0"/>
              <a:t>but 16 </a:t>
            </a:r>
            <a:r>
              <a:rPr lang="en-US" dirty="0"/>
              <a:t>years if other features are developing normally.</a:t>
            </a:r>
            <a:endParaRPr lang="en-US" altLang="en-US" dirty="0" smtClean="0"/>
          </a:p>
        </p:txBody>
      </p:sp>
      <p:sp>
        <p:nvSpPr>
          <p:cNvPr id="5125" name="TextBox 3"/>
          <p:cNvSpPr txBox="1">
            <a:spLocks noChangeArrowheads="1"/>
          </p:cNvSpPr>
          <p:nvPr/>
        </p:nvSpPr>
        <p:spPr bwMode="auto">
          <a:xfrm>
            <a:off x="457200" y="239713"/>
            <a:ext cx="8229600" cy="1143000"/>
          </a:xfrm>
          <a:prstGeom prst="rect">
            <a:avLst/>
          </a:prstGeom>
          <a:solidFill>
            <a:srgbClr val="A793BF">
              <a:alpha val="7294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endParaRPr lang="en-US" altLang="en-US" dirty="0">
              <a:latin typeface="Calibri" pitchFamily="34" charset="0"/>
            </a:endParaRPr>
          </a:p>
        </p:txBody>
      </p:sp>
      <p:sp>
        <p:nvSpPr>
          <p:cNvPr id="5126" name="TextBox 4"/>
          <p:cNvSpPr txBox="1">
            <a:spLocks noChangeArrowheads="1"/>
          </p:cNvSpPr>
          <p:nvPr/>
        </p:nvSpPr>
        <p:spPr bwMode="auto">
          <a:xfrm>
            <a:off x="457200" y="458788"/>
            <a:ext cx="8229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5400" dirty="0" smtClean="0">
                <a:solidFill>
                  <a:srgbClr val="002060"/>
                </a:solidFill>
                <a:latin typeface="Calibri" pitchFamily="34" charset="0"/>
              </a:rPr>
              <a:t>Amenorrhea </a:t>
            </a:r>
            <a:endParaRPr lang="en-US" altLang="en-US" sz="5400" dirty="0">
              <a:solidFill>
                <a:srgbClr val="002060"/>
              </a:solidFill>
              <a:cs typeface="Arial" charset="0"/>
            </a:endParaRPr>
          </a:p>
        </p:txBody>
      </p:sp>
      <p:sp>
        <p:nvSpPr>
          <p:cNvPr id="7"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29427569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962"/>
            <a:ext cx="8229600" cy="6149848"/>
          </a:xfrm>
        </p:spPr>
        <p:txBody>
          <a:bodyPr/>
          <a:lstStyle/>
          <a:p>
            <a:r>
              <a:rPr lang="en-US" dirty="0" smtClean="0"/>
              <a:t>Secondary </a:t>
            </a:r>
            <a:r>
              <a:rPr lang="en-US" dirty="0" err="1" smtClean="0"/>
              <a:t>amenorrhoea</a:t>
            </a:r>
            <a:r>
              <a:rPr lang="en-US" dirty="0" smtClean="0"/>
              <a:t> with no signs of androgen excess</a:t>
            </a:r>
          </a:p>
          <a:p>
            <a:endParaRPr lang="en-US" dirty="0"/>
          </a:p>
          <a:p>
            <a:r>
              <a:rPr lang="en-US" dirty="0" smtClean="0"/>
              <a:t>PREGNANCY!</a:t>
            </a:r>
          </a:p>
          <a:p>
            <a:r>
              <a:rPr lang="en-US" dirty="0" smtClean="0"/>
              <a:t>Premature ovarian failure</a:t>
            </a:r>
          </a:p>
          <a:p>
            <a:r>
              <a:rPr lang="en-US" dirty="0" smtClean="0"/>
              <a:t>Weight loss – athletes, anorexia nervosa</a:t>
            </a:r>
          </a:p>
          <a:p>
            <a:r>
              <a:rPr lang="en-US" dirty="0" smtClean="0"/>
              <a:t>Pituitary disease such as a </a:t>
            </a:r>
            <a:r>
              <a:rPr lang="en-US" dirty="0" err="1" smtClean="0"/>
              <a:t>prolactinoma</a:t>
            </a:r>
            <a:r>
              <a:rPr lang="en-US" dirty="0" smtClean="0"/>
              <a:t> or </a:t>
            </a:r>
            <a:r>
              <a:rPr lang="en-US" dirty="0" err="1" smtClean="0"/>
              <a:t>sheehans</a:t>
            </a:r>
            <a:r>
              <a:rPr lang="en-US" dirty="0" smtClean="0"/>
              <a:t> syndrome - the </a:t>
            </a:r>
            <a:r>
              <a:rPr lang="en-US" dirty="0"/>
              <a:t>pituitary may be damaged by </a:t>
            </a:r>
            <a:r>
              <a:rPr lang="en-US" dirty="0" err="1"/>
              <a:t>tumours</a:t>
            </a:r>
            <a:r>
              <a:rPr lang="en-US" dirty="0"/>
              <a:t>, trauma, cranial irradiation, </a:t>
            </a:r>
            <a:r>
              <a:rPr lang="en-US" dirty="0" err="1"/>
              <a:t>sarcoidosis</a:t>
            </a:r>
            <a:r>
              <a:rPr lang="en-US" dirty="0"/>
              <a:t> or tuberculosis.</a:t>
            </a:r>
            <a:endParaRPr lang="en-US" dirty="0" smtClean="0"/>
          </a:p>
          <a:p>
            <a:r>
              <a:rPr lang="en-US" dirty="0" smtClean="0"/>
              <a:t>Post pill or other hormonal contraceptive </a:t>
            </a:r>
            <a:endParaRPr lang="en-US" dirty="0"/>
          </a:p>
        </p:txBody>
      </p:sp>
    </p:spTree>
    <p:extLst>
      <p:ext uri="{BB962C8B-B14F-4D97-AF65-F5344CB8AC3E}">
        <p14:creationId xmlns:p14="http://schemas.microsoft.com/office/powerpoint/2010/main" val="1708383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116"/>
            <a:ext cx="8229600" cy="5959048"/>
          </a:xfrm>
        </p:spPr>
        <p:txBody>
          <a:bodyPr/>
          <a:lstStyle/>
          <a:p>
            <a:r>
              <a:rPr lang="en-US" dirty="0" smtClean="0"/>
              <a:t>Secondary amenorrhea with signs of androgen excess </a:t>
            </a:r>
          </a:p>
          <a:p>
            <a:endParaRPr lang="en-US" dirty="0" smtClean="0"/>
          </a:p>
          <a:p>
            <a:r>
              <a:rPr lang="en-US" dirty="0" smtClean="0"/>
              <a:t>PCOS</a:t>
            </a:r>
          </a:p>
          <a:p>
            <a:r>
              <a:rPr lang="en-US" dirty="0" err="1" smtClean="0"/>
              <a:t>Cushings</a:t>
            </a:r>
            <a:r>
              <a:rPr lang="en-US" dirty="0" smtClean="0"/>
              <a:t> syndrome</a:t>
            </a:r>
          </a:p>
          <a:p>
            <a:r>
              <a:rPr lang="en-US" dirty="0" smtClean="0"/>
              <a:t>Late onset congenital hyperplasia</a:t>
            </a:r>
          </a:p>
          <a:p>
            <a:r>
              <a:rPr lang="en-US" dirty="0" smtClean="0"/>
              <a:t>Adrenal or ovarian carcinoma producing androgens </a:t>
            </a:r>
            <a:endParaRPr lang="en-US" dirty="0"/>
          </a:p>
        </p:txBody>
      </p:sp>
    </p:spTree>
    <p:extLst>
      <p:ext uri="{BB962C8B-B14F-4D97-AF65-F5344CB8AC3E}">
        <p14:creationId xmlns:p14="http://schemas.microsoft.com/office/powerpoint/2010/main" val="2844531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3827"/>
            <a:ext cx="8229600" cy="6467367"/>
          </a:xfrm>
        </p:spPr>
        <p:txBody>
          <a:bodyPr/>
          <a:lstStyle/>
          <a:p>
            <a:r>
              <a:rPr lang="en-US" b="1" dirty="0" smtClean="0"/>
              <a:t>Polycystic Ovarian Syndrome</a:t>
            </a:r>
          </a:p>
          <a:p>
            <a:endParaRPr lang="en-US" dirty="0" smtClean="0"/>
          </a:p>
          <a:p>
            <a:r>
              <a:rPr lang="en-US" b="1" dirty="0" smtClean="0"/>
              <a:t>Presentation</a:t>
            </a:r>
          </a:p>
          <a:p>
            <a:pPr marL="0" indent="0">
              <a:buNone/>
            </a:pPr>
            <a:endParaRPr lang="en-US" b="1" dirty="0" smtClean="0"/>
          </a:p>
          <a:p>
            <a:r>
              <a:rPr lang="en-US" sz="2400" dirty="0" smtClean="0"/>
              <a:t>Patient in teens or 20’s</a:t>
            </a:r>
          </a:p>
          <a:p>
            <a:r>
              <a:rPr lang="en-US" sz="2400" dirty="0" err="1"/>
              <a:t>Oligomenorrhoea</a:t>
            </a:r>
            <a:r>
              <a:rPr lang="en-US" sz="2400" dirty="0"/>
              <a:t> </a:t>
            </a:r>
            <a:r>
              <a:rPr lang="en-US" sz="2400" dirty="0" smtClean="0"/>
              <a:t>- &lt;</a:t>
            </a:r>
            <a:r>
              <a:rPr lang="en-US" sz="2400" dirty="0"/>
              <a:t>9 periods per </a:t>
            </a:r>
            <a:r>
              <a:rPr lang="en-US" sz="2400" dirty="0" smtClean="0"/>
              <a:t>year</a:t>
            </a:r>
            <a:endParaRPr lang="en-US" sz="2400" dirty="0"/>
          </a:p>
          <a:p>
            <a:r>
              <a:rPr lang="en-US" sz="2400" dirty="0" smtClean="0"/>
              <a:t>subfertility</a:t>
            </a:r>
            <a:endParaRPr lang="en-US" sz="2400" dirty="0"/>
          </a:p>
          <a:p>
            <a:r>
              <a:rPr lang="en-US" sz="2400" dirty="0"/>
              <a:t>Acne</a:t>
            </a:r>
          </a:p>
          <a:p>
            <a:r>
              <a:rPr lang="en-US" sz="2400" dirty="0" err="1"/>
              <a:t>Hirsutism</a:t>
            </a:r>
            <a:endParaRPr lang="en-US" sz="2400" dirty="0"/>
          </a:p>
          <a:p>
            <a:r>
              <a:rPr lang="en-US" sz="2400" dirty="0"/>
              <a:t>Alopecia</a:t>
            </a:r>
          </a:p>
          <a:p>
            <a:r>
              <a:rPr lang="en-US" sz="2400" dirty="0"/>
              <a:t>Obesity or difficulty losing weight</a:t>
            </a:r>
          </a:p>
          <a:p>
            <a:r>
              <a:rPr lang="en-US" sz="2400" dirty="0" smtClean="0"/>
              <a:t>mood </a:t>
            </a:r>
            <a:r>
              <a:rPr lang="en-US" sz="2400" dirty="0"/>
              <a:t>swings, depression, anxiety, poor self-</a:t>
            </a:r>
            <a:r>
              <a:rPr lang="en-US" sz="2400" dirty="0" smtClean="0"/>
              <a:t>esteem</a:t>
            </a:r>
            <a:endParaRPr lang="en-US" sz="2400" dirty="0"/>
          </a:p>
        </p:txBody>
      </p:sp>
    </p:spTree>
    <p:extLst>
      <p:ext uri="{BB962C8B-B14F-4D97-AF65-F5344CB8AC3E}">
        <p14:creationId xmlns:p14="http://schemas.microsoft.com/office/powerpoint/2010/main" val="3199973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6"/>
          <p:cNvSpPr>
            <a:spLocks noGrp="1"/>
          </p:cNvSpPr>
          <p:nvPr>
            <p:ph idx="1"/>
          </p:nvPr>
        </p:nvSpPr>
        <p:spPr/>
        <p:txBody>
          <a:bodyPr/>
          <a:lstStyle/>
          <a:p>
            <a:pPr eaLnBrk="1" hangingPunct="1"/>
            <a:r>
              <a:rPr lang="en-US" altLang="en-US" b="1" dirty="0"/>
              <a:t>Primary </a:t>
            </a:r>
            <a:r>
              <a:rPr lang="en-US" altLang="en-US" b="1" dirty="0" err="1"/>
              <a:t>dysmenorrhoea</a:t>
            </a:r>
            <a:r>
              <a:rPr lang="en-US" altLang="en-US" b="1" dirty="0"/>
              <a:t> </a:t>
            </a:r>
            <a:endParaRPr lang="en-US" altLang="en-US" b="1" dirty="0" smtClean="0"/>
          </a:p>
          <a:p>
            <a:pPr eaLnBrk="1" hangingPunct="1"/>
            <a:r>
              <a:rPr lang="en-US" altLang="en-US" sz="2800" dirty="0" smtClean="0"/>
              <a:t>No organ pathology, starting </a:t>
            </a:r>
            <a:r>
              <a:rPr lang="en-US" altLang="en-US" sz="2800" dirty="0"/>
              <a:t>at menarche, </a:t>
            </a:r>
            <a:r>
              <a:rPr lang="en-US" altLang="en-US" sz="2800" dirty="0" smtClean="0"/>
              <a:t>spasmodic type pain</a:t>
            </a:r>
            <a:endParaRPr lang="en-US" altLang="en-US" sz="2800" dirty="0"/>
          </a:p>
          <a:p>
            <a:pPr eaLnBrk="1" hangingPunct="1"/>
            <a:r>
              <a:rPr lang="en-US" altLang="en-US" sz="2800" dirty="0" smtClean="0"/>
              <a:t>Present </a:t>
            </a:r>
            <a:r>
              <a:rPr lang="en-US" altLang="en-US" sz="2800" dirty="0"/>
              <a:t>to some extent in most </a:t>
            </a:r>
            <a:r>
              <a:rPr lang="en-US" altLang="en-US" sz="2800" dirty="0" smtClean="0"/>
              <a:t>women</a:t>
            </a:r>
          </a:p>
          <a:p>
            <a:pPr eaLnBrk="1" hangingPunct="1"/>
            <a:r>
              <a:rPr lang="en-US" altLang="en-US" sz="2800" dirty="0" smtClean="0"/>
              <a:t>Management – explanation of symptoms, simple OTC analgesics or </a:t>
            </a:r>
            <a:r>
              <a:rPr lang="en-US" altLang="en-US" sz="2800" dirty="0"/>
              <a:t>PG inhibitors e.g. </a:t>
            </a:r>
            <a:r>
              <a:rPr lang="en-US" altLang="en-US" sz="2800" dirty="0" err="1"/>
              <a:t>mefenamic</a:t>
            </a:r>
            <a:r>
              <a:rPr lang="en-US" altLang="en-US" sz="2800" dirty="0"/>
              <a:t> </a:t>
            </a:r>
            <a:r>
              <a:rPr lang="en-US" altLang="en-US" sz="2800" dirty="0" smtClean="0"/>
              <a:t>acid, COCP to prevent ovulation, can tricycle the pill back to back if symptoms severe or very disruptive </a:t>
            </a:r>
          </a:p>
        </p:txBody>
      </p:sp>
      <p:sp>
        <p:nvSpPr>
          <p:cNvPr id="5125" name="TextBox 3"/>
          <p:cNvSpPr txBox="1">
            <a:spLocks noChangeArrowheads="1"/>
          </p:cNvSpPr>
          <p:nvPr/>
        </p:nvSpPr>
        <p:spPr bwMode="auto">
          <a:xfrm>
            <a:off x="457200" y="239713"/>
            <a:ext cx="8229600" cy="1143000"/>
          </a:xfrm>
          <a:prstGeom prst="rect">
            <a:avLst/>
          </a:prstGeom>
          <a:solidFill>
            <a:srgbClr val="A793BF">
              <a:alpha val="7294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sp>
        <p:nvSpPr>
          <p:cNvPr id="5126" name="TextBox 4"/>
          <p:cNvSpPr txBox="1">
            <a:spLocks noChangeArrowheads="1"/>
          </p:cNvSpPr>
          <p:nvPr/>
        </p:nvSpPr>
        <p:spPr bwMode="auto">
          <a:xfrm>
            <a:off x="457200" y="458788"/>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US" altLang="en-US" sz="4000" dirty="0" smtClean="0">
                <a:solidFill>
                  <a:srgbClr val="002060"/>
                </a:solidFill>
                <a:latin typeface="Calibri" pitchFamily="34" charset="0"/>
              </a:rPr>
              <a:t>Menstrual Disorders – Dysmenorrhea </a:t>
            </a:r>
            <a:endParaRPr lang="en-US" altLang="en-US" sz="4000" dirty="0">
              <a:solidFill>
                <a:srgbClr val="002060"/>
              </a:solidFill>
              <a:cs typeface="Arial" charset="0"/>
            </a:endParaRPr>
          </a:p>
        </p:txBody>
      </p:sp>
      <p:sp>
        <p:nvSpPr>
          <p:cNvPr id="7"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58669712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7520"/>
            <a:ext cx="8229600" cy="5808644"/>
          </a:xfrm>
        </p:spPr>
        <p:txBody>
          <a:bodyPr/>
          <a:lstStyle/>
          <a:p>
            <a:r>
              <a:rPr lang="en-US" b="1" dirty="0" smtClean="0"/>
              <a:t>Signs</a:t>
            </a:r>
          </a:p>
          <a:p>
            <a:r>
              <a:rPr lang="en-US" dirty="0" err="1"/>
              <a:t>H</a:t>
            </a:r>
            <a:r>
              <a:rPr lang="en-US" dirty="0" err="1" smtClean="0"/>
              <a:t>irsutism</a:t>
            </a:r>
            <a:r>
              <a:rPr lang="en-US" dirty="0" smtClean="0"/>
              <a:t> - often </a:t>
            </a:r>
            <a:r>
              <a:rPr lang="en-US" dirty="0"/>
              <a:t>on the upper lip, chin, around the nipples and in a line beneath the </a:t>
            </a:r>
            <a:r>
              <a:rPr lang="en-US" dirty="0" smtClean="0"/>
              <a:t>umbilicus</a:t>
            </a:r>
            <a:endParaRPr lang="en-US" dirty="0"/>
          </a:p>
          <a:p>
            <a:r>
              <a:rPr lang="en-US" dirty="0" smtClean="0"/>
              <a:t>Male</a:t>
            </a:r>
            <a:r>
              <a:rPr lang="en-US" dirty="0"/>
              <a:t>-pattern balding, alopecia</a:t>
            </a:r>
          </a:p>
          <a:p>
            <a:r>
              <a:rPr lang="en-US" dirty="0"/>
              <a:t>Obesity </a:t>
            </a:r>
            <a:r>
              <a:rPr lang="en-US" dirty="0" smtClean="0"/>
              <a:t>- usually central</a:t>
            </a:r>
          </a:p>
          <a:p>
            <a:r>
              <a:rPr lang="en-US" dirty="0" err="1" smtClean="0"/>
              <a:t>Acanthosis</a:t>
            </a:r>
            <a:r>
              <a:rPr lang="en-US" dirty="0" smtClean="0"/>
              <a:t> </a:t>
            </a:r>
            <a:r>
              <a:rPr lang="en-US" dirty="0" err="1" smtClean="0"/>
              <a:t>nigricans</a:t>
            </a:r>
            <a:r>
              <a:rPr lang="en-US" dirty="0" smtClean="0"/>
              <a:t> – think insulin resistance</a:t>
            </a:r>
            <a:endParaRPr lang="en-US" dirty="0"/>
          </a:p>
        </p:txBody>
      </p:sp>
    </p:spTree>
    <p:extLst>
      <p:ext uri="{BB962C8B-B14F-4D97-AF65-F5344CB8AC3E}">
        <p14:creationId xmlns:p14="http://schemas.microsoft.com/office/powerpoint/2010/main" val="2431919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cos acne.jpg"/>
          <p:cNvPicPr>
            <a:picLocks noGrp="1" noChangeAspect="1"/>
          </p:cNvPicPr>
          <p:nvPr>
            <p:ph idx="1"/>
          </p:nvPr>
        </p:nvPicPr>
        <p:blipFill>
          <a:blip r:embed="rId2">
            <a:extLst>
              <a:ext uri="{28A0092B-C50C-407E-A947-70E740481C1C}">
                <a14:useLocalDpi xmlns:a14="http://schemas.microsoft.com/office/drawing/2010/main" val="0"/>
              </a:ext>
            </a:extLst>
          </a:blip>
          <a:srcRect t="11812" b="11812"/>
          <a:stretch>
            <a:fillRect/>
          </a:stretch>
        </p:blipFill>
        <p:spPr>
          <a:xfrm>
            <a:off x="457200" y="447675"/>
            <a:ext cx="8229600" cy="6170613"/>
          </a:xfrm>
        </p:spPr>
      </p:pic>
    </p:spTree>
    <p:extLst>
      <p:ext uri="{BB962C8B-B14F-4D97-AF65-F5344CB8AC3E}">
        <p14:creationId xmlns:p14="http://schemas.microsoft.com/office/powerpoint/2010/main" val="906372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cos an.jpg"/>
          <p:cNvPicPr>
            <a:picLocks noGrp="1" noChangeAspect="1"/>
          </p:cNvPicPr>
          <p:nvPr>
            <p:ph idx="1"/>
          </p:nvPr>
        </p:nvPicPr>
        <p:blipFill>
          <a:blip r:embed="rId2">
            <a:extLst>
              <a:ext uri="{28A0092B-C50C-407E-A947-70E740481C1C}">
                <a14:useLocalDpi xmlns:a14="http://schemas.microsoft.com/office/drawing/2010/main" val="0"/>
              </a:ext>
            </a:extLst>
          </a:blip>
          <a:srcRect t="20598" b="20598"/>
          <a:stretch>
            <a:fillRect/>
          </a:stretch>
        </p:blipFill>
        <p:spPr>
          <a:xfrm>
            <a:off x="457200" y="217488"/>
            <a:ext cx="8229600" cy="6516687"/>
          </a:xfrm>
        </p:spPr>
      </p:pic>
    </p:spTree>
    <p:extLst>
      <p:ext uri="{BB962C8B-B14F-4D97-AF65-F5344CB8AC3E}">
        <p14:creationId xmlns:p14="http://schemas.microsoft.com/office/powerpoint/2010/main" val="28117394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7386"/>
            <a:ext cx="8229600" cy="5858778"/>
          </a:xfrm>
        </p:spPr>
        <p:txBody>
          <a:bodyPr/>
          <a:lstStyle/>
          <a:p>
            <a:r>
              <a:rPr lang="en-US" b="1" dirty="0" smtClean="0"/>
              <a:t>Investigations </a:t>
            </a:r>
          </a:p>
          <a:p>
            <a:endParaRPr lang="en-US" dirty="0" smtClean="0"/>
          </a:p>
          <a:p>
            <a:r>
              <a:rPr lang="en-US" dirty="0" smtClean="0"/>
              <a:t>Pelvic ultrasound – string of pearls appearance </a:t>
            </a:r>
          </a:p>
          <a:p>
            <a:r>
              <a:rPr lang="en-US" dirty="0" smtClean="0"/>
              <a:t>Testosterone binding hormone, free androgen index, </a:t>
            </a:r>
            <a:r>
              <a:rPr lang="en-US" dirty="0" err="1" smtClean="0"/>
              <a:t>oestradiol</a:t>
            </a:r>
            <a:r>
              <a:rPr lang="en-US" dirty="0" smtClean="0"/>
              <a:t>, LH and FSH on days 1- 3, TSH, TFT, Prolactin, OGTT if BMI over 30</a:t>
            </a:r>
          </a:p>
          <a:p>
            <a:r>
              <a:rPr lang="en-US" dirty="0" smtClean="0"/>
              <a:t>May show increased LH with increased LH:FSH ratios and a normal FSH</a:t>
            </a:r>
          </a:p>
          <a:p>
            <a:endParaRPr lang="en-US" dirty="0" smtClean="0"/>
          </a:p>
        </p:txBody>
      </p:sp>
    </p:spTree>
    <p:extLst>
      <p:ext uri="{BB962C8B-B14F-4D97-AF65-F5344CB8AC3E}">
        <p14:creationId xmlns:p14="http://schemas.microsoft.com/office/powerpoint/2010/main" val="2613547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4096"/>
            <a:ext cx="8229600" cy="5842067"/>
          </a:xfrm>
        </p:spPr>
        <p:txBody>
          <a:bodyPr/>
          <a:lstStyle/>
          <a:p>
            <a:r>
              <a:rPr lang="en-US" dirty="0" smtClean="0"/>
              <a:t>Rotterdam criteria</a:t>
            </a:r>
          </a:p>
          <a:p>
            <a:pPr marL="0" indent="0">
              <a:buNone/>
            </a:pPr>
            <a:endParaRPr lang="en-US" dirty="0" smtClean="0"/>
          </a:p>
          <a:p>
            <a:r>
              <a:rPr lang="en-US" dirty="0"/>
              <a:t>Two of the three following criteria are diagnostic of the </a:t>
            </a:r>
            <a:r>
              <a:rPr lang="en-US" dirty="0" smtClean="0"/>
              <a:t>condition</a:t>
            </a:r>
            <a:endParaRPr lang="en-US" dirty="0"/>
          </a:p>
          <a:p>
            <a:r>
              <a:rPr lang="en-US" dirty="0"/>
              <a:t>Polycystic ovaries (either 12 or more peripheral follicles or increased ovarian volume (greater than 10 cm3)</a:t>
            </a:r>
          </a:p>
          <a:p>
            <a:r>
              <a:rPr lang="en-US" dirty="0" err="1"/>
              <a:t>Oligo</a:t>
            </a:r>
            <a:r>
              <a:rPr lang="en-US" dirty="0"/>
              <a:t>-ovulation or anovulation</a:t>
            </a:r>
          </a:p>
          <a:p>
            <a:r>
              <a:rPr lang="en-US" dirty="0"/>
              <a:t>Clinical and/or biochemical signs of </a:t>
            </a:r>
            <a:r>
              <a:rPr lang="en-US" dirty="0" err="1"/>
              <a:t>hyperandrogenism</a:t>
            </a:r>
            <a:endParaRPr lang="en-US" dirty="0" smtClean="0"/>
          </a:p>
          <a:p>
            <a:endParaRPr lang="en-US" dirty="0"/>
          </a:p>
        </p:txBody>
      </p:sp>
    </p:spTree>
    <p:extLst>
      <p:ext uri="{BB962C8B-B14F-4D97-AF65-F5344CB8AC3E}">
        <p14:creationId xmlns:p14="http://schemas.microsoft.com/office/powerpoint/2010/main" val="2860801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earls.jpg"/>
          <p:cNvPicPr>
            <a:picLocks noGrp="1" noChangeAspect="1"/>
          </p:cNvPicPr>
          <p:nvPr>
            <p:ph idx="1"/>
          </p:nvPr>
        </p:nvPicPr>
        <p:blipFill>
          <a:blip r:embed="rId2">
            <a:extLst>
              <a:ext uri="{28A0092B-C50C-407E-A947-70E740481C1C}">
                <a14:useLocalDpi xmlns:a14="http://schemas.microsoft.com/office/drawing/2010/main" val="0"/>
              </a:ext>
            </a:extLst>
          </a:blip>
          <a:srcRect l="-17836" r="-17836"/>
          <a:stretch>
            <a:fillRect/>
          </a:stretch>
        </p:blipFill>
        <p:spPr>
          <a:xfrm>
            <a:off x="457200" y="368300"/>
            <a:ext cx="8229600" cy="6065838"/>
          </a:xfrm>
        </p:spPr>
      </p:pic>
    </p:spTree>
    <p:extLst>
      <p:ext uri="{BB962C8B-B14F-4D97-AF65-F5344CB8AC3E}">
        <p14:creationId xmlns:p14="http://schemas.microsoft.com/office/powerpoint/2010/main" val="9953515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540"/>
            <a:ext cx="8229600" cy="6417232"/>
          </a:xfrm>
        </p:spPr>
        <p:txBody>
          <a:bodyPr/>
          <a:lstStyle/>
          <a:p>
            <a:r>
              <a:rPr lang="en-US" sz="2800" b="1" dirty="0" smtClean="0"/>
              <a:t>Treatments</a:t>
            </a:r>
          </a:p>
          <a:p>
            <a:r>
              <a:rPr lang="en-US" sz="2800" b="1" dirty="0" smtClean="0"/>
              <a:t>Co</a:t>
            </a:r>
            <a:r>
              <a:rPr lang="en-US" sz="2800" b="1" dirty="0"/>
              <a:t>-</a:t>
            </a:r>
            <a:r>
              <a:rPr lang="en-US" sz="2800" b="1" dirty="0" err="1"/>
              <a:t>cyprindrol</a:t>
            </a:r>
            <a:r>
              <a:rPr lang="en-US" sz="2800" dirty="0"/>
              <a:t>: </a:t>
            </a:r>
            <a:r>
              <a:rPr lang="en-US" sz="2800" dirty="0" smtClean="0"/>
              <a:t>treating </a:t>
            </a:r>
            <a:r>
              <a:rPr lang="en-US" sz="2800" dirty="0" err="1"/>
              <a:t>hirsutism</a:t>
            </a:r>
            <a:r>
              <a:rPr lang="en-US" sz="2800" dirty="0"/>
              <a:t> and acne, although not specifically in PCOS</a:t>
            </a:r>
            <a:r>
              <a:rPr lang="en-US" sz="2800" dirty="0" smtClean="0"/>
              <a:t>.</a:t>
            </a:r>
            <a:endParaRPr lang="en-US" sz="2800" dirty="0"/>
          </a:p>
          <a:p>
            <a:r>
              <a:rPr lang="en-US" sz="2800" b="1" dirty="0"/>
              <a:t>Combined oral contraceptive pill (COCP)</a:t>
            </a:r>
            <a:r>
              <a:rPr lang="en-US" sz="2800" dirty="0"/>
              <a:t>:</a:t>
            </a:r>
            <a:r>
              <a:rPr lang="en-US" sz="2800" b="1" dirty="0"/>
              <a:t> </a:t>
            </a:r>
            <a:r>
              <a:rPr lang="en-US" sz="2800" dirty="0"/>
              <a:t>is also used to control menstrual irregularity. If risk factors deem women ineligible</a:t>
            </a:r>
            <a:r>
              <a:rPr lang="en-US" sz="2800" dirty="0" smtClean="0"/>
              <a:t>,</a:t>
            </a:r>
            <a:r>
              <a:rPr lang="en-US" sz="2800" dirty="0"/>
              <a:t> </a:t>
            </a:r>
            <a:r>
              <a:rPr lang="en-US" sz="2800" dirty="0" err="1"/>
              <a:t>progesterones</a:t>
            </a:r>
            <a:r>
              <a:rPr lang="en-US" sz="2800" dirty="0"/>
              <a:t> may be </a:t>
            </a:r>
            <a:r>
              <a:rPr lang="en-US" sz="2800" dirty="0" smtClean="0"/>
              <a:t>used.</a:t>
            </a:r>
            <a:endParaRPr lang="en-US" sz="2800" dirty="0"/>
          </a:p>
          <a:p>
            <a:r>
              <a:rPr lang="en-US" sz="2800" b="1" dirty="0"/>
              <a:t>Metformin</a:t>
            </a:r>
            <a:r>
              <a:rPr lang="en-US" sz="2800" dirty="0"/>
              <a:t>: has been increasingly used </a:t>
            </a:r>
            <a:r>
              <a:rPr lang="en-US" sz="2800" dirty="0" err="1"/>
              <a:t>off-licence</a:t>
            </a:r>
            <a:r>
              <a:rPr lang="en-US" sz="2800" dirty="0"/>
              <a:t> for PCOS; </a:t>
            </a:r>
            <a:r>
              <a:rPr lang="en-US" sz="2800" dirty="0" smtClean="0"/>
              <a:t>side effects may outweigh benefits!</a:t>
            </a:r>
          </a:p>
          <a:p>
            <a:r>
              <a:rPr lang="en-US" sz="2800" b="1" dirty="0" err="1" smtClean="0"/>
              <a:t>Eflornithine</a:t>
            </a:r>
            <a:r>
              <a:rPr lang="en-US" sz="2800" dirty="0"/>
              <a:t>: may be used for </a:t>
            </a:r>
            <a:r>
              <a:rPr lang="en-US" sz="2800" dirty="0" err="1"/>
              <a:t>hirsutism</a:t>
            </a:r>
            <a:r>
              <a:rPr lang="en-US" sz="2800" dirty="0"/>
              <a:t>, as can cosmetic treatments (electrolysis, laser, waxing, bleaching).</a:t>
            </a:r>
          </a:p>
          <a:p>
            <a:r>
              <a:rPr lang="en-US" sz="2800" b="1" dirty="0" err="1"/>
              <a:t>Orlistat</a:t>
            </a:r>
            <a:r>
              <a:rPr lang="en-US" sz="2800" dirty="0"/>
              <a:t>:</a:t>
            </a:r>
            <a:r>
              <a:rPr lang="en-US" sz="2800" b="1" dirty="0"/>
              <a:t> </a:t>
            </a:r>
            <a:r>
              <a:rPr lang="en-US" sz="2800" dirty="0"/>
              <a:t>can help with weight loss in women with PCOS and may improve insulin </a:t>
            </a:r>
            <a:r>
              <a:rPr lang="en-US" sz="2800" dirty="0" err="1" smtClean="0"/>
              <a:t>sensitivit</a:t>
            </a:r>
            <a:endParaRPr lang="en-US" sz="2800" dirty="0"/>
          </a:p>
        </p:txBody>
      </p:sp>
    </p:spTree>
    <p:extLst>
      <p:ext uri="{BB962C8B-B14F-4D97-AF65-F5344CB8AC3E}">
        <p14:creationId xmlns:p14="http://schemas.microsoft.com/office/powerpoint/2010/main" val="4063194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1078"/>
            <a:ext cx="8229600" cy="5875490"/>
          </a:xfrm>
        </p:spPr>
        <p:txBody>
          <a:bodyPr/>
          <a:lstStyle/>
          <a:p>
            <a:r>
              <a:rPr lang="en-US" sz="2400" b="1" dirty="0" smtClean="0"/>
              <a:t>For women wishing to </a:t>
            </a:r>
            <a:r>
              <a:rPr lang="en-US" sz="2400" b="1" dirty="0" err="1" smtClean="0"/>
              <a:t>concieve</a:t>
            </a:r>
            <a:endParaRPr lang="en-US" sz="2400" b="1" dirty="0" smtClean="0"/>
          </a:p>
          <a:p>
            <a:endParaRPr lang="en-US" sz="2400" b="1" dirty="0" smtClean="0"/>
          </a:p>
          <a:p>
            <a:r>
              <a:rPr lang="en-US" sz="2400" b="1" dirty="0" err="1" smtClean="0"/>
              <a:t>Clomifene</a:t>
            </a:r>
            <a:r>
              <a:rPr lang="en-US" sz="2400" dirty="0"/>
              <a:t> </a:t>
            </a:r>
            <a:r>
              <a:rPr lang="en-US" sz="2400" dirty="0" smtClean="0"/>
              <a:t>- induces </a:t>
            </a:r>
            <a:r>
              <a:rPr lang="en-US" sz="2400" dirty="0"/>
              <a:t>ovulation and has been proven to improve pregnancy rates</a:t>
            </a:r>
            <a:r>
              <a:rPr lang="en-US" sz="2400" dirty="0" smtClean="0"/>
              <a:t>. </a:t>
            </a:r>
            <a:r>
              <a:rPr lang="en-US" sz="2400" dirty="0"/>
              <a:t> It should not be used for more than six months and, as it is associated with </a:t>
            </a:r>
            <a:r>
              <a:rPr lang="en-US" sz="2400" dirty="0" smtClean="0"/>
              <a:t>a risk </a:t>
            </a:r>
            <a:r>
              <a:rPr lang="en-US" sz="2400" dirty="0"/>
              <a:t>of multiple pregnancy, women should have ultrasound monitoring during treatment</a:t>
            </a:r>
            <a:r>
              <a:rPr lang="en-US" sz="2400" dirty="0" smtClean="0"/>
              <a:t>.</a:t>
            </a:r>
          </a:p>
          <a:p>
            <a:r>
              <a:rPr lang="en-US" sz="2400" dirty="0" smtClean="0"/>
              <a:t> </a:t>
            </a:r>
            <a:r>
              <a:rPr lang="en-US" sz="2400" b="1" dirty="0" smtClean="0"/>
              <a:t>Metformin</a:t>
            </a:r>
            <a:r>
              <a:rPr lang="en-US" sz="2400" dirty="0"/>
              <a:t>:</a:t>
            </a:r>
            <a:r>
              <a:rPr lang="en-US" sz="2400" b="1" dirty="0"/>
              <a:t> </a:t>
            </a:r>
            <a:r>
              <a:rPr lang="en-US" sz="2400" dirty="0"/>
              <a:t>may be used instead of or together with </a:t>
            </a:r>
            <a:r>
              <a:rPr lang="en-US" sz="2400" dirty="0" err="1"/>
              <a:t>clomifene</a:t>
            </a:r>
            <a:r>
              <a:rPr lang="en-US" sz="2400" dirty="0"/>
              <a:t> to improve pregnancy </a:t>
            </a:r>
            <a:r>
              <a:rPr lang="en-US" sz="2400" dirty="0" smtClean="0"/>
              <a:t>rates</a:t>
            </a:r>
            <a:endParaRPr lang="en-US" sz="2400" dirty="0"/>
          </a:p>
          <a:p>
            <a:r>
              <a:rPr lang="en-US" sz="2400" b="1" dirty="0"/>
              <a:t>Laparoscopic ovarian drilling or </a:t>
            </a:r>
            <a:r>
              <a:rPr lang="en-US" sz="2400" b="1" dirty="0" err="1"/>
              <a:t>gonadotrophins</a:t>
            </a:r>
            <a:r>
              <a:rPr lang="en-US" sz="2400" dirty="0"/>
              <a:t>: are second-line treatments for those who are </a:t>
            </a:r>
            <a:r>
              <a:rPr lang="en-US" sz="2400" dirty="0" smtClean="0"/>
              <a:t>resistant to medical treatment.</a:t>
            </a:r>
            <a:endParaRPr lang="en-US" dirty="0"/>
          </a:p>
        </p:txBody>
      </p:sp>
    </p:spTree>
    <p:extLst>
      <p:ext uri="{BB962C8B-B14F-4D97-AF65-F5344CB8AC3E}">
        <p14:creationId xmlns:p14="http://schemas.microsoft.com/office/powerpoint/2010/main" val="8928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6"/>
          <p:cNvSpPr>
            <a:spLocks noGrp="1"/>
          </p:cNvSpPr>
          <p:nvPr>
            <p:ph idx="1"/>
          </p:nvPr>
        </p:nvSpPr>
        <p:spPr>
          <a:xfrm>
            <a:off x="457200" y="378372"/>
            <a:ext cx="8229600" cy="5747791"/>
          </a:xfrm>
        </p:spPr>
        <p:txBody>
          <a:bodyPr/>
          <a:lstStyle/>
          <a:p>
            <a:pPr eaLnBrk="1" hangingPunct="1"/>
            <a:r>
              <a:rPr lang="en-US" altLang="en-US" dirty="0" smtClean="0"/>
              <a:t>Secondary Dysmenorrhea </a:t>
            </a:r>
          </a:p>
          <a:p>
            <a:pPr eaLnBrk="1" hangingPunct="1"/>
            <a:r>
              <a:rPr lang="en-US" altLang="en-US" dirty="0" smtClean="0"/>
              <a:t>Common causes </a:t>
            </a:r>
          </a:p>
          <a:p>
            <a:pPr marL="0" indent="0" eaLnBrk="1" hangingPunct="1">
              <a:buNone/>
            </a:pPr>
            <a:r>
              <a:rPr lang="en-US" altLang="en-US" dirty="0" smtClean="0"/>
              <a:t>- Endometriosis</a:t>
            </a:r>
          </a:p>
          <a:p>
            <a:pPr marL="0" indent="0" eaLnBrk="1" hangingPunct="1">
              <a:buNone/>
            </a:pPr>
            <a:r>
              <a:rPr lang="en-US" altLang="en-US" dirty="0" smtClean="0"/>
              <a:t>- PID</a:t>
            </a:r>
          </a:p>
          <a:p>
            <a:pPr marL="0" indent="0" eaLnBrk="1" hangingPunct="1">
              <a:buNone/>
            </a:pPr>
            <a:r>
              <a:rPr lang="en-US" altLang="en-US" dirty="0" smtClean="0"/>
              <a:t>- Fibroids </a:t>
            </a:r>
          </a:p>
          <a:p>
            <a:pPr eaLnBrk="1" hangingPunct="1"/>
            <a:r>
              <a:rPr lang="en-US" altLang="en-US" dirty="0" smtClean="0"/>
              <a:t>Less common causes </a:t>
            </a:r>
          </a:p>
          <a:p>
            <a:pPr marL="0" indent="0" eaLnBrk="1" hangingPunct="1">
              <a:buNone/>
            </a:pPr>
            <a:r>
              <a:rPr lang="en-US" altLang="en-US" dirty="0" smtClean="0"/>
              <a:t>-  </a:t>
            </a:r>
            <a:r>
              <a:rPr lang="en-US" altLang="en-US" dirty="0" err="1" smtClean="0"/>
              <a:t>Adenomysosis</a:t>
            </a:r>
            <a:endParaRPr lang="en-US" altLang="en-US" dirty="0" smtClean="0"/>
          </a:p>
          <a:p>
            <a:pPr eaLnBrk="1" hangingPunct="1">
              <a:buFontTx/>
              <a:buChar char="-"/>
            </a:pPr>
            <a:r>
              <a:rPr lang="en-US" altLang="en-US" dirty="0" err="1" smtClean="0"/>
              <a:t>Ashermans</a:t>
            </a:r>
            <a:r>
              <a:rPr lang="en-US" altLang="en-US" dirty="0" smtClean="0"/>
              <a:t> Syndrome </a:t>
            </a:r>
          </a:p>
          <a:p>
            <a:pPr eaLnBrk="1" hangingPunct="1">
              <a:buFontTx/>
              <a:buChar char="-"/>
            </a:pPr>
            <a:r>
              <a:rPr lang="en-US" altLang="en-US" dirty="0" smtClean="0"/>
              <a:t>Adhesions </a:t>
            </a:r>
          </a:p>
          <a:p>
            <a:pPr eaLnBrk="1" hangingPunct="1"/>
            <a:endParaRPr lang="en-US" altLang="en-US" dirty="0"/>
          </a:p>
        </p:txBody>
      </p:sp>
      <p:sp>
        <p:nvSpPr>
          <p:cNvPr id="7" name="TextBox 10"/>
          <p:cNvSpPr txBox="1">
            <a:spLocks noChangeArrowheads="1"/>
          </p:cNvSpPr>
          <p:nvPr/>
        </p:nvSpPr>
        <p:spPr bwMode="auto">
          <a:xfrm>
            <a:off x="922713" y="6391274"/>
            <a:ext cx="5065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r>
              <a:rPr lang="en-GB" altLang="en-US" sz="1200" dirty="0">
                <a:latin typeface="Calibri" pitchFamily="34" charset="0"/>
              </a:rPr>
              <a:t>The Peer Teaching Society is not liable for false or misleading </a:t>
            </a:r>
            <a:r>
              <a:rPr lang="en-GB" altLang="en-US" sz="1200" dirty="0" smtClean="0">
                <a:latin typeface="Calibri" pitchFamily="34" charset="0"/>
              </a:rPr>
              <a:t>information.</a:t>
            </a:r>
            <a:endParaRPr lang="en-US" altLang="en-US" sz="1200" dirty="0">
              <a:latin typeface="Calibri"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447" y="6027697"/>
            <a:ext cx="733266" cy="727155"/>
          </a:xfrm>
          <a:prstGeom prst="rect">
            <a:avLst/>
          </a:prstGeom>
        </p:spPr>
      </p:pic>
    </p:spTree>
    <p:extLst>
      <p:ext uri="{BB962C8B-B14F-4D97-AF65-F5344CB8AC3E}">
        <p14:creationId xmlns:p14="http://schemas.microsoft.com/office/powerpoint/2010/main" val="38497370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0262"/>
            <a:ext cx="8229600" cy="5605901"/>
          </a:xfrm>
        </p:spPr>
        <p:txBody>
          <a:bodyPr/>
          <a:lstStyle/>
          <a:p>
            <a:r>
              <a:rPr lang="en-GB" b="1" dirty="0" smtClean="0"/>
              <a:t>Endometriosis</a:t>
            </a:r>
          </a:p>
          <a:p>
            <a:pPr marL="0" indent="0">
              <a:buNone/>
            </a:pPr>
            <a:endParaRPr lang="en-GB" dirty="0" smtClean="0"/>
          </a:p>
          <a:p>
            <a:r>
              <a:rPr lang="en-GB" sz="2800" dirty="0" smtClean="0"/>
              <a:t>Presence of ectopic endometrial tissue outside the uterus – most commonly in pelvic peritoneum</a:t>
            </a:r>
          </a:p>
          <a:p>
            <a:r>
              <a:rPr lang="en-GB" sz="2800" dirty="0" smtClean="0"/>
              <a:t>Aetiology unknown but commonly accepted theory is retrograde menstruation – Sampson’s theory</a:t>
            </a:r>
          </a:p>
          <a:p>
            <a:r>
              <a:rPr lang="en-GB" sz="2800" dirty="0" smtClean="0"/>
              <a:t>Pelvic deposits thicken </a:t>
            </a:r>
            <a:r>
              <a:rPr lang="en-GB" sz="2800" dirty="0" err="1" smtClean="0"/>
              <a:t>cyclicallly</a:t>
            </a:r>
            <a:r>
              <a:rPr lang="en-GB" sz="2800" dirty="0" smtClean="0"/>
              <a:t> causing inflammatory response and pain leading to chronic inflammation and formation of adhesions </a:t>
            </a:r>
          </a:p>
        </p:txBody>
      </p:sp>
    </p:spTree>
    <p:extLst>
      <p:ext uri="{BB962C8B-B14F-4D97-AF65-F5344CB8AC3E}">
        <p14:creationId xmlns:p14="http://schemas.microsoft.com/office/powerpoint/2010/main" val="1477129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4550"/>
            <a:ext cx="8229600" cy="5881614"/>
          </a:xfrm>
        </p:spPr>
        <p:txBody>
          <a:bodyPr/>
          <a:lstStyle/>
          <a:p>
            <a:r>
              <a:rPr lang="en-GB" b="1" dirty="0" smtClean="0"/>
              <a:t>Symptoms </a:t>
            </a:r>
          </a:p>
          <a:p>
            <a:r>
              <a:rPr lang="en-GB" dirty="0" smtClean="0"/>
              <a:t>Dysmenorrhoea (normally worst leading up to or just prior to menstruation) </a:t>
            </a:r>
          </a:p>
          <a:p>
            <a:r>
              <a:rPr lang="en-GB" dirty="0" smtClean="0"/>
              <a:t>Pelvic pain (chronic)</a:t>
            </a:r>
          </a:p>
          <a:p>
            <a:r>
              <a:rPr lang="en-GB" dirty="0" smtClean="0"/>
              <a:t>Deep dyspareunia</a:t>
            </a:r>
          </a:p>
          <a:p>
            <a:r>
              <a:rPr lang="en-GB" dirty="0" smtClean="0"/>
              <a:t>Subfertility</a:t>
            </a:r>
          </a:p>
          <a:p>
            <a:r>
              <a:rPr lang="en-GB" dirty="0" smtClean="0"/>
              <a:t>Dysuria</a:t>
            </a:r>
          </a:p>
          <a:p>
            <a:r>
              <a:rPr lang="en-GB" dirty="0" err="1" smtClean="0"/>
              <a:t>Dyschezia</a:t>
            </a:r>
            <a:r>
              <a:rPr lang="en-GB" dirty="0" smtClean="0"/>
              <a:t> </a:t>
            </a:r>
          </a:p>
          <a:p>
            <a:r>
              <a:rPr lang="en-GB" dirty="0" smtClean="0"/>
              <a:t>Rectal bleeding</a:t>
            </a:r>
          </a:p>
          <a:p>
            <a:r>
              <a:rPr lang="en-GB" dirty="0"/>
              <a:t>H</a:t>
            </a:r>
            <a:r>
              <a:rPr lang="en-GB" dirty="0" smtClean="0"/>
              <a:t>aematuria</a:t>
            </a:r>
          </a:p>
          <a:p>
            <a:endParaRPr lang="en-GB" dirty="0" smtClean="0"/>
          </a:p>
          <a:p>
            <a:endParaRPr lang="en-GB" dirty="0"/>
          </a:p>
        </p:txBody>
      </p:sp>
    </p:spTree>
    <p:extLst>
      <p:ext uri="{BB962C8B-B14F-4D97-AF65-F5344CB8AC3E}">
        <p14:creationId xmlns:p14="http://schemas.microsoft.com/office/powerpoint/2010/main" val="4233938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7556"/>
            <a:ext cx="8229600" cy="5928607"/>
          </a:xfrm>
        </p:spPr>
        <p:txBody>
          <a:bodyPr/>
          <a:lstStyle/>
          <a:p>
            <a:r>
              <a:rPr lang="en-GB" dirty="0" smtClean="0"/>
              <a:t>Signs</a:t>
            </a:r>
          </a:p>
          <a:p>
            <a:r>
              <a:rPr lang="en-GB" dirty="0" smtClean="0"/>
              <a:t>Tenderness in Iliac fossa</a:t>
            </a:r>
          </a:p>
          <a:p>
            <a:r>
              <a:rPr lang="en-GB" dirty="0" smtClean="0"/>
              <a:t>Adnexal/posterior fornix tenderness on examination </a:t>
            </a:r>
          </a:p>
          <a:p>
            <a:r>
              <a:rPr lang="en-GB" dirty="0" smtClean="0"/>
              <a:t>Mass in iliac fossa - </a:t>
            </a:r>
            <a:r>
              <a:rPr lang="en-GB" dirty="0" err="1" smtClean="0"/>
              <a:t>Endometrioma</a:t>
            </a:r>
            <a:endParaRPr lang="en-GB" dirty="0" smtClean="0"/>
          </a:p>
          <a:p>
            <a:r>
              <a:rPr lang="en-GB" dirty="0" smtClean="0"/>
              <a:t>Fixed pelvic organs</a:t>
            </a:r>
          </a:p>
          <a:p>
            <a:r>
              <a:rPr lang="en-GB" dirty="0" smtClean="0"/>
              <a:t>Nodules on PV in pouch of </a:t>
            </a:r>
            <a:r>
              <a:rPr lang="en-GB" dirty="0" err="1" smtClean="0"/>
              <a:t>douglas</a:t>
            </a:r>
            <a:r>
              <a:rPr lang="en-GB" dirty="0" smtClean="0"/>
              <a:t> </a:t>
            </a:r>
          </a:p>
          <a:p>
            <a:r>
              <a:rPr lang="en-GB" dirty="0" smtClean="0"/>
              <a:t>Nodules in </a:t>
            </a:r>
            <a:r>
              <a:rPr lang="en-GB" dirty="0" err="1" smtClean="0"/>
              <a:t>rectovaginal</a:t>
            </a:r>
            <a:r>
              <a:rPr lang="en-GB" dirty="0" smtClean="0"/>
              <a:t> septum on PR examination </a:t>
            </a:r>
          </a:p>
          <a:p>
            <a:endParaRPr lang="en-GB" dirty="0"/>
          </a:p>
        </p:txBody>
      </p:sp>
    </p:spTree>
    <p:extLst>
      <p:ext uri="{BB962C8B-B14F-4D97-AF65-F5344CB8AC3E}">
        <p14:creationId xmlns:p14="http://schemas.microsoft.com/office/powerpoint/2010/main" val="2616512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200"/>
            <a:ext cx="8229600" cy="5922963"/>
          </a:xfrm>
        </p:spPr>
        <p:txBody>
          <a:bodyPr/>
          <a:lstStyle/>
          <a:p>
            <a:r>
              <a:rPr lang="en-US" dirty="0" smtClean="0"/>
              <a:t>Diagnosis</a:t>
            </a:r>
          </a:p>
          <a:p>
            <a:endParaRPr lang="en-US" dirty="0"/>
          </a:p>
          <a:p>
            <a:r>
              <a:rPr lang="en-US" dirty="0" smtClean="0"/>
              <a:t>Diagnostic laparoscopy gold standard – </a:t>
            </a:r>
            <a:r>
              <a:rPr lang="en-US" dirty="0" err="1" smtClean="0"/>
              <a:t>presecence</a:t>
            </a:r>
            <a:r>
              <a:rPr lang="en-US" dirty="0" smtClean="0"/>
              <a:t> of chocolate cysts, </a:t>
            </a:r>
            <a:r>
              <a:rPr lang="en-US" dirty="0" err="1" smtClean="0"/>
              <a:t>endometriotic</a:t>
            </a:r>
            <a:r>
              <a:rPr lang="en-US" dirty="0" smtClean="0"/>
              <a:t> plaques, powder burn appearance </a:t>
            </a:r>
          </a:p>
          <a:p>
            <a:r>
              <a:rPr lang="en-US" dirty="0" smtClean="0"/>
              <a:t>Diagnosis confirmed by biopsy of lesions/chocolate cyst – presence of endometrial stroma and glandular tissue </a:t>
            </a:r>
          </a:p>
          <a:p>
            <a:r>
              <a:rPr lang="en-US" dirty="0" smtClean="0"/>
              <a:t>CA125 not useful in diagnosis</a:t>
            </a:r>
            <a:endParaRPr lang="en-US" dirty="0"/>
          </a:p>
        </p:txBody>
      </p:sp>
    </p:spTree>
    <p:extLst>
      <p:ext uri="{BB962C8B-B14F-4D97-AF65-F5344CB8AC3E}">
        <p14:creationId xmlns:p14="http://schemas.microsoft.com/office/powerpoint/2010/main" val="667332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hoc cyst.gif"/>
          <p:cNvPicPr>
            <a:picLocks noGrp="1" noChangeAspect="1"/>
          </p:cNvPicPr>
          <p:nvPr>
            <p:ph idx="1"/>
          </p:nvPr>
        </p:nvPicPr>
        <p:blipFill>
          <a:blip r:embed="rId2">
            <a:extLst>
              <a:ext uri="{28A0092B-C50C-407E-A947-70E740481C1C}">
                <a14:useLocalDpi xmlns:a14="http://schemas.microsoft.com/office/drawing/2010/main" val="0"/>
              </a:ext>
            </a:extLst>
          </a:blip>
          <a:srcRect t="3104" b="3104"/>
          <a:stretch>
            <a:fillRect/>
          </a:stretch>
        </p:blipFill>
        <p:spPr>
          <a:xfrm>
            <a:off x="0" y="200539"/>
            <a:ext cx="9144000" cy="6367097"/>
          </a:xfrm>
        </p:spPr>
      </p:pic>
    </p:spTree>
    <p:extLst>
      <p:ext uri="{BB962C8B-B14F-4D97-AF65-F5344CB8AC3E}">
        <p14:creationId xmlns:p14="http://schemas.microsoft.com/office/powerpoint/2010/main" val="3519933611"/>
      </p:ext>
    </p:extLst>
  </p:cSld>
  <p:clrMapOvr>
    <a:masterClrMapping/>
  </p:clrMapOvr>
</p:sld>
</file>

<file path=ppt/theme/theme1.xml><?xml version="1.0" encoding="utf-8"?>
<a:theme xmlns:a="http://schemas.openxmlformats.org/drawingml/2006/main" name="Peer Teaching Society Master Slides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Peer Teaching Society Master Slides 2010</Template>
  <TotalTime>1893</TotalTime>
  <Words>1241</Words>
  <Application>Microsoft Macintosh PowerPoint</Application>
  <PresentationFormat>On-screen Show (4:3)</PresentationFormat>
  <Paragraphs>186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Peer Teaching Society Master Slides 2010</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Alice Rutter</dc:creator>
  <cp:lastModifiedBy>Rosemary O'Donoghue</cp:lastModifiedBy>
  <cp:revision>41</cp:revision>
  <dcterms:created xsi:type="dcterms:W3CDTF">2010-05-07T19:12:19Z</dcterms:created>
  <dcterms:modified xsi:type="dcterms:W3CDTF">2015-11-26T19:59:47Z</dcterms:modified>
</cp:coreProperties>
</file>