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4"/>
  </p:notesMasterIdLst>
  <p:sldIdLst>
    <p:sldId id="256" r:id="rId2"/>
    <p:sldId id="257" r:id="rId3"/>
    <p:sldId id="258" r:id="rId4"/>
    <p:sldId id="277" r:id="rId5"/>
    <p:sldId id="276" r:id="rId6"/>
    <p:sldId id="293" r:id="rId7"/>
    <p:sldId id="292" r:id="rId8"/>
    <p:sldId id="267" r:id="rId9"/>
    <p:sldId id="291" r:id="rId10"/>
    <p:sldId id="268" r:id="rId11"/>
    <p:sldId id="278" r:id="rId12"/>
    <p:sldId id="279" r:id="rId13"/>
    <p:sldId id="259" r:id="rId14"/>
    <p:sldId id="262" r:id="rId15"/>
    <p:sldId id="280" r:id="rId16"/>
    <p:sldId id="281" r:id="rId17"/>
    <p:sldId id="282" r:id="rId18"/>
    <p:sldId id="294" r:id="rId19"/>
    <p:sldId id="283" r:id="rId20"/>
    <p:sldId id="260" r:id="rId21"/>
    <p:sldId id="261" r:id="rId22"/>
    <p:sldId id="284" r:id="rId23"/>
    <p:sldId id="285" r:id="rId24"/>
    <p:sldId id="286" r:id="rId25"/>
    <p:sldId id="287" r:id="rId26"/>
    <p:sldId id="264" r:id="rId27"/>
    <p:sldId id="289" r:id="rId28"/>
    <p:sldId id="288" r:id="rId29"/>
    <p:sldId id="265" r:id="rId30"/>
    <p:sldId id="270" r:id="rId31"/>
    <p:sldId id="290" r:id="rId32"/>
    <p:sldId id="27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85014" autoAdjust="0"/>
  </p:normalViewPr>
  <p:slideViewPr>
    <p:cSldViewPr snapToGrid="0">
      <p:cViewPr>
        <p:scale>
          <a:sx n="75" d="100"/>
          <a:sy n="75" d="100"/>
        </p:scale>
        <p:origin x="-918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87B3B-A538-42E5-990A-2BED8C9C45C4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2E012-51CB-40FE-A473-FE5F5CFAA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62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-Pre</a:t>
            </a:r>
          </a:p>
          <a:p>
            <a:r>
              <a:rPr lang="en-GB" dirty="0" smtClean="0"/>
              <a:t>-Hep</a:t>
            </a:r>
          </a:p>
          <a:p>
            <a:r>
              <a:rPr lang="en-GB" dirty="0" smtClean="0"/>
              <a:t>-Post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7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Similar causes as to acute</a:t>
            </a:r>
          </a:p>
          <a:p>
            <a:r>
              <a:rPr lang="en-GB" dirty="0" smtClean="0"/>
              <a:t>Gold standard investigation is serum secretin</a:t>
            </a:r>
            <a:r>
              <a:rPr lang="en-GB" baseline="0" dirty="0" smtClean="0"/>
              <a:t> test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49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Caused by gallstone,</a:t>
            </a:r>
            <a:r>
              <a:rPr lang="en-GB" baseline="0" dirty="0" smtClean="0"/>
              <a:t> infection, cholangitis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737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Ursodeoxy</a:t>
            </a:r>
            <a:r>
              <a:rPr lang="en-GB" dirty="0" smtClean="0"/>
              <a:t>, ERCP,</a:t>
            </a:r>
            <a:r>
              <a:rPr lang="en-GB" baseline="0" dirty="0" smtClean="0"/>
              <a:t> Shockwave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93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EMERGENCY- </a:t>
            </a:r>
            <a:r>
              <a:rPr lang="en-GB" dirty="0" err="1" smtClean="0"/>
              <a:t>Resus</a:t>
            </a:r>
            <a:r>
              <a:rPr lang="en-GB" dirty="0" smtClean="0"/>
              <a:t> and antibiotics</a:t>
            </a:r>
          </a:p>
          <a:p>
            <a:r>
              <a:rPr lang="en-GB" dirty="0" smtClean="0"/>
              <a:t>Cholecystectomy/obstruction…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Fever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RUQpain</a:t>
            </a:r>
            <a:r>
              <a:rPr lang="en-GB" baseline="0" dirty="0" smtClean="0"/>
              <a:t> and jaundice</a:t>
            </a:r>
          </a:p>
          <a:p>
            <a:endParaRPr lang="en-GB" baseline="0" dirty="0" smtClean="0"/>
          </a:p>
          <a:p>
            <a:r>
              <a:rPr lang="en-GB" baseline="0" dirty="0" smtClean="0"/>
              <a:t>Raise across all and elevated </a:t>
            </a:r>
            <a:r>
              <a:rPr lang="en-GB" baseline="0" dirty="0" err="1" smtClean="0"/>
              <a:t>bili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49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13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8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Transudate, Exudate</a:t>
            </a:r>
          </a:p>
          <a:p>
            <a:r>
              <a:rPr lang="en-GB" dirty="0" smtClean="0"/>
              <a:t>Up to 35L</a:t>
            </a:r>
            <a:r>
              <a:rPr lang="en-GB" baseline="0" dirty="0" smtClean="0"/>
              <a:t> of </a:t>
            </a:r>
          </a:p>
          <a:p>
            <a:r>
              <a:rPr lang="en-GB" baseline="0" dirty="0" smtClean="0"/>
              <a:t>Portal HTN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478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Conjugated itchy!!!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739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Mallory bodies and steatosis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785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Mallory</a:t>
            </a:r>
            <a:r>
              <a:rPr lang="en-GB" baseline="0" dirty="0" smtClean="0"/>
              <a:t> bodies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516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Lipase, cultures,</a:t>
            </a:r>
            <a:r>
              <a:rPr lang="en-GB" baseline="0" dirty="0" smtClean="0"/>
              <a:t> MRCP, 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337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Lipase, cultures,</a:t>
            </a:r>
            <a:r>
              <a:rPr lang="en-GB" baseline="0" dirty="0" smtClean="0"/>
              <a:t> MRCP, 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266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Lipase, cultures,</a:t>
            </a:r>
            <a:r>
              <a:rPr lang="en-GB" baseline="0" dirty="0" smtClean="0"/>
              <a:t> MRCP, 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998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Lipase, cultures,</a:t>
            </a:r>
            <a:r>
              <a:rPr lang="en-GB" baseline="0" dirty="0" smtClean="0"/>
              <a:t> MRCP, 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2E012-51CB-40FE-A473-FE5F5CFAA09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84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58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72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96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9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28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40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2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52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6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2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BB119FF-F86B-4E41-A025-2DD5A4BCF6CA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11433B0-663C-42DF-9728-5E5D187C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24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err="1" smtClean="0"/>
              <a:t>Hepatopancreatobiliary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Tom Drake and Fran Young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4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Pre-Hepatic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Haemolysis</a:t>
            </a:r>
          </a:p>
          <a:p>
            <a:endParaRPr lang="en-GB" dirty="0"/>
          </a:p>
          <a:p>
            <a:r>
              <a:rPr lang="en-GB" dirty="0" smtClean="0"/>
              <a:t>Genetic</a:t>
            </a:r>
          </a:p>
          <a:p>
            <a:endParaRPr lang="en-GB" dirty="0"/>
          </a:p>
          <a:p>
            <a:r>
              <a:rPr lang="en-GB" dirty="0" smtClean="0"/>
              <a:t>Symptoms?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736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Hepatic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Hepatitis</a:t>
            </a:r>
          </a:p>
          <a:p>
            <a:endParaRPr lang="en-GB" dirty="0"/>
          </a:p>
          <a:p>
            <a:r>
              <a:rPr lang="en-GB" dirty="0" smtClean="0"/>
              <a:t>Drug Toxicity</a:t>
            </a:r>
          </a:p>
          <a:p>
            <a:endParaRPr lang="en-GB" dirty="0"/>
          </a:p>
          <a:p>
            <a:r>
              <a:rPr lang="en-GB" dirty="0" smtClean="0"/>
              <a:t>Liver disease (Cirrhosis, NAFLD)</a:t>
            </a:r>
          </a:p>
          <a:p>
            <a:endParaRPr lang="en-GB" dirty="0"/>
          </a:p>
          <a:p>
            <a:r>
              <a:rPr lang="en-GB" dirty="0" smtClean="0"/>
              <a:t>Infections</a:t>
            </a:r>
          </a:p>
          <a:p>
            <a:endParaRPr lang="en-GB" dirty="0"/>
          </a:p>
          <a:p>
            <a:r>
              <a:rPr lang="en-GB" dirty="0" smtClean="0"/>
              <a:t>Symptoms?</a:t>
            </a:r>
          </a:p>
        </p:txBody>
      </p:sp>
    </p:spTree>
    <p:extLst>
      <p:ext uri="{BB962C8B-B14F-4D97-AF65-F5344CB8AC3E}">
        <p14:creationId xmlns:p14="http://schemas.microsoft.com/office/powerpoint/2010/main" val="2455715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Post-Hepatic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obstruction of the biliary tree</a:t>
            </a:r>
          </a:p>
          <a:p>
            <a:endParaRPr lang="en-GB" dirty="0"/>
          </a:p>
          <a:p>
            <a:r>
              <a:rPr lang="en-GB" dirty="0" smtClean="0"/>
              <a:t>Causes</a:t>
            </a:r>
          </a:p>
          <a:p>
            <a:endParaRPr lang="en-GB" dirty="0"/>
          </a:p>
          <a:p>
            <a:r>
              <a:rPr lang="en-GB" dirty="0" smtClean="0"/>
              <a:t>Symptoms?</a:t>
            </a:r>
          </a:p>
        </p:txBody>
      </p:sp>
    </p:spTree>
    <p:extLst>
      <p:ext uri="{BB962C8B-B14F-4D97-AF65-F5344CB8AC3E}">
        <p14:creationId xmlns:p14="http://schemas.microsoft.com/office/powerpoint/2010/main" val="36870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Hepatitis</a:t>
            </a:r>
          </a:p>
          <a:p>
            <a:endParaRPr lang="en-GB" dirty="0"/>
          </a:p>
          <a:p>
            <a:r>
              <a:rPr lang="en-GB" dirty="0" smtClean="0"/>
              <a:t>Cirrhosis</a:t>
            </a:r>
          </a:p>
          <a:p>
            <a:endParaRPr lang="en-GB" dirty="0"/>
          </a:p>
          <a:p>
            <a:r>
              <a:rPr lang="en-GB" dirty="0" smtClean="0"/>
              <a:t>Malignancy</a:t>
            </a:r>
          </a:p>
        </p:txBody>
      </p:sp>
    </p:spTree>
    <p:extLst>
      <p:ext uri="{BB962C8B-B14F-4D97-AF65-F5344CB8AC3E}">
        <p14:creationId xmlns:p14="http://schemas.microsoft.com/office/powerpoint/2010/main" val="1468497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Viral</a:t>
            </a:r>
          </a:p>
          <a:p>
            <a:endParaRPr lang="en-GB" dirty="0"/>
          </a:p>
          <a:p>
            <a:r>
              <a:rPr lang="en-GB" dirty="0" smtClean="0"/>
              <a:t>Autoimmune </a:t>
            </a:r>
          </a:p>
          <a:p>
            <a:endParaRPr lang="en-GB" dirty="0"/>
          </a:p>
          <a:p>
            <a:r>
              <a:rPr lang="en-GB" dirty="0" smtClean="0"/>
              <a:t>Drug-induced</a:t>
            </a:r>
          </a:p>
          <a:p>
            <a:endParaRPr lang="en-GB" dirty="0"/>
          </a:p>
          <a:p>
            <a:r>
              <a:rPr lang="en-GB" dirty="0" smtClean="0"/>
              <a:t>NAFLD</a:t>
            </a:r>
          </a:p>
          <a:p>
            <a:endParaRPr lang="en-GB" dirty="0"/>
          </a:p>
          <a:p>
            <a:r>
              <a:rPr lang="en-GB" dirty="0" smtClean="0"/>
              <a:t>Ischaemic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345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Viral Hepatitis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A, B, C, D, E</a:t>
            </a:r>
          </a:p>
          <a:p>
            <a:endParaRPr lang="en-GB" dirty="0"/>
          </a:p>
          <a:p>
            <a:r>
              <a:rPr lang="en-GB" dirty="0" smtClean="0"/>
              <a:t>B and D</a:t>
            </a:r>
          </a:p>
          <a:p>
            <a:endParaRPr lang="en-GB" dirty="0"/>
          </a:p>
          <a:p>
            <a:r>
              <a:rPr lang="en-GB" dirty="0" smtClean="0"/>
              <a:t>High-risk group</a:t>
            </a:r>
          </a:p>
          <a:p>
            <a:endParaRPr lang="en-GB" dirty="0"/>
          </a:p>
          <a:p>
            <a:r>
              <a:rPr lang="en-GB" dirty="0" smtClean="0"/>
              <a:t>Investigation </a:t>
            </a:r>
          </a:p>
        </p:txBody>
      </p:sp>
    </p:spTree>
    <p:extLst>
      <p:ext uri="{BB962C8B-B14F-4D97-AF65-F5344CB8AC3E}">
        <p14:creationId xmlns:p14="http://schemas.microsoft.com/office/powerpoint/2010/main" val="1616717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Viral Hepatitis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A, B, C, D, E</a:t>
            </a:r>
          </a:p>
          <a:p>
            <a:endParaRPr lang="en-GB" dirty="0"/>
          </a:p>
          <a:p>
            <a:r>
              <a:rPr lang="en-GB" dirty="0" smtClean="0"/>
              <a:t>B and D</a:t>
            </a:r>
          </a:p>
          <a:p>
            <a:endParaRPr lang="en-GB" dirty="0"/>
          </a:p>
          <a:p>
            <a:r>
              <a:rPr lang="en-GB" dirty="0" smtClean="0"/>
              <a:t>High-risk groups</a:t>
            </a:r>
          </a:p>
          <a:p>
            <a:endParaRPr lang="en-GB" dirty="0"/>
          </a:p>
          <a:p>
            <a:r>
              <a:rPr lang="en-GB" dirty="0" smtClean="0"/>
              <a:t>Investigation </a:t>
            </a:r>
          </a:p>
        </p:txBody>
      </p:sp>
    </p:spTree>
    <p:extLst>
      <p:ext uri="{BB962C8B-B14F-4D97-AF65-F5344CB8AC3E}">
        <p14:creationId xmlns:p14="http://schemas.microsoft.com/office/powerpoint/2010/main" val="3195647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Viral Hepatitis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Acute phase</a:t>
            </a:r>
            <a:br>
              <a:rPr lang="en-GB" dirty="0" smtClean="0"/>
            </a:br>
            <a:r>
              <a:rPr lang="en-GB" dirty="0" smtClean="0"/>
              <a:t>Nausea, vomiting, appetite, jaundice</a:t>
            </a:r>
            <a:br>
              <a:rPr lang="en-GB" dirty="0" smtClean="0"/>
            </a:br>
            <a:r>
              <a:rPr lang="en-GB" dirty="0" smtClean="0"/>
              <a:t>Hep  C</a:t>
            </a:r>
          </a:p>
          <a:p>
            <a:endParaRPr lang="en-GB" dirty="0"/>
          </a:p>
          <a:p>
            <a:r>
              <a:rPr lang="en-GB" dirty="0" smtClean="0"/>
              <a:t>Chronic phase</a:t>
            </a:r>
          </a:p>
          <a:p>
            <a:pPr lvl="1"/>
            <a:endParaRPr lang="en-GB" dirty="0"/>
          </a:p>
          <a:p>
            <a:r>
              <a:rPr lang="en-GB" dirty="0" smtClean="0"/>
              <a:t>Outcomes</a:t>
            </a:r>
            <a:br>
              <a:rPr lang="en-GB" dirty="0" smtClean="0"/>
            </a:br>
            <a:r>
              <a:rPr lang="en-GB" dirty="0" smtClean="0"/>
              <a:t>-50% of Hepatocellular Carcinoma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-Liver failure</a:t>
            </a:r>
          </a:p>
        </p:txBody>
      </p:sp>
    </p:spTree>
    <p:extLst>
      <p:ext uri="{BB962C8B-B14F-4D97-AF65-F5344CB8AC3E}">
        <p14:creationId xmlns:p14="http://schemas.microsoft.com/office/powerpoint/2010/main" val="3453557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Alcoholic Hepatitis and NAFLD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File:Alcoholic hepatit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4" y="1768411"/>
            <a:ext cx="6924864" cy="461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918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Cirrhosis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Replacement of liver tissue by fibrosis and regenerative nodules</a:t>
            </a:r>
          </a:p>
          <a:p>
            <a:endParaRPr lang="en-GB" dirty="0"/>
          </a:p>
          <a:p>
            <a:r>
              <a:rPr lang="en-GB" dirty="0" smtClean="0"/>
              <a:t>End stage liver disease</a:t>
            </a:r>
          </a:p>
          <a:p>
            <a:endParaRPr lang="en-GB" dirty="0"/>
          </a:p>
          <a:p>
            <a:r>
              <a:rPr lang="en-GB" dirty="0" smtClean="0"/>
              <a:t>Irreversible loss of liver function</a:t>
            </a:r>
          </a:p>
          <a:p>
            <a:endParaRPr lang="en-GB" dirty="0"/>
          </a:p>
          <a:p>
            <a:r>
              <a:rPr lang="en-GB" dirty="0" smtClean="0"/>
              <a:t>Decompensated Cirrhosis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9623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Bilirubin Cycle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647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Biliary Tree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Cholecystitis</a:t>
            </a:r>
          </a:p>
          <a:p>
            <a:endParaRPr lang="en-GB" dirty="0"/>
          </a:p>
          <a:p>
            <a:r>
              <a:rPr lang="en-GB" dirty="0" smtClean="0"/>
              <a:t>Ascending Cholangitis</a:t>
            </a:r>
          </a:p>
          <a:p>
            <a:endParaRPr lang="en-GB" dirty="0"/>
          </a:p>
          <a:p>
            <a:r>
              <a:rPr lang="en-GB" dirty="0" smtClean="0"/>
              <a:t>Primary Biliary Sclerosis</a:t>
            </a:r>
          </a:p>
        </p:txBody>
      </p:sp>
    </p:spTree>
    <p:extLst>
      <p:ext uri="{BB962C8B-B14F-4D97-AF65-F5344CB8AC3E}">
        <p14:creationId xmlns:p14="http://schemas.microsoft.com/office/powerpoint/2010/main" val="78399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Pancreatitis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Causes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Investigation</a:t>
            </a:r>
          </a:p>
          <a:p>
            <a:endParaRPr lang="en-GB" dirty="0" smtClean="0"/>
          </a:p>
          <a:p>
            <a:r>
              <a:rPr lang="en-GB" dirty="0" smtClean="0"/>
              <a:t>Glasgow and VAPOR</a:t>
            </a:r>
          </a:p>
          <a:p>
            <a:endParaRPr lang="en-GB" dirty="0"/>
          </a:p>
          <a:p>
            <a:r>
              <a:rPr lang="en-GB" dirty="0" smtClean="0"/>
              <a:t>Treatment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-Fluids</a:t>
            </a:r>
            <a:br>
              <a:rPr lang="en-GB" dirty="0" smtClean="0"/>
            </a:br>
            <a:r>
              <a:rPr lang="en-GB" dirty="0" smtClean="0"/>
              <a:t>-Pain Relief</a:t>
            </a:r>
            <a:br>
              <a:rPr lang="en-GB" dirty="0" smtClean="0"/>
            </a:br>
            <a:r>
              <a:rPr lang="en-GB" dirty="0" smtClean="0"/>
              <a:t>-?Antibiotics</a:t>
            </a:r>
          </a:p>
        </p:txBody>
      </p:sp>
      <p:pic>
        <p:nvPicPr>
          <p:cNvPr id="8194" name="Picture 2" descr="http://www.arizonatransplant.com/images/pancreas_large_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263" y="1623954"/>
            <a:ext cx="6264321" cy="469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251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Pancreatitis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Causes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Investigation</a:t>
            </a:r>
          </a:p>
          <a:p>
            <a:endParaRPr lang="en-GB" dirty="0" smtClean="0"/>
          </a:p>
          <a:p>
            <a:r>
              <a:rPr lang="en-GB" dirty="0" smtClean="0"/>
              <a:t>Glasgow and VAPOR</a:t>
            </a:r>
          </a:p>
          <a:p>
            <a:endParaRPr lang="en-GB" dirty="0"/>
          </a:p>
          <a:p>
            <a:r>
              <a:rPr lang="en-GB" dirty="0" smtClean="0"/>
              <a:t>Treatment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-Fluids</a:t>
            </a:r>
            <a:br>
              <a:rPr lang="en-GB" dirty="0" smtClean="0"/>
            </a:br>
            <a:r>
              <a:rPr lang="en-GB" dirty="0" smtClean="0"/>
              <a:t>-Pain Relief</a:t>
            </a:r>
            <a:br>
              <a:rPr lang="en-GB" dirty="0" smtClean="0"/>
            </a:br>
            <a:r>
              <a:rPr lang="en-GB" dirty="0" smtClean="0"/>
              <a:t>-?Antibiotics</a:t>
            </a:r>
          </a:p>
        </p:txBody>
      </p:sp>
    </p:spTree>
    <p:extLst>
      <p:ext uri="{BB962C8B-B14F-4D97-AF65-F5344CB8AC3E}">
        <p14:creationId xmlns:p14="http://schemas.microsoft.com/office/powerpoint/2010/main" val="4170157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Pancreatitis</a:t>
            </a:r>
            <a:endParaRPr lang="en-GB" dirty="0"/>
          </a:p>
        </p:txBody>
      </p:sp>
      <p:pic>
        <p:nvPicPr>
          <p:cNvPr id="1026" name="Picture 2" descr="http://gastrointestinalatlas.com/The_Cullen_sig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409" y="1690688"/>
            <a:ext cx="6361181" cy="42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621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Pancreatitis</a:t>
            </a:r>
            <a:endParaRPr lang="en-GB" dirty="0"/>
          </a:p>
        </p:txBody>
      </p:sp>
      <p:pic>
        <p:nvPicPr>
          <p:cNvPr id="2050" name="Picture 2" descr="http://upload.wikimedia.org/wikipedia/commons/5/5d/Hemorrhagic_pancreatitis_-_Grey_Turner%27s_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501" y="1794656"/>
            <a:ext cx="8046998" cy="422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5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Chronic Pancreatitis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Causes</a:t>
            </a:r>
          </a:p>
          <a:p>
            <a:endParaRPr lang="en-GB" dirty="0"/>
          </a:p>
          <a:p>
            <a:r>
              <a:rPr lang="en-GB" dirty="0" smtClean="0"/>
              <a:t>Investigation</a:t>
            </a:r>
          </a:p>
          <a:p>
            <a:endParaRPr lang="en-GB" dirty="0"/>
          </a:p>
          <a:p>
            <a:r>
              <a:rPr lang="en-GB" dirty="0" smtClean="0"/>
              <a:t>Treatment</a:t>
            </a:r>
          </a:p>
          <a:p>
            <a:endParaRPr lang="en-GB" dirty="0"/>
          </a:p>
          <a:p>
            <a:r>
              <a:rPr lang="en-GB" dirty="0" smtClean="0"/>
              <a:t>Pancreatic insufficiency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43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Cholecystitis</a:t>
            </a:r>
            <a:endParaRPr lang="en-GB" dirty="0"/>
          </a:p>
        </p:txBody>
      </p:sp>
      <p:pic>
        <p:nvPicPr>
          <p:cNvPr id="3074" name="Picture 2" descr="http://www.gallbladderguy.com/images/gallblad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581" y="1690688"/>
            <a:ext cx="5562837" cy="441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228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Cholecystitis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Symptoms</a:t>
            </a:r>
          </a:p>
          <a:p>
            <a:endParaRPr lang="en-GB" dirty="0"/>
          </a:p>
          <a:p>
            <a:r>
              <a:rPr lang="en-GB" dirty="0" smtClean="0"/>
              <a:t>Causes</a:t>
            </a:r>
          </a:p>
          <a:p>
            <a:endParaRPr lang="en-GB" dirty="0"/>
          </a:p>
          <a:p>
            <a:r>
              <a:rPr lang="en-GB" dirty="0" smtClean="0"/>
              <a:t>Examination</a:t>
            </a:r>
          </a:p>
          <a:p>
            <a:endParaRPr lang="en-GB" dirty="0"/>
          </a:p>
          <a:p>
            <a:r>
              <a:rPr lang="en-GB" dirty="0" smtClean="0"/>
              <a:t>Investigation</a:t>
            </a:r>
          </a:p>
        </p:txBody>
      </p:sp>
    </p:spTree>
    <p:extLst>
      <p:ext uri="{BB962C8B-B14F-4D97-AF65-F5344CB8AC3E}">
        <p14:creationId xmlns:p14="http://schemas.microsoft.com/office/powerpoint/2010/main" val="3996386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GB" dirty="0"/>
              <a:t>Choledocholithiasis </a:t>
            </a:r>
            <a:r>
              <a:rPr lang="en-GB" dirty="0" smtClean="0"/>
              <a:t>/Cholecystitis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says on the tin.</a:t>
            </a:r>
          </a:p>
          <a:p>
            <a:endParaRPr lang="en-GB" dirty="0"/>
          </a:p>
          <a:p>
            <a:r>
              <a:rPr lang="en-GB" dirty="0" smtClean="0"/>
              <a:t>ERCP/MRCP</a:t>
            </a:r>
          </a:p>
          <a:p>
            <a:endParaRPr lang="en-GB" dirty="0"/>
          </a:p>
          <a:p>
            <a:r>
              <a:rPr lang="en-GB" dirty="0" smtClean="0"/>
              <a:t>“Hot” Lap-chole</a:t>
            </a:r>
          </a:p>
          <a:p>
            <a:endParaRPr lang="en-GB" dirty="0"/>
          </a:p>
          <a:p>
            <a:r>
              <a:rPr lang="en-GB" dirty="0" smtClean="0"/>
              <a:t>Fluids and antibiotics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083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Ascending Cholangitis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Causes</a:t>
            </a:r>
          </a:p>
          <a:p>
            <a:endParaRPr lang="en-GB" dirty="0"/>
          </a:p>
          <a:p>
            <a:r>
              <a:rPr lang="en-GB" dirty="0" smtClean="0"/>
              <a:t>Symptoms- Charcot’s Triad</a:t>
            </a:r>
          </a:p>
          <a:p>
            <a:endParaRPr lang="en-GB" dirty="0"/>
          </a:p>
          <a:p>
            <a:r>
              <a:rPr lang="en-GB" dirty="0" smtClean="0"/>
              <a:t>Investigation </a:t>
            </a:r>
          </a:p>
          <a:p>
            <a:endParaRPr lang="en-GB" dirty="0"/>
          </a:p>
          <a:p>
            <a:r>
              <a:rPr lang="en-GB" dirty="0" smtClean="0"/>
              <a:t>Treatment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67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Liver Function Tests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2732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Pancreatic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Bad.</a:t>
            </a:r>
          </a:p>
          <a:p>
            <a:endParaRPr lang="en-GB" dirty="0"/>
          </a:p>
          <a:p>
            <a:r>
              <a:rPr lang="en-GB" dirty="0" smtClean="0"/>
              <a:t>Risk Factors</a:t>
            </a:r>
          </a:p>
          <a:p>
            <a:endParaRPr lang="en-GB" dirty="0"/>
          </a:p>
          <a:p>
            <a:r>
              <a:rPr lang="en-GB" dirty="0" smtClean="0"/>
              <a:t>Causes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2772428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Pancreatic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Symptoms</a:t>
            </a:r>
          </a:p>
          <a:p>
            <a:endParaRPr lang="en-GB" dirty="0"/>
          </a:p>
          <a:p>
            <a:r>
              <a:rPr lang="en-GB" dirty="0" smtClean="0"/>
              <a:t>Signs</a:t>
            </a:r>
          </a:p>
          <a:p>
            <a:endParaRPr lang="en-GB" dirty="0"/>
          </a:p>
          <a:p>
            <a:r>
              <a:rPr lang="en-GB" dirty="0" smtClean="0"/>
              <a:t>Investigation</a:t>
            </a:r>
          </a:p>
          <a:p>
            <a:endParaRPr lang="en-GB" dirty="0"/>
          </a:p>
          <a:p>
            <a:r>
              <a:rPr lang="en-GB" dirty="0" smtClean="0"/>
              <a:t>Treatment</a:t>
            </a:r>
          </a:p>
          <a:p>
            <a:endParaRPr lang="en-GB" dirty="0"/>
          </a:p>
          <a:p>
            <a:r>
              <a:rPr lang="en-GB" dirty="0" smtClean="0"/>
              <a:t>Prognosis</a:t>
            </a:r>
          </a:p>
        </p:txBody>
      </p:sp>
    </p:spTree>
    <p:extLst>
      <p:ext uri="{BB962C8B-B14F-4D97-AF65-F5344CB8AC3E}">
        <p14:creationId xmlns:p14="http://schemas.microsoft.com/office/powerpoint/2010/main" val="23358723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4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Hepatotoxicity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ALP- Cholestasis</a:t>
            </a:r>
          </a:p>
          <a:p>
            <a:endParaRPr lang="en-GB" dirty="0"/>
          </a:p>
          <a:p>
            <a:r>
              <a:rPr lang="en-GB" dirty="0" smtClean="0"/>
              <a:t>ALT-Hepatocyte damage</a:t>
            </a:r>
          </a:p>
          <a:p>
            <a:endParaRPr lang="en-GB" dirty="0"/>
          </a:p>
          <a:p>
            <a:r>
              <a:rPr lang="en-GB" dirty="0" err="1" smtClean="0"/>
              <a:t>yGT</a:t>
            </a:r>
            <a:r>
              <a:rPr lang="en-GB" dirty="0" smtClean="0"/>
              <a:t>-Cholestasis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4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Synthetic Liver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Albumin</a:t>
            </a:r>
          </a:p>
          <a:p>
            <a:endParaRPr lang="en-GB" dirty="0"/>
          </a:p>
          <a:p>
            <a:r>
              <a:rPr lang="en-GB" dirty="0" smtClean="0"/>
              <a:t>PT- Prolonged in almost all liver problems- Cholestasis to do with </a:t>
            </a:r>
            <a:r>
              <a:rPr lang="en-GB" dirty="0" err="1" smtClean="0"/>
              <a:t>Vit</a:t>
            </a:r>
            <a:r>
              <a:rPr lang="en-GB" dirty="0" smtClean="0"/>
              <a:t> K</a:t>
            </a:r>
          </a:p>
          <a:p>
            <a:endParaRPr lang="en-GB" dirty="0"/>
          </a:p>
          <a:p>
            <a:r>
              <a:rPr lang="en-GB" dirty="0" smtClean="0"/>
              <a:t>INR</a:t>
            </a:r>
          </a:p>
          <a:p>
            <a:endParaRPr lang="en-GB" dirty="0"/>
          </a:p>
          <a:p>
            <a:r>
              <a:rPr lang="en-GB" dirty="0" smtClean="0"/>
              <a:t>Protein/Globulin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18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Clinical Examination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98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Gynaecomastia</a:t>
            </a:r>
          </a:p>
          <a:p>
            <a:r>
              <a:rPr lang="en-GB" dirty="0" smtClean="0"/>
              <a:t>Spider </a:t>
            </a:r>
            <a:r>
              <a:rPr lang="en-GB" dirty="0" err="1"/>
              <a:t>N</a:t>
            </a:r>
            <a:r>
              <a:rPr lang="en-GB" dirty="0" err="1" smtClean="0"/>
              <a:t>aevi</a:t>
            </a:r>
            <a:endParaRPr lang="en-GB" dirty="0" smtClean="0"/>
          </a:p>
          <a:p>
            <a:r>
              <a:rPr lang="en-GB" dirty="0" smtClean="0"/>
              <a:t>Palmar erythema</a:t>
            </a:r>
          </a:p>
          <a:p>
            <a:r>
              <a:rPr lang="en-GB" dirty="0" smtClean="0"/>
              <a:t>Caput medusae</a:t>
            </a:r>
          </a:p>
          <a:p>
            <a:r>
              <a:rPr lang="en-GB" dirty="0" smtClean="0"/>
              <a:t>Bleeding</a:t>
            </a:r>
          </a:p>
          <a:p>
            <a:r>
              <a:rPr lang="en-GB" dirty="0" smtClean="0"/>
              <a:t>Jaundice</a:t>
            </a:r>
          </a:p>
          <a:p>
            <a:r>
              <a:rPr lang="en-GB" dirty="0" smtClean="0"/>
              <a:t>Bruising</a:t>
            </a:r>
          </a:p>
          <a:p>
            <a:r>
              <a:rPr lang="en-GB" dirty="0" smtClean="0"/>
              <a:t>Encephalopathy</a:t>
            </a:r>
          </a:p>
          <a:p>
            <a:r>
              <a:rPr lang="en-GB" dirty="0" smtClean="0"/>
              <a:t>Murmurs (Cruveilhier-Baumgarten)</a:t>
            </a:r>
          </a:p>
        </p:txBody>
      </p:sp>
    </p:spTree>
    <p:extLst>
      <p:ext uri="{BB962C8B-B14F-4D97-AF65-F5344CB8AC3E}">
        <p14:creationId xmlns:p14="http://schemas.microsoft.com/office/powerpoint/2010/main" val="2256199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Ascites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79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Jaundice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86106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479</TotalTime>
  <Words>344</Words>
  <Application>Microsoft Office PowerPoint</Application>
  <PresentationFormat>Custom</PresentationFormat>
  <Paragraphs>213</Paragraphs>
  <Slides>32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Basis</vt:lpstr>
      <vt:lpstr>Hepatopancreatobiliary</vt:lpstr>
      <vt:lpstr>The Bilirubin Cycle</vt:lpstr>
      <vt:lpstr>Liver Function Tests</vt:lpstr>
      <vt:lpstr>Hepatotoxicity</vt:lpstr>
      <vt:lpstr>Synthetic Liver Function</vt:lpstr>
      <vt:lpstr>Clinical Examination</vt:lpstr>
      <vt:lpstr>Clinical Examination</vt:lpstr>
      <vt:lpstr>Ascites</vt:lpstr>
      <vt:lpstr>Jaundice</vt:lpstr>
      <vt:lpstr>Pre-Hepatic Causes</vt:lpstr>
      <vt:lpstr>Hepatic Causes</vt:lpstr>
      <vt:lpstr>Post-Hepatic Causes</vt:lpstr>
      <vt:lpstr>Liver</vt:lpstr>
      <vt:lpstr>Hepatitis</vt:lpstr>
      <vt:lpstr>Viral Hepatitis</vt:lpstr>
      <vt:lpstr>Viral Hepatitis</vt:lpstr>
      <vt:lpstr>Viral Hepatitis</vt:lpstr>
      <vt:lpstr>Alcoholic Hepatitis and NAFLD</vt:lpstr>
      <vt:lpstr>Cirrhosis</vt:lpstr>
      <vt:lpstr>Biliary Tree</vt:lpstr>
      <vt:lpstr>Acute Pancreatitis</vt:lpstr>
      <vt:lpstr>Acute Pancreatitis</vt:lpstr>
      <vt:lpstr>Acute Pancreatitis</vt:lpstr>
      <vt:lpstr>Acute Pancreatitis</vt:lpstr>
      <vt:lpstr>Chronic Pancreatitis</vt:lpstr>
      <vt:lpstr>Cholecystitis</vt:lpstr>
      <vt:lpstr>Cholecystitis</vt:lpstr>
      <vt:lpstr>Choledocholithiasis /Cholecystitis</vt:lpstr>
      <vt:lpstr>Ascending Cholangitis</vt:lpstr>
      <vt:lpstr>Pancreatic Cancer</vt:lpstr>
      <vt:lpstr>Pancreatic Cancer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Hepatopancreatobiliary</dc:title>
  <dc:creator>Tom Drake</dc:creator>
  <cp:lastModifiedBy>Dell</cp:lastModifiedBy>
  <cp:revision>17</cp:revision>
  <dcterms:created xsi:type="dcterms:W3CDTF">2014-10-13T17:22:15Z</dcterms:created>
  <dcterms:modified xsi:type="dcterms:W3CDTF">2015-06-16T09:58:26Z</dcterms:modified>
</cp:coreProperties>
</file>