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12192000"/>
  <p:notesSz cx="6858000" cy="9144000"/>
  <p:embeddedFontLst>
    <p:embeddedFont>
      <p:font typeface="Radley"/>
      <p:regular r:id="rId34"/>
      <p: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imPgrB8oK4Sk9Uz0KG/6mSmAWf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adley-italic.fntdata"/><Relationship Id="rId12" Type="http://schemas.openxmlformats.org/officeDocument/2006/relationships/slide" Target="slides/slide8.xml"/><Relationship Id="rId34" Type="http://schemas.openxmlformats.org/officeDocument/2006/relationships/font" Target="fonts/Radley-regular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5" name="Google Shape;21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4" name="Google Shape;22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4" name="Google Shape;23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4" name="Google Shape;25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3" name="Google Shape;26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3" name="Google Shape;27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9" name="Google Shape;28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Bulge test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This test is particularly sensitive in picking up a small effusion. Sweep the hand firmly up the medial fossa, over the suprapatellar pouch and down the lateral fossa. The medial fossa may refill, producing a bulge of fluid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Patella tap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With one hand, compress the suprapatellar pouch to empty it. Use 2 or 3 fingers of the other hand to ‘bounce’ the patella against the femur.</a:t>
            </a:r>
            <a:endParaRPr/>
          </a:p>
        </p:txBody>
      </p:sp>
      <p:sp>
        <p:nvSpPr>
          <p:cNvPr id="300" name="Google Shape;30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1" name="Google Shape;31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1" name="Google Shape;32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0" name="Google Shape;33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0" name="Google Shape;34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0" name="Google Shape;35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0" name="Google Shape;36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9" name="Google Shape;369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9" name="Google Shape;37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Gluteus medius and minimus and tensor fasciae latae</a:t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7.jpg"/><Relationship Id="rId5" Type="http://schemas.openxmlformats.org/officeDocument/2006/relationships/image" Target="../media/image21.jpg"/><Relationship Id="rId6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6.jpg"/><Relationship Id="rId5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31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Relationship Id="rId4" Type="http://schemas.openxmlformats.org/officeDocument/2006/relationships/image" Target="../media/image2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Relationship Id="rId4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9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5401733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061475" y="5675530"/>
            <a:ext cx="2734500" cy="6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2022/2023</a:t>
            </a:r>
            <a:endParaRPr b="1" i="0" sz="3200" u="none" cap="none" strike="noStrike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9633" y="450064"/>
            <a:ext cx="4192731" cy="4192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8035" y="-875912"/>
            <a:ext cx="7475929" cy="7475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INSPECTION - Supine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318052" y="1382712"/>
            <a:ext cx="5921383" cy="4635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Leg Length: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Font typeface="Arial"/>
              <a:buChar char="•"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-&gt; Medial Malleolus of each leg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Font typeface="Arial"/>
              <a:buChar char="•"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down measurements.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Font typeface="Arial"/>
              <a:buChar char="•"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Tibia or Femur shortening??</a:t>
            </a:r>
            <a:endParaRPr/>
          </a:p>
          <a:p>
            <a: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1081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 patient with knees bent to a right angle + heels flat on bed.</a:t>
            </a:r>
            <a:endParaRPr/>
          </a:p>
          <a:p>
            <a: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1081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Inspect from side.</a:t>
            </a:r>
            <a:endParaRPr/>
          </a:p>
          <a:p>
            <a: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1081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hand across both tibial tuberosities, in femoral shortening hand will dip down towards the shortened side.</a:t>
            </a:r>
            <a:endParaRPr/>
          </a:p>
          <a:p>
            <a: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1081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hand across both suprapatellar regions, in tibial shortening hand will dip down towards the shortened side.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10"/>
          <p:cNvPicPr preferRelativeResize="0"/>
          <p:nvPr/>
        </p:nvPicPr>
        <p:blipFill rotWithShape="1">
          <a:blip r:embed="rId4">
            <a:alphaModFix/>
          </a:blip>
          <a:srcRect b="0" l="1021" r="47418" t="0"/>
          <a:stretch/>
        </p:blipFill>
        <p:spPr>
          <a:xfrm>
            <a:off x="10069365" y="67527"/>
            <a:ext cx="1804583" cy="3924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ssessment of leg length discrepancy" id="188" name="Google Shape;18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76886" y="3991598"/>
            <a:ext cx="4710314" cy="218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/>
          <p:nvPr>
            <p:ph idx="1" type="body"/>
          </p:nvPr>
        </p:nvSpPr>
        <p:spPr>
          <a:xfrm>
            <a:off x="-280582" y="1491831"/>
            <a:ext cx="5791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Ask for any pain or tenderness in hips.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Assess temperature using the back of the hand.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	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/>
              <a:t>both sides!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Palpate the </a:t>
            </a:r>
            <a:r>
              <a:rPr b="1" lang="en-GB"/>
              <a:t>greater trochanter</a:t>
            </a:r>
            <a:r>
              <a:rPr lang="en-GB"/>
              <a:t> for trochanteric bursitis.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4" name="Google Shape;194;p11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1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PALPATION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0618" y="1925818"/>
            <a:ext cx="6551496" cy="3865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/>
          <p:nvPr>
            <p:ph idx="1" type="body"/>
          </p:nvPr>
        </p:nvSpPr>
        <p:spPr>
          <a:xfrm>
            <a:off x="1932722" y="4345064"/>
            <a:ext cx="2066038" cy="777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800"/>
              <a:t>40-50</a:t>
            </a:r>
            <a:r>
              <a:rPr lang="en-GB"/>
              <a:t>°</a:t>
            </a:r>
            <a:endParaRPr/>
          </a:p>
        </p:txBody>
      </p:sp>
      <p:sp>
        <p:nvSpPr>
          <p:cNvPr id="204" name="Google Shape;204;p12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2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MOVEMENT - Active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ow Does a Hip Joint Move? - Brainlab.org" id="208" name="Google Shape;20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8738" y="1525937"/>
            <a:ext cx="7561272" cy="278186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2"/>
          <p:cNvSpPr txBox="1"/>
          <p:nvPr/>
        </p:nvSpPr>
        <p:spPr>
          <a:xfrm>
            <a:off x="3799676" y="4387093"/>
            <a:ext cx="2066038" cy="777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15-25</a:t>
            </a: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endParaRPr/>
          </a:p>
        </p:txBody>
      </p:sp>
      <p:sp>
        <p:nvSpPr>
          <p:cNvPr id="210" name="Google Shape;210;p12"/>
          <p:cNvSpPr txBox="1"/>
          <p:nvPr/>
        </p:nvSpPr>
        <p:spPr>
          <a:xfrm>
            <a:off x="5510618" y="4377421"/>
            <a:ext cx="2682624" cy="777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115-125</a:t>
            </a: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endParaRPr/>
          </a:p>
        </p:txBody>
      </p:sp>
      <p:sp>
        <p:nvSpPr>
          <p:cNvPr id="211" name="Google Shape;211;p12"/>
          <p:cNvSpPr txBox="1"/>
          <p:nvPr/>
        </p:nvSpPr>
        <p:spPr>
          <a:xfrm>
            <a:off x="7042604" y="4943067"/>
            <a:ext cx="3517819" cy="777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and External Rotation -&gt; Passive</a:t>
            </a:r>
            <a:endParaRPr/>
          </a:p>
          <a:p>
            <a:pPr indent="0" lvl="2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30-40 degrees</a:t>
            </a:r>
            <a:endParaRPr/>
          </a:p>
        </p:txBody>
      </p:sp>
      <p:cxnSp>
        <p:nvCxnSpPr>
          <p:cNvPr id="212" name="Google Shape;212;p12"/>
          <p:cNvCxnSpPr/>
          <p:nvPr/>
        </p:nvCxnSpPr>
        <p:spPr>
          <a:xfrm>
            <a:off x="8928847" y="4307799"/>
            <a:ext cx="0" cy="46829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3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MOVEMENT - Active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3"/>
          <p:cNvSpPr txBox="1"/>
          <p:nvPr>
            <p:ph idx="1" type="body"/>
          </p:nvPr>
        </p:nvSpPr>
        <p:spPr>
          <a:xfrm>
            <a:off x="838199" y="1825625"/>
            <a:ext cx="1081591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Do the same movements with assistance.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Assess degree whilst stabilising the hip.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Feel for any crepitations.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Just watch us.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Examine patient’s face for any pain.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4"/>
          <p:cNvSpPr txBox="1"/>
          <p:nvPr/>
        </p:nvSpPr>
        <p:spPr>
          <a:xfrm>
            <a:off x="816411" y="484829"/>
            <a:ext cx="8865471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SPECIAL TESTS – Thomas’ Test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omas Test | Hip Examination • Easy Explained - 2022" id="230" name="Google Shape;23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741" y="1627829"/>
            <a:ext cx="7637929" cy="429633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4"/>
          <p:cNvSpPr txBox="1"/>
          <p:nvPr/>
        </p:nvSpPr>
        <p:spPr>
          <a:xfrm>
            <a:off x="8105625" y="2251297"/>
            <a:ext cx="40863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Fixed Flexion Deformity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Contralateral raise of thigh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 txBox="1"/>
          <p:nvPr>
            <p:ph idx="1" type="body"/>
          </p:nvPr>
        </p:nvSpPr>
        <p:spPr>
          <a:xfrm>
            <a:off x="1126671" y="1600201"/>
            <a:ext cx="90841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Summarise Findings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Examine above and below the joint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GB"/>
              <a:t>Lumbar Spine and the Ipsilateral Knee joint.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Full </a:t>
            </a:r>
            <a:r>
              <a:rPr b="1" lang="en-GB"/>
              <a:t>neuro </a:t>
            </a:r>
            <a:r>
              <a:rPr lang="en-GB"/>
              <a:t>and </a:t>
            </a:r>
            <a:r>
              <a:rPr b="1" lang="en-GB"/>
              <a:t>vascular exam </a:t>
            </a:r>
            <a:r>
              <a:rPr lang="en-GB"/>
              <a:t>of the </a:t>
            </a:r>
            <a:r>
              <a:rPr b="1" lang="en-GB"/>
              <a:t>lower limb.</a:t>
            </a:r>
            <a:endParaRPr/>
          </a:p>
          <a:p>
            <a:pPr indent="-1651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Thank the patient and request to redress.</a:t>
            </a:r>
            <a:endParaRPr/>
          </a:p>
        </p:txBody>
      </p:sp>
      <p:sp>
        <p:nvSpPr>
          <p:cNvPr id="237" name="Google Shape;237;p15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5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5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ank you meme | awwmeme s.com/i/t hankyou-you-rock-100-funn… | Flickr" id="241" name="Google Shape;24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1427" y="3767077"/>
            <a:ext cx="3903902" cy="25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/>
          <p:nvPr>
            <p:ph idx="1" type="body"/>
          </p:nvPr>
        </p:nvSpPr>
        <p:spPr>
          <a:xfrm>
            <a:off x="1126671" y="1600201"/>
            <a:ext cx="90841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None/>
            </a:pPr>
            <a:r>
              <a:t/>
            </a:r>
            <a:endParaRPr/>
          </a:p>
          <a:p>
            <a:pPr indent="-336550" lvl="2" marL="1428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47" name="Google Shape;247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6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DEMONSTRATION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re's Why the Joker Dancing Meme Is All Over Your Timeline" id="251" name="Google Shape;25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8760" y="1641449"/>
            <a:ext cx="3971424" cy="397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7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7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✓ When your lecturer asks if you have any questions meme |  UniversityStudent.org" id="260" name="Google Shape;260;p17"/>
          <p:cNvPicPr preferRelativeResize="0"/>
          <p:nvPr/>
        </p:nvPicPr>
        <p:blipFill rotWithShape="1">
          <a:blip r:embed="rId4">
            <a:alphaModFix/>
          </a:blip>
          <a:srcRect b="5678" l="0" r="0" t="0"/>
          <a:stretch/>
        </p:blipFill>
        <p:spPr>
          <a:xfrm>
            <a:off x="3375168" y="1506111"/>
            <a:ext cx="4661517" cy="4255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/>
          <p:nvPr>
            <p:ph idx="1" type="body"/>
          </p:nvPr>
        </p:nvSpPr>
        <p:spPr>
          <a:xfrm>
            <a:off x="1126671" y="1600201"/>
            <a:ext cx="90841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WIPE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Wash your hands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Introduce oneself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Patient Details and Permission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Explain and Expose Adequately</a:t>
            </a:r>
            <a:endParaRPr/>
          </a:p>
          <a:p>
            <a:pPr indent="-514350" lvl="2" marL="1428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Remove trousers, socks and shoes.</a:t>
            </a:r>
            <a:endParaRPr/>
          </a:p>
          <a:p>
            <a:pPr indent="-514350" lvl="2" marL="1428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Need to see upper thigh for quadriceps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	OFFER CHAPERONE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i="1"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1" lang="en-GB"/>
              <a:t>Ask for any pain or discomfort anywhere</a:t>
            </a:r>
            <a:endParaRPr/>
          </a:p>
          <a:p>
            <a:pPr indent="-3365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None/>
            </a:pPr>
            <a:r>
              <a:t/>
            </a:r>
            <a:endParaRPr/>
          </a:p>
          <a:p>
            <a:pPr indent="-336550" lvl="2" marL="1428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66" name="Google Shape;266;p1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8"/>
          <p:cNvSpPr txBox="1"/>
          <p:nvPr/>
        </p:nvSpPr>
        <p:spPr>
          <a:xfrm>
            <a:off x="816411" y="484829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Knee Exam Introduction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 used to be an adventurer like you Until i took an arrow to the knee -  Injured Guard - quickmeme" id="270" name="Google Shape;27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6506" y="2168952"/>
            <a:ext cx="4189553" cy="2976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/>
          <p:nvPr>
            <p:ph idx="1" type="body"/>
          </p:nvPr>
        </p:nvSpPr>
        <p:spPr>
          <a:xfrm>
            <a:off x="0" y="1472947"/>
            <a:ext cx="4718317" cy="1143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/>
              <a:t>Bedside: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Mobility aids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Walking stick or Wheelchair</a:t>
            </a:r>
            <a:endParaRPr/>
          </a:p>
        </p:txBody>
      </p:sp>
      <p:sp>
        <p:nvSpPr>
          <p:cNvPr id="276" name="Google Shape;276;p19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9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9"/>
          <p:cNvSpPr txBox="1"/>
          <p:nvPr/>
        </p:nvSpPr>
        <p:spPr>
          <a:xfrm>
            <a:off x="816411" y="484829"/>
            <a:ext cx="5996765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INSPECTION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-172125" y="2609601"/>
            <a:ext cx="4718317" cy="2353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Anteriorly: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Scars -&gt; previous surgery?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Swelling -&gt; Septic Arthritis?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Asymmetry?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Valgus + Varus Deformity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 Wasting</a:t>
            </a:r>
            <a:endParaRPr/>
          </a:p>
          <a:p>
            <a:pPr indent="-1651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6983506" y="1382713"/>
            <a:ext cx="4718317" cy="1233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Side: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Knee Hyperextension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Flexion deformity</a:t>
            </a:r>
            <a:endParaRPr/>
          </a:p>
          <a:p>
            <a:pPr indent="-1651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7292099" y="2600183"/>
            <a:ext cx="4718317" cy="1478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Posterior: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Popliteal Fossa swellings:</a:t>
            </a:r>
            <a:endParaRPr/>
          </a:p>
          <a:p>
            <a:pPr indent="-342900" lvl="2" marL="1257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Baker’s Cyst</a:t>
            </a:r>
            <a:endParaRPr/>
          </a:p>
          <a:p>
            <a:pPr indent="-342900" lvl="2" marL="1257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Popliteal aneurysm</a:t>
            </a:r>
            <a:endParaRPr/>
          </a:p>
          <a:p>
            <a:pPr indent="-1651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UIDE TO VALGUS KNEE PREVENTION | SelectFlex" id="283" name="Google Shape;28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0667" y="4339746"/>
            <a:ext cx="3766812" cy="2552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nee Hyperextension: Its All In Your Mind! — Ellie Herman Pilates" id="284" name="Google Shape;28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1889" y="1569527"/>
            <a:ext cx="2426638" cy="2353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ker's Cyst (Popliteal Cyst) - OrthoInfo - AAOS" id="285" name="Google Shape;28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04260" y="4120231"/>
            <a:ext cx="2730591" cy="271011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9"/>
          <p:cNvSpPr txBox="1"/>
          <p:nvPr/>
        </p:nvSpPr>
        <p:spPr>
          <a:xfrm>
            <a:off x="10734851" y="6023980"/>
            <a:ext cx="116249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GAIT!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GB"/>
              <a:t>     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3443100" y="2988263"/>
            <a:ext cx="8229600" cy="3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GB"/>
              <a:t>Phase 2b Revision Session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GB"/>
              <a:t>Josh Palmer + Jeremy Maganji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GB" u="sng">
                <a:solidFill>
                  <a:schemeClr val="hlink"/>
                </a:solidFill>
              </a:rPr>
              <a:t>jpgjimmyedwinpalmer1@sheffield.ac.uk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GB"/>
              <a:t>sjmaganji1@sheffield.ac.uk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GB"/>
              <a:t>02/08/22 6pm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424069" y="475985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548200" y="605275"/>
            <a:ext cx="112596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0" i="0" lang="en-GB" sz="6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Hip and Knee Examination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847" y="2851975"/>
            <a:ext cx="4835152" cy="27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591200" y="2332575"/>
            <a:ext cx="488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 txBox="1"/>
          <p:nvPr>
            <p:ph idx="1" type="body"/>
          </p:nvPr>
        </p:nvSpPr>
        <p:spPr>
          <a:xfrm>
            <a:off x="179294" y="1616523"/>
            <a:ext cx="3683871" cy="2052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2400"/>
              <a:t>Temperature</a:t>
            </a:r>
            <a:r>
              <a:rPr lang="en-GB" sz="2400"/>
              <a:t>: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400"/>
              <a:t>Mid-Thigh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400"/>
              <a:t>Patella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400"/>
              <a:t>Upper Tibia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200"/>
          </a:p>
        </p:txBody>
      </p:sp>
      <p:sp>
        <p:nvSpPr>
          <p:cNvPr id="292" name="Google Shape;292;p20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0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0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PALPATION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0"/>
          <p:cNvSpPr txBox="1"/>
          <p:nvPr/>
        </p:nvSpPr>
        <p:spPr>
          <a:xfrm>
            <a:off x="3668682" y="1629387"/>
            <a:ext cx="3683871" cy="2052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Extended:</a:t>
            </a:r>
            <a:endParaRPr/>
          </a:p>
          <a:p>
            <a:pPr indent="-342900" lvl="2" marL="1257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Knee</a:t>
            </a:r>
            <a:endParaRPr/>
          </a:p>
          <a:p>
            <a:pPr indent="-342900" lvl="2" marL="1257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Quadriceps tendon</a:t>
            </a:r>
            <a:endParaRPr/>
          </a:p>
          <a:p>
            <a:pPr indent="-342900" lvl="2" marL="1257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Patella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0"/>
          <p:cNvSpPr txBox="1"/>
          <p:nvPr/>
        </p:nvSpPr>
        <p:spPr>
          <a:xfrm>
            <a:off x="7158070" y="1590363"/>
            <a:ext cx="3683871" cy="2052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Flexed:</a:t>
            </a:r>
            <a:endParaRPr/>
          </a:p>
          <a:p>
            <a:pPr indent="-342900" lvl="2" marL="1257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Knee</a:t>
            </a:r>
            <a:endParaRPr/>
          </a:p>
          <a:p>
            <a:pPr indent="-342900" lvl="2" marL="1257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Patella tendon</a:t>
            </a:r>
            <a:endParaRPr/>
          </a:p>
          <a:p>
            <a:pPr indent="-342900" lvl="2" marL="1257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 line</a:t>
            </a:r>
            <a:endParaRPr/>
          </a:p>
          <a:p>
            <a:pPr indent="-342900" lvl="2" marL="1257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of fibula</a:t>
            </a:r>
            <a:endParaRPr/>
          </a:p>
          <a:p>
            <a:pPr indent="-342900" lvl="2" marL="1257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Medial + lateral collateral ligaments</a:t>
            </a:r>
            <a:endParaRPr/>
          </a:p>
          <a:p>
            <a:pPr indent="-342900" lvl="2" marL="1257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Popliteal Fossa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1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Checking for Effusion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1"/>
          <p:cNvSpPr txBox="1"/>
          <p:nvPr>
            <p:ph idx="1" type="body"/>
          </p:nvPr>
        </p:nvSpPr>
        <p:spPr>
          <a:xfrm>
            <a:off x="658906" y="1627829"/>
            <a:ext cx="569341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The bulge test (cross-fluctuation). </a:t>
            </a:r>
            <a:br>
              <a:rPr b="1" lang="en-GB"/>
            </a:br>
            <a:endParaRPr b="1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The patellar tap. </a:t>
            </a:r>
            <a:br>
              <a:rPr b="1" lang="en-GB"/>
            </a:br>
            <a:endParaRPr/>
          </a:p>
        </p:txBody>
      </p:sp>
      <p:pic>
        <p:nvPicPr>
          <p:cNvPr descr="Knee Swelling Flashcards | Quizlet" id="307" name="Google Shape;30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9374" y="1337608"/>
            <a:ext cx="5065711" cy="3039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71765" y="4062989"/>
            <a:ext cx="5020235" cy="2823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2"/>
          <p:cNvSpPr txBox="1"/>
          <p:nvPr>
            <p:ph idx="1" type="body"/>
          </p:nvPr>
        </p:nvSpPr>
        <p:spPr>
          <a:xfrm>
            <a:off x="1126671" y="1600201"/>
            <a:ext cx="90841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 Ask the patient to actively flex and extend his knee (normal range of flexion = 135°, normal range of extension = 0°).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Assess passive movement by placing one hand on the patient’s knee and flexing the knee as far as possible with your other hand.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Palpate for crepitus during passive flexion and extension.</a:t>
            </a:r>
            <a:endParaRPr/>
          </a:p>
        </p:txBody>
      </p:sp>
      <p:sp>
        <p:nvSpPr>
          <p:cNvPr id="314" name="Google Shape;314;p22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2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2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MOVEMENT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end The Knee GIFs | Tenor" id="318" name="Google Shape;31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14446" y="4009332"/>
            <a:ext cx="3805713" cy="2116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/>
          <p:nvPr>
            <p:ph idx="1" type="body"/>
          </p:nvPr>
        </p:nvSpPr>
        <p:spPr>
          <a:xfrm>
            <a:off x="1126671" y="1600201"/>
            <a:ext cx="90841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Anterior Draw Test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365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None/>
            </a:pPr>
            <a:r>
              <a:t/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Posterior Sag Test</a:t>
            </a:r>
            <a:endParaRPr/>
          </a:p>
          <a:p>
            <a:pPr indent="-3365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None/>
            </a:pPr>
            <a:r>
              <a:t/>
            </a:r>
            <a:endParaRPr/>
          </a:p>
          <a:p>
            <a:pPr indent="-3365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None/>
            </a:pPr>
            <a:r>
              <a:t/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Lateral + Medial Collateral Ligament Test</a:t>
            </a:r>
            <a:endParaRPr/>
          </a:p>
          <a:p>
            <a:pPr indent="-3365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None/>
            </a:pPr>
            <a:r>
              <a:t/>
            </a:r>
            <a:endParaRPr/>
          </a:p>
          <a:p>
            <a:pPr indent="-3365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None/>
            </a:pPr>
            <a:r>
              <a:t/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McMurray’s Test</a:t>
            </a:r>
            <a:endParaRPr/>
          </a:p>
          <a:p>
            <a:pPr indent="-336550" lvl="2" marL="1428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24" name="Google Shape;324;p23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3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3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SPECIAL TESTS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"/>
          <p:cNvSpPr txBox="1"/>
          <p:nvPr>
            <p:ph idx="1" type="body"/>
          </p:nvPr>
        </p:nvSpPr>
        <p:spPr>
          <a:xfrm>
            <a:off x="1126671" y="1600201"/>
            <a:ext cx="90841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Summarise Findings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Examine above and below the joint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GB"/>
              <a:t>Ipsilateral Hip and Ankle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Full </a:t>
            </a:r>
            <a:r>
              <a:rPr b="1" lang="en-GB"/>
              <a:t>neuro </a:t>
            </a:r>
            <a:r>
              <a:rPr lang="en-GB"/>
              <a:t>and </a:t>
            </a:r>
            <a:r>
              <a:rPr b="1" lang="en-GB"/>
              <a:t>vascular exam </a:t>
            </a:r>
            <a:r>
              <a:rPr lang="en-GB"/>
              <a:t>of the </a:t>
            </a:r>
            <a:r>
              <a:rPr b="1" lang="en-GB"/>
              <a:t>lower limb.</a:t>
            </a:r>
            <a:endParaRPr/>
          </a:p>
          <a:p>
            <a:pPr indent="-1651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Thank the patient and request to redress.</a:t>
            </a:r>
            <a:endParaRPr/>
          </a:p>
        </p:txBody>
      </p:sp>
      <p:sp>
        <p:nvSpPr>
          <p:cNvPr id="333" name="Google Shape;333;p2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4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712" y="3340276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"/>
          <p:cNvSpPr txBox="1"/>
          <p:nvPr>
            <p:ph idx="1" type="body"/>
          </p:nvPr>
        </p:nvSpPr>
        <p:spPr>
          <a:xfrm>
            <a:off x="1126671" y="1600201"/>
            <a:ext cx="90841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None/>
            </a:pPr>
            <a:r>
              <a:t/>
            </a:r>
            <a:endParaRPr/>
          </a:p>
          <a:p>
            <a:pPr indent="-336550" lvl="2" marL="1428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43" name="Google Shape;343;p25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5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5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DEMONSTRATION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ikihow teaching life lessons : r/memes" id="347" name="Google Shape;34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8521" y="1525937"/>
            <a:ext cx="4277573" cy="467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"/>
          <p:cNvSpPr txBox="1"/>
          <p:nvPr>
            <p:ph idx="1" type="body"/>
          </p:nvPr>
        </p:nvSpPr>
        <p:spPr>
          <a:xfrm>
            <a:off x="1126671" y="1600201"/>
            <a:ext cx="90841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None/>
            </a:pPr>
            <a:r>
              <a:t/>
            </a:r>
            <a:endParaRPr/>
          </a:p>
          <a:p>
            <a:pPr indent="-336550" lvl="2" marL="1428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53" name="Google Shape;353;p2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6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eme Creator - Funny End of presentation NO questions Thank you! Meme  Generator at MemeCreator.org!" id="357" name="Google Shape;35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2021" y="1802873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"/>
          <p:cNvSpPr txBox="1"/>
          <p:nvPr>
            <p:ph idx="1" type="body"/>
          </p:nvPr>
        </p:nvSpPr>
        <p:spPr>
          <a:xfrm>
            <a:off x="1126671" y="1600201"/>
            <a:ext cx="90841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Clinical Examination Handbook is your best friend.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Keep practicing until you have the dance memorised.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Buy a teddy.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Geeky Medics Videos.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Alternative Methods are fine if you explain to the examiner.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Time yourself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Don’t forget to revise pathologies!</a:t>
            </a:r>
            <a:endParaRPr/>
          </a:p>
          <a:p>
            <a:pPr indent="-336550" lvl="2" marL="1428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63" name="Google Shape;363;p27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7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7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Tips and Tricks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8"/>
          <p:cNvSpPr txBox="1"/>
          <p:nvPr/>
        </p:nvSpPr>
        <p:spPr>
          <a:xfrm>
            <a:off x="2711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387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8"/>
          <p:cNvSpPr txBox="1"/>
          <p:nvPr/>
        </p:nvSpPr>
        <p:spPr>
          <a:xfrm>
            <a:off x="4700364" y="79698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8"/>
          <p:cNvSpPr txBox="1"/>
          <p:nvPr/>
        </p:nvSpPr>
        <p:spPr>
          <a:xfrm>
            <a:off x="3647943" y="5609186"/>
            <a:ext cx="538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https://forms.gle/2k6gZg9XS7odJccR6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Google Shape;37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4473" y="964711"/>
            <a:ext cx="7832856" cy="440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3601" y="1651126"/>
            <a:ext cx="2934603" cy="303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29"/>
          <p:cNvPicPr preferRelativeResize="0"/>
          <p:nvPr/>
        </p:nvPicPr>
        <p:blipFill rotWithShape="1">
          <a:blip r:embed="rId3">
            <a:alphaModFix/>
          </a:blip>
          <a:srcRect b="0" l="0" r="3646" t="0"/>
          <a:stretch/>
        </p:blipFill>
        <p:spPr>
          <a:xfrm>
            <a:off x="2998243" y="0"/>
            <a:ext cx="6134099" cy="6858000"/>
          </a:xfrm>
          <a:prstGeom prst="rect">
            <a:avLst/>
          </a:prstGeom>
          <a:noFill/>
          <a:ln cap="flat" cmpd="sng" w="9525">
            <a:solidFill>
              <a:srgbClr val="29326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idx="1" type="body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Detailed steps on the hip examination.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Performance of the hip exam.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Detailed steps on the knee examination.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Performance of the knee exam.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General tips and advice.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2711609" y="44970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Aims and Objectives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996593" y="1600201"/>
            <a:ext cx="9996755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14350" lvl="0" marL="857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GB"/>
              <a:t>Introduction</a:t>
            </a:r>
            <a:endParaRPr/>
          </a:p>
          <a:p>
            <a:pPr indent="-514350" lvl="1" marL="1314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Some Questions</a:t>
            </a:r>
            <a:endParaRPr/>
          </a:p>
          <a:p>
            <a:pPr indent="-514350" lvl="0" marL="857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GB"/>
              <a:t>Inspection (LOOK)</a:t>
            </a:r>
            <a:endParaRPr/>
          </a:p>
          <a:p>
            <a:pPr indent="-514350" lvl="0" marL="857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GB"/>
              <a:t>Palpation (FEEL)</a:t>
            </a:r>
            <a:endParaRPr/>
          </a:p>
          <a:p>
            <a:pPr indent="-514350" lvl="0" marL="857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GB"/>
              <a:t>Movement (MOVE)</a:t>
            </a:r>
            <a:endParaRPr/>
          </a:p>
          <a:p>
            <a:pPr indent="-514350" lvl="1" marL="1314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Passive</a:t>
            </a:r>
            <a:endParaRPr/>
          </a:p>
          <a:p>
            <a:pPr indent="-514350" lvl="1" marL="1314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Active</a:t>
            </a:r>
            <a:endParaRPr/>
          </a:p>
          <a:p>
            <a:pPr indent="-514350" lvl="0" marL="857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GB"/>
              <a:t>Special Tests</a:t>
            </a:r>
            <a:endParaRPr/>
          </a:p>
          <a:p>
            <a:pPr indent="-514350" lvl="0" marL="857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GB"/>
              <a:t>Conclusion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739739" y="449706"/>
            <a:ext cx="9524144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MSK Examinations in general…..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1126671" y="1600201"/>
            <a:ext cx="90841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WIPE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Wash your hands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Introduce oneself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Patient Details and Permission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Explain and Expose Adequately</a:t>
            </a:r>
            <a:endParaRPr/>
          </a:p>
          <a:p>
            <a:pPr indent="-514350" lvl="2" marL="1428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Remove trousers, socks and shoes.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	OFFER CHAPERONE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i="1"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1" lang="en-GB"/>
              <a:t>Ask for any pain or discomfort anywhere</a:t>
            </a:r>
            <a:endParaRPr/>
          </a:p>
          <a:p>
            <a:pPr indent="-3365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None/>
            </a:pPr>
            <a:r>
              <a:t/>
            </a:r>
            <a:endParaRPr/>
          </a:p>
          <a:p>
            <a:pPr indent="-336550" lvl="2" marL="1428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816411" y="484829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Hip Exam Introduction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idx="1" type="body"/>
          </p:nvPr>
        </p:nvSpPr>
        <p:spPr>
          <a:xfrm>
            <a:off x="304800" y="1600201"/>
            <a:ext cx="5065712" cy="182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Ask the patient to </a:t>
            </a:r>
            <a:r>
              <a:rPr b="1" lang="en-GB"/>
              <a:t>stand</a:t>
            </a:r>
            <a:r>
              <a:rPr lang="en-GB"/>
              <a:t> and </a:t>
            </a:r>
            <a:r>
              <a:rPr b="1" lang="en-GB"/>
              <a:t>inspect anteriorly:</a:t>
            </a:r>
            <a:endParaRPr/>
          </a:p>
          <a:p>
            <a:pPr indent="-514350" lvl="2" marL="1428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Pelvic Tilt</a:t>
            </a:r>
            <a:endParaRPr/>
          </a:p>
          <a:p>
            <a:pPr indent="-514350" lvl="2" marL="1428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Joint deformities -&gt; fixed flexion</a:t>
            </a:r>
            <a:endParaRPr/>
          </a:p>
          <a:p>
            <a:pPr indent="-514350" lvl="2" marL="1428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GB"/>
              <a:t>Wasting of the quadriceps muscle</a:t>
            </a:r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INSPECTION - Standing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484829"/>
            <a:ext cx="3767230" cy="310114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304800" y="3547395"/>
            <a:ext cx="5065712" cy="1026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Inspect </a:t>
            </a: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side: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Exaggerated lumbar lordosis</a:t>
            </a:r>
            <a:endParaRPr/>
          </a:p>
          <a:p>
            <a:pPr indent="-342900" lvl="2" marL="1257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Flexion deformity of the hip</a:t>
            </a:r>
            <a:endParaRPr/>
          </a:p>
        </p:txBody>
      </p:sp>
      <p:sp>
        <p:nvSpPr>
          <p:cNvPr id="143" name="Google Shape;143;p6"/>
          <p:cNvSpPr txBox="1"/>
          <p:nvPr/>
        </p:nvSpPr>
        <p:spPr>
          <a:xfrm>
            <a:off x="630658" y="4744508"/>
            <a:ext cx="5065712" cy="1026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Inspect </a:t>
            </a: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back: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Wasting of the gluteal muscles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Scoliosis</a:t>
            </a:r>
            <a:endParaRPr/>
          </a:p>
          <a:p>
            <a:pPr indent="-342900" lvl="2" marL="1257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Pelvic Tilt? 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oliosis - Symptoms and causes - Mayo Clinic" id="144" name="Google Shape;14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9737" y="3552001"/>
            <a:ext cx="3767230" cy="3373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*GAIT – SPECIAL TEST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Look at from every angle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Assess footwear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Speed?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/>
              <a:t>Waddling gait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Hip Pain or Proximal Muscle Weakness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/>
              <a:t>Antalgic gait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Pain on weight bearing</a:t>
            </a:r>
            <a:endParaRPr/>
          </a:p>
        </p:txBody>
      </p:sp>
      <p:pic>
        <p:nvPicPr>
          <p:cNvPr descr="Penguin Bird Facts | Aptenodytes Forsteri - AZ Animals" id="154" name="Google Shape;1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5905" y="1012059"/>
            <a:ext cx="3883959" cy="2485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Can Cause Antalgic Gait and What Are Its Treatment?" id="155" name="Google Shape;15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7755" y="3694426"/>
            <a:ext cx="3652109" cy="314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/>
          <p:nvPr/>
        </p:nvSpPr>
        <p:spPr>
          <a:xfrm>
            <a:off x="816411" y="484829"/>
            <a:ext cx="777177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*Trendelenburg’s – SPECIAL TEST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 txBox="1"/>
          <p:nvPr>
            <p:ph idx="1" type="body"/>
          </p:nvPr>
        </p:nvSpPr>
        <p:spPr>
          <a:xfrm>
            <a:off x="419220" y="1627829"/>
            <a:ext cx="5723003" cy="37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Place hands on each side of the pelvis on iliac crests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Ask the patient to stand on one leg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Positive sign – The pelvis will drop on the contralateral leg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/>
              <a:t>Weak hip abductors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1" lang="en-GB"/>
              <a:t>What muscles???</a:t>
            </a:r>
            <a:endParaRPr/>
          </a:p>
        </p:txBody>
      </p:sp>
      <p:pic>
        <p:nvPicPr>
          <p:cNvPr descr="Trendelenburg Gait | Optimum Health Solutions" id="165" name="Google Shape;16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4044" y="1627829"/>
            <a:ext cx="5723004" cy="4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"/>
          <p:cNvSpPr txBox="1"/>
          <p:nvPr/>
        </p:nvSpPr>
        <p:spPr>
          <a:xfrm>
            <a:off x="816411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INSPECTION - Supine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 txBox="1"/>
          <p:nvPr>
            <p:ph idx="1" type="body"/>
          </p:nvPr>
        </p:nvSpPr>
        <p:spPr>
          <a:xfrm>
            <a:off x="318052" y="1369902"/>
            <a:ext cx="10823076" cy="1485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Inspect for scars in the groin, anterior and lateral thighs.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1" lang="en-GB"/>
              <a:t>ROLL PATIENT IF NEEDED</a:t>
            </a:r>
            <a:endParaRPr/>
          </a:p>
        </p:txBody>
      </p:sp>
      <p:sp>
        <p:nvSpPr>
          <p:cNvPr id="175" name="Google Shape;175;p9"/>
          <p:cNvSpPr txBox="1"/>
          <p:nvPr/>
        </p:nvSpPr>
        <p:spPr>
          <a:xfrm>
            <a:off x="304799" y="2292525"/>
            <a:ext cx="10836329" cy="802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SYMMETRY -&gt; Leg Length Discrepancy –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 tape measure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6" name="Google Shape;176;p9"/>
          <p:cNvSpPr txBox="1"/>
          <p:nvPr/>
        </p:nvSpPr>
        <p:spPr>
          <a:xfrm>
            <a:off x="304799" y="2847158"/>
            <a:ext cx="5504329" cy="301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Apparent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Leg Length: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Xiphisternum -&gt; Medial Malleolus of each leg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down measurements.</a:t>
            </a:r>
            <a:endParaRPr/>
          </a:p>
          <a:p>
            <a: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Influenced by pelvic tilt and spinal pathologies.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4">
            <a:alphaModFix/>
          </a:blip>
          <a:srcRect b="0" l="51335" r="0" t="0"/>
          <a:stretch/>
        </p:blipFill>
        <p:spPr>
          <a:xfrm>
            <a:off x="7271624" y="2855895"/>
            <a:ext cx="1703293" cy="3924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8F4E4"/>
      </a:lt1>
      <a:dk2>
        <a:srgbClr val="44546A"/>
      </a:dk2>
      <a:lt2>
        <a:srgbClr val="F8F4E4"/>
      </a:lt2>
      <a:accent1>
        <a:srgbClr val="D7B5C6"/>
      </a:accent1>
      <a:accent2>
        <a:srgbClr val="9A8AFA"/>
      </a:accent2>
      <a:accent3>
        <a:srgbClr val="E9D1F7"/>
      </a:accent3>
      <a:accent4>
        <a:srgbClr val="8496B0"/>
      </a:accent4>
      <a:accent5>
        <a:srgbClr val="48A1FA"/>
      </a:accent5>
      <a:accent6>
        <a:srgbClr val="F7CBA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