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Radley"/>
      <p:regular r:id="rId35"/>
      <p: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Lm+bCYE/jJQ+hcOxCpGuCLHhr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D09EEF9-FCEA-43AA-BD47-C03A38439DB4}">
  <a:tblStyle styleId="{DD09EEF9-FCEA-43AA-BD47-C03A38439DB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Radley-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Radley-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799" cy="4572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2" y="0"/>
            <a:ext cx="2971799" cy="45720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1pPr>
            <a:lvl2pPr indent="-304800" lvl="1" marL="914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2pPr>
            <a:lvl3pPr indent="-304800" lvl="2" marL="1371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3pPr>
            <a:lvl4pPr indent="-304800" lvl="3" marL="1828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4pPr>
            <a:lvl5pPr indent="-304800" lvl="4" marL="22860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5pPr>
            <a:lvl6pPr indent="-304800" lvl="5" marL="27432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6pPr>
            <a:lvl7pPr indent="-304800" lvl="6" marL="32004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7pPr>
            <a:lvl8pPr indent="-304800" lvl="7" marL="36576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8pPr>
            <a:lvl9pPr indent="-304800" lvl="8" marL="4114800" marR="0" rtl="0" algn="l">
              <a:lnSpc>
                <a:spcPct val="100000"/>
              </a:lnSpc>
              <a:spcBef>
                <a:spcPts val="0"/>
              </a:spcBef>
              <a:spcAft>
                <a:spcPts val="0"/>
              </a:spcAft>
              <a:buClr>
                <a:schemeClr val="dk1"/>
              </a:buClr>
              <a:buSzPts val="1200"/>
              <a:buFont typeface="Calibri"/>
              <a:buChar char="■"/>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799" cy="4572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86" name="Google Shape;86;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9850e31108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Rubor - acutely inflamed </a:t>
            </a:r>
            <a:r>
              <a:rPr lang="en-US"/>
              <a:t>tissue</a:t>
            </a:r>
            <a:r>
              <a:rPr lang="en-US"/>
              <a:t> appears red, due to dilatation of small blood vessels in the damaged area.</a:t>
            </a:r>
            <a:endParaRPr/>
          </a:p>
          <a:p>
            <a:pPr indent="0" lvl="0" marL="0" rtl="0" algn="l">
              <a:lnSpc>
                <a:spcPct val="100000"/>
              </a:lnSpc>
              <a:spcBef>
                <a:spcPts val="0"/>
              </a:spcBef>
              <a:spcAft>
                <a:spcPts val="0"/>
              </a:spcAft>
              <a:buClr>
                <a:schemeClr val="dk1"/>
              </a:buClr>
              <a:buSzPts val="1200"/>
              <a:buFont typeface="Calibri"/>
              <a:buNone/>
            </a:pPr>
            <a:r>
              <a:rPr lang="en-US"/>
              <a:t>Calor - increase in temperature due to increased blood flow through the region, systemic fever can also contribute to local temperature.</a:t>
            </a:r>
            <a:endParaRPr/>
          </a:p>
          <a:p>
            <a:pPr indent="0" lvl="0" marL="0" rtl="0" algn="l">
              <a:lnSpc>
                <a:spcPct val="100000"/>
              </a:lnSpc>
              <a:spcBef>
                <a:spcPts val="0"/>
              </a:spcBef>
              <a:spcAft>
                <a:spcPts val="0"/>
              </a:spcAft>
              <a:buClr>
                <a:schemeClr val="dk1"/>
              </a:buClr>
              <a:buSzPts val="1200"/>
              <a:buFont typeface="Calibri"/>
              <a:buNone/>
            </a:pPr>
            <a:r>
              <a:rPr lang="en-US"/>
              <a:t>Tumor - swelling from oedema, accumulation of fluid in the extravascular space.</a:t>
            </a:r>
            <a:endParaRPr/>
          </a:p>
          <a:p>
            <a:pPr indent="0" lvl="0" marL="0" rtl="0" algn="l">
              <a:lnSpc>
                <a:spcPct val="100000"/>
              </a:lnSpc>
              <a:spcBef>
                <a:spcPts val="0"/>
              </a:spcBef>
              <a:spcAft>
                <a:spcPts val="0"/>
              </a:spcAft>
              <a:buClr>
                <a:schemeClr val="dk1"/>
              </a:buClr>
              <a:buSzPts val="1200"/>
              <a:buFont typeface="Calibri"/>
              <a:buNone/>
            </a:pPr>
            <a:r>
              <a:rPr lang="en-US"/>
              <a:t>Dolor - stretching &amp; distortion of tissues, and pus under pressure. Also chemical mediators (bradykinin, prostaglands, serotonin) can all induce pain</a:t>
            </a:r>
            <a:endParaRPr/>
          </a:p>
          <a:p>
            <a:pPr indent="0" lvl="0" marL="0" rtl="0" algn="l">
              <a:lnSpc>
                <a:spcPct val="100000"/>
              </a:lnSpc>
              <a:spcBef>
                <a:spcPts val="0"/>
              </a:spcBef>
              <a:spcAft>
                <a:spcPts val="0"/>
              </a:spcAft>
              <a:buClr>
                <a:schemeClr val="dk1"/>
              </a:buClr>
              <a:buSzPts val="1200"/>
              <a:buFont typeface="Calibri"/>
              <a:buNone/>
            </a:pPr>
            <a:r>
              <a:rPr lang="en-US"/>
              <a:t>Loss of function - </a:t>
            </a:r>
            <a:endParaRPr/>
          </a:p>
        </p:txBody>
      </p:sp>
      <p:sp>
        <p:nvSpPr>
          <p:cNvPr id="166" name="Google Shape;166;g29850e31108_0_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9850e31108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9850e3110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g29850e31108_1_0: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9858523f2a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84" name="Google Shape;184;g29858523f2a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9858523f2a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93" name="Google Shape;193;g29858523f2a_0_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9858523f2a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03" name="Google Shape;203;g29858523f2a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9858523f2a_0_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212" name="Google Shape;212;g29858523f2a_0_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98d6426c8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98d6426c8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298d6426c87_0_0: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298d6426c87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298d6426c8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Apoptosis is programmed cell death. a sequence of events which leads to the removal of a cell without the release of products harmful to surrounding cells.  This ensures continuous renewal of cells (in conjunction with mitosis)</a:t>
            </a:r>
            <a:endParaRPr/>
          </a:p>
          <a:p>
            <a:pPr indent="0" lvl="0" marL="0" rtl="0" algn="l">
              <a:spcBef>
                <a:spcPts val="0"/>
              </a:spcBef>
              <a:spcAft>
                <a:spcPts val="0"/>
              </a:spcAft>
              <a:buNone/>
            </a:pPr>
            <a:r>
              <a:rPr lang="en-US"/>
              <a:t>Necrosis is unintended cell death in response to cellular injury. </a:t>
            </a:r>
            <a:endParaRPr/>
          </a:p>
        </p:txBody>
      </p:sp>
      <p:sp>
        <p:nvSpPr>
          <p:cNvPr id="230" name="Google Shape;230;g298d6426c87_0_8: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298d6426c87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298d6426c87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g298d6426c87_0_17: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858523f2a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neoplasm is less ambiguous than tumour.</a:t>
            </a:r>
            <a:endParaRPr/>
          </a:p>
        </p:txBody>
      </p:sp>
      <p:sp>
        <p:nvSpPr>
          <p:cNvPr id="245" name="Google Shape;245;g29858523f2a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92" name="Google Shape;9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98d6426c87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98d6426c87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Benign tumours don’t invade surrounding tissue, and are often encapsulated. can resemble parent tissue. cause problems by </a:t>
            </a:r>
            <a:endParaRPr/>
          </a:p>
          <a:p>
            <a:pPr indent="-304800" lvl="0" marL="457200" rtl="0" algn="l">
              <a:spcBef>
                <a:spcPts val="0"/>
              </a:spcBef>
              <a:spcAft>
                <a:spcPts val="0"/>
              </a:spcAft>
              <a:buSzPts val="1200"/>
              <a:buChar char="-"/>
            </a:pPr>
            <a:r>
              <a:rPr lang="en-US"/>
              <a:t>pressure on adjacent tissue. obstruction to the flow of fluid. production of a hormone. transforamation into a malignant neoplasm. anxiety. </a:t>
            </a:r>
            <a:endParaRPr/>
          </a:p>
          <a:p>
            <a:pPr indent="0" lvl="0" marL="0" rtl="0" algn="l">
              <a:spcBef>
                <a:spcPts val="0"/>
              </a:spcBef>
              <a:spcAft>
                <a:spcPts val="0"/>
              </a:spcAft>
              <a:buNone/>
            </a:pPr>
            <a:r>
              <a:rPr lang="en-US"/>
              <a:t>Malignant tumours often ahve central necrosis because of inadequate vascular perfusion. pressure &amp; destruction of adjacent tissue. formation of </a:t>
            </a:r>
            <a:r>
              <a:rPr lang="en-US"/>
              <a:t>metastasis</a:t>
            </a:r>
            <a:r>
              <a:rPr lang="en-US"/>
              <a:t>. blood loss from ulcerated surfaces. obstruction of flow. production of hormone (ACTH and ADH from lung tumours). paraneoplastic effects (Weight loss &amp; debility). anxiety &amp; pain.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There’s always exceptions!!!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teratomas = germ cells from all 3 germ cell layers - contain teeth, hair, muscle, cartilage </a:t>
            </a:r>
            <a:endParaRPr/>
          </a:p>
        </p:txBody>
      </p:sp>
      <p:sp>
        <p:nvSpPr>
          <p:cNvPr id="256" name="Google Shape;256;g298d6426c87_0_28: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98d6426c87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98d6426c8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g298d6426c87_0_50: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98d6426c87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298d6426c87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298d6426c87_0_35: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98d6426c87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298d6426c8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g298d6426c87_0_42: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98d6426c87_0_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98d6426c87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98d6426c87_0_58: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9858523f2a_0_7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atrophy - organ atrophy may be due to reduction in cell size or number. may be mediated by apoptosis. maay be physiolgoical (post-menopasual atrophy of uterus). pathological atrophy may be due to decreased function (immbolisated limb), loss of innvervation, reduced blood/oxygen supply, nutritional impairment or hormone insufficiency </a:t>
            </a:r>
            <a:endParaRPr/>
          </a:p>
          <a:p>
            <a:pPr indent="0" lvl="0" marL="0" rtl="0" algn="l">
              <a:lnSpc>
                <a:spcPct val="100000"/>
              </a:lnSpc>
              <a:spcBef>
                <a:spcPts val="0"/>
              </a:spcBef>
              <a:spcAft>
                <a:spcPts val="0"/>
              </a:spcAft>
              <a:buClr>
                <a:schemeClr val="dk1"/>
              </a:buClr>
              <a:buSzPts val="1200"/>
              <a:buFont typeface="Calibri"/>
              <a:buNone/>
            </a:pPr>
            <a:r>
              <a:rPr lang="en-US"/>
              <a:t>metaplasia - response to altered cellular environment. affects epithelial or mesenchymal cells. often associated with increased risk of malignancy. </a:t>
            </a:r>
            <a:endParaRPr/>
          </a:p>
          <a:p>
            <a:pPr indent="0" lvl="0" marL="0" rtl="0" algn="l">
              <a:lnSpc>
                <a:spcPct val="100000"/>
              </a:lnSpc>
              <a:spcBef>
                <a:spcPts val="0"/>
              </a:spcBef>
              <a:spcAft>
                <a:spcPts val="0"/>
              </a:spcAft>
              <a:buClr>
                <a:schemeClr val="dk1"/>
              </a:buClr>
              <a:buSzPts val="1200"/>
              <a:buFont typeface="Calibri"/>
              <a:buNone/>
            </a:pPr>
            <a:r>
              <a:rPr lang="en-US"/>
              <a:t>Metaplasia: transforms cell from one form to another, caused by external stimulus, can be reversible, less likely to lead to cancer. </a:t>
            </a:r>
            <a:endParaRPr/>
          </a:p>
          <a:p>
            <a:pPr indent="0" lvl="0" marL="0" rtl="0" algn="l">
              <a:lnSpc>
                <a:spcPct val="100000"/>
              </a:lnSpc>
              <a:spcBef>
                <a:spcPts val="0"/>
              </a:spcBef>
              <a:spcAft>
                <a:spcPts val="0"/>
              </a:spcAft>
              <a:buClr>
                <a:schemeClr val="dk1"/>
              </a:buClr>
              <a:buSzPts val="1200"/>
              <a:buFont typeface="Calibri"/>
              <a:buNone/>
            </a:pPr>
            <a:r>
              <a:rPr lang="en-US"/>
              <a:t>dysplasia - transforms a cell into an abnormal version of itself, caused by an internal stimulus, is not reversible, more likely to lead to cancer.</a:t>
            </a:r>
            <a:endParaRPr/>
          </a:p>
        </p:txBody>
      </p:sp>
      <p:sp>
        <p:nvSpPr>
          <p:cNvPr id="296" name="Google Shape;296;g29858523f2a_0_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9858523f2a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05" name="Google Shape;305;g29858523f2a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6: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14" name="Google Shape;314;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7: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23" name="Google Shape;32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8: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332" name="Google Shape;332;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3:notes"/>
          <p:cNvSpPr txBox="1"/>
          <p:nvPr>
            <p:ph idx="1" type="body"/>
          </p:nvPr>
        </p:nvSpPr>
        <p:spPr>
          <a:xfrm>
            <a:off x="685800" y="4343400"/>
            <a:ext cx="5486399"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
              <a:buFont typeface="Calibri"/>
              <a:buNone/>
            </a:pPr>
            <a:r>
              <a:t/>
            </a:r>
            <a:endParaRPr b="0" i="0" sz="1200" u="none" cap="none" strike="noStrike">
              <a:solidFill>
                <a:schemeClr val="dk1"/>
              </a:solidFill>
              <a:latin typeface="Calibri"/>
              <a:ea typeface="Calibri"/>
              <a:cs typeface="Calibri"/>
              <a:sym typeface="Calibri"/>
            </a:endParaRPr>
          </a:p>
        </p:txBody>
      </p:sp>
      <p:sp>
        <p:nvSpPr>
          <p:cNvPr id="101" name="Google Shape;101;p3:notes"/>
          <p:cNvSpPr txBox="1"/>
          <p:nvPr>
            <p:ph idx="12" type="sldNum"/>
          </p:nvPr>
        </p:nvSpPr>
        <p:spPr>
          <a:xfrm>
            <a:off x="3884612" y="8685213"/>
            <a:ext cx="2971799"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SzPts val="300"/>
              <a:buFont typeface="Arial"/>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
        <p:nvSpPr>
          <p:cNvPr id="111" name="Google Shape;111;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5: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200"/>
              <a:buNone/>
            </a:pPr>
            <a:r>
              <a:t/>
            </a:r>
            <a:endParaRPr/>
          </a:p>
        </p:txBody>
      </p:sp>
      <p:sp>
        <p:nvSpPr>
          <p:cNvPr id="120" name="Google Shape;12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29850e3110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29850e311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g29850e31108_0_0: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9850e31108_0_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9850e31108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g29850e31108_0_8:notes"/>
          <p:cNvSpPr txBox="1"/>
          <p:nvPr>
            <p:ph idx="12" type="sldNum"/>
          </p:nvPr>
        </p:nvSpPr>
        <p:spPr>
          <a:xfrm>
            <a:off x="3884612" y="8685213"/>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chemeClr val="dk1"/>
              </a:buClr>
              <a:buSzPts val="3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21:notes"/>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rPr lang="en-US"/>
              <a:t>Changes in vessel calibre - microcirculation are the small capillaries. The smooth muscle arteriolar walls form precapillary sphincters to regulate blood flow through the capillary bed.</a:t>
            </a:r>
            <a:endParaRPr/>
          </a:p>
          <a:p>
            <a:pPr indent="0" lvl="0" marL="0" rtl="0" algn="l">
              <a:lnSpc>
                <a:spcPct val="100000"/>
              </a:lnSpc>
              <a:spcBef>
                <a:spcPts val="0"/>
              </a:spcBef>
              <a:spcAft>
                <a:spcPts val="0"/>
              </a:spcAft>
              <a:buClr>
                <a:schemeClr val="dk1"/>
              </a:buClr>
              <a:buSzPts val="1200"/>
              <a:buFont typeface="Calibri"/>
              <a:buNone/>
            </a:pPr>
            <a:r>
              <a:rPr lang="en-US"/>
              <a:t>Increased vascular </a:t>
            </a:r>
            <a:r>
              <a:rPr lang="en-US"/>
              <a:t>permeability</a:t>
            </a:r>
            <a:r>
              <a:rPr lang="en-US"/>
              <a:t> - capillary hydrostatic pressure increased, and there is escape of plasma proteins into extravascular space - increasing colloid osmotic pressure. So more fluid leaves the vessels than is returned to them. The net escape of protein-rich fluid is called exudation → fluid exudate. This contains proteins, immunoglobulins, coagulation factors etc. </a:t>
            </a:r>
            <a:endParaRPr/>
          </a:p>
          <a:p>
            <a:pPr indent="0" lvl="0" marL="0" rtl="0" algn="l">
              <a:lnSpc>
                <a:spcPct val="100000"/>
              </a:lnSpc>
              <a:spcBef>
                <a:spcPts val="0"/>
              </a:spcBef>
              <a:spcAft>
                <a:spcPts val="0"/>
              </a:spcAft>
              <a:buClr>
                <a:schemeClr val="dk1"/>
              </a:buClr>
              <a:buSzPts val="1200"/>
              <a:buFont typeface="Calibri"/>
              <a:buNone/>
            </a:pPr>
            <a:r>
              <a:rPr lang="en-US"/>
              <a:t>Cellular exudate → </a:t>
            </a:r>
            <a:r>
              <a:rPr lang="en-US"/>
              <a:t>accumulation</a:t>
            </a:r>
            <a:r>
              <a:rPr lang="en-US"/>
              <a:t> of neutrophil polymorphs. </a:t>
            </a:r>
            <a:endParaRPr/>
          </a:p>
        </p:txBody>
      </p:sp>
      <p:sp>
        <p:nvSpPr>
          <p:cNvPr id="145" name="Google Shape;14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9850e31108_0_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04800" lvl="0" marL="457200" rtl="0" algn="l">
              <a:lnSpc>
                <a:spcPct val="100000"/>
              </a:lnSpc>
              <a:spcBef>
                <a:spcPts val="0"/>
              </a:spcBef>
              <a:spcAft>
                <a:spcPts val="0"/>
              </a:spcAft>
              <a:buSzPts val="1200"/>
              <a:buAutoNum type="arabicPeriod"/>
            </a:pPr>
            <a:r>
              <a:rPr lang="en-US"/>
              <a:t>Normal </a:t>
            </a:r>
            <a:r>
              <a:rPr lang="en-US"/>
              <a:t>circulation: blood cells flow in the “central stream” in blood vessels, and don’t flow near the endothelium. Loss of intravascular fluid and increase in plasma viscosity + slowing of flow → neutrophils flow in this plasmatic zone.</a:t>
            </a:r>
            <a:endParaRPr/>
          </a:p>
          <a:p>
            <a:pPr indent="-304800" lvl="0" marL="457200" rtl="0" algn="l">
              <a:lnSpc>
                <a:spcPct val="100000"/>
              </a:lnSpc>
              <a:spcBef>
                <a:spcPts val="0"/>
              </a:spcBef>
              <a:spcAft>
                <a:spcPts val="0"/>
              </a:spcAft>
              <a:buSzPts val="1200"/>
              <a:buAutoNum type="arabicPeriod"/>
            </a:pPr>
            <a:r>
              <a:rPr lang="en-US"/>
              <a:t>‘pavementing of neutrophils’. </a:t>
            </a:r>
            <a:endParaRPr/>
          </a:p>
          <a:p>
            <a:pPr indent="-304800" lvl="0" marL="457200" rtl="0" algn="l">
              <a:lnSpc>
                <a:spcPct val="100000"/>
              </a:lnSpc>
              <a:spcBef>
                <a:spcPts val="0"/>
              </a:spcBef>
              <a:spcAft>
                <a:spcPts val="0"/>
              </a:spcAft>
              <a:buSzPts val="1200"/>
              <a:buAutoNum type="arabicPeriod"/>
            </a:pPr>
            <a:r>
              <a:rPr lang="en-US"/>
              <a:t>Emigration - active movement through walls (venules and small veins. </a:t>
            </a:r>
            <a:endParaRPr/>
          </a:p>
          <a:p>
            <a:pPr indent="0" lvl="0" marL="0" rtl="0" algn="l">
              <a:lnSpc>
                <a:spcPct val="100000"/>
              </a:lnSpc>
              <a:spcBef>
                <a:spcPts val="0"/>
              </a:spcBef>
              <a:spcAft>
                <a:spcPts val="0"/>
              </a:spcAft>
              <a:buNone/>
            </a:pPr>
            <a:r>
              <a:rPr lang="en-US"/>
              <a:t>Outcomes of inflammation depends on the acute of the inflammation 0- type of tissue and amount of tissue destruction.</a:t>
            </a:r>
            <a:endParaRPr/>
          </a:p>
          <a:p>
            <a:pPr indent="0" lvl="0" marL="0" rtl="0" algn="l">
              <a:lnSpc>
                <a:spcPct val="100000"/>
              </a:lnSpc>
              <a:spcBef>
                <a:spcPts val="0"/>
              </a:spcBef>
              <a:spcAft>
                <a:spcPts val="0"/>
              </a:spcAft>
              <a:buNone/>
            </a:pPr>
            <a:r>
              <a:rPr lang="en-US"/>
              <a:t>Suppuration - pus accumulates, surrounded by pyogenic membrane, then there’s granulation tissue and scarring. this is an abscess, bacteria within the abscess are difficult to treat (inaccessible to antibiotics and antibodies). </a:t>
            </a:r>
            <a:endParaRPr/>
          </a:p>
          <a:p>
            <a:pPr indent="0" lvl="0" marL="0" rtl="0" algn="l">
              <a:lnSpc>
                <a:spcPct val="100000"/>
              </a:lnSpc>
              <a:spcBef>
                <a:spcPts val="0"/>
              </a:spcBef>
              <a:spcAft>
                <a:spcPts val="0"/>
              </a:spcAft>
              <a:buNone/>
            </a:pPr>
            <a:r>
              <a:rPr lang="en-US"/>
              <a:t>Organisation happens when large amounts of fibrin are formed which can’t be completely removed. substantial volumes of tissue become necrotic or if the dead tissue is not easily diggested. exudate and debris cannot be removed or discarhged.</a:t>
            </a:r>
            <a:endParaRPr/>
          </a:p>
        </p:txBody>
      </p:sp>
      <p:sp>
        <p:nvSpPr>
          <p:cNvPr id="156" name="Google Shape;156;g29850e31108_0_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 name="Shape 15"/>
        <p:cNvGrpSpPr/>
        <p:nvPr/>
      </p:nvGrpSpPr>
      <p:grpSpPr>
        <a:xfrm>
          <a:off x="0" y="0"/>
          <a:ext cx="0" cy="0"/>
          <a:chOff x="0" y="0"/>
          <a:chExt cx="0" cy="0"/>
        </a:xfrm>
      </p:grpSpPr>
      <p:sp>
        <p:nvSpPr>
          <p:cNvPr id="16" name="Google Shape;16;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 name="Shape 28"/>
        <p:cNvGrpSpPr/>
        <p:nvPr/>
      </p:nvGrpSpPr>
      <p:grpSpPr>
        <a:xfrm>
          <a:off x="0" y="0"/>
          <a:ext cx="0" cy="0"/>
          <a:chOff x="0" y="0"/>
          <a:chExt cx="0" cy="0"/>
        </a:xfrm>
      </p:grpSpPr>
      <p:sp>
        <p:nvSpPr>
          <p:cNvPr id="29" name="Google Shape;29;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1" name="Google Shape;3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2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1"/>
          <p:cNvSpPr/>
          <p:nvPr>
            <p:ph idx="2" type="pic"/>
          </p:nvPr>
        </p:nvSpPr>
        <p:spPr>
          <a:xfrm>
            <a:off x="5183188" y="987425"/>
            <a:ext cx="6172200" cy="4873625"/>
          </a:xfrm>
          <a:prstGeom prst="rect">
            <a:avLst/>
          </a:prstGeom>
          <a:noFill/>
          <a:ln>
            <a:noFill/>
          </a:ln>
        </p:spPr>
      </p:sp>
      <p:sp>
        <p:nvSpPr>
          <p:cNvPr id="68" name="Google Shape;68;p3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idx="1" type="body"/>
          </p:nvPr>
        </p:nvSpPr>
        <p:spPr>
          <a:xfrm>
            <a:off x="395416" y="659027"/>
            <a:ext cx="11343503" cy="5873577"/>
          </a:xfrm>
          <a:prstGeom prst="rect">
            <a:avLst/>
          </a:prstGeom>
          <a:noFill/>
          <a:ln>
            <a:noFill/>
          </a:ln>
        </p:spPr>
        <p:txBody>
          <a:bodyPr anchorCtr="0" anchor="t" bIns="91425" lIns="91425" spcFirstLastPara="1" rIns="91425" wrap="square" tIns="91425">
            <a:noAutofit/>
          </a:bodyPr>
          <a:lstStyle/>
          <a:p>
            <a:pPr indent="0" lvl="0" marL="177800" rtl="0" algn="l">
              <a:lnSpc>
                <a:spcPct val="90000"/>
              </a:lnSpc>
              <a:spcBef>
                <a:spcPts val="0"/>
              </a:spcBef>
              <a:spcAft>
                <a:spcPts val="0"/>
              </a:spcAft>
              <a:buClr>
                <a:schemeClr val="dk1"/>
              </a:buClr>
              <a:buSzPts val="1600"/>
              <a:buNone/>
            </a:pPr>
            <a:r>
              <a:rPr lang="en-US" sz="1600"/>
              <a:t>Thank you for signing up to deliver a Peer Teaching Society teaching session.  We appreciate you taking the time to teach our members. PLEASE DELETE THIS SLIDE BEFORE THE SESSION!</a:t>
            </a:r>
            <a:endParaRPr/>
          </a:p>
          <a:p>
            <a:pPr indent="0" lvl="0" marL="177800" rtl="0" algn="l">
              <a:lnSpc>
                <a:spcPct val="90000"/>
              </a:lnSpc>
              <a:spcBef>
                <a:spcPts val="0"/>
              </a:spcBef>
              <a:spcAft>
                <a:spcPts val="0"/>
              </a:spcAft>
              <a:buClr>
                <a:schemeClr val="dk1"/>
              </a:buClr>
              <a:buSzPts val="1600"/>
              <a:buNone/>
            </a:pPr>
            <a:r>
              <a:t/>
            </a:r>
            <a:endParaRPr sz="1600"/>
          </a:p>
          <a:p>
            <a:pPr indent="0" lvl="0" marL="177800" rtl="0" algn="l">
              <a:lnSpc>
                <a:spcPct val="90000"/>
              </a:lnSpc>
              <a:spcBef>
                <a:spcPts val="0"/>
              </a:spcBef>
              <a:spcAft>
                <a:spcPts val="0"/>
              </a:spcAft>
              <a:buClr>
                <a:schemeClr val="dk1"/>
              </a:buClr>
              <a:buSzPts val="1600"/>
              <a:buNone/>
            </a:pPr>
            <a:r>
              <a:rPr lang="en-US" sz="1600"/>
              <a:t>We have upgraded our teaching powerpoint to make it more accessible and friendly for all students.</a:t>
            </a:r>
            <a:br>
              <a:rPr lang="en-US" sz="1600"/>
            </a:br>
            <a:r>
              <a:rPr lang="en-US" sz="1600"/>
              <a:t>Please use this powerpoint template.</a:t>
            </a:r>
            <a:br>
              <a:rPr lang="en-US" sz="1600"/>
            </a:br>
            <a:br>
              <a:rPr lang="en-US" sz="1600"/>
            </a:br>
            <a:br>
              <a:rPr lang="en-US" sz="1600"/>
            </a:br>
            <a:r>
              <a:rPr lang="en-US" sz="1600"/>
              <a:t>Ways to make your teaching more accessible:</a:t>
            </a:r>
            <a:endParaRPr/>
          </a:p>
          <a:p>
            <a:pPr indent="0" lvl="0" marL="177800" rtl="0" algn="l">
              <a:lnSpc>
                <a:spcPct val="90000"/>
              </a:lnSpc>
              <a:spcBef>
                <a:spcPts val="0"/>
              </a:spcBef>
              <a:spcAft>
                <a:spcPts val="0"/>
              </a:spcAft>
              <a:buClr>
                <a:schemeClr val="dk1"/>
              </a:buClr>
              <a:buSzPts val="1600"/>
              <a:buNone/>
            </a:pPr>
            <a:r>
              <a:t/>
            </a:r>
            <a:endParaRPr sz="1600"/>
          </a:p>
          <a:p>
            <a:pPr indent="-285750" lvl="0" marL="463550" rtl="0" algn="l">
              <a:lnSpc>
                <a:spcPct val="150000"/>
              </a:lnSpc>
              <a:spcBef>
                <a:spcPts val="0"/>
              </a:spcBef>
              <a:spcAft>
                <a:spcPts val="0"/>
              </a:spcAft>
              <a:buClr>
                <a:schemeClr val="dk1"/>
              </a:buClr>
              <a:buSzPts val="1600"/>
              <a:buChar char="•"/>
            </a:pPr>
            <a:r>
              <a:rPr lang="en-US" sz="1600"/>
              <a:t>Please DO NOT use red and green colours to differentiate between information.</a:t>
            </a:r>
            <a:endParaRPr/>
          </a:p>
          <a:p>
            <a:pPr indent="-285750" lvl="0" marL="463550" rtl="0" algn="l">
              <a:lnSpc>
                <a:spcPct val="150000"/>
              </a:lnSpc>
              <a:spcBef>
                <a:spcPts val="0"/>
              </a:spcBef>
              <a:spcAft>
                <a:spcPts val="0"/>
              </a:spcAft>
              <a:buClr>
                <a:schemeClr val="dk1"/>
              </a:buClr>
              <a:buSzPts val="1600"/>
              <a:buChar char="•"/>
            </a:pPr>
            <a:r>
              <a:rPr lang="en-US" sz="1600"/>
              <a:t>Have the pale background colour that is currently set</a:t>
            </a:r>
            <a:endParaRPr/>
          </a:p>
          <a:p>
            <a:pPr indent="-285750" lvl="0" marL="463550" rtl="0" algn="l">
              <a:lnSpc>
                <a:spcPct val="150000"/>
              </a:lnSpc>
              <a:spcBef>
                <a:spcPts val="0"/>
              </a:spcBef>
              <a:spcAft>
                <a:spcPts val="0"/>
              </a:spcAft>
              <a:buClr>
                <a:schemeClr val="dk1"/>
              </a:buClr>
              <a:buSzPts val="1600"/>
              <a:buChar char="•"/>
            </a:pPr>
            <a:r>
              <a:rPr lang="en-US" sz="1600"/>
              <a:t>When adding labels use a contrasting colour so that it can be easily seen</a:t>
            </a:r>
            <a:endParaRPr/>
          </a:p>
          <a:p>
            <a:pPr indent="-285750" lvl="0" marL="463550" rtl="0" algn="l">
              <a:lnSpc>
                <a:spcPct val="150000"/>
              </a:lnSpc>
              <a:spcBef>
                <a:spcPts val="0"/>
              </a:spcBef>
              <a:spcAft>
                <a:spcPts val="0"/>
              </a:spcAft>
              <a:buClr>
                <a:schemeClr val="dk1"/>
              </a:buClr>
              <a:buSzPts val="1600"/>
              <a:buChar char="•"/>
            </a:pPr>
            <a:r>
              <a:rPr lang="en-US" sz="1600"/>
              <a:t>Don’t have large amounts of text on the pages </a:t>
            </a:r>
            <a:endParaRPr/>
          </a:p>
          <a:p>
            <a:pPr indent="-285750" lvl="0" marL="463550" rtl="0" algn="l">
              <a:lnSpc>
                <a:spcPct val="150000"/>
              </a:lnSpc>
              <a:spcBef>
                <a:spcPts val="0"/>
              </a:spcBef>
              <a:spcAft>
                <a:spcPts val="0"/>
              </a:spcAft>
              <a:buClr>
                <a:schemeClr val="dk1"/>
              </a:buClr>
              <a:buSzPts val="1600"/>
              <a:buChar char="•"/>
            </a:pPr>
            <a:r>
              <a:rPr lang="en-US" sz="1600"/>
              <a:t>Use lots of images</a:t>
            </a:r>
            <a:endParaRPr/>
          </a:p>
          <a:p>
            <a:pPr indent="-285750" lvl="0" marL="463550" rtl="0" algn="l">
              <a:lnSpc>
                <a:spcPct val="150000"/>
              </a:lnSpc>
              <a:spcBef>
                <a:spcPts val="0"/>
              </a:spcBef>
              <a:spcAft>
                <a:spcPts val="0"/>
              </a:spcAft>
              <a:buClr>
                <a:schemeClr val="dk1"/>
              </a:buClr>
              <a:buSzPts val="1600"/>
              <a:buChar char="•"/>
            </a:pPr>
            <a:r>
              <a:rPr lang="en-US" sz="1600"/>
              <a:t>Include the information within the notes box so that students can refer back to the information</a:t>
            </a:r>
            <a:endParaRPr/>
          </a:p>
          <a:p>
            <a:pPr indent="-285750" lvl="0" marL="463550" rtl="0" algn="l">
              <a:lnSpc>
                <a:spcPct val="150000"/>
              </a:lnSpc>
              <a:spcBef>
                <a:spcPts val="0"/>
              </a:spcBef>
              <a:spcAft>
                <a:spcPts val="0"/>
              </a:spcAft>
              <a:buClr>
                <a:schemeClr val="dk1"/>
              </a:buClr>
              <a:buSzPts val="1600"/>
              <a:buChar char="•"/>
            </a:pPr>
            <a:r>
              <a:rPr lang="en-US" sz="1600"/>
              <a:t>Complete your teaching through your allocated blackboard link and if possible please record it for students with learning difficulties</a:t>
            </a:r>
            <a:endParaRPr/>
          </a:p>
          <a:p>
            <a:pPr indent="-184150" lvl="0" marL="463550" rtl="0" algn="l">
              <a:lnSpc>
                <a:spcPct val="150000"/>
              </a:lnSpc>
              <a:spcBef>
                <a:spcPts val="0"/>
              </a:spcBef>
              <a:spcAft>
                <a:spcPts val="0"/>
              </a:spcAft>
              <a:buClr>
                <a:schemeClr val="dk1"/>
              </a:buClr>
              <a:buSzPts val="1600"/>
              <a:buNone/>
            </a:pPr>
            <a:r>
              <a:t/>
            </a:r>
            <a:endParaRPr sz="1600"/>
          </a:p>
          <a:p>
            <a:pPr indent="0" lvl="0" marL="177800" rtl="0" algn="l">
              <a:lnSpc>
                <a:spcPct val="150000"/>
              </a:lnSpc>
              <a:spcBef>
                <a:spcPts val="0"/>
              </a:spcBef>
              <a:spcAft>
                <a:spcPts val="0"/>
              </a:spcAft>
              <a:buClr>
                <a:schemeClr val="dk1"/>
              </a:buClr>
              <a:buSzPts val="1600"/>
              <a:buNone/>
            </a:pPr>
            <a:r>
              <a:rPr lang="en-US" sz="1600"/>
              <a:t>Include a link for teaching feedback as a QR code if you are giving a one-off lecture to receive your feedback.</a:t>
            </a:r>
            <a:endParaRPr/>
          </a:p>
        </p:txBody>
      </p:sp>
      <p:sp>
        <p:nvSpPr>
          <p:cNvPr id="89" name="Google Shape;89;p1"/>
          <p:cNvSpPr txBox="1"/>
          <p:nvPr/>
        </p:nvSpPr>
        <p:spPr>
          <a:xfrm>
            <a:off x="1981201" y="59725"/>
            <a:ext cx="8229597" cy="599302"/>
          </a:xfrm>
          <a:prstGeom prst="rect">
            <a:avLst/>
          </a:prstGeom>
          <a:noFill/>
          <a:ln>
            <a:noFill/>
          </a:ln>
        </p:spPr>
        <p:txBody>
          <a:bodyPr anchorCtr="0" anchor="t" bIns="91425" lIns="91425" spcFirstLastPara="1" rIns="91425" wrap="square" tIns="91425">
            <a:noAutofit/>
          </a:bodyPr>
          <a:lstStyle/>
          <a:p>
            <a:pPr indent="0" lvl="0" marL="17780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Peer teaching PowerPoint brief</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29850e31108_0_1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69" name="Google Shape;169;g29850e31108_0_1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0" name="Google Shape;170;g29850e31108_0_1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71" name="Google Shape;171;g29850e31108_0_16"/>
          <p:cNvSpPr txBox="1"/>
          <p:nvPr/>
        </p:nvSpPr>
        <p:spPr>
          <a:xfrm>
            <a:off x="2711609" y="449706"/>
            <a:ext cx="469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Inflammation </a:t>
            </a:r>
            <a:endParaRPr b="0" i="0" sz="1800" u="none" cap="none" strike="noStrike">
              <a:solidFill>
                <a:schemeClr val="dk1"/>
              </a:solidFill>
              <a:latin typeface="Calibri"/>
              <a:ea typeface="Calibri"/>
              <a:cs typeface="Calibri"/>
              <a:sym typeface="Calibri"/>
            </a:endParaRPr>
          </a:p>
        </p:txBody>
      </p:sp>
      <p:sp>
        <p:nvSpPr>
          <p:cNvPr id="172" name="Google Shape;172;g29850e31108_0_16"/>
          <p:cNvSpPr txBox="1"/>
          <p:nvPr/>
        </p:nvSpPr>
        <p:spPr>
          <a:xfrm>
            <a:off x="525850" y="1796925"/>
            <a:ext cx="4856100" cy="40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5 cardinal signs…</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Rubor (Redness)</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Calor (Heat)</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Tumor (Swelling)</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Dolor (Pain)</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Loss of Function</a:t>
            </a:r>
            <a:endParaRPr sz="2800">
              <a:solidFill>
                <a:schemeClr val="dk1"/>
              </a:solidFill>
              <a:latin typeface="Georgia"/>
              <a:ea typeface="Georgia"/>
              <a:cs typeface="Georgia"/>
              <a:sym typeface="Georgia"/>
            </a:endParaRPr>
          </a:p>
        </p:txBody>
      </p:sp>
      <p:sp>
        <p:nvSpPr>
          <p:cNvPr id="173" name="Google Shape;173;g29850e31108_0_16"/>
          <p:cNvSpPr txBox="1"/>
          <p:nvPr/>
        </p:nvSpPr>
        <p:spPr>
          <a:xfrm>
            <a:off x="5950475" y="1805413"/>
            <a:ext cx="4856100" cy="40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Georgia"/>
              <a:ea typeface="Georgia"/>
              <a:cs typeface="Georgia"/>
              <a:sym typeface="Georgi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g29850e31108_1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Granulomas </a:t>
            </a:r>
            <a:endParaRPr/>
          </a:p>
        </p:txBody>
      </p:sp>
      <p:sp>
        <p:nvSpPr>
          <p:cNvPr id="180" name="Google Shape;180;g29850e31108_1_0"/>
          <p:cNvSpPr txBox="1"/>
          <p:nvPr>
            <p:ph idx="1" type="body"/>
          </p:nvPr>
        </p:nvSpPr>
        <p:spPr>
          <a:xfrm>
            <a:off x="309550" y="1396075"/>
            <a:ext cx="7631100" cy="54618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Aggregate of epithelioid histiocytes. </a:t>
            </a:r>
            <a:endParaRPr/>
          </a:p>
          <a:p>
            <a:pPr indent="0" lvl="0" marL="0" rtl="0" algn="l">
              <a:spcBef>
                <a:spcPts val="1000"/>
              </a:spcBef>
              <a:spcAft>
                <a:spcPts val="0"/>
              </a:spcAft>
              <a:buNone/>
            </a:pPr>
            <a:r>
              <a:rPr lang="en-US"/>
              <a:t>Can also contain lymphocytes &amp; histiocytic giant cells. </a:t>
            </a:r>
            <a:endParaRPr/>
          </a:p>
          <a:p>
            <a:pPr indent="0" lvl="0" marL="0" rtl="0" algn="l">
              <a:spcBef>
                <a:spcPts val="1000"/>
              </a:spcBef>
              <a:spcAft>
                <a:spcPts val="0"/>
              </a:spcAft>
              <a:buNone/>
            </a:pPr>
            <a:r>
              <a:rPr lang="en-US"/>
              <a:t>One product is angiotensin converting enzyme. Measurement of the </a:t>
            </a:r>
            <a:r>
              <a:rPr lang="en-US"/>
              <a:t>activity</a:t>
            </a:r>
            <a:r>
              <a:rPr lang="en-US"/>
              <a:t> of this enzyme in the blood can act as a marker for systemic granulomatous disease.</a:t>
            </a:r>
            <a:endParaRPr/>
          </a:p>
          <a:p>
            <a:pPr indent="0" lvl="0" marL="0" rtl="0" algn="l">
              <a:spcBef>
                <a:spcPts val="1000"/>
              </a:spcBef>
              <a:spcAft>
                <a:spcPts val="0"/>
              </a:spcAft>
              <a:buNone/>
            </a:pPr>
            <a:r>
              <a:rPr lang="en-US"/>
              <a:t>Common feature of the many stimuli that can induce granulomatous inflammation is the indigestibiltiy of particulate matter by macrophages. </a:t>
            </a:r>
            <a:endParaRPr/>
          </a:p>
          <a:p>
            <a:pPr indent="0" lvl="0" marL="0" rtl="0" algn="l">
              <a:spcBef>
                <a:spcPts val="1000"/>
              </a:spcBef>
              <a:spcAft>
                <a:spcPts val="0"/>
              </a:spcAft>
              <a:buNone/>
            </a:pPr>
            <a:r>
              <a:rPr lang="en-US"/>
              <a:t>sarcoidosis </a:t>
            </a:r>
            <a:endParaRPr/>
          </a:p>
          <a:p>
            <a:pPr indent="0" lvl="0" marL="0" rtl="0" algn="l">
              <a:spcBef>
                <a:spcPts val="1000"/>
              </a:spcBef>
              <a:spcAft>
                <a:spcPts val="0"/>
              </a:spcAft>
              <a:buNone/>
            </a:pPr>
            <a:r>
              <a:rPr lang="en-US"/>
              <a:t>Tuberculosis (Granulomas + caseous necrosis)</a:t>
            </a:r>
            <a:endParaRPr/>
          </a:p>
          <a:p>
            <a:pPr indent="0" lvl="0" marL="0" rtl="0" algn="l">
              <a:spcBef>
                <a:spcPts val="1000"/>
              </a:spcBef>
              <a:spcAft>
                <a:spcPts val="0"/>
              </a:spcAft>
              <a:buNone/>
            </a:pPr>
            <a:r>
              <a:rPr lang="en-US"/>
              <a:t>leprosy </a:t>
            </a:r>
            <a:endParaRPr/>
          </a:p>
          <a:p>
            <a:pPr indent="0" lvl="0" marL="0" rtl="0" algn="l">
              <a:spcBef>
                <a:spcPts val="1000"/>
              </a:spcBef>
              <a:spcAft>
                <a:spcPts val="0"/>
              </a:spcAft>
              <a:buNone/>
            </a:pPr>
            <a:r>
              <a:rPr lang="en-US"/>
              <a:t>Parasitic infection (granulomas + eosinophils)</a:t>
            </a:r>
            <a:endParaRPr/>
          </a:p>
        </p:txBody>
      </p:sp>
      <p:sp>
        <p:nvSpPr>
          <p:cNvPr id="181" name="Google Shape;181;g29850e31108_1_0"/>
          <p:cNvSpPr txBox="1"/>
          <p:nvPr>
            <p:ph idx="1" type="body"/>
          </p:nvPr>
        </p:nvSpPr>
        <p:spPr>
          <a:xfrm>
            <a:off x="7379075" y="1019825"/>
            <a:ext cx="4812900" cy="5838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Causes:</a:t>
            </a:r>
            <a:endParaRPr/>
          </a:p>
          <a:p>
            <a:pPr indent="0" lvl="0" marL="0" rtl="0" algn="l">
              <a:spcBef>
                <a:spcPts val="1000"/>
              </a:spcBef>
              <a:spcAft>
                <a:spcPts val="0"/>
              </a:spcAft>
              <a:buNone/>
            </a:pPr>
            <a:r>
              <a:rPr lang="en-US"/>
              <a:t>Specific infections - mycobacteria (TB, leprosy), fungi, parasites, syphilis </a:t>
            </a:r>
            <a:endParaRPr/>
          </a:p>
          <a:p>
            <a:pPr indent="0" lvl="0" marL="0" rtl="0" algn="l">
              <a:spcBef>
                <a:spcPts val="1000"/>
              </a:spcBef>
              <a:spcAft>
                <a:spcPts val="0"/>
              </a:spcAft>
              <a:buNone/>
            </a:pPr>
            <a:r>
              <a:rPr lang="en-US"/>
              <a:t>Materials that resist digestion - Endogenous (keratin, necrotic bone), exogenous (silica, oils)</a:t>
            </a:r>
            <a:endParaRPr/>
          </a:p>
          <a:p>
            <a:pPr indent="0" lvl="0" marL="0" rtl="0" algn="l">
              <a:spcBef>
                <a:spcPts val="1000"/>
              </a:spcBef>
              <a:spcAft>
                <a:spcPts val="0"/>
              </a:spcAft>
              <a:buNone/>
            </a:pPr>
            <a:r>
              <a:rPr lang="en-US"/>
              <a:t>Specific chemicals (beryllium) </a:t>
            </a:r>
            <a:endParaRPr/>
          </a:p>
          <a:p>
            <a:pPr indent="0" lvl="0" marL="0" rtl="0" algn="l">
              <a:spcBef>
                <a:spcPts val="1000"/>
              </a:spcBef>
              <a:spcAft>
                <a:spcPts val="0"/>
              </a:spcAft>
              <a:buNone/>
            </a:pPr>
            <a:r>
              <a:rPr lang="en-US"/>
              <a:t>Drugs (hepatic granulomas due to allopurinol, phenylbutazone)</a:t>
            </a:r>
            <a:endParaRPr/>
          </a:p>
          <a:p>
            <a:pPr indent="0" lvl="0" marL="0" rtl="0" algn="l">
              <a:spcBef>
                <a:spcPts val="1000"/>
              </a:spcBef>
              <a:spcAft>
                <a:spcPts val="0"/>
              </a:spcAft>
              <a:buNone/>
            </a:pPr>
            <a:r>
              <a:rPr lang="en-US"/>
              <a:t>Unknown</a:t>
            </a:r>
            <a:r>
              <a:rPr lang="en-US"/>
              <a:t>: crohn’s sarcoidosis, Wegener’s granulomatosis.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g29858523f2a_0_2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87" name="Google Shape;187;g29858523f2a_0_2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8" name="Google Shape;188;g29858523f2a_0_28"/>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89" name="Google Shape;189;g29858523f2a_0_28"/>
          <p:cNvSpPr txBox="1"/>
          <p:nvPr/>
        </p:nvSpPr>
        <p:spPr>
          <a:xfrm>
            <a:off x="2711609" y="449706"/>
            <a:ext cx="469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Atherosclerosis</a:t>
            </a:r>
            <a:r>
              <a:rPr lang="en-US" sz="3600">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90" name="Google Shape;190;g29858523f2a_0_28"/>
          <p:cNvSpPr txBox="1"/>
          <p:nvPr/>
        </p:nvSpPr>
        <p:spPr>
          <a:xfrm>
            <a:off x="574100" y="1569650"/>
            <a:ext cx="3204300" cy="17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800">
              <a:solidFill>
                <a:schemeClr val="dk1"/>
              </a:solidFill>
              <a:latin typeface="Georgia"/>
              <a:ea typeface="Georgia"/>
              <a:cs typeface="Georgia"/>
              <a:sym typeface="Georgi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29858523f2a_0_3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96" name="Google Shape;196;g29858523f2a_0_3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97" name="Google Shape;197;g29858523f2a_0_3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98" name="Google Shape;198;g29858523f2a_0_36"/>
          <p:cNvSpPr txBox="1"/>
          <p:nvPr/>
        </p:nvSpPr>
        <p:spPr>
          <a:xfrm>
            <a:off x="2711595" y="449700"/>
            <a:ext cx="7370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Thrombosis vs </a:t>
            </a:r>
            <a:r>
              <a:rPr lang="en-US" sz="3600">
                <a:solidFill>
                  <a:schemeClr val="lt1"/>
                </a:solidFill>
                <a:latin typeface="Calibri"/>
                <a:ea typeface="Calibri"/>
                <a:cs typeface="Calibri"/>
                <a:sym typeface="Calibri"/>
              </a:rPr>
              <a:t>Embolism</a:t>
            </a:r>
            <a:r>
              <a:rPr lang="en-US" sz="3600">
                <a:solidFill>
                  <a:schemeClr val="lt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99" name="Google Shape;199;g29858523f2a_0_36"/>
          <p:cNvSpPr txBox="1"/>
          <p:nvPr/>
        </p:nvSpPr>
        <p:spPr>
          <a:xfrm>
            <a:off x="1712100" y="2917275"/>
            <a:ext cx="3204300" cy="17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Stuff</a:t>
            </a:r>
            <a:endParaRPr sz="2800">
              <a:solidFill>
                <a:schemeClr val="dk1"/>
              </a:solidFill>
              <a:latin typeface="Georgia"/>
              <a:ea typeface="Georgia"/>
              <a:cs typeface="Georgia"/>
              <a:sym typeface="Georgia"/>
            </a:endParaRPr>
          </a:p>
        </p:txBody>
      </p:sp>
      <p:pic>
        <p:nvPicPr>
          <p:cNvPr id="200" name="Google Shape;200;g29858523f2a_0_36"/>
          <p:cNvPicPr preferRelativeResize="0"/>
          <p:nvPr/>
        </p:nvPicPr>
        <p:blipFill>
          <a:blip r:embed="rId4">
            <a:alphaModFix/>
          </a:blip>
          <a:stretch>
            <a:fillRect/>
          </a:stretch>
        </p:blipFill>
        <p:spPr>
          <a:xfrm>
            <a:off x="6684104" y="1535113"/>
            <a:ext cx="3819987" cy="51704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29858523f2a_0_52"/>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06" name="Google Shape;206;g29858523f2a_0_52"/>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07" name="Google Shape;207;g29858523f2a_0_52"/>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208" name="Google Shape;208;g29858523f2a_0_52"/>
          <p:cNvSpPr txBox="1"/>
          <p:nvPr/>
        </p:nvSpPr>
        <p:spPr>
          <a:xfrm>
            <a:off x="2711596" y="449700"/>
            <a:ext cx="6926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Questions on Inflammation </a:t>
            </a:r>
            <a:endParaRPr b="0" i="0" sz="1800" u="none" cap="none" strike="noStrike">
              <a:solidFill>
                <a:schemeClr val="dk1"/>
              </a:solidFill>
              <a:latin typeface="Calibri"/>
              <a:ea typeface="Calibri"/>
              <a:cs typeface="Calibri"/>
              <a:sym typeface="Calibri"/>
            </a:endParaRPr>
          </a:p>
        </p:txBody>
      </p:sp>
      <p:sp>
        <p:nvSpPr>
          <p:cNvPr id="209" name="Google Shape;209;g29858523f2a_0_52"/>
          <p:cNvSpPr txBox="1"/>
          <p:nvPr/>
        </p:nvSpPr>
        <p:spPr>
          <a:xfrm>
            <a:off x="1712100" y="2917275"/>
            <a:ext cx="3204300" cy="17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Stuff</a:t>
            </a:r>
            <a:endParaRPr sz="2800">
              <a:solidFill>
                <a:schemeClr val="dk1"/>
              </a:solidFill>
              <a:latin typeface="Georgia"/>
              <a:ea typeface="Georgia"/>
              <a:cs typeface="Georgia"/>
              <a:sym typeface="Georgi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29858523f2a_0_60"/>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15" name="Google Shape;215;g29858523f2a_0_60"/>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16" name="Google Shape;216;g29858523f2a_0_60"/>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217" name="Google Shape;217;g29858523f2a_0_60"/>
          <p:cNvSpPr txBox="1"/>
          <p:nvPr/>
        </p:nvSpPr>
        <p:spPr>
          <a:xfrm>
            <a:off x="2711609" y="449706"/>
            <a:ext cx="469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Virchows Triad </a:t>
            </a:r>
            <a:endParaRPr b="0" i="0" sz="1800" u="none" cap="none" strike="noStrike">
              <a:solidFill>
                <a:schemeClr val="dk1"/>
              </a:solidFill>
              <a:latin typeface="Calibri"/>
              <a:ea typeface="Calibri"/>
              <a:cs typeface="Calibri"/>
              <a:sym typeface="Calibri"/>
            </a:endParaRPr>
          </a:p>
        </p:txBody>
      </p:sp>
      <p:sp>
        <p:nvSpPr>
          <p:cNvPr id="218" name="Google Shape;218;g29858523f2a_0_60"/>
          <p:cNvSpPr txBox="1"/>
          <p:nvPr/>
        </p:nvSpPr>
        <p:spPr>
          <a:xfrm>
            <a:off x="1712100" y="2917275"/>
            <a:ext cx="3204300" cy="17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Stuff</a:t>
            </a:r>
            <a:endParaRPr sz="2800">
              <a:solidFill>
                <a:schemeClr val="dk1"/>
              </a:solidFill>
              <a:latin typeface="Georgia"/>
              <a:ea typeface="Georgia"/>
              <a:cs typeface="Georgia"/>
              <a:sym typeface="Georgi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298d6426c87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Apoptosis vs necrosis </a:t>
            </a:r>
            <a:endParaRPr/>
          </a:p>
        </p:txBody>
      </p:sp>
      <p:sp>
        <p:nvSpPr>
          <p:cNvPr id="225" name="Google Shape;225;g298d6426c87_0_0"/>
          <p:cNvSpPr txBox="1"/>
          <p:nvPr>
            <p:ph idx="1" type="body"/>
          </p:nvPr>
        </p:nvSpPr>
        <p:spPr>
          <a:xfrm>
            <a:off x="838200" y="1825625"/>
            <a:ext cx="51816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Apoptosis vs necrosis  Mechanisms of apoptosis → Intrinsic, extrinsic, cytotoxic  Cell Definitions  Hypertrophy  Hyperplasia  Atrophy  Metaplasia  Dysplasia  Ischemia  Infarction  Cancer Pathology  Definition of a neoplasm (and of a tumour)  Tumour classification - behaviour (benign vs malignant)  Tumour classification - histogenesis (nomenclature of carcinomas and sarcomas)</a:t>
            </a:r>
            <a:endParaRPr/>
          </a:p>
        </p:txBody>
      </p:sp>
      <p:sp>
        <p:nvSpPr>
          <p:cNvPr id="226" name="Google Shape;226;g298d6426c87_0_0"/>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98d6426c87_0_8"/>
          <p:cNvSpPr txBox="1"/>
          <p:nvPr>
            <p:ph type="title"/>
          </p:nvPr>
        </p:nvSpPr>
        <p:spPr>
          <a:xfrm>
            <a:off x="0" y="1338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Apoptosis vs necrosis </a:t>
            </a:r>
            <a:endParaRPr/>
          </a:p>
        </p:txBody>
      </p:sp>
      <p:graphicFrame>
        <p:nvGraphicFramePr>
          <p:cNvPr id="233" name="Google Shape;233;g298d6426c87_0_8"/>
          <p:cNvGraphicFramePr/>
          <p:nvPr/>
        </p:nvGraphicFramePr>
        <p:xfrm>
          <a:off x="6255525" y="285150"/>
          <a:ext cx="3000000" cy="3000000"/>
        </p:xfrm>
        <a:graphic>
          <a:graphicData uri="http://schemas.openxmlformats.org/drawingml/2006/table">
            <a:tbl>
              <a:tblPr>
                <a:noFill/>
                <a:tableStyleId>{DD09EEF9-FCEA-43AA-BD47-C03A38439DB4}</a:tableStyleId>
              </a:tblPr>
              <a:tblGrid>
                <a:gridCol w="1925650"/>
                <a:gridCol w="1925650"/>
                <a:gridCol w="1925650"/>
              </a:tblGrid>
              <a:tr h="966300">
                <a:tc>
                  <a:txBody>
                    <a:bodyPr/>
                    <a:lstStyle/>
                    <a:p>
                      <a:pPr indent="0" lvl="0" marL="0" rtl="0" algn="l">
                        <a:spcBef>
                          <a:spcPts val="0"/>
                        </a:spcBef>
                        <a:spcAft>
                          <a:spcPts val="0"/>
                        </a:spcAft>
                        <a:buNone/>
                      </a:pPr>
                      <a:r>
                        <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Apoptosis</a:t>
                      </a:r>
                      <a:r>
                        <a:rPr lang="en-US" sz="2600">
                          <a:latin typeface="Calibri"/>
                          <a:ea typeface="Calibri"/>
                          <a:cs typeface="Calibri"/>
                          <a:sym typeface="Calibri"/>
                        </a:rPr>
                        <a:t> </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Necrosis </a:t>
                      </a:r>
                      <a:endParaRPr sz="2600">
                        <a:latin typeface="Calibri"/>
                        <a:ea typeface="Calibri"/>
                        <a:cs typeface="Calibri"/>
                        <a:sym typeface="Calibri"/>
                      </a:endParaRPr>
                    </a:p>
                  </a:txBody>
                  <a:tcPr marT="91425" marB="91425" marR="91425" marL="91425"/>
                </a:tc>
              </a:tr>
              <a:tr h="2331575">
                <a:tc>
                  <a:txBody>
                    <a:bodyPr/>
                    <a:lstStyle/>
                    <a:p>
                      <a:pPr indent="0" lvl="0" marL="0" rtl="0" algn="l">
                        <a:spcBef>
                          <a:spcPts val="0"/>
                        </a:spcBef>
                        <a:spcAft>
                          <a:spcPts val="0"/>
                        </a:spcAft>
                        <a:buNone/>
                      </a:pPr>
                      <a:r>
                        <a:rPr lang="en-US" sz="2600">
                          <a:latin typeface="Calibri"/>
                          <a:ea typeface="Calibri"/>
                          <a:cs typeface="Calibri"/>
                          <a:sym typeface="Calibri"/>
                        </a:rPr>
                        <a:t>Induction </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induced by physiological or pathological stimuli </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pathological injury </a:t>
                      </a:r>
                      <a:endParaRPr sz="2600">
                        <a:latin typeface="Calibri"/>
                        <a:ea typeface="Calibri"/>
                        <a:cs typeface="Calibri"/>
                        <a:sym typeface="Calibri"/>
                      </a:endParaRPr>
                    </a:p>
                    <a:p>
                      <a:pPr indent="0" lvl="0" marL="0" rtl="0" algn="l">
                        <a:spcBef>
                          <a:spcPts val="0"/>
                        </a:spcBef>
                        <a:spcAft>
                          <a:spcPts val="0"/>
                        </a:spcAft>
                        <a:buNone/>
                      </a:pPr>
                      <a:r>
                        <a:t/>
                      </a:r>
                      <a:endParaRPr sz="2600">
                        <a:latin typeface="Calibri"/>
                        <a:ea typeface="Calibri"/>
                        <a:cs typeface="Calibri"/>
                        <a:sym typeface="Calibri"/>
                      </a:endParaRPr>
                    </a:p>
                  </a:txBody>
                  <a:tcPr marT="91425" marB="91425" marR="91425" marL="91425"/>
                </a:tc>
              </a:tr>
              <a:tr h="966300">
                <a:tc>
                  <a:txBody>
                    <a:bodyPr/>
                    <a:lstStyle/>
                    <a:p>
                      <a:pPr indent="0" lvl="0" marL="0" rtl="0" algn="l">
                        <a:spcBef>
                          <a:spcPts val="0"/>
                        </a:spcBef>
                        <a:spcAft>
                          <a:spcPts val="0"/>
                        </a:spcAft>
                        <a:buNone/>
                      </a:pPr>
                      <a:r>
                        <a:rPr lang="en-US" sz="2600">
                          <a:latin typeface="Calibri"/>
                          <a:ea typeface="Calibri"/>
                          <a:cs typeface="Calibri"/>
                          <a:sym typeface="Calibri"/>
                        </a:rPr>
                        <a:t>Extent</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Single cells</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Cell groups</a:t>
                      </a:r>
                      <a:endParaRPr sz="2600">
                        <a:latin typeface="Calibri"/>
                        <a:ea typeface="Calibri"/>
                        <a:cs typeface="Calibri"/>
                        <a:sym typeface="Calibri"/>
                      </a:endParaRPr>
                    </a:p>
                  </a:txBody>
                  <a:tcPr marT="91425" marB="91425" marR="91425" marL="91425"/>
                </a:tc>
              </a:tr>
              <a:tr h="1627500">
                <a:tc>
                  <a:txBody>
                    <a:bodyPr/>
                    <a:lstStyle/>
                    <a:p>
                      <a:pPr indent="0" lvl="0" marL="0" rtl="0" algn="l">
                        <a:spcBef>
                          <a:spcPts val="0"/>
                        </a:spcBef>
                        <a:spcAft>
                          <a:spcPts val="0"/>
                        </a:spcAft>
                        <a:buNone/>
                      </a:pPr>
                      <a:r>
                        <a:rPr lang="en-US" sz="2600">
                          <a:latin typeface="Calibri"/>
                          <a:ea typeface="Calibri"/>
                          <a:cs typeface="Calibri"/>
                          <a:sym typeface="Calibri"/>
                        </a:rPr>
                        <a:t>Inflammatory response</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None</a:t>
                      </a:r>
                      <a:endParaRPr sz="26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600">
                          <a:latin typeface="Calibri"/>
                          <a:ea typeface="Calibri"/>
                          <a:cs typeface="Calibri"/>
                          <a:sym typeface="Calibri"/>
                        </a:rPr>
                        <a:t>Usual response</a:t>
                      </a:r>
                      <a:endParaRPr sz="2600">
                        <a:latin typeface="Calibri"/>
                        <a:ea typeface="Calibri"/>
                        <a:cs typeface="Calibri"/>
                        <a:sym typeface="Calibri"/>
                      </a:endParaRPr>
                    </a:p>
                  </a:txBody>
                  <a:tcPr marT="91425" marB="91425" marR="91425" marL="91425"/>
                </a:tc>
              </a:tr>
            </a:tbl>
          </a:graphicData>
        </a:graphic>
      </p:graphicFrame>
      <p:sp>
        <p:nvSpPr>
          <p:cNvPr id="234" name="Google Shape;234;g298d6426c87_0_8"/>
          <p:cNvSpPr txBox="1"/>
          <p:nvPr>
            <p:ph idx="2" type="body"/>
          </p:nvPr>
        </p:nvSpPr>
        <p:spPr>
          <a:xfrm>
            <a:off x="342600" y="1594325"/>
            <a:ext cx="5181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a:t>Apoptosis pathways </a:t>
            </a:r>
            <a:endParaRPr/>
          </a:p>
          <a:p>
            <a:pPr indent="0" lvl="0" marL="0" rtl="0" algn="l">
              <a:spcBef>
                <a:spcPts val="1000"/>
              </a:spcBef>
              <a:spcAft>
                <a:spcPts val="0"/>
              </a:spcAft>
              <a:buNone/>
            </a:pPr>
            <a:r>
              <a:rPr b="1" lang="en-US"/>
              <a:t>Intrinsic</a:t>
            </a:r>
            <a:endParaRPr b="1"/>
          </a:p>
          <a:p>
            <a:pPr indent="-342900" lvl="0" marL="457200" rtl="0" algn="l">
              <a:spcBef>
                <a:spcPts val="1000"/>
              </a:spcBef>
              <a:spcAft>
                <a:spcPts val="0"/>
              </a:spcAft>
              <a:buSzPts val="1800"/>
              <a:buChar char="-"/>
            </a:pPr>
            <a:r>
              <a:rPr b="1" lang="en-US"/>
              <a:t>Bcl-2 inhibits apoptosis, Bax enhances apoptotic stimuli. </a:t>
            </a:r>
            <a:endParaRPr b="1"/>
          </a:p>
          <a:p>
            <a:pPr indent="-342900" lvl="0" marL="457200" rtl="0" algn="l">
              <a:spcBef>
                <a:spcPts val="0"/>
              </a:spcBef>
              <a:spcAft>
                <a:spcPts val="0"/>
              </a:spcAft>
              <a:buSzPts val="1800"/>
              <a:buChar char="-"/>
            </a:pPr>
            <a:r>
              <a:rPr b="1" lang="en-US"/>
              <a:t>Bax acts a ‘molecular switch’ </a:t>
            </a:r>
            <a:endParaRPr b="1"/>
          </a:p>
          <a:p>
            <a:pPr indent="-342900" lvl="0" marL="457200" rtl="0" algn="l">
              <a:spcBef>
                <a:spcPts val="0"/>
              </a:spcBef>
              <a:spcAft>
                <a:spcPts val="0"/>
              </a:spcAft>
              <a:buSzPts val="1800"/>
              <a:buChar char="-"/>
            </a:pPr>
            <a:r>
              <a:rPr b="1" lang="en-US"/>
              <a:t>responds to stimuli such as growth factors &amp; biochemical stress (DNA damage).</a:t>
            </a:r>
            <a:endParaRPr b="1"/>
          </a:p>
          <a:p>
            <a:pPr indent="-342900" lvl="0" marL="457200" rtl="0" algn="l">
              <a:spcBef>
                <a:spcPts val="0"/>
              </a:spcBef>
              <a:spcAft>
                <a:spcPts val="0"/>
              </a:spcAft>
              <a:buSzPts val="1800"/>
              <a:buChar char="-"/>
            </a:pPr>
            <a:r>
              <a:rPr b="1" lang="en-US"/>
              <a:t>P53 induces cell cycle arrest &amp; initiates DNA damaage repair but also induces apoptosis. </a:t>
            </a:r>
            <a:endParaRPr b="1"/>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g298d6426c87_0_1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Apoptosis</a:t>
            </a:r>
            <a:r>
              <a:rPr lang="en-US"/>
              <a:t> </a:t>
            </a:r>
            <a:endParaRPr/>
          </a:p>
        </p:txBody>
      </p:sp>
      <p:sp>
        <p:nvSpPr>
          <p:cNvPr id="241" name="Google Shape;241;g298d6426c87_0_17"/>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Extrinsic pathway </a:t>
            </a:r>
            <a:endParaRPr/>
          </a:p>
          <a:p>
            <a:pPr indent="-342900" lvl="0" marL="457200" rtl="0" algn="l">
              <a:spcBef>
                <a:spcPts val="1000"/>
              </a:spcBef>
              <a:spcAft>
                <a:spcPts val="0"/>
              </a:spcAft>
              <a:buSzPts val="1800"/>
              <a:buChar char="-"/>
            </a:pPr>
            <a:r>
              <a:rPr lang="en-US"/>
              <a:t>ligand-binding to “death receptors” </a:t>
            </a:r>
            <a:endParaRPr/>
          </a:p>
          <a:p>
            <a:pPr indent="-342900" lvl="0" marL="457200" rtl="0" algn="l">
              <a:spcBef>
                <a:spcPts val="0"/>
              </a:spcBef>
              <a:spcAft>
                <a:spcPts val="0"/>
              </a:spcAft>
              <a:buSzPts val="1800"/>
              <a:buChar char="-"/>
            </a:pPr>
            <a:r>
              <a:rPr lang="en-US"/>
              <a:t>Tumour necrosis factor receptor (TNFR)</a:t>
            </a:r>
            <a:endParaRPr/>
          </a:p>
          <a:p>
            <a:pPr indent="-342900" lvl="0" marL="457200" rtl="0" algn="l">
              <a:spcBef>
                <a:spcPts val="0"/>
              </a:spcBef>
              <a:spcAft>
                <a:spcPts val="0"/>
              </a:spcAft>
              <a:buSzPts val="1800"/>
              <a:buChar char="-"/>
            </a:pPr>
            <a:r>
              <a:rPr lang="en-US"/>
              <a:t>Immune system uses this pathway to eliminate lymphocytes that would produce self-antigens </a:t>
            </a:r>
            <a:endParaRPr/>
          </a:p>
        </p:txBody>
      </p:sp>
      <p:sp>
        <p:nvSpPr>
          <p:cNvPr id="242" name="Google Shape;242;g298d6426c87_0_17"/>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Cytotoxic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9858523f2a_0_68"/>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48" name="Google Shape;248;g29858523f2a_0_68"/>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249" name="Google Shape;249;g29858523f2a_0_68"/>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250" name="Google Shape;250;g29858523f2a_0_68"/>
          <p:cNvSpPr txBox="1"/>
          <p:nvPr/>
        </p:nvSpPr>
        <p:spPr>
          <a:xfrm>
            <a:off x="2711609" y="449706"/>
            <a:ext cx="469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Cancer Pathology </a:t>
            </a:r>
            <a:endParaRPr b="0" i="0" sz="1800" u="none" cap="none" strike="noStrike">
              <a:solidFill>
                <a:schemeClr val="dk1"/>
              </a:solidFill>
              <a:latin typeface="Calibri"/>
              <a:ea typeface="Calibri"/>
              <a:cs typeface="Calibri"/>
              <a:sym typeface="Calibri"/>
            </a:endParaRPr>
          </a:p>
        </p:txBody>
      </p:sp>
      <p:sp>
        <p:nvSpPr>
          <p:cNvPr id="251" name="Google Shape;251;g29858523f2a_0_68"/>
          <p:cNvSpPr txBox="1"/>
          <p:nvPr/>
        </p:nvSpPr>
        <p:spPr>
          <a:xfrm>
            <a:off x="159650" y="1420050"/>
            <a:ext cx="8487600" cy="45255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None/>
            </a:pPr>
            <a:r>
              <a:rPr lang="en-US" sz="2500">
                <a:solidFill>
                  <a:schemeClr val="dk1"/>
                </a:solidFill>
                <a:latin typeface="Calibri"/>
                <a:ea typeface="Calibri"/>
                <a:cs typeface="Calibri"/>
                <a:sym typeface="Calibri"/>
              </a:rPr>
              <a:t>Neoplasm/Tumour - lesion resulting from the abnormal growth of cells that persists in the absence of the </a:t>
            </a:r>
            <a:r>
              <a:rPr lang="en-US" sz="2500">
                <a:solidFill>
                  <a:schemeClr val="dk1"/>
                </a:solidFill>
                <a:latin typeface="Calibri"/>
                <a:ea typeface="Calibri"/>
                <a:cs typeface="Calibri"/>
                <a:sym typeface="Calibri"/>
              </a:rPr>
              <a:t>initiating</a:t>
            </a:r>
            <a:r>
              <a:rPr lang="en-US" sz="2500">
                <a:solidFill>
                  <a:schemeClr val="dk1"/>
                </a:solidFill>
                <a:latin typeface="Calibri"/>
                <a:ea typeface="Calibri"/>
                <a:cs typeface="Calibri"/>
                <a:sym typeface="Calibri"/>
              </a:rPr>
              <a:t> stimulus. </a:t>
            </a:r>
            <a:endParaRPr sz="2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500">
                <a:solidFill>
                  <a:schemeClr val="dk1"/>
                </a:solidFill>
                <a:latin typeface="Calibri"/>
                <a:ea typeface="Calibri"/>
                <a:cs typeface="Calibri"/>
                <a:sym typeface="Calibri"/>
              </a:rPr>
              <a:t>transformation </a:t>
            </a:r>
            <a:r>
              <a:rPr lang="en-US" sz="2500">
                <a:solidFill>
                  <a:schemeClr val="dk1"/>
                </a:solidFill>
                <a:latin typeface="Calibri"/>
                <a:ea typeface="Calibri"/>
                <a:cs typeface="Calibri"/>
                <a:sym typeface="Calibri"/>
              </a:rPr>
              <a:t>requires</a:t>
            </a:r>
            <a:r>
              <a:rPr lang="en-US" sz="2500">
                <a:solidFill>
                  <a:schemeClr val="dk1"/>
                </a:solidFill>
                <a:latin typeface="Calibri"/>
                <a:ea typeface="Calibri"/>
                <a:cs typeface="Calibri"/>
                <a:sym typeface="Calibri"/>
              </a:rPr>
              <a:t> genetic alterations and epigenetic changes. </a:t>
            </a:r>
            <a:endParaRPr sz="2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500">
                <a:solidFill>
                  <a:schemeClr val="dk1"/>
                </a:solidFill>
                <a:latin typeface="Calibri"/>
                <a:ea typeface="Calibri"/>
                <a:cs typeface="Calibri"/>
                <a:sym typeface="Calibri"/>
              </a:rPr>
              <a:t>Benign tumour - grow slowly &amp; have distinct borders, don’t invade surrounding tissue, don’t invade other organs. </a:t>
            </a:r>
            <a:endParaRPr sz="2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rPr lang="en-US" sz="2500">
                <a:solidFill>
                  <a:schemeClr val="dk1"/>
                </a:solidFill>
                <a:latin typeface="Calibri"/>
                <a:ea typeface="Calibri"/>
                <a:cs typeface="Calibri"/>
                <a:sym typeface="Calibri"/>
              </a:rPr>
              <a:t>Malignant tumour - can grow quickly and have irregular borders, invade surrounding tissues, spread via metastasis.</a:t>
            </a:r>
            <a:endParaRPr sz="2500">
              <a:solidFill>
                <a:schemeClr val="dk1"/>
              </a:solidFill>
              <a:latin typeface="Calibri"/>
              <a:ea typeface="Calibri"/>
              <a:cs typeface="Calibri"/>
              <a:sym typeface="Calibri"/>
            </a:endParaRPr>
          </a:p>
          <a:p>
            <a:pPr indent="0" lvl="0" marL="0" rtl="0" algn="l">
              <a:lnSpc>
                <a:spcPct val="90000"/>
              </a:lnSpc>
              <a:spcBef>
                <a:spcPts val="1000"/>
              </a:spcBef>
              <a:spcAft>
                <a:spcPts val="0"/>
              </a:spcAft>
              <a:buNone/>
            </a:pPr>
            <a:r>
              <a:t/>
            </a:r>
            <a:endParaRPr sz="2500">
              <a:solidFill>
                <a:schemeClr val="dk1"/>
              </a:solidFill>
              <a:latin typeface="Calibri"/>
              <a:ea typeface="Calibri"/>
              <a:cs typeface="Calibri"/>
              <a:sym typeface="Calibri"/>
            </a:endParaRPr>
          </a:p>
        </p:txBody>
      </p:sp>
      <p:pic>
        <p:nvPicPr>
          <p:cNvPr id="252" name="Google Shape;252;g29858523f2a_0_68"/>
          <p:cNvPicPr preferRelativeResize="0"/>
          <p:nvPr/>
        </p:nvPicPr>
        <p:blipFill>
          <a:blip r:embed="rId4">
            <a:alphaModFix/>
          </a:blip>
          <a:stretch>
            <a:fillRect/>
          </a:stretch>
        </p:blipFill>
        <p:spPr>
          <a:xfrm>
            <a:off x="9013375" y="5206125"/>
            <a:ext cx="2750449" cy="1651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nvSpPr>
        <p:spPr>
          <a:xfrm>
            <a:off x="5401733" y="5046132"/>
            <a:ext cx="1744133" cy="629398"/>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Radley"/>
              <a:ea typeface="Radley"/>
              <a:cs typeface="Radley"/>
              <a:sym typeface="Radley"/>
            </a:endParaRPr>
          </a:p>
        </p:txBody>
      </p:sp>
      <p:sp>
        <p:nvSpPr>
          <p:cNvPr id="95" name="Google Shape;95;p2"/>
          <p:cNvSpPr txBox="1"/>
          <p:nvPr/>
        </p:nvSpPr>
        <p:spPr>
          <a:xfrm>
            <a:off x="5061475" y="5675530"/>
            <a:ext cx="2734500" cy="6462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293267"/>
                </a:solidFill>
                <a:latin typeface="Calibri"/>
                <a:ea typeface="Calibri"/>
                <a:cs typeface="Calibri"/>
                <a:sym typeface="Calibri"/>
              </a:rPr>
              <a:t>2022/2023</a:t>
            </a:r>
            <a:endParaRPr b="1" i="0" sz="3200" u="none" cap="none" strike="noStrike">
              <a:solidFill>
                <a:srgbClr val="293267"/>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b="0" l="0" r="0" t="0"/>
          <a:stretch/>
        </p:blipFill>
        <p:spPr>
          <a:xfrm>
            <a:off x="3999633" y="450064"/>
            <a:ext cx="4192731" cy="4192731"/>
          </a:xfrm>
          <a:prstGeom prst="rect">
            <a:avLst/>
          </a:prstGeom>
          <a:noFill/>
          <a:ln>
            <a:noFill/>
          </a:ln>
        </p:spPr>
      </p:pic>
      <p:pic>
        <p:nvPicPr>
          <p:cNvPr descr="A picture containing text&#10;&#10;Description automatically generated" id="97" name="Google Shape;97;p2"/>
          <p:cNvPicPr preferRelativeResize="0"/>
          <p:nvPr/>
        </p:nvPicPr>
        <p:blipFill rotWithShape="1">
          <a:blip r:embed="rId4">
            <a:alphaModFix/>
          </a:blip>
          <a:srcRect b="0" l="0" r="0" t="0"/>
          <a:stretch/>
        </p:blipFill>
        <p:spPr>
          <a:xfrm>
            <a:off x="2358035" y="-875912"/>
            <a:ext cx="7475929" cy="74759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g298d6426c87_0_28"/>
          <p:cNvSpPr txBox="1"/>
          <p:nvPr>
            <p:ph type="title"/>
          </p:nvPr>
        </p:nvSpPr>
        <p:spPr>
          <a:xfrm>
            <a:off x="0" y="0"/>
            <a:ext cx="10515600" cy="649800"/>
          </a:xfrm>
          <a:prstGeom prst="rect">
            <a:avLst/>
          </a:prstGeom>
        </p:spPr>
        <p:txBody>
          <a:bodyPr anchorCtr="0" anchor="ctr" bIns="45700" lIns="91425" spcFirstLastPara="1" rIns="91425" wrap="square" tIns="45700">
            <a:normAutofit/>
          </a:bodyPr>
          <a:lstStyle/>
          <a:p>
            <a:pPr indent="0" lvl="0" marL="0" rtl="0" algn="l">
              <a:spcBef>
                <a:spcPts val="1000"/>
              </a:spcBef>
              <a:spcAft>
                <a:spcPts val="0"/>
              </a:spcAft>
              <a:buNone/>
            </a:pPr>
            <a:r>
              <a:rPr lang="en-US" sz="2500"/>
              <a:t>Tumour classifications, histogenesis (nomenclature of carcinomas &amp; sarcomas )</a:t>
            </a:r>
            <a:endParaRPr/>
          </a:p>
        </p:txBody>
      </p:sp>
      <p:sp>
        <p:nvSpPr>
          <p:cNvPr id="259" name="Google Shape;259;g298d6426c87_0_28"/>
          <p:cNvSpPr txBox="1"/>
          <p:nvPr>
            <p:ph idx="1" type="body"/>
          </p:nvPr>
        </p:nvSpPr>
        <p:spPr>
          <a:xfrm>
            <a:off x="0" y="823200"/>
            <a:ext cx="4570500" cy="6034800"/>
          </a:xfrm>
          <a:prstGeom prst="rect">
            <a:avLst/>
          </a:prstGeom>
        </p:spPr>
        <p:txBody>
          <a:bodyPr anchorCtr="0" anchor="t" bIns="45700" lIns="91425" spcFirstLastPara="1" rIns="91425" wrap="square" tIns="45700">
            <a:normAutofit fontScale="85000" lnSpcReduction="10000"/>
          </a:bodyPr>
          <a:lstStyle/>
          <a:p>
            <a:pPr indent="0" lvl="0" marL="0" rtl="0" algn="l">
              <a:spcBef>
                <a:spcPts val="1000"/>
              </a:spcBef>
              <a:spcAft>
                <a:spcPts val="0"/>
              </a:spcAft>
              <a:buNone/>
            </a:pPr>
            <a:r>
              <a:rPr lang="en-US"/>
              <a:t>Behavioural classification - benign or malignant (invasion)</a:t>
            </a:r>
            <a:endParaRPr/>
          </a:p>
          <a:p>
            <a:pPr indent="0" lvl="0" marL="0" rtl="0" algn="l">
              <a:spcBef>
                <a:spcPts val="1000"/>
              </a:spcBef>
              <a:spcAft>
                <a:spcPts val="0"/>
              </a:spcAft>
              <a:buNone/>
            </a:pPr>
            <a:r>
              <a:rPr lang="en-US"/>
              <a:t>Histogenic classification - cell or tissue of origin </a:t>
            </a:r>
            <a:endParaRPr/>
          </a:p>
          <a:p>
            <a:pPr indent="-325755" lvl="0" marL="457200" rtl="0" algn="l">
              <a:spcBef>
                <a:spcPts val="1000"/>
              </a:spcBef>
              <a:spcAft>
                <a:spcPts val="0"/>
              </a:spcAft>
              <a:buSzPct val="64285"/>
              <a:buAutoNum type="arabicPeriod"/>
            </a:pPr>
            <a:r>
              <a:rPr lang="en-US"/>
              <a:t>Epithelial cells → carcinomas</a:t>
            </a:r>
            <a:endParaRPr/>
          </a:p>
          <a:p>
            <a:pPr indent="-325755" lvl="0" marL="457200" rtl="0" algn="l">
              <a:spcBef>
                <a:spcPts val="0"/>
              </a:spcBef>
              <a:spcAft>
                <a:spcPts val="0"/>
              </a:spcAft>
              <a:buSzPct val="64285"/>
              <a:buAutoNum type="arabicPeriod"/>
            </a:pPr>
            <a:r>
              <a:rPr lang="en-US"/>
              <a:t>connective tissue → sarcomas </a:t>
            </a:r>
            <a:endParaRPr/>
          </a:p>
          <a:p>
            <a:pPr indent="-325755" lvl="0" marL="457200" rtl="0" algn="l">
              <a:spcBef>
                <a:spcPts val="0"/>
              </a:spcBef>
              <a:spcAft>
                <a:spcPts val="0"/>
              </a:spcAft>
              <a:buSzPct val="64285"/>
              <a:buAutoNum type="arabicPeriod"/>
            </a:pPr>
            <a:r>
              <a:rPr lang="en-US"/>
              <a:t>lymphoid/haemopoetic organs → lymphomas/leukaemias</a:t>
            </a:r>
            <a:endParaRPr/>
          </a:p>
          <a:p>
            <a:pPr indent="0" lvl="0" marL="0" rtl="0" algn="l">
              <a:spcBef>
                <a:spcPts val="1000"/>
              </a:spcBef>
              <a:spcAft>
                <a:spcPts val="0"/>
              </a:spcAft>
              <a:buNone/>
            </a:pPr>
            <a:r>
              <a:rPr lang="en-US"/>
              <a:t>suffix</a:t>
            </a:r>
            <a:r>
              <a:rPr lang="en-US"/>
              <a:t> -oma </a:t>
            </a:r>
            <a:endParaRPr/>
          </a:p>
          <a:p>
            <a:pPr indent="0" lvl="0" marL="0" rtl="0" algn="l">
              <a:spcBef>
                <a:spcPts val="1000"/>
              </a:spcBef>
              <a:spcAft>
                <a:spcPts val="0"/>
              </a:spcAft>
              <a:buNone/>
            </a:pPr>
            <a:r>
              <a:rPr lang="en-US"/>
              <a:t>benign epithelial tumours are either papillomas or adenomas </a:t>
            </a:r>
            <a:endParaRPr/>
          </a:p>
          <a:p>
            <a:pPr indent="0" lvl="0" marL="0" rtl="0" algn="l">
              <a:spcBef>
                <a:spcPts val="1000"/>
              </a:spcBef>
              <a:spcAft>
                <a:spcPts val="0"/>
              </a:spcAft>
              <a:buNone/>
            </a:pPr>
            <a:r>
              <a:rPr lang="en-US"/>
              <a:t>benign connective tissue tumours have prefix denoting cell of origin. </a:t>
            </a:r>
            <a:endParaRPr/>
          </a:p>
          <a:p>
            <a:pPr indent="0" lvl="0" marL="0" rtl="0" algn="l">
              <a:spcBef>
                <a:spcPts val="1000"/>
              </a:spcBef>
              <a:spcAft>
                <a:spcPts val="0"/>
              </a:spcAft>
              <a:buNone/>
            </a:pPr>
            <a:r>
              <a:rPr lang="en-US"/>
              <a:t>malignant epithelial tumours = carcinomas </a:t>
            </a:r>
            <a:endParaRPr/>
          </a:p>
          <a:p>
            <a:pPr indent="0" lvl="0" marL="0" rtl="0" algn="l">
              <a:spcBef>
                <a:spcPts val="1000"/>
              </a:spcBef>
              <a:spcAft>
                <a:spcPts val="0"/>
              </a:spcAft>
              <a:buNone/>
            </a:pPr>
            <a:r>
              <a:rPr lang="en-US"/>
              <a:t>malignant connective tissue tumours = sarcomas</a:t>
            </a:r>
            <a:endParaRPr/>
          </a:p>
        </p:txBody>
      </p:sp>
      <p:sp>
        <p:nvSpPr>
          <p:cNvPr id="260" name="Google Shape;260;g298d6426c87_0_28"/>
          <p:cNvSpPr txBox="1"/>
          <p:nvPr>
            <p:ph idx="2" type="body"/>
          </p:nvPr>
        </p:nvSpPr>
        <p:spPr>
          <a:xfrm>
            <a:off x="4834950" y="823200"/>
            <a:ext cx="7357200" cy="60348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b="1" lang="en-US"/>
              <a:t>Benign epithelial tumours </a:t>
            </a:r>
            <a:endParaRPr b="1"/>
          </a:p>
          <a:p>
            <a:pPr indent="-342900" lvl="0" marL="457200" rtl="0" algn="l">
              <a:spcBef>
                <a:spcPts val="1000"/>
              </a:spcBef>
              <a:spcAft>
                <a:spcPts val="0"/>
              </a:spcAft>
              <a:buSzPts val="1800"/>
              <a:buChar char="-"/>
            </a:pPr>
            <a:r>
              <a:rPr lang="en-US"/>
              <a:t>papillomas (benign tumour of non-glandular origin)</a:t>
            </a:r>
            <a:endParaRPr/>
          </a:p>
          <a:p>
            <a:pPr indent="-342900" lvl="0" marL="457200" rtl="0" algn="l">
              <a:spcBef>
                <a:spcPts val="0"/>
              </a:spcBef>
              <a:spcAft>
                <a:spcPts val="0"/>
              </a:spcAft>
              <a:buSzPts val="1800"/>
              <a:buChar char="-"/>
            </a:pPr>
            <a:r>
              <a:rPr lang="en-US"/>
              <a:t>adenomas (benign tumour of glandular epithelium)</a:t>
            </a:r>
            <a:endParaRPr/>
          </a:p>
          <a:p>
            <a:pPr indent="0" lvl="0" marL="0" rtl="0" algn="l">
              <a:spcBef>
                <a:spcPts val="1000"/>
              </a:spcBef>
              <a:spcAft>
                <a:spcPts val="0"/>
              </a:spcAft>
              <a:buNone/>
            </a:pPr>
            <a:r>
              <a:rPr b="1" lang="en-US"/>
              <a:t>malignant epithelial tumours </a:t>
            </a:r>
            <a:endParaRPr b="1"/>
          </a:p>
          <a:p>
            <a:pPr indent="-342900" lvl="0" marL="457200" rtl="0" algn="l">
              <a:spcBef>
                <a:spcPts val="1000"/>
              </a:spcBef>
              <a:spcAft>
                <a:spcPts val="0"/>
              </a:spcAft>
              <a:buSzPts val="1800"/>
              <a:buChar char="-"/>
            </a:pPr>
            <a:r>
              <a:rPr lang="en-US"/>
              <a:t>Carcinomas </a:t>
            </a:r>
            <a:endParaRPr/>
          </a:p>
          <a:p>
            <a:pPr indent="-342900" lvl="1" marL="914400" rtl="0" algn="l">
              <a:spcBef>
                <a:spcPts val="0"/>
              </a:spcBef>
              <a:spcAft>
                <a:spcPts val="0"/>
              </a:spcAft>
              <a:buSzPts val="1800"/>
              <a:buChar char="-"/>
            </a:pPr>
            <a:r>
              <a:rPr lang="en-US"/>
              <a:t>non-glandular epithelium = prefixed by epithelial cell type </a:t>
            </a:r>
            <a:endParaRPr/>
          </a:p>
          <a:p>
            <a:pPr indent="-342900" lvl="1" marL="914400" rtl="0" algn="l">
              <a:spcBef>
                <a:spcPts val="0"/>
              </a:spcBef>
              <a:spcAft>
                <a:spcPts val="0"/>
              </a:spcAft>
              <a:buSzPts val="1800"/>
              <a:buChar char="-"/>
            </a:pPr>
            <a:r>
              <a:rPr lang="en-US"/>
              <a:t>glandular epithelium = adenocarcinomas + tissue of origin. </a:t>
            </a:r>
            <a:endParaRPr/>
          </a:p>
          <a:p>
            <a:pPr indent="0" lvl="0" marL="0" rtl="0" algn="l">
              <a:spcBef>
                <a:spcPts val="1000"/>
              </a:spcBef>
              <a:spcAft>
                <a:spcPts val="0"/>
              </a:spcAft>
              <a:buNone/>
            </a:pPr>
            <a:r>
              <a:rPr b="1" lang="en-US"/>
              <a:t>Benign connective tissue &amp; mesenchymal tumours </a:t>
            </a:r>
            <a:endParaRPr b="1"/>
          </a:p>
          <a:p>
            <a:pPr indent="-342900" lvl="0" marL="457200" rtl="0" algn="l">
              <a:spcBef>
                <a:spcPts val="1000"/>
              </a:spcBef>
              <a:spcAft>
                <a:spcPts val="0"/>
              </a:spcAft>
              <a:buSzPts val="1800"/>
              <a:buChar char="-"/>
            </a:pPr>
            <a:r>
              <a:rPr lang="en-US"/>
              <a:t>cell of origin + oma </a:t>
            </a:r>
            <a:endParaRPr/>
          </a:p>
          <a:p>
            <a:pPr indent="0" lvl="0" marL="0" rtl="0" algn="l">
              <a:spcBef>
                <a:spcPts val="1000"/>
              </a:spcBef>
              <a:spcAft>
                <a:spcPts val="0"/>
              </a:spcAft>
              <a:buNone/>
            </a:pPr>
            <a:r>
              <a:rPr b="1" lang="en-US"/>
              <a:t>malignant</a:t>
            </a:r>
            <a:r>
              <a:rPr b="1" lang="en-US"/>
              <a:t> connective tissue &amp; mesenchymal tumours </a:t>
            </a:r>
            <a:endParaRPr b="1"/>
          </a:p>
          <a:p>
            <a:pPr indent="-342900" lvl="0" marL="457200" rtl="0" algn="l">
              <a:spcBef>
                <a:spcPts val="1000"/>
              </a:spcBef>
              <a:spcAft>
                <a:spcPts val="0"/>
              </a:spcAft>
              <a:buSzPts val="1800"/>
              <a:buChar char="-"/>
            </a:pPr>
            <a:r>
              <a:rPr lang="en-US"/>
              <a:t>cell of origin + sarcoma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g298d6426c87_0_5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267" name="Google Shape;267;g298d6426c87_0_50"/>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268" name="Google Shape;268;g298d6426c87_0_50"/>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pic>
        <p:nvPicPr>
          <p:cNvPr id="269" name="Google Shape;269;g298d6426c87_0_50"/>
          <p:cNvPicPr preferRelativeResize="0"/>
          <p:nvPr/>
        </p:nvPicPr>
        <p:blipFill>
          <a:blip r:embed="rId3">
            <a:alphaModFix/>
          </a:blip>
          <a:stretch>
            <a:fillRect/>
          </a:stretch>
        </p:blipFill>
        <p:spPr>
          <a:xfrm>
            <a:off x="3990975" y="80963"/>
            <a:ext cx="4210050" cy="66960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298d6426c87_0_3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mode of tumour spread </a:t>
            </a:r>
            <a:endParaRPr/>
          </a:p>
        </p:txBody>
      </p:sp>
      <p:sp>
        <p:nvSpPr>
          <p:cNvPr id="276" name="Google Shape;276;g298d6426c87_0_35"/>
          <p:cNvSpPr txBox="1"/>
          <p:nvPr>
            <p:ph idx="1" type="body"/>
          </p:nvPr>
        </p:nvSpPr>
        <p:spPr>
          <a:xfrm>
            <a:off x="838200" y="1825625"/>
            <a:ext cx="5181600" cy="4351200"/>
          </a:xfrm>
          <a:prstGeom prst="rect">
            <a:avLst/>
          </a:prstGeom>
        </p:spPr>
        <p:txBody>
          <a:bodyPr anchorCtr="0" anchor="t" bIns="45700" lIns="91425" spcFirstLastPara="1" rIns="91425" wrap="square" tIns="45700">
            <a:normAutofit fontScale="92500" lnSpcReduction="10000"/>
          </a:bodyPr>
          <a:lstStyle/>
          <a:p>
            <a:pPr indent="0" lvl="0" marL="0" rtl="0" algn="l">
              <a:spcBef>
                <a:spcPts val="1000"/>
              </a:spcBef>
              <a:spcAft>
                <a:spcPts val="0"/>
              </a:spcAft>
              <a:buNone/>
            </a:pPr>
            <a:r>
              <a:rPr lang="en-US"/>
              <a:t>Invasion - reduced cellular cohesion, production of proteolytic enzymes, abnormal cell motility </a:t>
            </a:r>
            <a:endParaRPr/>
          </a:p>
          <a:p>
            <a:pPr indent="0" lvl="0" marL="0" rtl="0" algn="l">
              <a:spcBef>
                <a:spcPts val="1000"/>
              </a:spcBef>
              <a:spcAft>
                <a:spcPts val="0"/>
              </a:spcAft>
              <a:buNone/>
            </a:pPr>
            <a:r>
              <a:rPr lang="en-US"/>
              <a:t>metastasis is the process of formation of distant secondary tumours. </a:t>
            </a:r>
            <a:endParaRPr/>
          </a:p>
          <a:p>
            <a:pPr indent="0" lvl="0" marL="0" rtl="0" algn="l">
              <a:spcBef>
                <a:spcPts val="1000"/>
              </a:spcBef>
              <a:spcAft>
                <a:spcPts val="0"/>
              </a:spcAft>
              <a:buNone/>
            </a:pPr>
            <a:r>
              <a:rPr lang="en-US"/>
              <a:t>Lymphatic, blood vessels, body cavities. </a:t>
            </a:r>
            <a:endParaRPr/>
          </a:p>
          <a:p>
            <a:pPr indent="0" lvl="0" marL="0" rtl="0" algn="l">
              <a:spcBef>
                <a:spcPts val="1000"/>
              </a:spcBef>
              <a:spcAft>
                <a:spcPts val="0"/>
              </a:spcAft>
              <a:buNone/>
            </a:pPr>
            <a:r>
              <a:rPr lang="en-US"/>
              <a:t>carcinomas prefer lymphatic spread </a:t>
            </a:r>
            <a:endParaRPr/>
          </a:p>
          <a:p>
            <a:pPr indent="0" lvl="0" marL="0" rtl="0" algn="l">
              <a:spcBef>
                <a:spcPts val="1000"/>
              </a:spcBef>
              <a:spcAft>
                <a:spcPts val="0"/>
              </a:spcAft>
              <a:buNone/>
            </a:pPr>
            <a:r>
              <a:rPr lang="en-US"/>
              <a:t>sarcomas prefer haematogenous spread.</a:t>
            </a:r>
            <a:endParaRPr/>
          </a:p>
        </p:txBody>
      </p:sp>
      <p:sp>
        <p:nvSpPr>
          <p:cNvPr id="277" name="Google Shape;277;g298d6426c87_0_35"/>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Which tumours metastasise to bone? BLT-KP</a:t>
            </a:r>
            <a:endParaRPr/>
          </a:p>
          <a:p>
            <a:pPr indent="-342900" lvl="0" marL="457200" rtl="0" algn="l">
              <a:spcBef>
                <a:spcPts val="1000"/>
              </a:spcBef>
              <a:spcAft>
                <a:spcPts val="0"/>
              </a:spcAft>
              <a:buSzPts val="1800"/>
              <a:buAutoNum type="arabicPeriod"/>
            </a:pPr>
            <a:r>
              <a:rPr lang="en-US"/>
              <a:t>breast </a:t>
            </a:r>
            <a:endParaRPr/>
          </a:p>
          <a:p>
            <a:pPr indent="-342900" lvl="0" marL="457200" rtl="0" algn="l">
              <a:spcBef>
                <a:spcPts val="0"/>
              </a:spcBef>
              <a:spcAft>
                <a:spcPts val="0"/>
              </a:spcAft>
              <a:buSzPts val="1800"/>
              <a:buAutoNum type="arabicPeriod"/>
            </a:pPr>
            <a:r>
              <a:rPr lang="en-US"/>
              <a:t>lung </a:t>
            </a:r>
            <a:endParaRPr/>
          </a:p>
          <a:p>
            <a:pPr indent="-342900" lvl="0" marL="457200" rtl="0" algn="l">
              <a:spcBef>
                <a:spcPts val="0"/>
              </a:spcBef>
              <a:spcAft>
                <a:spcPts val="0"/>
              </a:spcAft>
              <a:buSzPts val="1800"/>
              <a:buAutoNum type="arabicPeriod"/>
            </a:pPr>
            <a:r>
              <a:rPr lang="en-US"/>
              <a:t>prostate </a:t>
            </a:r>
            <a:endParaRPr/>
          </a:p>
          <a:p>
            <a:pPr indent="-342900" lvl="0" marL="457200" rtl="0" algn="l">
              <a:spcBef>
                <a:spcPts val="0"/>
              </a:spcBef>
              <a:spcAft>
                <a:spcPts val="0"/>
              </a:spcAft>
              <a:buSzPts val="1800"/>
              <a:buAutoNum type="arabicPeriod"/>
            </a:pPr>
            <a:r>
              <a:rPr lang="en-US"/>
              <a:t>kidney </a:t>
            </a:r>
            <a:endParaRPr/>
          </a:p>
          <a:p>
            <a:pPr indent="-342900" lvl="0" marL="457200" rtl="0" algn="l">
              <a:spcBef>
                <a:spcPts val="0"/>
              </a:spcBef>
              <a:spcAft>
                <a:spcPts val="0"/>
              </a:spcAft>
              <a:buSzPts val="1800"/>
              <a:buAutoNum type="arabicPeriod"/>
            </a:pPr>
            <a:r>
              <a:rPr lang="en-US"/>
              <a:t>thyroid </a:t>
            </a:r>
            <a:endParaRPr/>
          </a:p>
          <a:p>
            <a:pPr indent="0" lvl="0" marL="0" rtl="0" algn="l">
              <a:spcBef>
                <a:spcPts val="100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298d6426c87_0_42"/>
          <p:cNvSpPr txBox="1"/>
          <p:nvPr>
            <p:ph type="title"/>
          </p:nvPr>
        </p:nvSpPr>
        <p:spPr>
          <a:xfrm>
            <a:off x="-52375" y="0"/>
            <a:ext cx="12192000" cy="182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2960"/>
              <a:t>Risk factors for cancers (carcinogens, inherited predispositions e.g. FAP and HNPCC in colorectal cancer)  Which cancers are screened for in the UK and how they’re screened (colorectal, breast, cervical) NB: Cancer screening is a form of secondary prevention </a:t>
            </a:r>
            <a:endParaRPr sz="2960"/>
          </a:p>
        </p:txBody>
      </p:sp>
      <p:sp>
        <p:nvSpPr>
          <p:cNvPr id="284" name="Google Shape;284;g298d6426c87_0_42"/>
          <p:cNvSpPr txBox="1"/>
          <p:nvPr>
            <p:ph idx="1" type="body"/>
          </p:nvPr>
        </p:nvSpPr>
        <p:spPr>
          <a:xfrm>
            <a:off x="0" y="1825625"/>
            <a:ext cx="5943600" cy="5032500"/>
          </a:xfrm>
          <a:prstGeom prst="rect">
            <a:avLst/>
          </a:prstGeom>
        </p:spPr>
        <p:txBody>
          <a:bodyPr anchorCtr="0" anchor="t" bIns="45700" lIns="91425" spcFirstLastPara="1" rIns="91425" wrap="square" tIns="45700">
            <a:normAutofit fontScale="85000" lnSpcReduction="20000"/>
          </a:bodyPr>
          <a:lstStyle/>
          <a:p>
            <a:pPr indent="0" lvl="0" marL="0" rtl="0" algn="l">
              <a:spcBef>
                <a:spcPts val="1000"/>
              </a:spcBef>
              <a:spcAft>
                <a:spcPts val="0"/>
              </a:spcAft>
              <a:buNone/>
            </a:pPr>
            <a:r>
              <a:rPr lang="en-US"/>
              <a:t>Carcinogenesis - the process that results in the transformation of normal cells to neoplastic cells by causing permanent genetic alterations.</a:t>
            </a:r>
            <a:endParaRPr/>
          </a:p>
          <a:p>
            <a:pPr indent="0" lvl="0" marL="0" rtl="0" algn="l">
              <a:spcBef>
                <a:spcPts val="1000"/>
              </a:spcBef>
              <a:spcAft>
                <a:spcPts val="0"/>
              </a:spcAft>
              <a:buNone/>
            </a:pPr>
            <a:r>
              <a:rPr lang="en-US"/>
              <a:t>carcinogen = environmental agent</a:t>
            </a:r>
            <a:endParaRPr/>
          </a:p>
          <a:p>
            <a:pPr indent="0" lvl="0" marL="0" rtl="0" algn="l">
              <a:spcBef>
                <a:spcPts val="1000"/>
              </a:spcBef>
              <a:spcAft>
                <a:spcPts val="0"/>
              </a:spcAft>
              <a:buNone/>
            </a:pPr>
            <a:r>
              <a:rPr lang="en-US"/>
              <a:t>chemicals (smoking - lung cancer. painters - bladder cancer.</a:t>
            </a:r>
            <a:endParaRPr/>
          </a:p>
          <a:p>
            <a:pPr indent="0" lvl="0" marL="0" rtl="0" algn="l">
              <a:spcBef>
                <a:spcPts val="1000"/>
              </a:spcBef>
              <a:spcAft>
                <a:spcPts val="0"/>
              </a:spcAft>
              <a:buNone/>
            </a:pPr>
            <a:r>
              <a:rPr lang="en-US"/>
              <a:t>virsuses (HPV 16 and 18 - cervical carcinoma). hepatitis B and C - hepatocellular carcinoma </a:t>
            </a:r>
            <a:endParaRPr/>
          </a:p>
          <a:p>
            <a:pPr indent="0" lvl="0" marL="0" rtl="0" algn="l">
              <a:spcBef>
                <a:spcPts val="1000"/>
              </a:spcBef>
              <a:spcAft>
                <a:spcPts val="0"/>
              </a:spcAft>
              <a:buNone/>
            </a:pPr>
            <a:r>
              <a:rPr lang="en-US"/>
              <a:t>ionising &amp; non-ionising radiation </a:t>
            </a:r>
            <a:endParaRPr/>
          </a:p>
          <a:p>
            <a:pPr indent="0" lvl="0" marL="0" rtl="0" algn="l">
              <a:spcBef>
                <a:spcPts val="1000"/>
              </a:spcBef>
              <a:spcAft>
                <a:spcPts val="0"/>
              </a:spcAft>
              <a:buNone/>
            </a:pPr>
            <a:r>
              <a:rPr lang="en-US"/>
              <a:t>exogenous hormones (oestrogen and endometrial carcinomas. </a:t>
            </a:r>
            <a:endParaRPr/>
          </a:p>
          <a:p>
            <a:pPr indent="0" lvl="0" marL="0" rtl="0" algn="l">
              <a:spcBef>
                <a:spcPts val="1000"/>
              </a:spcBef>
              <a:spcAft>
                <a:spcPts val="0"/>
              </a:spcAft>
              <a:buNone/>
            </a:pPr>
            <a:r>
              <a:rPr lang="en-US"/>
              <a:t>bacteria, fungi, parasites (h.pylori in gastric MALT lymphomas), gastric adenocarcinoma.</a:t>
            </a:r>
            <a:endParaRPr/>
          </a:p>
          <a:p>
            <a:pPr indent="0" lvl="0" marL="0" rtl="0" algn="l">
              <a:spcBef>
                <a:spcPts val="1000"/>
              </a:spcBef>
              <a:spcAft>
                <a:spcPts val="0"/>
              </a:spcAft>
              <a:buNone/>
            </a:pPr>
            <a:r>
              <a:rPr lang="en-US"/>
              <a:t>miscellaneous agents (asbetstos - mesothelioma)</a:t>
            </a:r>
            <a:endParaRPr/>
          </a:p>
        </p:txBody>
      </p:sp>
      <p:sp>
        <p:nvSpPr>
          <p:cNvPr id="285" name="Google Shape;285;g298d6426c87_0_42"/>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lang="en-US"/>
              <a:t>Inherited predisposition </a:t>
            </a:r>
            <a:endParaRPr/>
          </a:p>
          <a:p>
            <a:pPr indent="-342900" lvl="0" marL="457200" rtl="0" algn="l">
              <a:spcBef>
                <a:spcPts val="1000"/>
              </a:spcBef>
              <a:spcAft>
                <a:spcPts val="0"/>
              </a:spcAft>
              <a:buSzPts val="1800"/>
              <a:buChar char="-"/>
            </a:pPr>
            <a:r>
              <a:rPr lang="en-US"/>
              <a:t>FAP (familial adenomatous polyposis coli) - colorectal adenomas &amp; adenocarcinomas. &gt;100 adenomaatous polyps. autosomal dominant </a:t>
            </a:r>
            <a:endParaRPr/>
          </a:p>
          <a:p>
            <a:pPr indent="-342900" lvl="0" marL="457200" rtl="0" algn="l">
              <a:spcBef>
                <a:spcPts val="0"/>
              </a:spcBef>
              <a:spcAft>
                <a:spcPts val="0"/>
              </a:spcAft>
              <a:buSzPts val="1800"/>
              <a:buChar char="-"/>
            </a:pPr>
            <a:r>
              <a:rPr lang="en-US"/>
              <a:t>Hereditary non-polyposis colorectal cancer (lynch syndrome) - colorectal carcinoma &amp; other tumours (endometrial, ovarian, stomach, intestine, skin). autosomal dominant.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98d6426c87_0_58"/>
          <p:cNvSpPr txBox="1"/>
          <p:nvPr>
            <p:ph type="title"/>
          </p:nvPr>
        </p:nvSpPr>
        <p:spPr>
          <a:xfrm>
            <a:off x="-52375" y="0"/>
            <a:ext cx="12192000" cy="1825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SzPts val="990"/>
              <a:buNone/>
            </a:pPr>
            <a:r>
              <a:rPr lang="en-US" sz="2960"/>
              <a:t>Which cancers are screened for in the UK and how they’re screened (colorectal, breast, cervical) NB: Cancer screening is a form of secondary prevention </a:t>
            </a:r>
            <a:endParaRPr sz="2960"/>
          </a:p>
        </p:txBody>
      </p:sp>
      <p:sp>
        <p:nvSpPr>
          <p:cNvPr id="292" name="Google Shape;292;g298d6426c87_0_58"/>
          <p:cNvSpPr txBox="1"/>
          <p:nvPr>
            <p:ph idx="1" type="body"/>
          </p:nvPr>
        </p:nvSpPr>
        <p:spPr>
          <a:xfrm>
            <a:off x="0" y="1825625"/>
            <a:ext cx="5943600" cy="5032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Colorectal cancer </a:t>
            </a:r>
            <a:endParaRPr/>
          </a:p>
          <a:p>
            <a:pPr indent="0" lvl="0" marL="0" rtl="0" algn="l">
              <a:spcBef>
                <a:spcPts val="1000"/>
              </a:spcBef>
              <a:spcAft>
                <a:spcPts val="0"/>
              </a:spcAft>
              <a:buNone/>
            </a:pPr>
            <a:r>
              <a:rPr lang="en-US"/>
              <a:t>Breast cancer</a:t>
            </a:r>
            <a:endParaRPr/>
          </a:p>
          <a:p>
            <a:pPr indent="0" lvl="0" marL="0" rtl="0" algn="l">
              <a:spcBef>
                <a:spcPts val="1000"/>
              </a:spcBef>
              <a:spcAft>
                <a:spcPts val="0"/>
              </a:spcAft>
              <a:buNone/>
            </a:pPr>
            <a:r>
              <a:rPr lang="en-US"/>
              <a:t>Cervical cancer </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US"/>
              <a:t>secondary prevention - measures that lead to an early diagnosis &amp; prompt treatment.</a:t>
            </a:r>
            <a:endParaRPr/>
          </a:p>
        </p:txBody>
      </p:sp>
      <p:sp>
        <p:nvSpPr>
          <p:cNvPr id="293" name="Google Shape;293;g298d6426c87_0_58"/>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342900" lvl="0" marL="457200" rtl="0" algn="l">
              <a:spcBef>
                <a:spcPts val="1000"/>
              </a:spcBef>
              <a:spcAft>
                <a:spcPts val="0"/>
              </a:spcAft>
              <a:buSzPts val="1800"/>
              <a:buChar char="-"/>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9858523f2a_0_76"/>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299" name="Google Shape;299;g29858523f2a_0_76"/>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00" name="Google Shape;300;g29858523f2a_0_7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301" name="Google Shape;301;g29858523f2a_0_76"/>
          <p:cNvSpPr txBox="1"/>
          <p:nvPr/>
        </p:nvSpPr>
        <p:spPr>
          <a:xfrm>
            <a:off x="2711592" y="449700"/>
            <a:ext cx="89475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Cell Definitions  </a:t>
            </a:r>
            <a:endParaRPr b="0" i="0" sz="1800" u="none" cap="none" strike="noStrike">
              <a:solidFill>
                <a:schemeClr val="dk1"/>
              </a:solidFill>
              <a:latin typeface="Calibri"/>
              <a:ea typeface="Calibri"/>
              <a:cs typeface="Calibri"/>
              <a:sym typeface="Calibri"/>
            </a:endParaRPr>
          </a:p>
        </p:txBody>
      </p:sp>
      <p:sp>
        <p:nvSpPr>
          <p:cNvPr id="302" name="Google Shape;302;g29858523f2a_0_76"/>
          <p:cNvSpPr txBox="1"/>
          <p:nvPr/>
        </p:nvSpPr>
        <p:spPr>
          <a:xfrm>
            <a:off x="842550" y="1382725"/>
            <a:ext cx="10506900" cy="548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solidFill>
                  <a:schemeClr val="dk1"/>
                </a:solidFill>
                <a:latin typeface="Georgia"/>
                <a:ea typeface="Georgia"/>
                <a:cs typeface="Georgia"/>
                <a:sym typeface="Georgia"/>
              </a:rPr>
              <a:t>Hypertrophy - Increase in cell </a:t>
            </a:r>
            <a:r>
              <a:rPr lang="en-US" sz="3000">
                <a:solidFill>
                  <a:schemeClr val="dk1"/>
                </a:solidFill>
                <a:latin typeface="Georgia"/>
                <a:ea typeface="Georgia"/>
                <a:cs typeface="Georgia"/>
                <a:sym typeface="Georgia"/>
              </a:rPr>
              <a:t>size without cell division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en-US" sz="3000">
                <a:solidFill>
                  <a:schemeClr val="dk1"/>
                </a:solidFill>
                <a:latin typeface="Georgia"/>
                <a:ea typeface="Georgia"/>
                <a:cs typeface="Georgia"/>
                <a:sym typeface="Georgia"/>
              </a:rPr>
              <a:t> Hyperplasia - increase in cell number by mitosis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en-US" sz="3000">
                <a:solidFill>
                  <a:schemeClr val="dk1"/>
                </a:solidFill>
                <a:latin typeface="Georgia"/>
                <a:ea typeface="Georgia"/>
                <a:cs typeface="Georgia"/>
                <a:sym typeface="Georgia"/>
              </a:rPr>
              <a:t>Atrophy - decrease in size of an organ or cell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en-US" sz="3000">
                <a:solidFill>
                  <a:schemeClr val="dk1"/>
                </a:solidFill>
                <a:latin typeface="Georgia"/>
                <a:ea typeface="Georgia"/>
                <a:cs typeface="Georgia"/>
                <a:sym typeface="Georgia"/>
              </a:rPr>
              <a:t>Metaplasia -  transformation of one type of differentiated cell into another fully differentiated cell.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en-US" sz="3000">
                <a:solidFill>
                  <a:schemeClr val="dk1"/>
                </a:solidFill>
                <a:latin typeface="Georgia"/>
                <a:ea typeface="Georgia"/>
                <a:cs typeface="Georgia"/>
                <a:sym typeface="Georgia"/>
              </a:rPr>
              <a:t>Dysplasia  - neoplastic epithelial alteration without invasive </a:t>
            </a:r>
            <a:r>
              <a:rPr lang="en-US" sz="3000">
                <a:solidFill>
                  <a:schemeClr val="dk1"/>
                </a:solidFill>
                <a:latin typeface="Georgia"/>
                <a:ea typeface="Georgia"/>
                <a:cs typeface="Georgia"/>
                <a:sym typeface="Georgia"/>
              </a:rPr>
              <a:t>growth.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en-US" sz="3000">
                <a:solidFill>
                  <a:schemeClr val="dk1"/>
                </a:solidFill>
                <a:latin typeface="Georgia"/>
                <a:ea typeface="Georgia"/>
                <a:cs typeface="Georgia"/>
                <a:sym typeface="Georgia"/>
              </a:rPr>
              <a:t>Ischemia - insufficient vascular perfusion → lack of oxygen to tissue. Reversible(ish). </a:t>
            </a:r>
            <a:endParaRPr sz="3000">
              <a:solidFill>
                <a:schemeClr val="dk1"/>
              </a:solidFill>
              <a:latin typeface="Georgia"/>
              <a:ea typeface="Georgia"/>
              <a:cs typeface="Georgia"/>
              <a:sym typeface="Georgia"/>
            </a:endParaRPr>
          </a:p>
          <a:p>
            <a:pPr indent="0" lvl="0" marL="0" rtl="0" algn="l">
              <a:spcBef>
                <a:spcPts val="0"/>
              </a:spcBef>
              <a:spcAft>
                <a:spcPts val="0"/>
              </a:spcAft>
              <a:buNone/>
            </a:pPr>
            <a:r>
              <a:rPr lang="en-US" sz="3000">
                <a:solidFill>
                  <a:schemeClr val="dk1"/>
                </a:solidFill>
                <a:latin typeface="Georgia"/>
                <a:ea typeface="Georgia"/>
                <a:cs typeface="Georgia"/>
                <a:sym typeface="Georgia"/>
              </a:rPr>
              <a:t>Infarction - necrosis of tissue as a result of ischaemia.  Irreversible.</a:t>
            </a:r>
            <a:endParaRPr sz="3000">
              <a:solidFill>
                <a:schemeClr val="dk1"/>
              </a:solidFill>
              <a:latin typeface="Georgia"/>
              <a:ea typeface="Georgia"/>
              <a:cs typeface="Georgia"/>
              <a:sym typeface="Georgi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29858523f2a_0_44"/>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308" name="Google Shape;308;g29858523f2a_0_44"/>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309" name="Google Shape;309;g29858523f2a_0_44"/>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310" name="Google Shape;310;g29858523f2a_0_44"/>
          <p:cNvSpPr txBox="1"/>
          <p:nvPr/>
        </p:nvSpPr>
        <p:spPr>
          <a:xfrm>
            <a:off x="2711609" y="449706"/>
            <a:ext cx="469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End Questions </a:t>
            </a:r>
            <a:endParaRPr b="0" i="0" sz="1800" u="none" cap="none" strike="noStrike">
              <a:solidFill>
                <a:schemeClr val="dk1"/>
              </a:solidFill>
              <a:latin typeface="Calibri"/>
              <a:ea typeface="Calibri"/>
              <a:cs typeface="Calibri"/>
              <a:sym typeface="Calibri"/>
            </a:endParaRPr>
          </a:p>
        </p:txBody>
      </p:sp>
      <p:sp>
        <p:nvSpPr>
          <p:cNvPr id="311" name="Google Shape;311;g29858523f2a_0_44"/>
          <p:cNvSpPr txBox="1"/>
          <p:nvPr/>
        </p:nvSpPr>
        <p:spPr>
          <a:xfrm>
            <a:off x="1712100" y="2917275"/>
            <a:ext cx="8747700" cy="178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Stuff</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lang="en-US" sz="2800">
                <a:solidFill>
                  <a:schemeClr val="dk1"/>
                </a:solidFill>
                <a:latin typeface="Georgia"/>
                <a:ea typeface="Georgia"/>
                <a:cs typeface="Georgia"/>
                <a:sym typeface="Georgia"/>
              </a:rPr>
              <a:t>Put in some histology photos  </a:t>
            </a:r>
            <a:endParaRPr sz="2800">
              <a:solidFill>
                <a:schemeClr val="dk1"/>
              </a:solidFill>
              <a:latin typeface="Georgia"/>
              <a:ea typeface="Georgia"/>
              <a:cs typeface="Georgia"/>
              <a:sym typeface="Georg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6"/>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None/>
            </a:pPr>
            <a:r>
              <a:rPr lang="en-US"/>
              <a:t>Put in the </a:t>
            </a:r>
            <a:r>
              <a:rPr lang="en-US"/>
              <a:t>definition</a:t>
            </a:r>
            <a:r>
              <a:rPr lang="en-US"/>
              <a:t> for:</a:t>
            </a:r>
            <a:endParaRPr/>
          </a:p>
          <a:p>
            <a:pPr indent="-342900" lvl="0" marL="342900" rtl="0" algn="l">
              <a:lnSpc>
                <a:spcPct val="90000"/>
              </a:lnSpc>
              <a:spcBef>
                <a:spcPts val="0"/>
              </a:spcBef>
              <a:spcAft>
                <a:spcPts val="0"/>
              </a:spcAft>
              <a:buClr>
                <a:schemeClr val="dk1"/>
              </a:buClr>
              <a:buSzPts val="2800"/>
              <a:buNone/>
            </a:pPr>
            <a:r>
              <a:rPr lang="en-US"/>
              <a:t>Inflammation </a:t>
            </a:r>
            <a:endParaRPr/>
          </a:p>
          <a:p>
            <a:pPr indent="-342900" lvl="0" marL="342900" rtl="0" algn="l">
              <a:lnSpc>
                <a:spcPct val="90000"/>
              </a:lnSpc>
              <a:spcBef>
                <a:spcPts val="0"/>
              </a:spcBef>
              <a:spcAft>
                <a:spcPts val="0"/>
              </a:spcAft>
              <a:buClr>
                <a:schemeClr val="dk1"/>
              </a:buClr>
              <a:buSzPts val="2800"/>
              <a:buNone/>
            </a:pPr>
            <a:r>
              <a:rPr lang="en-US"/>
              <a:t>Atherosclerosis</a:t>
            </a:r>
            <a:r>
              <a:rPr lang="en-US"/>
              <a:t> (Plus RF)</a:t>
            </a:r>
            <a:endParaRPr/>
          </a:p>
          <a:p>
            <a:pPr indent="-342900" lvl="0" marL="342900" rtl="0" algn="l">
              <a:lnSpc>
                <a:spcPct val="90000"/>
              </a:lnSpc>
              <a:spcBef>
                <a:spcPts val="0"/>
              </a:spcBef>
              <a:spcAft>
                <a:spcPts val="0"/>
              </a:spcAft>
              <a:buClr>
                <a:schemeClr val="dk1"/>
              </a:buClr>
              <a:buSzPts val="2800"/>
              <a:buNone/>
            </a:pPr>
            <a:r>
              <a:rPr lang="en-US"/>
              <a:t>Virchow's</a:t>
            </a:r>
            <a:r>
              <a:rPr lang="en-US"/>
              <a:t> Triad </a:t>
            </a:r>
            <a:endParaRPr/>
          </a:p>
          <a:p>
            <a:pPr indent="-342900" lvl="0" marL="342900" rtl="0" algn="l">
              <a:lnSpc>
                <a:spcPct val="90000"/>
              </a:lnSpc>
              <a:spcBef>
                <a:spcPts val="0"/>
              </a:spcBef>
              <a:spcAft>
                <a:spcPts val="0"/>
              </a:spcAft>
              <a:buClr>
                <a:schemeClr val="dk1"/>
              </a:buClr>
              <a:buSzPts val="2800"/>
              <a:buNone/>
            </a:pPr>
            <a:r>
              <a:rPr lang="en-US"/>
              <a:t>Hallmarks of Cancer </a:t>
            </a:r>
            <a:endParaRPr/>
          </a:p>
          <a:p>
            <a:pPr indent="-342900" lvl="0" marL="342900" rtl="0" algn="l">
              <a:lnSpc>
                <a:spcPct val="90000"/>
              </a:lnSpc>
              <a:spcBef>
                <a:spcPts val="0"/>
              </a:spcBef>
              <a:spcAft>
                <a:spcPts val="0"/>
              </a:spcAft>
              <a:buClr>
                <a:schemeClr val="dk1"/>
              </a:buClr>
              <a:buSzPts val="2800"/>
              <a:buNone/>
            </a:pPr>
            <a:r>
              <a:rPr lang="en-US"/>
              <a:t>Cell definitons - histology  </a:t>
            </a:r>
            <a:endParaRPr/>
          </a:p>
        </p:txBody>
      </p:sp>
      <p:sp>
        <p:nvSpPr>
          <p:cNvPr id="317" name="Google Shape;317;p6"/>
          <p:cNvSpPr txBox="1"/>
          <p:nvPr/>
        </p:nvSpPr>
        <p:spPr>
          <a:xfrm>
            <a:off x="304800" y="239712"/>
            <a:ext cx="11555896"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8" name="Google Shape;318;p6"/>
          <p:cNvSpPr txBox="1"/>
          <p:nvPr/>
        </p:nvSpPr>
        <p:spPr>
          <a:xfrm>
            <a:off x="2711609" y="449706"/>
            <a:ext cx="469420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Conclusion</a:t>
            </a:r>
            <a:endParaRPr b="0" i="0" sz="1800" u="none" cap="none" strike="noStrike">
              <a:solidFill>
                <a:schemeClr val="dk1"/>
              </a:solidFill>
              <a:latin typeface="Calibri"/>
              <a:ea typeface="Calibri"/>
              <a:cs typeface="Calibri"/>
              <a:sym typeface="Calibri"/>
            </a:endParaRPr>
          </a:p>
        </p:txBody>
      </p:sp>
      <p:sp>
        <p:nvSpPr>
          <p:cNvPr id="319" name="Google Shape;319;p6"/>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20" name="Google Shape;320;p6"/>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
          <p:cNvSpPr txBox="1"/>
          <p:nvPr/>
        </p:nvSpPr>
        <p:spPr>
          <a:xfrm>
            <a:off x="2711609" y="6343650"/>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326" name="Google Shape;326;p7"/>
          <p:cNvPicPr preferRelativeResize="0"/>
          <p:nvPr/>
        </p:nvPicPr>
        <p:blipFill rotWithShape="1">
          <a:blip r:embed="rId3">
            <a:alphaModFix/>
          </a:blip>
          <a:srcRect b="0" l="0" r="0" t="0"/>
          <a:stretch/>
        </p:blipFill>
        <p:spPr>
          <a:xfrm>
            <a:off x="1688387" y="5721614"/>
            <a:ext cx="1023223" cy="1026582"/>
          </a:xfrm>
          <a:prstGeom prst="rect">
            <a:avLst/>
          </a:prstGeom>
          <a:noFill/>
          <a:ln>
            <a:noFill/>
          </a:ln>
        </p:spPr>
      </p:pic>
      <p:sp>
        <p:nvSpPr>
          <p:cNvPr id="327" name="Google Shape;327;p7"/>
          <p:cNvSpPr txBox="1"/>
          <p:nvPr/>
        </p:nvSpPr>
        <p:spPr>
          <a:xfrm>
            <a:off x="4700364" y="79698"/>
            <a:ext cx="27912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Calibri"/>
                <a:ea typeface="Calibri"/>
                <a:cs typeface="Calibri"/>
                <a:sym typeface="Calibri"/>
              </a:rPr>
              <a:t>Feedback</a:t>
            </a:r>
            <a:endParaRPr b="0" i="0" sz="1800" u="none" cap="none" strike="noStrike">
              <a:solidFill>
                <a:schemeClr val="dk1"/>
              </a:solidFill>
              <a:latin typeface="Calibri"/>
              <a:ea typeface="Calibri"/>
              <a:cs typeface="Calibri"/>
              <a:sym typeface="Calibri"/>
            </a:endParaRPr>
          </a:p>
        </p:txBody>
      </p:sp>
      <p:sp>
        <p:nvSpPr>
          <p:cNvPr id="328" name="Google Shape;328;p7"/>
          <p:cNvSpPr txBox="1"/>
          <p:nvPr/>
        </p:nvSpPr>
        <p:spPr>
          <a:xfrm>
            <a:off x="3647943" y="5468649"/>
            <a:ext cx="53859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https://docs.google.com/forms/d/e/1FAIpQLSfc9haX5-Z-cBE4w9nmsHXreRYJznphPBymdF5qEoUNH7-rWw/viewform?usp=sf_link</a:t>
            </a:r>
            <a:endParaRPr b="0" i="0" sz="1200" u="none" cap="none" strike="noStrike">
              <a:solidFill>
                <a:schemeClr val="dk1"/>
              </a:solidFill>
              <a:latin typeface="Calibri"/>
              <a:ea typeface="Calibri"/>
              <a:cs typeface="Calibri"/>
              <a:sym typeface="Calibri"/>
            </a:endParaRPr>
          </a:p>
        </p:txBody>
      </p:sp>
      <p:pic>
        <p:nvPicPr>
          <p:cNvPr id="329" name="Google Shape;329;p7"/>
          <p:cNvPicPr preferRelativeResize="0"/>
          <p:nvPr/>
        </p:nvPicPr>
        <p:blipFill rotWithShape="1">
          <a:blip r:embed="rId4">
            <a:alphaModFix/>
          </a:blip>
          <a:srcRect b="0" l="0" r="0" t="0"/>
          <a:stretch/>
        </p:blipFill>
        <p:spPr>
          <a:xfrm>
            <a:off x="4098475" y="1280039"/>
            <a:ext cx="3807693" cy="377528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id="334" name="Google Shape;334;p8"/>
          <p:cNvPicPr preferRelativeResize="0"/>
          <p:nvPr/>
        </p:nvPicPr>
        <p:blipFill rotWithShape="1">
          <a:blip r:embed="rId3">
            <a:alphaModFix/>
          </a:blip>
          <a:srcRect b="0" l="0" r="3646" t="0"/>
          <a:stretch/>
        </p:blipFill>
        <p:spPr>
          <a:xfrm>
            <a:off x="2998243" y="0"/>
            <a:ext cx="6134099" cy="6858000"/>
          </a:xfrm>
          <a:prstGeom prst="rect">
            <a:avLst/>
          </a:prstGeom>
          <a:noFill/>
          <a:ln cap="flat" cmpd="sng" w="9525">
            <a:solidFill>
              <a:srgbClr val="293267"/>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1981200" y="274637"/>
            <a:ext cx="8229600"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100"/>
              <a:buFont typeface="Calibri"/>
              <a:buNone/>
            </a:pPr>
            <a:r>
              <a:rPr lang="en-US"/>
              <a:t>     </a:t>
            </a:r>
            <a:endParaRPr/>
          </a:p>
        </p:txBody>
      </p:sp>
      <p:sp>
        <p:nvSpPr>
          <p:cNvPr id="104" name="Google Shape;104;p3"/>
          <p:cNvSpPr txBox="1"/>
          <p:nvPr>
            <p:ph idx="1" type="body"/>
          </p:nvPr>
        </p:nvSpPr>
        <p:spPr>
          <a:xfrm>
            <a:off x="1981200" y="2981326"/>
            <a:ext cx="8229600" cy="3144837"/>
          </a:xfrm>
          <a:prstGeom prst="rect">
            <a:avLst/>
          </a:prstGeom>
          <a:noFill/>
          <a:ln>
            <a:noFill/>
          </a:ln>
        </p:spPr>
        <p:txBody>
          <a:bodyPr anchorCtr="0" anchor="t" bIns="45700" lIns="91425" spcFirstLastPara="1" rIns="91425" wrap="square" tIns="45700">
            <a:noAutofit/>
          </a:bodyPr>
          <a:lstStyle/>
          <a:p>
            <a:pPr indent="-342900" lvl="0" marL="342900" rtl="0" algn="r">
              <a:lnSpc>
                <a:spcPct val="90000"/>
              </a:lnSpc>
              <a:spcBef>
                <a:spcPts val="0"/>
              </a:spcBef>
              <a:spcAft>
                <a:spcPts val="0"/>
              </a:spcAft>
              <a:buClr>
                <a:schemeClr val="dk1"/>
              </a:buClr>
              <a:buSzPts val="800"/>
              <a:buNone/>
            </a:pPr>
            <a:r>
              <a:rPr lang="en-US">
                <a:latin typeface="Georgia"/>
                <a:ea typeface="Georgia"/>
                <a:cs typeface="Georgia"/>
                <a:sym typeface="Georgia"/>
              </a:rPr>
              <a:t>Phase 2a Revision Session</a:t>
            </a:r>
            <a:endParaRPr>
              <a:latin typeface="Georgia"/>
              <a:ea typeface="Georgia"/>
              <a:cs typeface="Georgia"/>
              <a:sym typeface="Georgia"/>
            </a:endParaRPr>
          </a:p>
          <a:p>
            <a:pPr indent="-342900" lvl="0" marL="342900" rtl="0" algn="r">
              <a:lnSpc>
                <a:spcPct val="90000"/>
              </a:lnSpc>
              <a:spcBef>
                <a:spcPts val="1000"/>
              </a:spcBef>
              <a:spcAft>
                <a:spcPts val="0"/>
              </a:spcAft>
              <a:buClr>
                <a:schemeClr val="dk1"/>
              </a:buClr>
              <a:buSzPts val="800"/>
              <a:buNone/>
            </a:pPr>
            <a:r>
              <a:t/>
            </a:r>
            <a:endParaRPr>
              <a:latin typeface="Georgia"/>
              <a:ea typeface="Georgia"/>
              <a:cs typeface="Georgia"/>
              <a:sym typeface="Georgia"/>
            </a:endParaRPr>
          </a:p>
          <a:p>
            <a:pPr indent="-342900" lvl="0" marL="342900" rtl="0" algn="r">
              <a:lnSpc>
                <a:spcPct val="90000"/>
              </a:lnSpc>
              <a:spcBef>
                <a:spcPts val="1000"/>
              </a:spcBef>
              <a:spcAft>
                <a:spcPts val="0"/>
              </a:spcAft>
              <a:buClr>
                <a:schemeClr val="dk1"/>
              </a:buClr>
              <a:buSzPts val="800"/>
              <a:buNone/>
            </a:pPr>
            <a:r>
              <a:rPr lang="en-US">
                <a:latin typeface="Georgia"/>
                <a:ea typeface="Georgia"/>
                <a:cs typeface="Georgia"/>
                <a:sym typeface="Georgia"/>
              </a:rPr>
              <a:t>Yusuf Sanni &amp; Anna McCarthy-Totton</a:t>
            </a:r>
            <a:endParaRPr>
              <a:latin typeface="Georgia"/>
              <a:ea typeface="Georgia"/>
              <a:cs typeface="Georgia"/>
              <a:sym typeface="Georgia"/>
            </a:endParaRPr>
          </a:p>
          <a:p>
            <a:pPr indent="-342900" lvl="0" marL="342900" rtl="0" algn="r">
              <a:lnSpc>
                <a:spcPct val="90000"/>
              </a:lnSpc>
              <a:spcBef>
                <a:spcPts val="1000"/>
              </a:spcBef>
              <a:spcAft>
                <a:spcPts val="0"/>
              </a:spcAft>
              <a:buClr>
                <a:schemeClr val="dk1"/>
              </a:buClr>
              <a:buSzPts val="800"/>
              <a:buNone/>
            </a:pPr>
            <a:r>
              <a:rPr lang="en-US">
                <a:latin typeface="Georgia"/>
                <a:ea typeface="Georgia"/>
                <a:cs typeface="Georgia"/>
                <a:sym typeface="Georgia"/>
              </a:rPr>
              <a:t>09/11/2023</a:t>
            </a:r>
            <a:endParaRPr>
              <a:latin typeface="Georgia"/>
              <a:ea typeface="Georgia"/>
              <a:cs typeface="Georgia"/>
              <a:sym typeface="Georgia"/>
            </a:endParaRPr>
          </a:p>
        </p:txBody>
      </p:sp>
      <p:sp>
        <p:nvSpPr>
          <p:cNvPr id="105" name="Google Shape;105;p3"/>
          <p:cNvSpPr txBox="1"/>
          <p:nvPr/>
        </p:nvSpPr>
        <p:spPr>
          <a:xfrm>
            <a:off x="424069" y="475985"/>
            <a:ext cx="11383617" cy="1505214"/>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6" name="Google Shape;106;p3"/>
          <p:cNvSpPr txBox="1"/>
          <p:nvPr/>
        </p:nvSpPr>
        <p:spPr>
          <a:xfrm>
            <a:off x="2402950" y="605273"/>
            <a:ext cx="7386000" cy="1143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7000"/>
              <a:buFont typeface="Arial"/>
              <a:buNone/>
            </a:pPr>
            <a:r>
              <a:rPr lang="en-US" sz="7000">
                <a:solidFill>
                  <a:schemeClr val="lt1"/>
                </a:solidFill>
                <a:latin typeface="Calibri"/>
                <a:ea typeface="Calibri"/>
                <a:cs typeface="Calibri"/>
                <a:sym typeface="Calibri"/>
              </a:rPr>
              <a:t>ICS </a:t>
            </a:r>
            <a:endParaRPr b="0" i="0" sz="1800" u="none" cap="none" strike="noStrike">
              <a:solidFill>
                <a:schemeClr val="dk1"/>
              </a:solidFill>
              <a:latin typeface="Calibri"/>
              <a:ea typeface="Calibri"/>
              <a:cs typeface="Calibri"/>
              <a:sym typeface="Calibri"/>
            </a:endParaRPr>
          </a:p>
        </p:txBody>
      </p:sp>
      <p:sp>
        <p:nvSpPr>
          <p:cNvPr id="107" name="Google Shape;107;p3"/>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ph idx="1" type="body"/>
          </p:nvPr>
        </p:nvSpPr>
        <p:spPr>
          <a:xfrm>
            <a:off x="1981200" y="1600201"/>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800"/>
              <a:buNone/>
            </a:pPr>
            <a:r>
              <a:rPr lang="en-US"/>
              <a:t>We will be going over ICS. </a:t>
            </a:r>
            <a:endParaRPr/>
          </a:p>
          <a:p>
            <a:pPr indent="-342900" lvl="0" marL="342900" rtl="0" algn="l">
              <a:lnSpc>
                <a:spcPct val="90000"/>
              </a:lnSpc>
              <a:spcBef>
                <a:spcPts val="0"/>
              </a:spcBef>
              <a:spcAft>
                <a:spcPts val="0"/>
              </a:spcAft>
              <a:buClr>
                <a:schemeClr val="dk1"/>
              </a:buClr>
              <a:buSzPts val="2800"/>
              <a:buNone/>
            </a:pPr>
            <a:r>
              <a:rPr lang="en-US"/>
              <a:t>By the end of this session you should be able to know:</a:t>
            </a:r>
            <a:endParaRPr/>
          </a:p>
          <a:p>
            <a:pPr indent="-342900" lvl="0" marL="457200" rtl="0" algn="l">
              <a:lnSpc>
                <a:spcPct val="90000"/>
              </a:lnSpc>
              <a:spcBef>
                <a:spcPts val="0"/>
              </a:spcBef>
              <a:spcAft>
                <a:spcPts val="0"/>
              </a:spcAft>
              <a:buSzPts val="1800"/>
              <a:buChar char="-"/>
            </a:pPr>
            <a:r>
              <a:rPr lang="en-US"/>
              <a:t>What Inflammation is </a:t>
            </a:r>
            <a:endParaRPr/>
          </a:p>
          <a:p>
            <a:pPr indent="-342900" lvl="0" marL="457200" rtl="0" algn="l">
              <a:lnSpc>
                <a:spcPct val="90000"/>
              </a:lnSpc>
              <a:spcBef>
                <a:spcPts val="0"/>
              </a:spcBef>
              <a:spcAft>
                <a:spcPts val="0"/>
              </a:spcAft>
              <a:buSzPts val="1800"/>
              <a:buChar char="-"/>
            </a:pPr>
            <a:r>
              <a:rPr lang="en-US"/>
              <a:t>Atherosclerosis </a:t>
            </a:r>
            <a:endParaRPr/>
          </a:p>
          <a:p>
            <a:pPr indent="-342900" lvl="0" marL="457200" rtl="0" algn="l">
              <a:lnSpc>
                <a:spcPct val="90000"/>
              </a:lnSpc>
              <a:spcBef>
                <a:spcPts val="0"/>
              </a:spcBef>
              <a:spcAft>
                <a:spcPts val="0"/>
              </a:spcAft>
              <a:buSzPts val="1800"/>
              <a:buChar char="-"/>
            </a:pPr>
            <a:r>
              <a:rPr lang="en-US"/>
              <a:t>Virchow’s </a:t>
            </a:r>
            <a:r>
              <a:rPr lang="en-US"/>
              <a:t>triad</a:t>
            </a:r>
            <a:r>
              <a:rPr lang="en-US"/>
              <a:t> and Coagulation  </a:t>
            </a:r>
            <a:endParaRPr/>
          </a:p>
          <a:p>
            <a:pPr indent="-342900" lvl="0" marL="457200" rtl="0" algn="l">
              <a:lnSpc>
                <a:spcPct val="90000"/>
              </a:lnSpc>
              <a:spcBef>
                <a:spcPts val="0"/>
              </a:spcBef>
              <a:spcAft>
                <a:spcPts val="0"/>
              </a:spcAft>
              <a:buSzPts val="1800"/>
              <a:buChar char="-"/>
            </a:pPr>
            <a:r>
              <a:rPr lang="en-US"/>
              <a:t>Hallmarks of Cancer </a:t>
            </a:r>
            <a:endParaRPr/>
          </a:p>
          <a:p>
            <a:pPr indent="-342900" lvl="0" marL="457200" rtl="0" algn="l">
              <a:lnSpc>
                <a:spcPct val="90000"/>
              </a:lnSpc>
              <a:spcBef>
                <a:spcPts val="0"/>
              </a:spcBef>
              <a:spcAft>
                <a:spcPts val="0"/>
              </a:spcAft>
              <a:buSzPts val="1800"/>
              <a:buChar char="-"/>
            </a:pPr>
            <a:r>
              <a:rPr lang="en-US"/>
              <a:t>Cell </a:t>
            </a:r>
            <a:r>
              <a:rPr lang="en-US"/>
              <a:t>morphologies</a:t>
            </a:r>
            <a:r>
              <a:rPr lang="en-US"/>
              <a:t> </a:t>
            </a:r>
            <a:endParaRPr/>
          </a:p>
        </p:txBody>
      </p:sp>
      <p:sp>
        <p:nvSpPr>
          <p:cNvPr id="114" name="Google Shape;114;p4"/>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15" name="Google Shape;115;p4"/>
          <p:cNvSpPr txBox="1"/>
          <p:nvPr/>
        </p:nvSpPr>
        <p:spPr>
          <a:xfrm>
            <a:off x="304800" y="239713"/>
            <a:ext cx="1156914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17" name="Google Shape;117;p4"/>
          <p:cNvSpPr txBox="1"/>
          <p:nvPr/>
        </p:nvSpPr>
        <p:spPr>
          <a:xfrm>
            <a:off x="2711609" y="449706"/>
            <a:ext cx="469420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Aims and Objectives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5"/>
          <p:cNvSpPr txBox="1"/>
          <p:nvPr>
            <p:ph idx="1" type="body"/>
          </p:nvPr>
        </p:nvSpPr>
        <p:spPr>
          <a:xfrm>
            <a:off x="1981201" y="1600201"/>
            <a:ext cx="4038599" cy="4525963"/>
          </a:xfrm>
          <a:prstGeom prst="rect">
            <a:avLst/>
          </a:prstGeom>
          <a:noFill/>
          <a:ln>
            <a:noFill/>
          </a:ln>
        </p:spPr>
        <p:txBody>
          <a:bodyPr anchorCtr="0" anchor="t" bIns="91425" lIns="91425" spcFirstLastPara="1" rIns="91425" wrap="square" tIns="91425">
            <a:noAutofit/>
          </a:bodyPr>
          <a:lstStyle/>
          <a:p>
            <a:pPr indent="0" lvl="0" marL="342900" rtl="0" algn="l">
              <a:lnSpc>
                <a:spcPct val="90000"/>
              </a:lnSpc>
              <a:spcBef>
                <a:spcPts val="0"/>
              </a:spcBef>
              <a:spcAft>
                <a:spcPts val="0"/>
              </a:spcAft>
              <a:buClr>
                <a:schemeClr val="dk1"/>
              </a:buClr>
              <a:buSzPts val="2800"/>
              <a:buNone/>
            </a:pPr>
            <a:r>
              <a:rPr lang="en-US"/>
              <a:t>Include your teaching – remember to add lots of pictures and don’t include too much information per page.</a:t>
            </a:r>
            <a:endParaRPr/>
          </a:p>
        </p:txBody>
      </p:sp>
      <p:sp>
        <p:nvSpPr>
          <p:cNvPr id="123" name="Google Shape;123;p5"/>
          <p:cNvSpPr txBox="1"/>
          <p:nvPr>
            <p:ph idx="2" type="body"/>
          </p:nvPr>
        </p:nvSpPr>
        <p:spPr>
          <a:xfrm>
            <a:off x="6172200" y="1600200"/>
            <a:ext cx="4398600" cy="5039400"/>
          </a:xfrm>
          <a:prstGeom prst="rect">
            <a:avLst/>
          </a:prstGeom>
          <a:noFill/>
          <a:ln>
            <a:noFill/>
          </a:ln>
        </p:spPr>
        <p:txBody>
          <a:bodyPr anchorCtr="0" anchor="t" bIns="91425" lIns="91425" spcFirstLastPara="1" rIns="91425" wrap="square" tIns="91425">
            <a:noAutofit/>
          </a:bodyPr>
          <a:lstStyle/>
          <a:p>
            <a:pPr indent="-342900" lvl="0" marL="457200" rtl="0" algn="l">
              <a:lnSpc>
                <a:spcPct val="90000"/>
              </a:lnSpc>
              <a:spcBef>
                <a:spcPts val="0"/>
              </a:spcBef>
              <a:spcAft>
                <a:spcPts val="0"/>
              </a:spcAft>
              <a:buSzPts val="1800"/>
              <a:buChar char="-"/>
            </a:pPr>
            <a:r>
              <a:rPr lang="en-US"/>
              <a:t>Inflammation </a:t>
            </a:r>
            <a:endParaRPr/>
          </a:p>
          <a:p>
            <a:pPr indent="-342900" lvl="0" marL="457200" rtl="0" algn="l">
              <a:lnSpc>
                <a:spcPct val="90000"/>
              </a:lnSpc>
              <a:spcBef>
                <a:spcPts val="0"/>
              </a:spcBef>
              <a:spcAft>
                <a:spcPts val="0"/>
              </a:spcAft>
              <a:buClr>
                <a:srgbClr val="FF0000"/>
              </a:buClr>
              <a:buSzPts val="1800"/>
              <a:buChar char="-"/>
            </a:pPr>
            <a:r>
              <a:rPr lang="en-US">
                <a:solidFill>
                  <a:srgbClr val="FF0000"/>
                </a:solidFill>
              </a:rPr>
              <a:t>Atherosclerosis </a:t>
            </a:r>
            <a:endParaRPr>
              <a:solidFill>
                <a:srgbClr val="FF0000"/>
              </a:solidFill>
            </a:endParaRPr>
          </a:p>
          <a:p>
            <a:pPr indent="-342900" lvl="0" marL="457200" rtl="0" algn="l">
              <a:lnSpc>
                <a:spcPct val="90000"/>
              </a:lnSpc>
              <a:spcBef>
                <a:spcPts val="0"/>
              </a:spcBef>
              <a:spcAft>
                <a:spcPts val="0"/>
              </a:spcAft>
              <a:buClr>
                <a:srgbClr val="FF0000"/>
              </a:buClr>
              <a:buSzPts val="1800"/>
              <a:buChar char="-"/>
            </a:pPr>
            <a:r>
              <a:rPr lang="en-US">
                <a:solidFill>
                  <a:srgbClr val="FF0000"/>
                </a:solidFill>
              </a:rPr>
              <a:t>Thrombi and Emboli</a:t>
            </a:r>
            <a:endParaRPr>
              <a:solidFill>
                <a:srgbClr val="FF0000"/>
              </a:solidFill>
            </a:endParaRPr>
          </a:p>
          <a:p>
            <a:pPr indent="-342900" lvl="0" marL="457200" rtl="0" algn="l">
              <a:lnSpc>
                <a:spcPct val="90000"/>
              </a:lnSpc>
              <a:spcBef>
                <a:spcPts val="0"/>
              </a:spcBef>
              <a:spcAft>
                <a:spcPts val="0"/>
              </a:spcAft>
              <a:buClr>
                <a:srgbClr val="FF0000"/>
              </a:buClr>
              <a:buSzPts val="1800"/>
              <a:buChar char="-"/>
            </a:pPr>
            <a:r>
              <a:rPr lang="en-US">
                <a:solidFill>
                  <a:srgbClr val="FF0000"/>
                </a:solidFill>
              </a:rPr>
              <a:t>Virchow’s triad </a:t>
            </a:r>
            <a:endParaRPr>
              <a:solidFill>
                <a:srgbClr val="FF0000"/>
              </a:solidFill>
            </a:endParaRPr>
          </a:p>
          <a:p>
            <a:pPr indent="-342900" lvl="1" marL="914400" rtl="0" algn="l">
              <a:lnSpc>
                <a:spcPct val="90000"/>
              </a:lnSpc>
              <a:spcBef>
                <a:spcPts val="0"/>
              </a:spcBef>
              <a:spcAft>
                <a:spcPts val="0"/>
              </a:spcAft>
              <a:buClr>
                <a:srgbClr val="FF0000"/>
              </a:buClr>
              <a:buSzPts val="1800"/>
              <a:buChar char="-"/>
            </a:pPr>
            <a:r>
              <a:rPr lang="en-US">
                <a:solidFill>
                  <a:srgbClr val="FF0000"/>
                </a:solidFill>
              </a:rPr>
              <a:t>Then say the main things as one of them is cancer </a:t>
            </a:r>
            <a:r>
              <a:rPr lang="en-US">
                <a:solidFill>
                  <a:srgbClr val="FF0000"/>
                </a:solidFill>
              </a:rPr>
              <a:t>state</a:t>
            </a:r>
            <a:r>
              <a:rPr lang="en-US">
                <a:solidFill>
                  <a:srgbClr val="FF0000"/>
                </a:solidFill>
              </a:rPr>
              <a:t> </a:t>
            </a:r>
            <a:endParaRPr>
              <a:solidFill>
                <a:srgbClr val="FF0000"/>
              </a:solidFill>
            </a:endParaRPr>
          </a:p>
          <a:p>
            <a:pPr indent="-342900" lvl="0" marL="457200" rtl="0" algn="l">
              <a:lnSpc>
                <a:spcPct val="90000"/>
              </a:lnSpc>
              <a:spcBef>
                <a:spcPts val="0"/>
              </a:spcBef>
              <a:spcAft>
                <a:spcPts val="0"/>
              </a:spcAft>
              <a:buSzPts val="1800"/>
              <a:buChar char="-"/>
            </a:pPr>
            <a:r>
              <a:rPr lang="en-US"/>
              <a:t>Move on to Cancer Pathology</a:t>
            </a:r>
            <a:endParaRPr/>
          </a:p>
          <a:p>
            <a:pPr indent="-342900" lvl="1" marL="914400" rtl="0" algn="l">
              <a:lnSpc>
                <a:spcPct val="90000"/>
              </a:lnSpc>
              <a:spcBef>
                <a:spcPts val="0"/>
              </a:spcBef>
              <a:spcAft>
                <a:spcPts val="0"/>
              </a:spcAft>
              <a:buSzPts val="1800"/>
              <a:buChar char="-"/>
            </a:pPr>
            <a:r>
              <a:rPr lang="en-US"/>
              <a:t>However not all abnormal growth is cancer</a:t>
            </a:r>
            <a:endParaRPr/>
          </a:p>
          <a:p>
            <a:pPr indent="-342900" lvl="0" marL="457200" rtl="0" algn="l">
              <a:lnSpc>
                <a:spcPct val="90000"/>
              </a:lnSpc>
              <a:spcBef>
                <a:spcPts val="0"/>
              </a:spcBef>
              <a:spcAft>
                <a:spcPts val="0"/>
              </a:spcAft>
              <a:buSzPts val="1800"/>
              <a:buChar char="-"/>
            </a:pPr>
            <a:r>
              <a:rPr lang="en-US"/>
              <a:t>Cell Definitions </a:t>
            </a:r>
            <a:endParaRPr/>
          </a:p>
        </p:txBody>
      </p:sp>
      <p:sp>
        <p:nvSpPr>
          <p:cNvPr id="124" name="Google Shape;124;p5"/>
          <p:cNvSpPr txBox="1"/>
          <p:nvPr/>
        </p:nvSpPr>
        <p:spPr>
          <a:xfrm>
            <a:off x="278296" y="239712"/>
            <a:ext cx="1163540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5" name="Google Shape;125;p5"/>
          <p:cNvSpPr txBox="1"/>
          <p:nvPr/>
        </p:nvSpPr>
        <p:spPr>
          <a:xfrm>
            <a:off x="2711609" y="449706"/>
            <a:ext cx="469420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lt1"/>
                </a:solidFill>
                <a:latin typeface="Calibri"/>
                <a:ea typeface="Calibri"/>
                <a:cs typeface="Calibri"/>
                <a:sym typeface="Calibri"/>
              </a:rPr>
              <a:t>Content</a:t>
            </a:r>
            <a:endParaRPr b="0" i="0" sz="1800" u="none" cap="none" strike="noStrike">
              <a:solidFill>
                <a:schemeClr val="dk1"/>
              </a:solidFill>
              <a:latin typeface="Calibri"/>
              <a:ea typeface="Calibri"/>
              <a:cs typeface="Calibri"/>
              <a:sym typeface="Calibri"/>
            </a:endParaRPr>
          </a:p>
        </p:txBody>
      </p:sp>
      <p:sp>
        <p:nvSpPr>
          <p:cNvPr id="126" name="Google Shape;126;p5"/>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29850e31108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134" name="Google Shape;134;g29850e31108_0_0"/>
          <p:cNvSpPr txBox="1"/>
          <p:nvPr>
            <p:ph idx="1" type="body"/>
          </p:nvPr>
        </p:nvSpPr>
        <p:spPr>
          <a:xfrm>
            <a:off x="838200" y="1825625"/>
            <a:ext cx="5181600" cy="4351200"/>
          </a:xfrm>
          <a:prstGeom prst="rect">
            <a:avLst/>
          </a:prstGeom>
        </p:spPr>
        <p:txBody>
          <a:bodyPr anchorCtr="0" anchor="t" bIns="45700" lIns="91425" spcFirstLastPara="1" rIns="91425" wrap="square" tIns="45700">
            <a:normAutofit fontScale="77500" lnSpcReduction="10000"/>
          </a:bodyPr>
          <a:lstStyle/>
          <a:p>
            <a:pPr indent="0" lvl="0" marL="0" rtl="0" algn="l">
              <a:spcBef>
                <a:spcPts val="1000"/>
              </a:spcBef>
              <a:spcAft>
                <a:spcPts val="0"/>
              </a:spcAft>
              <a:buNone/>
            </a:pPr>
            <a:r>
              <a:rPr lang="en-US"/>
              <a:t>Inflammation </a:t>
            </a:r>
            <a:endParaRPr/>
          </a:p>
          <a:p>
            <a:pPr indent="0" lvl="0" marL="0" rtl="0" algn="l">
              <a:spcBef>
                <a:spcPts val="1000"/>
              </a:spcBef>
              <a:spcAft>
                <a:spcPts val="0"/>
              </a:spcAft>
              <a:buNone/>
            </a:pPr>
            <a:r>
              <a:rPr lang="en-US"/>
              <a:t> Acute and chronic cells involved </a:t>
            </a:r>
            <a:endParaRPr/>
          </a:p>
          <a:p>
            <a:pPr indent="0" lvl="0" marL="0" rtl="0" algn="l">
              <a:spcBef>
                <a:spcPts val="1000"/>
              </a:spcBef>
              <a:spcAft>
                <a:spcPts val="0"/>
              </a:spcAft>
              <a:buNone/>
            </a:pPr>
            <a:r>
              <a:rPr lang="en-US"/>
              <a:t> The ‘5 cardinal signs’  </a:t>
            </a:r>
            <a:endParaRPr/>
          </a:p>
          <a:p>
            <a:pPr indent="0" lvl="0" marL="0" rtl="0" algn="l">
              <a:spcBef>
                <a:spcPts val="1000"/>
              </a:spcBef>
              <a:spcAft>
                <a:spcPts val="0"/>
              </a:spcAft>
              <a:buNone/>
            </a:pPr>
            <a:r>
              <a:rPr lang="en-US"/>
              <a:t>Stages of inflammation - increased vessel permeability, fluid exudate, cellular exudate  </a:t>
            </a:r>
            <a:endParaRPr/>
          </a:p>
          <a:p>
            <a:pPr indent="0" lvl="0" marL="0" rtl="0" algn="l">
              <a:spcBef>
                <a:spcPts val="1000"/>
              </a:spcBef>
              <a:spcAft>
                <a:spcPts val="0"/>
              </a:spcAft>
              <a:buNone/>
            </a:pPr>
            <a:r>
              <a:rPr lang="en-US"/>
              <a:t>Neutrophil action - margination, adhesion, emigration and diapedesis  </a:t>
            </a:r>
            <a:endParaRPr/>
          </a:p>
          <a:p>
            <a:pPr indent="0" lvl="0" marL="0" rtl="0" algn="l">
              <a:spcBef>
                <a:spcPts val="1000"/>
              </a:spcBef>
              <a:spcAft>
                <a:spcPts val="0"/>
              </a:spcAft>
              <a:buNone/>
            </a:pPr>
            <a:r>
              <a:rPr lang="en-US"/>
              <a:t>Outcomes of inflammation - resolution, supporation, organisation, progression  </a:t>
            </a:r>
            <a:endParaRPr/>
          </a:p>
          <a:p>
            <a:pPr indent="0" lvl="0" marL="0" rtl="0" algn="l">
              <a:spcBef>
                <a:spcPts val="1000"/>
              </a:spcBef>
              <a:spcAft>
                <a:spcPts val="0"/>
              </a:spcAft>
              <a:buNone/>
            </a:pPr>
            <a:r>
              <a:rPr lang="en-US"/>
              <a:t>Granulomas; definition, which conditions you may see them in (NB - granulomas all secrete ACE as a blood marker)  #</a:t>
            </a:r>
            <a:endParaRPr/>
          </a:p>
        </p:txBody>
      </p:sp>
      <p:sp>
        <p:nvSpPr>
          <p:cNvPr id="135" name="Google Shape;135;g29850e31108_0_0"/>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g29850e31108_0_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Inflammation</a:t>
            </a:r>
            <a:endParaRPr/>
          </a:p>
        </p:txBody>
      </p:sp>
      <p:sp>
        <p:nvSpPr>
          <p:cNvPr id="142" name="Google Shape;142;g29850e31108_0_8"/>
          <p:cNvSpPr txBox="1"/>
          <p:nvPr>
            <p:ph idx="1" type="body"/>
          </p:nvPr>
        </p:nvSpPr>
        <p:spPr>
          <a:xfrm>
            <a:off x="245075" y="1690825"/>
            <a:ext cx="11397600" cy="4888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Local, physiological </a:t>
            </a:r>
            <a:r>
              <a:rPr lang="en-US"/>
              <a:t>response</a:t>
            </a:r>
            <a:r>
              <a:rPr lang="en-US"/>
              <a:t> to tissue injury. </a:t>
            </a:r>
            <a:endParaRPr/>
          </a:p>
          <a:p>
            <a:pPr indent="0" lvl="0" marL="0" rtl="0" algn="l">
              <a:spcBef>
                <a:spcPts val="1000"/>
              </a:spcBef>
              <a:spcAft>
                <a:spcPts val="0"/>
              </a:spcAft>
              <a:buNone/>
            </a:pPr>
            <a:r>
              <a:rPr lang="en-US"/>
              <a:t>Beneficial effects → destruction of invading microorganisms, walling off an abscess cavity </a:t>
            </a:r>
            <a:endParaRPr/>
          </a:p>
          <a:p>
            <a:pPr indent="0" lvl="0" marL="0" rtl="0" algn="l">
              <a:spcBef>
                <a:spcPts val="1000"/>
              </a:spcBef>
              <a:spcAft>
                <a:spcPts val="0"/>
              </a:spcAft>
              <a:buNone/>
            </a:pPr>
            <a:r>
              <a:rPr lang="en-US"/>
              <a:t>Negative effects → abscess forming a space occupying lesion in the brain.</a:t>
            </a:r>
            <a:endParaRPr/>
          </a:p>
          <a:p>
            <a:pPr indent="0" lvl="0" marL="0" rtl="0" algn="l">
              <a:spcBef>
                <a:spcPts val="1000"/>
              </a:spcBef>
              <a:spcAft>
                <a:spcPts val="0"/>
              </a:spcAft>
              <a:buNone/>
            </a:pPr>
            <a:r>
              <a:rPr lang="en-US"/>
              <a:t>Acute inflammation: initial and transient series of tissue reactions to injury. </a:t>
            </a:r>
            <a:endParaRPr/>
          </a:p>
          <a:p>
            <a:pPr indent="0" lvl="0" marL="0" rtl="0" algn="l">
              <a:spcBef>
                <a:spcPts val="1000"/>
              </a:spcBef>
              <a:spcAft>
                <a:spcPts val="0"/>
              </a:spcAft>
              <a:buNone/>
            </a:pPr>
            <a:r>
              <a:rPr lang="en-US"/>
              <a:t>Chronic inflammation: subsequent and often prolonged tissue reaction following the initial response. </a:t>
            </a:r>
            <a:endParaRPr/>
          </a:p>
          <a:p>
            <a:pPr indent="0" lvl="0" marL="0" rtl="0" algn="l">
              <a:spcBef>
                <a:spcPts val="100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1"/>
          <p:cNvSpPr txBox="1"/>
          <p:nvPr/>
        </p:nvSpPr>
        <p:spPr>
          <a:xfrm>
            <a:off x="1465904" y="6269388"/>
            <a:ext cx="5065712" cy="27781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48" name="Google Shape;148;p21"/>
          <p:cNvSpPr txBox="1"/>
          <p:nvPr/>
        </p:nvSpPr>
        <p:spPr>
          <a:xfrm>
            <a:off x="304800" y="239713"/>
            <a:ext cx="11569148"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9" name="Google Shape;149;p21"/>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50" name="Google Shape;150;p21"/>
          <p:cNvSpPr txBox="1"/>
          <p:nvPr/>
        </p:nvSpPr>
        <p:spPr>
          <a:xfrm>
            <a:off x="2711609" y="449706"/>
            <a:ext cx="469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Inflammation </a:t>
            </a:r>
            <a:endParaRPr b="0" i="0" sz="1800" u="none" cap="none" strike="noStrike">
              <a:solidFill>
                <a:schemeClr val="dk1"/>
              </a:solidFill>
              <a:latin typeface="Calibri"/>
              <a:ea typeface="Calibri"/>
              <a:cs typeface="Calibri"/>
              <a:sym typeface="Calibri"/>
            </a:endParaRPr>
          </a:p>
        </p:txBody>
      </p:sp>
      <p:sp>
        <p:nvSpPr>
          <p:cNvPr id="151" name="Google Shape;151;p21"/>
          <p:cNvSpPr txBox="1"/>
          <p:nvPr/>
        </p:nvSpPr>
        <p:spPr>
          <a:xfrm>
            <a:off x="304800" y="1662150"/>
            <a:ext cx="4856100" cy="404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Acute Inflammation:</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lang="en-US" sz="2800">
                <a:solidFill>
                  <a:schemeClr val="dk1"/>
                </a:solidFill>
                <a:latin typeface="Georgia"/>
                <a:ea typeface="Georgia"/>
                <a:cs typeface="Georgia"/>
                <a:sym typeface="Georgia"/>
              </a:rPr>
              <a:t>&gt; Dilation of vessels </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lang="en-US" sz="2800">
                <a:solidFill>
                  <a:schemeClr val="dk1"/>
                </a:solidFill>
                <a:latin typeface="Georgia"/>
                <a:ea typeface="Georgia"/>
                <a:cs typeface="Georgia"/>
                <a:sym typeface="Georgia"/>
              </a:rPr>
              <a:t>&gt; Vascular leakage </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lang="en-US" sz="2800">
                <a:solidFill>
                  <a:schemeClr val="dk1"/>
                </a:solidFill>
                <a:latin typeface="Georgia"/>
                <a:ea typeface="Georgia"/>
                <a:cs typeface="Georgia"/>
                <a:sym typeface="Georgia"/>
              </a:rPr>
              <a:t>&gt; Neutrophil polymorph recruited </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lang="en-US" sz="2800">
                <a:solidFill>
                  <a:schemeClr val="dk1"/>
                </a:solidFill>
                <a:latin typeface="Georgia"/>
                <a:ea typeface="Georgia"/>
                <a:cs typeface="Georgia"/>
                <a:sym typeface="Georgia"/>
              </a:rPr>
              <a:t>&gt; Outcomes: resolution, abscess, organisation, progression to chronic inflammation</a:t>
            </a:r>
            <a:endParaRPr sz="2800">
              <a:solidFill>
                <a:schemeClr val="dk1"/>
              </a:solidFill>
              <a:latin typeface="Georgia"/>
              <a:ea typeface="Georgia"/>
              <a:cs typeface="Georgia"/>
              <a:sym typeface="Georgia"/>
            </a:endParaRPr>
          </a:p>
        </p:txBody>
      </p:sp>
      <p:sp>
        <p:nvSpPr>
          <p:cNvPr id="152" name="Google Shape;152;p21"/>
          <p:cNvSpPr txBox="1"/>
          <p:nvPr/>
        </p:nvSpPr>
        <p:spPr>
          <a:xfrm>
            <a:off x="4422125" y="1382726"/>
            <a:ext cx="7089000" cy="114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Chronic Inflammation</a:t>
            </a:r>
            <a:endParaRPr sz="2800">
              <a:solidFill>
                <a:schemeClr val="dk1"/>
              </a:solidFill>
              <a:latin typeface="Georgia"/>
              <a:ea typeface="Georgia"/>
              <a:cs typeface="Georgia"/>
              <a:sym typeface="Georgia"/>
            </a:endParaRPr>
          </a:p>
          <a:p>
            <a:pPr indent="0" lvl="0" marL="0" rtl="0" algn="l">
              <a:spcBef>
                <a:spcPts val="0"/>
              </a:spcBef>
              <a:spcAft>
                <a:spcPts val="0"/>
              </a:spcAft>
              <a:buNone/>
            </a:pPr>
            <a:r>
              <a:rPr lang="en-US" sz="2800">
                <a:solidFill>
                  <a:schemeClr val="dk1"/>
                </a:solidFill>
                <a:latin typeface="Georgia"/>
                <a:ea typeface="Georgia"/>
                <a:cs typeface="Georgia"/>
                <a:sym typeface="Georgia"/>
              </a:rPr>
              <a:t>&gt; </a:t>
            </a:r>
            <a:r>
              <a:rPr lang="en-US" sz="2800">
                <a:solidFill>
                  <a:schemeClr val="dk1"/>
                </a:solidFill>
                <a:latin typeface="Georgia"/>
                <a:ea typeface="Georgia"/>
                <a:cs typeface="Georgia"/>
                <a:sym typeface="Georgia"/>
              </a:rPr>
              <a:t>Lymphocytes</a:t>
            </a:r>
            <a:r>
              <a:rPr lang="en-US" sz="2800">
                <a:solidFill>
                  <a:schemeClr val="dk1"/>
                </a:solidFill>
                <a:latin typeface="Georgia"/>
                <a:ea typeface="Georgia"/>
                <a:cs typeface="Georgia"/>
                <a:sym typeface="Georgia"/>
              </a:rPr>
              <a:t>, plasma cells, macrophages </a:t>
            </a:r>
            <a:endParaRPr sz="2800">
              <a:solidFill>
                <a:schemeClr val="dk1"/>
              </a:solidFill>
              <a:latin typeface="Georgia"/>
              <a:ea typeface="Georgia"/>
              <a:cs typeface="Georgia"/>
              <a:sym typeface="Georgia"/>
            </a:endParaRPr>
          </a:p>
        </p:txBody>
      </p:sp>
      <p:sp>
        <p:nvSpPr>
          <p:cNvPr id="153" name="Google Shape;153;p21"/>
          <p:cNvSpPr txBox="1"/>
          <p:nvPr/>
        </p:nvSpPr>
        <p:spPr>
          <a:xfrm>
            <a:off x="4784825" y="2812250"/>
            <a:ext cx="7089000" cy="38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Stages of inflammation: </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changes in vessel calibre &amp; flow </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Increased vascular permeability and fluid exudate formation </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Formation of cellular exudate - emigration of neutrophil polymorphs into extravascular space. </a:t>
            </a:r>
            <a:endParaRPr sz="2800">
              <a:solidFill>
                <a:schemeClr val="dk1"/>
              </a:solidFill>
              <a:latin typeface="Georgia"/>
              <a:ea typeface="Georgia"/>
              <a:cs typeface="Georgia"/>
              <a:sym typeface="Georgi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29850e31108_0_27"/>
          <p:cNvSpPr txBox="1"/>
          <p:nvPr/>
        </p:nvSpPr>
        <p:spPr>
          <a:xfrm>
            <a:off x="1465904" y="6269388"/>
            <a:ext cx="5065800" cy="27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The Peer Teaching Society is not liable for false or misleading information…</a:t>
            </a:r>
            <a:endParaRPr b="0" i="0" sz="1800" u="none" cap="none" strike="noStrike">
              <a:solidFill>
                <a:schemeClr val="dk1"/>
              </a:solidFill>
              <a:latin typeface="Calibri"/>
              <a:ea typeface="Calibri"/>
              <a:cs typeface="Calibri"/>
              <a:sym typeface="Calibri"/>
            </a:endParaRPr>
          </a:p>
        </p:txBody>
      </p:sp>
      <p:sp>
        <p:nvSpPr>
          <p:cNvPr id="159" name="Google Shape;159;g29850e31108_0_27"/>
          <p:cNvSpPr txBox="1"/>
          <p:nvPr/>
        </p:nvSpPr>
        <p:spPr>
          <a:xfrm>
            <a:off x="304800" y="239713"/>
            <a:ext cx="11569200" cy="1143000"/>
          </a:xfrm>
          <a:prstGeom prst="rect">
            <a:avLst/>
          </a:prstGeom>
          <a:solidFill>
            <a:srgbClr val="29326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0" name="Google Shape;160;g29850e31108_0_27"/>
          <p:cNvPicPr preferRelativeResize="0"/>
          <p:nvPr/>
        </p:nvPicPr>
        <p:blipFill rotWithShape="1">
          <a:blip r:embed="rId3">
            <a:alphaModFix/>
          </a:blip>
          <a:srcRect b="0" l="0" r="0" t="0"/>
          <a:stretch/>
        </p:blipFill>
        <p:spPr>
          <a:xfrm>
            <a:off x="304800" y="5612873"/>
            <a:ext cx="1023223" cy="1026582"/>
          </a:xfrm>
          <a:prstGeom prst="rect">
            <a:avLst/>
          </a:prstGeom>
          <a:noFill/>
          <a:ln>
            <a:noFill/>
          </a:ln>
        </p:spPr>
      </p:pic>
      <p:sp>
        <p:nvSpPr>
          <p:cNvPr id="161" name="Google Shape;161;g29850e31108_0_27"/>
          <p:cNvSpPr txBox="1"/>
          <p:nvPr/>
        </p:nvSpPr>
        <p:spPr>
          <a:xfrm>
            <a:off x="2711609" y="449706"/>
            <a:ext cx="46941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lang="en-US" sz="3600">
                <a:solidFill>
                  <a:schemeClr val="lt1"/>
                </a:solidFill>
                <a:latin typeface="Calibri"/>
                <a:ea typeface="Calibri"/>
                <a:cs typeface="Calibri"/>
                <a:sym typeface="Calibri"/>
              </a:rPr>
              <a:t>Inflammation </a:t>
            </a:r>
            <a:endParaRPr b="0" i="0" sz="1800" u="none" cap="none" strike="noStrike">
              <a:solidFill>
                <a:schemeClr val="dk1"/>
              </a:solidFill>
              <a:latin typeface="Calibri"/>
              <a:ea typeface="Calibri"/>
              <a:cs typeface="Calibri"/>
              <a:sym typeface="Calibri"/>
            </a:endParaRPr>
          </a:p>
        </p:txBody>
      </p:sp>
      <p:sp>
        <p:nvSpPr>
          <p:cNvPr id="162" name="Google Shape;162;g29850e31108_0_27"/>
          <p:cNvSpPr txBox="1"/>
          <p:nvPr/>
        </p:nvSpPr>
        <p:spPr>
          <a:xfrm>
            <a:off x="304800" y="1662150"/>
            <a:ext cx="5868000" cy="48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chemeClr val="dk1"/>
                </a:solidFill>
                <a:latin typeface="Georgia"/>
                <a:ea typeface="Georgia"/>
                <a:cs typeface="Georgia"/>
                <a:sym typeface="Georgia"/>
              </a:rPr>
              <a:t> Neutrophil action:</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Margination - neutrophils flow close to the endothelium.</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Adhesion - neutrophils adhere to endothelium.</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Emigration - migration through the walls of venules and small veins</a:t>
            </a:r>
            <a:endParaRPr sz="2800">
              <a:solidFill>
                <a:schemeClr val="dk1"/>
              </a:solidFill>
              <a:latin typeface="Georgia"/>
              <a:ea typeface="Georgia"/>
              <a:cs typeface="Georgia"/>
              <a:sym typeface="Georgia"/>
            </a:endParaRPr>
          </a:p>
          <a:p>
            <a:pPr indent="-406400" lvl="0" marL="457200" rtl="0" algn="l">
              <a:spcBef>
                <a:spcPts val="0"/>
              </a:spcBef>
              <a:spcAft>
                <a:spcPts val="0"/>
              </a:spcAft>
              <a:buClr>
                <a:schemeClr val="dk1"/>
              </a:buClr>
              <a:buSzPts val="2800"/>
              <a:buFont typeface="Georgia"/>
              <a:buAutoNum type="arabicPeriod"/>
            </a:pPr>
            <a:r>
              <a:rPr lang="en-US" sz="2800">
                <a:solidFill>
                  <a:schemeClr val="dk1"/>
                </a:solidFill>
                <a:latin typeface="Georgia"/>
                <a:ea typeface="Georgia"/>
                <a:cs typeface="Georgia"/>
                <a:sym typeface="Georgia"/>
              </a:rPr>
              <a:t>Diapedesis - passive movement of red blood cells leaving the vessels. </a:t>
            </a:r>
            <a:endParaRPr sz="2800">
              <a:solidFill>
                <a:schemeClr val="dk1"/>
              </a:solidFill>
              <a:latin typeface="Georgia"/>
              <a:ea typeface="Georgia"/>
              <a:cs typeface="Georgia"/>
              <a:sym typeface="Georgia"/>
            </a:endParaRPr>
          </a:p>
          <a:p>
            <a:pPr indent="0" lvl="0" marL="0" rtl="0" algn="l">
              <a:spcBef>
                <a:spcPts val="0"/>
              </a:spcBef>
              <a:spcAft>
                <a:spcPts val="0"/>
              </a:spcAft>
              <a:buNone/>
            </a:pPr>
            <a:r>
              <a:t/>
            </a:r>
            <a:endParaRPr sz="2800">
              <a:solidFill>
                <a:schemeClr val="dk1"/>
              </a:solidFill>
              <a:latin typeface="Georgia"/>
              <a:ea typeface="Georgia"/>
              <a:cs typeface="Georgia"/>
              <a:sym typeface="Georgia"/>
            </a:endParaRPr>
          </a:p>
        </p:txBody>
      </p:sp>
      <p:sp>
        <p:nvSpPr>
          <p:cNvPr id="163" name="Google Shape;163;g29850e31108_0_27"/>
          <p:cNvSpPr txBox="1"/>
          <p:nvPr/>
        </p:nvSpPr>
        <p:spPr>
          <a:xfrm>
            <a:off x="6172800" y="1487975"/>
            <a:ext cx="5868000" cy="488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100">
                <a:solidFill>
                  <a:schemeClr val="dk1"/>
                </a:solidFill>
                <a:latin typeface="Georgia"/>
                <a:ea typeface="Georgia"/>
                <a:cs typeface="Georgia"/>
                <a:sym typeface="Georgia"/>
              </a:rPr>
              <a:t>Outcomes of acute inflammation:</a:t>
            </a:r>
            <a:endParaRPr b="1" sz="2100">
              <a:solidFill>
                <a:schemeClr val="dk1"/>
              </a:solidFill>
              <a:latin typeface="Georgia"/>
              <a:ea typeface="Georgia"/>
              <a:cs typeface="Georgia"/>
              <a:sym typeface="Georgia"/>
            </a:endParaRPr>
          </a:p>
          <a:p>
            <a:pPr indent="0" lvl="0" marL="0" rtl="0" algn="l">
              <a:spcBef>
                <a:spcPts val="0"/>
              </a:spcBef>
              <a:spcAft>
                <a:spcPts val="0"/>
              </a:spcAft>
              <a:buNone/>
            </a:pPr>
            <a:r>
              <a:rPr b="1" lang="en-US" sz="2100">
                <a:solidFill>
                  <a:schemeClr val="dk1"/>
                </a:solidFill>
                <a:latin typeface="Georgia"/>
                <a:ea typeface="Georgia"/>
                <a:cs typeface="Georgia"/>
                <a:sym typeface="Georgia"/>
              </a:rPr>
              <a:t>Resolution </a:t>
            </a:r>
            <a:r>
              <a:rPr lang="en-US" sz="2100">
                <a:solidFill>
                  <a:schemeClr val="dk1"/>
                </a:solidFill>
                <a:latin typeface="Georgia"/>
                <a:ea typeface="Georgia"/>
                <a:cs typeface="Georgia"/>
                <a:sym typeface="Georgia"/>
              </a:rPr>
              <a:t>- complete restoration of tissues to normal. Acute lobar pneumonia. </a:t>
            </a:r>
            <a:endParaRPr sz="2100">
              <a:solidFill>
                <a:schemeClr val="dk1"/>
              </a:solidFill>
              <a:latin typeface="Georgia"/>
              <a:ea typeface="Georgia"/>
              <a:cs typeface="Georgia"/>
              <a:sym typeface="Georgia"/>
            </a:endParaRPr>
          </a:p>
          <a:p>
            <a:pPr indent="0" lvl="0" marL="0" rtl="0" algn="l">
              <a:spcBef>
                <a:spcPts val="0"/>
              </a:spcBef>
              <a:spcAft>
                <a:spcPts val="0"/>
              </a:spcAft>
              <a:buNone/>
            </a:pPr>
            <a:r>
              <a:rPr b="1" lang="en-US" sz="2100">
                <a:solidFill>
                  <a:schemeClr val="dk1"/>
                </a:solidFill>
                <a:latin typeface="Georgia"/>
                <a:ea typeface="Georgia"/>
                <a:cs typeface="Georgia"/>
                <a:sym typeface="Georgia"/>
              </a:rPr>
              <a:t>Suppuration </a:t>
            </a:r>
            <a:r>
              <a:rPr lang="en-US" sz="2100">
                <a:solidFill>
                  <a:schemeClr val="dk1"/>
                </a:solidFill>
                <a:latin typeface="Georgia"/>
                <a:ea typeface="Georgia"/>
                <a:cs typeface="Georgia"/>
                <a:sym typeface="Georgia"/>
              </a:rPr>
              <a:t>- formation of pus (mixture of living &amp; dead neutrophils &amp; bacteria, cellular debris). This can then form an abscess.</a:t>
            </a:r>
            <a:endParaRPr sz="2100">
              <a:solidFill>
                <a:schemeClr val="dk1"/>
              </a:solidFill>
              <a:latin typeface="Georgia"/>
              <a:ea typeface="Georgia"/>
              <a:cs typeface="Georgia"/>
              <a:sym typeface="Georgia"/>
            </a:endParaRPr>
          </a:p>
          <a:p>
            <a:pPr indent="0" lvl="0" marL="0" rtl="0" algn="l">
              <a:spcBef>
                <a:spcPts val="0"/>
              </a:spcBef>
              <a:spcAft>
                <a:spcPts val="0"/>
              </a:spcAft>
              <a:buNone/>
            </a:pPr>
            <a:r>
              <a:rPr b="1" lang="en-US" sz="2100">
                <a:solidFill>
                  <a:schemeClr val="dk1"/>
                </a:solidFill>
                <a:latin typeface="Georgia"/>
                <a:ea typeface="Georgia"/>
                <a:cs typeface="Georgia"/>
                <a:sym typeface="Georgia"/>
              </a:rPr>
              <a:t>Organisation </a:t>
            </a:r>
            <a:r>
              <a:rPr lang="en-US" sz="2100">
                <a:solidFill>
                  <a:schemeClr val="dk1"/>
                </a:solidFill>
                <a:latin typeface="Georgia"/>
                <a:ea typeface="Georgia"/>
                <a:cs typeface="Georgia"/>
                <a:sym typeface="Georgia"/>
              </a:rPr>
              <a:t>- replacement of tissues by granulation tissue. Results in fibrosis, and possibly scar formation. </a:t>
            </a:r>
            <a:endParaRPr sz="2100">
              <a:solidFill>
                <a:schemeClr val="dk1"/>
              </a:solidFill>
              <a:latin typeface="Georgia"/>
              <a:ea typeface="Georgia"/>
              <a:cs typeface="Georgia"/>
              <a:sym typeface="Georgia"/>
            </a:endParaRPr>
          </a:p>
          <a:p>
            <a:pPr indent="0" lvl="0" marL="0" rtl="0" algn="l">
              <a:spcBef>
                <a:spcPts val="0"/>
              </a:spcBef>
              <a:spcAft>
                <a:spcPts val="0"/>
              </a:spcAft>
              <a:buNone/>
            </a:pPr>
            <a:r>
              <a:rPr b="1" lang="en-US" sz="2100">
                <a:solidFill>
                  <a:schemeClr val="dk1"/>
                </a:solidFill>
                <a:latin typeface="Georgia"/>
                <a:ea typeface="Georgia"/>
                <a:cs typeface="Georgia"/>
                <a:sym typeface="Georgia"/>
              </a:rPr>
              <a:t>Progression </a:t>
            </a:r>
            <a:r>
              <a:rPr lang="en-US" sz="2100">
                <a:solidFill>
                  <a:schemeClr val="dk1"/>
                </a:solidFill>
                <a:latin typeface="Georgia"/>
                <a:ea typeface="Georgia"/>
                <a:cs typeface="Georgia"/>
                <a:sym typeface="Georgia"/>
              </a:rPr>
              <a:t>- agent causing acute inflammation not removed → progress to chronic stage. Cellular exudate changes, lymphocytes, plasma cells and macrophages replace neutrophil polymorphs. </a:t>
            </a:r>
            <a:endParaRPr sz="2100">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1">
      <a:dk1>
        <a:srgbClr val="000000"/>
      </a:dk1>
      <a:lt1>
        <a:srgbClr val="F8F4E4"/>
      </a:lt1>
      <a:dk2>
        <a:srgbClr val="44546A"/>
      </a:dk2>
      <a:lt2>
        <a:srgbClr val="F8F4E4"/>
      </a:lt2>
      <a:accent1>
        <a:srgbClr val="D7B5C6"/>
      </a:accent1>
      <a:accent2>
        <a:srgbClr val="9A8AFA"/>
      </a:accent2>
      <a:accent3>
        <a:srgbClr val="E9D1F7"/>
      </a:accent3>
      <a:accent4>
        <a:srgbClr val="8496B0"/>
      </a:accent4>
      <a:accent5>
        <a:srgbClr val="48A1FA"/>
      </a:accent5>
      <a:accent6>
        <a:srgbClr val="F7CBAC"/>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