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6" r:id="rId6"/>
    <p:sldId id="261" r:id="rId7"/>
    <p:sldId id="275" r:id="rId8"/>
    <p:sldId id="262" r:id="rId9"/>
    <p:sldId id="263" r:id="rId10"/>
    <p:sldId id="264" r:id="rId11"/>
    <p:sldId id="260" r:id="rId12"/>
    <p:sldId id="265" r:id="rId13"/>
    <p:sldId id="266" r:id="rId14"/>
    <p:sldId id="267" r:id="rId15"/>
    <p:sldId id="268" r:id="rId16"/>
    <p:sldId id="277" r:id="rId17"/>
    <p:sldId id="269" r:id="rId18"/>
    <p:sldId id="270" r:id="rId19"/>
    <p:sldId id="272" r:id="rId20"/>
    <p:sldId id="273" r:id="rId21"/>
    <p:sldId id="274" r:id="rId22"/>
    <p:sldId id="279" r:id="rId23"/>
    <p:sldId id="280" r:id="rId24"/>
    <p:sldId id="278" r:id="rId25"/>
  </p:sldIdLst>
  <p:sldSz cx="9144000" cy="6858000" type="screen4x3"/>
  <p:notesSz cx="6858000" cy="9144000"/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 snapToObjects="1">
      <p:cViewPr varScale="1">
        <p:scale>
          <a:sx n="55" d="100"/>
          <a:sy n="55" d="100"/>
        </p:scale>
        <p:origin x="33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099059-4A1C-4115-9E29-612198B6D5A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69D5BAF-A137-4542-A027-D595F5E313BA}">
      <dgm:prSet phldrT="[Text]"/>
      <dgm:spPr/>
      <dgm:t>
        <a:bodyPr/>
        <a:lstStyle/>
        <a:p>
          <a:r>
            <a:rPr lang="en-GB" dirty="0"/>
            <a:t>Controller</a:t>
          </a:r>
        </a:p>
      </dgm:t>
    </dgm:pt>
    <dgm:pt modelId="{84C4C3EB-FCD8-4B3B-AC75-A15990240C83}" type="parTrans" cxnId="{8F31427E-00A6-4BC2-9926-B963CC8DDD00}">
      <dgm:prSet/>
      <dgm:spPr/>
      <dgm:t>
        <a:bodyPr/>
        <a:lstStyle/>
        <a:p>
          <a:endParaRPr lang="en-GB"/>
        </a:p>
      </dgm:t>
    </dgm:pt>
    <dgm:pt modelId="{59FFA66D-0632-41F2-A9E9-34D9BF25AF8F}" type="sibTrans" cxnId="{8F31427E-00A6-4BC2-9926-B963CC8DDD00}">
      <dgm:prSet/>
      <dgm:spPr/>
      <dgm:t>
        <a:bodyPr/>
        <a:lstStyle/>
        <a:p>
          <a:endParaRPr lang="en-GB"/>
        </a:p>
      </dgm:t>
    </dgm:pt>
    <dgm:pt modelId="{9D16B789-CB05-4026-8C40-F0C0DB696A64}">
      <dgm:prSet phldrT="[Text]"/>
      <dgm:spPr/>
      <dgm:t>
        <a:bodyPr/>
        <a:lstStyle/>
        <a:p>
          <a:r>
            <a:rPr lang="en-GB" dirty="0"/>
            <a:t>Effector</a:t>
          </a:r>
        </a:p>
      </dgm:t>
    </dgm:pt>
    <dgm:pt modelId="{1C3A6127-0DEC-44FC-917D-2A63E8E4BE6D}" type="parTrans" cxnId="{2511E0C6-547E-4775-9232-3009A86E6C72}">
      <dgm:prSet/>
      <dgm:spPr/>
      <dgm:t>
        <a:bodyPr/>
        <a:lstStyle/>
        <a:p>
          <a:endParaRPr lang="en-GB"/>
        </a:p>
      </dgm:t>
    </dgm:pt>
    <dgm:pt modelId="{8A2477D6-69C9-46C4-8C07-F8459DBD82AF}" type="sibTrans" cxnId="{2511E0C6-547E-4775-9232-3009A86E6C72}">
      <dgm:prSet/>
      <dgm:spPr/>
      <dgm:t>
        <a:bodyPr/>
        <a:lstStyle/>
        <a:p>
          <a:endParaRPr lang="en-GB"/>
        </a:p>
      </dgm:t>
    </dgm:pt>
    <dgm:pt modelId="{9B3844D4-47E3-4363-BA6B-0EF3DFC7286E}">
      <dgm:prSet phldrT="[Text]"/>
      <dgm:spPr/>
      <dgm:t>
        <a:bodyPr/>
        <a:lstStyle/>
        <a:p>
          <a:r>
            <a:rPr lang="en-GB" dirty="0"/>
            <a:t>Signal</a:t>
          </a:r>
        </a:p>
      </dgm:t>
    </dgm:pt>
    <dgm:pt modelId="{0065BAAF-426D-41F6-8324-8E146BD7751E}" type="parTrans" cxnId="{69DA5881-9C5F-463D-BF9C-9A9B4288863B}">
      <dgm:prSet/>
      <dgm:spPr/>
      <dgm:t>
        <a:bodyPr/>
        <a:lstStyle/>
        <a:p>
          <a:endParaRPr lang="en-GB"/>
        </a:p>
      </dgm:t>
    </dgm:pt>
    <dgm:pt modelId="{ACCE6336-D638-4E1E-92B3-74FAA1ABEA0F}" type="sibTrans" cxnId="{69DA5881-9C5F-463D-BF9C-9A9B4288863B}">
      <dgm:prSet/>
      <dgm:spPr/>
      <dgm:t>
        <a:bodyPr/>
        <a:lstStyle/>
        <a:p>
          <a:endParaRPr lang="en-GB"/>
        </a:p>
      </dgm:t>
    </dgm:pt>
    <dgm:pt modelId="{C5E32AB8-B30A-45E8-840A-F9C793BA9E88}">
      <dgm:prSet phldrT="[Text]"/>
      <dgm:spPr/>
      <dgm:t>
        <a:bodyPr/>
        <a:lstStyle/>
        <a:p>
          <a:pPr algn="ctr"/>
          <a:r>
            <a:rPr lang="en-GB" dirty="0"/>
            <a:t>Sensor</a:t>
          </a:r>
        </a:p>
      </dgm:t>
    </dgm:pt>
    <dgm:pt modelId="{1B4D5E45-03F8-4F80-830B-BC2BCFA44908}" type="parTrans" cxnId="{36D259E3-77C1-47C5-B8C2-4A5411641E4C}">
      <dgm:prSet/>
      <dgm:spPr/>
      <dgm:t>
        <a:bodyPr/>
        <a:lstStyle/>
        <a:p>
          <a:endParaRPr lang="en-GB"/>
        </a:p>
      </dgm:t>
    </dgm:pt>
    <dgm:pt modelId="{87D323E7-C9CF-4EC0-B0CF-52900667FE2F}" type="sibTrans" cxnId="{36D259E3-77C1-47C5-B8C2-4A5411641E4C}">
      <dgm:prSet/>
      <dgm:spPr/>
      <dgm:t>
        <a:bodyPr/>
        <a:lstStyle/>
        <a:p>
          <a:endParaRPr lang="en-GB"/>
        </a:p>
      </dgm:t>
    </dgm:pt>
    <dgm:pt modelId="{A8E256FF-2C39-4F8D-A33D-2BC505C3E179}" type="pres">
      <dgm:prSet presAssocID="{8B099059-4A1C-4115-9E29-612198B6D5AA}" presName="cycle" presStyleCnt="0">
        <dgm:presLayoutVars>
          <dgm:dir/>
          <dgm:resizeHandles val="exact"/>
        </dgm:presLayoutVars>
      </dgm:prSet>
      <dgm:spPr/>
    </dgm:pt>
    <dgm:pt modelId="{2B6F66DE-0122-401D-909A-DAA2AC61CE18}" type="pres">
      <dgm:prSet presAssocID="{9B3844D4-47E3-4363-BA6B-0EF3DFC7286E}" presName="dummy" presStyleCnt="0"/>
      <dgm:spPr/>
    </dgm:pt>
    <dgm:pt modelId="{7859172D-01CF-44CD-A7F4-9B411C5F012B}" type="pres">
      <dgm:prSet presAssocID="{9B3844D4-47E3-4363-BA6B-0EF3DFC7286E}" presName="node" presStyleLbl="revTx" presStyleIdx="0" presStyleCnt="4" custScaleY="29084" custRadScaleRad="105435" custRadScaleInc="-149882">
        <dgm:presLayoutVars>
          <dgm:bulletEnabled val="1"/>
        </dgm:presLayoutVars>
      </dgm:prSet>
      <dgm:spPr/>
    </dgm:pt>
    <dgm:pt modelId="{ECFF4FDD-E213-43B8-AE24-626EDCB5D017}" type="pres">
      <dgm:prSet presAssocID="{ACCE6336-D638-4E1E-92B3-74FAA1ABEA0F}" presName="sibTrans" presStyleLbl="node1" presStyleIdx="0" presStyleCnt="4"/>
      <dgm:spPr/>
    </dgm:pt>
    <dgm:pt modelId="{EAD79760-BFCF-4F0F-BA5D-FE8ACB9E37AA}" type="pres">
      <dgm:prSet presAssocID="{C5E32AB8-B30A-45E8-840A-F9C793BA9E88}" presName="dummy" presStyleCnt="0"/>
      <dgm:spPr/>
    </dgm:pt>
    <dgm:pt modelId="{08B1EAA0-1348-4B69-846E-6167FF21BE08}" type="pres">
      <dgm:prSet presAssocID="{C5E32AB8-B30A-45E8-840A-F9C793BA9E88}" presName="node" presStyleLbl="revTx" presStyleIdx="1" presStyleCnt="4" custScaleY="32396" custRadScaleRad="101895" custRadScaleInc="-149767">
        <dgm:presLayoutVars>
          <dgm:bulletEnabled val="1"/>
        </dgm:presLayoutVars>
      </dgm:prSet>
      <dgm:spPr/>
    </dgm:pt>
    <dgm:pt modelId="{F6F8F652-CB80-4992-870C-1D683EE3A662}" type="pres">
      <dgm:prSet presAssocID="{87D323E7-C9CF-4EC0-B0CF-52900667FE2F}" presName="sibTrans" presStyleLbl="node1" presStyleIdx="1" presStyleCnt="4"/>
      <dgm:spPr/>
    </dgm:pt>
    <dgm:pt modelId="{99418A0D-8BCD-4B6E-82FA-BC747F50573E}" type="pres">
      <dgm:prSet presAssocID="{469D5BAF-A137-4542-A027-D595F5E313BA}" presName="dummy" presStyleCnt="0"/>
      <dgm:spPr/>
    </dgm:pt>
    <dgm:pt modelId="{14D5A4A2-9E7B-4B93-A39E-38AE497CD63A}" type="pres">
      <dgm:prSet presAssocID="{469D5BAF-A137-4542-A027-D595F5E313BA}" presName="node" presStyleLbl="revTx" presStyleIdx="2" presStyleCnt="4" custScaleY="35393" custRadScaleRad="102809" custRadScaleInc="-150004">
        <dgm:presLayoutVars>
          <dgm:bulletEnabled val="1"/>
        </dgm:presLayoutVars>
      </dgm:prSet>
      <dgm:spPr/>
    </dgm:pt>
    <dgm:pt modelId="{B824A089-6280-437E-8272-890F65D3DB3A}" type="pres">
      <dgm:prSet presAssocID="{59FFA66D-0632-41F2-A9E9-34D9BF25AF8F}" presName="sibTrans" presStyleLbl="node1" presStyleIdx="2" presStyleCnt="4"/>
      <dgm:spPr/>
    </dgm:pt>
    <dgm:pt modelId="{DF7A3EC4-C9FD-4B85-A693-FF70B2480AB6}" type="pres">
      <dgm:prSet presAssocID="{9D16B789-CB05-4026-8C40-F0C0DB696A64}" presName="dummy" presStyleCnt="0"/>
      <dgm:spPr/>
    </dgm:pt>
    <dgm:pt modelId="{624EE3A9-B815-4184-9B81-CF141F619F6E}" type="pres">
      <dgm:prSet presAssocID="{9D16B789-CB05-4026-8C40-F0C0DB696A64}" presName="node" presStyleLbl="revTx" presStyleIdx="3" presStyleCnt="4" custScaleY="32027" custRadScaleRad="101895" custRadScaleInc="-149945">
        <dgm:presLayoutVars>
          <dgm:bulletEnabled val="1"/>
        </dgm:presLayoutVars>
      </dgm:prSet>
      <dgm:spPr/>
    </dgm:pt>
    <dgm:pt modelId="{3444023B-A5EF-4A3E-BC72-54BFFEE15CB9}" type="pres">
      <dgm:prSet presAssocID="{8A2477D6-69C9-46C4-8C07-F8459DBD82AF}" presName="sibTrans" presStyleLbl="node1" presStyleIdx="3" presStyleCnt="4"/>
      <dgm:spPr/>
    </dgm:pt>
  </dgm:ptLst>
  <dgm:cxnLst>
    <dgm:cxn modelId="{12045F1D-6991-444A-9EEE-766035925E0D}" type="presOf" srcId="{8B099059-4A1C-4115-9E29-612198B6D5AA}" destId="{A8E256FF-2C39-4F8D-A33D-2BC505C3E179}" srcOrd="0" destOrd="0" presId="urn:microsoft.com/office/officeart/2005/8/layout/cycle1"/>
    <dgm:cxn modelId="{C195DF37-036B-49F2-9BAC-8865A053F06F}" type="presOf" srcId="{59FFA66D-0632-41F2-A9E9-34D9BF25AF8F}" destId="{B824A089-6280-437E-8272-890F65D3DB3A}" srcOrd="0" destOrd="0" presId="urn:microsoft.com/office/officeart/2005/8/layout/cycle1"/>
    <dgm:cxn modelId="{17965039-A0AC-47FB-A66D-DC8616422491}" type="presOf" srcId="{9D16B789-CB05-4026-8C40-F0C0DB696A64}" destId="{624EE3A9-B815-4184-9B81-CF141F619F6E}" srcOrd="0" destOrd="0" presId="urn:microsoft.com/office/officeart/2005/8/layout/cycle1"/>
    <dgm:cxn modelId="{347F633C-0782-4B69-8F48-CAD4ED5E6C25}" type="presOf" srcId="{C5E32AB8-B30A-45E8-840A-F9C793BA9E88}" destId="{08B1EAA0-1348-4B69-846E-6167FF21BE08}" srcOrd="0" destOrd="0" presId="urn:microsoft.com/office/officeart/2005/8/layout/cycle1"/>
    <dgm:cxn modelId="{91383677-B7E0-4EA1-871E-AE4700EA88DF}" type="presOf" srcId="{8A2477D6-69C9-46C4-8C07-F8459DBD82AF}" destId="{3444023B-A5EF-4A3E-BC72-54BFFEE15CB9}" srcOrd="0" destOrd="0" presId="urn:microsoft.com/office/officeart/2005/8/layout/cycle1"/>
    <dgm:cxn modelId="{A3B8DD58-AE47-4FEC-AAA4-C584198679C4}" type="presOf" srcId="{469D5BAF-A137-4542-A027-D595F5E313BA}" destId="{14D5A4A2-9E7B-4B93-A39E-38AE497CD63A}" srcOrd="0" destOrd="0" presId="urn:microsoft.com/office/officeart/2005/8/layout/cycle1"/>
    <dgm:cxn modelId="{8F31427E-00A6-4BC2-9926-B963CC8DDD00}" srcId="{8B099059-4A1C-4115-9E29-612198B6D5AA}" destId="{469D5BAF-A137-4542-A027-D595F5E313BA}" srcOrd="2" destOrd="0" parTransId="{84C4C3EB-FCD8-4B3B-AC75-A15990240C83}" sibTransId="{59FFA66D-0632-41F2-A9E9-34D9BF25AF8F}"/>
    <dgm:cxn modelId="{69DA5881-9C5F-463D-BF9C-9A9B4288863B}" srcId="{8B099059-4A1C-4115-9E29-612198B6D5AA}" destId="{9B3844D4-47E3-4363-BA6B-0EF3DFC7286E}" srcOrd="0" destOrd="0" parTransId="{0065BAAF-426D-41F6-8324-8E146BD7751E}" sibTransId="{ACCE6336-D638-4E1E-92B3-74FAA1ABEA0F}"/>
    <dgm:cxn modelId="{C906A7B6-955C-4B9D-8922-5F8A350A4820}" type="presOf" srcId="{ACCE6336-D638-4E1E-92B3-74FAA1ABEA0F}" destId="{ECFF4FDD-E213-43B8-AE24-626EDCB5D017}" srcOrd="0" destOrd="0" presId="urn:microsoft.com/office/officeart/2005/8/layout/cycle1"/>
    <dgm:cxn modelId="{9353CEBC-C284-4C1F-B987-75B0C60F94B6}" type="presOf" srcId="{9B3844D4-47E3-4363-BA6B-0EF3DFC7286E}" destId="{7859172D-01CF-44CD-A7F4-9B411C5F012B}" srcOrd="0" destOrd="0" presId="urn:microsoft.com/office/officeart/2005/8/layout/cycle1"/>
    <dgm:cxn modelId="{2511E0C6-547E-4775-9232-3009A86E6C72}" srcId="{8B099059-4A1C-4115-9E29-612198B6D5AA}" destId="{9D16B789-CB05-4026-8C40-F0C0DB696A64}" srcOrd="3" destOrd="0" parTransId="{1C3A6127-0DEC-44FC-917D-2A63E8E4BE6D}" sibTransId="{8A2477D6-69C9-46C4-8C07-F8459DBD82AF}"/>
    <dgm:cxn modelId="{6F3524CA-96D0-4655-891A-5C99A2AFFDD1}" type="presOf" srcId="{87D323E7-C9CF-4EC0-B0CF-52900667FE2F}" destId="{F6F8F652-CB80-4992-870C-1D683EE3A662}" srcOrd="0" destOrd="0" presId="urn:microsoft.com/office/officeart/2005/8/layout/cycle1"/>
    <dgm:cxn modelId="{36D259E3-77C1-47C5-B8C2-4A5411641E4C}" srcId="{8B099059-4A1C-4115-9E29-612198B6D5AA}" destId="{C5E32AB8-B30A-45E8-840A-F9C793BA9E88}" srcOrd="1" destOrd="0" parTransId="{1B4D5E45-03F8-4F80-830B-BC2BCFA44908}" sibTransId="{87D323E7-C9CF-4EC0-B0CF-52900667FE2F}"/>
    <dgm:cxn modelId="{C49CEDC3-5F45-435B-A7E1-3782418C8A49}" type="presParOf" srcId="{A8E256FF-2C39-4F8D-A33D-2BC505C3E179}" destId="{2B6F66DE-0122-401D-909A-DAA2AC61CE18}" srcOrd="0" destOrd="0" presId="urn:microsoft.com/office/officeart/2005/8/layout/cycle1"/>
    <dgm:cxn modelId="{1B1B6E9A-4E52-4920-851C-662B5A553346}" type="presParOf" srcId="{A8E256FF-2C39-4F8D-A33D-2BC505C3E179}" destId="{7859172D-01CF-44CD-A7F4-9B411C5F012B}" srcOrd="1" destOrd="0" presId="urn:microsoft.com/office/officeart/2005/8/layout/cycle1"/>
    <dgm:cxn modelId="{4F3987AE-80D2-46A1-8984-6071C71C9815}" type="presParOf" srcId="{A8E256FF-2C39-4F8D-A33D-2BC505C3E179}" destId="{ECFF4FDD-E213-43B8-AE24-626EDCB5D017}" srcOrd="2" destOrd="0" presId="urn:microsoft.com/office/officeart/2005/8/layout/cycle1"/>
    <dgm:cxn modelId="{66E18F9E-2466-47BF-BFF0-FAAD76E069B4}" type="presParOf" srcId="{A8E256FF-2C39-4F8D-A33D-2BC505C3E179}" destId="{EAD79760-BFCF-4F0F-BA5D-FE8ACB9E37AA}" srcOrd="3" destOrd="0" presId="urn:microsoft.com/office/officeart/2005/8/layout/cycle1"/>
    <dgm:cxn modelId="{3661EFB2-4DD7-4986-83EA-125315185A06}" type="presParOf" srcId="{A8E256FF-2C39-4F8D-A33D-2BC505C3E179}" destId="{08B1EAA0-1348-4B69-846E-6167FF21BE08}" srcOrd="4" destOrd="0" presId="urn:microsoft.com/office/officeart/2005/8/layout/cycle1"/>
    <dgm:cxn modelId="{5864EECF-AB02-4B8A-A7CB-717303927B37}" type="presParOf" srcId="{A8E256FF-2C39-4F8D-A33D-2BC505C3E179}" destId="{F6F8F652-CB80-4992-870C-1D683EE3A662}" srcOrd="5" destOrd="0" presId="urn:microsoft.com/office/officeart/2005/8/layout/cycle1"/>
    <dgm:cxn modelId="{95C48348-813D-4924-BAC2-79F951C05D33}" type="presParOf" srcId="{A8E256FF-2C39-4F8D-A33D-2BC505C3E179}" destId="{99418A0D-8BCD-4B6E-82FA-BC747F50573E}" srcOrd="6" destOrd="0" presId="urn:microsoft.com/office/officeart/2005/8/layout/cycle1"/>
    <dgm:cxn modelId="{49F3D948-1CB9-4ABF-ACE1-98DA90DCCA40}" type="presParOf" srcId="{A8E256FF-2C39-4F8D-A33D-2BC505C3E179}" destId="{14D5A4A2-9E7B-4B93-A39E-38AE497CD63A}" srcOrd="7" destOrd="0" presId="urn:microsoft.com/office/officeart/2005/8/layout/cycle1"/>
    <dgm:cxn modelId="{7F869EB7-DE87-4765-8ACE-0611FD65D3A5}" type="presParOf" srcId="{A8E256FF-2C39-4F8D-A33D-2BC505C3E179}" destId="{B824A089-6280-437E-8272-890F65D3DB3A}" srcOrd="8" destOrd="0" presId="urn:microsoft.com/office/officeart/2005/8/layout/cycle1"/>
    <dgm:cxn modelId="{38ED19D9-311F-4E9D-B3A6-527794878704}" type="presParOf" srcId="{A8E256FF-2C39-4F8D-A33D-2BC505C3E179}" destId="{DF7A3EC4-C9FD-4B85-A693-FF70B2480AB6}" srcOrd="9" destOrd="0" presId="urn:microsoft.com/office/officeart/2005/8/layout/cycle1"/>
    <dgm:cxn modelId="{A50A0393-F483-4290-91F8-D536BF73E937}" type="presParOf" srcId="{A8E256FF-2C39-4F8D-A33D-2BC505C3E179}" destId="{624EE3A9-B815-4184-9B81-CF141F619F6E}" srcOrd="10" destOrd="0" presId="urn:microsoft.com/office/officeart/2005/8/layout/cycle1"/>
    <dgm:cxn modelId="{7B261E58-7D0B-44B7-9EC5-916411D6386D}" type="presParOf" srcId="{A8E256FF-2C39-4F8D-A33D-2BC505C3E179}" destId="{3444023B-A5EF-4A3E-BC72-54BFFEE15CB9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DFCDF8-C8F3-4B88-B9A6-42257E0EF238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5EA03B8B-BAD5-4C46-A454-4291B4F42F5C}">
      <dgm:prSet phldrT="[Text]"/>
      <dgm:spPr/>
      <dgm:t>
        <a:bodyPr/>
        <a:lstStyle/>
        <a:p>
          <a:r>
            <a:rPr lang="en-GB" dirty="0"/>
            <a:t>Total body water</a:t>
          </a:r>
          <a:br>
            <a:rPr lang="en-GB" dirty="0"/>
          </a:br>
          <a:r>
            <a:rPr lang="en-GB" dirty="0"/>
            <a:t>42L</a:t>
          </a:r>
        </a:p>
      </dgm:t>
    </dgm:pt>
    <dgm:pt modelId="{3490BD33-822E-4A52-AF1F-DAED8A9E2470}" type="parTrans" cxnId="{6B53A682-C3ED-4F06-A9BF-E85F33FCB760}">
      <dgm:prSet/>
      <dgm:spPr/>
      <dgm:t>
        <a:bodyPr/>
        <a:lstStyle/>
        <a:p>
          <a:endParaRPr lang="en-GB"/>
        </a:p>
      </dgm:t>
    </dgm:pt>
    <dgm:pt modelId="{AAACF926-665D-4B67-A927-C3C16E7122A2}" type="sibTrans" cxnId="{6B53A682-C3ED-4F06-A9BF-E85F33FCB760}">
      <dgm:prSet/>
      <dgm:spPr/>
      <dgm:t>
        <a:bodyPr/>
        <a:lstStyle/>
        <a:p>
          <a:endParaRPr lang="en-GB"/>
        </a:p>
      </dgm:t>
    </dgm:pt>
    <dgm:pt modelId="{7D427C81-C359-4947-AEC2-0713E2AB8D49}">
      <dgm:prSet phldrT="[Text]"/>
      <dgm:spPr/>
      <dgm:t>
        <a:bodyPr/>
        <a:lstStyle/>
        <a:p>
          <a:r>
            <a:rPr lang="en-GB" dirty="0"/>
            <a:t>Plasma</a:t>
          </a:r>
          <a:br>
            <a:rPr lang="en-GB" dirty="0"/>
          </a:br>
          <a:r>
            <a:rPr lang="en-GB" dirty="0"/>
            <a:t>3L</a:t>
          </a:r>
        </a:p>
      </dgm:t>
    </dgm:pt>
    <dgm:pt modelId="{82EB79EE-8A94-4AE6-964A-548FC291B2C4}" type="parTrans" cxnId="{E6200549-3CCE-4F3F-AC18-9EB9DFF77CB6}">
      <dgm:prSet/>
      <dgm:spPr/>
      <dgm:t>
        <a:bodyPr/>
        <a:lstStyle/>
        <a:p>
          <a:endParaRPr lang="en-GB"/>
        </a:p>
      </dgm:t>
    </dgm:pt>
    <dgm:pt modelId="{79658DED-D8F0-4A24-9F3D-118CD2C60E47}" type="sibTrans" cxnId="{E6200549-3CCE-4F3F-AC18-9EB9DFF77CB6}">
      <dgm:prSet/>
      <dgm:spPr/>
      <dgm:t>
        <a:bodyPr/>
        <a:lstStyle/>
        <a:p>
          <a:endParaRPr lang="en-GB"/>
        </a:p>
      </dgm:t>
    </dgm:pt>
    <dgm:pt modelId="{D945C42D-A991-4AE6-896F-024538CAF9C4}">
      <dgm:prSet phldrT="[Text]"/>
      <dgm:spPr/>
      <dgm:t>
        <a:bodyPr/>
        <a:lstStyle/>
        <a:p>
          <a:r>
            <a:rPr lang="en-GB" dirty="0"/>
            <a:t>ICF</a:t>
          </a:r>
          <a:br>
            <a:rPr lang="en-GB" dirty="0"/>
          </a:br>
          <a:r>
            <a:rPr lang="en-GB" dirty="0"/>
            <a:t>28L</a:t>
          </a:r>
        </a:p>
      </dgm:t>
    </dgm:pt>
    <dgm:pt modelId="{5A436A84-E7D8-45A6-8A6F-1279A19AE538}" type="parTrans" cxnId="{03F5EB97-CD7B-4607-B46F-094ABB7E0281}">
      <dgm:prSet/>
      <dgm:spPr/>
      <dgm:t>
        <a:bodyPr/>
        <a:lstStyle/>
        <a:p>
          <a:endParaRPr lang="en-GB"/>
        </a:p>
      </dgm:t>
    </dgm:pt>
    <dgm:pt modelId="{4BCD2E35-7416-4C5E-81EE-96E18C0EF9FE}" type="sibTrans" cxnId="{03F5EB97-CD7B-4607-B46F-094ABB7E0281}">
      <dgm:prSet/>
      <dgm:spPr/>
      <dgm:t>
        <a:bodyPr/>
        <a:lstStyle/>
        <a:p>
          <a:endParaRPr lang="en-GB"/>
        </a:p>
      </dgm:t>
    </dgm:pt>
    <dgm:pt modelId="{3274D6C2-2455-49C0-93E9-DFB8A575D1BA}">
      <dgm:prSet phldrT="[Text]"/>
      <dgm:spPr/>
      <dgm:t>
        <a:bodyPr/>
        <a:lstStyle/>
        <a:p>
          <a:r>
            <a:rPr lang="en-GB" dirty="0"/>
            <a:t>ECF</a:t>
          </a:r>
          <a:br>
            <a:rPr lang="en-GB" dirty="0"/>
          </a:br>
          <a:r>
            <a:rPr lang="en-GB" dirty="0"/>
            <a:t>14L</a:t>
          </a:r>
        </a:p>
      </dgm:t>
    </dgm:pt>
    <dgm:pt modelId="{BB188A06-F7F0-48A6-9A05-AB7A7BF32D8D}" type="parTrans" cxnId="{40F5D022-A2E1-45DC-A524-1D5D45434ED7}">
      <dgm:prSet/>
      <dgm:spPr/>
      <dgm:t>
        <a:bodyPr/>
        <a:lstStyle/>
        <a:p>
          <a:endParaRPr lang="en-GB"/>
        </a:p>
      </dgm:t>
    </dgm:pt>
    <dgm:pt modelId="{A68B9F46-A8C5-4E9E-A596-4AFF9B1B4386}" type="sibTrans" cxnId="{40F5D022-A2E1-45DC-A524-1D5D45434ED7}">
      <dgm:prSet/>
      <dgm:spPr/>
      <dgm:t>
        <a:bodyPr/>
        <a:lstStyle/>
        <a:p>
          <a:endParaRPr lang="en-GB"/>
        </a:p>
      </dgm:t>
    </dgm:pt>
    <dgm:pt modelId="{95753086-A296-4208-AB20-DFB16B9F5428}">
      <dgm:prSet phldrT="[Text]"/>
      <dgm:spPr/>
      <dgm:t>
        <a:bodyPr/>
        <a:lstStyle/>
        <a:p>
          <a:r>
            <a:rPr lang="en-GB" dirty="0"/>
            <a:t>Interstitial fluid</a:t>
          </a:r>
          <a:br>
            <a:rPr lang="en-GB" dirty="0"/>
          </a:br>
          <a:r>
            <a:rPr lang="en-GB" dirty="0"/>
            <a:t>11L</a:t>
          </a:r>
        </a:p>
      </dgm:t>
    </dgm:pt>
    <dgm:pt modelId="{ABAA53C9-ADD0-4173-A6E0-4035EEC53BF5}" type="parTrans" cxnId="{17C51E37-5309-47CF-8971-DA35B67A8C33}">
      <dgm:prSet/>
      <dgm:spPr/>
      <dgm:t>
        <a:bodyPr/>
        <a:lstStyle/>
        <a:p>
          <a:endParaRPr lang="en-GB"/>
        </a:p>
      </dgm:t>
    </dgm:pt>
    <dgm:pt modelId="{0AE0DE92-E7A9-49DB-A3EE-55B58E56E3D4}" type="sibTrans" cxnId="{17C51E37-5309-47CF-8971-DA35B67A8C33}">
      <dgm:prSet/>
      <dgm:spPr/>
      <dgm:t>
        <a:bodyPr/>
        <a:lstStyle/>
        <a:p>
          <a:endParaRPr lang="en-GB"/>
        </a:p>
      </dgm:t>
    </dgm:pt>
    <dgm:pt modelId="{07D0D44E-7CE4-4A5A-86D4-A995B01AF43A}" type="pres">
      <dgm:prSet presAssocID="{5FDFCDF8-C8F3-4B88-B9A6-42257E0EF23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0DF2518-F54B-4DB5-8846-D23E63FB7FC1}" type="pres">
      <dgm:prSet presAssocID="{5EA03B8B-BAD5-4C46-A454-4291B4F42F5C}" presName="root1" presStyleCnt="0"/>
      <dgm:spPr/>
    </dgm:pt>
    <dgm:pt modelId="{D160484D-DCEE-40A6-9760-164A33DBAB48}" type="pres">
      <dgm:prSet presAssocID="{5EA03B8B-BAD5-4C46-A454-4291B4F42F5C}" presName="LevelOneTextNode" presStyleLbl="node0" presStyleIdx="0" presStyleCnt="1">
        <dgm:presLayoutVars>
          <dgm:chPref val="3"/>
        </dgm:presLayoutVars>
      </dgm:prSet>
      <dgm:spPr/>
    </dgm:pt>
    <dgm:pt modelId="{5706ADBA-2172-4731-9D9F-CD0BBC563AE7}" type="pres">
      <dgm:prSet presAssocID="{5EA03B8B-BAD5-4C46-A454-4291B4F42F5C}" presName="level2hierChild" presStyleCnt="0"/>
      <dgm:spPr/>
    </dgm:pt>
    <dgm:pt modelId="{966C9B39-18F3-4BD6-B2FA-914206BDCFFC}" type="pres">
      <dgm:prSet presAssocID="{5A436A84-E7D8-45A6-8A6F-1279A19AE538}" presName="conn2-1" presStyleLbl="parChTrans1D2" presStyleIdx="0" presStyleCnt="2"/>
      <dgm:spPr/>
    </dgm:pt>
    <dgm:pt modelId="{1B10C2AF-FDC4-4C5D-A670-061050C0A520}" type="pres">
      <dgm:prSet presAssocID="{5A436A84-E7D8-45A6-8A6F-1279A19AE538}" presName="connTx" presStyleLbl="parChTrans1D2" presStyleIdx="0" presStyleCnt="2"/>
      <dgm:spPr/>
    </dgm:pt>
    <dgm:pt modelId="{E5F2CDEB-FC56-4097-BA8E-0EC93B332258}" type="pres">
      <dgm:prSet presAssocID="{D945C42D-A991-4AE6-896F-024538CAF9C4}" presName="root2" presStyleCnt="0"/>
      <dgm:spPr/>
    </dgm:pt>
    <dgm:pt modelId="{8CDC99BE-EEB5-4410-B7C2-2DE9D40C11F2}" type="pres">
      <dgm:prSet presAssocID="{D945C42D-A991-4AE6-896F-024538CAF9C4}" presName="LevelTwoTextNode" presStyleLbl="node2" presStyleIdx="0" presStyleCnt="2">
        <dgm:presLayoutVars>
          <dgm:chPref val="3"/>
        </dgm:presLayoutVars>
      </dgm:prSet>
      <dgm:spPr/>
    </dgm:pt>
    <dgm:pt modelId="{C43108E8-5FC0-4269-88D3-6D09BC72B3E7}" type="pres">
      <dgm:prSet presAssocID="{D945C42D-A991-4AE6-896F-024538CAF9C4}" presName="level3hierChild" presStyleCnt="0"/>
      <dgm:spPr/>
    </dgm:pt>
    <dgm:pt modelId="{9088F0AA-1A34-43AB-ADC5-7DAC4D8F7CF7}" type="pres">
      <dgm:prSet presAssocID="{BB188A06-F7F0-48A6-9A05-AB7A7BF32D8D}" presName="conn2-1" presStyleLbl="parChTrans1D2" presStyleIdx="1" presStyleCnt="2"/>
      <dgm:spPr/>
    </dgm:pt>
    <dgm:pt modelId="{C4BF8A53-4157-4210-B6D9-59AF4A5B6136}" type="pres">
      <dgm:prSet presAssocID="{BB188A06-F7F0-48A6-9A05-AB7A7BF32D8D}" presName="connTx" presStyleLbl="parChTrans1D2" presStyleIdx="1" presStyleCnt="2"/>
      <dgm:spPr/>
    </dgm:pt>
    <dgm:pt modelId="{619066DB-DDBE-4E07-8EAC-BDA9B46D0F47}" type="pres">
      <dgm:prSet presAssocID="{3274D6C2-2455-49C0-93E9-DFB8A575D1BA}" presName="root2" presStyleCnt="0"/>
      <dgm:spPr/>
    </dgm:pt>
    <dgm:pt modelId="{34C7BCBF-A7F1-46B5-9CBB-6356C92225F7}" type="pres">
      <dgm:prSet presAssocID="{3274D6C2-2455-49C0-93E9-DFB8A575D1BA}" presName="LevelTwoTextNode" presStyleLbl="node2" presStyleIdx="1" presStyleCnt="2">
        <dgm:presLayoutVars>
          <dgm:chPref val="3"/>
        </dgm:presLayoutVars>
      </dgm:prSet>
      <dgm:spPr/>
    </dgm:pt>
    <dgm:pt modelId="{E68A1C7B-D3AC-4D1A-AD0F-794F7E544CD9}" type="pres">
      <dgm:prSet presAssocID="{3274D6C2-2455-49C0-93E9-DFB8A575D1BA}" presName="level3hierChild" presStyleCnt="0"/>
      <dgm:spPr/>
    </dgm:pt>
    <dgm:pt modelId="{2735AC33-8E5D-48D9-997F-32D10A9AACA3}" type="pres">
      <dgm:prSet presAssocID="{ABAA53C9-ADD0-4173-A6E0-4035EEC53BF5}" presName="conn2-1" presStyleLbl="parChTrans1D3" presStyleIdx="0" presStyleCnt="2"/>
      <dgm:spPr/>
    </dgm:pt>
    <dgm:pt modelId="{C31A1CFE-77C6-4491-A32E-4E2E134FD073}" type="pres">
      <dgm:prSet presAssocID="{ABAA53C9-ADD0-4173-A6E0-4035EEC53BF5}" presName="connTx" presStyleLbl="parChTrans1D3" presStyleIdx="0" presStyleCnt="2"/>
      <dgm:spPr/>
    </dgm:pt>
    <dgm:pt modelId="{81D55868-EE1E-4A4E-97B4-5C02ADCBE89E}" type="pres">
      <dgm:prSet presAssocID="{95753086-A296-4208-AB20-DFB16B9F5428}" presName="root2" presStyleCnt="0"/>
      <dgm:spPr/>
    </dgm:pt>
    <dgm:pt modelId="{CE1A72AE-CBEB-428C-87CA-98D9A22F616E}" type="pres">
      <dgm:prSet presAssocID="{95753086-A296-4208-AB20-DFB16B9F5428}" presName="LevelTwoTextNode" presStyleLbl="node3" presStyleIdx="0" presStyleCnt="2">
        <dgm:presLayoutVars>
          <dgm:chPref val="3"/>
        </dgm:presLayoutVars>
      </dgm:prSet>
      <dgm:spPr/>
    </dgm:pt>
    <dgm:pt modelId="{D63B20AA-D6B9-44F7-9377-3CE76EEB9EE0}" type="pres">
      <dgm:prSet presAssocID="{95753086-A296-4208-AB20-DFB16B9F5428}" presName="level3hierChild" presStyleCnt="0"/>
      <dgm:spPr/>
    </dgm:pt>
    <dgm:pt modelId="{27C06B5D-34F7-41A4-B4F3-10B3D74812B1}" type="pres">
      <dgm:prSet presAssocID="{82EB79EE-8A94-4AE6-964A-548FC291B2C4}" presName="conn2-1" presStyleLbl="parChTrans1D3" presStyleIdx="1" presStyleCnt="2"/>
      <dgm:spPr/>
    </dgm:pt>
    <dgm:pt modelId="{697708B9-8EA5-4C97-B27F-13DC53BF5D04}" type="pres">
      <dgm:prSet presAssocID="{82EB79EE-8A94-4AE6-964A-548FC291B2C4}" presName="connTx" presStyleLbl="parChTrans1D3" presStyleIdx="1" presStyleCnt="2"/>
      <dgm:spPr/>
    </dgm:pt>
    <dgm:pt modelId="{4C998A55-3D04-4E38-B140-10DE152E2D7E}" type="pres">
      <dgm:prSet presAssocID="{7D427C81-C359-4947-AEC2-0713E2AB8D49}" presName="root2" presStyleCnt="0"/>
      <dgm:spPr/>
    </dgm:pt>
    <dgm:pt modelId="{C3C77BAF-0D4B-4725-B209-C28E5E656EE1}" type="pres">
      <dgm:prSet presAssocID="{7D427C81-C359-4947-AEC2-0713E2AB8D49}" presName="LevelTwoTextNode" presStyleLbl="node3" presStyleIdx="1" presStyleCnt="2">
        <dgm:presLayoutVars>
          <dgm:chPref val="3"/>
        </dgm:presLayoutVars>
      </dgm:prSet>
      <dgm:spPr/>
    </dgm:pt>
    <dgm:pt modelId="{458D2CAC-1CF1-45A4-AFF2-76FAD9C0D9A7}" type="pres">
      <dgm:prSet presAssocID="{7D427C81-C359-4947-AEC2-0713E2AB8D49}" presName="level3hierChild" presStyleCnt="0"/>
      <dgm:spPr/>
    </dgm:pt>
  </dgm:ptLst>
  <dgm:cxnLst>
    <dgm:cxn modelId="{3FD7F40C-DDC8-4867-857A-1DC517772BFC}" type="presOf" srcId="{ABAA53C9-ADD0-4173-A6E0-4035EEC53BF5}" destId="{2735AC33-8E5D-48D9-997F-32D10A9AACA3}" srcOrd="0" destOrd="0" presId="urn:microsoft.com/office/officeart/2005/8/layout/hierarchy2"/>
    <dgm:cxn modelId="{8091F017-2C0B-4F88-ADD6-3864CBBB575E}" type="presOf" srcId="{3274D6C2-2455-49C0-93E9-DFB8A575D1BA}" destId="{34C7BCBF-A7F1-46B5-9CBB-6356C92225F7}" srcOrd="0" destOrd="0" presId="urn:microsoft.com/office/officeart/2005/8/layout/hierarchy2"/>
    <dgm:cxn modelId="{40F5D022-A2E1-45DC-A524-1D5D45434ED7}" srcId="{5EA03B8B-BAD5-4C46-A454-4291B4F42F5C}" destId="{3274D6C2-2455-49C0-93E9-DFB8A575D1BA}" srcOrd="1" destOrd="0" parTransId="{BB188A06-F7F0-48A6-9A05-AB7A7BF32D8D}" sibTransId="{A68B9F46-A8C5-4E9E-A596-4AFF9B1B4386}"/>
    <dgm:cxn modelId="{DA1AE933-48DB-4613-B012-6DC7623D4B2B}" type="presOf" srcId="{5EA03B8B-BAD5-4C46-A454-4291B4F42F5C}" destId="{D160484D-DCEE-40A6-9760-164A33DBAB48}" srcOrd="0" destOrd="0" presId="urn:microsoft.com/office/officeart/2005/8/layout/hierarchy2"/>
    <dgm:cxn modelId="{C8A71036-FBCB-406C-8E14-F525B32174D4}" type="presOf" srcId="{D945C42D-A991-4AE6-896F-024538CAF9C4}" destId="{8CDC99BE-EEB5-4410-B7C2-2DE9D40C11F2}" srcOrd="0" destOrd="0" presId="urn:microsoft.com/office/officeart/2005/8/layout/hierarchy2"/>
    <dgm:cxn modelId="{17C51E37-5309-47CF-8971-DA35B67A8C33}" srcId="{3274D6C2-2455-49C0-93E9-DFB8A575D1BA}" destId="{95753086-A296-4208-AB20-DFB16B9F5428}" srcOrd="0" destOrd="0" parTransId="{ABAA53C9-ADD0-4173-A6E0-4035EEC53BF5}" sibTransId="{0AE0DE92-E7A9-49DB-A3EE-55B58E56E3D4}"/>
    <dgm:cxn modelId="{263B405E-16FB-4CBD-9108-B835E2EC13BB}" type="presOf" srcId="{95753086-A296-4208-AB20-DFB16B9F5428}" destId="{CE1A72AE-CBEB-428C-87CA-98D9A22F616E}" srcOrd="0" destOrd="0" presId="urn:microsoft.com/office/officeart/2005/8/layout/hierarchy2"/>
    <dgm:cxn modelId="{E6200549-3CCE-4F3F-AC18-9EB9DFF77CB6}" srcId="{3274D6C2-2455-49C0-93E9-DFB8A575D1BA}" destId="{7D427C81-C359-4947-AEC2-0713E2AB8D49}" srcOrd="1" destOrd="0" parTransId="{82EB79EE-8A94-4AE6-964A-548FC291B2C4}" sibTransId="{79658DED-D8F0-4A24-9F3D-118CD2C60E47}"/>
    <dgm:cxn modelId="{DA093874-BA98-448B-89DB-C74D8EF28E5A}" type="presOf" srcId="{5A436A84-E7D8-45A6-8A6F-1279A19AE538}" destId="{1B10C2AF-FDC4-4C5D-A670-061050C0A520}" srcOrd="1" destOrd="0" presId="urn:microsoft.com/office/officeart/2005/8/layout/hierarchy2"/>
    <dgm:cxn modelId="{83A58659-DE12-49F4-BF3B-A7FD0AA3467B}" type="presOf" srcId="{5FDFCDF8-C8F3-4B88-B9A6-42257E0EF238}" destId="{07D0D44E-7CE4-4A5A-86D4-A995B01AF43A}" srcOrd="0" destOrd="0" presId="urn:microsoft.com/office/officeart/2005/8/layout/hierarchy2"/>
    <dgm:cxn modelId="{1408C780-FF3F-4D84-8BBD-D086BB8D90FB}" type="presOf" srcId="{5A436A84-E7D8-45A6-8A6F-1279A19AE538}" destId="{966C9B39-18F3-4BD6-B2FA-914206BDCFFC}" srcOrd="0" destOrd="0" presId="urn:microsoft.com/office/officeart/2005/8/layout/hierarchy2"/>
    <dgm:cxn modelId="{D4D39281-A09D-476C-AC3D-47AF42234A12}" type="presOf" srcId="{BB188A06-F7F0-48A6-9A05-AB7A7BF32D8D}" destId="{9088F0AA-1A34-43AB-ADC5-7DAC4D8F7CF7}" srcOrd="0" destOrd="0" presId="urn:microsoft.com/office/officeart/2005/8/layout/hierarchy2"/>
    <dgm:cxn modelId="{6B53A682-C3ED-4F06-A9BF-E85F33FCB760}" srcId="{5FDFCDF8-C8F3-4B88-B9A6-42257E0EF238}" destId="{5EA03B8B-BAD5-4C46-A454-4291B4F42F5C}" srcOrd="0" destOrd="0" parTransId="{3490BD33-822E-4A52-AF1F-DAED8A9E2470}" sibTransId="{AAACF926-665D-4B67-A927-C3C16E7122A2}"/>
    <dgm:cxn modelId="{03F5EB97-CD7B-4607-B46F-094ABB7E0281}" srcId="{5EA03B8B-BAD5-4C46-A454-4291B4F42F5C}" destId="{D945C42D-A991-4AE6-896F-024538CAF9C4}" srcOrd="0" destOrd="0" parTransId="{5A436A84-E7D8-45A6-8A6F-1279A19AE538}" sibTransId="{4BCD2E35-7416-4C5E-81EE-96E18C0EF9FE}"/>
    <dgm:cxn modelId="{B88C65A4-58B9-4869-AA55-45D4F63DD74F}" type="presOf" srcId="{82EB79EE-8A94-4AE6-964A-548FC291B2C4}" destId="{27C06B5D-34F7-41A4-B4F3-10B3D74812B1}" srcOrd="0" destOrd="0" presId="urn:microsoft.com/office/officeart/2005/8/layout/hierarchy2"/>
    <dgm:cxn modelId="{EB1F68A5-76E9-4C14-9D7D-24A7B88313BF}" type="presOf" srcId="{ABAA53C9-ADD0-4173-A6E0-4035EEC53BF5}" destId="{C31A1CFE-77C6-4491-A32E-4E2E134FD073}" srcOrd="1" destOrd="0" presId="urn:microsoft.com/office/officeart/2005/8/layout/hierarchy2"/>
    <dgm:cxn modelId="{E89721CB-0B46-42BC-B613-037A622962F0}" type="presOf" srcId="{7D427C81-C359-4947-AEC2-0713E2AB8D49}" destId="{C3C77BAF-0D4B-4725-B209-C28E5E656EE1}" srcOrd="0" destOrd="0" presId="urn:microsoft.com/office/officeart/2005/8/layout/hierarchy2"/>
    <dgm:cxn modelId="{227E7BD8-A271-40D8-AB2E-E219244BA235}" type="presOf" srcId="{82EB79EE-8A94-4AE6-964A-548FC291B2C4}" destId="{697708B9-8EA5-4C97-B27F-13DC53BF5D04}" srcOrd="1" destOrd="0" presId="urn:microsoft.com/office/officeart/2005/8/layout/hierarchy2"/>
    <dgm:cxn modelId="{83CE5EF2-7977-48D2-96B6-03E9E80811FC}" type="presOf" srcId="{BB188A06-F7F0-48A6-9A05-AB7A7BF32D8D}" destId="{C4BF8A53-4157-4210-B6D9-59AF4A5B6136}" srcOrd="1" destOrd="0" presId="urn:microsoft.com/office/officeart/2005/8/layout/hierarchy2"/>
    <dgm:cxn modelId="{A641D074-688F-4F62-8D46-2972D615281B}" type="presParOf" srcId="{07D0D44E-7CE4-4A5A-86D4-A995B01AF43A}" destId="{F0DF2518-F54B-4DB5-8846-D23E63FB7FC1}" srcOrd="0" destOrd="0" presId="urn:microsoft.com/office/officeart/2005/8/layout/hierarchy2"/>
    <dgm:cxn modelId="{84948680-C468-4220-98DD-C468837FD9F6}" type="presParOf" srcId="{F0DF2518-F54B-4DB5-8846-D23E63FB7FC1}" destId="{D160484D-DCEE-40A6-9760-164A33DBAB48}" srcOrd="0" destOrd="0" presId="urn:microsoft.com/office/officeart/2005/8/layout/hierarchy2"/>
    <dgm:cxn modelId="{E57DC42B-133E-4353-AEC7-77E203DA9172}" type="presParOf" srcId="{F0DF2518-F54B-4DB5-8846-D23E63FB7FC1}" destId="{5706ADBA-2172-4731-9D9F-CD0BBC563AE7}" srcOrd="1" destOrd="0" presId="urn:microsoft.com/office/officeart/2005/8/layout/hierarchy2"/>
    <dgm:cxn modelId="{610E57B3-54D9-40BB-BE90-352EDE06A1A3}" type="presParOf" srcId="{5706ADBA-2172-4731-9D9F-CD0BBC563AE7}" destId="{966C9B39-18F3-4BD6-B2FA-914206BDCFFC}" srcOrd="0" destOrd="0" presId="urn:microsoft.com/office/officeart/2005/8/layout/hierarchy2"/>
    <dgm:cxn modelId="{C797DF64-41C0-4396-AE7A-DAF3CC5425B3}" type="presParOf" srcId="{966C9B39-18F3-4BD6-B2FA-914206BDCFFC}" destId="{1B10C2AF-FDC4-4C5D-A670-061050C0A520}" srcOrd="0" destOrd="0" presId="urn:microsoft.com/office/officeart/2005/8/layout/hierarchy2"/>
    <dgm:cxn modelId="{50342FBA-FE47-4687-8F8C-16980E97774F}" type="presParOf" srcId="{5706ADBA-2172-4731-9D9F-CD0BBC563AE7}" destId="{E5F2CDEB-FC56-4097-BA8E-0EC93B332258}" srcOrd="1" destOrd="0" presId="urn:microsoft.com/office/officeart/2005/8/layout/hierarchy2"/>
    <dgm:cxn modelId="{120655CC-675A-46DD-BE64-52CCAA1C4BCF}" type="presParOf" srcId="{E5F2CDEB-FC56-4097-BA8E-0EC93B332258}" destId="{8CDC99BE-EEB5-4410-B7C2-2DE9D40C11F2}" srcOrd="0" destOrd="0" presId="urn:microsoft.com/office/officeart/2005/8/layout/hierarchy2"/>
    <dgm:cxn modelId="{DE02A345-1D5E-41B4-98A1-6BEA66F9F3A1}" type="presParOf" srcId="{E5F2CDEB-FC56-4097-BA8E-0EC93B332258}" destId="{C43108E8-5FC0-4269-88D3-6D09BC72B3E7}" srcOrd="1" destOrd="0" presId="urn:microsoft.com/office/officeart/2005/8/layout/hierarchy2"/>
    <dgm:cxn modelId="{EA713512-D1FF-484D-9F51-7DB6895256E6}" type="presParOf" srcId="{5706ADBA-2172-4731-9D9F-CD0BBC563AE7}" destId="{9088F0AA-1A34-43AB-ADC5-7DAC4D8F7CF7}" srcOrd="2" destOrd="0" presId="urn:microsoft.com/office/officeart/2005/8/layout/hierarchy2"/>
    <dgm:cxn modelId="{8A71546F-7ADA-45C0-8BA7-8B08159D65C8}" type="presParOf" srcId="{9088F0AA-1A34-43AB-ADC5-7DAC4D8F7CF7}" destId="{C4BF8A53-4157-4210-B6D9-59AF4A5B6136}" srcOrd="0" destOrd="0" presId="urn:microsoft.com/office/officeart/2005/8/layout/hierarchy2"/>
    <dgm:cxn modelId="{A8E118DD-2BAF-407E-8B98-B731518AB711}" type="presParOf" srcId="{5706ADBA-2172-4731-9D9F-CD0BBC563AE7}" destId="{619066DB-DDBE-4E07-8EAC-BDA9B46D0F47}" srcOrd="3" destOrd="0" presId="urn:microsoft.com/office/officeart/2005/8/layout/hierarchy2"/>
    <dgm:cxn modelId="{45DB5DDF-C2E0-4536-82AA-852A24C70230}" type="presParOf" srcId="{619066DB-DDBE-4E07-8EAC-BDA9B46D0F47}" destId="{34C7BCBF-A7F1-46B5-9CBB-6356C92225F7}" srcOrd="0" destOrd="0" presId="urn:microsoft.com/office/officeart/2005/8/layout/hierarchy2"/>
    <dgm:cxn modelId="{C96D5362-5263-4409-A6EB-3DD92AC42153}" type="presParOf" srcId="{619066DB-DDBE-4E07-8EAC-BDA9B46D0F47}" destId="{E68A1C7B-D3AC-4D1A-AD0F-794F7E544CD9}" srcOrd="1" destOrd="0" presId="urn:microsoft.com/office/officeart/2005/8/layout/hierarchy2"/>
    <dgm:cxn modelId="{3D1E04E7-9896-4E1A-A8A8-04C2EA0364DC}" type="presParOf" srcId="{E68A1C7B-D3AC-4D1A-AD0F-794F7E544CD9}" destId="{2735AC33-8E5D-48D9-997F-32D10A9AACA3}" srcOrd="0" destOrd="0" presId="urn:microsoft.com/office/officeart/2005/8/layout/hierarchy2"/>
    <dgm:cxn modelId="{88026C83-4481-4024-81C8-E814736C0691}" type="presParOf" srcId="{2735AC33-8E5D-48D9-997F-32D10A9AACA3}" destId="{C31A1CFE-77C6-4491-A32E-4E2E134FD073}" srcOrd="0" destOrd="0" presId="urn:microsoft.com/office/officeart/2005/8/layout/hierarchy2"/>
    <dgm:cxn modelId="{F8862336-361A-40C7-8590-BE3C7BD3491F}" type="presParOf" srcId="{E68A1C7B-D3AC-4D1A-AD0F-794F7E544CD9}" destId="{81D55868-EE1E-4A4E-97B4-5C02ADCBE89E}" srcOrd="1" destOrd="0" presId="urn:microsoft.com/office/officeart/2005/8/layout/hierarchy2"/>
    <dgm:cxn modelId="{A3BD1E00-4A52-4349-A3BF-DF7857FF8D01}" type="presParOf" srcId="{81D55868-EE1E-4A4E-97B4-5C02ADCBE89E}" destId="{CE1A72AE-CBEB-428C-87CA-98D9A22F616E}" srcOrd="0" destOrd="0" presId="urn:microsoft.com/office/officeart/2005/8/layout/hierarchy2"/>
    <dgm:cxn modelId="{E60A618F-D98E-4729-AEB0-C4DCDBE5863E}" type="presParOf" srcId="{81D55868-EE1E-4A4E-97B4-5C02ADCBE89E}" destId="{D63B20AA-D6B9-44F7-9377-3CE76EEB9EE0}" srcOrd="1" destOrd="0" presId="urn:microsoft.com/office/officeart/2005/8/layout/hierarchy2"/>
    <dgm:cxn modelId="{A1C9868E-1F79-4FDC-8180-F890A7C64865}" type="presParOf" srcId="{E68A1C7B-D3AC-4D1A-AD0F-794F7E544CD9}" destId="{27C06B5D-34F7-41A4-B4F3-10B3D74812B1}" srcOrd="2" destOrd="0" presId="urn:microsoft.com/office/officeart/2005/8/layout/hierarchy2"/>
    <dgm:cxn modelId="{A1AC568D-4D64-49CA-9DD1-D18925EBE135}" type="presParOf" srcId="{27C06B5D-34F7-41A4-B4F3-10B3D74812B1}" destId="{697708B9-8EA5-4C97-B27F-13DC53BF5D04}" srcOrd="0" destOrd="0" presId="urn:microsoft.com/office/officeart/2005/8/layout/hierarchy2"/>
    <dgm:cxn modelId="{7FB5C2A2-9432-4752-8B7F-7DA66BFA5235}" type="presParOf" srcId="{E68A1C7B-D3AC-4D1A-AD0F-794F7E544CD9}" destId="{4C998A55-3D04-4E38-B140-10DE152E2D7E}" srcOrd="3" destOrd="0" presId="urn:microsoft.com/office/officeart/2005/8/layout/hierarchy2"/>
    <dgm:cxn modelId="{0805318E-3481-4817-AD39-42F5DF31F11D}" type="presParOf" srcId="{4C998A55-3D04-4E38-B140-10DE152E2D7E}" destId="{C3C77BAF-0D4B-4725-B209-C28E5E656EE1}" srcOrd="0" destOrd="0" presId="urn:microsoft.com/office/officeart/2005/8/layout/hierarchy2"/>
    <dgm:cxn modelId="{21548459-5158-42FC-94BF-608497E8F5C2}" type="presParOf" srcId="{4C998A55-3D04-4E38-B140-10DE152E2D7E}" destId="{458D2CAC-1CF1-45A4-AFF2-76FAD9C0D9A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9172D-01CF-44CD-A7F4-9B411C5F012B}">
      <dsp:nvSpPr>
        <dsp:cNvPr id="0" name=""/>
        <dsp:cNvSpPr/>
      </dsp:nvSpPr>
      <dsp:spPr>
        <a:xfrm>
          <a:off x="1111013" y="2"/>
          <a:ext cx="907180" cy="263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Signal</a:t>
          </a:r>
        </a:p>
      </dsp:txBody>
      <dsp:txXfrm>
        <a:off x="1111013" y="2"/>
        <a:ext cx="907180" cy="263844"/>
      </dsp:txXfrm>
    </dsp:sp>
    <dsp:sp modelId="{ECFF4FDD-E213-43B8-AE24-626EDCB5D017}">
      <dsp:nvSpPr>
        <dsp:cNvPr id="0" name=""/>
        <dsp:cNvSpPr/>
      </dsp:nvSpPr>
      <dsp:spPr>
        <a:xfrm>
          <a:off x="297165" y="-58747"/>
          <a:ext cx="2562591" cy="2562591"/>
        </a:xfrm>
        <a:prstGeom prst="circularArrow">
          <a:avLst>
            <a:gd name="adj1" fmla="val 6903"/>
            <a:gd name="adj2" fmla="val 465440"/>
            <a:gd name="adj3" fmla="val 20858722"/>
            <a:gd name="adj4" fmla="val 17628026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1EAA0-1348-4B69-846E-6167FF21BE08}">
      <dsp:nvSpPr>
        <dsp:cNvPr id="0" name=""/>
        <dsp:cNvSpPr/>
      </dsp:nvSpPr>
      <dsp:spPr>
        <a:xfrm>
          <a:off x="2220605" y="1135210"/>
          <a:ext cx="907180" cy="29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Sensor</a:t>
          </a:r>
        </a:p>
      </dsp:txBody>
      <dsp:txXfrm>
        <a:off x="2220605" y="1135210"/>
        <a:ext cx="907180" cy="293890"/>
      </dsp:txXfrm>
    </dsp:sp>
    <dsp:sp modelId="{F6F8F652-CB80-4992-870C-1D683EE3A662}">
      <dsp:nvSpPr>
        <dsp:cNvPr id="0" name=""/>
        <dsp:cNvSpPr/>
      </dsp:nvSpPr>
      <dsp:spPr>
        <a:xfrm>
          <a:off x="300218" y="25193"/>
          <a:ext cx="2562591" cy="2562591"/>
        </a:xfrm>
        <a:prstGeom prst="circularArrow">
          <a:avLst>
            <a:gd name="adj1" fmla="val 6903"/>
            <a:gd name="adj2" fmla="val 465440"/>
            <a:gd name="adj3" fmla="val 3519416"/>
            <a:gd name="adj4" fmla="val 387648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5A4A2-9E7B-4B93-A39E-38AE497CD63A}">
      <dsp:nvSpPr>
        <dsp:cNvPr id="0" name=""/>
        <dsp:cNvSpPr/>
      </dsp:nvSpPr>
      <dsp:spPr>
        <a:xfrm>
          <a:off x="1110326" y="2240523"/>
          <a:ext cx="907180" cy="321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Controller</a:t>
          </a:r>
        </a:p>
      </dsp:txBody>
      <dsp:txXfrm>
        <a:off x="1110326" y="2240523"/>
        <a:ext cx="907180" cy="321078"/>
      </dsp:txXfrm>
    </dsp:sp>
    <dsp:sp modelId="{B824A089-6280-437E-8272-890F65D3DB3A}">
      <dsp:nvSpPr>
        <dsp:cNvPr id="0" name=""/>
        <dsp:cNvSpPr/>
      </dsp:nvSpPr>
      <dsp:spPr>
        <a:xfrm>
          <a:off x="264901" y="25160"/>
          <a:ext cx="2562591" cy="2562591"/>
        </a:xfrm>
        <a:prstGeom prst="circularArrow">
          <a:avLst>
            <a:gd name="adj1" fmla="val 6903"/>
            <a:gd name="adj2" fmla="val 465440"/>
            <a:gd name="adj3" fmla="val 9957436"/>
            <a:gd name="adj4" fmla="val 6814721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EE3A9-B815-4184-9B81-CF141F619F6E}">
      <dsp:nvSpPr>
        <dsp:cNvPr id="0" name=""/>
        <dsp:cNvSpPr/>
      </dsp:nvSpPr>
      <dsp:spPr>
        <a:xfrm>
          <a:off x="0" y="1135209"/>
          <a:ext cx="907180" cy="290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Effector</a:t>
          </a:r>
        </a:p>
      </dsp:txBody>
      <dsp:txXfrm>
        <a:off x="0" y="1135209"/>
        <a:ext cx="907180" cy="290542"/>
      </dsp:txXfrm>
    </dsp:sp>
    <dsp:sp modelId="{3444023B-A5EF-4A3E-BC72-54BFFEE15CB9}">
      <dsp:nvSpPr>
        <dsp:cNvPr id="0" name=""/>
        <dsp:cNvSpPr/>
      </dsp:nvSpPr>
      <dsp:spPr>
        <a:xfrm>
          <a:off x="268028" y="-58731"/>
          <a:ext cx="2562591" cy="2562591"/>
        </a:xfrm>
        <a:prstGeom prst="circularArrow">
          <a:avLst>
            <a:gd name="adj1" fmla="val 6903"/>
            <a:gd name="adj2" fmla="val 465440"/>
            <a:gd name="adj3" fmla="val 14311432"/>
            <a:gd name="adj4" fmla="val 11075888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0484D-DCEE-40A6-9760-164A33DBAB48}">
      <dsp:nvSpPr>
        <dsp:cNvPr id="0" name=""/>
        <dsp:cNvSpPr/>
      </dsp:nvSpPr>
      <dsp:spPr>
        <a:xfrm>
          <a:off x="1296456" y="421059"/>
          <a:ext cx="1461974" cy="730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Total body water</a:t>
          </a:r>
          <a:br>
            <a:rPr lang="en-GB" sz="1600" kern="1200" dirty="0"/>
          </a:br>
          <a:r>
            <a:rPr lang="en-GB" sz="1600" kern="1200" dirty="0"/>
            <a:t>42L</a:t>
          </a:r>
        </a:p>
      </dsp:txBody>
      <dsp:txXfrm>
        <a:off x="1317866" y="442469"/>
        <a:ext cx="1419154" cy="688167"/>
      </dsp:txXfrm>
    </dsp:sp>
    <dsp:sp modelId="{966C9B39-18F3-4BD6-B2FA-914206BDCFFC}">
      <dsp:nvSpPr>
        <dsp:cNvPr id="0" name=""/>
        <dsp:cNvSpPr/>
      </dsp:nvSpPr>
      <dsp:spPr>
        <a:xfrm rot="19457599">
          <a:off x="2690740" y="543391"/>
          <a:ext cx="720170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720170" y="330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032821" y="558390"/>
        <a:ext cx="36008" cy="36008"/>
      </dsp:txXfrm>
    </dsp:sp>
    <dsp:sp modelId="{8CDC99BE-EEB5-4410-B7C2-2DE9D40C11F2}">
      <dsp:nvSpPr>
        <dsp:cNvPr id="0" name=""/>
        <dsp:cNvSpPr/>
      </dsp:nvSpPr>
      <dsp:spPr>
        <a:xfrm>
          <a:off x="3343220" y="742"/>
          <a:ext cx="1461974" cy="730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ICF</a:t>
          </a:r>
          <a:br>
            <a:rPr lang="en-GB" sz="1600" kern="1200" dirty="0"/>
          </a:br>
          <a:r>
            <a:rPr lang="en-GB" sz="1600" kern="1200" dirty="0"/>
            <a:t>28L</a:t>
          </a:r>
        </a:p>
      </dsp:txBody>
      <dsp:txXfrm>
        <a:off x="3364630" y="22152"/>
        <a:ext cx="1419154" cy="688167"/>
      </dsp:txXfrm>
    </dsp:sp>
    <dsp:sp modelId="{9088F0AA-1A34-43AB-ADC5-7DAC4D8F7CF7}">
      <dsp:nvSpPr>
        <dsp:cNvPr id="0" name=""/>
        <dsp:cNvSpPr/>
      </dsp:nvSpPr>
      <dsp:spPr>
        <a:xfrm rot="2142401">
          <a:off x="2690740" y="963709"/>
          <a:ext cx="720170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720170" y="330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032821" y="978707"/>
        <a:ext cx="36008" cy="36008"/>
      </dsp:txXfrm>
    </dsp:sp>
    <dsp:sp modelId="{34C7BCBF-A7F1-46B5-9CBB-6356C92225F7}">
      <dsp:nvSpPr>
        <dsp:cNvPr id="0" name=""/>
        <dsp:cNvSpPr/>
      </dsp:nvSpPr>
      <dsp:spPr>
        <a:xfrm>
          <a:off x="3343220" y="841377"/>
          <a:ext cx="1461974" cy="730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ECF</a:t>
          </a:r>
          <a:br>
            <a:rPr lang="en-GB" sz="1600" kern="1200" dirty="0"/>
          </a:br>
          <a:r>
            <a:rPr lang="en-GB" sz="1600" kern="1200" dirty="0"/>
            <a:t>14L</a:t>
          </a:r>
        </a:p>
      </dsp:txBody>
      <dsp:txXfrm>
        <a:off x="3364630" y="862787"/>
        <a:ext cx="1419154" cy="688167"/>
      </dsp:txXfrm>
    </dsp:sp>
    <dsp:sp modelId="{2735AC33-8E5D-48D9-997F-32D10A9AACA3}">
      <dsp:nvSpPr>
        <dsp:cNvPr id="0" name=""/>
        <dsp:cNvSpPr/>
      </dsp:nvSpPr>
      <dsp:spPr>
        <a:xfrm rot="19457599">
          <a:off x="4737504" y="963709"/>
          <a:ext cx="720170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720170" y="3300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079585" y="978707"/>
        <a:ext cx="36008" cy="36008"/>
      </dsp:txXfrm>
    </dsp:sp>
    <dsp:sp modelId="{CE1A72AE-CBEB-428C-87CA-98D9A22F616E}">
      <dsp:nvSpPr>
        <dsp:cNvPr id="0" name=""/>
        <dsp:cNvSpPr/>
      </dsp:nvSpPr>
      <dsp:spPr>
        <a:xfrm>
          <a:off x="5389984" y="421059"/>
          <a:ext cx="1461974" cy="730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Interstitial fluid</a:t>
          </a:r>
          <a:br>
            <a:rPr lang="en-GB" sz="1600" kern="1200" dirty="0"/>
          </a:br>
          <a:r>
            <a:rPr lang="en-GB" sz="1600" kern="1200" dirty="0"/>
            <a:t>11L</a:t>
          </a:r>
        </a:p>
      </dsp:txBody>
      <dsp:txXfrm>
        <a:off x="5411394" y="442469"/>
        <a:ext cx="1419154" cy="688167"/>
      </dsp:txXfrm>
    </dsp:sp>
    <dsp:sp modelId="{27C06B5D-34F7-41A4-B4F3-10B3D74812B1}">
      <dsp:nvSpPr>
        <dsp:cNvPr id="0" name=""/>
        <dsp:cNvSpPr/>
      </dsp:nvSpPr>
      <dsp:spPr>
        <a:xfrm rot="2142401">
          <a:off x="4737504" y="1384026"/>
          <a:ext cx="720170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720170" y="3300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079585" y="1399025"/>
        <a:ext cx="36008" cy="36008"/>
      </dsp:txXfrm>
    </dsp:sp>
    <dsp:sp modelId="{C3C77BAF-0D4B-4725-B209-C28E5E656EE1}">
      <dsp:nvSpPr>
        <dsp:cNvPr id="0" name=""/>
        <dsp:cNvSpPr/>
      </dsp:nvSpPr>
      <dsp:spPr>
        <a:xfrm>
          <a:off x="5389984" y="1261694"/>
          <a:ext cx="1461974" cy="730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Plasma</a:t>
          </a:r>
          <a:br>
            <a:rPr lang="en-GB" sz="1600" kern="1200" dirty="0"/>
          </a:br>
          <a:r>
            <a:rPr lang="en-GB" sz="1600" kern="1200" dirty="0"/>
            <a:t>3L</a:t>
          </a:r>
        </a:p>
      </dsp:txBody>
      <dsp:txXfrm>
        <a:off x="5411394" y="1283104"/>
        <a:ext cx="1419154" cy="688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05745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0665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7851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7019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50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5481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0066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728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3093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611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465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3762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GB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8151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9414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3292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1738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1 – nucleus 2 – nuclear pore 3 – nuclear envelope 4 – nucleolus 5 – plasma membrane 6 – smooth ER 7 – Golgi apparatus 8 – cytoskeleton 9 – cytoplasm 10 – peroxisome 11 – centrioles 12 – microtubules 13 – ribosomes 14 – mitochondria 15 – lysosome 16 – rough ER 17 - cilia</a:t>
            </a:r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7476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5369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8841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2041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5809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465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107">
            <a:extLst>
              <a:ext uri="{FF2B5EF4-FFF2-40B4-BE49-F238E27FC236}">
                <a16:creationId xmlns:a16="http://schemas.microsoft.com/office/drawing/2014/main" id="{E2F15547-55AA-4344-911D-51C87D3BAE58}"/>
              </a:ext>
            </a:extLst>
          </p:cNvPr>
          <p:cNvSpPr txBox="1"/>
          <p:nvPr userDrawn="1"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pic>
        <p:nvPicPr>
          <p:cNvPr id="8" name="Shape 109">
            <a:extLst>
              <a:ext uri="{FF2B5EF4-FFF2-40B4-BE49-F238E27FC236}">
                <a16:creationId xmlns:a16="http://schemas.microsoft.com/office/drawing/2014/main" id="{1B8150F0-C8C0-FF4A-9F4B-358FCFB4B6FE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93167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107">
            <a:extLst>
              <a:ext uri="{FF2B5EF4-FFF2-40B4-BE49-F238E27FC236}">
                <a16:creationId xmlns:a16="http://schemas.microsoft.com/office/drawing/2014/main" id="{86F2BB21-7E0E-6644-BA68-C9A2E2A14B44}"/>
              </a:ext>
            </a:extLst>
          </p:cNvPr>
          <p:cNvSpPr txBox="1"/>
          <p:nvPr userDrawn="1"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pic>
        <p:nvPicPr>
          <p:cNvPr id="9" name="Shape 109">
            <a:extLst>
              <a:ext uri="{FF2B5EF4-FFF2-40B4-BE49-F238E27FC236}">
                <a16:creationId xmlns:a16="http://schemas.microsoft.com/office/drawing/2014/main" id="{BC7F419F-2F04-AB4B-B10C-4D5EEBE13045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7E0D81-2948-C44C-A492-C66B35B1C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20FF5-DAF1-ED42-8D44-F9DEE8DF35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3877732" y="5046132"/>
            <a:ext cx="1744133" cy="6293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4755" y="5700931"/>
            <a:ext cx="2734489" cy="646331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293267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2022/2023</a:t>
            </a:r>
            <a:endParaRPr lang="en-GB" sz="3200" b="1" dirty="0">
              <a:solidFill>
                <a:srgbClr val="293267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AAA586-482B-4E79-A3E9-EE7B8C215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-659567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Transport and receptor proteins on the phospholipid bilayer are selectively permeable to maintain the intracellular environment. 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Simple diffusion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Passive movement of particles from a region of high concentration to a region of low concentration through a partially permeable membrane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Used to transport small, non-polar molecules</a:t>
            </a:r>
            <a:endParaRPr lang="en-GB"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Facilitated diffusion</a:t>
            </a:r>
            <a:endParaRPr lang="en-GB" sz="1800" dirty="0">
              <a:latin typeface="Calibri" panose="020F0502020204030204" pitchFamily="34" charset="0"/>
              <a:ea typeface="Didot" charset="0"/>
              <a:cs typeface="Calibri" panose="020F0502020204030204" pitchFamily="34" charset="0"/>
            </a:endParaRP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Transport of particles through a partially permeable membrane down a concentration gradient by means of a carrier molecule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Used to transport large, polar molecules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Active transport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Transport of particles against the concentration gradient, requiring ATP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Use</a:t>
            </a: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d to transport molecules such as nutrients and waste e.g. proteins, ions, complex sugars</a:t>
            </a:r>
            <a:endParaRPr lang="en-GB"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678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Movement across membranes</a:t>
            </a:r>
          </a:p>
        </p:txBody>
      </p:sp>
    </p:spTree>
    <p:extLst>
      <p:ext uri="{BB962C8B-B14F-4D97-AF65-F5344CB8AC3E}">
        <p14:creationId xmlns:p14="http://schemas.microsoft.com/office/powerpoint/2010/main" val="242961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1800" b="1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Maintenance of a constant internal environment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Requires cellular communication 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Endocrine system – hormones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Nervous system – neurotransmitters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Immune system – antibodies, cytokines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Maintained by feedback loops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Positive feedback – amplification of the signal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Negative feedback – bringing back to equilibrium</a:t>
            </a:r>
          </a:p>
          <a:p>
            <a:pPr marL="457200" indent="-457200">
              <a:spcBef>
                <a:spcPts val="0"/>
              </a:spcBef>
            </a:pPr>
            <a:endParaRPr sz="18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678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Homeostasis</a:t>
            </a:r>
          </a:p>
        </p:txBody>
      </p:sp>
    </p:spTree>
    <p:extLst>
      <p:ext uri="{BB962C8B-B14F-4D97-AF65-F5344CB8AC3E}">
        <p14:creationId xmlns:p14="http://schemas.microsoft.com/office/powerpoint/2010/main" val="1997508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Autocrine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chemical is released from the cell into the extracellular fluid (</a:t>
            </a:r>
            <a:r>
              <a:rPr lang="en-GB" sz="14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ECF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) and </a:t>
            </a:r>
            <a:r>
              <a:rPr lang="en-GB" sz="14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acts upon itself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Paracrine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Local cellular communication, </a:t>
            </a:r>
            <a:r>
              <a:rPr lang="en-GB" sz="14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short distance signalling 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e.g. ACh at NMJ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Paracrine chemical messengers travel in </a:t>
            </a:r>
            <a:r>
              <a:rPr lang="en-GB" sz="1400" b="1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ECF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Endocrine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Secretion into </a:t>
            </a:r>
            <a:r>
              <a:rPr lang="en-GB" sz="1400" b="1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blood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Long distance signalling</a:t>
            </a:r>
            <a:r>
              <a:rPr lang="en-GB" sz="14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e.g. HPA axis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b="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Exocrine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Secretion via </a:t>
            </a:r>
            <a:r>
              <a:rPr lang="en-GB" sz="14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</a:t>
            </a:r>
            <a:r>
              <a:rPr lang="en-GB" sz="1400" b="1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ucts</a:t>
            </a: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 into </a:t>
            </a:r>
            <a:r>
              <a:rPr lang="en-GB" sz="1400" b="1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organs</a:t>
            </a: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 e.g. salivary and sweat glands</a:t>
            </a:r>
            <a:endParaRPr lang="en-GB"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857250" lvl="1" indent="-457200">
              <a:spcBef>
                <a:spcPts val="0"/>
              </a:spcBef>
            </a:pPr>
            <a:endParaRPr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6" y="518825"/>
            <a:ext cx="7699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Autocrine, paracrine, endocrine, exocrine signalling</a:t>
            </a:r>
          </a:p>
        </p:txBody>
      </p:sp>
    </p:spTree>
    <p:extLst>
      <p:ext uri="{BB962C8B-B14F-4D97-AF65-F5344CB8AC3E}">
        <p14:creationId xmlns:p14="http://schemas.microsoft.com/office/powerpoint/2010/main" val="2617156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Feedback loops contain: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Signal – e.g. body temperature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Sensor – e.g. nerve cells with endings in the skin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Controller – e.g. temperature regulatory centre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Effector – e.g. sweat glands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If the response by the effector opposes the initial disturbance, it is a </a:t>
            </a:r>
            <a:r>
              <a:rPr lang="en-GB" sz="1800" b="1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negative</a:t>
            </a: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 feedback loop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If the response by the effec</a:t>
            </a: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tor is in the same direction as the initial disturbance, it is a </a:t>
            </a:r>
            <a:r>
              <a:rPr lang="en-GB" sz="1800" b="1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positive </a:t>
            </a: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feedback loop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Negative feedback loops are very common and used for maintaining homeostasis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Positive feedback loops are less common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E.G. oxytocin in childbirth, clotting factors in coagulation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Negative – homeostasis, positive – haemostasis 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678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feedback loop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562783F-7E4F-A0D7-68B4-C3DBBED36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898069"/>
              </p:ext>
            </p:extLst>
          </p:nvPr>
        </p:nvGraphicFramePr>
        <p:xfrm>
          <a:off x="6016213" y="4272897"/>
          <a:ext cx="3127787" cy="2561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45440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Steroid hormones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Derived from cholesterol and lipid-soluble e.g. cortisol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Formed on an as-needed basis and not stored</a:t>
            </a:r>
          </a:p>
          <a:p>
            <a:pPr marL="1257300" lvl="2" indent="-457200">
              <a:spcBef>
                <a:spcPts val="0"/>
              </a:spcBef>
            </a:pPr>
            <a:r>
              <a:rPr lang="en-GB" sz="10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Slower acting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Bound to plasma proteins and less easily metabolised and excreted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Peptide hormones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Composed of chains of amino acids 3-20 in length and water-soluble e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.g. insulin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Stored in secretory vesicles enabling rapid secretion when required</a:t>
            </a:r>
          </a:p>
          <a:p>
            <a:pPr marL="1257300" lvl="2" indent="-457200">
              <a:spcBef>
                <a:spcPts val="0"/>
              </a:spcBef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Faster acting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Easily degraded by enzymes in the blood and excreted very quickly</a:t>
            </a:r>
            <a:endParaRPr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678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Hormones</a:t>
            </a:r>
          </a:p>
        </p:txBody>
      </p:sp>
    </p:spTree>
    <p:extLst>
      <p:ext uri="{BB962C8B-B14F-4D97-AF65-F5344CB8AC3E}">
        <p14:creationId xmlns:p14="http://schemas.microsoft.com/office/powerpoint/2010/main" val="339484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Water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Four mechanisms – ADH, thirst, aldosterone, sympathetic nervous system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ADH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increases water reabsorption in the collecting ducts in th</a:t>
            </a: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e nephrons of the kidney</a:t>
            </a:r>
          </a:p>
          <a:p>
            <a:pPr marL="1257300" lvl="2" indent="-457200">
              <a:spcBef>
                <a:spcPts val="0"/>
              </a:spcBef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Water loss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anose="05000000000000000000" pitchFamily="2" charset="2"/>
              </a:rPr>
              <a:t> more ADH released from the posterior pituitary gland into the blood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anose="05000000000000000000" pitchFamily="2" charset="2"/>
              </a:rPr>
              <a:t>Stimulation of the </a:t>
            </a:r>
            <a:r>
              <a:rPr lang="en-GB" sz="14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anose="05000000000000000000" pitchFamily="2" charset="2"/>
              </a:rPr>
              <a:t>thirst centre 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anose="05000000000000000000" pitchFamily="2" charset="2"/>
              </a:rPr>
              <a:t>in the hypothalamus makes you want to drink water</a:t>
            </a:r>
          </a:p>
          <a:p>
            <a:pPr marL="1257300" lvl="2" indent="-457200">
              <a:spcBef>
                <a:spcPts val="0"/>
              </a:spcBef>
            </a:pPr>
            <a:r>
              <a:rPr lang="en-GB" sz="12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anose="05000000000000000000" pitchFamily="2" charset="2"/>
              </a:rPr>
              <a:t>Osmoreceptors, impulses from a dry mouth, and angiotensin II release due to low blood pressure stimulate the thirst centre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Low blood pressure triggers renin release from the kidneys, which triggers aldosterone release from the adrenal gland. </a:t>
            </a:r>
            <a:r>
              <a:rPr lang="en-GB" sz="1400" b="1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Aldosterone</a:t>
            </a: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 allows sodium to move into the blood and increase blood volume. 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If ADH is present with aldosterone, water is reabsorbed at the kidney, stabilising blood volume and pressure until water is drunk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Neurotransmitters from </a:t>
            </a:r>
            <a:r>
              <a:rPr lang="en-GB" sz="1400" b="1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sympathetic nerves </a:t>
            </a: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in the kidney stimulates smooth muscle in the afferent arteriole to constrict </a:t>
            </a: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anose="05000000000000000000" pitchFamily="2" charset="2"/>
              </a:rPr>
              <a:t> less urine formation and less water leaving the body</a:t>
            </a:r>
          </a:p>
          <a:p>
            <a:pPr marL="1257300" lvl="2" indent="-457200">
              <a:spcBef>
                <a:spcPts val="0"/>
              </a:spcBef>
            </a:pPr>
            <a:r>
              <a:rPr lang="en-GB" sz="12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anose="05000000000000000000" pitchFamily="2" charset="2"/>
              </a:rPr>
              <a:t>Sympathetic stimulation also causes renin release</a:t>
            </a:r>
            <a:endParaRPr lang="en-GB" sz="1200" dirty="0">
              <a:latin typeface="Calibri" panose="020F0502020204030204" pitchFamily="34" charset="0"/>
              <a:ea typeface="Didot" charset="0"/>
              <a:cs typeface="Calibri" panose="020F0502020204030204" pitchFamily="34" charset="0"/>
            </a:endParaRPr>
          </a:p>
          <a:p>
            <a:pPr marL="857250" lvl="1" indent="-457200">
              <a:spcBef>
                <a:spcPts val="0"/>
              </a:spcBef>
            </a:pPr>
            <a:endParaRPr lang="en-GB" sz="1400" dirty="0">
              <a:latin typeface="Calibri" panose="020F0502020204030204" pitchFamily="34" charset="0"/>
              <a:ea typeface="Didot" charset="0"/>
              <a:cs typeface="Calibri" panose="020F0502020204030204" pitchFamily="34" charset="0"/>
            </a:endParaRPr>
          </a:p>
          <a:p>
            <a:pPr marL="1257300" lvl="2" indent="-457200">
              <a:spcBef>
                <a:spcPts val="0"/>
              </a:spcBef>
            </a:pPr>
            <a:endParaRPr lang="en-GB" sz="1000" dirty="0">
              <a:latin typeface="Calibri" panose="020F0502020204030204" pitchFamily="34" charset="0"/>
              <a:ea typeface="Didot" charset="0"/>
              <a:cs typeface="Calibri" panose="020F0502020204030204" pitchFamily="34" charset="0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557124" y="518825"/>
            <a:ext cx="8229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homeostasis</a:t>
            </a:r>
          </a:p>
        </p:txBody>
      </p:sp>
    </p:spTree>
    <p:extLst>
      <p:ext uri="{BB962C8B-B14F-4D97-AF65-F5344CB8AC3E}">
        <p14:creationId xmlns:p14="http://schemas.microsoft.com/office/powerpoint/2010/main" val="935238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Sodium</a:t>
            </a:r>
            <a:endParaRPr lang="en-GB"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Normal levels: 135-145 mEq/L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Sodium is filtered out at the glomerulus in the kidney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85-90% is reabsorbed at the proximal convoluted tubule and Loop of Henle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When </a:t>
            </a:r>
            <a:r>
              <a:rPr lang="en-GB" sz="1400" b="1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aldosterone </a:t>
            </a: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is absent, sodium will remain in the filtrate and end up in urine. If it is present,  the remaining sodium will be reabsorbed at the collecting ducts and late distal convoluted tubule.</a:t>
            </a:r>
            <a:endParaRPr lang="en-GB" sz="1050" b="1" dirty="0">
              <a:latin typeface="Calibri" panose="020F0502020204030204" pitchFamily="34" charset="0"/>
              <a:ea typeface="Didot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Potassium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Normal levels: 3.5-5.1 mEq/L</a:t>
            </a:r>
            <a:endParaRPr lang="en-GB"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Potassium is filtered out at the glomerulus in the kidney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About 90% is reabsorbed in the PCT and Loop of Henle. The remaining potassium will always be excreted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In the presence </a:t>
            </a: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of </a:t>
            </a:r>
            <a:r>
              <a:rPr lang="en-GB" sz="1400" b="1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aldosterone</a:t>
            </a: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, more potassium is excreted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There is no mechanism to compensate for renal loss of potassium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Calcium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Normal levels: 9-11 mg/dL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Calcitonin decreases blood calcium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PTH and calcitriol increase blood calcium</a:t>
            </a:r>
            <a:endParaRPr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7387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Sodium, potassium, calcium homeostasis</a:t>
            </a:r>
          </a:p>
        </p:txBody>
      </p:sp>
    </p:spTree>
    <p:extLst>
      <p:ext uri="{BB962C8B-B14F-4D97-AF65-F5344CB8AC3E}">
        <p14:creationId xmlns:p14="http://schemas.microsoft.com/office/powerpoint/2010/main" val="1700083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Based on an average 70kg male, total water is around 60% of the total weight (42L)</a:t>
            </a:r>
          </a:p>
          <a:p>
            <a:pPr marL="457200" indent="-457200">
              <a:spcBef>
                <a:spcPts val="0"/>
              </a:spcBef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678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distribution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98C2492-CF74-E893-06AB-8BA9D07B25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7816947"/>
              </p:ext>
            </p:extLst>
          </p:nvPr>
        </p:nvGraphicFramePr>
        <p:xfrm>
          <a:off x="457199" y="2418461"/>
          <a:ext cx="8148415" cy="1993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02340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Overhydration 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Body fluids become hypotonic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Cells will swell due to osmotic movement</a:t>
            </a: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 </a:t>
            </a: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 cell lysis and tissue damage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Excessive volumes of clear urine produced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Headaches and disrupted nerve function in mild cases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Blurred vision, seizures, coma, death in severe cases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Vomiting and diarrhoea 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Dehydration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Body fluids become hypertonic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Thirst and small volumes of heavily concentrated urine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BP drop and HR increase to compensate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Lethargic 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Seizures, brain damage, death in severe cases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Both cause headaches</a:t>
            </a:r>
          </a:p>
          <a:p>
            <a:pPr marL="857250" lvl="1" indent="-457200">
              <a:spcBef>
                <a:spcPts val="0"/>
              </a:spcBef>
            </a:pPr>
            <a:endParaRPr lang="en-GB"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6" y="518825"/>
            <a:ext cx="790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excess and dehydration consequences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30063DF-36E5-B74E-6EF9-16989C4A9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559879"/>
              </p:ext>
            </p:extLst>
          </p:nvPr>
        </p:nvGraphicFramePr>
        <p:xfrm>
          <a:off x="5842001" y="3059545"/>
          <a:ext cx="2909454" cy="1168400"/>
        </p:xfrm>
        <a:graphic>
          <a:graphicData uri="http://schemas.openxmlformats.org/drawingml/2006/table">
            <a:tbl>
              <a:tblPr firstRow="1" bandRow="1"/>
              <a:tblGrid>
                <a:gridCol w="609600">
                  <a:extLst>
                    <a:ext uri="{9D8B030D-6E8A-4147-A177-3AD203B41FA5}">
                      <a16:colId xmlns:a16="http://schemas.microsoft.com/office/drawing/2014/main" val="3340144942"/>
                    </a:ext>
                  </a:extLst>
                </a:gridCol>
                <a:gridCol w="1126837">
                  <a:extLst>
                    <a:ext uri="{9D8B030D-6E8A-4147-A177-3AD203B41FA5}">
                      <a16:colId xmlns:a16="http://schemas.microsoft.com/office/drawing/2014/main" val="3149565934"/>
                    </a:ext>
                  </a:extLst>
                </a:gridCol>
                <a:gridCol w="1173017">
                  <a:extLst>
                    <a:ext uri="{9D8B030D-6E8A-4147-A177-3AD203B41FA5}">
                      <a16:colId xmlns:a16="http://schemas.microsoft.com/office/drawing/2014/main" val="493232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 and solute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348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Hypervolaemia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Overhydration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Hypovolaemia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Dehydration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143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048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Glycosidic bond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Covalent bond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A carbohydrate molecule and another group go through a condensation reaction to produce a glycoside </a:t>
            </a: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anose="05000000000000000000" pitchFamily="2" charset="2"/>
              </a:rPr>
              <a:t>and a molecule of water</a:t>
            </a:r>
            <a:endParaRPr lang="en-GB" sz="1400" dirty="0">
              <a:latin typeface="Calibri" panose="020F0502020204030204" pitchFamily="34" charset="0"/>
              <a:ea typeface="Didot" charset="0"/>
              <a:cs typeface="Calibri" panose="020F0502020204030204" pitchFamily="34" charset="0"/>
            </a:endParaRPr>
          </a:p>
          <a:p>
            <a:pPr marL="1257300" lvl="2" indent="-457200">
              <a:spcBef>
                <a:spcPts val="0"/>
              </a:spcBef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Glucose + glucose 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anose="05000000000000000000" pitchFamily="2" charset="2"/>
              </a:rPr>
              <a:t> maltose</a:t>
            </a:r>
          </a:p>
          <a:p>
            <a:pPr marL="1257300" lvl="2" indent="-457200">
              <a:spcBef>
                <a:spcPts val="0"/>
              </a:spcBef>
            </a:pPr>
            <a:r>
              <a:rPr lang="en-GB" sz="10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anose="05000000000000000000" pitchFamily="2" charset="2"/>
              </a:rPr>
              <a:t>Glucose + fructose  sucrose</a:t>
            </a:r>
          </a:p>
          <a:p>
            <a:pPr marL="1257300" lvl="2" indent="-457200">
              <a:spcBef>
                <a:spcPts val="0"/>
              </a:spcBef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anose="05000000000000000000" pitchFamily="2" charset="2"/>
              </a:rPr>
              <a:t>Glucose + galactose  lactose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Peptide bond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anose="05000000000000000000" pitchFamily="2" charset="2"/>
              </a:rPr>
              <a:t>Covalent bond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anose="05000000000000000000" pitchFamily="2" charset="2"/>
              </a:rPr>
              <a:t>The amino group of amino acid reacts with the carboxyl group of another amino acid to produce a dipeptide and a molecule of water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678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Glycosidic and peptide bonds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1266C3-5C35-E941-830B-E4703E371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09" y="4884463"/>
            <a:ext cx="4207948" cy="12393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035AE7-0F83-9E4B-85BC-6EDDB5EC2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56" y="4884463"/>
            <a:ext cx="1984021" cy="12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8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    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2981325"/>
            <a:ext cx="8229600" cy="31448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Phase </a:t>
            </a:r>
            <a:r>
              <a:rPr lang="en-GB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One </a:t>
            </a:r>
            <a:r>
              <a:rPr lang="en-GB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IMMS Part 1 Wrap-Up Session</a:t>
            </a:r>
          </a:p>
          <a:p>
            <a:pPr marL="342900" marR="0" lvl="0" indent="-342900" algn="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Kate Lach</a:t>
            </a:r>
            <a:r>
              <a:rPr lang="en-GB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lan</a:t>
            </a:r>
            <a:endParaRPr lang="en-GB"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	</a:t>
            </a:r>
            <a:r>
              <a:rPr lang="en-GB" sz="2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26/10/2022</a:t>
            </a:r>
            <a:endParaRPr lang="en-GB" sz="2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457200" y="274637"/>
            <a:ext cx="8229600" cy="1981199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878946" y="605271"/>
            <a:ext cx="7386107" cy="12984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7000" dirty="0">
                <a:solidFill>
                  <a:schemeClr val="bg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IMMS Teaching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Building blocks of proteins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20 total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General structure: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Carboxyl +ve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Amino –ve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Joined by peptide bonds via a condensation reaction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Cleaved by proteolytic </a:t>
            </a: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enzymes i.e. proteases</a:t>
            </a:r>
            <a:endParaRPr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678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Amino Acids</a:t>
            </a:r>
          </a:p>
        </p:txBody>
      </p:sp>
      <p:pic>
        <p:nvPicPr>
          <p:cNvPr id="6146" name="Picture 2" descr="DNA and RNA codon tables - Wikipedia">
            <a:extLst>
              <a:ext uri="{FF2B5EF4-FFF2-40B4-BE49-F238E27FC236}">
                <a16:creationId xmlns:a16="http://schemas.microsoft.com/office/drawing/2014/main" id="{74860C9B-B443-C360-9B63-BA08ADF3F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489" y="3387581"/>
            <a:ext cx="2780421" cy="27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035AE7-0F83-9E4B-85BC-6EDDB5EC2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465" y="1676400"/>
            <a:ext cx="18669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Primary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Sequence of amino acids</a:t>
            </a:r>
            <a:endParaRPr lang="en-GB"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Secondary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Local folding – alpha helix or beta pleated sheet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Tertiary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3D folding pattern due to chain interactions</a:t>
            </a:r>
            <a:endParaRPr lang="en-GB"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Quaternary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Protein with more than one amino acid chain, may have prosthetic groups added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Enzymes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Can be tertiary or quaternary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Very specific shape gives the “lock and key” effect</a:t>
            </a:r>
          </a:p>
          <a:p>
            <a:pPr marL="457200" indent="-457200">
              <a:spcBef>
                <a:spcPts val="0"/>
              </a:spcBef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678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Protein Structure</a:t>
            </a:r>
          </a:p>
        </p:txBody>
      </p:sp>
    </p:spTree>
    <p:extLst>
      <p:ext uri="{BB962C8B-B14F-4D97-AF65-F5344CB8AC3E}">
        <p14:creationId xmlns:p14="http://schemas.microsoft.com/office/powerpoint/2010/main" val="3822358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673D4-63CB-80D9-5BCB-A319B9AF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920D2-65B6-764E-64B2-9D116F827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 sz="1800" dirty="0"/>
              <a:t>Where does the electron transport chain take place?</a:t>
            </a:r>
          </a:p>
          <a:p>
            <a:r>
              <a:rPr lang="en-GB" sz="1800" dirty="0"/>
              <a:t>What is the function of the Golgi apparatus?</a:t>
            </a:r>
          </a:p>
          <a:p>
            <a:r>
              <a:rPr lang="en-GB" sz="1800" dirty="0"/>
              <a:t>Describe a phospholipid’s properties.</a:t>
            </a:r>
          </a:p>
          <a:p>
            <a:r>
              <a:rPr lang="en-GB" sz="1800" dirty="0"/>
              <a:t>How are large, polar molecules transported across membranes?</a:t>
            </a:r>
          </a:p>
          <a:p>
            <a:r>
              <a:rPr lang="en-GB" sz="1800" dirty="0"/>
              <a:t>What kind of signalling is used in long distance signalling?</a:t>
            </a:r>
          </a:p>
          <a:p>
            <a:r>
              <a:rPr lang="en-GB" sz="1800" dirty="0"/>
              <a:t>Name a mechanism for water homeostasis.</a:t>
            </a:r>
          </a:p>
          <a:p>
            <a:r>
              <a:rPr lang="en-GB" sz="1800" dirty="0"/>
              <a:t>What is the effect of aldosterone on sodium and potassium?</a:t>
            </a:r>
          </a:p>
          <a:p>
            <a:r>
              <a:rPr lang="en-GB" sz="1800" dirty="0"/>
              <a:t>How many amino acids are there?</a:t>
            </a:r>
          </a:p>
        </p:txBody>
      </p:sp>
    </p:spTree>
    <p:extLst>
      <p:ext uri="{BB962C8B-B14F-4D97-AF65-F5344CB8AC3E}">
        <p14:creationId xmlns:p14="http://schemas.microsoft.com/office/powerpoint/2010/main" val="1530568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673D4-63CB-80D9-5BCB-A319B9AF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920D2-65B6-764E-64B2-9D116F827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 sz="1800" dirty="0"/>
              <a:t>Mitochondrial cristae</a:t>
            </a:r>
          </a:p>
          <a:p>
            <a:r>
              <a:rPr lang="en-GB" sz="1800" dirty="0"/>
              <a:t>Processing and packaging proteins</a:t>
            </a:r>
          </a:p>
          <a:p>
            <a:r>
              <a:rPr lang="en-GB" sz="1800" dirty="0"/>
              <a:t>Polar, hydrophilic head and a non-polar hydrophobic tail</a:t>
            </a:r>
          </a:p>
          <a:p>
            <a:r>
              <a:rPr lang="en-GB" sz="1800" dirty="0"/>
              <a:t>Facilitated diffusion</a:t>
            </a:r>
          </a:p>
          <a:p>
            <a:r>
              <a:rPr lang="en-GB" sz="1800" dirty="0"/>
              <a:t>Endocrine</a:t>
            </a:r>
          </a:p>
          <a:p>
            <a:r>
              <a:rPr lang="en-GB" sz="1800" dirty="0"/>
              <a:t>ADH, thirst, aldosterone, sympathetic nervous system</a:t>
            </a:r>
          </a:p>
          <a:p>
            <a:r>
              <a:rPr lang="en-GB" sz="1800" dirty="0"/>
              <a:t>Increased reabsorption of sodium, increased excretion of potassium</a:t>
            </a:r>
          </a:p>
          <a:p>
            <a:r>
              <a:rPr lang="en-GB" sz="18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11261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E6D17-70EA-10DE-294C-10DB9CD3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listening!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7CAEF-0A1C-5522-6168-5086C65EA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 anchor="ctr" anchorCtr="1"/>
          <a:lstStyle/>
          <a:p>
            <a:pPr marL="177800" indent="0">
              <a:buNone/>
            </a:pPr>
            <a:r>
              <a:rPr lang="en-GB" dirty="0"/>
              <a:t>Any questions?</a:t>
            </a:r>
          </a:p>
        </p:txBody>
      </p:sp>
      <p:pic>
        <p:nvPicPr>
          <p:cNvPr id="7170" name="Picture 2" descr="Transparent Sleeping Cat Png - Thumbs Up Cat Meme, Png Download - kindpng">
            <a:extLst>
              <a:ext uri="{FF2B5EF4-FFF2-40B4-BE49-F238E27FC236}">
                <a16:creationId xmlns:a16="http://schemas.microsoft.com/office/drawing/2014/main" id="{54D83686-4A41-E3C9-6888-A6B4437F5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2" y="3429000"/>
            <a:ext cx="200183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992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Cells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2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Organelles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Cell membranes</a:t>
            </a:r>
          </a:p>
          <a:p>
            <a:pPr marL="1257300" lvl="2" indent="-457200">
              <a:spcBef>
                <a:spcPts val="0"/>
              </a:spcBef>
            </a:pPr>
            <a:r>
              <a:rPr lang="en-GB" sz="9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Structure and function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2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Membrane protein types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Movement across membranes</a:t>
            </a:r>
          </a:p>
          <a:p>
            <a:pPr marL="457200" indent="-457200">
              <a:spcBef>
                <a:spcPts val="0"/>
              </a:spcBef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Homeostasis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2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Autocrine, paracrine, and endocrine signalling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Simple feedback loop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2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Different hormones</a:t>
            </a:r>
          </a:p>
          <a:p>
            <a:pPr marL="1257300" lvl="2" indent="-457200">
              <a:spcBef>
                <a:spcPts val="0"/>
              </a:spcBef>
            </a:pPr>
            <a:r>
              <a:rPr lang="en-GB" sz="9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Steroid and peptide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2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Types of homeostasis</a:t>
            </a:r>
          </a:p>
          <a:p>
            <a:pPr marL="1257300" lvl="2" indent="-457200">
              <a:spcBef>
                <a:spcPts val="0"/>
              </a:spcBef>
            </a:pPr>
            <a:r>
              <a:rPr lang="en-GB" sz="9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Water</a:t>
            </a:r>
          </a:p>
          <a:p>
            <a:pPr marL="1257300" lvl="2" indent="-457200">
              <a:spcBef>
                <a:spcPts val="0"/>
              </a:spcBef>
            </a:pPr>
            <a:r>
              <a:rPr lang="en-GB" sz="9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Sodium</a:t>
            </a:r>
          </a:p>
          <a:p>
            <a:pPr marL="1257300" lvl="2" indent="-457200">
              <a:spcBef>
                <a:spcPts val="0"/>
              </a:spcBef>
            </a:pPr>
            <a:r>
              <a:rPr lang="en-GB" sz="9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Potassium</a:t>
            </a:r>
          </a:p>
          <a:p>
            <a:pPr marL="1257300" lvl="2" indent="-457200">
              <a:spcBef>
                <a:spcPts val="0"/>
              </a:spcBef>
            </a:pPr>
            <a:r>
              <a:rPr lang="en-GB" sz="9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Calcium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2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Water distribution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Water excess and dehydration consequences</a:t>
            </a:r>
          </a:p>
          <a:p>
            <a:pPr marL="457200" indent="-457200">
              <a:spcBef>
                <a:spcPts val="0"/>
              </a:spcBef>
            </a:pPr>
            <a:r>
              <a:rPr lang="en-GB" sz="16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Molecular building blocks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Bonds 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2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Amino acids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Protein structure</a:t>
            </a:r>
          </a:p>
          <a:p>
            <a:pPr marL="1257300" lvl="2" indent="-457200">
              <a:spcBef>
                <a:spcPts val="0"/>
              </a:spcBef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Primary</a:t>
            </a:r>
          </a:p>
          <a:p>
            <a:pPr marL="1257300" lvl="2" indent="-457200">
              <a:spcBef>
                <a:spcPts val="0"/>
              </a:spcBef>
            </a:pPr>
            <a:r>
              <a:rPr lang="en-GB" sz="10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Secondary</a:t>
            </a:r>
          </a:p>
          <a:p>
            <a:pPr marL="1257300" lvl="2" indent="-457200">
              <a:spcBef>
                <a:spcPts val="0"/>
              </a:spcBef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Tertiary</a:t>
            </a:r>
          </a:p>
          <a:p>
            <a:pPr marL="1257300" lvl="2" indent="-457200">
              <a:spcBef>
                <a:spcPts val="0"/>
              </a:spcBef>
            </a:pPr>
            <a:r>
              <a:rPr lang="en-GB" sz="10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Enzymes </a:t>
            </a:r>
            <a:endParaRPr lang="en-GB"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678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Aims and objectives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D47CEEE7-97DB-4A41-FD14-450F77233F5D}"/>
              </a:ext>
            </a:extLst>
          </p:cNvPr>
          <p:cNvGrpSpPr/>
          <p:nvPr/>
        </p:nvGrpSpPr>
        <p:grpSpPr>
          <a:xfrm>
            <a:off x="2517508" y="1600200"/>
            <a:ext cx="6088255" cy="4525963"/>
            <a:chOff x="2027657" y="1600200"/>
            <a:chExt cx="6088255" cy="452596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5ACE89F-415A-246E-0973-0F23CB230428}"/>
                </a:ext>
              </a:extLst>
            </p:cNvPr>
            <p:cNvGrpSpPr/>
            <p:nvPr/>
          </p:nvGrpSpPr>
          <p:grpSpPr>
            <a:xfrm>
              <a:off x="2027657" y="1600200"/>
              <a:ext cx="6088255" cy="4525963"/>
              <a:chOff x="2027657" y="1600200"/>
              <a:chExt cx="6088255" cy="4525963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FAFC13A8-692D-3A07-1DDF-C3B9E5C0087D}"/>
                  </a:ext>
                </a:extLst>
              </p:cNvPr>
              <p:cNvGrpSpPr/>
              <p:nvPr/>
            </p:nvGrpSpPr>
            <p:grpSpPr>
              <a:xfrm>
                <a:off x="2027657" y="1600200"/>
                <a:ext cx="6088255" cy="4525963"/>
                <a:chOff x="2027657" y="1600200"/>
                <a:chExt cx="6088255" cy="4525963"/>
              </a:xfrm>
            </p:grpSpPr>
            <p:pic>
              <p:nvPicPr>
                <p:cNvPr id="1028" name="Picture 4" descr="Animal Cell Structure photo | Animal cell, General biology, Animal cell  structure">
                  <a:extLst>
                    <a:ext uri="{FF2B5EF4-FFF2-40B4-BE49-F238E27FC236}">
                      <a16:creationId xmlns:a16="http://schemas.microsoft.com/office/drawing/2014/main" id="{1C4D073A-6018-EAEA-0922-792CD05E878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27657" y="1600200"/>
                  <a:ext cx="5795441" cy="4525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F8E7D04C-5D5B-8D5D-3DED-0E319E66CB5B}"/>
                    </a:ext>
                  </a:extLst>
                </p:cNvPr>
                <p:cNvSpPr/>
                <p:nvPr/>
              </p:nvSpPr>
              <p:spPr>
                <a:xfrm>
                  <a:off x="2490108" y="4351564"/>
                  <a:ext cx="783771" cy="3265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8D46747-21DE-E7B4-6712-877DEF1D40D1}"/>
                    </a:ext>
                  </a:extLst>
                </p:cNvPr>
                <p:cNvSpPr/>
                <p:nvPr/>
              </p:nvSpPr>
              <p:spPr>
                <a:xfrm>
                  <a:off x="7190015" y="4210049"/>
                  <a:ext cx="783771" cy="3265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E35967FB-E640-F4EE-18C9-0CAB29975B75}"/>
                    </a:ext>
                  </a:extLst>
                </p:cNvPr>
                <p:cNvSpPr/>
                <p:nvPr/>
              </p:nvSpPr>
              <p:spPr>
                <a:xfrm>
                  <a:off x="7332141" y="2888411"/>
                  <a:ext cx="783771" cy="3265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0D4808F-8229-26BD-3964-832477718DFD}"/>
                    </a:ext>
                  </a:extLst>
                </p:cNvPr>
                <p:cNvSpPr/>
                <p:nvPr/>
              </p:nvSpPr>
              <p:spPr>
                <a:xfrm>
                  <a:off x="4002802" y="5777439"/>
                  <a:ext cx="451756" cy="1882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48C6BEB5-41FF-6323-5AB9-4EFFDEE1A595}"/>
                    </a:ext>
                  </a:extLst>
                </p:cNvPr>
                <p:cNvSpPr/>
                <p:nvPr/>
              </p:nvSpPr>
              <p:spPr>
                <a:xfrm>
                  <a:off x="2027657" y="3140989"/>
                  <a:ext cx="783771" cy="1179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FFAEF63-31B8-90B1-079B-407F923A8C0A}"/>
                  </a:ext>
                </a:extLst>
              </p:cNvPr>
              <p:cNvSpPr/>
              <p:nvPr/>
            </p:nvSpPr>
            <p:spPr>
              <a:xfrm>
                <a:off x="2051730" y="3420121"/>
                <a:ext cx="573426" cy="3265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514CC56-0940-74B1-C9D6-E70F5F159A0F}"/>
                </a:ext>
              </a:extLst>
            </p:cNvPr>
            <p:cNvSpPr/>
            <p:nvPr/>
          </p:nvSpPr>
          <p:spPr>
            <a:xfrm>
              <a:off x="3535327" y="5518545"/>
              <a:ext cx="878830" cy="188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678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C4C18A-AF4D-BCE8-FE45-E9382B78923F}"/>
              </a:ext>
            </a:extLst>
          </p:cNvPr>
          <p:cNvSpPr/>
          <p:nvPr/>
        </p:nvSpPr>
        <p:spPr>
          <a:xfrm>
            <a:off x="6091406" y="1784883"/>
            <a:ext cx="881743" cy="97971"/>
          </a:xfrm>
          <a:prstGeom prst="rect">
            <a:avLst/>
          </a:prstGeom>
          <a:solidFill>
            <a:srgbClr val="293267"/>
          </a:solidFill>
          <a:ln>
            <a:solidFill>
              <a:srgbClr val="293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698BA1-53C7-7724-4206-793E01083927}"/>
              </a:ext>
            </a:extLst>
          </p:cNvPr>
          <p:cNvSpPr/>
          <p:nvPr/>
        </p:nvSpPr>
        <p:spPr>
          <a:xfrm>
            <a:off x="4446808" y="1654629"/>
            <a:ext cx="881743" cy="97971"/>
          </a:xfrm>
          <a:prstGeom prst="rect">
            <a:avLst/>
          </a:prstGeom>
          <a:solidFill>
            <a:srgbClr val="293267"/>
          </a:solidFill>
          <a:ln>
            <a:solidFill>
              <a:srgbClr val="293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365B60-636C-BD15-6253-20CB98A3A3E2}"/>
              </a:ext>
            </a:extLst>
          </p:cNvPr>
          <p:cNvSpPr/>
          <p:nvPr/>
        </p:nvSpPr>
        <p:spPr>
          <a:xfrm>
            <a:off x="4620979" y="1807029"/>
            <a:ext cx="1012372" cy="87086"/>
          </a:xfrm>
          <a:prstGeom prst="rect">
            <a:avLst/>
          </a:prstGeom>
          <a:solidFill>
            <a:srgbClr val="293267"/>
          </a:solidFill>
          <a:ln>
            <a:solidFill>
              <a:srgbClr val="293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D7A1FE-274C-49C6-1CB4-316FA00F2C14}"/>
              </a:ext>
            </a:extLst>
          </p:cNvPr>
          <p:cNvSpPr/>
          <p:nvPr/>
        </p:nvSpPr>
        <p:spPr>
          <a:xfrm>
            <a:off x="5208808" y="2246352"/>
            <a:ext cx="661307" cy="97971"/>
          </a:xfrm>
          <a:prstGeom prst="rect">
            <a:avLst/>
          </a:prstGeom>
          <a:solidFill>
            <a:srgbClr val="293267"/>
          </a:solidFill>
          <a:ln>
            <a:solidFill>
              <a:srgbClr val="293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34D57A-6C28-B407-A46E-6C2DE4F44EC6}"/>
              </a:ext>
            </a:extLst>
          </p:cNvPr>
          <p:cNvSpPr/>
          <p:nvPr/>
        </p:nvSpPr>
        <p:spPr>
          <a:xfrm>
            <a:off x="6382599" y="2018925"/>
            <a:ext cx="1046895" cy="97971"/>
          </a:xfrm>
          <a:prstGeom prst="rect">
            <a:avLst/>
          </a:prstGeom>
          <a:solidFill>
            <a:srgbClr val="293267"/>
          </a:solidFill>
          <a:ln>
            <a:solidFill>
              <a:srgbClr val="293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085B9-064B-3900-A37A-CEC08EEED51B}"/>
              </a:ext>
            </a:extLst>
          </p:cNvPr>
          <p:cNvSpPr/>
          <p:nvPr/>
        </p:nvSpPr>
        <p:spPr>
          <a:xfrm>
            <a:off x="6829691" y="2179178"/>
            <a:ext cx="1246085" cy="286436"/>
          </a:xfrm>
          <a:prstGeom prst="rect">
            <a:avLst/>
          </a:prstGeom>
          <a:solidFill>
            <a:srgbClr val="293267"/>
          </a:solidFill>
          <a:ln>
            <a:solidFill>
              <a:srgbClr val="293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FFC07F-AB1C-6EB1-567D-2854B9E7A8A2}"/>
              </a:ext>
            </a:extLst>
          </p:cNvPr>
          <p:cNvSpPr/>
          <p:nvPr/>
        </p:nvSpPr>
        <p:spPr>
          <a:xfrm>
            <a:off x="7556089" y="5234725"/>
            <a:ext cx="654076" cy="117982"/>
          </a:xfrm>
          <a:prstGeom prst="rect">
            <a:avLst/>
          </a:prstGeom>
          <a:solidFill>
            <a:srgbClr val="293267"/>
          </a:solidFill>
          <a:ln>
            <a:solidFill>
              <a:srgbClr val="293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52BC52-68B7-5160-79CF-DA1C13CF25B1}"/>
              </a:ext>
            </a:extLst>
          </p:cNvPr>
          <p:cNvSpPr/>
          <p:nvPr/>
        </p:nvSpPr>
        <p:spPr>
          <a:xfrm>
            <a:off x="7375741" y="5545741"/>
            <a:ext cx="654076" cy="117982"/>
          </a:xfrm>
          <a:prstGeom prst="rect">
            <a:avLst/>
          </a:prstGeom>
          <a:solidFill>
            <a:srgbClr val="293267"/>
          </a:solidFill>
          <a:ln>
            <a:solidFill>
              <a:srgbClr val="293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F404AE-064B-B729-66DA-12200A64B0BA}"/>
              </a:ext>
            </a:extLst>
          </p:cNvPr>
          <p:cNvSpPr/>
          <p:nvPr/>
        </p:nvSpPr>
        <p:spPr>
          <a:xfrm>
            <a:off x="6721665" y="5812564"/>
            <a:ext cx="654076" cy="117982"/>
          </a:xfrm>
          <a:prstGeom prst="rect">
            <a:avLst/>
          </a:prstGeom>
          <a:solidFill>
            <a:srgbClr val="293267"/>
          </a:solidFill>
          <a:ln>
            <a:solidFill>
              <a:srgbClr val="293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92D234-1C65-9D95-9521-31FC6C84A386}"/>
              </a:ext>
            </a:extLst>
          </p:cNvPr>
          <p:cNvSpPr/>
          <p:nvPr/>
        </p:nvSpPr>
        <p:spPr>
          <a:xfrm>
            <a:off x="5881617" y="5930546"/>
            <a:ext cx="689360" cy="117982"/>
          </a:xfrm>
          <a:prstGeom prst="rect">
            <a:avLst/>
          </a:prstGeom>
          <a:solidFill>
            <a:srgbClr val="293267"/>
          </a:solidFill>
          <a:ln>
            <a:solidFill>
              <a:srgbClr val="293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C79045-8DF7-B25B-0372-B7E3E10CF65D}"/>
              </a:ext>
            </a:extLst>
          </p:cNvPr>
          <p:cNvSpPr/>
          <p:nvPr/>
        </p:nvSpPr>
        <p:spPr>
          <a:xfrm>
            <a:off x="4995724" y="5812563"/>
            <a:ext cx="593079" cy="153107"/>
          </a:xfrm>
          <a:prstGeom prst="rect">
            <a:avLst/>
          </a:prstGeom>
          <a:solidFill>
            <a:srgbClr val="293267"/>
          </a:solidFill>
          <a:ln>
            <a:solidFill>
              <a:srgbClr val="293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2425D1-B989-510A-42DF-AD9B82FBB49C}"/>
              </a:ext>
            </a:extLst>
          </p:cNvPr>
          <p:cNvSpPr/>
          <p:nvPr/>
        </p:nvSpPr>
        <p:spPr>
          <a:xfrm>
            <a:off x="7679596" y="2528390"/>
            <a:ext cx="735283" cy="260516"/>
          </a:xfrm>
          <a:prstGeom prst="rect">
            <a:avLst/>
          </a:prstGeom>
          <a:solidFill>
            <a:srgbClr val="293267"/>
          </a:solidFill>
          <a:ln>
            <a:solidFill>
              <a:srgbClr val="293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8857BE-9C96-5477-EBA3-4BD76BC184B5}"/>
              </a:ext>
            </a:extLst>
          </p:cNvPr>
          <p:cNvSpPr/>
          <p:nvPr/>
        </p:nvSpPr>
        <p:spPr>
          <a:xfrm>
            <a:off x="3311506" y="4871169"/>
            <a:ext cx="654076" cy="117982"/>
          </a:xfrm>
          <a:prstGeom prst="rect">
            <a:avLst/>
          </a:prstGeom>
          <a:solidFill>
            <a:srgbClr val="293267"/>
          </a:solidFill>
          <a:ln>
            <a:solidFill>
              <a:srgbClr val="293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A22AC4-48AE-737A-2471-1D6FDA8C8EA1}"/>
              </a:ext>
            </a:extLst>
          </p:cNvPr>
          <p:cNvSpPr/>
          <p:nvPr/>
        </p:nvSpPr>
        <p:spPr>
          <a:xfrm>
            <a:off x="3360958" y="5182185"/>
            <a:ext cx="713014" cy="117982"/>
          </a:xfrm>
          <a:prstGeom prst="rect">
            <a:avLst/>
          </a:prstGeom>
          <a:solidFill>
            <a:srgbClr val="293267"/>
          </a:solidFill>
          <a:ln>
            <a:solidFill>
              <a:srgbClr val="293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14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274B3A0-367C-5412-3FE2-910FFFEE7974}"/>
              </a:ext>
            </a:extLst>
          </p:cNvPr>
          <p:cNvCxnSpPr>
            <a:cxnSpLocks/>
          </p:cNvCxnSpPr>
          <p:nvPr/>
        </p:nvCxnSpPr>
        <p:spPr>
          <a:xfrm flipH="1" flipV="1">
            <a:off x="4718838" y="3657600"/>
            <a:ext cx="459582" cy="2154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1309961A-91E3-A205-10C3-1D5873B5E562}"/>
              </a:ext>
            </a:extLst>
          </p:cNvPr>
          <p:cNvSpPr/>
          <p:nvPr/>
        </p:nvSpPr>
        <p:spPr>
          <a:xfrm>
            <a:off x="2635361" y="3759741"/>
            <a:ext cx="665918" cy="374336"/>
          </a:xfrm>
          <a:prstGeom prst="rect">
            <a:avLst/>
          </a:prstGeom>
          <a:solidFill>
            <a:srgbClr val="293267"/>
          </a:solidFill>
          <a:ln>
            <a:solidFill>
              <a:srgbClr val="293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E03E3F-6968-3B73-2DBA-DA3BA75E4CDF}"/>
              </a:ext>
            </a:extLst>
          </p:cNvPr>
          <p:cNvSpPr/>
          <p:nvPr/>
        </p:nvSpPr>
        <p:spPr>
          <a:xfrm>
            <a:off x="3425417" y="1922223"/>
            <a:ext cx="881743" cy="97971"/>
          </a:xfrm>
          <a:prstGeom prst="rect">
            <a:avLst/>
          </a:prstGeom>
          <a:solidFill>
            <a:srgbClr val="293267"/>
          </a:solidFill>
          <a:ln>
            <a:solidFill>
              <a:srgbClr val="293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0CB8BF4-3BCE-8C2C-A70E-0AA68CA32128}"/>
              </a:ext>
            </a:extLst>
          </p:cNvPr>
          <p:cNvSpPr/>
          <p:nvPr/>
        </p:nvSpPr>
        <p:spPr>
          <a:xfrm>
            <a:off x="7586003" y="4871169"/>
            <a:ext cx="654076" cy="117982"/>
          </a:xfrm>
          <a:prstGeom prst="rect">
            <a:avLst/>
          </a:prstGeom>
          <a:solidFill>
            <a:srgbClr val="293267"/>
          </a:solidFill>
          <a:ln>
            <a:solidFill>
              <a:srgbClr val="293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6781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FAFC13A8-692D-3A07-1DDF-C3B9E5C0087D}"/>
              </a:ext>
            </a:extLst>
          </p:cNvPr>
          <p:cNvGrpSpPr/>
          <p:nvPr/>
        </p:nvGrpSpPr>
        <p:grpSpPr>
          <a:xfrm>
            <a:off x="2517508" y="1600200"/>
            <a:ext cx="5795441" cy="4525963"/>
            <a:chOff x="2027657" y="1600200"/>
            <a:chExt cx="5795441" cy="4525963"/>
          </a:xfrm>
        </p:grpSpPr>
        <p:pic>
          <p:nvPicPr>
            <p:cNvPr id="1028" name="Picture 4" descr="Animal Cell Structure photo | Animal cell, General biology, Animal cell  structure">
              <a:extLst>
                <a:ext uri="{FF2B5EF4-FFF2-40B4-BE49-F238E27FC236}">
                  <a16:creationId xmlns:a16="http://schemas.microsoft.com/office/drawing/2014/main" id="{1C4D073A-6018-EAEA-0922-792CD05E87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657" y="1600200"/>
              <a:ext cx="5795441" cy="4525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C6BEB5-41FF-6323-5AB9-4EFFDEE1A595}"/>
                </a:ext>
              </a:extLst>
            </p:cNvPr>
            <p:cNvSpPr/>
            <p:nvPr/>
          </p:nvSpPr>
          <p:spPr>
            <a:xfrm>
              <a:off x="2027657" y="3140989"/>
              <a:ext cx="783771" cy="1179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678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</a:p>
        </p:txBody>
      </p:sp>
    </p:spTree>
    <p:extLst>
      <p:ext uri="{BB962C8B-B14F-4D97-AF65-F5344CB8AC3E}">
        <p14:creationId xmlns:p14="http://schemas.microsoft.com/office/powerpoint/2010/main" val="3278101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678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Mitochondria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9EBAF30-AF99-90E8-108E-B208F4A05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1825"/>
            <a:ext cx="5065712" cy="323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3B60BD5-AD8B-01E1-A0F9-FED01535C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689209"/>
              </p:ext>
            </p:extLst>
          </p:nvPr>
        </p:nvGraphicFramePr>
        <p:xfrm>
          <a:off x="5706836" y="1499287"/>
          <a:ext cx="2979964" cy="2802723"/>
        </p:xfrm>
        <a:graphic>
          <a:graphicData uri="http://schemas.openxmlformats.org/drawingml/2006/table">
            <a:tbl>
              <a:tblPr firstRow="1" bandRow="1"/>
              <a:tblGrid>
                <a:gridCol w="1489982">
                  <a:extLst>
                    <a:ext uri="{9D8B030D-6E8A-4147-A177-3AD203B41FA5}">
                      <a16:colId xmlns:a16="http://schemas.microsoft.com/office/drawing/2014/main" val="3180330629"/>
                    </a:ext>
                  </a:extLst>
                </a:gridCol>
                <a:gridCol w="1489982">
                  <a:extLst>
                    <a:ext uri="{9D8B030D-6E8A-4147-A177-3AD203B41FA5}">
                      <a16:colId xmlns:a16="http://schemas.microsoft.com/office/drawing/2014/main" val="2611896489"/>
                    </a:ext>
                  </a:extLst>
                </a:gridCol>
              </a:tblGrid>
              <a:tr h="359817">
                <a:tc>
                  <a:txBody>
                    <a:bodyPr/>
                    <a:lstStyle/>
                    <a:p>
                      <a:r>
                        <a:rPr lang="en-GB" sz="1300" b="1" dirty="0"/>
                        <a:t>Structure</a:t>
                      </a:r>
                    </a:p>
                  </a:txBody>
                  <a:tcPr marL="87861" marR="87861" marT="43931" marB="43931"/>
                </a:tc>
                <a:tc>
                  <a:txBody>
                    <a:bodyPr/>
                    <a:lstStyle/>
                    <a:p>
                      <a:r>
                        <a:rPr lang="en-GB" sz="1300" b="1" dirty="0"/>
                        <a:t>Function</a:t>
                      </a:r>
                    </a:p>
                  </a:txBody>
                  <a:tcPr marL="87861" marR="87861" marT="43931" marB="43931"/>
                </a:tc>
                <a:extLst>
                  <a:ext uri="{0D108BD9-81ED-4DB2-BD59-A6C34878D82A}">
                    <a16:rowId xmlns:a16="http://schemas.microsoft.com/office/drawing/2014/main" val="1865356308"/>
                  </a:ext>
                </a:extLst>
              </a:tr>
              <a:tr h="359817">
                <a:tc>
                  <a:txBody>
                    <a:bodyPr/>
                    <a:lstStyle/>
                    <a:p>
                      <a:r>
                        <a:rPr lang="en-GB" sz="1300" dirty="0"/>
                        <a:t>Matrix</a:t>
                      </a:r>
                    </a:p>
                  </a:txBody>
                  <a:tcPr marL="87861" marR="87861" marT="43931" marB="43931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Site of Krebs cycle</a:t>
                      </a:r>
                    </a:p>
                  </a:txBody>
                  <a:tcPr marL="87861" marR="87861" marT="43931" marB="43931"/>
                </a:tc>
                <a:extLst>
                  <a:ext uri="{0D108BD9-81ED-4DB2-BD59-A6C34878D82A}">
                    <a16:rowId xmlns:a16="http://schemas.microsoft.com/office/drawing/2014/main" val="633273789"/>
                  </a:ext>
                </a:extLst>
              </a:tr>
              <a:tr h="359817">
                <a:tc>
                  <a:txBody>
                    <a:bodyPr/>
                    <a:lstStyle/>
                    <a:p>
                      <a:r>
                        <a:rPr lang="en-GB" sz="1300" dirty="0"/>
                        <a:t>Cristae</a:t>
                      </a:r>
                    </a:p>
                  </a:txBody>
                  <a:tcPr marL="87861" marR="87861" marT="43931" marB="43931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Site of electron transport chain and chemiosmosis</a:t>
                      </a:r>
                    </a:p>
                  </a:txBody>
                  <a:tcPr marL="87861" marR="87861" marT="43931" marB="43931"/>
                </a:tc>
                <a:extLst>
                  <a:ext uri="{0D108BD9-81ED-4DB2-BD59-A6C34878D82A}">
                    <a16:rowId xmlns:a16="http://schemas.microsoft.com/office/drawing/2014/main" val="868545918"/>
                  </a:ext>
                </a:extLst>
              </a:tr>
              <a:tr h="359817">
                <a:tc>
                  <a:txBody>
                    <a:bodyPr/>
                    <a:lstStyle/>
                    <a:p>
                      <a:r>
                        <a:rPr lang="en-GB" sz="1300" dirty="0"/>
                        <a:t>Inner membrane</a:t>
                      </a:r>
                    </a:p>
                  </a:txBody>
                  <a:tcPr marL="87861" marR="87861" marT="43931" marB="43931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ATP synthase embedded </a:t>
                      </a:r>
                    </a:p>
                    <a:p>
                      <a:r>
                        <a:rPr lang="en-GB" sz="1300" dirty="0"/>
                        <a:t>Allows flow of H+ from ETC for ATP synthesis</a:t>
                      </a:r>
                    </a:p>
                  </a:txBody>
                  <a:tcPr marL="87861" marR="87861" marT="43931" marB="43931"/>
                </a:tc>
                <a:extLst>
                  <a:ext uri="{0D108BD9-81ED-4DB2-BD59-A6C34878D82A}">
                    <a16:rowId xmlns:a16="http://schemas.microsoft.com/office/drawing/2014/main" val="819043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966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678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Organelle structure and function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5494CBD6-DD40-1094-7484-8FC6D4227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479397"/>
              </p:ext>
            </p:extLst>
          </p:nvPr>
        </p:nvGraphicFramePr>
        <p:xfrm>
          <a:off x="457199" y="1661825"/>
          <a:ext cx="8229600" cy="4051320"/>
        </p:xfrm>
        <a:graphic>
          <a:graphicData uri="http://schemas.openxmlformats.org/drawingml/2006/table">
            <a:tbl>
              <a:tblPr firstRow="1" bandRow="1"/>
              <a:tblGrid>
                <a:gridCol w="2183451">
                  <a:extLst>
                    <a:ext uri="{9D8B030D-6E8A-4147-A177-3AD203B41FA5}">
                      <a16:colId xmlns:a16="http://schemas.microsoft.com/office/drawing/2014/main" val="2371714446"/>
                    </a:ext>
                  </a:extLst>
                </a:gridCol>
                <a:gridCol w="6046149">
                  <a:extLst>
                    <a:ext uri="{9D8B030D-6E8A-4147-A177-3AD203B41FA5}">
                      <a16:colId xmlns:a16="http://schemas.microsoft.com/office/drawing/2014/main" val="1932441513"/>
                    </a:ext>
                  </a:extLst>
                </a:gridCol>
              </a:tblGrid>
              <a:tr h="405132">
                <a:tc>
                  <a:txBody>
                    <a:bodyPr/>
                    <a:lstStyle/>
                    <a:p>
                      <a:r>
                        <a:rPr lang="en-GB" b="1" dirty="0"/>
                        <a:t>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487248"/>
                  </a:ext>
                </a:extLst>
              </a:tr>
              <a:tr h="405132">
                <a:tc>
                  <a:txBody>
                    <a:bodyPr/>
                    <a:lstStyle/>
                    <a:p>
                      <a:r>
                        <a:rPr lang="en-GB" dirty="0"/>
                        <a:t>Mitochondria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Site of respiration and ATP 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936701"/>
                  </a:ext>
                </a:extLst>
              </a:tr>
              <a:tr h="405132">
                <a:tc>
                  <a:txBody>
                    <a:bodyPr/>
                    <a:lstStyle/>
                    <a:p>
                      <a:r>
                        <a:rPr lang="en-GB" dirty="0"/>
                        <a:t>Ribosomes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Site of protein synthesis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954656"/>
                  </a:ext>
                </a:extLst>
              </a:tr>
              <a:tr h="405132">
                <a:tc>
                  <a:txBody>
                    <a:bodyPr/>
                    <a:lstStyle/>
                    <a:p>
                      <a:r>
                        <a:rPr lang="en-GB" dirty="0"/>
                        <a:t>Rough 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Synthesis and processing of proteins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875877"/>
                  </a:ext>
                </a:extLst>
              </a:tr>
              <a:tr h="405132">
                <a:tc>
                  <a:txBody>
                    <a:bodyPr/>
                    <a:lstStyle/>
                    <a:p>
                      <a:r>
                        <a:rPr lang="en-GB" dirty="0"/>
                        <a:t>Smooth 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Contains enzymes for lipid synthesis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728781"/>
                  </a:ext>
                </a:extLst>
              </a:tr>
              <a:tr h="405132">
                <a:tc>
                  <a:txBody>
                    <a:bodyPr/>
                    <a:lstStyle/>
                    <a:p>
                      <a:r>
                        <a:rPr lang="en-GB" dirty="0"/>
                        <a:t>Golgi apparatus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Processing and packaging proteins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199972"/>
                  </a:ext>
                </a:extLst>
              </a:tr>
              <a:tr h="405132">
                <a:tc>
                  <a:txBody>
                    <a:bodyPr/>
                    <a:lstStyle/>
                    <a:p>
                      <a:r>
                        <a:rPr lang="en-GB" dirty="0"/>
                        <a:t>Cytoskeleton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Structural support and movement of materials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563347"/>
                  </a:ext>
                </a:extLst>
              </a:tr>
              <a:tr h="405132">
                <a:tc>
                  <a:txBody>
                    <a:bodyPr/>
                    <a:lstStyle/>
                    <a:p>
                      <a:r>
                        <a:rPr lang="en-GB" dirty="0"/>
                        <a:t>Nucleus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Contains genetic information and assembles ribosome subunits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6916"/>
                  </a:ext>
                </a:extLst>
              </a:tr>
              <a:tr h="405132">
                <a:tc>
                  <a:txBody>
                    <a:bodyPr/>
                    <a:lstStyle/>
                    <a:p>
                      <a:r>
                        <a:rPr lang="en-GB" dirty="0"/>
                        <a:t>Lysosomes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Contains acid hydrolases for digestion and recycling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361442"/>
                  </a:ext>
                </a:extLst>
              </a:tr>
              <a:tr h="405132">
                <a:tc>
                  <a:txBody>
                    <a:bodyPr/>
                    <a:lstStyle/>
                    <a:p>
                      <a:r>
                        <a:rPr lang="en-GB" dirty="0"/>
                        <a:t>Peroxisomes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Fatty acid and ethanol oxidation, contains catalase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822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892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0" y="1600200"/>
            <a:ext cx="41148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Phospholipid bilayer with a fluid mosaic model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Contains: 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Cholesterol – binds together phospholipids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Proteins – transporters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Glycolipids and glycoproteins – cell signalling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Functions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Partially permeable membrane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Site of membrane receptors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Regulates what enters and exits cell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Barrier to separate intracellular contents from extracellular contents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678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membrane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9DA9348-59FF-EC17-E754-915B62CD4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9739"/>
            <a:ext cx="4176711" cy="171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23.3B: Phospholipids - Medicine LibreTexts">
            <a:extLst>
              <a:ext uri="{FF2B5EF4-FFF2-40B4-BE49-F238E27FC236}">
                <a16:creationId xmlns:a16="http://schemas.microsoft.com/office/drawing/2014/main" id="{BBEFD4CE-BE87-3D23-9EE9-5AEF8621B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7" y="3538540"/>
            <a:ext cx="2166616" cy="243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C99869-07C1-560B-910C-2430297C5BE7}"/>
              </a:ext>
            </a:extLst>
          </p:cNvPr>
          <p:cNvSpPr txBox="1"/>
          <p:nvPr/>
        </p:nvSpPr>
        <p:spPr>
          <a:xfrm>
            <a:off x="2483643" y="3538541"/>
            <a:ext cx="20883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Phospholipid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Hydrophilic polar head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Hydrophobic non-polar fatty acid 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25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cell membrane consists of around 60% protein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Two main categories, integral and peripheral</a:t>
            </a: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678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Membrane protein types</a:t>
            </a:r>
          </a:p>
        </p:txBody>
      </p:sp>
      <p:pic>
        <p:nvPicPr>
          <p:cNvPr id="4098" name="Picture 2" descr="membrane protein structures">
            <a:extLst>
              <a:ext uri="{FF2B5EF4-FFF2-40B4-BE49-F238E27FC236}">
                <a16:creationId xmlns:a16="http://schemas.microsoft.com/office/drawing/2014/main" id="{EE1DB43D-4DF1-1976-7BF7-6A6A15521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t="3602" r="3603" b="3496"/>
          <a:stretch/>
        </p:blipFill>
        <p:spPr bwMode="auto">
          <a:xfrm>
            <a:off x="457200" y="3110668"/>
            <a:ext cx="5234142" cy="261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8128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Y_IGNORE_UCW" val="true"/>
  <p:tag name="PPT/SLIDES/SLIDE77.XML" val="140672901"/>
  <p:tag name="PPT/NOTESSLIDES/NOTESSLIDE26.XML" val="1565640253"/>
  <p:tag name="PPT/SLIDES/SLIDE81.XML" val="725275387"/>
  <p:tag name="PPT/SLIDES/SLIDE78.XML" val="1463602456"/>
  <p:tag name="PPT/NOTESSLIDES/NOTESSLIDE27.XML" val="3655730364"/>
  <p:tag name="PPT/NOTESSLIDES/NOTESSLIDE28.XML" val="1123997906"/>
  <p:tag name="PPT/NOTESSLIDES/NOTESSLIDE32.XML" val="63584100"/>
  <p:tag name="PPT/SLIDES/SLIDE79.XML" val="3049295440"/>
  <p:tag name="PPT/NOTESSLIDES/NOTESSLIDE29.XML" val="3631215893"/>
  <p:tag name="PPT/NOTESSLIDES/NOTESSLIDE31.XML" val="1870799080"/>
  <p:tag name="PPT/SLIDES/SLIDE75.XML" val="7001658"/>
  <p:tag name="PPT/SLIDES/SLIDE76.XML" val="1106636790"/>
  <p:tag name="PPT/SLIDES/SLIDE80.XML" val="3960645334"/>
  <p:tag name="PPT/NOTESSLIDES/NOTESSLIDE30.XML" val="3212006342"/>
  <p:tag name="PPT/SLIDES/SLIDE1.XML" val="2151388976"/>
  <p:tag name="PPT/SLIDES/SLIDE2.XML" val="1932349564"/>
  <p:tag name="PPT/SLIDES/SLIDE3.XML" val="3352601708"/>
  <p:tag name="PPT/SLIDES/SLIDE4.XML" val="3632087303"/>
  <p:tag name="PPT/SLIDES/SLIDE5.XML" val="3265642264"/>
  <p:tag name="PPT/SLIDES/SLIDE6.XML" val="5576466"/>
  <p:tag name="PPT/SLIDES/SLIDE7.XML" val="3005033532"/>
  <p:tag name="PPT/SLIDES/SLIDE8.XML" val="1566775050"/>
  <p:tag name="PPT/SLIDES/SLIDE9.XML" val="1880208554"/>
  <p:tag name="PPT/SLIDES/SLIDE10.XML" val="2715033236"/>
  <p:tag name="PPT/SLIDES/SLIDE11.XML" val="3620315738"/>
  <p:tag name="PPT/SLIDES/SLIDE12.XML" val="3227288004"/>
  <p:tag name="PPT/SLIDES/SLIDE13.XML" val="1865995820"/>
  <p:tag name="PPT/SLIDES/SLIDE14.XML" val="2282025847"/>
  <p:tag name="PPT/SLIDES/SLIDE15.XML" val="2182874204"/>
  <p:tag name="PPT/SLIDES/SLIDE16.XML" val="1715606347"/>
  <p:tag name="PPT/SLIDES/SLIDE17.XML" val="153636539"/>
  <p:tag name="PPT/SLIDES/SLIDE18.XML" val="1579267670"/>
  <p:tag name="PPT/SLIDES/SLIDE19.XML" val="2103471236"/>
  <p:tag name="PPT/SLIDES/SLIDE20.XML" val="1865941929"/>
  <p:tag name="PPT/SLIDES/SLIDE21.XML" val="3612596514"/>
  <p:tag name="PPT/SLIDES/SLIDE22.XML" val="393452513"/>
  <p:tag name="PPT/SLIDES/SLIDE23.XML" val="306912888"/>
  <p:tag name="PPT/SLIDES/SLIDE24.XML" val="906398607"/>
  <p:tag name="PPT/SLIDES/SLIDE25.XML" val="2669694404"/>
  <p:tag name="PPT/SLIDES/SLIDE26.XML" val="2227708045"/>
  <p:tag name="PPT/SLIDES/SLIDE27.XML" val="2673929005"/>
  <p:tag name="PPT/SLIDES/SLIDE28.XML" val="1533310366"/>
  <p:tag name="PPT/SLIDES/SLIDE29.XML" val="3705328534"/>
  <p:tag name="PPT/SLIDES/SLIDE30.XML" val="2159908348"/>
  <p:tag name="PPT/SLIDES/SLIDE31.XML" val="1219125384"/>
  <p:tag name="PPT/SLIDES/SLIDE32.XML" val="312103822"/>
  <p:tag name="PPT/SLIDES/SLIDE33.XML" val="3056764625"/>
  <p:tag name="PPT/SLIDES/SLIDE34.XML" val="3514297428"/>
  <p:tag name="PPT/SLIDES/SLIDE35.XML" val="3753526271"/>
  <p:tag name="PPT/SLIDES/SLIDE36.XML" val="334437972"/>
  <p:tag name="PPT/SLIDES/SLIDE37.XML" val="963495793"/>
  <p:tag name="PPT/SLIDES/SLIDE38.XML" val="676773912"/>
  <p:tag name="PPT/SLIDES/SLIDE39.XML" val="3560507438"/>
  <p:tag name="PPT/SLIDES/SLIDE40.XML" val="3658814170"/>
  <p:tag name="PPT/SLIDES/SLIDE41.XML" val="3750756065"/>
  <p:tag name="PPT/SLIDES/SLIDE42.XML" val="4105458896"/>
  <p:tag name="PPT/SLIDES/SLIDE43.XML" val="132647427"/>
  <p:tag name="PPT/SLIDES/SLIDE44.XML" val="1150414495"/>
  <p:tag name="PPT/SLIDES/SLIDE45.XML" val="2874853322"/>
  <p:tag name="PPT/SLIDES/SLIDE46.XML" val="557696937"/>
  <p:tag name="PPT/SLIDES/SLIDE47.XML" val="2734338546"/>
  <p:tag name="PPT/SLIDES/SLIDE48.XML" val="3544402330"/>
  <p:tag name="PPT/SLIDES/SLIDE49.XML" val="1101275744"/>
  <p:tag name="PPT/SLIDES/SLIDE50.XML" val="653908196"/>
  <p:tag name="PPT/SLIDES/SLIDE51.XML" val="1508863282"/>
  <p:tag name="PPT/SLIDES/SLIDE52.XML" val="3567298789"/>
  <p:tag name="PPT/SLIDES/SLIDE53.XML" val="2476475779"/>
  <p:tag name="PPT/SLIDES/SLIDE54.XML" val="1699606261"/>
  <p:tag name="PPT/SLIDES/SLIDE55.XML" val="2095863847"/>
  <p:tag name="PPT/SLIDES/SLIDE56.XML" val="336143862"/>
  <p:tag name="PPT/SLIDES/SLIDE57.XML" val="1756899830"/>
  <p:tag name="PPT/SLIDES/SLIDE58.XML" val="2223009696"/>
  <p:tag name="PPT/SLIDES/SLIDE59.XML" val="2096992813"/>
  <p:tag name="PPT/SLIDES/SLIDE60.XML" val="2109104409"/>
  <p:tag name="PPT/SLIDES/SLIDE61.XML" val="3572068708"/>
  <p:tag name="PPT/SLIDES/SLIDE62.XML" val="2444795115"/>
  <p:tag name="PPT/SLIDES/SLIDE63.XML" val="37963212"/>
  <p:tag name="PPT/SLIDES/SLIDE64.XML" val="4282941945"/>
  <p:tag name="PPT/SLIDES/SLIDE65.XML" val="2735513722"/>
  <p:tag name="PPT/SLIDES/SLIDE66.XML" val="1954705814"/>
  <p:tag name="PPT/SLIDES/SLIDE67.XML" val="2622319142"/>
  <p:tag name="PPT/SLIDES/SLIDE68.XML" val="1442024192"/>
  <p:tag name="PPT/SLIDES/SLIDE69.XML" val="2131753312"/>
  <p:tag name="PPT/SLIDES/SLIDE70.XML" val="4073484156"/>
  <p:tag name="PPT/SLIDES/SLIDE71.XML" val="3359397462"/>
  <p:tag name="PPT/SLIDES/SLIDE72.XML" val="1066219737"/>
  <p:tag name="PPT/SLIDES/SLIDE73.XML" val="1238674369"/>
  <p:tag name="PPT/SLIDES/SLIDE74.XML" val="2647359636"/>
  <p:tag name="PPT/NOTESSLIDES/NOTESSLIDE12.XML" val="2828929047"/>
  <p:tag name="PPT/NOTESSLIDES/NOTESSLIDE25.XML" val="1983641367"/>
  <p:tag name="PPT/NOTESSLIDES/NOTESSLIDE24.XML" val="185804490"/>
  <p:tag name="PPT/NOTESSLIDES/NOTESSLIDE23.XML" val="2666781419"/>
  <p:tag name="PPT/NOTESSLIDES/NOTESSLIDE22.XML" val="2812397257"/>
  <p:tag name="PPT/NOTESSLIDES/NOTESSLIDE21.XML" val="992513722"/>
  <p:tag name="PPT/NOTESSLIDES/NOTESSLIDE20.XML" val="3339990007"/>
  <p:tag name="PPT/NOTESSLIDES/NOTESSLIDE19.XML" val="703594645"/>
  <p:tag name="PPT/NOTESSLIDES/NOTESSLIDE18.XML" val="927990099"/>
  <p:tag name="PPT/NOTESSLIDES/NOTESSLIDE17.XML" val="3728224941"/>
  <p:tag name="PPT/NOTESSLIDES/NOTESSLIDE16.XML" val="2214742273"/>
  <p:tag name="PPT/NOTESSLIDES/NOTESSLIDE15.XML" val="827751045"/>
  <p:tag name="PPT/NOTESSLIDES/NOTESSLIDE14.XML" val="990937293"/>
  <p:tag name="PPT/NOTESSLIDES/NOTESSLIDE13.XML" val="38508649"/>
  <p:tag name="PPT/NOTESSLIDES/NOTESSLIDE11.XML" val="3647599635"/>
  <p:tag name="PPT/NOTESSLIDES/NOTESSLIDE10.XML" val="1917806818"/>
  <p:tag name="PPT/NOTESSLIDES/NOTESSLIDE9.XML" val="4283447407"/>
  <p:tag name="PPT/NOTESSLIDES/NOTESSLIDE8.XML" val="2221927249"/>
  <p:tag name="PPT/NOTESSLIDES/NOTESSLIDE7.XML" val="2133891996"/>
  <p:tag name="PPT/NOTESSLIDES/NOTESSLIDE6.XML" val="160856945"/>
  <p:tag name="PPT/NOTESSLIDES/NOTESSLIDE5.XML" val="3453692531"/>
  <p:tag name="PPT/NOTESSLIDES/NOTESSLIDE4.XML" val="3531444283"/>
  <p:tag name="PPT/NOTESSLIDES/NOTESSLIDE3.XML" val="897229310"/>
  <p:tag name="PPT/NOTESSLIDES/NOTESSLIDE2.XML" val="2338763517"/>
  <p:tag name="PPT/NOTESSLIDES/NOTESSLIDE1.XML" val="2707798364"/>
  <p:tag name="PPT/SLIDEMASTERS/SLIDEMASTER1.XML" val="970301401"/>
  <p:tag name="PPT/SLIDELAYOUTS/SLIDELAYOUT11.XML" val="1324953116"/>
  <p:tag name="PPT/SLIDELAYOUTS/SLIDELAYOUT10.XML" val="541492640"/>
  <p:tag name="PPT/SLIDELAYOUTS/SLIDELAYOUT9.XML" val="3294367292"/>
  <p:tag name="PPT/SLIDELAYOUTS/SLIDELAYOUT8.XML" val="603779319"/>
  <p:tag name="PPT/SLIDELAYOUTS/SLIDELAYOUT7.XML" val="837443394"/>
  <p:tag name="PPT/SLIDELAYOUTS/SLIDELAYOUT6.XML" val="3078203753"/>
  <p:tag name="PPT/SLIDELAYOUTS/SLIDELAYOUT5.XML" val="3607210786"/>
  <p:tag name="PPT/SLIDELAYOUTS/SLIDELAYOUT4.XML" val="4113498809"/>
  <p:tag name="PPT/SLIDELAYOUTS/SLIDELAYOUT3.XML" val="2367126147"/>
  <p:tag name="PPT/SLIDELAYOUTS/SLIDELAYOUT2.XML" val="1771774150"/>
  <p:tag name="PPT/SLIDELAYOUTS/SLIDELAYOUT1.XML" val="3266039223"/>
  <p:tag name="PPT/THEME/THEME1.XML" val="4040431878"/>
  <p:tag name="PPT/MEDIA/IMAGE1.PNG" val="3658207970"/>
  <p:tag name="PPT/NOTESMASTERS/NOTESMASTER1.XML" val="4294963419"/>
  <p:tag name="PPT/THEME/THEME2.XML" val="4284926914"/>
  <p:tag name="PPT/MEDIA/IMAGE4.TIFF" val="1457467276"/>
  <p:tag name="PPT/MEDIA/IMAGE5.TIFF" val="2205892867"/>
  <p:tag name="PPT/MEDIA/IMAGE6.PNG" val="3941767813"/>
  <p:tag name="PPT/MEDIA/IMAGE7.EMF" val="1134599187"/>
  <p:tag name="PPT/MEDIA/IMAGE8.TIFF" val="4152979452"/>
  <p:tag name="PPT/MEDIA/IMAGE9.TIFF" val="798125840"/>
  <p:tag name="PPT/MEDIA/IMAGE10.TIFF" val="1061297683"/>
  <p:tag name="PPT/MEDIA/IMAGE11.TIFF" val="510396499"/>
  <p:tag name="PPT/MEDIA/IMAGE12.TIFF" val="3634524179"/>
  <p:tag name="PPT/MEDIA/IMAGE13.TIFF" val="1511467646"/>
  <p:tag name="PPT/MEDIA/IMAGE14.JPEG" val="2759513603"/>
  <p:tag name="PPT/MEDIA/IMAGE15.TIFF" val="3993606920"/>
  <p:tag name="PPT/MEDIA/IMAGE16.TIFF" val="260323603"/>
  <p:tag name="PPT/MEDIA/IMAGE17.TIFF" val="933206136"/>
  <p:tag name="PPT/MEDIA/IMAGE18.TIFF" val="4243095227"/>
  <p:tag name="PPT/MEDIA/IMAGE19.TIFF" val="2037787477"/>
  <p:tag name="PPT/MEDIA/IMAGE20.TIFF" val="2514276704"/>
  <p:tag name="PPT/MEDIA/IMAGE21.TIFF" val="968710467"/>
  <p:tag name="PPT/MEDIA/IMAGE22.TIFF" val="640528500"/>
  <p:tag name="PPT/MEDIA/IMAGE23.TIFF" val="1252697749"/>
  <p:tag name="PPT/MEDIA/IMAGE24.TIFF" val="1862799190"/>
  <p:tag name="PPT/MEDIA/IMAGE25.TIFF" val="1499354866"/>
  <p:tag name="PPT/MEDIA/IMAGE26.TIFF" val="2946615787"/>
  <p:tag name="PPT/MEDIA/IMAGE27.TIFF" val="2520722053"/>
  <p:tag name="PPT/MEDIA/IMAGE28.TIFF" val="4145314043"/>
  <p:tag name="PPT/MEDIA/IMAGE29.TIFF" val="221113215"/>
  <p:tag name="PPT/MEDIA/IMAGE30.PNG" val="2487180799"/>
  <p:tag name="PPT/MEDIA/IMAGE31.PNG" val="1047467800"/>
  <p:tag name="PPT/MEDIA/IMAGE32.PNG" val="2271218936"/>
  <p:tag name="PPT/MEDIA/IMAGE33.PNG" val="1593148820"/>
  <p:tag name="PPT/MEDIA/IMAGE3.TIFF" val="3158283584"/>
  <p:tag name="PPT/MEDIA/IMAGE2.JPEG" val="987694095"/>
</p:tagLst>
</file>

<file path=ppt/theme/theme1.xml><?xml version="1.0" encoding="utf-8"?>
<a:theme xmlns:a="http://schemas.openxmlformats.org/drawingml/2006/main" name="Peer Teaching Society Master Slides 2010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1725</Words>
  <Application>Microsoft Office PowerPoint</Application>
  <PresentationFormat>On-screen Show (4:3)</PresentationFormat>
  <Paragraphs>287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Radley</vt:lpstr>
      <vt:lpstr>Peer Teaching Society Master Slides 2010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Answers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Lachlan</dc:creator>
  <cp:lastModifiedBy>Katie Lachlan</cp:lastModifiedBy>
  <cp:revision>11</cp:revision>
  <dcterms:modified xsi:type="dcterms:W3CDTF">2022-10-25T20:38:39Z</dcterms:modified>
</cp:coreProperties>
</file>