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4" autoAdjust="0"/>
    <p:restoredTop sz="94654"/>
  </p:normalViewPr>
  <p:slideViewPr>
    <p:cSldViewPr snapToGrid="0" snapToObjects="1">
      <p:cViewPr varScale="1">
        <p:scale>
          <a:sx n="53" d="100"/>
          <a:sy n="53" d="100"/>
        </p:scale>
        <p:origin x="24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5745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665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06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728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11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65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779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762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9414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292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879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95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GB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151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Charlie is a tortoiseshell cat who had 5 male kittens, all either ginger or grey</a:t>
            </a: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91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3419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72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73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884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580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65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851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01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48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7">
            <a:extLst>
              <a:ext uri="{FF2B5EF4-FFF2-40B4-BE49-F238E27FC236}">
                <a16:creationId xmlns:a16="http://schemas.microsoft.com/office/drawing/2014/main" id="{E2F15547-55AA-4344-911D-51C87D3BAE58}"/>
              </a:ext>
            </a:extLst>
          </p:cNvPr>
          <p:cNvSpPr txBox="1"/>
          <p:nvPr userDrawn="1"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pic>
        <p:nvPicPr>
          <p:cNvPr id="8" name="Shape 109">
            <a:extLst>
              <a:ext uri="{FF2B5EF4-FFF2-40B4-BE49-F238E27FC236}">
                <a16:creationId xmlns:a16="http://schemas.microsoft.com/office/drawing/2014/main" id="{1B8150F0-C8C0-FF4A-9F4B-358FCFB4B6FE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07">
            <a:extLst>
              <a:ext uri="{FF2B5EF4-FFF2-40B4-BE49-F238E27FC236}">
                <a16:creationId xmlns:a16="http://schemas.microsoft.com/office/drawing/2014/main" id="{86F2BB21-7E0E-6644-BA68-C9A2E2A14B44}"/>
              </a:ext>
            </a:extLst>
          </p:cNvPr>
          <p:cNvSpPr txBox="1"/>
          <p:nvPr userDrawn="1"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pic>
        <p:nvPicPr>
          <p:cNvPr id="9" name="Shape 109">
            <a:extLst>
              <a:ext uri="{FF2B5EF4-FFF2-40B4-BE49-F238E27FC236}">
                <a16:creationId xmlns:a16="http://schemas.microsoft.com/office/drawing/2014/main" id="{BC7F419F-2F04-AB4B-B10C-4D5EEBE13045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E0D81-2948-C44C-A492-C66B35B1C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0FF5-DAF1-ED42-8D44-F9DEE8DF35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3877732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4755" y="5693393"/>
            <a:ext cx="2734489" cy="646331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293267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2022/2023</a:t>
            </a:r>
            <a:endParaRPr lang="en-GB" sz="3200" b="1" dirty="0">
              <a:solidFill>
                <a:srgbClr val="293267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A586-482B-4E79-A3E9-EE7B8C215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687424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Exon – coding section of the gene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Duplication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Part of a base or a whole gene is duplicated</a:t>
            </a:r>
            <a:endParaRPr lang="en-GB"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Deletion 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Can be the whole gene or just some exons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Out of frame – one base is deleted which shifts the sequence to the right. Can be catastrophic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In frame – complete codon is deleted. Leads to milder disease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Damage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E.g. from chemicals, UV, radiation</a:t>
            </a:r>
            <a:endParaRPr lang="en-GB"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Missense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Single nucleotide change results in codon coding for a different amino acid. Can result in a silent mutation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Nonsense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Point mutation produces a stop codon resulting in an incomplete usually non-functional protein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Expansion of tri-nucleotide repeat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e.g. Huntington’s disease 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Triple repeat is repeated several times in the first part of the coding sequence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Normal range 15-20 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&gt;36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H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untington’s, the more the repeats, the earlier the onset of disease</a:t>
            </a:r>
            <a:endParaRPr lang="en-GB"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457200" indent="-457200">
              <a:spcBef>
                <a:spcPts val="0"/>
              </a:spcBef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 mutation</a:t>
            </a:r>
          </a:p>
        </p:txBody>
      </p:sp>
    </p:spTree>
    <p:extLst>
      <p:ext uri="{BB962C8B-B14F-4D97-AF65-F5344CB8AC3E}">
        <p14:creationId xmlns:p14="http://schemas.microsoft.com/office/powerpoint/2010/main" val="33948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199" y="4154557"/>
            <a:ext cx="3698241" cy="1971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3 types of RNA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Messenger – mRNA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Ribosomal – rRNA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Transfer - tRNA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557124" y="518825"/>
            <a:ext cx="822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 vs RNA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34B57D-F53C-3896-986A-0592244D0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3073" r="48293"/>
          <a:stretch/>
        </p:blipFill>
        <p:spPr bwMode="auto">
          <a:xfrm>
            <a:off x="-40201" y="1390141"/>
            <a:ext cx="2346521" cy="28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8C70692-441A-35D7-B041-F3E7790DE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8" t="3073"/>
          <a:stretch/>
        </p:blipFill>
        <p:spPr bwMode="auto">
          <a:xfrm>
            <a:off x="2136026" y="1383745"/>
            <a:ext cx="2346522" cy="28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863A73F-0060-7A75-D825-4AC5207F8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052268"/>
              </p:ext>
            </p:extLst>
          </p:nvPr>
        </p:nvGraphicFramePr>
        <p:xfrm>
          <a:off x="4155440" y="1378805"/>
          <a:ext cx="4531363" cy="4927600"/>
        </p:xfrm>
        <a:graphic>
          <a:graphicData uri="http://schemas.openxmlformats.org/drawingml/2006/table">
            <a:tbl>
              <a:tblPr firstRow="1" bandRow="1"/>
              <a:tblGrid>
                <a:gridCol w="965377">
                  <a:extLst>
                    <a:ext uri="{9D8B030D-6E8A-4147-A177-3AD203B41FA5}">
                      <a16:colId xmlns:a16="http://schemas.microsoft.com/office/drawing/2014/main" val="2485835134"/>
                    </a:ext>
                  </a:extLst>
                </a:gridCol>
                <a:gridCol w="1782993">
                  <a:extLst>
                    <a:ext uri="{9D8B030D-6E8A-4147-A177-3AD203B41FA5}">
                      <a16:colId xmlns:a16="http://schemas.microsoft.com/office/drawing/2014/main" val="1656936583"/>
                    </a:ext>
                  </a:extLst>
                </a:gridCol>
                <a:gridCol w="1782993">
                  <a:extLst>
                    <a:ext uri="{9D8B030D-6E8A-4147-A177-3AD203B41FA5}">
                      <a16:colId xmlns:a16="http://schemas.microsoft.com/office/drawing/2014/main" val="1611455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91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Replicates and stores genetic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Convert DNA’s genetic information to a protein building format and move to ribosomes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58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Two strands in a double helix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One strand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99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Shorter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421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Deoxyribose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Ribose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101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Adenine, thymine, guanine, cytosine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Adenine, uracil, guanine, cytosine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18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Nucleus with a small amount in mitochondria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Forms in nucleolus, moves to cytoplasm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396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Less stable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08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UV 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Vulnerable to UV 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resistant to UV damage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311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23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n-GB" sz="22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Initiation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RNA poly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merase attaches to the DNA and moves along until it binds to a promotor sequence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Once bound, RNA polymerase 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unwinds a portion of the double helix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Elongation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The template strand is read 3’ to 5’ and provides the template for mRNA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The 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other strand is the coding strand and is identical to the new mRNA except for T instead of U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The strand elongates in a 5’ to 3’ direction using incoming ribonucleotides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Termination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Elongation continues until RNA polymerase encounters a stop sequence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Transcription stops and the RNA polymerase 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releases the DNA template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 transcription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8FF6A9B-47D7-E1D6-B29F-1A783A682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082256"/>
            <a:ext cx="47625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4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2C91-D17A-8626-5F4B-FC0283F7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" y="1600200"/>
            <a:ext cx="400547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Mitosis – division of one cell into two identical daughter cells</a:t>
            </a:r>
            <a:endParaRPr lang="en-GB"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Prophase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Mitotic spindles begin to form and attach to the centrosome. The centrosomes begin to move in opposite directions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Metaphase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Chromosomes line up along the metaphase plate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The centrosomes are at opposite ends of the cell</a:t>
            </a:r>
            <a:endParaRPr lang="en-GB"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Anaphase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Sister chromatids are pulled to opposite ends of the cell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The cell elongates to prepare for division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Telophase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The cell has elongated</a:t>
            </a:r>
          </a:p>
          <a:p>
            <a:pPr marL="1257300" lvl="2" indent="-457200">
              <a:spcBef>
                <a:spcPts val="0"/>
              </a:spcBef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Nuclei reform, one for each new cell</a:t>
            </a:r>
            <a:endParaRPr lang="en-GB" sz="1000" dirty="0"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  <a:p>
            <a:pPr marL="1257300" lvl="2" indent="-457200">
              <a:spcBef>
                <a:spcPts val="0"/>
              </a:spcBef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Chromosomes decondense</a:t>
            </a:r>
          </a:p>
          <a:p>
            <a:pPr marL="857250" lvl="1" indent="-457200">
              <a:spcBef>
                <a:spcPts val="0"/>
              </a:spcBef>
            </a:pP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A3EAF-73CE-62D1-D782-CD4F8FA8BAB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66930" y="1600200"/>
            <a:ext cx="5377069" cy="4525963"/>
          </a:xfrm>
        </p:spPr>
        <p:txBody>
          <a:bodyPr/>
          <a:lstStyle/>
          <a:p>
            <a:r>
              <a:rPr lang="en-GB" sz="1600" dirty="0"/>
              <a:t>Meiosis</a:t>
            </a:r>
            <a:endParaRPr lang="en-GB" sz="1800" dirty="0"/>
          </a:p>
          <a:p>
            <a:pPr lvl="1"/>
            <a:r>
              <a:rPr lang="en-GB" sz="1400" dirty="0"/>
              <a:t>Prophase 1</a:t>
            </a:r>
          </a:p>
          <a:p>
            <a:pPr lvl="2"/>
            <a:r>
              <a:rPr lang="en-GB" sz="1000" dirty="0"/>
              <a:t>Nuclear envelope disintegrates, chromosomes condense. Spindle fibres appear and attach to chromosomes. Crossing over occurs</a:t>
            </a:r>
          </a:p>
          <a:p>
            <a:pPr lvl="1"/>
            <a:r>
              <a:rPr lang="en-GB" sz="1400" dirty="0"/>
              <a:t>Metaphase 1</a:t>
            </a:r>
          </a:p>
          <a:p>
            <a:pPr lvl="2"/>
            <a:r>
              <a:rPr lang="en-GB" sz="1000" dirty="0"/>
              <a:t>Homologous chromosomes align along the equator of the cell and align themselves randomly on either side of the metaphase plate (independent assortment)</a:t>
            </a:r>
          </a:p>
          <a:p>
            <a:pPr lvl="1"/>
            <a:r>
              <a:rPr lang="en-GB" sz="1400" dirty="0"/>
              <a:t>Anaphase 1</a:t>
            </a:r>
          </a:p>
          <a:p>
            <a:pPr lvl="2"/>
            <a:r>
              <a:rPr lang="en-GB" sz="1000" dirty="0"/>
              <a:t>Each homologous chromosome gets pulled toward opposite poles</a:t>
            </a:r>
          </a:p>
          <a:p>
            <a:pPr lvl="1"/>
            <a:r>
              <a:rPr lang="en-GB" sz="1400" dirty="0"/>
              <a:t>Telophase 1</a:t>
            </a:r>
          </a:p>
          <a:p>
            <a:pPr lvl="2"/>
            <a:r>
              <a:rPr lang="en-GB" sz="1000" dirty="0"/>
              <a:t>Nuclear envelope reforms and spindle fibres disappear. Results in two haploid cell</a:t>
            </a:r>
          </a:p>
          <a:p>
            <a:pPr lvl="1"/>
            <a:r>
              <a:rPr lang="en-GB" sz="1400" dirty="0"/>
              <a:t>Prophase 2</a:t>
            </a:r>
          </a:p>
          <a:p>
            <a:pPr lvl="2"/>
            <a:r>
              <a:rPr lang="en-GB" sz="1000" dirty="0"/>
              <a:t>Prophase 1</a:t>
            </a:r>
          </a:p>
          <a:p>
            <a:pPr lvl="1"/>
            <a:r>
              <a:rPr lang="en-GB" sz="1400" dirty="0"/>
              <a:t>Metaphase 2</a:t>
            </a:r>
          </a:p>
          <a:p>
            <a:pPr lvl="2"/>
            <a:r>
              <a:rPr lang="en-GB" sz="1000" dirty="0"/>
              <a:t>Chromosomes line up single file on equator</a:t>
            </a:r>
          </a:p>
          <a:p>
            <a:pPr lvl="1"/>
            <a:r>
              <a:rPr lang="en-GB" sz="1400" dirty="0"/>
              <a:t>Anaphase 2</a:t>
            </a:r>
          </a:p>
          <a:p>
            <a:pPr lvl="2"/>
            <a:r>
              <a:rPr lang="en-GB" sz="1000" dirty="0"/>
              <a:t>Sister chromatids pulled to opposite poles</a:t>
            </a:r>
          </a:p>
          <a:p>
            <a:pPr lvl="1"/>
            <a:r>
              <a:rPr lang="en-GB" sz="1400" dirty="0"/>
              <a:t>Telophase 2</a:t>
            </a:r>
          </a:p>
          <a:p>
            <a:pPr lvl="2"/>
            <a:r>
              <a:rPr lang="en-GB" sz="1000" dirty="0"/>
              <a:t>Telophase 1</a:t>
            </a:r>
          </a:p>
          <a:p>
            <a:pPr marL="609600" lvl="1" indent="0">
              <a:buNone/>
            </a:pPr>
            <a:endParaRPr lang="en-GB" dirty="0"/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6" y="518825"/>
            <a:ext cx="790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Mitosis and meiosis</a:t>
            </a:r>
          </a:p>
        </p:txBody>
      </p:sp>
      <p:pic>
        <p:nvPicPr>
          <p:cNvPr id="5122" name="Picture 2" descr="mitosis | Definition, Stages, Diagram, &amp; Facts | Britannica">
            <a:extLst>
              <a:ext uri="{FF2B5EF4-FFF2-40B4-BE49-F238E27FC236}">
                <a16:creationId xmlns:a16="http://schemas.microsoft.com/office/drawing/2014/main" id="{150C772E-1B2E-3D9A-E2C5-DD7A47CBC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"/>
          <a:stretch/>
        </p:blipFill>
        <p:spPr bwMode="auto">
          <a:xfrm>
            <a:off x="-9939" y="4770784"/>
            <a:ext cx="3468757" cy="21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195DCC5-E87A-08EE-5AEB-57442C967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73" y="5489356"/>
            <a:ext cx="210772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4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Gametogenesis – haploid cell is formed from a diploid cell through meiosis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Spermatogenesis 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produces spermatozoa, oogenesis produces ova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Sperm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atogenesis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Starts with spermatogonia, pool of diploid cells. Constantly being replenished</a:t>
            </a:r>
            <a:endParaRPr lang="en-GB" sz="1000" dirty="0"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Meiosis 1 produces two haploid cells – secondary spermatocytes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Meiosis 2 produces four haploid cells - spermatids 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Takes approx. 70 days so multiple spermatogenic processes occurring simultaneously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Oogenesis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Primordial germ cells begin before birth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Mei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osis 1 begins before birth to form primary oocytes. Around 40,000 left at puberty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LH su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rge during menstrual cycle induces the pre-ovulatory stage and meiosis 1 is complete. Forms 2 unequally sized haploid cells – one secondary oocyte and one polar body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Polar body undergoes meiosis 2 to form two polar bodies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Secondary oocyte arrests in metaphase of meiosis 2 3 hours prior to ovulation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Meiosis 2 will only complete following fertilisation. If not fertilised, oocyte degenerates.</a:t>
            </a:r>
          </a:p>
          <a:p>
            <a:pPr marL="857250" lvl="1" indent="-457200">
              <a:spcBef>
                <a:spcPts val="0"/>
              </a:spcBef>
            </a:pP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Gametogenesis </a:t>
            </a:r>
          </a:p>
        </p:txBody>
      </p:sp>
    </p:spTree>
    <p:extLst>
      <p:ext uri="{BB962C8B-B14F-4D97-AF65-F5344CB8AC3E}">
        <p14:creationId xmlns:p14="http://schemas.microsoft.com/office/powerpoint/2010/main" val="396234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Down syndrome has an extra copy of chromosome 21 so is known as trisomy 21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Occurs when there is failure of chromosome pairs to separate in meiosis 1 or sister chromatids to separate properly in meiosis 2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Likel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ihood increases with age of both parents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 syndrome mutation </a:t>
            </a:r>
          </a:p>
        </p:txBody>
      </p:sp>
    </p:spTree>
    <p:extLst>
      <p:ext uri="{BB962C8B-B14F-4D97-AF65-F5344CB8AC3E}">
        <p14:creationId xmlns:p14="http://schemas.microsoft.com/office/powerpoint/2010/main" val="238518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Gonadal mosaicism – genetic mosaicism where more than one set of genetic information is found in the gamete cells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Occurs when precursor germline cells to sperm/egg are a mixture of 1 or more genetically different cell lines – error in mitosis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Incidence increases with older father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Gonadal mosaicism</a:t>
            </a:r>
          </a:p>
        </p:txBody>
      </p:sp>
    </p:spTree>
    <p:extLst>
      <p:ext uri="{BB962C8B-B14F-4D97-AF65-F5344CB8AC3E}">
        <p14:creationId xmlns:p14="http://schemas.microsoft.com/office/powerpoint/2010/main" val="17811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Numerical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There is a different number of chromosomes in the cells of the body e.g. 45 or 47 chromosomes</a:t>
            </a:r>
            <a:endParaRPr lang="en-GB"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Structural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Part of a chromosome is missing or extra, or has switched place with another part</a:t>
            </a:r>
          </a:p>
          <a:p>
            <a:pPr marL="457200" indent="-457200">
              <a:spcBef>
                <a:spcPts val="0"/>
              </a:spcBef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Chromosomal abnormalities</a:t>
            </a:r>
          </a:p>
        </p:txBody>
      </p:sp>
    </p:spTree>
    <p:extLst>
      <p:ext uri="{BB962C8B-B14F-4D97-AF65-F5344CB8AC3E}">
        <p14:creationId xmlns:p14="http://schemas.microsoft.com/office/powerpoint/2010/main" val="382235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Genotype – unique sequence of DNA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Phenotype – expression of genotype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Dispari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ty between these due to…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Reduced pene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trance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Variable expressivity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Phenotype and genotype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C61188-F5B7-6E46-F0A2-C49D15601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"/>
          <a:stretch/>
        </p:blipFill>
        <p:spPr bwMode="auto">
          <a:xfrm>
            <a:off x="4876800" y="1509446"/>
            <a:ext cx="3810000" cy="483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4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Autosomal dominant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One altered copy of the gene in each cell is sufficient for someone to be affected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e.g. 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Huntington disease, Marfan syndrome</a:t>
            </a:r>
            <a:endParaRPr lang="en-GB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Autosomal recessive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Both copies of the gene in each cell must be altered for someone to be affected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e.g. cystic fibrosis, sickle cell disease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X-linked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dominant</a:t>
            </a:r>
            <a:endParaRPr lang="en-GB"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Variation on the X chromosome. One copy is sufficient for someone to be affected therefore males always affected and one copy in females sufficient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e.g. fragile X syndrome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X-linked recessive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Variation on the X chromosome. One altered copy in each cell sufficient in males as only one X chromosome, two altered copies needed in females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e.g. haemophilia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205247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   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2981325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Phase </a:t>
            </a: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One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IMMS Part 2 Wrap-Up Session</a:t>
            </a:r>
          </a:p>
          <a:p>
            <a:pPr marL="342900" marR="0" lvl="0" indent="-34290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Kate Lachlan</a:t>
            </a:r>
            <a:endParaRPr lang="en-GB"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	</a:t>
            </a:r>
            <a:r>
              <a:rPr lang="en-GB" sz="2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26/10/2022</a:t>
            </a:r>
            <a:endParaRPr lang="en-GB"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457200" y="274637"/>
            <a:ext cx="82296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878946" y="605271"/>
            <a:ext cx="7386107" cy="1298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7000" dirty="0">
                <a:solidFill>
                  <a:schemeClr val="bg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IMMS Teaching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AKA X-inactivation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One of the two X chromosomes is randomly and permane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ntly inactivated in cells other than egg cells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It is present in all cells with the maternal or paternal X chromosome being inactivated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e.g. tortoiseshell cats -  </a:t>
            </a:r>
          </a:p>
          <a:p>
            <a:pPr marL="457200" indent="-457200">
              <a:spcBef>
                <a:spcPts val="0"/>
              </a:spcBef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Lyonisation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8B209-BF37-805F-20B7-BA2D73158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235" y="3384606"/>
            <a:ext cx="3696020" cy="2926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5C4EAE-FC9D-B344-D041-DA00BE9672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160"/>
          <a:stretch/>
        </p:blipFill>
        <p:spPr>
          <a:xfrm>
            <a:off x="6620255" y="3384606"/>
            <a:ext cx="2489057" cy="2954569"/>
          </a:xfrm>
          <a:prstGeom prst="rect">
            <a:avLst/>
          </a:prstGeom>
        </p:spPr>
      </p:pic>
      <p:pic>
        <p:nvPicPr>
          <p:cNvPr id="2054" name="Picture 6" descr="Science Types: The genetics of the calico cat">
            <a:extLst>
              <a:ext uri="{FF2B5EF4-FFF2-40B4-BE49-F238E27FC236}">
                <a16:creationId xmlns:a16="http://schemas.microsoft.com/office/drawing/2014/main" id="{9FF8FCBB-E7D5-F5B5-D66F-D16981423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5" y="3384606"/>
            <a:ext cx="2801810" cy="302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8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Multifactorial inheritance – more than 1 factor causes a trait or health problem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Examples: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Cleft palate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Hip dysplasia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Spina bifida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Diabetes 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Multifactorial inheritance</a:t>
            </a:r>
          </a:p>
        </p:txBody>
      </p:sp>
    </p:spTree>
    <p:extLst>
      <p:ext uri="{BB962C8B-B14F-4D97-AF65-F5344CB8AC3E}">
        <p14:creationId xmlns:p14="http://schemas.microsoft.com/office/powerpoint/2010/main" val="4246584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Misc. definitions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284D846-1E36-8C58-6E39-9DEB871E2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65561"/>
              </p:ext>
            </p:extLst>
          </p:nvPr>
        </p:nvGraphicFramePr>
        <p:xfrm>
          <a:off x="457200" y="1600200"/>
          <a:ext cx="8229600" cy="4551581"/>
        </p:xfrm>
        <a:graphic>
          <a:graphicData uri="http://schemas.openxmlformats.org/drawingml/2006/table">
            <a:tbl>
              <a:tblPr firstRow="1" bandRow="1"/>
              <a:tblGrid>
                <a:gridCol w="1883664">
                  <a:extLst>
                    <a:ext uri="{9D8B030D-6E8A-4147-A177-3AD203B41FA5}">
                      <a16:colId xmlns:a16="http://schemas.microsoft.com/office/drawing/2014/main" val="1245565974"/>
                    </a:ext>
                  </a:extLst>
                </a:gridCol>
                <a:gridCol w="6345936">
                  <a:extLst>
                    <a:ext uri="{9D8B030D-6E8A-4147-A177-3AD203B41FA5}">
                      <a16:colId xmlns:a16="http://schemas.microsoft.com/office/drawing/2014/main" val="665041277"/>
                    </a:ext>
                  </a:extLst>
                </a:gridCol>
              </a:tblGrid>
              <a:tr h="421673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53300"/>
                  </a:ext>
                </a:extLst>
              </a:tr>
              <a:tr h="51303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Autosomes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 chromosome which is not a sex chromosome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689380"/>
                  </a:ext>
                </a:extLst>
              </a:tr>
              <a:tr h="51303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Vertical 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Generational transmission from parent to child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10826"/>
                  </a:ext>
                </a:extLst>
              </a:tr>
              <a:tr h="51303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Recurrence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likelihood that a hereditary trait or disorder in one family member will occur again in other family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93726"/>
                  </a:ext>
                </a:extLst>
              </a:tr>
              <a:tr h="51303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 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range of signs and symptoms that can occur in different people with the same genetic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78066"/>
                  </a:ext>
                </a:extLst>
              </a:tr>
              <a:tr h="51303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Reduced penetrance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lower proportion of people with a gene mutation who exhibit signs and symptoms of a genetic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53081"/>
                  </a:ext>
                </a:extLst>
              </a:tr>
              <a:tr h="51303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 and symptoms of a genetic condition become more severe and/or appear at an earlier age as the disorder is passed from one generation to the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715668"/>
                  </a:ext>
                </a:extLst>
              </a:tr>
              <a:tr h="51303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 limitation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Genes that are present in both sexes but are expressed in only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458725"/>
                  </a:ext>
                </a:extLst>
              </a:tr>
              <a:tr h="51303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Assortative mating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tendency for people to choose people who are more/less similar to themselves in phenotype 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9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327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4F57B90-6EBC-186C-C728-ED4719D5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8A690F1-88C3-0D00-CDFC-B83D76749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1800" dirty="0"/>
              <a:t>What dietary energy source has the most kcal/g?</a:t>
            </a:r>
          </a:p>
          <a:p>
            <a:r>
              <a:rPr lang="en-US" sz="1800" dirty="0"/>
              <a:t>What is the product of glycolysis?</a:t>
            </a:r>
          </a:p>
          <a:p>
            <a:r>
              <a:rPr lang="en-US" sz="1800" dirty="0"/>
              <a:t>Where does the Krebs cycle occur?</a:t>
            </a:r>
          </a:p>
          <a:p>
            <a:r>
              <a:rPr lang="en-US" sz="1800" dirty="0"/>
              <a:t>All tissues can use ketones as fuel. T/F?</a:t>
            </a:r>
          </a:p>
          <a:p>
            <a:r>
              <a:rPr lang="en-US" sz="1800" dirty="0"/>
              <a:t>Which type of DNA mutation causes Huntington’s disease?</a:t>
            </a:r>
          </a:p>
          <a:p>
            <a:r>
              <a:rPr lang="en-US" sz="1800" dirty="0"/>
              <a:t>Which nucleotide base is not present in RNA?</a:t>
            </a:r>
          </a:p>
          <a:p>
            <a:r>
              <a:rPr lang="en-US" sz="1800" dirty="0"/>
              <a:t>Meiosis 2 in the ova is complete before fertilisation. T/F?</a:t>
            </a:r>
          </a:p>
        </p:txBody>
      </p:sp>
    </p:spTree>
    <p:extLst>
      <p:ext uri="{BB962C8B-B14F-4D97-AF65-F5344CB8AC3E}">
        <p14:creationId xmlns:p14="http://schemas.microsoft.com/office/powerpoint/2010/main" val="1773127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4F57B90-6EBC-186C-C728-ED4719D5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8A690F1-88C3-0D00-CDFC-B83D76749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1800" dirty="0"/>
              <a:t>Lipid</a:t>
            </a:r>
          </a:p>
          <a:p>
            <a:r>
              <a:rPr lang="en-US" sz="1800" dirty="0"/>
              <a:t>Pyruvate</a:t>
            </a:r>
          </a:p>
          <a:p>
            <a:r>
              <a:rPr lang="en-US" sz="1800" dirty="0"/>
              <a:t>Mitochondrial matrix</a:t>
            </a:r>
          </a:p>
          <a:p>
            <a:r>
              <a:rPr lang="en-US" sz="1800" dirty="0"/>
              <a:t>False</a:t>
            </a:r>
          </a:p>
          <a:p>
            <a:r>
              <a:rPr lang="en-US" sz="1800" dirty="0"/>
              <a:t>Expansion of trinucleotide repeat</a:t>
            </a:r>
          </a:p>
          <a:p>
            <a:r>
              <a:rPr lang="en-US" sz="1800" dirty="0"/>
              <a:t>Thymine</a:t>
            </a:r>
          </a:p>
          <a:p>
            <a:r>
              <a:rPr lang="en-US" sz="1800" dirty="0"/>
              <a:t>False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511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6F3F-CB01-BA03-BE3B-92D6F0C8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listening!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AE690-BC15-E28A-0D45-CF450B1F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 anchor="ctr"/>
          <a:lstStyle/>
          <a:p>
            <a:pPr marL="177800" indent="0" algn="ctr">
              <a:buNone/>
            </a:pPr>
            <a:r>
              <a:rPr lang="en-GB" dirty="0"/>
              <a:t>Any questions?</a:t>
            </a:r>
          </a:p>
        </p:txBody>
      </p:sp>
      <p:pic>
        <p:nvPicPr>
          <p:cNvPr id="3074" name="Picture 2" descr="Thumbs Up Crying Cat | Know Your Meme">
            <a:extLst>
              <a:ext uri="{FF2B5EF4-FFF2-40B4-BE49-F238E27FC236}">
                <a16:creationId xmlns:a16="http://schemas.microsoft.com/office/drawing/2014/main" id="{E2568F0D-A2B8-87F3-2D67-CBB44390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54" y="4078358"/>
            <a:ext cx="2971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0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Biochemistry 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Energy sources in diet and BMR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Aerobic and anaerobic glycolysis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Krebs’ cycle and regulations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Fatty acid oxidation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Ketones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Genetics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Structure and components of DNA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DNA mutation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DNA vs RNA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DNA transcription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Mitosis and meiosis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Male vs female sex cell production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Down syndrome mutation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Gonadal mosaicism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Chromosomal abnormalities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Genotype and phenotype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Inheritance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Lyonisation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Multifactorial inheritance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Definitions</a:t>
            </a:r>
            <a:endParaRPr lang="en-GB"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 and objectives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Dietary energy sources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Carbohydrates – 4 kcal/g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Protein – 4 kcal/g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Alcohol – 7 kcal/g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Lipid – 9 kcal/g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BMR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Amount of energy needed to keep the body alive at rest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1 kcal/kg body mass/hr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Changing BMR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sources in diet and BMR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0F97970-742A-D0A4-C073-8D212CACE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82953"/>
              </p:ext>
            </p:extLst>
          </p:nvPr>
        </p:nvGraphicFramePr>
        <p:xfrm>
          <a:off x="1020420" y="3863181"/>
          <a:ext cx="7666380" cy="1529080"/>
        </p:xfrm>
        <a:graphic>
          <a:graphicData uri="http://schemas.openxmlformats.org/drawingml/2006/table">
            <a:tbl>
              <a:tblPr firstRow="1" bandRow="1"/>
              <a:tblGrid>
                <a:gridCol w="3833190">
                  <a:extLst>
                    <a:ext uri="{9D8B030D-6E8A-4147-A177-3AD203B41FA5}">
                      <a16:colId xmlns:a16="http://schemas.microsoft.com/office/drawing/2014/main" val="303217638"/>
                    </a:ext>
                  </a:extLst>
                </a:gridCol>
                <a:gridCol w="3833190">
                  <a:extLst>
                    <a:ext uri="{9D8B030D-6E8A-4147-A177-3AD203B41FA5}">
                      <a16:colId xmlns:a16="http://schemas.microsoft.com/office/drawing/2014/main" val="3455390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Increase BMR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Decrease BMR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55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High BMI</a:t>
                      </a:r>
                    </a:p>
                    <a:p>
                      <a:r>
                        <a:rPr lang="en-GB" dirty="0"/>
                        <a:t>Hyperthyroidism</a:t>
                      </a:r>
                    </a:p>
                    <a:p>
                      <a:r>
                        <a:rPr lang="en-GB" dirty="0"/>
                        <a:t>Fever/infection</a:t>
                      </a:r>
                    </a:p>
                    <a:p>
                      <a:r>
                        <a:rPr lang="en-GB" dirty="0"/>
                        <a:t>Pregnancy</a:t>
                      </a:r>
                    </a:p>
                    <a:p>
                      <a:r>
                        <a:rPr lang="en-GB" dirty="0"/>
                        <a:t>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Ageing</a:t>
                      </a:r>
                    </a:p>
                    <a:p>
                      <a:r>
                        <a:rPr lang="en-GB" dirty="0"/>
                        <a:t>Female</a:t>
                      </a:r>
                    </a:p>
                    <a:p>
                      <a:r>
                        <a:rPr lang="en-GB" dirty="0"/>
                        <a:t>Starvation</a:t>
                      </a:r>
                    </a:p>
                    <a:p>
                      <a:r>
                        <a:rPr lang="en-GB" dirty="0"/>
                        <a:t>Hypothyroidism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96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Glycolysis: breaking down glucose to release energy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Takes place in the cytosol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Glucose + 2ADP + 2Pi + 2NAD</a:t>
            </a:r>
            <a:r>
              <a:rPr lang="en-GB" sz="1800" baseline="300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+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 2 Pyruvate + 2ATP + 2NADH + 2H</a:t>
            </a:r>
            <a:r>
              <a:rPr lang="en-GB" sz="1800" baseline="300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 +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+ 2H</a:t>
            </a:r>
            <a:r>
              <a:rPr lang="en-GB" sz="1800" baseline="-250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O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In aerobic conditions, pyruvate will enter the citric acid cycle and undergo oxidative phosphorylation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In anaerobic conditions, pyruvate will convert to lactate and the lactate will undergo lactic acid fermentation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Wingdings" panose="05000000000000000000" pitchFamily="2" charset="2"/>
              </a:rPr>
              <a:t>Aerobic will produce around 38 ATP, anaerobic will produce around 2 ATP</a:t>
            </a:r>
          </a:p>
          <a:p>
            <a:pPr marL="457200" indent="-457200">
              <a:spcBef>
                <a:spcPts val="0"/>
              </a:spcBef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Aerobic and anaerobic glycolysis</a:t>
            </a:r>
          </a:p>
        </p:txBody>
      </p:sp>
      <p:pic>
        <p:nvPicPr>
          <p:cNvPr id="1026" name="Picture 2" descr="Energy Systems: PART 3 Anaerobic (Lactic - Glycolytic) — The Sustainable  Training Method">
            <a:extLst>
              <a:ext uri="{FF2B5EF4-FFF2-40B4-BE49-F238E27FC236}">
                <a16:creationId xmlns:a16="http://schemas.microsoft.com/office/drawing/2014/main" id="{33AD7CDA-5B45-931B-F0E1-D1606B4B4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63" y="3862912"/>
            <a:ext cx="2862764" cy="283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5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AKA citric acid cycle AKA tricarboxylic acid cycle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Takes place in th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 </a:t>
            </a:r>
            <a:r>
              <a:rPr lang="en-GB" sz="18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mitochondrial matrix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Regulated by availability of NAD+ and FAD and inhibited by high concentrations of NADH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Pyruvate from glycolysis is converted into Acetyl Coenzyme A</a:t>
            </a:r>
            <a:endParaRPr sz="180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Krebs’ cycle and regulation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BC01F8AB-C976-2782-27E0-AC1B4317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01" y="3158928"/>
            <a:ext cx="4733699" cy="32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1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AKA beta oxidation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Involves peroxisomes to break down fatty acids into two carbon fragments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De</a:t>
            </a: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pendant on oxygen, good blood supply and mitochondria numbers</a:t>
            </a:r>
          </a:p>
          <a:p>
            <a:pPr marL="457200" indent="-457200">
              <a:spcBef>
                <a:spcPts val="0"/>
              </a:spcBef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Fatty acid oxidation</a:t>
            </a:r>
          </a:p>
        </p:txBody>
      </p:sp>
    </p:spTree>
    <p:extLst>
      <p:ext uri="{BB962C8B-B14F-4D97-AF65-F5344CB8AC3E}">
        <p14:creationId xmlns:p14="http://schemas.microsoft.com/office/powerpoint/2010/main" val="242961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Large amounts of acetyl-CoA are generated during high rates of fatty acid oxidation which exceed the capacity of the Krebs cycle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Ketogenesis – ketone bodies are synthesised in the mitochondrial matrix from acetyl-CoA generated in beta oxidation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Examples – acetone, acetoacetate, B-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hydroxybutyrate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Removal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Ac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etoacetate and B-hydroxybutyrate can enter the blood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Acetone is expired by the lungs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Skeletal muscles can use ketones as fuel but the liver cannot</a:t>
            </a:r>
          </a:p>
          <a:p>
            <a:pPr marL="857250" lvl="1" indent="-457200">
              <a:spcBef>
                <a:spcPts val="0"/>
              </a:spcBef>
            </a:pPr>
            <a:endParaRPr lang="en-GB"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Ketones</a:t>
            </a:r>
          </a:p>
        </p:txBody>
      </p:sp>
    </p:spTree>
    <p:extLst>
      <p:ext uri="{BB962C8B-B14F-4D97-AF65-F5344CB8AC3E}">
        <p14:creationId xmlns:p14="http://schemas.microsoft.com/office/powerpoint/2010/main" val="199750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Structure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Double helix structure </a:t>
            </a:r>
          </a:p>
          <a:p>
            <a:pPr marL="457200" indent="-457200"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Nucleotides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Nitrogenous base + sugar + phosphate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Nitrogenous base can be </a:t>
            </a:r>
            <a:r>
              <a:rPr lang="en-GB" sz="14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purine 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– two carbon-nitrogen rings e.g. adenine, guanine or </a:t>
            </a:r>
            <a:r>
              <a:rPr lang="en-GB" sz="14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pyrimidine</a:t>
            </a: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 -  one carbon-nitrogen ring e.g. thymine, cytosine</a:t>
            </a:r>
          </a:p>
          <a:p>
            <a:pPr marL="857250" lvl="1" indent="-457200"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Sugar is ribose (RNA) or deoxyribose (DNA)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AB4-9BE9-2EB0-06A8-718AD6872979}"/>
              </a:ext>
            </a:extLst>
          </p:cNvPr>
          <p:cNvSpPr txBox="1"/>
          <p:nvPr/>
        </p:nvSpPr>
        <p:spPr>
          <a:xfrm>
            <a:off x="675997" y="518825"/>
            <a:ext cx="678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and components of DNA</a:t>
            </a:r>
          </a:p>
        </p:txBody>
      </p:sp>
      <p:pic>
        <p:nvPicPr>
          <p:cNvPr id="3076" name="Picture 4" descr="The Chemical Structure of DNA – Compound Interest">
            <a:extLst>
              <a:ext uri="{FF2B5EF4-FFF2-40B4-BE49-F238E27FC236}">
                <a16:creationId xmlns:a16="http://schemas.microsoft.com/office/drawing/2014/main" id="{E703AA9B-B622-789B-AF56-DBCC4BC3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84" y="3173307"/>
            <a:ext cx="4332876" cy="30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40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77.XML" val="140672901"/>
  <p:tag name="PPT/NOTESSLIDES/NOTESSLIDE26.XML" val="1565640253"/>
  <p:tag name="PPT/SLIDES/SLIDE81.XML" val="725275387"/>
  <p:tag name="PPT/SLIDES/SLIDE78.XML" val="1463602456"/>
  <p:tag name="PPT/NOTESSLIDES/NOTESSLIDE27.XML" val="3655730364"/>
  <p:tag name="PPT/NOTESSLIDES/NOTESSLIDE28.XML" val="1123997906"/>
  <p:tag name="PPT/NOTESSLIDES/NOTESSLIDE32.XML" val="63584100"/>
  <p:tag name="PPT/SLIDES/SLIDE79.XML" val="3049295440"/>
  <p:tag name="PPT/NOTESSLIDES/NOTESSLIDE29.XML" val="3631215893"/>
  <p:tag name="PPT/NOTESSLIDES/NOTESSLIDE31.XML" val="1870799080"/>
  <p:tag name="PPT/SLIDES/SLIDE75.XML" val="7001658"/>
  <p:tag name="PPT/SLIDES/SLIDE76.XML" val="1106636790"/>
  <p:tag name="PPT/SLIDES/SLIDE80.XML" val="3960645334"/>
  <p:tag name="PPT/NOTESSLIDES/NOTESSLIDE30.XML" val="3212006342"/>
  <p:tag name="PPT/SLIDES/SLIDE1.XML" val="2151388976"/>
  <p:tag name="PPT/SLIDES/SLIDE2.XML" val="1932349564"/>
  <p:tag name="PPT/SLIDES/SLIDE3.XML" val="3352601708"/>
  <p:tag name="PPT/SLIDES/SLIDE4.XML" val="3632087303"/>
  <p:tag name="PPT/SLIDES/SLIDE5.XML" val="3265642264"/>
  <p:tag name="PPT/SLIDES/SLIDE6.XML" val="5576466"/>
  <p:tag name="PPT/SLIDES/SLIDE7.XML" val="3005033532"/>
  <p:tag name="PPT/SLIDES/SLIDE8.XML" val="1566775050"/>
  <p:tag name="PPT/SLIDES/SLIDE9.XML" val="1880208554"/>
  <p:tag name="PPT/SLIDES/SLIDE10.XML" val="2715033236"/>
  <p:tag name="PPT/SLIDES/SLIDE11.XML" val="3620315738"/>
  <p:tag name="PPT/SLIDES/SLIDE12.XML" val="3227288004"/>
  <p:tag name="PPT/SLIDES/SLIDE13.XML" val="1865995820"/>
  <p:tag name="PPT/SLIDES/SLIDE14.XML" val="2282025847"/>
  <p:tag name="PPT/SLIDES/SLIDE15.XML" val="2182874204"/>
  <p:tag name="PPT/SLIDES/SLIDE16.XML" val="1715606347"/>
  <p:tag name="PPT/SLIDES/SLIDE17.XML" val="153636539"/>
  <p:tag name="PPT/SLIDES/SLIDE18.XML" val="1579267670"/>
  <p:tag name="PPT/SLIDES/SLIDE19.XML" val="2103471236"/>
  <p:tag name="PPT/SLIDES/SLIDE20.XML" val="1865941929"/>
  <p:tag name="PPT/SLIDES/SLIDE21.XML" val="3612596514"/>
  <p:tag name="PPT/SLIDES/SLIDE22.XML" val="393452513"/>
  <p:tag name="PPT/SLIDES/SLIDE23.XML" val="306912888"/>
  <p:tag name="PPT/SLIDES/SLIDE24.XML" val="906398607"/>
  <p:tag name="PPT/SLIDES/SLIDE25.XML" val="2669694404"/>
  <p:tag name="PPT/SLIDES/SLIDE26.XML" val="2227708045"/>
  <p:tag name="PPT/SLIDES/SLIDE27.XML" val="2673929005"/>
  <p:tag name="PPT/SLIDES/SLIDE28.XML" val="1533310366"/>
  <p:tag name="PPT/SLIDES/SLIDE29.XML" val="3705328534"/>
  <p:tag name="PPT/SLIDES/SLIDE30.XML" val="2159908348"/>
  <p:tag name="PPT/SLIDES/SLIDE31.XML" val="1219125384"/>
  <p:tag name="PPT/SLIDES/SLIDE32.XML" val="312103822"/>
  <p:tag name="PPT/SLIDES/SLIDE33.XML" val="3056764625"/>
  <p:tag name="PPT/SLIDES/SLIDE34.XML" val="3514297428"/>
  <p:tag name="PPT/SLIDES/SLIDE35.XML" val="3753526271"/>
  <p:tag name="PPT/SLIDES/SLIDE36.XML" val="334437972"/>
  <p:tag name="PPT/SLIDES/SLIDE37.XML" val="963495793"/>
  <p:tag name="PPT/SLIDES/SLIDE38.XML" val="676773912"/>
  <p:tag name="PPT/SLIDES/SLIDE39.XML" val="3560507438"/>
  <p:tag name="PPT/SLIDES/SLIDE40.XML" val="3658814170"/>
  <p:tag name="PPT/SLIDES/SLIDE41.XML" val="3750756065"/>
  <p:tag name="PPT/SLIDES/SLIDE42.XML" val="4105458896"/>
  <p:tag name="PPT/SLIDES/SLIDE43.XML" val="132647427"/>
  <p:tag name="PPT/SLIDES/SLIDE44.XML" val="1150414495"/>
  <p:tag name="PPT/SLIDES/SLIDE45.XML" val="2874853322"/>
  <p:tag name="PPT/SLIDES/SLIDE46.XML" val="557696937"/>
  <p:tag name="PPT/SLIDES/SLIDE47.XML" val="2734338546"/>
  <p:tag name="PPT/SLIDES/SLIDE48.XML" val="3544402330"/>
  <p:tag name="PPT/SLIDES/SLIDE49.XML" val="1101275744"/>
  <p:tag name="PPT/SLIDES/SLIDE50.XML" val="653908196"/>
  <p:tag name="PPT/SLIDES/SLIDE51.XML" val="1508863282"/>
  <p:tag name="PPT/SLIDES/SLIDE52.XML" val="3567298789"/>
  <p:tag name="PPT/SLIDES/SLIDE53.XML" val="2476475779"/>
  <p:tag name="PPT/SLIDES/SLIDE54.XML" val="1699606261"/>
  <p:tag name="PPT/SLIDES/SLIDE55.XML" val="2095863847"/>
  <p:tag name="PPT/SLIDES/SLIDE56.XML" val="336143862"/>
  <p:tag name="PPT/SLIDES/SLIDE57.XML" val="1756899830"/>
  <p:tag name="PPT/SLIDES/SLIDE58.XML" val="2223009696"/>
  <p:tag name="PPT/SLIDES/SLIDE59.XML" val="2096992813"/>
  <p:tag name="PPT/SLIDES/SLIDE60.XML" val="2109104409"/>
  <p:tag name="PPT/SLIDES/SLIDE61.XML" val="3572068708"/>
  <p:tag name="PPT/SLIDES/SLIDE62.XML" val="2444795115"/>
  <p:tag name="PPT/SLIDES/SLIDE63.XML" val="37963212"/>
  <p:tag name="PPT/SLIDES/SLIDE64.XML" val="4282941945"/>
  <p:tag name="PPT/SLIDES/SLIDE65.XML" val="2735513722"/>
  <p:tag name="PPT/SLIDES/SLIDE66.XML" val="1954705814"/>
  <p:tag name="PPT/SLIDES/SLIDE67.XML" val="2622319142"/>
  <p:tag name="PPT/SLIDES/SLIDE68.XML" val="1442024192"/>
  <p:tag name="PPT/SLIDES/SLIDE69.XML" val="2131753312"/>
  <p:tag name="PPT/SLIDES/SLIDE70.XML" val="4073484156"/>
  <p:tag name="PPT/SLIDES/SLIDE71.XML" val="3359397462"/>
  <p:tag name="PPT/SLIDES/SLIDE72.XML" val="1066219737"/>
  <p:tag name="PPT/SLIDES/SLIDE73.XML" val="1238674369"/>
  <p:tag name="PPT/SLIDES/SLIDE74.XML" val="2647359636"/>
  <p:tag name="PPT/NOTESSLIDES/NOTESSLIDE12.XML" val="2828929047"/>
  <p:tag name="PPT/NOTESSLIDES/NOTESSLIDE25.XML" val="1983641367"/>
  <p:tag name="PPT/NOTESSLIDES/NOTESSLIDE24.XML" val="185804490"/>
  <p:tag name="PPT/NOTESSLIDES/NOTESSLIDE23.XML" val="2666781419"/>
  <p:tag name="PPT/NOTESSLIDES/NOTESSLIDE22.XML" val="2812397257"/>
  <p:tag name="PPT/NOTESSLIDES/NOTESSLIDE21.XML" val="992513722"/>
  <p:tag name="PPT/NOTESSLIDES/NOTESSLIDE20.XML" val="3339990007"/>
  <p:tag name="PPT/NOTESSLIDES/NOTESSLIDE19.XML" val="703594645"/>
  <p:tag name="PPT/NOTESSLIDES/NOTESSLIDE18.XML" val="927990099"/>
  <p:tag name="PPT/NOTESSLIDES/NOTESSLIDE17.XML" val="3728224941"/>
  <p:tag name="PPT/NOTESSLIDES/NOTESSLIDE16.XML" val="2214742273"/>
  <p:tag name="PPT/NOTESSLIDES/NOTESSLIDE15.XML" val="827751045"/>
  <p:tag name="PPT/NOTESSLIDES/NOTESSLIDE14.XML" val="990937293"/>
  <p:tag name="PPT/NOTESSLIDES/NOTESSLIDE13.XML" val="38508649"/>
  <p:tag name="PPT/NOTESSLIDES/NOTESSLIDE11.XML" val="3647599635"/>
  <p:tag name="PPT/NOTESSLIDES/NOTESSLIDE10.XML" val="1917806818"/>
  <p:tag name="PPT/NOTESSLIDES/NOTESSLIDE9.XML" val="4283447407"/>
  <p:tag name="PPT/NOTESSLIDES/NOTESSLIDE8.XML" val="2221927249"/>
  <p:tag name="PPT/NOTESSLIDES/NOTESSLIDE7.XML" val="2133891996"/>
  <p:tag name="PPT/NOTESSLIDES/NOTESSLIDE6.XML" val="160856945"/>
  <p:tag name="PPT/NOTESSLIDES/NOTESSLIDE5.XML" val="3453692531"/>
  <p:tag name="PPT/NOTESSLIDES/NOTESSLIDE4.XML" val="3531444283"/>
  <p:tag name="PPT/NOTESSLIDES/NOTESSLIDE3.XML" val="897229310"/>
  <p:tag name="PPT/NOTESSLIDES/NOTESSLIDE2.XML" val="2338763517"/>
  <p:tag name="PPT/NOTESSLIDES/NOTESSLIDE1.XML" val="2707798364"/>
  <p:tag name="PPT/SLIDEMASTERS/SLIDEMASTER1.XML" val="970301401"/>
  <p:tag name="PPT/SLIDELAYOUTS/SLIDELAYOUT11.XML" val="1324953116"/>
  <p:tag name="PPT/SLIDELAYOUTS/SLIDELAYOUT10.XML" val="541492640"/>
  <p:tag name="PPT/SLIDELAYOUTS/SLIDELAYOUT9.XML" val="3294367292"/>
  <p:tag name="PPT/SLIDELAYOUTS/SLIDELAYOUT8.XML" val="603779319"/>
  <p:tag name="PPT/SLIDELAYOUTS/SLIDELAYOUT7.XML" val="837443394"/>
  <p:tag name="PPT/SLIDELAYOUTS/SLIDELAYOUT6.XML" val="3078203753"/>
  <p:tag name="PPT/SLIDELAYOUTS/SLIDELAYOUT5.XML" val="3607210786"/>
  <p:tag name="PPT/SLIDELAYOUTS/SLIDELAYOUT4.XML" val="4113498809"/>
  <p:tag name="PPT/SLIDELAYOUTS/SLIDELAYOUT3.XML" val="2367126147"/>
  <p:tag name="PPT/SLIDELAYOUTS/SLIDELAYOUT2.XML" val="1771774150"/>
  <p:tag name="PPT/SLIDELAYOUTS/SLIDELAYOUT1.XML" val="3266039223"/>
  <p:tag name="PPT/THEME/THEME1.XML" val="4040431878"/>
  <p:tag name="PPT/MEDIA/IMAGE1.PNG" val="3658207970"/>
  <p:tag name="PPT/NOTESMASTERS/NOTESMASTER1.XML" val="4294963419"/>
  <p:tag name="PPT/THEME/THEME2.XML" val="4284926914"/>
  <p:tag name="PPT/MEDIA/IMAGE4.TIFF" val="1457467276"/>
  <p:tag name="PPT/MEDIA/IMAGE5.TIFF" val="2205892867"/>
  <p:tag name="PPT/MEDIA/IMAGE6.PNG" val="3941767813"/>
  <p:tag name="PPT/MEDIA/IMAGE7.EMF" val="1134599187"/>
  <p:tag name="PPT/MEDIA/IMAGE8.TIFF" val="4152979452"/>
  <p:tag name="PPT/MEDIA/IMAGE9.TIFF" val="798125840"/>
  <p:tag name="PPT/MEDIA/IMAGE10.TIFF" val="1061297683"/>
  <p:tag name="PPT/MEDIA/IMAGE11.TIFF" val="510396499"/>
  <p:tag name="PPT/MEDIA/IMAGE12.TIFF" val="3634524179"/>
  <p:tag name="PPT/MEDIA/IMAGE13.TIFF" val="1511467646"/>
  <p:tag name="PPT/MEDIA/IMAGE14.JPEG" val="2759513603"/>
  <p:tag name="PPT/MEDIA/IMAGE15.TIFF" val="3993606920"/>
  <p:tag name="PPT/MEDIA/IMAGE16.TIFF" val="260323603"/>
  <p:tag name="PPT/MEDIA/IMAGE17.TIFF" val="933206136"/>
  <p:tag name="PPT/MEDIA/IMAGE18.TIFF" val="4243095227"/>
  <p:tag name="PPT/MEDIA/IMAGE19.TIFF" val="2037787477"/>
  <p:tag name="PPT/MEDIA/IMAGE20.TIFF" val="2514276704"/>
  <p:tag name="PPT/MEDIA/IMAGE21.TIFF" val="968710467"/>
  <p:tag name="PPT/MEDIA/IMAGE22.TIFF" val="640528500"/>
  <p:tag name="PPT/MEDIA/IMAGE23.TIFF" val="1252697749"/>
  <p:tag name="PPT/MEDIA/IMAGE24.TIFF" val="1862799190"/>
  <p:tag name="PPT/MEDIA/IMAGE25.TIFF" val="1499354866"/>
  <p:tag name="PPT/MEDIA/IMAGE26.TIFF" val="2946615787"/>
  <p:tag name="PPT/MEDIA/IMAGE27.TIFF" val="2520722053"/>
  <p:tag name="PPT/MEDIA/IMAGE28.TIFF" val="4145314043"/>
  <p:tag name="PPT/MEDIA/IMAGE29.TIFF" val="221113215"/>
  <p:tag name="PPT/MEDIA/IMAGE30.PNG" val="2487180799"/>
  <p:tag name="PPT/MEDIA/IMAGE31.PNG" val="1047467800"/>
  <p:tag name="PPT/MEDIA/IMAGE32.PNG" val="2271218936"/>
  <p:tag name="PPT/MEDIA/IMAGE33.PNG" val="1593148820"/>
  <p:tag name="PPT/MEDIA/IMAGE3.TIFF" val="3158283584"/>
  <p:tag name="PPT/MEDIA/IMAGE2.JPEG" val="987694095"/>
</p:tagLst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1970</Words>
  <Application>Microsoft Office PowerPoint</Application>
  <PresentationFormat>On-screen Show (4:3)</PresentationFormat>
  <Paragraphs>291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Radley</vt:lpstr>
      <vt:lpstr>Peer Teaching Society Master Slides 2010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Answers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Lachlan</dc:creator>
  <cp:lastModifiedBy>Katie Lachlan</cp:lastModifiedBy>
  <cp:revision>22</cp:revision>
  <dcterms:modified xsi:type="dcterms:W3CDTF">2022-10-26T18:50:26Z</dcterms:modified>
</cp:coreProperties>
</file>