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30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308" r:id="rId25"/>
    <p:sldId id="278" r:id="rId26"/>
    <p:sldId id="309" r:id="rId27"/>
    <p:sldId id="279" r:id="rId28"/>
    <p:sldId id="280" r:id="rId29"/>
    <p:sldId id="281" r:id="rId30"/>
    <p:sldId id="282" r:id="rId31"/>
    <p:sldId id="283" r:id="rId32"/>
    <p:sldId id="288" r:id="rId33"/>
    <p:sldId id="284" r:id="rId34"/>
    <p:sldId id="285" r:id="rId35"/>
    <p:sldId id="286" r:id="rId36"/>
    <p:sldId id="310" r:id="rId37"/>
    <p:sldId id="287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45"/>
    <p:restoredTop sz="74040"/>
  </p:normalViewPr>
  <p:slideViewPr>
    <p:cSldViewPr snapToGrid="0" snapToObjects="1">
      <p:cViewPr>
        <p:scale>
          <a:sx n="77" d="100"/>
          <a:sy n="77" d="100"/>
        </p:scale>
        <p:origin x="-31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9T21:26:30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24575,'0'95'0,"0"-28"0,0-11 0,0 5 0,0 7 0,0-5 0,0-10 0,0 2 0,0-9 0,0-33 0,0 4 0,0-6 0,0 0 0,0 0 0,0 0 0,0 0 0,0 1 0,0-1 0,0 0 0,0 0 0,0 0 0,0 0 0,0 0 0,0 0 0,0 0 0,0 0 0,0 1 0,0-1 0,0 0 0,0 0 0,0-5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9T21:26:33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1 179 24575,'0'-17'0,"5"4"0,1-4 0,5 6 0,0-1 0,6-5 0,-4 9 0,4-8 0,-6 15 0,1-15 0,-1 13 0,1-8 0,-1 11 0,0-11 0,0 9 0,1-9 0,-1 11 0,6 0 0,2-6 0,-1 5 0,5-5 0,-4 6 0,0 0 0,4 0 0,-5 0 0,7 0 0,-7 0 0,-1 0 0,-5 0 0,-1 0 0,0 0 0,0 0 0,0 0 0,0 0 0,0 5 0,0 1 0,0 5 0,-4 0 0,-3 1 0,2 5 0,-5-5 0,5 11 0,-6-10 0,0 10 0,5-5 0,-3 1 0,3 4 0,-5-4 0,0 5 0,0 1 0,0-1 0,0 8 0,0 1 0,0 1 0,0 4 0,0-12 0,-6 6 0,0-7 0,-7-1 0,6-5 0,-3-2 0,3-6 0,-4 0 0,-1 6 0,1-4 0,-1 4 0,1-6 0,0 0 0,-1 0 0,1 0 0,0 0 0,0 0 0,-1 0 0,-5 1 0,4 5 0,-16 2 0,14 5 0,-13-5 0,15-2 0,-11 1 0,12-6 0,-6 5 0,7-6 0,0-4 0,0 2 0,-1-7 0,11 3 0,2-5 0,10 0 0,0-5 0,0 3 0,1-3 0,5 5 0,1 0 0,7 0 0,-1 0 0,1 0 0,-1 0 0,1 0 0,0 0 0,-1 0 0,-5 0 0,4 0 0,-11 0 0,5 0 0,-5 0 0,-1 0 0,0 0 0,0 0 0,0 0 0,-5 5 0,-1 1 0,0 1 0,-4 3 0,9-4 0,-9 5 0,9-5 0,-4 4 0,5-9 0,-4 9 0,2-9 0,-7 4 0,3-5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9T21:26:35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220 68 24575,'0'-11'0,"0"-1"0,5 1 0,1 0 0,5 5 0,0 1 0,0 0 0,0 3 0,0-3 0,0 5 0,0 0 0,1 0 0,-1 0 0,0 0 0,0 0 0,0 0 0,0 0 0,0 0 0,0 0 0,6 0 0,-4 0 0,10 0 0,-4 0 0,-1 0 0,5 0 0,-10 0 0,10 0 0,-5 0 0,1 0 0,4 0 0,-10 0 0,10 0 0,-11 5 0,11 2 0,-4 10 0,-1-4 0,0 10 0,-7-10 0,1 10 0,-5-4 0,-2 5 0,-5 8 0,0 1 0,0 7 0,0-6 0,0 4 0,-12-4 0,-3 6 0,-11-7 0,-1 6 0,2-13 0,0 0 0,0-2 0,6-11 0,-11 5 0,15-7 0,-15 2 0,17-2 0,-4 1 0,0-6 0,4-1 0,-10 0 0,4-3 0,0 3 0,-4-5 0,4 0 0,1 0 0,0 0 0,7 0 0,0 0 0,10 0 0,13 0 0,7 0 0,11 0 0,1 0 0,3 0 0,-1 5 0,6 3 0,-13 4 0,6 1 0,-8-1 0,1 1 0,-7-2 0,-1 1 0,-6-1 0,1 0 0,-1 0 0,-5 0 0,-1 0 0,0 1 0,-4-1 0,9 0 0,-9 0 0,4 0 0,0 0 0,-4 6 0,4 2 0,-5 5 0,5-5 0,-4 4 0,4-5 0,-5 1 0,0 4 0,0-10 0,5 4 0,-4-6 0,4 0 0,-5 0 0,0 0 0,0 0 0,0 0 0,-5 0 0,-18 7 0,-5-5 0,-17 6 0,5-6 0,6 0 0,2 0 0,8-1 0,-8 1 0,11-1 0,-3-5 0,7-2 0,4-5 0,-4 0 0,0 0 0,-2 0 0,-6 0 0,0 0 0,1 0 0,-8 0 0,5 0 0,-4 0 0,6 0 0,0-6 0,0-1 0,-4-5 0,9 1 0,-2-1 0,10 1 0,6 0 0,-4 5 0,9-4 0,-4 3 0,5 1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9T21:26:38.9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995 614 24575,'-25'0'0,"-6"0"0,4 0 0,-12 0 0,13 0 0,-6 0 0,7 0 0,-6 0 0,4 0 0,1 0 0,-4 0 0,16 0 0,-17 0 0,13 0 0,-1 0 0,-4 0 0,10 0 0,-17 0 0,15 0 0,-22 0 0,9 0 0,-5 0 0,-6 0 0,13 0 0,-6 0 0,7 0 0,6 0 0,2 0 0,6 0 0,-6 0 0,-2-5 0,-6 3 0,0-3 0,-6 5 0,4 0 0,1 0 0,3 0 0,10 0 0,-4 0 0,6 0 0,5-5 0,1-2 0,10-4 0,1 0 0,5 0 0,0-7 0,1 6 0,0-12 0,0 6 0,5-7 0,-3 0 0,9 6 0,-9-5 0,9 11 0,-9-11 0,3 11 0,0-5 0,-3 1 0,3 4 0,-11-5 0,4 7 0,-3-6 0,4 4 0,1-10 0,0 4 0,0-6 0,6 6 0,-4-4 0,3 4 0,-5 0 0,0-4 0,0 10 0,-1-4 0,-5 5 0,-1 1 0,0 0 0,-4 15 0,4 12 0,-5 10 0,6 13 0,1-13 0,6 6 0,-1-8 0,1 1 0,-6 0 0,3-1 0,-8 8 0,9-6 0,-10 13 0,5-13 0,-6 12 0,0-11 0,0 4 0,0-6 0,0-1 0,0-5 0,5 4 0,-4-10 0,5 10 0,-6-5 0,5 7 0,2-1 0,6 8 0,-6-6 0,4 6 0,-9-1 0,9-4 0,-10 4 0,10-6 0,-10-1 0,5 1 0,-1-6 0,-4 4 0,4-11 0,-5 5 0,0-6 0,0 0 0,0-4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9T21:26:42.6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555 12 24575,'-18'0'0,"-7"0"0,-2 0 0,-5 0 0,-8 0 0,12 0 0,-19 0 0,26 0 0,-9 0 0,11 0 0,1 0 0,-5 0 0,10 0 0,-10 0 0,10 0 0,-10 0 0,10 0 0,-4 0 0,5-5 0,1 4 0,0-4 0,-1 5 0,1 0 0,0 0 0,0 0 0,-1 0 0,1 0 0,0 0 0,5 5 0,1 1 0,5 11 0,0-4 0,0 10 0,0-5 0,0 7 0,0-7 0,0 5 0,0-10 0,0 10 0,0-10 0,0 10 0,0-11 0,5 5 0,-4 1 0,4-6 0,-5 11 0,0-4 0,0-1 0,0 5 0,0-4 0,5 0 0,-4-2 0,4-6 0,-5 0 0,0 0 0,0 0 0,0-10 0,5-7 0,1-7 0,0-3 0,4 5 0,-4 5 0,5-4 0,-5 3 0,4 1 0,-9-4 0,9 9 0,-4-4 0,6 0 0,-1 3 0,0-3 0,0 5 0,0 0 0,0-5 0,0 4 0,0-4 0,0 5 0,0 0 0,1-5 0,-1 4 0,0-4 0,0 5 0,0 0 0,0 0 0,0 0 0,0 0 0,0 0 0,0 0 0,1 0 0,-1 0 0,0 0 0,0 0 0,0 0 0,0 0 0,0 5 0,0 1 0,0 5 0,6-5 0,-4 4 0,4-4 0,-6 5 0,0 0 0,0 1 0,1 5 0,-1-5 0,1 5 0,-1-6 0,6 7 0,-4-6 0,4 5 0,-6 0 0,1-4 0,0 10 0,-6-10 0,-1 4 0,1 0 0,-5 1 0,5 7 0,-6-1 0,0 1 0,0-1 0,0 1 0,0 0 0,0 10 0,0-8 0,0 9 0,0-18 0,0-1 0,0-5 0,0-1 0,0 0 0,0 0 0,0 0 0,0 0 0,-5 0 0,3 0 0,-8-5 0,9 4 0,-9-4 0,4 6 0,-5-6 0,-1 4 0,1-4 0,0 5 0,0-5 0,-1 4 0,1-4 0,0 0 0,0-1 0,-1 0 0,1-4 0,0 4 0,-1-5 0,1 0 0,0 0 0,0 0 0,-1 0 0,1 0 0,-6 6 0,4-5 0,-4 4 0,6-5 0,-1 0 0,1 0 0,0 0 0,0 0 0,-1 0 0,1 0 0,0 0 0,-1 0 0,1 0 0,0 0 0,0 0 0,-1 0 0,1-5 0,0 4 0,0-9 0,-1 9 0,1-9 0,0 4 0,0-1 0,4-3 0,-3 9 0,9-9 0,-9 9 0,9-9 0,-9 9 0,3-4 0,1 0 0,1-2 0,0-4 0,-1 5 0,0-4 0,1 9 0,5-4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9T21:26:46.0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327 1 24575,'-11'0'0,"-1"0"0,1 0 0,-6 0 0,4 0 0,-4 0 0,6 0 0,-7 0 0,0 0 0,-1 0 0,-4 0 0,10 0 0,-4 0 0,-1 0 0,6 0 0,-6 0 0,7 0 0,0 0 0,0 0 0,-1 0 0,1 0 0,0 0 0,5 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1T14:38:27.6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0,'51'0,"-6"0,-26 0,1 0,-1 9,0-7,1 6,-1-8,0 0,0 0,1 0,-1 0,0 0,0 0,1 0,-1 0,0 0,0 0,1 0,-1 0,0 0,0 0,1 0,-1 0,0 0,11 0,-8 0,7 0,1 0,-8 0,7 0,-9 0,9 0,-7 0,8 0,-11 0,0 0,1 0,-1 0,0 0,0 0,1 0,9 0,-7 0,8 0,-11 0,9 0,-7 0,7 0,2 0,-8 0,18 0,-19 0,19 0,-18 0,8 0,-11 0,11 0,-8 0,7 0,-9 0,-1 0,0 0,0 0,1 0,-1 0,0 0,0 0,1 0,-1 0,0 0,0 0,1 0,-1 0,0 0,0 0,1 0,-1 0,0 0,1 0,-1 0,0 0,0 0,1 0,-1 0,0 0,0 0,1 0,-1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C3B19-88E6-A140-AD86-7064A6DAFAEE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D83BA-79CF-244D-84F9-D4146126E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Mitochondria</a:t>
            </a:r>
          </a:p>
          <a:p>
            <a:pPr marL="228600" indent="-228600">
              <a:buAutoNum type="arabicPeriod"/>
            </a:pPr>
            <a:r>
              <a:rPr lang="en-US" dirty="0"/>
              <a:t>Ribosomes </a:t>
            </a:r>
          </a:p>
          <a:p>
            <a:pPr marL="228600" indent="-228600">
              <a:buAutoNum type="arabicPeriod"/>
            </a:pPr>
            <a:r>
              <a:rPr lang="en-US" dirty="0"/>
              <a:t>Microtubules</a:t>
            </a:r>
          </a:p>
          <a:p>
            <a:pPr marL="228600" indent="-228600">
              <a:buAutoNum type="arabicPeriod"/>
            </a:pPr>
            <a:r>
              <a:rPr lang="en-US" dirty="0" err="1"/>
              <a:t>Nucelolus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Golgi Apparatus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3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Secondary: this folding is just due to the backbone. No involvement of the R group</a:t>
            </a:r>
          </a:p>
          <a:p>
            <a:r>
              <a:rPr lang="en-US" dirty="0"/>
              <a:t>Tertiary: due to the R group. </a:t>
            </a:r>
            <a:r>
              <a:rPr lang="en-US" dirty="0" err="1"/>
              <a:t>Disuphide</a:t>
            </a:r>
            <a:r>
              <a:rPr lang="en-US" dirty="0"/>
              <a:t> bonds are covalent bonds between x2 cysteine AA.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65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LDH is given out from tissue damage, but there are different types depending on where the damage is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20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production of ADP is an energetically favorable reaction. The ATP molecule has 2 </a:t>
            </a:r>
            <a:r>
              <a:rPr lang="en-US" dirty="0" err="1"/>
              <a:t>phosphoanhydride</a:t>
            </a:r>
            <a:r>
              <a:rPr lang="en-US" dirty="0"/>
              <a:t> bonds that are relatively weak, and require little energy to break. Therefore, requires less energy to break the bonds than what is released</a:t>
            </a:r>
          </a:p>
          <a:p>
            <a:endParaRPr lang="en-US" dirty="0"/>
          </a:p>
          <a:p>
            <a:r>
              <a:rPr lang="en-US" dirty="0"/>
              <a:t>ATP is used commonly in the body for muscle contraction and biosynthesis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63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Respiration/biosynthesis can only be measured if not eaten in the past 12 hours, and at a controlled temperature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05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Acronym for the enzymes: hungry pirates pick all the greatest pickled pumpkins ever picked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54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Acronym: can I keep selling socks for money officer?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4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act as a fuel source to the nervous system as they cannot get through the blood brain barrier.</a:t>
            </a:r>
          </a:p>
          <a:p>
            <a:endParaRPr lang="en-US" dirty="0"/>
          </a:p>
          <a:p>
            <a:r>
              <a:rPr lang="en-US" dirty="0"/>
              <a:t>Catabolic process</a:t>
            </a:r>
          </a:p>
          <a:p>
            <a:endParaRPr lang="en-US" dirty="0"/>
          </a:p>
          <a:p>
            <a:pPr rtl="0" fontAlgn="base"/>
            <a:r>
              <a:rPr lang="en-US" dirty="0"/>
              <a:t>Can’t just diffuse through because bigger than 12 carbons.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Carnitine acyltransferase 1 on outer mitochondrial membrane removes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Acyl CoA, adds a carnitine – becomes acyl carnitine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Acyl carnitine is transported into the mitochondria, through the outer mitochondrial membrane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Carnitine acyltransferase 2 removes carnitine and adds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again – present inside the mitochondria</a:t>
            </a:r>
          </a:p>
          <a:p>
            <a:pPr rtl="0" fontAlgn="base"/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Acyl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oxidised – forms acetyl CoA</a:t>
            </a:r>
          </a:p>
          <a:p>
            <a:pPr rtl="0"/>
            <a:br>
              <a:rPr lang="en-GB" b="0" dirty="0">
                <a:effectLst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round produces: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1NADH, 1FADH2, 1 Acetyl-CoA (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krebs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Other two for oxidative phosphorylation</a:t>
            </a:r>
            <a:endParaRPr lang="en-GB" b="0" dirty="0">
              <a:effectLst/>
            </a:endParaRPr>
          </a:p>
          <a:p>
            <a:endParaRPr lang="en-GB" dirty="0"/>
          </a:p>
          <a:p>
            <a:r>
              <a:rPr lang="en-GB" dirty="0"/>
              <a:t>In diabetic ketoacidosis, too much acetyl </a:t>
            </a:r>
            <a:r>
              <a:rPr lang="en-GB" dirty="0" err="1"/>
              <a:t>coa</a:t>
            </a:r>
            <a:r>
              <a:rPr lang="en-GB" dirty="0"/>
              <a:t> production, overwhelms </a:t>
            </a:r>
            <a:r>
              <a:rPr lang="en-GB" dirty="0" err="1"/>
              <a:t>krebs</a:t>
            </a:r>
            <a:r>
              <a:rPr lang="en-GB" dirty="0"/>
              <a:t> cycle and leads to ketone body formation </a:t>
            </a: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91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nucleotides: nitrogenic base (purine or pyrimidine), phosphate, pentose sugar</a:t>
            </a:r>
          </a:p>
          <a:p>
            <a:pPr marL="171450" indent="-171450">
              <a:buFontTx/>
              <a:buChar char="-"/>
            </a:pPr>
            <a:r>
              <a:rPr lang="en-US" dirty="0"/>
              <a:t>Nucleotides are connected via phosphodiester bonds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36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43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G1: enters cell cycle. Organelles are produced, cell becomes larger. Needs to contain components for x2 cells</a:t>
            </a:r>
          </a:p>
          <a:p>
            <a:pPr marL="171450" indent="-171450">
              <a:buFontTx/>
              <a:buChar char="-"/>
            </a:pPr>
            <a:r>
              <a:rPr lang="en-US" dirty="0"/>
              <a:t>S: semi conservative replication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G2: organelles and energy stores grow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1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 membrane proteins: intrinsic and extrinsic, receptors, ATP driven transporters, ion channels, transporters, adhesion</a:t>
            </a:r>
          </a:p>
          <a:p>
            <a:endParaRPr lang="en-US" dirty="0"/>
          </a:p>
          <a:p>
            <a:r>
              <a:rPr lang="en-US" dirty="0"/>
              <a:t>Molecules cross cell membranes via simple diffusion, facilitated diffusion, primary active transport, secondary active transport, ion channels, endocytosis, exocytosis, osmosis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76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Meiosis I = same as mitosis apart from crossing over in prophase I and independent assortment during anaphase 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53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Translocation: Robertsonian (some genetic material joins another chromosome). Reciprocal: swap</a:t>
            </a:r>
          </a:p>
          <a:p>
            <a:endParaRPr lang="en-US" dirty="0"/>
          </a:p>
          <a:p>
            <a:r>
              <a:rPr lang="en-US" dirty="0"/>
              <a:t>Klinefeleters: due to non disjunction. Shunted development, learning problems, tall, low sex drive, infertility, broad hips</a:t>
            </a:r>
          </a:p>
          <a:p>
            <a:endParaRPr lang="en-US" dirty="0"/>
          </a:p>
          <a:p>
            <a:r>
              <a:rPr lang="en-US" dirty="0"/>
              <a:t>Turners: shorter than </a:t>
            </a:r>
            <a:r>
              <a:rPr lang="en-US" dirty="0" err="1"/>
              <a:t>averafe</a:t>
            </a:r>
            <a:r>
              <a:rPr lang="en-US" dirty="0"/>
              <a:t>. Underdeveloped ovaries. Can lead to infertility.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20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Genotype: genetic makeup of an individual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Phenotype: observable characteristics of an individual 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Karyotype: appearance of chromosomes in nucleus. Use a chemical such as colchicine to halt the cell cycle so can observe the chromosomes.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44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Skips a generation. Affects all sex equally</a:t>
            </a:r>
          </a:p>
          <a:p>
            <a:endParaRPr lang="en-US" dirty="0"/>
          </a:p>
          <a:p>
            <a:r>
              <a:rPr lang="en-US" dirty="0"/>
              <a:t>Circles: women, square, men. Black: effected.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69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34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, </a:t>
            </a:r>
            <a:r>
              <a:rPr lang="en-US" dirty="0" err="1"/>
              <a:t>haemophilia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80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4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10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Tight junctions are occluding: help seal cells together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Adherens</a:t>
            </a:r>
            <a:r>
              <a:rPr lang="en-US" dirty="0"/>
              <a:t> junction are anchoring filaments, as are desmosomes and hemidesmosomes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Communicating are gap junctions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58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Steroid hormones are insoluble in water and are carried by transport proteins in the blood. Thus they remain in circulation longer than peptide hormones. Peptides are stored in </a:t>
            </a:r>
            <a:r>
              <a:rPr lang="en-US" dirty="0" err="1"/>
              <a:t>vescilres</a:t>
            </a:r>
            <a:r>
              <a:rPr lang="en-US" dirty="0"/>
              <a:t> ready for </a:t>
            </a:r>
            <a:r>
              <a:rPr lang="en-US" dirty="0" err="1"/>
              <a:t>relase</a:t>
            </a:r>
            <a:r>
              <a:rPr lang="en-US" dirty="0"/>
              <a:t>, and steroid hormones and made and released when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62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Positive feedback: clotting cascade (rate increases as conc of product increases), negative feedback, temperature, blood glucose regulation (Rate of process decreases as the conc of the product increases)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autocrine: cell releases signals that acts on self</a:t>
            </a:r>
          </a:p>
          <a:p>
            <a:pPr marL="171450" indent="-171450">
              <a:buFontTx/>
              <a:buChar char="-"/>
            </a:pPr>
            <a:r>
              <a:rPr lang="en-US" dirty="0"/>
              <a:t>Paracrine: signals to nearby cells</a:t>
            </a:r>
          </a:p>
          <a:p>
            <a:pPr marL="171450" indent="-171450">
              <a:buFontTx/>
              <a:buChar char="-"/>
            </a:pPr>
            <a:r>
              <a:rPr lang="en-US" dirty="0"/>
              <a:t>Endocrine: signaling via blood stream via hormones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03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Solvent is a substance that dissolves a solute. </a:t>
            </a:r>
            <a:r>
              <a:rPr lang="en-US" dirty="0" err="1"/>
              <a:t>Eg</a:t>
            </a:r>
            <a:r>
              <a:rPr lang="en-US" dirty="0"/>
              <a:t>, coffee is a solvent and sugar would be the solute. When mixed together, a solution is made</a:t>
            </a:r>
          </a:p>
          <a:p>
            <a:pPr marL="171450" indent="-171450">
              <a:buFontTx/>
              <a:buChar char="-"/>
            </a:pPr>
            <a:r>
              <a:rPr lang="en-US" dirty="0"/>
              <a:t>Solvent measured in weight or volume, and solute measured in weight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Using the coffee analogy: osmolality is the measure of sugar dissolved in a kilogram of coffee. Osmolarity is dissolving grams of sugar into a liter of coffee. Comes down to solvents being measured by weight or volume.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Serum osmolarity is controlled by </a:t>
            </a:r>
            <a:r>
              <a:rPr lang="en-US" dirty="0" err="1"/>
              <a:t>varopressin</a:t>
            </a:r>
            <a:r>
              <a:rPr lang="en-US" dirty="0"/>
              <a:t>. If it increases (too much Na+), ADH released and makes you thirsty. This ‘dilutes’ you</a:t>
            </a:r>
          </a:p>
          <a:p>
            <a:pPr marL="171450" indent="-171450">
              <a:buFontTx/>
              <a:buChar char="-"/>
            </a:pPr>
            <a:r>
              <a:rPr lang="en-US" dirty="0"/>
              <a:t>Osmotic pressure is the minimum pressure which needs to be applied to a solution to prevent inward flow across a semipermeable membrane. Oncotic pressure is a type of this, specific to albumin. </a:t>
            </a:r>
          </a:p>
          <a:p>
            <a:pPr marL="171450" indent="-171450">
              <a:buFontTx/>
              <a:buChar char="-"/>
            </a:pPr>
            <a:r>
              <a:rPr lang="en-US" dirty="0"/>
              <a:t>Four types of </a:t>
            </a:r>
            <a:r>
              <a:rPr lang="en-US" dirty="0" err="1"/>
              <a:t>oedma</a:t>
            </a:r>
            <a:r>
              <a:rPr lang="en-US" dirty="0"/>
              <a:t>: lymphatic, </a:t>
            </a:r>
            <a:r>
              <a:rPr lang="en-US" dirty="0" err="1"/>
              <a:t>hypoalbuminic</a:t>
            </a:r>
            <a:r>
              <a:rPr lang="en-US" dirty="0"/>
              <a:t>, venous, inflammatory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93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Disaccharides are also made by joining together of monosaccharides. For example, sucrose is formed from glucose and fructose (two different monosaccharides)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Oligiosaccharides</a:t>
            </a:r>
            <a:r>
              <a:rPr lang="en-US" dirty="0"/>
              <a:t> can be part of polysaccharide digestion, or part of protein/lipid complex</a:t>
            </a:r>
          </a:p>
          <a:p>
            <a:pPr marL="171450" indent="-171450">
              <a:buFontTx/>
              <a:buChar char="-"/>
            </a:pPr>
            <a:r>
              <a:rPr lang="en-US" dirty="0"/>
              <a:t>Glycogen having 1,6 and 1,4 bonds means it has lots of terminal end points for hydrolysis </a:t>
            </a:r>
          </a:p>
          <a:p>
            <a:pPr marL="171450" indent="-171450">
              <a:buFontTx/>
              <a:buChar char="-"/>
            </a:pPr>
            <a:r>
              <a:rPr lang="en-US" dirty="0"/>
              <a:t>Glycosidic bonds: two different types: alpha 1,4 glycosidic bond and alpha 1,4 glycosidic bond. Dependent on what number carbon in the ring. 1,4 is the main linking bond, and 1,6 leads to branching linkage </a:t>
            </a:r>
          </a:p>
          <a:p>
            <a:pPr marL="171450" indent="-171450">
              <a:buFontTx/>
              <a:buChar char="-"/>
            </a:pPr>
            <a:r>
              <a:rPr lang="en-US" dirty="0"/>
              <a:t>Carbohydrates are integral to body metabolism. Enter glycolysis.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78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straight chain has a double bond in it, becomes unsaturated, and rigidity is increased.</a:t>
            </a:r>
          </a:p>
          <a:p>
            <a:endParaRPr lang="en-US" dirty="0"/>
          </a:p>
          <a:p>
            <a:r>
              <a:rPr lang="en-US" dirty="0"/>
              <a:t>Can anyone remember the 3 structural components of a phospholipid? Was mentioned a few slides ago in relation to CSM!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92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side chain determines polarity and further protein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D83BA-79CF-244D-84F9-D4146126EE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10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92FD-3223-8F4A-891F-5524301B0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EF21EB-FCAF-AA45-AE1E-E5BA31FBA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C774C-046A-A547-82C3-7476D8CD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B9B28-0188-E34F-87C4-4B7F4E4D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BDD55-93F5-054E-A026-E8E03AF3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7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952B-899D-D64B-A811-900891CD9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297854-990B-EC4B-9054-1EDC8F831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F67CE-E25A-7846-8EC8-DEC6EB70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603EE-6030-D045-9E8C-E44C4C515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6EF60-99E3-DA43-B82A-4486E2C9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3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20F08-F0ED-684A-A5CB-48F0D9FE52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83A76-BC1E-8542-9220-954E12415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29B5B-9F56-9A42-9A93-031F07AC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105CD-14FC-A348-9568-A5760F49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A6DDF-3EF0-9542-BD28-13B0EA59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161E0-5862-764F-93C3-B0FAD0B4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85393-5C62-054D-B9A5-7C76F89E3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BAFC-BF49-D444-9AE5-2B8FA512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3BD5E-15BB-724D-A9DA-A250D882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9585-1E3E-874F-A67E-54E22E6E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1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F72F-66C4-F242-8931-D3E98A21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147ED-D105-3944-8636-B837DCECC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797A4-5D09-B146-A614-6F54D317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1E30E-C980-F14E-AA22-633979C5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73CB3-CEEC-554D-9BB7-BB28EF07A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6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06A9-7C31-7443-99BC-0206F552A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FF8-4666-5545-8886-0861111D1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530A0-C828-BD43-B205-31688D868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A2118-0E32-7247-85CE-FCEBEFFA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4C5F6-7778-A64A-A94D-CC3D18C0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ADD61-CEA5-4740-AE09-25FC2AFF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9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1D04B-63DC-5D44-A1A3-84E6A464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D7A1E-1272-794C-9209-F776FACE7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97760-5FE8-4E44-94BB-209346B66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AE180-3E93-8C4B-BFE9-7F545E8E5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DE47C-A14A-FC49-AFC7-E407CA053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3A2D56-011C-0D4D-9479-749C2DB2D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6DE44A-6DE2-9D4D-842E-412697BE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30359C-9EEB-5E4B-B0BC-0036226D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7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9EC2-0BCE-ED42-BE6E-D4B131625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39FA38-6083-7B4D-BED0-CF0C7604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26BD4-6129-5741-B59B-7EEAA072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CA607-45E9-0043-A0C9-E84E418D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96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2C0028-FCF9-5C44-AB98-09A0FD6A7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0F8792-A3CD-1340-BB2D-1DF2C13DC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0E714-11C9-9549-AE20-8C42D04C4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5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4BFA6-E76E-D74A-852D-5D43F1D16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6AB1C-F23A-C74E-BB99-6C11514F4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8094D-5957-A842-A282-7E58F5738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1BEC4-6EC4-174A-8227-9D771A52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4DA42-7255-4148-86DF-856009606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82002-B67A-9449-AC13-1FD030500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0A9-82DE-0945-B739-BB66D77E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56BE5-063D-F646-8959-723351C7F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E73A6-C88C-3340-B5D8-1FAAECDBB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A672A-2E4D-FD4E-8D23-D705BBC1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3A42A-EE43-2646-9B96-E1395A9A8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85740-34CA-0342-A9E7-01F59665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7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234D1C-8835-DC48-A7D1-EFB95E410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76A3-8C25-2640-9816-18856BF3D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11A75-05E0-FD41-BDBD-57916E1B3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A8BDD-DA02-134F-A5B2-AB5BBED883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E599E-3116-1E48-A358-1259E25A8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A080D-6E67-BC46-AACB-0E2ADF93E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19E33-04F1-974D-AC20-9C9D1E30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5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3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4.png"/><Relationship Id="rId14" Type="http://schemas.openxmlformats.org/officeDocument/2006/relationships/customXml" Target="../ink/ink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63F0-C4C6-6745-93D3-476B0D1C8E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IMMS revision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CF769-2AC4-1742-BEBC-CD5AC77CF6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Asha and Sophie</a:t>
            </a:r>
          </a:p>
        </p:txBody>
      </p:sp>
    </p:spTree>
    <p:extLst>
      <p:ext uri="{BB962C8B-B14F-4D97-AF65-F5344CB8AC3E}">
        <p14:creationId xmlns:p14="http://schemas.microsoft.com/office/powerpoint/2010/main" val="268556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DB4B-23BD-3E4C-85C6-2F2F770E5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Homeostasis and signaling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9FF7F-CA53-C84E-A9EF-E06C2BB59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/>
              <a:t>‘The maintenance of a </a:t>
            </a:r>
            <a:r>
              <a:rPr lang="en-US" u="sng" dirty="0"/>
              <a:t>constant internal environment</a:t>
            </a:r>
            <a:r>
              <a:rPr lang="en-US" dirty="0"/>
              <a:t>’</a:t>
            </a:r>
          </a:p>
          <a:p>
            <a:pPr marL="0" indent="0">
              <a:buNone/>
            </a:pPr>
            <a:r>
              <a:rPr lang="en-US" dirty="0"/>
              <a:t>     &gt; There is a set point at which the normal range fluctuates </a:t>
            </a:r>
          </a:p>
          <a:p>
            <a:pPr marL="0" indent="0">
              <a:buNone/>
            </a:pPr>
            <a:r>
              <a:rPr lang="en-US" dirty="0"/>
              <a:t>     &gt;  maintained via feedback loops. </a:t>
            </a:r>
          </a:p>
          <a:p>
            <a:pPr marL="0" indent="0">
              <a:buNone/>
            </a:pPr>
            <a:r>
              <a:rPr lang="en-US" dirty="0"/>
              <a:t>     &gt; hypothalamus primarily controls</a:t>
            </a:r>
          </a:p>
          <a:p>
            <a:r>
              <a:rPr lang="en-US" dirty="0">
                <a:solidFill>
                  <a:srgbClr val="0070C0"/>
                </a:solidFill>
              </a:rPr>
              <a:t>Signaling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 &gt; autocrine</a:t>
            </a:r>
          </a:p>
          <a:p>
            <a:pPr marL="0" indent="0">
              <a:buNone/>
            </a:pPr>
            <a:r>
              <a:rPr lang="en-US" dirty="0"/>
              <a:t>     &gt; paracrine</a:t>
            </a:r>
          </a:p>
          <a:p>
            <a:pPr marL="0" indent="0">
              <a:buNone/>
            </a:pPr>
            <a:r>
              <a:rPr lang="en-US" dirty="0"/>
              <a:t>     &gt; endocrine</a:t>
            </a:r>
          </a:p>
          <a:p>
            <a:pPr marL="0" indent="0">
              <a:buNone/>
            </a:pPr>
            <a:r>
              <a:rPr lang="en-US" dirty="0"/>
              <a:t>     &gt; exocrine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3956B-85C1-C74C-AD1C-2F5EED538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970" y="2869924"/>
            <a:ext cx="5380239" cy="312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2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47CEF-4B6E-904D-A623-6B1CF5D61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Water distribution </a:t>
            </a:r>
            <a:r>
              <a:rPr lang="en-US" dirty="0">
                <a:sym typeface="Wingdings" pitchFamily="2" charset="2"/>
              </a:rPr>
              <a:t> LEARN THIS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4641E-8F96-0E4D-AC0B-64F798968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70C0"/>
                </a:solidFill>
              </a:rPr>
              <a:t>Water distribution</a:t>
            </a:r>
            <a:r>
              <a:rPr lang="en-US" dirty="0"/>
              <a:t> in the body: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&gt; 2/3 intracellular: 28L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&gt; 1/3 extracellular: 14L --&gt; 3L (plasma), 1L (transcellular), 10L (interstitial)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ECF</a:t>
            </a:r>
            <a:r>
              <a:rPr lang="en-US" dirty="0"/>
              <a:t>: contains glucose, urea, Cl- and HCO3-. Main cation is Na+</a:t>
            </a:r>
          </a:p>
          <a:p>
            <a:r>
              <a:rPr lang="en-US" dirty="0">
                <a:solidFill>
                  <a:srgbClr val="0070C0"/>
                </a:solidFill>
              </a:rPr>
              <a:t>ICF</a:t>
            </a:r>
            <a:r>
              <a:rPr lang="en-US" dirty="0"/>
              <a:t>: main cation is K+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Fluid losses </a:t>
            </a:r>
            <a:r>
              <a:rPr lang="en-US" dirty="0"/>
              <a:t>can be sensible (measured, </a:t>
            </a:r>
            <a:r>
              <a:rPr lang="en-US" dirty="0" err="1"/>
              <a:t>eg</a:t>
            </a:r>
            <a:r>
              <a:rPr lang="en-US" dirty="0"/>
              <a:t>: urine) or insensible (cannot be measured, </a:t>
            </a:r>
            <a:r>
              <a:rPr lang="en-US" dirty="0" err="1"/>
              <a:t>eg</a:t>
            </a:r>
            <a:r>
              <a:rPr lang="en-US" dirty="0"/>
              <a:t>: evaporation)</a:t>
            </a:r>
          </a:p>
        </p:txBody>
      </p:sp>
    </p:spTree>
    <p:extLst>
      <p:ext uri="{BB962C8B-B14F-4D97-AF65-F5344CB8AC3E}">
        <p14:creationId xmlns:p14="http://schemas.microsoft.com/office/powerpoint/2010/main" val="1106427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2D627-A752-754F-8F93-2374B7463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Definitions: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6AE7A-3E91-D84D-B1C9-DCA5D254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144" y="1825625"/>
            <a:ext cx="750835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Osmolality;</a:t>
            </a:r>
            <a:r>
              <a:rPr lang="en-US" dirty="0"/>
              <a:t> concentration of solutes in plasma per </a:t>
            </a:r>
            <a:r>
              <a:rPr lang="en-US" u="sng" dirty="0"/>
              <a:t>kilogram</a:t>
            </a:r>
            <a:r>
              <a:rPr lang="en-US" dirty="0"/>
              <a:t> of solvent</a:t>
            </a:r>
          </a:p>
          <a:p>
            <a:r>
              <a:rPr lang="en-US" dirty="0">
                <a:solidFill>
                  <a:srgbClr val="0070C0"/>
                </a:solidFill>
              </a:rPr>
              <a:t>Osmolarity</a:t>
            </a:r>
            <a:r>
              <a:rPr lang="en-US" dirty="0"/>
              <a:t>: concentration of solutes in plasma per </a:t>
            </a:r>
            <a:r>
              <a:rPr lang="en-US" u="sng" dirty="0" err="1"/>
              <a:t>litre</a:t>
            </a:r>
            <a:r>
              <a:rPr lang="en-US" u="sng" dirty="0"/>
              <a:t> of solution</a:t>
            </a:r>
          </a:p>
          <a:p>
            <a:r>
              <a:rPr lang="en-US" dirty="0">
                <a:solidFill>
                  <a:srgbClr val="0070C0"/>
                </a:solidFill>
              </a:rPr>
              <a:t>Osmotic pressure</a:t>
            </a:r>
            <a:r>
              <a:rPr lang="en-US" dirty="0"/>
              <a:t>: how easily a solution can take in</a:t>
            </a:r>
          </a:p>
          <a:p>
            <a:pPr marL="0" indent="0">
              <a:buNone/>
            </a:pPr>
            <a:r>
              <a:rPr lang="en-US" dirty="0"/>
              <a:t>water. </a:t>
            </a:r>
          </a:p>
          <a:p>
            <a:r>
              <a:rPr lang="en-US" dirty="0">
                <a:solidFill>
                  <a:srgbClr val="0070C0"/>
                </a:solidFill>
              </a:rPr>
              <a:t>Oncotic pressure</a:t>
            </a:r>
            <a:r>
              <a:rPr lang="en-US" dirty="0"/>
              <a:t>: specific type of osmotic pressure concerning blood proteins (albumin) </a:t>
            </a:r>
          </a:p>
          <a:p>
            <a:r>
              <a:rPr lang="en-US" dirty="0" err="1">
                <a:solidFill>
                  <a:srgbClr val="0070C0"/>
                </a:solidFill>
              </a:rPr>
              <a:t>Oedma</a:t>
            </a:r>
            <a:r>
              <a:rPr lang="en-US" dirty="0"/>
              <a:t>: increased fluid movement from plasma to </a:t>
            </a:r>
          </a:p>
          <a:p>
            <a:pPr marL="0" indent="0">
              <a:buNone/>
            </a:pPr>
            <a:r>
              <a:rPr lang="en-US" dirty="0"/>
              <a:t>interstitial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9EB60-683C-1B46-8268-078C8048F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694" y="832957"/>
            <a:ext cx="4187128" cy="46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6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50C2-82DF-BB45-BB43-87CC19F99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Molecular building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37082-AD1E-7A4B-86D3-DBC187320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Carbohydrates/lipids/nucleotides/proteins</a:t>
            </a:r>
          </a:p>
          <a:p>
            <a:r>
              <a:rPr lang="en-US" dirty="0"/>
              <a:t>Enzymes (function, co-enzymes)</a:t>
            </a:r>
          </a:p>
          <a:p>
            <a:r>
              <a:rPr lang="en-US" dirty="0"/>
              <a:t>Forces (hydrogen, van der Waals)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Macromolecule</a:t>
            </a:r>
            <a:r>
              <a:rPr lang="en-US" dirty="0"/>
              <a:t>s: simple molecules like sugars, lipids and amino acids</a:t>
            </a:r>
          </a:p>
        </p:txBody>
      </p:sp>
    </p:spTree>
    <p:extLst>
      <p:ext uri="{BB962C8B-B14F-4D97-AF65-F5344CB8AC3E}">
        <p14:creationId xmlns:p14="http://schemas.microsoft.com/office/powerpoint/2010/main" val="2948182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E0DD3-E83D-E048-AE2A-AF592EB3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7" y="45278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Carbohydrates: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A3623-9BD1-8F4B-9B54-D7D32A64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17" y="223113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Cn(H2O)n</a:t>
            </a:r>
          </a:p>
          <a:p>
            <a:r>
              <a:rPr lang="en-US" dirty="0">
                <a:solidFill>
                  <a:srgbClr val="0070C0"/>
                </a:solidFill>
              </a:rPr>
              <a:t>Monosaccharide</a:t>
            </a:r>
            <a:r>
              <a:rPr lang="en-US" dirty="0"/>
              <a:t>: any sugar that can not be hydrolysed. Smallest unit. </a:t>
            </a:r>
            <a:r>
              <a:rPr lang="en-US" dirty="0" err="1"/>
              <a:t>Eg</a:t>
            </a:r>
            <a:r>
              <a:rPr lang="en-US" dirty="0"/>
              <a:t>, Glucose</a:t>
            </a:r>
          </a:p>
          <a:p>
            <a:r>
              <a:rPr lang="en-US" dirty="0">
                <a:solidFill>
                  <a:srgbClr val="0070C0"/>
                </a:solidFill>
              </a:rPr>
              <a:t>Oligosaccharide</a:t>
            </a:r>
            <a:r>
              <a:rPr lang="en-US" dirty="0"/>
              <a:t>: substance made up of 3-10 monosaccharides</a:t>
            </a:r>
          </a:p>
          <a:p>
            <a:r>
              <a:rPr lang="en-US" dirty="0">
                <a:solidFill>
                  <a:srgbClr val="0070C0"/>
                </a:solidFill>
              </a:rPr>
              <a:t>Polysaccharide</a:t>
            </a:r>
            <a:r>
              <a:rPr lang="en-US" dirty="0"/>
              <a:t>: a complex carbohydrate composed of more than 10 monosaccharides, joined via </a:t>
            </a:r>
            <a:r>
              <a:rPr lang="en-US" dirty="0" err="1"/>
              <a:t>glycosidic</a:t>
            </a:r>
            <a:r>
              <a:rPr lang="en-US" dirty="0"/>
              <a:t> bonds. </a:t>
            </a:r>
            <a:r>
              <a:rPr lang="en-US" dirty="0" err="1"/>
              <a:t>Eg</a:t>
            </a:r>
            <a:r>
              <a:rPr lang="en-US" dirty="0"/>
              <a:t>, proteoglycans are long polysaccharides from a core protein. Eg2, glycogen</a:t>
            </a:r>
          </a:p>
          <a:p>
            <a:r>
              <a:rPr lang="en-US" dirty="0" err="1">
                <a:solidFill>
                  <a:srgbClr val="0070C0"/>
                </a:solidFill>
              </a:rPr>
              <a:t>Glycosidic</a:t>
            </a:r>
            <a:r>
              <a:rPr lang="en-US" dirty="0">
                <a:solidFill>
                  <a:srgbClr val="0070C0"/>
                </a:solidFill>
              </a:rPr>
              <a:t> bonds</a:t>
            </a:r>
            <a:r>
              <a:rPr lang="en-US" dirty="0"/>
              <a:t>: form from condensation reaction of two monosaccharides, with water as byproduct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168A7-61AD-9A44-BC66-7B4A38D62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647" y="0"/>
            <a:ext cx="3720353" cy="2659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938CC9-DC63-3E4D-B582-70C2C2B93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114" y="801769"/>
            <a:ext cx="4424533" cy="18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32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E7B00-4B7F-E242-8691-92B40E77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Lipids: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01B57-7685-9E48-99DA-163B1969C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1894"/>
            <a:ext cx="8089753" cy="5309906"/>
          </a:xfrm>
        </p:spPr>
        <p:txBody>
          <a:bodyPr/>
          <a:lstStyle/>
          <a:p>
            <a:r>
              <a:rPr lang="en-US" dirty="0"/>
              <a:t>Macromolecules made of fatty acid monomers.</a:t>
            </a:r>
          </a:p>
          <a:p>
            <a:r>
              <a:rPr lang="en-US" dirty="0">
                <a:solidFill>
                  <a:srgbClr val="0070C0"/>
                </a:solidFill>
              </a:rPr>
              <a:t>Fatty acid</a:t>
            </a:r>
            <a:r>
              <a:rPr lang="en-US" dirty="0"/>
              <a:t>: straight chain even number of carbons, with methyl at one end (CH3) and a carboxyl group at the other end</a:t>
            </a:r>
            <a:r>
              <a:rPr lang="en-US" dirty="0">
                <a:sym typeface="Wingdings" pitchFamily="2" charset="2"/>
              </a:rPr>
              <a:t> (COOH)</a:t>
            </a:r>
          </a:p>
          <a:p>
            <a:r>
              <a:rPr lang="en-US" dirty="0">
                <a:sym typeface="Wingdings" pitchFamily="2" charset="2"/>
              </a:rPr>
              <a:t>Saturated or unsaturated (dependent on presence of double carbon bond).</a:t>
            </a:r>
          </a:p>
          <a:p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Triglyceride</a:t>
            </a:r>
            <a:r>
              <a:rPr lang="en-US" dirty="0">
                <a:sym typeface="Wingdings" pitchFamily="2" charset="2"/>
              </a:rPr>
              <a:t>: 3 fatty acids bound to 1 glycerol</a:t>
            </a:r>
          </a:p>
          <a:p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Phospholipid:  </a:t>
            </a:r>
            <a:r>
              <a:rPr lang="en-US" dirty="0"/>
              <a:t>glycerol molecule, two</a:t>
            </a:r>
          </a:p>
          <a:p>
            <a:pPr marL="0" indent="0">
              <a:buNone/>
            </a:pPr>
            <a:r>
              <a:rPr lang="en-US" dirty="0"/>
              <a:t>                             fatty acids and a phosphate group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1A8D3-5A69-884F-9355-7EE339B98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753" y="0"/>
            <a:ext cx="4344294" cy="38229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B6AD90-3E2D-5340-B0D2-433D319D6104}"/>
              </a:ext>
            </a:extLst>
          </p:cNvPr>
          <p:cNvSpPr txBox="1"/>
          <p:nvPr/>
        </p:nvSpPr>
        <p:spPr>
          <a:xfrm>
            <a:off x="2665212" y="233278"/>
            <a:ext cx="4344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empus Sans ITC" panose="020F0502020204030204" pitchFamily="34" charset="0"/>
                <a:cs typeface="Tempus Sans ITC" panose="020F0502020204030204" pitchFamily="34" charset="0"/>
              </a:rPr>
              <a:t>Important for </a:t>
            </a:r>
            <a:r>
              <a:rPr lang="en-US" u="sng" dirty="0">
                <a:latin typeface="Tempus Sans ITC" panose="020F0502020204030204" pitchFamily="34" charset="0"/>
                <a:cs typeface="Tempus Sans ITC" panose="020F0502020204030204" pitchFamily="34" charset="0"/>
              </a:rPr>
              <a:t>structural support </a:t>
            </a:r>
            <a:r>
              <a:rPr lang="en-US" dirty="0">
                <a:latin typeface="Tempus Sans ITC" panose="020F0502020204030204" pitchFamily="34" charset="0"/>
                <a:cs typeface="Tempus Sans ITC" panose="020F0502020204030204" pitchFamily="34" charset="0"/>
              </a:rPr>
              <a:t>for the cell, </a:t>
            </a:r>
            <a:r>
              <a:rPr lang="en-US" u="sng" dirty="0">
                <a:latin typeface="Tempus Sans ITC" panose="020F0502020204030204" pitchFamily="34" charset="0"/>
                <a:cs typeface="Tempus Sans ITC" panose="020F0502020204030204" pitchFamily="34" charset="0"/>
              </a:rPr>
              <a:t>energy storage and cell signaling</a:t>
            </a:r>
            <a:r>
              <a:rPr lang="en-US" dirty="0">
                <a:latin typeface="Tempus Sans ITC" panose="020F0502020204030204" pitchFamily="34" charset="0"/>
                <a:cs typeface="Tempus Sans ITC" panose="020F0502020204030204" pitchFamily="34" charset="0"/>
              </a:rPr>
              <a:t>. Non polar in nature and do not interact with water </a:t>
            </a:r>
            <a:r>
              <a:rPr lang="en-US" u="sng" dirty="0">
                <a:latin typeface="Tempus Sans ITC" panose="020F0502020204030204" pitchFamily="34" charset="0"/>
                <a:cs typeface="Tempus Sans ITC" panose="020F0502020204030204" pitchFamily="34" charset="0"/>
              </a:rPr>
              <a:t>(hydrophobic</a:t>
            </a:r>
            <a:r>
              <a:rPr lang="en-US" dirty="0">
                <a:latin typeface="Tempus Sans ITC" panose="020F0502020204030204" pitchFamily="34" charset="0"/>
                <a:cs typeface="Tempus Sans ITC" panose="020F0502020204030204" pitchFamily="34" charset="0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80B2A8-5518-4749-97E7-C18E39B5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782" y="4183623"/>
            <a:ext cx="3569447" cy="190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966F405-B006-9448-87E3-A8F5B8139B22}"/>
                  </a:ext>
                </a:extLst>
              </p14:cNvPr>
              <p14:cNvContentPartPr/>
              <p14:nvPr/>
            </p14:nvContentPartPr>
            <p14:xfrm>
              <a:off x="10874351" y="5829925"/>
              <a:ext cx="719280" cy="7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966F405-B006-9448-87E3-A8F5B8139B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20711" y="5721925"/>
                <a:ext cx="826920" cy="2228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2D9E03D-F296-BF41-9C73-A2A637A418D2}"/>
              </a:ext>
            </a:extLst>
          </p:cNvPr>
          <p:cNvSpPr txBox="1"/>
          <p:nvPr/>
        </p:nvSpPr>
        <p:spPr>
          <a:xfrm>
            <a:off x="0" y="608970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Lipid metabolism is covered in GI!</a:t>
            </a:r>
          </a:p>
        </p:txBody>
      </p:sp>
    </p:spTree>
    <p:extLst>
      <p:ext uri="{BB962C8B-B14F-4D97-AF65-F5344CB8AC3E}">
        <p14:creationId xmlns:p14="http://schemas.microsoft.com/office/powerpoint/2010/main" val="263079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AC629-F882-D648-9334-FD60EA2DF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624" y="50006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Amino acids: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91AB5-6612-6B4A-8E43-812139051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624" y="1825625"/>
            <a:ext cx="6889376" cy="4351338"/>
          </a:xfrm>
        </p:spPr>
        <p:txBody>
          <a:bodyPr/>
          <a:lstStyle/>
          <a:p>
            <a:r>
              <a:rPr lang="en-US" dirty="0"/>
              <a:t>Building blocks of proteins</a:t>
            </a:r>
          </a:p>
          <a:p>
            <a:r>
              <a:rPr lang="en-US" dirty="0"/>
              <a:t>AA have an </a:t>
            </a:r>
            <a:r>
              <a:rPr lang="en-US" dirty="0">
                <a:solidFill>
                  <a:srgbClr val="0070C0"/>
                </a:solidFill>
              </a:rPr>
              <a:t>amino group </a:t>
            </a:r>
            <a:r>
              <a:rPr lang="en-US" dirty="0"/>
              <a:t>(NH2), a </a:t>
            </a:r>
            <a:r>
              <a:rPr lang="en-US" dirty="0">
                <a:solidFill>
                  <a:srgbClr val="0070C0"/>
                </a:solidFill>
              </a:rPr>
              <a:t>variable R group</a:t>
            </a:r>
            <a:r>
              <a:rPr lang="en-US" dirty="0"/>
              <a:t>, a </a:t>
            </a:r>
            <a:r>
              <a:rPr lang="en-US" dirty="0">
                <a:solidFill>
                  <a:srgbClr val="0070C0"/>
                </a:solidFill>
              </a:rPr>
              <a:t>carboxyl group </a:t>
            </a:r>
            <a:r>
              <a:rPr lang="en-US" dirty="0"/>
              <a:t>(COOH) and a hydrogen</a:t>
            </a:r>
          </a:p>
          <a:p>
            <a:r>
              <a:rPr lang="en-US" dirty="0"/>
              <a:t>AA from </a:t>
            </a:r>
            <a:r>
              <a:rPr lang="en-US" dirty="0">
                <a:solidFill>
                  <a:srgbClr val="0070C0"/>
                </a:solidFill>
              </a:rPr>
              <a:t>polypeptides</a:t>
            </a:r>
            <a:r>
              <a:rPr lang="en-US" dirty="0"/>
              <a:t> via </a:t>
            </a:r>
            <a:r>
              <a:rPr lang="en-US" dirty="0">
                <a:solidFill>
                  <a:srgbClr val="0070C0"/>
                </a:solidFill>
              </a:rPr>
              <a:t>peptide bonds</a:t>
            </a:r>
            <a:r>
              <a:rPr lang="en-US" dirty="0"/>
              <a:t>. These can be cleaved by proteases or peptidases. They are formed in condensation reactions.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496917-719C-A043-B8EA-AA779E21B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2"/>
          <a:stretch/>
        </p:blipFill>
        <p:spPr bwMode="auto">
          <a:xfrm>
            <a:off x="0" y="575996"/>
            <a:ext cx="5167406" cy="28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B0A6E1-A252-8D49-ABC0-A7AC9A12C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73" y="3429000"/>
            <a:ext cx="4273550" cy="30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4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E3199-29FD-A949-870C-A5B12714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0" y="10446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Protein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D2E20-FE11-CC4C-8EC2-7E86B1A3E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0"/>
            <a:ext cx="6934200" cy="550020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Primary</a:t>
            </a:r>
            <a:r>
              <a:rPr lang="en-US" dirty="0"/>
              <a:t>: sequence of linear amino acids with peptide bonds</a:t>
            </a:r>
          </a:p>
          <a:p>
            <a:r>
              <a:rPr lang="en-US" dirty="0">
                <a:solidFill>
                  <a:srgbClr val="0070C0"/>
                </a:solidFill>
              </a:rPr>
              <a:t>Secondary: </a:t>
            </a:r>
            <a:r>
              <a:rPr lang="en-US" dirty="0"/>
              <a:t>alpha helix/ beta pleated sheet. Hydrogen bonds.</a:t>
            </a:r>
          </a:p>
          <a:p>
            <a:pPr marL="0" indent="0">
              <a:buNone/>
            </a:pPr>
            <a:r>
              <a:rPr lang="en-US" dirty="0"/>
              <a:t>  &gt; </a:t>
            </a:r>
            <a:r>
              <a:rPr lang="en-US" dirty="0">
                <a:solidFill>
                  <a:srgbClr val="00B0F0"/>
                </a:solidFill>
              </a:rPr>
              <a:t>super secondary: </a:t>
            </a:r>
            <a:r>
              <a:rPr lang="en-US" dirty="0"/>
              <a:t>helix turn helix, beta alpha beta, zinc fingers,     leucine zip</a:t>
            </a:r>
          </a:p>
          <a:p>
            <a:r>
              <a:rPr lang="en-US" dirty="0">
                <a:solidFill>
                  <a:srgbClr val="0070C0"/>
                </a:solidFill>
              </a:rPr>
              <a:t>Tertiary: </a:t>
            </a:r>
            <a:r>
              <a:rPr lang="en-US" dirty="0"/>
              <a:t>folding into a 3D shape. Involves </a:t>
            </a:r>
            <a:r>
              <a:rPr lang="en-US" dirty="0" err="1"/>
              <a:t>disulphide</a:t>
            </a:r>
            <a:r>
              <a:rPr lang="en-US" dirty="0"/>
              <a:t> bridges, hydrogen bonds, ionic bonds, hydrophobic bonds. </a:t>
            </a:r>
          </a:p>
          <a:p>
            <a:r>
              <a:rPr lang="en-US" dirty="0">
                <a:solidFill>
                  <a:srgbClr val="0070C0"/>
                </a:solidFill>
              </a:rPr>
              <a:t>Quaternary: </a:t>
            </a:r>
            <a:r>
              <a:rPr lang="en-US" dirty="0"/>
              <a:t>multiple tertiary proteins working together. </a:t>
            </a:r>
            <a:r>
              <a:rPr lang="en-US" dirty="0" err="1"/>
              <a:t>Eg</a:t>
            </a:r>
            <a:r>
              <a:rPr lang="en-US" dirty="0"/>
              <a:t>, </a:t>
            </a:r>
            <a:r>
              <a:rPr lang="en-US" dirty="0" err="1"/>
              <a:t>haemaglobin</a:t>
            </a:r>
            <a:r>
              <a:rPr lang="en-US" dirty="0"/>
              <a:t>: x4 polypeptide chains, with a </a:t>
            </a:r>
            <a:r>
              <a:rPr lang="en-US" dirty="0" err="1"/>
              <a:t>prosethic</a:t>
            </a:r>
            <a:r>
              <a:rPr lang="en-US" dirty="0"/>
              <a:t> Fe2+ 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644E6-3941-784F-874C-FA9DED238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784792"/>
            <a:ext cx="5282180" cy="3288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398F1A-B909-E447-B2A4-C34D60562EA5}"/>
              </a:ext>
            </a:extLst>
          </p:cNvPr>
          <p:cNvSpPr txBox="1"/>
          <p:nvPr/>
        </p:nvSpPr>
        <p:spPr>
          <a:xfrm>
            <a:off x="6934200" y="5378824"/>
            <a:ext cx="465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empus Sans ITC" pitchFamily="82" charset="77"/>
              </a:rPr>
              <a:t>Van der Waals are the weakest forces, ionic are the strongest</a:t>
            </a:r>
          </a:p>
        </p:txBody>
      </p:sp>
    </p:spTree>
    <p:extLst>
      <p:ext uri="{BB962C8B-B14F-4D97-AF65-F5344CB8AC3E}">
        <p14:creationId xmlns:p14="http://schemas.microsoft.com/office/powerpoint/2010/main" val="1622778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4F7EF-5201-E148-B2BC-40EEC53A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Enzymes: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ED6FE-9F6D-D343-9503-864E1CE72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Biological catalysts</a:t>
            </a:r>
          </a:p>
          <a:p>
            <a:r>
              <a:rPr lang="en-US" dirty="0">
                <a:solidFill>
                  <a:srgbClr val="0070C0"/>
                </a:solidFill>
              </a:rPr>
              <a:t>Isoenzymes</a:t>
            </a:r>
            <a:r>
              <a:rPr lang="en-US" dirty="0"/>
              <a:t>: different structure but do the same function. </a:t>
            </a:r>
            <a:r>
              <a:rPr lang="en-US" dirty="0" err="1"/>
              <a:t>Eg</a:t>
            </a:r>
            <a:r>
              <a:rPr lang="en-US" dirty="0"/>
              <a:t>, LDH. Example of enzyme as disease marker</a:t>
            </a:r>
          </a:p>
          <a:p>
            <a:r>
              <a:rPr lang="en-US" dirty="0">
                <a:solidFill>
                  <a:srgbClr val="0070C0"/>
                </a:solidFill>
              </a:rPr>
              <a:t>Coenzymes</a:t>
            </a:r>
            <a:r>
              <a:rPr lang="en-US" dirty="0"/>
              <a:t>: form covalent bonds with the enzyme to </a:t>
            </a:r>
            <a:r>
              <a:rPr lang="en-US" dirty="0" err="1"/>
              <a:t>maximise</a:t>
            </a:r>
            <a:r>
              <a:rPr lang="en-US" dirty="0"/>
              <a:t> activity</a:t>
            </a:r>
          </a:p>
          <a:p>
            <a:r>
              <a:rPr lang="en-US" dirty="0"/>
              <a:t>Action can be affected by pH and temperature </a:t>
            </a:r>
            <a:r>
              <a:rPr lang="en-US" dirty="0">
                <a:sym typeface="Wingdings" pitchFamily="2" charset="2"/>
              </a:rPr>
              <a:t> denatured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Rate of reaction </a:t>
            </a:r>
            <a:r>
              <a:rPr lang="en-US" dirty="0">
                <a:sym typeface="Wingdings" pitchFamily="2" charset="2"/>
              </a:rPr>
              <a:t>is affected by temperature, surface area, pressure/concentration, and presence of enzyme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63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E42C-CFB3-B747-8F08-09EF2E5B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Examples of proteins: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3D787-DC63-4D49-8987-45105798B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Haemoglobin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   - x2 alpha chains and x2 beta chains, with prosthetic Fe2+ ion</a:t>
            </a:r>
          </a:p>
          <a:p>
            <a:pPr marL="0" indent="0">
              <a:buNone/>
            </a:pPr>
            <a:r>
              <a:rPr lang="en-US" dirty="0"/>
              <a:t>   - sickle cell </a:t>
            </a:r>
            <a:r>
              <a:rPr lang="en-US" dirty="0" err="1"/>
              <a:t>anaemia</a:t>
            </a:r>
            <a:r>
              <a:rPr lang="en-US" dirty="0"/>
              <a:t> occurs when erythrocytes are sickle shaped and rigid due to glutamic acid being subbed for lysine. Causes a hydrophobic patch and </a:t>
            </a:r>
            <a:r>
              <a:rPr lang="en-US" dirty="0" err="1"/>
              <a:t>haemoglobin</a:t>
            </a:r>
            <a:r>
              <a:rPr lang="en-US" dirty="0"/>
              <a:t> clumps together. Example of co-dominant genetic disorder </a:t>
            </a:r>
          </a:p>
          <a:p>
            <a:r>
              <a:rPr lang="en-US" dirty="0">
                <a:solidFill>
                  <a:srgbClr val="0070C0"/>
                </a:solidFill>
              </a:rPr>
              <a:t>Immunoglobulins </a:t>
            </a:r>
          </a:p>
          <a:p>
            <a:pPr marL="0" indent="0">
              <a:buNone/>
            </a:pPr>
            <a:r>
              <a:rPr lang="en-US" dirty="0"/>
              <a:t>  - proteins that counteract pathogens. Complementary shape to antigens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848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D439-6D6F-D343-9FFB-662D490B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3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Cells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B44C1-CEC3-FE4B-A676-F1D55C506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32" y="923189"/>
            <a:ext cx="10515600" cy="4351338"/>
          </a:xfrm>
        </p:spPr>
        <p:txBody>
          <a:bodyPr/>
          <a:lstStyle/>
          <a:p>
            <a:r>
              <a:rPr lang="en-US" dirty="0"/>
              <a:t>Organelle structure and function</a:t>
            </a:r>
          </a:p>
          <a:p>
            <a:r>
              <a:rPr lang="en-US" dirty="0"/>
              <a:t>Membranes</a:t>
            </a:r>
          </a:p>
          <a:p>
            <a:r>
              <a:rPr lang="en-US" dirty="0"/>
              <a:t>Cell junctions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1C344-39E1-194E-8AA3-A96388F79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801" y="1325563"/>
            <a:ext cx="8631818" cy="53527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5FD052-FD6C-A145-B30A-513CC05A5B07}"/>
              </a:ext>
            </a:extLst>
          </p:cNvPr>
          <p:cNvSpPr/>
          <p:nvPr/>
        </p:nvSpPr>
        <p:spPr>
          <a:xfrm>
            <a:off x="3673098" y="2464231"/>
            <a:ext cx="1069383" cy="449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2F4C74-99BE-574C-A933-C5A3362A783E}"/>
              </a:ext>
            </a:extLst>
          </p:cNvPr>
          <p:cNvSpPr/>
          <p:nvPr/>
        </p:nvSpPr>
        <p:spPr>
          <a:xfrm>
            <a:off x="3662764" y="3805874"/>
            <a:ext cx="1069383" cy="433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EADAC-E657-A44A-8471-E6D49347436C}"/>
              </a:ext>
            </a:extLst>
          </p:cNvPr>
          <p:cNvSpPr/>
          <p:nvPr/>
        </p:nvSpPr>
        <p:spPr>
          <a:xfrm>
            <a:off x="3673098" y="4961080"/>
            <a:ext cx="1069383" cy="449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C15948-4209-874D-811F-D3EAAA87F629}"/>
              </a:ext>
            </a:extLst>
          </p:cNvPr>
          <p:cNvSpPr/>
          <p:nvPr/>
        </p:nvSpPr>
        <p:spPr>
          <a:xfrm>
            <a:off x="9548901" y="2790735"/>
            <a:ext cx="1069383" cy="449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CCBA22-9BDA-A145-AB06-AFACF6953B54}"/>
              </a:ext>
            </a:extLst>
          </p:cNvPr>
          <p:cNvSpPr/>
          <p:nvPr/>
        </p:nvSpPr>
        <p:spPr>
          <a:xfrm>
            <a:off x="9739386" y="4736355"/>
            <a:ext cx="1186919" cy="449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5732156-FFC0-1D45-8A51-1B571354D0E1}"/>
                  </a:ext>
                </a:extLst>
              </p14:cNvPr>
              <p14:cNvContentPartPr/>
              <p14:nvPr/>
            </p14:nvContentPartPr>
            <p14:xfrm>
              <a:off x="3375458" y="2555402"/>
              <a:ext cx="360" cy="294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5732156-FFC0-1D45-8A51-1B571354D0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66818" y="2546762"/>
                <a:ext cx="1800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42C362B-2835-F24E-AF1F-48927D396E0E}"/>
                  </a:ext>
                </a:extLst>
              </p14:cNvPr>
              <p14:cNvContentPartPr/>
              <p14:nvPr/>
            </p14:nvContentPartPr>
            <p14:xfrm>
              <a:off x="3253778" y="3878042"/>
              <a:ext cx="217440" cy="348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42C362B-2835-F24E-AF1F-48927D396E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45138" y="3869042"/>
                <a:ext cx="23508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77ABCAA-B008-F843-86F7-1C8FE6EF0736}"/>
                  </a:ext>
                </a:extLst>
              </p14:cNvPr>
              <p14:cNvContentPartPr/>
              <p14:nvPr/>
            </p14:nvContentPartPr>
            <p14:xfrm>
              <a:off x="3260258" y="5060642"/>
              <a:ext cx="276480" cy="453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77ABCAA-B008-F843-86F7-1C8FE6EF073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51618" y="5051642"/>
                <a:ext cx="29412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E61E985-0379-5949-9225-70B9ADD64D4B}"/>
                  </a:ext>
                </a:extLst>
              </p14:cNvPr>
              <p14:cNvContentPartPr/>
              <p14:nvPr/>
            </p14:nvContentPartPr>
            <p14:xfrm>
              <a:off x="10758698" y="2873642"/>
              <a:ext cx="358200" cy="364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E61E985-0379-5949-9225-70B9ADD64D4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50058" y="2865002"/>
                <a:ext cx="37584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15B6CED-E7D6-9C44-BA7D-976ECD4670A6}"/>
                  </a:ext>
                </a:extLst>
              </p14:cNvPr>
              <p14:cNvContentPartPr/>
              <p14:nvPr/>
            </p14:nvContentPartPr>
            <p14:xfrm>
              <a:off x="11161538" y="4789562"/>
              <a:ext cx="235440" cy="407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15B6CED-E7D6-9C44-BA7D-976ECD4670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52898" y="4780922"/>
                <a:ext cx="2530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E293EB3-46F8-C84C-9BB3-CE6B26B9C33D}"/>
                  </a:ext>
                </a:extLst>
              </p14:cNvPr>
              <p14:cNvContentPartPr/>
              <p14:nvPr/>
            </p14:nvContentPartPr>
            <p14:xfrm>
              <a:off x="3455018" y="4216082"/>
              <a:ext cx="11772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E293EB3-46F8-C84C-9BB3-CE6B26B9C33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46378" y="4207442"/>
                <a:ext cx="13536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279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044A2-4F59-3B40-96B5-C169D1B93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ATP—ADP cycle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2ED6C889-6D0C-4DC1-8CE2-2D528B06F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536" y="1868151"/>
            <a:ext cx="5180245" cy="3731058"/>
          </a:xfrm>
        </p:spPr>
        <p:txBody>
          <a:bodyPr>
            <a:normAutofit/>
          </a:bodyPr>
          <a:lstStyle/>
          <a:p>
            <a:r>
              <a:rPr lang="en-US" sz="2400" dirty="0"/>
              <a:t>ATP is the universal energy source</a:t>
            </a:r>
          </a:p>
          <a:p>
            <a:r>
              <a:rPr lang="en-US" sz="2400" dirty="0"/>
              <a:t>ADP is formed from ATP, as phosphates are released. </a:t>
            </a:r>
          </a:p>
          <a:p>
            <a:r>
              <a:rPr lang="en-US" sz="2400" dirty="0" err="1"/>
              <a:t>ATP+water</a:t>
            </a:r>
            <a:r>
              <a:rPr lang="en-US" sz="2400" dirty="0"/>
              <a:t> -&gt; ADP +phosphate + H+</a:t>
            </a:r>
          </a:p>
          <a:p>
            <a:r>
              <a:rPr lang="en-US" sz="2400" dirty="0"/>
              <a:t>ATP is produced via the oxidation of lipids/proteins/carbs</a:t>
            </a:r>
          </a:p>
          <a:p>
            <a:endParaRPr lang="en-US" sz="20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F62BD0F-83AB-B147-BA16-71B275234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50" y="852879"/>
            <a:ext cx="5120283" cy="47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70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2A48-0EBF-EE48-8149-4A474FD5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Metabolism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40CB7-E685-D741-85A8-454339F16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‘Chemical reactions that occur in a living organism’</a:t>
            </a:r>
          </a:p>
          <a:p>
            <a:r>
              <a:rPr lang="en-US" dirty="0">
                <a:solidFill>
                  <a:srgbClr val="0070C0"/>
                </a:solidFill>
              </a:rPr>
              <a:t>Basal Metabolic Rate</a:t>
            </a:r>
            <a:r>
              <a:rPr lang="en-US" dirty="0"/>
              <a:t>: the measure of energy required to maintain non-exercise bodily function</a:t>
            </a:r>
          </a:p>
          <a:p>
            <a:pPr marL="0" indent="0">
              <a:buNone/>
            </a:pPr>
            <a:r>
              <a:rPr lang="en-US" dirty="0"/>
              <a:t>   &gt; affected by factors such as gender/age/diet</a:t>
            </a:r>
          </a:p>
          <a:p>
            <a:pPr marL="0" indent="0">
              <a:buNone/>
            </a:pPr>
            <a:r>
              <a:rPr lang="en-US" dirty="0"/>
              <a:t>   &gt; </a:t>
            </a:r>
            <a:r>
              <a:rPr lang="en-US" dirty="0" err="1"/>
              <a:t>eg</a:t>
            </a:r>
            <a:r>
              <a:rPr lang="en-US" dirty="0"/>
              <a:t>, respiration/biosynthesis. </a:t>
            </a:r>
          </a:p>
          <a:p>
            <a:r>
              <a:rPr lang="en-US" dirty="0"/>
              <a:t>4 ways components are synthesized in the body</a:t>
            </a:r>
          </a:p>
          <a:p>
            <a:pPr marL="0" indent="0">
              <a:buNone/>
            </a:pPr>
            <a:r>
              <a:rPr lang="en-US" dirty="0"/>
              <a:t>   &gt; </a:t>
            </a:r>
            <a:r>
              <a:rPr lang="en-US" dirty="0">
                <a:solidFill>
                  <a:srgbClr val="0070C0"/>
                </a:solidFill>
              </a:rPr>
              <a:t>storage</a:t>
            </a:r>
            <a:r>
              <a:rPr lang="en-US" dirty="0"/>
              <a:t> (anabolic)</a:t>
            </a:r>
          </a:p>
          <a:p>
            <a:pPr marL="0" indent="0">
              <a:buNone/>
            </a:pPr>
            <a:r>
              <a:rPr lang="en-US" dirty="0"/>
              <a:t>   &gt; </a:t>
            </a:r>
            <a:r>
              <a:rPr lang="en-US" dirty="0">
                <a:solidFill>
                  <a:srgbClr val="0070C0"/>
                </a:solidFill>
              </a:rPr>
              <a:t>biosynthesis</a:t>
            </a:r>
            <a:r>
              <a:rPr lang="en-US" dirty="0"/>
              <a:t> (anabolic)</a:t>
            </a:r>
          </a:p>
          <a:p>
            <a:pPr marL="0" indent="0">
              <a:buNone/>
            </a:pPr>
            <a:r>
              <a:rPr lang="en-US" dirty="0"/>
              <a:t>   &gt; </a:t>
            </a:r>
            <a:r>
              <a:rPr lang="en-US" dirty="0">
                <a:solidFill>
                  <a:srgbClr val="0070C0"/>
                </a:solidFill>
              </a:rPr>
              <a:t>waste disposal </a:t>
            </a:r>
            <a:r>
              <a:rPr lang="en-US" dirty="0"/>
              <a:t>(catabolic)</a:t>
            </a:r>
          </a:p>
          <a:p>
            <a:pPr marL="0" indent="0">
              <a:buNone/>
            </a:pPr>
            <a:r>
              <a:rPr lang="en-US" dirty="0"/>
              <a:t>   &gt; </a:t>
            </a:r>
            <a:r>
              <a:rPr lang="en-US" dirty="0">
                <a:solidFill>
                  <a:srgbClr val="0070C0"/>
                </a:solidFill>
              </a:rPr>
              <a:t>oxidation</a:t>
            </a:r>
            <a:r>
              <a:rPr lang="en-US" dirty="0"/>
              <a:t> (catabolic)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1B766-7ECB-E444-A4B5-67A5E8944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414" y="3781556"/>
            <a:ext cx="3878036" cy="282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3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3FA32-47F8-974D-B49D-C479905C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8" y="-456065"/>
            <a:ext cx="6356606" cy="184328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Glycolysis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16896-6D40-CC4D-8357-C6368070F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88" y="892948"/>
            <a:ext cx="6358432" cy="372861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LEARN THE STEPS WHICH USE ATP AND RELEASE ATP </a:t>
            </a:r>
          </a:p>
          <a:p>
            <a:endParaRPr lang="en-US" sz="2000" dirty="0"/>
          </a:p>
          <a:p>
            <a:r>
              <a:rPr lang="en-US" sz="2000" dirty="0"/>
              <a:t>Occurs in the cytoplasm of the cell</a:t>
            </a:r>
          </a:p>
          <a:p>
            <a:r>
              <a:rPr lang="en-US" sz="2000" dirty="0"/>
              <a:t>Produces 2x NADH, (net) x2 ATP, x2 pyruvate</a:t>
            </a:r>
          </a:p>
          <a:p>
            <a:r>
              <a:rPr lang="en-US" sz="2000" dirty="0"/>
              <a:t>Phosphofructokinase is the rate limiting step. High ATP limits. </a:t>
            </a:r>
          </a:p>
          <a:p>
            <a:r>
              <a:rPr lang="en-US" sz="2000" dirty="0"/>
              <a:t>Pyruvate then continue to the Krebs cycle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052" name="Picture 4" descr="Timeline&#10;&#10;Description automatically generated">
            <a:extLst>
              <a:ext uri="{FF2B5EF4-FFF2-40B4-BE49-F238E27FC236}">
                <a16:creationId xmlns:a16="http://schemas.microsoft.com/office/drawing/2014/main" id="{B5BC2DE3-44E6-4C48-8164-122B4BB95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396"/>
          <a:stretch/>
        </p:blipFill>
        <p:spPr bwMode="auto">
          <a:xfrm>
            <a:off x="7556409" y="557190"/>
            <a:ext cx="3995928" cy="55718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165A0C-2B42-E441-A1B7-13EEE3CED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90" y="3632886"/>
            <a:ext cx="3225114" cy="32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77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9869-AD34-294B-A4DA-BECBBE9E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Krebs cycle: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78467-8F84-8D4F-A926-52D199AD3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Occurs in the </a:t>
            </a:r>
            <a:r>
              <a:rPr lang="en-US" dirty="0">
                <a:solidFill>
                  <a:srgbClr val="0070C0"/>
                </a:solidFill>
              </a:rPr>
              <a:t>mitochondrial matrix</a:t>
            </a:r>
          </a:p>
          <a:p>
            <a:pPr fontAlgn="base"/>
            <a:r>
              <a:rPr lang="en-GB" dirty="0"/>
              <a:t>One pyruvate molecule produces 1x ATP molecules, 3x NADH molecules, and 1x FADH</a:t>
            </a:r>
            <a:r>
              <a:rPr lang="en-GB" baseline="-25000" dirty="0"/>
              <a:t>2</a:t>
            </a:r>
            <a:r>
              <a:rPr lang="en-GB" dirty="0"/>
              <a:t> molecules. Released 2x CO</a:t>
            </a:r>
            <a:r>
              <a:rPr lang="en-GB" baseline="-25000" dirty="0"/>
              <a:t>2</a:t>
            </a:r>
            <a:endParaRPr lang="en-GB" dirty="0"/>
          </a:p>
          <a:p>
            <a:pPr fontAlgn="base"/>
            <a:r>
              <a:rPr lang="en-GB" dirty="0"/>
              <a:t> </a:t>
            </a:r>
            <a:r>
              <a:rPr lang="en-GB" dirty="0">
                <a:solidFill>
                  <a:srgbClr val="0070C0"/>
                </a:solidFill>
              </a:rPr>
              <a:t>Isocitrate dehydrogenase</a:t>
            </a:r>
            <a:r>
              <a:rPr lang="en-GB" dirty="0"/>
              <a:t> is the rate limiting enzyme</a:t>
            </a:r>
          </a:p>
          <a:p>
            <a:pPr fontAlgn="base"/>
            <a:r>
              <a:rPr lang="en-GB" dirty="0"/>
              <a:t> Krebs is inhibited by NADH </a:t>
            </a:r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97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78F16FF-ECE9-A04D-95E8-44BE8C8D3C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73" y="595944"/>
            <a:ext cx="7122653" cy="566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41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62763-5057-C64D-93A7-F57D3BCF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74" y="28900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Oxidative Phosphorylation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4D3EE-AE75-374F-861E-FE66332A2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4569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Electron transport chain</a:t>
            </a:r>
          </a:p>
          <a:p>
            <a:r>
              <a:rPr lang="en-US" dirty="0"/>
              <a:t>Inner mitochondrial membrane</a:t>
            </a:r>
          </a:p>
          <a:p>
            <a:r>
              <a:rPr lang="en-US" dirty="0"/>
              <a:t>NADH and FADH oxidize to deliver electrons to power the proton pumps</a:t>
            </a:r>
          </a:p>
          <a:p>
            <a:r>
              <a:rPr lang="en-US" dirty="0"/>
              <a:t>Work via </a:t>
            </a:r>
            <a:r>
              <a:rPr lang="en-US" dirty="0">
                <a:solidFill>
                  <a:srgbClr val="0070C0"/>
                </a:solidFill>
              </a:rPr>
              <a:t>electrochemical gradient</a:t>
            </a:r>
            <a:r>
              <a:rPr lang="en-US" dirty="0"/>
              <a:t>. H+ pumped into the intermembrane space, build up this gradient. H+ ions then flow down the gradient, through ATP synthase to form ATP</a:t>
            </a:r>
          </a:p>
          <a:p>
            <a:r>
              <a:rPr lang="en-US" dirty="0"/>
              <a:t>Electrons then transferred to O2 (acts as the </a:t>
            </a:r>
            <a:r>
              <a:rPr lang="en-US" dirty="0">
                <a:solidFill>
                  <a:srgbClr val="0070C0"/>
                </a:solidFill>
              </a:rPr>
              <a:t>final electron acceptor</a:t>
            </a:r>
            <a:r>
              <a:rPr lang="en-US" dirty="0"/>
              <a:t>) to split to form water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ECB5F-5A8A-744B-9C2F-CEF658A3BE25}"/>
              </a:ext>
            </a:extLst>
          </p:cNvPr>
          <p:cNvSpPr txBox="1"/>
          <p:nvPr/>
        </p:nvSpPr>
        <p:spPr>
          <a:xfrm>
            <a:off x="6679769" y="289006"/>
            <a:ext cx="5067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Total ATP from one molecule of glucose is 34 ATP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One molecule of NADH = 3 ATP</a:t>
            </a:r>
          </a:p>
          <a:p>
            <a:r>
              <a:rPr lang="en-US" dirty="0">
                <a:solidFill>
                  <a:srgbClr val="FF0000"/>
                </a:solidFill>
              </a:rPr>
              <a:t>One molecule of FADH= 2 ATP</a:t>
            </a:r>
          </a:p>
        </p:txBody>
      </p:sp>
    </p:spTree>
    <p:extLst>
      <p:ext uri="{BB962C8B-B14F-4D97-AF65-F5344CB8AC3E}">
        <p14:creationId xmlns:p14="http://schemas.microsoft.com/office/powerpoint/2010/main" val="1536403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BF5182C-2DAF-F84D-87FC-860D9A71AC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3" y="230741"/>
            <a:ext cx="10840199" cy="60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7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56BC7-6DD8-0E43-AE2D-DB7C6507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Fatty acid (beta) oxidation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6109C-3DD0-7947-A7C6-24B9B7547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Production of ATP from fat consumption. Occur in the mitochondria.</a:t>
            </a:r>
          </a:p>
          <a:p>
            <a:r>
              <a:rPr lang="en-US" dirty="0"/>
              <a:t>Rate increases when there is not enough glucose to produce Acetyl CoA</a:t>
            </a:r>
          </a:p>
          <a:p>
            <a:r>
              <a:rPr lang="en-US" dirty="0"/>
              <a:t>Acetyl CoA can be derived from beta oxidation of fatty acids (for Krebs)</a:t>
            </a:r>
          </a:p>
          <a:p>
            <a:r>
              <a:rPr lang="en-US" dirty="0"/>
              <a:t>Fatty acids are activated: form acyl-CoA. Then enter the mitochondria via carnitine shuttle.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83920-E8F9-9240-9348-8F41210DEB09}"/>
              </a:ext>
            </a:extLst>
          </p:cNvPr>
          <p:cNvSpPr txBox="1"/>
          <p:nvPr/>
        </p:nvSpPr>
        <p:spPr>
          <a:xfrm>
            <a:off x="4160520" y="5280660"/>
            <a:ext cx="530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Pathology- diabetic ketoacidosis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DB76C-1813-F741-9C4B-61905E00E209}"/>
              </a:ext>
            </a:extLst>
          </p:cNvPr>
          <p:cNvSpPr txBox="1"/>
          <p:nvPr/>
        </p:nvSpPr>
        <p:spPr>
          <a:xfrm>
            <a:off x="2103120" y="5600263"/>
            <a:ext cx="889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Complication of type 1 diabetes. When  high blood sugar. Ketones build up. </a:t>
            </a:r>
          </a:p>
        </p:txBody>
      </p:sp>
    </p:spTree>
    <p:extLst>
      <p:ext uri="{BB962C8B-B14F-4D97-AF65-F5344CB8AC3E}">
        <p14:creationId xmlns:p14="http://schemas.microsoft.com/office/powerpoint/2010/main" val="3785877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67141-5D75-5147-91FE-AB1D5CB8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DNA/RNA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84DEF-0FAD-ED48-B0FA-524174B7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Structure</a:t>
            </a:r>
          </a:p>
          <a:p>
            <a:r>
              <a:rPr lang="en-US"/>
              <a:t>Replication</a:t>
            </a:r>
          </a:p>
          <a:p>
            <a:r>
              <a:rPr lang="en-US"/>
              <a:t>Transcription/ translation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140EA82-0B3E-B741-82EA-EA24AE6F1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60" y="195580"/>
            <a:ext cx="7292340" cy="486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9BA221-233E-CB44-B869-7F8575E2325D}"/>
              </a:ext>
            </a:extLst>
          </p:cNvPr>
          <p:cNvSpPr txBox="1"/>
          <p:nvPr/>
        </p:nvSpPr>
        <p:spPr>
          <a:xfrm>
            <a:off x="5783580" y="5057140"/>
            <a:ext cx="6080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/>
              <a:t>DNA coils to nucleosomes </a:t>
            </a:r>
            <a:r>
              <a:rPr lang="en-US">
                <a:sym typeface="Wingdings" pitchFamily="2" charset="2"/>
              </a:rPr>
              <a:t> supercoils  chromosomes</a:t>
            </a:r>
          </a:p>
          <a:p>
            <a:pPr marL="285750" indent="-285750">
              <a:buFontTx/>
              <a:buChar char="-"/>
            </a:pPr>
            <a:r>
              <a:rPr lang="en-US">
                <a:sym typeface="Wingdings" pitchFamily="2" charset="2"/>
              </a:rPr>
              <a:t>DNA wraps around histones</a:t>
            </a:r>
          </a:p>
          <a:p>
            <a:pPr marL="285750" indent="-285750">
              <a:buFontTx/>
              <a:buChar char="-"/>
            </a:pPr>
            <a:r>
              <a:rPr lang="en-US">
                <a:sym typeface="Wingdings" pitchFamily="2" charset="2"/>
              </a:rPr>
              <a:t>Double helix anti- parallel structure </a:t>
            </a:r>
          </a:p>
          <a:p>
            <a:pPr marL="285750" indent="-285750">
              <a:buFontTx/>
              <a:buChar char="-"/>
            </a:pPr>
            <a:r>
              <a:rPr lang="en-US">
                <a:sym typeface="Wingdings" pitchFamily="2" charset="2"/>
              </a:rPr>
              <a:t>Complementary base pairing; A&amp;T (2 H bonds), G&amp;C (3 H bonds)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F9F698-4041-1B43-95B7-8757379E5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66"/>
          <a:stretch/>
        </p:blipFill>
        <p:spPr>
          <a:xfrm>
            <a:off x="188498" y="3733165"/>
            <a:ext cx="5595082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91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62B7-FD52-6F46-81F2-51712436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DNA vs RNA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4EF12D9-7D73-814C-9AAE-EB79F38009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8192013"/>
              </p:ext>
            </p:extLst>
          </p:nvPr>
        </p:nvGraphicFramePr>
        <p:xfrm>
          <a:off x="1181100" y="2625725"/>
          <a:ext cx="8229600" cy="337185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65108647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586576596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DNA</a:t>
                      </a:r>
                      <a:endParaRPr lang="en-GB">
                        <a:effectLst/>
                      </a:endParaRPr>
                    </a:p>
                  </a:txBody>
                  <a:tcPr marL="114300" marR="114300" marT="114300" marB="114300">
                    <a:lnL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RNA</a:t>
                      </a:r>
                      <a:endParaRPr lang="en-GB" dirty="0">
                        <a:effectLst/>
                      </a:endParaRPr>
                    </a:p>
                  </a:txBody>
                  <a:tcPr marL="114300" marR="114300" marT="114300" marB="114300">
                    <a:lnL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20175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Found in the nucleus </a:t>
                      </a:r>
                      <a:endParaRPr lang="en-GB">
                        <a:effectLst/>
                      </a:endParaRPr>
                    </a:p>
                  </a:txBody>
                  <a:tcPr marL="114300" marR="114300" marT="114300" marB="114300">
                    <a:lnL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Found in the cytoplasm</a:t>
                      </a:r>
                      <a:endParaRPr lang="en-GB">
                        <a:effectLst/>
                      </a:endParaRPr>
                    </a:p>
                  </a:txBody>
                  <a:tcPr marL="114300" marR="114300" marT="114300" marB="114300">
                    <a:lnL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38233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Deoxyribose sugar</a:t>
                      </a:r>
                      <a:endParaRPr lang="en-GB">
                        <a:effectLst/>
                      </a:endParaRPr>
                    </a:p>
                  </a:txBody>
                  <a:tcPr marL="114300" marR="114300" marT="114300" marB="114300">
                    <a:lnL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Ribose sugar</a:t>
                      </a:r>
                      <a:endParaRPr lang="en-GB">
                        <a:effectLst/>
                      </a:endParaRPr>
                    </a:p>
                  </a:txBody>
                  <a:tcPr marL="114300" marR="114300" marT="114300" marB="114300">
                    <a:lnL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55123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Double stranded</a:t>
                      </a:r>
                      <a:endParaRPr lang="en-GB">
                        <a:effectLst/>
                      </a:endParaRPr>
                    </a:p>
                  </a:txBody>
                  <a:tcPr marL="114300" marR="114300" marT="114300" marB="114300">
                    <a:lnL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Single stranded</a:t>
                      </a:r>
                      <a:endParaRPr lang="en-GB">
                        <a:effectLst/>
                      </a:endParaRPr>
                    </a:p>
                  </a:txBody>
                  <a:tcPr marL="114300" marR="114300" marT="114300" marB="114300">
                    <a:lnL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758924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Adenine, Guanine, Thymine and Cytosine</a:t>
                      </a:r>
                      <a:endParaRPr lang="en-GB" dirty="0">
                        <a:effectLst/>
                      </a:endParaRPr>
                    </a:p>
                  </a:txBody>
                  <a:tcPr marL="114300" marR="114300" marT="114300" marB="114300">
                    <a:lnL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Adenine, Uracil, Guanine, Thymine and Cytosine</a:t>
                      </a:r>
                      <a:endParaRPr lang="en-GB" dirty="0">
                        <a:effectLst/>
                      </a:endParaRPr>
                    </a:p>
                  </a:txBody>
                  <a:tcPr marL="114300" marR="114300" marT="114300" marB="114300">
                    <a:lnL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4826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6D2F71A-E75B-1A4C-B65D-C90ED491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AE3C0-99A4-7045-BBFE-C531DC86E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00" y="228600"/>
            <a:ext cx="4013200" cy="20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00091-482C-8C4F-AC9B-1D91ADF7E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571" y="26987"/>
            <a:ext cx="2672443" cy="245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0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E3BC41-418D-4D44-8B45-82DF21F99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611" y="689553"/>
            <a:ext cx="8274444" cy="51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39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26CC5-4B3A-A64B-A739-CC581EA7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DNA replication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9E7F8-B87D-9049-B438-D9A5D28FB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14153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Semi conservative replication</a:t>
            </a:r>
          </a:p>
          <a:p>
            <a:r>
              <a:rPr lang="en-US" dirty="0"/>
              <a:t>In the </a:t>
            </a:r>
            <a:r>
              <a:rPr lang="en-US" dirty="0">
                <a:solidFill>
                  <a:srgbClr val="0070C0"/>
                </a:solidFill>
              </a:rPr>
              <a:t>S phase </a:t>
            </a:r>
            <a:r>
              <a:rPr lang="en-US" dirty="0"/>
              <a:t>of the cell cycle</a:t>
            </a:r>
          </a:p>
          <a:p>
            <a:r>
              <a:rPr lang="en-US" dirty="0">
                <a:solidFill>
                  <a:srgbClr val="0070C0"/>
                </a:solidFill>
              </a:rPr>
              <a:t>Topoisomerase</a:t>
            </a:r>
            <a:r>
              <a:rPr lang="en-US" dirty="0"/>
              <a:t>: unwinds supercoils. Breaks phosphodiester bonds</a:t>
            </a:r>
          </a:p>
          <a:p>
            <a:r>
              <a:rPr lang="en-US" dirty="0">
                <a:solidFill>
                  <a:srgbClr val="0070C0"/>
                </a:solidFill>
              </a:rPr>
              <a:t>Helicase</a:t>
            </a:r>
            <a:r>
              <a:rPr lang="en-US" dirty="0"/>
              <a:t>: breaks hydrogen bonds between bases</a:t>
            </a:r>
          </a:p>
          <a:p>
            <a:r>
              <a:rPr lang="en-US" dirty="0">
                <a:solidFill>
                  <a:srgbClr val="0070C0"/>
                </a:solidFill>
              </a:rPr>
              <a:t>DNA polymerase: </a:t>
            </a:r>
            <a:r>
              <a:rPr lang="en-US" dirty="0"/>
              <a:t>reads strands 3’ to 5’, prints 5’ to 3’. </a:t>
            </a:r>
          </a:p>
          <a:p>
            <a:r>
              <a:rPr lang="en-US" dirty="0"/>
              <a:t>Leading and lagging strand. Lagging because of DNA polymerase only reading and printing in one direction. Results in </a:t>
            </a:r>
            <a:r>
              <a:rPr lang="en-US" dirty="0">
                <a:solidFill>
                  <a:srgbClr val="0070C0"/>
                </a:solidFill>
              </a:rPr>
              <a:t>Okazaki fragments</a:t>
            </a:r>
            <a:r>
              <a:rPr lang="en-US" dirty="0"/>
              <a:t>. Joined by </a:t>
            </a:r>
            <a:r>
              <a:rPr lang="en-US" dirty="0">
                <a:solidFill>
                  <a:srgbClr val="0070C0"/>
                </a:solidFill>
              </a:rPr>
              <a:t>DNA ligase</a:t>
            </a:r>
            <a:r>
              <a:rPr lang="en-US" dirty="0"/>
              <a:t>. </a:t>
            </a:r>
          </a:p>
          <a:p>
            <a:r>
              <a:rPr lang="en-US" dirty="0"/>
              <a:t>Occurs in replication fork</a:t>
            </a:r>
          </a:p>
          <a:p>
            <a:r>
              <a:rPr lang="en-US" dirty="0"/>
              <a:t>Results in identical DNA: one new strand, one parent strand. 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8801C4E-D720-C54A-A5FF-20ECA21D1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0" y="0"/>
            <a:ext cx="6182360" cy="309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772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8C6E-581F-5D4B-89FB-3DD659BF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Protein synthesis: transcription and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3128B-9440-134D-A467-40B4672FF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Transcription: </a:t>
            </a:r>
            <a:r>
              <a:rPr lang="en-US" dirty="0"/>
              <a:t>DNA to mRNA</a:t>
            </a:r>
          </a:p>
          <a:p>
            <a:pPr marL="0" indent="0">
              <a:buNone/>
            </a:pPr>
            <a:r>
              <a:rPr lang="en-US" dirty="0"/>
              <a:t>   &gt; in the nucleus</a:t>
            </a:r>
          </a:p>
          <a:p>
            <a:pPr marL="0" indent="0">
              <a:buNone/>
            </a:pPr>
            <a:r>
              <a:rPr lang="en-US" dirty="0"/>
              <a:t>   &gt; via topoisomerase and RNA polymerase </a:t>
            </a:r>
          </a:p>
          <a:p>
            <a:pPr marL="0" indent="0">
              <a:buNone/>
            </a:pPr>
            <a:r>
              <a:rPr lang="en-US" dirty="0"/>
              <a:t>   &gt; mRNA moves out via nuclear pores</a:t>
            </a:r>
          </a:p>
          <a:p>
            <a:r>
              <a:rPr lang="en-US" dirty="0">
                <a:solidFill>
                  <a:srgbClr val="0070C0"/>
                </a:solidFill>
              </a:rPr>
              <a:t>Translation</a:t>
            </a:r>
            <a:r>
              <a:rPr lang="en-US" dirty="0"/>
              <a:t>: mRNA to polypeptide </a:t>
            </a:r>
          </a:p>
          <a:p>
            <a:pPr marL="0" indent="0">
              <a:buNone/>
            </a:pPr>
            <a:r>
              <a:rPr lang="en-US" dirty="0"/>
              <a:t>   &gt; occurs on ribosomes</a:t>
            </a:r>
          </a:p>
          <a:p>
            <a:pPr marL="0" indent="0">
              <a:buNone/>
            </a:pPr>
            <a:r>
              <a:rPr lang="en-US" dirty="0"/>
              <a:t>   &gt; tRNA carries a specific anticodon to the corresponding codon on mRNA</a:t>
            </a:r>
          </a:p>
          <a:p>
            <a:pPr marL="0" indent="0">
              <a:buNone/>
            </a:pPr>
            <a:r>
              <a:rPr lang="en-US" dirty="0"/>
              <a:t>  &gt; produces a chain on amino acids, until stop codon reached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65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FABE-4641-BB44-A5BF-C8D49866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Mitosis/ meiosis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2EC80-F5E6-6D41-9FDB-B2D01EE7D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Stages</a:t>
            </a:r>
          </a:p>
          <a:p>
            <a:r>
              <a:rPr lang="en-US" dirty="0"/>
              <a:t>Cell cycle</a:t>
            </a:r>
          </a:p>
          <a:p>
            <a:r>
              <a:rPr lang="en-US" dirty="0"/>
              <a:t>Light microscopy </a:t>
            </a:r>
          </a:p>
          <a:p>
            <a:r>
              <a:rPr lang="en-US" dirty="0"/>
              <a:t>Abnormalities</a:t>
            </a:r>
          </a:p>
          <a:p>
            <a:r>
              <a:rPr lang="en-US" dirty="0"/>
              <a:t>Mendel’s second law </a:t>
            </a:r>
          </a:p>
          <a:p>
            <a:r>
              <a:rPr lang="en-US" dirty="0"/>
              <a:t>Gonadal Mosaicism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504C9D-FB1C-AA43-B2D9-F65947082412}"/>
              </a:ext>
            </a:extLst>
          </p:cNvPr>
          <p:cNvCxnSpPr/>
          <p:nvPr/>
        </p:nvCxnSpPr>
        <p:spPr>
          <a:xfrm flipV="1">
            <a:off x="4425043" y="3167743"/>
            <a:ext cx="1796143" cy="930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B66507D-94CE-5040-AAAC-73C69FE4862A}"/>
              </a:ext>
            </a:extLst>
          </p:cNvPr>
          <p:cNvSpPr txBox="1"/>
          <p:nvPr/>
        </p:nvSpPr>
        <p:spPr>
          <a:xfrm>
            <a:off x="6515100" y="2505670"/>
            <a:ext cx="529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Law of independent assortment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During gamete formation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Creates variation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7E556-FAF7-3C41-9D0E-F8E2EBD1A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656" y="3493294"/>
            <a:ext cx="3562143" cy="320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58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A47EB-4015-3844-87B3-B7AC99D5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The cell cycle: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C308A-3D4B-5846-BE31-A7DD04CAF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45280" cy="4351338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G1, S, G2, M</a:t>
            </a:r>
          </a:p>
          <a:p>
            <a:r>
              <a:rPr lang="en-US" dirty="0"/>
              <a:t>Required for growth and repair </a:t>
            </a:r>
          </a:p>
          <a:p>
            <a:r>
              <a:rPr lang="en-US" dirty="0"/>
              <a:t>Checkpoints in G1, G2, and mitosis </a:t>
            </a:r>
          </a:p>
          <a:p>
            <a:r>
              <a:rPr lang="en-US" dirty="0"/>
              <a:t>Takes 24 hours: G1 =11 hours, S= 8 hours, G2= 4 hours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mage result for cell cycle">
            <a:extLst>
              <a:ext uri="{FF2B5EF4-FFF2-40B4-BE49-F238E27FC236}">
                <a16:creationId xmlns:a16="http://schemas.microsoft.com/office/drawing/2014/main" id="{09F6C7AA-2AD0-FA45-8C56-263975ED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40" y="0"/>
            <a:ext cx="66675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25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112DE-7D67-BE4F-B3E2-2B843DAC7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-160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Mitosis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D317B-5928-FD4D-AD00-3D4EA4441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866776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en-GB" b="1" dirty="0">
                <a:solidFill>
                  <a:srgbClr val="0070C0"/>
                </a:solidFill>
              </a:rPr>
              <a:t>Interphase</a:t>
            </a:r>
            <a:br>
              <a:rPr lang="en-GB" dirty="0"/>
            </a:br>
            <a:r>
              <a:rPr lang="en-GB" dirty="0"/>
              <a:t>DNA and organelles replicate, nuclear membrane disappears</a:t>
            </a:r>
            <a:endParaRPr lang="en-GB" b="1" dirty="0"/>
          </a:p>
          <a:p>
            <a:pPr fontAlgn="base"/>
            <a:r>
              <a:rPr lang="en-GB" b="1" dirty="0">
                <a:solidFill>
                  <a:srgbClr val="0070C0"/>
                </a:solidFill>
              </a:rPr>
              <a:t>Prophase</a:t>
            </a:r>
            <a:br>
              <a:rPr lang="en-GB" dirty="0"/>
            </a:br>
            <a:r>
              <a:rPr lang="en-GB" dirty="0"/>
              <a:t>Chromatin condenses into chromosomes</a:t>
            </a:r>
            <a:endParaRPr lang="en-GB" b="1" dirty="0"/>
          </a:p>
          <a:p>
            <a:pPr fontAlgn="base"/>
            <a:r>
              <a:rPr lang="en-GB" b="1" dirty="0">
                <a:solidFill>
                  <a:srgbClr val="0070C0"/>
                </a:solidFill>
              </a:rPr>
              <a:t>Metaphase</a:t>
            </a:r>
            <a:br>
              <a:rPr lang="en-GB" dirty="0"/>
            </a:br>
            <a:r>
              <a:rPr lang="en-GB" dirty="0"/>
              <a:t>Chromosomes line up at the equator and centromeres attach to the spindle fibres</a:t>
            </a:r>
            <a:endParaRPr lang="en-GB" b="1" dirty="0"/>
          </a:p>
          <a:p>
            <a:pPr fontAlgn="base"/>
            <a:r>
              <a:rPr lang="en-GB" b="1" dirty="0">
                <a:solidFill>
                  <a:srgbClr val="0070C0"/>
                </a:solidFill>
              </a:rPr>
              <a:t>Anaphase</a:t>
            </a:r>
            <a:br>
              <a:rPr lang="en-GB" b="1" dirty="0"/>
            </a:br>
            <a:r>
              <a:rPr lang="en-GB" dirty="0"/>
              <a:t>Chromosomes divide at centromere to opposite poles of the cell</a:t>
            </a:r>
            <a:endParaRPr lang="en-GB" b="1" dirty="0"/>
          </a:p>
          <a:p>
            <a:pPr fontAlgn="base"/>
            <a:r>
              <a:rPr lang="en-GB" b="1" dirty="0">
                <a:solidFill>
                  <a:srgbClr val="0070C0"/>
                </a:solidFill>
              </a:rPr>
              <a:t>Telophase</a:t>
            </a:r>
            <a:br>
              <a:rPr lang="en-GB" b="1" dirty="0"/>
            </a:br>
            <a:r>
              <a:rPr lang="en-GB" dirty="0"/>
              <a:t>Nuclear membrane reforms and spindle fibres disintegrate</a:t>
            </a:r>
            <a:endParaRPr lang="en-GB" b="1" dirty="0"/>
          </a:p>
          <a:p>
            <a:r>
              <a:rPr lang="en-GB" b="1" dirty="0">
                <a:solidFill>
                  <a:srgbClr val="0070C0"/>
                </a:solidFill>
              </a:rPr>
              <a:t>Cytokinesis</a:t>
            </a:r>
            <a:br>
              <a:rPr lang="en-GB" b="1" dirty="0"/>
            </a:br>
            <a:r>
              <a:rPr lang="en-GB" dirty="0"/>
              <a:t>Cell forms a cleavage and splits into two – forms two identical daughter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41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10A670-891D-C146-9A38-2872F2273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57" y="880110"/>
            <a:ext cx="10236686" cy="5600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37D6CB-0475-FF4A-81A1-3ACD7E29C72F}"/>
              </a:ext>
            </a:extLst>
          </p:cNvPr>
          <p:cNvSpPr txBox="1"/>
          <p:nvPr/>
        </p:nvSpPr>
        <p:spPr>
          <a:xfrm>
            <a:off x="977657" y="125730"/>
            <a:ext cx="9949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you identify which stage of mitosis these cells are in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2758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14E7-F92A-7743-A7CF-8EB70AB0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330E9-A384-4748-9D6D-03D89652C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94B06-FB27-4A46-95F9-A2933EDD4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877"/>
            <a:ext cx="12192000" cy="63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52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7B1BF-55D3-2742-82D0-5AC4DF210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Meiosis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9C03E-822E-574B-92A8-5D45B8B86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29" y="1617890"/>
            <a:ext cx="5627914" cy="4351338"/>
          </a:xfrm>
        </p:spPr>
        <p:txBody>
          <a:bodyPr/>
          <a:lstStyle/>
          <a:p>
            <a:r>
              <a:rPr lang="en-US" dirty="0"/>
              <a:t>One parent cell creates x4 cells that are not identical</a:t>
            </a:r>
          </a:p>
          <a:p>
            <a:r>
              <a:rPr lang="en-US" dirty="0"/>
              <a:t>Not a cycle. Has a start and end</a:t>
            </a:r>
          </a:p>
          <a:p>
            <a:r>
              <a:rPr lang="en-US" dirty="0"/>
              <a:t>Variation created as half of material is from the other, half from father</a:t>
            </a:r>
          </a:p>
          <a:p>
            <a:r>
              <a:rPr lang="en-US" dirty="0"/>
              <a:t>Crossing over (P1) and Independent Assortment (M1 and M2)</a:t>
            </a:r>
          </a:p>
          <a:p>
            <a:r>
              <a:rPr lang="en-US" dirty="0"/>
              <a:t>Two divisions</a:t>
            </a:r>
          </a:p>
          <a:p>
            <a:pPr lvl="5"/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1C933DD-490D-8845-B7FE-ECC82B41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43" y="1027906"/>
            <a:ext cx="5415135" cy="402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84730-091A-1544-BD7C-9FC0B093EFC5}"/>
              </a:ext>
            </a:extLst>
          </p:cNvPr>
          <p:cNvSpPr txBox="1"/>
          <p:nvPr/>
        </p:nvSpPr>
        <p:spPr>
          <a:xfrm>
            <a:off x="1028700" y="5599896"/>
            <a:ext cx="452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Which of Mendel’s laws creates this variation?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F7B55F-6B18-8048-87E7-DB887DD1177E}"/>
              </a:ext>
            </a:extLst>
          </p:cNvPr>
          <p:cNvCxnSpPr/>
          <p:nvPr/>
        </p:nvCxnSpPr>
        <p:spPr>
          <a:xfrm>
            <a:off x="1894114" y="3793559"/>
            <a:ext cx="930729" cy="1806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41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EC49-53C4-754B-9BAC-B922B3A26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Abnormalities: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FD91C-46C3-594E-927A-A24FFBA86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943"/>
            <a:ext cx="10515600" cy="483802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Numerical vs structural chromosomal abnormalities</a:t>
            </a:r>
          </a:p>
          <a:p>
            <a:r>
              <a:rPr lang="en-US" dirty="0">
                <a:solidFill>
                  <a:srgbClr val="0070C0"/>
                </a:solidFill>
              </a:rPr>
              <a:t>Non disjunction</a:t>
            </a:r>
            <a:r>
              <a:rPr lang="en-US" dirty="0"/>
              <a:t>: failure of the chromosomes to separate. Either too many or too few chromosomes.</a:t>
            </a:r>
          </a:p>
          <a:p>
            <a:r>
              <a:rPr lang="en-US" dirty="0">
                <a:solidFill>
                  <a:srgbClr val="0070C0"/>
                </a:solidFill>
              </a:rPr>
              <a:t>Translocation: </a:t>
            </a:r>
            <a:r>
              <a:rPr lang="en-US" dirty="0"/>
              <a:t>one part of a chromosome is transferred to another</a:t>
            </a:r>
          </a:p>
          <a:p>
            <a:r>
              <a:rPr lang="en-US" dirty="0">
                <a:solidFill>
                  <a:srgbClr val="0070C0"/>
                </a:solidFill>
              </a:rPr>
              <a:t>Aneuploidy</a:t>
            </a:r>
            <a:r>
              <a:rPr lang="en-US" dirty="0"/>
              <a:t>: abnormal number of chromosomes</a:t>
            </a:r>
          </a:p>
          <a:p>
            <a:r>
              <a:rPr lang="en-US" dirty="0" err="1">
                <a:solidFill>
                  <a:srgbClr val="0070C0"/>
                </a:solidFill>
              </a:rPr>
              <a:t>Klinefelters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/>
              <a:t>XXY. 47 Chromosomes</a:t>
            </a:r>
          </a:p>
          <a:p>
            <a:r>
              <a:rPr lang="en-US" dirty="0">
                <a:solidFill>
                  <a:srgbClr val="0070C0"/>
                </a:solidFill>
              </a:rPr>
              <a:t>Turners</a:t>
            </a:r>
            <a:r>
              <a:rPr lang="en-US" dirty="0"/>
              <a:t>: X. 45 chromosomes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Type of genetic mosaicism where there is more than 1 set of genetic information found in gamete cells: one healthy and one mutated 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10A44-12BF-804D-B95E-6B277EBF8DED}"/>
              </a:ext>
            </a:extLst>
          </p:cNvPr>
          <p:cNvSpPr txBox="1"/>
          <p:nvPr/>
        </p:nvSpPr>
        <p:spPr>
          <a:xfrm>
            <a:off x="838200" y="4620985"/>
            <a:ext cx="5573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+mj-lt"/>
              </a:rPr>
              <a:t>Gonadal Mosaicism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18561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B30B6-D4EF-2345-8E28-7B87630F5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Genetic diseases: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8C0E1-E7C2-6249-8911-6563055A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Phenotype vs genotype</a:t>
            </a:r>
          </a:p>
          <a:p>
            <a:r>
              <a:rPr lang="en-US" dirty="0"/>
              <a:t>Karyotypes</a:t>
            </a:r>
          </a:p>
          <a:p>
            <a:r>
              <a:rPr lang="en-US" dirty="0"/>
              <a:t>Pedigrees</a:t>
            </a:r>
          </a:p>
          <a:p>
            <a:r>
              <a:rPr lang="en-US" dirty="0"/>
              <a:t>inheritance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5551E-1379-A149-958A-74B2C7D47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61" y="506186"/>
            <a:ext cx="5593039" cy="292281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89B0718-8761-B846-8600-29F82B6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77" y="3563937"/>
            <a:ext cx="4047805" cy="31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04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C88C-54AE-3B4D-B615-697DC88B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Cell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 organelle structure and function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BA8DB-BA8A-0842-922B-90A185E93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Cytosol: </a:t>
            </a:r>
            <a:r>
              <a:rPr lang="en-US" dirty="0"/>
              <a:t>fluid matrix of the cell (not held in any organelles)</a:t>
            </a:r>
          </a:p>
          <a:p>
            <a:r>
              <a:rPr lang="en-US" dirty="0">
                <a:solidFill>
                  <a:srgbClr val="0070C0"/>
                </a:solidFill>
              </a:rPr>
              <a:t>Nucleus</a:t>
            </a:r>
            <a:r>
              <a:rPr lang="en-US" dirty="0"/>
              <a:t>: contains cellular DNA and nucleolus</a:t>
            </a:r>
          </a:p>
          <a:p>
            <a:pPr marL="0" indent="0">
              <a:buNone/>
            </a:pPr>
            <a:r>
              <a:rPr lang="en-US" dirty="0"/>
              <a:t>   &gt; nuclear membrane = double membrane, perforated with pores</a:t>
            </a:r>
          </a:p>
          <a:p>
            <a:pPr marL="0" indent="0">
              <a:buNone/>
            </a:pPr>
            <a:r>
              <a:rPr lang="en-US" dirty="0"/>
              <a:t>   &gt; nuclear DNA: euchromatin is actively transcribing chromatin, heterochromatin in less active </a:t>
            </a:r>
          </a:p>
          <a:p>
            <a:pPr marL="0" indent="0">
              <a:buNone/>
            </a:pPr>
            <a:r>
              <a:rPr lang="en-US" dirty="0"/>
              <a:t>   &gt; nucleolus: forms the rRNA </a:t>
            </a:r>
          </a:p>
          <a:p>
            <a:r>
              <a:rPr lang="en-US" dirty="0">
                <a:solidFill>
                  <a:srgbClr val="0070C0"/>
                </a:solidFill>
              </a:rPr>
              <a:t>Mitochondria</a:t>
            </a:r>
            <a:r>
              <a:rPr lang="en-US" dirty="0"/>
              <a:t>: site of oxidative phosphorylation</a:t>
            </a:r>
          </a:p>
          <a:p>
            <a:pPr marL="0" indent="0">
              <a:buNone/>
            </a:pPr>
            <a:r>
              <a:rPr lang="en-US" dirty="0"/>
              <a:t>   &gt; contains </a:t>
            </a:r>
            <a:r>
              <a:rPr lang="en-US" dirty="0" err="1"/>
              <a:t>mtDNA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&gt; double membrane: outer is smooth, inner has cristae</a:t>
            </a:r>
          </a:p>
        </p:txBody>
      </p:sp>
    </p:spTree>
    <p:extLst>
      <p:ext uri="{BB962C8B-B14F-4D97-AF65-F5344CB8AC3E}">
        <p14:creationId xmlns:p14="http://schemas.microsoft.com/office/powerpoint/2010/main" val="3762413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93D4-49C7-D94A-8EC7-CB5DA70E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Genetic diseases: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A1FD3-4199-484C-806F-0F2F7CD01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662"/>
            <a:ext cx="12062254" cy="435133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GB" b="1" dirty="0">
                <a:solidFill>
                  <a:srgbClr val="00B0F0"/>
                </a:solidFill>
              </a:rPr>
              <a:t>Autosomal dominant</a:t>
            </a:r>
            <a:br>
              <a:rPr lang="en-GB" b="1" dirty="0"/>
            </a:br>
            <a:r>
              <a:rPr lang="en-GB" dirty="0"/>
              <a:t>Non sex-linked, presents in the heterozygous state</a:t>
            </a:r>
            <a:br>
              <a:rPr lang="en-GB" dirty="0"/>
            </a:br>
            <a:r>
              <a:rPr lang="en-GB" dirty="0" err="1"/>
              <a:t>eg.</a:t>
            </a:r>
            <a:r>
              <a:rPr lang="en-GB" dirty="0"/>
              <a:t> Huntington’s disease</a:t>
            </a:r>
            <a:endParaRPr lang="en-GB" b="1" dirty="0"/>
          </a:p>
          <a:p>
            <a:pPr fontAlgn="base"/>
            <a:r>
              <a:rPr lang="en-GB" b="1" dirty="0"/>
              <a:t> </a:t>
            </a:r>
            <a:r>
              <a:rPr lang="en-GB" b="1" dirty="0">
                <a:solidFill>
                  <a:srgbClr val="00B0F0"/>
                </a:solidFill>
              </a:rPr>
              <a:t>Autosomal recessive</a:t>
            </a:r>
            <a:br>
              <a:rPr lang="en-GB" b="1" dirty="0"/>
            </a:br>
            <a:r>
              <a:rPr lang="en-GB" dirty="0"/>
              <a:t>Non sex-linked, condition presents only in the homozygous state</a:t>
            </a:r>
            <a:br>
              <a:rPr lang="en-GB" dirty="0"/>
            </a:br>
            <a:r>
              <a:rPr lang="en-GB" dirty="0" err="1"/>
              <a:t>eg.</a:t>
            </a:r>
            <a:r>
              <a:rPr lang="en-GB" dirty="0"/>
              <a:t> Cystic fibrosis</a:t>
            </a:r>
          </a:p>
          <a:p>
            <a:pPr fontAlgn="base"/>
            <a:r>
              <a:rPr lang="en-GB" b="1" dirty="0"/>
              <a:t> </a:t>
            </a:r>
            <a:r>
              <a:rPr lang="en-GB" b="1" dirty="0">
                <a:solidFill>
                  <a:srgbClr val="00B0F0"/>
                </a:solidFill>
              </a:rPr>
              <a:t>Sex linked </a:t>
            </a:r>
            <a:br>
              <a:rPr lang="en-GB" b="1" dirty="0"/>
            </a:br>
            <a:r>
              <a:rPr lang="en-GB" dirty="0"/>
              <a:t>Gene carried on the maternal X chromosome</a:t>
            </a:r>
            <a:br>
              <a:rPr lang="en-GB" dirty="0"/>
            </a:br>
            <a:r>
              <a:rPr lang="en-GB" dirty="0" err="1"/>
              <a:t>eg.</a:t>
            </a:r>
            <a:r>
              <a:rPr lang="en-GB" dirty="0"/>
              <a:t> Haemophilia </a:t>
            </a:r>
          </a:p>
          <a:p>
            <a:pPr fontAlgn="base"/>
            <a:endParaRPr lang="en-GB" b="1" dirty="0"/>
          </a:p>
          <a:p>
            <a:pPr fontAlgn="base"/>
            <a:r>
              <a:rPr lang="en-GB" b="1" dirty="0"/>
              <a:t>Diseases can be genetic, multifactorial or environmental.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76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9C2B8-6AD2-B346-8DD2-A9EE5303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Recessive Pedigree</a:t>
            </a:r>
          </a:p>
        </p:txBody>
      </p:sp>
      <p:pic>
        <p:nvPicPr>
          <p:cNvPr id="7170" name="Picture 2" descr="Image result for pedigree recessive">
            <a:extLst>
              <a:ext uri="{FF2B5EF4-FFF2-40B4-BE49-F238E27FC236}">
                <a16:creationId xmlns:a16="http://schemas.microsoft.com/office/drawing/2014/main" id="{71FCCE43-59A1-6340-8A97-383865A6E8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089944"/>
            <a:ext cx="50800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863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8FBE9-771D-AC4F-A77C-0CC1B64D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Dominant Pedigree</a:t>
            </a:r>
          </a:p>
        </p:txBody>
      </p:sp>
      <p:pic>
        <p:nvPicPr>
          <p:cNvPr id="8194" name="Picture 2" descr="Image result for pedigree dominant">
            <a:extLst>
              <a:ext uri="{FF2B5EF4-FFF2-40B4-BE49-F238E27FC236}">
                <a16:creationId xmlns:a16="http://schemas.microsoft.com/office/drawing/2014/main" id="{6B0F2B12-BC46-E04B-8F49-A52C2784C9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0"/>
          <a:stretch/>
        </p:blipFill>
        <p:spPr bwMode="auto">
          <a:xfrm>
            <a:off x="3898355" y="2471351"/>
            <a:ext cx="4395290" cy="37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433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C50C4-DB40-8645-A166-329BA7C8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 linked pedigree</a:t>
            </a:r>
          </a:p>
        </p:txBody>
      </p:sp>
      <p:pic>
        <p:nvPicPr>
          <p:cNvPr id="9218" name="Picture 2" descr="Image result for sex linked recessive pedigree">
            <a:extLst>
              <a:ext uri="{FF2B5EF4-FFF2-40B4-BE49-F238E27FC236}">
                <a16:creationId xmlns:a16="http://schemas.microsoft.com/office/drawing/2014/main" id="{8506F263-D703-7B4F-896D-D5D7AC994D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05" y="1825625"/>
            <a:ext cx="697038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442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40CB2-8B6E-A44A-BB64-4B1EA5CED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50"/>
                </a:solidFill>
              </a:rPr>
              <a:t>SBA quiz!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C84AB-E253-754F-8D4C-828B84666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46" y="1690688"/>
            <a:ext cx="5120589" cy="4915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931AF-D339-6B41-876E-A5EEF4D40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995" y="1690688"/>
            <a:ext cx="6427005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58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6172-CCB3-7447-B6E4-DE839879A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In which cell are you most likely to find a perinuclear </a:t>
            </a:r>
            <a:r>
              <a:rPr lang="en-US" dirty="0" err="1"/>
              <a:t>hof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0A34F-5739-D449-811B-751450CBC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a) basophil</a:t>
            </a:r>
          </a:p>
          <a:p>
            <a:r>
              <a:rPr lang="en-US" dirty="0"/>
              <a:t>b) eosinophil</a:t>
            </a:r>
          </a:p>
          <a:p>
            <a:r>
              <a:rPr lang="en-US" dirty="0"/>
              <a:t>c) plasma cell</a:t>
            </a:r>
          </a:p>
          <a:p>
            <a:r>
              <a:rPr lang="en-US" dirty="0"/>
              <a:t>d) T helper cell</a:t>
            </a:r>
          </a:p>
          <a:p>
            <a:r>
              <a:rPr lang="en-US" dirty="0"/>
              <a:t>e) Megakaryocyte</a:t>
            </a:r>
          </a:p>
        </p:txBody>
      </p:sp>
    </p:spTree>
    <p:extLst>
      <p:ext uri="{BB962C8B-B14F-4D97-AF65-F5344CB8AC3E}">
        <p14:creationId xmlns:p14="http://schemas.microsoft.com/office/powerpoint/2010/main" val="1507561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050E-7AF1-8640-9410-6CBDAC29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What is the Na+/K+ ATPase pump an example of?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D7235-055B-7F43-8B73-18E78E9E0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a) primary active transport</a:t>
            </a:r>
          </a:p>
          <a:p>
            <a:r>
              <a:rPr lang="en-US" dirty="0"/>
              <a:t>b) secondary active transport</a:t>
            </a:r>
          </a:p>
          <a:p>
            <a:r>
              <a:rPr lang="en-US" dirty="0"/>
              <a:t>c) tertiary active transport</a:t>
            </a:r>
          </a:p>
          <a:p>
            <a:r>
              <a:rPr lang="en-US" dirty="0"/>
              <a:t>d) facilitated diffusion</a:t>
            </a:r>
          </a:p>
          <a:p>
            <a:r>
              <a:rPr lang="en-US" dirty="0"/>
              <a:t>e) simple diffusion</a:t>
            </a:r>
          </a:p>
        </p:txBody>
      </p:sp>
    </p:spTree>
    <p:extLst>
      <p:ext uri="{BB962C8B-B14F-4D97-AF65-F5344CB8AC3E}">
        <p14:creationId xmlns:p14="http://schemas.microsoft.com/office/powerpoint/2010/main" val="998601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28F2-36A1-A342-862C-F0FACB85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Which enzyme unwinds the DNA double helix in replication, relieving supercoiling?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62C5B-14B0-3C49-9499-D19ED0B01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a) DNA helicase</a:t>
            </a:r>
          </a:p>
          <a:p>
            <a:r>
              <a:rPr lang="en-US" dirty="0"/>
              <a:t>b) DNA Topoisomerase</a:t>
            </a:r>
          </a:p>
          <a:p>
            <a:r>
              <a:rPr lang="en-US" dirty="0"/>
              <a:t>c) DNA Ligase</a:t>
            </a:r>
          </a:p>
          <a:p>
            <a:r>
              <a:rPr lang="en-US" dirty="0"/>
              <a:t>d) Okazaki fragments</a:t>
            </a:r>
          </a:p>
          <a:p>
            <a:r>
              <a:rPr lang="en-US" dirty="0"/>
              <a:t>e) DNA primase</a:t>
            </a:r>
          </a:p>
        </p:txBody>
      </p:sp>
    </p:spTree>
    <p:extLst>
      <p:ext uri="{BB962C8B-B14F-4D97-AF65-F5344CB8AC3E}">
        <p14:creationId xmlns:p14="http://schemas.microsoft.com/office/powerpoint/2010/main" val="4185845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82657-A115-D34B-A546-AD577C83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4. What type of protein structure would zinc fingers, helix-turn-helix and beta-alpha-beta be classed 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5FF43-13A5-D54F-A091-E6C4AEBCF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a) primary</a:t>
            </a:r>
          </a:p>
          <a:p>
            <a:pPr marL="0" indent="0">
              <a:buNone/>
            </a:pPr>
            <a:r>
              <a:rPr lang="en-US" dirty="0"/>
              <a:t>b) secondary</a:t>
            </a:r>
          </a:p>
          <a:p>
            <a:pPr marL="0" indent="0">
              <a:buNone/>
            </a:pPr>
            <a:r>
              <a:rPr lang="en-US" dirty="0"/>
              <a:t>c) tertiary</a:t>
            </a:r>
          </a:p>
          <a:p>
            <a:pPr marL="0" indent="0">
              <a:buNone/>
            </a:pPr>
            <a:r>
              <a:rPr lang="en-US" dirty="0"/>
              <a:t>d) quaternary</a:t>
            </a:r>
          </a:p>
          <a:p>
            <a:pPr marL="0" indent="0">
              <a:buNone/>
            </a:pPr>
            <a:r>
              <a:rPr lang="en-US" dirty="0"/>
              <a:t>e) super-secondary</a:t>
            </a:r>
          </a:p>
        </p:txBody>
      </p:sp>
    </p:spTree>
    <p:extLst>
      <p:ext uri="{BB962C8B-B14F-4D97-AF65-F5344CB8AC3E}">
        <p14:creationId xmlns:p14="http://schemas.microsoft.com/office/powerpoint/2010/main" val="2138306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F3567-9C5F-CF48-AA90-0079D2FC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 In a 70kg male, how many </a:t>
            </a:r>
            <a:r>
              <a:rPr lang="en-US" dirty="0" err="1"/>
              <a:t>litres</a:t>
            </a:r>
            <a:r>
              <a:rPr lang="en-US" dirty="0"/>
              <a:t> of total body water distribution are accounted for by interstitial fluid?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FE090-C9B0-5444-81C2-E9FE00981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a) 11L</a:t>
            </a:r>
          </a:p>
          <a:p>
            <a:r>
              <a:rPr lang="en-US" dirty="0"/>
              <a:t>b) 3L</a:t>
            </a:r>
          </a:p>
          <a:p>
            <a:r>
              <a:rPr lang="en-US" dirty="0"/>
              <a:t>c) 28L</a:t>
            </a:r>
          </a:p>
          <a:p>
            <a:r>
              <a:rPr lang="en-US" dirty="0"/>
              <a:t>d) 14L</a:t>
            </a:r>
          </a:p>
          <a:p>
            <a:r>
              <a:rPr lang="en-US" dirty="0"/>
              <a:t>e) 42L</a:t>
            </a:r>
          </a:p>
        </p:txBody>
      </p:sp>
    </p:spTree>
    <p:extLst>
      <p:ext uri="{BB962C8B-B14F-4D97-AF65-F5344CB8AC3E}">
        <p14:creationId xmlns:p14="http://schemas.microsoft.com/office/powerpoint/2010/main" val="4256168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70FBF-CB46-2E43-9BB7-497980599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8990"/>
            <a:ext cx="10515600" cy="57125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Rough endoplasmic reticulum</a:t>
            </a:r>
            <a:r>
              <a:rPr lang="en-US" dirty="0"/>
              <a:t>: site of protein synthesis.</a:t>
            </a:r>
          </a:p>
          <a:p>
            <a:r>
              <a:rPr lang="en-US" dirty="0">
                <a:solidFill>
                  <a:srgbClr val="0070C0"/>
                </a:solidFill>
              </a:rPr>
              <a:t>Smooth endoplasmic reticulum</a:t>
            </a:r>
            <a:r>
              <a:rPr lang="en-US" dirty="0"/>
              <a:t>: lipid production</a:t>
            </a:r>
          </a:p>
          <a:p>
            <a:r>
              <a:rPr lang="en-US" dirty="0">
                <a:solidFill>
                  <a:srgbClr val="0070C0"/>
                </a:solidFill>
              </a:rPr>
              <a:t>Golgi apparatus</a:t>
            </a:r>
            <a:r>
              <a:rPr lang="en-US" dirty="0"/>
              <a:t>: processing and modification of proteins:</a:t>
            </a:r>
          </a:p>
          <a:p>
            <a:pPr marL="0" indent="0">
              <a:buNone/>
            </a:pPr>
            <a:r>
              <a:rPr lang="en-US" dirty="0"/>
              <a:t>   &gt; parallel stacks of membranes</a:t>
            </a:r>
          </a:p>
          <a:p>
            <a:pPr marL="0" indent="0">
              <a:buNone/>
            </a:pPr>
            <a:r>
              <a:rPr lang="en-US" dirty="0"/>
              <a:t>   &gt; cis face: receives vesicles from SER. </a:t>
            </a:r>
          </a:p>
          <a:p>
            <a:pPr marL="0" indent="0">
              <a:buNone/>
            </a:pPr>
            <a:r>
              <a:rPr lang="en-US" dirty="0"/>
              <a:t>   &gt; medial face: forms complex oligosaccharides </a:t>
            </a:r>
          </a:p>
          <a:p>
            <a:pPr marL="0" indent="0">
              <a:buNone/>
            </a:pPr>
            <a:r>
              <a:rPr lang="en-US" dirty="0"/>
              <a:t>   &gt; trans face: proteolysis </a:t>
            </a:r>
          </a:p>
          <a:p>
            <a:r>
              <a:rPr lang="en-US" dirty="0">
                <a:solidFill>
                  <a:srgbClr val="0070C0"/>
                </a:solidFill>
              </a:rPr>
              <a:t>Vesicles</a:t>
            </a:r>
            <a:r>
              <a:rPr lang="en-US" dirty="0"/>
              <a:t>: cell derived pinocytic and phagocytic vesicles, </a:t>
            </a:r>
            <a:r>
              <a:rPr lang="en-US" dirty="0" err="1"/>
              <a:t>golgi</a:t>
            </a:r>
            <a:r>
              <a:rPr lang="en-US" dirty="0"/>
              <a:t> derived, ER derived, lysosomes, </a:t>
            </a:r>
            <a:r>
              <a:rPr lang="en-US" dirty="0" err="1"/>
              <a:t>perioxisomes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&gt; lysosomes: contain hydrolytic enzymes. </a:t>
            </a:r>
          </a:p>
        </p:txBody>
      </p:sp>
    </p:spTree>
    <p:extLst>
      <p:ext uri="{BB962C8B-B14F-4D97-AF65-F5344CB8AC3E}">
        <p14:creationId xmlns:p14="http://schemas.microsoft.com/office/powerpoint/2010/main" val="24784336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FFD56-8262-7541-82A6-EAE36248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What is an example of type 4 collagen?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EF2F8-4A3A-4F49-9CF2-C4569A239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a) Placenta</a:t>
            </a:r>
          </a:p>
          <a:p>
            <a:r>
              <a:rPr lang="en-US" dirty="0"/>
              <a:t>b) Cartilage</a:t>
            </a:r>
          </a:p>
          <a:p>
            <a:r>
              <a:rPr lang="en-US" dirty="0"/>
              <a:t>c) Bone, skin, teeth</a:t>
            </a:r>
          </a:p>
          <a:p>
            <a:r>
              <a:rPr lang="en-US" dirty="0"/>
              <a:t>d) Basement membranes</a:t>
            </a:r>
          </a:p>
          <a:p>
            <a:r>
              <a:rPr lang="en-US" dirty="0"/>
              <a:t>e) Arteries, liver, kidneys, spleen, uterus</a:t>
            </a:r>
          </a:p>
        </p:txBody>
      </p:sp>
    </p:spTree>
    <p:extLst>
      <p:ext uri="{BB962C8B-B14F-4D97-AF65-F5344CB8AC3E}">
        <p14:creationId xmlns:p14="http://schemas.microsoft.com/office/powerpoint/2010/main" val="15233224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E13B-2E84-514A-9850-60B1D36A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How much energy does alcohol provide?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C919D-4872-214B-B590-12469DCB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a) 9kcal/g</a:t>
            </a:r>
          </a:p>
          <a:p>
            <a:r>
              <a:rPr lang="en-US" dirty="0"/>
              <a:t>b) 4kcal/g</a:t>
            </a:r>
          </a:p>
          <a:p>
            <a:r>
              <a:rPr lang="en-US" dirty="0"/>
              <a:t>c) 7kcal/g</a:t>
            </a:r>
          </a:p>
          <a:p>
            <a:r>
              <a:rPr lang="en-US" dirty="0"/>
              <a:t>d) 3kcal/g</a:t>
            </a:r>
          </a:p>
          <a:p>
            <a:r>
              <a:rPr lang="en-US" dirty="0"/>
              <a:t>e) 5kcal/g</a:t>
            </a:r>
          </a:p>
        </p:txBody>
      </p:sp>
    </p:spTree>
    <p:extLst>
      <p:ext uri="{BB962C8B-B14F-4D97-AF65-F5344CB8AC3E}">
        <p14:creationId xmlns:p14="http://schemas.microsoft.com/office/powerpoint/2010/main" val="24668395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1EF1A-7C33-9447-BCB6-61C0C883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8) Which of these is not a way ATP is produced?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28DF1-9337-4045-8DE8-1DF734FEF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a) Krebs cycle</a:t>
            </a:r>
          </a:p>
          <a:p>
            <a:r>
              <a:rPr lang="en-US" dirty="0"/>
              <a:t>b) Glycolysis</a:t>
            </a:r>
          </a:p>
          <a:p>
            <a:r>
              <a:rPr lang="en-US" dirty="0"/>
              <a:t>c) Link Reaction</a:t>
            </a:r>
          </a:p>
          <a:p>
            <a:r>
              <a:rPr lang="en-US" dirty="0"/>
              <a:t>d) Oxidative phosphorylation</a:t>
            </a:r>
          </a:p>
          <a:p>
            <a:r>
              <a:rPr lang="en-US" dirty="0"/>
              <a:t>e) substrate level phosphorylation</a:t>
            </a:r>
          </a:p>
        </p:txBody>
      </p:sp>
    </p:spTree>
    <p:extLst>
      <p:ext uri="{BB962C8B-B14F-4D97-AF65-F5344CB8AC3E}">
        <p14:creationId xmlns:p14="http://schemas.microsoft.com/office/powerpoint/2010/main" val="16087759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7A22-1A8E-604C-A7E4-EE59A2EE4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9) what is a cause of hyponatremia?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ECA1E-98EB-A34E-9717-5147C833E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a) hyperparathyroidism</a:t>
            </a:r>
          </a:p>
          <a:p>
            <a:r>
              <a:rPr lang="en-US" dirty="0"/>
              <a:t>b) water deficit</a:t>
            </a:r>
          </a:p>
          <a:p>
            <a:r>
              <a:rPr lang="en-US" dirty="0"/>
              <a:t>c) acidosis</a:t>
            </a:r>
          </a:p>
          <a:p>
            <a:r>
              <a:rPr lang="en-US" dirty="0"/>
              <a:t>d) renal failure</a:t>
            </a:r>
          </a:p>
          <a:p>
            <a:r>
              <a:rPr lang="en-US" dirty="0"/>
              <a:t>e) excess water due to IV fluids, diuretics</a:t>
            </a:r>
          </a:p>
        </p:txBody>
      </p:sp>
    </p:spTree>
    <p:extLst>
      <p:ext uri="{BB962C8B-B14F-4D97-AF65-F5344CB8AC3E}">
        <p14:creationId xmlns:p14="http://schemas.microsoft.com/office/powerpoint/2010/main" val="15031046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AF84E-8909-AD43-9FF1-814EFC772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10) what is the function of gap junctions?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745CB-9DDF-4D4B-8B0F-58DD49750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a) binds cells together to prevent leakage of molecules</a:t>
            </a:r>
          </a:p>
          <a:p>
            <a:r>
              <a:rPr lang="en-US" dirty="0"/>
              <a:t>b) conduct electrical signals</a:t>
            </a:r>
          </a:p>
          <a:p>
            <a:r>
              <a:rPr lang="en-US" dirty="0"/>
              <a:t>c) attaches cells via intermediate filaments</a:t>
            </a:r>
          </a:p>
          <a:p>
            <a:r>
              <a:rPr lang="en-US" dirty="0"/>
              <a:t>d) regulates what goes into and out of the cell</a:t>
            </a:r>
          </a:p>
          <a:p>
            <a:r>
              <a:rPr lang="en-US" dirty="0"/>
              <a:t>e) joins an actin bundle in one cell to a similar bundle on a neighboring cell</a:t>
            </a:r>
          </a:p>
        </p:txBody>
      </p:sp>
    </p:spTree>
    <p:extLst>
      <p:ext uri="{BB962C8B-B14F-4D97-AF65-F5344CB8AC3E}">
        <p14:creationId xmlns:p14="http://schemas.microsoft.com/office/powerpoint/2010/main" val="631959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F9F22-BE65-FA43-81B5-9A698EA5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976" y="2310882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8309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7C55F-B78C-F14A-B009-59E0F787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Cytoskeleton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7A6CD-6143-2049-BCC3-9581B72D7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Microfilament</a:t>
            </a:r>
            <a:r>
              <a:rPr lang="en-US" dirty="0"/>
              <a:t>s: smallest (5nm). Actin</a:t>
            </a:r>
          </a:p>
          <a:p>
            <a:r>
              <a:rPr lang="en-US" dirty="0">
                <a:solidFill>
                  <a:srgbClr val="0070C0"/>
                </a:solidFill>
              </a:rPr>
              <a:t>Intermediate</a:t>
            </a:r>
            <a:r>
              <a:rPr lang="en-US" dirty="0"/>
              <a:t>: 10nm. Anchored to transmembrane proteins, spreads tensile forces. 6 types:</a:t>
            </a:r>
          </a:p>
          <a:p>
            <a:pPr marL="0" indent="0">
              <a:buNone/>
            </a:pPr>
            <a:r>
              <a:rPr lang="en-US" dirty="0"/>
              <a:t>     &gt; cytokeratin, </a:t>
            </a:r>
            <a:r>
              <a:rPr lang="en-US" dirty="0" err="1"/>
              <a:t>desmin</a:t>
            </a:r>
            <a:r>
              <a:rPr lang="en-US" dirty="0"/>
              <a:t>, glial fibrillary acidic, neurofilament, laminin, vimentin</a:t>
            </a:r>
          </a:p>
          <a:p>
            <a:r>
              <a:rPr lang="en-US" dirty="0">
                <a:solidFill>
                  <a:srgbClr val="0070C0"/>
                </a:solidFill>
              </a:rPr>
              <a:t>Microtubules</a:t>
            </a:r>
            <a:r>
              <a:rPr lang="en-US" dirty="0"/>
              <a:t>: largest (25nm). Tubule proteins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E45C4-F358-2A48-9FC5-A74EB143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Cell Membrane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21775-1881-0E4A-A616-A2BD2FA22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37" y="2148974"/>
            <a:ext cx="11019263" cy="486510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Phospholipid bilayer</a:t>
            </a:r>
          </a:p>
          <a:p>
            <a:pPr marL="0" indent="0">
              <a:buNone/>
            </a:pPr>
            <a:r>
              <a:rPr lang="en-US" dirty="0"/>
              <a:t>   &gt; hydrophilic head and hydrophobic</a:t>
            </a:r>
          </a:p>
          <a:p>
            <a:pPr marL="0" indent="0">
              <a:buNone/>
            </a:pPr>
            <a:r>
              <a:rPr lang="en-US" dirty="0"/>
              <a:t>      tail</a:t>
            </a:r>
          </a:p>
          <a:p>
            <a:pPr marL="0" indent="0">
              <a:buNone/>
            </a:pPr>
            <a:r>
              <a:rPr lang="en-US" dirty="0"/>
              <a:t>   &gt; consist of a glycerol molecule, two</a:t>
            </a:r>
          </a:p>
          <a:p>
            <a:pPr marL="0" indent="0">
              <a:buNone/>
            </a:pPr>
            <a:r>
              <a:rPr lang="en-US" dirty="0"/>
              <a:t>fatty acids and a phosphate group</a:t>
            </a:r>
          </a:p>
          <a:p>
            <a:r>
              <a:rPr lang="en-US" dirty="0"/>
              <a:t>Fluid mosaic model: due to intrinsic/extrinsic proteins</a:t>
            </a:r>
          </a:p>
          <a:p>
            <a:r>
              <a:rPr lang="en-US" dirty="0">
                <a:solidFill>
                  <a:srgbClr val="0070C0"/>
                </a:solidFill>
              </a:rPr>
              <a:t>Contains</a:t>
            </a:r>
            <a:r>
              <a:rPr lang="en-US" dirty="0"/>
              <a:t>: cholesterol (supports fluidity), proteins (transporters), glycolipids and glycoproteins (cell signaling)</a:t>
            </a:r>
          </a:p>
          <a:p>
            <a:r>
              <a:rPr lang="en-US" dirty="0">
                <a:solidFill>
                  <a:srgbClr val="0070C0"/>
                </a:solidFill>
              </a:rPr>
              <a:t>Functions</a:t>
            </a:r>
            <a:r>
              <a:rPr lang="en-US" dirty="0"/>
              <a:t>: semi permeable membrane, hosts cell membrane receptors, regulates what goes in and out of the cell, separate intracellular cell contents from extracellular cell contents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ED845-89E0-D644-BB45-31B7C3FE273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b="4577"/>
          <a:stretch/>
        </p:blipFill>
        <p:spPr bwMode="auto">
          <a:xfrm>
            <a:off x="6327088" y="0"/>
            <a:ext cx="5664820" cy="415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832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6C434-7722-694D-A11C-9052D703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Cell Junctions: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B86E0-BB35-944F-AA06-29CF87D0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45" y="1470401"/>
            <a:ext cx="9572989" cy="446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10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05D5A-6118-3641-AC1D-3D9F21B5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Homeostasis: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F3E3E-DAB1-F848-A6F8-ACF4520B0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/>
              <a:t>Cell communication methods</a:t>
            </a:r>
          </a:p>
          <a:p>
            <a:r>
              <a:rPr lang="en-US" sz="2000"/>
              <a:t>Water balance</a:t>
            </a:r>
          </a:p>
          <a:p>
            <a:r>
              <a:rPr lang="en-US" sz="2000"/>
              <a:t>Feedback mechanisms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CE7BBAA8-861F-E441-B894-CE024EFA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2148986"/>
            <a:ext cx="6019331" cy="25567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4C34E-1607-2546-AEF6-99705AFD1A11}"/>
              </a:ext>
            </a:extLst>
          </p:cNvPr>
          <p:cNvSpPr txBox="1"/>
          <p:nvPr/>
        </p:nvSpPr>
        <p:spPr>
          <a:xfrm>
            <a:off x="5405862" y="669765"/>
            <a:ext cx="5913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Hormones: </a:t>
            </a:r>
            <a:r>
              <a:rPr lang="en-US" dirty="0"/>
              <a:t>peptide vs steroid: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peptide</a:t>
            </a:r>
            <a:r>
              <a:rPr lang="en-US" dirty="0"/>
              <a:t>: fast response (</a:t>
            </a:r>
            <a:r>
              <a:rPr lang="en-US" dirty="0" err="1"/>
              <a:t>eg</a:t>
            </a:r>
            <a:r>
              <a:rPr lang="en-US" dirty="0"/>
              <a:t>, insulin). Can’t enter the cell, uses secondary messengers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  <a:highlight>
                  <a:srgbClr val="FFFF00"/>
                </a:highlight>
              </a:rPr>
              <a:t>S</a:t>
            </a:r>
            <a:r>
              <a:rPr lang="en-US" dirty="0">
                <a:solidFill>
                  <a:srgbClr val="0070C0"/>
                </a:solidFill>
              </a:rPr>
              <a:t>teroid</a:t>
            </a:r>
            <a:r>
              <a:rPr lang="en-US" dirty="0"/>
              <a:t>: derived from cholesterol. Can enter the cell. </a:t>
            </a:r>
            <a:r>
              <a:rPr lang="en-US" dirty="0">
                <a:highlight>
                  <a:srgbClr val="FFFF00"/>
                </a:highlight>
              </a:rPr>
              <a:t>S</a:t>
            </a:r>
            <a:r>
              <a:rPr lang="en-US" dirty="0"/>
              <a:t>low response (testosterone, oestrogen = </a:t>
            </a:r>
            <a:r>
              <a:rPr lang="en-US" dirty="0">
                <a:highlight>
                  <a:srgbClr val="FFFF00"/>
                </a:highlight>
              </a:rPr>
              <a:t>s</a:t>
            </a:r>
            <a:r>
              <a:rPr lang="en-US" dirty="0"/>
              <a:t>ex hormones)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10F0C-730E-AB48-A846-FBD4DCBCB09C}"/>
              </a:ext>
            </a:extLst>
          </p:cNvPr>
          <p:cNvSpPr txBox="1"/>
          <p:nvPr/>
        </p:nvSpPr>
        <p:spPr>
          <a:xfrm>
            <a:off x="5405862" y="4705768"/>
            <a:ext cx="6019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Hormones serve as chemical messengers and help maintain homeostasis. Go to target cells, in the blood stream, via the endocrine system.</a:t>
            </a:r>
          </a:p>
        </p:txBody>
      </p:sp>
    </p:spTree>
    <p:extLst>
      <p:ext uri="{BB962C8B-B14F-4D97-AF65-F5344CB8AC3E}">
        <p14:creationId xmlns:p14="http://schemas.microsoft.com/office/powerpoint/2010/main" val="1976188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3439</Words>
  <Application>Microsoft Macintosh PowerPoint</Application>
  <PresentationFormat>Widescreen</PresentationFormat>
  <Paragraphs>426</Paragraphs>
  <Slides>55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Tempus Sans ITC</vt:lpstr>
      <vt:lpstr>Office Theme</vt:lpstr>
      <vt:lpstr>IMMS revision</vt:lpstr>
      <vt:lpstr>Cells </vt:lpstr>
      <vt:lpstr>PowerPoint Presentation</vt:lpstr>
      <vt:lpstr>Cell  organelle structure and function</vt:lpstr>
      <vt:lpstr>PowerPoint Presentation</vt:lpstr>
      <vt:lpstr>Cytoskeleton</vt:lpstr>
      <vt:lpstr>Cell Membrane</vt:lpstr>
      <vt:lpstr>Cell Junctions:</vt:lpstr>
      <vt:lpstr>Homeostasis:</vt:lpstr>
      <vt:lpstr>Homeostasis and signaling</vt:lpstr>
      <vt:lpstr>Water distribution  LEARN THIS</vt:lpstr>
      <vt:lpstr>Definitions: water</vt:lpstr>
      <vt:lpstr>Molecular building blocks</vt:lpstr>
      <vt:lpstr>Carbohydrates:</vt:lpstr>
      <vt:lpstr>Lipids:</vt:lpstr>
      <vt:lpstr>Amino acids:</vt:lpstr>
      <vt:lpstr>Protein structure</vt:lpstr>
      <vt:lpstr>Enzymes:</vt:lpstr>
      <vt:lpstr>Examples of proteins:</vt:lpstr>
      <vt:lpstr>ATP—ADP cycle</vt:lpstr>
      <vt:lpstr>Metabolism</vt:lpstr>
      <vt:lpstr>Glycolysis</vt:lpstr>
      <vt:lpstr>Krebs cycle:</vt:lpstr>
      <vt:lpstr>PowerPoint Presentation</vt:lpstr>
      <vt:lpstr>Oxidative Phosphorylation</vt:lpstr>
      <vt:lpstr>PowerPoint Presentation</vt:lpstr>
      <vt:lpstr>Fatty acid (beta) oxidation</vt:lpstr>
      <vt:lpstr>DNA/RNA</vt:lpstr>
      <vt:lpstr>DNA vs RNA</vt:lpstr>
      <vt:lpstr>DNA replication</vt:lpstr>
      <vt:lpstr>Protein synthesis: transcription and translation</vt:lpstr>
      <vt:lpstr>Mitosis/ meiosis</vt:lpstr>
      <vt:lpstr>The cell cycle:</vt:lpstr>
      <vt:lpstr>Mitosis</vt:lpstr>
      <vt:lpstr>PowerPoint Presentation</vt:lpstr>
      <vt:lpstr>PowerPoint Presentation</vt:lpstr>
      <vt:lpstr>Meiosis </vt:lpstr>
      <vt:lpstr>Abnormalities:</vt:lpstr>
      <vt:lpstr>Genetic diseases:</vt:lpstr>
      <vt:lpstr>Genetic diseases:</vt:lpstr>
      <vt:lpstr>Recessive Pedigree</vt:lpstr>
      <vt:lpstr>Dominant Pedigree</vt:lpstr>
      <vt:lpstr>Sex linked pedigree</vt:lpstr>
      <vt:lpstr>SBA quiz!</vt:lpstr>
      <vt:lpstr>1. In which cell are you most likely to find a perinuclear hof?</vt:lpstr>
      <vt:lpstr>2. What is the Na+/K+ ATPase pump an example of?</vt:lpstr>
      <vt:lpstr>3. Which enzyme unwinds the DNA double helix in replication, relieving supercoiling?</vt:lpstr>
      <vt:lpstr>4. What type of protein structure would zinc fingers, helix-turn-helix and beta-alpha-beta be classed as?</vt:lpstr>
      <vt:lpstr>5. In a 70kg male, how many litres of total body water distribution are accounted for by interstitial fluid?</vt:lpstr>
      <vt:lpstr>6. What is an example of type 4 collagen?</vt:lpstr>
      <vt:lpstr>7. How much energy does alcohol provide?</vt:lpstr>
      <vt:lpstr>8) Which of these is not a way ATP is produced?</vt:lpstr>
      <vt:lpstr>9) what is a cause of hyponatremia?</vt:lpstr>
      <vt:lpstr>10) what is the function of gap junctions?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IMMS revision</dc:title>
  <dc:subject/>
  <dc:creator>Sophie Allan</dc:creator>
  <cp:keywords/>
  <dc:description/>
  <cp:lastModifiedBy>Sophie Allan</cp:lastModifiedBy>
  <cp:revision>19</cp:revision>
  <dcterms:created xsi:type="dcterms:W3CDTF">2020-10-20T10:52:10Z</dcterms:created>
  <dcterms:modified xsi:type="dcterms:W3CDTF">2020-10-25T19:44:15Z</dcterms:modified>
  <cp:category/>
</cp:coreProperties>
</file>