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</p:sldIdLst>
  <p:sldSz cy="6858000" cx="12192000"/>
  <p:notesSz cx="6858000" cy="9144000"/>
  <p:embeddedFontLst>
    <p:embeddedFont>
      <p:font typeface="Radley"/>
      <p:regular r:id="rId71"/>
      <p:italic r:id="rId72"/>
    </p:embeddedFont>
    <p:embeddedFont>
      <p:font typeface="Helvetica Neue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7" roundtripDataSignature="AMtx7mi5kny/UC3ByoUyS1UnJ50DmFA1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HelveticaNeue-regular.fntdata"/><Relationship Id="rId72" Type="http://schemas.openxmlformats.org/officeDocument/2006/relationships/font" Target="fonts/Radley-italic.fntdata"/><Relationship Id="rId31" Type="http://schemas.openxmlformats.org/officeDocument/2006/relationships/slide" Target="slides/slide27.xml"/><Relationship Id="rId75" Type="http://schemas.openxmlformats.org/officeDocument/2006/relationships/font" Target="fonts/HelveticaNeue-italic.fntdata"/><Relationship Id="rId30" Type="http://schemas.openxmlformats.org/officeDocument/2006/relationships/slide" Target="slides/slide26.xml"/><Relationship Id="rId74" Type="http://schemas.openxmlformats.org/officeDocument/2006/relationships/font" Target="fonts/HelveticaNeue-bold.fntdata"/><Relationship Id="rId33" Type="http://schemas.openxmlformats.org/officeDocument/2006/relationships/slide" Target="slides/slide29.xml"/><Relationship Id="rId77" Type="http://customschemas.google.com/relationships/presentationmetadata" Target="metadata"/><Relationship Id="rId32" Type="http://schemas.openxmlformats.org/officeDocument/2006/relationships/slide" Target="slides/slide28.xml"/><Relationship Id="rId76" Type="http://schemas.openxmlformats.org/officeDocument/2006/relationships/font" Target="fonts/HelveticaNeue-boldItalic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Radley-regular.fntdata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9" name="Google Shape;22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8" name="Google Shape;23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9" name="Google Shape;24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3" name="Google Shape;28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9" name="Google Shape;29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8" name="Google Shape;33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7" name="Google Shape;34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7" name="Google Shape;35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1" name="Google Shape;37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0" name="Google Shape;39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9" name="Google Shape;39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5" name="Google Shape;41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8" name="Google Shape;428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9" name="Google Shape;44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0" name="Google Shape;46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9" name="Google Shape;46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9" name="Google Shape;479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1" name="Google Shape;49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2" name="Google Shape;502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4" name="Google Shape;514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4" name="Google Shape;524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4" name="Google Shape;534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544" name="Google Shape;544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8" name="Google Shape;55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8" name="Google Shape;568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8" name="Google Shape;578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7" name="Google Shape;587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6" name="Google Shape;596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5" name="Google Shape;605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5" name="Google Shape;615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624" name="Google Shape;624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>
                <a:solidFill>
                  <a:srgbClr val="000000"/>
                </a:solidFill>
              </a:rPr>
              <a:t>S</a:t>
            </a:r>
            <a:r>
              <a:rPr lang="en-GB" sz="1200">
                <a:solidFill>
                  <a:srgbClr val="000000"/>
                </a:solidFill>
              </a:rPr>
              <a:t>tructural basic of hereditary and genetic diseases (as is the genetic material)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4" name="Google Shape;634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5" name="Google Shape;645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4" name="Google Shape;654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4" name="Google Shape;664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4" name="Google Shape;674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3" name="Google Shape;683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2" name="Google Shape;692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3" name="Google Shape;703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3" name="Google Shape;713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23" name="Google Shape;723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3" name="Google Shape;733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3" name="Google Shape;743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52" name="Google Shape;752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63" name="Google Shape;763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73" name="Google Shape;773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GB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Alport syndrome is </a:t>
            </a:r>
            <a:r>
              <a:rPr b="0" i="0" lang="en-GB" u="none" strike="noStrike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a genetic condition characterized by kidney disease, loss of hearing, and eye abnormalities</a:t>
            </a:r>
            <a:r>
              <a:rPr b="0" i="0" lang="en-GB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u="none" strike="noStrike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GB" u="none" strike="noStrike">
                <a:solidFill>
                  <a:srgbClr val="4140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Duchenne muscular dystrophy (DMD) is a genetic disorder characterized by progressive muscle degeneration and weakness due to the alterations of a protein called </a:t>
            </a:r>
            <a:r>
              <a:rPr b="0" i="1" lang="en-GB" u="none" strike="noStrike">
                <a:solidFill>
                  <a:srgbClr val="4140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dystrophin </a:t>
            </a:r>
            <a:r>
              <a:rPr b="0" i="0" lang="en-GB" u="none" strike="noStrike">
                <a:solidFill>
                  <a:srgbClr val="4140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helps keep muscle cells intact</a:t>
            </a:r>
            <a:endParaRPr/>
          </a:p>
        </p:txBody>
      </p:sp>
      <p:sp>
        <p:nvSpPr>
          <p:cNvPr id="783" name="Google Shape;783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93" name="Google Shape;793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02" name="Google Shape;802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11" name="Google Shape;811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6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23" name="Google Shape;823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32" name="Google Shape;832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41" name="Google Shape;841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0" name="Google Shape;850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9" name="Google Shape;859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5" name="Google Shape;19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" name="Google Shape;31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7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hyperlink" Target="https://commons.wikimedia.org/w/index.php?curid=2836622" TargetMode="External"/><Relationship Id="rId5" Type="http://schemas.openxmlformats.org/officeDocument/2006/relationships/image" Target="../media/image21.jpg"/><Relationship Id="rId6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40.jpg"/><Relationship Id="rId5" Type="http://schemas.openxmlformats.org/officeDocument/2006/relationships/hyperlink" Target="about:blank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hyperlink" Target="about:blank" TargetMode="External"/><Relationship Id="rId5" Type="http://schemas.openxmlformats.org/officeDocument/2006/relationships/image" Target="../media/image6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56.png"/><Relationship Id="rId7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Relationship Id="rId4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Relationship Id="rId4" Type="http://schemas.openxmlformats.org/officeDocument/2006/relationships/image" Target="../media/image51.png"/><Relationship Id="rId5" Type="http://schemas.openxmlformats.org/officeDocument/2006/relationships/image" Target="../media/image42.jpg"/><Relationship Id="rId6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9.jpg"/><Relationship Id="rId5" Type="http://schemas.openxmlformats.org/officeDocument/2006/relationships/hyperlink" Target="https://www.freepik.com/free-vector/cell-anatomy-infographics_26765228.htm#query=cell%20diagram&amp;position=5&amp;from_view=keyword&amp;track=ais&amp;uuid=9d034361-8dad-4d8c-80cf-5f60f678d764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png"/><Relationship Id="rId4" Type="http://schemas.openxmlformats.org/officeDocument/2006/relationships/image" Target="../media/image4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Relationship Id="rId4" Type="http://schemas.openxmlformats.org/officeDocument/2006/relationships/image" Target="../media/image54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png"/><Relationship Id="rId4" Type="http://schemas.openxmlformats.org/officeDocument/2006/relationships/image" Target="../media/image54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.png"/><Relationship Id="rId4" Type="http://schemas.openxmlformats.org/officeDocument/2006/relationships/image" Target="../media/image38.jpg"/><Relationship Id="rId5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9.jpg"/><Relationship Id="rId5" Type="http://schemas.openxmlformats.org/officeDocument/2006/relationships/hyperlink" Target="https://www.freepik.com/free-vector/cell-anatomy-infographics_26765228.htm#query=cell%20diagram&amp;position=5&amp;from_view=keyword&amp;track=ais&amp;uuid=9d034361-8dad-4d8c-80cf-5f60f678d764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.png"/><Relationship Id="rId4" Type="http://schemas.openxmlformats.org/officeDocument/2006/relationships/image" Target="../media/image4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.png"/><Relationship Id="rId4" Type="http://schemas.openxmlformats.org/officeDocument/2006/relationships/image" Target="../media/image4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.png"/><Relationship Id="rId4" Type="http://schemas.openxmlformats.org/officeDocument/2006/relationships/image" Target="../media/image48.png"/><Relationship Id="rId5" Type="http://schemas.openxmlformats.org/officeDocument/2006/relationships/image" Target="../media/image4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.png"/><Relationship Id="rId4" Type="http://schemas.openxmlformats.org/officeDocument/2006/relationships/image" Target="../media/image5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.png"/><Relationship Id="rId4" Type="http://schemas.openxmlformats.org/officeDocument/2006/relationships/image" Target="../media/image5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.png"/><Relationship Id="rId4" Type="http://schemas.openxmlformats.org/officeDocument/2006/relationships/image" Target="../media/image5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.png"/><Relationship Id="rId4" Type="http://schemas.openxmlformats.org/officeDocument/2006/relationships/image" Target="../media/image6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2" Type="http://schemas.openxmlformats.org/officeDocument/2006/relationships/image" Target="../media/image1.png"/><Relationship Id="rId9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.png"/><Relationship Id="rId4" Type="http://schemas.openxmlformats.org/officeDocument/2006/relationships/image" Target="../media/image57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.png"/><Relationship Id="rId4" Type="http://schemas.openxmlformats.org/officeDocument/2006/relationships/image" Target="../media/image6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hyperlink" Target="https://en.m.wikipedia.org/wiki/File:Mitochondrion_structure.sv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39.jpg"/><Relationship Id="rId5" Type="http://schemas.openxmlformats.org/officeDocument/2006/relationships/hyperlink" Target="about:blank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5401733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061475" y="5930880"/>
            <a:ext cx="27345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293267"/>
                </a:solidFill>
                <a:latin typeface="Calibri"/>
                <a:ea typeface="Calibri"/>
                <a:cs typeface="Calibri"/>
                <a:sym typeface="Calibri"/>
              </a:rPr>
              <a:t>2023/2024</a:t>
            </a:r>
            <a:endParaRPr b="1" i="0" sz="3200" u="none" cap="none" strike="noStrike">
              <a:solidFill>
                <a:srgbClr val="2932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9633" y="450064"/>
            <a:ext cx="4192731" cy="4192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91" name="Google Shape;91;p1"/>
          <p:cNvPicPr preferRelativeResize="0"/>
          <p:nvPr/>
        </p:nvPicPr>
        <p:blipFill rotWithShape="1">
          <a:blip r:embed="rId4">
            <a:alphaModFix/>
          </a:blip>
          <a:srcRect b="11472" l="0" r="0" t="0"/>
          <a:stretch/>
        </p:blipFill>
        <p:spPr>
          <a:xfrm>
            <a:off x="2358025" y="-587025"/>
            <a:ext cx="7475949" cy="66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>
            <p:ph idx="1" type="body"/>
          </p:nvPr>
        </p:nvSpPr>
        <p:spPr>
          <a:xfrm>
            <a:off x="920685" y="1563069"/>
            <a:ext cx="9633284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Proteins make up </a:t>
            </a:r>
            <a:r>
              <a:rPr b="1" lang="en-GB"/>
              <a:t>around 50% </a:t>
            </a:r>
            <a:r>
              <a:rPr lang="en-GB"/>
              <a:t>mass of the cell membrane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Two main types: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(plasma) membranes - proteins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a paper&#10;&#10;Description automatically generated" id="219" name="Google Shape;21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6570" y="3508452"/>
            <a:ext cx="3175000" cy="20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523" y="3599874"/>
            <a:ext cx="4680078" cy="186185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0"/>
          <p:cNvSpPr txBox="1"/>
          <p:nvPr/>
        </p:nvSpPr>
        <p:spPr>
          <a:xfrm>
            <a:off x="5709350" y="4376913"/>
            <a:ext cx="200247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PLASMA MEMBRANE</a:t>
            </a:r>
            <a:endParaRPr/>
          </a:p>
        </p:txBody>
      </p:sp>
      <p:cxnSp>
        <p:nvCxnSpPr>
          <p:cNvPr id="222" name="Google Shape;222;p10"/>
          <p:cNvCxnSpPr>
            <a:stCxn id="221" idx="3"/>
            <a:endCxn id="219" idx="1"/>
          </p:cNvCxnSpPr>
          <p:nvPr/>
        </p:nvCxnSpPr>
        <p:spPr>
          <a:xfrm>
            <a:off x="7711821" y="4530802"/>
            <a:ext cx="5448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3" name="Google Shape;223;p10"/>
          <p:cNvCxnSpPr/>
          <p:nvPr/>
        </p:nvCxnSpPr>
        <p:spPr>
          <a:xfrm rot="10800000">
            <a:off x="5164601" y="4530801"/>
            <a:ext cx="54474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4" name="Google Shape;224;p10"/>
          <p:cNvSpPr txBox="1"/>
          <p:nvPr/>
        </p:nvSpPr>
        <p:spPr>
          <a:xfrm>
            <a:off x="9357172" y="2972572"/>
            <a:ext cx="163295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Integral</a:t>
            </a:r>
            <a:endParaRPr/>
          </a:p>
        </p:txBody>
      </p:sp>
      <p:sp>
        <p:nvSpPr>
          <p:cNvPr id="225" name="Google Shape;225;p10"/>
          <p:cNvSpPr txBox="1"/>
          <p:nvPr/>
        </p:nvSpPr>
        <p:spPr>
          <a:xfrm>
            <a:off x="2159521" y="3108342"/>
            <a:ext cx="19862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Peripheral</a:t>
            </a:r>
            <a:endParaRPr/>
          </a:p>
        </p:txBody>
      </p:sp>
      <p:sp>
        <p:nvSpPr>
          <p:cNvPr id="226" name="Google Shape;226;p10"/>
          <p:cNvSpPr txBox="1"/>
          <p:nvPr/>
        </p:nvSpPr>
        <p:spPr>
          <a:xfrm>
            <a:off x="7278572" y="6285590"/>
            <a:ext cx="51309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Foobar - Own work, CC BY 2.5, https://commons.wikimedia.org/w/index.php?curid=3856212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 txBox="1"/>
          <p:nvPr>
            <p:ph idx="1" type="body"/>
          </p:nvPr>
        </p:nvSpPr>
        <p:spPr>
          <a:xfrm>
            <a:off x="304800" y="1456708"/>
            <a:ext cx="11438021" cy="431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    Transport proteins in the phospholipid bilayer are </a:t>
            </a:r>
            <a:r>
              <a:rPr b="1" lang="en-GB"/>
              <a:t>selectively permeable </a:t>
            </a:r>
            <a:r>
              <a:rPr lang="en-GB"/>
              <a:t>to maintain an intracellular environment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 sz="2400"/>
              <a:t>Simple diffusion: </a:t>
            </a:r>
            <a:r>
              <a:rPr lang="en-GB" sz="2400"/>
              <a:t>The passive movement of substances across a selectively permeable membrane from an area of higher to lower concentration directly through the bilayer.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 sz="2400"/>
              <a:t>Facilitated diffusion: </a:t>
            </a:r>
            <a:r>
              <a:rPr lang="en-GB" sz="2400"/>
              <a:t>The passive movement of substances from an area of higher to lower concentration with the assistance of specific transport proteins.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 sz="2400"/>
              <a:t>Active transport: </a:t>
            </a:r>
            <a:r>
              <a:rPr lang="en-GB" sz="2400"/>
              <a:t>An energy-requiring process that moves molecules or ions against their concentration gradient from an area of lower to higher concentration via specific transport proteins, utilising energy from ATP.</a:t>
            </a:r>
            <a:endParaRPr sz="2400"/>
          </a:p>
        </p:txBody>
      </p:sp>
      <p:sp>
        <p:nvSpPr>
          <p:cNvPr id="232" name="Google Shape;232;p11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(plasma) membranes - movement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/>
          <p:nvPr>
            <p:ph idx="1" type="body"/>
          </p:nvPr>
        </p:nvSpPr>
        <p:spPr>
          <a:xfrm>
            <a:off x="304800" y="1456708"/>
            <a:ext cx="11438021" cy="901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    Transport proteins in the phospholipid bilayer are </a:t>
            </a:r>
            <a:r>
              <a:rPr b="1" lang="en-GB"/>
              <a:t>selectively permeable </a:t>
            </a:r>
            <a:r>
              <a:rPr lang="en-GB"/>
              <a:t>to maintain an intracellular environment</a:t>
            </a:r>
            <a:endParaRPr/>
          </a:p>
        </p:txBody>
      </p:sp>
      <p:sp>
        <p:nvSpPr>
          <p:cNvPr id="241" name="Google Shape;241;p12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2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2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(plasma) membranes - movement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4">
            <a:alphaModFix/>
          </a:blip>
          <a:srcRect b="22122" l="0" r="0" t="0"/>
          <a:stretch/>
        </p:blipFill>
        <p:spPr>
          <a:xfrm>
            <a:off x="1653034" y="2334127"/>
            <a:ext cx="8885931" cy="357878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7186249" y="6377845"/>
            <a:ext cx="539416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LSumi - Own work, CC BY-SA 4.0, https://commons.wikimedia.org/w/index.php?curid=118132547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"/>
          <p:cNvSpPr txBox="1"/>
          <p:nvPr>
            <p:ph idx="1" type="body"/>
          </p:nvPr>
        </p:nvSpPr>
        <p:spPr>
          <a:xfrm>
            <a:off x="304800" y="1456709"/>
            <a:ext cx="11438021" cy="612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    There are 3 main types of signalling </a:t>
            </a:r>
            <a:endParaRPr/>
          </a:p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52" name="Google Shape;252;p1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3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3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Homeostasis: Signalling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486496" y="2103230"/>
            <a:ext cx="310414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Autocrine: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Messenger molecules bind with receptors in the cell where they are produced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4300678" y="2236195"/>
            <a:ext cx="310414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Paracrine: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Messenger molecules between cells in close-proximity through the ECF</a:t>
            </a:r>
            <a:endParaRPr/>
          </a:p>
        </p:txBody>
      </p:sp>
      <p:sp>
        <p:nvSpPr>
          <p:cNvPr id="258" name="Google Shape;258;p13"/>
          <p:cNvSpPr txBox="1"/>
          <p:nvPr/>
        </p:nvSpPr>
        <p:spPr>
          <a:xfrm>
            <a:off x="8601358" y="2143429"/>
            <a:ext cx="327259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Endocrine: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Secretions of messenger molecules into the blood to act on cells in other parts of the body</a:t>
            </a:r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7237142" y="6334780"/>
            <a:ext cx="52633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Anon490 - Own work, CC BY-SA 4.0, https://commons.wikimedia.org/w/index.php?curid=69014995</a:t>
            </a:r>
            <a:endParaRPr/>
          </a:p>
        </p:txBody>
      </p:sp>
      <p:pic>
        <p:nvPicPr>
          <p:cNvPr descr="A diagram of a diagram of a cell&#10;&#10;Description automatically generated with medium confidence" id="260" name="Google Shape;26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411" y="3180448"/>
            <a:ext cx="24003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blood vessel&#10;&#10;Description automatically generated" id="261" name="Google Shape;26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4166" y="3292000"/>
            <a:ext cx="3989775" cy="2139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paracrine&#10;&#10;Description automatically generated" id="262" name="Google Shape;262;p13"/>
          <p:cNvPicPr preferRelativeResize="0"/>
          <p:nvPr/>
        </p:nvPicPr>
        <p:blipFill rotWithShape="1">
          <a:blip r:embed="rId6">
            <a:alphaModFix/>
          </a:blip>
          <a:srcRect b="5902" l="0" r="0" t="0"/>
          <a:stretch/>
        </p:blipFill>
        <p:spPr>
          <a:xfrm>
            <a:off x="4247438" y="3343061"/>
            <a:ext cx="3272590" cy="21995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13"/>
          <p:cNvCxnSpPr/>
          <p:nvPr/>
        </p:nvCxnSpPr>
        <p:spPr>
          <a:xfrm rot="10800000">
            <a:off x="9507924" y="2781773"/>
            <a:ext cx="244540" cy="647227"/>
          </a:xfrm>
          <a:prstGeom prst="straightConnector1">
            <a:avLst/>
          </a:prstGeom>
          <a:noFill/>
          <a:ln cap="flat" cmpd="sng" w="50800">
            <a:solidFill>
              <a:srgbClr val="8721C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4" name="Google Shape;264;p13"/>
          <p:cNvCxnSpPr/>
          <p:nvPr/>
        </p:nvCxnSpPr>
        <p:spPr>
          <a:xfrm rot="10800000">
            <a:off x="9660324" y="2934173"/>
            <a:ext cx="244540" cy="647227"/>
          </a:xfrm>
          <a:prstGeom prst="straightConnector1">
            <a:avLst/>
          </a:prstGeom>
          <a:noFill/>
          <a:ln cap="flat" cmpd="sng" w="50800">
            <a:solidFill>
              <a:srgbClr val="8721C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4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– simple feedback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997930" y="2926293"/>
            <a:ext cx="1619759" cy="1143000"/>
          </a:xfrm>
          <a:prstGeom prst="ellipse">
            <a:avLst/>
          </a:prstGeom>
          <a:solidFill>
            <a:srgbClr val="B4D9FD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body temp </a:t>
            </a: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4990685" y="1751227"/>
            <a:ext cx="2023432" cy="858938"/>
          </a:xfrm>
          <a:prstGeom prst="rect">
            <a:avLst/>
          </a:prstGeom>
          <a:solidFill>
            <a:srgbClr val="ACB8CA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Sensor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nerve cells with endings in skin </a:t>
            </a:r>
            <a:endParaRPr/>
          </a:p>
        </p:txBody>
      </p:sp>
      <p:sp>
        <p:nvSpPr>
          <p:cNvPr id="275" name="Google Shape;275;p14"/>
          <p:cNvSpPr/>
          <p:nvPr/>
        </p:nvSpPr>
        <p:spPr>
          <a:xfrm>
            <a:off x="8184348" y="2845468"/>
            <a:ext cx="2261937" cy="1167064"/>
          </a:xfrm>
          <a:prstGeom prst="rect">
            <a:avLst/>
          </a:prstGeom>
          <a:solidFill>
            <a:srgbClr val="EEE0E7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Controller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temp regulatory centre in the CNS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5268070" y="4733987"/>
            <a:ext cx="1925053" cy="1113062"/>
          </a:xfrm>
          <a:prstGeom prst="ellipse">
            <a:avLst/>
          </a:prstGeom>
          <a:solidFill>
            <a:srgbClr val="F3B385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sweat glands</a:t>
            </a:r>
            <a:endParaRPr/>
          </a:p>
        </p:txBody>
      </p:sp>
      <p:sp>
        <p:nvSpPr>
          <p:cNvPr id="277" name="Google Shape;277;p14"/>
          <p:cNvSpPr/>
          <p:nvPr/>
        </p:nvSpPr>
        <p:spPr>
          <a:xfrm flipH="1" rot="-6796880">
            <a:off x="3232470" y="862434"/>
            <a:ext cx="770436" cy="2339788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ACB8CA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/>
          <p:nvPr/>
        </p:nvSpPr>
        <p:spPr>
          <a:xfrm flipH="1" rot="-3428692">
            <a:off x="7805904" y="1056849"/>
            <a:ext cx="717815" cy="1928173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ACB8CA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/>
          <p:nvPr/>
        </p:nvSpPr>
        <p:spPr>
          <a:xfrm flipH="1" rot="3845132">
            <a:off x="8028514" y="3833463"/>
            <a:ext cx="770436" cy="2339788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ACB8CA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/>
          <p:nvPr/>
        </p:nvSpPr>
        <p:spPr>
          <a:xfrm flipH="1" rot="6974940">
            <a:off x="3526059" y="3949871"/>
            <a:ext cx="770436" cy="2339788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ACB8CA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 txBox="1"/>
          <p:nvPr>
            <p:ph idx="1" type="body"/>
          </p:nvPr>
        </p:nvSpPr>
        <p:spPr>
          <a:xfrm>
            <a:off x="304800" y="1456708"/>
            <a:ext cx="11438021" cy="901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    Two types of feedback loops</a:t>
            </a:r>
            <a:endParaRPr/>
          </a:p>
        </p:txBody>
      </p:sp>
      <p:sp>
        <p:nvSpPr>
          <p:cNvPr id="286" name="Google Shape;286;p15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5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– feedback loops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5"/>
          <p:cNvSpPr txBox="1"/>
          <p:nvPr/>
        </p:nvSpPr>
        <p:spPr>
          <a:xfrm>
            <a:off x="449179" y="2248580"/>
            <a:ext cx="55148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Positive feedback: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output of a system amplifies the signal of the input e,g. clotting cascade</a:t>
            </a:r>
            <a:endParaRPr/>
          </a:p>
        </p:txBody>
      </p:sp>
      <p:sp>
        <p:nvSpPr>
          <p:cNvPr id="291" name="Google Shape;291;p15"/>
          <p:cNvSpPr txBox="1"/>
          <p:nvPr/>
        </p:nvSpPr>
        <p:spPr>
          <a:xfrm>
            <a:off x="6461204" y="2128265"/>
            <a:ext cx="53555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feedback: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Regulatory mechanism in which the output of a system opposes the signal of the input  e.g. the majority of endocrine hormones</a:t>
            </a:r>
            <a:endParaRPr/>
          </a:p>
        </p:txBody>
      </p:sp>
      <p:sp>
        <p:nvSpPr>
          <p:cNvPr id="292" name="Google Shape;292;p15"/>
          <p:cNvSpPr txBox="1"/>
          <p:nvPr/>
        </p:nvSpPr>
        <p:spPr>
          <a:xfrm>
            <a:off x="3489576" y="6457890"/>
            <a:ext cx="99617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Me (Intgr) - Own work, Public Domain, </a:t>
            </a:r>
            <a:r>
              <a:rPr b="0" i="0" lang="en-GB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https://commons.wikimedia.org/w/index.php?curid=2836622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OpenStax - https://cnx.org/contents/FPtK1zmh@8.25:fEI3C8Ot@10/Preface, CC BY 4.0, https://commons.wikimedia.org/w/index.php?curid=30131132</a:t>
            </a:r>
            <a:endParaRPr/>
          </a:p>
        </p:txBody>
      </p:sp>
      <p:pic>
        <p:nvPicPr>
          <p:cNvPr descr="Diagram of a diagram showing the body temperature and body temperature&#10;&#10;Description automatically generated" id="293" name="Google Shape;293;p15"/>
          <p:cNvPicPr preferRelativeResize="0"/>
          <p:nvPr/>
        </p:nvPicPr>
        <p:blipFill rotWithShape="1">
          <a:blip r:embed="rId5">
            <a:alphaModFix/>
          </a:blip>
          <a:srcRect b="7686" l="0" r="49737" t="0"/>
          <a:stretch/>
        </p:blipFill>
        <p:spPr>
          <a:xfrm>
            <a:off x="8144176" y="3162332"/>
            <a:ext cx="2774425" cy="298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179" y="3242714"/>
            <a:ext cx="4350091" cy="179121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5"/>
          <p:cNvSpPr txBox="1"/>
          <p:nvPr/>
        </p:nvSpPr>
        <p:spPr>
          <a:xfrm>
            <a:off x="7729760" y="3156371"/>
            <a:ext cx="41441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sp>
        <p:nvSpPr>
          <p:cNvPr id="296" name="Google Shape;296;p15"/>
          <p:cNvSpPr txBox="1"/>
          <p:nvPr/>
        </p:nvSpPr>
        <p:spPr>
          <a:xfrm>
            <a:off x="1677995" y="4770692"/>
            <a:ext cx="23207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 +  +  +  +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6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6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- hormones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1295083" y="3373994"/>
            <a:ext cx="2148855" cy="954160"/>
          </a:xfrm>
          <a:prstGeom prst="triangle">
            <a:avLst>
              <a:gd fmla="val 49374" name="adj"/>
            </a:avLst>
          </a:prstGeom>
          <a:solidFill>
            <a:srgbClr val="D5CEFD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</a:t>
            </a:r>
            <a:endParaRPr/>
          </a:p>
        </p:txBody>
      </p:sp>
      <p:sp>
        <p:nvSpPr>
          <p:cNvPr id="306" name="Google Shape;306;p16"/>
          <p:cNvSpPr/>
          <p:nvPr/>
        </p:nvSpPr>
        <p:spPr>
          <a:xfrm>
            <a:off x="5607424" y="3429000"/>
            <a:ext cx="1356337" cy="904341"/>
          </a:xfrm>
          <a:prstGeom prst="rect">
            <a:avLst/>
          </a:prstGeom>
          <a:solidFill>
            <a:srgbClr val="ED8F4C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Steroid</a:t>
            </a:r>
            <a:endParaRPr/>
          </a:p>
        </p:txBody>
      </p:sp>
      <p:sp>
        <p:nvSpPr>
          <p:cNvPr id="307" name="Google Shape;307;p16"/>
          <p:cNvSpPr/>
          <p:nvPr/>
        </p:nvSpPr>
        <p:spPr>
          <a:xfrm>
            <a:off x="9413481" y="3265802"/>
            <a:ext cx="2148855" cy="115370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Amino-acid derivative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164121" y="2088609"/>
            <a:ext cx="171501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 from short-chains of amino acids</a:t>
            </a:r>
            <a:endParaRPr/>
          </a:p>
        </p:txBody>
      </p:sp>
      <p:sp>
        <p:nvSpPr>
          <p:cNvPr id="309" name="Google Shape;309;p16"/>
          <p:cNvSpPr txBox="1"/>
          <p:nvPr/>
        </p:nvSpPr>
        <p:spPr>
          <a:xfrm>
            <a:off x="2369510" y="2010684"/>
            <a:ext cx="24473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Stored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cell and released when signalled</a:t>
            </a:r>
            <a:endParaRPr/>
          </a:p>
        </p:txBody>
      </p:sp>
      <p:sp>
        <p:nvSpPr>
          <p:cNvPr id="310" name="Google Shape;310;p16"/>
          <p:cNvSpPr txBox="1"/>
          <p:nvPr/>
        </p:nvSpPr>
        <p:spPr>
          <a:xfrm>
            <a:off x="0" y="3297779"/>
            <a:ext cx="121023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Binds to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membrane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receptor</a:t>
            </a:r>
            <a:endParaRPr/>
          </a:p>
        </p:txBody>
      </p:sp>
      <p:sp>
        <p:nvSpPr>
          <p:cNvPr id="311" name="Google Shape;311;p16"/>
          <p:cNvSpPr txBox="1"/>
          <p:nvPr/>
        </p:nvSpPr>
        <p:spPr>
          <a:xfrm>
            <a:off x="2711609" y="4691190"/>
            <a:ext cx="200830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Quick response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produced via secondary messenger cascade</a:t>
            </a:r>
            <a:endParaRPr/>
          </a:p>
        </p:txBody>
      </p:sp>
      <p:sp>
        <p:nvSpPr>
          <p:cNvPr id="312" name="Google Shape;312;p16"/>
          <p:cNvSpPr txBox="1"/>
          <p:nvPr/>
        </p:nvSpPr>
        <p:spPr>
          <a:xfrm>
            <a:off x="776244" y="4801083"/>
            <a:ext cx="185569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Insulin, growth hormone, TSH, ADH</a:t>
            </a:r>
            <a:endParaRPr/>
          </a:p>
        </p:txBody>
      </p:sp>
      <p:cxnSp>
        <p:nvCxnSpPr>
          <p:cNvPr id="313" name="Google Shape;313;p16"/>
          <p:cNvCxnSpPr/>
          <p:nvPr/>
        </p:nvCxnSpPr>
        <p:spPr>
          <a:xfrm flipH="1" rot="10800000">
            <a:off x="2711609" y="2611829"/>
            <a:ext cx="569473" cy="1055282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4" name="Google Shape;314;p16"/>
          <p:cNvCxnSpPr/>
          <p:nvPr/>
        </p:nvCxnSpPr>
        <p:spPr>
          <a:xfrm rot="10800000">
            <a:off x="1295083" y="2644353"/>
            <a:ext cx="684197" cy="1075034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5" name="Google Shape;315;p16"/>
          <p:cNvCxnSpPr/>
          <p:nvPr/>
        </p:nvCxnSpPr>
        <p:spPr>
          <a:xfrm rot="10800000">
            <a:off x="1006927" y="3837076"/>
            <a:ext cx="507043" cy="273011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6" name="Google Shape;316;p16"/>
          <p:cNvCxnSpPr>
            <a:endCxn id="312" idx="0"/>
          </p:cNvCxnSpPr>
          <p:nvPr/>
        </p:nvCxnSpPr>
        <p:spPr>
          <a:xfrm flipH="1">
            <a:off x="1704091" y="4341783"/>
            <a:ext cx="354300" cy="459300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7" name="Google Shape;317;p16"/>
          <p:cNvCxnSpPr/>
          <p:nvPr/>
        </p:nvCxnSpPr>
        <p:spPr>
          <a:xfrm>
            <a:off x="2993256" y="4333341"/>
            <a:ext cx="380465" cy="357849"/>
          </a:xfrm>
          <a:prstGeom prst="straightConnector1">
            <a:avLst/>
          </a:prstGeom>
          <a:noFill/>
          <a:ln cap="flat" cmpd="sng" w="508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18" name="Google Shape;318;p16"/>
          <p:cNvSpPr txBox="1"/>
          <p:nvPr/>
        </p:nvSpPr>
        <p:spPr>
          <a:xfrm>
            <a:off x="6798007" y="4957069"/>
            <a:ext cx="24473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 from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cholesterol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water insoluble, lipid soluble</a:t>
            </a:r>
            <a:endParaRPr/>
          </a:p>
        </p:txBody>
      </p:sp>
      <p:sp>
        <p:nvSpPr>
          <p:cNvPr id="319" name="Google Shape;319;p16"/>
          <p:cNvSpPr txBox="1"/>
          <p:nvPr/>
        </p:nvSpPr>
        <p:spPr>
          <a:xfrm>
            <a:off x="4838087" y="2043109"/>
            <a:ext cx="162252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Requires transport proteins in blood</a:t>
            </a:r>
            <a:endParaRPr/>
          </a:p>
        </p:txBody>
      </p:sp>
      <p:sp>
        <p:nvSpPr>
          <p:cNvPr id="320" name="Google Shape;320;p16"/>
          <p:cNvSpPr txBox="1"/>
          <p:nvPr/>
        </p:nvSpPr>
        <p:spPr>
          <a:xfrm>
            <a:off x="6678430" y="2267789"/>
            <a:ext cx="13563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Intracellular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receptor target</a:t>
            </a:r>
            <a:endParaRPr/>
          </a:p>
        </p:txBody>
      </p:sp>
      <p:sp>
        <p:nvSpPr>
          <p:cNvPr id="321" name="Google Shape;321;p16"/>
          <p:cNvSpPr txBox="1"/>
          <p:nvPr/>
        </p:nvSpPr>
        <p:spPr>
          <a:xfrm>
            <a:off x="5016639" y="5218679"/>
            <a:ext cx="179223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 by cell and diffuses out when made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(not stored)</a:t>
            </a:r>
            <a:endParaRPr/>
          </a:p>
        </p:txBody>
      </p:sp>
      <p:sp>
        <p:nvSpPr>
          <p:cNvPr id="322" name="Google Shape;322;p16"/>
          <p:cNvSpPr txBox="1"/>
          <p:nvPr/>
        </p:nvSpPr>
        <p:spPr>
          <a:xfrm>
            <a:off x="3996567" y="3297779"/>
            <a:ext cx="127604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Directly affects </a:t>
            </a: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transcription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DNA </a:t>
            </a:r>
            <a:endParaRPr/>
          </a:p>
        </p:txBody>
      </p:sp>
      <p:sp>
        <p:nvSpPr>
          <p:cNvPr id="323" name="Google Shape;323;p16"/>
          <p:cNvSpPr txBox="1"/>
          <p:nvPr/>
        </p:nvSpPr>
        <p:spPr>
          <a:xfrm>
            <a:off x="7300058" y="3492061"/>
            <a:ext cx="135815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Examples: testosterone, oestrogen and cortisol</a:t>
            </a:r>
            <a:endParaRPr/>
          </a:p>
        </p:txBody>
      </p:sp>
      <p:cxnSp>
        <p:nvCxnSpPr>
          <p:cNvPr id="324" name="Google Shape;324;p16"/>
          <p:cNvCxnSpPr/>
          <p:nvPr/>
        </p:nvCxnSpPr>
        <p:spPr>
          <a:xfrm rot="10800000">
            <a:off x="5825245" y="2781773"/>
            <a:ext cx="73696" cy="671952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5001504" y="3664250"/>
            <a:ext cx="605920" cy="203482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26" name="Google Shape;326;p16"/>
          <p:cNvCxnSpPr/>
          <p:nvPr/>
        </p:nvCxnSpPr>
        <p:spPr>
          <a:xfrm flipH="1" rot="10800000">
            <a:off x="6808871" y="2769411"/>
            <a:ext cx="184167" cy="687564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27" name="Google Shape;327;p16"/>
          <p:cNvCxnSpPr/>
          <p:nvPr/>
        </p:nvCxnSpPr>
        <p:spPr>
          <a:xfrm flipH="1" rot="10800000">
            <a:off x="6978400" y="3664250"/>
            <a:ext cx="537990" cy="172826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28" name="Google Shape;328;p16"/>
          <p:cNvCxnSpPr/>
          <p:nvPr/>
        </p:nvCxnSpPr>
        <p:spPr>
          <a:xfrm>
            <a:off x="6885575" y="4336202"/>
            <a:ext cx="399844" cy="620867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29" name="Google Shape;329;p16"/>
          <p:cNvCxnSpPr>
            <a:endCxn id="321" idx="0"/>
          </p:cNvCxnSpPr>
          <p:nvPr/>
        </p:nvCxnSpPr>
        <p:spPr>
          <a:xfrm flipH="1">
            <a:off x="5912755" y="4336079"/>
            <a:ext cx="176700" cy="882600"/>
          </a:xfrm>
          <a:prstGeom prst="straightConnector1">
            <a:avLst/>
          </a:prstGeom>
          <a:noFill/>
          <a:ln cap="flat" cmpd="sng" w="50800">
            <a:solidFill>
              <a:srgbClr val="FFC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0" name="Google Shape;330;p16"/>
          <p:cNvSpPr txBox="1"/>
          <p:nvPr/>
        </p:nvSpPr>
        <p:spPr>
          <a:xfrm>
            <a:off x="8323237" y="2277541"/>
            <a:ext cx="19632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Synthesised from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tyrosine</a:t>
            </a:r>
            <a:endParaRPr/>
          </a:p>
        </p:txBody>
      </p:sp>
      <p:sp>
        <p:nvSpPr>
          <p:cNvPr id="331" name="Google Shape;331;p16"/>
          <p:cNvSpPr txBox="1"/>
          <p:nvPr/>
        </p:nvSpPr>
        <p:spPr>
          <a:xfrm>
            <a:off x="10405462" y="2285330"/>
            <a:ext cx="162241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Acts same way as peptide hormone</a:t>
            </a:r>
            <a:endParaRPr/>
          </a:p>
        </p:txBody>
      </p:sp>
      <p:sp>
        <p:nvSpPr>
          <p:cNvPr id="332" name="Google Shape;332;p16"/>
          <p:cNvSpPr txBox="1"/>
          <p:nvPr/>
        </p:nvSpPr>
        <p:spPr>
          <a:xfrm>
            <a:off x="9954005" y="5043333"/>
            <a:ext cx="183759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Examples: adrenaline, thyroid hormones (T3 and 4)</a:t>
            </a:r>
            <a:endParaRPr/>
          </a:p>
        </p:txBody>
      </p:sp>
      <p:cxnSp>
        <p:nvCxnSpPr>
          <p:cNvPr id="333" name="Google Shape;333;p16"/>
          <p:cNvCxnSpPr/>
          <p:nvPr/>
        </p:nvCxnSpPr>
        <p:spPr>
          <a:xfrm rot="10800000">
            <a:off x="9507924" y="2781773"/>
            <a:ext cx="244540" cy="647227"/>
          </a:xfrm>
          <a:prstGeom prst="straightConnector1">
            <a:avLst/>
          </a:prstGeom>
          <a:noFill/>
          <a:ln cap="flat" cmpd="sng" w="50800">
            <a:solidFill>
              <a:srgbClr val="8721C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4" name="Google Shape;334;p16"/>
          <p:cNvCxnSpPr>
            <a:endCxn id="331" idx="2"/>
          </p:cNvCxnSpPr>
          <p:nvPr/>
        </p:nvCxnSpPr>
        <p:spPr>
          <a:xfrm flipH="1" rot="10800000">
            <a:off x="11019271" y="2808550"/>
            <a:ext cx="197400" cy="547500"/>
          </a:xfrm>
          <a:prstGeom prst="straightConnector1">
            <a:avLst/>
          </a:prstGeom>
          <a:noFill/>
          <a:ln cap="flat" cmpd="sng" w="50800">
            <a:solidFill>
              <a:srgbClr val="8721C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5" name="Google Shape;335;p16"/>
          <p:cNvCxnSpPr>
            <a:endCxn id="332" idx="0"/>
          </p:cNvCxnSpPr>
          <p:nvPr/>
        </p:nvCxnSpPr>
        <p:spPr>
          <a:xfrm>
            <a:off x="10730900" y="4419633"/>
            <a:ext cx="141900" cy="623700"/>
          </a:xfrm>
          <a:prstGeom prst="straightConnector1">
            <a:avLst/>
          </a:prstGeom>
          <a:noFill/>
          <a:ln cap="flat" cmpd="sng" w="50800">
            <a:solidFill>
              <a:srgbClr val="8721C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/>
          <p:nvPr>
            <p:ph idx="1" type="body"/>
          </p:nvPr>
        </p:nvSpPr>
        <p:spPr>
          <a:xfrm>
            <a:off x="477370" y="1600201"/>
            <a:ext cx="1123725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/>
              <a:t>Osmosis: </a:t>
            </a:r>
            <a:r>
              <a:rPr lang="en-GB" sz="2000"/>
              <a:t>Net movement of solvent molecules through a selectively permeable membrane from a solution of lower to higher solute concentration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/>
              <a:t>Osmolarity: </a:t>
            </a:r>
            <a:r>
              <a:rPr lang="en-GB" sz="2000"/>
              <a:t>Concentration of solutes in plasma per kg of solution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/>
              <a:t>Osmolality: </a:t>
            </a:r>
            <a:r>
              <a:rPr lang="en-GB" sz="2000"/>
              <a:t>Concentration of solutes in plasma per kg of solvent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/>
              <a:t>Osmotic pressure: </a:t>
            </a:r>
            <a:r>
              <a:rPr lang="en-GB" sz="2000"/>
              <a:t>Pressure applied to a solution, by a pure solvent, required to prevent inward osmosis through a selectively permeable membrane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/>
              <a:t>Oncotic pressure: </a:t>
            </a:r>
            <a:r>
              <a:rPr lang="en-GB" sz="2000"/>
              <a:t>Form of osmotic pressure exerted by a protein that tends to pull fluid into its solution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000"/>
              <a:t>Hydrostatic pressure: </a:t>
            </a:r>
            <a:r>
              <a:rPr lang="en-GB" sz="2000"/>
              <a:t>Pressure difference between capillary blood (plasma) and interstitial fluid</a:t>
            </a:r>
            <a:endParaRPr sz="2000"/>
          </a:p>
        </p:txBody>
      </p:sp>
      <p:sp>
        <p:nvSpPr>
          <p:cNvPr id="341" name="Google Shape;341;p17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7"/>
          <p:cNvSpPr txBox="1"/>
          <p:nvPr/>
        </p:nvSpPr>
        <p:spPr>
          <a:xfrm>
            <a:off x="2711608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-  water definitions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7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8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8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8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– water distribution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&#10;&#10;Description automatically generated" id="353" name="Google Shape;353;p18"/>
          <p:cNvPicPr preferRelativeResize="0"/>
          <p:nvPr/>
        </p:nvPicPr>
        <p:blipFill rotWithShape="1">
          <a:blip r:embed="rId4">
            <a:alphaModFix/>
          </a:blip>
          <a:srcRect b="47609" l="38552" r="32901" t="14308"/>
          <a:stretch/>
        </p:blipFill>
        <p:spPr>
          <a:xfrm>
            <a:off x="2842311" y="1554692"/>
            <a:ext cx="4714696" cy="471469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8"/>
          <p:cNvSpPr txBox="1"/>
          <p:nvPr/>
        </p:nvSpPr>
        <p:spPr>
          <a:xfrm>
            <a:off x="7655360" y="2480879"/>
            <a:ext cx="453664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Fluid compartments in the body are in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osmotic equilibrium </a:t>
            </a:r>
            <a:endParaRPr/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Osmotically active substances (solutes) in the ICF and ECF can create an </a:t>
            </a: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osmotic gradient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across the cell membranes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9"/>
          <p:cNvSpPr txBox="1"/>
          <p:nvPr/>
        </p:nvSpPr>
        <p:spPr>
          <a:xfrm>
            <a:off x="2711609" y="449706"/>
            <a:ext cx="675512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– water balance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9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lhouette of a person&#10;&#10;Description automatically generated" id="363" name="Google Shape;36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8168" y="1722606"/>
            <a:ext cx="1775664" cy="440355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9"/>
          <p:cNvSpPr txBox="1"/>
          <p:nvPr/>
        </p:nvSpPr>
        <p:spPr>
          <a:xfrm>
            <a:off x="9264316" y="6464399"/>
            <a:ext cx="416292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Link: Image by brgfx on Freepik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9"/>
          <p:cNvSpPr txBox="1"/>
          <p:nvPr/>
        </p:nvSpPr>
        <p:spPr>
          <a:xfrm>
            <a:off x="1740681" y="1748280"/>
            <a:ext cx="2575932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intake: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Drink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Diet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 fluid</a:t>
            </a:r>
            <a:endParaRPr/>
          </a:p>
        </p:txBody>
      </p:sp>
      <p:sp>
        <p:nvSpPr>
          <p:cNvPr id="366" name="Google Shape;366;p19"/>
          <p:cNvSpPr txBox="1"/>
          <p:nvPr/>
        </p:nvSpPr>
        <p:spPr>
          <a:xfrm>
            <a:off x="8648268" y="3538216"/>
            <a:ext cx="361299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loss: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Sensible (measurable):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Urination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Insensible (not measurable):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Sweat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Breath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Vomiting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Faeces</a:t>
            </a:r>
            <a:endParaRPr/>
          </a:p>
        </p:txBody>
      </p:sp>
      <p:cxnSp>
        <p:nvCxnSpPr>
          <p:cNvPr id="367" name="Google Shape;367;p19"/>
          <p:cNvCxnSpPr/>
          <p:nvPr/>
        </p:nvCxnSpPr>
        <p:spPr>
          <a:xfrm>
            <a:off x="3601844" y="2007220"/>
            <a:ext cx="1360449" cy="0"/>
          </a:xfrm>
          <a:prstGeom prst="straightConnector1">
            <a:avLst/>
          </a:prstGeom>
          <a:noFill/>
          <a:ln cap="flat" cmpd="sng" w="889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8" name="Google Shape;368;p19"/>
          <p:cNvCxnSpPr/>
          <p:nvPr/>
        </p:nvCxnSpPr>
        <p:spPr>
          <a:xfrm>
            <a:off x="7142903" y="3924385"/>
            <a:ext cx="1360449" cy="0"/>
          </a:xfrm>
          <a:prstGeom prst="straightConnector1">
            <a:avLst/>
          </a:prstGeom>
          <a:noFill/>
          <a:ln cap="flat" cmpd="sng" w="889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/>
              <a:t>     </a:t>
            </a:r>
            <a:endParaRPr/>
          </a:p>
        </p:txBody>
      </p:sp>
      <p:sp>
        <p:nvSpPr>
          <p:cNvPr id="98" name="Google Shape;98;p2"/>
          <p:cNvSpPr txBox="1"/>
          <p:nvPr>
            <p:ph idx="1" type="body"/>
          </p:nvPr>
        </p:nvSpPr>
        <p:spPr>
          <a:xfrm>
            <a:off x="1981200" y="2981326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GB"/>
              <a:t>Phase 1 Revision Session</a:t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GB"/>
              <a:t>IMMS 1 - Joe Keane </a:t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GB"/>
              <a:t>IMMS 2 - Joe Priestley</a:t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GB"/>
              <a:t>30/11/2023</a:t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GB"/>
              <a:t>18:30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424069" y="475985"/>
            <a:ext cx="11383617" cy="1505214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2402947" y="605271"/>
            <a:ext cx="7386107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-GB" sz="7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IMMS Wrap-up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0"/>
          <p:cNvSpPr txBox="1"/>
          <p:nvPr/>
        </p:nvSpPr>
        <p:spPr>
          <a:xfrm>
            <a:off x="2711609" y="449706"/>
            <a:ext cx="640549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– water balance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0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0"/>
          <p:cNvSpPr txBox="1"/>
          <p:nvPr/>
        </p:nvSpPr>
        <p:spPr>
          <a:xfrm>
            <a:off x="9264316" y="6464399"/>
            <a:ext cx="416292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Link: Image by brgfx on Freepik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human body with organs&#10;&#10;Description automatically generated" id="378" name="Google Shape;37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5828" y="1550619"/>
            <a:ext cx="1769984" cy="471876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0"/>
          <p:cNvSpPr txBox="1"/>
          <p:nvPr/>
        </p:nvSpPr>
        <p:spPr>
          <a:xfrm>
            <a:off x="8084677" y="1748557"/>
            <a:ext cx="300789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loss causes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ADH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release from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posterior pituitary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gland to increase water reabsorption in the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collecting ducts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nephrons of the kidney</a:t>
            </a:r>
            <a:endParaRPr/>
          </a:p>
        </p:txBody>
      </p:sp>
      <p:sp>
        <p:nvSpPr>
          <p:cNvPr id="380" name="Google Shape;380;p20"/>
          <p:cNvSpPr txBox="1"/>
          <p:nvPr/>
        </p:nvSpPr>
        <p:spPr>
          <a:xfrm>
            <a:off x="134471" y="1748557"/>
            <a:ext cx="3353346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Stimulation of the thirst centre in the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hypothalamus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increases desire to drink water, osmoreceptors, impulses from dry mouth and angiotensin II (low blood pressure) stimulate this.</a:t>
            </a:r>
            <a:endParaRPr/>
          </a:p>
        </p:txBody>
      </p:sp>
      <p:sp>
        <p:nvSpPr>
          <p:cNvPr id="381" name="Google Shape;381;p20"/>
          <p:cNvSpPr txBox="1"/>
          <p:nvPr/>
        </p:nvSpPr>
        <p:spPr>
          <a:xfrm>
            <a:off x="1021554" y="3391596"/>
            <a:ext cx="298382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blood pressure triggers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renin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release from the kidneys, triggering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aldosterone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release from the adrenal gland which allows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sodium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move into the blood to increase its volume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8054837" y="3681394"/>
            <a:ext cx="2418957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Neurotransmitters from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sympathetic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nerves in the kidney stimulate smooth muscle in the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afferent arteriole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constrict and so less urine formation (also causes renin release</a:t>
            </a:r>
            <a:endParaRPr/>
          </a:p>
        </p:txBody>
      </p:sp>
      <p:cxnSp>
        <p:nvCxnSpPr>
          <p:cNvPr id="383" name="Google Shape;383;p20"/>
          <p:cNvCxnSpPr/>
          <p:nvPr/>
        </p:nvCxnSpPr>
        <p:spPr>
          <a:xfrm flipH="1" rot="10800000">
            <a:off x="3487817" y="1748557"/>
            <a:ext cx="2413003" cy="222859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4" name="Google Shape;384;p20"/>
          <p:cNvCxnSpPr/>
          <p:nvPr/>
        </p:nvCxnSpPr>
        <p:spPr>
          <a:xfrm flipH="1" rot="10800000">
            <a:off x="3997549" y="3429000"/>
            <a:ext cx="1690557" cy="111429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5" name="Google Shape;385;p20"/>
          <p:cNvCxnSpPr/>
          <p:nvPr/>
        </p:nvCxnSpPr>
        <p:spPr>
          <a:xfrm rot="10800000">
            <a:off x="6096000" y="3449004"/>
            <a:ext cx="1905000" cy="662667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6" name="Google Shape;386;p20"/>
          <p:cNvCxnSpPr/>
          <p:nvPr/>
        </p:nvCxnSpPr>
        <p:spPr>
          <a:xfrm rot="10800000">
            <a:off x="5914357" y="1852534"/>
            <a:ext cx="2170320" cy="65747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7" name="Google Shape;387;p20"/>
          <p:cNvCxnSpPr/>
          <p:nvPr/>
        </p:nvCxnSpPr>
        <p:spPr>
          <a:xfrm flipH="1">
            <a:off x="6096000" y="2331039"/>
            <a:ext cx="2037660" cy="100113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/>
          <p:nvPr>
            <p:ph idx="1" type="body"/>
          </p:nvPr>
        </p:nvSpPr>
        <p:spPr>
          <a:xfrm>
            <a:off x="1328023" y="1382712"/>
            <a:ext cx="11346362" cy="65701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400"/>
              <a:t>Sodium: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Filtered out glomerulus in kidney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80-90% reabsorbed at proximal convoluted tubule (PCT) and loop of Henle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Absence of aldosterone = sodium remains in filtrate and ends up in urine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/>
              <a:t>Potassium: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Filtered out glomerulus in kidney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90% reabsorbed in PCT and loop of Henle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Presence of aldosterone = higher potassium excretion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400"/>
              <a:t>Calcium: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Calcitonin decreases blood calcium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PTH and calcitriol increase blood calcium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93" name="Google Shape;393;p21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1"/>
          <p:cNvSpPr txBox="1"/>
          <p:nvPr/>
        </p:nvSpPr>
        <p:spPr>
          <a:xfrm>
            <a:off x="2711609" y="449706"/>
            <a:ext cx="82296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Homeostasis – sodium, potassium, calcium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1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2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2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- Metabolism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2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 Emoji" id="405" name="Google Shape;40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5725" y="3657600"/>
            <a:ext cx="679778" cy="105880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2"/>
          <p:cNvSpPr txBox="1"/>
          <p:nvPr/>
        </p:nvSpPr>
        <p:spPr>
          <a:xfrm>
            <a:off x="78853" y="4314050"/>
            <a:ext cx="26327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Carbohydrates – 4 kcal/g</a:t>
            </a:r>
            <a:endParaRPr/>
          </a:p>
        </p:txBody>
      </p:sp>
      <p:sp>
        <p:nvSpPr>
          <p:cNvPr id="407" name="Google Shape;407;p22"/>
          <p:cNvSpPr txBox="1"/>
          <p:nvPr/>
        </p:nvSpPr>
        <p:spPr>
          <a:xfrm>
            <a:off x="3201785" y="4314050"/>
            <a:ext cx="199724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Protein – 4 kcal/g</a:t>
            </a:r>
            <a:endParaRPr/>
          </a:p>
        </p:txBody>
      </p:sp>
      <p:sp>
        <p:nvSpPr>
          <p:cNvPr id="408" name="Google Shape;408;p22"/>
          <p:cNvSpPr txBox="1"/>
          <p:nvPr/>
        </p:nvSpPr>
        <p:spPr>
          <a:xfrm>
            <a:off x="5850408" y="4303071"/>
            <a:ext cx="205987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Alcohol – 7 kcal/g</a:t>
            </a:r>
            <a:endParaRPr/>
          </a:p>
        </p:txBody>
      </p:sp>
      <p:sp>
        <p:nvSpPr>
          <p:cNvPr id="409" name="Google Shape;409;p22"/>
          <p:cNvSpPr txBox="1"/>
          <p:nvPr/>
        </p:nvSpPr>
        <p:spPr>
          <a:xfrm>
            <a:off x="8976733" y="4314050"/>
            <a:ext cx="16586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Lipid – 9 kcal/g</a:t>
            </a:r>
            <a:endParaRPr/>
          </a:p>
        </p:txBody>
      </p:sp>
      <p:pic>
        <p:nvPicPr>
          <p:cNvPr descr="Fire Emoji" id="410" name="Google Shape;41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6623" y="3657600"/>
            <a:ext cx="679779" cy="1058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 Emoji" id="411" name="Google Shape;41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57670" y="3088887"/>
            <a:ext cx="1105058" cy="1721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 Emoji" id="412" name="Google Shape;41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75162" y="1936190"/>
            <a:ext cx="1916838" cy="2985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3"/>
          <p:cNvSpPr txBox="1"/>
          <p:nvPr>
            <p:ph idx="1" type="body"/>
          </p:nvPr>
        </p:nvSpPr>
        <p:spPr>
          <a:xfrm>
            <a:off x="601268" y="1525054"/>
            <a:ext cx="11860696" cy="54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 sz="2400"/>
              <a:t>BMR: Amount of energy needed to keep the body alive at rest = 1 kcal/kg body mass/hr</a:t>
            </a:r>
            <a:endParaRPr b="1" sz="2400"/>
          </a:p>
        </p:txBody>
      </p:sp>
      <p:sp>
        <p:nvSpPr>
          <p:cNvPr id="418" name="Google Shape;418;p23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3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- BMR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inting Arrow" id="422" name="Google Shape;42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2102" y="2040364"/>
            <a:ext cx="1961906" cy="3704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inting Arrow" id="423" name="Google Shape;42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833" y="2066713"/>
            <a:ext cx="1840296" cy="365144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3"/>
          <p:cNvSpPr txBox="1"/>
          <p:nvPr/>
        </p:nvSpPr>
        <p:spPr>
          <a:xfrm>
            <a:off x="816411" y="2852535"/>
            <a:ext cx="304083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BMI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Hyperthyroidism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Fever/infection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Pregnancy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</a:t>
            </a:r>
            <a:endParaRPr/>
          </a:p>
        </p:txBody>
      </p:sp>
      <p:sp>
        <p:nvSpPr>
          <p:cNvPr id="425" name="Google Shape;425;p23"/>
          <p:cNvSpPr txBox="1"/>
          <p:nvPr/>
        </p:nvSpPr>
        <p:spPr>
          <a:xfrm>
            <a:off x="7632129" y="2846959"/>
            <a:ext cx="316694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Female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Starvation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Hypothyroidism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4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- glycolysis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4"/>
          <p:cNvSpPr/>
          <p:nvPr/>
        </p:nvSpPr>
        <p:spPr>
          <a:xfrm>
            <a:off x="2414017" y="1509465"/>
            <a:ext cx="6795074" cy="4276257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4"/>
          <p:cNvSpPr/>
          <p:nvPr/>
        </p:nvSpPr>
        <p:spPr>
          <a:xfrm>
            <a:off x="5048523" y="3429000"/>
            <a:ext cx="1483093" cy="591696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Glycolysis</a:t>
            </a:r>
            <a:endParaRPr/>
          </a:p>
        </p:txBody>
      </p:sp>
      <p:sp>
        <p:nvSpPr>
          <p:cNvPr id="436" name="Google Shape;436;p24"/>
          <p:cNvSpPr txBox="1"/>
          <p:nvPr/>
        </p:nvSpPr>
        <p:spPr>
          <a:xfrm>
            <a:off x="5735254" y="1891750"/>
            <a:ext cx="175127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Cytosol</a:t>
            </a:r>
            <a:endParaRPr/>
          </a:p>
        </p:txBody>
      </p:sp>
      <p:sp>
        <p:nvSpPr>
          <p:cNvPr id="437" name="Google Shape;437;p24"/>
          <p:cNvSpPr txBox="1"/>
          <p:nvPr/>
        </p:nvSpPr>
        <p:spPr>
          <a:xfrm>
            <a:off x="4224893" y="1728688"/>
            <a:ext cx="148309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Breaking down glucose to release energy</a:t>
            </a:r>
            <a:endParaRPr/>
          </a:p>
        </p:txBody>
      </p:sp>
      <p:sp>
        <p:nvSpPr>
          <p:cNvPr id="438" name="Google Shape;438;p24"/>
          <p:cNvSpPr txBox="1"/>
          <p:nvPr/>
        </p:nvSpPr>
        <p:spPr>
          <a:xfrm>
            <a:off x="2982910" y="4200974"/>
            <a:ext cx="55046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Equation: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Glucose + 2ADP +2Pi + 2NAD+ -&gt; 2ATP +2NADH + 2H+ + 2H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</p:txBody>
      </p:sp>
      <p:sp>
        <p:nvSpPr>
          <p:cNvPr id="439" name="Google Shape;439;p24"/>
          <p:cNvSpPr txBox="1"/>
          <p:nvPr/>
        </p:nvSpPr>
        <p:spPr>
          <a:xfrm>
            <a:off x="7133055" y="2469232"/>
            <a:ext cx="1755648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Aerobic conditions: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Pyruvate enters citric acid cycle for oxidative phosphorylation</a:t>
            </a:r>
            <a:endParaRPr/>
          </a:p>
        </p:txBody>
      </p:sp>
      <p:sp>
        <p:nvSpPr>
          <p:cNvPr id="440" name="Google Shape;440;p24"/>
          <p:cNvSpPr txBox="1"/>
          <p:nvPr/>
        </p:nvSpPr>
        <p:spPr>
          <a:xfrm>
            <a:off x="2537408" y="2952254"/>
            <a:ext cx="208483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Anaerobic conditions: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Pyruvate is converted to lactate which undergoes fermentation</a:t>
            </a:r>
            <a:endParaRPr/>
          </a:p>
        </p:txBody>
      </p:sp>
      <p:cxnSp>
        <p:nvCxnSpPr>
          <p:cNvPr id="441" name="Google Shape;441;p24"/>
          <p:cNvCxnSpPr/>
          <p:nvPr/>
        </p:nvCxnSpPr>
        <p:spPr>
          <a:xfrm>
            <a:off x="6489578" y="3822713"/>
            <a:ext cx="2192809" cy="74759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2" name="Google Shape;442;p24"/>
          <p:cNvCxnSpPr>
            <a:stCxn id="435" idx="7"/>
          </p:cNvCxnSpPr>
          <p:nvPr/>
        </p:nvCxnSpPr>
        <p:spPr>
          <a:xfrm flipH="1" rot="10800000">
            <a:off x="6314422" y="1942452"/>
            <a:ext cx="1549500" cy="157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p24"/>
          <p:cNvCxnSpPr>
            <a:stCxn id="435" idx="0"/>
            <a:endCxn id="434" idx="0"/>
          </p:cNvCxnSpPr>
          <p:nvPr/>
        </p:nvCxnSpPr>
        <p:spPr>
          <a:xfrm flipH="1" rot="10800000">
            <a:off x="5790070" y="1509600"/>
            <a:ext cx="21600" cy="191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p24"/>
          <p:cNvCxnSpPr>
            <a:stCxn id="435" idx="1"/>
            <a:endCxn id="434" idx="1"/>
          </p:cNvCxnSpPr>
          <p:nvPr/>
        </p:nvCxnSpPr>
        <p:spPr>
          <a:xfrm rot="10800000">
            <a:off x="3409017" y="2135652"/>
            <a:ext cx="1856700" cy="138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5" name="Google Shape;445;p24"/>
          <p:cNvCxnSpPr>
            <a:stCxn id="435" idx="3"/>
          </p:cNvCxnSpPr>
          <p:nvPr/>
        </p:nvCxnSpPr>
        <p:spPr>
          <a:xfrm flipH="1">
            <a:off x="2788017" y="3934044"/>
            <a:ext cx="2477700" cy="718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6" name="Google Shape;446;p24"/>
          <p:cNvSpPr txBox="1"/>
          <p:nvPr/>
        </p:nvSpPr>
        <p:spPr>
          <a:xfrm>
            <a:off x="8888703" y="2750328"/>
            <a:ext cx="360366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Aerobic respiration = 38 ATP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Anaerobic = 2 ATP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5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5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- glycolysis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5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5"/>
          <p:cNvSpPr txBox="1"/>
          <p:nvPr/>
        </p:nvSpPr>
        <p:spPr>
          <a:xfrm>
            <a:off x="5058712" y="6547200"/>
            <a:ext cx="75172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https://microbiologyinfo.com/glycolysis-10-steps-explained-steps-by-steps-with-diagram/</a:t>
            </a:r>
            <a:endParaRPr/>
          </a:p>
        </p:txBody>
      </p:sp>
      <p:pic>
        <p:nvPicPr>
          <p:cNvPr descr="A diagram of a chemical reaction&#10;&#10;Description automatically generated" id="456" name="Google Shape;4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1967" y="1417256"/>
            <a:ext cx="7517219" cy="485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5"/>
          <p:cNvSpPr txBox="1"/>
          <p:nvPr/>
        </p:nvSpPr>
        <p:spPr>
          <a:xfrm>
            <a:off x="9240774" y="3041626"/>
            <a:ext cx="295122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 limiting enzyme: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Phosphofructokinase - 1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"/>
          <p:cNvSpPr txBox="1"/>
          <p:nvPr>
            <p:ph idx="1" type="body"/>
          </p:nvPr>
        </p:nvSpPr>
        <p:spPr>
          <a:xfrm>
            <a:off x="1981200" y="174342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Takes place in mitochondrial matrix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Depends on the availability of NAD+ and FAD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Inhibited by high concentrations of NADH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Prior to the cycle, pyruvate is converted into Acetyl Coenzyme A</a:t>
            </a:r>
            <a:endParaRPr/>
          </a:p>
        </p:txBody>
      </p:sp>
      <p:sp>
        <p:nvSpPr>
          <p:cNvPr id="463" name="Google Shape;463;p26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6"/>
          <p:cNvSpPr txBox="1"/>
          <p:nvPr/>
        </p:nvSpPr>
        <p:spPr>
          <a:xfrm>
            <a:off x="2711608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– citric acid cycle (Krebs)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7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7"/>
          <p:cNvSpPr txBox="1"/>
          <p:nvPr/>
        </p:nvSpPr>
        <p:spPr>
          <a:xfrm>
            <a:off x="2711608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– citric acid cycle (Krebs)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7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cycle&#10;&#10;Description automatically generated" id="475" name="Google Shape;47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0199" y="1455835"/>
            <a:ext cx="6773312" cy="474043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7"/>
          <p:cNvSpPr txBox="1"/>
          <p:nvPr/>
        </p:nvSpPr>
        <p:spPr>
          <a:xfrm>
            <a:off x="9070067" y="5612873"/>
            <a:ext cx="3048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x for every glucose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8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8"/>
          <p:cNvSpPr txBox="1"/>
          <p:nvPr/>
        </p:nvSpPr>
        <p:spPr>
          <a:xfrm>
            <a:off x="2711609" y="449706"/>
            <a:ext cx="717667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- Beta oxidation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8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8"/>
          <p:cNvSpPr txBox="1"/>
          <p:nvPr>
            <p:ph idx="1" type="body"/>
          </p:nvPr>
        </p:nvSpPr>
        <p:spPr>
          <a:xfrm>
            <a:off x="0" y="1740686"/>
            <a:ext cx="732183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400"/>
              <a:t>Also known as fatty acid oxidation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400"/>
              <a:t>Occurs in mitochondria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400"/>
              <a:t>Method of breaking down fatty acids to produce energy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400"/>
              <a:t>Occurs in response to decreased blood glucose and high glucagon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400"/>
              <a:t>Fatty acids are first converted into acyl CoA to cross the mitochondrial membrane and undergo oxidation</a:t>
            </a:r>
            <a:endParaRPr/>
          </a:p>
        </p:txBody>
      </p:sp>
      <p:pic>
        <p:nvPicPr>
          <p:cNvPr descr="A diagram of a cell cycle&#10;&#10;Description automatically generated" id="486" name="Google Shape;486;p28"/>
          <p:cNvPicPr preferRelativeResize="0"/>
          <p:nvPr/>
        </p:nvPicPr>
        <p:blipFill rotWithShape="1">
          <a:blip r:embed="rId4">
            <a:alphaModFix/>
          </a:blip>
          <a:srcRect b="5724" l="26247" r="2105" t="4584"/>
          <a:stretch/>
        </p:blipFill>
        <p:spPr>
          <a:xfrm>
            <a:off x="7451444" y="1986420"/>
            <a:ext cx="4409252" cy="413974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8"/>
          <p:cNvSpPr/>
          <p:nvPr/>
        </p:nvSpPr>
        <p:spPr>
          <a:xfrm>
            <a:off x="9656070" y="4676960"/>
            <a:ext cx="2040756" cy="159242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8"/>
          <p:cNvSpPr txBox="1"/>
          <p:nvPr/>
        </p:nvSpPr>
        <p:spPr>
          <a:xfrm>
            <a:off x="10084420" y="6377923"/>
            <a:ext cx="210758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ENERGY!!!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9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9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– beta oxidation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9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chemical reaction&#10;&#10;Description automatically generated" id="497" name="Google Shape;49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2281" y="1506404"/>
            <a:ext cx="3123934" cy="4619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p29"/>
          <p:cNvCxnSpPr/>
          <p:nvPr/>
        </p:nvCxnSpPr>
        <p:spPr>
          <a:xfrm>
            <a:off x="6802244" y="4572000"/>
            <a:ext cx="1605776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99" name="Google Shape;499;p29"/>
          <p:cNvSpPr txBox="1"/>
          <p:nvPr/>
        </p:nvSpPr>
        <p:spPr>
          <a:xfrm>
            <a:off x="8408020" y="4402723"/>
            <a:ext cx="24770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Krebs or Ketogenesis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idx="1" type="body"/>
          </p:nvPr>
        </p:nvSpPr>
        <p:spPr>
          <a:xfrm>
            <a:off x="1176351" y="1525937"/>
            <a:ext cx="6206581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1 -  Cells: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Organelles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Cell (plasma) membrane (proteins and movement)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/>
              <a:t>2 - Homeostasis: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200"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Signalling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Feedback loops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Hormones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Water distribution 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Homeostasis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2711609" y="449706"/>
            <a:ext cx="624282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IMMS 1 - Aims and Objectives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7382932" y="1634681"/>
            <a:ext cx="52832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3 - Energy: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Metabolism and BMR</a:t>
            </a:r>
            <a:endParaRPr/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Glycolysis and Krebs</a:t>
            </a:r>
            <a:endParaRPr/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Fatty acid oxidation</a:t>
            </a:r>
            <a:endParaRPr/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Ketones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0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0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Energy – Ketones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0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chemical reaction&#10;&#10;Description automatically generated" id="508" name="Google Shape;50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3849" y="1592706"/>
            <a:ext cx="3123934" cy="461975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0"/>
          <p:cNvSpPr/>
          <p:nvPr/>
        </p:nvSpPr>
        <p:spPr>
          <a:xfrm>
            <a:off x="5528991" y="4532607"/>
            <a:ext cx="3753649" cy="187568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 txBox="1"/>
          <p:nvPr/>
        </p:nvSpPr>
        <p:spPr>
          <a:xfrm>
            <a:off x="9424155" y="5301173"/>
            <a:ext cx="216700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Ketones</a:t>
            </a:r>
            <a:endParaRPr/>
          </a:p>
        </p:txBody>
      </p:sp>
      <p:sp>
        <p:nvSpPr>
          <p:cNvPr id="511" name="Google Shape;511;p30"/>
          <p:cNvSpPr txBox="1"/>
          <p:nvPr/>
        </p:nvSpPr>
        <p:spPr>
          <a:xfrm>
            <a:off x="297264" y="2066631"/>
            <a:ext cx="52241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amounts of acetyl-CoA are generated from high rates of fatty acid oxidation, this exceeds Krebs cycle capacity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Ketogenesis – Biochemical process by which ketone bodies are produced in the liver from fatty acids, occurs when the supply of glucose is limited.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Skeletal muscles can use ketones for fuel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1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1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1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1"/>
          <p:cNvSpPr txBox="1"/>
          <p:nvPr>
            <p:ph idx="1" type="body"/>
          </p:nvPr>
        </p:nvSpPr>
        <p:spPr>
          <a:xfrm>
            <a:off x="1176351" y="1525937"/>
            <a:ext cx="6206581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1 -  Cells: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Organelles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Cell (plasma) membrane (proteins and movement)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/>
              <a:t>2 - Homeostasis: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200"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Signalling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Feedback loops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Hormones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Water distribution 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Homeostasis</a:t>
            </a:r>
            <a:endParaRPr/>
          </a:p>
        </p:txBody>
      </p:sp>
      <p:sp>
        <p:nvSpPr>
          <p:cNvPr id="521" name="Google Shape;521;p31"/>
          <p:cNvSpPr txBox="1"/>
          <p:nvPr/>
        </p:nvSpPr>
        <p:spPr>
          <a:xfrm>
            <a:off x="7070698" y="1592706"/>
            <a:ext cx="52832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3 - Energy: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Metabolism and BMR</a:t>
            </a:r>
            <a:endParaRPr/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Glycolysis and Krebs</a:t>
            </a:r>
            <a:endParaRPr/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Fatty acid oxidation</a:t>
            </a:r>
            <a:endParaRPr/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Ketones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2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32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Break – 5 mins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2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llage of a person&#10;&#10;Description automatically generated" id="530" name="Google Shape;53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8760" y="1825800"/>
            <a:ext cx="40386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2"/>
          <p:cNvSpPr txBox="1"/>
          <p:nvPr/>
        </p:nvSpPr>
        <p:spPr>
          <a:xfrm>
            <a:off x="1328023" y="2665141"/>
            <a:ext cx="297737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will take a 5 min break and then…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IMMS 2!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3"/>
          <p:cNvSpPr txBox="1"/>
          <p:nvPr>
            <p:ph idx="1" type="body"/>
          </p:nvPr>
        </p:nvSpPr>
        <p:spPr>
          <a:xfrm>
            <a:off x="304800" y="1870985"/>
            <a:ext cx="506571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GB"/>
              <a:t>4 – Molecular building blocks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Bonds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Amino acids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Protein structure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Enzymes and their function</a:t>
            </a:r>
            <a:endParaRPr/>
          </a:p>
        </p:txBody>
      </p:sp>
      <p:sp>
        <p:nvSpPr>
          <p:cNvPr id="537" name="Google Shape;537;p3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3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3"/>
          <p:cNvSpPr txBox="1"/>
          <p:nvPr/>
        </p:nvSpPr>
        <p:spPr>
          <a:xfrm>
            <a:off x="2711609" y="449706"/>
            <a:ext cx="675512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IMMS 2 - Aims and Objectives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3"/>
          <p:cNvSpPr txBox="1"/>
          <p:nvPr/>
        </p:nvSpPr>
        <p:spPr>
          <a:xfrm>
            <a:off x="6531616" y="202123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5 - Genetics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and RNA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Transcription and translation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Mitosis and meiosis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Inheritance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4"/>
          <p:cNvSpPr txBox="1"/>
          <p:nvPr>
            <p:ph idx="1" type="body"/>
          </p:nvPr>
        </p:nvSpPr>
        <p:spPr>
          <a:xfrm>
            <a:off x="871220" y="1497558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GB" sz="2800">
                <a:latin typeface="Calibri"/>
                <a:ea typeface="Calibri"/>
                <a:cs typeface="Calibri"/>
                <a:sym typeface="Calibri"/>
              </a:rPr>
              <a:t>Glycosidic bonds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The hydroxyl group of a monosaccharide can react with an OH or an NH group to form a glycosidic bond.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O-glycosidic bonds form disaccharides, oligosaccharides and polysaccharides.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N-glycosidic bonds are found in nucleotides in DNA</a:t>
            </a:r>
            <a:endParaRPr/>
          </a:p>
          <a:p>
            <a:pPr indent="-57153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34"/>
          <p:cNvSpPr txBox="1"/>
          <p:nvPr>
            <p:ph idx="2" type="body"/>
          </p:nvPr>
        </p:nvSpPr>
        <p:spPr>
          <a:xfrm>
            <a:off x="8449048" y="1612404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Peptide bonds</a:t>
            </a:r>
            <a:endParaRPr/>
          </a:p>
          <a:p>
            <a:pPr indent="-457200" lvl="0" marL="800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000"/>
              <a:t>Between amino acids </a:t>
            </a:r>
            <a:endParaRPr/>
          </a:p>
          <a:p>
            <a:pPr indent="-457200" lvl="0" marL="800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000"/>
              <a:t>Formed by condensation reaction</a:t>
            </a:r>
            <a:endParaRPr/>
          </a:p>
        </p:txBody>
      </p:sp>
      <p:sp>
        <p:nvSpPr>
          <p:cNvPr id="548" name="Google Shape;548;p34"/>
          <p:cNvSpPr txBox="1"/>
          <p:nvPr/>
        </p:nvSpPr>
        <p:spPr>
          <a:xfrm>
            <a:off x="278296" y="239712"/>
            <a:ext cx="1163540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34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4976" y="4944711"/>
            <a:ext cx="3474107" cy="1851797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4"/>
          <p:cNvSpPr txBox="1"/>
          <p:nvPr/>
        </p:nvSpPr>
        <p:spPr>
          <a:xfrm>
            <a:off x="4513964" y="1620491"/>
            <a:ext cx="422254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Ester bonds</a:t>
            </a:r>
            <a:endParaRPr/>
          </a:p>
          <a:p>
            <a:pPr indent="-457200" lvl="0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glycerol and fatty acids (in lipids)</a:t>
            </a:r>
            <a:endParaRPr/>
          </a:p>
          <a:p>
            <a:pPr indent="-457200" lvl="0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Formed by condensation reaction</a:t>
            </a:r>
            <a:endParaRPr/>
          </a:p>
        </p:txBody>
      </p:sp>
      <p:pic>
        <p:nvPicPr>
          <p:cNvPr id="554" name="Google Shape;55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4612" y="4979299"/>
            <a:ext cx="3444436" cy="1851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molecule&#10;&#10;Description automatically generated" id="555" name="Google Shape;555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0374" y="4991248"/>
            <a:ext cx="3444436" cy="182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5"/>
          <p:cNvSpPr txBox="1"/>
          <p:nvPr>
            <p:ph idx="1" type="body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20 total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Carboxyl +ve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Amino –ve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2400">
                <a:latin typeface="Calibri"/>
                <a:ea typeface="Calibri"/>
                <a:cs typeface="Calibri"/>
                <a:sym typeface="Calibri"/>
              </a:rPr>
              <a:t>Joined by peptide bonds via a condensation reaction</a:t>
            </a:r>
            <a:endParaRPr/>
          </a:p>
          <a:p>
            <a:pPr indent="-457200" lvl="1" marL="8572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0" i="0" lang="en-GB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Cleaved by proteolytic 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enzymes i.e. proteases</a:t>
            </a:r>
            <a:endParaRPr b="0" i="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61" name="Google Shape;561;p35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5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5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Amino Acids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5" name="Google Shape;56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2537" y="3354312"/>
            <a:ext cx="4793673" cy="2771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6"/>
          <p:cNvSpPr txBox="1"/>
          <p:nvPr>
            <p:ph idx="1" type="body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71" name="Google Shape;571;p3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6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6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Protein structure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5" name="Google Shape;57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6504" y="1498538"/>
            <a:ext cx="8538991" cy="4729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7"/>
          <p:cNvSpPr txBox="1"/>
          <p:nvPr>
            <p:ph idx="1" type="body"/>
          </p:nvPr>
        </p:nvSpPr>
        <p:spPr>
          <a:xfrm>
            <a:off x="304800" y="1600201"/>
            <a:ext cx="11569148" cy="466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Catalysts = Provide an alternative reaction pathway with a lower activation energy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Enable reactions to occur that otherwise would not be able to occur at physiological (body) temperatures and conditions.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Bind to the reactants and convert them to products – then release the products and return to their original form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Speed up reactions and provide a way to regulate the rate of reactions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Enzymes can be tertiary or quaternary proteins</a:t>
            </a:r>
            <a:endParaRPr/>
          </a:p>
        </p:txBody>
      </p:sp>
      <p:sp>
        <p:nvSpPr>
          <p:cNvPr id="581" name="Google Shape;581;p37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37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7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Enzymes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8"/>
          <p:cNvSpPr txBox="1"/>
          <p:nvPr>
            <p:ph idx="1" type="body"/>
          </p:nvPr>
        </p:nvSpPr>
        <p:spPr>
          <a:xfrm>
            <a:off x="304800" y="1600201"/>
            <a:ext cx="11569148" cy="466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2400"/>
              <a:t>Regulation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400"/>
              <a:t>Altering concentration of substrates, products, inhibitors or activators, can also be regulated by modifying the enzyme itself by phosphorylation</a:t>
            </a:r>
            <a:endParaRPr/>
          </a:p>
          <a:p>
            <a:pPr indent="-57153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400"/>
              <a:t>Isoenzyme</a:t>
            </a:r>
            <a:r>
              <a:rPr lang="en-GB" sz="2400"/>
              <a:t>: enzymes that have a different structure and sequence but catalyze the same reaction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400"/>
              <a:t>Coenzyme</a:t>
            </a:r>
            <a:r>
              <a:rPr lang="en-GB" sz="2400"/>
              <a:t>: cannot in themselves catalyze a reaction but can help enzymes to do so. Bind with the enzyme protein molecules to form active enzymes.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90" name="Google Shape;590;p38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8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" name="Google Shape;59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8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Enzymes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9"/>
          <p:cNvSpPr txBox="1"/>
          <p:nvPr>
            <p:ph idx="1" type="body"/>
          </p:nvPr>
        </p:nvSpPr>
        <p:spPr>
          <a:xfrm>
            <a:off x="304801" y="1600201"/>
            <a:ext cx="11555896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Glycosidic bonds in carbohydrates, ester bonds in lipids and peptide bonds in protein all formed via condensation reactions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Primary protein structure = amino acid sequence, secondary =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local folding – alpha helix or beta pleated sheet, t</a:t>
            </a:r>
            <a:r>
              <a:rPr b="0" i="0" lang="en-GB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ertiary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= 3D folding pattern due to chain interactions and quaternary = protein with more than one amino acid chain (may have prosthetic groups added)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Enzymes are biological catalysts, providing an alternate reaction pathway with lower activation energy 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99" name="Google Shape;599;p39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39"/>
          <p:cNvSpPr txBox="1"/>
          <p:nvPr/>
        </p:nvSpPr>
        <p:spPr>
          <a:xfrm>
            <a:off x="2711609" y="449706"/>
            <a:ext cx="8153615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Molecular building blocks - Conclusion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9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/>
        </p:nvSpPr>
        <p:spPr>
          <a:xfrm>
            <a:off x="278296" y="239712"/>
            <a:ext cx="1163540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2711609" y="449706"/>
            <a:ext cx="6737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Organelles – Cell structure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cell&#10;&#10;Description automatically generated" id="121" name="Google Shape;121;p4"/>
          <p:cNvPicPr preferRelativeResize="0"/>
          <p:nvPr/>
        </p:nvPicPr>
        <p:blipFill rotWithShape="1">
          <a:blip r:embed="rId4">
            <a:alphaModFix/>
          </a:blip>
          <a:srcRect b="10899" l="0" r="0" t="0"/>
          <a:stretch/>
        </p:blipFill>
        <p:spPr>
          <a:xfrm>
            <a:off x="3423424" y="1439365"/>
            <a:ext cx="4775563" cy="484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9264830" y="6547200"/>
            <a:ext cx="292253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Link: Image by macrovector on Freepik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0"/>
          <p:cNvSpPr txBox="1"/>
          <p:nvPr>
            <p:ph idx="1" type="body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08" name="Google Shape;608;p40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0"/>
          <p:cNvSpPr txBox="1"/>
          <p:nvPr/>
        </p:nvSpPr>
        <p:spPr>
          <a:xfrm>
            <a:off x="2711609" y="449706"/>
            <a:ext cx="7499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Molecular building blocks - Question 1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40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0"/>
          <p:cNvSpPr txBox="1"/>
          <p:nvPr/>
        </p:nvSpPr>
        <p:spPr>
          <a:xfrm>
            <a:off x="425003" y="1615789"/>
            <a:ext cx="11462197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 of bond is between monosaccharides?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lphaLcParenR"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Peptide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lphaLcParenR"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lphaLcParenR"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Metallic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lphaLcParenR"/>
            </a:pPr>
            <a:r>
              <a:rPr b="0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Glycosidic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1"/>
          <p:cNvSpPr txBox="1"/>
          <p:nvPr>
            <p:ph idx="1" type="body"/>
          </p:nvPr>
        </p:nvSpPr>
        <p:spPr>
          <a:xfrm>
            <a:off x="304800" y="1600201"/>
            <a:ext cx="11555896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3600"/>
              <a:t>Beta pleated sheets and alpha helices are examples of what protein structure?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arenR"/>
            </a:pPr>
            <a:r>
              <a:rPr lang="en-GB" sz="3600"/>
              <a:t>Primary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arenR"/>
            </a:pPr>
            <a:r>
              <a:rPr lang="en-GB" sz="3600"/>
              <a:t>Secondary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arenR"/>
            </a:pPr>
            <a:r>
              <a:rPr lang="en-GB" sz="3600"/>
              <a:t>Tertiary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arenR"/>
            </a:pPr>
            <a:r>
              <a:rPr lang="en-GB" sz="3600"/>
              <a:t>Quaternary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18" name="Google Shape;618;p41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1"/>
          <p:cNvSpPr txBox="1"/>
          <p:nvPr/>
        </p:nvSpPr>
        <p:spPr>
          <a:xfrm>
            <a:off x="2711609" y="449706"/>
            <a:ext cx="766952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Molecular building blocks - Question 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41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2"/>
          <p:cNvSpPr txBox="1"/>
          <p:nvPr>
            <p:ph idx="1" type="body"/>
          </p:nvPr>
        </p:nvSpPr>
        <p:spPr>
          <a:xfrm>
            <a:off x="1328023" y="1563068"/>
            <a:ext cx="5458144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Found in nucleus and mitochondria (DNA found in mitochondria is purely maternal DNA)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Arranged in a double helix with </a:t>
            </a:r>
            <a:r>
              <a:rPr lang="en-GB" sz="2000" u="sng"/>
              <a:t>complimentary</a:t>
            </a:r>
            <a:r>
              <a:rPr lang="en-GB" sz="2000"/>
              <a:t> base pairing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DNA coils around proteins (histones) and form nucleosomes &gt; supercoils &gt; chromosomes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46 Chromosomes, 22 Pairs (autosomes – anything not sex-determined) and a pair of sex chromosomes (XY- Male, XX – Female)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</a:rPr>
              <a:t>Each chromosome is made of 2 identical strands of chromatids joined in the center (centromere). </a:t>
            </a:r>
            <a:endParaRPr sz="2000"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Karyotype</a:t>
            </a:r>
            <a:r>
              <a:rPr lang="en-GB" sz="2000"/>
              <a:t>: number and appearance of chromosomes in a cell</a:t>
            </a:r>
            <a:endParaRPr/>
          </a:p>
        </p:txBody>
      </p:sp>
      <p:sp>
        <p:nvSpPr>
          <p:cNvPr id="627" name="Google Shape;627;p42"/>
          <p:cNvSpPr txBox="1"/>
          <p:nvPr/>
        </p:nvSpPr>
        <p:spPr>
          <a:xfrm>
            <a:off x="278296" y="239712"/>
            <a:ext cx="1163540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2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DNA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2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6167" y="2013089"/>
            <a:ext cx="4531574" cy="3625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3"/>
          <p:cNvSpPr txBox="1"/>
          <p:nvPr>
            <p:ph idx="1" type="body"/>
          </p:nvPr>
        </p:nvSpPr>
        <p:spPr>
          <a:xfrm>
            <a:off x="3048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800">
                <a:solidFill>
                  <a:srgbClr val="000000"/>
                </a:solidFill>
              </a:rPr>
              <a:t>Functions: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800">
                <a:solidFill>
                  <a:srgbClr val="000000"/>
                </a:solidFill>
              </a:rPr>
              <a:t>Storage and transfer of genetic information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800">
                <a:solidFill>
                  <a:srgbClr val="000000"/>
                </a:solidFill>
              </a:rPr>
              <a:t>Template and regulator for transcription and protein synthesis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S</a:t>
            </a:r>
            <a:r>
              <a:rPr lang="en-GB" sz="2800">
                <a:solidFill>
                  <a:srgbClr val="000000"/>
                </a:solidFill>
              </a:rPr>
              <a:t>tructural basic of hereditary and genetic diseases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37" name="Google Shape;637;p4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3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9" name="Google Shape;63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3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DNA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611" y="2297446"/>
            <a:ext cx="3862838" cy="276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3"/>
          <p:cNvSpPr txBox="1"/>
          <p:nvPr/>
        </p:nvSpPr>
        <p:spPr>
          <a:xfrm>
            <a:off x="8246611" y="1725272"/>
            <a:ext cx="40497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 of a nucleotide: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4"/>
          <p:cNvSpPr txBox="1"/>
          <p:nvPr>
            <p:ph idx="1" type="body"/>
          </p:nvPr>
        </p:nvSpPr>
        <p:spPr>
          <a:xfrm>
            <a:off x="304799" y="1592706"/>
            <a:ext cx="1155589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How many pairs of autosomes do we have?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a) 23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b) 22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c) 46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D) 44</a:t>
            </a:r>
            <a:endParaRPr/>
          </a:p>
        </p:txBody>
      </p:sp>
      <p:sp>
        <p:nvSpPr>
          <p:cNvPr id="648" name="Google Shape;648;p44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44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DNA - Question 1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4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5"/>
          <p:cNvSpPr txBox="1"/>
          <p:nvPr>
            <p:ph idx="1" type="body"/>
          </p:nvPr>
        </p:nvSpPr>
        <p:spPr>
          <a:xfrm>
            <a:off x="304800" y="1600201"/>
            <a:ext cx="8681301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Duplications - </a:t>
            </a:r>
            <a:r>
              <a:rPr lang="en-GB" sz="2000"/>
              <a:t> sections repeating, incorrect protein generated</a:t>
            </a:r>
            <a:endParaRPr b="1" sz="2000"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Deletions </a:t>
            </a:r>
            <a:endParaRPr/>
          </a:p>
          <a:p>
            <a:pPr indent="-171453" lvl="1" marL="62866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Out of frame </a:t>
            </a:r>
            <a:r>
              <a:rPr lang="en-GB" sz="2000"/>
              <a:t>– sequence shifts meaning the reading frame of the gene is changed (reading frame completely disrupted)</a:t>
            </a:r>
            <a:endParaRPr/>
          </a:p>
          <a:p>
            <a:pPr indent="-171453" lvl="1" marL="62866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In frame </a:t>
            </a:r>
            <a:r>
              <a:rPr lang="en-GB" sz="2000"/>
              <a:t>– whereby one codon is removed thus only one amino acid is lost. Reading frame is not changed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Mutations of regulatory sequence </a:t>
            </a:r>
            <a:r>
              <a:rPr lang="en-GB" sz="2000"/>
              <a:t>– coding sequence still intact, but gene itself is switched on or off etc.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DNA damage </a:t>
            </a:r>
            <a:r>
              <a:rPr lang="en-GB" sz="2000"/>
              <a:t>– from chemicals, UV and radiation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DNA repair issues </a:t>
            </a:r>
            <a:r>
              <a:rPr lang="en-GB" sz="2000"/>
              <a:t>-  base or nucleotide excision, mismatch repair or transcription-couples repair </a:t>
            </a:r>
            <a:endParaRPr/>
          </a:p>
        </p:txBody>
      </p:sp>
      <p:sp>
        <p:nvSpPr>
          <p:cNvPr id="657" name="Google Shape;657;p45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5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9" name="Google Shape;65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5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Mutations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1" name="Google Shape;66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1882" y="1600201"/>
            <a:ext cx="3052066" cy="401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6"/>
          <p:cNvSpPr txBox="1"/>
          <p:nvPr>
            <p:ph idx="1" type="body"/>
          </p:nvPr>
        </p:nvSpPr>
        <p:spPr>
          <a:xfrm>
            <a:off x="304800" y="1600201"/>
            <a:ext cx="8681301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Non – sense </a:t>
            </a:r>
            <a:r>
              <a:rPr lang="en-GB" sz="2000"/>
              <a:t>- Point mutation that produces a stop codon - results in an incomplete, usually non-functional protein. E.g. Duchenne’s muscular dystrophy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Mis-sense mutation - </a:t>
            </a:r>
            <a:r>
              <a:rPr lang="en-GB" sz="2000"/>
              <a:t>A point mutation in which a single nucleotide change results in a codon that codes for a different amino acid (substitution). This can have a varied affect and can result in a silent mutation and a non functional protein E.g Sickle cell disease where CAG was replaced with CTG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Spice site mutation </a:t>
            </a:r>
            <a:r>
              <a:rPr lang="en-GB" sz="2000"/>
              <a:t>– affects the accurate removal of an intron</a:t>
            </a:r>
            <a:endParaRPr b="1" sz="2000"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-GB" sz="2000"/>
              <a:t>Expansion of tri-nucleotide repeat - </a:t>
            </a:r>
            <a:r>
              <a:rPr lang="en-GB" sz="2000"/>
              <a:t>Huntington's disease : CAG. Triple repeat is repeated several times in the first part of the coding sequence If &gt; 36, the patient will develop Huntington’s- </a:t>
            </a:r>
            <a:r>
              <a:rPr b="1" lang="en-GB" sz="2000"/>
              <a:t>Anticipation</a:t>
            </a:r>
            <a:r>
              <a:rPr lang="en-GB" sz="2000"/>
              <a:t>: in diseases such as Huntington’s, repeats get bigger when they are transmitted to the next generation resulting in earlier symptoms of greater severity (anticipation)</a:t>
            </a:r>
            <a:endParaRPr sz="2000"/>
          </a:p>
        </p:txBody>
      </p:sp>
      <p:sp>
        <p:nvSpPr>
          <p:cNvPr id="667" name="Google Shape;667;p4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46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9" name="Google Shape;66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6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Mutations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1882" y="1600201"/>
            <a:ext cx="3052066" cy="401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7"/>
          <p:cNvSpPr txBox="1"/>
          <p:nvPr>
            <p:ph idx="1" type="body"/>
          </p:nvPr>
        </p:nvSpPr>
        <p:spPr>
          <a:xfrm>
            <a:off x="304800" y="1600201"/>
            <a:ext cx="11582400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000"/>
              <a:t>1. </a:t>
            </a:r>
            <a:r>
              <a:rPr b="1" lang="en-GB" sz="2000"/>
              <a:t>Preparation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Topoisomerase unwinds the double helix by relieving the supercoils.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DNA helicase then separates the DNA apart exposing the nucleotides.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Single stranded binding proteins (SSBP’s) coat the single DNA strands to prevent DNA re-annealing.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000"/>
              <a:t>2. </a:t>
            </a:r>
            <a:r>
              <a:rPr b="1" lang="en-GB" sz="2000"/>
              <a:t>Production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TATA sequence is the recognition signal for starting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AUG is the start codon – codes for methionine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Free mRNA nucleotides line up next to their complementary bases on the template strand/ antisense strand of DNA  (U-T &amp; C-G)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Coding strand runs 5’ to 3’, template strand runs 3’ to 5’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-57153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677" name="Google Shape;677;p47"/>
          <p:cNvSpPr txBox="1"/>
          <p:nvPr/>
        </p:nvSpPr>
        <p:spPr>
          <a:xfrm>
            <a:off x="1447975" y="65801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7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831418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7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Transcription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8"/>
          <p:cNvSpPr txBox="1"/>
          <p:nvPr>
            <p:ph idx="1" type="body"/>
          </p:nvPr>
        </p:nvSpPr>
        <p:spPr>
          <a:xfrm>
            <a:off x="304800" y="1600201"/>
            <a:ext cx="11582400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000"/>
              <a:t>3. </a:t>
            </a:r>
            <a:r>
              <a:rPr b="1" lang="en-GB" sz="2000"/>
              <a:t>Termination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RNA polymerase (specifically RNA polymerase 2) joins the mRNA nucleotides (catalysing phosphodiester bonds between them)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Forms antiparallel mRNA strand (with a 5’CAP head and a 3’Poly A tail) - starting at a promoter (specific sequence that RNA polymerase binds to - initiation of transcription.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Transcription is stopped at the stop codon – UAA/UAG/UGA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000"/>
              <a:t>4. </a:t>
            </a:r>
            <a:r>
              <a:rPr b="1" lang="en-GB" sz="2000"/>
              <a:t>Modification (splicing)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                     The removal of introns, leaving just exons – the coding part (eXons eXit)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2000"/>
              <a:t>                 mRNA leaves the nucleus through the nuclear pores 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57153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686" name="Google Shape;686;p48"/>
          <p:cNvSpPr txBox="1"/>
          <p:nvPr/>
        </p:nvSpPr>
        <p:spPr>
          <a:xfrm>
            <a:off x="1447975" y="65801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48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8" name="Google Shape;68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831418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8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Transcription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9"/>
          <p:cNvSpPr txBox="1"/>
          <p:nvPr>
            <p:ph idx="1" type="body"/>
          </p:nvPr>
        </p:nvSpPr>
        <p:spPr>
          <a:xfrm>
            <a:off x="304800" y="1600201"/>
            <a:ext cx="7101016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4" lvl="0" marL="22860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GB" sz="2000"/>
              <a:t>mRNA attaches to an 80s ribosome with large and small subunits</a:t>
            </a:r>
            <a:endParaRPr/>
          </a:p>
          <a:p>
            <a:pPr indent="-228604" lvl="0" marL="22860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GB" sz="2000"/>
              <a:t>APE section in large subunit – A at the 5’ end of mRNA strand</a:t>
            </a:r>
            <a:endParaRPr/>
          </a:p>
          <a:p>
            <a:pPr indent="-228604" lvl="0" marL="22860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GB" sz="2000"/>
              <a:t>Strand read 5’ to 3’</a:t>
            </a:r>
            <a:endParaRPr/>
          </a:p>
          <a:p>
            <a:pPr indent="-228604" lvl="0" marL="22860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GB" sz="2000"/>
              <a:t>At ribosome the mRNA (bases on mRNA are read in 3’s - codons) sequence is used as a template to bind to complementary tRNA molecules at their anticodon (3 bases complementary to codon on mRNA). </a:t>
            </a:r>
            <a:endParaRPr/>
          </a:p>
          <a:p>
            <a:pPr indent="-228604" lvl="0" marL="22860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GB" sz="2000"/>
              <a:t>tRNA molecules are attached to specific amino acids</a:t>
            </a:r>
            <a:endParaRPr/>
          </a:p>
          <a:p>
            <a:pPr indent="-228604" lvl="0" marL="22860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GB" sz="2000"/>
              <a:t>Enzymes remove amino acid from tRNA and amino acids are linked together by a peptide bond (created by a condensation reaction), creating a polypeptide chain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</p:txBody>
      </p:sp>
      <p:sp>
        <p:nvSpPr>
          <p:cNvPr id="695" name="Google Shape;695;p49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49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7" name="Google Shape;69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9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Translation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0994" y="1382713"/>
            <a:ext cx="4332954" cy="2435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0995" y="3837080"/>
            <a:ext cx="4332953" cy="2432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278296" y="239712"/>
            <a:ext cx="1163540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2711609" y="449706"/>
            <a:ext cx="6737191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Organelles – Cell structure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cell&#10;&#10;Description automatically generated" id="131" name="Google Shape;131;p5"/>
          <p:cNvPicPr preferRelativeResize="0"/>
          <p:nvPr/>
        </p:nvPicPr>
        <p:blipFill rotWithShape="1">
          <a:blip r:embed="rId4">
            <a:alphaModFix/>
          </a:blip>
          <a:srcRect b="10899" l="0" r="0" t="0"/>
          <a:stretch/>
        </p:blipFill>
        <p:spPr>
          <a:xfrm>
            <a:off x="3423424" y="1439365"/>
            <a:ext cx="4775563" cy="484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463800" y="1439365"/>
            <a:ext cx="2821743" cy="4308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– Cytoplasm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– microtubules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– Plasma membrane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– Vacuole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– Centrioles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– Lysosomes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7 - Nucleus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8450242" y="1417183"/>
            <a:ext cx="3993013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– Nucleolus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 – Mitochondria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– Microvilli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– Rough Endoplasmic      reticulum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– Smooth endoplasmic reticulum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 – Ribosome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– Golgi complex</a:t>
            </a: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9264830" y="6547200"/>
            <a:ext cx="292253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Link: Image by macrovector on Freepik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0"/>
          <p:cNvSpPr txBox="1"/>
          <p:nvPr>
            <p:ph idx="1" type="body"/>
          </p:nvPr>
        </p:nvSpPr>
        <p:spPr>
          <a:xfrm>
            <a:off x="304800" y="1600201"/>
            <a:ext cx="7101016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Prophase 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285755" lvl="0" marL="28575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Nuclear membrane disintegrates and chromatins condenses into chromosomes</a:t>
            </a:r>
            <a:endParaRPr/>
          </a:p>
          <a:p>
            <a:pPr indent="-285755" lvl="0" marL="28575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Centrosomes nucleate microtubules and move to opposite poles and nucleus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Prometaphase 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Nuclear membrane breaks down and microtubules invade nuclear space. Chromatids attach to microtubules and the cell no longer had a nucleus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Chromosomes attach to spindle via centromere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Metaphase 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Chromosomes line up along metaphase plate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</p:txBody>
      </p:sp>
      <p:sp>
        <p:nvSpPr>
          <p:cNvPr id="706" name="Google Shape;706;p50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50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0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Mitosis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0" name="Google Shape;71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2389" y="1600201"/>
            <a:ext cx="4591559" cy="494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1"/>
          <p:cNvSpPr txBox="1"/>
          <p:nvPr>
            <p:ph idx="1" type="body"/>
          </p:nvPr>
        </p:nvSpPr>
        <p:spPr>
          <a:xfrm>
            <a:off x="304800" y="1600201"/>
            <a:ext cx="7101016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Anaphase 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Sister Chromatids separate and are pushed to opposite poles of the cell, centromere first, as spindle fibers contract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Telophase 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Nuclear membrane reforms and chromosomes unfold into chromatin 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Cytokinesis begin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n-GB" sz="2000">
                <a:latin typeface="Calibri"/>
                <a:ea typeface="Calibri"/>
                <a:cs typeface="Calibri"/>
                <a:sym typeface="Calibri"/>
              </a:rPr>
              <a:t>Cytokinesis 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/>
              <a:t>Cell organelles become evenly distributed around each nucleus and the cell divides into two daughter cells with a nucleus in each.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</p:txBody>
      </p:sp>
      <p:sp>
        <p:nvSpPr>
          <p:cNvPr id="716" name="Google Shape;716;p51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51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51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Mitosis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2389" y="1600201"/>
            <a:ext cx="4591559" cy="494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2"/>
          <p:cNvSpPr txBox="1"/>
          <p:nvPr>
            <p:ph idx="1" type="body"/>
          </p:nvPr>
        </p:nvSpPr>
        <p:spPr>
          <a:xfrm>
            <a:off x="304800" y="1600201"/>
            <a:ext cx="7101016" cy="494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i="0" lang="en-GB" sz="2000" u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Meiosis can be broken down into two main stages: meiosis I and meiosis II. During meiosis I, homologous chromosomes (pairs of chromosomes with the same genes) are separated, while during meiosis II, the chromatids (each half of a duplicated chromosome) are separated.</a:t>
            </a:r>
            <a:endParaRPr sz="20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Causes of genetic diversity: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Prophase I – crossing occurs between non-sister chromatids. Results in genetic diversity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Metaphase I – random assortment occurs on the metaphase plate. This also produces genetic diversity</a:t>
            </a:r>
            <a:endParaRPr/>
          </a:p>
          <a:p>
            <a:pPr indent="-171454" lvl="0" marL="17145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Meiosis II – sister chromatids separate. Haploid cells are produced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/>
          </a:p>
        </p:txBody>
      </p:sp>
      <p:sp>
        <p:nvSpPr>
          <p:cNvPr id="726" name="Google Shape;726;p52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52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8" name="Google Shape;72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52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Meiosis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0" name="Google Shape;73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5816" y="1604704"/>
            <a:ext cx="4355171" cy="494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53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" name="Google Shape;73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3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Mitosis vs Meiosis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9" name="Google Shape;73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8760" y="1646237"/>
            <a:ext cx="1739081" cy="435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7841" y="1646237"/>
            <a:ext cx="1956470" cy="4359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4"/>
          <p:cNvSpPr txBox="1"/>
          <p:nvPr>
            <p:ph idx="1" type="body"/>
          </p:nvPr>
        </p:nvSpPr>
        <p:spPr>
          <a:xfrm>
            <a:off x="304800" y="1563068"/>
            <a:ext cx="11555896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What is the order of stages in mitosis?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/>
              <a:t>Prophase,  prometaphase, metaphase, anaphase, telophase, cytoplasmis</a:t>
            </a:r>
            <a:endParaRPr sz="3600"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alphaLcParenR"/>
            </a:pPr>
            <a:r>
              <a:rPr lang="en-GB" sz="3600"/>
              <a:t>Prophase, metaphase, anaphase, telophase, cytokinesis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alphaLcParenR"/>
            </a:pPr>
            <a:r>
              <a:rPr lang="en-GB" sz="3600"/>
              <a:t>Prophase,  prometaphase, metaphase, anaphase, telophase, cytokinesis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AutoNum type="alphaLcParenR"/>
            </a:pPr>
            <a:r>
              <a:rPr lang="en-GB" sz="3600"/>
              <a:t>Prophase,  prometaphase, metaphase, anaphase, cytokinesis, telophase</a:t>
            </a:r>
            <a:endParaRPr/>
          </a:p>
          <a:p>
            <a:pPr indent="-5651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3600"/>
          </a:p>
          <a:p>
            <a:pPr indent="-5651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3600"/>
          </a:p>
        </p:txBody>
      </p:sp>
      <p:sp>
        <p:nvSpPr>
          <p:cNvPr id="746" name="Google Shape;746;p54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54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DNA - Question 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5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9" name="Google Shape;74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5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55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6" name="Google Shape;75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55"/>
          <p:cNvSpPr txBox="1"/>
          <p:nvPr/>
        </p:nvSpPr>
        <p:spPr>
          <a:xfrm>
            <a:off x="2711609" y="449706"/>
            <a:ext cx="626227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Chromosomal abnormalities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8" name="Google Shape;758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0748" y="1841500"/>
            <a:ext cx="4013200" cy="3039293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55"/>
          <p:cNvSpPr txBox="1"/>
          <p:nvPr/>
        </p:nvSpPr>
        <p:spPr>
          <a:xfrm>
            <a:off x="7860748" y="5031803"/>
            <a:ext cx="37198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Trisomy 21 aka Down’s Syndrome </a:t>
            </a:r>
            <a:endParaRPr/>
          </a:p>
        </p:txBody>
      </p:sp>
      <p:sp>
        <p:nvSpPr>
          <p:cNvPr id="760" name="Google Shape;760;p55"/>
          <p:cNvSpPr txBox="1"/>
          <p:nvPr/>
        </p:nvSpPr>
        <p:spPr>
          <a:xfrm>
            <a:off x="553673" y="1904301"/>
            <a:ext cx="6617594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Failure of chromosomes to separate (nondisjunction)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Genetic cause of disease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Aneuploidy</a:t>
            </a: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the condition of having an abnormal number of chromosomes in a haploid set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Polyploidy: </a:t>
            </a:r>
            <a:r>
              <a:rPr b="0" i="0" lang="en-GB" sz="2400" u="none" cap="none" strike="noStrike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Polyploidy is </a:t>
            </a:r>
            <a:r>
              <a:rPr b="0" i="0" lang="en-GB" sz="2400" u="none" cap="none" strike="noStrike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the heritable condition of possessing more than two complete sets of chromosomes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56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7" name="Google Shape;76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6"/>
          <p:cNvSpPr txBox="1"/>
          <p:nvPr/>
        </p:nvSpPr>
        <p:spPr>
          <a:xfrm>
            <a:off x="2711609" y="449706"/>
            <a:ext cx="626227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Inheritance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56"/>
          <p:cNvSpPr txBox="1"/>
          <p:nvPr/>
        </p:nvSpPr>
        <p:spPr>
          <a:xfrm>
            <a:off x="553673" y="1904301"/>
            <a:ext cx="6617594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Autosomal Recessive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Disease manifests in homozygous state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2 defected genes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Chance having disease = 25%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Chance of being a carrier = 50%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Chance of affected child’s sibling being a carrier = 66.6%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Males/females are equally affected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Affected individuals are in single generation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 Cystic Fibrosis </a:t>
            </a:r>
            <a:endParaRPr/>
          </a:p>
        </p:txBody>
      </p:sp>
      <p:pic>
        <p:nvPicPr>
          <p:cNvPr id="770" name="Google Shape;77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1267" y="2010981"/>
            <a:ext cx="4702681" cy="373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7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57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7" name="Google Shape;77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7"/>
          <p:cNvSpPr txBox="1"/>
          <p:nvPr/>
        </p:nvSpPr>
        <p:spPr>
          <a:xfrm>
            <a:off x="2711609" y="449706"/>
            <a:ext cx="626227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Inheritance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57"/>
          <p:cNvSpPr txBox="1"/>
          <p:nvPr/>
        </p:nvSpPr>
        <p:spPr>
          <a:xfrm>
            <a:off x="553673" y="1904301"/>
            <a:ext cx="6617594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Autosomal dominant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Disease manifests in heterozygous state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Males/females affected equally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Affects multiple generations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Transmission from both sexes to both sexes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Both parents can sometimes be unaffected E.g.</a:t>
            </a:r>
            <a:endParaRPr/>
          </a:p>
          <a:p>
            <a:pPr indent="-171453" lvl="1" marL="6286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Gonadal mosaicism (don’t have genes for it)</a:t>
            </a:r>
            <a:endParaRPr/>
          </a:p>
          <a:p>
            <a:pPr indent="-171453" lvl="1" marL="6286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Mother has reduced penetrance (the proportion of people with a gene who show the expected phenotype)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3" lvl="1" marL="6286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Mother has variable expression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Only one defected gene needed = 50% chance offspring affected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 Huntington’s Disease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Gonadal mosaicism:</a:t>
            </a:r>
            <a:r>
              <a:rPr b="0" i="0" lang="en-GB" sz="2400" u="none" cap="none" strike="noStrike">
                <a:solidFill>
                  <a:srgbClr val="4D5156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sperm or eggs have a gene mutation that may not be present in other tissues of the body.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0" name="Google Shape;78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1267" y="2010981"/>
            <a:ext cx="4702681" cy="373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8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58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7" name="Google Shape;78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58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Inheritance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9" name="Google Shape;789;p58"/>
          <p:cNvPicPr preferRelativeResize="0"/>
          <p:nvPr/>
        </p:nvPicPr>
        <p:blipFill rotWithShape="1">
          <a:blip r:embed="rId4">
            <a:alphaModFix/>
          </a:blip>
          <a:srcRect b="6520" l="4446" r="57584" t="18353"/>
          <a:stretch/>
        </p:blipFill>
        <p:spPr>
          <a:xfrm>
            <a:off x="7862481" y="1790129"/>
            <a:ext cx="4024719" cy="4479259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58"/>
          <p:cNvSpPr txBox="1"/>
          <p:nvPr/>
        </p:nvSpPr>
        <p:spPr>
          <a:xfrm>
            <a:off x="304800" y="1790129"/>
            <a:ext cx="729262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X-linked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Caused by mutation on the X chromosome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Never male to male – sons always get X chromosome from mother 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daughters from affected males are carriers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Transmitted usually through unaffected female</a:t>
            </a:r>
            <a:endParaRPr/>
          </a:p>
          <a:p>
            <a:pPr indent="-171454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be recessive (Duchenne’s muscular dystrophy) or dominant (Alport’s Syndrome) 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9"/>
          <p:cNvSpPr txBox="1"/>
          <p:nvPr>
            <p:ph idx="1" type="body"/>
          </p:nvPr>
        </p:nvSpPr>
        <p:spPr>
          <a:xfrm>
            <a:off x="304799" y="1600201"/>
            <a:ext cx="1155589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Which one of these is an example of an autosomal dominant condition?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Alport’s Syndrome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Huntington’s Disease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Duchenne’s muscular dystrophy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Cystic fibrosis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 </a:t>
            </a:r>
            <a:endParaRPr sz="3600"/>
          </a:p>
        </p:txBody>
      </p:sp>
      <p:sp>
        <p:nvSpPr>
          <p:cNvPr id="796" name="Google Shape;796;p59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59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DNA - Question 3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59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9" name="Google Shape;79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2711609" y="449706"/>
            <a:ext cx="469420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Organelles - Function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5058712" y="3429000"/>
            <a:ext cx="1645291" cy="1028700"/>
          </a:xfrm>
          <a:prstGeom prst="ellipse">
            <a:avLst/>
          </a:prstGeom>
          <a:solidFill>
            <a:srgbClr val="90C6FC"/>
          </a:solidFill>
          <a:ln cap="flat" cmpd="sng" w="2540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Important organelles</a:t>
            </a:r>
            <a:endParaRPr/>
          </a:p>
        </p:txBody>
      </p:sp>
      <p:cxnSp>
        <p:nvCxnSpPr>
          <p:cNvPr id="144" name="Google Shape;144;p6"/>
          <p:cNvCxnSpPr>
            <a:stCxn id="143" idx="0"/>
          </p:cNvCxnSpPr>
          <p:nvPr/>
        </p:nvCxnSpPr>
        <p:spPr>
          <a:xfrm rot="10800000">
            <a:off x="5881358" y="2529000"/>
            <a:ext cx="0" cy="90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5" name="Google Shape;145;p6"/>
          <p:cNvSpPr txBox="1"/>
          <p:nvPr/>
        </p:nvSpPr>
        <p:spPr>
          <a:xfrm>
            <a:off x="6096000" y="1571625"/>
            <a:ext cx="186213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Nucleus: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Storage and transcription of DNA</a:t>
            </a:r>
            <a:endParaRPr/>
          </a:p>
        </p:txBody>
      </p:sp>
      <p:pic>
        <p:nvPicPr>
          <p:cNvPr descr="A red ball with black dots&#10;&#10;Description automatically generated" id="146" name="Google Shape;14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0574" y="1603993"/>
            <a:ext cx="558800" cy="622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6"/>
          <p:cNvCxnSpPr/>
          <p:nvPr/>
        </p:nvCxnSpPr>
        <p:spPr>
          <a:xfrm flipH="1" rot="10800000">
            <a:off x="6531617" y="2282825"/>
            <a:ext cx="1626546" cy="136163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8" name="Google Shape;148;p6"/>
          <p:cNvSpPr txBox="1"/>
          <p:nvPr/>
        </p:nvSpPr>
        <p:spPr>
          <a:xfrm>
            <a:off x="8732222" y="1529873"/>
            <a:ext cx="16002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Mitochondria: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Respiration and ATP formation</a:t>
            </a:r>
            <a:endParaRPr/>
          </a:p>
        </p:txBody>
      </p:sp>
      <p:pic>
        <p:nvPicPr>
          <p:cNvPr descr="A diagram of a human body&#10;&#10;Description automatically generated" id="149" name="Google Shape;14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35322" y="1610343"/>
            <a:ext cx="5969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6"/>
          <p:cNvCxnSpPr/>
          <p:nvPr/>
        </p:nvCxnSpPr>
        <p:spPr>
          <a:xfrm flipH="1" rot="10800000">
            <a:off x="6684017" y="3355994"/>
            <a:ext cx="2124405" cy="55992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1" name="Google Shape;151;p6"/>
          <p:cNvSpPr txBox="1"/>
          <p:nvPr/>
        </p:nvSpPr>
        <p:spPr>
          <a:xfrm>
            <a:off x="9496436" y="2978944"/>
            <a:ext cx="23431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Ribosomes: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Protein synthesis</a:t>
            </a:r>
            <a:endParaRPr/>
          </a:p>
        </p:txBody>
      </p:sp>
      <p:cxnSp>
        <p:nvCxnSpPr>
          <p:cNvPr id="152" name="Google Shape;152;p6"/>
          <p:cNvCxnSpPr/>
          <p:nvPr/>
        </p:nvCxnSpPr>
        <p:spPr>
          <a:xfrm>
            <a:off x="6514510" y="4282588"/>
            <a:ext cx="2293912" cy="5890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3" name="Google Shape;153;p6"/>
          <p:cNvSpPr txBox="1"/>
          <p:nvPr/>
        </p:nvSpPr>
        <p:spPr>
          <a:xfrm>
            <a:off x="9434697" y="4009890"/>
            <a:ext cx="2514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Rough ER: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Synthesis and processing proteins</a:t>
            </a:r>
            <a:endParaRPr/>
          </a:p>
        </p:txBody>
      </p:sp>
      <p:cxnSp>
        <p:nvCxnSpPr>
          <p:cNvPr id="154" name="Google Shape;154;p6"/>
          <p:cNvCxnSpPr/>
          <p:nvPr/>
        </p:nvCxnSpPr>
        <p:spPr>
          <a:xfrm>
            <a:off x="6041844" y="4454756"/>
            <a:ext cx="613590" cy="74826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5" name="Google Shape;155;p6"/>
          <p:cNvSpPr txBox="1"/>
          <p:nvPr/>
        </p:nvSpPr>
        <p:spPr>
          <a:xfrm>
            <a:off x="7336337" y="5418934"/>
            <a:ext cx="25009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Smooth ER: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Lipid synthesis </a:t>
            </a:r>
            <a:endParaRPr/>
          </a:p>
        </p:txBody>
      </p:sp>
      <p:cxnSp>
        <p:nvCxnSpPr>
          <p:cNvPr id="156" name="Google Shape;156;p6"/>
          <p:cNvCxnSpPr>
            <a:stCxn id="143" idx="3"/>
          </p:cNvCxnSpPr>
          <p:nvPr/>
        </p:nvCxnSpPr>
        <p:spPr>
          <a:xfrm flipH="1">
            <a:off x="4728159" y="4307050"/>
            <a:ext cx="571500" cy="81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7" name="Google Shape;157;p6"/>
          <p:cNvSpPr txBox="1"/>
          <p:nvPr/>
        </p:nvSpPr>
        <p:spPr>
          <a:xfrm>
            <a:off x="2839021" y="5170245"/>
            <a:ext cx="269754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Golgi apparatus: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Processes and modifies ER products</a:t>
            </a:r>
            <a:endParaRPr/>
          </a:p>
        </p:txBody>
      </p:sp>
      <p:cxnSp>
        <p:nvCxnSpPr>
          <p:cNvPr id="158" name="Google Shape;158;p6"/>
          <p:cNvCxnSpPr/>
          <p:nvPr/>
        </p:nvCxnSpPr>
        <p:spPr>
          <a:xfrm flipH="1">
            <a:off x="2833027" y="3852088"/>
            <a:ext cx="2245065" cy="34105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9" name="Google Shape;159;p6"/>
          <p:cNvSpPr txBox="1"/>
          <p:nvPr/>
        </p:nvSpPr>
        <p:spPr>
          <a:xfrm>
            <a:off x="1019213" y="3972165"/>
            <a:ext cx="196309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Cytoskeleton: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Structural support and substance movement</a:t>
            </a:r>
            <a:endParaRPr/>
          </a:p>
        </p:txBody>
      </p:sp>
      <p:cxnSp>
        <p:nvCxnSpPr>
          <p:cNvPr id="160" name="Google Shape;160;p6"/>
          <p:cNvCxnSpPr/>
          <p:nvPr/>
        </p:nvCxnSpPr>
        <p:spPr>
          <a:xfrm rot="10800000">
            <a:off x="2152948" y="2885591"/>
            <a:ext cx="3015673" cy="76602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1" name="Google Shape;161;p6"/>
          <p:cNvSpPr txBox="1"/>
          <p:nvPr/>
        </p:nvSpPr>
        <p:spPr>
          <a:xfrm>
            <a:off x="747256" y="2240294"/>
            <a:ext cx="181451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Lysosomes: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Contain digestive enzymes, waste disposal system</a:t>
            </a:r>
            <a:endParaRPr/>
          </a:p>
        </p:txBody>
      </p:sp>
      <p:cxnSp>
        <p:nvCxnSpPr>
          <p:cNvPr id="162" name="Google Shape;162;p6"/>
          <p:cNvCxnSpPr/>
          <p:nvPr/>
        </p:nvCxnSpPr>
        <p:spPr>
          <a:xfrm rot="10800000">
            <a:off x="4302283" y="2268537"/>
            <a:ext cx="1197146" cy="118847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3" name="Google Shape;163;p6"/>
          <p:cNvSpPr txBox="1"/>
          <p:nvPr/>
        </p:nvSpPr>
        <p:spPr>
          <a:xfrm>
            <a:off x="3225341" y="1481075"/>
            <a:ext cx="196309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Nucleolus: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Ribosomal RNA synthesis, ribosome assembly </a:t>
            </a:r>
            <a:endParaRPr/>
          </a:p>
        </p:txBody>
      </p:sp>
      <p:pic>
        <p:nvPicPr>
          <p:cNvPr descr="A blue ball with pink dots&#10;&#10;Description automatically generated" id="164" name="Google Shape;16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79700" y="1474360"/>
            <a:ext cx="5842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round object with white dots&#10;&#10;Description automatically generated" id="165" name="Google Shape;16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4979" y="2252178"/>
            <a:ext cx="5588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iece of wood&#10;&#10;Description automatically generated" id="166" name="Google Shape;16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7452" y="3982309"/>
            <a:ext cx="5969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blue ribbon&#10;&#10;Description automatically generated" id="167" name="Google Shape;167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99627" y="5087567"/>
            <a:ext cx="5334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tube&#10;&#10;Description automatically generated" id="168" name="Google Shape;168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09890" y="5277961"/>
            <a:ext cx="635000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ink ribbon&#10;&#10;Description automatically generated" id="169" name="Google Shape;169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913997" y="4062097"/>
            <a:ext cx="5207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circle with colorful beads&#10;&#10;Description automatically generated with medium confidence" id="170" name="Google Shape;170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913997" y="3033578"/>
            <a:ext cx="596900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0"/>
          <p:cNvSpPr txBox="1"/>
          <p:nvPr>
            <p:ph idx="1" type="body"/>
          </p:nvPr>
        </p:nvSpPr>
        <p:spPr>
          <a:xfrm>
            <a:off x="304800" y="1600201"/>
            <a:ext cx="11555896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/>
              <a:t>Which of these is an example of an X-linked recessive condition?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Alport’s Syndrome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Huntington’s Disease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Duchenne’s muscular dystrophy</a:t>
            </a:r>
            <a:endParaRPr/>
          </a:p>
          <a:p>
            <a:pPr indent="-7429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lphaLcParenR"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Cystic fibrosis</a:t>
            </a:r>
            <a:endParaRPr/>
          </a:p>
          <a:p>
            <a:pPr indent="-565150" lvl="0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60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60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DNA - Question 4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60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8" name="Google Shape;80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61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61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5" name="Google Shape;81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61"/>
          <p:cNvSpPr txBox="1"/>
          <p:nvPr/>
        </p:nvSpPr>
        <p:spPr>
          <a:xfrm>
            <a:off x="2711609" y="449706"/>
            <a:ext cx="4961038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Multifactorial inheritance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61"/>
          <p:cNvSpPr txBox="1"/>
          <p:nvPr/>
        </p:nvSpPr>
        <p:spPr>
          <a:xfrm>
            <a:off x="304800" y="1592706"/>
            <a:ext cx="6648450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7800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Combination of genetic and environmental. Main cause of disease in developed countries</a:t>
            </a:r>
            <a:endParaRPr/>
          </a:p>
          <a:p>
            <a:pPr indent="-177800" lvl="0" marL="1714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Eg: Spina bifida, Cleft palate, Diabetes, Schizophrenia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8" name="Google Shape;81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2928" y="1560940"/>
            <a:ext cx="2094271" cy="2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3250" y="1560939"/>
            <a:ext cx="2711701" cy="2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3250" y="4462330"/>
            <a:ext cx="4994440" cy="2262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2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62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7" name="Google Shape;82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62"/>
          <p:cNvSpPr txBox="1"/>
          <p:nvPr/>
        </p:nvSpPr>
        <p:spPr>
          <a:xfrm>
            <a:off x="2711609" y="449706"/>
            <a:ext cx="4961038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62"/>
          <p:cNvSpPr txBox="1"/>
          <p:nvPr/>
        </p:nvSpPr>
        <p:spPr>
          <a:xfrm>
            <a:off x="304800" y="1592706"/>
            <a:ext cx="1156914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Phenotype: the set of observable characteristics of an individual resulting from the interaction of its genotype with the environment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Genotype: genetic constitution of an individual </a:t>
            </a:r>
            <a:b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transmission: the passage of a pathogen from mother to baby during the period immediately before and after birth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Recurrence risk: a statistic that estimates the probability that a condition present in one or more family members will recur in another relative in the same or future generations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 expression: variation in clinical features of a genetic disorder between individuals with the same gene alteration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63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6" name="Google Shape;83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63"/>
          <p:cNvSpPr txBox="1"/>
          <p:nvPr/>
        </p:nvSpPr>
        <p:spPr>
          <a:xfrm>
            <a:off x="2711609" y="449706"/>
            <a:ext cx="4961038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63"/>
          <p:cNvSpPr txBox="1"/>
          <p:nvPr/>
        </p:nvSpPr>
        <p:spPr>
          <a:xfrm>
            <a:off x="304800" y="1592706"/>
            <a:ext cx="11569148" cy="4739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Penetrance: The proportion of people with a gene who show the expected phenotype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Anticipation: when a child shows a phenotype for a disease younger than their father/mother does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Sex limitation: when both sexes have a gene but its expression is limited to only one of the sexes and it is turned off in the other</a:t>
            </a:r>
            <a:b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Assortative mating: a mating pattern and a form of sexual selection in which individuals with similar phenotypes or genotypes mate with one another more frequently than would be expected under a random mating pattern</a:t>
            </a:r>
            <a:b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Allelic heterogeneity: If different mutations at the same locus produce the same phenotype, a disease has allelic heterogeneity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Locus heterogeneity: describes mutations in different genes whereby any one mutation generates the same disorder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4"/>
          <p:cNvSpPr txBox="1"/>
          <p:nvPr>
            <p:ph idx="1" type="body"/>
          </p:nvPr>
        </p:nvSpPr>
        <p:spPr>
          <a:xfrm>
            <a:off x="304800" y="1592706"/>
            <a:ext cx="11555896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DNA is found in the cell nucleus and mitochondria (22 autosomal pairs and 1 pair of sex chromosomes)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Mitosis (PMAT)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Meiosis causes genetic diversity (independent assortment, crossing over)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Nondisjunction/chromosomal abnormalities can cause conditions such as Down’s syndrome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Recessive genetic conditions manifest in the homozygous state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Dominant conditions manifest in the heterozygous state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X-linked inheritance is never male to male, all daughters from affected males are carriers and recessive x-linked conditions are usually transmitted through an unaffected female to her son 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44" name="Google Shape;844;p64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64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DNA - Conclusion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6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7" name="Google Shape;84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5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3" name="Google Shape;85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65"/>
          <p:cNvSpPr txBox="1"/>
          <p:nvPr/>
        </p:nvSpPr>
        <p:spPr>
          <a:xfrm>
            <a:off x="4700364" y="79698"/>
            <a:ext cx="279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qr code with a globe on it&#10;&#10;Description automatically generated" id="855" name="Google Shape;85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9800" y="1087321"/>
            <a:ext cx="3412400" cy="442247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65"/>
          <p:cNvSpPr txBox="1"/>
          <p:nvPr/>
        </p:nvSpPr>
        <p:spPr>
          <a:xfrm>
            <a:off x="3102122" y="5609304"/>
            <a:ext cx="65289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Link:https://docs.google.com/forms/d/e/1FAIpQLSf6j5hKgciWefsV8II_1pOLqW8dvAKt_JklvsGEdFGg1stFug/viewform?usp=sf_link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66"/>
          <p:cNvPicPr preferRelativeResize="0"/>
          <p:nvPr/>
        </p:nvPicPr>
        <p:blipFill rotWithShape="1">
          <a:blip r:embed="rId3">
            <a:alphaModFix/>
          </a:blip>
          <a:srcRect b="0" l="0" r="3646" t="0"/>
          <a:stretch/>
        </p:blipFill>
        <p:spPr>
          <a:xfrm>
            <a:off x="2998243" y="0"/>
            <a:ext cx="6134099" cy="6858000"/>
          </a:xfrm>
          <a:prstGeom prst="rect">
            <a:avLst/>
          </a:prstGeom>
          <a:noFill/>
          <a:ln cap="flat" cmpd="sng" w="9525">
            <a:solidFill>
              <a:srgbClr val="29326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/>
          <p:nvPr>
            <p:ph idx="1" type="body"/>
          </p:nvPr>
        </p:nvSpPr>
        <p:spPr>
          <a:xfrm>
            <a:off x="6047744" y="1625773"/>
            <a:ext cx="5513583" cy="4412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GB" sz="2400"/>
              <a:t>Outer membrane: </a:t>
            </a:r>
            <a:r>
              <a:rPr lang="en-GB" sz="2400"/>
              <a:t>Separates organelle from rest of cell + regulates molecule/ion movement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GB" sz="2400"/>
              <a:t>Intermembranous space: </a:t>
            </a:r>
            <a:r>
              <a:rPr lang="en-GB" sz="2400"/>
              <a:t>Storage of H+ to maintain an electrochemical gradient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GB" sz="2400"/>
              <a:t>Inner membrane: </a:t>
            </a:r>
            <a:r>
              <a:rPr lang="en-GB" sz="2400"/>
              <a:t>Folded into cristae, contains proteins for Electron Transport Chain and ATP synthesis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GB" sz="2400"/>
              <a:t>Matrix: </a:t>
            </a:r>
            <a:r>
              <a:rPr lang="en-GB" sz="2400"/>
              <a:t>Enzymes for </a:t>
            </a:r>
            <a:r>
              <a:rPr lang="en-GB" sz="2400" u="sng"/>
              <a:t>Krebs</a:t>
            </a:r>
            <a:endParaRPr sz="2400" u="sng"/>
          </a:p>
        </p:txBody>
      </p:sp>
      <p:sp>
        <p:nvSpPr>
          <p:cNvPr id="176" name="Google Shape;176;p7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 txBox="1"/>
          <p:nvPr/>
        </p:nvSpPr>
        <p:spPr>
          <a:xfrm>
            <a:off x="2711609" y="449706"/>
            <a:ext cx="543226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Organelles - Mitochondria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cell&#10;&#10;Description automatically generated" id="180" name="Google Shape;18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673" y="1706180"/>
            <a:ext cx="5091198" cy="390669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/>
          <p:nvPr/>
        </p:nvSpPr>
        <p:spPr>
          <a:xfrm>
            <a:off x="9689664" y="6550223"/>
            <a:ext cx="37433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Link: Wikimedia Commons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/>
          <p:nvPr>
            <p:ph idx="1" type="body"/>
          </p:nvPr>
        </p:nvSpPr>
        <p:spPr>
          <a:xfrm>
            <a:off x="7913076" y="1592706"/>
            <a:ext cx="4466493" cy="4676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400"/>
              <a:t>Double layer of phospholipids (bilayer)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GB" sz="2400"/>
              <a:t>Phospholipids: </a:t>
            </a:r>
            <a:r>
              <a:rPr lang="en-GB" sz="2400"/>
              <a:t>Hydrophobic head (out), hydrophilic tails (in)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GB" sz="2400"/>
              <a:t>Cholesterol:</a:t>
            </a:r>
            <a:r>
              <a:rPr lang="en-GB" sz="2400"/>
              <a:t> Integrity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GB" sz="2400"/>
              <a:t>Proteins, glycoproteins, lipoproteins: </a:t>
            </a:r>
            <a:r>
              <a:rPr lang="en-GB" sz="2400"/>
              <a:t>Signalling, cell-cell adhesion, receptors, recognition</a:t>
            </a:r>
            <a:endParaRPr/>
          </a:p>
        </p:txBody>
      </p:sp>
      <p:sp>
        <p:nvSpPr>
          <p:cNvPr id="187" name="Google Shape;187;p8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1606581" y="488068"/>
            <a:ext cx="10280619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(plasma) membrane – Structure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cell membrane&#10;&#10;Description automatically generated" id="191" name="Google Shape;191;p8"/>
          <p:cNvPicPr preferRelativeResize="0"/>
          <p:nvPr/>
        </p:nvPicPr>
        <p:blipFill rotWithShape="1">
          <a:blip r:embed="rId4">
            <a:alphaModFix/>
          </a:blip>
          <a:srcRect b="6880" l="6580" r="5411" t="23836"/>
          <a:stretch/>
        </p:blipFill>
        <p:spPr>
          <a:xfrm>
            <a:off x="1328023" y="1592706"/>
            <a:ext cx="6585053" cy="426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 txBox="1"/>
          <p:nvPr/>
        </p:nvSpPr>
        <p:spPr>
          <a:xfrm>
            <a:off x="9432758" y="6457637"/>
            <a:ext cx="354809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Link: Image by brgf on Freepik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/>
          <p:nvPr>
            <p:ph idx="1" type="body"/>
          </p:nvPr>
        </p:nvSpPr>
        <p:spPr>
          <a:xfrm>
            <a:off x="304800" y="1563069"/>
            <a:ext cx="661767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/>
              <a:t>Function: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Physical barrier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Endo/exocytosis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Cell signalling 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/>
              <a:t>Control of passage for various molecules (selectively permeable)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 txBox="1"/>
          <p:nvPr/>
        </p:nvSpPr>
        <p:spPr>
          <a:xfrm>
            <a:off x="2711609" y="449706"/>
            <a:ext cx="6995099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(plasma) membrane - functions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9"/>
          <p:cNvCxnSpPr/>
          <p:nvPr/>
        </p:nvCxnSpPr>
        <p:spPr>
          <a:xfrm flipH="1" rot="10800000">
            <a:off x="3320716" y="2053389"/>
            <a:ext cx="3962400" cy="460634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3" name="Google Shape;203;p9"/>
          <p:cNvSpPr txBox="1"/>
          <p:nvPr/>
        </p:nvSpPr>
        <p:spPr>
          <a:xfrm>
            <a:off x="7379369" y="1512456"/>
            <a:ext cx="4668252" cy="923330"/>
          </a:xfrm>
          <a:prstGeom prst="rect">
            <a:avLst/>
          </a:prstGeom>
          <a:noFill/>
          <a:ln cap="flat" cmpd="sng" w="1905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Hydrophobic fatty acid tails of phospholipids form a barrier against most water-soluble molecules</a:t>
            </a:r>
            <a:endParaRPr/>
          </a:p>
        </p:txBody>
      </p:sp>
      <p:sp>
        <p:nvSpPr>
          <p:cNvPr id="204" name="Google Shape;204;p9"/>
          <p:cNvSpPr txBox="1"/>
          <p:nvPr/>
        </p:nvSpPr>
        <p:spPr>
          <a:xfrm>
            <a:off x="7379369" y="2565530"/>
            <a:ext cx="4668252" cy="1200329"/>
          </a:xfrm>
          <a:prstGeom prst="rect">
            <a:avLst/>
          </a:prstGeom>
          <a:noFill/>
          <a:ln cap="flat" cmpd="sng" w="1905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Vesicles are also made of phospholipids so can be incorporated in the membrane for endocytosis or used to form them for exocytosis</a:t>
            </a:r>
            <a:endParaRPr/>
          </a:p>
        </p:txBody>
      </p:sp>
      <p:sp>
        <p:nvSpPr>
          <p:cNvPr id="205" name="Google Shape;205;p9"/>
          <p:cNvSpPr txBox="1"/>
          <p:nvPr/>
        </p:nvSpPr>
        <p:spPr>
          <a:xfrm>
            <a:off x="7379371" y="3973725"/>
            <a:ext cx="4668250" cy="1200329"/>
          </a:xfrm>
          <a:prstGeom prst="rect">
            <a:avLst/>
          </a:prstGeom>
          <a:noFill/>
          <a:ln cap="flat" cmpd="sng" w="1905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 proteins, lipoproteins, glycoproteins that bind to signalling molecules such as hormones or neurotransmitters</a:t>
            </a: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7379368" y="5381921"/>
            <a:ext cx="4668253" cy="923330"/>
          </a:xfrm>
          <a:prstGeom prst="rect">
            <a:avLst/>
          </a:prstGeom>
          <a:noFill/>
          <a:ln cap="flat" cmpd="sng" w="19050">
            <a:solidFill>
              <a:srgbClr val="5A4C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Proteins in the membrane that can act as channels or carriers to facilitate the passage of specific molecules</a:t>
            </a:r>
            <a:endParaRPr/>
          </a:p>
        </p:txBody>
      </p:sp>
      <p:cxnSp>
        <p:nvCxnSpPr>
          <p:cNvPr id="207" name="Google Shape;207;p9"/>
          <p:cNvCxnSpPr/>
          <p:nvPr/>
        </p:nvCxnSpPr>
        <p:spPr>
          <a:xfrm flipH="1" rot="10800000">
            <a:off x="3433011" y="3236206"/>
            <a:ext cx="3850105" cy="103878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8" name="Google Shape;208;p9"/>
          <p:cNvCxnSpPr/>
          <p:nvPr/>
        </p:nvCxnSpPr>
        <p:spPr>
          <a:xfrm>
            <a:off x="2999874" y="4062267"/>
            <a:ext cx="4283242" cy="230204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9" name="Google Shape;209;p9"/>
          <p:cNvCxnSpPr/>
          <p:nvPr/>
        </p:nvCxnSpPr>
        <p:spPr>
          <a:xfrm>
            <a:off x="4510310" y="5423781"/>
            <a:ext cx="2772806" cy="499359"/>
          </a:xfrm>
          <a:prstGeom prst="straightConnector1">
            <a:avLst/>
          </a:prstGeom>
          <a:noFill/>
          <a:ln cap="flat" cmpd="sng" w="508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8F4E4"/>
      </a:lt1>
      <a:dk2>
        <a:srgbClr val="44546A"/>
      </a:dk2>
      <a:lt2>
        <a:srgbClr val="F8F4E4"/>
      </a:lt2>
      <a:accent1>
        <a:srgbClr val="D7B5C6"/>
      </a:accent1>
      <a:accent2>
        <a:srgbClr val="9A8AFA"/>
      </a:accent2>
      <a:accent3>
        <a:srgbClr val="E9D1F7"/>
      </a:accent3>
      <a:accent4>
        <a:srgbClr val="8496B0"/>
      </a:accent4>
      <a:accent5>
        <a:srgbClr val="48A1FA"/>
      </a:accent5>
      <a:accent6>
        <a:srgbClr val="F7CBA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Student</dc:creator>
</cp:coreProperties>
</file>