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5" r:id="rId6"/>
    <p:sldId id="266" r:id="rId7"/>
    <p:sldId id="281" r:id="rId8"/>
    <p:sldId id="283" r:id="rId9"/>
    <p:sldId id="282" r:id="rId10"/>
    <p:sldId id="267" r:id="rId11"/>
    <p:sldId id="261" r:id="rId12"/>
    <p:sldId id="262" r:id="rId13"/>
    <p:sldId id="263" r:id="rId14"/>
    <p:sldId id="268" r:id="rId15"/>
    <p:sldId id="270" r:id="rId16"/>
    <p:sldId id="271" r:id="rId17"/>
    <p:sldId id="272" r:id="rId18"/>
    <p:sldId id="273" r:id="rId19"/>
    <p:sldId id="279" r:id="rId20"/>
    <p:sldId id="280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BF"/>
    <a:srgbClr val="BFB0D0"/>
    <a:srgbClr val="C4B6D4"/>
    <a:srgbClr val="CCC0DA"/>
    <a:srgbClr val="E4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>
        <p:scale>
          <a:sx n="76" d="100"/>
          <a:sy n="76" d="100"/>
        </p:scale>
        <p:origin x="-176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77CB-F419-4786-A69B-4DA8327FD056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5026-B2CB-47E0-9D0D-5070FA7AF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9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0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2F8B-A6F5-4BA0-A5D4-9FF295966828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C4DF-0A60-4C64-9007-4D0DFAF2C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43DC-BF8D-431C-963F-44F0AF192E55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442B-EE9F-42CD-A5E8-BACB76E3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77C0-EAC6-4979-B212-20321CD22A99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67E6-FCDA-4B0C-8A71-18D4D176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3404-EC59-4E77-A534-7851BA0F75EB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E0C2-A9D6-4362-A777-52B824D5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678A-D35E-47CB-90DB-A6D87C01FEF8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83C-22E2-438F-BA9A-9CE01834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B530-F5B1-494A-9659-A8E28923E1BB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896B-FBD6-41DF-8AE9-05CDA75D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9DAA-AA81-4BFE-85CE-3C0FDF59E9AF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30DD-2A6A-4AFC-88A9-DEFC4718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FF9C-44D4-4B3D-8EA6-77D844CD4407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63A6-C8E0-49C6-8A0A-B38125CC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6E35-A7A0-4762-9949-8B665A401D40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1198-5503-45AF-83A4-C6E466A9D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B8F9-5D0D-4434-BB91-4D01AE5C1244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7F61-AF14-46FC-8304-9FAE58D41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FA00-51AA-4F38-9567-3B1A3EE6AACA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C7AB-EFA7-4C86-B807-35154BEA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999159-DD90-4F21-813D-1D8A76F35544}" type="datetimeFigureOut">
              <a:rPr lang="en-US"/>
              <a:pPr>
                <a:defRPr/>
              </a:pPr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3CD84-68E3-4086-961F-359A9A3F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</a:t>
            </a:r>
          </a:p>
        </p:txBody>
      </p:sp>
      <p:sp>
        <p:nvSpPr>
          <p:cNvPr id="2051" name="Content Placeholder 15"/>
          <p:cNvSpPr>
            <a:spLocks noGrp="1"/>
          </p:cNvSpPr>
          <p:nvPr>
            <p:ph idx="1"/>
          </p:nvPr>
        </p:nvSpPr>
        <p:spPr>
          <a:xfrm>
            <a:off x="457200" y="2981325"/>
            <a:ext cx="8229600" cy="314483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en-US" smtClean="0"/>
              <a:t>Phase 1</a:t>
            </a:r>
          </a:p>
          <a:p>
            <a:pPr algn="r" eaLnBrk="1" hangingPunct="1">
              <a:buFont typeface="Arial" charset="0"/>
              <a:buNone/>
            </a:pPr>
            <a:endParaRPr lang="en-US" altLang="en-US" smtClean="0"/>
          </a:p>
          <a:p>
            <a:pPr algn="r" eaLnBrk="1" hangingPunct="1">
              <a:buFont typeface="Arial" charset="0"/>
              <a:buNone/>
            </a:pPr>
            <a:r>
              <a:rPr lang="en-US" altLang="en-US" smtClean="0"/>
              <a:t>Louise Caldwell &amp; Jess Gray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4638"/>
            <a:ext cx="8229600" cy="1981200"/>
          </a:xfrm>
          <a:prstGeom prst="rect">
            <a:avLst/>
          </a:prstGeom>
          <a:solidFill>
            <a:srgbClr val="BFB0D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809625" y="608013"/>
            <a:ext cx="71786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Liver and Friends</a:t>
            </a:r>
            <a:endParaRPr lang="en-US" sz="7000" dirty="0">
              <a:ln>
                <a:solidFill>
                  <a:schemeClr val="tx2"/>
                </a:solidFill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Embryology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47533"/>
              </p:ext>
            </p:extLst>
          </p:nvPr>
        </p:nvGraphicFramePr>
        <p:xfrm>
          <a:off x="801666" y="1528174"/>
          <a:ext cx="7217527" cy="4364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1535"/>
                <a:gridCol w="1891973"/>
                <a:gridCol w="3854019"/>
              </a:tblGrid>
              <a:tr h="1091218">
                <a:tc>
                  <a:txBody>
                    <a:bodyPr/>
                    <a:lstStyle/>
                    <a:p>
                      <a:r>
                        <a:rPr lang="en-GB" dirty="0" smtClean="0"/>
                        <a:t>Where?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Blood Supply?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Becomes..</a:t>
                      </a:r>
                      <a:endParaRPr lang="en-GB" dirty="0"/>
                    </a:p>
                  </a:txBody>
                  <a:tcPr/>
                </a:tc>
              </a:tr>
              <a:tr h="1091218">
                <a:tc>
                  <a:txBody>
                    <a:bodyPr/>
                    <a:lstStyle/>
                    <a:p>
                      <a:r>
                        <a:rPr lang="en-GB" dirty="0" smtClean="0"/>
                        <a:t>FOREGUT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CELIAC </a:t>
                      </a:r>
                      <a:r>
                        <a:rPr lang="en-GB" dirty="0" smtClean="0"/>
                        <a:t>ARTERY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Pharynx, Oesophagus, Stomach, Prox.</a:t>
                      </a:r>
                      <a:r>
                        <a:rPr lang="en-GB" baseline="0" dirty="0" smtClean="0"/>
                        <a:t> ½ of Duodenum and derivatives (Liver, Biliary Apparatus and Pancreas)</a:t>
                      </a:r>
                      <a:endParaRPr lang="en-GB" dirty="0"/>
                    </a:p>
                  </a:txBody>
                  <a:tcPr/>
                </a:tc>
              </a:tr>
              <a:tr h="1091218">
                <a:tc>
                  <a:txBody>
                    <a:bodyPr/>
                    <a:lstStyle/>
                    <a:p>
                      <a:r>
                        <a:rPr lang="en-GB" dirty="0" smtClean="0"/>
                        <a:t>MIDGUT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SUPERIOR </a:t>
                      </a:r>
                      <a:r>
                        <a:rPr lang="en-GB" dirty="0" smtClean="0"/>
                        <a:t>MESENTERIC ARTERY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Distal ½ of Duodenum, Caecum, Vermiform Appendix, </a:t>
                      </a:r>
                      <a:r>
                        <a:rPr lang="en-GB" dirty="0" err="1" smtClean="0"/>
                        <a:t>Asc</a:t>
                      </a:r>
                      <a:r>
                        <a:rPr lang="en-GB" dirty="0" smtClean="0"/>
                        <a:t>. Colon,</a:t>
                      </a:r>
                      <a:r>
                        <a:rPr lang="en-GB" baseline="0" dirty="0" smtClean="0"/>
                        <a:t> R. 2/3 of Transverse Colon</a:t>
                      </a:r>
                      <a:endParaRPr lang="en-GB" dirty="0"/>
                    </a:p>
                  </a:txBody>
                  <a:tcPr/>
                </a:tc>
              </a:tr>
              <a:tr h="1091218">
                <a:tc>
                  <a:txBody>
                    <a:bodyPr/>
                    <a:lstStyle/>
                    <a:p>
                      <a:r>
                        <a:rPr lang="en-GB" dirty="0" smtClean="0"/>
                        <a:t>HINDGUT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INFERIOR </a:t>
                      </a:r>
                      <a:r>
                        <a:rPr lang="en-GB" dirty="0" smtClean="0"/>
                        <a:t>MESENTERIC ARTERY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L. 1/3 of Transverse Colon, </a:t>
                      </a:r>
                      <a:r>
                        <a:rPr lang="en-GB" dirty="0" err="1" smtClean="0"/>
                        <a:t>Desc</a:t>
                      </a:r>
                      <a:r>
                        <a:rPr lang="en-GB" dirty="0" smtClean="0"/>
                        <a:t>. Colon, Sigmoid Colon,</a:t>
                      </a:r>
                      <a:r>
                        <a:rPr lang="en-GB" baseline="0" dirty="0" smtClean="0"/>
                        <a:t> Rectum, Anal Canal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sz="2200" dirty="0" err="1">
                <a:solidFill>
                  <a:schemeClr val="accent4">
                    <a:lumMod val="75000"/>
                  </a:schemeClr>
                </a:solidFill>
              </a:rPr>
              <a:t>Morula</a:t>
            </a: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 (solid ball of cells)</a:t>
            </a:r>
          </a:p>
          <a:p>
            <a:pPr marL="514350" indent="-514350">
              <a:buAutoNum type="arabicPeriod"/>
            </a:pPr>
            <a:r>
              <a:rPr lang="en-GB" sz="2200" dirty="0">
                <a:solidFill>
                  <a:schemeClr val="accent4">
                    <a:lumMod val="75000"/>
                  </a:schemeClr>
                </a:solidFill>
              </a:rPr>
              <a:t>Blastocyst</a:t>
            </a:r>
          </a:p>
          <a:p>
            <a:r>
              <a:rPr lang="en-GB" sz="2200" dirty="0"/>
              <a:t>inner cell mass =&gt; </a:t>
            </a:r>
            <a:r>
              <a:rPr lang="en-GB" sz="2200" b="1" dirty="0"/>
              <a:t>EMBRYOBLAST</a:t>
            </a:r>
            <a:r>
              <a:rPr lang="en-GB" sz="2200" dirty="0"/>
              <a:t> </a:t>
            </a:r>
            <a:endParaRPr lang="en-GB" sz="2200" dirty="0" smtClean="0"/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- consists </a:t>
            </a:r>
            <a:r>
              <a:rPr lang="en-GB" sz="2200" dirty="0"/>
              <a:t>of </a:t>
            </a:r>
            <a:r>
              <a:rPr lang="en-GB" sz="2200" b="1" dirty="0" err="1" smtClean="0"/>
              <a:t>epiblast</a:t>
            </a:r>
            <a:r>
              <a:rPr lang="en-GB" sz="2200" dirty="0" smtClean="0"/>
              <a:t> </a:t>
            </a:r>
            <a:r>
              <a:rPr lang="en-GB" sz="2200" dirty="0"/>
              <a:t>and </a:t>
            </a:r>
            <a:r>
              <a:rPr lang="en-GB" sz="2200" b="1" dirty="0"/>
              <a:t>h</a:t>
            </a:r>
            <a:r>
              <a:rPr lang="en-GB" sz="2200" b="1" dirty="0" smtClean="0"/>
              <a:t>ypoblast</a:t>
            </a:r>
            <a:r>
              <a:rPr lang="en-GB" sz="2200" dirty="0" smtClean="0"/>
              <a:t> </a:t>
            </a:r>
            <a:r>
              <a:rPr lang="en-GB" sz="2200" dirty="0"/>
              <a:t>that </a:t>
            </a:r>
            <a:r>
              <a:rPr lang="en-GB" sz="2200" dirty="0" smtClean="0"/>
              <a:t>forms </a:t>
            </a:r>
            <a:r>
              <a:rPr lang="en-GB" sz="2200" dirty="0"/>
              <a:t>the </a:t>
            </a:r>
            <a:r>
              <a:rPr lang="en-GB" sz="2200" dirty="0" err="1" smtClean="0"/>
              <a:t>bilaminar</a:t>
            </a:r>
            <a:r>
              <a:rPr lang="en-GB" sz="2200" dirty="0" smtClean="0"/>
              <a:t> disc)</a:t>
            </a:r>
          </a:p>
          <a:p>
            <a:pPr marL="0" indent="0">
              <a:buNone/>
            </a:pPr>
            <a:endParaRPr lang="en-GB" sz="2200" dirty="0" smtClean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outer </a:t>
            </a:r>
            <a:r>
              <a:rPr lang="en-GB" sz="2200" dirty="0"/>
              <a:t>cell mass =&gt; </a:t>
            </a:r>
            <a:r>
              <a:rPr lang="en-GB" sz="2200" b="1" dirty="0"/>
              <a:t>TROPHOBLAST</a:t>
            </a:r>
            <a:r>
              <a:rPr lang="en-GB" sz="2200" dirty="0"/>
              <a:t>	</a:t>
            </a: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- consists </a:t>
            </a:r>
            <a:r>
              <a:rPr lang="en-GB" sz="2200" dirty="0"/>
              <a:t>of </a:t>
            </a:r>
            <a:r>
              <a:rPr lang="en-GB" sz="2200" dirty="0" err="1" smtClean="0"/>
              <a:t>cytotrophoblast</a:t>
            </a:r>
            <a:r>
              <a:rPr lang="en-GB" sz="2200" dirty="0" smtClean="0"/>
              <a:t> </a:t>
            </a:r>
            <a:r>
              <a:rPr lang="en-GB" sz="2200" dirty="0"/>
              <a:t>and </a:t>
            </a:r>
            <a:r>
              <a:rPr lang="en-GB" sz="2200" dirty="0" smtClean="0"/>
              <a:t>syncytium </a:t>
            </a:r>
            <a:r>
              <a:rPr lang="en-GB" sz="2200" dirty="0"/>
              <a:t>(this penetrates the endometrium)</a:t>
            </a:r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31" y="3166153"/>
            <a:ext cx="280247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Embryology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382713"/>
            <a:ext cx="6089931" cy="49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200" y="34925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Embryology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4"/>
                </a:solidFill>
              </a:rPr>
              <a:t>EPIBLAST </a:t>
            </a:r>
            <a:r>
              <a:rPr lang="en-GB" sz="2400" dirty="0"/>
              <a:t>: gives rise to </a:t>
            </a:r>
            <a:r>
              <a:rPr lang="en-GB" sz="2400" dirty="0" err="1" smtClean="0"/>
              <a:t>amnioblasts</a:t>
            </a:r>
            <a:endParaRPr lang="en-GB" sz="2400" dirty="0"/>
          </a:p>
          <a:p>
            <a:r>
              <a:rPr lang="en-GB" sz="2400" dirty="0">
                <a:solidFill>
                  <a:schemeClr val="accent4"/>
                </a:solidFill>
              </a:rPr>
              <a:t>HYPOBLAST</a:t>
            </a:r>
            <a:r>
              <a:rPr lang="en-GB" sz="2400" dirty="0"/>
              <a:t>: cells migrate and form the </a:t>
            </a:r>
            <a:r>
              <a:rPr lang="en-GB" sz="2400" b="1" dirty="0" err="1"/>
              <a:t>exocoelomic</a:t>
            </a:r>
            <a:r>
              <a:rPr lang="en-GB" sz="2400" b="1" dirty="0"/>
              <a:t> membrane </a:t>
            </a:r>
            <a:r>
              <a:rPr lang="en-GB" sz="2400" dirty="0"/>
              <a:t>(forms the </a:t>
            </a:r>
            <a:r>
              <a:rPr lang="en-GB" sz="2400" dirty="0" err="1"/>
              <a:t>extraembryonic</a:t>
            </a:r>
            <a:r>
              <a:rPr lang="en-GB" sz="2400" dirty="0"/>
              <a:t> cavity and secondary yolk sac)</a:t>
            </a:r>
          </a:p>
          <a:p>
            <a:pPr marL="0" indent="0">
              <a:buNone/>
            </a:pPr>
            <a:r>
              <a:rPr lang="en-GB" sz="2400" dirty="0"/>
              <a:t>THEN….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7030A0"/>
                </a:solidFill>
              </a:rPr>
              <a:t>Gastrulation</a:t>
            </a:r>
            <a:r>
              <a:rPr lang="en-GB" sz="2400" dirty="0"/>
              <a:t> occurs (around 3</a:t>
            </a:r>
            <a:r>
              <a:rPr lang="en-GB" sz="2400" baseline="30000" dirty="0"/>
              <a:t>rd</a:t>
            </a:r>
            <a:r>
              <a:rPr lang="en-GB" sz="2400" dirty="0"/>
              <a:t> week)</a:t>
            </a:r>
          </a:p>
          <a:p>
            <a:r>
              <a:rPr lang="en-GB" sz="2400" dirty="0">
                <a:solidFill>
                  <a:schemeClr val="accent4"/>
                </a:solidFill>
              </a:rPr>
              <a:t>TRILAMINAR DISC </a:t>
            </a:r>
            <a:r>
              <a:rPr lang="en-GB" sz="2400" dirty="0"/>
              <a:t>(consists of </a:t>
            </a:r>
            <a:r>
              <a:rPr lang="en-GB" sz="2400" dirty="0" err="1"/>
              <a:t>ecto</a:t>
            </a:r>
            <a:r>
              <a:rPr lang="en-GB" sz="2400" dirty="0"/>
              <a:t>-, </a:t>
            </a:r>
            <a:r>
              <a:rPr lang="en-GB" sz="2400" dirty="0" err="1" smtClean="0"/>
              <a:t>meso</a:t>
            </a:r>
            <a:r>
              <a:rPr lang="en-GB" sz="2400" dirty="0" smtClean="0"/>
              <a:t>-</a:t>
            </a:r>
            <a:r>
              <a:rPr lang="en-GB" sz="2400" dirty="0"/>
              <a:t>, </a:t>
            </a:r>
            <a:r>
              <a:rPr lang="en-GB" sz="2400" dirty="0" smtClean="0"/>
              <a:t>and endoderm</a:t>
            </a:r>
            <a:r>
              <a:rPr lang="en-GB" sz="2400" dirty="0"/>
              <a:t>)</a:t>
            </a:r>
          </a:p>
          <a:p>
            <a:r>
              <a:rPr lang="en-GB" sz="2400" dirty="0"/>
              <a:t>First signs also include primitive streak and node forming on the </a:t>
            </a:r>
            <a:r>
              <a:rPr lang="en-GB" sz="2400" dirty="0" err="1" smtClean="0"/>
              <a:t>epliblast</a:t>
            </a:r>
            <a:endParaRPr lang="en-GB" sz="2400" dirty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457200" y="397875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7200" y="34925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Embryology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78227"/>
            <a:ext cx="89535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rgbClr val="7030A0"/>
                </a:solidFill>
              </a:rPr>
              <a:t>But lets skip to the more important bits…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7030A0"/>
                </a:solidFill>
              </a:rPr>
              <a:t>ENDODERM</a:t>
            </a:r>
          </a:p>
          <a:p>
            <a:pPr marL="0" indent="0">
              <a:buNone/>
            </a:pPr>
            <a:r>
              <a:rPr lang="en-GB" sz="2200" dirty="0"/>
              <a:t>Epithelial lining of Digestive Tract, Hepatocytes and Endo- + Exocrine cells of Pancreas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7030A0"/>
                </a:solidFill>
              </a:rPr>
              <a:t>MESODERM</a:t>
            </a:r>
          </a:p>
          <a:p>
            <a:pPr marL="0" indent="0">
              <a:buNone/>
            </a:pPr>
            <a:r>
              <a:rPr lang="en-GB" sz="2200" dirty="0"/>
              <a:t>Conn. tissue for glands and muscle, conn. tissue + peritoneal components of the gut wall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7030A0"/>
                </a:solidFill>
              </a:rPr>
              <a:t>Now … </a:t>
            </a:r>
            <a:r>
              <a:rPr lang="en-GB" sz="2200" b="1" u="sng" dirty="0">
                <a:solidFill>
                  <a:srgbClr val="7030A0"/>
                </a:solidFill>
              </a:rPr>
              <a:t>FOREGUT</a:t>
            </a:r>
          </a:p>
          <a:p>
            <a:pPr marL="0" indent="0">
              <a:buNone/>
            </a:pPr>
            <a:r>
              <a:rPr lang="en-GB" sz="2200" dirty="0" err="1"/>
              <a:t>Oropharyngeal</a:t>
            </a:r>
            <a:r>
              <a:rPr lang="en-GB" sz="2200" dirty="0"/>
              <a:t> Membrane </a:t>
            </a:r>
            <a:r>
              <a:rPr lang="en-GB" sz="2200" dirty="0">
                <a:sym typeface="Wingdings" panose="05000000000000000000" pitchFamily="2" charset="2"/>
              </a:rPr>
              <a:t> Liver Bud aka Hepatic Diverticulum</a:t>
            </a:r>
          </a:p>
          <a:p>
            <a:endParaRPr lang="en-GB" sz="2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49250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4925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Embryology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832" y="1587824"/>
            <a:ext cx="7987591" cy="25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By the 5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week, the lower part of the foregut (+ onwards) is suspended from posterior abdominal wall by DORSAL mesentery</a:t>
            </a:r>
          </a:p>
          <a:p>
            <a:endParaRPr lang="en-GB" sz="2200" dirty="0" smtClean="0">
              <a:solidFill>
                <a:srgbClr val="7030A0"/>
              </a:solidFill>
            </a:endParaRPr>
          </a:p>
          <a:p>
            <a:r>
              <a:rPr lang="en-GB" sz="2200" dirty="0" smtClean="0">
                <a:solidFill>
                  <a:srgbClr val="7030A0"/>
                </a:solidFill>
              </a:rPr>
              <a:t>HEPATIC DIVERTICULUM </a:t>
            </a:r>
            <a:r>
              <a:rPr lang="en-GB" sz="2200" dirty="0" smtClean="0"/>
              <a:t>is a bud (arises ventrally) at the junction of the foregut and </a:t>
            </a:r>
            <a:r>
              <a:rPr lang="en-GB" sz="2200" dirty="0" err="1" smtClean="0"/>
              <a:t>midgut</a:t>
            </a:r>
            <a:r>
              <a:rPr lang="en-GB" sz="2200" dirty="0" smtClean="0"/>
              <a:t>.</a:t>
            </a:r>
          </a:p>
          <a:p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41" y="3661921"/>
            <a:ext cx="4614286" cy="29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97875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4925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Embryology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sz="2000" dirty="0" smtClean="0"/>
              <a:t>The bud goes through the Septum </a:t>
            </a:r>
            <a:r>
              <a:rPr lang="en-GB" sz="2000" dirty="0" err="1" smtClean="0"/>
              <a:t>Transversum</a:t>
            </a:r>
            <a:r>
              <a:rPr lang="en-GB" sz="2000" dirty="0" smtClean="0"/>
              <a:t>, which becomes the ventral mesentery (that will give rise to the lesser </a:t>
            </a:r>
            <a:r>
              <a:rPr lang="en-GB" sz="2000" dirty="0" err="1" smtClean="0"/>
              <a:t>omentum</a:t>
            </a:r>
            <a:r>
              <a:rPr lang="en-GB" sz="2000" dirty="0" smtClean="0"/>
              <a:t> and the </a:t>
            </a:r>
            <a:r>
              <a:rPr lang="en-GB" sz="2000" dirty="0" err="1" smtClean="0"/>
              <a:t>falciform</a:t>
            </a:r>
            <a:r>
              <a:rPr lang="en-GB" sz="2000" dirty="0" smtClean="0"/>
              <a:t> ligament)</a:t>
            </a:r>
          </a:p>
          <a:p>
            <a:r>
              <a:rPr lang="en-GB" sz="2000" dirty="0" smtClean="0"/>
              <a:t>Bud enlarges into PARS HEPATICA and PARS CYSTICA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		|			|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R. + L. lobes of liver	Gall bladder</a:t>
            </a:r>
          </a:p>
          <a:p>
            <a:pPr marL="0" indent="0">
              <a:buNone/>
            </a:pPr>
            <a:r>
              <a:rPr lang="en-GB" sz="2000" dirty="0" smtClean="0"/>
              <a:t>- Connection between liver and duodenum narrows =&gt; Bile Duct</a:t>
            </a:r>
          </a:p>
          <a:p>
            <a:r>
              <a:rPr lang="en-GB" sz="2000" dirty="0" smtClean="0"/>
              <a:t>Spleen develops (as a mesodermal proliferation) in the left/dorsal mesentery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037692" cy="310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8" y="3280030"/>
            <a:ext cx="6078066" cy="32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</a:t>
            </a:r>
            <a:r>
              <a:rPr lang="en-GB" sz="2000" dirty="0" smtClean="0"/>
              <a:t>nd from the MIDGUT, Pancreas is formed from two endodermal buds..</a:t>
            </a:r>
            <a:endParaRPr lang="en-GB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4824536" cy="267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4005064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&lt;--Due to different growth rates so becomes retroperitoneal (considered to be secondarily retroperitoneal)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5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Produces: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Digestive Enzymes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active and precursor forms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Bicarbonate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enter duodenum via Sphincter of </a:t>
            </a:r>
            <a:r>
              <a:rPr lang="en-GB" dirty="0" err="1" smtClean="0"/>
              <a:t>Oddi</a:t>
            </a:r>
            <a:r>
              <a:rPr lang="en-GB" dirty="0" smtClean="0"/>
              <a:t> and protects its mucosa from gastric acid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836" y="377499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Exocrine Pancreas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2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Anatomy of liver, pancreas and gall bladder</a:t>
            </a:r>
            <a:endParaRPr lang="en-US" altLang="en-US" dirty="0"/>
          </a:p>
          <a:p>
            <a:pPr eaLnBrk="1" hangingPunct="1"/>
            <a:r>
              <a:rPr lang="en-US" altLang="en-US" dirty="0"/>
              <a:t>Embryology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Liver physiology</a:t>
            </a:r>
          </a:p>
          <a:p>
            <a:pPr eaLnBrk="1" hangingPunct="1"/>
            <a:r>
              <a:rPr lang="en-US" altLang="en-US" dirty="0" smtClean="0"/>
              <a:t>Biliary secretion</a:t>
            </a:r>
          </a:p>
          <a:p>
            <a:pPr eaLnBrk="1" hangingPunct="1"/>
            <a:r>
              <a:rPr lang="en-US" altLang="en-US" dirty="0" smtClean="0"/>
              <a:t>Exocrine pancreas</a:t>
            </a:r>
          </a:p>
          <a:p>
            <a:pPr eaLnBrk="1" hangingPunct="1"/>
            <a:r>
              <a:rPr lang="en-US" altLang="en-US" dirty="0" smtClean="0"/>
              <a:t>Histology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2060"/>
                </a:solidFill>
              </a:rPr>
              <a:t>Aims</a:t>
            </a:r>
            <a:endParaRPr lang="en-US" altLang="en-US" sz="54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40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Active</a:t>
            </a:r>
          </a:p>
          <a:p>
            <a:r>
              <a:rPr lang="en-GB" sz="2000" dirty="0" smtClean="0"/>
              <a:t>Alpha-Amylase:	Starch -&gt; Maltose (glucose </a:t>
            </a:r>
            <a:r>
              <a:rPr lang="en-GB" sz="2000" dirty="0" err="1" smtClean="0"/>
              <a:t>dissacharide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Lipase:		Triglycerides -&gt; </a:t>
            </a:r>
            <a:r>
              <a:rPr lang="en-GB" sz="2000" dirty="0" err="1" smtClean="0"/>
              <a:t>Monoglyceride</a:t>
            </a:r>
            <a:r>
              <a:rPr lang="en-GB" sz="2000" dirty="0" smtClean="0"/>
              <a:t> and Fatty Acids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686883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Precursors (mainly Pancreatic Proteases)</a:t>
            </a:r>
          </a:p>
          <a:p>
            <a:r>
              <a:rPr lang="en-GB" sz="2000" dirty="0" smtClean="0"/>
              <a:t>Main ones:</a:t>
            </a:r>
          </a:p>
          <a:p>
            <a:r>
              <a:rPr lang="en-GB" sz="2000" dirty="0" err="1" smtClean="0"/>
              <a:t>Trypsinogen</a:t>
            </a:r>
            <a:r>
              <a:rPr lang="en-GB" sz="2000" dirty="0" smtClean="0"/>
              <a:t> (activated by </a:t>
            </a:r>
            <a:r>
              <a:rPr lang="en-GB" sz="2000" dirty="0" err="1" smtClean="0"/>
              <a:t>Enterokinase</a:t>
            </a:r>
            <a:r>
              <a:rPr lang="en-GB" sz="2000" dirty="0" smtClean="0"/>
              <a:t> into Trypsin)</a:t>
            </a:r>
          </a:p>
          <a:p>
            <a:r>
              <a:rPr lang="en-GB" sz="2000" dirty="0" err="1" smtClean="0"/>
              <a:t>Chymotrypsinogen</a:t>
            </a:r>
            <a:r>
              <a:rPr lang="en-GB" sz="2000" dirty="0" smtClean="0"/>
              <a:t> (activated by Trypsin into Chymotrypsin</a:t>
            </a:r>
          </a:p>
          <a:p>
            <a:endParaRPr lang="en-GB" sz="2000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AND </a:t>
            </a:r>
            <a:r>
              <a:rPr lang="en-GB" sz="2000" dirty="0" smtClean="0"/>
              <a:t>Phospholipase A2 is also secreted (</a:t>
            </a:r>
            <a:r>
              <a:rPr lang="en-GB" sz="2000" u="sng" dirty="0" smtClean="0"/>
              <a:t>REMEMBER</a:t>
            </a:r>
            <a:r>
              <a:rPr lang="en-GB" sz="2000" dirty="0" smtClean="0"/>
              <a:t>: start of process to make prostaglandins!)</a:t>
            </a:r>
            <a:endParaRPr lang="en-GB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7180" y="274638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Pancreatic Digestive Enzymes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8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1" y="1454931"/>
            <a:ext cx="4124871" cy="292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4127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Liver Lobule</a:t>
            </a:r>
          </a:p>
          <a:p>
            <a:r>
              <a:rPr lang="en-GB" dirty="0" smtClean="0"/>
              <a:t>-Polygonal cells</a:t>
            </a:r>
          </a:p>
          <a:p>
            <a:r>
              <a:rPr lang="en-GB" dirty="0" smtClean="0"/>
              <a:t>-Central hepatic </a:t>
            </a:r>
            <a:r>
              <a:rPr lang="en-GB" dirty="0" err="1" smtClean="0"/>
              <a:t>venule</a:t>
            </a:r>
            <a:r>
              <a:rPr lang="en-GB" dirty="0" smtClean="0"/>
              <a:t> in the middle and does anybody know what branches are in the PORTAL TRIAD in the corners?</a:t>
            </a:r>
            <a:endParaRPr lang="en-GB" dirty="0"/>
          </a:p>
          <a:p>
            <a:r>
              <a:rPr lang="en-GB" dirty="0" smtClean="0"/>
              <a:t>Hepatic </a:t>
            </a:r>
            <a:r>
              <a:rPr lang="en-GB" dirty="0" smtClean="0">
                <a:solidFill>
                  <a:srgbClr val="FF0000"/>
                </a:solidFill>
              </a:rPr>
              <a:t>Artery</a:t>
            </a:r>
            <a:r>
              <a:rPr lang="en-GB" dirty="0" smtClean="0"/>
              <a:t>, Hepatic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Portal Vein 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50"/>
                </a:solidFill>
              </a:rPr>
              <a:t>Bile </a:t>
            </a:r>
            <a:r>
              <a:rPr lang="en-GB" dirty="0" err="1" smtClean="0">
                <a:solidFill>
                  <a:srgbClr val="00B050"/>
                </a:solidFill>
              </a:rPr>
              <a:t>Ductule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b="1" dirty="0" smtClean="0"/>
              <a:t>Note:  </a:t>
            </a:r>
            <a:r>
              <a:rPr lang="en-GB" dirty="0" smtClean="0"/>
              <a:t>inside area surrounding central hepatic </a:t>
            </a:r>
            <a:r>
              <a:rPr lang="en-GB" dirty="0" err="1" smtClean="0"/>
              <a:t>venule</a:t>
            </a:r>
            <a:r>
              <a:rPr lang="en-GB" dirty="0" smtClean="0"/>
              <a:t> more likely to become damaged either congestion or low oxygen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121" y="451313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Hepatocytes are the principal cell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Appear granular due to LOTS of mitochondria – why? Protein synthesis!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Larger central spherical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Arranged in cords alongside sinusoids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Space of </a:t>
            </a:r>
            <a:r>
              <a:rPr lang="en-GB" dirty="0" err="1" smtClean="0"/>
              <a:t>Disse</a:t>
            </a:r>
            <a:r>
              <a:rPr lang="en-GB" dirty="0" smtClean="0"/>
              <a:t> (between endothelium and hepatocytes)</a:t>
            </a:r>
            <a:endParaRPr lang="en-GB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228905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31412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Liver Histology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14" y="3979434"/>
            <a:ext cx="3046686" cy="215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4" y="1522553"/>
            <a:ext cx="3249605" cy="230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653" y="1540701"/>
            <a:ext cx="4693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+mn-lt"/>
              </a:rPr>
              <a:t>Sinusoids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Specialised blood 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Fenestrated endothelium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Reticulin</a:t>
            </a:r>
            <a:r>
              <a:rPr lang="en-GB" dirty="0" smtClean="0">
                <a:latin typeface="+mn-lt"/>
              </a:rPr>
              <a:t> keeps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Scattered </a:t>
            </a:r>
            <a:r>
              <a:rPr lang="en-GB" dirty="0" err="1" smtClean="0">
                <a:latin typeface="+mn-lt"/>
              </a:rPr>
              <a:t>Kuppfer</a:t>
            </a:r>
            <a:r>
              <a:rPr lang="en-GB" dirty="0" smtClean="0">
                <a:latin typeface="+mn-lt"/>
              </a:rPr>
              <a:t> cells</a:t>
            </a:r>
          </a:p>
          <a:p>
            <a:r>
              <a:rPr lang="en-GB" dirty="0">
                <a:latin typeface="+mn-lt"/>
              </a:rPr>
              <a:t>	</a:t>
            </a:r>
            <a:r>
              <a:rPr lang="en-GB" dirty="0" smtClean="0">
                <a:latin typeface="+mn-lt"/>
              </a:rPr>
              <a:t>- phagocytic</a:t>
            </a:r>
          </a:p>
          <a:p>
            <a:r>
              <a:rPr lang="en-GB" dirty="0">
                <a:latin typeface="+mn-lt"/>
              </a:rPr>
              <a:t>	</a:t>
            </a:r>
            <a:r>
              <a:rPr lang="en-GB" dirty="0" smtClean="0">
                <a:latin typeface="+mn-lt"/>
              </a:rPr>
              <a:t>- can look blue with Pearl’s Prussian Blue when there is excess iron (because there’s no way of excreting it)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6480" y="42732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Kuppfer</a:t>
            </a:r>
            <a:r>
              <a:rPr lang="en-GB" dirty="0" smtClean="0">
                <a:latin typeface="+mn-lt"/>
              </a:rPr>
              <a:t> cells are very important for the portal vein circulation- what about when you strain to poo!?</a:t>
            </a:r>
            <a:endParaRPr lang="en-GB" dirty="0">
              <a:latin typeface="+mn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31412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Liver Histology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0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4149" y="157021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Cuboidal to Columnar in the Gall Bladder…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9" y="2276872"/>
            <a:ext cx="38227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0004" y="5157192"/>
            <a:ext cx="373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Mucosa is thrown into folds NOT villi (no lymphatic or circulatory system)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49" y="2216546"/>
            <a:ext cx="392588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327811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457200" y="31412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002060"/>
                </a:solidFill>
              </a:rPr>
              <a:t>Biliary Tree Histology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4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u="sng" dirty="0" smtClean="0"/>
              <a:t>Endocrine Pancreas</a:t>
            </a:r>
          </a:p>
          <a:p>
            <a:pPr marL="0" indent="0">
              <a:buNone/>
            </a:pPr>
            <a:r>
              <a:rPr lang="en-GB" sz="2000" dirty="0" smtClean="0"/>
              <a:t>This shows an islet of Langerhans</a:t>
            </a:r>
          </a:p>
          <a:p>
            <a:pPr>
              <a:buFontTx/>
              <a:buChar char="-"/>
            </a:pPr>
            <a:r>
              <a:rPr lang="en-GB" sz="2000" dirty="0" smtClean="0"/>
              <a:t>Endocrine because secretes directly into blood flow</a:t>
            </a:r>
          </a:p>
          <a:p>
            <a:pPr>
              <a:buFontTx/>
              <a:buChar char="-"/>
            </a:pPr>
            <a:r>
              <a:rPr lang="en-GB" sz="2000" dirty="0" smtClean="0"/>
              <a:t>Cell types </a:t>
            </a:r>
            <a:r>
              <a:rPr lang="en-GB" sz="2000" dirty="0" err="1" smtClean="0"/>
              <a:t>inc.</a:t>
            </a:r>
            <a:r>
              <a:rPr lang="en-GB" sz="2000" dirty="0" smtClean="0"/>
              <a:t> :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Alpha =&gt; Glucagon</a:t>
            </a:r>
          </a:p>
          <a:p>
            <a:pPr marL="0" indent="0">
              <a:buNone/>
            </a:pPr>
            <a:r>
              <a:rPr lang="en-GB" sz="2000" dirty="0" smtClean="0"/>
              <a:t>Beta =&gt; Insulin</a:t>
            </a:r>
          </a:p>
          <a:p>
            <a:pPr marL="0" indent="0">
              <a:buNone/>
            </a:pPr>
            <a:r>
              <a:rPr lang="en-GB" sz="2000" dirty="0" smtClean="0"/>
              <a:t>Delta =&gt; </a:t>
            </a:r>
            <a:r>
              <a:rPr lang="en-GB" sz="2000" dirty="0" err="1" smtClean="0"/>
              <a:t>Somatostatin</a:t>
            </a:r>
            <a:r>
              <a:rPr lang="en-GB" sz="2000" dirty="0" smtClean="0"/>
              <a:t> (inhibitory)</a:t>
            </a:r>
          </a:p>
          <a:p>
            <a:pPr marL="0" indent="0">
              <a:buNone/>
            </a:pPr>
            <a:r>
              <a:rPr lang="en-GB" sz="2000" dirty="0" smtClean="0"/>
              <a:t>PP / Gamma =&gt; Pancreatic Peptides</a:t>
            </a:r>
          </a:p>
          <a:p>
            <a:pPr marL="0" indent="0">
              <a:buNone/>
            </a:pPr>
            <a:r>
              <a:rPr lang="en-GB" sz="2000" dirty="0" smtClean="0"/>
              <a:t>Epsilon =&gt; Ghrelin (hunger-stimulator)</a:t>
            </a:r>
          </a:p>
          <a:p>
            <a:pPr marL="0" indent="0">
              <a:buNone/>
            </a:pPr>
            <a:endParaRPr lang="en-GB" sz="2000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9" y="2103738"/>
            <a:ext cx="4348499" cy="30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8331" y="293427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Pancreas Histology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8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1362"/>
            <a:ext cx="3496910" cy="24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48478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Exocrine Pancreas</a:t>
            </a:r>
          </a:p>
          <a:p>
            <a:r>
              <a:rPr lang="en-GB" dirty="0" smtClean="0"/>
              <a:t>- Shows clumps of secretory cells (</a:t>
            </a:r>
            <a:r>
              <a:rPr lang="en-GB" dirty="0" err="1" smtClean="0"/>
              <a:t>acini</a:t>
            </a:r>
            <a:r>
              <a:rPr lang="en-GB" dirty="0" smtClean="0"/>
              <a:t>)</a:t>
            </a:r>
          </a:p>
          <a:p>
            <a:r>
              <a:rPr lang="en-GB" dirty="0" smtClean="0"/>
              <a:t>- Arrows pointing at </a:t>
            </a:r>
            <a:r>
              <a:rPr lang="en-GB" dirty="0" err="1" smtClean="0"/>
              <a:t>centro-acinar</a:t>
            </a:r>
            <a:r>
              <a:rPr lang="en-GB" dirty="0" smtClean="0"/>
              <a:t> cells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5200"/>
            <a:ext cx="3656111" cy="260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971" y="44371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Pancreatic Duct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Lined by simple cuboidal epithelium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Surrounded by </a:t>
            </a:r>
            <a:r>
              <a:rPr lang="en-GB" dirty="0" err="1" smtClean="0"/>
              <a:t>acinar</a:t>
            </a:r>
            <a:r>
              <a:rPr lang="en-GB" dirty="0" smtClean="0"/>
              <a:t> tissue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1183" y="266325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 Pancreas Histology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1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82"/>
          <a:stretch/>
        </p:blipFill>
        <p:spPr>
          <a:xfrm>
            <a:off x="409358" y="1600200"/>
            <a:ext cx="8978900" cy="4029241"/>
          </a:xfrm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2060"/>
                </a:solidFill>
              </a:rPr>
              <a:t>Anatomy of </a:t>
            </a:r>
            <a:r>
              <a:rPr lang="en-US" altLang="en-US" sz="5400" dirty="0" smtClean="0">
                <a:solidFill>
                  <a:srgbClr val="002060"/>
                </a:solidFill>
              </a:rPr>
              <a:t>liver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</a:rPr>
              <a:t>Anatomy of liver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2"/>
          <a:stretch/>
        </p:blipFill>
        <p:spPr>
          <a:xfrm>
            <a:off x="434783" y="1573705"/>
            <a:ext cx="8429171" cy="4200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2060"/>
                </a:solidFill>
              </a:rPr>
              <a:t>Anatomy of </a:t>
            </a:r>
            <a:r>
              <a:rPr lang="en-US" altLang="en-US" sz="5400" dirty="0" smtClean="0">
                <a:solidFill>
                  <a:srgbClr val="002060"/>
                </a:solidFill>
              </a:rPr>
              <a:t>pancreas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32" y="1600200"/>
            <a:ext cx="58011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/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57200" y="458787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2060"/>
                </a:solidFill>
              </a:rPr>
              <a:t>Anatomy of </a:t>
            </a:r>
            <a:r>
              <a:rPr lang="en-US" altLang="en-US" sz="5400" dirty="0" smtClean="0">
                <a:solidFill>
                  <a:srgbClr val="002060"/>
                </a:solidFill>
              </a:rPr>
              <a:t>biliary tree</a:t>
            </a:r>
            <a:endParaRPr lang="en-US" altLang="en-US" sz="5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39" y="1409129"/>
            <a:ext cx="5256321" cy="4737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403495"/>
            <a:ext cx="8354291" cy="4546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Functions of liver: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/>
              <a:t>Detoxification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1:modification – cytochrome P450, usually oxidation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2:conjugation – with charged species so more 				                   hydrophilic, greater weight and less active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3:excretion – -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ve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groups bind to membrane transporters</a:t>
            </a:r>
          </a:p>
          <a:p>
            <a:pPr marL="514350" indent="-514350" eaLnBrk="1" hangingPunct="1">
              <a:buAutoNum type="arabicPeriod" startAt="2"/>
            </a:pPr>
            <a:r>
              <a:rPr lang="en-US" sz="2400" dirty="0" smtClean="0"/>
              <a:t>Storage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BAD IRON, glycogen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vitB12 binds to intrinsic factor for absorption. Essential for action of folate.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</a:rPr>
              <a:t>The Peer Teaching Society is not liable for false or misleading information…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706581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Liver Physiology</a:t>
            </a:r>
            <a:endParaRPr lang="en-US" sz="54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74715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sz="2400" dirty="0" smtClean="0"/>
              <a:t>Metabolism of lipid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Regulated by adrenals, pancreas, thyroid and 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-hepatic lipase allows FA uptake into hepatocytes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-fatty acids then oxidized or esterified to triglycerides for storage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4.	 Protein </a:t>
            </a:r>
            <a:r>
              <a:rPr lang="en-GB" sz="2400" dirty="0"/>
              <a:t>and </a:t>
            </a:r>
            <a:r>
              <a:rPr lang="en-GB" sz="2400" dirty="0" smtClean="0"/>
              <a:t>amino acid synthesis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Liver synthesises all proteins apart from </a:t>
            </a:r>
            <a:r>
              <a:rPr lang="en-GB" sz="2400" dirty="0" err="1">
                <a:solidFill>
                  <a:schemeClr val="accent4">
                    <a:lumMod val="75000"/>
                  </a:schemeClr>
                </a:solidFill>
              </a:rPr>
              <a:t>Ig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Albumin + clotting factors</a:t>
            </a:r>
          </a:p>
          <a:p>
            <a:pPr marL="0" indent="0">
              <a:buNone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06581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Liver Physiology</a:t>
            </a:r>
            <a:endParaRPr lang="en-US" sz="54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1" b="13520"/>
          <a:stretch/>
        </p:blipFill>
        <p:spPr>
          <a:xfrm>
            <a:off x="651164" y="1742050"/>
            <a:ext cx="4336392" cy="3190168"/>
          </a:xfrm>
        </p:spPr>
      </p:pic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</a:rPr>
              <a:t>The Peer Teaching Society is not liable for false or misleading information…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44485" y="318045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06581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Liver Physiology</a:t>
            </a:r>
            <a:endParaRPr lang="en-US" sz="5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3249" y="1511149"/>
            <a:ext cx="33319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>
              <a:latin typeface="+mn-lt"/>
            </a:endParaRPr>
          </a:p>
          <a:p>
            <a:r>
              <a:rPr lang="en-GB" sz="2200" dirty="0" smtClean="0">
                <a:latin typeface="+mn-lt"/>
              </a:rPr>
              <a:t>5. Amino acid metabolism</a:t>
            </a:r>
          </a:p>
          <a:p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-in </a:t>
            </a:r>
            <a:r>
              <a:rPr lang="en-GB" sz="2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periportal</a:t>
            </a:r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cells</a:t>
            </a:r>
          </a:p>
          <a:p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-consumes 3 ATP equivalents</a:t>
            </a:r>
            <a:endParaRPr lang="en-GB" sz="2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Arginine from diet/protein breakdown</a:t>
            </a:r>
          </a:p>
          <a:p>
            <a:r>
              <a:rPr lang="en-GB" sz="2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Urea and water released into blood and transported to kidney for filtration.</a:t>
            </a:r>
          </a:p>
          <a:p>
            <a:endParaRPr lang="en-GB" sz="2200" dirty="0">
              <a:latin typeface="+mn-lt"/>
            </a:endParaRPr>
          </a:p>
          <a:p>
            <a:endParaRPr lang="en-GB" sz="2200" dirty="0" smtClean="0">
              <a:latin typeface="+mn-lt"/>
            </a:endParaRPr>
          </a:p>
          <a:p>
            <a:endParaRPr lang="en-GB" sz="2200" dirty="0">
              <a:latin typeface="+mn-lt"/>
            </a:endParaRPr>
          </a:p>
          <a:p>
            <a:endParaRPr lang="en-GB" sz="2200" dirty="0" smtClean="0">
              <a:latin typeface="+mn-lt"/>
            </a:endParaRPr>
          </a:p>
          <a:p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Teaching Society Master Slides 2010</Template>
  <TotalTime>334</TotalTime>
  <Words>881</Words>
  <Application>Microsoft Office PowerPoint</Application>
  <PresentationFormat>On-screen Show (4:3)</PresentationFormat>
  <Paragraphs>167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Peer Teaching Society Master Slides 2010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Exocrine Pancreas</vt:lpstr>
      <vt:lpstr>Pancreatic Digestive Enzymes</vt:lpstr>
      <vt:lpstr>Liver Histology</vt:lpstr>
      <vt:lpstr>Liver Histology</vt:lpstr>
      <vt:lpstr>PowerPoint Presentation</vt:lpstr>
      <vt:lpstr>Pancreas Histology</vt:lpstr>
      <vt:lpstr> Pancreas Histology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Alice Rutter</dc:creator>
  <cp:lastModifiedBy>Dell</cp:lastModifiedBy>
  <cp:revision>28</cp:revision>
  <dcterms:created xsi:type="dcterms:W3CDTF">2010-05-07T19:12:19Z</dcterms:created>
  <dcterms:modified xsi:type="dcterms:W3CDTF">2015-06-16T10:01:53Z</dcterms:modified>
</cp:coreProperties>
</file>