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62" r:id="rId10"/>
    <p:sldId id="268" r:id="rId11"/>
    <p:sldId id="264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2" r:id="rId20"/>
    <p:sldId id="279" r:id="rId21"/>
    <p:sldId id="282" r:id="rId22"/>
    <p:sldId id="283" r:id="rId23"/>
    <p:sldId id="284" r:id="rId24"/>
    <p:sldId id="291" r:id="rId25"/>
    <p:sldId id="292" r:id="rId26"/>
    <p:sldId id="287" r:id="rId27"/>
    <p:sldId id="281" r:id="rId28"/>
    <p:sldId id="290" r:id="rId29"/>
    <p:sldId id="285" r:id="rId30"/>
    <p:sldId id="288" r:id="rId31"/>
    <p:sldId id="289" r:id="rId32"/>
    <p:sldId id="293" r:id="rId33"/>
    <p:sldId id="297" r:id="rId34"/>
    <p:sldId id="286" r:id="rId35"/>
    <p:sldId id="294" r:id="rId36"/>
    <p:sldId id="273" r:id="rId37"/>
    <p:sldId id="295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33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  <p:sldId id="347" r:id="rId68"/>
    <p:sldId id="348" r:id="rId69"/>
    <p:sldId id="300" r:id="rId70"/>
    <p:sldId id="306" r:id="rId71"/>
    <p:sldId id="302" r:id="rId72"/>
    <p:sldId id="301" r:id="rId73"/>
    <p:sldId id="305" r:id="rId74"/>
    <p:sldId id="303" r:id="rId75"/>
    <p:sldId id="304" r:id="rId76"/>
    <p:sldId id="307" r:id="rId77"/>
    <p:sldId id="309" r:id="rId78"/>
    <p:sldId id="310" r:id="rId79"/>
    <p:sldId id="308" r:id="rId80"/>
    <p:sldId id="311" r:id="rId81"/>
    <p:sldId id="312" r:id="rId82"/>
    <p:sldId id="314" r:id="rId83"/>
    <p:sldId id="315" r:id="rId84"/>
    <p:sldId id="316" r:id="rId85"/>
    <p:sldId id="317" r:id="rId86"/>
    <p:sldId id="349" r:id="rId87"/>
    <p:sldId id="351" r:id="rId88"/>
    <p:sldId id="352" r:id="rId89"/>
    <p:sldId id="350" r:id="rId90"/>
    <p:sldId id="313" r:id="rId9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BF"/>
    <a:srgbClr val="BFB0D0"/>
    <a:srgbClr val="C4B6D4"/>
    <a:srgbClr val="CCC0DA"/>
    <a:srgbClr val="E43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2304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0BDCF4-BD47-4849-8443-508A0C57DE37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0E7946-3075-4FDF-87C7-619D4DF77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345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u="sng" smtClean="0"/>
              <a:t>Oogenesis</a:t>
            </a:r>
            <a:endParaRPr lang="en-US" altLang="en-US" smtClean="0"/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In utero, the primitive germ cell – </a:t>
            </a:r>
            <a:r>
              <a:rPr lang="en-US" altLang="en-US" i="1" smtClean="0"/>
              <a:t>oogonia</a:t>
            </a:r>
            <a:r>
              <a:rPr lang="en-US" altLang="en-US" smtClean="0"/>
              <a:t> – undergoes numerous mitotic divisions. Around 3mo., they stop proliferating.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The oogonia then develop into </a:t>
            </a:r>
            <a:r>
              <a:rPr lang="en-US" altLang="en-US" i="1" smtClean="0"/>
              <a:t>Primary oocytes</a:t>
            </a:r>
            <a:r>
              <a:rPr lang="en-US" altLang="en-US" smtClean="0"/>
              <a:t>, which begins the first meiotid division by replicating their DNA. They stop here under </a:t>
            </a:r>
            <a:r>
              <a:rPr lang="en-US" altLang="en-US" i="1" smtClean="0"/>
              <a:t>meiotic arrest</a:t>
            </a:r>
            <a:r>
              <a:rPr lang="en-US" altLang="en-US" smtClean="0"/>
              <a:t>, and the eggs have 46 chromosomes each with two sister chromatids.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Puberty: the egg divides to form the </a:t>
            </a:r>
            <a:r>
              <a:rPr lang="en-US" altLang="en-US" i="1" smtClean="0"/>
              <a:t>Second Oocyte</a:t>
            </a:r>
            <a:r>
              <a:rPr lang="en-US" altLang="en-US" smtClean="0"/>
              <a:t> and the first polar body, which have 23 choromosomes each.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The next division only happens after fertilization in the uterine tubes, producing the Ovum. 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 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 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52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A607765-D61D-44A8-A312-26BB73DF2A69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Genetic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Disordered LH production and peripheral insulin resistant with compensatory </a:t>
            </a:r>
            <a:r>
              <a:rPr lang="en-US" dirty="0" err="1" smtClean="0">
                <a:ea typeface="+mn-ea"/>
              </a:rPr>
              <a:t>hyperinsulinaemia</a:t>
            </a:r>
            <a:endParaRPr lang="en-US" dirty="0" smtClean="0">
              <a:ea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Increased LH and insulin act on Polycystic ovaries which causes ovary to produce increased androgens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Increased insulin, increased adrenal androgen production and decreased hepatic production od SHBG =&gt; increased free androgen levels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Increased </a:t>
            </a:r>
            <a:r>
              <a:rPr lang="en-US" dirty="0" err="1" smtClean="0">
                <a:ea typeface="+mn-ea"/>
              </a:rPr>
              <a:t>intraovarian</a:t>
            </a:r>
            <a:r>
              <a:rPr lang="en-US" dirty="0" smtClean="0">
                <a:ea typeface="+mn-ea"/>
              </a:rPr>
              <a:t> androgens disrupt </a:t>
            </a:r>
            <a:r>
              <a:rPr lang="en-US" dirty="0" err="1" smtClean="0">
                <a:ea typeface="+mn-ea"/>
              </a:rPr>
              <a:t>folliculogenesis</a:t>
            </a:r>
            <a:r>
              <a:rPr lang="en-US" dirty="0" smtClean="0">
                <a:ea typeface="+mn-ea"/>
              </a:rPr>
              <a:t> causing excess small ovarian follicles (and PCO picture) and absent or irregular ovulation.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Raised peripheral androgens cause </a:t>
            </a:r>
            <a:r>
              <a:rPr lang="en-US" dirty="0" err="1" smtClean="0">
                <a:ea typeface="+mn-ea"/>
              </a:rPr>
              <a:t>hirsutism</a:t>
            </a:r>
            <a:endParaRPr lang="en-US" dirty="0" smtClean="0">
              <a:ea typeface="+mn-ea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Increased body weight causes raised insulin and consequently androgen levels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Many have Family history of type 2 DM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DAD3F00-6CBA-4C07-8065-C3E790A71D4F}" type="slidenum">
              <a:rPr lang="en-US" altLang="en-US" sz="1200"/>
              <a:pPr eaLnBrk="1" hangingPunct="1"/>
              <a:t>52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If serum testosterone levels markedly increased – possiblilty of androgen secreting tumour or CAH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A128B64-8EEB-45D0-8511-89329BBBFF6A}" type="slidenum">
              <a:rPr lang="en-US" altLang="en-US" sz="1200"/>
              <a:pPr eaLnBrk="1" hangingPunct="1"/>
              <a:t>55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Endometrial carcinoma – due to unopposed oestrogen action from many years of amenorrhoea</a:t>
            </a:r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AC28FBF-2644-4F1A-ADD5-B2FCA5E944A3}" type="slidenum">
              <a:rPr lang="en-US" altLang="en-US" sz="1200"/>
              <a:pPr eaLnBrk="1" hangingPunct="1"/>
              <a:t>56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Weight loss should decrease insulin levels and improve all PCOS symptoms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At least 3-4 bleeds per year to protect endometrium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Antiandrogens or spironolactone – MUST AVOID CONCENPTION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 marL="171450" indent="-171450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55A5CCB-3D4C-431C-B793-501F0AC10C8D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Clomifene – 1</a:t>
            </a:r>
            <a:r>
              <a:rPr lang="en-US" altLang="en-US" baseline="30000" smtClean="0"/>
              <a:t>st</a:t>
            </a:r>
            <a:r>
              <a:rPr lang="en-US" altLang="en-US" smtClean="0"/>
              <a:t> line induction drug in PCOS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Limited to 6 months use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60% ovulation and 40% ivebirth rates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Antioestrogen – blocks oestrogen receptors in hypothalamus and pituitary which causes increased FSH and LH production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Given on days 2-6 of cycle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Initiates process of follicular maturation which is thereafter self-perpertuating for that cycles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Monitor clomifene cycles by transvaginal ultrasound – to assess ovarian response and endometrial thickness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Dose initiall 50mg/day if no response can be increased to 100 and then max of 150mg/day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If 3 or more follicles develop, cycle cancellation indicated to decrease risk of multiple preganancy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Antrioestrogen means that it has negative effects on endometrium therefore higher doses can cause thin (&lt;7mm) endometrium</a:t>
            </a: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B64F63C-647D-4AFD-B7C3-61F4898EF5C2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Metformin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Insulin sensitizing drug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No risk multiple pregnancy therefore no need for scan monitoring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Lower live birth rate compared to clominfene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Can be used with clomifene as increases effectiveness of clomifene in clomifene resistant women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Treats hirsutism – so ideal for anovulatory women who want hirsutism treated and to avoid multiple pregnancy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Laparoscopic ovarian diathermy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Effective as Gonadotrophins – with lower multiple pregnancy rate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Can also test for tubal patency (methylene blue insufflation) and treat any comorbidities such as endometriosis or adhesions at same time as doing diathermy process.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If successful – regular ovulations continue for years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Risks – periovarian adhesion formation, ovarian failure</a:t>
            </a:r>
          </a:p>
          <a:p>
            <a:pPr marL="171450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Gonadotrophins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Used when clomifene fails and in hypothalamic hypogonadism if weight normal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Exogenous FSH +/- LH administered SC daily – used as substitute for normal pituitary production – used to stimulate follicular growth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Often leads to maturation of more than 1 follicle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If PCOS – low dose step up – Gonadotrophin dose increased in small increments every 5-7 days until ovaries begine to respond. This decreases multiple pregnancy to &lt;10%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Monitor follicular development with US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Once follicle is of size adequate for ovulation (about 17 mm) process can be artificially stimulated by hCG (structurally similar to LH) or recombinant LH</a:t>
            </a:r>
          </a:p>
          <a:p>
            <a:pPr marL="628650" lvl="1" indent="-171450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altLang="en-US" smtClean="0"/>
              <a:t>Alternative to Gonadotrophin induction – Continuous GnRH pump. Stimulates FSH and LH production from pituitary in physiological manner and achieves normal pregnancy and multiple pregnancy rates. Need to wear pump limits acceptability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B853A59-FCEF-4CBF-A4DC-582CADE9495D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OHSS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Mainly gonadotrophins – overstimulate follicles which become very large and painful. More common during IVF.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Risk factors – Gonadotrophin stimulation, age &lt;35, previous OHSS and ovaries of polycystic morphology on USS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Prevention – Use lowest effective gonadotrophin doses</a:t>
            </a:r>
          </a:p>
          <a:p>
            <a:pPr marL="1085850" lvl="2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US monitoring of follicular growth</a:t>
            </a:r>
          </a:p>
          <a:p>
            <a:pPr marL="1085850" lvl="2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Coasting (Withdrawal of gonadotrophins for a few days) or cancellation of IVF cycle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Severe cases Of OHSS</a:t>
            </a:r>
          </a:p>
          <a:p>
            <a:pPr marL="1085850" lvl="2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Hypovolaemia, electrolyte disturbances, ascites, thromboembolism and pulmonary oedeme may develop.</a:t>
            </a:r>
          </a:p>
          <a:p>
            <a:pPr marL="1085850" lvl="2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Hospitalisation require for these cases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endParaRPr lang="en-US" alt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32FA002-1AC4-4FB8-B7AF-849528F22B86}" type="slidenum">
              <a:rPr lang="en-US" altLang="en-US" sz="1200"/>
              <a:pPr eaLnBrk="1" hangingPunct="1"/>
              <a:t>61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Other causes of abnormal semen analysis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Antisperm antibodies – common after vasectomy reversal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Varocolcele – Varicosities of pampiniform venous plexus, usually left side. Pathophysiology unknown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Infections – e.g epididymitis, mumps orchitis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Testicular abnormalities e.g Klinefelters (XXY)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Cystic fibrosis – congenital absence of vas deferens causes obstruction to delivery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Hypothalamic Problems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Kallman;s syndrome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Hyperprolactinaemia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Retrograde ejaculation (eg due to neurological disease secondary to diabetes or TURP)</a:t>
            </a:r>
          </a:p>
          <a:p>
            <a:pPr marL="171450" indent="-171450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16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9A24D6A-5A73-4472-9391-B637A2A61DE5}" type="slidenum">
              <a:rPr lang="en-US" altLang="en-US" sz="1200"/>
              <a:pPr eaLnBrk="1" hangingPunct="1"/>
              <a:t>63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General Advice – lifestyle changes and drug exposures addressed. Wear loose clothing, testicular cooling.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Specific measures – as above</a:t>
            </a:r>
          </a:p>
          <a:p>
            <a:pPr marL="171450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Assisted conception techniques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IUI – mild to moderate sperm dysfn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IVF – if more sever oligospermia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ICSI – V sever oligospermia</a:t>
            </a:r>
          </a:p>
          <a:p>
            <a:pPr marL="628650" lvl="1" indent="-171450">
              <a:spcBef>
                <a:spcPct val="0"/>
              </a:spcBef>
              <a:buFontTx/>
              <a:buChar char="•"/>
            </a:pPr>
            <a:r>
              <a:rPr lang="en-US" altLang="en-US" smtClean="0"/>
              <a:t>SSR – Surgical sperm retrieval – azoospermia, sperm can then be used for ICSI, IVF. Donor sperm may be used after adequate counselling</a:t>
            </a: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216E0FA-61B8-4883-A49C-519CB1B0308C}" type="slidenum">
              <a:rPr lang="en-US" altLang="en-US" sz="1200"/>
              <a:pPr eaLnBrk="1" hangingPunct="1"/>
              <a:t>65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6EEAAEF-28DA-40F1-BB7E-A84613678042}" type="slidenum">
              <a:rPr lang="en-US" altLang="en-US" sz="1200"/>
              <a:pPr eaLnBrk="1" hangingPunct="1"/>
              <a:t>66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While the eggs are in the ovary they are surrounded by follicles which start out as the </a:t>
            </a:r>
            <a:r>
              <a:rPr lang="en-US" altLang="en-US" i="1" smtClean="0"/>
              <a:t>Primordial Follicles</a:t>
            </a:r>
            <a:r>
              <a:rPr lang="en-US" altLang="en-US" smtClean="0"/>
              <a:t>. This is a primary oocyte surrounded by granulosa cells.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The oocyte grows and the granulosa cells proliferate into multiple layers. The </a:t>
            </a:r>
            <a:r>
              <a:rPr lang="en-US" altLang="en-US" i="1" smtClean="0"/>
              <a:t>Zona Pellucida</a:t>
            </a:r>
            <a:r>
              <a:rPr lang="en-US" altLang="en-US" smtClean="0"/>
              <a:t> forms, which is a thick layer between the granulose and oocyte.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Granuolsa cells still stay connected by forming gap junctions to the oocyte, allowing passage of nutrients and chemical messengers.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Granulosa Cells proliferate and form the outer layer </a:t>
            </a:r>
            <a:r>
              <a:rPr lang="en-US" altLang="en-US" i="1" smtClean="0"/>
              <a:t>Theca</a:t>
            </a:r>
            <a:r>
              <a:rPr lang="en-US" altLang="en-US" smtClean="0"/>
              <a:t>, which secretes estrogen.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As the granulosa cells produce fluid, the </a:t>
            </a:r>
            <a:r>
              <a:rPr lang="en-US" altLang="en-US" i="1" smtClean="0"/>
              <a:t>Antrum</a:t>
            </a:r>
            <a:r>
              <a:rPr lang="en-US" altLang="en-US" smtClean="0"/>
              <a:t> forms when the primary oocyte reaches full capacity.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At the beginning of menstration, 10-20 preantral and early antral follicles begin to develop and enlarge. One becomes the </a:t>
            </a:r>
            <a:r>
              <a:rPr lang="en-US" altLang="en-US" i="1" smtClean="0"/>
              <a:t>Dominant Follicle</a:t>
            </a:r>
            <a:r>
              <a:rPr lang="en-US" altLang="en-US" smtClean="0"/>
              <a:t> and the rest undergo degeneration called </a:t>
            </a:r>
            <a:r>
              <a:rPr lang="en-US" altLang="en-US" i="1" smtClean="0"/>
              <a:t>Atresia</a:t>
            </a:r>
            <a:r>
              <a:rPr lang="en-US" altLang="en-US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The Antrum continues to grow and the granulosa cells produce the </a:t>
            </a:r>
            <a:r>
              <a:rPr lang="en-US" altLang="en-US" i="1" smtClean="0"/>
              <a:t>Culumus Oophorous</a:t>
            </a:r>
            <a:r>
              <a:rPr lang="en-US" altLang="en-US" smtClean="0"/>
              <a:t>, thick layer holding the egg.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As ovulation approaches, it divides forming the secondary oocyte. The culumus separates and the egg is free floating. This Mature Follicle, balloonings on the surface of the ovary.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Ovulation – the rupture of the ovary from the follicle.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 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mtClean="0"/>
              <a:t> 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A8281BB-53F6-4E42-8CE0-8F1E3A5C9C9F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IUI, IVF  (stages), ICSI, oocyte donation, PGD (Preimplantation Genetic Diagnosis), Surrogacy, Fertility preservation (freeze sperm, eggs or embryos (to thaw embryo both must agree otherwise destroyed))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6429B79-2B96-49BE-B0E1-AD861EA52C37}" type="slidenum">
              <a:rPr lang="en-US" altLang="en-US" sz="1200"/>
              <a:pPr eaLnBrk="1" hangingPunct="1"/>
              <a:t>68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2889E4C-0239-478D-B496-5A50C31666D4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90637F5-FEEC-4427-863B-1D95A1240338}" type="slidenum">
              <a:rPr lang="en-GB" altLang="en-US" sz="1200"/>
              <a:pPr eaLnBrk="1" hangingPunct="1"/>
              <a:t>24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2B4EF87-1BCF-4165-9889-89F0092198ED}" type="slidenum">
              <a:rPr lang="en-GB" altLang="en-US" sz="1200"/>
              <a:pPr eaLnBrk="1" hangingPunct="1"/>
              <a:t>25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Total % as &gt;100 as  more than one cause may be present</a:t>
            </a: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2994B51-F63C-47B7-B8F6-A8DD7EC56744}" type="slidenum">
              <a:rPr lang="en-US" altLang="en-US" sz="1200"/>
              <a:pPr eaLnBrk="1" hangingPunct="1"/>
              <a:t>40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Kallman’s syndrome – GnRH secreting neurones fail to develop. Exogenous gonadotrophins or GnRH pump will induce ovulation</a:t>
            </a: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2ACFB74-1959-4C7A-BAD8-9587D26D3998}" type="slidenum">
              <a:rPr lang="en-US" altLang="en-US" sz="1200"/>
              <a:pPr eaLnBrk="1" hangingPunct="1"/>
              <a:t>45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Pituitary damage – GnRH production normal but due to pituitary damage FSH and LH release is decreased.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Due to pressure from tumours or Sheehan’s syndrome (aka postpartum hypopituitarism which is infarction following sever postpartum haemorrhage)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Pathophysiology - Hypertrophy and hyperplasia of lactotrophs during pregnancy results in the enlargement of the anterior pituitary, without a corresponding increase in blood supply.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Secondly, the anterior pituitary is supplied by a low pressure portal venous system.[7]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These vulnerabilities, when affected by major hemorrhage or hypotension during the peripartum period, can result in ischaemia of the affected pituitary regions leading to necrosis.</a:t>
            </a:r>
          </a:p>
          <a:p>
            <a:pPr>
              <a:spcBef>
                <a:spcPct val="0"/>
              </a:spcBef>
            </a:pPr>
            <a:r>
              <a:rPr lang="en-US" altLang="en-US" smtClean="0"/>
              <a:t>The posterior pituitary is usually not affected due to its direct arterial supply</a:t>
            </a: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668200A-3B81-4442-B6B5-AB84139F2EAB}" type="slidenum">
              <a:rPr lang="en-US" altLang="en-US" sz="1200"/>
              <a:pPr eaLnBrk="1" hangingPunct="1"/>
              <a:t>46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Irregular periods are defined as being more than 35 days apart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C378DC8-471D-4A6A-A197-C01FA3025B64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6D755A-AEDF-4D1E-9815-1CD6ED4F8E80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7CF84-7A75-4A56-8CDC-3CEFA52CC8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4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2D32EA-BBAC-450B-A9DC-DD1F9D877DEB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9B300-F9E2-499B-A1A5-12470EA5C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74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E6F353-162B-4AAF-8629-11EA38AF5242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4F313-67FC-468E-B749-E7E757B23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85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B90424-CC48-42B9-8A37-3BB3CE7E0E83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9D212-67E0-4988-B4FD-E0D35FA43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3072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4C7EC2-8F66-4EF2-9035-CFE88DC55DB7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B55DF-A1CF-4125-AF54-3A8A7F1CD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41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AC7AEA-89C3-482C-B669-87DFE8D858D8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6BC4E-FF9A-4779-9592-33A8CB671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72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1E800-5E27-4FA8-957B-7704E80C9FC1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00216-DDA0-4FDB-B97E-CE1E90C43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373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5AAF0-86C5-4643-A35B-90BFA3D4F99E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BCF66-D88D-44DB-8121-0E97C3EF4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65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45D807-ED51-4DAF-8426-6BB25B3F72BB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5983-CE2C-4BAD-A7AA-26C818BB0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68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8C0C63-EB12-4197-9833-7A478FC50D16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D87BB-6F7A-4B63-8578-1CAFDBA60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31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5227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A8759B-3A5A-47A0-AFD1-EC72C3246250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FB778-CACB-423A-8359-7F16BB615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04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995990B-C929-4FE3-96D7-F32D468F9A94}" type="datetimeFigureOut">
              <a:rPr lang="en-US" altLang="en-US"/>
              <a:pPr/>
              <a:t>6/17/2015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FF480AE-9C1F-432F-A94E-92520171B9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mailto:Rolla.ibrahim@hot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</a:t>
            </a:r>
          </a:p>
        </p:txBody>
      </p:sp>
      <p:sp>
        <p:nvSpPr>
          <p:cNvPr id="2050" name="Content Placeholder 15"/>
          <p:cNvSpPr>
            <a:spLocks noGrp="1"/>
          </p:cNvSpPr>
          <p:nvPr>
            <p:ph idx="1"/>
          </p:nvPr>
        </p:nvSpPr>
        <p:spPr>
          <a:xfrm>
            <a:off x="457200" y="2981325"/>
            <a:ext cx="8229600" cy="3144838"/>
          </a:xfrm>
        </p:spPr>
        <p:txBody>
          <a:bodyPr/>
          <a:lstStyle/>
          <a:p>
            <a:pPr algn="r" eaLnBrk="1" hangingPunct="1">
              <a:buFont typeface="Arial" pitchFamily="34" charset="0"/>
              <a:buNone/>
            </a:pPr>
            <a:r>
              <a:rPr lang="en-US" altLang="en-US" smtClean="0"/>
              <a:t>Phase 3B</a:t>
            </a:r>
          </a:p>
          <a:p>
            <a:pPr algn="r" eaLnBrk="1" hangingPunct="1">
              <a:buFont typeface="Arial" pitchFamily="34" charset="0"/>
              <a:buNone/>
            </a:pPr>
            <a:endParaRPr lang="en-US" altLang="en-US" smtClean="0"/>
          </a:p>
          <a:p>
            <a:pPr algn="r" eaLnBrk="1" hangingPunct="1">
              <a:buFont typeface="Arial" pitchFamily="34" charset="0"/>
              <a:buNone/>
            </a:pPr>
            <a:r>
              <a:rPr lang="en-US" altLang="en-US" smtClean="0"/>
              <a:t>Bukky Olaitan and Rolla Ibrahim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74638"/>
            <a:ext cx="8229600" cy="1981200"/>
          </a:xfrm>
          <a:prstGeom prst="rect">
            <a:avLst/>
          </a:prstGeom>
          <a:solidFill>
            <a:srgbClr val="BFB0D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</a:endParaRPr>
          </a:p>
        </p:txBody>
      </p:sp>
      <p:sp>
        <p:nvSpPr>
          <p:cNvPr id="2053" name="TextBox 17"/>
          <p:cNvSpPr txBox="1">
            <a:spLocks noChangeArrowheads="1"/>
          </p:cNvSpPr>
          <p:nvPr/>
        </p:nvSpPr>
        <p:spPr bwMode="auto">
          <a:xfrm>
            <a:off x="809625" y="608013"/>
            <a:ext cx="71786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0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Calibri" pitchFamily="34" charset="0"/>
                <a:ea typeface="+mn-ea"/>
              </a:rPr>
              <a:t>Gynecology </a:t>
            </a:r>
          </a:p>
        </p:txBody>
      </p:sp>
      <p:sp>
        <p:nvSpPr>
          <p:cNvPr id="2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205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z="2400" smtClean="0"/>
              <a:t>Estrone</a:t>
            </a:r>
          </a:p>
          <a:p>
            <a:pPr marL="914400" lvl="1" indent="-514350" eaLnBrk="1" hangingPunct="1"/>
            <a:r>
              <a:rPr lang="en-US" altLang="en-US" sz="2400" smtClean="0"/>
              <a:t>Predominant during menopause</a:t>
            </a:r>
          </a:p>
          <a:p>
            <a:pPr marL="914400" lvl="1" indent="-514350" eaLnBrk="1" hangingPunct="1"/>
            <a:r>
              <a:rPr lang="en-US" altLang="en-US" sz="2400" smtClean="0"/>
              <a:t>Made from testosterone in fat cells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z="2400" smtClean="0"/>
              <a:t>Estradiol</a:t>
            </a:r>
          </a:p>
          <a:p>
            <a:pPr marL="914400" lvl="1" indent="-514350" eaLnBrk="1" hangingPunct="1"/>
            <a:r>
              <a:rPr lang="en-US" altLang="en-US" sz="2400" smtClean="0"/>
              <a:t>Predominant during reproductive years</a:t>
            </a:r>
          </a:p>
          <a:p>
            <a:pPr marL="914400" lvl="1" indent="-514350" eaLnBrk="1" hangingPunct="1"/>
            <a:r>
              <a:rPr lang="en-US" altLang="en-US" sz="2400" smtClean="0"/>
              <a:t>Strongest potency 80x</a:t>
            </a:r>
          </a:p>
          <a:p>
            <a:pPr marL="914400" lvl="1" indent="-514350" eaLnBrk="1" hangingPunct="1"/>
            <a:r>
              <a:rPr lang="en-US" altLang="en-US" sz="2400" smtClean="0"/>
              <a:t>Made from testosterone in ovary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altLang="en-US" sz="2400" smtClean="0"/>
              <a:t>Estriol</a:t>
            </a:r>
          </a:p>
          <a:p>
            <a:pPr marL="914400" lvl="1" indent="-514350" eaLnBrk="1" hangingPunct="1"/>
            <a:r>
              <a:rPr lang="en-US" altLang="en-US" sz="2400" smtClean="0"/>
              <a:t>Predominant during pregnancy</a:t>
            </a:r>
          </a:p>
          <a:p>
            <a:pPr marL="914400" lvl="1" indent="-514350" eaLnBrk="1" hangingPunct="1"/>
            <a:r>
              <a:rPr lang="en-US" altLang="en-US" sz="2400" smtClean="0"/>
              <a:t>Most in quantity, but weakest</a:t>
            </a:r>
          </a:p>
        </p:txBody>
      </p:sp>
      <p:sp>
        <p:nvSpPr>
          <p:cNvPr id="1126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Oestrogen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2290" name="Content Placeholder 7"/>
          <p:cNvSpPr>
            <a:spLocks noGrp="1"/>
          </p:cNvSpPr>
          <p:nvPr>
            <p:ph sz="half" idx="1"/>
          </p:nvPr>
        </p:nvSpPr>
        <p:spPr>
          <a:xfrm>
            <a:off x="457200" y="3675063"/>
            <a:ext cx="4038600" cy="2451100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1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400" smtClean="0"/>
              <a:t>Secreted in little amounts from the ovary</a:t>
            </a:r>
          </a:p>
          <a:p>
            <a:r>
              <a:rPr lang="en-US" altLang="en-US" sz="2400" smtClean="0"/>
              <a:t>After ovulation, high amounts from the corpus luteum</a:t>
            </a:r>
          </a:p>
          <a:p>
            <a:r>
              <a:rPr lang="en-US" altLang="en-US" sz="2400" smtClean="0"/>
              <a:t>Function</a:t>
            </a:r>
          </a:p>
          <a:p>
            <a:pPr lvl="2"/>
            <a:r>
              <a:rPr lang="en-US" altLang="en-US" sz="2400" smtClean="0"/>
              <a:t>Prepares uterus’ endometrium for implantation</a:t>
            </a:r>
          </a:p>
          <a:p>
            <a:pPr lvl="2"/>
            <a:r>
              <a:rPr lang="en-US" altLang="en-US" sz="2400" smtClean="0"/>
              <a:t>Proliferation, vascularization, and differentiation</a:t>
            </a:r>
          </a:p>
          <a:p>
            <a:pPr lvl="2"/>
            <a:endParaRPr lang="en-US" altLang="en-US" sz="2400" smtClean="0"/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1229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Progesterone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229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5113"/>
            <a:ext cx="4038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3589338"/>
            <a:ext cx="4038600" cy="2536825"/>
          </a:xfrm>
        </p:spPr>
        <p:txBody>
          <a:bodyPr/>
          <a:lstStyle/>
          <a:p>
            <a:r>
              <a:rPr lang="en-US" altLang="en-US" smtClean="0"/>
              <a:t>Constriction of uterine blood vessels </a:t>
            </a:r>
            <a:r>
              <a:rPr lang="en-US" altLang="en-US" smtClean="0">
                <a:sym typeface="Wingdings" pitchFamily="2" charset="2"/>
              </a:rPr>
              <a:t> decrease O2  Disintegrate  Arterial dilation  Hemorrhage</a:t>
            </a:r>
            <a:endParaRPr lang="en-US" altLang="en-US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970463" y="1430338"/>
            <a:ext cx="4038600" cy="4525962"/>
          </a:xfrm>
        </p:spPr>
        <p:txBody>
          <a:bodyPr/>
          <a:lstStyle/>
          <a:p>
            <a:r>
              <a:rPr lang="en-US" altLang="en-US" sz="2300" smtClean="0"/>
              <a:t>Changes caused by oestrogen and progesterone</a:t>
            </a:r>
          </a:p>
          <a:p>
            <a:r>
              <a:rPr lang="en-US" altLang="en-US" sz="2300" smtClean="0"/>
              <a:t>Decrease in these cause menstrual phase</a:t>
            </a:r>
          </a:p>
          <a:p>
            <a:r>
              <a:rPr lang="en-US" altLang="en-US" sz="2300" smtClean="0"/>
              <a:t>Basal layer stays</a:t>
            </a:r>
          </a:p>
          <a:p>
            <a:r>
              <a:rPr lang="en-US" altLang="en-US" sz="2300" smtClean="0"/>
              <a:t>Prostaglandins</a:t>
            </a:r>
          </a:p>
          <a:p>
            <a:pPr lvl="1"/>
            <a:r>
              <a:rPr lang="en-US" altLang="en-US" sz="2300" smtClean="0"/>
              <a:t>Vasoconstriction and uterine contraction</a:t>
            </a:r>
          </a:p>
          <a:p>
            <a:pPr lvl="1"/>
            <a:r>
              <a:rPr lang="en-US" altLang="en-US" sz="2300" smtClean="0"/>
              <a:t>Overproduction </a:t>
            </a:r>
            <a:r>
              <a:rPr lang="en-US" altLang="en-US" sz="2300" smtClean="0">
                <a:sym typeface="Wingdings" pitchFamily="2" charset="2"/>
              </a:rPr>
              <a:t></a:t>
            </a:r>
            <a:r>
              <a:rPr lang="en-US" altLang="en-US" sz="2300" smtClean="0"/>
              <a:t>Dysmenorrhea</a:t>
            </a:r>
          </a:p>
          <a:p>
            <a:pPr lvl="1"/>
            <a:r>
              <a:rPr lang="en-US" altLang="en-US" sz="2300" smtClean="0"/>
              <a:t>Smooth muscles throughout body e.g. nausea, vomiting</a:t>
            </a:r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Uterine Cycle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332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604963"/>
            <a:ext cx="440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Which of the following are functions of LH?</a:t>
            </a:r>
          </a:p>
          <a:p>
            <a:pPr lvl="1" eaLnBrk="1" hangingPunct="1"/>
            <a:r>
              <a:rPr lang="en-US" altLang="en-US" smtClean="0"/>
              <a:t>Formation &amp; Maintenance of the corpus luteum</a:t>
            </a:r>
          </a:p>
          <a:p>
            <a:pPr lvl="1" eaLnBrk="1" hangingPunct="1"/>
            <a:r>
              <a:rPr lang="en-US" altLang="en-US" smtClean="0"/>
              <a:t>Stimulation of the follicle development</a:t>
            </a:r>
          </a:p>
          <a:p>
            <a:pPr lvl="1" eaLnBrk="1" hangingPunct="1"/>
            <a:r>
              <a:rPr lang="en-US" altLang="en-US" smtClean="0"/>
              <a:t>Stimulation of GnRH production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r>
              <a:rPr lang="en-US" altLang="en-US" smtClean="0"/>
              <a:t>ANS: Formation and maintenance of the corpus luteum</a:t>
            </a:r>
          </a:p>
        </p:txBody>
      </p:sp>
      <p:sp>
        <p:nvSpPr>
          <p:cNvPr id="1433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1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Which hormone is the Corpus Luteum responsible for producing?</a:t>
            </a:r>
          </a:p>
          <a:p>
            <a:pPr lvl="1" eaLnBrk="1" hangingPunct="1"/>
            <a:r>
              <a:rPr lang="en-US" altLang="en-US" smtClean="0"/>
              <a:t>Oestrogen</a:t>
            </a:r>
          </a:p>
          <a:p>
            <a:pPr lvl="1" eaLnBrk="1" hangingPunct="1"/>
            <a:r>
              <a:rPr lang="en-US" altLang="en-US" smtClean="0"/>
              <a:t>Progesterone</a:t>
            </a:r>
          </a:p>
          <a:p>
            <a:pPr lvl="1" eaLnBrk="1" hangingPunct="1"/>
            <a:r>
              <a:rPr lang="en-US" altLang="en-US" smtClean="0"/>
              <a:t>FSH</a:t>
            </a:r>
          </a:p>
          <a:p>
            <a:pPr lvl="1" eaLnBrk="1" hangingPunct="1"/>
            <a:r>
              <a:rPr lang="en-US" altLang="en-US" smtClean="0"/>
              <a:t>LH</a:t>
            </a:r>
          </a:p>
          <a:p>
            <a:pPr eaLnBrk="1" hangingPunct="1"/>
            <a:r>
              <a:rPr lang="en-US" altLang="en-US" smtClean="0"/>
              <a:t>ANS: Progesterone</a:t>
            </a:r>
          </a:p>
        </p:txBody>
      </p:sp>
      <p:sp>
        <p:nvSpPr>
          <p:cNvPr id="1536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2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Which of the following indicates that a women is about to ovulate?</a:t>
            </a:r>
          </a:p>
          <a:p>
            <a:pPr lvl="1" eaLnBrk="1" hangingPunct="1"/>
            <a:r>
              <a:rPr lang="en-US" altLang="en-US" sz="2200" smtClean="0"/>
              <a:t>Decrease in basal body temperature</a:t>
            </a:r>
          </a:p>
          <a:p>
            <a:pPr lvl="1" eaLnBrk="1" hangingPunct="1"/>
            <a:r>
              <a:rPr lang="en-US" altLang="en-US" sz="2200" smtClean="0"/>
              <a:t>Increase in basal body temperature</a:t>
            </a:r>
          </a:p>
          <a:p>
            <a:pPr lvl="1" eaLnBrk="1" hangingPunct="1"/>
            <a:r>
              <a:rPr lang="en-US" altLang="en-US" sz="2200" smtClean="0"/>
              <a:t>Thickening of the cervical mucous</a:t>
            </a:r>
          </a:p>
          <a:p>
            <a:pPr lvl="1" eaLnBrk="1" hangingPunct="1"/>
            <a:r>
              <a:rPr lang="en-US" altLang="en-US" sz="2200" smtClean="0"/>
              <a:t>Thinning of the cervical mucous</a:t>
            </a:r>
          </a:p>
          <a:p>
            <a:pPr eaLnBrk="1" hangingPunct="1"/>
            <a:r>
              <a:rPr lang="en-US" altLang="en-US" sz="2600" smtClean="0"/>
              <a:t>ANS:</a:t>
            </a:r>
          </a:p>
          <a:p>
            <a:pPr eaLnBrk="1" hangingPunct="1"/>
            <a:r>
              <a:rPr lang="en-US" altLang="en-US" sz="2600" smtClean="0"/>
              <a:t>Increase in basal body temp </a:t>
            </a:r>
          </a:p>
          <a:p>
            <a:pPr eaLnBrk="1" hangingPunct="1"/>
            <a:r>
              <a:rPr lang="en-US" altLang="en-US" sz="2600" smtClean="0"/>
              <a:t>Thinning of the cervical mucous</a:t>
            </a:r>
          </a:p>
        </p:txBody>
      </p:sp>
      <p:sp>
        <p:nvSpPr>
          <p:cNvPr id="1638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1638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3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 which stage of the cycle is the secretory phase?</a:t>
            </a:r>
          </a:p>
          <a:p>
            <a:pPr lvl="1" eaLnBrk="1" hangingPunct="1"/>
            <a:r>
              <a:rPr lang="en-US" altLang="en-US" smtClean="0"/>
              <a:t>Days 1-5</a:t>
            </a:r>
          </a:p>
          <a:p>
            <a:pPr lvl="1" eaLnBrk="1" hangingPunct="1"/>
            <a:r>
              <a:rPr lang="en-US" altLang="en-US" smtClean="0"/>
              <a:t>Days 5-14</a:t>
            </a:r>
          </a:p>
          <a:p>
            <a:pPr lvl="1" eaLnBrk="1" hangingPunct="1"/>
            <a:r>
              <a:rPr lang="en-US" altLang="en-US" smtClean="0"/>
              <a:t>Days 14-28</a:t>
            </a:r>
          </a:p>
          <a:p>
            <a:pPr eaLnBrk="1" hangingPunct="1"/>
            <a:r>
              <a:rPr lang="en-US" altLang="en-US" smtClean="0"/>
              <a:t>ANS: Days 14-28</a:t>
            </a:r>
          </a:p>
        </p:txBody>
      </p:sp>
      <p:sp>
        <p:nvSpPr>
          <p:cNvPr id="1741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4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Which of the following are functions of the progesterone?</a:t>
            </a:r>
          </a:p>
          <a:p>
            <a:pPr lvl="1" eaLnBrk="1" hangingPunct="1"/>
            <a:r>
              <a:rPr lang="en-US" altLang="en-US" smtClean="0"/>
              <a:t>Inhibition of oestrogen production</a:t>
            </a:r>
          </a:p>
          <a:p>
            <a:pPr lvl="1" eaLnBrk="1" hangingPunct="1"/>
            <a:r>
              <a:rPr lang="en-US" altLang="en-US" smtClean="0"/>
              <a:t>Stimulation of oestrogen production</a:t>
            </a:r>
          </a:p>
          <a:p>
            <a:pPr lvl="1" eaLnBrk="1" hangingPunct="1"/>
            <a:r>
              <a:rPr lang="en-US" altLang="en-US" smtClean="0"/>
              <a:t>Initiation of the secretory phase of the endometrium</a:t>
            </a:r>
          </a:p>
          <a:p>
            <a:pPr lvl="1" eaLnBrk="1" hangingPunct="1"/>
            <a:r>
              <a:rPr lang="en-US" altLang="en-US" smtClean="0"/>
              <a:t>Increased in basal body temperature</a:t>
            </a:r>
          </a:p>
          <a:p>
            <a:pPr lvl="1" eaLnBrk="1" hangingPunct="1"/>
            <a:r>
              <a:rPr lang="en-US" altLang="en-US" smtClean="0"/>
              <a:t>Inhibition of LH &amp; FSH</a:t>
            </a:r>
          </a:p>
          <a:p>
            <a:pPr eaLnBrk="1" hangingPunct="1"/>
            <a:r>
              <a:rPr lang="en-US" altLang="en-US" smtClean="0"/>
              <a:t>Ans: 2-5</a:t>
            </a:r>
          </a:p>
        </p:txBody>
      </p:sp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5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Where are the LH &amp; FSH produced?</a:t>
            </a:r>
          </a:p>
          <a:p>
            <a:pPr lvl="1" eaLnBrk="1" hangingPunct="1"/>
            <a:r>
              <a:rPr lang="en-US" altLang="en-US" smtClean="0"/>
              <a:t>Hypothalamus</a:t>
            </a:r>
          </a:p>
          <a:p>
            <a:pPr lvl="1" eaLnBrk="1" hangingPunct="1"/>
            <a:r>
              <a:rPr lang="en-US" altLang="en-US" smtClean="0"/>
              <a:t>Anterior pituitary</a:t>
            </a:r>
          </a:p>
          <a:p>
            <a:pPr lvl="1" eaLnBrk="1" hangingPunct="1"/>
            <a:r>
              <a:rPr lang="en-US" altLang="en-US" smtClean="0"/>
              <a:t>Posterior pituitary</a:t>
            </a:r>
          </a:p>
          <a:p>
            <a:pPr lvl="1" eaLnBrk="1" hangingPunct="1"/>
            <a:r>
              <a:rPr lang="en-US" altLang="en-US" smtClean="0"/>
              <a:t>Adrenal glands</a:t>
            </a:r>
          </a:p>
          <a:p>
            <a:pPr eaLnBrk="1" hangingPunct="1"/>
            <a:r>
              <a:rPr lang="en-US" altLang="en-US" smtClean="0"/>
              <a:t>ANS: Anterior pituitary </a:t>
            </a:r>
          </a:p>
        </p:txBody>
      </p:sp>
      <p:sp>
        <p:nvSpPr>
          <p:cNvPr id="1945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6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 which point in the menstrual cycle is a women most fertile?</a:t>
            </a:r>
          </a:p>
          <a:p>
            <a:pPr lvl="1" eaLnBrk="1" hangingPunct="1"/>
            <a:r>
              <a:rPr lang="en-US" altLang="en-US" smtClean="0"/>
              <a:t>Days 1-5</a:t>
            </a:r>
          </a:p>
          <a:p>
            <a:pPr lvl="1" eaLnBrk="1" hangingPunct="1"/>
            <a:r>
              <a:rPr lang="en-US" altLang="en-US" smtClean="0"/>
              <a:t>Days 9-16</a:t>
            </a:r>
          </a:p>
          <a:p>
            <a:pPr lvl="1" eaLnBrk="1" hangingPunct="1"/>
            <a:r>
              <a:rPr lang="en-US" altLang="en-US" smtClean="0"/>
              <a:t>Days 17-21</a:t>
            </a:r>
          </a:p>
          <a:p>
            <a:pPr lvl="1" eaLnBrk="1" hangingPunct="1"/>
            <a:r>
              <a:rPr lang="en-US" altLang="en-US" smtClean="0"/>
              <a:t>Days 22-28</a:t>
            </a:r>
          </a:p>
          <a:p>
            <a:pPr eaLnBrk="1" hangingPunct="1"/>
            <a:r>
              <a:rPr lang="en-US" altLang="en-US" smtClean="0"/>
              <a:t>ANS Days 9-16</a:t>
            </a:r>
          </a:p>
        </p:txBody>
      </p:sp>
      <p:sp>
        <p:nvSpPr>
          <p:cNvPr id="2048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204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7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Menstruation</a:t>
            </a:r>
          </a:p>
          <a:p>
            <a:pPr lvl="1" eaLnBrk="1" hangingPunct="1"/>
            <a:r>
              <a:rPr lang="en-US" altLang="en-US" smtClean="0"/>
              <a:t>Basic physiology</a:t>
            </a:r>
          </a:p>
          <a:p>
            <a:pPr lvl="1" eaLnBrk="1" hangingPunct="1"/>
            <a:r>
              <a:rPr lang="en-US" altLang="en-US" smtClean="0"/>
              <a:t>Dysmenorrhoea</a:t>
            </a:r>
          </a:p>
          <a:p>
            <a:pPr lvl="1" eaLnBrk="1" hangingPunct="1"/>
            <a:r>
              <a:rPr lang="en-US" altLang="en-US" smtClean="0"/>
              <a:t>Amenorrhoea</a:t>
            </a:r>
          </a:p>
          <a:p>
            <a:pPr eaLnBrk="1" hangingPunct="1"/>
            <a:r>
              <a:rPr lang="en-US" altLang="en-US" smtClean="0"/>
              <a:t>Infertility</a:t>
            </a:r>
          </a:p>
          <a:p>
            <a:pPr eaLnBrk="1" hangingPunct="1"/>
            <a:r>
              <a:rPr lang="en-US" altLang="en-US" smtClean="0"/>
              <a:t>Contraception</a:t>
            </a:r>
          </a:p>
          <a:p>
            <a:pPr eaLnBrk="1" hangingPunct="1"/>
            <a:r>
              <a:rPr lang="en-US" altLang="en-US" smtClean="0"/>
              <a:t>Menopause</a:t>
            </a:r>
          </a:p>
        </p:txBody>
      </p:sp>
      <p:sp>
        <p:nvSpPr>
          <p:cNvPr id="3074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Aims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6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Excessive pain during periods</a:t>
            </a:r>
          </a:p>
          <a:p>
            <a:pPr eaLnBrk="1" hangingPunct="1"/>
            <a:r>
              <a:rPr lang="en-US" altLang="en-US" smtClean="0"/>
              <a:t>Primary</a:t>
            </a:r>
          </a:p>
          <a:p>
            <a:pPr lvl="1" eaLnBrk="1" hangingPunct="1"/>
            <a:r>
              <a:rPr lang="en-US" altLang="en-US" smtClean="0"/>
              <a:t>No underlying pathology</a:t>
            </a:r>
          </a:p>
          <a:p>
            <a:pPr lvl="1" eaLnBrk="1" hangingPunct="1"/>
            <a:r>
              <a:rPr lang="en-US" altLang="en-US" smtClean="0"/>
              <a:t>Affects 50% (probably more) of women</a:t>
            </a:r>
          </a:p>
          <a:p>
            <a:pPr lvl="1" eaLnBrk="1" hangingPunct="1"/>
            <a:r>
              <a:rPr lang="en-US" altLang="en-US" smtClean="0"/>
              <a:t>Cause? </a:t>
            </a:r>
            <a:r>
              <a:rPr lang="en-US" altLang="en-US" smtClean="0">
                <a:sym typeface="Wingdings" pitchFamily="2" charset="2"/>
              </a:rPr>
              <a:t> excessive endometrial prostaglandins</a:t>
            </a:r>
            <a:endParaRPr lang="en-US" altLang="en-US" smtClean="0"/>
          </a:p>
        </p:txBody>
      </p:sp>
      <p:sp>
        <p:nvSpPr>
          <p:cNvPr id="21507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65263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Features</a:t>
            </a:r>
          </a:p>
          <a:p>
            <a:pPr lvl="1" eaLnBrk="1" hangingPunct="1"/>
            <a:r>
              <a:rPr lang="en-US" altLang="en-US" smtClean="0"/>
              <a:t>Pain before or within a few hours of periods</a:t>
            </a:r>
          </a:p>
          <a:p>
            <a:pPr lvl="1" eaLnBrk="1" hangingPunct="1"/>
            <a:r>
              <a:rPr lang="en-US" altLang="en-US" smtClean="0"/>
              <a:t>May radiate to back or down thighs</a:t>
            </a:r>
          </a:p>
          <a:p>
            <a:pPr eaLnBrk="1" hangingPunct="1"/>
            <a:r>
              <a:rPr lang="en-US" altLang="en-US" smtClean="0"/>
              <a:t>Management</a:t>
            </a:r>
          </a:p>
          <a:p>
            <a:pPr lvl="1" eaLnBrk="1" hangingPunct="1"/>
            <a:r>
              <a:rPr lang="en-US" altLang="en-US" smtClean="0"/>
              <a:t>First line: NSAIDs </a:t>
            </a:r>
            <a:r>
              <a:rPr lang="en-US" altLang="en-US" smtClean="0">
                <a:sym typeface="Wingdings" pitchFamily="2" charset="2"/>
              </a:rPr>
              <a:t> Ibuprofin or mefenamic acid. Stop prostaglandin production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Second line: COCP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2150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Dysmenorrhoea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Primary Amenorrhoea</a:t>
            </a:r>
          </a:p>
          <a:p>
            <a:pPr lvl="1" eaLnBrk="1" hangingPunct="1"/>
            <a:r>
              <a:rPr lang="en-US" altLang="en-US" smtClean="0"/>
              <a:t>Lack of menstruation by age 16 </a:t>
            </a:r>
          </a:p>
          <a:p>
            <a:pPr eaLnBrk="1" hangingPunct="1"/>
            <a:r>
              <a:rPr lang="en-US" altLang="en-US" smtClean="0"/>
              <a:t>Secondary amenorrhoea</a:t>
            </a:r>
          </a:p>
          <a:p>
            <a:pPr lvl="2" eaLnBrk="1" hangingPunct="1"/>
            <a:r>
              <a:rPr lang="en-US" altLang="en-US" smtClean="0"/>
              <a:t>Absence of menstruation by 6 months</a:t>
            </a:r>
          </a:p>
        </p:txBody>
      </p:sp>
      <p:sp>
        <p:nvSpPr>
          <p:cNvPr id="2253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Amenorrhoea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2355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Primary Amenorrhoea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355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9850"/>
            <a:ext cx="90614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/>
              <a:t>Constitutional delay</a:t>
            </a:r>
          </a:p>
          <a:p>
            <a:pPr lvl="1" eaLnBrk="1" hangingPunct="1"/>
            <a:r>
              <a:rPr lang="en-US" altLang="en-US" sz="3000" smtClean="0"/>
              <a:t>No abnormalities, just later than peers</a:t>
            </a:r>
          </a:p>
          <a:p>
            <a:pPr eaLnBrk="1" hangingPunct="1"/>
            <a:r>
              <a:rPr lang="en-US" altLang="en-US" sz="3000" smtClean="0"/>
              <a:t>Genitourinary malformation</a:t>
            </a:r>
          </a:p>
          <a:p>
            <a:pPr lvl="1" eaLnBrk="1" hangingPunct="1"/>
            <a:r>
              <a:rPr lang="en-US" altLang="en-US" sz="3000" smtClean="0"/>
              <a:t>Imperforated hymen</a:t>
            </a:r>
          </a:p>
          <a:p>
            <a:pPr lvl="1" eaLnBrk="1" hangingPunct="1"/>
            <a:r>
              <a:rPr lang="en-US" altLang="en-US" sz="3000" smtClean="0"/>
              <a:t>Cervical stenosis</a:t>
            </a:r>
          </a:p>
          <a:p>
            <a:pPr lvl="1" eaLnBrk="1" hangingPunct="1"/>
            <a:r>
              <a:rPr lang="en-US" altLang="en-US" sz="3000" smtClean="0"/>
              <a:t>Asherman’s syndrome </a:t>
            </a:r>
            <a:r>
              <a:rPr lang="en-US" altLang="en-US" sz="3000" smtClean="0">
                <a:sym typeface="Wingdings" pitchFamily="2" charset="2"/>
              </a:rPr>
              <a:t> Uterine adhesions</a:t>
            </a:r>
            <a:endParaRPr lang="en-US" altLang="en-US" sz="3000" smtClean="0"/>
          </a:p>
          <a:p>
            <a:pPr lvl="1" eaLnBrk="1" hangingPunct="1"/>
            <a:endParaRPr lang="en-US" altLang="en-US" sz="3000" smtClean="0"/>
          </a:p>
        </p:txBody>
      </p:sp>
      <p:sp>
        <p:nvSpPr>
          <p:cNvPr id="2457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Primary with 2ndary 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img.medscape.com/pi/emed/ckb/pediatrics_surgery/952932-954252-27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83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 descr="http://t3.gstatic.com/images?q=tbn:4PsvOkUde1rwhM:http://content.nejm.org/content/vol351/issue7/images/large/14f1.jpeg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49323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 descr="http://www.netterimages.com/images/vtn/000/000/007/7967-150x1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2951163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 descr="http://sites.google.com/site/drjoea/hematometrocolpos-1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03588"/>
            <a:ext cx="3932237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cfrm.net/files/HSG_sept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500" smtClean="0"/>
              <a:t>Testicular feminisation – Androgen resistance syndrome</a:t>
            </a:r>
          </a:p>
          <a:p>
            <a:pPr lvl="1" eaLnBrk="1" hangingPunct="1"/>
            <a:r>
              <a:rPr lang="en-US" altLang="en-US" sz="2500" smtClean="0"/>
              <a:t>XY karyotype</a:t>
            </a:r>
          </a:p>
          <a:p>
            <a:pPr lvl="1" eaLnBrk="1" hangingPunct="1"/>
            <a:r>
              <a:rPr lang="en-US" altLang="en-US" sz="2500" smtClean="0"/>
              <a:t>External appearance of a girl, no internal female parts</a:t>
            </a:r>
          </a:p>
          <a:p>
            <a:pPr lvl="1" eaLnBrk="1" hangingPunct="1"/>
            <a:r>
              <a:rPr lang="en-US" altLang="en-US" sz="2500" smtClean="0"/>
              <a:t>Y chromosome in a male fetus controls internal organ change</a:t>
            </a:r>
          </a:p>
          <a:p>
            <a:pPr lvl="1" eaLnBrk="1" hangingPunct="1"/>
            <a:r>
              <a:rPr lang="en-US" altLang="en-US" sz="2500" smtClean="0"/>
              <a:t>Testosterone controls outer</a:t>
            </a:r>
          </a:p>
          <a:p>
            <a:pPr lvl="1" eaLnBrk="1" hangingPunct="1"/>
            <a:r>
              <a:rPr lang="en-US" altLang="en-US" sz="2500" smtClean="0"/>
              <a:t>So if not enough testosterone, or resistance, the fetus gets female parts externally 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765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2765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Primary with 2ndary 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867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Primary Amenorrhoea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867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252538"/>
            <a:ext cx="885348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smtClean="0"/>
              <a:t>Hypothalamic Failure</a:t>
            </a:r>
          </a:p>
          <a:p>
            <a:pPr lvl="1" eaLnBrk="1" hangingPunct="1"/>
            <a:r>
              <a:rPr lang="en-US" altLang="en-US" sz="2600" smtClean="0"/>
              <a:t>Functional </a:t>
            </a:r>
            <a:r>
              <a:rPr lang="en-US" altLang="en-US" sz="2600" smtClean="0">
                <a:sym typeface="Wingdings" pitchFamily="2" charset="2"/>
              </a:rPr>
              <a:t> stress, anorexia, exercise</a:t>
            </a:r>
          </a:p>
          <a:p>
            <a:pPr lvl="1" eaLnBrk="1" hangingPunct="1"/>
            <a:r>
              <a:rPr lang="en-US" altLang="en-US" sz="2600" smtClean="0">
                <a:sym typeface="Wingdings" pitchFamily="2" charset="2"/>
              </a:rPr>
              <a:t>Non-Functional  SOL, Kallman’s, Surgery</a:t>
            </a:r>
            <a:endParaRPr lang="en-US" altLang="en-US" sz="2600" smtClean="0"/>
          </a:p>
          <a:p>
            <a:pPr eaLnBrk="1" hangingPunct="1"/>
            <a:r>
              <a:rPr lang="en-US" altLang="en-US" sz="2600" smtClean="0"/>
              <a:t>Kallman’s Syndrome</a:t>
            </a:r>
          </a:p>
          <a:p>
            <a:pPr lvl="1" eaLnBrk="1" hangingPunct="1"/>
            <a:r>
              <a:rPr lang="en-US" altLang="en-US" sz="2600" smtClean="0"/>
              <a:t>Primary GnRH deficiency. Lack of smell</a:t>
            </a:r>
          </a:p>
          <a:p>
            <a:pPr lvl="1" eaLnBrk="1" hangingPunct="1"/>
            <a:r>
              <a:rPr lang="en-US" altLang="en-US" sz="2600" smtClean="0"/>
              <a:t>Cause: tumours, hydrocephalus</a:t>
            </a:r>
          </a:p>
          <a:p>
            <a:pPr eaLnBrk="1" hangingPunct="1"/>
            <a:r>
              <a:rPr lang="en-US" altLang="en-US" sz="2600" smtClean="0"/>
              <a:t>Hyperprolactinemia</a:t>
            </a:r>
          </a:p>
          <a:p>
            <a:pPr eaLnBrk="1" hangingPunct="1"/>
            <a:r>
              <a:rPr lang="en-US" altLang="en-US" sz="2600" smtClean="0"/>
              <a:t>Gonadal failure</a:t>
            </a:r>
          </a:p>
          <a:p>
            <a:pPr lvl="1" eaLnBrk="1" hangingPunct="1"/>
            <a:r>
              <a:rPr lang="en-US" altLang="en-US" sz="2600" smtClean="0"/>
              <a:t>Premature ovarian failure – usually Turner’s</a:t>
            </a:r>
          </a:p>
        </p:txBody>
      </p:sp>
      <p:sp>
        <p:nvSpPr>
          <p:cNvPr id="2969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Primary without 2ndary 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0722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Signs of androgen excess</a:t>
            </a:r>
          </a:p>
          <a:p>
            <a:pPr eaLnBrk="1" hangingPunct="1"/>
            <a:r>
              <a:rPr lang="en-US" altLang="en-US" smtClean="0"/>
              <a:t>No signs of androgen excess</a:t>
            </a:r>
          </a:p>
        </p:txBody>
      </p:sp>
      <p:sp>
        <p:nvSpPr>
          <p:cNvPr id="307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072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Secondary Amenorrhoea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307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88" y="1600200"/>
            <a:ext cx="4722812" cy="382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09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0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Oogenesis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10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289050"/>
            <a:ext cx="900430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PCOS</a:t>
            </a:r>
          </a:p>
          <a:p>
            <a:pPr lvl="1" eaLnBrk="1" hangingPunct="1"/>
            <a:r>
              <a:rPr lang="en-US" altLang="en-US" smtClean="0"/>
              <a:t>30% of amenorrhoea. LH &gt; FSH</a:t>
            </a:r>
          </a:p>
          <a:p>
            <a:pPr lvl="1" eaLnBrk="1" hangingPunct="1"/>
            <a:r>
              <a:rPr lang="en-US" altLang="en-US" smtClean="0"/>
              <a:t>Patient usually overweight</a:t>
            </a:r>
          </a:p>
          <a:p>
            <a:pPr lvl="1" eaLnBrk="1" hangingPunct="1"/>
            <a:r>
              <a:rPr lang="en-US" altLang="en-US" smtClean="0"/>
              <a:t>More on this to come!! </a:t>
            </a:r>
            <a:r>
              <a:rPr lang="en-US" altLang="en-US" smtClean="0">
                <a:sym typeface="Wingdings" pitchFamily="2" charset="2"/>
              </a:rPr>
              <a:t></a:t>
            </a:r>
            <a:endParaRPr lang="en-US" altLang="en-US" smtClean="0"/>
          </a:p>
          <a:p>
            <a:pPr eaLnBrk="1" hangingPunct="1"/>
            <a:r>
              <a:rPr lang="en-US" altLang="en-US" smtClean="0"/>
              <a:t>Cushing’s Syndrome</a:t>
            </a:r>
          </a:p>
          <a:p>
            <a:pPr eaLnBrk="1" hangingPunct="1"/>
            <a:r>
              <a:rPr lang="en-US" altLang="en-US" smtClean="0"/>
              <a:t>Adrenal or ovarian carcinoma</a:t>
            </a:r>
          </a:p>
          <a:p>
            <a:pPr lvl="1" eaLnBrk="1" hangingPunct="1">
              <a:buFont typeface="Arial" pitchFamily="34" charset="0"/>
              <a:buNone/>
            </a:pPr>
            <a:endParaRPr lang="en-US" altLang="en-US" smtClean="0"/>
          </a:p>
        </p:txBody>
      </p:sp>
      <p:sp>
        <p:nvSpPr>
          <p:cNvPr id="3174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2ndary with Androgen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Physiological cause</a:t>
            </a:r>
          </a:p>
          <a:p>
            <a:pPr lvl="1" eaLnBrk="1" hangingPunct="1"/>
            <a:r>
              <a:rPr lang="en-US" altLang="en-US" smtClean="0"/>
              <a:t>PREGNANCY!! Menopause, lactation</a:t>
            </a:r>
          </a:p>
          <a:p>
            <a:pPr eaLnBrk="1" hangingPunct="1"/>
            <a:r>
              <a:rPr lang="en-US" altLang="en-US" smtClean="0"/>
              <a:t>Depot/implant</a:t>
            </a:r>
          </a:p>
          <a:p>
            <a:pPr eaLnBrk="1" hangingPunct="1"/>
            <a:r>
              <a:rPr lang="en-US" altLang="en-US" smtClean="0"/>
              <a:t>Premature ovarian failure</a:t>
            </a:r>
          </a:p>
          <a:p>
            <a:pPr lvl="1" eaLnBrk="1" hangingPunct="1"/>
            <a:r>
              <a:rPr lang="en-US" altLang="en-US" smtClean="0"/>
              <a:t>May resume again spontaneously</a:t>
            </a:r>
          </a:p>
          <a:p>
            <a:pPr lvl="1" eaLnBrk="1" hangingPunct="1"/>
            <a:r>
              <a:rPr lang="en-US" altLang="en-US" smtClean="0"/>
              <a:t>Radiotherapy? Familial</a:t>
            </a:r>
          </a:p>
          <a:p>
            <a:pPr eaLnBrk="1" hangingPunct="1"/>
            <a:r>
              <a:rPr lang="en-US" altLang="en-US" smtClean="0"/>
              <a:t>Weight loss (BMI &gt;19)</a:t>
            </a:r>
          </a:p>
          <a:p>
            <a:pPr eaLnBrk="1" hangingPunct="1"/>
            <a:r>
              <a:rPr lang="en-US" altLang="en-US" smtClean="0"/>
              <a:t>Hyperprolactinaemia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3277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27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2ndary without androgen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Sheehan’s Syndrome</a:t>
            </a:r>
          </a:p>
          <a:p>
            <a:pPr lvl="1" eaLnBrk="1" hangingPunct="1"/>
            <a:r>
              <a:rPr lang="en-US" altLang="en-US" smtClean="0"/>
              <a:t>Secondary panhypopituitarism</a:t>
            </a:r>
          </a:p>
          <a:p>
            <a:pPr lvl="1" eaLnBrk="1" hangingPunct="1"/>
            <a:r>
              <a:rPr lang="en-US" altLang="en-US" smtClean="0"/>
              <a:t>Caused by severe post-partum hemorrhage </a:t>
            </a:r>
            <a:r>
              <a:rPr lang="en-US" altLang="en-US" smtClean="0">
                <a:sym typeface="Wingdings" pitchFamily="2" charset="2"/>
              </a:rPr>
              <a:t> pituitary necrosis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Posterior not affected  arterial blood supply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Anterior  low pressure venous sytem</a:t>
            </a:r>
          </a:p>
          <a:p>
            <a:pPr lvl="2" eaLnBrk="1" hangingPunct="1"/>
            <a:r>
              <a:rPr lang="en-US" altLang="en-US" smtClean="0">
                <a:sym typeface="Wingdings" pitchFamily="2" charset="2"/>
              </a:rPr>
              <a:t>Hyperplasia &amp; Hypertrophy of lactotrophes</a:t>
            </a:r>
          </a:p>
          <a:p>
            <a:pPr lvl="2" eaLnBrk="1" hangingPunct="1"/>
            <a:r>
              <a:rPr lang="en-US" altLang="en-US" smtClean="0">
                <a:sym typeface="Wingdings" pitchFamily="2" charset="2"/>
              </a:rPr>
              <a:t>Bigger but no increase in blood supply</a:t>
            </a:r>
          </a:p>
          <a:p>
            <a:pPr lvl="2" eaLnBrk="1" hangingPunct="1"/>
            <a:r>
              <a:rPr lang="en-US" altLang="en-US" smtClean="0">
                <a:sym typeface="Wingdings" pitchFamily="2" charset="2"/>
              </a:rPr>
              <a:t>Ischemia with PPH</a:t>
            </a:r>
            <a:endParaRPr lang="en-US" altLang="en-US" smtClean="0"/>
          </a:p>
        </p:txBody>
      </p:sp>
      <p:sp>
        <p:nvSpPr>
          <p:cNvPr id="3379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37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2ndary without androgen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Asherman’s syndrome</a:t>
            </a:r>
          </a:p>
          <a:p>
            <a:pPr lvl="1" eaLnBrk="1" hangingPunct="1"/>
            <a:r>
              <a:rPr lang="en-US" altLang="en-US" smtClean="0"/>
              <a:t>MC anatomical abnormality to cause 2ndary amenorrhea</a:t>
            </a:r>
          </a:p>
          <a:p>
            <a:pPr lvl="1" eaLnBrk="1" hangingPunct="1"/>
            <a:r>
              <a:rPr lang="en-US" altLang="en-US" smtClean="0"/>
              <a:t>Adhesions and/or fibriosis of the endometrium</a:t>
            </a:r>
          </a:p>
          <a:p>
            <a:pPr lvl="1" eaLnBrk="1" hangingPunct="1"/>
            <a:r>
              <a:rPr lang="en-US" altLang="en-US" smtClean="0"/>
              <a:t>Uterine adhesions</a:t>
            </a:r>
          </a:p>
          <a:p>
            <a:pPr lvl="1" eaLnBrk="1" hangingPunct="1"/>
            <a:r>
              <a:rPr lang="en-US" altLang="en-US" smtClean="0"/>
              <a:t>“cob-webs”</a:t>
            </a:r>
          </a:p>
          <a:p>
            <a:pPr lvl="1" eaLnBrk="1" hangingPunct="1"/>
            <a:r>
              <a:rPr lang="en-US" altLang="en-US" smtClean="0"/>
              <a:t>Causes</a:t>
            </a:r>
          </a:p>
          <a:p>
            <a:pPr lvl="2" eaLnBrk="1" hangingPunct="1"/>
            <a:r>
              <a:rPr lang="en-US" altLang="en-US" smtClean="0"/>
              <a:t>Trauma to the endometrium</a:t>
            </a:r>
          </a:p>
          <a:p>
            <a:pPr lvl="3" eaLnBrk="1" hangingPunct="1"/>
            <a:r>
              <a:rPr lang="en-US" altLang="en-US" smtClean="0"/>
              <a:t>After miscarriage, abortion</a:t>
            </a:r>
          </a:p>
          <a:p>
            <a:pPr lvl="2" eaLnBrk="1" hangingPunct="1"/>
            <a:r>
              <a:rPr lang="en-US" altLang="en-US" smtClean="0"/>
              <a:t>Endometrial insensitivity to estrogen</a:t>
            </a:r>
          </a:p>
          <a:p>
            <a:pPr lvl="2" eaLnBrk="1" hangingPunct="1"/>
            <a:endParaRPr lang="en-US" altLang="en-US" smtClean="0"/>
          </a:p>
        </p:txBody>
      </p:sp>
      <p:sp>
        <p:nvSpPr>
          <p:cNvPr id="3481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2ndary without androgen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20 year old woman who has never been pregnant presents for the evaluation of 3 months of amenorrhea. Her menstrual cycles have been regular up till now. She complains of fatigue, nausea, and breast tenderness. What is the first test you will do?</a:t>
            </a:r>
          </a:p>
          <a:p>
            <a:pPr eaLnBrk="1" hangingPunct="1"/>
            <a:r>
              <a:rPr lang="en-US" altLang="en-US" smtClean="0"/>
              <a:t>ANS – Pregnancy test</a:t>
            </a:r>
          </a:p>
        </p:txBody>
      </p:sp>
      <p:sp>
        <p:nvSpPr>
          <p:cNvPr id="3584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58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8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measurements can help differentiate hypothalamic-pituitary amenorrhea from ovarian failure?</a:t>
            </a:r>
          </a:p>
          <a:p>
            <a:pPr lvl="1" eaLnBrk="1" hangingPunct="1"/>
            <a:r>
              <a:rPr lang="en-US" altLang="en-US" smtClean="0"/>
              <a:t>Testosterone levels</a:t>
            </a:r>
          </a:p>
          <a:p>
            <a:pPr lvl="1" eaLnBrk="1" hangingPunct="1"/>
            <a:r>
              <a:rPr lang="en-US" altLang="en-US" smtClean="0"/>
              <a:t>FSH levels</a:t>
            </a:r>
          </a:p>
          <a:p>
            <a:pPr lvl="1" eaLnBrk="1" hangingPunct="1"/>
            <a:r>
              <a:rPr lang="en-US" altLang="en-US" smtClean="0"/>
              <a:t>hCG levels</a:t>
            </a:r>
          </a:p>
          <a:p>
            <a:pPr lvl="1" eaLnBrk="1" hangingPunct="1"/>
            <a:r>
              <a:rPr lang="en-US" altLang="en-US" smtClean="0"/>
              <a:t>Serum estradiol levels</a:t>
            </a:r>
          </a:p>
          <a:p>
            <a:pPr eaLnBrk="1" hangingPunct="1"/>
            <a:r>
              <a:rPr lang="en-US" altLang="en-US" smtClean="0"/>
              <a:t>ANS: FSH levels</a:t>
            </a:r>
          </a:p>
        </p:txBody>
      </p:sp>
      <p:sp>
        <p:nvSpPr>
          <p:cNvPr id="3686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9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FSH and LH levels can help determine the difference between hypothalamic amenorrhea and pituitary amenorrhea</a:t>
            </a:r>
          </a:p>
          <a:p>
            <a:pPr lvl="1" eaLnBrk="1" hangingPunct="1"/>
            <a:r>
              <a:rPr lang="en-US" altLang="en-US" smtClean="0"/>
              <a:t>True</a:t>
            </a:r>
          </a:p>
          <a:p>
            <a:pPr lvl="1" eaLnBrk="1" hangingPunct="1"/>
            <a:r>
              <a:rPr lang="en-US" altLang="en-US" smtClean="0"/>
              <a:t>False</a:t>
            </a:r>
          </a:p>
          <a:p>
            <a:pPr eaLnBrk="1" hangingPunct="1"/>
            <a:r>
              <a:rPr lang="en-US" altLang="en-US" smtClean="0"/>
              <a:t>ANS: False</a:t>
            </a:r>
          </a:p>
          <a:p>
            <a:pPr eaLnBrk="1" hangingPunct="1"/>
            <a:r>
              <a:rPr lang="en-US" altLang="en-US" smtClean="0"/>
              <a:t>FSH and LH levels will be low in both</a:t>
            </a:r>
          </a:p>
        </p:txBody>
      </p:sp>
      <p:sp>
        <p:nvSpPr>
          <p:cNvPr id="3789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789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10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What is oligomenorrhea?</a:t>
            </a:r>
          </a:p>
          <a:p>
            <a:pPr lvl="1" eaLnBrk="1" hangingPunct="1"/>
            <a:r>
              <a:rPr lang="en-US" altLang="en-US" smtClean="0"/>
              <a:t>Prolonged or excessive uterine bleeding that occurs at regular intervals</a:t>
            </a:r>
          </a:p>
          <a:p>
            <a:pPr lvl="1" eaLnBrk="1" hangingPunct="1"/>
            <a:r>
              <a:rPr lang="en-US" altLang="en-US" smtClean="0"/>
              <a:t>Irregular mentrual bleeding</a:t>
            </a:r>
          </a:p>
          <a:p>
            <a:pPr lvl="1" eaLnBrk="1" hangingPunct="1"/>
            <a:r>
              <a:rPr lang="en-US" altLang="en-US" smtClean="0"/>
              <a:t>Regular bleeing that occurs more frequently than 21 days</a:t>
            </a:r>
          </a:p>
          <a:p>
            <a:pPr lvl="1" eaLnBrk="1" hangingPunct="1"/>
            <a:r>
              <a:rPr lang="en-US" altLang="en-US" smtClean="0"/>
              <a:t>Menstrual cycle length greater than 35 days</a:t>
            </a:r>
          </a:p>
          <a:p>
            <a:pPr eaLnBrk="1" hangingPunct="1"/>
            <a:r>
              <a:rPr lang="en-US" altLang="en-US" smtClean="0"/>
              <a:t>ANS: Mentrual cycle &gt;35 days</a:t>
            </a:r>
          </a:p>
          <a:p>
            <a:pPr eaLnBrk="1" hangingPunct="1"/>
            <a:r>
              <a:rPr lang="en-US" altLang="en-US" smtClean="0"/>
              <a:t>Ans 3 </a:t>
            </a:r>
            <a:r>
              <a:rPr lang="en-US" altLang="en-US" smtClean="0">
                <a:sym typeface="Wingdings" pitchFamily="2" charset="2"/>
              </a:rPr>
              <a:t> polymenorrhea</a:t>
            </a:r>
            <a:endParaRPr lang="en-US" altLang="en-US" smtClean="0"/>
          </a:p>
        </p:txBody>
      </p:sp>
      <p:sp>
        <p:nvSpPr>
          <p:cNvPr id="3891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891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11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2" grpI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 – Conception not occurred after 1 year of regular unprotected sex</a:t>
            </a:r>
          </a:p>
          <a:p>
            <a:pPr eaLnBrk="1" hangingPunct="1"/>
            <a:r>
              <a:rPr lang="en-US" altLang="en-US" smtClean="0"/>
              <a:t>Primary – Female partner never conceived</a:t>
            </a:r>
          </a:p>
          <a:p>
            <a:pPr eaLnBrk="1" hangingPunct="1"/>
            <a:r>
              <a:rPr lang="en-US" altLang="en-US" smtClean="0"/>
              <a:t>Secondary – Female partner has previous conceived (regardless of outcome of pregnancy)</a:t>
            </a:r>
          </a:p>
        </p:txBody>
      </p:sp>
      <p:sp>
        <p:nvSpPr>
          <p:cNvPr id="3993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993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Subfertility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546600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altLang="en-US" sz="2500" smtClean="0"/>
              <a:t>Egg must be produced (failure = anovulation – 30%)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altLang="en-US" sz="2500" smtClean="0"/>
              <a:t>Adequate sperm must be released (problem = male factor – 25%)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altLang="en-US" sz="2500" smtClean="0"/>
              <a:t>Sperm must reach egg.</a:t>
            </a:r>
          </a:p>
          <a:p>
            <a:pPr marL="914400" lvl="1" indent="-514350" eaLnBrk="1" hangingPunct="1">
              <a:lnSpc>
                <a:spcPct val="80000"/>
              </a:lnSpc>
            </a:pPr>
            <a:r>
              <a:rPr lang="en-US" altLang="en-US" sz="2200" smtClean="0"/>
              <a:t>Tubal damage (25%)</a:t>
            </a:r>
          </a:p>
          <a:p>
            <a:pPr marL="914400" lvl="1" indent="-514350" eaLnBrk="1" hangingPunct="1">
              <a:lnSpc>
                <a:spcPct val="80000"/>
              </a:lnSpc>
            </a:pPr>
            <a:r>
              <a:rPr lang="en-US" altLang="en-US" sz="2200" smtClean="0"/>
              <a:t>Sexual (5%)</a:t>
            </a:r>
          </a:p>
          <a:p>
            <a:pPr marL="914400" lvl="1" indent="-514350" eaLnBrk="1" hangingPunct="1">
              <a:lnSpc>
                <a:spcPct val="80000"/>
              </a:lnSpc>
            </a:pPr>
            <a:r>
              <a:rPr lang="en-US" altLang="en-US" sz="2200" smtClean="0"/>
              <a:t>Cervical (&lt;5%)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</a:pPr>
            <a:r>
              <a:rPr lang="en-US" altLang="en-US" sz="2500" smtClean="0"/>
              <a:t>Embryo must implant (incidence defective implantation unknown)</a:t>
            </a:r>
          </a:p>
          <a:p>
            <a:pPr marL="914400" lvl="1" indent="-514350" eaLnBrk="1" hangingPunct="1">
              <a:lnSpc>
                <a:spcPct val="80000"/>
              </a:lnSpc>
              <a:buFont typeface="Arial" pitchFamily="34" charset="0"/>
              <a:buNone/>
            </a:pPr>
            <a:endParaRPr lang="en-US" altLang="en-US" sz="2200" smtClean="0"/>
          </a:p>
        </p:txBody>
      </p:sp>
      <p:sp>
        <p:nvSpPr>
          <p:cNvPr id="4096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096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Conditions for pregnancy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600200"/>
            <a:ext cx="3611563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512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Follicle Growth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1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741488"/>
            <a:ext cx="782002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Ovulatory problems – 30%</a:t>
            </a:r>
          </a:p>
          <a:p>
            <a:pPr eaLnBrk="1" hangingPunct="1"/>
            <a:r>
              <a:rPr lang="en-US" altLang="en-US" smtClean="0"/>
              <a:t>Male Factors – 25%</a:t>
            </a:r>
          </a:p>
          <a:p>
            <a:pPr eaLnBrk="1" hangingPunct="1"/>
            <a:r>
              <a:rPr lang="en-US" altLang="en-US" smtClean="0"/>
              <a:t>Tubal Problems – 25%</a:t>
            </a:r>
          </a:p>
          <a:p>
            <a:pPr eaLnBrk="1" hangingPunct="1"/>
            <a:r>
              <a:rPr lang="en-US" altLang="en-US" smtClean="0"/>
              <a:t>Coital problems – 5%</a:t>
            </a:r>
          </a:p>
          <a:p>
            <a:pPr eaLnBrk="1" hangingPunct="1"/>
            <a:r>
              <a:rPr lang="en-US" altLang="en-US" smtClean="0"/>
              <a:t>Cervical problems - &lt;5%</a:t>
            </a:r>
          </a:p>
          <a:p>
            <a:pPr eaLnBrk="1" hangingPunct="1"/>
            <a:r>
              <a:rPr lang="en-US" altLang="en-US" smtClean="0"/>
              <a:t>Unexplained – 30%</a:t>
            </a:r>
          </a:p>
        </p:txBody>
      </p:sp>
      <p:sp>
        <p:nvSpPr>
          <p:cNvPr id="4198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Contributors to subfertility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NB - Fertility decreases with increasing age in females due to decreased genetic quality of remaining oocytes rather than ovulatory problems.</a:t>
            </a:r>
          </a:p>
        </p:txBody>
      </p:sp>
      <p:sp>
        <p:nvSpPr>
          <p:cNvPr id="4301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301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Disorders of ovulation (30%)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403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399463" cy="1360487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5100">
                <a:latin typeface="Calibri" pitchFamily="34" charset="0"/>
              </a:rPr>
              <a:t>Physiology of Ovulation – brief recap</a:t>
            </a:r>
          </a:p>
        </p:txBody>
      </p:sp>
      <p:pic>
        <p:nvPicPr>
          <p:cNvPr id="4403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907" r="-2390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History – If cycles are regular most likely to be ovulating</a:t>
            </a:r>
          </a:p>
          <a:p>
            <a:pPr eaLnBrk="1" hangingPunct="1"/>
            <a:r>
              <a:rPr lang="en-US" altLang="en-US" smtClean="0"/>
              <a:t>Examination (not recommended)</a:t>
            </a:r>
          </a:p>
          <a:p>
            <a:pPr lvl="1" eaLnBrk="1" hangingPunct="1"/>
            <a:r>
              <a:rPr lang="en-US" altLang="en-US" smtClean="0"/>
              <a:t>Temperature pattern, looking at cervical mucus under  microscope (fern like pattern)</a:t>
            </a:r>
          </a:p>
          <a:p>
            <a:pPr eaLnBrk="1" hangingPunct="1">
              <a:buFont typeface="Arial" pitchFamily="34" charset="0"/>
              <a:buNone/>
            </a:pPr>
            <a:endParaRPr lang="en-US" altLang="en-US" smtClean="0"/>
          </a:p>
        </p:txBody>
      </p:sp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505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600">
                <a:latin typeface="Calibri" pitchFamily="34" charset="0"/>
              </a:rPr>
              <a:t>Detection of 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Investigations</a:t>
            </a:r>
          </a:p>
          <a:p>
            <a:pPr lvl="1" eaLnBrk="1" hangingPunct="1"/>
            <a:r>
              <a:rPr lang="en-US" altLang="en-US" smtClean="0"/>
              <a:t>Elevated serum progesterone levels in mid-luteal phase indicate ovulation has occurred. Levels measured 7 days before subsequent menstruation (so day 21 of 28 day cycle)</a:t>
            </a:r>
          </a:p>
          <a:p>
            <a:pPr lvl="1" eaLnBrk="1" hangingPunct="1"/>
            <a:r>
              <a:rPr lang="en-US" altLang="en-US" smtClean="0"/>
              <a:t>Ultrasound scan to serially measure follicular growth – too time consuming</a:t>
            </a:r>
          </a:p>
          <a:p>
            <a:pPr lvl="1" eaLnBrk="1" hangingPunct="1"/>
            <a:r>
              <a:rPr lang="en-US" altLang="en-US" smtClean="0"/>
              <a:t>Over the Counter urine prediction kits indicate if LH surge has taken place</a:t>
            </a:r>
          </a:p>
        </p:txBody>
      </p:sp>
      <p:sp>
        <p:nvSpPr>
          <p:cNvPr id="4608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60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8800" dirty="0" smtClean="0">
                <a:latin typeface="Calibri" pitchFamily="34" charset="0"/>
                <a:ea typeface="+mn-ea"/>
              </a:rPr>
              <a:t>Detection of Ovulation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Content Placeholder 1" descr="Screen Shot 2014-10-30 at 00.30.4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5" r="-145"/>
          <a:stretch>
            <a:fillRect/>
          </a:stretch>
        </p:blipFill>
        <p:spPr>
          <a:xfrm>
            <a:off x="165100" y="1620838"/>
            <a:ext cx="4046538" cy="4525962"/>
          </a:xfrm>
        </p:spPr>
      </p:pic>
      <p:sp>
        <p:nvSpPr>
          <p:cNvPr id="4710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710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Causes of Anovulation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0400" y="1455738"/>
            <a:ext cx="4673600" cy="540226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Hypothalamic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Hypothalamic Hypogonadism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Kallman’s syndrome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Pituitary Causes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Hyperprolactinaemia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Pituitary damage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Ovarian Causes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PCOS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Premature Ovarian failure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Gonadal Dysgenesis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Luteinized unruptured follicle syndrome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Other causes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Hypo or Hyperthyroidism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Androgen secreting tumours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altLang="en-US" sz="190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1900"/>
              <a:t>PREGNANCY!!!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Pituitary damage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/>
              <a:t>Decreased FSH and LH release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/>
              <a:t>Pressure from tumours or Sheehan’s syndrome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Hyperprolactinaemia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/>
              <a:t>Excess prolactin -&gt; Decreased GnRH release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/>
              <a:t>Usually adenomas or hyperplasia of pituitary cells.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/>
              <a:t>Also associated with PCOS, hypothyroidism and </a:t>
            </a:r>
            <a:r>
              <a:rPr lang="en-US" altLang="en-US" sz="2600" b="1" smtClean="0"/>
              <a:t>psychotropic drugs</a:t>
            </a:r>
            <a:r>
              <a:rPr lang="en-US" altLang="en-US" sz="260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000" smtClean="0"/>
              <a:t>Symptoms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600" smtClean="0"/>
              <a:t>Oligomnorrhoea, Amennorhoea, Galactorrhoea, headaches, bitemporal hemianopia</a:t>
            </a:r>
          </a:p>
        </p:txBody>
      </p:sp>
      <p:sp>
        <p:nvSpPr>
          <p:cNvPr id="4813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81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dirty="0" smtClean="0">
                <a:latin typeface="Calibri" pitchFamily="34" charset="0"/>
                <a:ea typeface="+mn-ea"/>
              </a:rPr>
              <a:t>Causes of Anovulation  - Pituitary</a:t>
            </a:r>
            <a:endParaRPr lang="en-US" altLang="en-US" sz="6000" dirty="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Investigations</a:t>
            </a:r>
          </a:p>
          <a:p>
            <a:pPr lvl="1" eaLnBrk="1" hangingPunct="1"/>
            <a:r>
              <a:rPr lang="en-US" altLang="en-US" smtClean="0"/>
              <a:t>Elevated prolactin</a:t>
            </a:r>
          </a:p>
          <a:p>
            <a:pPr lvl="1" eaLnBrk="1" hangingPunct="1"/>
            <a:r>
              <a:rPr lang="en-US" altLang="en-US" smtClean="0"/>
              <a:t>CT if neurological symptoms</a:t>
            </a:r>
          </a:p>
          <a:p>
            <a:pPr eaLnBrk="1" hangingPunct="1"/>
            <a:r>
              <a:rPr lang="en-US" altLang="en-US" smtClean="0"/>
              <a:t>Treatment</a:t>
            </a:r>
          </a:p>
          <a:p>
            <a:pPr lvl="1" eaLnBrk="1" hangingPunct="1"/>
            <a:r>
              <a:rPr lang="en-US" altLang="en-US" smtClean="0"/>
              <a:t>Dopamine Agonist e.g Bromocriptine or Cabergoline</a:t>
            </a:r>
          </a:p>
          <a:p>
            <a:pPr lvl="1" eaLnBrk="1" hangingPunct="1"/>
            <a:r>
              <a:rPr lang="en-US" altLang="en-US" smtClean="0"/>
              <a:t>Surgery if medical treatment fails or symptoms warrant it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4915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915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Hyperprolactinaemia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PCOS (Polycystic Ovarian Syndrome)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Premature ovarian failure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Gonadal dysgenesis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Rare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Usually present with primary amenorrhoea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Luteinized unruptured follicle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Follicle develops but egg not released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Doesn’t occur every month so not persistent problem.</a:t>
            </a:r>
          </a:p>
        </p:txBody>
      </p:sp>
      <p:sp>
        <p:nvSpPr>
          <p:cNvPr id="5017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017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75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dirty="0" smtClean="0">
                <a:latin typeface="Calibri" pitchFamily="34" charset="0"/>
                <a:ea typeface="+mn-ea"/>
              </a:rPr>
              <a:t>Causes of Anovulation - Ovarian</a:t>
            </a:r>
            <a:endParaRPr lang="en-US" altLang="en-US" sz="6000" dirty="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 ovarian follicles</a:t>
            </a:r>
          </a:p>
          <a:p>
            <a:pPr eaLnBrk="1" hangingPunct="1"/>
            <a:r>
              <a:rPr lang="en-US" altLang="en-US" smtClean="0"/>
              <a:t>Requires donor eggs</a:t>
            </a:r>
          </a:p>
          <a:p>
            <a:pPr eaLnBrk="1" hangingPunct="1"/>
            <a:r>
              <a:rPr lang="en-US" altLang="en-US" smtClean="0"/>
              <a:t>Bone protection with HRT or COCP </a:t>
            </a:r>
          </a:p>
          <a:p>
            <a:pPr eaLnBrk="1" hangingPunct="1"/>
            <a:r>
              <a:rPr lang="en-US" altLang="en-US" smtClean="0"/>
              <a:t>Investigations – FSH and LH levels will be increased as no oestrogen or inhibin to inhibit their release.</a:t>
            </a:r>
          </a:p>
        </p:txBody>
      </p:sp>
      <p:sp>
        <p:nvSpPr>
          <p:cNvPr id="5120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dirty="0" smtClean="0">
                <a:latin typeface="Calibri" pitchFamily="34" charset="0"/>
                <a:ea typeface="+mn-ea"/>
              </a:rPr>
              <a:t>Premature Ovarian Failure</a:t>
            </a:r>
            <a:endParaRPr lang="en-US" altLang="en-US" sz="6000" dirty="0">
              <a:latin typeface="Calibri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14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Menstrual Cycle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614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82713"/>
            <a:ext cx="7369175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3995738" y="1600200"/>
            <a:ext cx="4691062" cy="4546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smtClean="0"/>
              <a:t>Polycystic Ovaries – Transvaginal ultrasound appearance of multiple (12 or more) small (2-8mm) follicles in an enlarged (&lt;10ml volume) ovary.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/>
              <a:t>Present in 20% of women, majority of whom have regular cycles</a:t>
            </a:r>
          </a:p>
        </p:txBody>
      </p:sp>
      <p:sp>
        <p:nvSpPr>
          <p:cNvPr id="5222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222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dirty="0" smtClean="0">
                <a:latin typeface="Calibri" pitchFamily="34" charset="0"/>
                <a:ea typeface="+mn-ea"/>
              </a:rPr>
              <a:t>Polycystic Ovarian Syndrome (PCOS)</a:t>
            </a:r>
            <a:endParaRPr lang="en-US" altLang="en-US" sz="5400" dirty="0">
              <a:latin typeface="Calibri" pitchFamily="34" charset="0"/>
              <a:ea typeface="+mn-ea"/>
            </a:endParaRPr>
          </a:p>
        </p:txBody>
      </p:sp>
      <p:pic>
        <p:nvPicPr>
          <p:cNvPr id="52229" name="Picture 1" descr="Screen Shot 2014-10-30 at 09.37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455738"/>
            <a:ext cx="3259138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" descr="Screen Shot 2014-10-30 at 09.37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578225"/>
            <a:ext cx="3424238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Weight gain causes development of the syndrome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5% of women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2 out of 3 criteria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PCO on Ultrasound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Irregular periods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Hirsutism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Clinical – acne or excess body hair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Biochemical – Increased serum testosterone</a:t>
            </a:r>
          </a:p>
        </p:txBody>
      </p:sp>
      <p:sp>
        <p:nvSpPr>
          <p:cNvPr id="5325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32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600">
                <a:latin typeface="Calibri" pitchFamily="34" charset="0"/>
              </a:rPr>
              <a:t>PCOS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9" r="-267"/>
          <a:stretch>
            <a:fillRect/>
          </a:stretch>
        </p:blipFill>
        <p:spPr>
          <a:xfrm>
            <a:off x="1541463" y="1600200"/>
            <a:ext cx="6045200" cy="4525963"/>
          </a:xfrm>
        </p:spPr>
      </p:pic>
      <p:sp>
        <p:nvSpPr>
          <p:cNvPr id="5427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427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5100">
                <a:latin typeface="Calibri" pitchFamily="34" charset="0"/>
              </a:rPr>
              <a:t>PCOS – Pathology/Aetiology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0" r="-508"/>
          <a:stretch>
            <a:fillRect/>
          </a:stretch>
        </p:blipFill>
        <p:spPr>
          <a:xfrm>
            <a:off x="2168525" y="381000"/>
            <a:ext cx="4724400" cy="5765800"/>
          </a:xfrm>
        </p:spPr>
      </p:pic>
      <p:sp>
        <p:nvSpPr>
          <p:cNvPr id="5529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529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Content Placeholder 1" descr="Screen Shot 2014-10-30 at 09.58.0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" r="-179" b="-456"/>
          <a:stretch>
            <a:fillRect/>
          </a:stretch>
        </p:blipFill>
        <p:spPr>
          <a:xfrm>
            <a:off x="169863" y="1600200"/>
            <a:ext cx="4402137" cy="4546600"/>
          </a:xfrm>
        </p:spPr>
      </p:pic>
      <p:sp>
        <p:nvSpPr>
          <p:cNvPr id="5632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632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PCOS Clinical Features</a:t>
            </a: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4572000" y="1617663"/>
            <a:ext cx="4114800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3600"/>
              <a:t>PCO without syndrome – no symptoms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600"/>
              <a:t>Miscarriage more common in PCOS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Diagnosis of exclusion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Blood Tests: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FSH (</a:t>
            </a:r>
            <a:r>
              <a:rPr lang="en-US" altLang="en-US" smtClean="0">
                <a:latin typeface="Wingdings" pitchFamily="2" charset="2"/>
                <a:sym typeface="Wingdings" pitchFamily="2" charset="2"/>
              </a:rPr>
              <a:t></a:t>
            </a:r>
            <a:r>
              <a:rPr lang="en-US" altLang="en-US" smtClean="0">
                <a:sym typeface="Wingdings" pitchFamily="2" charset="2"/>
              </a:rPr>
              <a:t> in ovarian failure, </a:t>
            </a:r>
            <a:r>
              <a:rPr lang="en-US" altLang="en-US" smtClean="0">
                <a:latin typeface="Wingdings" pitchFamily="2" charset="2"/>
                <a:sym typeface="Wingdings" pitchFamily="2" charset="2"/>
              </a:rPr>
              <a:t></a:t>
            </a:r>
            <a:r>
              <a:rPr lang="en-US" altLang="en-US" smtClean="0">
                <a:sym typeface="Wingdings" pitchFamily="2" charset="2"/>
              </a:rPr>
              <a:t> in hypothalamic dx, normal in PCOS), Prolactin and TSH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ym typeface="Wingdings" pitchFamily="2" charset="2"/>
              </a:rPr>
              <a:t>Hirsutism – Serum testosterone levels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>
                <a:sym typeface="Wingdings" pitchFamily="2" charset="2"/>
              </a:rPr>
              <a:t>LH often raised in PCOS, but not diagnostic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itchFamily="2" charset="2"/>
              </a:rPr>
              <a:t>Ultrasound to look for PCO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sym typeface="Wingdings" pitchFamily="2" charset="2"/>
              </a:rPr>
              <a:t>Other – Screen for diabetes, abnormal lipids especially if positive FH </a:t>
            </a:r>
            <a:endParaRPr lang="en-US" altLang="en-US" smtClean="0"/>
          </a:p>
        </p:txBody>
      </p:sp>
      <p:sp>
        <p:nvSpPr>
          <p:cNvPr id="5734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73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PCOS Investigations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Up to 50% develop Type 2 DM later in life</a:t>
            </a:r>
          </a:p>
          <a:p>
            <a:pPr eaLnBrk="1" hangingPunct="1"/>
            <a:r>
              <a:rPr lang="en-US" altLang="en-US" smtClean="0"/>
              <a:t>30% develop gestational diabetes</a:t>
            </a:r>
          </a:p>
          <a:p>
            <a:pPr eaLnBrk="1" hangingPunct="1"/>
            <a:r>
              <a:rPr lang="en-US" altLang="en-US" smtClean="0"/>
              <a:t>Increased risk of endometrial carcinoma</a:t>
            </a:r>
          </a:p>
        </p:txBody>
      </p:sp>
      <p:sp>
        <p:nvSpPr>
          <p:cNvPr id="5837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83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PCOS Complications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r="-70"/>
          <a:stretch>
            <a:fillRect/>
          </a:stretch>
        </p:blipFill>
        <p:spPr>
          <a:xfrm>
            <a:off x="279400" y="220663"/>
            <a:ext cx="8507413" cy="5791200"/>
          </a:xfrm>
        </p:spPr>
      </p:pic>
      <p:sp>
        <p:nvSpPr>
          <p:cNvPr id="5939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93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Diet and Exercise advice – weight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Combined oral contraceptive pill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If fertility not required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Regulates menstruation and treats hirsutism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Antiandrogens or spironolactone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Effective for hirsutism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Metformin to decrease insulin levels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Eflornithine – topical antiandrogen for facial hirsutism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  <p:sp>
        <p:nvSpPr>
          <p:cNvPr id="6041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04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Symptomatic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1</a:t>
            </a:r>
            <a:r>
              <a:rPr lang="en-US" altLang="en-US" baseline="30000" smtClean="0"/>
              <a:t>st</a:t>
            </a:r>
            <a:r>
              <a:rPr lang="en-US" altLang="en-US" smtClean="0"/>
              <a:t> Line</a:t>
            </a:r>
          </a:p>
          <a:p>
            <a:pPr lvl="1" eaLnBrk="1" hangingPunct="1"/>
            <a:r>
              <a:rPr lang="en-US" altLang="en-US" smtClean="0"/>
              <a:t>Clomifene </a:t>
            </a:r>
          </a:p>
          <a:p>
            <a:pPr lvl="2" eaLnBrk="1" hangingPunct="1"/>
            <a:r>
              <a:rPr lang="en-US" altLang="en-US" smtClean="0"/>
              <a:t> antioestrogen</a:t>
            </a:r>
          </a:p>
          <a:p>
            <a:pPr lvl="2" eaLnBrk="1" hangingPunct="1"/>
            <a:r>
              <a:rPr lang="en-US" altLang="en-US" smtClean="0"/>
              <a:t>Day 2 – 6 of cycle</a:t>
            </a:r>
          </a:p>
          <a:p>
            <a:pPr lvl="2" eaLnBrk="1" hangingPunct="1"/>
            <a:r>
              <a:rPr lang="en-US" altLang="en-US" smtClean="0"/>
              <a:t>Initiates process of follicular maturation</a:t>
            </a:r>
          </a:p>
          <a:p>
            <a:pPr lvl="2" eaLnBrk="1" hangingPunct="1"/>
            <a:r>
              <a:rPr lang="en-US" altLang="en-US" smtClean="0"/>
              <a:t>Ultrasound monitoring</a:t>
            </a:r>
          </a:p>
          <a:p>
            <a:pPr lvl="2" eaLnBrk="1" hangingPunct="1">
              <a:buFont typeface="Arial" pitchFamily="34" charset="0"/>
              <a:buNone/>
            </a:pPr>
            <a:endParaRPr lang="en-US" altLang="en-US" smtClean="0"/>
          </a:p>
        </p:txBody>
      </p:sp>
      <p:sp>
        <p:nvSpPr>
          <p:cNvPr id="6144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14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PCOS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717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1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FSH and LH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717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765300"/>
            <a:ext cx="5842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500" smtClean="0"/>
              <a:t>2</a:t>
            </a:r>
            <a:r>
              <a:rPr lang="en-US" altLang="en-US" sz="2500" baseline="30000" smtClean="0"/>
              <a:t>nd</a:t>
            </a:r>
            <a:r>
              <a:rPr lang="en-US" altLang="en-US" sz="2500" smtClean="0"/>
              <a:t> 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Metformin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smtClean="0"/>
              <a:t>Insulin sensitizing drug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smtClean="0"/>
              <a:t>Can be used with clomifene in clomifene resistant women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smtClean="0"/>
              <a:t>Treats hirsutism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Laparoscopic ovarian diathermy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smtClean="0"/>
              <a:t>Effective as gonadotrophins with lower multiple pregancy rate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smtClean="0"/>
              <a:t>Risks – periovarian adhesion formation, ovarian failure (rare)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smtClean="0"/>
              <a:t>Gonadotrophins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smtClean="0"/>
              <a:t>Used when clomifene fails and in hypothalamic hypogonadism if weight normal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smtClean="0"/>
              <a:t>Used to stimulate follicular growth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smtClean="0"/>
              <a:t>Low dose step up in PCOS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900" smtClean="0"/>
              <a:t>FSH to stimulate follicular growth, then when big enough, recombinant LH to stimulate ovulation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500" smtClean="0"/>
          </a:p>
        </p:txBody>
      </p:sp>
      <p:sp>
        <p:nvSpPr>
          <p:cNvPr id="6246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PCOS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000" smtClean="0"/>
              <a:t>Multiple pregnancy</a:t>
            </a:r>
          </a:p>
          <a:p>
            <a:pPr lvl="1" eaLnBrk="1" hangingPunct="1"/>
            <a:r>
              <a:rPr lang="en-US" altLang="en-US" sz="2600" smtClean="0"/>
              <a:t>More likely with clomifene or gonadotrophins</a:t>
            </a:r>
          </a:p>
          <a:p>
            <a:pPr eaLnBrk="1" hangingPunct="1"/>
            <a:r>
              <a:rPr lang="en-US" altLang="en-US" sz="3000" smtClean="0"/>
              <a:t>Ovarian Hyperstimulation Syndrome (OHSS)</a:t>
            </a:r>
          </a:p>
          <a:p>
            <a:pPr lvl="1" eaLnBrk="1" hangingPunct="1"/>
            <a:r>
              <a:rPr lang="en-US" altLang="en-US" sz="2600" smtClean="0"/>
              <a:t>Main gonadotrophins</a:t>
            </a:r>
          </a:p>
          <a:p>
            <a:pPr lvl="1" eaLnBrk="1" hangingPunct="1"/>
            <a:r>
              <a:rPr lang="en-US" altLang="en-US" sz="2600" smtClean="0"/>
              <a:t>Overstimulated follicles become v. large and painful</a:t>
            </a:r>
          </a:p>
          <a:p>
            <a:pPr lvl="1" eaLnBrk="1" hangingPunct="1"/>
            <a:r>
              <a:rPr lang="en-US" altLang="en-US" sz="2600" smtClean="0"/>
              <a:t>Risk factors – Gonadotrophin, age &lt;35, previous OHSS, PCO on Ultrasound scan</a:t>
            </a:r>
          </a:p>
          <a:p>
            <a:pPr lvl="1" eaLnBrk="1" hangingPunct="1"/>
            <a:r>
              <a:rPr lang="en-US" altLang="en-US" sz="2600" smtClean="0"/>
              <a:t>Prevention – lowest effective doses, ultrasound monitoring, coasting or cancellation of cycle</a:t>
            </a:r>
          </a:p>
        </p:txBody>
      </p:sp>
      <p:sp>
        <p:nvSpPr>
          <p:cNvPr id="6349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34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Ovulation Induction - 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7" r="-1698"/>
          <a:stretch>
            <a:fillRect/>
          </a:stretch>
        </p:blipFill>
        <p:spPr>
          <a:xfrm>
            <a:off x="457200" y="1620838"/>
            <a:ext cx="4960938" cy="4525962"/>
          </a:xfrm>
        </p:spPr>
      </p:pic>
      <p:sp>
        <p:nvSpPr>
          <p:cNvPr id="6451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451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Male factors (25%)</a:t>
            </a:r>
          </a:p>
        </p:txBody>
      </p:sp>
      <p:sp>
        <p:nvSpPr>
          <p:cNvPr id="64517" name="TextBox 2"/>
          <p:cNvSpPr txBox="1">
            <a:spLocks noChangeArrowheads="1"/>
          </p:cNvSpPr>
          <p:nvPr/>
        </p:nvSpPr>
        <p:spPr bwMode="auto">
          <a:xfrm>
            <a:off x="5418138" y="2032000"/>
            <a:ext cx="35226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About 70 days for sperm to develop fully.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Content Placeholder 1" descr="Screen Shot 2014-10-30 at 10.50.08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" r="-1045"/>
          <a:stretch>
            <a:fillRect/>
          </a:stretch>
        </p:blipFill>
        <p:spPr>
          <a:xfrm>
            <a:off x="244475" y="1600200"/>
            <a:ext cx="4352925" cy="4525963"/>
          </a:xfrm>
        </p:spPr>
      </p:pic>
      <p:sp>
        <p:nvSpPr>
          <p:cNvPr id="6553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553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Semen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1863" y="1862138"/>
            <a:ext cx="3810000" cy="4264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300"/>
              <a:t>If normal – excludes male factors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300"/>
              <a:t>Sample should be produced at least 2-7 days after last ejaculation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300"/>
              <a:t>Analyse sample within 1-2 hours of production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300"/>
              <a:t>If abnormal repeat after 12 weeks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altLang="en-US" sz="2300"/>
              <a:t>If persistently abnormal then examine and investigate male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Azoospermia </a:t>
            </a:r>
          </a:p>
          <a:p>
            <a:pPr lvl="1" eaLnBrk="1" hangingPunct="1"/>
            <a:r>
              <a:rPr lang="en-US" altLang="en-US" smtClean="0"/>
              <a:t>Blood test for: FSH, LH, testosterone, prolactin and TSH. Find treatable causes (not common)</a:t>
            </a:r>
          </a:p>
          <a:p>
            <a:pPr lvl="1" eaLnBrk="1" hangingPunct="1"/>
            <a:r>
              <a:rPr lang="en-US" altLang="en-US" smtClean="0"/>
              <a:t>High FSH and LH with low testosterone suggests primary testicular failure – may be associated with cyptorchidism or due to surgery, radiochemotherapy or unknown</a:t>
            </a:r>
          </a:p>
          <a:p>
            <a:pPr eaLnBrk="1" hangingPunct="1"/>
            <a:r>
              <a:rPr lang="en-US" altLang="en-US" smtClean="0"/>
              <a:t>Serum Karyotype</a:t>
            </a:r>
          </a:p>
          <a:p>
            <a:pPr eaLnBrk="1" hangingPunct="1"/>
            <a:r>
              <a:rPr lang="en-US" altLang="en-US" smtClean="0"/>
              <a:t>Absent Vas deferens – Test for CF</a:t>
            </a:r>
          </a:p>
        </p:txBody>
      </p:sp>
      <p:sp>
        <p:nvSpPr>
          <p:cNvPr id="6656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656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Further 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6"/>
          <p:cNvSpPr>
            <a:spLocks noGrp="1"/>
          </p:cNvSpPr>
          <p:nvPr>
            <p:ph idx="1"/>
          </p:nvPr>
        </p:nvSpPr>
        <p:spPr>
          <a:xfrm>
            <a:off x="5118100" y="1658938"/>
            <a:ext cx="3822700" cy="4203700"/>
          </a:xfrm>
        </p:spPr>
        <p:txBody>
          <a:bodyPr/>
          <a:lstStyle/>
          <a:p>
            <a:pPr eaLnBrk="1" hangingPunct="1"/>
            <a:r>
              <a:rPr lang="en-US" altLang="en-US" smtClean="0"/>
              <a:t>Specific Measures </a:t>
            </a:r>
          </a:p>
          <a:p>
            <a:pPr lvl="1" eaLnBrk="1" hangingPunct="1"/>
            <a:r>
              <a:rPr lang="en-US" altLang="en-US" smtClean="0"/>
              <a:t>Hypogonadotrophic hypogonadism – Twice weekly SC FSH and LH injections for 6-12 months</a:t>
            </a:r>
          </a:p>
        </p:txBody>
      </p:sp>
      <p:sp>
        <p:nvSpPr>
          <p:cNvPr id="6758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75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Male factors Mx</a:t>
            </a:r>
          </a:p>
        </p:txBody>
      </p:sp>
      <p:pic>
        <p:nvPicPr>
          <p:cNvPr id="67589" name="Picture 2" descr="Screen Shot 2014-10-30 at 11.02.3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658938"/>
            <a:ext cx="4953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Can be due to</a:t>
            </a:r>
          </a:p>
          <a:p>
            <a:pPr eaLnBrk="1" hangingPunct="1"/>
            <a:r>
              <a:rPr lang="en-US" altLang="en-US" smtClean="0"/>
              <a:t>Tubal damage (25%)</a:t>
            </a:r>
          </a:p>
          <a:p>
            <a:pPr lvl="1" eaLnBrk="1" hangingPunct="1"/>
            <a:r>
              <a:rPr lang="en-US" altLang="en-US" smtClean="0"/>
              <a:t>Infection – PID especially STDs </a:t>
            </a:r>
          </a:p>
          <a:p>
            <a:pPr lvl="1" eaLnBrk="1" hangingPunct="1"/>
            <a:r>
              <a:rPr lang="en-US" altLang="en-US" smtClean="0"/>
              <a:t>Salpingostomy – Increases ectopic pregnancy rates</a:t>
            </a:r>
          </a:p>
          <a:p>
            <a:pPr lvl="1" eaLnBrk="1" hangingPunct="1"/>
            <a:r>
              <a:rPr lang="en-US" altLang="en-US" smtClean="0"/>
              <a:t>Detect  - laparoscopy and methylene blue insufflation (look for spill) or Hysterosalpingogram (fill and spill)</a:t>
            </a:r>
          </a:p>
        </p:txBody>
      </p:sp>
      <p:sp>
        <p:nvSpPr>
          <p:cNvPr id="6861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86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Disorders of Fertilization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700" smtClean="0"/>
              <a:t>Endometriosis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Mechanism poorly understood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Laparoscopic surgery to remove endometriotic deposits improves fertility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smtClean="0"/>
              <a:t>Previous surgery/sterilization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Causes adhesions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smtClean="0"/>
              <a:t>Cervical problems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Rare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Antibody production which kill sperm, cone biopsy, infection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/>
              <a:t>Intrauterine Insemination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700" smtClean="0"/>
              <a:t>Sexual problems – Impotence, ignorance or discomfort</a:t>
            </a:r>
          </a:p>
        </p:txBody>
      </p:sp>
      <p:sp>
        <p:nvSpPr>
          <p:cNvPr id="6963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6963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216025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6000">
                <a:latin typeface="Calibri" pitchFamily="34" charset="0"/>
              </a:rPr>
              <a:t>Disorders of Fertilization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Content Placeholder 1" descr="Screen Shot 2014-10-30 at 11.15.5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1443" r="1852" b="2048"/>
          <a:stretch>
            <a:fillRect/>
          </a:stretch>
        </p:blipFill>
        <p:spPr>
          <a:xfrm>
            <a:off x="642938" y="1541463"/>
            <a:ext cx="7891462" cy="3470275"/>
          </a:xfrm>
        </p:spPr>
      </p:pic>
      <p:sp>
        <p:nvSpPr>
          <p:cNvPr id="7065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065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0661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Assisted Conception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168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3"/>
          <p:cNvSpPr txBox="1">
            <a:spLocks noChangeArrowheads="1"/>
          </p:cNvSpPr>
          <p:nvPr/>
        </p:nvSpPr>
        <p:spPr bwMode="auto">
          <a:xfrm>
            <a:off x="468313" y="1944688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558800" y="2054225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Contraception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FSH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Follicle Stimulating Hormone</a:t>
            </a:r>
          </a:p>
          <a:p>
            <a:r>
              <a:rPr lang="en-US" altLang="en-US" smtClean="0"/>
              <a:t>Stimulates granulosa cells</a:t>
            </a:r>
          </a:p>
          <a:p>
            <a:r>
              <a:rPr lang="en-US" altLang="en-US" smtClean="0"/>
              <a:t>Slightly elevated at the beginning</a:t>
            </a:r>
          </a:p>
          <a:p>
            <a:r>
              <a:rPr lang="en-US" altLang="en-US" smtClean="0"/>
              <a:t>Decreases throughout phase</a:t>
            </a:r>
          </a:p>
          <a:p>
            <a:r>
              <a:rPr lang="en-US" altLang="en-US" smtClean="0"/>
              <a:t>Small peak mid-cycle</a:t>
            </a: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819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FSH and LH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954213"/>
            <a:ext cx="4673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51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400" smtClean="0"/>
              <a:t>What does the Fraser Guideline state?</a:t>
            </a:r>
          </a:p>
          <a:p>
            <a:r>
              <a:rPr lang="en-GB" altLang="en-US" sz="2400" smtClean="0"/>
              <a:t>the young person understands the professional's advice</a:t>
            </a:r>
          </a:p>
          <a:p>
            <a:r>
              <a:rPr lang="en-GB" altLang="en-US" sz="2400" smtClean="0"/>
              <a:t>the young person cannot be persuaded to inform their parents</a:t>
            </a:r>
          </a:p>
          <a:p>
            <a:r>
              <a:rPr lang="en-GB" altLang="en-US" sz="2400" smtClean="0"/>
              <a:t>the young person is likely to begin, or to continue having, sexual intercourse with or without contraceptive treatment</a:t>
            </a:r>
          </a:p>
          <a:p>
            <a:r>
              <a:rPr lang="en-GB" altLang="en-US" sz="2400" smtClean="0"/>
              <a:t>unless the young person receives contraceptive treatment, their physical or mental health, or both, are likely to suffer</a:t>
            </a:r>
          </a:p>
          <a:p>
            <a:r>
              <a:rPr lang="en-GB" altLang="en-US" sz="2400" smtClean="0"/>
              <a:t>the young person's best interests require them to receive contraceptive advice or treatment with or without parental consent</a:t>
            </a:r>
          </a:p>
          <a:p>
            <a:pPr eaLnBrk="1" hangingPunct="1"/>
            <a:endParaRPr lang="en-US" altLang="en-US" sz="2400" smtClean="0"/>
          </a:p>
        </p:txBody>
      </p:sp>
      <p:sp>
        <p:nvSpPr>
          <p:cNvPr id="7270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270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270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1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" y="151130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Which one of the following is less common in women who take the combined oral contraceptive pill?</a:t>
            </a:r>
          </a:p>
          <a:p>
            <a:pPr lvl="1" eaLnBrk="1" hangingPunct="1"/>
            <a:r>
              <a:rPr lang="en-GB" altLang="en-US" smtClean="0"/>
              <a:t>Stroke</a:t>
            </a:r>
          </a:p>
          <a:p>
            <a:pPr lvl="1" eaLnBrk="1" hangingPunct="1"/>
            <a:r>
              <a:rPr lang="en-GB" altLang="en-US" smtClean="0"/>
              <a:t>Endometrial Cancer</a:t>
            </a:r>
          </a:p>
          <a:p>
            <a:pPr lvl="1" eaLnBrk="1" hangingPunct="1"/>
            <a:r>
              <a:rPr lang="en-GB" altLang="en-US" smtClean="0"/>
              <a:t>Pulmonary embolism</a:t>
            </a:r>
          </a:p>
          <a:p>
            <a:pPr lvl="1" eaLnBrk="1" hangingPunct="1"/>
            <a:r>
              <a:rPr lang="en-GB" altLang="en-US" smtClean="0"/>
              <a:t>Cervical cancer</a:t>
            </a:r>
          </a:p>
          <a:p>
            <a:pPr lvl="1" eaLnBrk="1" hangingPunct="1"/>
            <a:r>
              <a:rPr lang="en-GB" altLang="en-US" smtClean="0"/>
              <a:t>Ischemic heart disease</a:t>
            </a:r>
          </a:p>
          <a:p>
            <a:pPr eaLnBrk="1" hangingPunct="1"/>
            <a:r>
              <a:rPr lang="en-GB" altLang="en-US" smtClean="0"/>
              <a:t>ANS: Endometrial Cancer</a:t>
            </a:r>
          </a:p>
        </p:txBody>
      </p:sp>
      <p:sp>
        <p:nvSpPr>
          <p:cNvPr id="7373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37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373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2	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35600" y="3048000"/>
            <a:ext cx="3251200" cy="2989263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GB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588000" y="3238500"/>
            <a:ext cx="28067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800"/>
              <a:t>COCP</a:t>
            </a:r>
          </a:p>
          <a:p>
            <a:pPr eaLnBrk="1" hangingPunct="1"/>
            <a:r>
              <a:rPr lang="en-GB" altLang="en-US" sz="1800"/>
              <a:t>Protective against ovarian and endometrial cancer</a:t>
            </a:r>
          </a:p>
          <a:p>
            <a:pPr eaLnBrk="1" hangingPunct="1"/>
            <a:endParaRPr lang="en-GB" altLang="en-US" sz="1800"/>
          </a:p>
          <a:p>
            <a:pPr eaLnBrk="1" hangingPunct="1"/>
            <a:r>
              <a:rPr lang="en-GB" altLang="en-US" sz="1800"/>
              <a:t>Increased risk of breast and cervical cancer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2" grpId="0" animBg="1"/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Estrogen (ethinylestradiol) and progesterone</a:t>
            </a:r>
          </a:p>
          <a:p>
            <a:pPr eaLnBrk="1" hangingPunct="1"/>
            <a:r>
              <a:rPr lang="en-US" altLang="en-US" smtClean="0"/>
              <a:t>Take for 3 weeks, withdrawl bleeding 1 week</a:t>
            </a:r>
          </a:p>
          <a:p>
            <a:pPr eaLnBrk="1" hangingPunct="1"/>
            <a:r>
              <a:rPr lang="en-US" altLang="en-US" smtClean="0"/>
              <a:t>Effectiveness</a:t>
            </a:r>
          </a:p>
          <a:p>
            <a:pPr lvl="1" eaLnBrk="1" hangingPunct="1"/>
            <a:r>
              <a:rPr lang="en-US" altLang="en-US" smtClean="0"/>
              <a:t>0.2-3 pregnancies per 100 woman years</a:t>
            </a:r>
          </a:p>
          <a:p>
            <a:pPr eaLnBrk="1" hangingPunct="1"/>
            <a:r>
              <a:rPr lang="en-US" altLang="en-US" smtClean="0"/>
              <a:t>Mode of action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Inhibits ovulation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thickens cervical mucous </a:t>
            </a:r>
          </a:p>
          <a:p>
            <a:pPr lvl="1" eaLnBrk="1" hangingPunct="1"/>
            <a:r>
              <a:rPr lang="en-US" altLang="en-US" smtClean="0">
                <a:sym typeface="Wingdings" pitchFamily="2" charset="2"/>
              </a:rPr>
              <a:t>thins endometrial lining</a:t>
            </a:r>
            <a:endParaRPr lang="en-US" altLang="en-US" smtClean="0"/>
          </a:p>
        </p:txBody>
      </p:sp>
      <p:sp>
        <p:nvSpPr>
          <p:cNvPr id="7475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475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4757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COCP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7577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Disadvantages	</a:t>
            </a:r>
          </a:p>
        </p:txBody>
      </p:sp>
      <p:sp>
        <p:nvSpPr>
          <p:cNvPr id="7577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 smtClean="0"/>
              <a:t>Increase risk of breast cancer</a:t>
            </a:r>
          </a:p>
          <a:p>
            <a:r>
              <a:rPr lang="en-GB" altLang="en-US" smtClean="0"/>
              <a:t>Increased risk of cervical caner</a:t>
            </a:r>
          </a:p>
          <a:p>
            <a:r>
              <a:rPr lang="en-GB" altLang="en-US" smtClean="0"/>
              <a:t>Thromboembolic risk </a:t>
            </a:r>
          </a:p>
          <a:p>
            <a:pPr lvl="1"/>
            <a:r>
              <a:rPr lang="en-GB" altLang="en-US" smtClean="0"/>
              <a:t>Due to oestrogen’s affect on clotting factors and arterial disease</a:t>
            </a:r>
          </a:p>
          <a:p>
            <a:r>
              <a:rPr lang="en-GB" altLang="en-US" smtClean="0"/>
              <a:t>Potential drug interactions</a:t>
            </a:r>
          </a:p>
          <a:p>
            <a:endParaRPr lang="en-GB" altLang="en-US" smtClean="0"/>
          </a:p>
        </p:txBody>
      </p:sp>
      <p:sp>
        <p:nvSpPr>
          <p:cNvPr id="7578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altLang="en-US" smtClean="0"/>
              <a:t>Advantages</a:t>
            </a:r>
          </a:p>
        </p:txBody>
      </p:sp>
      <p:sp>
        <p:nvSpPr>
          <p:cNvPr id="75781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altLang="en-US" smtClean="0"/>
              <a:t>Protective for endometrial and ovarian cancer</a:t>
            </a:r>
          </a:p>
          <a:p>
            <a:r>
              <a:rPr lang="en-GB" altLang="en-US" smtClean="0"/>
              <a:t>Decrease menorrhagia and dysmenorrhea</a:t>
            </a:r>
          </a:p>
          <a:p>
            <a:r>
              <a:rPr lang="en-GB" altLang="en-US" smtClean="0"/>
              <a:t>Decrease risk of PID</a:t>
            </a:r>
          </a:p>
          <a:p>
            <a:r>
              <a:rPr lang="en-GB" altLang="en-US" smtClean="0"/>
              <a:t>May help with acne</a:t>
            </a:r>
          </a:p>
          <a:p>
            <a:r>
              <a:rPr lang="en-GB" altLang="en-US" smtClean="0"/>
              <a:t>Reversible when stopping</a:t>
            </a:r>
          </a:p>
        </p:txBody>
      </p:sp>
      <p:sp>
        <p:nvSpPr>
          <p:cNvPr id="7578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578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578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COCP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600" smtClean="0"/>
              <a:t>Which one of the following is not an absolute contraindication to combined oral contraceptive pill use?</a:t>
            </a:r>
          </a:p>
          <a:p>
            <a:pPr lvl="1" eaLnBrk="1" hangingPunct="1"/>
            <a:r>
              <a:rPr lang="en-GB" altLang="en-US" sz="2600" smtClean="0"/>
              <a:t>Blood pressure &gt; 160/100 (confirmed)</a:t>
            </a:r>
          </a:p>
          <a:p>
            <a:pPr lvl="1" eaLnBrk="1" hangingPunct="1"/>
            <a:r>
              <a:rPr lang="en-GB" altLang="en-US" sz="2600" smtClean="0"/>
              <a:t>Continuous use before and after a total knee replacement</a:t>
            </a:r>
          </a:p>
          <a:p>
            <a:pPr lvl="1" eaLnBrk="1" hangingPunct="1"/>
            <a:r>
              <a:rPr lang="en-US" altLang="en-US" sz="2600" smtClean="0"/>
              <a:t>Breast feeding a 10 week baby</a:t>
            </a:r>
          </a:p>
          <a:p>
            <a:pPr lvl="1" eaLnBrk="1" hangingPunct="1"/>
            <a:r>
              <a:rPr lang="en-US" altLang="en-US" sz="2600" smtClean="0"/>
              <a:t>DVT 9 months ago</a:t>
            </a:r>
          </a:p>
          <a:p>
            <a:pPr lvl="1" eaLnBrk="1" hangingPunct="1"/>
            <a:r>
              <a:rPr lang="en-US" altLang="en-US" sz="2600" smtClean="0"/>
              <a:t>39 year old smoking 20/day</a:t>
            </a:r>
          </a:p>
          <a:p>
            <a:pPr eaLnBrk="1" hangingPunct="1"/>
            <a:r>
              <a:rPr lang="en-US" altLang="en-US" sz="2600" smtClean="0"/>
              <a:t>Ans: breast feeding</a:t>
            </a:r>
          </a:p>
        </p:txBody>
      </p:sp>
      <p:sp>
        <p:nvSpPr>
          <p:cNvPr id="7680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68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3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77826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Absolute</a:t>
            </a:r>
          </a:p>
        </p:txBody>
      </p:sp>
      <p:sp>
        <p:nvSpPr>
          <p:cNvPr id="77827" name="Content Placeholder 1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More than 35 years of age and smoking &gt;15/day</a:t>
            </a:r>
          </a:p>
          <a:p>
            <a:pPr eaLnBrk="1" hangingPunct="1"/>
            <a:r>
              <a:rPr lang="en-US" altLang="en-US" smtClean="0"/>
              <a:t>Migrane with aura</a:t>
            </a:r>
          </a:p>
          <a:p>
            <a:pPr eaLnBrk="1" hangingPunct="1"/>
            <a:r>
              <a:rPr lang="en-US" altLang="en-US" smtClean="0"/>
              <a:t>History of thromboembolic disease</a:t>
            </a:r>
          </a:p>
          <a:p>
            <a:pPr eaLnBrk="1" hangingPunct="1"/>
            <a:r>
              <a:rPr lang="en-US" altLang="en-US" smtClean="0"/>
              <a:t>History of stroke or ischemic heart disease</a:t>
            </a:r>
          </a:p>
          <a:p>
            <a:pPr eaLnBrk="1" hangingPunct="1"/>
            <a:r>
              <a:rPr lang="en-US" altLang="en-US" smtClean="0"/>
              <a:t>Uncontrolled HTN</a:t>
            </a:r>
          </a:p>
          <a:p>
            <a:pPr eaLnBrk="1" hangingPunct="1"/>
            <a:r>
              <a:rPr lang="en-US" altLang="en-US" smtClean="0"/>
              <a:t>Breast cancer</a:t>
            </a:r>
          </a:p>
          <a:p>
            <a:pPr eaLnBrk="1" hangingPunct="1"/>
            <a:r>
              <a:rPr lang="en-US" altLang="en-US" smtClean="0"/>
              <a:t>Major immobility</a:t>
            </a:r>
          </a:p>
        </p:txBody>
      </p:sp>
      <p:sp>
        <p:nvSpPr>
          <p:cNvPr id="77828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altLang="en-US" smtClean="0"/>
              <a:t>Disadvantages &gt; Benefit</a:t>
            </a:r>
          </a:p>
        </p:txBody>
      </p:sp>
      <p:sp>
        <p:nvSpPr>
          <p:cNvPr id="77829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altLang="en-US" smtClean="0"/>
              <a:t>Overweight &gt;35BMI</a:t>
            </a:r>
          </a:p>
          <a:p>
            <a:r>
              <a:rPr lang="en-GB" altLang="en-US" smtClean="0"/>
              <a:t>FHx thromboembolic disease in first degree relative &lt;45yrs</a:t>
            </a:r>
          </a:p>
          <a:p>
            <a:r>
              <a:rPr lang="en-GB" altLang="en-US" smtClean="0"/>
              <a:t>Controlled HTN</a:t>
            </a:r>
          </a:p>
          <a:p>
            <a:r>
              <a:rPr lang="en-GB" altLang="en-US" smtClean="0"/>
              <a:t>Breast feeding</a:t>
            </a:r>
          </a:p>
        </p:txBody>
      </p:sp>
      <p:sp>
        <p:nvSpPr>
          <p:cNvPr id="7783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78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783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COCP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700" smtClean="0"/>
              <a:t>Stops ovulation 15-40%</a:t>
            </a:r>
          </a:p>
          <a:p>
            <a:pPr eaLnBrk="1" hangingPunct="1"/>
            <a:r>
              <a:rPr lang="en-US" altLang="en-US" sz="2700" smtClean="0"/>
              <a:t>Cerazette – different type of progesterone. Stops ovulation up to 99%</a:t>
            </a:r>
          </a:p>
          <a:p>
            <a:pPr eaLnBrk="1" hangingPunct="1"/>
            <a:r>
              <a:rPr lang="en-US" altLang="en-US" sz="2700" smtClean="0"/>
              <a:t>Take once a day at the same time</a:t>
            </a:r>
          </a:p>
          <a:p>
            <a:pPr eaLnBrk="1" hangingPunct="1"/>
            <a:r>
              <a:rPr lang="en-US" altLang="en-US" sz="2700" smtClean="0"/>
              <a:t>Types</a:t>
            </a:r>
          </a:p>
          <a:p>
            <a:pPr lvl="1" eaLnBrk="1" hangingPunct="1"/>
            <a:r>
              <a:rPr lang="en-US" altLang="en-US" sz="2700" smtClean="0"/>
              <a:t>POP, Injectable, implant, IUS</a:t>
            </a:r>
          </a:p>
          <a:p>
            <a:pPr eaLnBrk="1" hangingPunct="1"/>
            <a:r>
              <a:rPr lang="en-US" altLang="en-US" sz="2700" smtClean="0"/>
              <a:t>Mode of action</a:t>
            </a:r>
          </a:p>
          <a:p>
            <a:pPr lvl="1" eaLnBrk="1" hangingPunct="1"/>
            <a:r>
              <a:rPr lang="en-US" altLang="en-US" sz="2700" smtClean="0"/>
              <a:t>Thickens cervical mucus</a:t>
            </a:r>
          </a:p>
          <a:p>
            <a:pPr lvl="1" eaLnBrk="1" hangingPunct="1"/>
            <a:r>
              <a:rPr lang="en-US" altLang="en-US" sz="2700" smtClean="0"/>
              <a:t>Things endometrium</a:t>
            </a:r>
          </a:p>
        </p:txBody>
      </p:sp>
      <p:sp>
        <p:nvSpPr>
          <p:cNvPr id="7885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885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885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POP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16"/>
          <p:cNvSpPr>
            <a:spLocks noGrp="1"/>
          </p:cNvSpPr>
          <p:nvPr>
            <p:ph idx="1"/>
          </p:nvPr>
        </p:nvSpPr>
        <p:spPr>
          <a:xfrm>
            <a:off x="457200" y="153670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the most common adverse effect experienced by women taking the progestogen only pill?</a:t>
            </a:r>
          </a:p>
          <a:p>
            <a:pPr lvl="1" eaLnBrk="1" hangingPunct="1"/>
            <a:r>
              <a:rPr lang="en-GB" altLang="en-US" smtClean="0"/>
              <a:t>Acne</a:t>
            </a:r>
          </a:p>
          <a:p>
            <a:pPr lvl="1" eaLnBrk="1" hangingPunct="1"/>
            <a:r>
              <a:rPr lang="en-GB" altLang="en-US" smtClean="0"/>
              <a:t>Irregular bleeding pattern</a:t>
            </a:r>
          </a:p>
          <a:p>
            <a:pPr lvl="1" eaLnBrk="1" hangingPunct="1"/>
            <a:r>
              <a:rPr lang="en-US" altLang="en-US" smtClean="0"/>
              <a:t>Mood swings</a:t>
            </a:r>
          </a:p>
          <a:p>
            <a:pPr lvl="1" eaLnBrk="1" hangingPunct="1"/>
            <a:r>
              <a:rPr lang="en-US" altLang="en-US" smtClean="0"/>
              <a:t>Weight gain</a:t>
            </a:r>
          </a:p>
          <a:p>
            <a:pPr lvl="1" eaLnBrk="1" hangingPunct="1"/>
            <a:r>
              <a:rPr lang="en-US" altLang="en-US" smtClean="0"/>
              <a:t>Reduced libido</a:t>
            </a:r>
          </a:p>
          <a:p>
            <a:pPr eaLnBrk="1" hangingPunct="1"/>
            <a:r>
              <a:rPr lang="en-US" altLang="en-US" smtClean="0"/>
              <a:t>ANS: Irregular bleeding pattern</a:t>
            </a:r>
          </a:p>
        </p:txBody>
      </p:sp>
      <p:sp>
        <p:nvSpPr>
          <p:cNvPr id="7987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7987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79877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4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8089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Advantages	</a:t>
            </a:r>
          </a:p>
        </p:txBody>
      </p:sp>
      <p:sp>
        <p:nvSpPr>
          <p:cNvPr id="8089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 smtClean="0"/>
              <a:t>Can use for obese patients</a:t>
            </a:r>
          </a:p>
          <a:p>
            <a:r>
              <a:rPr lang="en-GB" altLang="en-US" smtClean="0"/>
              <a:t>Can use for &gt;35 yrs and smokers</a:t>
            </a:r>
          </a:p>
          <a:p>
            <a:r>
              <a:rPr lang="en-GB" altLang="en-US" smtClean="0"/>
              <a:t>Can use for all contraindication of COCP e.g. thrombo-embolism hx</a:t>
            </a:r>
          </a:p>
          <a:p>
            <a:r>
              <a:rPr lang="en-GB" altLang="en-US" smtClean="0"/>
              <a:t>DMPA – protective against endometrial cancer</a:t>
            </a:r>
          </a:p>
        </p:txBody>
      </p:sp>
      <p:sp>
        <p:nvSpPr>
          <p:cNvPr id="80900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altLang="en-US" smtClean="0"/>
              <a:t>Disadvantages</a:t>
            </a:r>
          </a:p>
        </p:txBody>
      </p:sp>
      <p:sp>
        <p:nvSpPr>
          <p:cNvPr id="80901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altLang="en-US" smtClean="0"/>
              <a:t>Less cost effective</a:t>
            </a:r>
          </a:p>
          <a:p>
            <a:r>
              <a:rPr lang="en-GB" altLang="en-US" smtClean="0"/>
              <a:t>3 hour window for missed pill. 12 hour window for Cerezette</a:t>
            </a:r>
          </a:p>
          <a:p>
            <a:r>
              <a:rPr lang="en-GB" altLang="en-US" smtClean="0"/>
              <a:t>Irregular bleeding</a:t>
            </a:r>
          </a:p>
          <a:p>
            <a:r>
              <a:rPr lang="en-GB" altLang="en-US" smtClean="0"/>
              <a:t>DMPA</a:t>
            </a:r>
          </a:p>
          <a:p>
            <a:pPr lvl="1"/>
            <a:r>
              <a:rPr lang="en-GB" altLang="en-US" smtClean="0"/>
              <a:t>Delayed return to fertility</a:t>
            </a:r>
          </a:p>
          <a:p>
            <a:pPr lvl="1"/>
            <a:r>
              <a:rPr lang="en-GB" altLang="en-US" smtClean="0"/>
              <a:t>Increase weight</a:t>
            </a:r>
          </a:p>
          <a:p>
            <a:pPr lvl="1"/>
            <a:r>
              <a:rPr lang="en-GB" altLang="en-US" smtClean="0"/>
              <a:t>Bone loss</a:t>
            </a:r>
          </a:p>
          <a:p>
            <a:pPr lvl="2"/>
            <a:r>
              <a:rPr lang="en-GB" altLang="en-US" smtClean="0"/>
              <a:t>Hypo-estrogenism with longterm use</a:t>
            </a:r>
          </a:p>
        </p:txBody>
      </p:sp>
      <p:sp>
        <p:nvSpPr>
          <p:cNvPr id="8090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8090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090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POP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What is the main mechanism of action of Nexplanon (etonogestrel contraceptive implant)?</a:t>
            </a:r>
          </a:p>
          <a:p>
            <a:pPr lvl="1" eaLnBrk="1" hangingPunct="1"/>
            <a:r>
              <a:rPr lang="en-GB" altLang="en-US" smtClean="0"/>
              <a:t>Thickens the cervical mucus</a:t>
            </a:r>
          </a:p>
          <a:p>
            <a:pPr lvl="1" eaLnBrk="1" hangingPunct="1"/>
            <a:r>
              <a:rPr lang="en-GB" altLang="en-US" smtClean="0"/>
              <a:t>Thins endometrial lining</a:t>
            </a:r>
          </a:p>
          <a:p>
            <a:pPr lvl="1" eaLnBrk="1" hangingPunct="1"/>
            <a:r>
              <a:rPr lang="en-GB" altLang="en-US" smtClean="0"/>
              <a:t>Inhibition of ovulatin</a:t>
            </a:r>
          </a:p>
          <a:p>
            <a:pPr lvl="1" eaLnBrk="1" hangingPunct="1"/>
            <a:r>
              <a:rPr lang="en-GB" altLang="en-US" smtClean="0"/>
              <a:t>Causes fallopian tube dysfunction</a:t>
            </a:r>
          </a:p>
          <a:p>
            <a:pPr lvl="1" eaLnBrk="1" hangingPunct="1"/>
            <a:r>
              <a:rPr lang="en-GB" altLang="en-US" smtClean="0"/>
              <a:t>Prevents implantation</a:t>
            </a:r>
          </a:p>
          <a:p>
            <a:pPr eaLnBrk="1" hangingPunct="1"/>
            <a:r>
              <a:rPr lang="en-US" altLang="en-US" smtClean="0"/>
              <a:t>ANS: Inhibits ovulation</a:t>
            </a:r>
          </a:p>
        </p:txBody>
      </p:sp>
      <p:sp>
        <p:nvSpPr>
          <p:cNvPr id="8192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8192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5	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LH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mtClean="0"/>
              <a:t>Luteinizing Hormone</a:t>
            </a:r>
          </a:p>
          <a:p>
            <a:r>
              <a:rPr lang="en-US" altLang="en-US" smtClean="0"/>
              <a:t>Stimulates Theca cells</a:t>
            </a:r>
          </a:p>
          <a:p>
            <a:r>
              <a:rPr lang="en-US" altLang="en-US" smtClean="0"/>
              <a:t>Constant until 18 hours before ovulation</a:t>
            </a:r>
          </a:p>
          <a:p>
            <a:r>
              <a:rPr lang="en-US" altLang="en-US" smtClean="0"/>
              <a:t>LH surge </a:t>
            </a:r>
            <a:r>
              <a:rPr lang="en-US" altLang="en-US" smtClean="0">
                <a:sym typeface="Wingdings" pitchFamily="2" charset="2"/>
              </a:rPr>
              <a:t> ovulation</a:t>
            </a:r>
            <a:endParaRPr lang="en-US" altLang="en-US" smtClean="0"/>
          </a:p>
        </p:txBody>
      </p:sp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922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FSH and LH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922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1954213"/>
            <a:ext cx="46736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woman presents to have Nexplanon (etonogestrel) insert. Where is the most appropriate place to insert the implant?</a:t>
            </a:r>
          </a:p>
          <a:p>
            <a:pPr lvl="1" eaLnBrk="1" hangingPunct="1"/>
            <a:r>
              <a:rPr lang="en-US" altLang="en-US" smtClean="0"/>
              <a:t>Subcutaneous buttock</a:t>
            </a:r>
          </a:p>
          <a:p>
            <a:pPr lvl="1" eaLnBrk="1" hangingPunct="1"/>
            <a:r>
              <a:rPr lang="en-US" altLang="en-US" smtClean="0"/>
              <a:t>Subdermal, non-dominant arm</a:t>
            </a:r>
          </a:p>
          <a:p>
            <a:pPr lvl="1" eaLnBrk="1" hangingPunct="1"/>
            <a:r>
              <a:rPr lang="en-US" altLang="en-US" smtClean="0"/>
              <a:t>Subcutaneous, non-dominant arm</a:t>
            </a:r>
          </a:p>
          <a:p>
            <a:pPr lvl="1" eaLnBrk="1" hangingPunct="1"/>
            <a:r>
              <a:rPr lang="en-US" altLang="en-US" smtClean="0"/>
              <a:t>Intradermal, non-dominant arm</a:t>
            </a:r>
          </a:p>
          <a:p>
            <a:pPr lvl="1" eaLnBrk="1" hangingPunct="1"/>
            <a:r>
              <a:rPr lang="en-US" altLang="en-US" smtClean="0"/>
              <a:t>Subdermal, buttock</a:t>
            </a:r>
          </a:p>
          <a:p>
            <a:pPr eaLnBrk="1" hangingPunct="1"/>
            <a:r>
              <a:rPr lang="en-US" altLang="en-US" smtClean="0"/>
              <a:t>ANS: Subdermal, non-dominant arm</a:t>
            </a:r>
          </a:p>
        </p:txBody>
      </p:sp>
      <p:sp>
        <p:nvSpPr>
          <p:cNvPr id="8294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829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294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6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>
          <a:xfrm>
            <a:off x="457200" y="139065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700" smtClean="0"/>
              <a:t>Highly effective: failure rate 0.07/100 woman years</a:t>
            </a:r>
          </a:p>
          <a:p>
            <a:pPr eaLnBrk="1" hangingPunct="1"/>
            <a:r>
              <a:rPr lang="en-US" altLang="en-US" sz="2700" smtClean="0"/>
              <a:t>Long acting </a:t>
            </a:r>
            <a:r>
              <a:rPr lang="en-US" altLang="en-US" sz="2700" smtClean="0">
                <a:sym typeface="Wingdings" pitchFamily="2" charset="2"/>
              </a:rPr>
              <a:t> 3 years</a:t>
            </a:r>
          </a:p>
          <a:p>
            <a:pPr eaLnBrk="1" hangingPunct="1"/>
            <a:r>
              <a:rPr lang="en-US" altLang="en-US" sz="2700" smtClean="0">
                <a:sym typeface="Wingdings" pitchFamily="2" charset="2"/>
              </a:rPr>
              <a:t>Doesn’t contain oestrogen</a:t>
            </a:r>
          </a:p>
          <a:p>
            <a:pPr eaLnBrk="1" hangingPunct="1"/>
            <a:r>
              <a:rPr lang="en-US" altLang="en-US" sz="2700" smtClean="0">
                <a:sym typeface="Wingdings" pitchFamily="2" charset="2"/>
              </a:rPr>
              <a:t>Can be used immediately after TOP</a:t>
            </a:r>
          </a:p>
          <a:p>
            <a:pPr eaLnBrk="1" hangingPunct="1"/>
            <a:r>
              <a:rPr lang="en-US" altLang="en-US" sz="2700" smtClean="0">
                <a:sym typeface="Wingdings" pitchFamily="2" charset="2"/>
              </a:rPr>
              <a:t>Adverse effect</a:t>
            </a:r>
          </a:p>
          <a:p>
            <a:pPr lvl="1" eaLnBrk="1" hangingPunct="1"/>
            <a:r>
              <a:rPr lang="en-US" altLang="en-US" sz="2700" smtClean="0">
                <a:sym typeface="Wingdings" pitchFamily="2" charset="2"/>
              </a:rPr>
              <a:t>Irregular bleeding</a:t>
            </a:r>
          </a:p>
          <a:p>
            <a:pPr lvl="1" eaLnBrk="1" hangingPunct="1"/>
            <a:r>
              <a:rPr lang="en-US" altLang="en-US" sz="2700" smtClean="0">
                <a:sym typeface="Wingdings" pitchFamily="2" charset="2"/>
              </a:rPr>
              <a:t>Progestogen effects  headache, nausea, breast pain</a:t>
            </a:r>
          </a:p>
          <a:p>
            <a:pPr eaLnBrk="1" hangingPunct="1"/>
            <a:r>
              <a:rPr lang="en-US" altLang="en-US" sz="2700" smtClean="0">
                <a:sym typeface="Wingdings" pitchFamily="2" charset="2"/>
              </a:rPr>
              <a:t>Contraindications</a:t>
            </a:r>
          </a:p>
          <a:p>
            <a:pPr lvl="1" eaLnBrk="1" hangingPunct="1"/>
            <a:r>
              <a:rPr lang="en-US" altLang="en-US" sz="2700" smtClean="0">
                <a:sym typeface="Wingdings" pitchFamily="2" charset="2"/>
              </a:rPr>
              <a:t>Current breast cancer</a:t>
            </a:r>
            <a:endParaRPr lang="en-US" altLang="en-US" sz="2700" smtClean="0"/>
          </a:p>
        </p:txBody>
      </p:sp>
      <p:sp>
        <p:nvSpPr>
          <p:cNvPr id="8397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8397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397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Implant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300" smtClean="0"/>
              <a:t>Which one of the following statements regarding the link between intrauterine devices (IUDs) and ectopic pregnancies is correct?</a:t>
            </a:r>
          </a:p>
          <a:p>
            <a:pPr lvl="1" eaLnBrk="1" hangingPunct="1"/>
            <a:r>
              <a:rPr lang="en-GB" altLang="en-US" sz="2300" smtClean="0"/>
              <a:t>The proportion of pregnancies that are ectopic is increased and the absolute number is increased</a:t>
            </a:r>
          </a:p>
          <a:p>
            <a:pPr lvl="1" eaLnBrk="1" hangingPunct="1"/>
            <a:r>
              <a:rPr lang="en-GB" altLang="en-US" sz="2300" smtClean="0"/>
              <a:t>The proportion of pregnancies that are ectopic is increased but the absolute number is decreased</a:t>
            </a:r>
          </a:p>
          <a:p>
            <a:pPr lvl="1" eaLnBrk="1" hangingPunct="1"/>
            <a:r>
              <a:rPr lang="en-GB" altLang="en-US" sz="2300" smtClean="0"/>
              <a:t>Having an IUD has no effect on rate of ectopic pregnancies</a:t>
            </a:r>
          </a:p>
          <a:p>
            <a:pPr lvl="1" eaLnBrk="1" hangingPunct="1"/>
            <a:r>
              <a:rPr lang="en-GB" altLang="en-US" sz="2300" smtClean="0"/>
              <a:t>The proportion of pregnancies that are ectopic is decreased and the absolute number is decreased</a:t>
            </a:r>
          </a:p>
          <a:p>
            <a:pPr lvl="1" eaLnBrk="1" hangingPunct="1"/>
            <a:r>
              <a:rPr lang="en-GB" altLang="en-US" sz="2300" smtClean="0"/>
              <a:t>The proportion of pregnancies that are ectopic is decreased but the absolute number is increased</a:t>
            </a:r>
          </a:p>
          <a:p>
            <a:pPr eaLnBrk="1" hangingPunct="1"/>
            <a:r>
              <a:rPr lang="en-GB" altLang="en-US" sz="2300" smtClean="0"/>
              <a:t>ANS: 2</a:t>
            </a:r>
            <a:endParaRPr lang="en-US" altLang="en-US" sz="2300" smtClean="0"/>
          </a:p>
        </p:txBody>
      </p:sp>
      <p:sp>
        <p:nvSpPr>
          <p:cNvPr id="84994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849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6332538"/>
            <a:ext cx="15430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4997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Question 7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700" smtClean="0"/>
              <a:t>Copper coil with plastic frame. IUS/Mirina has progesterone</a:t>
            </a:r>
          </a:p>
          <a:p>
            <a:pPr eaLnBrk="1" hangingPunct="1"/>
            <a:r>
              <a:rPr lang="en-US" altLang="en-US" sz="2700" smtClean="0"/>
              <a:t>Highly effective </a:t>
            </a:r>
          </a:p>
          <a:p>
            <a:pPr eaLnBrk="1" hangingPunct="1"/>
            <a:r>
              <a:rPr lang="en-US" altLang="en-US" sz="2700" smtClean="0"/>
              <a:t>Mode of action</a:t>
            </a:r>
          </a:p>
          <a:p>
            <a:pPr lvl="1" eaLnBrk="1" hangingPunct="1"/>
            <a:r>
              <a:rPr lang="en-US" altLang="en-US" sz="2700" smtClean="0"/>
              <a:t>IUD </a:t>
            </a:r>
            <a:r>
              <a:rPr lang="en-US" altLang="en-US" sz="2700" smtClean="0">
                <a:sym typeface="Wingdings" pitchFamily="2" charset="2"/>
              </a:rPr>
              <a:t> coper ions  decreased sperm motility and survival  decreased fertilization</a:t>
            </a:r>
          </a:p>
          <a:p>
            <a:pPr lvl="1" eaLnBrk="1" hangingPunct="1"/>
            <a:r>
              <a:rPr lang="en-US" altLang="en-US" sz="2700" smtClean="0"/>
              <a:t>IUS </a:t>
            </a:r>
            <a:r>
              <a:rPr lang="en-US" altLang="en-US" sz="2700" smtClean="0">
                <a:sym typeface="Wingdings" pitchFamily="2" charset="2"/>
              </a:rPr>
              <a:t> Prevents endometrial proliferation and cervical mucous thickening</a:t>
            </a:r>
            <a:endParaRPr lang="en-US" altLang="en-US" sz="2700" smtClean="0"/>
          </a:p>
          <a:p>
            <a:pPr eaLnBrk="1" hangingPunct="1"/>
            <a:r>
              <a:rPr lang="en-US" altLang="en-US" sz="2700" smtClean="0"/>
              <a:t>IUD effective immediately. IUS 7 days extra protection</a:t>
            </a:r>
          </a:p>
        </p:txBody>
      </p:sp>
      <p:sp>
        <p:nvSpPr>
          <p:cNvPr id="86018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860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IUD and IUS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87042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mtClean="0"/>
              <a:t>Advantages</a:t>
            </a:r>
          </a:p>
        </p:txBody>
      </p:sp>
      <p:sp>
        <p:nvSpPr>
          <p:cNvPr id="8704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altLang="en-US" smtClean="0"/>
              <a:t>Long term, 5 years</a:t>
            </a:r>
          </a:p>
          <a:p>
            <a:r>
              <a:rPr lang="en-GB" altLang="en-US" smtClean="0"/>
              <a:t>99% effective</a:t>
            </a:r>
          </a:p>
          <a:p>
            <a:r>
              <a:rPr lang="en-GB" altLang="en-US" smtClean="0"/>
              <a:t>IUD effective immediately and used as emergency contraception</a:t>
            </a:r>
          </a:p>
          <a:p>
            <a:pPr lvl="1"/>
            <a:r>
              <a:rPr lang="en-GB" altLang="en-US" smtClean="0"/>
              <a:t>If inserted after 40, can leave until after menopuase</a:t>
            </a:r>
          </a:p>
        </p:txBody>
      </p:sp>
      <p:sp>
        <p:nvSpPr>
          <p:cNvPr id="87044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altLang="en-US" smtClean="0"/>
              <a:t>Disadvantages</a:t>
            </a:r>
          </a:p>
        </p:txBody>
      </p:sp>
      <p:sp>
        <p:nvSpPr>
          <p:cNvPr id="8704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03438"/>
            <a:ext cx="4041775" cy="3951287"/>
          </a:xfrm>
        </p:spPr>
        <p:txBody>
          <a:bodyPr/>
          <a:lstStyle/>
          <a:p>
            <a:r>
              <a:rPr lang="en-GB" altLang="en-US" smtClean="0"/>
              <a:t>Risk of perforation on insertion 2/1000</a:t>
            </a:r>
          </a:p>
          <a:p>
            <a:r>
              <a:rPr lang="en-GB" altLang="en-US" smtClean="0"/>
              <a:t>Increased proportion of ectopic pregnancies</a:t>
            </a:r>
          </a:p>
          <a:p>
            <a:r>
              <a:rPr lang="en-GB" altLang="en-US" smtClean="0"/>
              <a:t>Infection</a:t>
            </a:r>
          </a:p>
          <a:p>
            <a:r>
              <a:rPr lang="en-GB" altLang="en-US" smtClean="0"/>
              <a:t>IUD</a:t>
            </a:r>
          </a:p>
          <a:p>
            <a:pPr lvl="1"/>
            <a:r>
              <a:rPr lang="en-GB" altLang="en-US" smtClean="0"/>
              <a:t>Can cause menorrhagia and dysmenorrhagia</a:t>
            </a:r>
          </a:p>
          <a:p>
            <a:r>
              <a:rPr lang="en-GB" altLang="en-US" smtClean="0"/>
              <a:t>IUS</a:t>
            </a:r>
          </a:p>
          <a:p>
            <a:pPr lvl="1"/>
            <a:r>
              <a:rPr lang="en-GB" altLang="en-US" smtClean="0"/>
              <a:t>Initial frequent uterine bleeding and spotting</a:t>
            </a:r>
          </a:p>
          <a:p>
            <a:pPr lvl="1"/>
            <a:endParaRPr lang="en-GB" altLang="en-US" smtClean="0"/>
          </a:p>
        </p:txBody>
      </p:sp>
      <p:sp>
        <p:nvSpPr>
          <p:cNvPr id="8704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870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704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IUD and IUS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Content Placeholder 1" descr="Screen Shot 2014-10-30 at 17.42.0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8" r="-37"/>
          <a:stretch>
            <a:fillRect/>
          </a:stretch>
        </p:blipFill>
        <p:spPr>
          <a:xfrm>
            <a:off x="287338" y="1508125"/>
            <a:ext cx="3054350" cy="3743325"/>
          </a:xfrm>
        </p:spPr>
      </p:pic>
      <p:sp>
        <p:nvSpPr>
          <p:cNvPr id="88066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880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8069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Menopause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88070" name="Content Placeholder 1" descr="Screen Shot 2014-10-30 at 11.28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" b="2634"/>
          <a:stretch>
            <a:fillRect/>
          </a:stretch>
        </p:blipFill>
        <p:spPr bwMode="auto">
          <a:xfrm>
            <a:off x="3535363" y="1524000"/>
            <a:ext cx="5632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Content Placeholder 1" descr="Screen Shot 2014-10-30 at 11.28.0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" b="2634"/>
          <a:stretch>
            <a:fillRect/>
          </a:stretch>
        </p:blipFill>
        <p:spPr>
          <a:xfrm>
            <a:off x="457200" y="1524000"/>
            <a:ext cx="8229600" cy="3624263"/>
          </a:xfrm>
        </p:spPr>
      </p:pic>
      <p:sp>
        <p:nvSpPr>
          <p:cNvPr id="89090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8909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89093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Menopause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Menopause under 40</a:t>
            </a:r>
          </a:p>
          <a:p>
            <a:r>
              <a:rPr lang="en-US" altLang="en-US" smtClean="0"/>
              <a:t>1% women</a:t>
            </a:r>
          </a:p>
          <a:p>
            <a:r>
              <a:rPr lang="en-US" altLang="en-US" smtClean="0"/>
              <a:t>Idiopathic in most</a:t>
            </a:r>
          </a:p>
          <a:p>
            <a:r>
              <a:rPr lang="en-US" altLang="en-US" smtClean="0"/>
              <a:t>Surgical – following bilateral oopherectomy</a:t>
            </a:r>
          </a:p>
          <a:p>
            <a:r>
              <a:rPr lang="en-US" altLang="en-US" smtClean="0"/>
              <a:t>Infection, autoimmune disorders, chemo, ovarian dysgenesis, metabolic disease</a:t>
            </a:r>
          </a:p>
          <a:p>
            <a:r>
              <a:rPr lang="en-US" altLang="en-US" smtClean="0"/>
              <a:t>HRT until 50</a:t>
            </a:r>
          </a:p>
          <a:p>
            <a:r>
              <a:rPr lang="en-US" altLang="en-US" smtClean="0"/>
              <a:t>Oocyte donation for fertility</a:t>
            </a:r>
          </a:p>
        </p:txBody>
      </p:sp>
      <p:pic>
        <p:nvPicPr>
          <p:cNvPr id="9011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sp>
        <p:nvSpPr>
          <p:cNvPr id="90116" name="TextBox 3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768350"/>
          </a:xfrm>
          <a:solidFill>
            <a:srgbClr val="A793BF">
              <a:alpha val="72940"/>
            </a:srgbClr>
          </a:solidFill>
        </p:spPr>
        <p:txBody>
          <a:bodyPr>
            <a:spAutoFit/>
          </a:bodyPr>
          <a:lstStyle/>
          <a:p>
            <a:r>
              <a:rPr lang="en-US" altLang="en-US" smtClean="0"/>
              <a:t>Premature Menopause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Vaginal bleeding after menopause</a:t>
            </a:r>
          </a:p>
          <a:p>
            <a:r>
              <a:rPr lang="en-US" altLang="en-US" smtClean="0"/>
              <a:t>Causes</a:t>
            </a:r>
          </a:p>
          <a:p>
            <a:pPr lvl="1"/>
            <a:r>
              <a:rPr lang="en-US" altLang="en-US" smtClean="0"/>
              <a:t>Endometrial carcinoma, endometrial hyperpplasia +/- atypia and polyps, cervical carcinoma, atrophic vaginitis, cervitis, ovarian carcinoma, cervical polyps</a:t>
            </a:r>
          </a:p>
          <a:p>
            <a:r>
              <a:rPr lang="en-US" altLang="en-US" smtClean="0"/>
              <a:t>Investigation – Bimanual and speculum examination, cervical smear, transvaginal ultrasound (measure endometrial thickness) and</a:t>
            </a:r>
          </a:p>
          <a:p>
            <a:endParaRPr lang="en-US" altLang="en-US" smtClean="0"/>
          </a:p>
        </p:txBody>
      </p:sp>
      <p:pic>
        <p:nvPicPr>
          <p:cNvPr id="9113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sp>
        <p:nvSpPr>
          <p:cNvPr id="91140" name="TextBox 3"/>
          <p:cNvSpPr>
            <a:spLocks noGrp="1" noChangeArrowheads="1"/>
          </p:cNvSpPr>
          <p:nvPr>
            <p:ph type="title"/>
          </p:nvPr>
        </p:nvSpPr>
        <p:spPr>
          <a:xfrm>
            <a:off x="457200" y="461963"/>
            <a:ext cx="8229600" cy="768350"/>
          </a:xfrm>
          <a:solidFill>
            <a:srgbClr val="A793BF">
              <a:alpha val="72940"/>
            </a:srgbClr>
          </a:solidFill>
        </p:spPr>
        <p:txBody>
          <a:bodyPr>
            <a:spAutoFit/>
          </a:bodyPr>
          <a:lstStyle/>
          <a:p>
            <a:r>
              <a:rPr lang="en-US" altLang="en-US" smtClean="0"/>
              <a:t>Post Menopausal Bleeding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Content Placeholder 1" descr="Screen Shot 2014-10-30 at 11.28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3" b="-1109"/>
          <a:stretch>
            <a:fillRect/>
          </a:stretch>
        </p:blipFill>
        <p:spPr>
          <a:xfrm>
            <a:off x="457200" y="1574800"/>
            <a:ext cx="8229600" cy="3251200"/>
          </a:xfrm>
        </p:spPr>
      </p:pic>
      <p:sp>
        <p:nvSpPr>
          <p:cNvPr id="92162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921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4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mtClean="0"/>
              <a:t>Initially secreted in low amounts from granulosa cells</a:t>
            </a:r>
          </a:p>
          <a:p>
            <a:r>
              <a:rPr lang="en-US" altLang="en-US" smtClean="0"/>
              <a:t>Some diffuses into plasma and continues cell growth with FSH</a:t>
            </a:r>
          </a:p>
          <a:p>
            <a:r>
              <a:rPr lang="en-US" altLang="en-US" smtClean="0"/>
              <a:t>Increases before ovulation because secreted from dominant follicle</a:t>
            </a:r>
          </a:p>
          <a:p>
            <a:endParaRPr lang="en-US" altLang="en-US" smtClean="0"/>
          </a:p>
        </p:txBody>
      </p:sp>
      <p:sp>
        <p:nvSpPr>
          <p:cNvPr id="10243" name="TextBox 10"/>
          <p:cNvSpPr txBox="1">
            <a:spLocks noChangeArrowheads="1"/>
          </p:cNvSpPr>
          <p:nvPr/>
        </p:nvSpPr>
        <p:spPr bwMode="auto">
          <a:xfrm>
            <a:off x="26733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1024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61976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457200" y="458788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Oestogen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47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5113"/>
            <a:ext cx="40386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15"/>
          <p:cNvSpPr>
            <a:spLocks noGrp="1"/>
          </p:cNvSpPr>
          <p:nvPr>
            <p:ph sz="quarter" idx="4"/>
          </p:nvPr>
        </p:nvSpPr>
        <p:spPr>
          <a:xfrm>
            <a:off x="284163" y="3121025"/>
            <a:ext cx="4041775" cy="2292350"/>
          </a:xfrm>
        </p:spPr>
        <p:txBody>
          <a:bodyPr/>
          <a:lstStyle/>
          <a:p>
            <a:r>
              <a:rPr lang="en-US" altLang="en-US" smtClean="0"/>
              <a:t>Negative Feedback</a:t>
            </a:r>
          </a:p>
          <a:p>
            <a:pPr lvl="1"/>
            <a:r>
              <a:rPr lang="en-US" altLang="en-US" smtClean="0"/>
              <a:t>When in small concentrations</a:t>
            </a:r>
          </a:p>
          <a:p>
            <a:pPr lvl="1"/>
            <a:r>
              <a:rPr lang="en-US" altLang="en-US" smtClean="0"/>
              <a:t>Act on hypothalamus to decrease GnRH pulses </a:t>
            </a:r>
            <a:r>
              <a:rPr lang="en-US" altLang="en-US" smtClean="0">
                <a:sym typeface="Wingdings" pitchFamily="2" charset="2"/>
              </a:rPr>
              <a:t> Decreasing FSH/LH</a:t>
            </a:r>
            <a:endParaRPr lang="en-US" altLang="en-US" smtClean="0"/>
          </a:p>
          <a:p>
            <a:r>
              <a:rPr lang="en-US" altLang="en-US" smtClean="0"/>
              <a:t>Positive Feedback</a:t>
            </a:r>
          </a:p>
          <a:p>
            <a:pPr lvl="1"/>
            <a:r>
              <a:rPr lang="en-US" altLang="en-US" smtClean="0"/>
              <a:t>At high concentrations</a:t>
            </a:r>
          </a:p>
          <a:p>
            <a:pPr lvl="1"/>
            <a:r>
              <a:rPr lang="en-US" altLang="en-US" smtClean="0"/>
              <a:t>Increase gonadotropin </a:t>
            </a:r>
            <a:r>
              <a:rPr lang="en-US" altLang="en-US" smtClean="0">
                <a:sym typeface="Wingdings" pitchFamily="2" charset="2"/>
              </a:rPr>
              <a:t> LH surge</a:t>
            </a:r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10249" name="Text Placeholder 2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20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9318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TextBox 3"/>
          <p:cNvSpPr txBox="1">
            <a:spLocks noChangeArrowheads="1"/>
          </p:cNvSpPr>
          <p:nvPr/>
        </p:nvSpPr>
        <p:spPr bwMode="auto">
          <a:xfrm>
            <a:off x="339725" y="2478088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>
              <a:latin typeface="Calibri" pitchFamily="34" charset="0"/>
            </a:endParaRPr>
          </a:p>
        </p:txBody>
      </p:sp>
      <p:sp>
        <p:nvSpPr>
          <p:cNvPr id="93188" name="TextBox 4"/>
          <p:cNvSpPr txBox="1">
            <a:spLocks noChangeArrowheads="1"/>
          </p:cNvSpPr>
          <p:nvPr/>
        </p:nvSpPr>
        <p:spPr bwMode="auto">
          <a:xfrm>
            <a:off x="457200" y="2697163"/>
            <a:ext cx="8229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002060"/>
                </a:solidFill>
                <a:latin typeface="Calibri" pitchFamily="34" charset="0"/>
              </a:rPr>
              <a:t>Thank you!</a:t>
            </a:r>
            <a:endParaRPr lang="en-US" altLang="en-US" sz="540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3189" name="TextBox 1"/>
          <p:cNvSpPr txBox="1">
            <a:spLocks noChangeArrowheads="1"/>
          </p:cNvSpPr>
          <p:nvPr/>
        </p:nvSpPr>
        <p:spPr bwMode="auto">
          <a:xfrm>
            <a:off x="930275" y="3941763"/>
            <a:ext cx="6297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hlinkClick r:id="rId3"/>
              </a:rPr>
              <a:t>Rolla.ibrahim@hotmail.com</a:t>
            </a:r>
            <a:endParaRPr lang="en-US" altLang="en-US" sz="1800"/>
          </a:p>
          <a:p>
            <a:pPr eaLnBrk="1" hangingPunct="1"/>
            <a:r>
              <a:rPr lang="en-US" altLang="en-US" sz="1800"/>
              <a:t>oolaitan1@sheffield.ac.uk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Peer Teaching Society Master Slides 2010</Template>
  <TotalTime>2414</TotalTime>
  <Words>5255</Words>
  <Application>Microsoft Office PowerPoint</Application>
  <PresentationFormat>On-screen Show (4:3)</PresentationFormat>
  <Paragraphs>778</Paragraphs>
  <Slides>90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Peer Teaching Society Master Slides 2010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Premature Menopause</vt:lpstr>
      <vt:lpstr>Post Menopausal Bleeding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Alice Rutter</dc:creator>
  <cp:lastModifiedBy>Dell</cp:lastModifiedBy>
  <cp:revision>46</cp:revision>
  <dcterms:created xsi:type="dcterms:W3CDTF">2014-10-29T13:18:31Z</dcterms:created>
  <dcterms:modified xsi:type="dcterms:W3CDTF">2015-06-17T08:03:45Z</dcterms:modified>
</cp:coreProperties>
</file>