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4"/>
  </p:notesMasterIdLst>
  <p:handoutMasterIdLst>
    <p:handoutMasterId r:id="rId35"/>
  </p:handoutMasterIdLst>
  <p:sldIdLst>
    <p:sldId id="256" r:id="rId2"/>
    <p:sldId id="257" r:id="rId3"/>
    <p:sldId id="278" r:id="rId4"/>
    <p:sldId id="258" r:id="rId5"/>
    <p:sldId id="259" r:id="rId6"/>
    <p:sldId id="260" r:id="rId7"/>
    <p:sldId id="261" r:id="rId8"/>
    <p:sldId id="262" r:id="rId9"/>
    <p:sldId id="263" r:id="rId10"/>
    <p:sldId id="264" r:id="rId11"/>
    <p:sldId id="265" r:id="rId12"/>
    <p:sldId id="277" r:id="rId13"/>
    <p:sldId id="266" r:id="rId14"/>
    <p:sldId id="267" r:id="rId15"/>
    <p:sldId id="273" r:id="rId16"/>
    <p:sldId id="280" r:id="rId17"/>
    <p:sldId id="268" r:id="rId18"/>
    <p:sldId id="269" r:id="rId19"/>
    <p:sldId id="270" r:id="rId20"/>
    <p:sldId id="274" r:id="rId21"/>
    <p:sldId id="271" r:id="rId22"/>
    <p:sldId id="275" r:id="rId23"/>
    <p:sldId id="272" r:id="rId24"/>
    <p:sldId id="276" r:id="rId25"/>
    <p:sldId id="279" r:id="rId26"/>
    <p:sldId id="281" r:id="rId27"/>
    <p:sldId id="282" r:id="rId28"/>
    <p:sldId id="283" r:id="rId29"/>
    <p:sldId id="284" r:id="rId30"/>
    <p:sldId id="285" r:id="rId31"/>
    <p:sldId id="286" r:id="rId32"/>
    <p:sldId id="287" r:id="rId3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342" autoAdjust="0"/>
  </p:normalViewPr>
  <p:slideViewPr>
    <p:cSldViewPr>
      <p:cViewPr varScale="1">
        <p:scale>
          <a:sx n="111" d="100"/>
          <a:sy n="111" d="100"/>
        </p:scale>
        <p:origin x="161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79A89A08-81E2-435A-A390-8E29293366CE}" type="datetimeFigureOut">
              <a:rPr lang="en-GB" smtClean="0"/>
              <a:t>21/03/2017</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91EE63C5-5418-4B2E-A51B-DC786F16F151}" type="slidenum">
              <a:rPr lang="en-GB" smtClean="0"/>
              <a:t>‹#›</a:t>
            </a:fld>
            <a:endParaRPr lang="en-GB"/>
          </a:p>
        </p:txBody>
      </p:sp>
    </p:spTree>
    <p:extLst>
      <p:ext uri="{BB962C8B-B14F-4D97-AF65-F5344CB8AC3E}">
        <p14:creationId xmlns:p14="http://schemas.microsoft.com/office/powerpoint/2010/main" val="11632615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F6C80FC-E571-42AB-B768-BBC50B52DD7F}" type="datetimeFigureOut">
              <a:rPr lang="en-GB" smtClean="0"/>
              <a:t>21/03/2017</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7E61BE3-92C4-4B57-AA63-4186238C3499}" type="slidenum">
              <a:rPr lang="en-GB" smtClean="0"/>
              <a:t>‹#›</a:t>
            </a:fld>
            <a:endParaRPr lang="en-GB"/>
          </a:p>
        </p:txBody>
      </p:sp>
    </p:spTree>
    <p:extLst>
      <p:ext uri="{BB962C8B-B14F-4D97-AF65-F5344CB8AC3E}">
        <p14:creationId xmlns:p14="http://schemas.microsoft.com/office/powerpoint/2010/main" val="1123449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Why</a:t>
            </a:r>
            <a:r>
              <a:rPr lang="en-GB" baseline="0" dirty="0" smtClean="0"/>
              <a:t> do gram positive bacteria stain purple? </a:t>
            </a:r>
          </a:p>
          <a:p>
            <a:r>
              <a:rPr lang="en-GB" baseline="0" dirty="0" smtClean="0"/>
              <a:t>- Because these bacteria have a thicker peptidoglycan cell wall</a:t>
            </a:r>
            <a:endParaRPr lang="en-GB" dirty="0"/>
          </a:p>
        </p:txBody>
      </p:sp>
      <p:sp>
        <p:nvSpPr>
          <p:cNvPr id="4" name="Slide Number Placeholder 3"/>
          <p:cNvSpPr>
            <a:spLocks noGrp="1"/>
          </p:cNvSpPr>
          <p:nvPr>
            <p:ph type="sldNum" sz="quarter" idx="10"/>
          </p:nvPr>
        </p:nvSpPr>
        <p:spPr/>
        <p:txBody>
          <a:bodyPr/>
          <a:lstStyle/>
          <a:p>
            <a:fld id="{27E61BE3-92C4-4B57-AA63-4186238C3499}" type="slidenum">
              <a:rPr lang="en-GB" smtClean="0"/>
              <a:t>2</a:t>
            </a:fld>
            <a:endParaRPr lang="en-GB"/>
          </a:p>
        </p:txBody>
      </p:sp>
    </p:spTree>
    <p:extLst>
      <p:ext uri="{BB962C8B-B14F-4D97-AF65-F5344CB8AC3E}">
        <p14:creationId xmlns:p14="http://schemas.microsoft.com/office/powerpoint/2010/main" val="1311648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7E61BE3-92C4-4B57-AA63-4186238C3499}" type="slidenum">
              <a:rPr lang="en-GB" smtClean="0"/>
              <a:t>6</a:t>
            </a:fld>
            <a:endParaRPr lang="en-GB"/>
          </a:p>
        </p:txBody>
      </p:sp>
    </p:spTree>
    <p:extLst>
      <p:ext uri="{BB962C8B-B14F-4D97-AF65-F5344CB8AC3E}">
        <p14:creationId xmlns:p14="http://schemas.microsoft.com/office/powerpoint/2010/main" val="3963422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7E61BE3-92C4-4B57-AA63-4186238C3499}" type="slidenum">
              <a:rPr lang="en-GB" smtClean="0"/>
              <a:t>14</a:t>
            </a:fld>
            <a:endParaRPr lang="en-GB"/>
          </a:p>
        </p:txBody>
      </p:sp>
    </p:spTree>
    <p:extLst>
      <p:ext uri="{BB962C8B-B14F-4D97-AF65-F5344CB8AC3E}">
        <p14:creationId xmlns:p14="http://schemas.microsoft.com/office/powerpoint/2010/main" val="3670037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7E61BE3-92C4-4B57-AA63-4186238C3499}" type="slidenum">
              <a:rPr lang="en-GB" smtClean="0"/>
              <a:t>23</a:t>
            </a:fld>
            <a:endParaRPr lang="en-GB"/>
          </a:p>
        </p:txBody>
      </p:sp>
    </p:spTree>
    <p:extLst>
      <p:ext uri="{BB962C8B-B14F-4D97-AF65-F5344CB8AC3E}">
        <p14:creationId xmlns:p14="http://schemas.microsoft.com/office/powerpoint/2010/main" val="29713100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040BBE7B-5E9D-46EA-B037-39EC0B4F4FE0}" type="datetimeFigureOut">
              <a:rPr lang="en-GB" smtClean="0"/>
              <a:t>21/03/2017</a:t>
            </a:fld>
            <a:endParaRPr lang="en-GB"/>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A8428FDC-C702-4AEE-AA23-7A1E215AE394}"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40BBE7B-5E9D-46EA-B037-39EC0B4F4FE0}" type="datetimeFigureOut">
              <a:rPr lang="en-GB" smtClean="0"/>
              <a:t>21/03/2017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428FDC-C702-4AEE-AA23-7A1E215AE394}"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40BBE7B-5E9D-46EA-B037-39EC0B4F4FE0}" type="datetimeFigureOut">
              <a:rPr lang="en-GB" smtClean="0"/>
              <a:t>21/03/2017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428FDC-C702-4AEE-AA23-7A1E215AE394}"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40BBE7B-5E9D-46EA-B037-39EC0B4F4FE0}" type="datetimeFigureOut">
              <a:rPr lang="en-GB" smtClean="0"/>
              <a:t>21/03/2017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428FDC-C702-4AEE-AA23-7A1E215AE394}" type="slidenum">
              <a:rPr lang="en-GB" smtClean="0"/>
              <a:t>‹#›</a:t>
            </a:fld>
            <a:endParaRPr lang="en-GB"/>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40BBE7B-5E9D-46EA-B037-39EC0B4F4FE0}" type="datetimeFigureOut">
              <a:rPr lang="en-GB" smtClean="0"/>
              <a:t>21/03/2017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428FDC-C702-4AEE-AA23-7A1E215AE394}" type="slidenum">
              <a:rPr lang="en-GB" smtClean="0"/>
              <a:t>‹#›</a:t>
            </a:fld>
            <a:endParaRPr lang="en-GB"/>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40BBE7B-5E9D-46EA-B037-39EC0B4F4FE0}" type="datetimeFigureOut">
              <a:rPr lang="en-GB" smtClean="0"/>
              <a:t>21/03/2017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8428FDC-C702-4AEE-AA23-7A1E215AE394}" type="slidenum">
              <a:rPr lang="en-GB" smtClean="0"/>
              <a:t>‹#›</a:t>
            </a:fld>
            <a:endParaRPr lang="en-GB"/>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40BBE7B-5E9D-46EA-B037-39EC0B4F4FE0}" type="datetimeFigureOut">
              <a:rPr lang="en-GB" smtClean="0"/>
              <a:t>21/03/2017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8428FDC-C702-4AEE-AA23-7A1E215AE394}"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40BBE7B-5E9D-46EA-B037-39EC0B4F4FE0}" type="datetimeFigureOut">
              <a:rPr lang="en-GB" smtClean="0"/>
              <a:t>21/03/2017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8428FDC-C702-4AEE-AA23-7A1E215AE394}" type="slidenum">
              <a:rPr lang="en-GB" smtClean="0"/>
              <a:t>‹#›</a:t>
            </a:fld>
            <a:endParaRPr lang="en-GB"/>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0BBE7B-5E9D-46EA-B037-39EC0B4F4FE0}" type="datetimeFigureOut">
              <a:rPr lang="en-GB" smtClean="0"/>
              <a:t>21/03/2017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8428FDC-C702-4AEE-AA23-7A1E215AE394}"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040BBE7B-5E9D-46EA-B037-39EC0B4F4FE0}" type="datetimeFigureOut">
              <a:rPr lang="en-GB" smtClean="0"/>
              <a:t>21/03/2017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8428FDC-C702-4AEE-AA23-7A1E215AE394}"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40BBE7B-5E9D-46EA-B037-39EC0B4F4FE0}" type="datetimeFigureOut">
              <a:rPr lang="en-GB" smtClean="0"/>
              <a:t>21/03/2017</a:t>
            </a:fld>
            <a:endParaRPr lang="en-GB"/>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GB"/>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A8428FDC-C702-4AEE-AA23-7A1E215AE394}" type="slidenum">
              <a:rPr lang="en-GB" smtClean="0"/>
              <a:t>‹#›</a:t>
            </a:fld>
            <a:endParaRPr lang="en-GB"/>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040BBE7B-5E9D-46EA-B037-39EC0B4F4FE0}" type="datetimeFigureOut">
              <a:rPr lang="en-GB" smtClean="0"/>
              <a:t>21/03/2017</a:t>
            </a:fld>
            <a:endParaRPr lang="en-GB"/>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GB"/>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8428FDC-C702-4AEE-AA23-7A1E215AE394}"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uk/url?sa=i&amp;rct=j&amp;q=&amp;esrc=s&amp;source=images&amp;cd=&amp;cad=rja&amp;uact=8&amp;ved=0ahUKEwi2-avzleXSAhXCbxQKHRAkAusQjRwIBw&amp;url=http://www.the-broad-side.com/we-need-kim-kardashian-and-her-full-frontal-feminism-liz-henry&amp;bvm=bv.149760088,d.amc&amp;psig=AFQjCNG56oqiuz-YdspAxUP8VeqRm13RsQ&amp;ust=1490102327109139"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uk/url?sa=i&amp;rct=j&amp;q=&amp;esrc=s&amp;source=images&amp;cd=&amp;cad=rja&amp;uact=8&amp;ved=0ahUKEwjL14uuluXSAhVLuhQKHXh-DiEQjRwIBw&amp;url=http://gawker.com/is-donald-trump-s-hair-a-60-000-weave-a-gawker-invest-1777581357&amp;bvm=bv.149760088,d.d24&amp;psig=AFQjCNHT9-MhIr5VPJgJXLPy0fokV5AzXg&amp;ust=1490102452518095"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google.co.uk/url?sa=i&amp;rct=j&amp;q=&amp;esrc=s&amp;source=images&amp;cd=&amp;cad=rja&amp;uact=8&amp;ved=0ahUKEwjw7J_XluXSAhWG7RQKHZA_CjQQjRwIBw&amp;url=https://studybreaks.com/2015/12/08/the-nightmarish-reality-of-a-trump-presidency/&amp;bvm=bv.149760088,d.d24&amp;psig=AFQjCNG8qBpnwD8-C-NCOzZlhwDBuTL7zg&amp;ust=1490102535959896"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co.uk/url?sa=i&amp;rct=j&amp;q=&amp;esrc=s&amp;source=images&amp;cd=&amp;cad=rja&amp;uact=8&amp;ved=0ahUKEwia-c6dl-XSAhVrCcAKHbvoCSYQjRwIBw&amp;url=http://www.instyle.com/news/brooklyn-beckham-harper-beckham-red-boots-instagram&amp;psig=AFQjCNHt3M1x0thWbifM2uhAokupzU9TyQ&amp;ust=1490102653436074"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ahUKEwi6sonYl-XSAhXlAcAKHfkhB6YQjRwIBw&amp;url=http://radaronline.com/exclusives/2013/05/exposed-the-truth-about-lilos-cocaine-use-she-says-maybe-4-or-5-times-but-what-about-these-15-incidents/&amp;psig=AFQjCNFTvtTMQcMY8Tkx0qH2BBgewibvmw&amp;ust=1490102795517692"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co.uk/url?sa=i&amp;rct=j&amp;q=&amp;esrc=s&amp;source=images&amp;cd=&amp;cad=rja&amp;uact=8&amp;ved=0ahUKEwj4pujOmuXSAhUGBMAKHSKTChIQjRwIBw&amp;url=http://www.mirror.co.uk/tv/tv-news/clip-of-sir-tom-jones-name-773853&amp;psig=AFQjCNGSImpLON7OmgOq2igvk-RDQXQ-tg&amp;ust=1490103592855322"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Microbiology </a:t>
            </a:r>
            <a:endParaRPr lang="en-GB" dirty="0"/>
          </a:p>
        </p:txBody>
      </p:sp>
      <p:sp>
        <p:nvSpPr>
          <p:cNvPr id="3" name="Subtitle 2"/>
          <p:cNvSpPr>
            <a:spLocks noGrp="1"/>
          </p:cNvSpPr>
          <p:nvPr>
            <p:ph type="subTitle" idx="1"/>
          </p:nvPr>
        </p:nvSpPr>
        <p:spPr>
          <a:xfrm>
            <a:off x="1979712" y="3501008"/>
            <a:ext cx="6400800" cy="1752600"/>
          </a:xfrm>
        </p:spPr>
        <p:txBody>
          <a:bodyPr>
            <a:normAutofit/>
          </a:bodyPr>
          <a:lstStyle/>
          <a:p>
            <a:r>
              <a:rPr lang="en-GB" sz="2400" dirty="0" smtClean="0"/>
              <a:t>Phase 2a </a:t>
            </a:r>
          </a:p>
          <a:p>
            <a:r>
              <a:rPr lang="en-GB" sz="2000" dirty="0" smtClean="0"/>
              <a:t>By Laura </a:t>
            </a:r>
            <a:r>
              <a:rPr lang="en-GB" sz="2000" dirty="0" err="1" smtClean="0"/>
              <a:t>MacKenzie</a:t>
            </a:r>
            <a:r>
              <a:rPr lang="en-GB" sz="2000" dirty="0" smtClean="0"/>
              <a:t> &amp; Emma Wynne </a:t>
            </a:r>
            <a:endParaRPr lang="en-GB" sz="2000"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2400" y="5705439"/>
            <a:ext cx="1035210" cy="1026583"/>
          </a:xfrm>
          <a:prstGeom prst="rect">
            <a:avLst/>
          </a:prstGeom>
        </p:spPr>
      </p:pic>
      <p:sp>
        <p:nvSpPr>
          <p:cNvPr id="5" name="TextBox 10"/>
          <p:cNvSpPr txBox="1">
            <a:spLocks noChangeArrowheads="1"/>
          </p:cNvSpPr>
          <p:nvPr/>
        </p:nvSpPr>
        <p:spPr bwMode="auto">
          <a:xfrm>
            <a:off x="1187610" y="6343650"/>
            <a:ext cx="50657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200" dirty="0"/>
              <a:t>The Peer Teaching Society is not liable for false or misleading information…</a:t>
            </a:r>
            <a:endParaRPr lang="en-US" altLang="en-US" sz="1200" dirty="0"/>
          </a:p>
        </p:txBody>
      </p:sp>
    </p:spTree>
    <p:extLst>
      <p:ext uri="{BB962C8B-B14F-4D97-AF65-F5344CB8AC3E}">
        <p14:creationId xmlns:p14="http://schemas.microsoft.com/office/powerpoint/2010/main" val="41059859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96069"/>
            <a:ext cx="8229600" cy="994122"/>
          </a:xfrm>
        </p:spPr>
        <p:txBody>
          <a:bodyPr/>
          <a:lstStyle/>
          <a:p>
            <a:r>
              <a:rPr lang="en-GB" dirty="0" smtClean="0"/>
              <a:t>Gram negative bacilli </a:t>
            </a:r>
            <a:endParaRPr lang="en-GB" dirty="0"/>
          </a:p>
        </p:txBody>
      </p:sp>
      <p:sp>
        <p:nvSpPr>
          <p:cNvPr id="23" name="TextBox 22"/>
          <p:cNvSpPr txBox="1"/>
          <p:nvPr/>
        </p:nvSpPr>
        <p:spPr>
          <a:xfrm>
            <a:off x="0" y="1340768"/>
            <a:ext cx="8701198" cy="800219"/>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t>how do you differentiate between the different types?</a:t>
            </a:r>
          </a:p>
          <a:p>
            <a:endParaRPr lang="en-GB" dirty="0"/>
          </a:p>
        </p:txBody>
      </p:sp>
      <p:sp>
        <p:nvSpPr>
          <p:cNvPr id="24" name="TextBox 23"/>
          <p:cNvSpPr txBox="1"/>
          <p:nvPr/>
        </p:nvSpPr>
        <p:spPr>
          <a:xfrm>
            <a:off x="435135" y="2242141"/>
            <a:ext cx="4847662" cy="738664"/>
          </a:xfrm>
          <a:prstGeom prst="rect">
            <a:avLst/>
          </a:prstGeom>
          <a:noFill/>
        </p:spPr>
        <p:txBody>
          <a:bodyPr wrap="square" rtlCol="0">
            <a:spAutoFit/>
          </a:bodyPr>
          <a:lstStyle/>
          <a:p>
            <a:pPr marL="0" lvl="1"/>
            <a:r>
              <a:rPr lang="en-GB" sz="2400" dirty="0" smtClean="0"/>
              <a:t>- </a:t>
            </a:r>
            <a:r>
              <a:rPr lang="en-GB" sz="2000" dirty="0" smtClean="0"/>
              <a:t>Appearance on </a:t>
            </a:r>
            <a:r>
              <a:rPr lang="en-GB" sz="2000" dirty="0" err="1" smtClean="0"/>
              <a:t>MacConkey</a:t>
            </a:r>
            <a:r>
              <a:rPr lang="en-GB" sz="2000" dirty="0" smtClean="0"/>
              <a:t> plate </a:t>
            </a:r>
          </a:p>
          <a:p>
            <a:endParaRPr lang="en-GB" dirty="0"/>
          </a:p>
        </p:txBody>
      </p:sp>
      <p:grpSp>
        <p:nvGrpSpPr>
          <p:cNvPr id="37" name="Group 36"/>
          <p:cNvGrpSpPr/>
          <p:nvPr/>
        </p:nvGrpSpPr>
        <p:grpSpPr>
          <a:xfrm>
            <a:off x="431032" y="2972885"/>
            <a:ext cx="8712968" cy="3847207"/>
            <a:chOff x="251520" y="2924944"/>
            <a:chExt cx="8712968" cy="3847207"/>
          </a:xfrm>
        </p:grpSpPr>
        <p:grpSp>
          <p:nvGrpSpPr>
            <p:cNvPr id="25" name="Group 24"/>
            <p:cNvGrpSpPr/>
            <p:nvPr/>
          </p:nvGrpSpPr>
          <p:grpSpPr>
            <a:xfrm>
              <a:off x="251520" y="2924944"/>
              <a:ext cx="8712968" cy="3847207"/>
              <a:chOff x="251520" y="2924944"/>
              <a:chExt cx="8712968" cy="3847207"/>
            </a:xfrm>
          </p:grpSpPr>
          <p:sp>
            <p:nvSpPr>
              <p:cNvPr id="4" name="Rectangle 3"/>
              <p:cNvSpPr/>
              <p:nvPr/>
            </p:nvSpPr>
            <p:spPr>
              <a:xfrm>
                <a:off x="251520" y="2924944"/>
                <a:ext cx="8712968" cy="3847207"/>
              </a:xfrm>
              <a:prstGeom prst="rect">
                <a:avLst/>
              </a:prstGeom>
            </p:spPr>
            <p:txBody>
              <a:bodyPr wrap="square">
                <a:spAutoFit/>
              </a:bodyPr>
              <a:lstStyle/>
              <a:p>
                <a:r>
                  <a:rPr lang="en-GB" sz="2800" dirty="0" smtClean="0"/>
                  <a:t>                       </a:t>
                </a:r>
                <a:r>
                  <a:rPr lang="en-GB" sz="2800" dirty="0" err="1" smtClean="0"/>
                  <a:t>MacConkey</a:t>
                </a:r>
                <a:r>
                  <a:rPr lang="en-GB" sz="2800" dirty="0" smtClean="0"/>
                  <a:t> plate</a:t>
                </a:r>
              </a:p>
              <a:p>
                <a:r>
                  <a:rPr lang="en-GB" dirty="0" smtClean="0"/>
                  <a:t>                               (simple growth requirements)</a:t>
                </a:r>
              </a:p>
              <a:p>
                <a:endParaRPr lang="en-GB" dirty="0" smtClean="0"/>
              </a:p>
              <a:p>
                <a:r>
                  <a:rPr lang="en-GB" b="1" dirty="0" smtClean="0"/>
                  <a:t>Lactose fermenters  </a:t>
                </a:r>
                <a:r>
                  <a:rPr lang="en-GB" dirty="0" smtClean="0"/>
                  <a:t>(pink):                          </a:t>
                </a:r>
                <a:r>
                  <a:rPr lang="en-GB" b="1" dirty="0" smtClean="0"/>
                  <a:t>Non-lactose fermenters </a:t>
                </a:r>
                <a:r>
                  <a:rPr lang="en-GB" dirty="0" smtClean="0"/>
                  <a:t>(pale):                                                                   </a:t>
                </a:r>
                <a:r>
                  <a:rPr lang="en-GB" i="1" dirty="0" smtClean="0"/>
                  <a:t>E. coli                                                                      </a:t>
                </a:r>
              </a:p>
              <a:p>
                <a:r>
                  <a:rPr lang="en-GB" i="1" dirty="0" err="1" smtClean="0"/>
                  <a:t>Klebsiella</a:t>
                </a:r>
                <a:r>
                  <a:rPr lang="en-GB" i="1" dirty="0" smtClean="0"/>
                  <a:t> </a:t>
                </a:r>
                <a:r>
                  <a:rPr lang="en-GB" i="1" dirty="0" err="1"/>
                  <a:t>pneumoniae</a:t>
                </a:r>
                <a:r>
                  <a:rPr lang="en-GB" i="1" dirty="0"/>
                  <a:t>                                      </a:t>
                </a:r>
                <a:r>
                  <a:rPr lang="en-GB" i="1" dirty="0" smtClean="0"/>
                  <a:t>      </a:t>
                </a:r>
                <a:r>
                  <a:rPr lang="en-GB" dirty="0" smtClean="0"/>
                  <a:t>oxidase test</a:t>
                </a:r>
              </a:p>
              <a:p>
                <a:endParaRPr lang="en-GB" dirty="0" smtClean="0"/>
              </a:p>
              <a:p>
                <a:r>
                  <a:rPr lang="en-GB" i="1" dirty="0" smtClean="0"/>
                  <a:t>                                                                                                       </a:t>
                </a:r>
              </a:p>
              <a:p>
                <a:r>
                  <a:rPr lang="en-GB" i="1" dirty="0"/>
                  <a:t> </a:t>
                </a:r>
                <a:r>
                  <a:rPr lang="en-GB" i="1" dirty="0" smtClean="0"/>
                  <a:t>                                                 </a:t>
                </a:r>
                <a:r>
                  <a:rPr lang="en-GB" dirty="0" err="1" smtClean="0"/>
                  <a:t>enterobacteria</a:t>
                </a:r>
                <a:r>
                  <a:rPr lang="en-GB" dirty="0"/>
                  <a:t>:</a:t>
                </a:r>
                <a:r>
                  <a:rPr lang="en-GB" dirty="0" smtClean="0"/>
                  <a:t>                  pseudomonas:</a:t>
                </a:r>
              </a:p>
              <a:p>
                <a:endParaRPr lang="en-GB" dirty="0"/>
              </a:p>
              <a:p>
                <a:r>
                  <a:rPr lang="en-GB" i="1" dirty="0" smtClean="0"/>
                  <a:t>                                                salmonella </a:t>
                </a:r>
                <a:r>
                  <a:rPr lang="en-GB" i="1" dirty="0" err="1" smtClean="0"/>
                  <a:t>enterica</a:t>
                </a:r>
                <a:r>
                  <a:rPr lang="en-GB" i="1" dirty="0" smtClean="0"/>
                  <a:t>             </a:t>
                </a:r>
                <a:r>
                  <a:rPr lang="en-GB" i="1" dirty="0" err="1" smtClean="0"/>
                  <a:t>p.aeruginosa</a:t>
                </a:r>
                <a:endParaRPr lang="en-GB" i="1" dirty="0" smtClean="0"/>
              </a:p>
              <a:p>
                <a:r>
                  <a:rPr lang="en-GB" i="1" dirty="0"/>
                  <a:t> </a:t>
                </a:r>
                <a:r>
                  <a:rPr lang="en-GB" i="1" dirty="0" smtClean="0"/>
                  <a:t>                                               </a:t>
                </a:r>
                <a:r>
                  <a:rPr lang="en-GB" i="1" dirty="0" err="1" smtClean="0"/>
                  <a:t>shigella</a:t>
                </a:r>
                <a:r>
                  <a:rPr lang="en-GB" i="1" dirty="0" smtClean="0"/>
                  <a:t> </a:t>
                </a:r>
                <a:r>
                  <a:rPr lang="en-GB" i="1" dirty="0" err="1" smtClean="0"/>
                  <a:t>dysenteriae</a:t>
                </a:r>
                <a:endParaRPr lang="en-GB" i="1" dirty="0" smtClean="0"/>
              </a:p>
              <a:p>
                <a:r>
                  <a:rPr lang="en-GB" i="1" dirty="0"/>
                  <a:t> </a:t>
                </a:r>
                <a:r>
                  <a:rPr lang="en-GB" i="1" dirty="0" smtClean="0"/>
                  <a:t>                                                </a:t>
                </a:r>
                <a:r>
                  <a:rPr lang="en-GB" i="1" dirty="0" err="1" smtClean="0"/>
                  <a:t>proteus</a:t>
                </a:r>
                <a:r>
                  <a:rPr lang="en-GB" i="1" dirty="0" smtClean="0"/>
                  <a:t> </a:t>
                </a:r>
                <a:r>
                  <a:rPr lang="en-GB" i="1" dirty="0" err="1" smtClean="0"/>
                  <a:t>mirabillis</a:t>
                </a:r>
                <a:r>
                  <a:rPr lang="en-GB" i="1" dirty="0" smtClean="0"/>
                  <a:t> </a:t>
                </a:r>
                <a:endParaRPr lang="en-GB" i="1" dirty="0"/>
              </a:p>
            </p:txBody>
          </p:sp>
          <p:cxnSp>
            <p:nvCxnSpPr>
              <p:cNvPr id="6" name="Straight Arrow Connector 5"/>
              <p:cNvCxnSpPr/>
              <p:nvPr/>
            </p:nvCxnSpPr>
            <p:spPr>
              <a:xfrm flipH="1">
                <a:off x="2064003" y="3303568"/>
                <a:ext cx="648072" cy="36004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8" name="Straight Arrow Connector 7"/>
              <p:cNvCxnSpPr/>
              <p:nvPr/>
            </p:nvCxnSpPr>
            <p:spPr>
              <a:xfrm>
                <a:off x="6084168" y="3267619"/>
                <a:ext cx="576064" cy="36004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 name="Straight Arrow Connector 10"/>
              <p:cNvCxnSpPr/>
              <p:nvPr/>
            </p:nvCxnSpPr>
            <p:spPr>
              <a:xfrm>
                <a:off x="6660232" y="4149080"/>
                <a:ext cx="0" cy="36004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flipH="1">
                <a:off x="5580112" y="4725144"/>
                <a:ext cx="432048" cy="50405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7" name="Straight Arrow Connector 16"/>
              <p:cNvCxnSpPr/>
              <p:nvPr/>
            </p:nvCxnSpPr>
            <p:spPr>
              <a:xfrm>
                <a:off x="7285858" y="4725144"/>
                <a:ext cx="288032" cy="43204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9" name="TextBox 18"/>
              <p:cNvSpPr txBox="1"/>
              <p:nvPr/>
            </p:nvSpPr>
            <p:spPr>
              <a:xfrm>
                <a:off x="5268817" y="4584975"/>
                <a:ext cx="489894" cy="307777"/>
              </a:xfrm>
              <a:prstGeom prst="rect">
                <a:avLst/>
              </a:prstGeom>
              <a:noFill/>
            </p:spPr>
            <p:txBody>
              <a:bodyPr wrap="square" rtlCol="0">
                <a:spAutoFit/>
              </a:bodyPr>
              <a:lstStyle/>
              <a:p>
                <a:r>
                  <a:rPr lang="en-GB" sz="1400" dirty="0" smtClean="0"/>
                  <a:t>-</a:t>
                </a:r>
                <a:r>
                  <a:rPr lang="en-GB" sz="1400" dirty="0" err="1" smtClean="0"/>
                  <a:t>ve</a:t>
                </a:r>
                <a:endParaRPr lang="en-GB" sz="1400" dirty="0"/>
              </a:p>
            </p:txBody>
          </p:sp>
          <p:sp>
            <p:nvSpPr>
              <p:cNvPr id="20" name="TextBox 19"/>
              <p:cNvSpPr txBox="1"/>
              <p:nvPr/>
            </p:nvSpPr>
            <p:spPr>
              <a:xfrm>
                <a:off x="7429874" y="4584975"/>
                <a:ext cx="571894" cy="307777"/>
              </a:xfrm>
              <a:prstGeom prst="rect">
                <a:avLst/>
              </a:prstGeom>
              <a:noFill/>
            </p:spPr>
            <p:txBody>
              <a:bodyPr wrap="square" rtlCol="0">
                <a:spAutoFit/>
              </a:bodyPr>
              <a:lstStyle/>
              <a:p>
                <a:r>
                  <a:rPr lang="en-GB" sz="1400" dirty="0" smtClean="0"/>
                  <a:t>+</a:t>
                </a:r>
                <a:r>
                  <a:rPr lang="en-GB" sz="1400" dirty="0" err="1" smtClean="0"/>
                  <a:t>ve</a:t>
                </a:r>
                <a:endParaRPr lang="en-GB" sz="1100" dirty="0"/>
              </a:p>
            </p:txBody>
          </p:sp>
        </p:grpSp>
        <p:sp>
          <p:nvSpPr>
            <p:cNvPr id="30" name="TextBox 29"/>
            <p:cNvSpPr txBox="1"/>
            <p:nvPr/>
          </p:nvSpPr>
          <p:spPr>
            <a:xfrm>
              <a:off x="394407" y="5506764"/>
              <a:ext cx="3236784" cy="369332"/>
            </a:xfrm>
            <a:prstGeom prst="rect">
              <a:avLst/>
            </a:prstGeom>
            <a:noFill/>
          </p:spPr>
          <p:txBody>
            <a:bodyPr wrap="none" rtlCol="0">
              <a:spAutoFit/>
            </a:bodyPr>
            <a:lstStyle/>
            <a:p>
              <a:r>
                <a:rPr lang="en-GB" dirty="0" smtClean="0"/>
                <a:t>(XLD differentiates these 2)</a:t>
              </a:r>
              <a:endParaRPr lang="en-GB" dirty="0"/>
            </a:p>
          </p:txBody>
        </p:sp>
        <p:cxnSp>
          <p:nvCxnSpPr>
            <p:cNvPr id="34" name="Straight Arrow Connector 33"/>
            <p:cNvCxnSpPr/>
            <p:nvPr/>
          </p:nvCxnSpPr>
          <p:spPr>
            <a:xfrm>
              <a:off x="3224851" y="5783763"/>
              <a:ext cx="535625" cy="18466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6" name="Straight Arrow Connector 35"/>
            <p:cNvCxnSpPr/>
            <p:nvPr/>
          </p:nvCxnSpPr>
          <p:spPr>
            <a:xfrm>
              <a:off x="3209256" y="5812661"/>
              <a:ext cx="551220" cy="41742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745994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dirty="0" smtClean="0"/>
              <a:t>Other important examples…</a:t>
            </a:r>
          </a:p>
          <a:p>
            <a:pPr marL="0" indent="0">
              <a:buNone/>
            </a:pPr>
            <a:endParaRPr lang="en-GB" dirty="0" smtClean="0"/>
          </a:p>
          <a:p>
            <a:pPr marL="0" indent="0">
              <a:buNone/>
            </a:pPr>
            <a:r>
              <a:rPr lang="en-GB" sz="2400" dirty="0" smtClean="0"/>
              <a:t>      Simple growth requirements:</a:t>
            </a:r>
          </a:p>
          <a:p>
            <a:pPr lvl="1"/>
            <a:r>
              <a:rPr lang="en-GB" dirty="0" smtClean="0"/>
              <a:t>Pseudomonas e.g. </a:t>
            </a:r>
            <a:r>
              <a:rPr lang="en-GB" i="1" dirty="0" err="1" smtClean="0"/>
              <a:t>p.aeruginosa</a:t>
            </a:r>
            <a:endParaRPr lang="en-GB" i="1" dirty="0" smtClean="0"/>
          </a:p>
          <a:p>
            <a:pPr lvl="1"/>
            <a:r>
              <a:rPr lang="en-GB" dirty="0" smtClean="0"/>
              <a:t>Vibrio e.g. </a:t>
            </a:r>
            <a:r>
              <a:rPr lang="en-GB" i="1" dirty="0" err="1" smtClean="0"/>
              <a:t>v.cholerae</a:t>
            </a:r>
            <a:endParaRPr lang="en-GB" i="1" dirty="0" smtClean="0"/>
          </a:p>
          <a:p>
            <a:pPr marL="457200" lvl="1" indent="0">
              <a:buNone/>
            </a:pPr>
            <a:endParaRPr lang="en-GB" i="1" dirty="0" smtClean="0"/>
          </a:p>
          <a:p>
            <a:pPr marL="457200" lvl="1" indent="0">
              <a:buNone/>
            </a:pPr>
            <a:r>
              <a:rPr lang="en-GB" sz="2400" dirty="0" smtClean="0"/>
              <a:t>Fastidious growth requirements </a:t>
            </a:r>
            <a:endParaRPr lang="en-GB" sz="2400" dirty="0"/>
          </a:p>
          <a:p>
            <a:pPr lvl="1"/>
            <a:r>
              <a:rPr lang="en-GB" dirty="0" smtClean="0"/>
              <a:t>Helicobacter e.g. </a:t>
            </a:r>
            <a:r>
              <a:rPr lang="en-GB" i="1" dirty="0" err="1" smtClean="0"/>
              <a:t>h.pylori</a:t>
            </a:r>
            <a:endParaRPr lang="en-GB" i="1" dirty="0" smtClean="0"/>
          </a:p>
          <a:p>
            <a:pPr lvl="1"/>
            <a:r>
              <a:rPr lang="en-GB" i="1" dirty="0" smtClean="0"/>
              <a:t>Campylobacter </a:t>
            </a:r>
            <a:r>
              <a:rPr lang="en-GB" i="1" dirty="0" err="1" smtClean="0"/>
              <a:t>jejuni</a:t>
            </a:r>
            <a:endParaRPr lang="en-GB" i="1" dirty="0" smtClean="0"/>
          </a:p>
          <a:p>
            <a:pPr lvl="1"/>
            <a:r>
              <a:rPr lang="en-GB" i="1" dirty="0" smtClean="0"/>
              <a:t>Legionella </a:t>
            </a:r>
            <a:r>
              <a:rPr lang="en-GB" i="1" dirty="0" err="1" smtClean="0"/>
              <a:t>pneumophilia</a:t>
            </a:r>
            <a:r>
              <a:rPr lang="en-GB" i="1" dirty="0" smtClean="0"/>
              <a:t> </a:t>
            </a:r>
            <a:endParaRPr lang="en-GB" dirty="0"/>
          </a:p>
        </p:txBody>
      </p:sp>
      <p:sp>
        <p:nvSpPr>
          <p:cNvPr id="2" name="Title 1"/>
          <p:cNvSpPr>
            <a:spLocks noGrp="1"/>
          </p:cNvSpPr>
          <p:nvPr>
            <p:ph type="title"/>
          </p:nvPr>
        </p:nvSpPr>
        <p:spPr/>
        <p:txBody>
          <a:bodyPr/>
          <a:lstStyle/>
          <a:p>
            <a:r>
              <a:rPr lang="en-GB" dirty="0" smtClean="0"/>
              <a:t>Gram negative bacilli </a:t>
            </a:r>
            <a:endParaRPr lang="en-GB" dirty="0"/>
          </a:p>
        </p:txBody>
      </p:sp>
    </p:spTree>
    <p:extLst>
      <p:ext uri="{BB962C8B-B14F-4D97-AF65-F5344CB8AC3E}">
        <p14:creationId xmlns:p14="http://schemas.microsoft.com/office/powerpoint/2010/main" val="37181759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196753"/>
            <a:ext cx="8229600" cy="2448272"/>
          </a:xfrm>
        </p:spPr>
        <p:txBody>
          <a:bodyPr/>
          <a:lstStyle/>
          <a:p>
            <a:r>
              <a:rPr lang="en-GB" sz="2800" dirty="0" smtClean="0"/>
              <a:t>Antibiotics which inhibit cell wall synthesis:</a:t>
            </a:r>
          </a:p>
          <a:p>
            <a:pPr>
              <a:buFontTx/>
              <a:buChar char="-"/>
            </a:pPr>
            <a:r>
              <a:rPr lang="en-GB" sz="1800" b="1" dirty="0" err="1" smtClean="0"/>
              <a:t>Glycopeptides</a:t>
            </a:r>
            <a:r>
              <a:rPr lang="en-GB" sz="1800" b="1" dirty="0" smtClean="0"/>
              <a:t> </a:t>
            </a:r>
            <a:r>
              <a:rPr lang="en-GB" sz="1800" dirty="0" smtClean="0">
                <a:sym typeface="Wingdings" panose="05000000000000000000" pitchFamily="2" charset="2"/>
              </a:rPr>
              <a:t> </a:t>
            </a:r>
            <a:r>
              <a:rPr lang="en-GB" sz="1400" dirty="0" err="1" smtClean="0">
                <a:sym typeface="Wingdings" panose="05000000000000000000" pitchFamily="2" charset="2"/>
              </a:rPr>
              <a:t>vancomycin</a:t>
            </a:r>
            <a:endParaRPr lang="en-GB" sz="1400" dirty="0" smtClean="0">
              <a:sym typeface="Wingdings" panose="05000000000000000000" pitchFamily="2" charset="2"/>
            </a:endParaRPr>
          </a:p>
          <a:p>
            <a:pPr>
              <a:buFontTx/>
              <a:buChar char="-"/>
            </a:pPr>
            <a:r>
              <a:rPr lang="en-GB" sz="1800" b="1" dirty="0" smtClean="0">
                <a:sym typeface="Wingdings" panose="05000000000000000000" pitchFamily="2" charset="2"/>
              </a:rPr>
              <a:t>Beta lactams:</a:t>
            </a:r>
          </a:p>
          <a:p>
            <a:pPr lvl="1">
              <a:buFontTx/>
              <a:buChar char="-"/>
            </a:pPr>
            <a:r>
              <a:rPr lang="en-GB" sz="1600" dirty="0" err="1" smtClean="0">
                <a:sym typeface="Wingdings" panose="05000000000000000000" pitchFamily="2" charset="2"/>
              </a:rPr>
              <a:t>Penicillins</a:t>
            </a:r>
            <a:r>
              <a:rPr lang="en-GB" sz="1400" dirty="0" smtClean="0">
                <a:sym typeface="Wingdings" panose="05000000000000000000" pitchFamily="2" charset="2"/>
              </a:rPr>
              <a:t>  </a:t>
            </a:r>
            <a:r>
              <a:rPr lang="en-GB" sz="1400" dirty="0" err="1" smtClean="0">
                <a:sym typeface="Wingdings" panose="05000000000000000000" pitchFamily="2" charset="2"/>
              </a:rPr>
              <a:t>benzypenicillin</a:t>
            </a:r>
            <a:r>
              <a:rPr lang="en-GB" sz="1400" dirty="0" smtClean="0">
                <a:sym typeface="Wingdings" panose="05000000000000000000" pitchFamily="2" charset="2"/>
              </a:rPr>
              <a:t>, </a:t>
            </a:r>
            <a:r>
              <a:rPr lang="en-GB" sz="1400" dirty="0" err="1" smtClean="0">
                <a:sym typeface="Wingdings" panose="05000000000000000000" pitchFamily="2" charset="2"/>
              </a:rPr>
              <a:t>flucloxacillin</a:t>
            </a:r>
            <a:r>
              <a:rPr lang="en-GB" sz="1400" dirty="0" smtClean="0">
                <a:sym typeface="Wingdings" panose="05000000000000000000" pitchFamily="2" charset="2"/>
              </a:rPr>
              <a:t>, amoxicillin</a:t>
            </a:r>
          </a:p>
          <a:p>
            <a:pPr lvl="1">
              <a:buFontTx/>
              <a:buChar char="-"/>
            </a:pPr>
            <a:r>
              <a:rPr lang="en-GB" sz="1600" dirty="0" err="1" smtClean="0">
                <a:sym typeface="Wingdings" panose="05000000000000000000" pitchFamily="2" charset="2"/>
              </a:rPr>
              <a:t>Cephalosporins</a:t>
            </a:r>
            <a:r>
              <a:rPr lang="en-GB" sz="1400" dirty="0" smtClean="0">
                <a:sym typeface="Wingdings" panose="05000000000000000000" pitchFamily="2" charset="2"/>
              </a:rPr>
              <a:t>  cephalexin, cefuroxime, </a:t>
            </a:r>
            <a:r>
              <a:rPr lang="en-GB" sz="1400" dirty="0" err="1" smtClean="0">
                <a:sym typeface="Wingdings" panose="05000000000000000000" pitchFamily="2" charset="2"/>
              </a:rPr>
              <a:t>ceftazimide</a:t>
            </a:r>
            <a:endParaRPr lang="en-GB" sz="1400" dirty="0" smtClean="0">
              <a:sym typeface="Wingdings" panose="05000000000000000000" pitchFamily="2" charset="2"/>
            </a:endParaRPr>
          </a:p>
          <a:p>
            <a:pPr lvl="1">
              <a:buFontTx/>
              <a:buChar char="-"/>
            </a:pPr>
            <a:r>
              <a:rPr lang="en-GB" sz="1600" dirty="0" err="1" smtClean="0">
                <a:sym typeface="Wingdings" panose="05000000000000000000" pitchFamily="2" charset="2"/>
              </a:rPr>
              <a:t>Carbapenems</a:t>
            </a:r>
            <a:r>
              <a:rPr lang="en-GB" sz="1400" dirty="0" smtClean="0">
                <a:sym typeface="Wingdings" panose="05000000000000000000" pitchFamily="2" charset="2"/>
              </a:rPr>
              <a:t>  </a:t>
            </a:r>
            <a:r>
              <a:rPr lang="en-GB" sz="1400" dirty="0" err="1" smtClean="0">
                <a:sym typeface="Wingdings" panose="05000000000000000000" pitchFamily="2" charset="2"/>
              </a:rPr>
              <a:t>imipenem</a:t>
            </a:r>
            <a:r>
              <a:rPr lang="en-GB" sz="1400" dirty="0" smtClean="0">
                <a:sym typeface="Wingdings" panose="05000000000000000000" pitchFamily="2" charset="2"/>
              </a:rPr>
              <a:t>, </a:t>
            </a:r>
            <a:r>
              <a:rPr lang="en-GB" sz="1400" dirty="0" err="1" smtClean="0">
                <a:sym typeface="Wingdings" panose="05000000000000000000" pitchFamily="2" charset="2"/>
              </a:rPr>
              <a:t>ertapenem</a:t>
            </a:r>
            <a:r>
              <a:rPr lang="en-GB" sz="1400" dirty="0" smtClean="0">
                <a:sym typeface="Wingdings" panose="05000000000000000000" pitchFamily="2" charset="2"/>
              </a:rPr>
              <a:t> </a:t>
            </a:r>
          </a:p>
          <a:p>
            <a:pPr>
              <a:buFontTx/>
              <a:buChar char="-"/>
            </a:pPr>
            <a:endParaRPr lang="en-GB" sz="2000" dirty="0"/>
          </a:p>
        </p:txBody>
      </p:sp>
      <p:sp>
        <p:nvSpPr>
          <p:cNvPr id="2" name="Title 1"/>
          <p:cNvSpPr>
            <a:spLocks noGrp="1"/>
          </p:cNvSpPr>
          <p:nvPr>
            <p:ph type="title"/>
          </p:nvPr>
        </p:nvSpPr>
        <p:spPr/>
        <p:txBody>
          <a:bodyPr/>
          <a:lstStyle/>
          <a:p>
            <a:r>
              <a:rPr lang="en-GB" dirty="0" smtClean="0"/>
              <a:t>Antibiotics </a:t>
            </a:r>
            <a:endParaRPr lang="en-GB" dirty="0"/>
          </a:p>
        </p:txBody>
      </p:sp>
      <p:sp>
        <p:nvSpPr>
          <p:cNvPr id="5" name="TextBox 4"/>
          <p:cNvSpPr txBox="1"/>
          <p:nvPr/>
        </p:nvSpPr>
        <p:spPr>
          <a:xfrm>
            <a:off x="380607" y="3356992"/>
            <a:ext cx="8884163" cy="1538883"/>
          </a:xfrm>
          <a:prstGeom prst="rect">
            <a:avLst/>
          </a:prstGeom>
          <a:noFill/>
        </p:spPr>
        <p:txBody>
          <a:bodyPr wrap="none" rtlCol="0">
            <a:spAutoFit/>
          </a:bodyPr>
          <a:lstStyle/>
          <a:p>
            <a:pPr marL="457200" indent="-457200">
              <a:buFont typeface="Arial" panose="020B0604020202020204" pitchFamily="34" charset="0"/>
              <a:buChar char="•"/>
            </a:pPr>
            <a:r>
              <a:rPr lang="en-GB" sz="2800" dirty="0" smtClean="0"/>
              <a:t>Antibiotics which inhibit nucleic acid synthesis:</a:t>
            </a:r>
          </a:p>
          <a:p>
            <a:pPr marL="285750" indent="-285750">
              <a:buFontTx/>
              <a:buChar char="-"/>
            </a:pPr>
            <a:r>
              <a:rPr lang="en-GB" sz="1600" dirty="0" smtClean="0"/>
              <a:t>Inhibit folate synthesis </a:t>
            </a:r>
            <a:r>
              <a:rPr lang="en-GB" sz="1600" dirty="0" smtClean="0">
                <a:sym typeface="Wingdings" panose="05000000000000000000" pitchFamily="2" charset="2"/>
              </a:rPr>
              <a:t> </a:t>
            </a:r>
            <a:r>
              <a:rPr lang="en-GB" sz="1400" dirty="0" smtClean="0">
                <a:sym typeface="Wingdings" panose="05000000000000000000" pitchFamily="2" charset="2"/>
              </a:rPr>
              <a:t>trimethoprim</a:t>
            </a:r>
          </a:p>
          <a:p>
            <a:pPr marL="285750" indent="-285750">
              <a:buFontTx/>
              <a:buChar char="-"/>
            </a:pPr>
            <a:r>
              <a:rPr lang="en-GB" sz="1600" dirty="0" smtClean="0">
                <a:sym typeface="Wingdings" panose="05000000000000000000" pitchFamily="2" charset="2"/>
              </a:rPr>
              <a:t>Inhibit DNA </a:t>
            </a:r>
            <a:r>
              <a:rPr lang="en-GB" sz="1600" dirty="0" err="1" smtClean="0">
                <a:sym typeface="Wingdings" panose="05000000000000000000" pitchFamily="2" charset="2"/>
              </a:rPr>
              <a:t>gyrase</a:t>
            </a:r>
            <a:r>
              <a:rPr lang="en-GB" sz="1600" dirty="0" smtClean="0">
                <a:sym typeface="Wingdings" panose="05000000000000000000" pitchFamily="2" charset="2"/>
              </a:rPr>
              <a:t>  </a:t>
            </a:r>
            <a:r>
              <a:rPr lang="en-GB" sz="1400" dirty="0" err="1" smtClean="0">
                <a:sym typeface="Wingdings" panose="05000000000000000000" pitchFamily="2" charset="2"/>
              </a:rPr>
              <a:t>fluroquiolones</a:t>
            </a:r>
            <a:endParaRPr lang="en-GB" sz="1400" dirty="0" smtClean="0">
              <a:sym typeface="Wingdings" panose="05000000000000000000" pitchFamily="2" charset="2"/>
            </a:endParaRPr>
          </a:p>
          <a:p>
            <a:pPr marL="285750" indent="-285750">
              <a:buFontTx/>
              <a:buChar char="-"/>
            </a:pPr>
            <a:r>
              <a:rPr lang="en-GB" sz="1600" dirty="0" smtClean="0">
                <a:sym typeface="Wingdings" panose="05000000000000000000" pitchFamily="2" charset="2"/>
              </a:rPr>
              <a:t>Binds to RNA polymerase  </a:t>
            </a:r>
            <a:r>
              <a:rPr lang="en-GB" sz="1400" dirty="0" smtClean="0">
                <a:sym typeface="Wingdings" panose="05000000000000000000" pitchFamily="2" charset="2"/>
              </a:rPr>
              <a:t>rifampicin </a:t>
            </a:r>
          </a:p>
          <a:p>
            <a:pPr marL="285750" indent="-285750">
              <a:buFontTx/>
              <a:buChar char="-"/>
            </a:pPr>
            <a:r>
              <a:rPr lang="en-GB" sz="1600" dirty="0" smtClean="0">
                <a:sym typeface="Wingdings" panose="05000000000000000000" pitchFamily="2" charset="2"/>
              </a:rPr>
              <a:t>DNA strand breaks  </a:t>
            </a:r>
            <a:r>
              <a:rPr lang="en-GB" sz="1400" dirty="0" smtClean="0">
                <a:sym typeface="Wingdings" panose="05000000000000000000" pitchFamily="2" charset="2"/>
              </a:rPr>
              <a:t>metronidazole </a:t>
            </a:r>
            <a:endParaRPr lang="en-GB" sz="1400" dirty="0"/>
          </a:p>
        </p:txBody>
      </p:sp>
      <p:sp>
        <p:nvSpPr>
          <p:cNvPr id="6" name="TextBox 5"/>
          <p:cNvSpPr txBox="1"/>
          <p:nvPr/>
        </p:nvSpPr>
        <p:spPr>
          <a:xfrm>
            <a:off x="380607" y="4978930"/>
            <a:ext cx="8090676" cy="1046440"/>
          </a:xfrm>
          <a:prstGeom prst="rect">
            <a:avLst/>
          </a:prstGeom>
          <a:noFill/>
        </p:spPr>
        <p:txBody>
          <a:bodyPr wrap="none" rtlCol="0">
            <a:spAutoFit/>
          </a:bodyPr>
          <a:lstStyle/>
          <a:p>
            <a:pPr marL="457200" indent="-457200">
              <a:buFont typeface="Arial" panose="020B0604020202020204" pitchFamily="34" charset="0"/>
              <a:buChar char="•"/>
            </a:pPr>
            <a:r>
              <a:rPr lang="en-GB" sz="2800" dirty="0" smtClean="0"/>
              <a:t>Antibiotics which inhibit protein synthesis:</a:t>
            </a:r>
          </a:p>
          <a:p>
            <a:pPr marL="285750" indent="-285750">
              <a:buFontTx/>
              <a:buChar char="-"/>
            </a:pPr>
            <a:r>
              <a:rPr lang="en-GB" sz="1600" dirty="0" smtClean="0"/>
              <a:t>Macrolides </a:t>
            </a:r>
            <a:r>
              <a:rPr lang="en-GB" sz="1600" dirty="0" smtClean="0">
                <a:sym typeface="Wingdings" panose="05000000000000000000" pitchFamily="2" charset="2"/>
              </a:rPr>
              <a:t> </a:t>
            </a:r>
            <a:r>
              <a:rPr lang="en-GB" sz="1400" dirty="0" smtClean="0">
                <a:sym typeface="Wingdings" panose="05000000000000000000" pitchFamily="2" charset="2"/>
              </a:rPr>
              <a:t>clarithromycin, </a:t>
            </a:r>
            <a:r>
              <a:rPr lang="en-GB" sz="1400" dirty="0" err="1" smtClean="0">
                <a:sym typeface="Wingdings" panose="05000000000000000000" pitchFamily="2" charset="2"/>
              </a:rPr>
              <a:t>erythrmoycin</a:t>
            </a:r>
            <a:endParaRPr lang="en-GB" sz="1400" dirty="0" smtClean="0">
              <a:sym typeface="Wingdings" panose="05000000000000000000" pitchFamily="2" charset="2"/>
            </a:endParaRPr>
          </a:p>
          <a:p>
            <a:pPr marL="285750" indent="-285750">
              <a:buFontTx/>
              <a:buChar char="-"/>
            </a:pPr>
            <a:r>
              <a:rPr lang="en-GB" sz="1600" dirty="0" smtClean="0">
                <a:sym typeface="Wingdings" panose="05000000000000000000" pitchFamily="2" charset="2"/>
              </a:rPr>
              <a:t>Aminoglycosides  </a:t>
            </a:r>
            <a:r>
              <a:rPr lang="en-GB" sz="1400" dirty="0" smtClean="0">
                <a:sym typeface="Wingdings" panose="05000000000000000000" pitchFamily="2" charset="2"/>
              </a:rPr>
              <a:t>gentamycin </a:t>
            </a:r>
            <a:endParaRPr lang="en-GB" sz="1400" dirty="0"/>
          </a:p>
        </p:txBody>
      </p:sp>
    </p:spTree>
    <p:extLst>
      <p:ext uri="{BB962C8B-B14F-4D97-AF65-F5344CB8AC3E}">
        <p14:creationId xmlns:p14="http://schemas.microsoft.com/office/powerpoint/2010/main" val="40414718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276872"/>
            <a:ext cx="8229600" cy="1143000"/>
          </a:xfrm>
        </p:spPr>
        <p:txBody>
          <a:bodyPr/>
          <a:lstStyle/>
          <a:p>
            <a:r>
              <a:rPr lang="en-GB" dirty="0" smtClean="0"/>
              <a:t>Case studies…</a:t>
            </a:r>
            <a:endParaRPr lang="en-GB" dirty="0"/>
          </a:p>
        </p:txBody>
      </p:sp>
    </p:spTree>
    <p:extLst>
      <p:ext uri="{BB962C8B-B14F-4D97-AF65-F5344CB8AC3E}">
        <p14:creationId xmlns:p14="http://schemas.microsoft.com/office/powerpoint/2010/main" val="27600638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308248"/>
            <a:ext cx="8229600" cy="5433119"/>
          </a:xfrm>
        </p:spPr>
        <p:txBody>
          <a:bodyPr>
            <a:normAutofit/>
          </a:bodyPr>
          <a:lstStyle/>
          <a:p>
            <a:pPr marL="0" indent="0">
              <a:buNone/>
            </a:pPr>
            <a:r>
              <a:rPr lang="en-GB" sz="1900" dirty="0" smtClean="0"/>
              <a:t>A 90 year old female, Mrs E Windsor presents to her GP. She is normally fit and active and enjoys walking her corgis and attending frequent public events (especially when her Grandson is unavailable skiing…) She complains of feeling hot and cold, has pain when breathing in and has reported coughing up green sputum for the last 4 days. She has not been abroad recently. PMH: hypertension and OA of hand.</a:t>
            </a:r>
          </a:p>
          <a:p>
            <a:pPr marL="0" indent="0">
              <a:buNone/>
            </a:pPr>
            <a:r>
              <a:rPr lang="en-GB" sz="1900" b="1" dirty="0" smtClean="0"/>
              <a:t>A) </a:t>
            </a:r>
            <a:r>
              <a:rPr lang="en-GB" sz="1700" b="1" dirty="0" smtClean="0"/>
              <a:t>What is the diagnosis?</a:t>
            </a:r>
          </a:p>
          <a:p>
            <a:pPr marL="0" indent="0">
              <a:buNone/>
            </a:pPr>
            <a:endParaRPr lang="en-GB" sz="1500" dirty="0" smtClean="0"/>
          </a:p>
          <a:p>
            <a:pPr marL="0" indent="0">
              <a:buNone/>
            </a:pPr>
            <a:r>
              <a:rPr lang="en-GB" sz="1500" b="1" dirty="0" smtClean="0"/>
              <a:t>B) </a:t>
            </a:r>
            <a:r>
              <a:rPr lang="en-GB" sz="1700" b="1" dirty="0" smtClean="0"/>
              <a:t>Sputum sample reveals a gram positive alpha haemolytic cocci, which is sensitive to </a:t>
            </a:r>
            <a:r>
              <a:rPr lang="en-GB" sz="1700" b="1" dirty="0" err="1" smtClean="0"/>
              <a:t>optochin</a:t>
            </a:r>
            <a:r>
              <a:rPr lang="en-GB" sz="1700" b="1" dirty="0" smtClean="0"/>
              <a:t>. What is the likely bacteria?</a:t>
            </a:r>
          </a:p>
          <a:p>
            <a:pPr marL="0" indent="0">
              <a:buNone/>
            </a:pPr>
            <a:r>
              <a:rPr lang="en-GB" sz="1500" i="1" dirty="0" smtClean="0"/>
              <a:t> </a:t>
            </a:r>
          </a:p>
          <a:p>
            <a:pPr marL="0" indent="0">
              <a:buNone/>
            </a:pPr>
            <a:r>
              <a:rPr lang="en-GB" sz="1500" b="1" dirty="0"/>
              <a:t>C</a:t>
            </a:r>
            <a:r>
              <a:rPr lang="en-GB" sz="1700" b="1" dirty="0" smtClean="0"/>
              <a:t>) Name another common cause of community-acquired pneumonia?</a:t>
            </a:r>
          </a:p>
          <a:p>
            <a:pPr marL="0" indent="0">
              <a:buNone/>
            </a:pPr>
            <a:r>
              <a:rPr lang="en-GB" sz="1500" i="1" dirty="0" smtClean="0"/>
              <a:t> </a:t>
            </a:r>
          </a:p>
          <a:p>
            <a:pPr marL="0" indent="0">
              <a:buNone/>
            </a:pPr>
            <a:r>
              <a:rPr lang="en-GB" sz="1500" b="1" dirty="0"/>
              <a:t>D</a:t>
            </a:r>
            <a:r>
              <a:rPr lang="en-GB" sz="1500" b="1" dirty="0" smtClean="0"/>
              <a:t>) </a:t>
            </a:r>
            <a:r>
              <a:rPr lang="en-GB" sz="1700" b="1" dirty="0" smtClean="0"/>
              <a:t>Which scoring system is used to determine severity of a pneumonia?</a:t>
            </a:r>
          </a:p>
          <a:p>
            <a:pPr marL="0" indent="0">
              <a:buNone/>
            </a:pPr>
            <a:endParaRPr lang="en-GB" sz="1500" dirty="0" smtClean="0"/>
          </a:p>
          <a:p>
            <a:pPr marL="0" indent="0">
              <a:buNone/>
            </a:pPr>
            <a:r>
              <a:rPr lang="en-GB" sz="1500" b="1" dirty="0" smtClean="0"/>
              <a:t>E</a:t>
            </a:r>
            <a:r>
              <a:rPr lang="en-GB" sz="1700" b="1" dirty="0" smtClean="0"/>
              <a:t>) Name a suitable antibiotic we could prescribe for this lady?</a:t>
            </a:r>
          </a:p>
          <a:p>
            <a:pPr marL="0" indent="0">
              <a:buNone/>
            </a:pPr>
            <a:r>
              <a:rPr lang="en-GB" sz="1700" dirty="0" smtClean="0"/>
              <a:t> </a:t>
            </a:r>
            <a:endParaRPr lang="en-GB" sz="1700" dirty="0"/>
          </a:p>
        </p:txBody>
      </p:sp>
      <p:sp>
        <p:nvSpPr>
          <p:cNvPr id="2" name="Title 1"/>
          <p:cNvSpPr>
            <a:spLocks noGrp="1"/>
          </p:cNvSpPr>
          <p:nvPr>
            <p:ph type="title"/>
          </p:nvPr>
        </p:nvSpPr>
        <p:spPr/>
        <p:txBody>
          <a:bodyPr/>
          <a:lstStyle/>
          <a:p>
            <a:r>
              <a:rPr lang="en-GB" dirty="0" smtClean="0"/>
              <a:t>Case 1</a:t>
            </a:r>
            <a:endParaRPr lang="en-GB" dirty="0"/>
          </a:p>
        </p:txBody>
      </p:sp>
      <p:sp>
        <p:nvSpPr>
          <p:cNvPr id="5" name="TextBox 4"/>
          <p:cNvSpPr txBox="1"/>
          <p:nvPr/>
        </p:nvSpPr>
        <p:spPr>
          <a:xfrm>
            <a:off x="3562218" y="3582913"/>
            <a:ext cx="4664433" cy="369332"/>
          </a:xfrm>
          <a:prstGeom prst="rect">
            <a:avLst/>
          </a:prstGeom>
          <a:noFill/>
        </p:spPr>
        <p:txBody>
          <a:bodyPr wrap="square" rtlCol="0">
            <a:spAutoFit/>
          </a:bodyPr>
          <a:lstStyle/>
          <a:p>
            <a:r>
              <a:rPr lang="en-GB" dirty="0"/>
              <a:t>community-acquired pneumonia </a:t>
            </a:r>
          </a:p>
        </p:txBody>
      </p:sp>
      <p:sp>
        <p:nvSpPr>
          <p:cNvPr id="6" name="TextBox 5"/>
          <p:cNvSpPr txBox="1"/>
          <p:nvPr/>
        </p:nvSpPr>
        <p:spPr>
          <a:xfrm>
            <a:off x="5796136" y="4425693"/>
            <a:ext cx="2720217" cy="369332"/>
          </a:xfrm>
          <a:prstGeom prst="rect">
            <a:avLst/>
          </a:prstGeom>
          <a:noFill/>
        </p:spPr>
        <p:txBody>
          <a:bodyPr wrap="square" rtlCol="0">
            <a:spAutoFit/>
          </a:bodyPr>
          <a:lstStyle/>
          <a:p>
            <a:r>
              <a:rPr lang="en-GB" i="1" dirty="0" err="1"/>
              <a:t>s.pneumonia</a:t>
            </a:r>
            <a:endParaRPr lang="en-GB" dirty="0"/>
          </a:p>
        </p:txBody>
      </p:sp>
      <p:sp>
        <p:nvSpPr>
          <p:cNvPr id="7" name="TextBox 6"/>
          <p:cNvSpPr txBox="1"/>
          <p:nvPr/>
        </p:nvSpPr>
        <p:spPr>
          <a:xfrm>
            <a:off x="6181996" y="5085184"/>
            <a:ext cx="2180608" cy="369332"/>
          </a:xfrm>
          <a:prstGeom prst="rect">
            <a:avLst/>
          </a:prstGeom>
          <a:noFill/>
        </p:spPr>
        <p:txBody>
          <a:bodyPr wrap="square" rtlCol="0">
            <a:spAutoFit/>
          </a:bodyPr>
          <a:lstStyle/>
          <a:p>
            <a:r>
              <a:rPr lang="en-GB" i="1" dirty="0" err="1" smtClean="0"/>
              <a:t>h.influenzae</a:t>
            </a:r>
            <a:endParaRPr lang="en-GB" dirty="0"/>
          </a:p>
        </p:txBody>
      </p:sp>
      <p:sp>
        <p:nvSpPr>
          <p:cNvPr id="8" name="TextBox 7"/>
          <p:cNvSpPr txBox="1"/>
          <p:nvPr/>
        </p:nvSpPr>
        <p:spPr>
          <a:xfrm>
            <a:off x="6771556" y="5661248"/>
            <a:ext cx="1617701" cy="646331"/>
          </a:xfrm>
          <a:prstGeom prst="rect">
            <a:avLst/>
          </a:prstGeom>
          <a:noFill/>
        </p:spPr>
        <p:txBody>
          <a:bodyPr wrap="square" rtlCol="0">
            <a:spAutoFit/>
          </a:bodyPr>
          <a:lstStyle/>
          <a:p>
            <a:r>
              <a:rPr lang="en-GB" dirty="0"/>
              <a:t>CURB65</a:t>
            </a:r>
          </a:p>
          <a:p>
            <a:endParaRPr lang="en-GB" dirty="0"/>
          </a:p>
        </p:txBody>
      </p:sp>
      <p:sp>
        <p:nvSpPr>
          <p:cNvPr id="9" name="TextBox 8"/>
          <p:cNvSpPr txBox="1"/>
          <p:nvPr/>
        </p:nvSpPr>
        <p:spPr>
          <a:xfrm>
            <a:off x="6923267" y="6276269"/>
            <a:ext cx="1619729" cy="923330"/>
          </a:xfrm>
          <a:prstGeom prst="rect">
            <a:avLst/>
          </a:prstGeom>
          <a:noFill/>
        </p:spPr>
        <p:txBody>
          <a:bodyPr wrap="square" rtlCol="0">
            <a:spAutoFit/>
          </a:bodyPr>
          <a:lstStyle/>
          <a:p>
            <a:r>
              <a:rPr lang="en-GB" dirty="0"/>
              <a:t>Amoxicillin </a:t>
            </a:r>
          </a:p>
          <a:p>
            <a:endParaRPr lang="en-GB" dirty="0"/>
          </a:p>
          <a:p>
            <a:endParaRPr lang="en-GB"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192" y="101419"/>
            <a:ext cx="1944216"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07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png"/>
          <p:cNvPicPr>
            <a:picLocks noGrp="1" noChangeAspect="1"/>
          </p:cNvPicPr>
          <p:nvPr>
            <p:ph idx="1"/>
          </p:nvPr>
        </p:nvPicPr>
        <p:blipFill>
          <a:blip r:embed="rId2">
            <a:extLst/>
          </a:blip>
          <a:stretch>
            <a:fillRect/>
          </a:stretch>
        </p:blipFill>
        <p:spPr>
          <a:xfrm>
            <a:off x="1517587" y="1340768"/>
            <a:ext cx="6180833" cy="2310193"/>
          </a:xfrm>
          <a:prstGeom prst="rect">
            <a:avLst/>
          </a:prstGeom>
          <a:ln w="12700">
            <a:miter lim="400000"/>
          </a:ln>
        </p:spPr>
      </p:pic>
      <p:sp>
        <p:nvSpPr>
          <p:cNvPr id="2" name="Title 1"/>
          <p:cNvSpPr>
            <a:spLocks noGrp="1"/>
          </p:cNvSpPr>
          <p:nvPr>
            <p:ph type="title"/>
          </p:nvPr>
        </p:nvSpPr>
        <p:spPr/>
        <p:txBody>
          <a:bodyPr/>
          <a:lstStyle/>
          <a:p>
            <a:r>
              <a:rPr lang="en-GB" dirty="0" smtClean="0"/>
              <a:t>CURB65</a:t>
            </a:r>
            <a:endParaRPr lang="en-GB" dirty="0"/>
          </a:p>
        </p:txBody>
      </p:sp>
      <p:sp>
        <p:nvSpPr>
          <p:cNvPr id="5" name="TextBox 4"/>
          <p:cNvSpPr txBox="1"/>
          <p:nvPr/>
        </p:nvSpPr>
        <p:spPr>
          <a:xfrm>
            <a:off x="107504" y="4455061"/>
            <a:ext cx="2880320" cy="1200329"/>
          </a:xfrm>
          <a:prstGeom prst="rect">
            <a:avLst/>
          </a:prstGeom>
          <a:noFill/>
        </p:spPr>
        <p:txBody>
          <a:bodyPr wrap="square" rtlCol="0">
            <a:spAutoFit/>
          </a:bodyPr>
          <a:lstStyle/>
          <a:p>
            <a:r>
              <a:rPr lang="en-GB" b="1" dirty="0" smtClean="0"/>
              <a:t>Score 0-1 </a:t>
            </a:r>
            <a:r>
              <a:rPr lang="en-GB" b="1" dirty="0" smtClean="0">
                <a:sym typeface="Wingdings" panose="05000000000000000000" pitchFamily="2" charset="2"/>
              </a:rPr>
              <a:t>:</a:t>
            </a:r>
          </a:p>
          <a:p>
            <a:pPr marL="742950" lvl="1" indent="-285750">
              <a:buFont typeface="Arial" panose="020B0604020202020204" pitchFamily="34" charset="0"/>
              <a:buChar char="•"/>
            </a:pPr>
            <a:r>
              <a:rPr lang="en-GB" dirty="0" smtClean="0">
                <a:sym typeface="Wingdings" panose="05000000000000000000" pitchFamily="2" charset="2"/>
              </a:rPr>
              <a:t>Mild</a:t>
            </a:r>
          </a:p>
          <a:p>
            <a:pPr marL="742950" lvl="1" indent="-285750">
              <a:buFont typeface="Arial" panose="020B0604020202020204" pitchFamily="34" charset="0"/>
              <a:buChar char="•"/>
            </a:pPr>
            <a:r>
              <a:rPr lang="en-GB" dirty="0" smtClean="0">
                <a:sym typeface="Wingdings" panose="05000000000000000000" pitchFamily="2" charset="2"/>
              </a:rPr>
              <a:t>Treat as outpatient</a:t>
            </a:r>
          </a:p>
          <a:p>
            <a:pPr lvl="1"/>
            <a:endParaRPr lang="en-GB" dirty="0" smtClean="0">
              <a:sym typeface="Wingdings" panose="05000000000000000000" pitchFamily="2" charset="2"/>
            </a:endParaRPr>
          </a:p>
        </p:txBody>
      </p:sp>
      <p:sp>
        <p:nvSpPr>
          <p:cNvPr id="6" name="TextBox 5"/>
          <p:cNvSpPr txBox="1"/>
          <p:nvPr/>
        </p:nvSpPr>
        <p:spPr>
          <a:xfrm>
            <a:off x="3131840" y="4455061"/>
            <a:ext cx="2664296" cy="923330"/>
          </a:xfrm>
          <a:prstGeom prst="rect">
            <a:avLst/>
          </a:prstGeom>
          <a:noFill/>
        </p:spPr>
        <p:txBody>
          <a:bodyPr wrap="square" rtlCol="0">
            <a:spAutoFit/>
          </a:bodyPr>
          <a:lstStyle/>
          <a:p>
            <a:r>
              <a:rPr lang="en-GB" b="1" dirty="0" smtClean="0"/>
              <a:t>Score 2:</a:t>
            </a:r>
          </a:p>
          <a:p>
            <a:pPr marL="742950" lvl="1" indent="-285750">
              <a:buFont typeface="Arial" panose="020B0604020202020204" pitchFamily="34" charset="0"/>
              <a:buChar char="•"/>
            </a:pPr>
            <a:r>
              <a:rPr lang="en-GB" dirty="0" smtClean="0"/>
              <a:t>Moderate</a:t>
            </a:r>
          </a:p>
          <a:p>
            <a:pPr marL="742950" lvl="1" indent="-285750">
              <a:buFont typeface="Arial" panose="020B0604020202020204" pitchFamily="34" charset="0"/>
              <a:buChar char="•"/>
            </a:pPr>
            <a:r>
              <a:rPr lang="en-GB" dirty="0" smtClean="0"/>
              <a:t>Admit to hospital</a:t>
            </a:r>
            <a:endParaRPr lang="en-GB" dirty="0"/>
          </a:p>
        </p:txBody>
      </p:sp>
      <p:sp>
        <p:nvSpPr>
          <p:cNvPr id="7" name="TextBox 6"/>
          <p:cNvSpPr txBox="1"/>
          <p:nvPr/>
        </p:nvSpPr>
        <p:spPr>
          <a:xfrm>
            <a:off x="6516216" y="4455061"/>
            <a:ext cx="2088232" cy="923330"/>
          </a:xfrm>
          <a:prstGeom prst="rect">
            <a:avLst/>
          </a:prstGeom>
          <a:noFill/>
        </p:spPr>
        <p:txBody>
          <a:bodyPr wrap="square" rtlCol="0">
            <a:spAutoFit/>
          </a:bodyPr>
          <a:lstStyle/>
          <a:p>
            <a:r>
              <a:rPr lang="en-GB" b="1" dirty="0" smtClean="0"/>
              <a:t>Score ≥3:</a:t>
            </a:r>
          </a:p>
          <a:p>
            <a:pPr marL="285750" indent="-285750">
              <a:buFont typeface="Arial" panose="020B0604020202020204" pitchFamily="34" charset="0"/>
              <a:buChar char="•"/>
            </a:pPr>
            <a:r>
              <a:rPr lang="en-GB" dirty="0" smtClean="0"/>
              <a:t>Severe</a:t>
            </a:r>
          </a:p>
          <a:p>
            <a:pPr marL="285750" indent="-285750">
              <a:buFont typeface="Arial" panose="020B0604020202020204" pitchFamily="34" charset="0"/>
              <a:buChar char="•"/>
            </a:pPr>
            <a:r>
              <a:rPr lang="en-GB" dirty="0" smtClean="0"/>
              <a:t>May require ITU</a:t>
            </a:r>
            <a:endParaRPr lang="en-GB" dirty="0"/>
          </a:p>
        </p:txBody>
      </p:sp>
    </p:spTree>
    <p:extLst>
      <p:ext uri="{BB962C8B-B14F-4D97-AF65-F5344CB8AC3E}">
        <p14:creationId xmlns:p14="http://schemas.microsoft.com/office/powerpoint/2010/main" val="4131237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4345" y="1196752"/>
            <a:ext cx="8229600" cy="4525963"/>
          </a:xfrm>
        </p:spPr>
        <p:txBody>
          <a:bodyPr>
            <a:normAutofit fontScale="77500" lnSpcReduction="20000"/>
          </a:bodyPr>
          <a:lstStyle/>
          <a:p>
            <a:endParaRPr lang="en-GB" dirty="0" smtClean="0"/>
          </a:p>
          <a:p>
            <a:r>
              <a:rPr lang="en-GB" sz="2800" dirty="0" err="1" smtClean="0"/>
              <a:t>Pneumocyctis</a:t>
            </a:r>
            <a:r>
              <a:rPr lang="en-GB" sz="2800" dirty="0" smtClean="0"/>
              <a:t> </a:t>
            </a:r>
            <a:r>
              <a:rPr lang="en-GB" sz="2800" dirty="0" err="1" smtClean="0"/>
              <a:t>jiroveci</a:t>
            </a:r>
            <a:r>
              <a:rPr lang="en-GB" sz="2800" dirty="0" smtClean="0"/>
              <a:t> </a:t>
            </a:r>
          </a:p>
          <a:p>
            <a:pPr lvl="1"/>
            <a:r>
              <a:rPr lang="en-GB" sz="1900" dirty="0" smtClean="0"/>
              <a:t>AIDS defining condition </a:t>
            </a:r>
          </a:p>
          <a:p>
            <a:endParaRPr lang="en-GB" sz="2800" dirty="0" smtClean="0"/>
          </a:p>
          <a:p>
            <a:r>
              <a:rPr lang="en-GB" sz="2800" dirty="0" smtClean="0"/>
              <a:t>Staphylococcus aureus </a:t>
            </a:r>
          </a:p>
          <a:p>
            <a:pPr lvl="1"/>
            <a:r>
              <a:rPr lang="en-GB" sz="1900" dirty="0" smtClean="0"/>
              <a:t>After influenza viral infection</a:t>
            </a:r>
          </a:p>
          <a:p>
            <a:pPr marL="393192" lvl="1" indent="0">
              <a:buNone/>
            </a:pPr>
            <a:endParaRPr lang="en-GB" sz="1900" dirty="0" smtClean="0"/>
          </a:p>
          <a:p>
            <a:r>
              <a:rPr lang="en-GB" sz="2800" dirty="0" smtClean="0"/>
              <a:t>Haemophilus influenza </a:t>
            </a:r>
          </a:p>
          <a:p>
            <a:pPr lvl="1"/>
            <a:r>
              <a:rPr lang="en-GB" sz="1900" dirty="0" smtClean="0"/>
              <a:t>COPD </a:t>
            </a:r>
          </a:p>
          <a:p>
            <a:pPr marL="393192" lvl="1" indent="0">
              <a:buNone/>
            </a:pPr>
            <a:endParaRPr lang="en-GB" sz="1900" dirty="0"/>
          </a:p>
          <a:p>
            <a:r>
              <a:rPr lang="en-GB" sz="2800" dirty="0" smtClean="0"/>
              <a:t>Pseudomonas aeruginosa </a:t>
            </a:r>
          </a:p>
          <a:p>
            <a:pPr lvl="1"/>
            <a:r>
              <a:rPr lang="en-GB" sz="1900" dirty="0" smtClean="0"/>
              <a:t>Immunocompromised</a:t>
            </a:r>
          </a:p>
          <a:p>
            <a:pPr lvl="1"/>
            <a:r>
              <a:rPr lang="en-GB" sz="1900" dirty="0" smtClean="0"/>
              <a:t>Cystic fibrosis </a:t>
            </a:r>
          </a:p>
          <a:p>
            <a:pPr marL="393192" lvl="1" indent="0">
              <a:buNone/>
            </a:pPr>
            <a:endParaRPr lang="en-GB" sz="1900" dirty="0" smtClean="0"/>
          </a:p>
          <a:p>
            <a:r>
              <a:rPr lang="en-GB" sz="2800" dirty="0" smtClean="0"/>
              <a:t>Legionella pneumophilia</a:t>
            </a:r>
          </a:p>
          <a:p>
            <a:pPr lvl="1"/>
            <a:r>
              <a:rPr lang="en-GB" sz="1900" dirty="0" smtClean="0"/>
              <a:t>Travel related</a:t>
            </a:r>
          </a:p>
          <a:p>
            <a:pPr lvl="1"/>
            <a:r>
              <a:rPr lang="en-GB" sz="1900" dirty="0" smtClean="0"/>
              <a:t>Contamination of water distribution system in hotels</a:t>
            </a:r>
          </a:p>
          <a:p>
            <a:pPr lvl="1"/>
            <a:endParaRPr lang="en-GB" sz="1800" dirty="0" smtClean="0"/>
          </a:p>
        </p:txBody>
      </p:sp>
      <p:sp>
        <p:nvSpPr>
          <p:cNvPr id="3" name="Title 2"/>
          <p:cNvSpPr>
            <a:spLocks noGrp="1"/>
          </p:cNvSpPr>
          <p:nvPr>
            <p:ph type="title"/>
          </p:nvPr>
        </p:nvSpPr>
        <p:spPr/>
        <p:txBody>
          <a:bodyPr/>
          <a:lstStyle/>
          <a:p>
            <a:r>
              <a:rPr lang="en-GB" dirty="0" smtClean="0"/>
              <a:t>Specific forms of pneumonia </a:t>
            </a:r>
            <a:endParaRPr lang="en-GB" dirty="0"/>
          </a:p>
        </p:txBody>
      </p:sp>
    </p:spTree>
    <p:extLst>
      <p:ext uri="{BB962C8B-B14F-4D97-AF65-F5344CB8AC3E}">
        <p14:creationId xmlns:p14="http://schemas.microsoft.com/office/powerpoint/2010/main" val="22299814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340768"/>
            <a:ext cx="8229600" cy="5256584"/>
          </a:xfrm>
        </p:spPr>
        <p:txBody>
          <a:bodyPr>
            <a:normAutofit lnSpcReduction="10000"/>
          </a:bodyPr>
          <a:lstStyle/>
          <a:p>
            <a:pPr marL="0" indent="0">
              <a:buNone/>
            </a:pPr>
            <a:r>
              <a:rPr lang="en-GB" sz="2400" dirty="0" smtClean="0"/>
              <a:t>A 36 year old female, Miss K Kardashian, has been having lots of ‘fun’ with her husband Kanye lately… She presents to her GP with increased frequency, pain on urination and offensive smelling urine. She is normally fit and well. </a:t>
            </a:r>
          </a:p>
          <a:p>
            <a:pPr marL="0" indent="0">
              <a:buNone/>
            </a:pPr>
            <a:r>
              <a:rPr lang="en-GB" sz="2000" b="1" dirty="0" smtClean="0"/>
              <a:t>A) What is the most likely diagnosis?</a:t>
            </a:r>
          </a:p>
          <a:p>
            <a:pPr marL="0" indent="0">
              <a:buNone/>
            </a:pPr>
            <a:endParaRPr lang="en-GB" sz="2000" b="1" dirty="0" smtClean="0"/>
          </a:p>
          <a:p>
            <a:pPr marL="0" indent="0">
              <a:buNone/>
            </a:pPr>
            <a:r>
              <a:rPr lang="en-GB" sz="2000" b="1" dirty="0" smtClean="0"/>
              <a:t>B) MC&amp;S has shown a lactose fermenting gram </a:t>
            </a:r>
          </a:p>
          <a:p>
            <a:pPr marL="0" indent="0">
              <a:buNone/>
            </a:pPr>
            <a:r>
              <a:rPr lang="en-GB" sz="2000" b="1" dirty="0" smtClean="0"/>
              <a:t>negative bacilli. What is the most likely bacteria?</a:t>
            </a:r>
          </a:p>
          <a:p>
            <a:pPr marL="0" indent="0">
              <a:buNone/>
            </a:pPr>
            <a:endParaRPr lang="en-GB" sz="2000" b="1" dirty="0" smtClean="0"/>
          </a:p>
          <a:p>
            <a:pPr marL="0" indent="0">
              <a:buNone/>
            </a:pPr>
            <a:r>
              <a:rPr lang="en-GB" sz="2000" b="1" dirty="0" smtClean="0"/>
              <a:t>C) How would you treat the infection?</a:t>
            </a:r>
          </a:p>
          <a:p>
            <a:pPr marL="0" indent="0">
              <a:buNone/>
            </a:pPr>
            <a:endParaRPr lang="en-GB" sz="2000" b="1" dirty="0" smtClean="0"/>
          </a:p>
          <a:p>
            <a:pPr marL="0" indent="0">
              <a:buNone/>
            </a:pPr>
            <a:r>
              <a:rPr lang="en-GB" sz="2000" b="1" dirty="0" smtClean="0"/>
              <a:t>D) If the infection spread upwards and Kim complained of loin-to-groin pain, what pathology would you be most worried about?</a:t>
            </a:r>
          </a:p>
          <a:p>
            <a:pPr marL="0" indent="0">
              <a:buNone/>
            </a:pPr>
            <a:endParaRPr lang="en-GB" sz="1800" dirty="0"/>
          </a:p>
        </p:txBody>
      </p:sp>
      <p:sp>
        <p:nvSpPr>
          <p:cNvPr id="2" name="Title 1"/>
          <p:cNvSpPr>
            <a:spLocks noGrp="1"/>
          </p:cNvSpPr>
          <p:nvPr>
            <p:ph type="title"/>
          </p:nvPr>
        </p:nvSpPr>
        <p:spPr/>
        <p:txBody>
          <a:bodyPr/>
          <a:lstStyle/>
          <a:p>
            <a:r>
              <a:rPr lang="en-GB" dirty="0" smtClean="0"/>
              <a:t>Case 2</a:t>
            </a:r>
            <a:endParaRPr lang="en-GB" dirty="0"/>
          </a:p>
        </p:txBody>
      </p:sp>
      <p:sp>
        <p:nvSpPr>
          <p:cNvPr id="5" name="TextBox 4"/>
          <p:cNvSpPr txBox="1"/>
          <p:nvPr/>
        </p:nvSpPr>
        <p:spPr>
          <a:xfrm>
            <a:off x="712606" y="3320141"/>
            <a:ext cx="2736304" cy="646331"/>
          </a:xfrm>
          <a:prstGeom prst="rect">
            <a:avLst/>
          </a:prstGeom>
          <a:noFill/>
        </p:spPr>
        <p:txBody>
          <a:bodyPr wrap="square" rtlCol="0">
            <a:spAutoFit/>
          </a:bodyPr>
          <a:lstStyle/>
          <a:p>
            <a:r>
              <a:rPr lang="en-GB" dirty="0" smtClean="0"/>
              <a:t> </a:t>
            </a:r>
            <a:r>
              <a:rPr lang="en-GB" dirty="0"/>
              <a:t>Urinary tract infection </a:t>
            </a:r>
          </a:p>
          <a:p>
            <a:endParaRPr lang="en-GB" dirty="0"/>
          </a:p>
        </p:txBody>
      </p:sp>
      <p:sp>
        <p:nvSpPr>
          <p:cNvPr id="6" name="TextBox 5"/>
          <p:cNvSpPr txBox="1"/>
          <p:nvPr/>
        </p:nvSpPr>
        <p:spPr>
          <a:xfrm>
            <a:off x="712606" y="4355916"/>
            <a:ext cx="2350452" cy="646331"/>
          </a:xfrm>
          <a:prstGeom prst="rect">
            <a:avLst/>
          </a:prstGeom>
          <a:noFill/>
        </p:spPr>
        <p:txBody>
          <a:bodyPr wrap="none" rtlCol="0">
            <a:spAutoFit/>
          </a:bodyPr>
          <a:lstStyle/>
          <a:p>
            <a:r>
              <a:rPr lang="en-GB" i="1" dirty="0" err="1"/>
              <a:t>e.coli</a:t>
            </a:r>
            <a:r>
              <a:rPr lang="en-GB" dirty="0"/>
              <a:t> or </a:t>
            </a:r>
            <a:r>
              <a:rPr lang="en-GB" i="1" dirty="0" err="1"/>
              <a:t>klebsiella</a:t>
            </a:r>
            <a:r>
              <a:rPr lang="en-GB" dirty="0"/>
              <a:t> </a:t>
            </a:r>
            <a:r>
              <a:rPr lang="en-GB" i="1" dirty="0"/>
              <a:t>spp.</a:t>
            </a:r>
          </a:p>
          <a:p>
            <a:endParaRPr lang="en-GB" dirty="0"/>
          </a:p>
        </p:txBody>
      </p:sp>
      <p:sp>
        <p:nvSpPr>
          <p:cNvPr id="7" name="TextBox 6"/>
          <p:cNvSpPr txBox="1"/>
          <p:nvPr/>
        </p:nvSpPr>
        <p:spPr>
          <a:xfrm>
            <a:off x="712606" y="5030740"/>
            <a:ext cx="3303148" cy="646331"/>
          </a:xfrm>
          <a:prstGeom prst="rect">
            <a:avLst/>
          </a:prstGeom>
          <a:noFill/>
        </p:spPr>
        <p:txBody>
          <a:bodyPr wrap="none" rtlCol="0">
            <a:spAutoFit/>
          </a:bodyPr>
          <a:lstStyle/>
          <a:p>
            <a:r>
              <a:rPr lang="en-GB" dirty="0" smtClean="0"/>
              <a:t>Trimethoprim </a:t>
            </a:r>
            <a:r>
              <a:rPr lang="en-GB" dirty="0"/>
              <a:t>or </a:t>
            </a:r>
            <a:r>
              <a:rPr lang="en-GB" dirty="0" err="1"/>
              <a:t>nitrofurantroin</a:t>
            </a:r>
            <a:endParaRPr lang="en-GB" dirty="0"/>
          </a:p>
          <a:p>
            <a:endParaRPr lang="en-GB" dirty="0"/>
          </a:p>
        </p:txBody>
      </p:sp>
      <p:sp>
        <p:nvSpPr>
          <p:cNvPr id="8" name="TextBox 7"/>
          <p:cNvSpPr txBox="1"/>
          <p:nvPr/>
        </p:nvSpPr>
        <p:spPr>
          <a:xfrm>
            <a:off x="3347864" y="5951021"/>
            <a:ext cx="1582613" cy="646331"/>
          </a:xfrm>
          <a:prstGeom prst="rect">
            <a:avLst/>
          </a:prstGeom>
          <a:noFill/>
        </p:spPr>
        <p:txBody>
          <a:bodyPr wrap="none" rtlCol="0">
            <a:spAutoFit/>
          </a:bodyPr>
          <a:lstStyle/>
          <a:p>
            <a:r>
              <a:rPr lang="en-GB" dirty="0"/>
              <a:t>Pyelonephritis </a:t>
            </a:r>
          </a:p>
          <a:p>
            <a:endParaRPr lang="en-GB" dirty="0"/>
          </a:p>
        </p:txBody>
      </p:sp>
      <p:pic>
        <p:nvPicPr>
          <p:cNvPr id="2050" name="Picture 2" descr="Image result for kim kardashian">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480" r="24740"/>
          <a:stretch/>
        </p:blipFill>
        <p:spPr bwMode="auto">
          <a:xfrm>
            <a:off x="7002199" y="2803943"/>
            <a:ext cx="1705289" cy="2185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7193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403777"/>
            <a:ext cx="8229600" cy="5256584"/>
          </a:xfrm>
        </p:spPr>
        <p:txBody>
          <a:bodyPr>
            <a:normAutofit/>
          </a:bodyPr>
          <a:lstStyle/>
          <a:p>
            <a:pPr marL="0" indent="0">
              <a:buNone/>
            </a:pPr>
            <a:r>
              <a:rPr lang="en-GB" sz="2400" dirty="0" smtClean="0"/>
              <a:t>A 70 </a:t>
            </a:r>
            <a:r>
              <a:rPr lang="en-GB" sz="2400" dirty="0" err="1" smtClean="0"/>
              <a:t>yr</a:t>
            </a:r>
            <a:r>
              <a:rPr lang="en-GB" sz="2400" dirty="0" smtClean="0"/>
              <a:t> old male, Mr D Trump, presents to A&amp;E with a large open wound to his right leg after falling down the White </a:t>
            </a:r>
            <a:r>
              <a:rPr lang="en-GB" sz="2400" dirty="0"/>
              <a:t>H</a:t>
            </a:r>
            <a:r>
              <a:rPr lang="en-GB" sz="2400" dirty="0" smtClean="0"/>
              <a:t>ouse stairs after a rapid exit from a press conference yesterday. His leg is painful, red, hot and swollen. He is </a:t>
            </a:r>
            <a:r>
              <a:rPr lang="en-GB" sz="2400" dirty="0" err="1" smtClean="0"/>
              <a:t>pyrexial</a:t>
            </a:r>
            <a:r>
              <a:rPr lang="en-GB" sz="2400" dirty="0" smtClean="0"/>
              <a:t>. </a:t>
            </a:r>
          </a:p>
          <a:p>
            <a:pPr>
              <a:buAutoNum type="alphaUcParenR"/>
            </a:pPr>
            <a:r>
              <a:rPr lang="en-GB" sz="2000" b="1" dirty="0" smtClean="0"/>
              <a:t>What is the most likely diagnosis?</a:t>
            </a:r>
          </a:p>
          <a:p>
            <a:pPr marL="0" indent="0">
              <a:buNone/>
            </a:pPr>
            <a:endParaRPr lang="en-GB" sz="2000" b="1" dirty="0" smtClean="0"/>
          </a:p>
          <a:p>
            <a:pPr marL="0" indent="0">
              <a:buNone/>
            </a:pPr>
            <a:r>
              <a:rPr lang="en-GB" sz="2000" b="1" dirty="0" smtClean="0"/>
              <a:t>B) A swab of the wound has shown a gram positive ,beta haemolytic, group A coccus. What is the offending organism?</a:t>
            </a:r>
          </a:p>
          <a:p>
            <a:pPr marL="0" indent="0">
              <a:buNone/>
            </a:pPr>
            <a:endParaRPr lang="en-GB" sz="2000" b="1" dirty="0" smtClean="0"/>
          </a:p>
          <a:p>
            <a:pPr marL="0" indent="0">
              <a:buNone/>
            </a:pPr>
            <a:r>
              <a:rPr lang="en-GB" sz="2000" b="1" dirty="0" smtClean="0"/>
              <a:t>C) What is another common causative organism of cellulitis?</a:t>
            </a:r>
          </a:p>
          <a:p>
            <a:pPr marL="0" indent="0">
              <a:buNone/>
            </a:pPr>
            <a:r>
              <a:rPr lang="en-GB" sz="1800" i="1" dirty="0" smtClean="0"/>
              <a:t> </a:t>
            </a:r>
            <a:r>
              <a:rPr lang="en-GB" sz="1800" dirty="0" smtClean="0"/>
              <a:t> </a:t>
            </a:r>
          </a:p>
          <a:p>
            <a:pPr marL="0" indent="0">
              <a:buNone/>
            </a:pPr>
            <a:r>
              <a:rPr lang="en-GB" sz="1800" b="1" dirty="0" smtClean="0"/>
              <a:t>D) What antibiotics would you use to treat the above </a:t>
            </a:r>
          </a:p>
          <a:p>
            <a:pPr marL="0" indent="0">
              <a:buNone/>
            </a:pPr>
            <a:r>
              <a:rPr lang="en-GB" sz="1800" b="1" dirty="0" smtClean="0"/>
              <a:t>organisms?</a:t>
            </a:r>
          </a:p>
        </p:txBody>
      </p:sp>
      <p:sp>
        <p:nvSpPr>
          <p:cNvPr id="2" name="Title 1"/>
          <p:cNvSpPr>
            <a:spLocks noGrp="1"/>
          </p:cNvSpPr>
          <p:nvPr>
            <p:ph type="title"/>
          </p:nvPr>
        </p:nvSpPr>
        <p:spPr/>
        <p:txBody>
          <a:bodyPr/>
          <a:lstStyle/>
          <a:p>
            <a:r>
              <a:rPr lang="en-GB" dirty="0" smtClean="0"/>
              <a:t>Case 3</a:t>
            </a:r>
            <a:endParaRPr lang="en-GB" dirty="0"/>
          </a:p>
        </p:txBody>
      </p:sp>
      <p:sp>
        <p:nvSpPr>
          <p:cNvPr id="4" name="TextBox 3"/>
          <p:cNvSpPr txBox="1"/>
          <p:nvPr/>
        </p:nvSpPr>
        <p:spPr>
          <a:xfrm>
            <a:off x="1563166" y="3578007"/>
            <a:ext cx="1029449" cy="646331"/>
          </a:xfrm>
          <a:prstGeom prst="rect">
            <a:avLst/>
          </a:prstGeom>
          <a:noFill/>
        </p:spPr>
        <p:txBody>
          <a:bodyPr wrap="none" rtlCol="0">
            <a:spAutoFit/>
          </a:bodyPr>
          <a:lstStyle/>
          <a:p>
            <a:r>
              <a:rPr lang="en-GB" dirty="0"/>
              <a:t>Cellulitis </a:t>
            </a:r>
          </a:p>
          <a:p>
            <a:endParaRPr lang="en-GB" dirty="0"/>
          </a:p>
        </p:txBody>
      </p:sp>
      <p:sp>
        <p:nvSpPr>
          <p:cNvPr id="5" name="TextBox 4"/>
          <p:cNvSpPr txBox="1"/>
          <p:nvPr/>
        </p:nvSpPr>
        <p:spPr>
          <a:xfrm>
            <a:off x="1505791" y="4616261"/>
            <a:ext cx="1271951" cy="646331"/>
          </a:xfrm>
          <a:prstGeom prst="rect">
            <a:avLst/>
          </a:prstGeom>
          <a:noFill/>
        </p:spPr>
        <p:txBody>
          <a:bodyPr wrap="none" rtlCol="0">
            <a:spAutoFit/>
          </a:bodyPr>
          <a:lstStyle/>
          <a:p>
            <a:r>
              <a:rPr lang="en-GB" i="1" dirty="0" err="1" smtClean="0"/>
              <a:t>s.pyogenes</a:t>
            </a:r>
            <a:r>
              <a:rPr lang="en-GB" dirty="0" smtClean="0"/>
              <a:t> </a:t>
            </a:r>
            <a:endParaRPr lang="en-GB" dirty="0"/>
          </a:p>
          <a:p>
            <a:endParaRPr lang="en-GB" dirty="0"/>
          </a:p>
        </p:txBody>
      </p:sp>
      <p:sp>
        <p:nvSpPr>
          <p:cNvPr id="6" name="TextBox 5"/>
          <p:cNvSpPr txBox="1"/>
          <p:nvPr/>
        </p:nvSpPr>
        <p:spPr>
          <a:xfrm>
            <a:off x="1810811" y="5307552"/>
            <a:ext cx="966931" cy="369332"/>
          </a:xfrm>
          <a:prstGeom prst="rect">
            <a:avLst/>
          </a:prstGeom>
          <a:noFill/>
        </p:spPr>
        <p:txBody>
          <a:bodyPr wrap="none" rtlCol="0">
            <a:spAutoFit/>
          </a:bodyPr>
          <a:lstStyle/>
          <a:p>
            <a:r>
              <a:rPr lang="en-GB" i="1" dirty="0" err="1"/>
              <a:t>s.aureus</a:t>
            </a:r>
            <a:endParaRPr lang="en-GB" dirty="0"/>
          </a:p>
        </p:txBody>
      </p:sp>
      <p:sp>
        <p:nvSpPr>
          <p:cNvPr id="7" name="TextBox 6"/>
          <p:cNvSpPr txBox="1"/>
          <p:nvPr/>
        </p:nvSpPr>
        <p:spPr>
          <a:xfrm>
            <a:off x="2813514" y="6014030"/>
            <a:ext cx="1370247" cy="646331"/>
          </a:xfrm>
          <a:prstGeom prst="rect">
            <a:avLst/>
          </a:prstGeom>
          <a:noFill/>
        </p:spPr>
        <p:txBody>
          <a:bodyPr wrap="none" rtlCol="0">
            <a:spAutoFit/>
          </a:bodyPr>
          <a:lstStyle/>
          <a:p>
            <a:r>
              <a:rPr lang="en-GB" dirty="0" err="1"/>
              <a:t>Flucloxacillin</a:t>
            </a:r>
            <a:endParaRPr lang="en-GB" dirty="0"/>
          </a:p>
          <a:p>
            <a:endParaRPr lang="en-GB" dirty="0"/>
          </a:p>
        </p:txBody>
      </p:sp>
      <p:pic>
        <p:nvPicPr>
          <p:cNvPr id="3076" name="Picture 4" descr="Image result for trump hair">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84719" y="5386097"/>
            <a:ext cx="2135132" cy="1471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277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GB" sz="2400" dirty="0" smtClean="0"/>
              <a:t>Mr Trump deteriorates overnight. He continues to spike a temperature, his </a:t>
            </a:r>
            <a:r>
              <a:rPr lang="en-GB" sz="2400" dirty="0" err="1" smtClean="0"/>
              <a:t>sats</a:t>
            </a:r>
            <a:r>
              <a:rPr lang="en-GB" sz="2400" dirty="0" smtClean="0"/>
              <a:t> drop, he is shivering and has not passed urine for 24hrs. </a:t>
            </a:r>
            <a:endParaRPr lang="en-GB" sz="2400" dirty="0"/>
          </a:p>
          <a:p>
            <a:pPr marL="0" indent="0">
              <a:buNone/>
            </a:pPr>
            <a:endParaRPr lang="en-GB" sz="2400" b="1" dirty="0" smtClean="0"/>
          </a:p>
          <a:p>
            <a:pPr marL="0" indent="0">
              <a:buNone/>
            </a:pPr>
            <a:r>
              <a:rPr lang="en-GB" sz="2000" b="1" dirty="0" smtClean="0"/>
              <a:t>A) What systemic condition are you most worried about?</a:t>
            </a:r>
          </a:p>
          <a:p>
            <a:pPr marL="0" indent="0">
              <a:buNone/>
            </a:pPr>
            <a:endParaRPr lang="en-GB" sz="2000" b="1" dirty="0" smtClean="0"/>
          </a:p>
          <a:p>
            <a:pPr marL="0" indent="0">
              <a:buNone/>
            </a:pPr>
            <a:r>
              <a:rPr lang="en-GB" sz="2000" b="1" dirty="0" smtClean="0"/>
              <a:t>B) What investigations would you like to </a:t>
            </a:r>
          </a:p>
          <a:p>
            <a:pPr marL="0" indent="0">
              <a:buNone/>
            </a:pPr>
            <a:r>
              <a:rPr lang="en-GB" sz="2000" b="1" dirty="0"/>
              <a:t> </a:t>
            </a:r>
            <a:r>
              <a:rPr lang="en-GB" sz="2000" b="1" dirty="0" smtClean="0"/>
              <a:t>    carry out?</a:t>
            </a:r>
          </a:p>
          <a:p>
            <a:pPr marL="0" indent="0">
              <a:buNone/>
            </a:pPr>
            <a:endParaRPr lang="en-GB" sz="2000" b="1" dirty="0" smtClean="0"/>
          </a:p>
          <a:p>
            <a:pPr marL="0" indent="0">
              <a:buNone/>
            </a:pPr>
            <a:endParaRPr lang="en-GB" sz="2000" b="1" dirty="0" smtClean="0"/>
          </a:p>
          <a:p>
            <a:pPr marL="0" indent="0">
              <a:buNone/>
            </a:pPr>
            <a:endParaRPr lang="en-GB" sz="2000" b="1" dirty="0" smtClean="0"/>
          </a:p>
          <a:p>
            <a:pPr marL="0" indent="0">
              <a:buNone/>
            </a:pPr>
            <a:r>
              <a:rPr lang="en-GB" sz="2000" b="1" dirty="0" smtClean="0"/>
              <a:t>C) What immediate treatment would you give this patient?</a:t>
            </a:r>
          </a:p>
          <a:p>
            <a:pPr marL="0" indent="0">
              <a:buNone/>
            </a:pPr>
            <a:endParaRPr lang="en-GB" sz="2000" b="1" dirty="0" smtClean="0"/>
          </a:p>
        </p:txBody>
      </p:sp>
      <p:sp>
        <p:nvSpPr>
          <p:cNvPr id="2" name="Title 1"/>
          <p:cNvSpPr>
            <a:spLocks noGrp="1"/>
          </p:cNvSpPr>
          <p:nvPr>
            <p:ph type="title"/>
          </p:nvPr>
        </p:nvSpPr>
        <p:spPr/>
        <p:txBody>
          <a:bodyPr/>
          <a:lstStyle/>
          <a:p>
            <a:r>
              <a:rPr lang="en-GB" dirty="0" smtClean="0"/>
              <a:t>Case 3 continued </a:t>
            </a:r>
            <a:endParaRPr lang="en-GB" dirty="0"/>
          </a:p>
        </p:txBody>
      </p:sp>
      <p:sp>
        <p:nvSpPr>
          <p:cNvPr id="4" name="TextBox 3"/>
          <p:cNvSpPr txBox="1"/>
          <p:nvPr/>
        </p:nvSpPr>
        <p:spPr>
          <a:xfrm>
            <a:off x="837612" y="3401887"/>
            <a:ext cx="758990" cy="646331"/>
          </a:xfrm>
          <a:prstGeom prst="rect">
            <a:avLst/>
          </a:prstGeom>
          <a:noFill/>
        </p:spPr>
        <p:txBody>
          <a:bodyPr wrap="none" rtlCol="0">
            <a:spAutoFit/>
          </a:bodyPr>
          <a:lstStyle/>
          <a:p>
            <a:r>
              <a:rPr lang="en-GB" dirty="0"/>
              <a:t>Sepsis</a:t>
            </a:r>
          </a:p>
          <a:p>
            <a:endParaRPr lang="en-GB" dirty="0"/>
          </a:p>
        </p:txBody>
      </p:sp>
      <p:sp>
        <p:nvSpPr>
          <p:cNvPr id="5" name="TextBox 4"/>
          <p:cNvSpPr txBox="1"/>
          <p:nvPr/>
        </p:nvSpPr>
        <p:spPr>
          <a:xfrm>
            <a:off x="642610" y="4573577"/>
            <a:ext cx="1605119" cy="1200329"/>
          </a:xfrm>
          <a:prstGeom prst="rect">
            <a:avLst/>
          </a:prstGeom>
          <a:noFill/>
        </p:spPr>
        <p:txBody>
          <a:bodyPr wrap="none" rtlCol="0">
            <a:spAutoFit/>
          </a:bodyPr>
          <a:lstStyle/>
          <a:p>
            <a:pPr>
              <a:buFontTx/>
              <a:buChar char="-"/>
            </a:pPr>
            <a:r>
              <a:rPr lang="en-GB" dirty="0"/>
              <a:t>Blood cultures</a:t>
            </a:r>
          </a:p>
          <a:p>
            <a:pPr>
              <a:buFontTx/>
              <a:buChar char="-"/>
            </a:pPr>
            <a:r>
              <a:rPr lang="en-GB" dirty="0"/>
              <a:t>Urine output</a:t>
            </a:r>
          </a:p>
          <a:p>
            <a:pPr>
              <a:buFontTx/>
              <a:buChar char="-"/>
            </a:pPr>
            <a:r>
              <a:rPr lang="en-GB" dirty="0"/>
              <a:t>Lactate </a:t>
            </a:r>
          </a:p>
          <a:p>
            <a:endParaRPr lang="en-GB" dirty="0"/>
          </a:p>
        </p:txBody>
      </p:sp>
      <p:sp>
        <p:nvSpPr>
          <p:cNvPr id="6" name="TextBox 5"/>
          <p:cNvSpPr txBox="1"/>
          <p:nvPr/>
        </p:nvSpPr>
        <p:spPr>
          <a:xfrm>
            <a:off x="3995936" y="5773906"/>
            <a:ext cx="2368534" cy="1200329"/>
          </a:xfrm>
          <a:prstGeom prst="rect">
            <a:avLst/>
          </a:prstGeom>
          <a:noFill/>
        </p:spPr>
        <p:txBody>
          <a:bodyPr wrap="none" rtlCol="0">
            <a:spAutoFit/>
          </a:bodyPr>
          <a:lstStyle/>
          <a:p>
            <a:pPr>
              <a:buFontTx/>
              <a:buChar char="-"/>
            </a:pPr>
            <a:r>
              <a:rPr lang="en-GB" dirty="0"/>
              <a:t>15L oxygen</a:t>
            </a:r>
          </a:p>
          <a:p>
            <a:pPr>
              <a:buFontTx/>
              <a:buChar char="-"/>
            </a:pPr>
            <a:r>
              <a:rPr lang="en-GB" dirty="0"/>
              <a:t>Fluids</a:t>
            </a:r>
          </a:p>
          <a:p>
            <a:pPr>
              <a:buFontTx/>
              <a:buChar char="-"/>
            </a:pPr>
            <a:r>
              <a:rPr lang="en-GB" dirty="0"/>
              <a:t>Broad spec antibiotics </a:t>
            </a:r>
          </a:p>
          <a:p>
            <a:endParaRPr lang="en-GB" dirty="0"/>
          </a:p>
        </p:txBody>
      </p:sp>
      <p:sp>
        <p:nvSpPr>
          <p:cNvPr id="7" name="TextBox 6"/>
          <p:cNvSpPr txBox="1"/>
          <p:nvPr/>
        </p:nvSpPr>
        <p:spPr>
          <a:xfrm>
            <a:off x="928586" y="5781855"/>
            <a:ext cx="2638286" cy="369332"/>
          </a:xfrm>
          <a:prstGeom prst="rect">
            <a:avLst/>
          </a:prstGeom>
          <a:noFill/>
        </p:spPr>
        <p:txBody>
          <a:bodyPr wrap="none" rtlCol="0">
            <a:spAutoFit/>
          </a:bodyPr>
          <a:lstStyle/>
          <a:p>
            <a:r>
              <a:rPr lang="en-GB" dirty="0" smtClean="0"/>
              <a:t>None, just let trump die….</a:t>
            </a:r>
            <a:endParaRPr lang="en-GB" dirty="0"/>
          </a:p>
        </p:txBody>
      </p:sp>
      <p:pic>
        <p:nvPicPr>
          <p:cNvPr id="4098" name="Picture 2" descr="Image result for trump sick">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0642" y="3401887"/>
            <a:ext cx="2778059" cy="2085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8098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916832"/>
            <a:ext cx="8229600" cy="4392488"/>
          </a:xfrm>
        </p:spPr>
        <p:txBody>
          <a:bodyPr>
            <a:normAutofit/>
          </a:bodyPr>
          <a:lstStyle/>
          <a:p>
            <a:pPr marL="0" indent="0">
              <a:buNone/>
            </a:pPr>
            <a:endParaRPr lang="en-GB" dirty="0" smtClean="0"/>
          </a:p>
          <a:p>
            <a:r>
              <a:rPr lang="en-GB" dirty="0" smtClean="0"/>
              <a:t>COLOUR</a:t>
            </a:r>
          </a:p>
          <a:p>
            <a:pPr lvl="1"/>
            <a:r>
              <a:rPr lang="en-GB" dirty="0" smtClean="0"/>
              <a:t>Purple (gram positive)</a:t>
            </a:r>
          </a:p>
          <a:p>
            <a:pPr lvl="1"/>
            <a:r>
              <a:rPr lang="en-GB" dirty="0" smtClean="0"/>
              <a:t>Pink (gram negative)</a:t>
            </a:r>
          </a:p>
          <a:p>
            <a:endParaRPr lang="en-GB" dirty="0"/>
          </a:p>
          <a:p>
            <a:r>
              <a:rPr lang="en-GB" dirty="0" smtClean="0"/>
              <a:t>SHAPE</a:t>
            </a:r>
          </a:p>
          <a:p>
            <a:pPr lvl="1"/>
            <a:r>
              <a:rPr lang="en-GB" dirty="0" smtClean="0"/>
              <a:t>Cocci:                                         </a:t>
            </a:r>
          </a:p>
          <a:p>
            <a:pPr lvl="2"/>
            <a:r>
              <a:rPr lang="en-GB" dirty="0" err="1" smtClean="0"/>
              <a:t>Diplococci</a:t>
            </a:r>
            <a:endParaRPr lang="en-GB" dirty="0" smtClean="0"/>
          </a:p>
          <a:p>
            <a:pPr lvl="2"/>
            <a:r>
              <a:rPr lang="en-GB" dirty="0" smtClean="0"/>
              <a:t>Chains</a:t>
            </a:r>
          </a:p>
          <a:p>
            <a:pPr lvl="2"/>
            <a:r>
              <a:rPr lang="en-GB" dirty="0" smtClean="0"/>
              <a:t>Clusters</a:t>
            </a:r>
            <a:endParaRPr lang="en-GB" dirty="0"/>
          </a:p>
          <a:p>
            <a:pPr lvl="2"/>
            <a:endParaRPr lang="en-GB" dirty="0" smtClean="0"/>
          </a:p>
          <a:p>
            <a:pPr marL="914400" lvl="2" indent="0">
              <a:buNone/>
            </a:pPr>
            <a:endParaRPr lang="en-GB" dirty="0"/>
          </a:p>
        </p:txBody>
      </p:sp>
      <p:sp>
        <p:nvSpPr>
          <p:cNvPr id="2" name="Title 1"/>
          <p:cNvSpPr>
            <a:spLocks noGrp="1"/>
          </p:cNvSpPr>
          <p:nvPr>
            <p:ph type="title"/>
          </p:nvPr>
        </p:nvSpPr>
        <p:spPr/>
        <p:txBody>
          <a:bodyPr/>
          <a:lstStyle/>
          <a:p>
            <a:r>
              <a:rPr lang="en-GB" dirty="0" smtClean="0"/>
              <a:t>Bacterial identification </a:t>
            </a:r>
            <a:endParaRPr lang="en-GB" dirty="0"/>
          </a:p>
        </p:txBody>
      </p:sp>
      <p:sp>
        <p:nvSpPr>
          <p:cNvPr id="5" name="TextBox 4"/>
          <p:cNvSpPr txBox="1"/>
          <p:nvPr/>
        </p:nvSpPr>
        <p:spPr>
          <a:xfrm>
            <a:off x="4124231" y="4365104"/>
            <a:ext cx="3024336" cy="1477328"/>
          </a:xfrm>
          <a:prstGeom prst="rect">
            <a:avLst/>
          </a:prstGeom>
          <a:noFill/>
        </p:spPr>
        <p:txBody>
          <a:bodyPr wrap="square" rtlCol="0">
            <a:spAutoFit/>
          </a:bodyPr>
          <a:lstStyle/>
          <a:p>
            <a:pPr marL="285750" indent="-285750">
              <a:buFontTx/>
              <a:buChar char="-"/>
            </a:pPr>
            <a:r>
              <a:rPr lang="en-GB" sz="2400" dirty="0" smtClean="0"/>
              <a:t>Bacilli</a:t>
            </a:r>
            <a:r>
              <a:rPr lang="en-GB" sz="2800" dirty="0" smtClean="0"/>
              <a:t>:</a:t>
            </a:r>
          </a:p>
          <a:p>
            <a:pPr marL="742950" lvl="1" indent="-285750">
              <a:buFont typeface="Arial" panose="020B0604020202020204" pitchFamily="34" charset="0"/>
              <a:buChar char="•"/>
            </a:pPr>
            <a:r>
              <a:rPr lang="en-GB" sz="2200" dirty="0" smtClean="0"/>
              <a:t>Chains</a:t>
            </a:r>
          </a:p>
          <a:p>
            <a:pPr marL="742950" lvl="1" indent="-285750">
              <a:buFont typeface="Arial" panose="020B0604020202020204" pitchFamily="34" charset="0"/>
              <a:buChar char="•"/>
            </a:pPr>
            <a:r>
              <a:rPr lang="en-GB" sz="2200" dirty="0" smtClean="0"/>
              <a:t>Branching</a:t>
            </a:r>
          </a:p>
          <a:p>
            <a:pPr lvl="1"/>
            <a:endParaRPr lang="en-GB" dirty="0" smtClean="0"/>
          </a:p>
        </p:txBody>
      </p:sp>
      <p:sp>
        <p:nvSpPr>
          <p:cNvPr id="6" name="TextBox 5"/>
          <p:cNvSpPr txBox="1"/>
          <p:nvPr/>
        </p:nvSpPr>
        <p:spPr>
          <a:xfrm>
            <a:off x="470386" y="1340766"/>
            <a:ext cx="7341974" cy="800219"/>
          </a:xfrm>
          <a:prstGeom prst="rect">
            <a:avLst/>
          </a:prstGeom>
          <a:noFill/>
        </p:spPr>
        <p:txBody>
          <a:bodyPr wrap="square" rtlCol="0">
            <a:spAutoFit/>
          </a:bodyPr>
          <a:lstStyle/>
          <a:p>
            <a:pPr marL="457200" indent="-457200">
              <a:buFont typeface="Arial" panose="020B0604020202020204" pitchFamily="34" charset="0"/>
              <a:buChar char="•"/>
            </a:pPr>
            <a:r>
              <a:rPr lang="en-GB" sz="2800" dirty="0"/>
              <a:t>H</a:t>
            </a:r>
            <a:r>
              <a:rPr lang="en-GB" sz="2800" dirty="0" smtClean="0"/>
              <a:t>ow do you identify bacteria?</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1372570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Sepsis </a:t>
            </a:r>
            <a:endParaRPr lang="en-GB" dirty="0"/>
          </a:p>
        </p:txBody>
      </p:sp>
      <p:pic>
        <p:nvPicPr>
          <p:cNvPr id="1026" name="Picture 2" descr="Image result for sepsis acronym sympto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12776"/>
            <a:ext cx="8724900" cy="5305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03510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340768"/>
            <a:ext cx="8229600" cy="4781128"/>
          </a:xfrm>
        </p:spPr>
        <p:txBody>
          <a:bodyPr>
            <a:normAutofit lnSpcReduction="10000"/>
          </a:bodyPr>
          <a:lstStyle/>
          <a:p>
            <a:pPr marL="0" indent="0">
              <a:buNone/>
            </a:pPr>
            <a:r>
              <a:rPr lang="en-GB" sz="2000" dirty="0" smtClean="0"/>
              <a:t>An 18 </a:t>
            </a:r>
            <a:r>
              <a:rPr lang="en-GB" sz="2000" dirty="0" err="1" smtClean="0"/>
              <a:t>yr</a:t>
            </a:r>
            <a:r>
              <a:rPr lang="en-GB" sz="2000" dirty="0" smtClean="0"/>
              <a:t> old male, Mr B Beckham is a new fresher at Sheffield University. He presents to the walk-in centre with profuse diarrhoea, abdominal pain and feeling generally unwell for the past 24hrs. He was known to have visited Balti King 2 nights ago after </a:t>
            </a:r>
            <a:r>
              <a:rPr lang="en-GB" sz="2000" dirty="0" err="1" smtClean="0"/>
              <a:t>poptarts</a:t>
            </a:r>
            <a:r>
              <a:rPr lang="en-GB" sz="2000" dirty="0" smtClean="0"/>
              <a:t>…</a:t>
            </a:r>
          </a:p>
          <a:p>
            <a:pPr>
              <a:buAutoNum type="alphaUcParenR"/>
            </a:pPr>
            <a:r>
              <a:rPr lang="en-GB" sz="2000" b="1" dirty="0" smtClean="0"/>
              <a:t>What is the diagnosis?</a:t>
            </a:r>
          </a:p>
          <a:p>
            <a:pPr marL="0" indent="0">
              <a:buNone/>
            </a:pPr>
            <a:endParaRPr lang="en-GB" sz="2000" b="1" dirty="0" smtClean="0"/>
          </a:p>
          <a:p>
            <a:pPr marL="0" indent="0">
              <a:buNone/>
            </a:pPr>
            <a:r>
              <a:rPr lang="en-GB" sz="2000" b="1" dirty="0" smtClean="0"/>
              <a:t>B) A stool sample shows a gram negative </a:t>
            </a:r>
          </a:p>
          <a:p>
            <a:pPr marL="0" indent="0">
              <a:buNone/>
            </a:pPr>
            <a:r>
              <a:rPr lang="en-GB" sz="2000" b="1" dirty="0" smtClean="0"/>
              <a:t>bacilli, which is non-lactose fermenting </a:t>
            </a:r>
          </a:p>
          <a:p>
            <a:pPr marL="0" indent="0">
              <a:buNone/>
            </a:pPr>
            <a:r>
              <a:rPr lang="en-GB" sz="2000" b="1" dirty="0" smtClean="0"/>
              <a:t>and negative to oxidase test. What is the causative organism?</a:t>
            </a:r>
          </a:p>
          <a:p>
            <a:pPr marL="0" indent="0">
              <a:buNone/>
            </a:pPr>
            <a:endParaRPr lang="en-GB" sz="2000" b="1" dirty="0" smtClean="0"/>
          </a:p>
          <a:p>
            <a:pPr marL="0" indent="0">
              <a:buNone/>
            </a:pPr>
            <a:r>
              <a:rPr lang="en-GB" sz="2000" b="1" dirty="0" smtClean="0"/>
              <a:t>C) What is the incubation period for this organism?</a:t>
            </a:r>
          </a:p>
          <a:p>
            <a:pPr marL="0" indent="0">
              <a:buNone/>
            </a:pPr>
            <a:endParaRPr lang="en-GB" sz="2000" b="1" dirty="0" smtClean="0"/>
          </a:p>
          <a:p>
            <a:pPr marL="0" indent="0">
              <a:buNone/>
            </a:pPr>
            <a:r>
              <a:rPr lang="en-GB" sz="2000" b="1" dirty="0" smtClean="0"/>
              <a:t>D) How would you manage this patient?</a:t>
            </a:r>
          </a:p>
        </p:txBody>
      </p:sp>
      <p:sp>
        <p:nvSpPr>
          <p:cNvPr id="2" name="Title 1"/>
          <p:cNvSpPr>
            <a:spLocks noGrp="1"/>
          </p:cNvSpPr>
          <p:nvPr>
            <p:ph type="title"/>
          </p:nvPr>
        </p:nvSpPr>
        <p:spPr/>
        <p:txBody>
          <a:bodyPr/>
          <a:lstStyle/>
          <a:p>
            <a:r>
              <a:rPr lang="en-GB" dirty="0" smtClean="0"/>
              <a:t>Case 4</a:t>
            </a:r>
            <a:endParaRPr lang="en-GB" dirty="0"/>
          </a:p>
        </p:txBody>
      </p:sp>
      <p:sp>
        <p:nvSpPr>
          <p:cNvPr id="4" name="TextBox 3"/>
          <p:cNvSpPr txBox="1"/>
          <p:nvPr/>
        </p:nvSpPr>
        <p:spPr>
          <a:xfrm>
            <a:off x="1331640" y="3071698"/>
            <a:ext cx="1619418" cy="646331"/>
          </a:xfrm>
          <a:prstGeom prst="rect">
            <a:avLst/>
          </a:prstGeom>
          <a:noFill/>
        </p:spPr>
        <p:txBody>
          <a:bodyPr wrap="none" rtlCol="0">
            <a:spAutoFit/>
          </a:bodyPr>
          <a:lstStyle/>
          <a:p>
            <a:r>
              <a:rPr lang="en-GB" dirty="0"/>
              <a:t>Food poisoning</a:t>
            </a:r>
          </a:p>
          <a:p>
            <a:endParaRPr lang="en-GB" dirty="0"/>
          </a:p>
        </p:txBody>
      </p:sp>
      <p:sp>
        <p:nvSpPr>
          <p:cNvPr id="5" name="TextBox 4"/>
          <p:cNvSpPr txBox="1"/>
          <p:nvPr/>
        </p:nvSpPr>
        <p:spPr>
          <a:xfrm>
            <a:off x="1209037" y="4321402"/>
            <a:ext cx="1653017" cy="646331"/>
          </a:xfrm>
          <a:prstGeom prst="rect">
            <a:avLst/>
          </a:prstGeom>
          <a:noFill/>
        </p:spPr>
        <p:txBody>
          <a:bodyPr wrap="none" rtlCol="0">
            <a:spAutoFit/>
          </a:bodyPr>
          <a:lstStyle/>
          <a:p>
            <a:r>
              <a:rPr lang="en-GB" i="1" dirty="0"/>
              <a:t>Salmonella spp.</a:t>
            </a:r>
          </a:p>
          <a:p>
            <a:endParaRPr lang="en-GB" dirty="0"/>
          </a:p>
        </p:txBody>
      </p:sp>
      <p:sp>
        <p:nvSpPr>
          <p:cNvPr id="6" name="TextBox 5"/>
          <p:cNvSpPr txBox="1"/>
          <p:nvPr/>
        </p:nvSpPr>
        <p:spPr>
          <a:xfrm>
            <a:off x="1403648" y="5043207"/>
            <a:ext cx="1063946" cy="646331"/>
          </a:xfrm>
          <a:prstGeom prst="rect">
            <a:avLst/>
          </a:prstGeom>
          <a:noFill/>
        </p:spPr>
        <p:txBody>
          <a:bodyPr wrap="none" rtlCol="0">
            <a:spAutoFit/>
          </a:bodyPr>
          <a:lstStyle/>
          <a:p>
            <a:r>
              <a:rPr lang="en-GB" dirty="0"/>
              <a:t>12-48hrs </a:t>
            </a:r>
          </a:p>
          <a:p>
            <a:endParaRPr lang="en-GB" dirty="0"/>
          </a:p>
        </p:txBody>
      </p:sp>
      <p:sp>
        <p:nvSpPr>
          <p:cNvPr id="7" name="TextBox 6"/>
          <p:cNvSpPr txBox="1"/>
          <p:nvPr/>
        </p:nvSpPr>
        <p:spPr>
          <a:xfrm>
            <a:off x="4716016" y="5656395"/>
            <a:ext cx="3143233" cy="1477328"/>
          </a:xfrm>
          <a:prstGeom prst="rect">
            <a:avLst/>
          </a:prstGeom>
          <a:noFill/>
        </p:spPr>
        <p:txBody>
          <a:bodyPr wrap="none" rtlCol="0">
            <a:spAutoFit/>
          </a:bodyPr>
          <a:lstStyle/>
          <a:p>
            <a:pPr>
              <a:buFontTx/>
              <a:buChar char="-"/>
            </a:pPr>
            <a:r>
              <a:rPr lang="en-GB" dirty="0"/>
              <a:t>Supportive treatment</a:t>
            </a:r>
          </a:p>
          <a:p>
            <a:pPr>
              <a:buFontTx/>
              <a:buChar char="-"/>
            </a:pPr>
            <a:r>
              <a:rPr lang="en-GB" dirty="0"/>
              <a:t>Encourage fluid oral intake </a:t>
            </a:r>
          </a:p>
          <a:p>
            <a:pPr>
              <a:buFontTx/>
              <a:buChar char="-"/>
            </a:pPr>
            <a:r>
              <a:rPr lang="en-GB" dirty="0"/>
              <a:t>Anti-emetic (</a:t>
            </a:r>
            <a:r>
              <a:rPr lang="en-GB" dirty="0" err="1"/>
              <a:t>prochlorperazine</a:t>
            </a:r>
            <a:r>
              <a:rPr lang="en-GB" dirty="0"/>
              <a:t>)</a:t>
            </a:r>
          </a:p>
          <a:p>
            <a:pPr>
              <a:buFontTx/>
              <a:buChar char="-"/>
            </a:pPr>
            <a:r>
              <a:rPr lang="en-GB" dirty="0"/>
              <a:t>Anti-</a:t>
            </a:r>
            <a:r>
              <a:rPr lang="en-GB" dirty="0" err="1"/>
              <a:t>diarrhoeals</a:t>
            </a:r>
            <a:r>
              <a:rPr lang="en-GB" dirty="0"/>
              <a:t> (</a:t>
            </a:r>
            <a:r>
              <a:rPr lang="en-GB" dirty="0" err="1"/>
              <a:t>loperamide</a:t>
            </a:r>
            <a:r>
              <a:rPr lang="en-GB" dirty="0"/>
              <a:t>)</a:t>
            </a:r>
          </a:p>
          <a:p>
            <a:endParaRPr lang="en-GB" dirty="0"/>
          </a:p>
        </p:txBody>
      </p:sp>
      <p:pic>
        <p:nvPicPr>
          <p:cNvPr id="5122" name="Picture 2" descr="Image result for brooklyn beckham">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2493347"/>
            <a:ext cx="2852127" cy="1604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694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a:lstStyle/>
          <a:p>
            <a:r>
              <a:rPr lang="en-GB" dirty="0" smtClean="0"/>
              <a:t>Food poisoning </a:t>
            </a:r>
            <a:endParaRPr lang="en-GB" dirty="0"/>
          </a:p>
        </p:txBody>
      </p:sp>
      <p:graphicFrame>
        <p:nvGraphicFramePr>
          <p:cNvPr id="4" name="Table 130"/>
          <p:cNvGraphicFramePr/>
          <p:nvPr>
            <p:extLst>
              <p:ext uri="{D42A27DB-BD31-4B8C-83A1-F6EECF244321}">
                <p14:modId xmlns:p14="http://schemas.microsoft.com/office/powerpoint/2010/main" val="1956267476"/>
              </p:ext>
            </p:extLst>
          </p:nvPr>
        </p:nvGraphicFramePr>
        <p:xfrm>
          <a:off x="457200" y="1597025"/>
          <a:ext cx="8229600" cy="4433886"/>
        </p:xfrm>
        <a:graphic>
          <a:graphicData uri="http://schemas.openxmlformats.org/drawingml/2006/table">
            <a:tbl>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703262">
                <a:tc>
                  <a:txBody>
                    <a:bodyPr/>
                    <a:lstStyle/>
                    <a:p>
                      <a:pPr algn="l">
                        <a:defRPr sz="1800"/>
                      </a:pPr>
                      <a:r>
                        <a:rPr b="1" dirty="0">
                          <a:solidFill>
                            <a:srgbClr val="FFFFFF"/>
                          </a:solidFill>
                        </a:rPr>
                        <a:t>Organism </a:t>
                      </a:r>
                    </a:p>
                  </a:txBody>
                  <a:tcPr marL="45707" marR="45707" marT="45707" marB="45707" horzOverflow="overflow">
                    <a:lnB w="38100">
                      <a:solidFill>
                        <a:srgbClr val="FFFFFF"/>
                      </a:solidFill>
                    </a:lnB>
                    <a:solidFill>
                      <a:schemeClr val="accent1"/>
                    </a:solidFill>
                  </a:tcPr>
                </a:tc>
                <a:tc>
                  <a:txBody>
                    <a:bodyPr/>
                    <a:lstStyle/>
                    <a:p>
                      <a:pPr algn="l">
                        <a:defRPr sz="1800"/>
                      </a:pPr>
                      <a:r>
                        <a:rPr b="1">
                          <a:solidFill>
                            <a:srgbClr val="FFFFFF"/>
                          </a:solidFill>
                        </a:rPr>
                        <a:t>Incubation Period</a:t>
                      </a:r>
                    </a:p>
                  </a:txBody>
                  <a:tcPr marL="45707" marR="45707" marT="45707" marB="45707" horzOverflow="overflow">
                    <a:lnB w="38100">
                      <a:solidFill>
                        <a:srgbClr val="FFFFFF"/>
                      </a:solidFill>
                    </a:lnB>
                    <a:solidFill>
                      <a:schemeClr val="accent1"/>
                    </a:solidFill>
                  </a:tcPr>
                </a:tc>
                <a:tc>
                  <a:txBody>
                    <a:bodyPr/>
                    <a:lstStyle/>
                    <a:p>
                      <a:pPr algn="l">
                        <a:defRPr sz="1800"/>
                      </a:pPr>
                      <a:r>
                        <a:rPr b="1">
                          <a:solidFill>
                            <a:srgbClr val="FFFFFF"/>
                          </a:solidFill>
                        </a:rPr>
                        <a:t>Related Foods</a:t>
                      </a:r>
                    </a:p>
                  </a:txBody>
                  <a:tcPr marL="45707" marR="45707" marT="45707" marB="45707" horzOverflow="overflow">
                    <a:lnB w="38100">
                      <a:solidFill>
                        <a:srgbClr val="FFFFFF"/>
                      </a:solidFill>
                    </a:lnB>
                    <a:solidFill>
                      <a:schemeClr val="accent1"/>
                    </a:solidFill>
                  </a:tcPr>
                </a:tc>
                <a:tc>
                  <a:txBody>
                    <a:bodyPr/>
                    <a:lstStyle/>
                    <a:p>
                      <a:pPr algn="l">
                        <a:defRPr sz="1800"/>
                      </a:pPr>
                      <a:r>
                        <a:rPr b="1">
                          <a:solidFill>
                            <a:srgbClr val="FFFFFF"/>
                          </a:solidFill>
                        </a:rPr>
                        <a:t>Symptoms </a:t>
                      </a:r>
                    </a:p>
                  </a:txBody>
                  <a:tcPr marL="45707" marR="45707" marT="45707" marB="45707" horzOverflow="overflow">
                    <a:lnB w="38100">
                      <a:solidFill>
                        <a:srgbClr val="FFFFFF"/>
                      </a:solidFill>
                    </a:lnB>
                    <a:solidFill>
                      <a:schemeClr val="accent1"/>
                    </a:solidFill>
                  </a:tcPr>
                </a:tc>
                <a:extLst>
                  <a:ext uri="{0D108BD9-81ED-4DB2-BD59-A6C34878D82A}">
                    <a16:rowId xmlns:a16="http://schemas.microsoft.com/office/drawing/2014/main" val="10000"/>
                  </a:ext>
                </a:extLst>
              </a:tr>
              <a:tr h="704850">
                <a:tc>
                  <a:txBody>
                    <a:bodyPr/>
                    <a:lstStyle/>
                    <a:p>
                      <a:pPr algn="l">
                        <a:defRPr sz="1800"/>
                      </a:pPr>
                      <a:r>
                        <a:t>Salmonella spp.</a:t>
                      </a:r>
                    </a:p>
                  </a:txBody>
                  <a:tcPr marL="45707" marR="45707" marT="45707" marB="45707" horzOverflow="overflow">
                    <a:lnT w="38100">
                      <a:solidFill>
                        <a:srgbClr val="FFFFFF"/>
                      </a:solidFill>
                    </a:lnT>
                    <a:solidFill>
                      <a:srgbClr val="D0D8E8"/>
                    </a:solidFill>
                  </a:tcPr>
                </a:tc>
                <a:tc>
                  <a:txBody>
                    <a:bodyPr/>
                    <a:lstStyle/>
                    <a:p>
                      <a:pPr algn="l">
                        <a:defRPr sz="1800"/>
                      </a:pPr>
                      <a:r>
                        <a:rPr dirty="0" smtClean="0"/>
                        <a:t>1</a:t>
                      </a:r>
                      <a:r>
                        <a:rPr lang="en-GB" dirty="0" smtClean="0"/>
                        <a:t>2</a:t>
                      </a:r>
                      <a:r>
                        <a:rPr dirty="0" smtClean="0"/>
                        <a:t>-48 </a:t>
                      </a:r>
                      <a:r>
                        <a:rPr dirty="0" err="1"/>
                        <a:t>hrs</a:t>
                      </a:r>
                      <a:endParaRPr dirty="0"/>
                    </a:p>
                  </a:txBody>
                  <a:tcPr marL="45707" marR="45707" marT="45707" marB="45707" horzOverflow="overflow">
                    <a:lnT w="38100">
                      <a:solidFill>
                        <a:srgbClr val="FFFFFF"/>
                      </a:solidFill>
                    </a:lnT>
                    <a:solidFill>
                      <a:srgbClr val="D0D8E8"/>
                    </a:solidFill>
                  </a:tcPr>
                </a:tc>
                <a:tc>
                  <a:txBody>
                    <a:bodyPr/>
                    <a:lstStyle/>
                    <a:p>
                      <a:pPr algn="l">
                        <a:defRPr sz="1800"/>
                      </a:pPr>
                      <a:r>
                        <a:t>Poultry, Eggs</a:t>
                      </a:r>
                    </a:p>
                  </a:txBody>
                  <a:tcPr marL="45707" marR="45707" marT="45707" marB="45707" horzOverflow="overflow">
                    <a:lnT w="38100">
                      <a:solidFill>
                        <a:srgbClr val="FFFFFF"/>
                      </a:solidFill>
                    </a:lnT>
                    <a:solidFill>
                      <a:srgbClr val="D0D8E8"/>
                    </a:solidFill>
                  </a:tcPr>
                </a:tc>
                <a:tc>
                  <a:txBody>
                    <a:bodyPr/>
                    <a:lstStyle/>
                    <a:p>
                      <a:pPr algn="l">
                        <a:defRPr sz="1800"/>
                      </a:pPr>
                      <a:r>
                        <a:t>Diarrhoea, abdo. pain</a:t>
                      </a:r>
                    </a:p>
                  </a:txBody>
                  <a:tcPr marL="45707" marR="45707" marT="45707" marB="45707" horzOverflow="overflow">
                    <a:lnT w="38100">
                      <a:solidFill>
                        <a:srgbClr val="FFFFFF"/>
                      </a:solidFill>
                    </a:lnT>
                    <a:solidFill>
                      <a:srgbClr val="D0D8E8"/>
                    </a:solidFill>
                  </a:tcPr>
                </a:tc>
                <a:extLst>
                  <a:ext uri="{0D108BD9-81ED-4DB2-BD59-A6C34878D82A}">
                    <a16:rowId xmlns:a16="http://schemas.microsoft.com/office/drawing/2014/main" val="10001"/>
                  </a:ext>
                </a:extLst>
              </a:tr>
              <a:tr h="914400">
                <a:tc>
                  <a:txBody>
                    <a:bodyPr/>
                    <a:lstStyle/>
                    <a:p>
                      <a:pPr algn="l">
                        <a:defRPr sz="1800"/>
                      </a:pPr>
                      <a:r>
                        <a:t>Campylobacter spp. </a:t>
                      </a:r>
                    </a:p>
                  </a:txBody>
                  <a:tcPr marL="45707" marR="45707" marT="45707" marB="45707" horzOverflow="overflow">
                    <a:solidFill>
                      <a:srgbClr val="E9EDF4"/>
                    </a:solidFill>
                  </a:tcPr>
                </a:tc>
                <a:tc>
                  <a:txBody>
                    <a:bodyPr/>
                    <a:lstStyle/>
                    <a:p>
                      <a:pPr algn="l">
                        <a:defRPr sz="1800"/>
                      </a:pPr>
                      <a:r>
                        <a:t>24-72 hrs</a:t>
                      </a:r>
                    </a:p>
                  </a:txBody>
                  <a:tcPr marL="45707" marR="45707" marT="45707" marB="45707" horzOverflow="overflow">
                    <a:solidFill>
                      <a:srgbClr val="E9EDF4"/>
                    </a:solidFill>
                  </a:tcPr>
                </a:tc>
                <a:tc>
                  <a:txBody>
                    <a:bodyPr/>
                    <a:lstStyle/>
                    <a:p>
                      <a:pPr algn="l">
                        <a:defRPr sz="1800"/>
                      </a:pPr>
                      <a:r>
                        <a:t>Meat products</a:t>
                      </a:r>
                    </a:p>
                  </a:txBody>
                  <a:tcPr marL="45707" marR="45707" marT="45707" marB="45707" horzOverflow="overflow">
                    <a:solidFill>
                      <a:srgbClr val="E9EDF4"/>
                    </a:solidFill>
                  </a:tcPr>
                </a:tc>
                <a:tc>
                  <a:txBody>
                    <a:bodyPr/>
                    <a:lstStyle/>
                    <a:p>
                      <a:pPr algn="l">
                        <a:defRPr sz="1800"/>
                      </a:pPr>
                      <a:r>
                        <a:t>Profuse diarrhoea (bloody), severe abdo. pain</a:t>
                      </a:r>
                    </a:p>
                  </a:txBody>
                  <a:tcPr marL="45707" marR="45707" marT="45707" marB="45707" horzOverflow="overflow">
                    <a:solidFill>
                      <a:srgbClr val="E9EDF4"/>
                    </a:solidFill>
                  </a:tcPr>
                </a:tc>
                <a:extLst>
                  <a:ext uri="{0D108BD9-81ED-4DB2-BD59-A6C34878D82A}">
                    <a16:rowId xmlns:a16="http://schemas.microsoft.com/office/drawing/2014/main" val="10002"/>
                  </a:ext>
                </a:extLst>
              </a:tr>
              <a:tr h="703262">
                <a:tc>
                  <a:txBody>
                    <a:bodyPr/>
                    <a:lstStyle/>
                    <a:p>
                      <a:pPr algn="l">
                        <a:defRPr sz="1800"/>
                      </a:pPr>
                      <a:r>
                        <a:t>C. perfringens</a:t>
                      </a:r>
                    </a:p>
                  </a:txBody>
                  <a:tcPr marL="45707" marR="45707" marT="45707" marB="45707" horzOverflow="overflow">
                    <a:solidFill>
                      <a:srgbClr val="D0D8E8"/>
                    </a:solidFill>
                  </a:tcPr>
                </a:tc>
                <a:tc>
                  <a:txBody>
                    <a:bodyPr/>
                    <a:lstStyle/>
                    <a:p>
                      <a:pPr algn="l">
                        <a:defRPr sz="1800"/>
                      </a:pPr>
                      <a:r>
                        <a:t>12-24 hrs</a:t>
                      </a:r>
                    </a:p>
                  </a:txBody>
                  <a:tcPr marL="45707" marR="45707" marT="45707" marB="45707" horzOverflow="overflow">
                    <a:solidFill>
                      <a:srgbClr val="D0D8E8"/>
                    </a:solidFill>
                  </a:tcPr>
                </a:tc>
                <a:tc>
                  <a:txBody>
                    <a:bodyPr/>
                    <a:lstStyle/>
                    <a:p>
                      <a:pPr algn="l">
                        <a:defRPr sz="1800"/>
                      </a:pPr>
                      <a:r>
                        <a:t>Cooked Meats</a:t>
                      </a:r>
                    </a:p>
                  </a:txBody>
                  <a:tcPr marL="45707" marR="45707" marT="45707" marB="45707" horzOverflow="overflow">
                    <a:solidFill>
                      <a:srgbClr val="D0D8E8"/>
                    </a:solidFill>
                  </a:tcPr>
                </a:tc>
                <a:tc>
                  <a:txBody>
                    <a:bodyPr/>
                    <a:lstStyle/>
                    <a:p>
                      <a:pPr algn="l">
                        <a:defRPr sz="1800"/>
                      </a:pPr>
                      <a:r>
                        <a:t>Diarrhoea, severe vomiting, fever</a:t>
                      </a:r>
                    </a:p>
                  </a:txBody>
                  <a:tcPr marL="45707" marR="45707" marT="45707" marB="45707" horzOverflow="overflow">
                    <a:solidFill>
                      <a:srgbClr val="D0D8E8"/>
                    </a:solidFill>
                  </a:tcPr>
                </a:tc>
                <a:extLst>
                  <a:ext uri="{0D108BD9-81ED-4DB2-BD59-A6C34878D82A}">
                    <a16:rowId xmlns:a16="http://schemas.microsoft.com/office/drawing/2014/main" val="10003"/>
                  </a:ext>
                </a:extLst>
              </a:tr>
              <a:tr h="704850">
                <a:tc>
                  <a:txBody>
                    <a:bodyPr/>
                    <a:lstStyle/>
                    <a:p>
                      <a:pPr algn="l">
                        <a:defRPr sz="1800"/>
                      </a:pPr>
                      <a:r>
                        <a:t>Staph. aureus</a:t>
                      </a:r>
                    </a:p>
                  </a:txBody>
                  <a:tcPr marL="45707" marR="45707" marT="45707" marB="45707" horzOverflow="overflow">
                    <a:solidFill>
                      <a:srgbClr val="E9EDF4"/>
                    </a:solidFill>
                  </a:tcPr>
                </a:tc>
                <a:tc>
                  <a:txBody>
                    <a:bodyPr/>
                    <a:lstStyle/>
                    <a:p>
                      <a:pPr algn="l">
                        <a:defRPr sz="1800"/>
                      </a:pPr>
                      <a:r>
                        <a:t>1-6 hrs </a:t>
                      </a:r>
                    </a:p>
                  </a:txBody>
                  <a:tcPr marL="45707" marR="45707" marT="45707" marB="45707" horzOverflow="overflow">
                    <a:solidFill>
                      <a:srgbClr val="E9EDF4"/>
                    </a:solidFill>
                  </a:tcPr>
                </a:tc>
                <a:tc>
                  <a:txBody>
                    <a:bodyPr/>
                    <a:lstStyle/>
                    <a:p>
                      <a:pPr algn="l">
                        <a:defRPr sz="1800"/>
                      </a:pPr>
                      <a:r>
                        <a:t>Finger food</a:t>
                      </a:r>
                    </a:p>
                  </a:txBody>
                  <a:tcPr marL="45707" marR="45707" marT="45707" marB="45707" horzOverflow="overflow">
                    <a:solidFill>
                      <a:srgbClr val="E9EDF4"/>
                    </a:solidFill>
                  </a:tcPr>
                </a:tc>
                <a:tc>
                  <a:txBody>
                    <a:bodyPr/>
                    <a:lstStyle/>
                    <a:p>
                      <a:pPr algn="l">
                        <a:defRPr sz="1800"/>
                      </a:pPr>
                      <a:r>
                        <a:t>Profuse vomiting</a:t>
                      </a:r>
                    </a:p>
                  </a:txBody>
                  <a:tcPr marL="45707" marR="45707" marT="45707" marB="45707" horzOverflow="overflow">
                    <a:solidFill>
                      <a:srgbClr val="E9EDF4"/>
                    </a:solidFill>
                  </a:tcPr>
                </a:tc>
                <a:extLst>
                  <a:ext uri="{0D108BD9-81ED-4DB2-BD59-A6C34878D82A}">
                    <a16:rowId xmlns:a16="http://schemas.microsoft.com/office/drawing/2014/main" val="10004"/>
                  </a:ext>
                </a:extLst>
              </a:tr>
              <a:tr h="703262">
                <a:tc>
                  <a:txBody>
                    <a:bodyPr/>
                    <a:lstStyle/>
                    <a:p>
                      <a:pPr algn="l">
                        <a:defRPr sz="1800"/>
                      </a:pPr>
                      <a:r>
                        <a:t>Bacillus cereus </a:t>
                      </a:r>
                    </a:p>
                  </a:txBody>
                  <a:tcPr marL="45707" marR="45707" marT="45707" marB="45707" horzOverflow="overflow">
                    <a:solidFill>
                      <a:srgbClr val="D0D8E8"/>
                    </a:solidFill>
                  </a:tcPr>
                </a:tc>
                <a:tc>
                  <a:txBody>
                    <a:bodyPr/>
                    <a:lstStyle/>
                    <a:p>
                      <a:pPr algn="l">
                        <a:defRPr sz="1800"/>
                      </a:pPr>
                      <a:r>
                        <a:t>1-6 hrs</a:t>
                      </a:r>
                    </a:p>
                  </a:txBody>
                  <a:tcPr marL="45707" marR="45707" marT="45707" marB="45707" horzOverflow="overflow">
                    <a:solidFill>
                      <a:srgbClr val="D0D8E8"/>
                    </a:solidFill>
                  </a:tcPr>
                </a:tc>
                <a:tc>
                  <a:txBody>
                    <a:bodyPr/>
                    <a:lstStyle/>
                    <a:p>
                      <a:pPr algn="l">
                        <a:defRPr sz="1800"/>
                      </a:pPr>
                      <a:r>
                        <a:t>Rice </a:t>
                      </a:r>
                    </a:p>
                  </a:txBody>
                  <a:tcPr marL="45707" marR="45707" marT="45707" marB="45707" horzOverflow="overflow">
                    <a:solidFill>
                      <a:srgbClr val="D0D8E8"/>
                    </a:solidFill>
                  </a:tcPr>
                </a:tc>
                <a:tc>
                  <a:txBody>
                    <a:bodyPr/>
                    <a:lstStyle/>
                    <a:p>
                      <a:pPr algn="l">
                        <a:defRPr sz="1800"/>
                      </a:pPr>
                      <a:r>
                        <a:rPr dirty="0"/>
                        <a:t>Vomiting and </a:t>
                      </a:r>
                      <a:r>
                        <a:rPr dirty="0" err="1"/>
                        <a:t>diarrhoea</a:t>
                      </a:r>
                      <a:endParaRPr dirty="0"/>
                    </a:p>
                  </a:txBody>
                  <a:tcPr marL="45707" marR="45707" marT="45707" marB="45707" horzOverflow="overflow">
                    <a:solidFill>
                      <a:srgbClr val="D0D8E8"/>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8448858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340768"/>
            <a:ext cx="8229600" cy="5400600"/>
          </a:xfrm>
        </p:spPr>
        <p:txBody>
          <a:bodyPr>
            <a:normAutofit fontScale="40000" lnSpcReduction="20000"/>
          </a:bodyPr>
          <a:lstStyle/>
          <a:p>
            <a:endParaRPr lang="en-GB" sz="2400" dirty="0" smtClean="0"/>
          </a:p>
          <a:p>
            <a:endParaRPr lang="en-GB" sz="2400" dirty="0"/>
          </a:p>
          <a:p>
            <a:pPr marL="0" indent="0">
              <a:buNone/>
            </a:pPr>
            <a:endParaRPr lang="en-GB" sz="2400" dirty="0"/>
          </a:p>
          <a:p>
            <a:pPr>
              <a:buAutoNum type="alphaUcParenR"/>
            </a:pPr>
            <a:endParaRPr lang="en-GB" sz="4200" b="1" dirty="0" smtClean="0"/>
          </a:p>
          <a:p>
            <a:pPr>
              <a:buAutoNum type="alphaUcParenR"/>
            </a:pPr>
            <a:r>
              <a:rPr lang="en-GB" sz="4200" b="1" dirty="0" smtClean="0"/>
              <a:t>What is the most likely diagnosis?</a:t>
            </a:r>
          </a:p>
          <a:p>
            <a:pPr marL="0" indent="0">
              <a:buNone/>
            </a:pPr>
            <a:endParaRPr lang="en-GB" sz="4200" b="1" dirty="0" smtClean="0"/>
          </a:p>
          <a:p>
            <a:pPr marL="0" indent="0">
              <a:buNone/>
            </a:pPr>
            <a:endParaRPr lang="en-GB" sz="1800" dirty="0" smtClean="0"/>
          </a:p>
          <a:p>
            <a:pPr marL="0" indent="0">
              <a:buNone/>
            </a:pPr>
            <a:r>
              <a:rPr lang="en-GB" sz="4200" b="1" dirty="0" smtClean="0"/>
              <a:t>B) Microbiology has reported growth of a alpha haemolytic, gram positive cocci, which is resistant to </a:t>
            </a:r>
            <a:r>
              <a:rPr lang="en-GB" sz="4200" b="1" dirty="0" err="1" smtClean="0"/>
              <a:t>optochin</a:t>
            </a:r>
            <a:r>
              <a:rPr lang="en-GB" sz="4200" b="1" dirty="0" smtClean="0"/>
              <a:t> testing. Which organism is responsible?</a:t>
            </a:r>
          </a:p>
          <a:p>
            <a:pPr marL="0" indent="0">
              <a:buNone/>
            </a:pPr>
            <a:endParaRPr lang="en-GB" sz="4200" b="1" dirty="0" smtClean="0"/>
          </a:p>
          <a:p>
            <a:pPr marL="0" indent="0">
              <a:buNone/>
            </a:pPr>
            <a:endParaRPr lang="en-GB" sz="1800" dirty="0"/>
          </a:p>
          <a:p>
            <a:pPr marL="0" indent="0">
              <a:buNone/>
            </a:pPr>
            <a:r>
              <a:rPr lang="en-GB" sz="4200" b="1" dirty="0" smtClean="0"/>
              <a:t>C) Which antibiotic combination would you give this patient?</a:t>
            </a:r>
          </a:p>
          <a:p>
            <a:pPr marL="0" indent="0">
              <a:buNone/>
            </a:pPr>
            <a:endParaRPr lang="en-GB" sz="1800" dirty="0" smtClean="0"/>
          </a:p>
          <a:p>
            <a:pPr marL="0" indent="0">
              <a:buNone/>
            </a:pPr>
            <a:r>
              <a:rPr lang="en-GB" sz="1800" dirty="0" smtClean="0"/>
              <a:t>. </a:t>
            </a:r>
          </a:p>
          <a:p>
            <a:pPr>
              <a:buFontTx/>
              <a:buChar char="-"/>
            </a:pPr>
            <a:endParaRPr lang="en-GB" sz="1800" dirty="0" smtClean="0"/>
          </a:p>
          <a:p>
            <a:pPr marL="0" indent="0">
              <a:buNone/>
            </a:pPr>
            <a:r>
              <a:rPr lang="en-GB" sz="4000" b="1" dirty="0" smtClean="0"/>
              <a:t>D) </a:t>
            </a:r>
            <a:r>
              <a:rPr lang="en-GB" sz="4200" b="1" dirty="0" smtClean="0"/>
              <a:t>Name some other findings on examination that would support your diagnosis.</a:t>
            </a:r>
          </a:p>
          <a:p>
            <a:pPr marL="0" indent="0">
              <a:buNone/>
            </a:pPr>
            <a:endParaRPr lang="en-GB" sz="1800" dirty="0"/>
          </a:p>
          <a:p>
            <a:pPr marL="0" indent="0">
              <a:buNone/>
            </a:pPr>
            <a:endParaRPr lang="en-GB" sz="1800" dirty="0" smtClean="0"/>
          </a:p>
          <a:p>
            <a:pPr marL="0" indent="0">
              <a:buNone/>
            </a:pPr>
            <a:endParaRPr lang="en-GB" sz="1800" dirty="0"/>
          </a:p>
          <a:p>
            <a:pPr marL="0" indent="0">
              <a:buNone/>
            </a:pPr>
            <a:endParaRPr lang="en-GB" sz="1800" dirty="0" smtClean="0"/>
          </a:p>
          <a:p>
            <a:pPr marL="0" indent="0">
              <a:buNone/>
            </a:pPr>
            <a:endParaRPr lang="en-GB" sz="1800" dirty="0" smtClean="0"/>
          </a:p>
          <a:p>
            <a:pPr marL="0" indent="0">
              <a:buNone/>
            </a:pPr>
            <a:endParaRPr lang="en-GB" sz="4000" b="1" dirty="0"/>
          </a:p>
          <a:p>
            <a:pPr marL="0" indent="0">
              <a:buNone/>
            </a:pPr>
            <a:r>
              <a:rPr lang="en-GB" sz="4000" b="1" dirty="0" smtClean="0"/>
              <a:t>E) Which heart valve is most commonly affected in IVDU?</a:t>
            </a:r>
          </a:p>
          <a:p>
            <a:pPr marL="0" indent="0">
              <a:buNone/>
            </a:pPr>
            <a:endParaRPr lang="en-GB" sz="4000" dirty="0" smtClean="0"/>
          </a:p>
          <a:p>
            <a:pPr marL="0" indent="0">
              <a:buNone/>
            </a:pPr>
            <a:r>
              <a:rPr lang="en-GB" sz="4000" b="1" dirty="0" smtClean="0"/>
              <a:t>F) What are other predisposing factors to this condition?</a:t>
            </a:r>
          </a:p>
          <a:p>
            <a:pPr marL="0" indent="0">
              <a:buNone/>
            </a:pPr>
            <a:endParaRPr lang="en-GB" sz="1800" dirty="0"/>
          </a:p>
          <a:p>
            <a:pPr marL="0" indent="0">
              <a:buNone/>
            </a:pPr>
            <a:endParaRPr lang="en-GB" sz="1800" dirty="0" smtClean="0"/>
          </a:p>
          <a:p>
            <a:pPr marL="0" indent="0">
              <a:buNone/>
            </a:pPr>
            <a:endParaRPr lang="en-GB" sz="1800" dirty="0" smtClean="0"/>
          </a:p>
          <a:p>
            <a:endParaRPr lang="en-GB" dirty="0"/>
          </a:p>
          <a:p>
            <a:pPr marL="0" indent="0">
              <a:buNone/>
            </a:pPr>
            <a:endParaRPr lang="en-GB" dirty="0"/>
          </a:p>
        </p:txBody>
      </p:sp>
      <p:sp>
        <p:nvSpPr>
          <p:cNvPr id="2" name="Title 1"/>
          <p:cNvSpPr>
            <a:spLocks noGrp="1"/>
          </p:cNvSpPr>
          <p:nvPr>
            <p:ph type="title"/>
          </p:nvPr>
        </p:nvSpPr>
        <p:spPr>
          <a:xfrm>
            <a:off x="493205" y="116632"/>
            <a:ext cx="8229600" cy="1143000"/>
          </a:xfrm>
        </p:spPr>
        <p:txBody>
          <a:bodyPr/>
          <a:lstStyle/>
          <a:p>
            <a:r>
              <a:rPr lang="en-GB" dirty="0" smtClean="0"/>
              <a:t>Case 5</a:t>
            </a:r>
            <a:endParaRPr lang="en-GB" dirty="0"/>
          </a:p>
        </p:txBody>
      </p:sp>
      <p:sp>
        <p:nvSpPr>
          <p:cNvPr id="4" name="TextBox 3"/>
          <p:cNvSpPr txBox="1"/>
          <p:nvPr/>
        </p:nvSpPr>
        <p:spPr>
          <a:xfrm>
            <a:off x="1002175" y="2374717"/>
            <a:ext cx="1971950" cy="615553"/>
          </a:xfrm>
          <a:prstGeom prst="rect">
            <a:avLst/>
          </a:prstGeom>
          <a:noFill/>
        </p:spPr>
        <p:txBody>
          <a:bodyPr wrap="none" rtlCol="0">
            <a:spAutoFit/>
          </a:bodyPr>
          <a:lstStyle/>
          <a:p>
            <a:r>
              <a:rPr lang="en-GB" sz="1600" dirty="0" smtClean="0"/>
              <a:t>Infective </a:t>
            </a:r>
            <a:r>
              <a:rPr lang="en-GB" sz="1600" dirty="0"/>
              <a:t>endocarditis</a:t>
            </a:r>
          </a:p>
          <a:p>
            <a:endParaRPr lang="en-GB" dirty="0"/>
          </a:p>
        </p:txBody>
      </p:sp>
      <p:sp>
        <p:nvSpPr>
          <p:cNvPr id="5" name="TextBox 4"/>
          <p:cNvSpPr txBox="1"/>
          <p:nvPr/>
        </p:nvSpPr>
        <p:spPr>
          <a:xfrm>
            <a:off x="1056604" y="3247253"/>
            <a:ext cx="1027845" cy="615553"/>
          </a:xfrm>
          <a:prstGeom prst="rect">
            <a:avLst/>
          </a:prstGeom>
          <a:noFill/>
        </p:spPr>
        <p:txBody>
          <a:bodyPr wrap="none" rtlCol="0">
            <a:spAutoFit/>
          </a:bodyPr>
          <a:lstStyle/>
          <a:p>
            <a:r>
              <a:rPr lang="en-GB" sz="1600" i="1" dirty="0"/>
              <a:t>S. </a:t>
            </a:r>
            <a:r>
              <a:rPr lang="en-GB" sz="1600" i="1" dirty="0" err="1"/>
              <a:t>viridans</a:t>
            </a:r>
            <a:endParaRPr lang="en-GB" sz="1600" i="1" dirty="0"/>
          </a:p>
          <a:p>
            <a:endParaRPr lang="en-GB" dirty="0"/>
          </a:p>
        </p:txBody>
      </p:sp>
      <p:sp>
        <p:nvSpPr>
          <p:cNvPr id="6" name="TextBox 5"/>
          <p:cNvSpPr txBox="1"/>
          <p:nvPr/>
        </p:nvSpPr>
        <p:spPr>
          <a:xfrm>
            <a:off x="816803" y="3896359"/>
            <a:ext cx="2409057" cy="338554"/>
          </a:xfrm>
          <a:prstGeom prst="rect">
            <a:avLst/>
          </a:prstGeom>
          <a:noFill/>
        </p:spPr>
        <p:txBody>
          <a:bodyPr wrap="none" rtlCol="0">
            <a:spAutoFit/>
          </a:bodyPr>
          <a:lstStyle/>
          <a:p>
            <a:r>
              <a:rPr lang="en-GB" sz="1600" dirty="0"/>
              <a:t>Amoxicillin and gentamicin</a:t>
            </a:r>
          </a:p>
        </p:txBody>
      </p:sp>
      <p:sp>
        <p:nvSpPr>
          <p:cNvPr id="7" name="TextBox 6"/>
          <p:cNvSpPr txBox="1"/>
          <p:nvPr/>
        </p:nvSpPr>
        <p:spPr>
          <a:xfrm>
            <a:off x="1832587" y="4507759"/>
            <a:ext cx="2163349" cy="1354217"/>
          </a:xfrm>
          <a:prstGeom prst="rect">
            <a:avLst/>
          </a:prstGeom>
          <a:noFill/>
        </p:spPr>
        <p:txBody>
          <a:bodyPr wrap="none" rtlCol="0">
            <a:spAutoFit/>
          </a:bodyPr>
          <a:lstStyle/>
          <a:p>
            <a:r>
              <a:rPr lang="en-GB" sz="1600" dirty="0" smtClean="0"/>
              <a:t>- Roth </a:t>
            </a:r>
            <a:r>
              <a:rPr lang="en-GB" sz="1600" dirty="0"/>
              <a:t>spots</a:t>
            </a:r>
          </a:p>
          <a:p>
            <a:r>
              <a:rPr lang="en-GB" sz="1600" dirty="0"/>
              <a:t>-Splinter Haemorrhages</a:t>
            </a:r>
          </a:p>
          <a:p>
            <a:pPr>
              <a:buFontTx/>
              <a:buChar char="-"/>
            </a:pPr>
            <a:r>
              <a:rPr lang="en-GB" sz="1600" dirty="0"/>
              <a:t>Osler’s nodes</a:t>
            </a:r>
          </a:p>
          <a:p>
            <a:pPr>
              <a:buFontTx/>
              <a:buChar char="-"/>
            </a:pPr>
            <a:r>
              <a:rPr lang="en-GB" sz="1600" dirty="0" err="1"/>
              <a:t>Janeways</a:t>
            </a:r>
            <a:r>
              <a:rPr lang="en-GB" sz="1600" dirty="0"/>
              <a:t> </a:t>
            </a:r>
            <a:r>
              <a:rPr lang="en-GB" sz="1600" dirty="0" smtClean="0"/>
              <a:t>lesions</a:t>
            </a:r>
            <a:endParaRPr lang="en-GB" sz="1600" dirty="0"/>
          </a:p>
          <a:p>
            <a:endParaRPr lang="en-GB" dirty="0"/>
          </a:p>
        </p:txBody>
      </p:sp>
      <p:sp>
        <p:nvSpPr>
          <p:cNvPr id="8" name="TextBox 7"/>
          <p:cNvSpPr txBox="1"/>
          <p:nvPr/>
        </p:nvSpPr>
        <p:spPr>
          <a:xfrm>
            <a:off x="2391026" y="5889160"/>
            <a:ext cx="1446165" cy="615553"/>
          </a:xfrm>
          <a:prstGeom prst="rect">
            <a:avLst/>
          </a:prstGeom>
          <a:noFill/>
        </p:spPr>
        <p:txBody>
          <a:bodyPr wrap="none" rtlCol="0">
            <a:spAutoFit/>
          </a:bodyPr>
          <a:lstStyle/>
          <a:p>
            <a:r>
              <a:rPr lang="en-GB" sz="1600" dirty="0" smtClean="0"/>
              <a:t>Tricuspid valve </a:t>
            </a:r>
          </a:p>
          <a:p>
            <a:endParaRPr lang="en-GB" dirty="0"/>
          </a:p>
        </p:txBody>
      </p:sp>
      <p:sp>
        <p:nvSpPr>
          <p:cNvPr id="9" name="TextBox 8"/>
          <p:cNvSpPr txBox="1"/>
          <p:nvPr/>
        </p:nvSpPr>
        <p:spPr>
          <a:xfrm>
            <a:off x="3995936" y="6351049"/>
            <a:ext cx="2058064" cy="861774"/>
          </a:xfrm>
          <a:prstGeom prst="rect">
            <a:avLst/>
          </a:prstGeom>
          <a:noFill/>
        </p:spPr>
        <p:txBody>
          <a:bodyPr wrap="none" rtlCol="0">
            <a:spAutoFit/>
          </a:bodyPr>
          <a:lstStyle/>
          <a:p>
            <a:r>
              <a:rPr lang="en-GB" sz="1600" dirty="0" smtClean="0"/>
              <a:t>-Prosthetic heart valve</a:t>
            </a:r>
          </a:p>
          <a:p>
            <a:r>
              <a:rPr lang="en-GB" sz="1600" dirty="0" smtClean="0"/>
              <a:t>-Recent dental work</a:t>
            </a:r>
          </a:p>
          <a:p>
            <a:endParaRPr lang="en-GB" dirty="0"/>
          </a:p>
        </p:txBody>
      </p:sp>
      <p:sp>
        <p:nvSpPr>
          <p:cNvPr id="10" name="TextBox 9"/>
          <p:cNvSpPr txBox="1"/>
          <p:nvPr/>
        </p:nvSpPr>
        <p:spPr>
          <a:xfrm>
            <a:off x="143509" y="919076"/>
            <a:ext cx="8928992" cy="1477328"/>
          </a:xfrm>
          <a:prstGeom prst="rect">
            <a:avLst/>
          </a:prstGeom>
          <a:noFill/>
        </p:spPr>
        <p:txBody>
          <a:bodyPr wrap="square" rtlCol="0">
            <a:spAutoFit/>
          </a:bodyPr>
          <a:lstStyle/>
          <a:p>
            <a:r>
              <a:rPr lang="en-GB" dirty="0" smtClean="0"/>
              <a:t>A 30 year old female, Miss L </a:t>
            </a:r>
            <a:r>
              <a:rPr lang="en-GB" dirty="0"/>
              <a:t>L</a:t>
            </a:r>
            <a:r>
              <a:rPr lang="en-GB" dirty="0" smtClean="0"/>
              <a:t>ohan was admitted to hospital with a </a:t>
            </a:r>
          </a:p>
          <a:p>
            <a:r>
              <a:rPr lang="en-GB" dirty="0" smtClean="0"/>
              <a:t>fever and profuse sweating after spending the weekend alone watching </a:t>
            </a:r>
          </a:p>
          <a:p>
            <a:r>
              <a:rPr lang="en-GB" dirty="0" smtClean="0"/>
              <a:t>Mean Girls on repeat...On examination a new onset murmur was detected and a mass in her LUQ was palpated. She is a known IVDU. </a:t>
            </a:r>
          </a:p>
          <a:p>
            <a:endParaRPr lang="en-GB" dirty="0"/>
          </a:p>
        </p:txBody>
      </p:sp>
      <p:pic>
        <p:nvPicPr>
          <p:cNvPr id="6146" name="Picture 2" descr="Image result for Lindsay lohan dru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4527" y="4739476"/>
            <a:ext cx="2457974" cy="2083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9188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196752"/>
            <a:ext cx="8229600" cy="1440160"/>
          </a:xfrm>
        </p:spPr>
        <p:txBody>
          <a:bodyPr>
            <a:normAutofit lnSpcReduction="10000"/>
          </a:bodyPr>
          <a:lstStyle/>
          <a:p>
            <a:pPr marL="0" indent="0">
              <a:buNone/>
            </a:pPr>
            <a:r>
              <a:rPr lang="en-GB" sz="1800" dirty="0" smtClean="0"/>
              <a:t>A 76 year old male, Mr T Jones is admitted to A&amp;E following a 2 day history of profuse diarrhoea and vomiting after taking a leave of absence from The Voice UK. PMH: COPD, rheumatoid arthritis and hypertension. He has recently completed a full course of antibiotics to treat a chest infection.</a:t>
            </a:r>
            <a:endParaRPr lang="en-GB" sz="1800" dirty="0"/>
          </a:p>
        </p:txBody>
      </p:sp>
      <p:sp>
        <p:nvSpPr>
          <p:cNvPr id="2" name="Title 1"/>
          <p:cNvSpPr>
            <a:spLocks noGrp="1"/>
          </p:cNvSpPr>
          <p:nvPr>
            <p:ph type="title"/>
          </p:nvPr>
        </p:nvSpPr>
        <p:spPr/>
        <p:txBody>
          <a:bodyPr/>
          <a:lstStyle/>
          <a:p>
            <a:r>
              <a:rPr lang="en-GB" dirty="0" smtClean="0"/>
              <a:t>Case 6</a:t>
            </a:r>
            <a:endParaRPr lang="en-GB" dirty="0"/>
          </a:p>
        </p:txBody>
      </p:sp>
      <p:sp>
        <p:nvSpPr>
          <p:cNvPr id="4" name="TextBox 3"/>
          <p:cNvSpPr txBox="1"/>
          <p:nvPr/>
        </p:nvSpPr>
        <p:spPr>
          <a:xfrm>
            <a:off x="451865" y="2276871"/>
            <a:ext cx="8280920" cy="4247317"/>
          </a:xfrm>
          <a:prstGeom prst="rect">
            <a:avLst/>
          </a:prstGeom>
          <a:noFill/>
        </p:spPr>
        <p:txBody>
          <a:bodyPr wrap="square" rtlCol="0">
            <a:spAutoFit/>
          </a:bodyPr>
          <a:lstStyle/>
          <a:p>
            <a:pPr marL="342900" indent="-342900">
              <a:buAutoNum type="alphaUcParenR"/>
            </a:pPr>
            <a:endParaRPr lang="en-GB" b="1" dirty="0" smtClean="0"/>
          </a:p>
          <a:p>
            <a:pPr marL="342900" indent="-342900">
              <a:buAutoNum type="alphaUcParenR"/>
            </a:pPr>
            <a:r>
              <a:rPr lang="en-GB" b="1" dirty="0" smtClean="0"/>
              <a:t>A stool sample is obtained and reveals gram positive bacilli . What is the causative organism of this patients D+V?</a:t>
            </a:r>
          </a:p>
          <a:p>
            <a:endParaRPr lang="en-GB" b="1" dirty="0" smtClean="0"/>
          </a:p>
          <a:p>
            <a:r>
              <a:rPr lang="en-GB" b="1" dirty="0" smtClean="0"/>
              <a:t>B)  What condition does she have?</a:t>
            </a:r>
          </a:p>
          <a:p>
            <a:endParaRPr lang="en-GB" b="1" dirty="0" smtClean="0"/>
          </a:p>
          <a:p>
            <a:r>
              <a:rPr lang="en-GB" b="1" dirty="0" smtClean="0"/>
              <a:t>C)  From this history, what do you think is the cause of this presenting complaint?</a:t>
            </a:r>
          </a:p>
          <a:p>
            <a:endParaRPr lang="en-GB" b="1" dirty="0"/>
          </a:p>
          <a:p>
            <a:r>
              <a:rPr lang="en-GB" b="1" dirty="0" smtClean="0"/>
              <a:t>D)  List some other causes:</a:t>
            </a:r>
          </a:p>
          <a:p>
            <a:endParaRPr lang="en-GB" b="1" dirty="0"/>
          </a:p>
          <a:p>
            <a:endParaRPr lang="en-GB" b="1" dirty="0" smtClean="0"/>
          </a:p>
          <a:p>
            <a:endParaRPr lang="en-GB" b="1" dirty="0"/>
          </a:p>
          <a:p>
            <a:endParaRPr lang="en-GB" b="1" dirty="0" smtClean="0"/>
          </a:p>
          <a:p>
            <a:r>
              <a:rPr lang="en-GB" b="1" dirty="0"/>
              <a:t> </a:t>
            </a:r>
            <a:r>
              <a:rPr lang="en-GB" b="1" dirty="0" smtClean="0"/>
              <a:t>                          E) How would you manage this patient?</a:t>
            </a:r>
            <a:endParaRPr lang="en-GB" b="1" dirty="0"/>
          </a:p>
        </p:txBody>
      </p:sp>
      <p:sp>
        <p:nvSpPr>
          <p:cNvPr id="5" name="TextBox 4"/>
          <p:cNvSpPr txBox="1"/>
          <p:nvPr/>
        </p:nvSpPr>
        <p:spPr>
          <a:xfrm>
            <a:off x="795873" y="3058907"/>
            <a:ext cx="1070101" cy="369332"/>
          </a:xfrm>
          <a:prstGeom prst="rect">
            <a:avLst/>
          </a:prstGeom>
          <a:noFill/>
        </p:spPr>
        <p:txBody>
          <a:bodyPr wrap="none" rtlCol="0">
            <a:spAutoFit/>
          </a:bodyPr>
          <a:lstStyle/>
          <a:p>
            <a:r>
              <a:rPr lang="en-GB" i="1" dirty="0" err="1" smtClean="0"/>
              <a:t>c.difficile</a:t>
            </a:r>
            <a:r>
              <a:rPr lang="en-GB" i="1" dirty="0" smtClean="0"/>
              <a:t> </a:t>
            </a:r>
            <a:endParaRPr lang="en-GB" i="1" dirty="0"/>
          </a:p>
        </p:txBody>
      </p:sp>
      <p:sp>
        <p:nvSpPr>
          <p:cNvPr id="6" name="TextBox 5"/>
          <p:cNvSpPr txBox="1"/>
          <p:nvPr/>
        </p:nvSpPr>
        <p:spPr>
          <a:xfrm>
            <a:off x="811462" y="3615439"/>
            <a:ext cx="2713563" cy="369332"/>
          </a:xfrm>
          <a:prstGeom prst="rect">
            <a:avLst/>
          </a:prstGeom>
          <a:noFill/>
        </p:spPr>
        <p:txBody>
          <a:bodyPr wrap="none" rtlCol="0">
            <a:spAutoFit/>
          </a:bodyPr>
          <a:lstStyle/>
          <a:p>
            <a:r>
              <a:rPr lang="en-GB" dirty="0" smtClean="0"/>
              <a:t>Pseudomembranous colitis</a:t>
            </a:r>
            <a:endParaRPr lang="en-GB" dirty="0"/>
          </a:p>
        </p:txBody>
      </p:sp>
      <p:sp>
        <p:nvSpPr>
          <p:cNvPr id="7" name="TextBox 6"/>
          <p:cNvSpPr txBox="1"/>
          <p:nvPr/>
        </p:nvSpPr>
        <p:spPr>
          <a:xfrm>
            <a:off x="795873" y="4439901"/>
            <a:ext cx="3072957" cy="369332"/>
          </a:xfrm>
          <a:prstGeom prst="rect">
            <a:avLst/>
          </a:prstGeom>
          <a:noFill/>
        </p:spPr>
        <p:txBody>
          <a:bodyPr wrap="none" rtlCol="0">
            <a:spAutoFit/>
          </a:bodyPr>
          <a:lstStyle/>
          <a:p>
            <a:r>
              <a:rPr lang="en-GB" dirty="0" smtClean="0"/>
              <a:t>His recent course of antibiotics</a:t>
            </a:r>
            <a:endParaRPr lang="en-GB" dirty="0"/>
          </a:p>
        </p:txBody>
      </p:sp>
      <p:sp>
        <p:nvSpPr>
          <p:cNvPr id="8" name="TextBox 7"/>
          <p:cNvSpPr txBox="1"/>
          <p:nvPr/>
        </p:nvSpPr>
        <p:spPr>
          <a:xfrm>
            <a:off x="828736" y="4969923"/>
            <a:ext cx="4967400" cy="1477328"/>
          </a:xfrm>
          <a:prstGeom prst="rect">
            <a:avLst/>
          </a:prstGeom>
          <a:noFill/>
        </p:spPr>
        <p:txBody>
          <a:bodyPr wrap="square" rtlCol="0">
            <a:spAutoFit/>
          </a:bodyPr>
          <a:lstStyle/>
          <a:p>
            <a:r>
              <a:rPr lang="en-GB" dirty="0" smtClean="0"/>
              <a:t>The 5Cs of </a:t>
            </a:r>
            <a:r>
              <a:rPr lang="en-GB" dirty="0" err="1" smtClean="0"/>
              <a:t>c.diff</a:t>
            </a:r>
            <a:r>
              <a:rPr lang="en-GB" dirty="0" smtClean="0"/>
              <a:t>..</a:t>
            </a:r>
          </a:p>
          <a:p>
            <a:pPr marL="285750" indent="-285750">
              <a:buFontTx/>
              <a:buChar char="-"/>
            </a:pPr>
            <a:r>
              <a:rPr lang="en-GB" dirty="0" smtClean="0"/>
              <a:t>co-</a:t>
            </a:r>
            <a:r>
              <a:rPr lang="en-GB" dirty="0" err="1" smtClean="0"/>
              <a:t>amoxiclav</a:t>
            </a:r>
            <a:r>
              <a:rPr lang="en-GB" dirty="0" smtClean="0"/>
              <a:t>        - ciprofloxacin</a:t>
            </a:r>
          </a:p>
          <a:p>
            <a:pPr marL="285750" indent="-285750">
              <a:buFontTx/>
              <a:buChar char="-"/>
            </a:pPr>
            <a:r>
              <a:rPr lang="en-GB" dirty="0" err="1" smtClean="0"/>
              <a:t>Clindomycin</a:t>
            </a:r>
            <a:r>
              <a:rPr lang="en-GB" dirty="0" smtClean="0"/>
              <a:t>          - </a:t>
            </a:r>
            <a:r>
              <a:rPr lang="en-GB" dirty="0" err="1" smtClean="0"/>
              <a:t>carbapenems</a:t>
            </a:r>
            <a:endParaRPr lang="en-GB" dirty="0" smtClean="0"/>
          </a:p>
          <a:p>
            <a:pPr marL="285750" indent="-285750">
              <a:buFontTx/>
              <a:buChar char="-"/>
            </a:pPr>
            <a:r>
              <a:rPr lang="en-GB" dirty="0" err="1" smtClean="0"/>
              <a:t>cephaslosporins</a:t>
            </a:r>
            <a:endParaRPr lang="en-GB" dirty="0" smtClean="0"/>
          </a:p>
          <a:p>
            <a:pPr marL="285750" indent="-285750">
              <a:buFontTx/>
              <a:buChar char="-"/>
            </a:pPr>
            <a:endParaRPr lang="en-GB" dirty="0"/>
          </a:p>
        </p:txBody>
      </p:sp>
      <p:sp>
        <p:nvSpPr>
          <p:cNvPr id="9" name="TextBox 8"/>
          <p:cNvSpPr txBox="1"/>
          <p:nvPr/>
        </p:nvSpPr>
        <p:spPr>
          <a:xfrm>
            <a:off x="3337063" y="6380010"/>
            <a:ext cx="3168368" cy="369332"/>
          </a:xfrm>
          <a:prstGeom prst="rect">
            <a:avLst/>
          </a:prstGeom>
          <a:noFill/>
        </p:spPr>
        <p:txBody>
          <a:bodyPr wrap="none" rtlCol="0">
            <a:spAutoFit/>
          </a:bodyPr>
          <a:lstStyle/>
          <a:p>
            <a:r>
              <a:rPr lang="en-GB" dirty="0" smtClean="0"/>
              <a:t>Oral </a:t>
            </a:r>
            <a:r>
              <a:rPr lang="en-GB" dirty="0" err="1" smtClean="0"/>
              <a:t>vancomycin</a:t>
            </a:r>
            <a:r>
              <a:rPr lang="en-GB" dirty="0" smtClean="0"/>
              <a:t>/</a:t>
            </a:r>
            <a:r>
              <a:rPr lang="en-GB" dirty="0" err="1" smtClean="0"/>
              <a:t>metranidazole</a:t>
            </a:r>
            <a:endParaRPr lang="en-GB" dirty="0"/>
          </a:p>
        </p:txBody>
      </p:sp>
      <p:pic>
        <p:nvPicPr>
          <p:cNvPr id="7170" name="Picture 2" descr="Image result for tom jones age">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1869" y="4298451"/>
            <a:ext cx="1631889" cy="2525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174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&gt;65 years old</a:t>
            </a:r>
          </a:p>
          <a:p>
            <a:r>
              <a:rPr lang="en-GB" dirty="0" smtClean="0"/>
              <a:t>Immunocompromised</a:t>
            </a:r>
          </a:p>
          <a:p>
            <a:r>
              <a:rPr lang="en-GB" dirty="0" smtClean="0"/>
              <a:t>Previous </a:t>
            </a:r>
            <a:r>
              <a:rPr lang="en-GB" i="1" dirty="0" err="1" smtClean="0"/>
              <a:t>c.diff</a:t>
            </a:r>
            <a:r>
              <a:rPr lang="en-GB" dirty="0" smtClean="0"/>
              <a:t> infection </a:t>
            </a:r>
          </a:p>
          <a:p>
            <a:r>
              <a:rPr lang="en-GB" dirty="0" smtClean="0"/>
              <a:t>PPIs</a:t>
            </a:r>
          </a:p>
          <a:p>
            <a:r>
              <a:rPr lang="en-GB" dirty="0" smtClean="0"/>
              <a:t>Being in nursing/residential homes</a:t>
            </a:r>
          </a:p>
          <a:p>
            <a:r>
              <a:rPr lang="en-GB" dirty="0" smtClean="0"/>
              <a:t>Cruise ships </a:t>
            </a:r>
            <a:endParaRPr lang="en-GB" dirty="0"/>
          </a:p>
        </p:txBody>
      </p:sp>
      <p:sp>
        <p:nvSpPr>
          <p:cNvPr id="2" name="Title 1"/>
          <p:cNvSpPr>
            <a:spLocks noGrp="1"/>
          </p:cNvSpPr>
          <p:nvPr>
            <p:ph type="title"/>
          </p:nvPr>
        </p:nvSpPr>
        <p:spPr/>
        <p:txBody>
          <a:bodyPr/>
          <a:lstStyle/>
          <a:p>
            <a:r>
              <a:rPr lang="en-GB" dirty="0" smtClean="0"/>
              <a:t>Risk factors for </a:t>
            </a:r>
            <a:r>
              <a:rPr lang="en-GB" dirty="0" err="1" smtClean="0"/>
              <a:t>c.diff</a:t>
            </a:r>
            <a:endParaRPr lang="en-GB" dirty="0"/>
          </a:p>
        </p:txBody>
      </p:sp>
    </p:spTree>
    <p:extLst>
      <p:ext uri="{BB962C8B-B14F-4D97-AF65-F5344CB8AC3E}">
        <p14:creationId xmlns:p14="http://schemas.microsoft.com/office/powerpoint/2010/main" val="387159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052736"/>
            <a:ext cx="8229600" cy="5661248"/>
          </a:xfrm>
        </p:spPr>
        <p:txBody>
          <a:bodyPr>
            <a:normAutofit/>
          </a:bodyPr>
          <a:lstStyle/>
          <a:p>
            <a:pPr marL="109728" indent="0">
              <a:buNone/>
            </a:pPr>
            <a:r>
              <a:rPr lang="en-GB" sz="1800" dirty="0" smtClean="0"/>
              <a:t>A 58 year old male, Mr L Henry presents to his GP with a 4month history of a productive cough with bloodstained sputum. He reports feeling more tired than usual, he has had night sweats and has lost 10lb without intention. He has travelled to Nigeria 6 months ago on a Red Nose day charity visit. On examination of his neck you palpate enlarged lymph nodes. Sputum sample reveals a growth of acid fast bacilli.</a:t>
            </a:r>
            <a:endParaRPr lang="en-GB" sz="1800" dirty="0"/>
          </a:p>
          <a:p>
            <a:pPr marL="452628" indent="-342900">
              <a:buAutoNum type="alphaUcParenR"/>
            </a:pPr>
            <a:r>
              <a:rPr lang="en-GB" sz="1600" b="1" dirty="0" smtClean="0"/>
              <a:t>What is the diagnosis?</a:t>
            </a:r>
          </a:p>
          <a:p>
            <a:pPr marL="452628" indent="-342900">
              <a:buAutoNum type="alphaUcParenR"/>
            </a:pPr>
            <a:endParaRPr lang="en-GB" sz="1600" b="1" dirty="0" smtClean="0"/>
          </a:p>
          <a:p>
            <a:pPr marL="452628" indent="-342900">
              <a:buAutoNum type="alphaUcParenR"/>
            </a:pPr>
            <a:r>
              <a:rPr lang="en-GB" sz="1600" b="1" dirty="0" smtClean="0"/>
              <a:t>What stain would you use to determine the causative organism obtained from a sputum sample?</a:t>
            </a:r>
          </a:p>
          <a:p>
            <a:pPr marL="452628" indent="-342900">
              <a:buAutoNum type="alphaUcParenR"/>
            </a:pPr>
            <a:endParaRPr lang="en-GB" sz="1600" dirty="0" smtClean="0"/>
          </a:p>
          <a:p>
            <a:pPr marL="452628" indent="-342900">
              <a:buAutoNum type="alphaUcParenR"/>
            </a:pPr>
            <a:r>
              <a:rPr lang="en-GB" sz="1600" b="1" dirty="0" smtClean="0"/>
              <a:t>Why?</a:t>
            </a:r>
          </a:p>
          <a:p>
            <a:pPr marL="452628" indent="-342900">
              <a:buAutoNum type="alphaUcParenR"/>
            </a:pPr>
            <a:endParaRPr lang="en-GB" sz="1600" dirty="0" smtClean="0"/>
          </a:p>
          <a:p>
            <a:pPr marL="452628" indent="-342900">
              <a:buAutoNum type="alphaUcParenR"/>
            </a:pPr>
            <a:endParaRPr lang="en-GB" sz="1600" b="1" dirty="0" smtClean="0"/>
          </a:p>
          <a:p>
            <a:pPr marL="452628" indent="-342900">
              <a:buAutoNum type="alphaUcParenR"/>
            </a:pPr>
            <a:r>
              <a:rPr lang="en-GB" sz="1600" b="1" dirty="0" smtClean="0"/>
              <a:t>What is the causative organism?</a:t>
            </a:r>
          </a:p>
          <a:p>
            <a:pPr marL="452628" indent="-342900">
              <a:buAutoNum type="alphaUcParenR"/>
            </a:pPr>
            <a:r>
              <a:rPr lang="en-GB" sz="1600" b="1" dirty="0" smtClean="0"/>
              <a:t>How would you treat this patient? </a:t>
            </a:r>
            <a:endParaRPr lang="en-GB" sz="1600" b="1" dirty="0"/>
          </a:p>
        </p:txBody>
      </p:sp>
      <p:sp>
        <p:nvSpPr>
          <p:cNvPr id="3" name="Title 2"/>
          <p:cNvSpPr>
            <a:spLocks noGrp="1"/>
          </p:cNvSpPr>
          <p:nvPr>
            <p:ph type="title"/>
          </p:nvPr>
        </p:nvSpPr>
        <p:spPr/>
        <p:txBody>
          <a:bodyPr/>
          <a:lstStyle/>
          <a:p>
            <a:r>
              <a:rPr lang="en-GB" dirty="0"/>
              <a:t>C</a:t>
            </a:r>
            <a:r>
              <a:rPr lang="en-GB" dirty="0" smtClean="0"/>
              <a:t>ase 7</a:t>
            </a:r>
            <a:endParaRPr lang="en-GB" dirty="0"/>
          </a:p>
        </p:txBody>
      </p:sp>
      <p:sp>
        <p:nvSpPr>
          <p:cNvPr id="4" name="TextBox 3"/>
          <p:cNvSpPr txBox="1"/>
          <p:nvPr/>
        </p:nvSpPr>
        <p:spPr>
          <a:xfrm>
            <a:off x="3059311" y="3212976"/>
            <a:ext cx="1527982" cy="369332"/>
          </a:xfrm>
          <a:prstGeom prst="rect">
            <a:avLst/>
          </a:prstGeom>
          <a:noFill/>
        </p:spPr>
        <p:txBody>
          <a:bodyPr wrap="none" rtlCol="0">
            <a:spAutoFit/>
          </a:bodyPr>
          <a:lstStyle/>
          <a:p>
            <a:r>
              <a:rPr lang="en-GB" sz="1600" dirty="0" smtClean="0"/>
              <a:t>Tuberculosis</a:t>
            </a:r>
            <a:r>
              <a:rPr lang="en-GB" dirty="0" smtClean="0"/>
              <a:t> </a:t>
            </a:r>
            <a:endParaRPr lang="en-GB" dirty="0"/>
          </a:p>
        </p:txBody>
      </p:sp>
      <p:sp>
        <p:nvSpPr>
          <p:cNvPr id="5" name="TextBox 4"/>
          <p:cNvSpPr txBox="1"/>
          <p:nvPr/>
        </p:nvSpPr>
        <p:spPr>
          <a:xfrm>
            <a:off x="3131840" y="4169023"/>
            <a:ext cx="2116285" cy="338554"/>
          </a:xfrm>
          <a:prstGeom prst="rect">
            <a:avLst/>
          </a:prstGeom>
          <a:noFill/>
        </p:spPr>
        <p:txBody>
          <a:bodyPr wrap="none" rtlCol="0">
            <a:spAutoFit/>
          </a:bodyPr>
          <a:lstStyle/>
          <a:p>
            <a:r>
              <a:rPr lang="en-GB" sz="1600" dirty="0" err="1" smtClean="0"/>
              <a:t>Ziehl-Neelsen</a:t>
            </a:r>
            <a:r>
              <a:rPr lang="en-GB" sz="1600" dirty="0" smtClean="0"/>
              <a:t> stain</a:t>
            </a:r>
            <a:endParaRPr lang="en-GB" sz="1600" dirty="0"/>
          </a:p>
        </p:txBody>
      </p:sp>
      <p:sp>
        <p:nvSpPr>
          <p:cNvPr id="6" name="TextBox 5"/>
          <p:cNvSpPr txBox="1"/>
          <p:nvPr/>
        </p:nvSpPr>
        <p:spPr>
          <a:xfrm>
            <a:off x="693466" y="4638165"/>
            <a:ext cx="7787654" cy="523220"/>
          </a:xfrm>
          <a:prstGeom prst="rect">
            <a:avLst/>
          </a:prstGeom>
          <a:noFill/>
        </p:spPr>
        <p:txBody>
          <a:bodyPr wrap="square" rtlCol="0">
            <a:spAutoFit/>
          </a:bodyPr>
          <a:lstStyle/>
          <a:p>
            <a:r>
              <a:rPr lang="en-GB" sz="1400" dirty="0" smtClean="0"/>
              <a:t>Acid fast bacilli cannot be stained with gram stain as their lipopolysaccharide cell wall is too thick </a:t>
            </a:r>
            <a:endParaRPr lang="en-GB" sz="1400" dirty="0"/>
          </a:p>
        </p:txBody>
      </p:sp>
      <p:sp>
        <p:nvSpPr>
          <p:cNvPr id="7" name="TextBox 6"/>
          <p:cNvSpPr txBox="1"/>
          <p:nvPr/>
        </p:nvSpPr>
        <p:spPr>
          <a:xfrm>
            <a:off x="4303579" y="5280438"/>
            <a:ext cx="2985113" cy="338554"/>
          </a:xfrm>
          <a:prstGeom prst="rect">
            <a:avLst/>
          </a:prstGeom>
          <a:noFill/>
        </p:spPr>
        <p:txBody>
          <a:bodyPr wrap="none" rtlCol="0">
            <a:spAutoFit/>
          </a:bodyPr>
          <a:lstStyle/>
          <a:p>
            <a:r>
              <a:rPr lang="en-GB" sz="1600" dirty="0" smtClean="0"/>
              <a:t>Mycobacterium tuberculosis</a:t>
            </a:r>
            <a:endParaRPr lang="en-GB" sz="1600" dirty="0"/>
          </a:p>
        </p:txBody>
      </p:sp>
      <p:sp>
        <p:nvSpPr>
          <p:cNvPr id="8" name="TextBox 7"/>
          <p:cNvSpPr txBox="1"/>
          <p:nvPr/>
        </p:nvSpPr>
        <p:spPr>
          <a:xfrm>
            <a:off x="4932040" y="5738045"/>
            <a:ext cx="1633781" cy="1077218"/>
          </a:xfrm>
          <a:prstGeom prst="rect">
            <a:avLst/>
          </a:prstGeom>
          <a:noFill/>
        </p:spPr>
        <p:txBody>
          <a:bodyPr wrap="none" rtlCol="0">
            <a:spAutoFit/>
          </a:bodyPr>
          <a:lstStyle/>
          <a:p>
            <a:r>
              <a:rPr lang="en-GB" sz="1600" dirty="0" smtClean="0"/>
              <a:t>-Rifampicin</a:t>
            </a:r>
          </a:p>
          <a:p>
            <a:r>
              <a:rPr lang="en-GB" sz="1600" dirty="0" smtClean="0"/>
              <a:t>-Isoniazid</a:t>
            </a:r>
          </a:p>
          <a:p>
            <a:r>
              <a:rPr lang="en-GB" sz="1600" dirty="0" smtClean="0"/>
              <a:t>-Pyrazinamide</a:t>
            </a:r>
          </a:p>
          <a:p>
            <a:r>
              <a:rPr lang="en-GB" sz="1600" dirty="0" smtClean="0"/>
              <a:t>-Ethambutol </a:t>
            </a:r>
            <a:endParaRPr lang="en-GB" sz="1600"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6336" y="173236"/>
            <a:ext cx="1474950" cy="980902"/>
          </a:xfrm>
          <a:prstGeom prst="rect">
            <a:avLst/>
          </a:prstGeom>
        </p:spPr>
      </p:pic>
    </p:spTree>
    <p:extLst>
      <p:ext uri="{BB962C8B-B14F-4D97-AF65-F5344CB8AC3E}">
        <p14:creationId xmlns:p14="http://schemas.microsoft.com/office/powerpoint/2010/main" val="1452710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b="1" dirty="0" smtClean="0"/>
              <a:t>Rifampicin</a:t>
            </a:r>
          </a:p>
          <a:p>
            <a:pPr marL="109728" indent="0">
              <a:buNone/>
            </a:pPr>
            <a:endParaRPr lang="en-GB" dirty="0" smtClean="0"/>
          </a:p>
          <a:p>
            <a:r>
              <a:rPr lang="en-GB" b="1" dirty="0" smtClean="0"/>
              <a:t>Isoniazid</a:t>
            </a:r>
          </a:p>
          <a:p>
            <a:pPr marL="109728" indent="0">
              <a:buNone/>
            </a:pPr>
            <a:endParaRPr lang="en-GB" dirty="0" smtClean="0"/>
          </a:p>
          <a:p>
            <a:pPr marL="109728" indent="0">
              <a:buNone/>
            </a:pPr>
            <a:endParaRPr lang="en-GB" dirty="0"/>
          </a:p>
          <a:p>
            <a:pPr>
              <a:buFont typeface="Wingdings" panose="05000000000000000000" pitchFamily="2" charset="2"/>
              <a:buChar char="Ø"/>
            </a:pPr>
            <a:r>
              <a:rPr lang="en-GB" b="1" dirty="0" smtClean="0"/>
              <a:t>Pyrazinamide</a:t>
            </a:r>
          </a:p>
          <a:p>
            <a:pPr marL="109728" indent="0">
              <a:buNone/>
            </a:pPr>
            <a:endParaRPr lang="en-GB" dirty="0" smtClean="0"/>
          </a:p>
          <a:p>
            <a:pPr marL="109728" indent="0">
              <a:buNone/>
            </a:pPr>
            <a:endParaRPr lang="en-GB" dirty="0"/>
          </a:p>
          <a:p>
            <a:pPr>
              <a:buFont typeface="Wingdings" panose="05000000000000000000" pitchFamily="2" charset="2"/>
              <a:buChar char="Ø"/>
            </a:pPr>
            <a:r>
              <a:rPr lang="en-GB" b="1" dirty="0" smtClean="0"/>
              <a:t>Ethambutol</a:t>
            </a:r>
          </a:p>
          <a:p>
            <a:pPr marL="109728" indent="0">
              <a:buNone/>
            </a:pPr>
            <a:endParaRPr lang="en-GB" dirty="0" smtClean="0"/>
          </a:p>
        </p:txBody>
      </p:sp>
      <p:sp>
        <p:nvSpPr>
          <p:cNvPr id="3" name="Title 2"/>
          <p:cNvSpPr>
            <a:spLocks noGrp="1"/>
          </p:cNvSpPr>
          <p:nvPr>
            <p:ph type="title"/>
          </p:nvPr>
        </p:nvSpPr>
        <p:spPr/>
        <p:txBody>
          <a:bodyPr/>
          <a:lstStyle/>
          <a:p>
            <a:r>
              <a:rPr lang="en-GB" dirty="0" smtClean="0"/>
              <a:t>Anti-TB drugs</a:t>
            </a:r>
            <a:endParaRPr lang="en-GB" dirty="0"/>
          </a:p>
        </p:txBody>
      </p:sp>
      <p:sp>
        <p:nvSpPr>
          <p:cNvPr id="4" name="TextBox 3"/>
          <p:cNvSpPr txBox="1"/>
          <p:nvPr/>
        </p:nvSpPr>
        <p:spPr>
          <a:xfrm>
            <a:off x="683568" y="1866755"/>
            <a:ext cx="2957861" cy="646331"/>
          </a:xfrm>
          <a:prstGeom prst="rect">
            <a:avLst/>
          </a:prstGeom>
          <a:noFill/>
        </p:spPr>
        <p:txBody>
          <a:bodyPr wrap="none" rtlCol="0">
            <a:spAutoFit/>
          </a:bodyPr>
          <a:lstStyle/>
          <a:p>
            <a:r>
              <a:rPr lang="en-GB" dirty="0"/>
              <a:t>stains urine pink/orange</a:t>
            </a:r>
          </a:p>
          <a:p>
            <a:endParaRPr lang="en-GB" dirty="0"/>
          </a:p>
        </p:txBody>
      </p:sp>
      <p:sp>
        <p:nvSpPr>
          <p:cNvPr id="5" name="TextBox 4"/>
          <p:cNvSpPr txBox="1"/>
          <p:nvPr/>
        </p:nvSpPr>
        <p:spPr>
          <a:xfrm>
            <a:off x="658466" y="2756182"/>
            <a:ext cx="2068195" cy="923330"/>
          </a:xfrm>
          <a:prstGeom prst="rect">
            <a:avLst/>
          </a:prstGeom>
          <a:noFill/>
        </p:spPr>
        <p:txBody>
          <a:bodyPr wrap="none" rtlCol="0">
            <a:spAutoFit/>
          </a:bodyPr>
          <a:lstStyle/>
          <a:p>
            <a:pPr marL="109728" indent="0">
              <a:buNone/>
            </a:pPr>
            <a:r>
              <a:rPr lang="en-GB" dirty="0" smtClean="0"/>
              <a:t>Polyneuropathy</a:t>
            </a:r>
            <a:endParaRPr lang="en-GB" dirty="0"/>
          </a:p>
          <a:p>
            <a:r>
              <a:rPr lang="en-GB" dirty="0" smtClean="0"/>
              <a:t> Give </a:t>
            </a:r>
            <a:r>
              <a:rPr lang="en-GB" dirty="0"/>
              <a:t>pyridoxine</a:t>
            </a:r>
          </a:p>
          <a:p>
            <a:endParaRPr lang="en-GB" dirty="0"/>
          </a:p>
        </p:txBody>
      </p:sp>
      <p:sp>
        <p:nvSpPr>
          <p:cNvPr id="6" name="TextBox 5"/>
          <p:cNvSpPr txBox="1"/>
          <p:nvPr/>
        </p:nvSpPr>
        <p:spPr>
          <a:xfrm>
            <a:off x="827584" y="4216137"/>
            <a:ext cx="1202573" cy="923330"/>
          </a:xfrm>
          <a:prstGeom prst="rect">
            <a:avLst/>
          </a:prstGeom>
          <a:noFill/>
        </p:spPr>
        <p:txBody>
          <a:bodyPr wrap="none" rtlCol="0">
            <a:spAutoFit/>
          </a:bodyPr>
          <a:lstStyle/>
          <a:p>
            <a:r>
              <a:rPr lang="en-GB" dirty="0" err="1"/>
              <a:t>Athralgia</a:t>
            </a:r>
            <a:endParaRPr lang="en-GB" dirty="0"/>
          </a:p>
          <a:p>
            <a:r>
              <a:rPr lang="en-GB" dirty="0"/>
              <a:t>Gout</a:t>
            </a:r>
          </a:p>
          <a:p>
            <a:endParaRPr lang="en-GB" dirty="0"/>
          </a:p>
        </p:txBody>
      </p:sp>
      <p:sp>
        <p:nvSpPr>
          <p:cNvPr id="7" name="TextBox 6"/>
          <p:cNvSpPr txBox="1"/>
          <p:nvPr/>
        </p:nvSpPr>
        <p:spPr>
          <a:xfrm>
            <a:off x="882292" y="5625659"/>
            <a:ext cx="1729961" cy="369332"/>
          </a:xfrm>
          <a:prstGeom prst="rect">
            <a:avLst/>
          </a:prstGeom>
          <a:noFill/>
        </p:spPr>
        <p:txBody>
          <a:bodyPr wrap="none" rtlCol="0">
            <a:spAutoFit/>
          </a:bodyPr>
          <a:lstStyle/>
          <a:p>
            <a:r>
              <a:rPr lang="en-GB" dirty="0"/>
              <a:t>Optic Neuritis</a:t>
            </a:r>
          </a:p>
        </p:txBody>
      </p:sp>
    </p:spTree>
    <p:extLst>
      <p:ext uri="{BB962C8B-B14F-4D97-AF65-F5344CB8AC3E}">
        <p14:creationId xmlns:p14="http://schemas.microsoft.com/office/powerpoint/2010/main" val="3887323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pPr marL="109728" indent="0">
              <a:buNone/>
            </a:pPr>
            <a:r>
              <a:rPr lang="en-GB" b="1" dirty="0" smtClean="0"/>
              <a:t>HIV</a:t>
            </a:r>
          </a:p>
          <a:p>
            <a:pPr>
              <a:buFontTx/>
              <a:buChar char="-"/>
            </a:pPr>
            <a:r>
              <a:rPr lang="en-GB" dirty="0" smtClean="0"/>
              <a:t>Learn AIDs defining illnesses</a:t>
            </a:r>
          </a:p>
          <a:p>
            <a:pPr>
              <a:buFontTx/>
              <a:buChar char="-"/>
            </a:pPr>
            <a:r>
              <a:rPr lang="en-GB" dirty="0" smtClean="0"/>
              <a:t>Markers </a:t>
            </a:r>
            <a:r>
              <a:rPr lang="en-GB" dirty="0" err="1" smtClean="0"/>
              <a:t>eg</a:t>
            </a:r>
            <a:r>
              <a:rPr lang="en-GB" dirty="0" smtClean="0"/>
              <a:t> CD4 count</a:t>
            </a:r>
          </a:p>
          <a:p>
            <a:pPr>
              <a:buFontTx/>
              <a:buChar char="-"/>
            </a:pPr>
            <a:r>
              <a:rPr lang="en-GB" dirty="0" smtClean="0"/>
              <a:t>Transmission</a:t>
            </a:r>
          </a:p>
          <a:p>
            <a:pPr>
              <a:buFontTx/>
              <a:buChar char="-"/>
            </a:pPr>
            <a:endParaRPr lang="en-GB" dirty="0"/>
          </a:p>
          <a:p>
            <a:pPr marL="109728" indent="0">
              <a:buNone/>
            </a:pPr>
            <a:r>
              <a:rPr lang="en-GB" b="1" dirty="0" smtClean="0"/>
              <a:t>Malaria </a:t>
            </a:r>
          </a:p>
          <a:p>
            <a:pPr>
              <a:buFontTx/>
              <a:buChar char="-"/>
            </a:pPr>
            <a:r>
              <a:rPr lang="en-GB" dirty="0" smtClean="0"/>
              <a:t>Transmission</a:t>
            </a:r>
          </a:p>
          <a:p>
            <a:pPr>
              <a:buFontTx/>
              <a:buChar char="-"/>
            </a:pPr>
            <a:r>
              <a:rPr lang="en-GB" dirty="0" smtClean="0"/>
              <a:t>Investigations</a:t>
            </a:r>
          </a:p>
          <a:p>
            <a:pPr>
              <a:buFontTx/>
              <a:buChar char="-"/>
            </a:pPr>
            <a:r>
              <a:rPr lang="en-GB" dirty="0" smtClean="0"/>
              <a:t>Pathophysiology</a:t>
            </a:r>
          </a:p>
          <a:p>
            <a:pPr marL="109728" indent="0">
              <a:buNone/>
            </a:pPr>
            <a:endParaRPr lang="en-GB" b="1" dirty="0" smtClean="0"/>
          </a:p>
          <a:p>
            <a:pPr marL="109728" indent="0">
              <a:buNone/>
            </a:pPr>
            <a:r>
              <a:rPr lang="en-GB" b="1" dirty="0" smtClean="0"/>
              <a:t>Septic Arthritis (See Rheum)</a:t>
            </a:r>
          </a:p>
          <a:p>
            <a:pPr>
              <a:buFontTx/>
              <a:buChar char="-"/>
            </a:pPr>
            <a:endParaRPr lang="en-GB" dirty="0"/>
          </a:p>
          <a:p>
            <a:pPr marL="109728" indent="0">
              <a:buNone/>
            </a:pPr>
            <a:r>
              <a:rPr lang="en-GB" b="1" dirty="0" smtClean="0"/>
              <a:t>Hepatitis </a:t>
            </a:r>
          </a:p>
          <a:p>
            <a:pPr>
              <a:buFontTx/>
              <a:buChar char="-"/>
            </a:pPr>
            <a:r>
              <a:rPr lang="en-GB" dirty="0" smtClean="0"/>
              <a:t>-Difference between subtypes</a:t>
            </a:r>
          </a:p>
          <a:p>
            <a:pPr>
              <a:buFontTx/>
              <a:buChar char="-"/>
            </a:pPr>
            <a:r>
              <a:rPr lang="en-GB" dirty="0" smtClean="0"/>
              <a:t>Presentation</a:t>
            </a:r>
          </a:p>
          <a:p>
            <a:pPr>
              <a:buFontTx/>
              <a:buChar char="-"/>
            </a:pPr>
            <a:r>
              <a:rPr lang="en-GB" dirty="0" smtClean="0"/>
              <a:t>Transmission </a:t>
            </a:r>
          </a:p>
          <a:p>
            <a:pPr>
              <a:buFontTx/>
              <a:buChar char="-"/>
            </a:pPr>
            <a:endParaRPr lang="en-GB" dirty="0"/>
          </a:p>
          <a:p>
            <a:pPr marL="109728" indent="0">
              <a:buNone/>
            </a:pPr>
            <a:endParaRPr lang="en-GB" dirty="0" smtClean="0"/>
          </a:p>
        </p:txBody>
      </p:sp>
      <p:sp>
        <p:nvSpPr>
          <p:cNvPr id="3" name="Title 2"/>
          <p:cNvSpPr>
            <a:spLocks noGrp="1"/>
          </p:cNvSpPr>
          <p:nvPr>
            <p:ph type="title"/>
          </p:nvPr>
        </p:nvSpPr>
        <p:spPr/>
        <p:txBody>
          <a:bodyPr/>
          <a:lstStyle/>
          <a:p>
            <a:r>
              <a:rPr lang="en-GB" dirty="0" smtClean="0"/>
              <a:t>Topics we’ve not covered</a:t>
            </a:r>
            <a:endParaRPr lang="en-GB" dirty="0"/>
          </a:p>
        </p:txBody>
      </p:sp>
    </p:spTree>
    <p:extLst>
      <p:ext uri="{BB962C8B-B14F-4D97-AF65-F5344CB8AC3E}">
        <p14:creationId xmlns:p14="http://schemas.microsoft.com/office/powerpoint/2010/main" val="4555363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3326" y="1856"/>
            <a:ext cx="8229600" cy="1143000"/>
          </a:xfrm>
        </p:spPr>
        <p:txBody>
          <a:bodyPr/>
          <a:lstStyle/>
          <a:p>
            <a:r>
              <a:rPr lang="en-GB" dirty="0" smtClean="0"/>
              <a:t>Learn this….</a:t>
            </a:r>
            <a:endParaRPr lang="en-GB" dirty="0"/>
          </a:p>
        </p:txBody>
      </p:sp>
      <p:pic>
        <p:nvPicPr>
          <p:cNvPr id="6" name="Picture 5"/>
          <p:cNvPicPr>
            <a:picLocks noChangeAspect="1"/>
          </p:cNvPicPr>
          <p:nvPr/>
        </p:nvPicPr>
        <p:blipFill>
          <a:blip r:embed="rId2"/>
          <a:stretch>
            <a:fillRect/>
          </a:stretch>
        </p:blipFill>
        <p:spPr>
          <a:xfrm>
            <a:off x="755576" y="1052736"/>
            <a:ext cx="7848467" cy="5706490"/>
          </a:xfrm>
          <a:prstGeom prst="rect">
            <a:avLst/>
          </a:prstGeom>
        </p:spPr>
      </p:pic>
    </p:spTree>
    <p:extLst>
      <p:ext uri="{BB962C8B-B14F-4D97-AF65-F5344CB8AC3E}">
        <p14:creationId xmlns:p14="http://schemas.microsoft.com/office/powerpoint/2010/main" val="2818728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lgn="ctr">
              <a:buNone/>
            </a:pPr>
            <a:r>
              <a:rPr lang="en-GB" sz="2400" dirty="0" smtClean="0"/>
              <a:t>Fixation</a:t>
            </a:r>
          </a:p>
          <a:p>
            <a:pPr marL="0" indent="0" algn="ctr">
              <a:buNone/>
            </a:pPr>
            <a:endParaRPr lang="en-GB" sz="2400" dirty="0"/>
          </a:p>
          <a:p>
            <a:pPr marL="0" indent="0" algn="ctr">
              <a:buNone/>
            </a:pPr>
            <a:r>
              <a:rPr lang="en-GB" sz="2400" dirty="0" smtClean="0"/>
              <a:t>Crystal violet </a:t>
            </a:r>
          </a:p>
          <a:p>
            <a:pPr marL="0" indent="0" algn="ctr">
              <a:buNone/>
            </a:pPr>
            <a:endParaRPr lang="en-GB" sz="2400" dirty="0"/>
          </a:p>
          <a:p>
            <a:pPr marL="0" indent="0" algn="ctr">
              <a:buNone/>
            </a:pPr>
            <a:endParaRPr lang="en-GB" sz="2400" dirty="0" smtClean="0"/>
          </a:p>
          <a:p>
            <a:pPr marL="0" indent="0" algn="ctr">
              <a:buNone/>
            </a:pPr>
            <a:r>
              <a:rPr lang="en-GB" sz="2400" dirty="0" smtClean="0"/>
              <a:t>Iodine treatment</a:t>
            </a:r>
          </a:p>
          <a:p>
            <a:pPr marL="0" indent="0" algn="ctr">
              <a:buNone/>
            </a:pPr>
            <a:endParaRPr lang="en-GB" sz="2400" dirty="0"/>
          </a:p>
          <a:p>
            <a:pPr marL="0" indent="0" algn="ctr">
              <a:buNone/>
            </a:pPr>
            <a:endParaRPr lang="en-GB" sz="2400" dirty="0" smtClean="0"/>
          </a:p>
          <a:p>
            <a:pPr marL="0" indent="0" algn="ctr">
              <a:buNone/>
            </a:pPr>
            <a:r>
              <a:rPr lang="en-GB" sz="2400" dirty="0" err="1" smtClean="0"/>
              <a:t>Discolourisation</a:t>
            </a:r>
            <a:endParaRPr lang="en-GB" sz="2400" dirty="0" smtClean="0"/>
          </a:p>
          <a:p>
            <a:pPr marL="0" indent="0" algn="ctr">
              <a:buNone/>
            </a:pPr>
            <a:endParaRPr lang="en-GB" sz="2400" dirty="0"/>
          </a:p>
          <a:p>
            <a:pPr marL="0" indent="0" algn="ctr">
              <a:buNone/>
            </a:pPr>
            <a:r>
              <a:rPr lang="en-GB" sz="2400" dirty="0" smtClean="0"/>
              <a:t>Counter stain with </a:t>
            </a:r>
            <a:r>
              <a:rPr lang="en-GB" sz="2400" dirty="0" err="1" smtClean="0"/>
              <a:t>safranin</a:t>
            </a:r>
            <a:r>
              <a:rPr lang="en-GB" sz="2400" dirty="0" smtClean="0"/>
              <a:t> </a:t>
            </a:r>
            <a:endParaRPr lang="en-GB" sz="2400" dirty="0"/>
          </a:p>
        </p:txBody>
      </p:sp>
      <p:sp>
        <p:nvSpPr>
          <p:cNvPr id="2" name="Title 1"/>
          <p:cNvSpPr>
            <a:spLocks noGrp="1"/>
          </p:cNvSpPr>
          <p:nvPr>
            <p:ph type="title"/>
          </p:nvPr>
        </p:nvSpPr>
        <p:spPr/>
        <p:txBody>
          <a:bodyPr/>
          <a:lstStyle/>
          <a:p>
            <a:r>
              <a:rPr lang="en-GB" dirty="0" smtClean="0"/>
              <a:t>Gram stain</a:t>
            </a:r>
            <a:endParaRPr lang="en-GB" dirty="0"/>
          </a:p>
        </p:txBody>
      </p:sp>
      <p:cxnSp>
        <p:nvCxnSpPr>
          <p:cNvPr id="5" name="Straight Arrow Connector 4"/>
          <p:cNvCxnSpPr/>
          <p:nvPr/>
        </p:nvCxnSpPr>
        <p:spPr>
          <a:xfrm>
            <a:off x="4527424" y="1880828"/>
            <a:ext cx="0" cy="36004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 name="Straight Arrow Connector 5"/>
          <p:cNvCxnSpPr/>
          <p:nvPr/>
        </p:nvCxnSpPr>
        <p:spPr>
          <a:xfrm>
            <a:off x="4519533" y="2850468"/>
            <a:ext cx="0" cy="36004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 name="Straight Arrow Connector 6"/>
          <p:cNvCxnSpPr/>
          <p:nvPr/>
        </p:nvCxnSpPr>
        <p:spPr>
          <a:xfrm>
            <a:off x="4499992" y="3861048"/>
            <a:ext cx="0" cy="36004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a:off x="4519533" y="4977172"/>
            <a:ext cx="0" cy="36004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986193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99392"/>
            <a:ext cx="8229600" cy="1143000"/>
          </a:xfrm>
        </p:spPr>
        <p:txBody>
          <a:bodyPr/>
          <a:lstStyle/>
          <a:p>
            <a:r>
              <a:rPr lang="en-GB" dirty="0" smtClean="0"/>
              <a:t>And this..</a:t>
            </a:r>
            <a:endParaRPr lang="en-GB" dirty="0"/>
          </a:p>
        </p:txBody>
      </p:sp>
      <p:pic>
        <p:nvPicPr>
          <p:cNvPr id="4" name="Picture 3"/>
          <p:cNvPicPr>
            <a:picLocks noChangeAspect="1"/>
          </p:cNvPicPr>
          <p:nvPr/>
        </p:nvPicPr>
        <p:blipFill>
          <a:blip r:embed="rId2"/>
          <a:stretch>
            <a:fillRect/>
          </a:stretch>
        </p:blipFill>
        <p:spPr>
          <a:xfrm>
            <a:off x="478264" y="692696"/>
            <a:ext cx="7906624" cy="6030328"/>
          </a:xfrm>
          <a:prstGeom prst="rect">
            <a:avLst/>
          </a:prstGeom>
        </p:spPr>
      </p:pic>
    </p:spTree>
    <p:extLst>
      <p:ext uri="{BB962C8B-B14F-4D97-AF65-F5344CB8AC3E}">
        <p14:creationId xmlns:p14="http://schemas.microsoft.com/office/powerpoint/2010/main" val="23191312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6311" y="-99392"/>
            <a:ext cx="8229600" cy="1143000"/>
          </a:xfrm>
        </p:spPr>
        <p:txBody>
          <a:bodyPr/>
          <a:lstStyle/>
          <a:p>
            <a:r>
              <a:rPr lang="en-GB" dirty="0" smtClean="0"/>
              <a:t>And these…</a:t>
            </a:r>
            <a:endParaRPr lang="en-GB" dirty="0"/>
          </a:p>
        </p:txBody>
      </p:sp>
      <p:pic>
        <p:nvPicPr>
          <p:cNvPr id="4" name="Picture 3"/>
          <p:cNvPicPr>
            <a:picLocks noChangeAspect="1"/>
          </p:cNvPicPr>
          <p:nvPr/>
        </p:nvPicPr>
        <p:blipFill>
          <a:blip r:embed="rId2"/>
          <a:stretch>
            <a:fillRect/>
          </a:stretch>
        </p:blipFill>
        <p:spPr>
          <a:xfrm>
            <a:off x="4474290" y="200025"/>
            <a:ext cx="4479210" cy="3300983"/>
          </a:xfrm>
          <a:prstGeom prst="rect">
            <a:avLst/>
          </a:prstGeom>
        </p:spPr>
      </p:pic>
      <p:pic>
        <p:nvPicPr>
          <p:cNvPr id="5" name="Picture 4"/>
          <p:cNvPicPr>
            <a:picLocks noChangeAspect="1"/>
          </p:cNvPicPr>
          <p:nvPr/>
        </p:nvPicPr>
        <p:blipFill>
          <a:blip r:embed="rId3"/>
          <a:stretch>
            <a:fillRect/>
          </a:stretch>
        </p:blipFill>
        <p:spPr>
          <a:xfrm>
            <a:off x="107504" y="1484784"/>
            <a:ext cx="4253070" cy="3399461"/>
          </a:xfrm>
          <a:prstGeom prst="rect">
            <a:avLst/>
          </a:prstGeom>
        </p:spPr>
      </p:pic>
      <p:pic>
        <p:nvPicPr>
          <p:cNvPr id="6" name="Picture 5"/>
          <p:cNvPicPr>
            <a:picLocks noChangeAspect="1"/>
          </p:cNvPicPr>
          <p:nvPr/>
        </p:nvPicPr>
        <p:blipFill>
          <a:blip r:embed="rId4"/>
          <a:stretch>
            <a:fillRect/>
          </a:stretch>
        </p:blipFill>
        <p:spPr>
          <a:xfrm>
            <a:off x="4504254" y="3501008"/>
            <a:ext cx="4562863" cy="3311104"/>
          </a:xfrm>
          <a:prstGeom prst="rect">
            <a:avLst/>
          </a:prstGeom>
        </p:spPr>
      </p:pic>
    </p:spTree>
    <p:extLst>
      <p:ext uri="{BB962C8B-B14F-4D97-AF65-F5344CB8AC3E}">
        <p14:creationId xmlns:p14="http://schemas.microsoft.com/office/powerpoint/2010/main" val="25506105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1560" y="2852936"/>
            <a:ext cx="8229600" cy="1143000"/>
          </a:xfrm>
        </p:spPr>
        <p:txBody>
          <a:bodyPr/>
          <a:lstStyle/>
          <a:p>
            <a:pPr algn="ctr"/>
            <a:r>
              <a:rPr lang="en-GB" dirty="0" smtClean="0"/>
              <a:t>Thank you!</a:t>
            </a:r>
            <a:endParaRPr lang="en-GB" dirty="0"/>
          </a:p>
        </p:txBody>
      </p:sp>
    </p:spTree>
    <p:extLst>
      <p:ext uri="{BB962C8B-B14F-4D97-AF65-F5344CB8AC3E}">
        <p14:creationId xmlns:p14="http://schemas.microsoft.com/office/powerpoint/2010/main" val="2886721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79512" y="188639"/>
            <a:ext cx="8707840" cy="5903329"/>
            <a:chOff x="179512" y="188639"/>
            <a:chExt cx="8707840" cy="5903329"/>
          </a:xfrm>
        </p:grpSpPr>
        <p:pic>
          <p:nvPicPr>
            <p:cNvPr id="4" name="image.png"/>
            <p:cNvPicPr>
              <a:picLocks noChangeAspect="1"/>
            </p:cNvPicPr>
            <p:nvPr/>
          </p:nvPicPr>
          <p:blipFill>
            <a:blip r:embed="rId2">
              <a:extLst/>
            </a:blip>
            <a:srcRect t="13238" b="13238"/>
            <a:stretch>
              <a:fillRect/>
            </a:stretch>
          </p:blipFill>
          <p:spPr>
            <a:xfrm>
              <a:off x="179512" y="188640"/>
              <a:ext cx="4320480" cy="2530369"/>
            </a:xfrm>
            <a:prstGeom prst="rect">
              <a:avLst/>
            </a:prstGeom>
            <a:ln w="12700">
              <a:miter lim="400000"/>
            </a:ln>
          </p:spPr>
        </p:pic>
        <p:pic>
          <p:nvPicPr>
            <p:cNvPr id="5" name="image.png"/>
            <p:cNvPicPr>
              <a:picLocks noChangeAspect="1"/>
            </p:cNvPicPr>
            <p:nvPr/>
          </p:nvPicPr>
          <p:blipFill>
            <a:blip r:embed="rId3">
              <a:extLst/>
            </a:blip>
            <a:srcRect t="13359" b="13359"/>
            <a:stretch>
              <a:fillRect/>
            </a:stretch>
          </p:blipFill>
          <p:spPr>
            <a:xfrm>
              <a:off x="200635" y="3573016"/>
              <a:ext cx="4299357" cy="2518952"/>
            </a:xfrm>
            <a:prstGeom prst="rect">
              <a:avLst/>
            </a:prstGeom>
            <a:ln w="12700">
              <a:miter lim="400000"/>
            </a:ln>
          </p:spPr>
        </p:pic>
        <p:pic>
          <p:nvPicPr>
            <p:cNvPr id="6" name="image.png"/>
            <p:cNvPicPr>
              <a:picLocks noChangeAspect="1"/>
            </p:cNvPicPr>
            <p:nvPr/>
          </p:nvPicPr>
          <p:blipFill>
            <a:blip r:embed="rId4">
              <a:extLst/>
            </a:blip>
            <a:srcRect t="13362" b="13362"/>
            <a:stretch>
              <a:fillRect/>
            </a:stretch>
          </p:blipFill>
          <p:spPr>
            <a:xfrm>
              <a:off x="4806027" y="188639"/>
              <a:ext cx="4081325" cy="2530369"/>
            </a:xfrm>
            <a:prstGeom prst="rect">
              <a:avLst/>
            </a:prstGeom>
            <a:ln w="12700">
              <a:miter lim="400000"/>
            </a:ln>
          </p:spPr>
        </p:pic>
        <p:pic>
          <p:nvPicPr>
            <p:cNvPr id="7" name="image.png"/>
            <p:cNvPicPr>
              <a:picLocks noChangeAspect="1"/>
            </p:cNvPicPr>
            <p:nvPr/>
          </p:nvPicPr>
          <p:blipFill>
            <a:blip r:embed="rId5">
              <a:extLst/>
            </a:blip>
            <a:srcRect t="13362" b="13362"/>
            <a:stretch>
              <a:fillRect/>
            </a:stretch>
          </p:blipFill>
          <p:spPr>
            <a:xfrm>
              <a:off x="4780548" y="3573016"/>
              <a:ext cx="4106804" cy="2518952"/>
            </a:xfrm>
            <a:prstGeom prst="rect">
              <a:avLst/>
            </a:prstGeom>
            <a:ln w="12700">
              <a:miter lim="400000"/>
            </a:ln>
          </p:spPr>
        </p:pic>
      </p:grpSp>
      <p:sp>
        <p:nvSpPr>
          <p:cNvPr id="9" name="TextBox 8"/>
          <p:cNvSpPr txBox="1"/>
          <p:nvPr/>
        </p:nvSpPr>
        <p:spPr>
          <a:xfrm>
            <a:off x="956718" y="2727557"/>
            <a:ext cx="2787189" cy="461665"/>
          </a:xfrm>
          <a:prstGeom prst="rect">
            <a:avLst/>
          </a:prstGeom>
          <a:noFill/>
        </p:spPr>
        <p:txBody>
          <a:bodyPr wrap="square" rtlCol="0">
            <a:spAutoFit/>
          </a:bodyPr>
          <a:lstStyle/>
          <a:p>
            <a:r>
              <a:rPr lang="en-GB" sz="2400" dirty="0" smtClean="0"/>
              <a:t>Gram positive cocci </a:t>
            </a:r>
            <a:endParaRPr lang="en-GB" sz="2400" dirty="0"/>
          </a:p>
        </p:txBody>
      </p:sp>
      <p:sp>
        <p:nvSpPr>
          <p:cNvPr id="10" name="TextBox 9"/>
          <p:cNvSpPr txBox="1"/>
          <p:nvPr/>
        </p:nvSpPr>
        <p:spPr>
          <a:xfrm>
            <a:off x="5402791" y="2703365"/>
            <a:ext cx="2862317" cy="461665"/>
          </a:xfrm>
          <a:prstGeom prst="rect">
            <a:avLst/>
          </a:prstGeom>
          <a:noFill/>
        </p:spPr>
        <p:txBody>
          <a:bodyPr wrap="square" rtlCol="0">
            <a:spAutoFit/>
          </a:bodyPr>
          <a:lstStyle/>
          <a:p>
            <a:r>
              <a:rPr lang="en-GB" sz="2400" dirty="0" smtClean="0"/>
              <a:t>Gram negative cocci </a:t>
            </a:r>
            <a:endParaRPr lang="en-GB" sz="2400" dirty="0"/>
          </a:p>
        </p:txBody>
      </p:sp>
      <p:sp>
        <p:nvSpPr>
          <p:cNvPr id="11" name="TextBox 10"/>
          <p:cNvSpPr txBox="1"/>
          <p:nvPr/>
        </p:nvSpPr>
        <p:spPr>
          <a:xfrm>
            <a:off x="970604" y="6091967"/>
            <a:ext cx="2916323" cy="461665"/>
          </a:xfrm>
          <a:prstGeom prst="rect">
            <a:avLst/>
          </a:prstGeom>
          <a:noFill/>
        </p:spPr>
        <p:txBody>
          <a:bodyPr wrap="square" rtlCol="0">
            <a:spAutoFit/>
          </a:bodyPr>
          <a:lstStyle/>
          <a:p>
            <a:r>
              <a:rPr lang="en-GB" sz="2400" dirty="0" smtClean="0"/>
              <a:t>Gram positive bacilli </a:t>
            </a:r>
            <a:endParaRPr lang="en-GB" sz="2400" dirty="0"/>
          </a:p>
        </p:txBody>
      </p:sp>
      <p:sp>
        <p:nvSpPr>
          <p:cNvPr id="12" name="TextBox 11"/>
          <p:cNvSpPr txBox="1"/>
          <p:nvPr/>
        </p:nvSpPr>
        <p:spPr>
          <a:xfrm>
            <a:off x="5432313" y="6091966"/>
            <a:ext cx="2907977" cy="461665"/>
          </a:xfrm>
          <a:prstGeom prst="rect">
            <a:avLst/>
          </a:prstGeom>
          <a:noFill/>
        </p:spPr>
        <p:txBody>
          <a:bodyPr wrap="square" rtlCol="0">
            <a:spAutoFit/>
          </a:bodyPr>
          <a:lstStyle/>
          <a:p>
            <a:r>
              <a:rPr lang="en-GB" sz="2400" dirty="0" smtClean="0"/>
              <a:t>Gram negative bacilli</a:t>
            </a:r>
            <a:endParaRPr lang="en-GB" sz="2400" dirty="0"/>
          </a:p>
        </p:txBody>
      </p:sp>
    </p:spTree>
    <p:extLst>
      <p:ext uri="{BB962C8B-B14F-4D97-AF65-F5344CB8AC3E}">
        <p14:creationId xmlns:p14="http://schemas.microsoft.com/office/powerpoint/2010/main" val="7693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288" y="2060848"/>
            <a:ext cx="8229600" cy="1080120"/>
          </a:xfrm>
        </p:spPr>
        <p:txBody>
          <a:bodyPr>
            <a:normAutofit/>
          </a:bodyPr>
          <a:lstStyle/>
          <a:p>
            <a:pPr lvl="1"/>
            <a:r>
              <a:rPr lang="en-GB" dirty="0" smtClean="0"/>
              <a:t>Staphylococcus (clusters)</a:t>
            </a:r>
          </a:p>
          <a:p>
            <a:pPr lvl="1"/>
            <a:r>
              <a:rPr lang="en-GB" dirty="0" smtClean="0"/>
              <a:t>Streptococcus (chains)</a:t>
            </a:r>
          </a:p>
        </p:txBody>
      </p:sp>
      <p:sp>
        <p:nvSpPr>
          <p:cNvPr id="2" name="Title 1"/>
          <p:cNvSpPr>
            <a:spLocks noGrp="1"/>
          </p:cNvSpPr>
          <p:nvPr>
            <p:ph type="title"/>
          </p:nvPr>
        </p:nvSpPr>
        <p:spPr/>
        <p:txBody>
          <a:bodyPr/>
          <a:lstStyle/>
          <a:p>
            <a:r>
              <a:rPr lang="en-GB" dirty="0" smtClean="0"/>
              <a:t>Gram Positive Cocci</a:t>
            </a:r>
            <a:endParaRPr lang="en-GB" dirty="0"/>
          </a:p>
        </p:txBody>
      </p:sp>
      <p:sp>
        <p:nvSpPr>
          <p:cNvPr id="6" name="TextBox 5"/>
          <p:cNvSpPr txBox="1"/>
          <p:nvPr/>
        </p:nvSpPr>
        <p:spPr>
          <a:xfrm>
            <a:off x="472878" y="3769558"/>
            <a:ext cx="8424936" cy="2369880"/>
          </a:xfrm>
          <a:prstGeom prst="rect">
            <a:avLst/>
          </a:prstGeom>
          <a:noFill/>
        </p:spPr>
        <p:txBody>
          <a:bodyPr wrap="square" rtlCol="0">
            <a:spAutoFit/>
          </a:bodyPr>
          <a:lstStyle/>
          <a:p>
            <a:endParaRPr lang="en-GB" sz="3200" dirty="0" smtClean="0"/>
          </a:p>
          <a:p>
            <a:r>
              <a:rPr lang="en-GB" sz="3200" dirty="0" smtClean="0"/>
              <a:t>                        catalase  </a:t>
            </a:r>
          </a:p>
          <a:p>
            <a:endParaRPr lang="en-GB" sz="3200" dirty="0" smtClean="0"/>
          </a:p>
          <a:p>
            <a:endParaRPr lang="en-GB" sz="2400" dirty="0" smtClean="0"/>
          </a:p>
          <a:p>
            <a:r>
              <a:rPr lang="en-GB" sz="2800" dirty="0" smtClean="0"/>
              <a:t>Staphylococcus                      Streptococcus</a:t>
            </a:r>
            <a:endParaRPr lang="en-GB" sz="2400" dirty="0"/>
          </a:p>
        </p:txBody>
      </p:sp>
      <p:grpSp>
        <p:nvGrpSpPr>
          <p:cNvPr id="18" name="Group 17"/>
          <p:cNvGrpSpPr/>
          <p:nvPr/>
        </p:nvGrpSpPr>
        <p:grpSpPr>
          <a:xfrm>
            <a:off x="2611628" y="4760909"/>
            <a:ext cx="3472540" cy="812913"/>
            <a:chOff x="2611628" y="4760909"/>
            <a:chExt cx="3472540" cy="812913"/>
          </a:xfrm>
        </p:grpSpPr>
        <p:cxnSp>
          <p:nvCxnSpPr>
            <p:cNvPr id="8" name="Straight Arrow Connector 7"/>
            <p:cNvCxnSpPr/>
            <p:nvPr/>
          </p:nvCxnSpPr>
          <p:spPr>
            <a:xfrm flipH="1">
              <a:off x="2611629" y="4925750"/>
              <a:ext cx="936104" cy="64807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a:off x="5178877" y="4925750"/>
              <a:ext cx="761275" cy="64807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5436096" y="4760909"/>
              <a:ext cx="648072" cy="369332"/>
            </a:xfrm>
            <a:prstGeom prst="rect">
              <a:avLst/>
            </a:prstGeom>
            <a:noFill/>
          </p:spPr>
          <p:txBody>
            <a:bodyPr wrap="square" rtlCol="0">
              <a:spAutoFit/>
            </a:bodyPr>
            <a:lstStyle/>
            <a:p>
              <a:r>
                <a:rPr lang="en-GB" dirty="0" smtClean="0"/>
                <a:t>-</a:t>
              </a:r>
              <a:r>
                <a:rPr lang="en-GB" dirty="0" err="1" smtClean="0"/>
                <a:t>ve</a:t>
              </a:r>
              <a:endParaRPr lang="en-GB" dirty="0"/>
            </a:p>
          </p:txBody>
        </p:sp>
        <p:sp>
          <p:nvSpPr>
            <p:cNvPr id="14" name="TextBox 13"/>
            <p:cNvSpPr txBox="1"/>
            <p:nvPr/>
          </p:nvSpPr>
          <p:spPr>
            <a:xfrm>
              <a:off x="2611628" y="4769832"/>
              <a:ext cx="664227" cy="369332"/>
            </a:xfrm>
            <a:prstGeom prst="rect">
              <a:avLst/>
            </a:prstGeom>
            <a:noFill/>
          </p:spPr>
          <p:txBody>
            <a:bodyPr wrap="square" rtlCol="0">
              <a:spAutoFit/>
            </a:bodyPr>
            <a:lstStyle/>
            <a:p>
              <a:r>
                <a:rPr lang="en-GB" dirty="0" smtClean="0"/>
                <a:t>+</a:t>
              </a:r>
              <a:r>
                <a:rPr lang="en-GB" dirty="0" err="1" smtClean="0"/>
                <a:t>ve</a:t>
              </a:r>
              <a:endParaRPr lang="en-GB" dirty="0"/>
            </a:p>
          </p:txBody>
        </p:sp>
      </p:grpSp>
      <p:sp>
        <p:nvSpPr>
          <p:cNvPr id="16" name="TextBox 15"/>
          <p:cNvSpPr txBox="1"/>
          <p:nvPr/>
        </p:nvSpPr>
        <p:spPr>
          <a:xfrm>
            <a:off x="472878" y="1484784"/>
            <a:ext cx="7555506" cy="800219"/>
          </a:xfrm>
          <a:prstGeom prst="rect">
            <a:avLst/>
          </a:prstGeom>
          <a:noFill/>
        </p:spPr>
        <p:txBody>
          <a:bodyPr wrap="square" rtlCol="0">
            <a:spAutoFit/>
          </a:bodyPr>
          <a:lstStyle/>
          <a:p>
            <a:pPr marL="285750" indent="-285750">
              <a:buFont typeface="Arial" panose="020B0604020202020204" pitchFamily="34" charset="0"/>
              <a:buChar char="•"/>
            </a:pPr>
            <a:r>
              <a:rPr lang="en-GB" sz="2800" dirty="0" smtClean="0"/>
              <a:t>What are the 2 main groups?</a:t>
            </a:r>
          </a:p>
          <a:p>
            <a:endParaRPr lang="en-GB" dirty="0"/>
          </a:p>
        </p:txBody>
      </p:sp>
      <p:sp>
        <p:nvSpPr>
          <p:cNvPr id="17" name="TextBox 16"/>
          <p:cNvSpPr txBox="1"/>
          <p:nvPr/>
        </p:nvSpPr>
        <p:spPr>
          <a:xfrm>
            <a:off x="458898" y="3284984"/>
            <a:ext cx="8145550" cy="800219"/>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t>What is this test to differentiate between the two?</a:t>
            </a:r>
          </a:p>
          <a:p>
            <a:endParaRPr lang="en-GB" dirty="0"/>
          </a:p>
        </p:txBody>
      </p:sp>
    </p:spTree>
    <p:extLst>
      <p:ext uri="{BB962C8B-B14F-4D97-AF65-F5344CB8AC3E}">
        <p14:creationId xmlns:p14="http://schemas.microsoft.com/office/powerpoint/2010/main" val="4236028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342578"/>
            <a:ext cx="8517632" cy="5251864"/>
          </a:xfrm>
        </p:spPr>
        <p:txBody>
          <a:bodyPr>
            <a:normAutofit/>
          </a:bodyPr>
          <a:lstStyle/>
          <a:p>
            <a:pPr marL="457200" lvl="1" indent="0">
              <a:buNone/>
            </a:pPr>
            <a:endParaRPr lang="en-GB" dirty="0" smtClean="0"/>
          </a:p>
          <a:p>
            <a:pPr marL="457200" lvl="1" indent="0">
              <a:buNone/>
            </a:pPr>
            <a:endParaRPr lang="en-GB" dirty="0"/>
          </a:p>
          <a:p>
            <a:pPr marL="457200" lvl="1" indent="0">
              <a:buNone/>
            </a:pPr>
            <a:endParaRPr lang="en-GB" dirty="0" smtClean="0"/>
          </a:p>
          <a:p>
            <a:pPr marL="457200" lvl="1" indent="0">
              <a:buNone/>
            </a:pPr>
            <a:r>
              <a:rPr lang="en-GB" dirty="0"/>
              <a:t> </a:t>
            </a:r>
            <a:r>
              <a:rPr lang="en-GB" dirty="0" smtClean="0"/>
              <a:t>                      Haemolysis on blood agar  </a:t>
            </a:r>
            <a:endParaRPr lang="en-GB" dirty="0"/>
          </a:p>
          <a:p>
            <a:pPr marL="457200" lvl="1" indent="0">
              <a:buNone/>
            </a:pPr>
            <a:r>
              <a:rPr lang="en-GB" dirty="0" smtClean="0"/>
              <a:t>                                                     </a:t>
            </a:r>
          </a:p>
          <a:p>
            <a:pPr marL="457200" lvl="1" indent="0">
              <a:buNone/>
            </a:pPr>
            <a:r>
              <a:rPr lang="en-GB" dirty="0"/>
              <a:t> </a:t>
            </a:r>
            <a:r>
              <a:rPr lang="en-GB" dirty="0" smtClean="0"/>
              <a:t>   Alpha                                                     Beta</a:t>
            </a:r>
          </a:p>
          <a:p>
            <a:pPr marL="457200" lvl="1" indent="0">
              <a:buNone/>
            </a:pPr>
            <a:r>
              <a:rPr lang="en-GB" sz="1600" dirty="0" smtClean="0"/>
              <a:t>(greening around colonies)                                        (</a:t>
            </a:r>
            <a:r>
              <a:rPr lang="en-GB" sz="1600" dirty="0"/>
              <a:t>c</a:t>
            </a:r>
            <a:r>
              <a:rPr lang="en-GB" sz="1600" dirty="0" smtClean="0"/>
              <a:t>learing around colonies)</a:t>
            </a:r>
            <a:endParaRPr lang="en-GB" sz="1600" dirty="0"/>
          </a:p>
          <a:p>
            <a:pPr marL="457200" lvl="1" indent="0">
              <a:buNone/>
            </a:pPr>
            <a:endParaRPr lang="en-GB" sz="1600" dirty="0" smtClean="0"/>
          </a:p>
          <a:p>
            <a:pPr marL="457200" lvl="1" indent="0">
              <a:buNone/>
            </a:pPr>
            <a:endParaRPr lang="en-GB" sz="1800" dirty="0" smtClean="0"/>
          </a:p>
          <a:p>
            <a:pPr marL="457200" lvl="1" indent="0">
              <a:buNone/>
            </a:pPr>
            <a:r>
              <a:rPr lang="en-GB" sz="1800" dirty="0" smtClean="0"/>
              <a:t>Optochin test                                                            Lancefield group</a:t>
            </a:r>
            <a:endParaRPr lang="en-GB" sz="1800" dirty="0"/>
          </a:p>
        </p:txBody>
      </p:sp>
      <p:sp>
        <p:nvSpPr>
          <p:cNvPr id="2" name="Title 1"/>
          <p:cNvSpPr>
            <a:spLocks noGrp="1"/>
          </p:cNvSpPr>
          <p:nvPr>
            <p:ph type="title"/>
          </p:nvPr>
        </p:nvSpPr>
        <p:spPr/>
        <p:txBody>
          <a:bodyPr/>
          <a:lstStyle/>
          <a:p>
            <a:r>
              <a:rPr lang="en-GB" dirty="0" smtClean="0"/>
              <a:t>Streptococcus </a:t>
            </a:r>
            <a:endParaRPr lang="en-GB" dirty="0"/>
          </a:p>
        </p:txBody>
      </p:sp>
      <p:grpSp>
        <p:nvGrpSpPr>
          <p:cNvPr id="24" name="Group 23"/>
          <p:cNvGrpSpPr/>
          <p:nvPr/>
        </p:nvGrpSpPr>
        <p:grpSpPr>
          <a:xfrm>
            <a:off x="253634" y="2894814"/>
            <a:ext cx="8263490" cy="3080120"/>
            <a:chOff x="158351" y="2810766"/>
            <a:chExt cx="8263490" cy="3080120"/>
          </a:xfrm>
        </p:grpSpPr>
        <p:cxnSp>
          <p:nvCxnSpPr>
            <p:cNvPr id="5" name="Straight Arrow Connector 4"/>
            <p:cNvCxnSpPr/>
            <p:nvPr/>
          </p:nvCxnSpPr>
          <p:spPr>
            <a:xfrm flipH="1">
              <a:off x="2134317" y="2810766"/>
              <a:ext cx="504056" cy="39549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 name="Straight Arrow Connector 6"/>
            <p:cNvCxnSpPr/>
            <p:nvPr/>
          </p:nvCxnSpPr>
          <p:spPr>
            <a:xfrm>
              <a:off x="6732239" y="2810766"/>
              <a:ext cx="360040" cy="36004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a:off x="1606205" y="3924040"/>
              <a:ext cx="0" cy="43204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flipH="1">
              <a:off x="604081" y="4877981"/>
              <a:ext cx="288032" cy="43204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a:off x="2159420" y="4797493"/>
              <a:ext cx="378042" cy="29651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8" name="TextBox 17"/>
            <p:cNvSpPr txBox="1"/>
            <p:nvPr/>
          </p:nvSpPr>
          <p:spPr>
            <a:xfrm>
              <a:off x="158351" y="5244555"/>
              <a:ext cx="2190090" cy="646331"/>
            </a:xfrm>
            <a:prstGeom prst="rect">
              <a:avLst/>
            </a:prstGeom>
            <a:noFill/>
          </p:spPr>
          <p:txBody>
            <a:bodyPr wrap="square" rtlCol="0">
              <a:spAutoFit/>
            </a:bodyPr>
            <a:lstStyle/>
            <a:p>
              <a:r>
                <a:rPr lang="en-GB" dirty="0" smtClean="0"/>
                <a:t>Sensitive</a:t>
              </a:r>
            </a:p>
            <a:p>
              <a:r>
                <a:rPr lang="en-GB" dirty="0" smtClean="0"/>
                <a:t> =</a:t>
              </a:r>
              <a:r>
                <a:rPr lang="en-GB" i="1" dirty="0" err="1" smtClean="0"/>
                <a:t>s.pneumoniae</a:t>
              </a:r>
              <a:endParaRPr lang="en-GB" i="1" dirty="0"/>
            </a:p>
          </p:txBody>
        </p:sp>
        <p:sp>
          <p:nvSpPr>
            <p:cNvPr id="19" name="TextBox 18"/>
            <p:cNvSpPr txBox="1"/>
            <p:nvPr/>
          </p:nvSpPr>
          <p:spPr>
            <a:xfrm>
              <a:off x="2638373" y="5227120"/>
              <a:ext cx="1694328" cy="646331"/>
            </a:xfrm>
            <a:prstGeom prst="rect">
              <a:avLst/>
            </a:prstGeom>
            <a:noFill/>
          </p:spPr>
          <p:txBody>
            <a:bodyPr wrap="square" rtlCol="0">
              <a:spAutoFit/>
            </a:bodyPr>
            <a:lstStyle/>
            <a:p>
              <a:r>
                <a:rPr lang="en-GB" dirty="0" smtClean="0"/>
                <a:t>Resistant =</a:t>
              </a:r>
              <a:r>
                <a:rPr lang="en-GB" i="1" dirty="0" err="1" smtClean="0"/>
                <a:t>s.viridans</a:t>
              </a:r>
              <a:r>
                <a:rPr lang="en-GB" dirty="0" smtClean="0"/>
                <a:t> </a:t>
              </a:r>
              <a:endParaRPr lang="en-GB" dirty="0"/>
            </a:p>
          </p:txBody>
        </p:sp>
        <p:cxnSp>
          <p:nvCxnSpPr>
            <p:cNvPr id="21" name="Straight Arrow Connector 20"/>
            <p:cNvCxnSpPr/>
            <p:nvPr/>
          </p:nvCxnSpPr>
          <p:spPr>
            <a:xfrm>
              <a:off x="7216234" y="4024940"/>
              <a:ext cx="0" cy="43204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2" name="TextBox 21"/>
            <p:cNvSpPr txBox="1"/>
            <p:nvPr/>
          </p:nvSpPr>
          <p:spPr>
            <a:xfrm flipH="1">
              <a:off x="6518596" y="4945749"/>
              <a:ext cx="1903245" cy="923330"/>
            </a:xfrm>
            <a:prstGeom prst="rect">
              <a:avLst/>
            </a:prstGeom>
            <a:noFill/>
          </p:spPr>
          <p:txBody>
            <a:bodyPr wrap="square" rtlCol="0">
              <a:spAutoFit/>
            </a:bodyPr>
            <a:lstStyle/>
            <a:p>
              <a:r>
                <a:rPr lang="en-GB" b="1" dirty="0" smtClean="0"/>
                <a:t>     A,</a:t>
              </a:r>
              <a:r>
                <a:rPr lang="en-GB" dirty="0" smtClean="0"/>
                <a:t> B, C, D</a:t>
              </a:r>
              <a:endParaRPr lang="en-GB" b="1" dirty="0" smtClean="0"/>
            </a:p>
            <a:p>
              <a:endParaRPr lang="en-GB" dirty="0" smtClean="0"/>
            </a:p>
            <a:p>
              <a:r>
                <a:rPr lang="en-GB" dirty="0" smtClean="0"/>
                <a:t>A =</a:t>
              </a:r>
              <a:r>
                <a:rPr lang="en-GB" i="1" dirty="0" err="1" smtClean="0"/>
                <a:t>s.pyogenes</a:t>
              </a:r>
              <a:endParaRPr lang="en-GB" i="1" dirty="0"/>
            </a:p>
          </p:txBody>
        </p:sp>
      </p:grpSp>
      <p:sp>
        <p:nvSpPr>
          <p:cNvPr id="23" name="TextBox 22"/>
          <p:cNvSpPr txBox="1"/>
          <p:nvPr/>
        </p:nvSpPr>
        <p:spPr>
          <a:xfrm>
            <a:off x="253634" y="1539617"/>
            <a:ext cx="8782862" cy="1231106"/>
          </a:xfrm>
          <a:prstGeom prst="rect">
            <a:avLst/>
          </a:prstGeom>
          <a:noFill/>
        </p:spPr>
        <p:txBody>
          <a:bodyPr wrap="square" rtlCol="0">
            <a:spAutoFit/>
          </a:bodyPr>
          <a:lstStyle/>
          <a:p>
            <a:pPr marL="285750" indent="-285750">
              <a:buFont typeface="Arial" panose="020B0604020202020204" pitchFamily="34" charset="0"/>
              <a:buChar char="•"/>
            </a:pPr>
            <a:r>
              <a:rPr lang="en-GB" sz="2800" dirty="0" smtClean="0"/>
              <a:t>How do you differentiate between the different subtypes of streptococci?</a:t>
            </a:r>
          </a:p>
          <a:p>
            <a:endParaRPr lang="en-GB" dirty="0"/>
          </a:p>
        </p:txBody>
      </p:sp>
    </p:spTree>
    <p:extLst>
      <p:ext uri="{BB962C8B-B14F-4D97-AF65-F5344CB8AC3E}">
        <p14:creationId xmlns:p14="http://schemas.microsoft.com/office/powerpoint/2010/main" val="3876192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None/>
            </a:pPr>
            <a:endParaRPr lang="en-GB" dirty="0" smtClean="0"/>
          </a:p>
          <a:p>
            <a:pPr marL="0" indent="0">
              <a:buNone/>
            </a:pPr>
            <a:endParaRPr lang="en-GB" dirty="0"/>
          </a:p>
          <a:p>
            <a:pPr marL="0" indent="0">
              <a:buNone/>
            </a:pPr>
            <a:endParaRPr lang="en-GB" dirty="0"/>
          </a:p>
          <a:p>
            <a:pPr marL="0" indent="0">
              <a:buNone/>
            </a:pPr>
            <a:r>
              <a:rPr lang="en-GB" dirty="0" smtClean="0"/>
              <a:t>                            Coagulase </a:t>
            </a:r>
          </a:p>
          <a:p>
            <a:pPr marL="0" indent="0">
              <a:buNone/>
            </a:pPr>
            <a:r>
              <a:rPr lang="en-GB" dirty="0"/>
              <a:t> </a:t>
            </a:r>
            <a:r>
              <a:rPr lang="en-GB" dirty="0" smtClean="0"/>
              <a:t>                                test </a:t>
            </a:r>
            <a:endParaRPr lang="en-GB" sz="1800" dirty="0"/>
          </a:p>
          <a:p>
            <a:pPr marL="0" indent="0">
              <a:buNone/>
            </a:pPr>
            <a:r>
              <a:rPr lang="en-GB" sz="1800" i="1" dirty="0" smtClean="0"/>
              <a:t>            </a:t>
            </a:r>
          </a:p>
          <a:p>
            <a:pPr marL="0" indent="0">
              <a:buNone/>
            </a:pPr>
            <a:r>
              <a:rPr lang="en-GB" sz="1800" i="1" dirty="0"/>
              <a:t> </a:t>
            </a:r>
            <a:r>
              <a:rPr lang="en-GB" sz="1800" i="1" dirty="0" smtClean="0"/>
              <a:t> </a:t>
            </a:r>
          </a:p>
          <a:p>
            <a:pPr marL="0" indent="0">
              <a:buNone/>
            </a:pPr>
            <a:endParaRPr lang="en-GB" sz="1800" i="1" dirty="0"/>
          </a:p>
          <a:p>
            <a:pPr marL="0" indent="0">
              <a:buNone/>
            </a:pPr>
            <a:r>
              <a:rPr lang="en-GB" sz="1800" i="1" dirty="0" smtClean="0"/>
              <a:t> </a:t>
            </a:r>
            <a:r>
              <a:rPr lang="en-GB" sz="1800" dirty="0" smtClean="0"/>
              <a:t>coagulase –</a:t>
            </a:r>
            <a:r>
              <a:rPr lang="en-GB" sz="1800" dirty="0" err="1" smtClean="0"/>
              <a:t>ve</a:t>
            </a:r>
            <a:r>
              <a:rPr lang="en-GB" sz="1800" dirty="0" smtClean="0"/>
              <a:t> </a:t>
            </a:r>
          </a:p>
          <a:p>
            <a:pPr marL="0" indent="0">
              <a:buNone/>
            </a:pPr>
            <a:r>
              <a:rPr lang="en-GB" sz="1800" dirty="0" smtClean="0"/>
              <a:t>staphylococcus:                                                   </a:t>
            </a:r>
            <a:r>
              <a:rPr lang="en-GB" sz="1800" i="1" dirty="0" err="1" smtClean="0"/>
              <a:t>s.aureus</a:t>
            </a:r>
            <a:endParaRPr lang="en-GB" sz="1800" i="1" dirty="0" smtClean="0"/>
          </a:p>
          <a:p>
            <a:pPr marL="0" indent="0">
              <a:buNone/>
            </a:pPr>
            <a:r>
              <a:rPr lang="en-GB" sz="1800" i="1" dirty="0"/>
              <a:t> </a:t>
            </a:r>
            <a:r>
              <a:rPr lang="en-GB" sz="1800" i="1" dirty="0" smtClean="0"/>
              <a:t>  - </a:t>
            </a:r>
            <a:r>
              <a:rPr lang="en-GB" sz="1800" i="1" dirty="0" err="1" smtClean="0"/>
              <a:t>s.epidermidis</a:t>
            </a:r>
            <a:r>
              <a:rPr lang="en-GB" sz="1800" i="1" dirty="0" smtClean="0"/>
              <a:t> </a:t>
            </a:r>
          </a:p>
          <a:p>
            <a:pPr marL="0" indent="0">
              <a:buNone/>
            </a:pPr>
            <a:r>
              <a:rPr lang="en-GB" sz="1800" i="1" dirty="0"/>
              <a:t> </a:t>
            </a:r>
            <a:r>
              <a:rPr lang="en-GB" sz="1800" i="1" dirty="0" smtClean="0"/>
              <a:t>  - </a:t>
            </a:r>
            <a:r>
              <a:rPr lang="en-GB" sz="1800" i="1" dirty="0" err="1" smtClean="0"/>
              <a:t>s.saprophiticus</a:t>
            </a:r>
            <a:r>
              <a:rPr lang="en-GB" sz="1800" i="1" dirty="0" smtClean="0"/>
              <a:t> </a:t>
            </a:r>
            <a:r>
              <a:rPr lang="en-GB" sz="1800" dirty="0" smtClean="0"/>
              <a:t>(</a:t>
            </a:r>
            <a:r>
              <a:rPr lang="en-GB" sz="1600" dirty="0" smtClean="0"/>
              <a:t>honeymoon cystitis!) </a:t>
            </a:r>
            <a:endParaRPr lang="en-GB" sz="1600" i="1" dirty="0"/>
          </a:p>
        </p:txBody>
      </p:sp>
      <p:sp>
        <p:nvSpPr>
          <p:cNvPr id="2" name="Title 1"/>
          <p:cNvSpPr>
            <a:spLocks noGrp="1"/>
          </p:cNvSpPr>
          <p:nvPr>
            <p:ph type="title"/>
          </p:nvPr>
        </p:nvSpPr>
        <p:spPr/>
        <p:txBody>
          <a:bodyPr/>
          <a:lstStyle/>
          <a:p>
            <a:r>
              <a:rPr lang="en-GB" dirty="0" smtClean="0"/>
              <a:t>Staphylococcus </a:t>
            </a:r>
            <a:endParaRPr lang="en-GB" dirty="0"/>
          </a:p>
        </p:txBody>
      </p:sp>
      <p:grpSp>
        <p:nvGrpSpPr>
          <p:cNvPr id="13" name="Group 12"/>
          <p:cNvGrpSpPr/>
          <p:nvPr/>
        </p:nvGrpSpPr>
        <p:grpSpPr>
          <a:xfrm>
            <a:off x="2555776" y="3419300"/>
            <a:ext cx="4032448" cy="993673"/>
            <a:chOff x="2410386" y="3731471"/>
            <a:chExt cx="4032448" cy="993673"/>
          </a:xfrm>
        </p:grpSpPr>
        <p:cxnSp>
          <p:nvCxnSpPr>
            <p:cNvPr id="5" name="Straight Arrow Connector 4"/>
            <p:cNvCxnSpPr/>
            <p:nvPr/>
          </p:nvCxnSpPr>
          <p:spPr>
            <a:xfrm flipH="1">
              <a:off x="2628623" y="3901698"/>
              <a:ext cx="792088" cy="82344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 name="Straight Arrow Connector 6"/>
            <p:cNvCxnSpPr/>
            <p:nvPr/>
          </p:nvCxnSpPr>
          <p:spPr>
            <a:xfrm>
              <a:off x="5364088" y="3901698"/>
              <a:ext cx="895930" cy="82344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2410386" y="3731471"/>
              <a:ext cx="720080" cy="369332"/>
            </a:xfrm>
            <a:prstGeom prst="rect">
              <a:avLst/>
            </a:prstGeom>
            <a:noFill/>
          </p:spPr>
          <p:txBody>
            <a:bodyPr wrap="square" rtlCol="0">
              <a:spAutoFit/>
            </a:bodyPr>
            <a:lstStyle/>
            <a:p>
              <a:r>
                <a:rPr lang="en-GB" dirty="0" smtClean="0"/>
                <a:t>-</a:t>
              </a:r>
              <a:r>
                <a:rPr lang="en-GB" dirty="0" err="1" smtClean="0"/>
                <a:t>ve</a:t>
              </a:r>
              <a:endParaRPr lang="en-GB" dirty="0"/>
            </a:p>
          </p:txBody>
        </p:sp>
        <p:sp>
          <p:nvSpPr>
            <p:cNvPr id="9" name="TextBox 8"/>
            <p:cNvSpPr txBox="1"/>
            <p:nvPr/>
          </p:nvSpPr>
          <p:spPr>
            <a:xfrm>
              <a:off x="5688124" y="3731471"/>
              <a:ext cx="754710" cy="369332"/>
            </a:xfrm>
            <a:prstGeom prst="rect">
              <a:avLst/>
            </a:prstGeom>
            <a:noFill/>
          </p:spPr>
          <p:txBody>
            <a:bodyPr wrap="square" rtlCol="0">
              <a:spAutoFit/>
            </a:bodyPr>
            <a:lstStyle/>
            <a:p>
              <a:r>
                <a:rPr lang="en-GB" dirty="0" smtClean="0"/>
                <a:t>+</a:t>
              </a:r>
              <a:r>
                <a:rPr lang="en-GB" dirty="0" err="1" smtClean="0"/>
                <a:t>ve</a:t>
              </a:r>
              <a:endParaRPr lang="en-GB" sz="1400" dirty="0"/>
            </a:p>
          </p:txBody>
        </p:sp>
      </p:grpSp>
      <p:sp>
        <p:nvSpPr>
          <p:cNvPr id="12" name="TextBox 11"/>
          <p:cNvSpPr txBox="1"/>
          <p:nvPr/>
        </p:nvSpPr>
        <p:spPr>
          <a:xfrm>
            <a:off x="107504" y="1412776"/>
            <a:ext cx="8856984" cy="1231106"/>
          </a:xfrm>
          <a:prstGeom prst="rect">
            <a:avLst/>
          </a:prstGeom>
          <a:noFill/>
        </p:spPr>
        <p:txBody>
          <a:bodyPr wrap="square" rtlCol="0">
            <a:spAutoFit/>
          </a:bodyPr>
          <a:lstStyle/>
          <a:p>
            <a:pPr marL="285750" indent="-285750">
              <a:buFont typeface="Arial" panose="020B0604020202020204" pitchFamily="34" charset="0"/>
              <a:buChar char="•"/>
            </a:pPr>
            <a:r>
              <a:rPr lang="en-GB" sz="2800" dirty="0" smtClean="0"/>
              <a:t>How do you differentiate between the different subtypes of staphylococci?</a:t>
            </a:r>
          </a:p>
          <a:p>
            <a:endParaRPr lang="en-GB" dirty="0"/>
          </a:p>
        </p:txBody>
      </p:sp>
    </p:spTree>
    <p:extLst>
      <p:ext uri="{BB962C8B-B14F-4D97-AF65-F5344CB8AC3E}">
        <p14:creationId xmlns:p14="http://schemas.microsoft.com/office/powerpoint/2010/main" val="2352890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There are 2 groups:</a:t>
            </a:r>
          </a:p>
          <a:p>
            <a:pPr marL="0" indent="0">
              <a:buNone/>
            </a:pPr>
            <a:endParaRPr lang="en-GB" dirty="0" smtClean="0"/>
          </a:p>
          <a:p>
            <a:r>
              <a:rPr lang="en-GB" dirty="0" smtClean="0"/>
              <a:t>Aerobic e.g. listeria </a:t>
            </a:r>
            <a:r>
              <a:rPr lang="en-GB" dirty="0" err="1" smtClean="0"/>
              <a:t>monocytogenes</a:t>
            </a:r>
            <a:endParaRPr lang="en-GB" dirty="0" smtClean="0"/>
          </a:p>
          <a:p>
            <a:pPr marL="0" indent="0">
              <a:buNone/>
            </a:pPr>
            <a:endParaRPr lang="en-GB" dirty="0" smtClean="0"/>
          </a:p>
          <a:p>
            <a:r>
              <a:rPr lang="en-GB" dirty="0" smtClean="0"/>
              <a:t>Anaerobic e.g. clostridium difficile </a:t>
            </a:r>
            <a:endParaRPr lang="en-GB" dirty="0"/>
          </a:p>
        </p:txBody>
      </p:sp>
      <p:sp>
        <p:nvSpPr>
          <p:cNvPr id="2" name="Title 1"/>
          <p:cNvSpPr>
            <a:spLocks noGrp="1"/>
          </p:cNvSpPr>
          <p:nvPr>
            <p:ph type="title"/>
          </p:nvPr>
        </p:nvSpPr>
        <p:spPr/>
        <p:txBody>
          <a:bodyPr/>
          <a:lstStyle/>
          <a:p>
            <a:r>
              <a:rPr lang="en-GB" dirty="0" smtClean="0"/>
              <a:t>Gram positive bacilli</a:t>
            </a:r>
            <a:endParaRPr lang="en-GB" dirty="0"/>
          </a:p>
        </p:txBody>
      </p:sp>
    </p:spTree>
    <p:extLst>
      <p:ext uri="{BB962C8B-B14F-4D97-AF65-F5344CB8AC3E}">
        <p14:creationId xmlns:p14="http://schemas.microsoft.com/office/powerpoint/2010/main" val="20579966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Neisseria </a:t>
            </a:r>
          </a:p>
          <a:p>
            <a:pPr lvl="1"/>
            <a:r>
              <a:rPr lang="en-GB" dirty="0" err="1" smtClean="0"/>
              <a:t>N.gonorrhoea</a:t>
            </a:r>
            <a:endParaRPr lang="en-GB" dirty="0" smtClean="0"/>
          </a:p>
          <a:p>
            <a:pPr lvl="1"/>
            <a:r>
              <a:rPr lang="en-GB" dirty="0" err="1" smtClean="0"/>
              <a:t>N.meningitidis</a:t>
            </a:r>
            <a:r>
              <a:rPr lang="en-GB" dirty="0" smtClean="0"/>
              <a:t> </a:t>
            </a:r>
          </a:p>
          <a:p>
            <a:pPr marL="393192" lvl="1" indent="0">
              <a:buNone/>
            </a:pPr>
            <a:endParaRPr lang="en-GB" dirty="0" smtClean="0"/>
          </a:p>
          <a:p>
            <a:pPr marL="393192" lvl="1" indent="0">
              <a:buNone/>
            </a:pPr>
            <a:r>
              <a:rPr lang="en-GB" dirty="0" smtClean="0"/>
              <a:t>Nb. Learn about signs/symptoms of meningitis </a:t>
            </a:r>
          </a:p>
        </p:txBody>
      </p:sp>
      <p:sp>
        <p:nvSpPr>
          <p:cNvPr id="2" name="Title 1"/>
          <p:cNvSpPr>
            <a:spLocks noGrp="1"/>
          </p:cNvSpPr>
          <p:nvPr>
            <p:ph type="title"/>
          </p:nvPr>
        </p:nvSpPr>
        <p:spPr/>
        <p:txBody>
          <a:bodyPr/>
          <a:lstStyle/>
          <a:p>
            <a:r>
              <a:rPr lang="en-GB" dirty="0" smtClean="0"/>
              <a:t>Gram negative cocci</a:t>
            </a:r>
            <a:endParaRPr lang="en-GB" dirty="0"/>
          </a:p>
        </p:txBody>
      </p:sp>
    </p:spTree>
    <p:extLst>
      <p:ext uri="{BB962C8B-B14F-4D97-AF65-F5344CB8AC3E}">
        <p14:creationId xmlns:p14="http://schemas.microsoft.com/office/powerpoint/2010/main" val="27592372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5586</TotalTime>
  <Words>1711</Words>
  <Application>Microsoft Office PowerPoint</Application>
  <PresentationFormat>On-screen Show (4:3)</PresentationFormat>
  <Paragraphs>407</Paragraphs>
  <Slides>32</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Calibri</vt:lpstr>
      <vt:lpstr>Lucida Sans Unicode</vt:lpstr>
      <vt:lpstr>Verdana</vt:lpstr>
      <vt:lpstr>Wingdings</vt:lpstr>
      <vt:lpstr>Wingdings 2</vt:lpstr>
      <vt:lpstr>Wingdings 3</vt:lpstr>
      <vt:lpstr>Concourse</vt:lpstr>
      <vt:lpstr>Microbiology </vt:lpstr>
      <vt:lpstr>Bacterial identification </vt:lpstr>
      <vt:lpstr>Gram stain</vt:lpstr>
      <vt:lpstr>PowerPoint Presentation</vt:lpstr>
      <vt:lpstr>Gram Positive Cocci</vt:lpstr>
      <vt:lpstr>Streptococcus </vt:lpstr>
      <vt:lpstr>Staphylococcus </vt:lpstr>
      <vt:lpstr>Gram positive bacilli</vt:lpstr>
      <vt:lpstr>Gram negative cocci</vt:lpstr>
      <vt:lpstr>Gram negative bacilli </vt:lpstr>
      <vt:lpstr>Gram negative bacilli </vt:lpstr>
      <vt:lpstr>Antibiotics </vt:lpstr>
      <vt:lpstr>Case studies…</vt:lpstr>
      <vt:lpstr>Case 1</vt:lpstr>
      <vt:lpstr>CURB65</vt:lpstr>
      <vt:lpstr>Specific forms of pneumonia </vt:lpstr>
      <vt:lpstr>Case 2</vt:lpstr>
      <vt:lpstr>Case 3</vt:lpstr>
      <vt:lpstr>Case 3 continued </vt:lpstr>
      <vt:lpstr>Sepsis </vt:lpstr>
      <vt:lpstr>Case 4</vt:lpstr>
      <vt:lpstr>Food poisoning </vt:lpstr>
      <vt:lpstr>Case 5</vt:lpstr>
      <vt:lpstr>Case 6</vt:lpstr>
      <vt:lpstr>Risk factors for c.diff</vt:lpstr>
      <vt:lpstr>Case 7</vt:lpstr>
      <vt:lpstr>Anti-TB drugs</vt:lpstr>
      <vt:lpstr>Topics we’ve not covered</vt:lpstr>
      <vt:lpstr>Learn this….</vt:lpstr>
      <vt:lpstr>And this..</vt:lpstr>
      <vt:lpstr>And these…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Microbiology</dc:title>
  <dc:creator>Emma</dc:creator>
  <cp:lastModifiedBy>Emma Rachel Wynne</cp:lastModifiedBy>
  <cp:revision>61</cp:revision>
  <cp:lastPrinted>2017-03-20T16:58:49Z</cp:lastPrinted>
  <dcterms:created xsi:type="dcterms:W3CDTF">2017-03-16T13:53:32Z</dcterms:created>
  <dcterms:modified xsi:type="dcterms:W3CDTF">2017-03-21T13:35:56Z</dcterms:modified>
</cp:coreProperties>
</file>