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76" r:id="rId2"/>
    <p:sldId id="301" r:id="rId3"/>
    <p:sldId id="302" r:id="rId4"/>
    <p:sldId id="25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77" r:id="rId14"/>
    <p:sldId id="258" r:id="rId15"/>
    <p:sldId id="312" r:id="rId16"/>
    <p:sldId id="259" r:id="rId17"/>
    <p:sldId id="313" r:id="rId18"/>
    <p:sldId id="271" r:id="rId19"/>
    <p:sldId id="260" r:id="rId20"/>
    <p:sldId id="318" r:id="rId21"/>
    <p:sldId id="317" r:id="rId22"/>
    <p:sldId id="320" r:id="rId23"/>
    <p:sldId id="321" r:id="rId24"/>
    <p:sldId id="337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93" r:id="rId41"/>
    <p:sldId id="264" r:id="rId42"/>
    <p:sldId id="315" r:id="rId43"/>
    <p:sldId id="339" r:id="rId44"/>
    <p:sldId id="314" r:id="rId45"/>
    <p:sldId id="316" r:id="rId46"/>
    <p:sldId id="340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6"/>
    <p:restoredTop sz="91743"/>
  </p:normalViewPr>
  <p:slideViewPr>
    <p:cSldViewPr snapToGrid="0" snapToObjects="1">
      <p:cViewPr varScale="1">
        <p:scale>
          <a:sx n="103" d="100"/>
          <a:sy n="103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23DA-008A-E049-AD6D-9E157005994C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C0C0D-2BA3-B548-976C-3BA88973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Reverse transcriptase produces DNA from RNA</a:t>
            </a:r>
          </a:p>
          <a:p>
            <a:r>
              <a:rPr lang="en-GB" dirty="0"/>
              <a:t>Integrase transfers DNA into host cell genome</a:t>
            </a:r>
          </a:p>
          <a:p>
            <a:r>
              <a:rPr lang="en-GB" dirty="0"/>
              <a:t>Protease processes proteins produced by host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Primary = Ig light chain associated (myeloma, lymphoma)</a:t>
            </a:r>
          </a:p>
          <a:p>
            <a:r>
              <a:rPr lang="en-GB" dirty="0"/>
              <a:t>Familial is autosomal dominant, unstable protein formed in liver</a:t>
            </a:r>
          </a:p>
          <a:p>
            <a:r>
              <a:rPr lang="en-GB" dirty="0"/>
              <a:t>Secondary is systemic/reactive due to chronic inflammation (rheumatoid, IBD, TB)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c iv, 2 a I, 3 b iii, 4 d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Surface</a:t>
            </a:r>
            <a:r>
              <a:rPr lang="en-US" baseline="0" dirty="0" smtClean="0"/>
              <a:t> anatomy – horizontally from lateral border of the sternum to mid axillary line, vertically from 4-6</a:t>
            </a:r>
            <a:r>
              <a:rPr lang="en-US" baseline="30000" dirty="0" smtClean="0"/>
              <a:t>th</a:t>
            </a:r>
            <a:r>
              <a:rPr lang="en-US" baseline="0" dirty="0" smtClean="0"/>
              <a:t> intercostal cartilages. Lies superficial to pec major/serratus anterior.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Composed of mammary glands (modified sweat glands) and connective tissue stroma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Mammary glands composed of 15-20 lobules that drain into a single duct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Ducts converge at the nipple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Fibrous stroma supports the breast, condenses to form the suspensory ligament of Cooper – this secures the breast to the pectoral fascia and serves to separate the secretory lobules of the breast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What controls milk secretion? Prolactin, from ant. Pituitary </a:t>
            </a:r>
          </a:p>
          <a:p>
            <a:endParaRPr lang="en-US" baseline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6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What are the 3 main groups of lymph nodes? Axillary (75%), parasternal (20%), posterior intercostal (5%).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5. Why is this relevant?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Carcinoma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Fibroadenoma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Abscess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Breast cyst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Fat necrosis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Duct ectasia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8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assessment is</a:t>
            </a:r>
            <a:r>
              <a:rPr lang="en-US" baseline="0" dirty="0" smtClean="0"/>
              <a:t> line of investigation for all breast lumps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Mammograms – think how this could tie in to public health questions: principles of screening, number needed to treat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Indications</a:t>
            </a:r>
            <a:r>
              <a:rPr lang="en-US" baseline="0" dirty="0" smtClean="0"/>
              <a:t> – clinically suspicious lump in women &gt; 40 years, solid mass left after cyst aspiration, blood stained nipple discharge, nipple skin change, part of national screening programme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ultrasound? Younger women have denser breasts, mammography works by squashing breast and flattening out tissue planes – in older fatty infiltrated breasts this is easier and </a:t>
            </a:r>
            <a:r>
              <a:rPr lang="en-US" baseline="0" dirty="0" err="1" smtClean="0"/>
              <a:t>tumours</a:t>
            </a:r>
            <a:r>
              <a:rPr lang="en-US" baseline="0" dirty="0" smtClean="0"/>
              <a:t> can be spotted, in younger breasts they’re not picked up – USS better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Ductal – majority, affects women &gt;55 years, tumour</a:t>
            </a:r>
            <a:r>
              <a:rPr lang="en-US" baseline="0" dirty="0" smtClean="0"/>
              <a:t> growth started in ducts and invaded stroma. DCIS is pre-malignant stage of invasive ductal carcinoma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Lobular – harder to palpate,</a:t>
            </a:r>
            <a:r>
              <a:rPr lang="en-US" baseline="0" dirty="0" smtClean="0"/>
              <a:t> more likely to be diffuse therefore harder to excise, more prone to being bilateral/multi focal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err="1" smtClean="0"/>
              <a:t>Intraductal</a:t>
            </a:r>
            <a:r>
              <a:rPr lang="en-US" u="sng" dirty="0" smtClean="0"/>
              <a:t> papillary disease – </a:t>
            </a:r>
            <a:r>
              <a:rPr lang="en-US" u="none" dirty="0" smtClean="0"/>
              <a:t>fern like projections of tumour in ducts, also</a:t>
            </a:r>
            <a:r>
              <a:rPr lang="en-US" u="none" baseline="0" dirty="0" smtClean="0"/>
              <a:t> has an in situ stage (like DCIS), &lt;3% of cancers, good prognosis </a:t>
            </a:r>
            <a:endParaRPr lang="en-US" u="sng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Remaining</a:t>
            </a:r>
            <a:r>
              <a:rPr lang="en-US" baseline="0" dirty="0" smtClean="0"/>
              <a:t> 20% rare types – mucinous, tubular, </a:t>
            </a:r>
            <a:r>
              <a:rPr lang="en-US" baseline="0" dirty="0" err="1" smtClean="0"/>
              <a:t>medularry</a:t>
            </a:r>
            <a:r>
              <a:rPr lang="en-US" baseline="0" dirty="0" smtClean="0"/>
              <a:t> carcinomas, Paget’s disease of the nipple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Symtoms</a:t>
            </a:r>
            <a:r>
              <a:rPr lang="en-US" baseline="0" dirty="0" smtClean="0"/>
              <a:t> – PAINLESS, hard immobile lump, nipple retraction, </a:t>
            </a:r>
            <a:r>
              <a:rPr lang="en-US" baseline="0" dirty="0" err="1" smtClean="0"/>
              <a:t>peau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d’orange</a:t>
            </a:r>
            <a:r>
              <a:rPr lang="en-US" baseline="0" dirty="0" smtClean="0"/>
              <a:t>, bloody nipple discharge, weight loss/bone pain if </a:t>
            </a:r>
            <a:r>
              <a:rPr lang="en-US" baseline="0" dirty="0" err="1" smtClean="0"/>
              <a:t>mets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1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BRCA ½ - associated with hereditary breas</a:t>
            </a:r>
            <a:r>
              <a:rPr lang="en-US" baseline="0" dirty="0" smtClean="0"/>
              <a:t>t cancer, contribute 5-10% of breast cancer and 15% of ovarian cancer</a:t>
            </a:r>
          </a:p>
          <a:p>
            <a:r>
              <a:rPr lang="en-US" baseline="0" dirty="0" smtClean="0"/>
              <a:t>Tumour </a:t>
            </a:r>
            <a:r>
              <a:rPr lang="en-US" baseline="0" dirty="0" err="1" smtClean="0"/>
              <a:t>supressor</a:t>
            </a:r>
            <a:r>
              <a:rPr lang="en-US" baseline="0" dirty="0" smtClean="0"/>
              <a:t> genes </a:t>
            </a:r>
          </a:p>
          <a:p>
            <a:r>
              <a:rPr lang="en-US" baseline="0" dirty="0" smtClean="0"/>
              <a:t>BRCA 1 has stronger association with ovarian cancer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negative</a:t>
            </a:r>
            <a:r>
              <a:rPr lang="en-US" baseline="0" dirty="0" smtClean="0"/>
              <a:t> cancers – don’t express any receptor sub types– v aggressive, more commonly linked to BRCA, hard to treat, more common in younger women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Nottingham prognostic indicator used to predict survival/relapse rates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Stage 1 – confined to breast, mobile</a:t>
            </a:r>
          </a:p>
          <a:p>
            <a:r>
              <a:rPr lang="en-US" baseline="0" dirty="0" smtClean="0"/>
              <a:t>2 – confined to breast, mobile, ipsilateral axillary nodes involved</a:t>
            </a:r>
          </a:p>
          <a:p>
            <a:r>
              <a:rPr lang="en-US" baseline="0" dirty="0" smtClean="0"/>
              <a:t>3 – attached to muscle, skin involvement is larger than tumour</a:t>
            </a:r>
          </a:p>
          <a:p>
            <a:r>
              <a:rPr lang="en-US" baseline="0" dirty="0" smtClean="0"/>
              <a:t>4 – fixation to chest wall, </a:t>
            </a:r>
            <a:r>
              <a:rPr lang="en-US" baseline="0" dirty="0" err="1" smtClean="0"/>
              <a:t>mets</a:t>
            </a:r>
            <a:r>
              <a:rPr lang="en-US" baseline="0" dirty="0" smtClean="0"/>
              <a:t> present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4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r>
              <a:rPr lang="en-US" baseline="0" dirty="0" smtClean="0"/>
              <a:t> 1-2 surgery, radiotherapy to decrease recurrence and increase survival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Endocrine agents – if ER/PR +</a:t>
            </a:r>
            <a:r>
              <a:rPr lang="en-US" baseline="0" dirty="0" err="1" smtClean="0"/>
              <a:t>ve</a:t>
            </a:r>
            <a:endParaRPr lang="en-US" baseline="0" dirty="0" smtClean="0"/>
          </a:p>
          <a:p>
            <a:r>
              <a:rPr lang="en-US" baseline="0" dirty="0" smtClean="0"/>
              <a:t>Tamoxifen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Pneumonitis, pericarditis, rib fractures</a:t>
            </a:r>
          </a:p>
          <a:p>
            <a:endParaRPr lang="en-US" dirty="0" smtClean="0"/>
          </a:p>
          <a:p>
            <a:r>
              <a:rPr lang="en-US" dirty="0" smtClean="0"/>
              <a:t>Uterine cancer, venous </a:t>
            </a:r>
            <a:r>
              <a:rPr lang="en-US" dirty="0" err="1" smtClean="0"/>
              <a:t>thromboemoblism</a:t>
            </a:r>
            <a:r>
              <a:rPr lang="en-US" dirty="0" smtClean="0"/>
              <a:t>,</a:t>
            </a:r>
            <a:r>
              <a:rPr lang="en-US" baseline="0" dirty="0" smtClean="0"/>
              <a:t> mood change, weight gain, hot flushes, vaginal discharge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Menopausal symptoms as above, arthralgia, osteoporosis, 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6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0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Chronic non-pitting oedema</a:t>
            </a:r>
            <a:r>
              <a:rPr lang="en-US" baseline="0" dirty="0" smtClean="0"/>
              <a:t> due to lymphatic insufficiency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Lymph accumulates in subcutaneous tissue</a:t>
            </a:r>
            <a:r>
              <a:rPr lang="en-US" baseline="0" dirty="0" smtClean="0"/>
              <a:t> due to obstruction, hypoplasia or </a:t>
            </a:r>
            <a:r>
              <a:rPr lang="en-US" baseline="0" dirty="0" err="1" smtClean="0"/>
              <a:t>maldevelopment</a:t>
            </a:r>
            <a:r>
              <a:rPr lang="en-US" baseline="0" dirty="0" smtClean="0"/>
              <a:t> of lymphatics </a:t>
            </a:r>
          </a:p>
          <a:p>
            <a:r>
              <a:rPr lang="en-US" baseline="0" dirty="0" smtClean="0"/>
              <a:t>Lymphatic fluid containing plasma, extracellular proteins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leaks from venous system into </a:t>
            </a:r>
            <a:r>
              <a:rPr lang="en-US" baseline="0" dirty="0" err="1" smtClean="0"/>
              <a:t>interstitium</a:t>
            </a:r>
            <a:r>
              <a:rPr lang="en-US" baseline="0" dirty="0" smtClean="0"/>
              <a:t>, should return to form lymphatics to </a:t>
            </a:r>
            <a:r>
              <a:rPr lang="en-US" baseline="0" dirty="0" err="1" smtClean="0"/>
              <a:t>throacic</a:t>
            </a:r>
            <a:r>
              <a:rPr lang="en-US" baseline="0" dirty="0" smtClean="0"/>
              <a:t> duct to venous system</a:t>
            </a:r>
          </a:p>
          <a:p>
            <a:r>
              <a:rPr lang="en-US" baseline="0" dirty="0" smtClean="0"/>
              <a:t>High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of protein in the extravascular space draws more draw out = swelling</a:t>
            </a:r>
          </a:p>
          <a:p>
            <a:r>
              <a:rPr lang="en-US" baseline="0" dirty="0" smtClean="0"/>
              <a:t>Protein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also </a:t>
            </a:r>
            <a:r>
              <a:rPr lang="en-US" baseline="0" dirty="0" err="1" smtClean="0"/>
              <a:t>stimualtes</a:t>
            </a:r>
            <a:r>
              <a:rPr lang="en-US" baseline="0" dirty="0" smtClean="0"/>
              <a:t> fibroblast proliferation – </a:t>
            </a:r>
            <a:r>
              <a:rPr lang="en-US" baseline="0" dirty="0" err="1" smtClean="0"/>
              <a:t>synthesise</a:t>
            </a:r>
            <a:r>
              <a:rPr lang="en-US" baseline="0" dirty="0" smtClean="0"/>
              <a:t> stroma</a:t>
            </a:r>
          </a:p>
          <a:p>
            <a:r>
              <a:rPr lang="en-US" baseline="0" dirty="0" smtClean="0"/>
              <a:t>System not functioning leads to swelling of limb (unilateral or bilateral), genitals, face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Overlying skin then undergoes change – thickens, fissuring, ulceration, skin breakdown = more prone to infection – cellulitis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Autosomal dominant inheritance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6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Herediatry</a:t>
            </a:r>
            <a:r>
              <a:rPr lang="en-US" dirty="0" smtClean="0"/>
              <a:t> – F&gt;M, 1 in 6,000, </a:t>
            </a:r>
            <a:r>
              <a:rPr lang="en-US" dirty="0" err="1" smtClean="0"/>
              <a:t>Meige</a:t>
            </a:r>
            <a:r>
              <a:rPr lang="en-US" dirty="0" smtClean="0"/>
              <a:t> </a:t>
            </a:r>
            <a:r>
              <a:rPr lang="en-US" dirty="0" err="1" smtClean="0"/>
              <a:t>diease</a:t>
            </a:r>
            <a:r>
              <a:rPr lang="en-US" dirty="0" smtClean="0"/>
              <a:t> is the most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3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Post surgery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breast), post radiation (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head and neck), direct effect of tumour pressing on lymphatics, post lymphatic dissection (e.g. axillary node clearance)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Tropical areas – </a:t>
            </a:r>
            <a:r>
              <a:rPr lang="en-US" baseline="0" dirty="0" err="1" smtClean="0"/>
              <a:t>filariasis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Secondary to </a:t>
            </a:r>
            <a:r>
              <a:rPr lang="en-US" baseline="0" dirty="0" err="1" smtClean="0"/>
              <a:t>cellulitus</a:t>
            </a:r>
            <a:r>
              <a:rPr lang="en-US" baseline="0" dirty="0" smtClean="0"/>
              <a:t>, varicose veins or immobility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20%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Sentinel node biopsy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Precuations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minimise</a:t>
            </a:r>
            <a:r>
              <a:rPr lang="en-US" baseline="0" dirty="0" smtClean="0"/>
              <a:t> cuts and grazes – infection will cause </a:t>
            </a:r>
            <a:r>
              <a:rPr lang="en-US" baseline="0" dirty="0" err="1" smtClean="0"/>
              <a:t>lymphoedma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Avoid heat and sunburn (no v hot showers, use factor 50)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Moisturise</a:t>
            </a:r>
            <a:r>
              <a:rPr lang="en-US" baseline="0" dirty="0" smtClean="0"/>
              <a:t> skin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 heavy lifting, do arm and shoulder exercises post surgery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Sentinel node is most likely to be the first ‘stopping point’ for </a:t>
            </a:r>
            <a:r>
              <a:rPr lang="en-US" dirty="0" err="1" smtClean="0"/>
              <a:t>metastasing</a:t>
            </a:r>
            <a:r>
              <a:rPr lang="en-US" baseline="0" dirty="0" smtClean="0"/>
              <a:t> cancer cells</a:t>
            </a:r>
          </a:p>
          <a:p>
            <a:r>
              <a:rPr lang="en-US" baseline="0" dirty="0" smtClean="0"/>
              <a:t>If histology –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, no need to remove</a:t>
            </a:r>
          </a:p>
          <a:p>
            <a:r>
              <a:rPr lang="en-US" baseline="0" dirty="0" smtClean="0"/>
              <a:t>If +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, regional lymph nodes removed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 – reduces lymphoedema</a:t>
            </a:r>
          </a:p>
          <a:p>
            <a:r>
              <a:rPr lang="en-US" baseline="0" dirty="0" smtClean="0"/>
              <a:t>Cons – possibility for false positives and negative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9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Diuretics</a:t>
            </a:r>
            <a:r>
              <a:rPr lang="en-US" baseline="0" dirty="0" smtClean="0"/>
              <a:t> will produce transient reduction in oedema, but ultimately fluid accumulates due to protein in extracellular space – fluid will be drawn back in again.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0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Carcinoma – cells</a:t>
            </a:r>
            <a:r>
              <a:rPr lang="en-US" baseline="0" dirty="0" smtClean="0"/>
              <a:t> epithelial in origin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Leiomyosarcoma</a:t>
            </a:r>
            <a:r>
              <a:rPr lang="en-US" baseline="0" dirty="0" smtClean="0"/>
              <a:t> (smooth muscle tumour), osteosarcoma (bone sarcoma), </a:t>
            </a:r>
            <a:r>
              <a:rPr lang="en-US" baseline="0" dirty="0" err="1" smtClean="0"/>
              <a:t>liposarcoma</a:t>
            </a:r>
            <a:r>
              <a:rPr lang="en-US" baseline="0" dirty="0" smtClean="0"/>
              <a:t> (fat cells), GIST (gastrointestinal stromal tumour), Kaposi’s sarcoma (</a:t>
            </a:r>
            <a:r>
              <a:rPr lang="en-US" baseline="0" dirty="0" err="1" smtClean="0"/>
              <a:t>contraversially</a:t>
            </a:r>
            <a:r>
              <a:rPr lang="en-US" baseline="0" dirty="0" smtClean="0"/>
              <a:t> not a true sarcoma, arises from </a:t>
            </a:r>
            <a:r>
              <a:rPr lang="en-US" baseline="0" dirty="0" err="1" smtClean="0"/>
              <a:t>endotheloium</a:t>
            </a:r>
            <a:r>
              <a:rPr lang="en-US" baseline="0" dirty="0" smtClean="0"/>
              <a:t> of blood vessels/lymphatics – AIDS), </a:t>
            </a:r>
            <a:r>
              <a:rPr lang="en-US" baseline="0" dirty="0" err="1" smtClean="0"/>
              <a:t>angiosarcoma</a:t>
            </a:r>
            <a:r>
              <a:rPr lang="en-US" baseline="0" dirty="0" smtClean="0"/>
              <a:t> (sarcoma of blood vessels – skin, breast, liver and spleen), rhabdomyosarcoma (skeletal muscle tumour).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Angiosarcoma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liposarcoma</a:t>
            </a:r>
            <a:r>
              <a:rPr lang="en-US" baseline="0" dirty="0" smtClean="0"/>
              <a:t>, osteosarcoma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9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bone pain (constant, wakes child at night, present throughout day), fracture,</a:t>
            </a:r>
            <a:r>
              <a:rPr lang="en-US" baseline="0" dirty="0" smtClean="0"/>
              <a:t> lung </a:t>
            </a:r>
            <a:r>
              <a:rPr lang="en-US" baseline="0" dirty="0" err="1" smtClean="0"/>
              <a:t>mets</a:t>
            </a:r>
            <a:r>
              <a:rPr lang="en-US" baseline="0" dirty="0" smtClean="0"/>
              <a:t>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1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0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X-ray, biopsy, MRI</a:t>
            </a:r>
          </a:p>
          <a:p>
            <a:endParaRPr lang="en-US" dirty="0" smtClean="0"/>
          </a:p>
          <a:p>
            <a:r>
              <a:rPr lang="en-US" dirty="0" smtClean="0"/>
              <a:t>Chemo,</a:t>
            </a:r>
            <a:r>
              <a:rPr lang="en-US" baseline="0" dirty="0" smtClean="0"/>
              <a:t> radiotherapy, limb sparing surgery or amputation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791F-FE6F-804B-B988-8927B3B47DD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4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Primary symptoms are fatigue, fever, weight loss, night sweats</a:t>
            </a:r>
          </a:p>
          <a:p>
            <a:r>
              <a:rPr lang="en-GB" dirty="0"/>
              <a:t>Pulmonary symptoms are persistent cough, breathlessness, fever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4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3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7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Primary = Ig light chain associated (myeloma, lymphoma)</a:t>
            </a:r>
          </a:p>
          <a:p>
            <a:r>
              <a:rPr lang="en-GB" dirty="0"/>
              <a:t>Familial is autosomal dominant, unstable protein formed in liver</a:t>
            </a:r>
          </a:p>
          <a:p>
            <a:r>
              <a:rPr lang="en-GB" dirty="0"/>
              <a:t>Secondary is systemic/reactive due to chronic inflammation (rheumatoid, IBD, TB)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C0C0D-2BA3-B548-976C-3BA8897317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4708-669C-994B-83E8-83DF57F236D4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D2D6-2B78-2147-AAC3-9CD2B51A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7238"/>
            <a:chOff x="0" y="0"/>
            <a:chExt cx="9144000" cy="6857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2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3723" y="5687568"/>
              <a:ext cx="7596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Miscellaneous (but important…)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2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Helminths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7772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Nematodes (round worms) </a:t>
            </a:r>
            <a:r>
              <a:rPr lang="en-GB" dirty="0">
                <a:solidFill>
                  <a:srgbClr val="FF0000"/>
                </a:solidFill>
              </a:rPr>
              <a:t>e.g. threadworm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Intestinal/larva </a:t>
            </a:r>
            <a:r>
              <a:rPr lang="en-GB" dirty="0" err="1"/>
              <a:t>migrans</a:t>
            </a:r>
            <a:r>
              <a:rPr lang="en-GB" dirty="0"/>
              <a:t>/tissue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Treat with </a:t>
            </a:r>
            <a:r>
              <a:rPr lang="en-GB" dirty="0">
                <a:solidFill>
                  <a:srgbClr val="FF0000"/>
                </a:solidFill>
              </a:rPr>
              <a:t>mebendazole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Trematodes (flukes/flat worms) </a:t>
            </a:r>
            <a:r>
              <a:rPr lang="en-GB" dirty="0">
                <a:solidFill>
                  <a:srgbClr val="FF0000"/>
                </a:solidFill>
              </a:rPr>
              <a:t>e.g. schistosomiasis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Blood/lung/liver/intestinal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Treat with </a:t>
            </a:r>
            <a:r>
              <a:rPr lang="en-GB" dirty="0">
                <a:solidFill>
                  <a:srgbClr val="FF0000"/>
                </a:solidFill>
              </a:rPr>
              <a:t>praziquantel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Cestodes (tape worms) </a:t>
            </a:r>
            <a:r>
              <a:rPr lang="en-GB" dirty="0">
                <a:solidFill>
                  <a:srgbClr val="FF0000"/>
                </a:solidFill>
              </a:rPr>
              <a:t>e.g. beef tapeworm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Invasive or non-invasive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Treat with </a:t>
            </a:r>
            <a:r>
              <a:rPr lang="en-GB" dirty="0">
                <a:solidFill>
                  <a:srgbClr val="FF0000"/>
                </a:solidFill>
              </a:rPr>
              <a:t>praziquantel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Diagnosis is stool microscopy for eggs if intestinal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Threadworm is common in the 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Faecal-oral transmission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Hatch in duodenum and migrate to anus to lay eggs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Pruritis</a:t>
            </a:r>
            <a:r>
              <a:rPr lang="en-GB" dirty="0"/>
              <a:t> </a:t>
            </a:r>
            <a:r>
              <a:rPr lang="en-GB" dirty="0" err="1"/>
              <a:t>ani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Malabsorption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migrate to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55" y="1561709"/>
            <a:ext cx="2851554" cy="38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Tropical medicine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786" y="991616"/>
            <a:ext cx="3843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rgbClr val="FF0000"/>
                </a:solidFill>
              </a:rPr>
              <a:t>Communicable. How?</a:t>
            </a:r>
          </a:p>
          <a:p>
            <a:endParaRPr lang="en-GB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Vector-borne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Soil/water borne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Faecal-oral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Sexual</a:t>
            </a:r>
          </a:p>
          <a:p>
            <a:pPr marL="342900" indent="-342900">
              <a:buAutoNum type="arabicParenR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69191" y="1053820"/>
            <a:ext cx="38439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rgbClr val="FF0000"/>
                </a:solidFill>
              </a:rPr>
              <a:t>Non-Communicable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Neoplastic (hepatoma)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Nutritional (kwashiorkor)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</a:t>
            </a:r>
            <a:r>
              <a:rPr lang="en-GB" dirty="0" err="1"/>
              <a:t>dyscrasias</a:t>
            </a:r>
            <a:r>
              <a:rPr lang="en-GB" dirty="0"/>
              <a:t> (sickle cell)</a:t>
            </a:r>
          </a:p>
          <a:p>
            <a:pPr marL="342900" indent="-342900">
              <a:buAutoNum type="arabicParenR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164681"/>
            <a:ext cx="7993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Haemorrhagic fevers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Vector-borne (Dengue fever, Yellow fever, Japanese encephalitis)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Directly transmissible (Lassa fever, Ebola)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Fever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Dehydration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Conjunctivitis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Pleuritic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Bleeding (GI, epistaxis, haematuria)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Renal failure, encephalitis, coma, death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Supportive treatment, isolation, barrier nursing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38637"/>
            <a:ext cx="2438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Tropical medicine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38439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rgbClr val="FF0000"/>
                </a:solidFill>
              </a:rPr>
              <a:t>African Trypanosomiasis</a:t>
            </a:r>
          </a:p>
          <a:p>
            <a:endParaRPr lang="en-GB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Sleeping sickness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Vector = tsetse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Chancre surrounds bites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Fever, rash, rigors, headache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Joint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Convulsions, confusion,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Diagnosis on blood film/lymph nodes/CSF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69191" y="1192320"/>
            <a:ext cx="4873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rgbClr val="FF0000"/>
                </a:solidFill>
              </a:rPr>
              <a:t>American Trypanosomiasis</a:t>
            </a:r>
          </a:p>
          <a:p>
            <a:pPr algn="ctr"/>
            <a:endParaRPr lang="en-GB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Chaga’s</a:t>
            </a:r>
            <a:r>
              <a:rPr lang="en-GB" dirty="0"/>
              <a:t>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Vector = triatomine bugs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Symptoms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Nodule (</a:t>
            </a:r>
            <a:r>
              <a:rPr lang="en-GB" dirty="0" err="1">
                <a:solidFill>
                  <a:srgbClr val="FF0000"/>
                </a:solidFill>
              </a:rPr>
              <a:t>chagoma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Rash, fever, myalgia, lymphadenopathy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Long latent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Multi organ invasion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Diagnosis on blood film/lymph nodes/CSF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satisfactory treatment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74" y="4378307"/>
            <a:ext cx="3953217" cy="230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619" y="4265944"/>
            <a:ext cx="3265581" cy="25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5-05 at 17.53.1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158" r="-40158"/>
          <a:stretch>
            <a:fillRect/>
          </a:stretch>
        </p:blipFill>
        <p:spPr/>
      </p:pic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7440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814" y="1230858"/>
            <a:ext cx="2940441" cy="2940441"/>
          </a:xfrm>
          <a:prstGeom prst="rect">
            <a:avLst/>
          </a:prstGeom>
        </p:spPr>
      </p:pic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Amyloidosis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77108"/>
            <a:ext cx="8349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Disorder of </a:t>
            </a:r>
            <a:r>
              <a:rPr lang="en-GB" dirty="0">
                <a:solidFill>
                  <a:srgbClr val="FF0000"/>
                </a:solidFill>
              </a:rPr>
              <a:t>protein metabolism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amyloid protein?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Beta pleated sheets, resistant to breakdown, insoluble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b="1" u="sng" dirty="0"/>
              <a:t>Aetiology</a:t>
            </a:r>
          </a:p>
          <a:p>
            <a:endParaRPr lang="en-GB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Primary (AL), familial or secondary (AA)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b="1" u="sng" dirty="0"/>
              <a:t>Pathophysiology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062431"/>
            <a:ext cx="429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Primary </a:t>
            </a:r>
            <a:r>
              <a:rPr lang="en-GB" dirty="0"/>
              <a:t>due to proliferating plasma cells producing amyloidogenic immunoglobulins. Deposited in tissues</a:t>
            </a:r>
          </a:p>
          <a:p>
            <a:r>
              <a:rPr lang="en-GB" dirty="0">
                <a:solidFill>
                  <a:srgbClr val="FF0000"/>
                </a:solidFill>
              </a:rPr>
              <a:t>(kidney/heart/nerves/vessels/gut)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81489" y="4062431"/>
            <a:ext cx="410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Secondary </a:t>
            </a:r>
            <a:r>
              <a:rPr lang="en-GB" dirty="0"/>
              <a:t>due to conversion of serum amyloid A conversion to amyloid in </a:t>
            </a:r>
            <a:r>
              <a:rPr lang="en-GB" dirty="0">
                <a:solidFill>
                  <a:srgbClr val="FF0000"/>
                </a:solidFill>
              </a:rPr>
              <a:t>kidney/liver/spleen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626" y="5143000"/>
            <a:ext cx="3910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Presentation </a:t>
            </a:r>
            <a:r>
              <a:rPr lang="en-GB" dirty="0"/>
              <a:t>usually age 55-65</a:t>
            </a:r>
            <a:endParaRPr lang="en-GB" b="1" u="sng" dirty="0"/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Symptoms depend on affected 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Proteinuria/nephrotic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Cardiomyopathy/arrhythmia/angina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Neuropathy/carpal tunnel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787" y="4985761"/>
            <a:ext cx="4174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Malabsorption/perforation/obstruction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Purpura,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Hepatosplenomegaly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 is fatal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Amylodosis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12009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Diagnosis?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Congo red stain under polarized light shows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green</a:t>
            </a:r>
            <a:r>
              <a:rPr lang="en-GB" dirty="0"/>
              <a:t> birefringence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/>
              <a:t>Treatment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Melphalan </a:t>
            </a:r>
            <a:r>
              <a:rPr lang="en-GB" dirty="0"/>
              <a:t>(chemotherapy) and stem cell transplant or dexamethasone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Manage underlying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Liver transplant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465" y="4234374"/>
            <a:ext cx="1935733" cy="25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Poisoning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20837"/>
            <a:ext cx="3228535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b="1" u="sng" dirty="0"/>
              <a:t>General abnormalities?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Rapid, irregular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Altered respiratory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Dilated/constricted pupils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Hyper/hypo-glycaemia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41187" y="1420837"/>
            <a:ext cx="3228535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Renal impairment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Seizures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Metabolic acidosis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3099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General management</a:t>
            </a:r>
          </a:p>
          <a:p>
            <a:endParaRPr lang="en-GB" b="1" u="sng" dirty="0"/>
          </a:p>
          <a:p>
            <a:pPr marL="342900" indent="-342900">
              <a:buAutoNum type="arabicParenR"/>
            </a:pPr>
            <a:r>
              <a:rPr lang="en-GB" b="1" dirty="0"/>
              <a:t>Bloods (</a:t>
            </a:r>
            <a:r>
              <a:rPr lang="en-GB" dirty="0"/>
              <a:t>always check paracetamol)</a:t>
            </a:r>
          </a:p>
          <a:p>
            <a:pPr marL="342900" indent="-342900">
              <a:buAutoNum type="arabicParenR"/>
            </a:pPr>
            <a:r>
              <a:rPr lang="en-GB" dirty="0"/>
              <a:t>Empty stomach?</a:t>
            </a:r>
          </a:p>
          <a:p>
            <a:pPr marL="342900" indent="-342900">
              <a:buAutoNum type="arabicParenR"/>
            </a:pPr>
            <a:r>
              <a:rPr lang="en-GB" dirty="0"/>
              <a:t>Consider </a:t>
            </a:r>
            <a:r>
              <a:rPr lang="en-GB" b="1" dirty="0"/>
              <a:t>antidote, </a:t>
            </a:r>
            <a:r>
              <a:rPr lang="en-GB" dirty="0"/>
              <a:t>consult </a:t>
            </a:r>
            <a:r>
              <a:rPr lang="en-GB" b="1" dirty="0">
                <a:solidFill>
                  <a:srgbClr val="FF0000"/>
                </a:solidFill>
              </a:rPr>
              <a:t>TOXBASE</a:t>
            </a:r>
          </a:p>
          <a:p>
            <a:pPr marL="342900" indent="-342900">
              <a:buAutoNum type="arabicParenR"/>
            </a:pPr>
            <a:r>
              <a:rPr lang="en-GB" dirty="0"/>
              <a:t>Monitor vital signs</a:t>
            </a:r>
          </a:p>
          <a:p>
            <a:pPr marL="342900" indent="-342900">
              <a:buAutoNum type="arabicParenR"/>
            </a:pPr>
            <a:r>
              <a:rPr lang="en-GB" dirty="0"/>
              <a:t>Psychiatric assessment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117" y="3760812"/>
            <a:ext cx="3650566" cy="27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Poisoning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91175"/>
            <a:ext cx="304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Carbon monoxide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Pesticides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Salicylate (aspirin)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Paracetamol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178105"/>
            <a:ext cx="5809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alivation,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acrimation,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rination,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iarrhoea</a:t>
            </a:r>
          </a:p>
          <a:p>
            <a:pPr marL="342900" indent="-342900">
              <a:buAutoNum type="alphaLcParenR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Hyperventilation, tinnitus, vertigo, metabolic acidosis</a:t>
            </a:r>
          </a:p>
          <a:p>
            <a:pPr marL="342900" indent="-342900">
              <a:buAutoNum type="alphaLcParenR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Headache, fits, coma, “cherry red”, cerebral oedema</a:t>
            </a:r>
          </a:p>
          <a:p>
            <a:pPr marL="342900" indent="-342900">
              <a:buAutoNum type="alphaLcParenR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Often no symptoms, RUQ pain?, encephalopathy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9976" y="1491175"/>
            <a:ext cx="5641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Atropine, diazepam</a:t>
            </a: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Activated charcoal, N-acetylcysteine, liver transplant?</a:t>
            </a: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Activated charcoal, monitor urine output, sodium bicarbonate, dialysis?</a:t>
            </a: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100% oxygen. Mannitol if severe</a:t>
            </a: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LcPeriod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Content Placeholder 4" descr="Screen Shot 2016-05-05 at 18.50.5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21" r="-26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048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Breast Anatomy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5779"/>
            <a:ext cx="4115702" cy="3164754"/>
          </a:xfrm>
        </p:spPr>
      </p:pic>
      <p:sp>
        <p:nvSpPr>
          <p:cNvPr id="6" name="TextBox 5"/>
          <p:cNvSpPr txBox="1"/>
          <p:nvPr/>
        </p:nvSpPr>
        <p:spPr>
          <a:xfrm>
            <a:off x="4382289" y="1506112"/>
            <a:ext cx="485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the blood supply to the breast?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2289" y="2063830"/>
            <a:ext cx="488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Medial supply – Internal thoracic artery, branch of subclavian artery </a:t>
            </a:r>
          </a:p>
          <a:p>
            <a:endParaRPr lang="en-US" dirty="0"/>
          </a:p>
          <a:p>
            <a:r>
              <a:rPr lang="en-US" dirty="0" smtClean="0"/>
              <a:t>Lateral supply – mammary artery, lateral mammary branches and lateral thoracic/</a:t>
            </a:r>
            <a:r>
              <a:rPr lang="en-US" dirty="0" err="1" smtClean="0"/>
              <a:t>thoroacromial</a:t>
            </a:r>
            <a:r>
              <a:rPr lang="en-US" dirty="0" smtClean="0"/>
              <a:t> branches.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2289" y="4167852"/>
            <a:ext cx="488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What is the nerve supply to the breast? </a:t>
            </a:r>
          </a:p>
          <a:p>
            <a:endParaRPr lang="en-US" dirty="0"/>
          </a:p>
          <a:p>
            <a:r>
              <a:rPr lang="en-US" dirty="0" smtClean="0"/>
              <a:t>Anterior and lateral cutaneous branches of 4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intercostal nerves.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Ellie Rosario</a:t>
            </a:r>
          </a:p>
          <a:p>
            <a:r>
              <a:rPr lang="en-GB" dirty="0"/>
              <a:t>Laura Horseman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Phase 3b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26/04/2017</a:t>
            </a:r>
          </a:p>
        </p:txBody>
      </p:sp>
      <p:sp>
        <p:nvSpPr>
          <p:cNvPr id="4" name="Title 3"/>
          <p:cNvSpPr txBox="1">
            <a:spLocks noChangeArrowheads="1"/>
          </p:cNvSpPr>
          <p:nvPr/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Miscellaneous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6" y="2618787"/>
            <a:ext cx="3897084" cy="35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Lymphatic Drainage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472" y="1723720"/>
            <a:ext cx="6764314" cy="4311321"/>
          </a:xfrm>
        </p:spPr>
      </p:pic>
    </p:spTree>
    <p:extLst>
      <p:ext uri="{BB962C8B-B14F-4D97-AF65-F5344CB8AC3E}">
        <p14:creationId xmlns:p14="http://schemas.microsoft.com/office/powerpoint/2010/main" val="171172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45 year old lady presents to her GP, a </a:t>
            </a:r>
            <a:r>
              <a:rPr lang="en-US" dirty="0" err="1" smtClean="0"/>
              <a:t>Dr</a:t>
            </a:r>
            <a:r>
              <a:rPr lang="en-US" dirty="0" smtClean="0"/>
              <a:t> N. </a:t>
            </a:r>
            <a:r>
              <a:rPr lang="en-US" dirty="0" err="1" smtClean="0"/>
              <a:t>Ipple</a:t>
            </a:r>
            <a:r>
              <a:rPr lang="en-US" dirty="0" smtClean="0"/>
              <a:t>, with a lump in her left breast. Can you name 5 differentials for a breast lump?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INVESTIGATION OF A BREAST LUMP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88" y="1869211"/>
            <a:ext cx="3383675" cy="2861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58" y="1848050"/>
            <a:ext cx="3878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Triple Assessment: </a:t>
            </a:r>
          </a:p>
          <a:p>
            <a:endParaRPr lang="en-US" sz="2000" dirty="0"/>
          </a:p>
          <a:p>
            <a:pPr marL="257175" indent="-257175">
              <a:buAutoNum type="arabicPeriod"/>
            </a:pPr>
            <a:r>
              <a:rPr lang="en-US" sz="2000" dirty="0"/>
              <a:t>Clinical examination</a:t>
            </a:r>
          </a:p>
          <a:p>
            <a:pPr marL="257175" indent="-257175">
              <a:buAutoNum type="arabicPeriod"/>
            </a:pPr>
            <a:r>
              <a:rPr lang="en-US" sz="2000" dirty="0"/>
              <a:t>Imaging (ultrasound &lt;35years, mammography and ultrasound if &gt;35 years)</a:t>
            </a:r>
          </a:p>
          <a:p>
            <a:pPr marL="257175" indent="-257175">
              <a:buAutoNum type="arabicPeriod"/>
            </a:pPr>
            <a:r>
              <a:rPr lang="en-US" sz="2000" dirty="0"/>
              <a:t>Histology/cytology (fine needle aspiration, core needle biopsy)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876" y="5056788"/>
            <a:ext cx="4623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Mammograms:</a:t>
            </a:r>
          </a:p>
          <a:p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Women aged 47 – 73, invited every 3 years</a:t>
            </a:r>
          </a:p>
          <a:p>
            <a:pPr marL="214313" indent="-214313">
              <a:buFontTx/>
              <a:buChar char="-"/>
            </a:pPr>
            <a:r>
              <a:rPr lang="en-US" dirty="0"/>
              <a:t>Indications for mammography:</a:t>
            </a:r>
          </a:p>
          <a:p>
            <a:pPr marL="214313" indent="-214313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096" y="4756706"/>
            <a:ext cx="354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Aims for CONCORDANCE between results </a:t>
            </a:r>
          </a:p>
        </p:txBody>
      </p:sp>
    </p:spTree>
    <p:extLst>
      <p:ext uri="{BB962C8B-B14F-4D97-AF65-F5344CB8AC3E}">
        <p14:creationId xmlns:p14="http://schemas.microsoft.com/office/powerpoint/2010/main" val="110543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BREAST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2" y="1735487"/>
            <a:ext cx="7886700" cy="4398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Epidemiology – 1 in 9, ~ 40,000 cases p/a, men &lt;1% </a:t>
            </a:r>
            <a:r>
              <a:rPr lang="en-US" smtClean="0"/>
              <a:t>of cases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912" y="2175361"/>
            <a:ext cx="2849618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</a:rPr>
              <a:t>Risk factors:</a:t>
            </a:r>
          </a:p>
          <a:p>
            <a:endParaRPr lang="en-US" sz="1600" dirty="0"/>
          </a:p>
          <a:p>
            <a:r>
              <a:rPr lang="en-US" sz="1600" dirty="0" smtClean="0"/>
              <a:t>➡️ Think </a:t>
            </a:r>
            <a:r>
              <a:rPr lang="en-US" sz="1600" b="1" dirty="0"/>
              <a:t>OESTROGEN </a:t>
            </a:r>
            <a:r>
              <a:rPr lang="en-US" sz="1600" b="1" dirty="0" smtClean="0"/>
              <a:t>exposure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dirty="0" smtClean="0"/>
              <a:t>➡️Early </a:t>
            </a:r>
            <a:r>
              <a:rPr lang="en-US" sz="1600" dirty="0"/>
              <a:t>menarche/late </a:t>
            </a:r>
            <a:r>
              <a:rPr lang="en-US" sz="1600" dirty="0" smtClean="0"/>
              <a:t>menopause</a:t>
            </a:r>
          </a:p>
          <a:p>
            <a:r>
              <a:rPr lang="en-US" sz="1600" dirty="0"/>
              <a:t>➡️ </a:t>
            </a:r>
            <a:r>
              <a:rPr lang="en-US" sz="1600" dirty="0" err="1" smtClean="0"/>
              <a:t>Nulliparity</a:t>
            </a:r>
            <a:r>
              <a:rPr lang="en-US" sz="1600" dirty="0" smtClean="0"/>
              <a:t>/late pregnancy</a:t>
            </a:r>
          </a:p>
          <a:p>
            <a:r>
              <a:rPr lang="en-US" sz="1600" dirty="0"/>
              <a:t>➡️ </a:t>
            </a:r>
            <a:r>
              <a:rPr lang="en-US" sz="1600" dirty="0" smtClean="0"/>
              <a:t>HRT</a:t>
            </a:r>
          </a:p>
          <a:p>
            <a:r>
              <a:rPr lang="en-US" sz="1600" dirty="0"/>
              <a:t>➡️ </a:t>
            </a:r>
            <a:r>
              <a:rPr lang="en-US" sz="1600" dirty="0" smtClean="0"/>
              <a:t>Obesity </a:t>
            </a:r>
            <a:r>
              <a:rPr lang="en-US" sz="1600" dirty="0"/>
              <a:t>(fat cells produce estradiol – converted to </a:t>
            </a:r>
            <a:r>
              <a:rPr lang="en-US" sz="1600" dirty="0" err="1" smtClean="0"/>
              <a:t>oestrogen</a:t>
            </a:r>
            <a:endParaRPr lang="en-US" sz="1600" dirty="0" smtClean="0"/>
          </a:p>
          <a:p>
            <a:r>
              <a:rPr lang="en-US" sz="1600" dirty="0"/>
              <a:t>➡️ </a:t>
            </a:r>
            <a:r>
              <a:rPr lang="en-US" sz="1600" dirty="0" smtClean="0"/>
              <a:t>Not </a:t>
            </a:r>
            <a:r>
              <a:rPr lang="en-US" sz="1600" dirty="0"/>
              <a:t>breastfeeding (</a:t>
            </a:r>
            <a:r>
              <a:rPr lang="en-US" sz="1600" dirty="0" err="1"/>
              <a:t>oestrogen</a:t>
            </a:r>
            <a:r>
              <a:rPr lang="en-US" sz="1600" dirty="0"/>
              <a:t> suppressed whilst breast </a:t>
            </a:r>
            <a:r>
              <a:rPr lang="en-US" sz="1600" dirty="0" smtClean="0"/>
              <a:t>feeding</a:t>
            </a:r>
          </a:p>
          <a:p>
            <a:r>
              <a:rPr lang="en-US" sz="1600" dirty="0"/>
              <a:t>➡️ </a:t>
            </a:r>
            <a:r>
              <a:rPr lang="en-US" sz="1600" dirty="0" smtClean="0"/>
              <a:t>ALSO </a:t>
            </a:r>
            <a:r>
              <a:rPr lang="en-US" sz="1600" dirty="0"/>
              <a:t>family history, BRCA 1 and 2, past breast cancer, increased age </a:t>
            </a:r>
          </a:p>
          <a:p>
            <a:pPr marL="214313" indent="-214313">
              <a:buFontTx/>
              <a:buChar char="-"/>
            </a:pPr>
            <a:endParaRPr lang="en-US" sz="1600" dirty="0"/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795550" y="2471419"/>
            <a:ext cx="463506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➡️ </a:t>
            </a:r>
            <a:r>
              <a:rPr lang="en-US" sz="1600" dirty="0" err="1" smtClean="0"/>
              <a:t>Tumours</a:t>
            </a:r>
            <a:r>
              <a:rPr lang="en-US" sz="1600" dirty="0" smtClean="0"/>
              <a:t> </a:t>
            </a:r>
            <a:r>
              <a:rPr lang="en-US" sz="1600" dirty="0"/>
              <a:t>can arise from </a:t>
            </a:r>
            <a:r>
              <a:rPr lang="en-US" sz="1600" dirty="0">
                <a:solidFill>
                  <a:srgbClr val="FF0000"/>
                </a:solidFill>
              </a:rPr>
              <a:t>ducts, lobules or stroma:</a:t>
            </a:r>
          </a:p>
          <a:p>
            <a:endParaRPr lang="en-US" sz="1600" dirty="0"/>
          </a:p>
          <a:p>
            <a:pPr marL="257175" indent="-257175">
              <a:buAutoNum type="arabicPeriod"/>
            </a:pPr>
            <a:r>
              <a:rPr lang="en-US" sz="1600" dirty="0"/>
              <a:t>Ductal carcinoma in situ (pre invasive disease – detected by mammogram, increases your risk of developing malignant disease)</a:t>
            </a:r>
          </a:p>
          <a:p>
            <a:pPr marL="257175" indent="-257175">
              <a:buAutoNum type="arabicPeriod"/>
            </a:pPr>
            <a:endParaRPr lang="en-US" sz="1600" dirty="0"/>
          </a:p>
          <a:p>
            <a:pPr marL="257175" indent="-257175">
              <a:buAutoNum type="arabicPeriod"/>
            </a:pPr>
            <a:r>
              <a:rPr lang="en-US" sz="1600" dirty="0"/>
              <a:t>Malignant disease – </a:t>
            </a:r>
            <a:r>
              <a:rPr lang="en-US" sz="1600" dirty="0">
                <a:solidFill>
                  <a:srgbClr val="FF0000"/>
                </a:solidFill>
              </a:rPr>
              <a:t>ductal (70%) or lobular (10%)</a:t>
            </a:r>
          </a:p>
          <a:p>
            <a:pPr marL="257175" indent="-257175">
              <a:buAutoNum type="arabicPeriod"/>
            </a:pPr>
            <a:endParaRPr lang="en-US" sz="1600" dirty="0"/>
          </a:p>
          <a:p>
            <a:endParaRPr lang="en-US" sz="1600" dirty="0"/>
          </a:p>
          <a:p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4147966" y="4987492"/>
            <a:ext cx="352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Symptoms?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45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68" y="846138"/>
            <a:ext cx="6787663" cy="5167880"/>
          </a:xfrm>
        </p:spPr>
      </p:pic>
    </p:spTree>
    <p:extLst>
      <p:ext uri="{BB962C8B-B14F-4D97-AF65-F5344CB8AC3E}">
        <p14:creationId xmlns:p14="http://schemas.microsoft.com/office/powerpoint/2010/main" val="195455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FAMILIAL BREAST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Risk </a:t>
            </a:r>
            <a:r>
              <a:rPr lang="en-US" dirty="0" smtClean="0">
                <a:solidFill>
                  <a:srgbClr val="FF0000"/>
                </a:solidFill>
              </a:rPr>
              <a:t>increased </a:t>
            </a:r>
            <a:r>
              <a:rPr lang="en-US" dirty="0" smtClean="0"/>
              <a:t>if: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Mother/sister diagnosed &lt;40 years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Mother/sister/daughter + one other relative from same side of family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 relatives at any age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Father/brother at any age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Mother/sister with cancer in both breasts (1</a:t>
            </a:r>
            <a:r>
              <a:rPr lang="en-US" baseline="30000" dirty="0" smtClean="0"/>
              <a:t>st</a:t>
            </a:r>
            <a:r>
              <a:rPr lang="en-US" dirty="0" smtClean="0"/>
              <a:t> diagnosis &lt;50 years)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As above, but one with ovarian and one with breast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Relative of Ashkenazi Jewish origin with breast/ovarian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5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STAGING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921172"/>
            <a:ext cx="788670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Staging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TNM staging </a:t>
            </a:r>
            <a:r>
              <a:rPr lang="en-US" sz="1800" dirty="0"/>
              <a:t>(T1-4 based on size and fixation to chest wall), N (mobile ipsilateral nodes or fixed nodes), M (distant </a:t>
            </a:r>
            <a:r>
              <a:rPr lang="en-US" sz="1800" dirty="0" err="1"/>
              <a:t>mets</a:t>
            </a:r>
            <a:r>
              <a:rPr lang="en-US" sz="1800" dirty="0"/>
              <a:t>) OR </a:t>
            </a:r>
            <a:r>
              <a:rPr lang="en-US" sz="1800" dirty="0">
                <a:solidFill>
                  <a:srgbClr val="FF0000"/>
                </a:solidFill>
              </a:rPr>
              <a:t>stages I-IV</a:t>
            </a:r>
          </a:p>
          <a:p>
            <a:endParaRPr lang="en-US" sz="1800" dirty="0"/>
          </a:p>
          <a:p>
            <a:r>
              <a:rPr lang="en-US" sz="1800" u="sng" dirty="0"/>
              <a:t>Grade </a:t>
            </a:r>
          </a:p>
          <a:p>
            <a:r>
              <a:rPr lang="en-US" sz="1800" dirty="0"/>
              <a:t>1 to 3: </a:t>
            </a:r>
            <a:r>
              <a:rPr lang="en-US" sz="1800" dirty="0">
                <a:solidFill>
                  <a:srgbClr val="FF0000"/>
                </a:solidFill>
              </a:rPr>
              <a:t>grade 1</a:t>
            </a:r>
            <a:r>
              <a:rPr lang="en-US" sz="1800" dirty="0"/>
              <a:t> </a:t>
            </a:r>
            <a:r>
              <a:rPr lang="en-US" sz="1800" dirty="0" err="1"/>
              <a:t>tumours</a:t>
            </a:r>
            <a:r>
              <a:rPr lang="en-US" sz="1800" dirty="0"/>
              <a:t> are </a:t>
            </a:r>
            <a:r>
              <a:rPr lang="en-US" sz="1800" dirty="0">
                <a:solidFill>
                  <a:srgbClr val="FF0000"/>
                </a:solidFill>
              </a:rPr>
              <a:t>well differentiated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grade 3</a:t>
            </a:r>
            <a:r>
              <a:rPr lang="en-US" sz="1800" dirty="0"/>
              <a:t> are </a:t>
            </a:r>
            <a:r>
              <a:rPr lang="en-US" sz="1800" dirty="0" smtClean="0">
                <a:solidFill>
                  <a:srgbClr val="00B050"/>
                </a:solidFill>
              </a:rPr>
              <a:t>poorly differentiated</a:t>
            </a:r>
            <a:r>
              <a:rPr lang="en-US" sz="1800" dirty="0"/>
              <a:t>. Important prognostic marker for chemo. </a:t>
            </a:r>
          </a:p>
          <a:p>
            <a:endParaRPr lang="en-US" sz="1800" dirty="0"/>
          </a:p>
          <a:p>
            <a:r>
              <a:rPr lang="en-US" sz="1800" u="sng" dirty="0"/>
              <a:t>Receptor status </a:t>
            </a:r>
          </a:p>
          <a:p>
            <a:r>
              <a:rPr lang="en-US" sz="1800" b="1" dirty="0" err="1"/>
              <a:t>Oestrogen</a:t>
            </a:r>
            <a:r>
              <a:rPr lang="en-US" sz="1800" b="1" dirty="0"/>
              <a:t> R +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dirty="0"/>
              <a:t>– tumour growth responds to </a:t>
            </a:r>
            <a:r>
              <a:rPr lang="en-US" sz="1800" dirty="0" err="1"/>
              <a:t>oestrogen</a:t>
            </a:r>
            <a:r>
              <a:rPr lang="en-US" sz="1800" dirty="0"/>
              <a:t> therefore anti-</a:t>
            </a:r>
            <a:r>
              <a:rPr lang="en-US" sz="1800" dirty="0" err="1"/>
              <a:t>oestrogen</a:t>
            </a:r>
            <a:r>
              <a:rPr lang="en-US" sz="1800" dirty="0"/>
              <a:t> drugs (TAMOXIFEN) will stop growth. GOOD prognostic marker. </a:t>
            </a:r>
          </a:p>
          <a:p>
            <a:r>
              <a:rPr lang="en-US" sz="1800" b="1" dirty="0"/>
              <a:t>HER2 R +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dirty="0"/>
              <a:t>– receptor for EDGF, hence more receptors = more growth, poor prognostic marker – treatment with TRASTUZUMAB (trade name </a:t>
            </a:r>
            <a:r>
              <a:rPr lang="en-US" sz="1800" dirty="0" err="1"/>
              <a:t>herceptin</a:t>
            </a:r>
            <a:r>
              <a:rPr lang="en-US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7229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Wide local excision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mastectomy </a:t>
            </a:r>
            <a:r>
              <a:rPr lang="en-US" dirty="0" smtClean="0"/>
              <a:t>and reconstruction</a:t>
            </a:r>
          </a:p>
          <a:p>
            <a:r>
              <a:rPr lang="en-US" dirty="0" smtClean="0"/>
              <a:t>+ sentinel node biopsy/axillary clearance </a:t>
            </a:r>
          </a:p>
          <a:p>
            <a:r>
              <a:rPr lang="en-US" dirty="0" smtClean="0"/>
              <a:t>All patients have </a:t>
            </a:r>
            <a:r>
              <a:rPr lang="en-US" dirty="0" smtClean="0">
                <a:solidFill>
                  <a:srgbClr val="FF0000"/>
                </a:solidFill>
              </a:rPr>
              <a:t>radiotherapy</a:t>
            </a:r>
            <a:r>
              <a:rPr lang="en-US" dirty="0" smtClean="0"/>
              <a:t> after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Chemotherapy </a:t>
            </a:r>
            <a:r>
              <a:rPr lang="en-US" dirty="0" smtClean="0"/>
              <a:t>– either pre op to shrink tumour, as an adjuvant or palliative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Endocrine agents </a:t>
            </a:r>
            <a:r>
              <a:rPr lang="en-US" dirty="0" smtClean="0"/>
              <a:t>– tamoxifen (blocks E receptors), aromatase inhibitors (e.g. </a:t>
            </a:r>
            <a:r>
              <a:rPr lang="en-US" dirty="0" err="1" smtClean="0"/>
              <a:t>anastrozole</a:t>
            </a:r>
            <a:r>
              <a:rPr lang="en-US" dirty="0" smtClean="0"/>
              <a:t>, stops production of </a:t>
            </a:r>
            <a:r>
              <a:rPr lang="en-US" dirty="0" err="1" smtClean="0"/>
              <a:t>oestrogen</a:t>
            </a:r>
            <a:r>
              <a:rPr lang="en-US" dirty="0" smtClean="0"/>
              <a:t>, only if post menopausal)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Biologics</a:t>
            </a:r>
            <a:r>
              <a:rPr lang="en-US" dirty="0" smtClean="0"/>
              <a:t> – </a:t>
            </a:r>
            <a:r>
              <a:rPr lang="en-US" dirty="0" err="1" smtClean="0"/>
              <a:t>trastuzumab</a:t>
            </a:r>
            <a:r>
              <a:rPr lang="en-US" dirty="0" smtClean="0"/>
              <a:t> if HER2 positive </a:t>
            </a:r>
          </a:p>
          <a:p>
            <a:r>
              <a:rPr lang="en-US" dirty="0" smtClean="0"/>
              <a:t>Late stage disease – </a:t>
            </a:r>
            <a:r>
              <a:rPr lang="en-US" dirty="0" smtClean="0">
                <a:solidFill>
                  <a:srgbClr val="FF0000"/>
                </a:solidFill>
              </a:rPr>
              <a:t>radiotherapy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bisphonates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reduce pain from bone </a:t>
            </a:r>
            <a:r>
              <a:rPr lang="en-US" dirty="0" err="1" smtClean="0"/>
              <a:t>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🌟What are some side effects of radiotherapy?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🌟 What are some side effects of tamoxifen?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🌟What are some side effects of </a:t>
            </a:r>
            <a:r>
              <a:rPr lang="en-US" dirty="0" err="1" smtClean="0"/>
              <a:t>anastrozole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6" y="1546935"/>
            <a:ext cx="2431756" cy="203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498" y="1600200"/>
            <a:ext cx="2764302" cy="19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INTRADUCTAL PAPILLOMA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Arise from ductal epithelium </a:t>
            </a:r>
          </a:p>
          <a:p>
            <a:r>
              <a:rPr lang="en-US" dirty="0" smtClean="0"/>
              <a:t>Benign, &gt;40 years, </a:t>
            </a:r>
          </a:p>
          <a:p>
            <a:endParaRPr lang="en-US" dirty="0"/>
          </a:p>
          <a:p>
            <a:r>
              <a:rPr lang="en-US" dirty="0" smtClean="0"/>
              <a:t>Either solitary – arise from large duct, near nipple</a:t>
            </a:r>
          </a:p>
          <a:p>
            <a:r>
              <a:rPr lang="en-US" dirty="0" smtClean="0"/>
              <a:t>Multiple – small ducts involved, form in clusters, increased risk of breast cancer </a:t>
            </a:r>
          </a:p>
          <a:p>
            <a:endParaRPr lang="en-US" dirty="0"/>
          </a:p>
          <a:p>
            <a:r>
              <a:rPr lang="en-US" dirty="0" smtClean="0"/>
              <a:t>Present – nipple retraction, nipple discharge, palpable lump, may be painful</a:t>
            </a:r>
          </a:p>
          <a:p>
            <a:r>
              <a:rPr lang="en-US" dirty="0" smtClean="0"/>
              <a:t>Triple assessment and ultrasound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6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Infectious Diseases (tropical diseases, HIV/AIDS)</a:t>
            </a:r>
          </a:p>
          <a:p>
            <a:pPr lvl="0"/>
            <a:r>
              <a:rPr lang="en-GB" dirty="0" smtClean="0"/>
              <a:t>Amyloidosis</a:t>
            </a:r>
          </a:p>
          <a:p>
            <a:r>
              <a:rPr lang="en-GB" dirty="0" smtClean="0"/>
              <a:t>Poisoning</a:t>
            </a:r>
            <a:endParaRPr lang="en-GB" dirty="0"/>
          </a:p>
          <a:p>
            <a:pPr lvl="0"/>
            <a:r>
              <a:rPr lang="en-GB" dirty="0"/>
              <a:t>Diseases of the breast </a:t>
            </a:r>
          </a:p>
          <a:p>
            <a:pPr lvl="0"/>
            <a:r>
              <a:rPr lang="en-GB" dirty="0" err="1"/>
              <a:t>Lymphoedema</a:t>
            </a:r>
            <a:r>
              <a:rPr lang="en-GB" dirty="0"/>
              <a:t> </a:t>
            </a:r>
            <a:endParaRPr lang="en-GB" dirty="0" smtClean="0"/>
          </a:p>
          <a:p>
            <a:pPr lvl="0"/>
            <a:r>
              <a:rPr lang="en-GB" dirty="0" smtClean="0"/>
              <a:t>Sarcoma</a:t>
            </a:r>
          </a:p>
          <a:p>
            <a:pPr lvl="0"/>
            <a:r>
              <a:rPr lang="en-GB" dirty="0"/>
              <a:t>Medical ethics and law (mental capacity act, principles of informed consent)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What we’re going to cover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683" y="2066559"/>
            <a:ext cx="2945111" cy="25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8" y="177309"/>
            <a:ext cx="7886700" cy="80215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Other breast lumps: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214647"/>
            <a:ext cx="3352948" cy="30385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defTabSz="685800">
              <a:spcBef>
                <a:spcPts val="0"/>
              </a:spcBef>
              <a:buNone/>
            </a:pPr>
            <a:r>
              <a:rPr lang="en-US" u="sng" dirty="0" err="1" smtClean="0"/>
              <a:t>Fibroadenoma</a:t>
            </a:r>
            <a:r>
              <a:rPr lang="en-US" u="sng" dirty="0" smtClean="0"/>
              <a:t> </a:t>
            </a:r>
          </a:p>
          <a:p>
            <a:pPr marL="0" indent="0" defTabSz="685800">
              <a:spcBef>
                <a:spcPts val="0"/>
              </a:spcBef>
              <a:buNone/>
            </a:pPr>
            <a:endParaRPr lang="en-US" sz="2900" u="sng" dirty="0"/>
          </a:p>
          <a:p>
            <a:pPr defTabSz="685800">
              <a:spcBef>
                <a:spcPts val="0"/>
              </a:spcBef>
              <a:buFontTx/>
              <a:buChar char="-"/>
            </a:pPr>
            <a:r>
              <a:rPr lang="en-US" sz="2900" dirty="0"/>
              <a:t>&lt;30 years, ‘breast mice’</a:t>
            </a:r>
          </a:p>
          <a:p>
            <a:pPr defTabSz="685800">
              <a:spcBef>
                <a:spcPts val="0"/>
              </a:spcBef>
              <a:buFontTx/>
              <a:buChar char="-"/>
            </a:pPr>
            <a:r>
              <a:rPr lang="en-US" sz="2900" dirty="0"/>
              <a:t>Benign overgrowth of connective tissue of breast lobule </a:t>
            </a:r>
          </a:p>
          <a:p>
            <a:pPr defTabSz="685800">
              <a:spcBef>
                <a:spcPts val="0"/>
              </a:spcBef>
              <a:buFontTx/>
              <a:buChar char="-"/>
            </a:pPr>
            <a:r>
              <a:rPr lang="en-US" sz="2900" dirty="0"/>
              <a:t>Firm, smooth, mobile and painless</a:t>
            </a:r>
          </a:p>
          <a:p>
            <a:pPr defTabSz="685800">
              <a:spcBef>
                <a:spcPts val="0"/>
              </a:spcBef>
              <a:buFontTx/>
              <a:buChar char="-"/>
            </a:pPr>
            <a:r>
              <a:rPr lang="en-US" sz="2900" dirty="0"/>
              <a:t>Rule of thirds – 1/3 stays the same, 1/3 regress, 1/3 get bigger</a:t>
            </a:r>
          </a:p>
          <a:p>
            <a:pPr defTabSz="685800">
              <a:spcBef>
                <a:spcPts val="0"/>
              </a:spcBef>
              <a:buFontTx/>
              <a:buChar char="-"/>
            </a:pPr>
            <a:r>
              <a:rPr lang="en-US" sz="2900" dirty="0"/>
              <a:t>USS/fine needle aspiration or excision if large </a:t>
            </a:r>
          </a:p>
          <a:p>
            <a:pPr defTabSz="685800">
              <a:spcBef>
                <a:spcPts val="0"/>
              </a:spcBef>
              <a:buFontTx/>
              <a:buChar char="-"/>
            </a:pPr>
            <a:endParaRPr lang="en-US" sz="1500" dirty="0"/>
          </a:p>
          <a:p>
            <a:pPr defTabSz="685800">
              <a:spcBef>
                <a:spcPts val="0"/>
              </a:spcBef>
              <a:buFontTx/>
              <a:buChar char="-"/>
            </a:pPr>
            <a:endParaRPr lang="en-US" sz="1500" dirty="0"/>
          </a:p>
          <a:p>
            <a:pPr defTabSz="685800">
              <a:spcBef>
                <a:spcPts val="0"/>
              </a:spcBef>
              <a:buFontTx/>
              <a:buChar char="-"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5023256" y="1214647"/>
            <a:ext cx="373448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Duct ectasia</a:t>
            </a:r>
          </a:p>
          <a:p>
            <a:endParaRPr lang="en-US" u="sng" dirty="0"/>
          </a:p>
          <a:p>
            <a:pPr marL="214313" indent="-214313">
              <a:buFontTx/>
              <a:buChar char="-"/>
            </a:pPr>
            <a:r>
              <a:rPr lang="en-US" dirty="0"/>
              <a:t>Menopause, ducts become blocked and nipple retracts/bloody discharge </a:t>
            </a:r>
          </a:p>
          <a:p>
            <a:pPr marL="214313" indent="-214313">
              <a:buFontTx/>
              <a:buChar char="-"/>
            </a:pPr>
            <a:r>
              <a:rPr lang="en-US" dirty="0"/>
              <a:t>Blockage leaves a hard lump</a:t>
            </a:r>
          </a:p>
          <a:p>
            <a:pPr marL="214313" indent="-214313">
              <a:buFontTx/>
              <a:buChar char="-"/>
            </a:pPr>
            <a:r>
              <a:rPr lang="en-US" dirty="0"/>
              <a:t>Triple assessment to confirm, usually no treatment 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3075" y="3758156"/>
            <a:ext cx="3854669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Cystic disease</a:t>
            </a:r>
          </a:p>
          <a:p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Common &gt;35 years old, &gt;&gt; </a:t>
            </a:r>
            <a:r>
              <a:rPr lang="en-US" dirty="0" err="1"/>
              <a:t>perimenopausal</a:t>
            </a:r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Benign, fluid filled, not fixed to surrounding tissue</a:t>
            </a:r>
          </a:p>
          <a:p>
            <a:pPr marL="214313" indent="-214313">
              <a:buFontTx/>
              <a:buChar char="-"/>
            </a:pPr>
            <a:r>
              <a:rPr lang="en-US" dirty="0"/>
              <a:t>Can be painful </a:t>
            </a:r>
          </a:p>
          <a:p>
            <a:pPr marL="214313" indent="-214313">
              <a:buFontTx/>
              <a:buChar char="-"/>
            </a:pPr>
            <a:r>
              <a:rPr lang="en-US" dirty="0"/>
              <a:t>Diagnosis on fine needle aspiration </a:t>
            </a:r>
          </a:p>
          <a:p>
            <a:pPr marL="214313" indent="-214313">
              <a:buFontTx/>
              <a:buChar char="-"/>
            </a:pPr>
            <a:r>
              <a:rPr lang="en-US" dirty="0"/>
              <a:t>If fluid bloody send to cytology, if residual lump do a core biopsy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21" y="4488428"/>
            <a:ext cx="3736427" cy="2031325"/>
          </a:xfrm>
          <a:prstGeom prst="rect">
            <a:avLst/>
          </a:prstGeom>
          <a:solidFill>
            <a:srgbClr val="D6CEDD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Fat necrosis </a:t>
            </a:r>
          </a:p>
          <a:p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Post injury to breast tissue = fibrosis and calcification</a:t>
            </a:r>
          </a:p>
          <a:p>
            <a:pPr marL="214313" indent="-214313">
              <a:buFontTx/>
              <a:buChar char="-"/>
            </a:pPr>
            <a:r>
              <a:rPr lang="en-US" dirty="0"/>
              <a:t>Scarring = firm lump</a:t>
            </a:r>
          </a:p>
          <a:p>
            <a:pPr marL="214313" indent="-214313">
              <a:buFontTx/>
              <a:buChar char="-"/>
            </a:pPr>
            <a:r>
              <a:rPr lang="en-US" dirty="0"/>
              <a:t>Triple assessment, once diagnosis confirmed no treatment required. </a:t>
            </a:r>
          </a:p>
        </p:txBody>
      </p:sp>
    </p:spTree>
    <p:extLst>
      <p:ext uri="{BB962C8B-B14F-4D97-AF65-F5344CB8AC3E}">
        <p14:creationId xmlns:p14="http://schemas.microsoft.com/office/powerpoint/2010/main" val="983056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Can you define lymphoedema?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585" y="1825283"/>
            <a:ext cx="4638829" cy="4525963"/>
          </a:xfrm>
        </p:spPr>
      </p:pic>
    </p:spTree>
    <p:extLst>
      <p:ext uri="{BB962C8B-B14F-4D97-AF65-F5344CB8AC3E}">
        <p14:creationId xmlns:p14="http://schemas.microsoft.com/office/powerpoint/2010/main" val="88106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LYMPHOEDEMA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spcBef>
                <a:spcPts val="0"/>
              </a:spcBef>
              <a:buNone/>
            </a:pPr>
            <a:endParaRPr lang="en-US" u="sng" dirty="0" smtClean="0"/>
          </a:p>
          <a:p>
            <a:pPr marL="0" indent="0" defTabSz="6858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6858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685800">
              <a:spcBef>
                <a:spcPts val="0"/>
              </a:spcBef>
              <a:buNone/>
            </a:pPr>
            <a:endParaRPr lang="en-US" dirty="0"/>
          </a:p>
          <a:p>
            <a:pPr marL="0" indent="0" defTabSz="68580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95" y="1612442"/>
            <a:ext cx="2145674" cy="2292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443" y="4121834"/>
            <a:ext cx="2166357" cy="242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51529"/>
            <a:ext cx="3885828" cy="35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PRIMARY LYMPHOEDEMA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Congenital – Milroy’s Disease </a:t>
            </a:r>
          </a:p>
          <a:p>
            <a:r>
              <a:rPr lang="en-US" sz="2400" dirty="0" smtClean="0"/>
              <a:t>Lymphoedema Praecox – puberty, </a:t>
            </a:r>
            <a:r>
              <a:rPr lang="en-US" sz="2400" dirty="0" err="1" smtClean="0"/>
              <a:t>Meige</a:t>
            </a:r>
            <a:r>
              <a:rPr lang="en-US" sz="2400" dirty="0" smtClean="0"/>
              <a:t> Disease </a:t>
            </a:r>
          </a:p>
          <a:p>
            <a:r>
              <a:rPr lang="en-US" sz="2400" dirty="0" smtClean="0"/>
              <a:t>Lymphoedema </a:t>
            </a:r>
            <a:r>
              <a:rPr lang="en-US" sz="2400" dirty="0" err="1" smtClean="0"/>
              <a:t>Tarda</a:t>
            </a:r>
            <a:r>
              <a:rPr lang="en-US" sz="2400" dirty="0" smtClean="0"/>
              <a:t> – late onset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00" y="3166323"/>
            <a:ext cx="4662319" cy="3142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999" y="3537195"/>
            <a:ext cx="150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Meige</a:t>
            </a:r>
            <a:r>
              <a:rPr lang="en-US" dirty="0" smtClean="0"/>
              <a:t>/Milroy’s disease are associated with Noonan and Turner Syndromes.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1" y="3078306"/>
            <a:ext cx="1888799" cy="27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SECONDARY LYMPHOEDEMA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common for of lymphoedema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85763" indent="-385763">
              <a:buAutoNum type="arabicPeriod"/>
            </a:pPr>
            <a:r>
              <a:rPr lang="en-US" dirty="0" smtClean="0"/>
              <a:t>When can secondary lymphoedema develop? </a:t>
            </a:r>
          </a:p>
          <a:p>
            <a:pPr marL="385763" indent="-385763">
              <a:buAutoNum type="arabicPeriod"/>
            </a:pPr>
            <a:r>
              <a:rPr lang="en-US" dirty="0" smtClean="0"/>
              <a:t>What % of patients develop lymphoedema of the arm after having breast surgery that involves radiotherapy or lymph node surgery?</a:t>
            </a:r>
          </a:p>
          <a:p>
            <a:pPr marL="385763" indent="-385763">
              <a:buAutoNum type="arabicPeriod"/>
            </a:pPr>
            <a:r>
              <a:rPr lang="en-US" dirty="0" smtClean="0"/>
              <a:t>How can this figure be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13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SENTINEL NODE BIOPSY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Post mastectomy treatment used to be axillary node clearance – remove all lymph nodes to prevent metastasis </a:t>
            </a:r>
          </a:p>
          <a:p>
            <a:endParaRPr lang="en-US" dirty="0"/>
          </a:p>
          <a:p>
            <a:r>
              <a:rPr lang="en-US" dirty="0" smtClean="0"/>
              <a:t>Now = sentinel node biopsy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dye </a:t>
            </a:r>
            <a:r>
              <a:rPr lang="en-US" dirty="0" smtClean="0"/>
              <a:t>injected into </a:t>
            </a:r>
            <a:r>
              <a:rPr lang="en-US" dirty="0" err="1" smtClean="0"/>
              <a:t>periareolar</a:t>
            </a:r>
            <a:r>
              <a:rPr lang="en-US" dirty="0" smtClean="0"/>
              <a:t> area or tumour at start of operation</a:t>
            </a:r>
          </a:p>
          <a:p>
            <a:r>
              <a:rPr lang="en-US" dirty="0" smtClean="0"/>
              <a:t>A gamma probe is then used to detect uptake of dye in sentinel (first) node – sent for histology </a:t>
            </a:r>
          </a:p>
          <a:p>
            <a:r>
              <a:rPr lang="en-US" dirty="0" smtClean="0"/>
              <a:t>Extent of axillary lymph node surgery based on result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TREATING LYMPHOEDEMA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compression of the arm – bandages, elastic sleeves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Massage - manual lymphatic drainage </a:t>
            </a:r>
          </a:p>
          <a:p>
            <a:r>
              <a:rPr lang="en-US" dirty="0" smtClean="0"/>
              <a:t>Lymphoedema specialist nurses </a:t>
            </a:r>
          </a:p>
          <a:p>
            <a:r>
              <a:rPr lang="en-US" dirty="0" smtClean="0"/>
              <a:t>Manage symptoms  - skin hygiene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27292" y="4739864"/>
            <a:ext cx="4889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AVOID SURGERY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11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spcBef>
                <a:spcPts val="0"/>
              </a:spcBef>
              <a:buNone/>
            </a:pPr>
            <a:r>
              <a:rPr lang="en-US" dirty="0" err="1" smtClean="0"/>
              <a:t>Tumours</a:t>
            </a:r>
            <a:r>
              <a:rPr lang="en-US" dirty="0" smtClean="0"/>
              <a:t> of supporting or connective tissue – cells mesenchymal in origin, malignant </a:t>
            </a:r>
          </a:p>
          <a:p>
            <a:pPr marL="0" indent="0" defTabSz="685800">
              <a:spcBef>
                <a:spcPts val="0"/>
              </a:spcBef>
              <a:buNone/>
            </a:pPr>
            <a:endParaRPr lang="en-US" dirty="0"/>
          </a:p>
          <a:p>
            <a:pPr marL="0" indent="0" defTabSz="685800">
              <a:spcBef>
                <a:spcPts val="0"/>
              </a:spcBef>
              <a:buNone/>
            </a:pPr>
            <a:r>
              <a:rPr lang="en-US" dirty="0" smtClean="0"/>
              <a:t>1. How many types of sarcoma can you name?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403" y="3858199"/>
            <a:ext cx="2848028" cy="185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3739958"/>
            <a:ext cx="1955006" cy="214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178" y="3858199"/>
            <a:ext cx="3303352" cy="18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9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OSTEOSARCOMA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malignant bone tumour </a:t>
            </a:r>
          </a:p>
          <a:p>
            <a:r>
              <a:rPr lang="en-US" dirty="0" smtClean="0"/>
              <a:t>Affects </a:t>
            </a:r>
            <a:r>
              <a:rPr lang="en-US" dirty="0" smtClean="0">
                <a:solidFill>
                  <a:srgbClr val="FF0000"/>
                </a:solidFill>
              </a:rPr>
              <a:t>children and teenagers </a:t>
            </a:r>
          </a:p>
          <a:p>
            <a:r>
              <a:rPr lang="en-US" dirty="0" smtClean="0"/>
              <a:t>Distal </a:t>
            </a:r>
            <a:r>
              <a:rPr lang="en-US" dirty="0" smtClean="0">
                <a:solidFill>
                  <a:srgbClr val="FF0000"/>
                </a:solidFill>
              </a:rPr>
              <a:t>femur</a:t>
            </a:r>
            <a:r>
              <a:rPr lang="en-US" dirty="0" smtClean="0"/>
              <a:t>, proximal </a:t>
            </a:r>
            <a:r>
              <a:rPr lang="en-US" dirty="0" smtClean="0">
                <a:solidFill>
                  <a:srgbClr val="FF0000"/>
                </a:solidFill>
              </a:rPr>
              <a:t>tibia</a:t>
            </a:r>
            <a:r>
              <a:rPr lang="en-US" dirty="0" smtClean="0"/>
              <a:t> and proximal </a:t>
            </a:r>
            <a:r>
              <a:rPr lang="en-US" dirty="0" err="1" smtClean="0">
                <a:solidFill>
                  <a:srgbClr val="FF0000"/>
                </a:solidFill>
              </a:rPr>
              <a:t>humerus</a:t>
            </a:r>
            <a:r>
              <a:rPr lang="en-US" dirty="0" smtClean="0"/>
              <a:t> most common sites </a:t>
            </a:r>
          </a:p>
          <a:p>
            <a:r>
              <a:rPr lang="en-US" dirty="0" smtClean="0"/>
              <a:t>Risk factors – radiation, rapid growth (&gt; in males), bone dysplasia disease (e.g. Paget’s), Li </a:t>
            </a:r>
            <a:r>
              <a:rPr lang="en-US" dirty="0" err="1" smtClean="0"/>
              <a:t>Fraumeni</a:t>
            </a:r>
            <a:r>
              <a:rPr lang="en-US" dirty="0" smtClean="0"/>
              <a:t> syndrome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would osteosarcoma present?</a:t>
            </a:r>
          </a:p>
        </p:txBody>
      </p:sp>
    </p:spTree>
    <p:extLst>
      <p:ext uri="{BB962C8B-B14F-4D97-AF65-F5344CB8AC3E}">
        <p14:creationId xmlns:p14="http://schemas.microsoft.com/office/powerpoint/2010/main" val="208407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AND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possible investigations for </a:t>
            </a:r>
            <a:r>
              <a:rPr lang="en-US" dirty="0" err="1" smtClean="0"/>
              <a:t>osteocarcoma</a:t>
            </a:r>
            <a:r>
              <a:rPr lang="en-US" dirty="0" smtClean="0"/>
              <a:t> (or any </a:t>
            </a:r>
            <a:r>
              <a:rPr lang="en-US" dirty="0" err="1" smtClean="0"/>
              <a:t>sarocma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r>
              <a:rPr lang="en-US" dirty="0" smtClean="0"/>
              <a:t>What is the treatment for osteosarcoma?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575746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Infectious Diseases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48432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HIV/AIDS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Helminths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Tropical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Haemorrhagic</a:t>
            </a:r>
            <a:r>
              <a:rPr lang="en-US" sz="2400" dirty="0"/>
              <a:t> fevers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African sleeping sickness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Chaga’s</a:t>
            </a:r>
            <a:r>
              <a:rPr lang="en-US" sz="2400" dirty="0"/>
              <a:t>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618" y="1748431"/>
            <a:ext cx="23812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755" y="4370787"/>
            <a:ext cx="1702649" cy="24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4" name="Content Placeholder 3" descr="Screen Shot 2016-05-05 at 22.28.5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845" r="-71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/>
              <a:t>Mental Capacity Act 2005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147" y="4578216"/>
            <a:ext cx="4310653" cy="1904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88123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Conditions for consent?</a:t>
            </a:r>
          </a:p>
          <a:p>
            <a:endParaRPr lang="en-GB" b="1" u="sng" dirty="0"/>
          </a:p>
          <a:p>
            <a:pPr marL="342900" indent="-342900">
              <a:buAutoNum type="arabicParenR"/>
            </a:pPr>
            <a:r>
              <a:rPr lang="en-GB" dirty="0"/>
              <a:t>Voluntary</a:t>
            </a:r>
          </a:p>
          <a:p>
            <a:pPr marL="342900" indent="-342900">
              <a:buAutoNum type="arabicParenR"/>
            </a:pPr>
            <a:r>
              <a:rPr lang="en-GB" dirty="0"/>
              <a:t>Informed</a:t>
            </a:r>
          </a:p>
          <a:p>
            <a:pPr marL="342900" indent="-342900">
              <a:buAutoNum type="arabicParenR"/>
            </a:pPr>
            <a:r>
              <a:rPr lang="en-GB" dirty="0"/>
              <a:t>Made with capacity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/>
              <a:t>Person presumed to have capacity until proved otherwise!</a:t>
            </a:r>
          </a:p>
          <a:p>
            <a:endParaRPr lang="en-GB" dirty="0"/>
          </a:p>
          <a:p>
            <a:r>
              <a:rPr lang="en-GB" b="1" u="sng" dirty="0"/>
              <a:t>How do we assess capacity?</a:t>
            </a:r>
          </a:p>
          <a:p>
            <a:endParaRPr lang="en-GB" b="1" u="sng" dirty="0"/>
          </a:p>
          <a:p>
            <a:r>
              <a:rPr lang="en-GB" b="1" dirty="0">
                <a:solidFill>
                  <a:srgbClr val="FF0000"/>
                </a:solidFill>
              </a:rPr>
              <a:t>UNDERSTAND </a:t>
            </a:r>
            <a:r>
              <a:rPr lang="en-GB" dirty="0"/>
              <a:t>the relevant information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RETAIN </a:t>
            </a:r>
            <a:r>
              <a:rPr lang="en-GB" dirty="0"/>
              <a:t>for long enough to make decision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WEIGH UP </a:t>
            </a:r>
            <a:r>
              <a:rPr lang="en-GB" dirty="0"/>
              <a:t>to make a decision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COMMUNICATE </a:t>
            </a:r>
            <a:r>
              <a:rPr lang="en-GB" dirty="0"/>
              <a:t>the decision they have made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Capacity is </a:t>
            </a:r>
            <a:r>
              <a:rPr lang="en-GB" b="1" dirty="0">
                <a:solidFill>
                  <a:srgbClr val="FF0000"/>
                </a:solidFill>
              </a:rPr>
              <a:t>SITUATION SPECIFIC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687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5 principles of MCA 2005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Can you name any? (x5)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7042"/>
            <a:ext cx="8102991" cy="35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 smtClean="0"/>
              <a:t>4 parts of capacity assessment??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9223" y="1906001"/>
            <a:ext cx="347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Understand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881" y="5621817"/>
            <a:ext cx="409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0499" y="2829331"/>
            <a:ext cx="2852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Weigh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707" y="4000985"/>
            <a:ext cx="196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Retain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1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/>
              <a:t>Best interests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02191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What is considered when making a decision in the patient’s best interests?</a:t>
            </a:r>
          </a:p>
          <a:p>
            <a:endParaRPr lang="en-GB" u="sng" dirty="0"/>
          </a:p>
          <a:p>
            <a:pPr marL="342900" indent="-342900">
              <a:buAutoNum type="arabicParenR"/>
            </a:pPr>
            <a:r>
              <a:rPr lang="en-GB" dirty="0"/>
              <a:t>Could they ever regain capacity</a:t>
            </a:r>
          </a:p>
          <a:p>
            <a:pPr marL="342900" indent="-342900">
              <a:buAutoNum type="arabicParenR"/>
            </a:pPr>
            <a:r>
              <a:rPr lang="en-GB" dirty="0"/>
              <a:t>Past and present wishes</a:t>
            </a:r>
          </a:p>
          <a:p>
            <a:pPr marL="342900" indent="-342900">
              <a:buAutoNum type="arabicParenR"/>
            </a:pPr>
            <a:r>
              <a:rPr lang="en-GB" dirty="0"/>
              <a:t>Beliefs and values</a:t>
            </a:r>
          </a:p>
          <a:p>
            <a:pPr marL="342900" indent="-342900">
              <a:buAutoNum type="arabicParenR"/>
            </a:pPr>
            <a:r>
              <a:rPr lang="en-GB" dirty="0"/>
              <a:t>Other factors they would consider</a:t>
            </a:r>
          </a:p>
          <a:p>
            <a:pPr marL="342900" indent="-342900">
              <a:buAutoNum type="arabicParenR"/>
            </a:pPr>
            <a:r>
              <a:rPr lang="en-GB" dirty="0"/>
              <a:t>Opinions of relevant people (e.g. spouse, lasting power of attorney)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/>
              <a:t>Relatives </a:t>
            </a:r>
            <a:r>
              <a:rPr lang="en-GB" b="1" dirty="0"/>
              <a:t>cannot </a:t>
            </a:r>
            <a:r>
              <a:rPr lang="en-GB" dirty="0"/>
              <a:t>provide or refuse consent</a:t>
            </a:r>
          </a:p>
          <a:p>
            <a:endParaRPr lang="en-GB" u="sng" dirty="0"/>
          </a:p>
          <a:p>
            <a:r>
              <a:rPr lang="en-GB" u="sng" dirty="0"/>
              <a:t>What’s </a:t>
            </a:r>
            <a:r>
              <a:rPr lang="en-GB" u="sng" dirty="0" err="1"/>
              <a:t>Gillick</a:t>
            </a:r>
            <a:r>
              <a:rPr lang="en-GB" u="sng" dirty="0"/>
              <a:t> competence?</a:t>
            </a:r>
          </a:p>
          <a:p>
            <a:endParaRPr lang="en-GB" u="sng" dirty="0"/>
          </a:p>
          <a:p>
            <a:r>
              <a:rPr lang="en-GB" dirty="0"/>
              <a:t>Does a child </a:t>
            </a:r>
            <a:r>
              <a:rPr lang="en-GB" dirty="0">
                <a:solidFill>
                  <a:srgbClr val="FF0000"/>
                </a:solidFill>
              </a:rPr>
              <a:t>under 16 </a:t>
            </a:r>
            <a:r>
              <a:rPr lang="en-GB" dirty="0"/>
              <a:t>understand the </a:t>
            </a:r>
          </a:p>
          <a:p>
            <a:r>
              <a:rPr lang="en-GB" dirty="0"/>
              <a:t>consequences of their decision</a:t>
            </a:r>
          </a:p>
          <a:p>
            <a:r>
              <a:rPr lang="en-GB" dirty="0"/>
              <a:t>(Physical, social, emotional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If they are not </a:t>
            </a:r>
            <a:r>
              <a:rPr lang="en-GB" dirty="0" err="1"/>
              <a:t>Gillick</a:t>
            </a:r>
            <a:r>
              <a:rPr lang="en-GB" dirty="0"/>
              <a:t> competent they cannot consent</a:t>
            </a:r>
          </a:p>
          <a:p>
            <a:endParaRPr lang="en-GB" u="sng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635" y="3855718"/>
            <a:ext cx="2866292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9075188" cy="51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834" y="18104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When must you obtain consent?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A. </a:t>
            </a:r>
            <a:r>
              <a:rPr lang="en-GB" dirty="0" smtClean="0"/>
              <a:t>Upon </a:t>
            </a:r>
            <a:r>
              <a:rPr lang="en-GB" dirty="0"/>
              <a:t>admission to a care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B. </a:t>
            </a:r>
            <a:r>
              <a:rPr lang="en-GB" dirty="0" smtClean="0"/>
              <a:t>When </a:t>
            </a:r>
            <a:r>
              <a:rPr lang="en-GB" dirty="0"/>
              <a:t>a person becomes 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C. </a:t>
            </a:r>
            <a:r>
              <a:rPr lang="en-GB" dirty="0" smtClean="0"/>
              <a:t>Each </a:t>
            </a:r>
            <a:r>
              <a:rPr lang="en-GB" dirty="0"/>
              <a:t>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D. </a:t>
            </a:r>
            <a:r>
              <a:rPr lang="en-GB" dirty="0" smtClean="0"/>
              <a:t>Each </a:t>
            </a:r>
            <a:r>
              <a:rPr lang="en-GB" dirty="0"/>
              <a:t>activity that you wish to carry 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9945" y="42847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Who does the MCA apply 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A. </a:t>
            </a:r>
            <a:r>
              <a:rPr lang="en-GB" dirty="0" smtClean="0"/>
              <a:t>Older </a:t>
            </a:r>
            <a:r>
              <a:rPr lang="en-GB" dirty="0"/>
              <a:t>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B. </a:t>
            </a:r>
            <a:r>
              <a:rPr lang="en-GB" dirty="0" smtClean="0"/>
              <a:t>People </a:t>
            </a:r>
            <a:r>
              <a:rPr lang="en-GB" dirty="0"/>
              <a:t>who have Learning </a:t>
            </a:r>
            <a:r>
              <a:rPr lang="en-GB" dirty="0" err="1"/>
              <a:t>Disabilites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C. </a:t>
            </a:r>
            <a:r>
              <a:rPr lang="en-GB" dirty="0" smtClean="0"/>
              <a:t>People </a:t>
            </a:r>
            <a:r>
              <a:rPr lang="en-GB" dirty="0"/>
              <a:t>who have a Mental Illness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D. </a:t>
            </a:r>
            <a:r>
              <a:rPr lang="en-GB" dirty="0" smtClean="0"/>
              <a:t>Everyone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72940"/>
            </a:schemeClr>
          </a:solidFill>
        </p:spPr>
        <p:txBody>
          <a:bodyPr/>
          <a:lstStyle/>
          <a:p>
            <a:r>
              <a:rPr lang="en-US" dirty="0"/>
              <a:t>Any Questions? </a:t>
            </a:r>
          </a:p>
        </p:txBody>
      </p:sp>
      <p:pic>
        <p:nvPicPr>
          <p:cNvPr id="4" name="Content Placeholder 3" descr="Screen Shot 2016-05-05 at 22.45.3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1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HIV/AIDS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91616"/>
            <a:ext cx="77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type of virus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RNA RETROVIRUS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main enzymes? What do they do?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Reverse transcriptase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Integrase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Protease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is it transmitted?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Blood/sex/vertical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Which cells are most affected?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CD4 T-cells (T helpers)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Opportunistic infections</a:t>
            </a:r>
          </a:p>
          <a:p>
            <a:r>
              <a:rPr lang="en-GB" dirty="0"/>
              <a:t>begin to appear at about</a:t>
            </a:r>
          </a:p>
          <a:p>
            <a:r>
              <a:rPr lang="en-GB" dirty="0"/>
              <a:t>CD4 350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AIDS at CD4 count &lt; 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994" y="1178252"/>
            <a:ext cx="3234177" cy="2568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070" y="3705458"/>
            <a:ext cx="5299930" cy="29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HIV/AIDS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8204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Prevention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Maternal ARVs/C-section/no breastfeeding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Post exposure prophylaxis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Needle exchange, screen blood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Sex education, condom use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Highly active antiretroviral therapy (HAART) adherence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factors?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Multiple partners, no condom use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High prevalence communities, mother-to-child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Sex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Needle sharing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MSM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is it most prevalent?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Sub Saharan Africa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Venous blood, saliva, </a:t>
            </a:r>
            <a:r>
              <a:rPr lang="en-GB" dirty="0" err="1">
                <a:solidFill>
                  <a:srgbClr val="FF0000"/>
                </a:solidFill>
              </a:rPr>
              <a:t>fingerprick</a:t>
            </a:r>
            <a:r>
              <a:rPr lang="en-GB" dirty="0">
                <a:solidFill>
                  <a:srgbClr val="FF0000"/>
                </a:solidFill>
              </a:rPr>
              <a:t>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CONTACT TRACING. Deliberate transmission is criminalised. Break confidentiality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03" y="3949775"/>
            <a:ext cx="3362179" cy="2521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733" y="1486949"/>
            <a:ext cx="2074527" cy="20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HIV/AIDS 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Progression to AIDS in 5-10 years without treatment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markers do we monitor?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CD4 count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Viral load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Name some AIDS defining illnesses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Lung candidiasis, Non-pulmonary TB, Kaposi’s sarcoma, HIV dementia, wasting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Types of HAART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Reverse transcriptase inhibitors (NRTI, NNRTI)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Protease inhibitors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Membrane fusion inhibitors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drug regimen. Adherence ESSENTIAL to effectively treat and avoid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7772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type of pathogen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Mycobacteria (mycobacterium tuberculosis)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Caseating granulomatous disease</a:t>
            </a:r>
          </a:p>
          <a:p>
            <a:r>
              <a:rPr lang="en-GB" sz="1600" dirty="0">
                <a:solidFill>
                  <a:srgbClr val="FF0000"/>
                </a:solidFill>
              </a:rPr>
              <a:t>GRANULOMA </a:t>
            </a:r>
            <a:r>
              <a:rPr lang="en-GB" sz="1600" dirty="0"/>
              <a:t>is an attempt to contain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CASEASTION </a:t>
            </a:r>
            <a:r>
              <a:rPr lang="en-GB" sz="1600" dirty="0"/>
              <a:t>is central tissue necrosis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u="sng" dirty="0"/>
              <a:t>Stages of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0000"/>
                </a:solidFill>
              </a:rPr>
              <a:t>PRIMARY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Bacilli in lung, granuloma, hilar lymph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Symptoms?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0000"/>
                </a:solidFill>
              </a:rPr>
              <a:t>LATENT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T-cell response contains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Positive </a:t>
            </a:r>
            <a:r>
              <a:rPr lang="en-GB" sz="1600" dirty="0" err="1">
                <a:solidFill>
                  <a:srgbClr val="FF0000"/>
                </a:solidFill>
              </a:rPr>
              <a:t>mantoux</a:t>
            </a:r>
            <a:r>
              <a:rPr lang="en-GB" sz="1600" dirty="0">
                <a:solidFill>
                  <a:srgbClr val="FF0000"/>
                </a:solidFill>
              </a:rPr>
              <a:t> test, normal CXR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0000"/>
                </a:solidFill>
              </a:rPr>
              <a:t>PULMONARY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After primary or latent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Caseation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Symptoms?</a:t>
            </a:r>
          </a:p>
          <a:p>
            <a:pPr marL="342900" indent="-342900">
              <a:buAutoNum type="arabicParenR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618" y="1192320"/>
            <a:ext cx="2579664" cy="25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2844" y="4433662"/>
            <a:ext cx="3156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GB" sz="1600" dirty="0">
                <a:solidFill>
                  <a:srgbClr val="FF0000"/>
                </a:solidFill>
              </a:rPr>
              <a:t>MILIARY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GU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Pleural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Meningitis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Joints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Bones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Abdo	</a:t>
            </a:r>
          </a:p>
        </p:txBody>
      </p:sp>
    </p:spTree>
    <p:extLst>
      <p:ext uri="{BB962C8B-B14F-4D97-AF65-F5344CB8AC3E}">
        <p14:creationId xmlns:p14="http://schemas.microsoft.com/office/powerpoint/2010/main" val="32646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8433"/>
            <a:ext cx="4615604" cy="4402685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2175"/>
            <a:ext cx="7772400" cy="769441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TB 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92320"/>
            <a:ext cx="777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is TB diagnosed?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Sputum sample (hopefully…)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Ziehl</a:t>
            </a:r>
            <a:r>
              <a:rPr lang="en-GB" dirty="0">
                <a:solidFill>
                  <a:srgbClr val="FF0000"/>
                </a:solidFill>
              </a:rPr>
              <a:t>-Nielson stain for acid-fast bacillus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CXR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4 drugs??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618" y="1192320"/>
            <a:ext cx="2579664" cy="251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3203" y="3243023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4191" y="3799136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820" y="448284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3203" y="517602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093" y="4166353"/>
            <a:ext cx="4192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Rifampicin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Isoniazid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Ethambutol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Pyrazinamide</a:t>
            </a:r>
          </a:p>
        </p:txBody>
      </p:sp>
    </p:spTree>
    <p:extLst>
      <p:ext uri="{BB962C8B-B14F-4D97-AF65-F5344CB8AC3E}">
        <p14:creationId xmlns:p14="http://schemas.microsoft.com/office/powerpoint/2010/main" val="33120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3088</Words>
  <Application>Microsoft Macintosh PowerPoint</Application>
  <PresentationFormat>On-screen Show (4:3)</PresentationFormat>
  <Paragraphs>653</Paragraphs>
  <Slides>47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Calibri</vt:lpstr>
      <vt:lpstr>Arial</vt:lpstr>
      <vt:lpstr>Office Theme</vt:lpstr>
      <vt:lpstr>PowerPoint Presentation</vt:lpstr>
      <vt:lpstr>PowerPoint Presentation</vt:lpstr>
      <vt:lpstr>What we’re going to cover</vt:lpstr>
      <vt:lpstr>Infectious Diseases</vt:lpstr>
      <vt:lpstr>HIV/AIDS</vt:lpstr>
      <vt:lpstr>HIV/AIDS</vt:lpstr>
      <vt:lpstr>HIV/AIDS treatment</vt:lpstr>
      <vt:lpstr>TB</vt:lpstr>
      <vt:lpstr>TB treatment</vt:lpstr>
      <vt:lpstr>Helminths</vt:lpstr>
      <vt:lpstr>Tropical medicine</vt:lpstr>
      <vt:lpstr>Tropical medicine</vt:lpstr>
      <vt:lpstr>Any Questions?</vt:lpstr>
      <vt:lpstr>Amyloidosis</vt:lpstr>
      <vt:lpstr>Amylodosis</vt:lpstr>
      <vt:lpstr>Poisoning</vt:lpstr>
      <vt:lpstr>Poisoning</vt:lpstr>
      <vt:lpstr>Any Questions?</vt:lpstr>
      <vt:lpstr>Breast Anatomy </vt:lpstr>
      <vt:lpstr>Lymphatic Drainage </vt:lpstr>
      <vt:lpstr>PowerPoint Presentation</vt:lpstr>
      <vt:lpstr>INVESTIGATION OF A BREAST LUMP</vt:lpstr>
      <vt:lpstr>BREAST CANCER </vt:lpstr>
      <vt:lpstr>PowerPoint Presentation</vt:lpstr>
      <vt:lpstr>FAMILIAL BREAST CANCER </vt:lpstr>
      <vt:lpstr>STAGING </vt:lpstr>
      <vt:lpstr>Treatment </vt:lpstr>
      <vt:lpstr>🌟What are some side effects of radiotherapy?</vt:lpstr>
      <vt:lpstr>INTRADUCTAL PAPILLOMA </vt:lpstr>
      <vt:lpstr>Other breast lumps:</vt:lpstr>
      <vt:lpstr>Can you define lymphoedema? </vt:lpstr>
      <vt:lpstr>LYMPHOEDEMA </vt:lpstr>
      <vt:lpstr>PRIMARY LYMPHOEDEMA </vt:lpstr>
      <vt:lpstr>SECONDARY LYMPHOEDEMA </vt:lpstr>
      <vt:lpstr>SENTINEL NODE BIOPSY </vt:lpstr>
      <vt:lpstr>TREATING LYMPHOEDEMA </vt:lpstr>
      <vt:lpstr>SARCOMA </vt:lpstr>
      <vt:lpstr>OSTEOSARCOMA </vt:lpstr>
      <vt:lpstr>INVESTIGATION AND TREATMENT </vt:lpstr>
      <vt:lpstr>Any Questions?</vt:lpstr>
      <vt:lpstr>Mental Capacity Act 2005</vt:lpstr>
      <vt:lpstr>5 principles of MCA 2005? Can you name any? (x5)</vt:lpstr>
      <vt:lpstr>4 parts of capacity assessment??</vt:lpstr>
      <vt:lpstr>Best interests</vt:lpstr>
      <vt:lpstr>PowerPoint Presentation</vt:lpstr>
      <vt:lpstr>Capacity</vt:lpstr>
      <vt:lpstr>Any 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Horseman</dc:creator>
  <cp:lastModifiedBy>Bara Kubanova</cp:lastModifiedBy>
  <cp:revision>140</cp:revision>
  <dcterms:created xsi:type="dcterms:W3CDTF">2016-05-05T16:03:36Z</dcterms:created>
  <dcterms:modified xsi:type="dcterms:W3CDTF">2017-04-28T14:20:18Z</dcterms:modified>
</cp:coreProperties>
</file>