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0"/>
  </p:notesMasterIdLst>
  <p:sldIdLst>
    <p:sldId id="256" r:id="rId2"/>
    <p:sldId id="257" r:id="rId3"/>
    <p:sldId id="258" r:id="rId4"/>
    <p:sldId id="455" r:id="rId5"/>
    <p:sldId id="260" r:id="rId6"/>
    <p:sldId id="261" r:id="rId7"/>
    <p:sldId id="262" r:id="rId8"/>
    <p:sldId id="263" r:id="rId9"/>
    <p:sldId id="446" r:id="rId10"/>
    <p:sldId id="447" r:id="rId11"/>
    <p:sldId id="454" r:id="rId12"/>
    <p:sldId id="265" r:id="rId13"/>
    <p:sldId id="266" r:id="rId14"/>
    <p:sldId id="448" r:id="rId15"/>
    <p:sldId id="267" r:id="rId16"/>
    <p:sldId id="449" r:id="rId17"/>
    <p:sldId id="268" r:id="rId18"/>
    <p:sldId id="450" r:id="rId19"/>
    <p:sldId id="269" r:id="rId20"/>
    <p:sldId id="270" r:id="rId21"/>
    <p:sldId id="451" r:id="rId22"/>
    <p:sldId id="271" r:id="rId23"/>
    <p:sldId id="272" r:id="rId24"/>
    <p:sldId id="452" r:id="rId25"/>
    <p:sldId id="273" r:id="rId26"/>
    <p:sldId id="456" r:id="rId27"/>
    <p:sldId id="275" r:id="rId28"/>
    <p:sldId id="276" r:id="rId29"/>
    <p:sldId id="453" r:id="rId30"/>
    <p:sldId id="277" r:id="rId31"/>
    <p:sldId id="278" r:id="rId32"/>
    <p:sldId id="279" r:id="rId33"/>
    <p:sldId id="280" r:id="rId34"/>
    <p:sldId id="281" r:id="rId35"/>
    <p:sldId id="282" r:id="rId36"/>
    <p:sldId id="457" r:id="rId37"/>
    <p:sldId id="284" r:id="rId38"/>
    <p:sldId id="285" r:id="rId39"/>
    <p:sldId id="286" r:id="rId40"/>
    <p:sldId id="287" r:id="rId41"/>
    <p:sldId id="288" r:id="rId42"/>
    <p:sldId id="458" r:id="rId43"/>
    <p:sldId id="290" r:id="rId44"/>
    <p:sldId id="291" r:id="rId45"/>
    <p:sldId id="292" r:id="rId46"/>
    <p:sldId id="293" r:id="rId47"/>
    <p:sldId id="459" r:id="rId48"/>
    <p:sldId id="295" r:id="rId49"/>
    <p:sldId id="296" r:id="rId50"/>
    <p:sldId id="297" r:id="rId51"/>
    <p:sldId id="298" r:id="rId52"/>
    <p:sldId id="460" r:id="rId53"/>
    <p:sldId id="300" r:id="rId54"/>
    <p:sldId id="301" r:id="rId55"/>
    <p:sldId id="302" r:id="rId56"/>
    <p:sldId id="461" r:id="rId57"/>
    <p:sldId id="462" r:id="rId58"/>
    <p:sldId id="467" r:id="rId59"/>
    <p:sldId id="463" r:id="rId60"/>
    <p:sldId id="468" r:id="rId61"/>
    <p:sldId id="464" r:id="rId62"/>
    <p:sldId id="469" r:id="rId63"/>
    <p:sldId id="465" r:id="rId64"/>
    <p:sldId id="470" r:id="rId65"/>
    <p:sldId id="466" r:id="rId66"/>
    <p:sldId id="471" r:id="rId67"/>
    <p:sldId id="442" r:id="rId68"/>
    <p:sldId id="259" r:id="rId6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167"/>
    <a:srgbClr val="293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3" autoAdjust="0"/>
    <p:restoredTop sz="94041" autoAdjust="0"/>
  </p:normalViewPr>
  <p:slideViewPr>
    <p:cSldViewPr snapToGrid="0" snapToObjects="1">
      <p:cViewPr varScale="1">
        <p:scale>
          <a:sx n="68" d="100"/>
          <a:sy n="68" d="100"/>
        </p:scale>
        <p:origin x="15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5745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066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GB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15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225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7">
            <a:extLst>
              <a:ext uri="{FF2B5EF4-FFF2-40B4-BE49-F238E27FC236}">
                <a16:creationId xmlns:a16="http://schemas.microsoft.com/office/drawing/2014/main" id="{E2F15547-55AA-4344-911D-51C87D3BAE58}"/>
              </a:ext>
            </a:extLst>
          </p:cNvPr>
          <p:cNvSpPr txBox="1"/>
          <p:nvPr userDrawn="1"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pic>
        <p:nvPicPr>
          <p:cNvPr id="8" name="Shape 109">
            <a:extLst>
              <a:ext uri="{FF2B5EF4-FFF2-40B4-BE49-F238E27FC236}">
                <a16:creationId xmlns:a16="http://schemas.microsoft.com/office/drawing/2014/main" id="{1B8150F0-C8C0-FF4A-9F4B-358FCFB4B6FE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293167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</p:spPr>
        <p:txBody>
          <a:bodyPr/>
          <a:lstStyle>
            <a:lvl1pPr indent="-165100">
              <a:spcBef>
                <a:spcPts val="500"/>
              </a:spcBef>
              <a:defRPr sz="2800"/>
            </a:lvl1pPr>
            <a:lvl2pPr marL="765175" indent="-155575">
              <a:spcBef>
                <a:spcPts val="500"/>
              </a:spcBef>
              <a:defRPr sz="2800"/>
            </a:lvl2pPr>
            <a:lvl3pPr marL="1183639" indent="-142239">
              <a:spcBef>
                <a:spcPts val="500"/>
              </a:spcBef>
              <a:defRPr sz="2800"/>
            </a:lvl3pPr>
            <a:lvl4pPr marL="1663700" indent="-177800">
              <a:spcBef>
                <a:spcPts val="500"/>
              </a:spcBef>
              <a:defRPr sz="2800"/>
            </a:lvl4pPr>
            <a:lvl5pPr marL="2120900" indent="-177800">
              <a:spcBef>
                <a:spcPts val="5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sz="half" idx="13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</p:spPr>
        <p:txBody>
          <a:bodyPr/>
          <a:lstStyle/>
          <a:p>
            <a:pPr indent="-165100">
              <a:spcBef>
                <a:spcPts val="500"/>
              </a:spcBef>
              <a:defRPr sz="2800"/>
            </a:pPr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622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07">
            <a:extLst>
              <a:ext uri="{FF2B5EF4-FFF2-40B4-BE49-F238E27FC236}">
                <a16:creationId xmlns:a16="http://schemas.microsoft.com/office/drawing/2014/main" id="{86F2BB21-7E0E-6644-BA68-C9A2E2A14B44}"/>
              </a:ext>
            </a:extLst>
          </p:cNvPr>
          <p:cNvSpPr txBox="1"/>
          <p:nvPr userDrawn="1"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pic>
        <p:nvPicPr>
          <p:cNvPr id="9" name="Shape 109">
            <a:extLst>
              <a:ext uri="{FF2B5EF4-FFF2-40B4-BE49-F238E27FC236}">
                <a16:creationId xmlns:a16="http://schemas.microsoft.com/office/drawing/2014/main" id="{BC7F419F-2F04-AB4B-B10C-4D5EEBE13045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E0D81-2948-C44C-A492-C66B35B1C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0FF5-DAF1-ED42-8D44-F9DEE8DF35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wethc4jt7U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3877732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229" y="208752"/>
            <a:ext cx="5573138" cy="55895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A8DF-D453-D442-A8B1-1E213FBA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Bone Classification</a:t>
            </a:r>
          </a:p>
        </p:txBody>
      </p:sp>
      <p:pic>
        <p:nvPicPr>
          <p:cNvPr id="2050" name="Picture 2" descr="Bone Structure – Anatomy and Physiology">
            <a:extLst>
              <a:ext uri="{FF2B5EF4-FFF2-40B4-BE49-F238E27FC236}">
                <a16:creationId xmlns:a16="http://schemas.microsoft.com/office/drawing/2014/main" id="{4E54278B-8E6F-C04F-84E2-33C64658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93" y="1608900"/>
            <a:ext cx="2943224" cy="49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roduction to Bone | Boundless Anatomy and Physiology">
            <a:extLst>
              <a:ext uri="{FF2B5EF4-FFF2-40B4-BE49-F238E27FC236}">
                <a16:creationId xmlns:a16="http://schemas.microsoft.com/office/drawing/2014/main" id="{BC5BDBC8-295F-D449-9B9B-EA626CD7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3" y="1556131"/>
            <a:ext cx="381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124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920E0-C478-41C6-9152-B5440AFBA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5" y="2268435"/>
            <a:ext cx="8710767" cy="1731144"/>
          </a:xfrm>
        </p:spPr>
        <p:txBody>
          <a:bodyPr/>
          <a:lstStyle/>
          <a:p>
            <a:r>
              <a:rPr lang="en-US" sz="4800" b="1" dirty="0"/>
              <a:t>Bone Formation, Growth and  Turnover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9646838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Skeletal: Bone Formation </a:t>
            </a:r>
          </a:p>
        </p:txBody>
      </p:sp>
      <p:sp>
        <p:nvSpPr>
          <p:cNvPr id="154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557964" cy="4983163"/>
          </a:xfrm>
          <a:prstGeom prst="rect">
            <a:avLst/>
          </a:prstGeom>
        </p:spPr>
        <p:txBody>
          <a:bodyPr/>
          <a:lstStyle/>
          <a:p>
            <a:pPr marL="177800" indent="0">
              <a:buNone/>
            </a:pPr>
            <a:r>
              <a:rPr dirty="0"/>
              <a:t>Bone formation process is called ossification </a:t>
            </a:r>
          </a:p>
          <a:p>
            <a:pPr marL="177800" indent="0">
              <a:buNone/>
            </a:pPr>
            <a:endParaRPr lang="en-GB" dirty="0"/>
          </a:p>
          <a:p>
            <a:pPr marL="177800" indent="0">
              <a:buNone/>
            </a:pPr>
            <a:r>
              <a:rPr dirty="0"/>
              <a:t>Two main types: </a:t>
            </a:r>
            <a:endParaRPr lang="en-GB" dirty="0">
              <a:solidFill>
                <a:srgbClr val="FF0000"/>
              </a:solidFill>
            </a:endParaRPr>
          </a:p>
          <a:p>
            <a:pPr marL="177800" indent="0">
              <a:buNone/>
            </a:pPr>
            <a:r>
              <a:rPr lang="en-GB" dirty="0">
                <a:solidFill>
                  <a:srgbClr val="FF0000"/>
                </a:solidFill>
              </a:rPr>
              <a:t>Endochondral ossification</a:t>
            </a:r>
          </a:p>
          <a:p>
            <a:r>
              <a:rPr lang="en-GB" sz="2000" dirty="0">
                <a:solidFill>
                  <a:schemeClr val="bg2"/>
                </a:solidFill>
              </a:rPr>
              <a:t>Bone forms from a hyaline cartilage precursor.</a:t>
            </a:r>
          </a:p>
          <a:p>
            <a:pPr marL="177800" indent="0">
              <a:buNone/>
            </a:pPr>
            <a:r>
              <a:rPr lang="en-GB" sz="2000" dirty="0">
                <a:solidFill>
                  <a:schemeClr val="bg2"/>
                </a:solidFill>
              </a:rPr>
              <a:t>Occurs during foetal development, long bone formation and fracture healing</a:t>
            </a:r>
          </a:p>
          <a:p>
            <a:pPr marL="177800" indent="0">
              <a:buNone/>
            </a:pPr>
            <a:r>
              <a:rPr lang="en-GB" dirty="0">
                <a:solidFill>
                  <a:srgbClr val="FF0000"/>
                </a:solidFill>
              </a:rPr>
              <a:t>Intramembranous ossification</a:t>
            </a:r>
          </a:p>
          <a:p>
            <a:r>
              <a:rPr lang="en-GB" sz="2000" dirty="0">
                <a:solidFill>
                  <a:schemeClr val="bg2"/>
                </a:solidFill>
              </a:rPr>
              <a:t>Bone forms directly from mesenchyme.</a:t>
            </a:r>
          </a:p>
          <a:p>
            <a:pPr marL="177800" indent="0">
              <a:buNone/>
            </a:pPr>
            <a:r>
              <a:rPr lang="en-GB" sz="2000" dirty="0">
                <a:solidFill>
                  <a:schemeClr val="bg2"/>
                </a:solidFill>
              </a:rPr>
              <a:t>Occurs during foetal development to form flat and irregular bones.</a:t>
            </a:r>
          </a:p>
          <a:p>
            <a:pPr marL="177800" indent="0"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marL="177800" indent="0">
              <a:buNone/>
            </a:pPr>
            <a:r>
              <a:rPr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8283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Endochondral Ossification </a:t>
            </a:r>
          </a:p>
        </p:txBody>
      </p:sp>
      <p:sp>
        <p:nvSpPr>
          <p:cNvPr id="157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457199" y="1600200"/>
            <a:ext cx="7809428" cy="3002834"/>
          </a:xfrm>
          <a:prstGeom prst="rect">
            <a:avLst/>
          </a:prstGeom>
        </p:spPr>
        <p:txBody>
          <a:bodyPr/>
          <a:lstStyle/>
          <a:p>
            <a:pPr marL="209616" indent="-209616" defTabSz="512063">
              <a:buClrTx/>
              <a:buFontTx/>
              <a:buAutoNum type="arabicPeriod"/>
              <a:defRPr sz="1568"/>
            </a:pPr>
            <a:r>
              <a:rPr sz="2000" dirty="0">
                <a:solidFill>
                  <a:srgbClr val="0061FE"/>
                </a:solidFill>
              </a:rPr>
              <a:t>Chondrocytes</a:t>
            </a:r>
            <a:r>
              <a:rPr sz="2000" dirty="0"/>
              <a:t> produce a </a:t>
            </a:r>
            <a:r>
              <a:rPr sz="2000" dirty="0">
                <a:solidFill>
                  <a:srgbClr val="0061FE"/>
                </a:solidFill>
              </a:rPr>
              <a:t>cartilaginous precursor</a:t>
            </a:r>
          </a:p>
          <a:p>
            <a:pPr marL="209616" indent="-209616" defTabSz="512063">
              <a:buClrTx/>
              <a:buFontTx/>
              <a:buAutoNum type="arabicPeriod"/>
              <a:defRPr sz="1568"/>
            </a:pPr>
            <a:r>
              <a:rPr sz="2000" dirty="0">
                <a:solidFill>
                  <a:srgbClr val="FF0000"/>
                </a:solidFill>
              </a:rPr>
              <a:t>Primary ossification </a:t>
            </a:r>
            <a:r>
              <a:rPr sz="2000" dirty="0" err="1">
                <a:solidFill>
                  <a:srgbClr val="FF0000"/>
                </a:solidFill>
              </a:rPr>
              <a:t>centre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sz="2000" dirty="0"/>
              <a:t>is formed as </a:t>
            </a:r>
            <a:r>
              <a:rPr sz="2000" dirty="0">
                <a:solidFill>
                  <a:srgbClr val="0061FE"/>
                </a:solidFill>
              </a:rPr>
              <a:t>osteoblasts</a:t>
            </a:r>
            <a:r>
              <a:rPr sz="2000" dirty="0"/>
              <a:t> lay bone onto the cartilage </a:t>
            </a:r>
          </a:p>
          <a:p>
            <a:pPr marL="209616" indent="-209616" defTabSz="512063">
              <a:buClrTx/>
              <a:buFontTx/>
              <a:buAutoNum type="arabicPeriod"/>
              <a:defRPr sz="1568"/>
            </a:pPr>
            <a:r>
              <a:rPr sz="2000" dirty="0">
                <a:solidFill>
                  <a:srgbClr val="0061FE"/>
                </a:solidFill>
              </a:rPr>
              <a:t>Osteoclasts</a:t>
            </a:r>
            <a:r>
              <a:rPr sz="2000" dirty="0"/>
              <a:t> break down the cartilage </a:t>
            </a:r>
          </a:p>
          <a:p>
            <a:pPr marL="209616" indent="-209616" defTabSz="512063">
              <a:buClrTx/>
              <a:buFontTx/>
              <a:buAutoNum type="arabicPeriod"/>
              <a:defRPr sz="1568"/>
            </a:pPr>
            <a:r>
              <a:rPr sz="2000" dirty="0">
                <a:solidFill>
                  <a:srgbClr val="FF0000"/>
                </a:solidFill>
              </a:rPr>
              <a:t>POC</a:t>
            </a:r>
            <a:r>
              <a:rPr sz="2000" dirty="0"/>
              <a:t> is </a:t>
            </a:r>
            <a:r>
              <a:rPr sz="2000" dirty="0" err="1"/>
              <a:t>vascularised</a:t>
            </a:r>
            <a:r>
              <a:rPr sz="2000" dirty="0"/>
              <a:t> as </a:t>
            </a:r>
            <a:r>
              <a:rPr sz="2000" dirty="0">
                <a:solidFill>
                  <a:srgbClr val="FF0000"/>
                </a:solidFill>
              </a:rPr>
              <a:t>blood vessels invade </a:t>
            </a:r>
          </a:p>
          <a:p>
            <a:pPr marL="209616" indent="-209616" defTabSz="512063">
              <a:buClrTx/>
              <a:buFontTx/>
              <a:buAutoNum type="arabicPeriod"/>
              <a:defRPr sz="1568"/>
            </a:pPr>
            <a:r>
              <a:rPr sz="2000" dirty="0">
                <a:solidFill>
                  <a:srgbClr val="0061FE"/>
                </a:solidFill>
              </a:rPr>
              <a:t>Periosteum collar</a:t>
            </a:r>
            <a:r>
              <a:rPr sz="2000" dirty="0"/>
              <a:t> is formed outside the bone as perichondrium is broken down</a:t>
            </a:r>
          </a:p>
          <a:p>
            <a:pPr marL="209616" indent="-209616" defTabSz="512063">
              <a:buClrTx/>
              <a:buFontTx/>
              <a:buAutoNum type="arabicPeriod"/>
              <a:defRPr sz="1568"/>
            </a:pPr>
            <a:r>
              <a:rPr sz="2000" dirty="0"/>
              <a:t>Parts of the spongy bone making up the </a:t>
            </a:r>
            <a:r>
              <a:rPr sz="2000" dirty="0">
                <a:solidFill>
                  <a:srgbClr val="FF0000"/>
                </a:solidFill>
              </a:rPr>
              <a:t>POC</a:t>
            </a:r>
            <a:r>
              <a:rPr sz="2000" dirty="0"/>
              <a:t> are broken down to form the </a:t>
            </a:r>
            <a:r>
              <a:rPr sz="2000" dirty="0">
                <a:solidFill>
                  <a:srgbClr val="0061FE"/>
                </a:solidFill>
              </a:rPr>
              <a:t>medullary cavity</a:t>
            </a:r>
          </a:p>
          <a:p>
            <a:pPr marL="209616" indent="-209616" defTabSz="512063">
              <a:buClrTx/>
              <a:buFontTx/>
              <a:buAutoNum type="arabicPeriod"/>
              <a:defRPr sz="1568"/>
            </a:pPr>
            <a:r>
              <a:rPr sz="2000" dirty="0"/>
              <a:t>Process repeats at ends of long bones to form </a:t>
            </a:r>
            <a:r>
              <a:rPr sz="2000" dirty="0">
                <a:solidFill>
                  <a:srgbClr val="FF0000"/>
                </a:solidFill>
              </a:rPr>
              <a:t>secondary ossification </a:t>
            </a:r>
            <a:r>
              <a:rPr sz="2000" dirty="0" err="1">
                <a:solidFill>
                  <a:srgbClr val="FF0000"/>
                </a:solidFill>
              </a:rPr>
              <a:t>centre</a:t>
            </a:r>
            <a:r>
              <a:rPr sz="2000" dirty="0">
                <a:solidFill>
                  <a:srgbClr val="FF0000"/>
                </a:solidFill>
              </a:rPr>
              <a:t> </a:t>
            </a:r>
          </a:p>
          <a:p>
            <a:pPr marL="209616" indent="-209616" defTabSz="512063">
              <a:buClrTx/>
              <a:buFontTx/>
              <a:buAutoNum type="arabicPeriod"/>
              <a:defRPr sz="1568"/>
            </a:pPr>
            <a:r>
              <a:rPr sz="2000" dirty="0"/>
              <a:t>Some layers of cartilage remain between the </a:t>
            </a:r>
            <a:r>
              <a:rPr sz="2000" dirty="0">
                <a:solidFill>
                  <a:srgbClr val="FF0000"/>
                </a:solidFill>
              </a:rPr>
              <a:t>SOC and POC</a:t>
            </a:r>
            <a:r>
              <a:rPr sz="2000" dirty="0"/>
              <a:t>, known as the</a:t>
            </a:r>
            <a:r>
              <a:rPr sz="2000" dirty="0">
                <a:solidFill>
                  <a:srgbClr val="0061FE"/>
                </a:solidFill>
              </a:rPr>
              <a:t> epiphyseal (growth) plate </a:t>
            </a:r>
          </a:p>
        </p:txBody>
      </p:sp>
    </p:spTree>
    <p:extLst>
      <p:ext uri="{BB962C8B-B14F-4D97-AF65-F5344CB8AC3E}">
        <p14:creationId xmlns:p14="http://schemas.microsoft.com/office/powerpoint/2010/main" val="12427487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Endochondral Ossification </a:t>
            </a:r>
          </a:p>
        </p:txBody>
      </p:sp>
      <p:pic>
        <p:nvPicPr>
          <p:cNvPr id="158" name="13365F13-054F-43FA-A22D-FAA23DE1FC63-L0-001.png" descr="13365F13-054F-43FA-A22D-FAA23DE1FC63-L0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8497"/>
            <a:ext cx="8229600" cy="47937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276722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Intramembranous Ossificatiom</a:t>
            </a:r>
          </a:p>
        </p:txBody>
      </p:sp>
      <p:sp>
        <p:nvSpPr>
          <p:cNvPr id="166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229601" cy="3418668"/>
          </a:xfrm>
          <a:prstGeom prst="rect">
            <a:avLst/>
          </a:prstGeom>
        </p:spPr>
        <p:txBody>
          <a:bodyPr/>
          <a:lstStyle/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rPr dirty="0">
                <a:solidFill>
                  <a:srgbClr val="FF0000"/>
                </a:solidFill>
              </a:rPr>
              <a:t>Mesenchymal stem cells </a:t>
            </a:r>
            <a:r>
              <a:rPr dirty="0"/>
              <a:t>replicate, forming clusters called nidus</a:t>
            </a:r>
          </a:p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rPr dirty="0"/>
              <a:t>Stem cells in nidus become </a:t>
            </a:r>
            <a:r>
              <a:rPr dirty="0">
                <a:solidFill>
                  <a:srgbClr val="FF0000"/>
                </a:solidFill>
              </a:rPr>
              <a:t>osteoprogenitor cells</a:t>
            </a:r>
          </a:p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rPr dirty="0"/>
              <a:t>Osteoprogenitor cells differentiate into </a:t>
            </a:r>
            <a:r>
              <a:rPr dirty="0">
                <a:solidFill>
                  <a:srgbClr val="FF0000"/>
                </a:solidFill>
              </a:rPr>
              <a:t>osteoblasts </a:t>
            </a:r>
          </a:p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rPr dirty="0"/>
              <a:t>Osteoblasts produces extracellular matrix containing </a:t>
            </a:r>
            <a:r>
              <a:rPr dirty="0">
                <a:solidFill>
                  <a:srgbClr val="FF0000"/>
                </a:solidFill>
              </a:rPr>
              <a:t>T1 Collagen </a:t>
            </a:r>
            <a:r>
              <a:rPr dirty="0" err="1">
                <a:solidFill>
                  <a:srgbClr val="FF0000"/>
                </a:solidFill>
              </a:rPr>
              <a:t>fibres</a:t>
            </a:r>
            <a:r>
              <a:rPr dirty="0">
                <a:solidFill>
                  <a:srgbClr val="FF0000"/>
                </a:solidFill>
              </a:rPr>
              <a:t> </a:t>
            </a:r>
          </a:p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rPr dirty="0"/>
              <a:t>Some osteoblasts become trapped in matrix, forming </a:t>
            </a:r>
            <a:r>
              <a:rPr dirty="0">
                <a:solidFill>
                  <a:srgbClr val="FF0000"/>
                </a:solidFill>
              </a:rPr>
              <a:t>osteocytes</a:t>
            </a:r>
          </a:p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rPr dirty="0"/>
              <a:t>Bone spicules form via </a:t>
            </a:r>
            <a:r>
              <a:rPr dirty="0" err="1">
                <a:solidFill>
                  <a:srgbClr val="FF0000"/>
                </a:solidFill>
              </a:rPr>
              <a:t>mineralisation</a:t>
            </a:r>
            <a:r>
              <a:rPr dirty="0"/>
              <a:t> </a:t>
            </a:r>
          </a:p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rPr dirty="0"/>
              <a:t>Spicules grow and fuse to form </a:t>
            </a:r>
            <a:r>
              <a:rPr dirty="0">
                <a:solidFill>
                  <a:srgbClr val="FF0000"/>
                </a:solidFill>
              </a:rPr>
              <a:t>trabeculae</a:t>
            </a:r>
            <a:r>
              <a:rPr dirty="0"/>
              <a:t>, around which </a:t>
            </a:r>
            <a:r>
              <a:rPr dirty="0">
                <a:solidFill>
                  <a:srgbClr val="FF0000"/>
                </a:solidFill>
              </a:rPr>
              <a:t>periosteum</a:t>
            </a:r>
            <a:r>
              <a:rPr dirty="0"/>
              <a:t> is now formed </a:t>
            </a:r>
          </a:p>
        </p:txBody>
      </p:sp>
      <p:sp>
        <p:nvSpPr>
          <p:cNvPr id="167" name="Useful Video:…"/>
          <p:cNvSpPr txBox="1"/>
          <p:nvPr/>
        </p:nvSpPr>
        <p:spPr>
          <a:xfrm>
            <a:off x="5560113" y="4993513"/>
            <a:ext cx="3201421" cy="1098300"/>
          </a:xfrm>
          <a:prstGeom prst="rect">
            <a:avLst/>
          </a:prstGeom>
          <a:ln w="25400">
            <a:solidFill>
              <a:srgbClr val="E224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rPr b="1" u="sng">
                <a:solidFill>
                  <a:srgbClr val="E22400"/>
                </a:solidFill>
              </a:rPr>
              <a:t>Useful Video:</a:t>
            </a:r>
            <a:r>
              <a:t> </a:t>
            </a:r>
          </a:p>
          <a:p>
            <a:pPr>
              <a:defRPr sz="22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https://youtu.be/Vwethc4jt7U</a:t>
            </a:r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11877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ssification">
            <a:extLst>
              <a:ext uri="{FF2B5EF4-FFF2-40B4-BE49-F238E27FC236}">
                <a16:creationId xmlns:a16="http://schemas.microsoft.com/office/drawing/2014/main" id="{A9C26139-78AE-474A-8359-19185CC9E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9" y="142876"/>
            <a:ext cx="8758236" cy="655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188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Skeletal: Long Bone Growth</a:t>
            </a:r>
          </a:p>
        </p:txBody>
      </p:sp>
      <p:sp>
        <p:nvSpPr>
          <p:cNvPr id="170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762539"/>
            <a:ext cx="8229600" cy="3131751"/>
          </a:xfrm>
          <a:prstGeom prst="rect">
            <a:avLst/>
          </a:prstGeom>
        </p:spPr>
        <p:txBody>
          <a:bodyPr/>
          <a:lstStyle/>
          <a:p>
            <a:pPr marL="0" indent="0" defTabSz="713231">
              <a:spcBef>
                <a:spcPts val="300"/>
              </a:spcBef>
              <a:buClrTx/>
              <a:buSzTx/>
              <a:buFontTx/>
              <a:buNone/>
              <a:defRPr sz="2184"/>
            </a:pPr>
            <a:r>
              <a:rPr lang="en-US" dirty="0">
                <a:solidFill>
                  <a:srgbClr val="FF0000"/>
                </a:solidFill>
              </a:rPr>
              <a:t>Epiphyseal Plate = Growth plate allowing continued growth of long bones in childhood and adolescence. </a:t>
            </a:r>
          </a:p>
          <a:p>
            <a:pPr marL="0" indent="0" defTabSz="713231">
              <a:spcBef>
                <a:spcPts val="300"/>
              </a:spcBef>
              <a:buClrTx/>
              <a:buSzTx/>
              <a:buFontTx/>
              <a:buNone/>
              <a:defRPr sz="2184"/>
            </a:pPr>
            <a:endParaRPr dirty="0"/>
          </a:p>
          <a:p>
            <a:pPr marL="267461" indent="-128777" defTabSz="713231">
              <a:spcBef>
                <a:spcPts val="300"/>
              </a:spcBef>
              <a:defRPr sz="2184"/>
            </a:pPr>
            <a:r>
              <a:rPr dirty="0"/>
              <a:t>Size of growth plate increases with constant chondrocyte division</a:t>
            </a:r>
          </a:p>
          <a:p>
            <a:pPr marL="267461" indent="-128777" defTabSz="713231">
              <a:spcBef>
                <a:spcPts val="300"/>
              </a:spcBef>
              <a:defRPr sz="2184"/>
            </a:pPr>
            <a:r>
              <a:rPr dirty="0"/>
              <a:t>Some chondrocytes simultaneously degenerate - they are then ossified by osteoblasts </a:t>
            </a:r>
          </a:p>
          <a:p>
            <a:pPr marL="267461" indent="-128777" defTabSz="713231">
              <a:spcBef>
                <a:spcPts val="300"/>
              </a:spcBef>
              <a:defRPr sz="2184"/>
            </a:pPr>
            <a:r>
              <a:rPr dirty="0"/>
              <a:t>This process continues throughout growth, after puberty the epiphyseal plate is completely ossified (fused) and growth ceases</a:t>
            </a:r>
          </a:p>
        </p:txBody>
      </p:sp>
    </p:spTree>
    <p:extLst>
      <p:ext uri="{BB962C8B-B14F-4D97-AF65-F5344CB8AC3E}">
        <p14:creationId xmlns:p14="http://schemas.microsoft.com/office/powerpoint/2010/main" val="86713180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E0E9-99A4-D042-83DB-03D737FE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Long Bone Growth</a:t>
            </a:r>
          </a:p>
        </p:txBody>
      </p:sp>
      <p:pic>
        <p:nvPicPr>
          <p:cNvPr id="4098" name="Picture 2" descr="Bone Development and Growth | IntechOpen">
            <a:extLst>
              <a:ext uri="{FF2B5EF4-FFF2-40B4-BE49-F238E27FC236}">
                <a16:creationId xmlns:a16="http://schemas.microsoft.com/office/drawing/2014/main" id="{40C6DBAF-FA85-A447-94D3-7B89648F2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54" y="1654854"/>
            <a:ext cx="6578092" cy="49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8615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Aspects of Bone Growth </a:t>
            </a:r>
          </a:p>
        </p:txBody>
      </p:sp>
      <p:sp>
        <p:nvSpPr>
          <p:cNvPr id="173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199" y="1600200"/>
            <a:ext cx="2567991" cy="402939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ClrTx/>
              <a:buSzTx/>
              <a:buFontTx/>
              <a:buNone/>
              <a:defRPr u="sng">
                <a:solidFill>
                  <a:srgbClr val="0061FE"/>
                </a:solidFill>
              </a:defRPr>
            </a:pPr>
            <a:r>
              <a:t>Mineralisation</a:t>
            </a:r>
          </a:p>
          <a:p>
            <a:pPr marL="230605" indent="-230605">
              <a:buClrTx/>
              <a:buFontTx/>
              <a:defRPr sz="2300"/>
            </a:pPr>
            <a:r>
              <a:t>Hydroxyapetate crystals being deposited into the bone fibrous matrix</a:t>
            </a:r>
          </a:p>
          <a:p>
            <a:pPr marL="230605" indent="-230605">
              <a:buClrTx/>
              <a:buFontTx/>
              <a:defRPr sz="2300"/>
            </a:pPr>
            <a:r>
              <a:t>Hardens bone</a:t>
            </a:r>
          </a:p>
          <a:p>
            <a:pPr marL="230605" indent="-230605">
              <a:buClrTx/>
              <a:buFontTx/>
              <a:defRPr sz="2300"/>
            </a:pPr>
            <a:r>
              <a:t>Vitamin D and PTH mediated</a:t>
            </a:r>
          </a:p>
        </p:txBody>
      </p:sp>
      <p:sp>
        <p:nvSpPr>
          <p:cNvPr id="174" name="Text Placeholder 3"/>
          <p:cNvSpPr txBox="1">
            <a:spLocks noGrp="1"/>
          </p:cNvSpPr>
          <p:nvPr>
            <p:ph type="body" idx="13"/>
          </p:nvPr>
        </p:nvSpPr>
        <p:spPr>
          <a:xfrm>
            <a:off x="3168042" y="1600200"/>
            <a:ext cx="2692133" cy="402939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spcBef>
                <a:spcPts val="500"/>
              </a:spcBef>
              <a:buClrTx/>
              <a:buSzTx/>
              <a:buFontTx/>
              <a:buNone/>
              <a:defRPr sz="2800" u="sng">
                <a:solidFill>
                  <a:srgbClr val="0061FE"/>
                </a:solidFill>
              </a:defRPr>
            </a:pPr>
            <a:r>
              <a:t>Modelling</a:t>
            </a:r>
          </a:p>
          <a:p>
            <a:pPr marL="230605" indent="-230605">
              <a:spcBef>
                <a:spcPts val="500"/>
              </a:spcBef>
              <a:buClrTx/>
              <a:buFontTx/>
              <a:defRPr sz="2300"/>
            </a:pPr>
            <a:r>
              <a:t>Occurs during growth</a:t>
            </a:r>
          </a:p>
          <a:p>
            <a:pPr marL="230605" indent="-230605">
              <a:spcBef>
                <a:spcPts val="500"/>
              </a:spcBef>
              <a:buClrTx/>
              <a:buFontTx/>
              <a:defRPr sz="2300"/>
            </a:pPr>
            <a:r>
              <a:t>Osteoblasts building and osteoclasts breaking down bone to form overall shape </a:t>
            </a:r>
          </a:p>
        </p:txBody>
      </p:sp>
      <p:sp>
        <p:nvSpPr>
          <p:cNvPr id="175" name="Text Placeholder 3"/>
          <p:cNvSpPr txBox="1"/>
          <p:nvPr/>
        </p:nvSpPr>
        <p:spPr>
          <a:xfrm>
            <a:off x="6003026" y="1600200"/>
            <a:ext cx="2653936" cy="402939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>
              <a:spcBef>
                <a:spcPts val="500"/>
              </a:spcBef>
              <a:defRPr sz="2800" u="sng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Remodelling</a:t>
            </a:r>
          </a:p>
          <a:p>
            <a:pPr marL="230605" indent="-230605">
              <a:spcBef>
                <a:spcPts val="500"/>
              </a:spcBef>
              <a:buSzPct val="100000"/>
              <a:buChar char="•"/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Occurs after growth</a:t>
            </a:r>
          </a:p>
          <a:p>
            <a:pPr marL="230605" indent="-230605">
              <a:spcBef>
                <a:spcPts val="500"/>
              </a:spcBef>
              <a:buSzPct val="100000"/>
              <a:buChar char="•"/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Alteration and replacement of old bone w/ new</a:t>
            </a:r>
          </a:p>
          <a:p>
            <a:pPr marL="230605" indent="-230605">
              <a:spcBef>
                <a:spcPts val="500"/>
              </a:spcBef>
              <a:buSzPct val="100000"/>
              <a:buChar char="•"/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Occurs via blast and clast activity similar to modelling</a:t>
            </a:r>
          </a:p>
        </p:txBody>
      </p:sp>
    </p:spTree>
    <p:extLst>
      <p:ext uri="{BB962C8B-B14F-4D97-AF65-F5344CB8AC3E}">
        <p14:creationId xmlns:p14="http://schemas.microsoft.com/office/powerpoint/2010/main" val="1682153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   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2981325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MSK Wrap-Up Revision Session</a:t>
            </a:r>
          </a:p>
          <a:p>
            <a:pPr marL="342900" marR="0" lvl="0" indent="-34290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Will Giles and Faith Solanke</a:t>
            </a:r>
          </a:p>
          <a:p>
            <a:pPr marL="342900" marR="0" lvl="0" indent="-34290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18/5/2021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57200" y="274637"/>
            <a:ext cx="8229600" cy="1981199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878946" y="605270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7000" dirty="0">
                <a:solidFill>
                  <a:schemeClr val="bg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MSK Revision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Bone Remodelling </a:t>
            </a:r>
          </a:p>
        </p:txBody>
      </p:sp>
      <p:sp>
        <p:nvSpPr>
          <p:cNvPr id="178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4466" y="2206025"/>
            <a:ext cx="3269872" cy="3652193"/>
          </a:xfrm>
          <a:prstGeom prst="rect">
            <a:avLst/>
          </a:prstGeom>
          <a:ln w="50800">
            <a:solidFill>
              <a:srgbClr val="0061FE"/>
            </a:solidFill>
          </a:ln>
        </p:spPr>
        <p:txBody>
          <a:bodyPr/>
          <a:lstStyle/>
          <a:p>
            <a:pPr marL="0" indent="0">
              <a:buClrTx/>
              <a:buSzTx/>
              <a:buFontTx/>
              <a:buNone/>
            </a:pPr>
            <a:r>
              <a:rPr dirty="0"/>
              <a:t>Why?</a:t>
            </a:r>
          </a:p>
          <a:p>
            <a:pPr marL="160421" indent="-160421">
              <a:buClrTx/>
              <a:buFontTx/>
              <a:defRPr sz="1600"/>
            </a:pPr>
            <a:r>
              <a:rPr dirty="0"/>
              <a:t>Forming bone shape</a:t>
            </a:r>
          </a:p>
          <a:p>
            <a:pPr marL="160421" indent="-160421">
              <a:buClrTx/>
              <a:buFontTx/>
              <a:defRPr sz="1600"/>
            </a:pPr>
            <a:r>
              <a:rPr dirty="0"/>
              <a:t>Replacing woven bone with lamellar </a:t>
            </a:r>
          </a:p>
          <a:p>
            <a:pPr marL="160421" indent="-160421">
              <a:buClrTx/>
              <a:buFontTx/>
              <a:defRPr sz="1600"/>
            </a:pPr>
            <a:r>
              <a:rPr dirty="0"/>
              <a:t>Reorientation of fibrils and trabeculae to reinforce mechanical strength</a:t>
            </a:r>
          </a:p>
          <a:p>
            <a:pPr marL="160421" indent="-160421">
              <a:buClrTx/>
              <a:buFontTx/>
              <a:defRPr sz="1600"/>
            </a:pPr>
            <a:r>
              <a:rPr dirty="0"/>
              <a:t>Response to load</a:t>
            </a:r>
          </a:p>
          <a:p>
            <a:pPr marL="160421" indent="-160421">
              <a:buClrTx/>
              <a:buFontTx/>
              <a:defRPr sz="1600"/>
            </a:pPr>
            <a:r>
              <a:rPr dirty="0"/>
              <a:t>Calcium release</a:t>
            </a:r>
          </a:p>
          <a:p>
            <a:pPr marL="160421" indent="-160421">
              <a:buClrTx/>
              <a:buFontTx/>
              <a:defRPr sz="1600"/>
            </a:pPr>
            <a:r>
              <a:rPr dirty="0"/>
              <a:t>Damage repair  </a:t>
            </a:r>
          </a:p>
        </p:txBody>
      </p:sp>
      <p:sp>
        <p:nvSpPr>
          <p:cNvPr id="179" name="Text Placeholder 3"/>
          <p:cNvSpPr txBox="1">
            <a:spLocks noGrp="1"/>
          </p:cNvSpPr>
          <p:nvPr>
            <p:ph type="body" idx="13"/>
          </p:nvPr>
        </p:nvSpPr>
        <p:spPr>
          <a:xfrm>
            <a:off x="4175504" y="1600200"/>
            <a:ext cx="4511295" cy="45259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t>Activation </a:t>
            </a:r>
          </a:p>
          <a:p>
            <a:pPr marL="0" lvl="1" indent="178307" defTabSz="713231">
              <a:spcBef>
                <a:spcPts val="300"/>
              </a:spcBef>
              <a:buClrTx/>
              <a:buSzTx/>
              <a:buFontTx/>
              <a:buNone/>
              <a:defRPr sz="1793" i="1"/>
            </a:pPr>
            <a:r>
              <a:t>Monocytes on bone surface differentiate to become osteoclasts</a:t>
            </a:r>
          </a:p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t>Reabsorbtion</a:t>
            </a:r>
          </a:p>
          <a:p>
            <a:pPr marL="0" lvl="1" indent="178307" defTabSz="713231">
              <a:spcBef>
                <a:spcPts val="300"/>
              </a:spcBef>
              <a:buClrTx/>
              <a:buSzTx/>
              <a:buFontTx/>
              <a:buNone/>
              <a:defRPr sz="1793" i="1"/>
            </a:pPr>
            <a:r>
              <a:t>Osteoclasts secrete acid to dissolve the bone mineral </a:t>
            </a:r>
          </a:p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t>Reversal </a:t>
            </a:r>
          </a:p>
          <a:p>
            <a:pPr marL="0" lvl="1" indent="178307" defTabSz="713231">
              <a:spcBef>
                <a:spcPts val="300"/>
              </a:spcBef>
              <a:buClrTx/>
              <a:buSzTx/>
              <a:buFontTx/>
              <a:buNone/>
              <a:defRPr sz="1793" i="1"/>
            </a:pPr>
            <a:r>
              <a:t>Osteoblasts are stimulated/recruited</a:t>
            </a:r>
          </a:p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t>Formation</a:t>
            </a:r>
          </a:p>
          <a:p>
            <a:pPr marL="0" lvl="1" indent="178307" defTabSz="713231">
              <a:spcBef>
                <a:spcPts val="300"/>
              </a:spcBef>
              <a:buClrTx/>
              <a:buSzTx/>
              <a:buFontTx/>
              <a:buNone/>
              <a:defRPr sz="1793" i="1"/>
            </a:pPr>
            <a:r>
              <a:t>Osteoblasts secrete osteoid to form bone matrix</a:t>
            </a:r>
          </a:p>
          <a:p>
            <a:pPr marL="0" indent="0" defTabSz="713231">
              <a:spcBef>
                <a:spcPts val="300"/>
              </a:spcBef>
              <a:buClrTx/>
              <a:buSzTx/>
              <a:buFontTx/>
              <a:buNone/>
              <a:defRPr sz="2184"/>
            </a:pPr>
            <a:r>
              <a:t>5. Quiescence </a:t>
            </a:r>
          </a:p>
          <a:p>
            <a:pPr marL="0" lvl="1" indent="178307" defTabSz="713231">
              <a:spcBef>
                <a:spcPts val="300"/>
              </a:spcBef>
              <a:buClrTx/>
              <a:buSzTx/>
              <a:buFontTx/>
              <a:buNone/>
              <a:defRPr sz="1793" i="1"/>
            </a:pPr>
            <a:r>
              <a:t>Without stimulation there is no action </a:t>
            </a:r>
          </a:p>
        </p:txBody>
      </p:sp>
      <p:sp>
        <p:nvSpPr>
          <p:cNvPr id="180" name="Text Placeholder 3"/>
          <p:cNvSpPr txBox="1"/>
          <p:nvPr/>
        </p:nvSpPr>
        <p:spPr>
          <a:xfrm>
            <a:off x="454466" y="1447074"/>
            <a:ext cx="3604102" cy="1517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spcBef>
                <a:spcPts val="5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Occurs in 5 steps...</a:t>
            </a:r>
          </a:p>
        </p:txBody>
      </p:sp>
    </p:spTree>
    <p:extLst>
      <p:ext uri="{BB962C8B-B14F-4D97-AF65-F5344CB8AC3E}">
        <p14:creationId xmlns:p14="http://schemas.microsoft.com/office/powerpoint/2010/main" val="295059777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E462-D2A8-694E-83A0-2F5C6B88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</a:t>
            </a:r>
            <a:r>
              <a:rPr lang="en-US" dirty="0" err="1"/>
              <a:t>Remodelling</a:t>
            </a:r>
            <a:endParaRPr lang="en-US" dirty="0"/>
          </a:p>
        </p:txBody>
      </p:sp>
      <p:pic>
        <p:nvPicPr>
          <p:cNvPr id="5122" name="Picture 2" descr="The five stages of bone remodelling. | Download Scientific Diagram">
            <a:extLst>
              <a:ext uri="{FF2B5EF4-FFF2-40B4-BE49-F238E27FC236}">
                <a16:creationId xmlns:a16="http://schemas.microsoft.com/office/drawing/2014/main" id="{CED1757D-7E87-274B-BC01-4092BBA1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20" y="1516295"/>
            <a:ext cx="5170360" cy="51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2150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Communication &amp; Signalling </a:t>
            </a:r>
          </a:p>
        </p:txBody>
      </p:sp>
      <p:sp>
        <p:nvSpPr>
          <p:cNvPr id="18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229601" cy="3762011"/>
          </a:xfrm>
          <a:prstGeom prst="rect">
            <a:avLst/>
          </a:prstGeom>
        </p:spPr>
        <p:txBody>
          <a:bodyPr/>
          <a:lstStyle/>
          <a:p>
            <a:pPr marL="0" indent="0" defTabSz="850391">
              <a:spcBef>
                <a:spcPts val="400"/>
              </a:spcBef>
              <a:buClrTx/>
              <a:buSzTx/>
              <a:buFontTx/>
              <a:buNone/>
              <a:defRPr sz="2604"/>
            </a:pPr>
            <a:r>
              <a:t>Osteoblast and osteoclast activity is balanced in health - a loss of balance is </a:t>
            </a:r>
            <a:r>
              <a:rPr>
                <a:solidFill>
                  <a:srgbClr val="0061FE"/>
                </a:solidFill>
              </a:rPr>
              <a:t>PATHOLOGICAL</a:t>
            </a:r>
            <a:r>
              <a:t>.</a:t>
            </a:r>
          </a:p>
          <a:p>
            <a:pPr marL="0" indent="0" defTabSz="850391">
              <a:spcBef>
                <a:spcPts val="400"/>
              </a:spcBef>
              <a:buClrTx/>
              <a:buSzTx/>
              <a:buFontTx/>
              <a:buNone/>
              <a:defRPr sz="2604"/>
            </a:pPr>
            <a:r>
              <a:t>They usually communicate via cytokines, with some OPG and RANK signalling.</a:t>
            </a:r>
          </a:p>
          <a:p>
            <a:pPr marL="0" indent="0" defTabSz="850391">
              <a:spcBef>
                <a:spcPts val="400"/>
              </a:spcBef>
              <a:buClrTx/>
              <a:buSzTx/>
              <a:buFontTx/>
              <a:buNone/>
              <a:defRPr sz="2604"/>
            </a:pPr>
            <a:endParaRPr/>
          </a:p>
          <a:p>
            <a:pPr marL="0" indent="0" defTabSz="850391">
              <a:spcBef>
                <a:spcPts val="400"/>
              </a:spcBef>
              <a:buClrTx/>
              <a:buSzTx/>
              <a:buFontTx/>
              <a:buNone/>
              <a:defRPr sz="2604"/>
            </a:pPr>
            <a:r>
              <a:t>Cytokines are...</a:t>
            </a:r>
          </a:p>
          <a:p>
            <a:pPr marL="261085" indent="-261085" defTabSz="850391">
              <a:spcBef>
                <a:spcPts val="400"/>
              </a:spcBef>
              <a:buClrTx/>
              <a:buFontTx/>
              <a:defRPr sz="2604"/>
            </a:pPr>
            <a:r>
              <a:rPr>
                <a:solidFill>
                  <a:srgbClr val="0061FE"/>
                </a:solidFill>
              </a:rPr>
              <a:t>REDUNDANT</a:t>
            </a:r>
            <a:r>
              <a:t>: many different types can perform one job</a:t>
            </a:r>
          </a:p>
          <a:p>
            <a:pPr marL="261085" indent="-261085" defTabSz="850391">
              <a:spcBef>
                <a:spcPts val="400"/>
              </a:spcBef>
              <a:buClrTx/>
              <a:buFontTx/>
              <a:defRPr sz="2604"/>
            </a:pPr>
            <a:r>
              <a:rPr>
                <a:solidFill>
                  <a:srgbClr val="0061FE"/>
                </a:solidFill>
              </a:rPr>
              <a:t>PLEIOTROPIC</a:t>
            </a:r>
            <a:r>
              <a:t>: can initiate effect on many different tissues </a:t>
            </a:r>
          </a:p>
        </p:txBody>
      </p:sp>
    </p:spTree>
    <p:extLst>
      <p:ext uri="{BB962C8B-B14F-4D97-AF65-F5344CB8AC3E}">
        <p14:creationId xmlns:p14="http://schemas.microsoft.com/office/powerpoint/2010/main" val="368472232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RANK L </a:t>
            </a:r>
            <a:r>
              <a:rPr lang="en-GB" dirty="0"/>
              <a:t>and</a:t>
            </a:r>
            <a:r>
              <a:rPr dirty="0"/>
              <a:t> OPG </a:t>
            </a:r>
            <a:r>
              <a:rPr dirty="0" err="1"/>
              <a:t>Signalling</a:t>
            </a:r>
            <a:r>
              <a:rPr dirty="0"/>
              <a:t> </a:t>
            </a:r>
          </a:p>
        </p:txBody>
      </p:sp>
      <p:sp>
        <p:nvSpPr>
          <p:cNvPr id="186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229601" cy="4525963"/>
          </a:xfrm>
          <a:prstGeom prst="rect">
            <a:avLst/>
          </a:prstGeom>
        </p:spPr>
        <p:txBody>
          <a:bodyPr/>
          <a:lstStyle/>
          <a:p>
            <a:pPr marL="0" indent="0" defTabSz="841247">
              <a:spcBef>
                <a:spcPts val="400"/>
              </a:spcBef>
              <a:buClrTx/>
              <a:buSzTx/>
              <a:buFontTx/>
              <a:buNone/>
              <a:defRPr sz="2576">
                <a:solidFill>
                  <a:srgbClr val="0056D6"/>
                </a:solidFill>
              </a:defRPr>
            </a:pPr>
            <a:r>
              <a:rPr dirty="0"/>
              <a:t>RANK Ligand stimulates increased osteoclast activity, increasing bone </a:t>
            </a:r>
            <a:r>
              <a:rPr dirty="0" err="1"/>
              <a:t>reabsorbtion</a:t>
            </a:r>
            <a:r>
              <a:rPr dirty="0"/>
              <a:t>.</a:t>
            </a:r>
          </a:p>
          <a:p>
            <a:pPr marL="535004" lvl="1" indent="-184484" defTabSz="841247">
              <a:spcBef>
                <a:spcPts val="0"/>
              </a:spcBef>
              <a:buClrTx/>
              <a:buFontTx/>
              <a:buChar char="•"/>
              <a:defRPr sz="1840" i="1"/>
            </a:pPr>
            <a:r>
              <a:rPr dirty="0"/>
              <a:t>Secreted by osteoblasts </a:t>
            </a:r>
          </a:p>
          <a:p>
            <a:pPr marL="535004" lvl="1" indent="-184484" defTabSz="841247">
              <a:spcBef>
                <a:spcPts val="0"/>
              </a:spcBef>
              <a:buClrTx/>
              <a:buFontTx/>
              <a:buChar char="•"/>
              <a:defRPr sz="1840" i="1"/>
            </a:pPr>
            <a:r>
              <a:rPr dirty="0"/>
              <a:t>Binds to RANK receptors on monocytes </a:t>
            </a:r>
          </a:p>
          <a:p>
            <a:pPr marL="535004" lvl="1" indent="-184484" defTabSz="841247">
              <a:spcBef>
                <a:spcPts val="0"/>
              </a:spcBef>
              <a:buClrTx/>
              <a:buFontTx/>
              <a:buChar char="•"/>
              <a:defRPr sz="1840" i="1"/>
            </a:pPr>
            <a:r>
              <a:rPr dirty="0"/>
              <a:t>Monocytes differentiate to osteoclasts which actively reabsorb bone </a:t>
            </a:r>
          </a:p>
          <a:p>
            <a:pPr marL="535004" lvl="1" indent="-184484" defTabSz="841247">
              <a:spcBef>
                <a:spcPts val="0"/>
              </a:spcBef>
              <a:buClrTx/>
              <a:buFontTx/>
              <a:buChar char="•"/>
              <a:defRPr sz="1840" i="1"/>
            </a:pPr>
            <a:r>
              <a:rPr dirty="0"/>
              <a:t>Osteoblasts secrete more RANK L in the presence of </a:t>
            </a:r>
            <a:r>
              <a:rPr dirty="0" err="1"/>
              <a:t>oestrogen</a:t>
            </a:r>
            <a:r>
              <a:rPr dirty="0"/>
              <a:t> (as well as other hormones, GFs, and cytokines)</a:t>
            </a:r>
          </a:p>
          <a:p>
            <a:pPr marL="0" indent="0" defTabSz="841247">
              <a:spcBef>
                <a:spcPts val="400"/>
              </a:spcBef>
              <a:buClrTx/>
              <a:buSzTx/>
              <a:buFontTx/>
              <a:buNone/>
              <a:defRPr sz="2576">
                <a:solidFill>
                  <a:srgbClr val="0061FE"/>
                </a:solidFill>
              </a:defRPr>
            </a:pPr>
            <a:endParaRPr lang="en-GB" dirty="0"/>
          </a:p>
          <a:p>
            <a:pPr marL="0" indent="0" defTabSz="841247">
              <a:spcBef>
                <a:spcPts val="400"/>
              </a:spcBef>
              <a:buClrTx/>
              <a:buSzTx/>
              <a:buFontTx/>
              <a:buNone/>
              <a:defRPr sz="2576">
                <a:solidFill>
                  <a:srgbClr val="0061FE"/>
                </a:solidFill>
              </a:defRPr>
            </a:pPr>
            <a:r>
              <a:rPr dirty="0" err="1"/>
              <a:t>Osteoprot</a:t>
            </a:r>
            <a:r>
              <a:rPr lang="en-GB" dirty="0"/>
              <a:t>e</a:t>
            </a:r>
            <a:r>
              <a:rPr dirty="0" err="1"/>
              <a:t>gerin</a:t>
            </a:r>
            <a:r>
              <a:rPr dirty="0"/>
              <a:t> (OPG) inhibits osteoclast activity, allowing increased bone formation.</a:t>
            </a:r>
          </a:p>
          <a:p>
            <a:pPr marL="535004" lvl="1" indent="-184484" defTabSz="841247">
              <a:spcBef>
                <a:spcPts val="0"/>
              </a:spcBef>
              <a:buClrTx/>
              <a:buFontTx/>
              <a:buChar char="•"/>
              <a:defRPr sz="1840" i="1"/>
            </a:pPr>
            <a:r>
              <a:rPr dirty="0"/>
              <a:t>Produced by osteoblasts and stromatolites cells</a:t>
            </a:r>
          </a:p>
          <a:p>
            <a:pPr marL="535004" lvl="1" indent="-184484" defTabSz="841247">
              <a:spcBef>
                <a:spcPts val="0"/>
              </a:spcBef>
              <a:buClrTx/>
              <a:buFontTx/>
              <a:buChar char="•"/>
              <a:defRPr sz="1840" i="1"/>
            </a:pPr>
            <a:r>
              <a:rPr dirty="0"/>
              <a:t>Binds to RANK L, preventing osteoclast activation </a:t>
            </a:r>
          </a:p>
          <a:p>
            <a:pPr marL="535004" lvl="1" indent="-184484" defTabSz="841247">
              <a:spcBef>
                <a:spcPts val="0"/>
              </a:spcBef>
              <a:buClrTx/>
              <a:buFontTx/>
              <a:buChar char="•"/>
              <a:defRPr sz="1840" i="1"/>
            </a:pPr>
            <a:r>
              <a:rPr dirty="0"/>
              <a:t>Decreases </a:t>
            </a:r>
            <a:r>
              <a:rPr dirty="0" err="1"/>
              <a:t>reabsorbtion</a:t>
            </a:r>
            <a:r>
              <a:rPr dirty="0"/>
              <a:t> rates </a:t>
            </a:r>
          </a:p>
        </p:txBody>
      </p:sp>
    </p:spTree>
    <p:extLst>
      <p:ext uri="{BB962C8B-B14F-4D97-AF65-F5344CB8AC3E}">
        <p14:creationId xmlns:p14="http://schemas.microsoft.com/office/powerpoint/2010/main" val="25095503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2573-87BB-4F4D-9669-1A018F6F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L &amp; OPG</a:t>
            </a:r>
          </a:p>
        </p:txBody>
      </p:sp>
      <p:pic>
        <p:nvPicPr>
          <p:cNvPr id="6146" name="Picture 2" descr="Bone Signaling &amp; RANKL - Basic Science - Orthobullets">
            <a:extLst>
              <a:ext uri="{FF2B5EF4-FFF2-40B4-BE49-F238E27FC236}">
                <a16:creationId xmlns:a16="http://schemas.microsoft.com/office/drawing/2014/main" id="{BF2BC429-47D9-C549-A6E8-5B624FEB8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2406"/>
            <a:ext cx="8229600" cy="51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9772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Response of bones to activity level</a:t>
            </a:r>
          </a:p>
        </p:txBody>
      </p:sp>
      <p:sp>
        <p:nvSpPr>
          <p:cNvPr id="189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457200" y="3691718"/>
            <a:ext cx="8229600" cy="1637269"/>
          </a:xfrm>
          <a:prstGeom prst="rect">
            <a:avLst/>
          </a:prstGeom>
        </p:spPr>
        <p:txBody>
          <a:bodyPr/>
          <a:lstStyle/>
          <a:p>
            <a:pPr marL="0" indent="0" defTabSz="758951">
              <a:spcBef>
                <a:spcPts val="400"/>
              </a:spcBef>
              <a:buClrTx/>
              <a:buSzTx/>
              <a:buNone/>
              <a:defRPr sz="2324"/>
            </a:pPr>
            <a:r>
              <a:rPr dirty="0"/>
              <a:t>If bone loading increases, bone will remodel itself to become more resistant to loading.</a:t>
            </a:r>
          </a:p>
          <a:p>
            <a:pPr marL="0" indent="0" defTabSz="758951">
              <a:spcBef>
                <a:spcPts val="400"/>
              </a:spcBef>
              <a:buClrTx/>
              <a:buSzTx/>
              <a:buNone/>
              <a:defRPr sz="2324"/>
            </a:pPr>
            <a:endParaRPr lang="en-GB" dirty="0"/>
          </a:p>
          <a:p>
            <a:pPr marL="0" indent="0" defTabSz="758951">
              <a:spcBef>
                <a:spcPts val="400"/>
              </a:spcBef>
              <a:buClrTx/>
              <a:buSzTx/>
              <a:buNone/>
              <a:defRPr sz="2324"/>
            </a:pPr>
            <a:r>
              <a:rPr dirty="0"/>
              <a:t>These changes result in responsive variation of bone density in appropriate areas.</a:t>
            </a:r>
          </a:p>
        </p:txBody>
      </p:sp>
      <p:sp>
        <p:nvSpPr>
          <p:cNvPr id="190" name="Text Placeholder 2"/>
          <p:cNvSpPr txBox="1"/>
          <p:nvPr/>
        </p:nvSpPr>
        <p:spPr>
          <a:xfrm>
            <a:off x="758766" y="1731880"/>
            <a:ext cx="7626468" cy="1645596"/>
          </a:xfrm>
          <a:prstGeom prst="rect">
            <a:avLst/>
          </a:prstGeom>
          <a:ln w="12700">
            <a:solidFill>
              <a:srgbClr val="E224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>
              <a:spcBef>
                <a:spcPts val="5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Wolff’s Law: </a:t>
            </a:r>
          </a:p>
          <a:p>
            <a:pPr>
              <a:spcBef>
                <a:spcPts val="5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In a healthy individual, bone will adapt to the loads under which it is placed</a:t>
            </a:r>
          </a:p>
        </p:txBody>
      </p:sp>
    </p:spTree>
    <p:extLst>
      <p:ext uri="{BB962C8B-B14F-4D97-AF65-F5344CB8AC3E}">
        <p14:creationId xmlns:p14="http://schemas.microsoft.com/office/powerpoint/2010/main" val="66820903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D73EB-0675-4763-BC11-E9CEE677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4" y="2046286"/>
            <a:ext cx="8786812" cy="1668463"/>
          </a:xfrm>
        </p:spPr>
        <p:txBody>
          <a:bodyPr/>
          <a:lstStyle/>
          <a:p>
            <a:r>
              <a:rPr lang="en-GB" sz="5400" b="1" dirty="0"/>
              <a:t>Hormones and Homeostasis</a:t>
            </a:r>
          </a:p>
        </p:txBody>
      </p:sp>
    </p:spTree>
    <p:extLst>
      <p:ext uri="{BB962C8B-B14F-4D97-AF65-F5344CB8AC3E}">
        <p14:creationId xmlns:p14="http://schemas.microsoft.com/office/powerpoint/2010/main" val="367708535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Hormones </a:t>
            </a:r>
            <a:r>
              <a:rPr lang="en-GB" dirty="0"/>
              <a:t>and</a:t>
            </a:r>
            <a:r>
              <a:rPr dirty="0"/>
              <a:t> Homeostasis </a:t>
            </a:r>
          </a:p>
        </p:txBody>
      </p:sp>
      <p:sp>
        <p:nvSpPr>
          <p:cNvPr id="196" name="Text Placeholder 2"/>
          <p:cNvSpPr txBox="1">
            <a:spLocks noGrp="1"/>
          </p:cNvSpPr>
          <p:nvPr>
            <p:ph type="body" idx="1"/>
          </p:nvPr>
        </p:nvSpPr>
        <p:spPr>
          <a:xfrm>
            <a:off x="-385762" y="1300163"/>
            <a:ext cx="7986712" cy="374845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</a:pPr>
            <a:endParaRPr dirty="0"/>
          </a:p>
          <a:p>
            <a:pPr marL="1042736" lvl="2" indent="-280736">
              <a:buClrTx/>
              <a:buFontTx/>
              <a:defRPr>
                <a:solidFill>
                  <a:srgbClr val="0061FE"/>
                </a:solidFill>
              </a:defRPr>
            </a:pPr>
            <a:r>
              <a:rPr dirty="0">
                <a:solidFill>
                  <a:srgbClr val="FF0000"/>
                </a:solidFill>
              </a:rPr>
              <a:t>PTH (parathyroid hormone)</a:t>
            </a:r>
          </a:p>
          <a:p>
            <a:pPr marL="1042736" lvl="2" indent="-280736">
              <a:buClrTx/>
              <a:buFontTx/>
              <a:defRPr>
                <a:solidFill>
                  <a:srgbClr val="0061FE"/>
                </a:solidFill>
              </a:defRPr>
            </a:pPr>
            <a:r>
              <a:rPr dirty="0">
                <a:solidFill>
                  <a:srgbClr val="FF0000"/>
                </a:solidFill>
              </a:rPr>
              <a:t>Calcitriol (active vitamin D)  </a:t>
            </a:r>
          </a:p>
          <a:p>
            <a:pPr marL="1042736" lvl="2" indent="-280736">
              <a:buClrTx/>
              <a:buFontTx/>
              <a:defRPr>
                <a:solidFill>
                  <a:srgbClr val="0061FE"/>
                </a:solidFill>
              </a:defRPr>
            </a:pPr>
            <a:r>
              <a:rPr dirty="0">
                <a:solidFill>
                  <a:srgbClr val="FF0000"/>
                </a:solidFill>
              </a:rPr>
              <a:t>Calcitonin </a:t>
            </a:r>
          </a:p>
          <a:p>
            <a:pPr marL="1042736" lvl="2" indent="-280736">
              <a:buClrTx/>
              <a:buFontTx/>
              <a:defRPr>
                <a:solidFill>
                  <a:srgbClr val="0061FE"/>
                </a:solidFill>
              </a:defRPr>
            </a:pPr>
            <a:r>
              <a:rPr dirty="0">
                <a:solidFill>
                  <a:srgbClr val="FF0000"/>
                </a:solidFill>
              </a:rPr>
              <a:t>FGF-23</a:t>
            </a:r>
          </a:p>
        </p:txBody>
      </p:sp>
    </p:spTree>
    <p:extLst>
      <p:ext uri="{BB962C8B-B14F-4D97-AF65-F5344CB8AC3E}">
        <p14:creationId xmlns:p14="http://schemas.microsoft.com/office/powerpoint/2010/main" val="260399605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</a:t>
            </a:r>
            <a:r>
              <a:rPr lang="en-GB" dirty="0" err="1"/>
              <a:t>arathyroid</a:t>
            </a:r>
            <a:r>
              <a:rPr lang="en-GB" dirty="0"/>
              <a:t> Hormone</a:t>
            </a:r>
            <a:endParaRPr dirty="0"/>
          </a:p>
        </p:txBody>
      </p:sp>
      <p:sp>
        <p:nvSpPr>
          <p:cNvPr id="199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99" y="1791188"/>
            <a:ext cx="8229601" cy="3938851"/>
          </a:xfrm>
          <a:prstGeom prst="rect">
            <a:avLst/>
          </a:prstGeom>
        </p:spPr>
        <p:txBody>
          <a:bodyPr/>
          <a:lstStyle/>
          <a:p>
            <a:pPr marL="374315" indent="-374315">
              <a:buClrTx/>
              <a:buFontTx/>
              <a:buAutoNum type="arabicPeriod"/>
            </a:pPr>
            <a:r>
              <a:rPr dirty="0">
                <a:solidFill>
                  <a:srgbClr val="FF0000"/>
                </a:solidFill>
              </a:rPr>
              <a:t>Decreased</a:t>
            </a:r>
            <a:r>
              <a:rPr dirty="0"/>
              <a:t> serum calcium results in </a:t>
            </a:r>
            <a:r>
              <a:rPr dirty="0">
                <a:solidFill>
                  <a:srgbClr val="FF0000"/>
                </a:solidFill>
              </a:rPr>
              <a:t>increased</a:t>
            </a:r>
            <a:r>
              <a:rPr dirty="0"/>
              <a:t> PTH secretion </a:t>
            </a:r>
          </a:p>
          <a:p>
            <a:pPr marL="374315" indent="-374315">
              <a:buClrTx/>
              <a:buFontTx/>
              <a:buAutoNum type="arabicPeriod"/>
            </a:pPr>
            <a:r>
              <a:rPr dirty="0"/>
              <a:t>PTH increases bone </a:t>
            </a:r>
            <a:r>
              <a:rPr dirty="0" err="1"/>
              <a:t>remodelling</a:t>
            </a:r>
            <a:r>
              <a:rPr dirty="0"/>
              <a:t> rates and calcium </a:t>
            </a:r>
            <a:r>
              <a:rPr dirty="0">
                <a:solidFill>
                  <a:srgbClr val="FF0000"/>
                </a:solidFill>
              </a:rPr>
              <a:t>RESORPTION</a:t>
            </a:r>
          </a:p>
          <a:p>
            <a:pPr marL="374315" indent="-374315">
              <a:buClrTx/>
              <a:buFontTx/>
              <a:buAutoNum type="arabicPeriod"/>
            </a:pPr>
            <a:r>
              <a:rPr dirty="0"/>
              <a:t>Presence of PTH leads to conversion of 25-hydroxyvitamin D (</a:t>
            </a:r>
            <a:r>
              <a:rPr dirty="0" err="1">
                <a:solidFill>
                  <a:srgbClr val="FF0000"/>
                </a:solidFill>
              </a:rPr>
              <a:t>calcidiol</a:t>
            </a:r>
            <a:r>
              <a:rPr dirty="0"/>
              <a:t>) to the active 1,25-dihydroxyvitamin D (</a:t>
            </a:r>
            <a:r>
              <a:rPr dirty="0">
                <a:solidFill>
                  <a:srgbClr val="FF0000"/>
                </a:solidFill>
              </a:rPr>
              <a:t>calcitriol</a:t>
            </a:r>
            <a:r>
              <a:rPr dirty="0"/>
              <a:t>)</a:t>
            </a:r>
          </a:p>
          <a:p>
            <a:pPr marL="374315" indent="-374315">
              <a:buClrTx/>
              <a:buFontTx/>
              <a:buAutoNum type="arabicPeriod"/>
            </a:pPr>
            <a:r>
              <a:rPr dirty="0"/>
              <a:t>Combined effect lead to </a:t>
            </a:r>
            <a:r>
              <a:rPr dirty="0">
                <a:solidFill>
                  <a:srgbClr val="FF0000"/>
                </a:solidFill>
              </a:rPr>
              <a:t>increase in serum Ca</a:t>
            </a:r>
            <a:r>
              <a:rPr baseline="31999" dirty="0">
                <a:solidFill>
                  <a:srgbClr val="FF0000"/>
                </a:solidFill>
              </a:rPr>
              <a:t>2+</a:t>
            </a:r>
            <a:r>
              <a:rPr dirty="0">
                <a:solidFill>
                  <a:srgbClr val="FF0000"/>
                </a:solidFill>
              </a:rPr>
              <a:t> levels </a:t>
            </a:r>
          </a:p>
        </p:txBody>
      </p:sp>
    </p:spTree>
    <p:extLst>
      <p:ext uri="{BB962C8B-B14F-4D97-AF65-F5344CB8AC3E}">
        <p14:creationId xmlns:p14="http://schemas.microsoft.com/office/powerpoint/2010/main" val="270077640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Parathyroid Hormone</a:t>
            </a:r>
            <a:endParaRPr dirty="0"/>
          </a:p>
        </p:txBody>
      </p:sp>
      <p:pic>
        <p:nvPicPr>
          <p:cNvPr id="7170" name="Picture 2" descr="Parathyroid Hormone">
            <a:extLst>
              <a:ext uri="{FF2B5EF4-FFF2-40B4-BE49-F238E27FC236}">
                <a16:creationId xmlns:a16="http://schemas.microsoft.com/office/drawing/2014/main" id="{1D250161-3530-BA40-894C-6070AFD6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5675"/>
            <a:ext cx="8229600" cy="49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239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06"/>
          <p:cNvSpPr txBox="1">
            <a:spLocks noGrp="1"/>
          </p:cNvSpPr>
          <p:nvPr>
            <p:ph type="body" idx="1"/>
          </p:nvPr>
        </p:nvSpPr>
        <p:spPr>
          <a:xfrm>
            <a:off x="675998" y="1794796"/>
            <a:ext cx="7399320" cy="3903927"/>
          </a:xfrm>
          <a:prstGeom prst="rect">
            <a:avLst/>
          </a:prstGeom>
        </p:spPr>
        <p:txBody>
          <a:bodyPr lIns="45699" tIns="45699" rIns="45699" bIns="45699" numCol="2"/>
          <a:lstStyle/>
          <a:p>
            <a:pPr marL="284606" indent="-284606" algn="ctr" defTabSz="758951">
              <a:spcBef>
                <a:spcPts val="0"/>
              </a:spcBef>
              <a:buSzTx/>
              <a:buNone/>
              <a:defRPr sz="2324"/>
            </a:pPr>
            <a:r>
              <a:rPr sz="2400" b="1" dirty="0"/>
              <a:t>Skeletal Physiology </a:t>
            </a:r>
          </a:p>
          <a:p>
            <a:pPr marL="166436" indent="-166436" algn="ctr" defTabSz="758951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1660"/>
            </a:pPr>
            <a:r>
              <a:rPr sz="1800" dirty="0"/>
              <a:t>Bone classification &amp; function</a:t>
            </a:r>
          </a:p>
          <a:p>
            <a:pPr marL="166436" indent="-166436" algn="ctr" defTabSz="758951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1660"/>
            </a:pPr>
            <a:r>
              <a:rPr sz="1800" dirty="0"/>
              <a:t>Formation, Growth &amp; Turnover</a:t>
            </a:r>
          </a:p>
          <a:p>
            <a:pPr marL="166436" indent="-166436" algn="ctr" defTabSz="758951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1660"/>
            </a:pPr>
            <a:r>
              <a:rPr sz="1800" dirty="0"/>
              <a:t>Hormones &amp; Homeostasis </a:t>
            </a:r>
          </a:p>
          <a:p>
            <a:pPr marL="166436" indent="-166436" algn="ctr" defTabSz="758951">
              <a:spcBef>
                <a:spcPts val="700"/>
              </a:spcBef>
              <a:buClrTx/>
              <a:buSzPct val="60000"/>
              <a:buFontTx/>
              <a:buBlip>
                <a:blip r:embed="rId2"/>
              </a:buBlip>
              <a:defRPr sz="1660"/>
            </a:pPr>
            <a:r>
              <a:rPr sz="1800" dirty="0"/>
              <a:t>Fractures &amp; Healing</a:t>
            </a:r>
          </a:p>
          <a:p>
            <a:pPr marL="284606" indent="-284606" algn="ctr" defTabSz="758951">
              <a:spcBef>
                <a:spcPts val="0"/>
              </a:spcBef>
              <a:buSzTx/>
              <a:buNone/>
              <a:defRPr sz="2324"/>
            </a:pPr>
            <a:endParaRPr lang="en-GB" sz="2400" b="1" dirty="0"/>
          </a:p>
          <a:p>
            <a:pPr marL="284606" indent="-284606" algn="ctr" defTabSz="758951">
              <a:spcBef>
                <a:spcPts val="0"/>
              </a:spcBef>
              <a:buSzTx/>
              <a:buNone/>
              <a:defRPr sz="2324"/>
            </a:pPr>
            <a:r>
              <a:rPr sz="2400" b="1" dirty="0"/>
              <a:t>Joint Physiology</a:t>
            </a:r>
          </a:p>
          <a:p>
            <a:pPr marL="166436" indent="-166436" algn="ctr" defTabSz="758951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1660"/>
            </a:pPr>
            <a:r>
              <a:rPr sz="1800" dirty="0"/>
              <a:t>Joint classification </a:t>
            </a:r>
          </a:p>
          <a:p>
            <a:pPr marL="166436" indent="-166436" algn="ctr" defTabSz="758951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1660"/>
            </a:pPr>
            <a:r>
              <a:rPr sz="1800" dirty="0"/>
              <a:t>Collagen </a:t>
            </a:r>
          </a:p>
          <a:p>
            <a:pPr marL="166436" indent="-166436" algn="ctr" defTabSz="758951">
              <a:buClrTx/>
              <a:buSzPct val="60000"/>
              <a:buFontTx/>
              <a:buBlip>
                <a:blip r:embed="rId2"/>
              </a:buBlip>
              <a:defRPr sz="1660"/>
            </a:pPr>
            <a:r>
              <a:rPr sz="1800" dirty="0"/>
              <a:t>Tendons &amp; Ligaments </a:t>
            </a:r>
          </a:p>
          <a:p>
            <a:pPr marL="284606" indent="-284606" algn="ctr" defTabSz="758951">
              <a:spcBef>
                <a:spcPts val="0"/>
              </a:spcBef>
              <a:buSzTx/>
              <a:buNone/>
              <a:defRPr sz="2324"/>
            </a:pPr>
            <a:endParaRPr lang="en-GB" sz="2400" b="1" dirty="0"/>
          </a:p>
          <a:p>
            <a:pPr marL="284606" indent="-284606" algn="ctr" defTabSz="758951">
              <a:spcBef>
                <a:spcPts val="0"/>
              </a:spcBef>
              <a:buSzTx/>
              <a:buNone/>
              <a:defRPr sz="2324"/>
            </a:pPr>
            <a:endParaRPr lang="en-GB" sz="2400" b="1" dirty="0"/>
          </a:p>
          <a:p>
            <a:pPr marL="284606" indent="-284606" algn="ctr" defTabSz="758951">
              <a:spcBef>
                <a:spcPts val="0"/>
              </a:spcBef>
              <a:buSzTx/>
              <a:buNone/>
              <a:defRPr sz="2324"/>
            </a:pPr>
            <a:r>
              <a:rPr sz="2400" b="1" dirty="0"/>
              <a:t>Muscular Physiology </a:t>
            </a:r>
          </a:p>
          <a:p>
            <a:pPr marL="166436" indent="-166436" algn="ctr" defTabSz="758951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1660"/>
            </a:pPr>
            <a:r>
              <a:rPr sz="1800" dirty="0"/>
              <a:t>Components </a:t>
            </a:r>
          </a:p>
          <a:p>
            <a:pPr marL="166436" indent="-166436" algn="ctr" defTabSz="758951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1660"/>
            </a:pPr>
            <a:r>
              <a:rPr sz="1800" dirty="0"/>
              <a:t>Contraction coupling </a:t>
            </a:r>
          </a:p>
          <a:p>
            <a:pPr marL="166436" indent="-166436" algn="ctr" defTabSz="758951"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1660"/>
            </a:pPr>
            <a:r>
              <a:rPr sz="1800" dirty="0"/>
              <a:t>Sarcomere contraction </a:t>
            </a:r>
          </a:p>
        </p:txBody>
      </p:sp>
      <p:sp>
        <p:nvSpPr>
          <p:cNvPr id="127" name="Shape 107"/>
          <p:cNvSpPr txBox="1"/>
          <p:nvPr/>
        </p:nvSpPr>
        <p:spPr>
          <a:xfrm>
            <a:off x="1233333" y="6343650"/>
            <a:ext cx="4974264" cy="248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The Peer Teaching Society is not liable for false or misleading information…</a:t>
            </a:r>
          </a:p>
        </p:txBody>
      </p:sp>
      <p:sp>
        <p:nvSpPr>
          <p:cNvPr id="128" name="Shape 108"/>
          <p:cNvSpPr/>
          <p:nvPr/>
        </p:nvSpPr>
        <p:spPr>
          <a:xfrm>
            <a:off x="457200" y="239713"/>
            <a:ext cx="8229600" cy="1143001"/>
          </a:xfrm>
          <a:prstGeom prst="rect">
            <a:avLst/>
          </a:prstGeom>
          <a:solidFill>
            <a:srgbClr val="293267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9" name="Shape 109" descr="Shap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6" y="5721613"/>
            <a:ext cx="1023224" cy="102658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Box 1"/>
          <p:cNvSpPr txBox="1"/>
          <p:nvPr/>
        </p:nvSpPr>
        <p:spPr>
          <a:xfrm>
            <a:off x="1233328" y="449705"/>
            <a:ext cx="696240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sz="4000" b="1" dirty="0"/>
              <a:t>What we will cover today</a:t>
            </a:r>
            <a:endParaRPr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5BC7FD-2109-4C8E-94D5-F7721BCE2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542" y="3615509"/>
            <a:ext cx="4428737" cy="24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9938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Vitamin D Pathway</a:t>
            </a:r>
          </a:p>
        </p:txBody>
      </p:sp>
      <p:sp>
        <p:nvSpPr>
          <p:cNvPr id="202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229601" cy="452596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</a:pPr>
            <a:r>
              <a:rPr dirty="0"/>
              <a:t>Vitamin D cannot be directly consumed, and we don’t actually absorb it from the sun. </a:t>
            </a:r>
            <a:r>
              <a:rPr dirty="0">
                <a:solidFill>
                  <a:srgbClr val="FF0000"/>
                </a:solidFill>
              </a:rPr>
              <a:t>Active vitamin D increases calcium absorption </a:t>
            </a:r>
            <a:r>
              <a:rPr dirty="0"/>
              <a:t>and is therefore fundamental in maintaining bone mineral density. Vitamin D is </a:t>
            </a:r>
            <a:r>
              <a:rPr dirty="0" err="1"/>
              <a:t>synthesised</a:t>
            </a:r>
            <a:r>
              <a:rPr dirty="0"/>
              <a:t> as follows (see next slide for steps):</a:t>
            </a:r>
          </a:p>
        </p:txBody>
      </p:sp>
      <p:pic>
        <p:nvPicPr>
          <p:cNvPr id="203" name="D71064EE-738B-4671-ADEA-914DA0F20021-L0-001.png" descr="D71064EE-738B-4671-ADEA-914DA0F20021-L0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086" y="3913075"/>
            <a:ext cx="3891828" cy="22308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771474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Vitamin D Pathway</a:t>
            </a:r>
          </a:p>
        </p:txBody>
      </p:sp>
      <p:sp>
        <p:nvSpPr>
          <p:cNvPr id="206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229601" cy="3938851"/>
          </a:xfrm>
          <a:prstGeom prst="rect">
            <a:avLst/>
          </a:prstGeom>
        </p:spPr>
        <p:txBody>
          <a:bodyPr/>
          <a:lstStyle/>
          <a:p>
            <a:pPr marL="310682" indent="-310682" defTabSz="758951">
              <a:spcBef>
                <a:spcPts val="400"/>
              </a:spcBef>
              <a:buClrTx/>
              <a:buFontTx/>
              <a:buAutoNum type="arabicPeriod"/>
              <a:defRPr sz="2324"/>
            </a:pPr>
            <a:r>
              <a:rPr dirty="0">
                <a:solidFill>
                  <a:srgbClr val="FF0000"/>
                </a:solidFill>
              </a:rPr>
              <a:t>7-dehydroxycholesterol</a:t>
            </a:r>
            <a:r>
              <a:rPr dirty="0"/>
              <a:t> is </a:t>
            </a:r>
            <a:r>
              <a:rPr dirty="0" err="1"/>
              <a:t>synthesised</a:t>
            </a:r>
            <a:r>
              <a:rPr dirty="0"/>
              <a:t> directly from ingested cholesterol (found in fatty foods)</a:t>
            </a:r>
          </a:p>
          <a:p>
            <a:pPr marL="310682" indent="-310682" defTabSz="758951">
              <a:spcBef>
                <a:spcPts val="400"/>
              </a:spcBef>
              <a:buClrTx/>
              <a:buFontTx/>
              <a:buAutoNum type="arabicPeriod"/>
              <a:defRPr sz="2324"/>
            </a:pPr>
            <a:r>
              <a:rPr dirty="0"/>
              <a:t>This is converted to Vitamin D3, facilitated by</a:t>
            </a:r>
            <a:r>
              <a:rPr dirty="0">
                <a:solidFill>
                  <a:srgbClr val="FF0000"/>
                </a:solidFill>
              </a:rPr>
              <a:t> UVB radiation </a:t>
            </a:r>
            <a:r>
              <a:rPr dirty="0"/>
              <a:t>from the sun</a:t>
            </a:r>
          </a:p>
          <a:p>
            <a:pPr marL="310682" indent="-310682" defTabSz="758951">
              <a:spcBef>
                <a:spcPts val="400"/>
              </a:spcBef>
              <a:buClrTx/>
              <a:buFontTx/>
              <a:buAutoNum type="arabicPeriod"/>
              <a:defRPr sz="2324"/>
            </a:pPr>
            <a:r>
              <a:rPr dirty="0"/>
              <a:t>Vitamin D3 is converted to </a:t>
            </a:r>
            <a:r>
              <a:rPr dirty="0">
                <a:solidFill>
                  <a:srgbClr val="FF0000"/>
                </a:solidFill>
              </a:rPr>
              <a:t>25-hydroxyvitamin D </a:t>
            </a:r>
            <a:r>
              <a:rPr dirty="0"/>
              <a:t>(aka CALCIDIOL) in the liver, via the cytochrome P450 system </a:t>
            </a:r>
          </a:p>
          <a:p>
            <a:pPr marL="310682" indent="-310682" defTabSz="758951">
              <a:spcBef>
                <a:spcPts val="400"/>
              </a:spcBef>
              <a:buClrTx/>
              <a:buFontTx/>
              <a:buAutoNum type="arabicPeriod"/>
              <a:defRPr sz="2324"/>
            </a:pPr>
            <a:r>
              <a:rPr dirty="0" err="1"/>
              <a:t>Calcidiol</a:t>
            </a:r>
            <a:r>
              <a:rPr dirty="0"/>
              <a:t> is converted to </a:t>
            </a:r>
            <a:r>
              <a:rPr dirty="0">
                <a:solidFill>
                  <a:srgbClr val="FF0000"/>
                </a:solidFill>
              </a:rPr>
              <a:t>1,25-dihydroxyvitamin D </a:t>
            </a:r>
            <a:r>
              <a:rPr dirty="0"/>
              <a:t>(aka CALCITRIOL) in the presence of PTH </a:t>
            </a:r>
          </a:p>
          <a:p>
            <a:pPr marL="310682" indent="-310682" defTabSz="758951">
              <a:spcBef>
                <a:spcPts val="400"/>
              </a:spcBef>
              <a:buClrTx/>
              <a:buFontTx/>
              <a:buAutoNum type="arabicPeriod"/>
              <a:defRPr sz="2324"/>
            </a:pPr>
            <a:r>
              <a:rPr dirty="0"/>
              <a:t>The presence of calcitriol can then go on and promote gut calcium ion absorption</a:t>
            </a:r>
          </a:p>
        </p:txBody>
      </p:sp>
    </p:spTree>
    <p:extLst>
      <p:ext uri="{BB962C8B-B14F-4D97-AF65-F5344CB8AC3E}">
        <p14:creationId xmlns:p14="http://schemas.microsoft.com/office/powerpoint/2010/main" val="279509942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Calcitonin </a:t>
            </a:r>
          </a:p>
        </p:txBody>
      </p:sp>
      <p:sp>
        <p:nvSpPr>
          <p:cNvPr id="209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229601" cy="3938851"/>
          </a:xfrm>
          <a:prstGeom prst="rect">
            <a:avLst/>
          </a:prstGeom>
        </p:spPr>
        <p:txBody>
          <a:bodyPr/>
          <a:lstStyle/>
          <a:p>
            <a:pPr marL="0" indent="0" defTabSz="813816">
              <a:spcBef>
                <a:spcPts val="400"/>
              </a:spcBef>
              <a:buClrTx/>
              <a:buSzTx/>
              <a:buFontTx/>
              <a:buNone/>
              <a:defRPr sz="2492"/>
            </a:pPr>
            <a:r>
              <a:rPr dirty="0"/>
              <a:t>Calcitonin is produced by </a:t>
            </a:r>
            <a:r>
              <a:rPr dirty="0">
                <a:solidFill>
                  <a:srgbClr val="0061FE"/>
                </a:solidFill>
              </a:rPr>
              <a:t>thyroid gland C-Cells.</a:t>
            </a:r>
          </a:p>
          <a:p>
            <a:pPr marL="0" indent="0" defTabSz="813816">
              <a:spcBef>
                <a:spcPts val="400"/>
              </a:spcBef>
              <a:buClrTx/>
              <a:buSzTx/>
              <a:buFontTx/>
              <a:buNone/>
              <a:defRPr sz="2492"/>
            </a:pPr>
            <a:endParaRPr dirty="0">
              <a:solidFill>
                <a:srgbClr val="0061FE"/>
              </a:solidFill>
            </a:endParaRPr>
          </a:p>
          <a:p>
            <a:pPr marL="0" indent="0" defTabSz="813816">
              <a:spcBef>
                <a:spcPts val="400"/>
              </a:spcBef>
              <a:buClrTx/>
              <a:buSzTx/>
              <a:buFontTx/>
              <a:buNone/>
              <a:defRPr sz="2492"/>
            </a:pPr>
            <a:endParaRPr dirty="0">
              <a:solidFill>
                <a:srgbClr val="0061FE"/>
              </a:solidFill>
            </a:endParaRPr>
          </a:p>
          <a:p>
            <a:pPr marL="0" indent="0" defTabSz="813816">
              <a:spcBef>
                <a:spcPts val="400"/>
              </a:spcBef>
              <a:buClrTx/>
              <a:buSzTx/>
              <a:buFontTx/>
              <a:buNone/>
              <a:defRPr sz="2492"/>
            </a:pPr>
            <a:endParaRPr dirty="0">
              <a:solidFill>
                <a:srgbClr val="0061FE"/>
              </a:solidFill>
            </a:endParaRPr>
          </a:p>
          <a:p>
            <a:pPr marL="0" indent="0" defTabSz="813816">
              <a:spcBef>
                <a:spcPts val="400"/>
              </a:spcBef>
              <a:buClrTx/>
              <a:buSzTx/>
              <a:buFontTx/>
              <a:buNone/>
              <a:defRPr sz="2492"/>
            </a:pPr>
            <a:endParaRPr dirty="0">
              <a:solidFill>
                <a:srgbClr val="0061FE"/>
              </a:solidFill>
            </a:endParaRPr>
          </a:p>
          <a:p>
            <a:pPr marL="0" indent="0" defTabSz="813816">
              <a:spcBef>
                <a:spcPts val="400"/>
              </a:spcBef>
              <a:buClrTx/>
              <a:buSzTx/>
              <a:buFontTx/>
              <a:buNone/>
              <a:defRPr sz="2492"/>
            </a:pPr>
            <a:endParaRPr lang="en-GB" dirty="0"/>
          </a:p>
          <a:p>
            <a:pPr marL="0" indent="0" defTabSz="813816">
              <a:spcBef>
                <a:spcPts val="400"/>
              </a:spcBef>
              <a:buClrTx/>
              <a:buSzTx/>
              <a:buFontTx/>
              <a:buNone/>
              <a:defRPr sz="2492"/>
            </a:pPr>
            <a:endParaRPr lang="en-GB" dirty="0"/>
          </a:p>
          <a:p>
            <a:pPr marL="0" indent="0" defTabSz="813816">
              <a:spcBef>
                <a:spcPts val="400"/>
              </a:spcBef>
              <a:buClrTx/>
              <a:buSzTx/>
              <a:buFontTx/>
              <a:buNone/>
              <a:defRPr sz="2492"/>
            </a:pPr>
            <a:endParaRPr lang="en-GB" dirty="0"/>
          </a:p>
          <a:p>
            <a:pPr marL="0" indent="0" defTabSz="813816">
              <a:spcBef>
                <a:spcPts val="400"/>
              </a:spcBef>
              <a:buClrTx/>
              <a:buSzTx/>
              <a:buFontTx/>
              <a:buNone/>
              <a:defRPr sz="2492"/>
            </a:pPr>
            <a:r>
              <a:rPr dirty="0"/>
              <a:t>Action is not really known in humans, however it is secreted in response to serum calcium ion increase, so it is potentially involved in a negative feedback mechanism to reduce bone resorption. </a:t>
            </a:r>
          </a:p>
        </p:txBody>
      </p:sp>
      <p:pic>
        <p:nvPicPr>
          <p:cNvPr id="210" name="67A26067-BB46-4C4D-91C0-4BBD208A33A3-L0-001.jpeg" descr="67A26067-BB46-4C4D-91C0-4BBD208A33A3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440" y="2177122"/>
            <a:ext cx="4186951" cy="29069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7382458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582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FGF-23 </a:t>
            </a:r>
            <a:r>
              <a:rPr lang="en-GB" dirty="0"/>
              <a:t>and</a:t>
            </a:r>
            <a:r>
              <a:rPr dirty="0"/>
              <a:t> Phosphate Homeostasis</a:t>
            </a:r>
          </a:p>
        </p:txBody>
      </p:sp>
      <p:sp>
        <p:nvSpPr>
          <p:cNvPr id="21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229601" cy="3938851"/>
          </a:xfrm>
          <a:prstGeom prst="rect">
            <a:avLst/>
          </a:prstGeom>
        </p:spPr>
        <p:txBody>
          <a:bodyPr/>
          <a:lstStyle/>
          <a:p>
            <a:pPr marL="0" indent="0" defTabSz="658368">
              <a:spcBef>
                <a:spcPts val="300"/>
              </a:spcBef>
              <a:buClrTx/>
              <a:buSzTx/>
              <a:buFontTx/>
              <a:buNone/>
              <a:defRPr sz="2016"/>
            </a:pPr>
            <a:r>
              <a:rPr dirty="0"/>
              <a:t>FGF-23 is the</a:t>
            </a:r>
            <a:r>
              <a:rPr b="1" u="sng" dirty="0">
                <a:solidFill>
                  <a:srgbClr val="3A87FE"/>
                </a:solidFill>
              </a:rPr>
              <a:t> </a:t>
            </a:r>
            <a:r>
              <a:rPr b="1" dirty="0">
                <a:solidFill>
                  <a:srgbClr val="FF0000"/>
                </a:solidFill>
              </a:rPr>
              <a:t>MOST IMPORTANT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/>
              <a:t>regulator of serum phosphate concentration.</a:t>
            </a:r>
          </a:p>
          <a:p>
            <a:pPr marL="202130" indent="-202130" defTabSz="658368">
              <a:spcBef>
                <a:spcPts val="300"/>
              </a:spcBef>
              <a:buClrTx/>
              <a:buFontTx/>
              <a:defRPr sz="2016"/>
            </a:pPr>
            <a:r>
              <a:rPr dirty="0"/>
              <a:t>Produced by osteocytes in response to...</a:t>
            </a:r>
          </a:p>
          <a:p>
            <a:pPr marL="750770" lvl="2" indent="-202130" defTabSz="658368">
              <a:spcBef>
                <a:spcPts val="300"/>
              </a:spcBef>
              <a:buClrTx/>
              <a:buFontTx/>
              <a:defRPr sz="2016"/>
            </a:pPr>
            <a:r>
              <a:rPr dirty="0"/>
              <a:t>Rise in serum PO4-</a:t>
            </a:r>
          </a:p>
          <a:p>
            <a:pPr marL="750770" lvl="2" indent="-202130" defTabSz="658368">
              <a:spcBef>
                <a:spcPts val="300"/>
              </a:spcBef>
              <a:buClrTx/>
              <a:buFontTx/>
              <a:defRPr sz="2016"/>
            </a:pPr>
            <a:r>
              <a:rPr dirty="0"/>
              <a:t>Presence of PTH </a:t>
            </a:r>
          </a:p>
          <a:p>
            <a:pPr marL="750770" lvl="2" indent="-202130" defTabSz="658368">
              <a:spcBef>
                <a:spcPts val="300"/>
              </a:spcBef>
              <a:buClrTx/>
              <a:buFontTx/>
              <a:defRPr sz="2016"/>
            </a:pPr>
            <a:r>
              <a:rPr dirty="0"/>
              <a:t>Presence of Calcitriol </a:t>
            </a:r>
          </a:p>
          <a:p>
            <a:pPr marL="202130" indent="-202130" defTabSz="658368">
              <a:spcBef>
                <a:spcPts val="300"/>
              </a:spcBef>
              <a:buClrTx/>
              <a:buFontTx/>
              <a:defRPr sz="2016"/>
            </a:pPr>
            <a:r>
              <a:rPr dirty="0"/>
              <a:t>It binds to Klotho-FGF receptors, resulting in decreased expression of Na+ cotransporters in renal tubules </a:t>
            </a:r>
          </a:p>
          <a:p>
            <a:pPr marL="202130" indent="-202130" defTabSz="658368">
              <a:spcBef>
                <a:spcPts val="300"/>
              </a:spcBef>
              <a:buClrTx/>
              <a:buFontTx/>
              <a:defRPr sz="2016"/>
            </a:pPr>
            <a:r>
              <a:rPr dirty="0"/>
              <a:t>It also decreases calcitriol formation </a:t>
            </a:r>
          </a:p>
          <a:p>
            <a:pPr marL="202130" indent="-202130" defTabSz="658368">
              <a:spcBef>
                <a:spcPts val="300"/>
              </a:spcBef>
              <a:buClrTx/>
              <a:buFontTx/>
              <a:defRPr sz="2016"/>
            </a:pPr>
            <a:r>
              <a:rPr dirty="0"/>
              <a:t>Resulting in increased PO4- excretion &amp; decreased reabsorption</a:t>
            </a:r>
          </a:p>
          <a:p>
            <a:pPr marL="202130" indent="-202130" defTabSz="658368">
              <a:spcBef>
                <a:spcPts val="300"/>
              </a:spcBef>
              <a:buClrTx/>
              <a:buFontTx/>
              <a:defRPr sz="2016"/>
            </a:pPr>
            <a:r>
              <a:rPr dirty="0"/>
              <a:t>FGF-23 secretion is inhibited by PHEX when serum phosphate levels fall</a:t>
            </a:r>
          </a:p>
        </p:txBody>
      </p:sp>
    </p:spTree>
    <p:extLst>
      <p:ext uri="{BB962C8B-B14F-4D97-AF65-F5344CB8AC3E}">
        <p14:creationId xmlns:p14="http://schemas.microsoft.com/office/powerpoint/2010/main" val="28879074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77823">
              <a:defRPr sz="4224"/>
            </a:lvl1pPr>
          </a:lstStyle>
          <a:p>
            <a:r>
              <a:t>Phosphate and Calcium Homeostasis </a:t>
            </a:r>
          </a:p>
        </p:txBody>
      </p:sp>
      <p:sp>
        <p:nvSpPr>
          <p:cNvPr id="216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457199" y="1600200"/>
            <a:ext cx="4175880" cy="3938851"/>
          </a:xfrm>
          <a:prstGeom prst="rect">
            <a:avLst/>
          </a:prstGeom>
        </p:spPr>
        <p:txBody>
          <a:bodyPr/>
          <a:lstStyle/>
          <a:p>
            <a:pPr marL="238626" indent="-238626" defTabSz="777240">
              <a:spcBef>
                <a:spcPts val="400"/>
              </a:spcBef>
              <a:buClrTx/>
              <a:buSzPct val="60000"/>
              <a:buFontTx/>
              <a:buBlip>
                <a:blip r:embed="rId2"/>
              </a:buBlip>
              <a:defRPr sz="2380"/>
            </a:pPr>
            <a:r>
              <a:rPr dirty="0"/>
              <a:t>Extracellular phosphate is either used in bone formation, or is excreted (urine/</a:t>
            </a:r>
            <a:r>
              <a:rPr dirty="0" err="1"/>
              <a:t>faeces</a:t>
            </a:r>
            <a:r>
              <a:rPr dirty="0"/>
              <a:t>)</a:t>
            </a:r>
          </a:p>
          <a:p>
            <a:pPr marL="238626" indent="-238626" defTabSz="777240">
              <a:spcBef>
                <a:spcPts val="400"/>
              </a:spcBef>
              <a:buClrTx/>
              <a:buSzPct val="60000"/>
              <a:buFontTx/>
              <a:buBlip>
                <a:blip r:embed="rId2"/>
              </a:buBlip>
              <a:defRPr sz="2380"/>
            </a:pPr>
            <a:r>
              <a:rPr dirty="0"/>
              <a:t>Extracellular phosphate is accumulated via bone resorption, gut absorption, or renal </a:t>
            </a:r>
            <a:r>
              <a:rPr dirty="0" err="1"/>
              <a:t>reabsorbtion</a:t>
            </a:r>
            <a:endParaRPr dirty="0"/>
          </a:p>
          <a:p>
            <a:pPr marL="238626" indent="-238626" defTabSz="777240">
              <a:spcBef>
                <a:spcPts val="400"/>
              </a:spcBef>
              <a:buClrTx/>
              <a:buSzPct val="60000"/>
              <a:buFontTx/>
              <a:buBlip>
                <a:blip r:embed="rId2"/>
              </a:buBlip>
              <a:defRPr sz="2380"/>
            </a:pPr>
            <a:r>
              <a:rPr dirty="0"/>
              <a:t>Dietary phosphate is sourced from meat, dairy, nuts, and seeds. </a:t>
            </a:r>
          </a:p>
        </p:txBody>
      </p:sp>
      <p:sp>
        <p:nvSpPr>
          <p:cNvPr id="217" name="Text Placeholder 2"/>
          <p:cNvSpPr txBox="1"/>
          <p:nvPr/>
        </p:nvSpPr>
        <p:spPr>
          <a:xfrm>
            <a:off x="4661572" y="1600200"/>
            <a:ext cx="4175879" cy="393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240631" indent="-240631">
              <a:spcBef>
                <a:spcPts val="500"/>
              </a:spcBef>
              <a:buSzPct val="60000"/>
              <a:buBlip>
                <a:blip r:embed="rId2"/>
              </a:buBlip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Calcium homeostasis runs off essentially the same principles as phosphate homeostasis</a:t>
            </a:r>
          </a:p>
          <a:p>
            <a:pPr marL="240631" indent="-240631">
              <a:spcBef>
                <a:spcPts val="500"/>
              </a:spcBef>
              <a:buSzPct val="60000"/>
              <a:buBlip>
                <a:blip r:embed="rId2"/>
              </a:buBlip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Dietary calcium sourced include dairy, vegetables, and oily fish</a:t>
            </a:r>
          </a:p>
        </p:txBody>
      </p:sp>
      <p:sp>
        <p:nvSpPr>
          <p:cNvPr id="218" name="The most important thing to get to know for these is the diagram (see next slide)"/>
          <p:cNvSpPr txBox="1"/>
          <p:nvPr/>
        </p:nvSpPr>
        <p:spPr>
          <a:xfrm>
            <a:off x="4719147" y="4487813"/>
            <a:ext cx="3746671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 b="1" u="sng">
                <a:solidFill>
                  <a:srgbClr val="E22400"/>
                </a:solidFill>
              </a:defRPr>
            </a:lvl1pPr>
          </a:lstStyle>
          <a:p>
            <a:r>
              <a:rPr u="none" dirty="0"/>
              <a:t>The most important thing to get to know for these is the diagram 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306476586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77823">
              <a:defRPr sz="4224"/>
            </a:lvl1pPr>
          </a:lstStyle>
          <a:p>
            <a:r>
              <a:t>Phosphate and Calcium Homeostasis</a:t>
            </a:r>
          </a:p>
        </p:txBody>
      </p:sp>
      <p:pic>
        <p:nvPicPr>
          <p:cNvPr id="221" name="6102A000-2CE6-4986-AD22-D76FA1B785E8-L0-001.jpeg" descr="6102A000-2CE6-4986-AD22-D76FA1B785E8-L0-001.jpeg"/>
          <p:cNvPicPr>
            <a:picLocks noChangeAspect="1"/>
          </p:cNvPicPr>
          <p:nvPr/>
        </p:nvPicPr>
        <p:blipFill rotWithShape="1">
          <a:blip r:embed="rId2"/>
          <a:srcRect l="2931" t="5231" r="2931" b="8922"/>
          <a:stretch/>
        </p:blipFill>
        <p:spPr>
          <a:xfrm>
            <a:off x="557212" y="1417637"/>
            <a:ext cx="7686675" cy="51657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3290171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8699-B13E-4605-9737-8B3222DC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32011"/>
            <a:ext cx="8729663" cy="1497013"/>
          </a:xfrm>
        </p:spPr>
        <p:txBody>
          <a:bodyPr/>
          <a:lstStyle/>
          <a:p>
            <a:r>
              <a:rPr lang="en-GB" sz="5400" b="1" dirty="0"/>
              <a:t>Fractures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26223-FCC2-447F-98B0-729CA021D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64" r="1"/>
          <a:stretch/>
        </p:blipFill>
        <p:spPr>
          <a:xfrm>
            <a:off x="3100388" y="3752850"/>
            <a:ext cx="3100387" cy="29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575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Fracture Assessment</a:t>
            </a:r>
          </a:p>
        </p:txBody>
      </p:sp>
      <p:graphicFrame>
        <p:nvGraphicFramePr>
          <p:cNvPr id="226" name="Table"/>
          <p:cNvGraphicFramePr/>
          <p:nvPr>
            <p:extLst>
              <p:ext uri="{D42A27DB-BD31-4B8C-83A1-F6EECF244321}">
                <p14:modId xmlns:p14="http://schemas.microsoft.com/office/powerpoint/2010/main" val="511038416"/>
              </p:ext>
            </p:extLst>
          </p:nvPr>
        </p:nvGraphicFramePr>
        <p:xfrm>
          <a:off x="563118" y="1536192"/>
          <a:ext cx="8017764" cy="4776573"/>
        </p:xfrm>
        <a:graphic>
          <a:graphicData uri="http://schemas.openxmlformats.org/drawingml/2006/table">
            <a:tbl>
              <a:tblPr firstCol="1" bandRow="1"/>
              <a:tblGrid>
                <a:gridCol w="255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3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035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2"/>
                          </a:solidFill>
                          <a:sym typeface="Arial"/>
                        </a:rPr>
                        <a:t>SITE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sz="1800" b="0" dirty="0">
                          <a:sym typeface="Arial"/>
                        </a:rPr>
                        <a:t>Which bone and which section?
</a:t>
                      </a:r>
                      <a:r>
                        <a:rPr sz="1800" b="0" dirty="0" err="1">
                          <a:sym typeface="Arial"/>
                        </a:rPr>
                        <a:t>Eg.</a:t>
                      </a:r>
                      <a:r>
                        <a:rPr sz="1800" b="0" dirty="0">
                          <a:sym typeface="Arial"/>
                        </a:rPr>
                        <a:t> Proximal 1/3 of the tibial shaft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35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chemeClr val="bg2"/>
                          </a:solidFill>
                          <a:sym typeface="Arial"/>
                        </a:rPr>
                        <a:t>PATTERN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sz="1800" b="0" dirty="0">
                          <a:sym typeface="Arial"/>
                        </a:rPr>
                        <a:t>What is the nature of the fracture (aka what type)?
Eg. Transverse, comminuted </a:t>
                      </a:r>
                      <a:r>
                        <a:rPr sz="1800" b="0" dirty="0" err="1">
                          <a:sym typeface="Arial"/>
                        </a:rPr>
                        <a:t>etc</a:t>
                      </a:r>
                      <a:r>
                        <a:rPr sz="1800" b="0" dirty="0">
                          <a:sym typeface="Arial"/>
                        </a:rPr>
                        <a:t>
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73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chemeClr val="bg2"/>
                          </a:solidFill>
                          <a:sym typeface="Arial"/>
                        </a:rPr>
                        <a:t>ANGULATION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sz="1800" b="0" dirty="0">
                          <a:sym typeface="Arial"/>
                        </a:rPr>
                        <a:t>What angle is the displacement is the most distal section of the break - not that important at your stage and you wont be asked to measure anything!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35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chemeClr val="bg2"/>
                          </a:solidFill>
                          <a:sym typeface="Arial"/>
                        </a:rPr>
                        <a:t>JOINT INVOLVEMENT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sz="1800" b="0" dirty="0">
                          <a:sym typeface="Arial"/>
                        </a:rPr>
                        <a:t>Is it </a:t>
                      </a:r>
                      <a:r>
                        <a:rPr sz="1800" b="0" dirty="0">
                          <a:solidFill>
                            <a:srgbClr val="FF0000"/>
                          </a:solidFill>
                          <a:sym typeface="Arial"/>
                        </a:rPr>
                        <a:t>intra-articular</a:t>
                      </a:r>
                      <a:r>
                        <a:rPr sz="1800" b="0" dirty="0">
                          <a:sym typeface="Arial"/>
                        </a:rPr>
                        <a:t> (involving the joint) or </a:t>
                      </a:r>
                      <a:r>
                        <a:rPr sz="1800" b="0" dirty="0">
                          <a:solidFill>
                            <a:srgbClr val="FF0000"/>
                          </a:solidFill>
                          <a:sym typeface="Arial"/>
                        </a:rPr>
                        <a:t>extra-articular</a:t>
                      </a:r>
                      <a:r>
                        <a:rPr sz="1800" b="0" dirty="0">
                          <a:sym typeface="Arial"/>
                        </a:rPr>
                        <a:t> (outside the joint)?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35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2"/>
                          </a:solidFill>
                          <a:sym typeface="Arial"/>
                        </a:rPr>
                        <a:t>SKIN INVOLVEMENT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sz="1800" b="0" dirty="0">
                          <a:sym typeface="Arial"/>
                        </a:rPr>
                        <a:t>Is the fracture </a:t>
                      </a:r>
                      <a:r>
                        <a:rPr sz="1800" b="0" dirty="0">
                          <a:solidFill>
                            <a:srgbClr val="FF0000"/>
                          </a:solidFill>
                          <a:sym typeface="Arial"/>
                        </a:rPr>
                        <a:t>open</a:t>
                      </a:r>
                      <a:r>
                        <a:rPr sz="1800" b="0" dirty="0">
                          <a:sym typeface="Arial"/>
                        </a:rPr>
                        <a:t> or </a:t>
                      </a:r>
                      <a:r>
                        <a:rPr sz="1800" b="0" dirty="0">
                          <a:solidFill>
                            <a:srgbClr val="FF0000"/>
                          </a:solidFill>
                          <a:sym typeface="Arial"/>
                        </a:rPr>
                        <a:t>closed</a:t>
                      </a:r>
                      <a:r>
                        <a:rPr sz="1800" b="0" dirty="0">
                          <a:sym typeface="Arial"/>
                        </a:rPr>
                        <a:t>?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09925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ypes of Fracture..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Types of Fracture...</a:t>
            </a:r>
          </a:p>
        </p:txBody>
      </p:sp>
      <p:pic>
        <p:nvPicPr>
          <p:cNvPr id="229" name="17D2A05D-6168-4F34-84B8-99D285CE9339-L0-001.jpeg" descr="17D2A05D-6168-4F34-84B8-99D285CE9339-L0-001.jpeg"/>
          <p:cNvPicPr>
            <a:picLocks noChangeAspect="1"/>
          </p:cNvPicPr>
          <p:nvPr/>
        </p:nvPicPr>
        <p:blipFill>
          <a:blip r:embed="rId2"/>
          <a:srcRect b="48364"/>
          <a:stretch>
            <a:fillRect/>
          </a:stretch>
        </p:blipFill>
        <p:spPr>
          <a:xfrm>
            <a:off x="328916" y="1536501"/>
            <a:ext cx="8486168" cy="48928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368267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ypes of Fracture..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Types of Fracture...</a:t>
            </a:r>
          </a:p>
        </p:txBody>
      </p:sp>
      <p:pic>
        <p:nvPicPr>
          <p:cNvPr id="232" name="17D2A05D-6168-4F34-84B8-99D285CE9339-L0-001.jpeg" descr="17D2A05D-6168-4F34-84B8-99D285CE9339-L0-001.jpeg"/>
          <p:cNvPicPr>
            <a:picLocks noChangeAspect="1"/>
          </p:cNvPicPr>
          <p:nvPr/>
        </p:nvPicPr>
        <p:blipFill>
          <a:blip r:embed="rId2"/>
          <a:srcRect t="51339"/>
          <a:stretch>
            <a:fillRect/>
          </a:stretch>
        </p:blipFill>
        <p:spPr>
          <a:xfrm>
            <a:off x="325766" y="1417637"/>
            <a:ext cx="8492468" cy="48799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95807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FC1F9-74AB-4D3C-A1CB-9DF5C6B6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5" y="2109019"/>
            <a:ext cx="8834284" cy="1476630"/>
          </a:xfrm>
        </p:spPr>
        <p:txBody>
          <a:bodyPr/>
          <a:lstStyle/>
          <a:p>
            <a:r>
              <a:rPr lang="en-GB" sz="4800" b="1" dirty="0"/>
              <a:t>Bone Classification and Function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DF5A7-0F8D-4E53-878D-B78DDDD72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580" y="3808797"/>
            <a:ext cx="370059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9469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Fracture Heal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Fracture Healing </a:t>
            </a:r>
          </a:p>
        </p:txBody>
      </p:sp>
      <p:sp>
        <p:nvSpPr>
          <p:cNvPr id="235" name="Step 1 - Haematoma Formation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599" cy="2086091"/>
          </a:xfrm>
          <a:prstGeom prst="rect">
            <a:avLst/>
          </a:prstGeom>
        </p:spPr>
        <p:txBody>
          <a:bodyPr/>
          <a:lstStyle/>
          <a:p>
            <a:pPr marL="0" indent="0" defTabSz="630936">
              <a:spcBef>
                <a:spcPts val="300"/>
              </a:spcBef>
              <a:buClrTx/>
              <a:buSzTx/>
              <a:buFontTx/>
              <a:buNone/>
              <a:defRPr sz="1932" b="1" u="sng">
                <a:solidFill>
                  <a:srgbClr val="0061FE"/>
                </a:solidFill>
              </a:defRPr>
            </a:pPr>
            <a:r>
              <a:rPr dirty="0">
                <a:solidFill>
                  <a:schemeClr val="bg2"/>
                </a:solidFill>
              </a:rPr>
              <a:t>Step 1 - </a:t>
            </a:r>
            <a:r>
              <a:rPr dirty="0" err="1">
                <a:solidFill>
                  <a:schemeClr val="bg2"/>
                </a:solidFill>
              </a:rPr>
              <a:t>Haematoma</a:t>
            </a:r>
            <a:r>
              <a:rPr dirty="0">
                <a:solidFill>
                  <a:schemeClr val="bg2"/>
                </a:solidFill>
              </a:rPr>
              <a:t> Formation</a:t>
            </a:r>
          </a:p>
          <a:p>
            <a:pPr marL="193708" indent="-193708" defTabSz="630936">
              <a:spcBef>
                <a:spcPts val="300"/>
              </a:spcBef>
              <a:buClrTx/>
              <a:buFontTx/>
              <a:defRPr sz="1932"/>
            </a:pPr>
            <a:r>
              <a:rPr dirty="0"/>
              <a:t>Traumatic rupture of blood vessels at fracture site </a:t>
            </a:r>
          </a:p>
          <a:p>
            <a:pPr marL="193708" indent="-193708" defTabSz="630936">
              <a:spcBef>
                <a:spcPts val="300"/>
              </a:spcBef>
              <a:buClrTx/>
              <a:buFontTx/>
              <a:defRPr sz="1932"/>
            </a:pPr>
            <a:r>
              <a:rPr dirty="0"/>
              <a:t>Bleeding —&gt; </a:t>
            </a:r>
            <a:r>
              <a:rPr dirty="0" err="1"/>
              <a:t>Haematoma</a:t>
            </a:r>
            <a:r>
              <a:rPr dirty="0"/>
              <a:t> formation </a:t>
            </a:r>
          </a:p>
          <a:p>
            <a:pPr marL="193708" indent="-193708" defTabSz="630936">
              <a:spcBef>
                <a:spcPts val="300"/>
              </a:spcBef>
              <a:buClrTx/>
              <a:buFontTx/>
              <a:defRPr sz="1932"/>
            </a:pPr>
            <a:r>
              <a:rPr dirty="0"/>
              <a:t>Reduced blood supply to bone cells, starving them of nutrients </a:t>
            </a:r>
          </a:p>
        </p:txBody>
      </p:sp>
      <p:sp>
        <p:nvSpPr>
          <p:cNvPr id="236" name="Shape 24"/>
          <p:cNvSpPr txBox="1">
            <a:spLocks noGrp="1"/>
          </p:cNvSpPr>
          <p:nvPr>
            <p:ph type="body" idx="13"/>
          </p:nvPr>
        </p:nvSpPr>
        <p:spPr>
          <a:xfrm>
            <a:off x="4648200" y="1600200"/>
            <a:ext cx="4038599" cy="20860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 defTabSz="530351">
              <a:spcBef>
                <a:spcPts val="200"/>
              </a:spcBef>
              <a:buClrTx/>
              <a:buSzTx/>
              <a:buFontTx/>
              <a:buNone/>
              <a:defRPr sz="1624" b="1" u="sng">
                <a:solidFill>
                  <a:srgbClr val="0061FE"/>
                </a:solidFill>
              </a:defRPr>
            </a:pPr>
            <a:r>
              <a:rPr dirty="0">
                <a:solidFill>
                  <a:schemeClr val="bg2"/>
                </a:solidFill>
              </a:rPr>
              <a:t>Step 2 - Fibrocartilage (soft) Callus Formation  </a:t>
            </a:r>
          </a:p>
          <a:p>
            <a:pPr marL="162827" indent="-162827" defTabSz="530351">
              <a:spcBef>
                <a:spcPts val="200"/>
              </a:spcBef>
              <a:buClrTx/>
              <a:buFontTx/>
              <a:defRPr sz="1624"/>
            </a:pPr>
            <a:r>
              <a:rPr dirty="0"/>
              <a:t>New capillaries grow at fracture site, supplying nutrients for repair</a:t>
            </a:r>
          </a:p>
          <a:p>
            <a:pPr marL="162827" indent="-162827" defTabSz="530351">
              <a:spcBef>
                <a:spcPts val="200"/>
              </a:spcBef>
              <a:buClrTx/>
              <a:buFontTx/>
              <a:defRPr sz="1624"/>
            </a:pPr>
            <a:r>
              <a:rPr dirty="0"/>
              <a:t>Dead tissues undergo phagocytosis</a:t>
            </a:r>
          </a:p>
          <a:p>
            <a:pPr marL="162827" indent="-162827" defTabSz="530351">
              <a:spcBef>
                <a:spcPts val="200"/>
              </a:spcBef>
              <a:buClrTx/>
              <a:buFontTx/>
              <a:defRPr sz="1624"/>
            </a:pPr>
            <a:r>
              <a:rPr dirty="0"/>
              <a:t>Connective tissues (collagen and fibrocartilage) form a repair tissue (soft callus) splinting the bone</a:t>
            </a:r>
          </a:p>
        </p:txBody>
      </p:sp>
      <p:pic>
        <p:nvPicPr>
          <p:cNvPr id="237" name="AB4B9EDA-C194-4C06-A099-A18937CF5D7E-L0-001.jpeg" descr="AB4B9EDA-C194-4C06-A099-A18937CF5D7E-L0-001.jpeg"/>
          <p:cNvPicPr>
            <a:picLocks noChangeAspect="1"/>
          </p:cNvPicPr>
          <p:nvPr/>
        </p:nvPicPr>
        <p:blipFill>
          <a:blip r:embed="rId2"/>
          <a:srcRect l="3320" t="9164" r="49120" b="48192"/>
          <a:stretch>
            <a:fillRect/>
          </a:stretch>
        </p:blipFill>
        <p:spPr>
          <a:xfrm>
            <a:off x="766916" y="3630544"/>
            <a:ext cx="3037078" cy="3037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AB4B9EDA-C194-4C06-A099-A18937CF5D7E-L0-001.jpeg" descr="AB4B9EDA-C194-4C06-A099-A18937CF5D7E-L0-001.jpeg"/>
          <p:cNvPicPr>
            <a:picLocks noChangeAspect="1"/>
          </p:cNvPicPr>
          <p:nvPr/>
        </p:nvPicPr>
        <p:blipFill>
          <a:blip r:embed="rId2"/>
          <a:srcRect l="49583" t="7508" r="4057" b="48243"/>
          <a:stretch>
            <a:fillRect/>
          </a:stretch>
        </p:blipFill>
        <p:spPr>
          <a:xfrm>
            <a:off x="5147187" y="3787166"/>
            <a:ext cx="2799689" cy="2980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621307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Fracture heal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Fracture healing</a:t>
            </a:r>
          </a:p>
        </p:txBody>
      </p:sp>
      <p:sp>
        <p:nvSpPr>
          <p:cNvPr id="241" name="Step 3 - Bony Callus Formation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599" cy="2133838"/>
          </a:xfrm>
          <a:prstGeom prst="rect">
            <a:avLst/>
          </a:prstGeom>
        </p:spPr>
        <p:txBody>
          <a:bodyPr/>
          <a:lstStyle/>
          <a:p>
            <a:pPr marL="0" indent="0" defTabSz="585215">
              <a:spcBef>
                <a:spcPts val="300"/>
              </a:spcBef>
              <a:buClrTx/>
              <a:buSzTx/>
              <a:buFontTx/>
              <a:buNone/>
              <a:defRPr sz="1792" b="1" u="sng">
                <a:solidFill>
                  <a:srgbClr val="0061FE"/>
                </a:solidFill>
              </a:defRPr>
            </a:pPr>
            <a:r>
              <a:rPr dirty="0">
                <a:solidFill>
                  <a:schemeClr val="bg2"/>
                </a:solidFill>
              </a:rPr>
              <a:t>Step 3 - Bony Callus Formation </a:t>
            </a:r>
          </a:p>
          <a:p>
            <a:pPr marL="179671" indent="-179671" defTabSz="585215">
              <a:spcBef>
                <a:spcPts val="300"/>
              </a:spcBef>
              <a:buClrTx/>
              <a:buFontTx/>
              <a:defRPr sz="1792"/>
            </a:pPr>
            <a:r>
              <a:rPr dirty="0"/>
              <a:t>Osteoblasts and osteoclasts migrate to fracture site and divide </a:t>
            </a:r>
          </a:p>
          <a:p>
            <a:pPr marL="179671" indent="-179671" defTabSz="585215">
              <a:spcBef>
                <a:spcPts val="300"/>
              </a:spcBef>
              <a:buClrTx/>
              <a:buFontTx/>
              <a:defRPr sz="1792"/>
            </a:pPr>
            <a:r>
              <a:rPr dirty="0"/>
              <a:t>They replace soft fibrocartilage with spongy bone to form a hard callus</a:t>
            </a:r>
          </a:p>
          <a:p>
            <a:pPr marL="179671" indent="-179671" defTabSz="585215">
              <a:spcBef>
                <a:spcPts val="300"/>
              </a:spcBef>
              <a:buClrTx/>
              <a:buFontTx/>
              <a:defRPr sz="1792"/>
            </a:pPr>
            <a:r>
              <a:rPr dirty="0"/>
              <a:t>Forms a bulge at fracture site</a:t>
            </a:r>
          </a:p>
        </p:txBody>
      </p:sp>
      <p:sp>
        <p:nvSpPr>
          <p:cNvPr id="242" name="Shape 24"/>
          <p:cNvSpPr txBox="1">
            <a:spLocks noGrp="1"/>
          </p:cNvSpPr>
          <p:nvPr>
            <p:ph type="body" idx="13"/>
          </p:nvPr>
        </p:nvSpPr>
        <p:spPr>
          <a:xfrm>
            <a:off x="4648200" y="1600200"/>
            <a:ext cx="4038599" cy="21338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 defTabSz="585215">
              <a:spcBef>
                <a:spcPts val="300"/>
              </a:spcBef>
              <a:buClrTx/>
              <a:buSzTx/>
              <a:buFontTx/>
              <a:buNone/>
              <a:defRPr sz="1792" b="1" u="sng">
                <a:solidFill>
                  <a:srgbClr val="0061FE"/>
                </a:solidFill>
              </a:defRPr>
            </a:pPr>
            <a:r>
              <a:rPr dirty="0">
                <a:solidFill>
                  <a:schemeClr val="bg2"/>
                </a:solidFill>
              </a:rPr>
              <a:t>Step 4 - Bone </a:t>
            </a:r>
            <a:r>
              <a:rPr dirty="0" err="1">
                <a:solidFill>
                  <a:schemeClr val="bg2"/>
                </a:solidFill>
              </a:rPr>
              <a:t>Remodelling</a:t>
            </a:r>
            <a:r>
              <a:rPr dirty="0">
                <a:solidFill>
                  <a:schemeClr val="bg2"/>
                </a:solidFill>
              </a:rPr>
              <a:t> </a:t>
            </a:r>
          </a:p>
          <a:p>
            <a:pPr marL="179671" indent="-179671" defTabSz="585215">
              <a:spcBef>
                <a:spcPts val="300"/>
              </a:spcBef>
              <a:buClrTx/>
              <a:buFontTx/>
              <a:defRPr sz="1792"/>
            </a:pPr>
            <a:r>
              <a:rPr dirty="0"/>
              <a:t>Bony callus is </a:t>
            </a:r>
            <a:r>
              <a:rPr dirty="0" err="1"/>
              <a:t>remodelled</a:t>
            </a:r>
            <a:r>
              <a:rPr dirty="0"/>
              <a:t> in response to mechanical stress (see Wolff’s law)</a:t>
            </a:r>
          </a:p>
          <a:p>
            <a:pPr marL="179671" indent="-179671" defTabSz="585215">
              <a:spcBef>
                <a:spcPts val="300"/>
              </a:spcBef>
              <a:buClrTx/>
              <a:buFontTx/>
              <a:defRPr sz="1792"/>
            </a:pPr>
            <a:r>
              <a:rPr dirty="0"/>
              <a:t>Strong, permanent patch at the fracture site is formed </a:t>
            </a:r>
          </a:p>
          <a:p>
            <a:pPr marL="179671" indent="-179671" defTabSz="585215">
              <a:spcBef>
                <a:spcPts val="300"/>
              </a:spcBef>
              <a:buClrTx/>
              <a:buFontTx/>
              <a:defRPr sz="1792"/>
            </a:pPr>
            <a:r>
              <a:rPr dirty="0"/>
              <a:t>New bone is stronger and more compact</a:t>
            </a:r>
          </a:p>
        </p:txBody>
      </p:sp>
      <p:pic>
        <p:nvPicPr>
          <p:cNvPr id="243" name="AB4B9EDA-C194-4C06-A099-A18937CF5D7E-L0-001.jpeg" descr="AB4B9EDA-C194-4C06-A099-A18937CF5D7E-L0-001.jpeg"/>
          <p:cNvPicPr>
            <a:picLocks noChangeAspect="1"/>
          </p:cNvPicPr>
          <p:nvPr/>
        </p:nvPicPr>
        <p:blipFill>
          <a:blip r:embed="rId2"/>
          <a:srcRect l="5119" t="53788" r="52222" b="3512"/>
          <a:stretch>
            <a:fillRect/>
          </a:stretch>
        </p:blipFill>
        <p:spPr>
          <a:xfrm>
            <a:off x="950079" y="3689940"/>
            <a:ext cx="2734790" cy="3053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AB4B9EDA-C194-4C06-A099-A18937CF5D7E-L0-001.jpeg" descr="AB4B9EDA-C194-4C06-A099-A18937CF5D7E-L0-001.jpeg"/>
          <p:cNvPicPr>
            <a:picLocks noChangeAspect="1"/>
          </p:cNvPicPr>
          <p:nvPr/>
        </p:nvPicPr>
        <p:blipFill>
          <a:blip r:embed="rId2"/>
          <a:srcRect l="49114" t="52229" r="3997" b="1280"/>
          <a:stretch>
            <a:fillRect/>
          </a:stretch>
        </p:blipFill>
        <p:spPr>
          <a:xfrm>
            <a:off x="5396890" y="3649935"/>
            <a:ext cx="2797032" cy="30930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521265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F6A4-953C-43F7-A650-AE9E61EB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" y="2286000"/>
            <a:ext cx="8829675" cy="1143000"/>
          </a:xfrm>
        </p:spPr>
        <p:txBody>
          <a:bodyPr/>
          <a:lstStyle/>
          <a:p>
            <a:r>
              <a:rPr lang="en-GB" sz="6000" b="1" dirty="0"/>
              <a:t>Joint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03906373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By Degree of Mov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By Degree of Movement </a:t>
            </a:r>
          </a:p>
        </p:txBody>
      </p:sp>
      <p:graphicFrame>
        <p:nvGraphicFramePr>
          <p:cNvPr id="250" name="Table"/>
          <p:cNvGraphicFramePr/>
          <p:nvPr>
            <p:extLst>
              <p:ext uri="{D42A27DB-BD31-4B8C-83A1-F6EECF244321}">
                <p14:modId xmlns:p14="http://schemas.microsoft.com/office/powerpoint/2010/main" val="1736806495"/>
              </p:ext>
            </p:extLst>
          </p:nvPr>
        </p:nvGraphicFramePr>
        <p:xfrm>
          <a:off x="457200" y="1624012"/>
          <a:ext cx="7991445" cy="3219501"/>
        </p:xfrm>
        <a:graphic>
          <a:graphicData uri="http://schemas.openxmlformats.org/drawingml/2006/table">
            <a:tbl>
              <a:tblPr firstRow="1" bandRow="1"/>
              <a:tblGrid>
                <a:gridCol w="2663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84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GB" sz="1800" b="1" dirty="0">
                        <a:solidFill>
                          <a:schemeClr val="bg2"/>
                        </a:solidFill>
                        <a:sym typeface="Arial"/>
                      </a:endParaRPr>
                    </a:p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 err="1">
                          <a:solidFill>
                            <a:schemeClr val="bg2"/>
                          </a:solidFill>
                          <a:sym typeface="Arial"/>
                        </a:rPr>
                        <a:t>Synarthros</a:t>
                      </a:r>
                      <a:r>
                        <a:rPr lang="en-GB" sz="1800" b="1" dirty="0">
                          <a:solidFill>
                            <a:schemeClr val="bg2"/>
                          </a:solidFill>
                          <a:sym typeface="Arial"/>
                        </a:rPr>
                        <a:t>e</a:t>
                      </a:r>
                      <a:r>
                        <a:rPr sz="1800" b="1" dirty="0">
                          <a:solidFill>
                            <a:schemeClr val="bg2"/>
                          </a:solidFill>
                          <a:sym typeface="Arial"/>
                        </a:rPr>
                        <a:t>s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GB" sz="1800" b="1" dirty="0">
                        <a:solidFill>
                          <a:schemeClr val="bg2"/>
                        </a:solidFill>
                        <a:sym typeface="Arial"/>
                      </a:endParaRPr>
                    </a:p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2"/>
                          </a:solidFill>
                          <a:sym typeface="Arial"/>
                        </a:rPr>
                        <a:t>Amphiarthroses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GB" sz="1800" b="1" dirty="0">
                        <a:solidFill>
                          <a:schemeClr val="bg2"/>
                        </a:solidFill>
                        <a:sym typeface="Arial"/>
                      </a:endParaRPr>
                    </a:p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2"/>
                          </a:solidFill>
                          <a:sym typeface="Arial"/>
                        </a:rPr>
                        <a:t>Diarthroses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84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0">
                          <a:sym typeface="Arial"/>
                        </a:rPr>
                        <a:t>Immobile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0">
                          <a:sym typeface="Arial"/>
                        </a:rPr>
                        <a:t>Slightly Mobile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0">
                          <a:sym typeface="Arial"/>
                        </a:rPr>
                        <a:t>Freely mobile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84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0">
                          <a:sym typeface="Arial"/>
                        </a:rPr>
                        <a:t>Mostly fibrous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0">
                          <a:sym typeface="Arial"/>
                        </a:rPr>
                        <a:t>Mostly cartilaginous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0">
                          <a:sym typeface="Arial"/>
                        </a:rPr>
                        <a:t>Mostly synovial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84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0" dirty="0" err="1">
                          <a:sym typeface="Arial"/>
                        </a:rPr>
                        <a:t>Eg.</a:t>
                      </a:r>
                      <a:r>
                        <a:rPr sz="1800" b="0" dirty="0">
                          <a:sym typeface="Arial"/>
                        </a:rPr>
                        <a:t> </a:t>
                      </a:r>
                      <a:r>
                        <a:rPr sz="1800" b="0" dirty="0">
                          <a:solidFill>
                            <a:srgbClr val="FF0000"/>
                          </a:solidFill>
                          <a:sym typeface="Arial"/>
                        </a:rPr>
                        <a:t>Between skull sutures</a:t>
                      </a:r>
                      <a:r>
                        <a:rPr lang="en-GB" sz="1800" b="0" dirty="0">
                          <a:solidFill>
                            <a:srgbClr val="FF0000"/>
                          </a:solidFill>
                          <a:sym typeface="Arial"/>
                        </a:rPr>
                        <a:t>, manubriosternal joint</a:t>
                      </a:r>
                      <a:r>
                        <a:rPr sz="1800" b="0" dirty="0">
                          <a:solidFill>
                            <a:srgbClr val="FF0000"/>
                          </a:solidFill>
                          <a:sym typeface="Arial"/>
                        </a:rPr>
                        <a:t>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0" dirty="0" err="1">
                          <a:sym typeface="Arial"/>
                        </a:rPr>
                        <a:t>Eg.</a:t>
                      </a:r>
                      <a:r>
                        <a:rPr sz="1800" b="0" dirty="0">
                          <a:sym typeface="Arial"/>
                        </a:rPr>
                        <a:t> </a:t>
                      </a:r>
                      <a:r>
                        <a:rPr sz="1800" b="0" dirty="0">
                          <a:solidFill>
                            <a:srgbClr val="FF0000"/>
                          </a:solidFill>
                          <a:sym typeface="Arial"/>
                        </a:rPr>
                        <a:t>Intervertebral discs</a:t>
                      </a:r>
                      <a:r>
                        <a:rPr lang="en-GB" sz="1800" b="0" dirty="0">
                          <a:solidFill>
                            <a:srgbClr val="FF0000"/>
                          </a:solidFill>
                          <a:sym typeface="Arial"/>
                        </a:rPr>
                        <a:t>, pubic symphysis</a:t>
                      </a:r>
                      <a:endParaRPr sz="1800" b="0" dirty="0">
                        <a:solidFill>
                          <a:srgbClr val="FF0000"/>
                        </a:solidFill>
                        <a:sym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0" dirty="0" err="1">
                          <a:sym typeface="Arial"/>
                        </a:rPr>
                        <a:t>Eg.</a:t>
                      </a:r>
                      <a:r>
                        <a:rPr sz="1800" b="0" dirty="0">
                          <a:sym typeface="Arial"/>
                        </a:rPr>
                        <a:t> </a:t>
                      </a:r>
                      <a:r>
                        <a:rPr sz="1800" b="0" dirty="0">
                          <a:solidFill>
                            <a:srgbClr val="FF0000"/>
                          </a:solidFill>
                          <a:sym typeface="Arial"/>
                        </a:rPr>
                        <a:t>Hip</a:t>
                      </a:r>
                      <a:r>
                        <a:rPr lang="en-GB" sz="1800" b="0" dirty="0">
                          <a:solidFill>
                            <a:srgbClr val="FF0000"/>
                          </a:solidFill>
                          <a:sym typeface="Arial"/>
                        </a:rPr>
                        <a:t>,shoulder joint, elbow joint</a:t>
                      </a:r>
                      <a:endParaRPr sz="1800" b="0" dirty="0">
                        <a:solidFill>
                          <a:srgbClr val="FF0000"/>
                        </a:solidFill>
                        <a:sym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14556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By Struc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By Structure </a:t>
            </a:r>
          </a:p>
        </p:txBody>
      </p:sp>
      <p:graphicFrame>
        <p:nvGraphicFramePr>
          <p:cNvPr id="253" name="Table"/>
          <p:cNvGraphicFramePr/>
          <p:nvPr>
            <p:extLst>
              <p:ext uri="{D42A27DB-BD31-4B8C-83A1-F6EECF244321}">
                <p14:modId xmlns:p14="http://schemas.microsoft.com/office/powerpoint/2010/main" val="3864508605"/>
              </p:ext>
            </p:extLst>
          </p:nvPr>
        </p:nvGraphicFramePr>
        <p:xfrm>
          <a:off x="457200" y="1930609"/>
          <a:ext cx="8040192" cy="3627120"/>
        </p:xfrm>
        <a:graphic>
          <a:graphicData uri="http://schemas.openxmlformats.org/drawingml/2006/table">
            <a:tbl>
              <a:tblPr firstRow="1" bandRow="1"/>
              <a:tblGrid>
                <a:gridCol w="2680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444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GB" sz="2000" b="1" dirty="0">
                        <a:solidFill>
                          <a:schemeClr val="bg2"/>
                        </a:solidFill>
                        <a:sym typeface="Arial"/>
                      </a:endParaRPr>
                    </a:p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solidFill>
                            <a:schemeClr val="bg2"/>
                          </a:solidFill>
                          <a:sym typeface="Arial"/>
                        </a:rPr>
                        <a:t>Fibrous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GB" sz="2000" b="1" dirty="0">
                        <a:solidFill>
                          <a:schemeClr val="bg2"/>
                        </a:solidFill>
                        <a:sym typeface="Arial"/>
                      </a:endParaRPr>
                    </a:p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solidFill>
                            <a:schemeClr val="bg2"/>
                          </a:solidFill>
                          <a:sym typeface="Arial"/>
                        </a:rPr>
                        <a:t>Cartilaginous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GB" sz="2000" b="1" dirty="0">
                        <a:solidFill>
                          <a:schemeClr val="bg2"/>
                        </a:solidFill>
                        <a:sym typeface="Arial"/>
                      </a:endParaRPr>
                    </a:p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solidFill>
                            <a:schemeClr val="bg2"/>
                          </a:solidFill>
                          <a:sym typeface="Arial"/>
                        </a:rPr>
                        <a:t>Synovial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237">
                <a:tc>
                  <a:txBody>
                    <a:bodyPr/>
                    <a:lstStyle/>
                    <a:p>
                      <a:pPr marL="140368" indent="-140368" algn="ctr">
                        <a:buSzPct val="100000"/>
                        <a:buChar char="-"/>
                        <a:defRPr sz="1400">
                          <a:sym typeface="Arial"/>
                        </a:defRPr>
                      </a:pPr>
                      <a:r>
                        <a:rPr sz="1800"/>
                        <a:t>Held together by fibrous tissue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dirty="0">
                          <a:sym typeface="Arial"/>
                        </a:rPr>
                        <a:t>- Held together by cartilage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140368" indent="-140368" algn="ctr">
                        <a:buSzPct val="100000"/>
                        <a:buChar char="-"/>
                        <a:defRPr sz="1400">
                          <a:sym typeface="Arial"/>
                        </a:defRPr>
                      </a:pPr>
                      <a:r>
                        <a:rPr sz="1800" dirty="0"/>
                        <a:t>Held together by a synovial fluid filled capsule </a:t>
                      </a:r>
                    </a:p>
                    <a:p>
                      <a:pPr marL="140368" indent="-140368" algn="ctr">
                        <a:buSzPct val="100000"/>
                        <a:buChar char="-"/>
                        <a:defRPr sz="1400">
                          <a:sym typeface="Arial"/>
                        </a:defRPr>
                      </a:pPr>
                      <a:r>
                        <a:rPr sz="1800" dirty="0"/>
                        <a:t>All have articulations cartilage, a joint capsule, a joint cavity, synovial fluid, and reinforcing ligaments</a:t>
                      </a:r>
                    </a:p>
                    <a:p>
                      <a:pPr marL="140368" indent="-140368" algn="ctr">
                        <a:buSzPct val="100000"/>
                        <a:buChar char="-"/>
                        <a:defRPr sz="1400">
                          <a:sym typeface="Arial"/>
                        </a:defRPr>
                      </a:pPr>
                      <a:r>
                        <a:rPr sz="1800" dirty="0"/>
                        <a:t>In some joints bursa (eg. in hip) or menisci (eg. In knee) are present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31937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lassification of synovial joints..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Classification of synovial joints...</a:t>
            </a:r>
          </a:p>
        </p:txBody>
      </p:sp>
      <p:sp>
        <p:nvSpPr>
          <p:cNvPr id="256" name="Ball &amp; Socket…"/>
          <p:cNvSpPr txBox="1"/>
          <p:nvPr/>
        </p:nvSpPr>
        <p:spPr>
          <a:xfrm>
            <a:off x="451181" y="1718486"/>
            <a:ext cx="317073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 u="sng"/>
            </a:pPr>
            <a:r>
              <a:rPr sz="1600" dirty="0"/>
              <a:t>Ball &amp; Socket</a:t>
            </a:r>
          </a:p>
          <a:p>
            <a:pPr marL="140368" indent="-140368">
              <a:buSzPct val="100000"/>
              <a:buChar char="-"/>
            </a:pPr>
            <a:r>
              <a:rPr sz="1600" dirty="0"/>
              <a:t>Ball within a socket (pretty much as the name suggests)</a:t>
            </a:r>
          </a:p>
          <a:p>
            <a:pPr marL="140368" indent="-140368">
              <a:buSzPct val="100000"/>
              <a:buChar char="-"/>
            </a:pPr>
            <a:r>
              <a:rPr sz="1600" dirty="0"/>
              <a:t>Wide range of movement in all planes </a:t>
            </a:r>
          </a:p>
          <a:p>
            <a:pPr marL="140368" indent="-140368">
              <a:buSzPct val="100000"/>
              <a:buChar char="-"/>
            </a:pPr>
            <a:r>
              <a:rPr sz="1600" dirty="0"/>
              <a:t>Shoulder and hip joint</a:t>
            </a:r>
          </a:p>
        </p:txBody>
      </p:sp>
      <p:sp>
        <p:nvSpPr>
          <p:cNvPr id="257" name="Condyloid…"/>
          <p:cNvSpPr txBox="1"/>
          <p:nvPr/>
        </p:nvSpPr>
        <p:spPr>
          <a:xfrm>
            <a:off x="3022279" y="4650152"/>
            <a:ext cx="317073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u="sng"/>
            </a:pPr>
            <a:r>
              <a:rPr sz="1800" dirty="0"/>
              <a:t>Condyloid </a:t>
            </a:r>
          </a:p>
          <a:p>
            <a:pPr marL="140368" indent="-140368">
              <a:buSzPct val="100000"/>
              <a:buChar char="-"/>
            </a:pPr>
            <a:r>
              <a:rPr sz="1800" dirty="0"/>
              <a:t>Oval sitting within oval cavity</a:t>
            </a:r>
          </a:p>
          <a:p>
            <a:pPr marL="140368" indent="-140368">
              <a:buSzPct val="100000"/>
              <a:buChar char="-"/>
            </a:pPr>
            <a:r>
              <a:rPr sz="1800" dirty="0"/>
              <a:t>Movement in two planes </a:t>
            </a:r>
          </a:p>
          <a:p>
            <a:pPr marL="140368" indent="-140368">
              <a:buSzPct val="100000"/>
              <a:buChar char="-"/>
            </a:pPr>
            <a:r>
              <a:rPr sz="1800" dirty="0" err="1"/>
              <a:t>Metacarpophalyngeal</a:t>
            </a:r>
            <a:endParaRPr sz="1800" dirty="0"/>
          </a:p>
        </p:txBody>
      </p:sp>
      <p:sp>
        <p:nvSpPr>
          <p:cNvPr id="258" name="Hinge Joint…"/>
          <p:cNvSpPr txBox="1"/>
          <p:nvPr/>
        </p:nvSpPr>
        <p:spPr>
          <a:xfrm>
            <a:off x="5854492" y="1575881"/>
            <a:ext cx="286535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u="sng"/>
            </a:pPr>
            <a:r>
              <a:rPr sz="1600" dirty="0"/>
              <a:t>Hinge Joint</a:t>
            </a:r>
          </a:p>
          <a:p>
            <a:pPr marL="140368" indent="-140368">
              <a:buSzPct val="100000"/>
              <a:buChar char="-"/>
            </a:pPr>
            <a:r>
              <a:rPr sz="1600" dirty="0"/>
              <a:t>Elongated oval in a curved socket </a:t>
            </a:r>
          </a:p>
          <a:p>
            <a:pPr marL="140368" indent="-140368">
              <a:buSzPct val="100000"/>
              <a:buChar char="-"/>
            </a:pPr>
            <a:r>
              <a:rPr sz="1600" dirty="0"/>
              <a:t>Large range of movement in a single plane</a:t>
            </a:r>
          </a:p>
          <a:p>
            <a:pPr marL="140368" indent="-140368">
              <a:buSzPct val="100000"/>
              <a:buChar char="-"/>
            </a:pPr>
            <a:r>
              <a:rPr sz="1600" dirty="0"/>
              <a:t>Elbow</a:t>
            </a:r>
          </a:p>
        </p:txBody>
      </p:sp>
      <p:pic>
        <p:nvPicPr>
          <p:cNvPr id="259" name="226A4F4E-B65A-438C-B353-A029265272D2-L0-001.jpeg" descr="226A4F4E-B65A-438C-B353-A029265272D2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02" y="3588995"/>
            <a:ext cx="2326426" cy="2906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D530691D-D351-4867-AFED-3815E571B4EE-L0-001.jpeg" descr="D530691D-D351-4867-AFED-3815E571B4EE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655" y="1674785"/>
            <a:ext cx="2006195" cy="2902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AD67F8AC-E137-4165-AFA4-558F9B1E28AF-L0-001.jpeg" descr="AD67F8AC-E137-4165-AFA4-558F9B1E28AF-L0-0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321" y="3128102"/>
            <a:ext cx="2205066" cy="35814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41772870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lassification of synovial joints..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Classification of synovial joints...</a:t>
            </a:r>
          </a:p>
        </p:txBody>
      </p:sp>
      <p:sp>
        <p:nvSpPr>
          <p:cNvPr id="264" name="Pivot…"/>
          <p:cNvSpPr txBox="1"/>
          <p:nvPr/>
        </p:nvSpPr>
        <p:spPr>
          <a:xfrm>
            <a:off x="489380" y="1670739"/>
            <a:ext cx="322203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u="sng"/>
            </a:pPr>
            <a:r>
              <a:rPr sz="1600" dirty="0"/>
              <a:t>Pivot</a:t>
            </a:r>
          </a:p>
          <a:p>
            <a:pPr marL="140368" indent="-140368">
              <a:buSzPct val="100000"/>
              <a:buChar char="-"/>
            </a:pPr>
            <a:r>
              <a:rPr sz="1600" dirty="0"/>
              <a:t>Bone pivots around an axis</a:t>
            </a:r>
          </a:p>
          <a:p>
            <a:pPr marL="140368" indent="-140368">
              <a:buSzPct val="100000"/>
              <a:buChar char="-"/>
            </a:pPr>
            <a:r>
              <a:rPr sz="1600" dirty="0"/>
              <a:t>Allows a large amount of rotation</a:t>
            </a:r>
          </a:p>
          <a:p>
            <a:pPr marL="140368" indent="-140368">
              <a:buSzPct val="100000"/>
              <a:buChar char="-"/>
            </a:pPr>
            <a:r>
              <a:rPr sz="1600" dirty="0"/>
              <a:t>C1/C2 </a:t>
            </a:r>
          </a:p>
        </p:txBody>
      </p:sp>
      <p:sp>
        <p:nvSpPr>
          <p:cNvPr id="265" name="Saddle…"/>
          <p:cNvSpPr txBox="1"/>
          <p:nvPr/>
        </p:nvSpPr>
        <p:spPr>
          <a:xfrm>
            <a:off x="3442619" y="4667837"/>
            <a:ext cx="2897464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sz="1600" b="1" u="sng" dirty="0"/>
              <a:t>Saddle</a:t>
            </a:r>
            <a:r>
              <a:rPr sz="1600" dirty="0"/>
              <a:t> </a:t>
            </a:r>
          </a:p>
          <a:p>
            <a:pPr marL="140368" indent="-140368">
              <a:buSzPct val="100000"/>
              <a:buChar char="-"/>
            </a:pPr>
            <a:r>
              <a:rPr sz="1600" dirty="0"/>
              <a:t>Two saddle shaped surfaces articulating </a:t>
            </a:r>
          </a:p>
          <a:p>
            <a:pPr marL="140368" indent="-140368">
              <a:buSzPct val="100000"/>
              <a:buChar char="-"/>
            </a:pPr>
            <a:r>
              <a:rPr sz="1600" dirty="0"/>
              <a:t>Movement in two planes </a:t>
            </a:r>
          </a:p>
          <a:p>
            <a:pPr marL="140368" indent="-140368">
              <a:buSzPct val="100000"/>
              <a:buChar char="-"/>
            </a:pPr>
            <a:r>
              <a:rPr sz="1600" dirty="0"/>
              <a:t>Thumb </a:t>
            </a:r>
          </a:p>
        </p:txBody>
      </p:sp>
      <p:sp>
        <p:nvSpPr>
          <p:cNvPr id="266" name="Gliding…"/>
          <p:cNvSpPr txBox="1"/>
          <p:nvPr/>
        </p:nvSpPr>
        <p:spPr>
          <a:xfrm>
            <a:off x="5799671" y="1670739"/>
            <a:ext cx="3016849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u="sng"/>
            </a:pPr>
            <a:r>
              <a:rPr sz="1600" dirty="0"/>
              <a:t>Gliding</a:t>
            </a:r>
          </a:p>
          <a:p>
            <a:pPr marL="140368" indent="-140368">
              <a:buSzPct val="100000"/>
              <a:buChar char="-"/>
            </a:pPr>
            <a:r>
              <a:rPr sz="1600" dirty="0"/>
              <a:t>Two flat surfaces articulating </a:t>
            </a:r>
          </a:p>
          <a:p>
            <a:pPr marL="140368" indent="-140368">
              <a:buSzPct val="100000"/>
              <a:buChar char="-"/>
            </a:pPr>
            <a:r>
              <a:rPr sz="1600" dirty="0"/>
              <a:t>Limited movement in 2 planes </a:t>
            </a:r>
          </a:p>
          <a:p>
            <a:pPr marL="140368" indent="-140368">
              <a:buSzPct val="100000"/>
              <a:buChar char="-"/>
            </a:pPr>
            <a:r>
              <a:rPr sz="1600" dirty="0"/>
              <a:t>Carpal joints</a:t>
            </a:r>
          </a:p>
        </p:txBody>
      </p:sp>
      <p:pic>
        <p:nvPicPr>
          <p:cNvPr id="267" name="DFA44A66-412F-47B9-8ADA-62563E40C91A-L0-001.jpeg" descr="DFA44A66-412F-47B9-8ADA-62563E40C91A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40" y="2782512"/>
            <a:ext cx="2181760" cy="2725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041F3011-C4DC-4968-855F-102424F57E57-L0-001.jpeg" descr="041F3011-C4DC-4968-855F-102424F57E57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772" y="1846091"/>
            <a:ext cx="1524456" cy="284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19F45CF7-FC13-449A-A489-D52EC9FE4407-L0-001.jpeg" descr="19F45CF7-FC13-449A-A489-D52EC9FE4407-L0-0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240" y="3105211"/>
            <a:ext cx="1777052" cy="31663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312979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FAB76-9FFB-433D-8D63-8F3B1A92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2271713"/>
            <a:ext cx="8815387" cy="1771650"/>
          </a:xfrm>
        </p:spPr>
        <p:txBody>
          <a:bodyPr/>
          <a:lstStyle/>
          <a:p>
            <a:r>
              <a:rPr lang="en-GB" sz="5400" b="1" dirty="0"/>
              <a:t>Collagen, Tendons, and Ligaments</a:t>
            </a:r>
          </a:p>
        </p:txBody>
      </p:sp>
    </p:spTree>
    <p:extLst>
      <p:ext uri="{BB962C8B-B14F-4D97-AF65-F5344CB8AC3E}">
        <p14:creationId xmlns:p14="http://schemas.microsoft.com/office/powerpoint/2010/main" val="36475062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ollagen Synthe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Collagen Synthesis</a:t>
            </a:r>
          </a:p>
        </p:txBody>
      </p:sp>
      <p:sp>
        <p:nvSpPr>
          <p:cNvPr id="274" name="The Makeup of Collagen: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2548892" cy="1632494"/>
          </a:xfrm>
          <a:prstGeom prst="rect">
            <a:avLst/>
          </a:prstGeom>
        </p:spPr>
        <p:txBody>
          <a:bodyPr/>
          <a:lstStyle/>
          <a:p>
            <a:pPr marL="0" indent="0" defTabSz="585215">
              <a:spcBef>
                <a:spcPts val="300"/>
              </a:spcBef>
              <a:buClrTx/>
              <a:buSzTx/>
              <a:buFontTx/>
              <a:buNone/>
              <a:defRPr sz="1792"/>
            </a:pPr>
            <a:r>
              <a:t>The Makeup of Collagen:</a:t>
            </a:r>
          </a:p>
          <a:p>
            <a:pPr marL="0" indent="0" defTabSz="585215">
              <a:spcBef>
                <a:spcPts val="300"/>
              </a:spcBef>
              <a:buClrTx/>
              <a:buSzTx/>
              <a:buFontTx/>
              <a:buNone/>
              <a:defRPr sz="1792"/>
            </a:pPr>
            <a:r>
              <a:t>One collagen fibre = around 1000 amino acids</a:t>
            </a:r>
          </a:p>
          <a:p>
            <a:pPr marL="0" indent="0" defTabSz="585215">
              <a:spcBef>
                <a:spcPts val="300"/>
              </a:spcBef>
              <a:buClrTx/>
              <a:buSzTx/>
              <a:buFontTx/>
              <a:buNone/>
              <a:defRPr sz="1792"/>
            </a:pPr>
            <a:r>
              <a:t>Every third AA is glycine </a:t>
            </a:r>
          </a:p>
        </p:txBody>
      </p:sp>
      <p:sp>
        <p:nvSpPr>
          <p:cNvPr id="275" name="Shape 24"/>
          <p:cNvSpPr txBox="1">
            <a:spLocks noGrp="1"/>
          </p:cNvSpPr>
          <p:nvPr>
            <p:ph type="body" idx="13"/>
          </p:nvPr>
        </p:nvSpPr>
        <p:spPr>
          <a:xfrm>
            <a:off x="3201465" y="1519029"/>
            <a:ext cx="5542630" cy="45784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273250" indent="-273250" defTabSz="667512">
              <a:spcBef>
                <a:spcPts val="300"/>
              </a:spcBef>
              <a:buClrTx/>
              <a:buFontTx/>
              <a:buAutoNum type="arabicPeriod"/>
              <a:defRPr sz="2044"/>
            </a:pPr>
            <a:r>
              <a:rPr dirty="0"/>
              <a:t>3 collagen models come together to form a triple helix called </a:t>
            </a:r>
            <a:r>
              <a:rPr dirty="0">
                <a:solidFill>
                  <a:srgbClr val="FF0000"/>
                </a:solidFill>
              </a:rPr>
              <a:t>tropocollagen </a:t>
            </a:r>
          </a:p>
          <a:p>
            <a:pPr marL="273250" indent="-273250" defTabSz="667512">
              <a:spcBef>
                <a:spcPts val="300"/>
              </a:spcBef>
              <a:buClrTx/>
              <a:buFontTx/>
              <a:buAutoNum type="arabicPeriod"/>
              <a:defRPr sz="2044"/>
            </a:pPr>
            <a:r>
              <a:rPr dirty="0"/>
              <a:t>It is secreted from a </a:t>
            </a:r>
            <a:r>
              <a:rPr dirty="0">
                <a:solidFill>
                  <a:srgbClr val="0061FE"/>
                </a:solidFill>
              </a:rPr>
              <a:t>fibroblast</a:t>
            </a:r>
            <a:r>
              <a:rPr dirty="0"/>
              <a:t>, here it’s terminal polypeptides are removed </a:t>
            </a:r>
          </a:p>
          <a:p>
            <a:pPr marL="273250" indent="-273250" defTabSz="667512">
              <a:spcBef>
                <a:spcPts val="300"/>
              </a:spcBef>
              <a:buClrTx/>
              <a:buFontTx/>
              <a:buAutoNum type="arabicPeriod"/>
              <a:defRPr sz="2044"/>
            </a:pPr>
            <a:r>
              <a:rPr dirty="0"/>
              <a:t>Tropocollagen molecules then form </a:t>
            </a:r>
            <a:r>
              <a:rPr dirty="0">
                <a:solidFill>
                  <a:srgbClr val="0061FE"/>
                </a:solidFill>
              </a:rPr>
              <a:t>covalent cross links</a:t>
            </a:r>
            <a:r>
              <a:rPr dirty="0"/>
              <a:t> between one molecules </a:t>
            </a:r>
            <a:r>
              <a:rPr dirty="0">
                <a:solidFill>
                  <a:srgbClr val="0061FE"/>
                </a:solidFill>
              </a:rPr>
              <a:t>lysine</a:t>
            </a:r>
            <a:r>
              <a:rPr dirty="0"/>
              <a:t>, and another’s adjacent </a:t>
            </a:r>
            <a:r>
              <a:rPr dirty="0" err="1">
                <a:solidFill>
                  <a:srgbClr val="0061FE"/>
                </a:solidFill>
              </a:rPr>
              <a:t>hydrolysine</a:t>
            </a:r>
            <a:r>
              <a:rPr dirty="0"/>
              <a:t> - this process forms </a:t>
            </a:r>
            <a:r>
              <a:rPr dirty="0">
                <a:solidFill>
                  <a:srgbClr val="0061FE"/>
                </a:solidFill>
              </a:rPr>
              <a:t>microfibrils</a:t>
            </a:r>
            <a:r>
              <a:rPr dirty="0"/>
              <a:t> </a:t>
            </a:r>
          </a:p>
          <a:p>
            <a:pPr marL="273250" indent="-273250" defTabSz="667512">
              <a:spcBef>
                <a:spcPts val="300"/>
              </a:spcBef>
              <a:buClrTx/>
              <a:buFontTx/>
              <a:buAutoNum type="arabicPeriod"/>
              <a:defRPr sz="2044"/>
            </a:pPr>
            <a:r>
              <a:rPr dirty="0"/>
              <a:t>Microfibrils combine forming </a:t>
            </a:r>
            <a:r>
              <a:rPr dirty="0">
                <a:solidFill>
                  <a:srgbClr val="0061FE"/>
                </a:solidFill>
              </a:rPr>
              <a:t>fibrils</a:t>
            </a:r>
          </a:p>
          <a:p>
            <a:pPr marL="273250" indent="-273250" defTabSz="667512">
              <a:spcBef>
                <a:spcPts val="300"/>
              </a:spcBef>
              <a:buClrTx/>
              <a:buFontTx/>
              <a:buAutoNum type="arabicPeriod"/>
              <a:defRPr sz="2044"/>
            </a:pPr>
            <a:r>
              <a:rPr dirty="0"/>
              <a:t>Fibrils combine to form </a:t>
            </a:r>
            <a:r>
              <a:rPr dirty="0" err="1">
                <a:solidFill>
                  <a:srgbClr val="0061FE"/>
                </a:solidFill>
              </a:rPr>
              <a:t>fibres</a:t>
            </a:r>
            <a:endParaRPr dirty="0">
              <a:solidFill>
                <a:srgbClr val="0061FE"/>
              </a:solidFill>
            </a:endParaRPr>
          </a:p>
          <a:p>
            <a:pPr marL="273250" indent="-273250" defTabSz="667512">
              <a:spcBef>
                <a:spcPts val="300"/>
              </a:spcBef>
              <a:buClrTx/>
              <a:buFontTx/>
              <a:buAutoNum type="arabicPeriod"/>
              <a:defRPr sz="2044"/>
            </a:pPr>
            <a:r>
              <a:rPr dirty="0" err="1"/>
              <a:t>Fibres</a:t>
            </a:r>
            <a:r>
              <a:rPr dirty="0"/>
              <a:t> form fascicles which are enclosed in the </a:t>
            </a:r>
            <a:r>
              <a:rPr dirty="0" err="1"/>
              <a:t>endotendon</a:t>
            </a:r>
            <a:r>
              <a:rPr dirty="0"/>
              <a:t> </a:t>
            </a:r>
          </a:p>
          <a:p>
            <a:pPr marL="273250" indent="-273250" defTabSz="667512">
              <a:spcBef>
                <a:spcPts val="300"/>
              </a:spcBef>
              <a:buClrTx/>
              <a:buFontTx/>
              <a:buAutoNum type="arabicPeriod"/>
              <a:defRPr sz="2044"/>
            </a:pPr>
            <a:r>
              <a:rPr dirty="0"/>
              <a:t>The tendon is enclosed in the </a:t>
            </a:r>
            <a:r>
              <a:rPr dirty="0" err="1"/>
              <a:t>epitendon</a:t>
            </a:r>
            <a:endParaRPr dirty="0"/>
          </a:p>
        </p:txBody>
      </p:sp>
      <p:pic>
        <p:nvPicPr>
          <p:cNvPr id="276" name="E66D36C8-4846-4F6C-92D0-32301D4AC4A6-L0-001.jpeg" descr="E66D36C8-4846-4F6C-92D0-32301D4AC4A6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75" y="2910595"/>
            <a:ext cx="3078542" cy="25087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1618640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tress &amp; Strain in Tendon’s &amp; Liga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3959"/>
            </a:lvl1pPr>
          </a:lstStyle>
          <a:p>
            <a:r>
              <a:rPr b="1" dirty="0"/>
              <a:t>Stress </a:t>
            </a:r>
            <a:r>
              <a:rPr lang="en-GB" b="1" dirty="0"/>
              <a:t>and</a:t>
            </a:r>
            <a:r>
              <a:rPr b="1" dirty="0"/>
              <a:t> Strain in Tendon</a:t>
            </a:r>
            <a:r>
              <a:rPr lang="en-GB" b="1" dirty="0"/>
              <a:t>s and</a:t>
            </a:r>
            <a:r>
              <a:rPr b="1" dirty="0"/>
              <a:t> Ligaments</a:t>
            </a:r>
          </a:p>
        </p:txBody>
      </p:sp>
      <p:sp>
        <p:nvSpPr>
          <p:cNvPr id="279" name="Phase 1…"/>
          <p:cNvSpPr txBox="1">
            <a:spLocks noGrp="1"/>
          </p:cNvSpPr>
          <p:nvPr>
            <p:ph type="body" sz="half" idx="1"/>
          </p:nvPr>
        </p:nvSpPr>
        <p:spPr>
          <a:xfrm>
            <a:off x="285750" y="1514470"/>
            <a:ext cx="4929188" cy="4983163"/>
          </a:xfrm>
          <a:prstGeom prst="rect">
            <a:avLst/>
          </a:prstGeom>
        </p:spPr>
        <p:txBody>
          <a:bodyPr/>
          <a:lstStyle/>
          <a:p>
            <a:pPr marL="0" indent="0" defTabSz="539495">
              <a:spcBef>
                <a:spcPts val="200"/>
              </a:spcBef>
              <a:buClrTx/>
              <a:buSzTx/>
              <a:buFontTx/>
              <a:buNone/>
              <a:defRPr sz="1651" u="sng"/>
            </a:pPr>
            <a:r>
              <a:rPr sz="1800" b="1" dirty="0">
                <a:solidFill>
                  <a:srgbClr val="76BB40"/>
                </a:solidFill>
              </a:rPr>
              <a:t>Phase 1</a:t>
            </a:r>
            <a:r>
              <a:rPr sz="1800" b="1" dirty="0"/>
              <a:t> </a:t>
            </a:r>
          </a:p>
          <a:p>
            <a:pPr marL="0" indent="0" defTabSz="539495">
              <a:spcBef>
                <a:spcPts val="200"/>
              </a:spcBef>
              <a:buClrTx/>
              <a:buSzTx/>
              <a:buFontTx/>
              <a:buNone/>
              <a:defRPr sz="1592" i="1"/>
            </a:pPr>
            <a:r>
              <a:rPr sz="1600" b="1" dirty="0"/>
              <a:t>“Toe” region of graph</a:t>
            </a:r>
          </a:p>
          <a:p>
            <a:pPr marL="0" indent="0" defTabSz="539495">
              <a:spcBef>
                <a:spcPts val="200"/>
              </a:spcBef>
              <a:buClrTx/>
              <a:buSzTx/>
              <a:buFontTx/>
              <a:buNone/>
              <a:defRPr sz="1651"/>
            </a:pPr>
            <a:r>
              <a:rPr sz="1800" b="1" dirty="0"/>
              <a:t>Increase in load results in crumpled collagen fibres</a:t>
            </a:r>
          </a:p>
          <a:p>
            <a:pPr marL="0" indent="0" defTabSz="539495">
              <a:spcBef>
                <a:spcPts val="200"/>
              </a:spcBef>
              <a:buClrTx/>
              <a:buSzTx/>
              <a:buFontTx/>
              <a:buNone/>
              <a:defRPr sz="1651" u="sng">
                <a:solidFill>
                  <a:srgbClr val="FF4015"/>
                </a:solidFill>
              </a:defRPr>
            </a:pPr>
            <a:endParaRPr lang="en-GB" sz="1800" b="1" dirty="0"/>
          </a:p>
          <a:p>
            <a:pPr marL="0" indent="0" defTabSz="539495">
              <a:spcBef>
                <a:spcPts val="200"/>
              </a:spcBef>
              <a:buClrTx/>
              <a:buSzTx/>
              <a:buFontTx/>
              <a:buNone/>
              <a:defRPr sz="1651" u="sng">
                <a:solidFill>
                  <a:srgbClr val="FF4015"/>
                </a:solidFill>
              </a:defRPr>
            </a:pPr>
            <a:r>
              <a:rPr sz="1800" b="1" dirty="0"/>
              <a:t>Phase 2</a:t>
            </a:r>
          </a:p>
          <a:p>
            <a:pPr marL="0" indent="0" defTabSz="539495">
              <a:spcBef>
                <a:spcPts val="200"/>
              </a:spcBef>
              <a:buClrTx/>
              <a:buSzTx/>
              <a:buFontTx/>
              <a:buNone/>
              <a:defRPr sz="1592" i="1"/>
            </a:pPr>
            <a:r>
              <a:rPr sz="1600" b="1" dirty="0"/>
              <a:t>Linear region </a:t>
            </a:r>
          </a:p>
          <a:p>
            <a:pPr marL="0" indent="0" defTabSz="539495">
              <a:spcBef>
                <a:spcPts val="200"/>
              </a:spcBef>
              <a:buClrTx/>
              <a:buSzTx/>
              <a:buFontTx/>
              <a:buNone/>
              <a:defRPr sz="1651"/>
            </a:pPr>
            <a:r>
              <a:rPr sz="1800" b="1" dirty="0"/>
              <a:t>Fibres straighten and stiffness rapidly increases with loading </a:t>
            </a:r>
          </a:p>
          <a:p>
            <a:pPr marL="0" indent="0" defTabSz="539495">
              <a:spcBef>
                <a:spcPts val="200"/>
              </a:spcBef>
              <a:buClrTx/>
              <a:buSzTx/>
              <a:buFontTx/>
              <a:buNone/>
              <a:defRPr sz="1651" u="sng">
                <a:solidFill>
                  <a:srgbClr val="FF6A00"/>
                </a:solidFill>
              </a:defRPr>
            </a:pPr>
            <a:endParaRPr lang="en-GB" sz="1800" b="1" dirty="0"/>
          </a:p>
          <a:p>
            <a:pPr marL="0" indent="0" defTabSz="539495">
              <a:spcBef>
                <a:spcPts val="200"/>
              </a:spcBef>
              <a:buClrTx/>
              <a:buSzTx/>
              <a:buFontTx/>
              <a:buNone/>
              <a:defRPr sz="1651" u="sng">
                <a:solidFill>
                  <a:srgbClr val="FF6A00"/>
                </a:solidFill>
              </a:defRPr>
            </a:pPr>
            <a:r>
              <a:rPr sz="1800" b="1" dirty="0"/>
              <a:t>Phase 3</a:t>
            </a:r>
          </a:p>
          <a:p>
            <a:pPr marL="0" indent="0" defTabSz="539495">
              <a:spcBef>
                <a:spcPts val="200"/>
              </a:spcBef>
              <a:buClrTx/>
              <a:buSzTx/>
              <a:buFontTx/>
              <a:buNone/>
              <a:defRPr sz="1592" i="1"/>
            </a:pPr>
            <a:r>
              <a:rPr sz="1600" b="1" dirty="0"/>
              <a:t>Maximum deformation and ultimate tensile strength </a:t>
            </a:r>
          </a:p>
          <a:p>
            <a:pPr marL="0" indent="0" defTabSz="539495">
              <a:spcBef>
                <a:spcPts val="200"/>
              </a:spcBef>
              <a:buClrTx/>
              <a:buSzTx/>
              <a:buFontTx/>
              <a:buNone/>
              <a:defRPr sz="1651"/>
            </a:pPr>
            <a:r>
              <a:rPr sz="1800" b="1" dirty="0"/>
              <a:t>At this point, progressive </a:t>
            </a:r>
            <a:r>
              <a:rPr sz="1800" b="1" dirty="0" err="1"/>
              <a:t>fibre</a:t>
            </a:r>
            <a:r>
              <a:rPr sz="1800" b="1" dirty="0"/>
              <a:t> failure occurs</a:t>
            </a:r>
          </a:p>
          <a:p>
            <a:pPr marL="0" indent="0" defTabSz="539495">
              <a:spcBef>
                <a:spcPts val="200"/>
              </a:spcBef>
              <a:buClrTx/>
              <a:buSzTx/>
              <a:buFontTx/>
              <a:buNone/>
              <a:defRPr sz="1651" u="sng">
                <a:solidFill>
                  <a:srgbClr val="3A87FE"/>
                </a:solidFill>
              </a:defRPr>
            </a:pPr>
            <a:endParaRPr lang="en-GB" sz="1800" b="1" dirty="0"/>
          </a:p>
          <a:p>
            <a:pPr marL="0" indent="0" defTabSz="539495">
              <a:spcBef>
                <a:spcPts val="200"/>
              </a:spcBef>
              <a:buClrTx/>
              <a:buSzTx/>
              <a:buFontTx/>
              <a:buNone/>
              <a:defRPr sz="1651" u="sng">
                <a:solidFill>
                  <a:srgbClr val="3A87FE"/>
                </a:solidFill>
              </a:defRPr>
            </a:pPr>
            <a:r>
              <a:rPr sz="1800" b="1" dirty="0"/>
              <a:t>Phase 4</a:t>
            </a:r>
          </a:p>
          <a:p>
            <a:pPr marL="0" indent="0" defTabSz="539495">
              <a:spcBef>
                <a:spcPts val="200"/>
              </a:spcBef>
              <a:buClrTx/>
              <a:buSzTx/>
              <a:buFontTx/>
              <a:buNone/>
              <a:defRPr sz="1592" i="1"/>
            </a:pPr>
            <a:r>
              <a:rPr sz="1600" b="1" dirty="0"/>
              <a:t>Yield point </a:t>
            </a:r>
          </a:p>
          <a:p>
            <a:pPr marL="0" indent="0" defTabSz="539495">
              <a:spcBef>
                <a:spcPts val="200"/>
              </a:spcBef>
              <a:buClrTx/>
              <a:buSzTx/>
              <a:buFontTx/>
              <a:buNone/>
              <a:defRPr sz="1651"/>
            </a:pPr>
            <a:r>
              <a:rPr sz="1800" b="1" dirty="0"/>
              <a:t>Beyond this there is complete failure of connective tissues to support loads </a:t>
            </a:r>
          </a:p>
        </p:txBody>
      </p:sp>
      <p:pic>
        <p:nvPicPr>
          <p:cNvPr id="280" name="ABB19FDC-FF5B-4A81-99BC-78026F0AAF7F-L0-001.jpeg" descr="ABB19FDC-FF5B-4A81-99BC-78026F0AAF7F-L0-001.jpeg"/>
          <p:cNvPicPr>
            <a:picLocks noChangeAspect="1"/>
          </p:cNvPicPr>
          <p:nvPr/>
        </p:nvPicPr>
        <p:blipFill>
          <a:blip r:embed="rId2"/>
          <a:srcRect l="6295"/>
          <a:stretch>
            <a:fillRect/>
          </a:stretch>
        </p:blipFill>
        <p:spPr>
          <a:xfrm>
            <a:off x="5032385" y="1952029"/>
            <a:ext cx="4083287" cy="3857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78809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Skeletal: Bone Function</a:t>
            </a:r>
          </a:p>
        </p:txBody>
      </p:sp>
      <p:sp>
        <p:nvSpPr>
          <p:cNvPr id="135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199" y="1600200"/>
            <a:ext cx="4993540" cy="505664"/>
          </a:xfrm>
          <a:prstGeom prst="rect">
            <a:avLst/>
          </a:prstGeom>
        </p:spPr>
        <p:txBody>
          <a:bodyPr/>
          <a:lstStyle>
            <a:lvl1pPr marL="0" indent="0" defTabSz="841247">
              <a:spcBef>
                <a:spcPts val="400"/>
              </a:spcBef>
              <a:buClrTx/>
              <a:buSzTx/>
              <a:buFontTx/>
              <a:buNone/>
              <a:defRPr sz="2576"/>
            </a:lvl1pPr>
          </a:lstStyle>
          <a:p>
            <a:r>
              <a:t>Bones have 7 key functions...</a:t>
            </a:r>
          </a:p>
        </p:txBody>
      </p:sp>
      <p:sp>
        <p:nvSpPr>
          <p:cNvPr id="136" name="Text Placeholder 3"/>
          <p:cNvSpPr txBox="1">
            <a:spLocks noGrp="1"/>
          </p:cNvSpPr>
          <p:nvPr>
            <p:ph type="body" idx="13"/>
          </p:nvPr>
        </p:nvSpPr>
        <p:spPr>
          <a:xfrm>
            <a:off x="457200" y="2288428"/>
            <a:ext cx="6786564" cy="40695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301752" indent="-145287" defTabSz="804672">
              <a:spcBef>
                <a:spcPts val="400"/>
              </a:spcBef>
              <a:defRPr sz="2464"/>
            </a:pPr>
            <a:r>
              <a:rPr dirty="0">
                <a:solidFill>
                  <a:srgbClr val="FF0000"/>
                </a:solidFill>
              </a:rPr>
              <a:t>Storage of minerals (</a:t>
            </a:r>
            <a:r>
              <a:rPr dirty="0" err="1">
                <a:solidFill>
                  <a:srgbClr val="FF0000"/>
                </a:solidFill>
              </a:rPr>
              <a:t>eg.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calcium hydroxyapatite</a:t>
            </a:r>
            <a:r>
              <a:rPr dirty="0">
                <a:solidFill>
                  <a:srgbClr val="FF0000"/>
                </a:solidFill>
              </a:rPr>
              <a:t>)</a:t>
            </a:r>
          </a:p>
          <a:p>
            <a:pPr marL="301752" indent="-145287" defTabSz="804672">
              <a:spcBef>
                <a:spcPts val="400"/>
              </a:spcBef>
              <a:defRPr sz="2464"/>
            </a:pPr>
            <a:r>
              <a:rPr dirty="0">
                <a:solidFill>
                  <a:schemeClr val="bg2"/>
                </a:solidFill>
              </a:rPr>
              <a:t>Transmission of body weight </a:t>
            </a:r>
          </a:p>
          <a:p>
            <a:pPr marL="301752" indent="-145287" defTabSz="804672">
              <a:spcBef>
                <a:spcPts val="400"/>
              </a:spcBef>
              <a:defRPr sz="2464"/>
            </a:pPr>
            <a:r>
              <a:rPr dirty="0">
                <a:solidFill>
                  <a:srgbClr val="FF0000"/>
                </a:solidFill>
              </a:rPr>
              <a:t>Protection of vital organs and structures </a:t>
            </a:r>
          </a:p>
          <a:p>
            <a:pPr marL="301752" indent="-145287" defTabSz="804672">
              <a:spcBef>
                <a:spcPts val="400"/>
              </a:spcBef>
              <a:defRPr sz="2464"/>
            </a:pPr>
            <a:r>
              <a:rPr dirty="0">
                <a:solidFill>
                  <a:schemeClr val="bg2"/>
                </a:solidFill>
              </a:rPr>
              <a:t>Anchorage - lever system for movement</a:t>
            </a:r>
          </a:p>
          <a:p>
            <a:pPr marL="301752" indent="-145287" defTabSz="804672">
              <a:spcBef>
                <a:spcPts val="400"/>
              </a:spcBef>
              <a:defRPr sz="2464"/>
            </a:pPr>
            <a:r>
              <a:rPr dirty="0">
                <a:solidFill>
                  <a:schemeClr val="bg2"/>
                </a:solidFill>
              </a:rPr>
              <a:t>Determination of body shape</a:t>
            </a:r>
          </a:p>
          <a:p>
            <a:pPr marL="301752" indent="-145287" defTabSz="804672">
              <a:spcBef>
                <a:spcPts val="400"/>
              </a:spcBef>
              <a:defRPr sz="2464"/>
            </a:pPr>
            <a:r>
              <a:rPr dirty="0">
                <a:solidFill>
                  <a:schemeClr val="bg2"/>
                </a:solidFill>
              </a:rPr>
              <a:t>Raises body from ground against gravity</a:t>
            </a:r>
          </a:p>
          <a:p>
            <a:pPr marL="301752" indent="-145287" defTabSz="804672">
              <a:spcBef>
                <a:spcPts val="400"/>
              </a:spcBef>
              <a:defRPr sz="2464"/>
            </a:pPr>
            <a:r>
              <a:rPr dirty="0">
                <a:solidFill>
                  <a:srgbClr val="FF0000"/>
                </a:solidFill>
              </a:rPr>
              <a:t>Houses bone marrow to facilitate </a:t>
            </a:r>
            <a:r>
              <a:rPr dirty="0" err="1">
                <a:solidFill>
                  <a:srgbClr val="FF0000"/>
                </a:solidFill>
              </a:rPr>
              <a:t>haematopoiesis</a:t>
            </a:r>
            <a:r>
              <a:rPr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96273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 bldLvl="5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Ligaments vs Tend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Ligaments vs Tendons</a:t>
            </a:r>
          </a:p>
        </p:txBody>
      </p:sp>
      <p:graphicFrame>
        <p:nvGraphicFramePr>
          <p:cNvPr id="283" name="Table"/>
          <p:cNvGraphicFramePr/>
          <p:nvPr>
            <p:extLst>
              <p:ext uri="{D42A27DB-BD31-4B8C-83A1-F6EECF244321}">
                <p14:modId xmlns:p14="http://schemas.microsoft.com/office/powerpoint/2010/main" val="3522849886"/>
              </p:ext>
            </p:extLst>
          </p:nvPr>
        </p:nvGraphicFramePr>
        <p:xfrm>
          <a:off x="1200150" y="1609235"/>
          <a:ext cx="6451406" cy="4374330"/>
        </p:xfrm>
        <a:graphic>
          <a:graphicData uri="http://schemas.openxmlformats.org/drawingml/2006/table">
            <a:tbl>
              <a:tblPr bandRow="1"/>
              <a:tblGrid>
                <a:gridCol w="3225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56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u="none">
                          <a:solidFill>
                            <a:schemeClr val="bg2"/>
                          </a:solidFill>
                          <a:sym typeface="Arial"/>
                        </a:rPr>
                        <a:t>Ligaments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u="none" dirty="0">
                          <a:solidFill>
                            <a:schemeClr val="bg2"/>
                          </a:solidFill>
                          <a:sym typeface="Arial"/>
                        </a:rPr>
                        <a:t>Tendons 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56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sz="1600">
                          <a:sym typeface="Arial"/>
                        </a:rPr>
                        <a:t>Bone to bone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sz="1600">
                          <a:sym typeface="Arial"/>
                        </a:rPr>
                        <a:t>Bone to muscle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56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sz="1600">
                          <a:sym typeface="Arial"/>
                        </a:rPr>
                        <a:t>Low Type I Collagen levels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sz="1600">
                          <a:sym typeface="Arial"/>
                        </a:rPr>
                        <a:t>High Type I Collagen levels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56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sz="1600">
                          <a:sym typeface="Arial"/>
                        </a:rPr>
                        <a:t>High elastin content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sz="1600">
                          <a:sym typeface="Arial"/>
                        </a:rPr>
                        <a:t>Low elastin content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56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sz="1600">
                          <a:sym typeface="Arial"/>
                        </a:rPr>
                        <a:t>Random organisation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sz="1600">
                          <a:sym typeface="Arial"/>
                        </a:rPr>
                        <a:t>Highly organised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56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sz="1600">
                          <a:sym typeface="Arial"/>
                        </a:rPr>
                        <a:t>Blood supply from insertion points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sz="1600" dirty="0">
                          <a:sym typeface="Arial"/>
                        </a:rPr>
                        <a:t>Many are avascular, but some receive blood from surrounding sheath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69848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ypes of Attachment (enthuses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Types of Attachment (enthuses)</a:t>
            </a:r>
          </a:p>
        </p:txBody>
      </p:sp>
      <p:sp>
        <p:nvSpPr>
          <p:cNvPr id="286" name="Fibrous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7581428" cy="3257550"/>
          </a:xfrm>
          <a:prstGeom prst="rect">
            <a:avLst/>
          </a:prstGeom>
        </p:spPr>
        <p:txBody>
          <a:bodyPr/>
          <a:lstStyle/>
          <a:p>
            <a:pPr marL="0" indent="0" defTabSz="658368">
              <a:spcBef>
                <a:spcPts val="300"/>
              </a:spcBef>
              <a:buClrTx/>
              <a:buSzTx/>
              <a:buFontTx/>
              <a:buNone/>
              <a:defRPr sz="2088" b="1" u="sng">
                <a:solidFill>
                  <a:srgbClr val="0061FE"/>
                </a:solidFill>
              </a:defRPr>
            </a:pPr>
            <a:endParaRPr lang="en-GB" dirty="0"/>
          </a:p>
          <a:p>
            <a:pPr marL="0" indent="0" defTabSz="658368">
              <a:spcBef>
                <a:spcPts val="300"/>
              </a:spcBef>
              <a:buClrTx/>
              <a:buSzTx/>
              <a:buFontTx/>
              <a:buNone/>
              <a:defRPr sz="2088" b="1" u="sng">
                <a:solidFill>
                  <a:srgbClr val="0061FE"/>
                </a:solidFill>
              </a:defRPr>
            </a:pPr>
            <a:r>
              <a:rPr dirty="0">
                <a:solidFill>
                  <a:schemeClr val="bg2"/>
                </a:solidFill>
              </a:rPr>
              <a:t>Fibrous </a:t>
            </a:r>
          </a:p>
          <a:p>
            <a:pPr marL="202130" indent="-202130" defTabSz="658368">
              <a:spcBef>
                <a:spcPts val="300"/>
              </a:spcBef>
              <a:buClrTx/>
              <a:buFontTx/>
              <a:defRPr sz="2016"/>
            </a:pPr>
            <a:r>
              <a:rPr dirty="0"/>
              <a:t>Formed via intramembranous ossification </a:t>
            </a:r>
          </a:p>
          <a:p>
            <a:pPr marL="202130" indent="-202130" defTabSz="658368">
              <a:spcBef>
                <a:spcPts val="300"/>
              </a:spcBef>
              <a:buClrTx/>
              <a:buFontTx/>
              <a:defRPr sz="2016"/>
            </a:pPr>
            <a:r>
              <a:rPr dirty="0"/>
              <a:t>Tendon or ligament attached to bone via </a:t>
            </a:r>
            <a:r>
              <a:rPr dirty="0" err="1"/>
              <a:t>sharpey’s</a:t>
            </a:r>
            <a:r>
              <a:rPr dirty="0"/>
              <a:t> fibres</a:t>
            </a:r>
          </a:p>
          <a:p>
            <a:pPr marL="0" indent="0" defTabSz="658368">
              <a:spcBef>
                <a:spcPts val="300"/>
              </a:spcBef>
              <a:buClrTx/>
              <a:buSzTx/>
              <a:buFontTx/>
              <a:buNone/>
              <a:defRPr sz="2016"/>
            </a:pPr>
            <a:endParaRPr dirty="0"/>
          </a:p>
          <a:p>
            <a:pPr marL="0" indent="0" defTabSz="658368">
              <a:spcBef>
                <a:spcPts val="300"/>
              </a:spcBef>
              <a:buClrTx/>
              <a:buSzTx/>
              <a:buFontTx/>
              <a:buNone/>
              <a:defRPr sz="2016"/>
            </a:pPr>
            <a:endParaRPr lang="en-GB" sz="2088" b="1" dirty="0">
              <a:solidFill>
                <a:schemeClr val="bg2"/>
              </a:solidFill>
            </a:endParaRPr>
          </a:p>
          <a:p>
            <a:pPr marL="0" indent="0" defTabSz="658368">
              <a:spcBef>
                <a:spcPts val="300"/>
              </a:spcBef>
              <a:buClrTx/>
              <a:buSzTx/>
              <a:buFontTx/>
              <a:buNone/>
              <a:defRPr sz="2016"/>
            </a:pPr>
            <a:r>
              <a:rPr sz="2088" b="1" u="sng" dirty="0" err="1">
                <a:solidFill>
                  <a:schemeClr val="bg2"/>
                </a:solidFill>
              </a:rPr>
              <a:t>Fibrocartilagenous</a:t>
            </a:r>
            <a:r>
              <a:rPr u="sng" dirty="0">
                <a:solidFill>
                  <a:schemeClr val="bg2"/>
                </a:solidFill>
              </a:rPr>
              <a:t> </a:t>
            </a:r>
          </a:p>
          <a:p>
            <a:pPr marL="202130" indent="-202130" defTabSz="658368">
              <a:spcBef>
                <a:spcPts val="300"/>
              </a:spcBef>
              <a:buClrTx/>
              <a:buFontTx/>
              <a:defRPr sz="2016"/>
            </a:pPr>
            <a:r>
              <a:rPr dirty="0"/>
              <a:t>Formed via endochondral ossification </a:t>
            </a:r>
          </a:p>
          <a:p>
            <a:pPr marL="202130" indent="-202130" defTabSz="658368">
              <a:spcBef>
                <a:spcPts val="300"/>
              </a:spcBef>
              <a:buClrTx/>
              <a:buFontTx/>
              <a:defRPr sz="2016"/>
            </a:pPr>
            <a:r>
              <a:rPr dirty="0"/>
              <a:t>Tendon or ligament attached to the bone through a gradual change  from collagenous ligament, to fibrocartilage, to </a:t>
            </a:r>
            <a:r>
              <a:rPr dirty="0" err="1"/>
              <a:t>mineralised</a:t>
            </a:r>
            <a:r>
              <a:rPr dirty="0"/>
              <a:t> bone </a:t>
            </a:r>
          </a:p>
        </p:txBody>
      </p:sp>
    </p:spTree>
    <p:extLst>
      <p:ext uri="{BB962C8B-B14F-4D97-AF65-F5344CB8AC3E}">
        <p14:creationId xmlns:p14="http://schemas.microsoft.com/office/powerpoint/2010/main" val="306029026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B910-14A5-45C7-B53A-99B33F5F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" y="2132012"/>
            <a:ext cx="8986838" cy="1868488"/>
          </a:xfrm>
        </p:spPr>
        <p:txBody>
          <a:bodyPr/>
          <a:lstStyle/>
          <a:p>
            <a:r>
              <a:rPr lang="en-GB" sz="5400" b="1" dirty="0"/>
              <a:t>Muscle Components and Contraction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38491-BB0A-4396-8E56-A5F2B8737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2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05830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Fibre Compon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Fibre Components </a:t>
            </a:r>
          </a:p>
        </p:txBody>
      </p:sp>
      <p:graphicFrame>
        <p:nvGraphicFramePr>
          <p:cNvPr id="291" name="Table"/>
          <p:cNvGraphicFramePr/>
          <p:nvPr>
            <p:extLst>
              <p:ext uri="{D42A27DB-BD31-4B8C-83A1-F6EECF244321}">
                <p14:modId xmlns:p14="http://schemas.microsoft.com/office/powerpoint/2010/main" val="1183014889"/>
              </p:ext>
            </p:extLst>
          </p:nvPr>
        </p:nvGraphicFramePr>
        <p:xfrm>
          <a:off x="457200" y="1731264"/>
          <a:ext cx="8229600" cy="4535108"/>
        </p:xfrm>
        <a:graphic>
          <a:graphicData uri="http://schemas.openxmlformats.org/drawingml/2006/table">
            <a:tbl>
              <a:tblPr bandRow="1"/>
              <a:tblGrid>
                <a:gridCol w="2201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7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377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1" u="none">
                          <a:sym typeface="Arial"/>
                        </a:rPr>
                        <a:t>Actin</a:t>
                      </a:r>
                    </a:p>
                  </a:txBody>
                  <a:tcPr marL="0" marR="0" marT="0" marB="0" anchor="ctr" horzOverflow="overflow">
                    <a:solidFill>
                      <a:srgbClr val="A7C6FF"/>
                    </a:solidFill>
                  </a:tcPr>
                </a:tc>
                <a:tc>
                  <a:txBody>
                    <a:bodyPr/>
                    <a:lstStyle/>
                    <a:p>
                      <a:pPr marL="140368" indent="-140368" algn="l">
                        <a:buSzPct val="100000"/>
                        <a:buChar char="-"/>
                        <a:defRPr sz="1400">
                          <a:sym typeface="Arial"/>
                        </a:defRPr>
                      </a:pPr>
                      <a:r>
                        <a:rPr sz="1600"/>
                        <a:t>Thin filament comprising of 2 g-strands, forming an f-actin helix</a:t>
                      </a:r>
                    </a:p>
                    <a:p>
                      <a:pPr marL="140368" indent="-140368" algn="l">
                        <a:buSzPct val="100000"/>
                        <a:buChar char="-"/>
                        <a:defRPr sz="1400">
                          <a:sym typeface="Arial"/>
                        </a:defRPr>
                      </a:pPr>
                      <a:r>
                        <a:rPr sz="1600"/>
                        <a:t>Globular protein</a:t>
                      </a:r>
                    </a:p>
                    <a:p>
                      <a:pPr marL="140368" indent="-140368" algn="l">
                        <a:buSzPct val="100000"/>
                        <a:buChar char="-"/>
                        <a:defRPr sz="1400">
                          <a:sym typeface="Arial"/>
                        </a:defRPr>
                      </a:pPr>
                      <a:r>
                        <a:rPr sz="1600"/>
                        <a:t>Interacts with myosin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1" u="none">
                          <a:sym typeface="Arial"/>
                        </a:rPr>
                        <a:t>Myosin</a:t>
                      </a:r>
                    </a:p>
                  </a:txBody>
                  <a:tcPr marL="0" marR="0" marT="0" marB="0" anchor="ctr" horzOverflow="overflow">
                    <a:solidFill>
                      <a:srgbClr val="A7C6FF"/>
                    </a:solidFill>
                  </a:tcPr>
                </a:tc>
                <a:tc>
                  <a:txBody>
                    <a:bodyPr/>
                    <a:lstStyle/>
                    <a:p>
                      <a:pPr marL="140368" indent="-140368" algn="l">
                        <a:buSzPct val="100000"/>
                        <a:buChar char="-"/>
                        <a:defRPr sz="1400">
                          <a:sym typeface="Arial"/>
                        </a:defRPr>
                      </a:pPr>
                      <a:r>
                        <a:rPr sz="1600"/>
                        <a:t>Thick filament comprised of 2 heavy chains and 4 light chains</a:t>
                      </a:r>
                    </a:p>
                    <a:p>
                      <a:pPr marL="140368" indent="-140368" algn="l">
                        <a:buSzPct val="100000"/>
                        <a:buChar char="-"/>
                        <a:defRPr sz="1400">
                          <a:sym typeface="Arial"/>
                        </a:defRPr>
                      </a:pPr>
                      <a:r>
                        <a:rPr sz="1600"/>
                        <a:t>Hydrolyses ATP</a:t>
                      </a:r>
                    </a:p>
                    <a:p>
                      <a:pPr marL="140368" indent="-140368" algn="l">
                        <a:buSzPct val="100000"/>
                        <a:buChar char="-"/>
                        <a:defRPr sz="1400">
                          <a:sym typeface="Arial"/>
                        </a:defRPr>
                      </a:pPr>
                      <a:r>
                        <a:rPr sz="1600"/>
                        <a:t>Interacts with actin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1" u="none" dirty="0">
                          <a:sym typeface="Arial"/>
                        </a:rPr>
                        <a:t>Tropomyosin</a:t>
                      </a:r>
                    </a:p>
                  </a:txBody>
                  <a:tcPr marL="0" marR="0" marT="0" marB="0" anchor="ctr" horzOverflow="overflow">
                    <a:solidFill>
                      <a:srgbClr val="A7C6FF"/>
                    </a:solidFill>
                  </a:tcPr>
                </a:tc>
                <a:tc>
                  <a:txBody>
                    <a:bodyPr/>
                    <a:lstStyle/>
                    <a:p>
                      <a:pPr marL="140368" indent="-140368" algn="l">
                        <a:buSzPct val="100000"/>
                        <a:buChar char="-"/>
                        <a:defRPr sz="1400">
                          <a:sym typeface="Arial"/>
                        </a:defRPr>
                      </a:pPr>
                      <a:r>
                        <a:rPr sz="1600" dirty="0"/>
                        <a:t>Thin filament made of 2 helical peptide chains </a:t>
                      </a:r>
                    </a:p>
                    <a:p>
                      <a:pPr marL="140368" indent="-140368" algn="l">
                        <a:buSzPct val="100000"/>
                        <a:buChar char="-"/>
                        <a:defRPr sz="1400">
                          <a:sym typeface="Arial"/>
                        </a:defRPr>
                      </a:pPr>
                      <a:r>
                        <a:rPr sz="1600" dirty="0"/>
                        <a:t>Occupies each of the longitudinal grooves between 2 actin strands </a:t>
                      </a:r>
                    </a:p>
                    <a:p>
                      <a:pPr marL="140368" indent="-140368" algn="l">
                        <a:buSzPct val="100000"/>
                        <a:buChar char="-"/>
                        <a:defRPr sz="1400">
                          <a:sym typeface="Arial"/>
                        </a:defRPr>
                      </a:pPr>
                      <a:r>
                        <a:rPr sz="1600" dirty="0"/>
                        <a:t>Regulates muscle contraction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b="1" u="none" dirty="0">
                          <a:sym typeface="Arial"/>
                        </a:rPr>
                        <a:t>Troponin </a:t>
                      </a:r>
                    </a:p>
                  </a:txBody>
                  <a:tcPr marL="0" marR="0" marT="0" marB="0" anchor="ctr" horzOverflow="overflow">
                    <a:solidFill>
                      <a:srgbClr val="A7C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SzPct val="100000"/>
                        <a:buNone/>
                        <a:defRPr sz="1400">
                          <a:sym typeface="Arial"/>
                        </a:defRPr>
                      </a:pPr>
                      <a:r>
                        <a:rPr sz="1600" dirty="0"/>
                        <a:t>3 types, all thin filaments...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 i="1">
                          <a:sym typeface="Arial"/>
                        </a:defRPr>
                      </a:pPr>
                      <a:r>
                        <a:rPr sz="1600" dirty="0"/>
                        <a:t>Troponin C - binds to calcium ions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 i="1">
                          <a:sym typeface="Arial"/>
                        </a:defRPr>
                      </a:pPr>
                      <a:r>
                        <a:rPr sz="1600" dirty="0"/>
                        <a:t>Troponin I - inhibits actin and myosin action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 i="1">
                          <a:sym typeface="Arial"/>
                        </a:defRPr>
                      </a:pPr>
                      <a:r>
                        <a:rPr sz="1600" dirty="0"/>
                        <a:t>Troponin T - binds to tropomyosin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269183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ontraction Coupl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Contraction Coupling</a:t>
            </a:r>
          </a:p>
        </p:txBody>
      </p:sp>
      <p:sp>
        <p:nvSpPr>
          <p:cNvPr id="294" name="An impulse reaches the neuromuscular junction…"/>
          <p:cNvSpPr txBox="1">
            <a:spLocks noGrp="1"/>
          </p:cNvSpPr>
          <p:nvPr>
            <p:ph type="body" idx="1"/>
          </p:nvPr>
        </p:nvSpPr>
        <p:spPr>
          <a:xfrm>
            <a:off x="439895" y="1600199"/>
            <a:ext cx="8264211" cy="334783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239562" indent="-239562" defTabSz="585215">
              <a:spcBef>
                <a:spcPts val="300"/>
              </a:spcBef>
              <a:buClrTx/>
              <a:buFontTx/>
              <a:buAutoNum type="arabicPeriod"/>
              <a:defRPr sz="1792"/>
            </a:pPr>
            <a:r>
              <a:t>An impulse reaches the </a:t>
            </a:r>
            <a:r>
              <a:rPr>
                <a:solidFill>
                  <a:srgbClr val="0061FE"/>
                </a:solidFill>
              </a:rPr>
              <a:t>neuromuscular junction </a:t>
            </a:r>
          </a:p>
          <a:p>
            <a:pPr marL="239562" indent="-239562" defTabSz="585215">
              <a:spcBef>
                <a:spcPts val="300"/>
              </a:spcBef>
              <a:buClrTx/>
              <a:buFontTx/>
              <a:buAutoNum type="arabicPeriod"/>
              <a:defRPr sz="1792"/>
            </a:pPr>
            <a:r>
              <a:t>Presynaptic membrane depolarises, opening </a:t>
            </a:r>
            <a:r>
              <a:rPr>
                <a:solidFill>
                  <a:srgbClr val="0061FE"/>
                </a:solidFill>
              </a:rPr>
              <a:t>voltage gated calcium ion channels</a:t>
            </a:r>
            <a:r>
              <a:t>, enabling Ca</a:t>
            </a:r>
            <a:r>
              <a:rPr baseline="31999"/>
              <a:t>2+</a:t>
            </a:r>
            <a:r>
              <a:t> influx </a:t>
            </a:r>
          </a:p>
          <a:p>
            <a:pPr marL="239562" indent="-239562" defTabSz="585215">
              <a:spcBef>
                <a:spcPts val="300"/>
              </a:spcBef>
              <a:buClrTx/>
              <a:buFontTx/>
              <a:buAutoNum type="arabicPeriod"/>
              <a:defRPr sz="1792"/>
            </a:pPr>
            <a:r>
              <a:t>Vesicles migrate and fuse with the presynaptic membrane, releasing </a:t>
            </a:r>
            <a:r>
              <a:rPr>
                <a:solidFill>
                  <a:srgbClr val="0061FE"/>
                </a:solidFill>
              </a:rPr>
              <a:t>ACh</a:t>
            </a:r>
            <a:r>
              <a:t> into the synaptic cleft via </a:t>
            </a:r>
            <a:r>
              <a:rPr>
                <a:solidFill>
                  <a:srgbClr val="0061FE"/>
                </a:solidFill>
              </a:rPr>
              <a:t>exocytosis</a:t>
            </a:r>
            <a:r>
              <a:t> </a:t>
            </a:r>
          </a:p>
          <a:p>
            <a:pPr marL="239562" indent="-239562" defTabSz="585215">
              <a:spcBef>
                <a:spcPts val="300"/>
              </a:spcBef>
              <a:buClrTx/>
              <a:buFontTx/>
              <a:buAutoNum type="arabicPeriod"/>
              <a:defRPr sz="1792"/>
            </a:pPr>
            <a:r>
              <a:t>ACh binds to receptors on the sarcomere, depolarising the sarcolemma (through LGSICs and Na+ influx) </a:t>
            </a:r>
          </a:p>
          <a:p>
            <a:pPr marL="239562" indent="-239562" defTabSz="585215">
              <a:spcBef>
                <a:spcPts val="300"/>
              </a:spcBef>
              <a:buClrTx/>
              <a:buFontTx/>
              <a:buAutoNum type="arabicPeriod"/>
              <a:defRPr sz="1792"/>
            </a:pPr>
            <a:r>
              <a:t>This results in </a:t>
            </a:r>
            <a:r>
              <a:rPr>
                <a:solidFill>
                  <a:srgbClr val="0061FE"/>
                </a:solidFill>
              </a:rPr>
              <a:t>T-Tubule depolarisation</a:t>
            </a:r>
            <a:r>
              <a:t>, and subsequent depolarisation of the </a:t>
            </a:r>
            <a:r>
              <a:rPr>
                <a:solidFill>
                  <a:srgbClr val="0061FE"/>
                </a:solidFill>
              </a:rPr>
              <a:t>sarcoplasmic reticulum</a:t>
            </a:r>
          </a:p>
          <a:p>
            <a:pPr marL="239562" indent="-239562" defTabSz="585215">
              <a:spcBef>
                <a:spcPts val="300"/>
              </a:spcBef>
              <a:buClrTx/>
              <a:buFontTx/>
              <a:buAutoNum type="arabicPeriod"/>
              <a:defRPr sz="1792"/>
            </a:pPr>
            <a:r>
              <a:t>Sarcoplasmic reticulum releases Ca</a:t>
            </a:r>
            <a:r>
              <a:rPr baseline="31999"/>
              <a:t>2+</a:t>
            </a:r>
            <a:r>
              <a:t> - this </a:t>
            </a:r>
            <a:r>
              <a:rPr>
                <a:solidFill>
                  <a:srgbClr val="0061FE"/>
                </a:solidFill>
              </a:rPr>
              <a:t>initiates sarcomere contraction</a:t>
            </a:r>
            <a:r>
              <a:t> (see next slide) </a:t>
            </a:r>
          </a:p>
        </p:txBody>
      </p:sp>
      <p:pic>
        <p:nvPicPr>
          <p:cNvPr id="295" name="18BB7DC8-4DB7-4DEC-B64B-2E223FB4D2B5-L0-001.jpeg" descr="18BB7DC8-4DB7-4DEC-B64B-2E223FB4D2B5-L0-001.jpeg"/>
          <p:cNvPicPr>
            <a:picLocks noChangeAspect="1"/>
          </p:cNvPicPr>
          <p:nvPr/>
        </p:nvPicPr>
        <p:blipFill>
          <a:blip r:embed="rId2"/>
          <a:srcRect l="11245" t="2419" r="11147" b="2419"/>
          <a:stretch>
            <a:fillRect/>
          </a:stretch>
        </p:blipFill>
        <p:spPr>
          <a:xfrm>
            <a:off x="6078814" y="4747820"/>
            <a:ext cx="2760583" cy="1904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3" name="Drawing"/>
          <p:cNvGrpSpPr/>
          <p:nvPr/>
        </p:nvGrpSpPr>
        <p:grpSpPr>
          <a:xfrm>
            <a:off x="6020408" y="4687638"/>
            <a:ext cx="2889299" cy="2037732"/>
            <a:chOff x="0" y="0"/>
            <a:chExt cx="2889298" cy="2037730"/>
          </a:xfrm>
        </p:grpSpPr>
        <p:sp>
          <p:nvSpPr>
            <p:cNvPr id="296" name="Line"/>
            <p:cNvSpPr/>
            <p:nvPr/>
          </p:nvSpPr>
          <p:spPr>
            <a:xfrm>
              <a:off x="-1" y="62561"/>
              <a:ext cx="86428" cy="1975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88" extrusionOk="0">
                  <a:moveTo>
                    <a:pt x="21454" y="0"/>
                  </a:moveTo>
                  <a:cubicBezTo>
                    <a:pt x="19818" y="0"/>
                    <a:pt x="18181" y="0"/>
                    <a:pt x="16218" y="58"/>
                  </a:cubicBezTo>
                  <a:cubicBezTo>
                    <a:pt x="14254" y="115"/>
                    <a:pt x="11963" y="231"/>
                    <a:pt x="10327" y="353"/>
                  </a:cubicBezTo>
                  <a:cubicBezTo>
                    <a:pt x="8690" y="476"/>
                    <a:pt x="7709" y="605"/>
                    <a:pt x="7872" y="735"/>
                  </a:cubicBezTo>
                  <a:cubicBezTo>
                    <a:pt x="8036" y="865"/>
                    <a:pt x="9345" y="994"/>
                    <a:pt x="11472" y="1110"/>
                  </a:cubicBezTo>
                  <a:cubicBezTo>
                    <a:pt x="13599" y="1225"/>
                    <a:pt x="16545" y="1326"/>
                    <a:pt x="18181" y="1412"/>
                  </a:cubicBezTo>
                  <a:cubicBezTo>
                    <a:pt x="19818" y="1499"/>
                    <a:pt x="20145" y="1571"/>
                    <a:pt x="19490" y="1672"/>
                  </a:cubicBezTo>
                  <a:cubicBezTo>
                    <a:pt x="18836" y="1772"/>
                    <a:pt x="17199" y="1902"/>
                    <a:pt x="15072" y="2068"/>
                  </a:cubicBezTo>
                  <a:cubicBezTo>
                    <a:pt x="12945" y="2233"/>
                    <a:pt x="10327" y="2435"/>
                    <a:pt x="8854" y="2608"/>
                  </a:cubicBezTo>
                  <a:cubicBezTo>
                    <a:pt x="7381" y="2781"/>
                    <a:pt x="7054" y="2925"/>
                    <a:pt x="8036" y="3048"/>
                  </a:cubicBezTo>
                  <a:cubicBezTo>
                    <a:pt x="9018" y="3170"/>
                    <a:pt x="11309" y="3271"/>
                    <a:pt x="13109" y="3350"/>
                  </a:cubicBezTo>
                  <a:cubicBezTo>
                    <a:pt x="14908" y="3429"/>
                    <a:pt x="16218" y="3487"/>
                    <a:pt x="16872" y="3588"/>
                  </a:cubicBezTo>
                  <a:cubicBezTo>
                    <a:pt x="17527" y="3689"/>
                    <a:pt x="17527" y="3833"/>
                    <a:pt x="16218" y="4027"/>
                  </a:cubicBezTo>
                  <a:cubicBezTo>
                    <a:pt x="14908" y="4222"/>
                    <a:pt x="12290" y="4467"/>
                    <a:pt x="9836" y="4705"/>
                  </a:cubicBezTo>
                  <a:cubicBezTo>
                    <a:pt x="7381" y="4942"/>
                    <a:pt x="5090" y="5173"/>
                    <a:pt x="4763" y="5389"/>
                  </a:cubicBezTo>
                  <a:cubicBezTo>
                    <a:pt x="4436" y="5605"/>
                    <a:pt x="6072" y="5807"/>
                    <a:pt x="7872" y="5966"/>
                  </a:cubicBezTo>
                  <a:cubicBezTo>
                    <a:pt x="9672" y="6124"/>
                    <a:pt x="11636" y="6239"/>
                    <a:pt x="12127" y="6369"/>
                  </a:cubicBezTo>
                  <a:cubicBezTo>
                    <a:pt x="12618" y="6499"/>
                    <a:pt x="11636" y="6643"/>
                    <a:pt x="9999" y="6816"/>
                  </a:cubicBezTo>
                  <a:cubicBezTo>
                    <a:pt x="8363" y="6989"/>
                    <a:pt x="6072" y="7190"/>
                    <a:pt x="4599" y="7363"/>
                  </a:cubicBezTo>
                  <a:cubicBezTo>
                    <a:pt x="3127" y="7536"/>
                    <a:pt x="2472" y="7680"/>
                    <a:pt x="3290" y="7803"/>
                  </a:cubicBezTo>
                  <a:cubicBezTo>
                    <a:pt x="4109" y="7925"/>
                    <a:pt x="6399" y="8026"/>
                    <a:pt x="8363" y="8185"/>
                  </a:cubicBezTo>
                  <a:cubicBezTo>
                    <a:pt x="10327" y="8343"/>
                    <a:pt x="11963" y="8559"/>
                    <a:pt x="11799" y="8811"/>
                  </a:cubicBezTo>
                  <a:cubicBezTo>
                    <a:pt x="11636" y="9064"/>
                    <a:pt x="9672" y="9352"/>
                    <a:pt x="7545" y="9604"/>
                  </a:cubicBezTo>
                  <a:cubicBezTo>
                    <a:pt x="5418" y="9856"/>
                    <a:pt x="3127" y="10072"/>
                    <a:pt x="1981" y="10216"/>
                  </a:cubicBezTo>
                  <a:cubicBezTo>
                    <a:pt x="836" y="10361"/>
                    <a:pt x="836" y="10433"/>
                    <a:pt x="1000" y="10512"/>
                  </a:cubicBezTo>
                  <a:cubicBezTo>
                    <a:pt x="1163" y="10591"/>
                    <a:pt x="1490" y="10678"/>
                    <a:pt x="3127" y="10771"/>
                  </a:cubicBezTo>
                  <a:cubicBezTo>
                    <a:pt x="4763" y="10865"/>
                    <a:pt x="7709" y="10966"/>
                    <a:pt x="9999" y="11124"/>
                  </a:cubicBezTo>
                  <a:cubicBezTo>
                    <a:pt x="12290" y="11283"/>
                    <a:pt x="13927" y="11499"/>
                    <a:pt x="14254" y="11693"/>
                  </a:cubicBezTo>
                  <a:cubicBezTo>
                    <a:pt x="14581" y="11888"/>
                    <a:pt x="13599" y="12061"/>
                    <a:pt x="11636" y="12299"/>
                  </a:cubicBezTo>
                  <a:cubicBezTo>
                    <a:pt x="9672" y="12536"/>
                    <a:pt x="6727" y="12839"/>
                    <a:pt x="5418" y="13062"/>
                  </a:cubicBezTo>
                  <a:cubicBezTo>
                    <a:pt x="4109" y="13286"/>
                    <a:pt x="4436" y="13430"/>
                    <a:pt x="5745" y="13567"/>
                  </a:cubicBezTo>
                  <a:cubicBezTo>
                    <a:pt x="7054" y="13704"/>
                    <a:pt x="9345" y="13833"/>
                    <a:pt x="10981" y="13977"/>
                  </a:cubicBezTo>
                  <a:cubicBezTo>
                    <a:pt x="12618" y="14121"/>
                    <a:pt x="13599" y="14280"/>
                    <a:pt x="13599" y="14424"/>
                  </a:cubicBezTo>
                  <a:cubicBezTo>
                    <a:pt x="13599" y="14568"/>
                    <a:pt x="12618" y="14698"/>
                    <a:pt x="10654" y="14892"/>
                  </a:cubicBezTo>
                  <a:cubicBezTo>
                    <a:pt x="8690" y="15087"/>
                    <a:pt x="5745" y="15346"/>
                    <a:pt x="4109" y="15584"/>
                  </a:cubicBezTo>
                  <a:cubicBezTo>
                    <a:pt x="2472" y="15822"/>
                    <a:pt x="2145" y="16038"/>
                    <a:pt x="2145" y="16218"/>
                  </a:cubicBezTo>
                  <a:cubicBezTo>
                    <a:pt x="2145" y="16398"/>
                    <a:pt x="2472" y="16542"/>
                    <a:pt x="4109" y="16722"/>
                  </a:cubicBezTo>
                  <a:cubicBezTo>
                    <a:pt x="5745" y="16902"/>
                    <a:pt x="8690" y="17119"/>
                    <a:pt x="9999" y="17335"/>
                  </a:cubicBezTo>
                  <a:cubicBezTo>
                    <a:pt x="11309" y="17551"/>
                    <a:pt x="10981" y="17767"/>
                    <a:pt x="9509" y="17983"/>
                  </a:cubicBezTo>
                  <a:cubicBezTo>
                    <a:pt x="8036" y="18199"/>
                    <a:pt x="5418" y="18415"/>
                    <a:pt x="3454" y="18632"/>
                  </a:cubicBezTo>
                  <a:cubicBezTo>
                    <a:pt x="1490" y="18848"/>
                    <a:pt x="181" y="19064"/>
                    <a:pt x="18" y="19237"/>
                  </a:cubicBezTo>
                  <a:cubicBezTo>
                    <a:pt x="-146" y="19410"/>
                    <a:pt x="836" y="19539"/>
                    <a:pt x="2472" y="19655"/>
                  </a:cubicBezTo>
                  <a:cubicBezTo>
                    <a:pt x="4109" y="19770"/>
                    <a:pt x="6399" y="19871"/>
                    <a:pt x="8036" y="19950"/>
                  </a:cubicBezTo>
                  <a:cubicBezTo>
                    <a:pt x="9672" y="20029"/>
                    <a:pt x="10654" y="20087"/>
                    <a:pt x="10818" y="20188"/>
                  </a:cubicBezTo>
                  <a:cubicBezTo>
                    <a:pt x="10981" y="20289"/>
                    <a:pt x="10327" y="20433"/>
                    <a:pt x="8690" y="20606"/>
                  </a:cubicBezTo>
                  <a:cubicBezTo>
                    <a:pt x="7054" y="20779"/>
                    <a:pt x="4436" y="20980"/>
                    <a:pt x="3127" y="21117"/>
                  </a:cubicBezTo>
                  <a:cubicBezTo>
                    <a:pt x="1818" y="21254"/>
                    <a:pt x="1818" y="21326"/>
                    <a:pt x="2145" y="21398"/>
                  </a:cubicBezTo>
                  <a:cubicBezTo>
                    <a:pt x="2472" y="21470"/>
                    <a:pt x="3127" y="21542"/>
                    <a:pt x="4927" y="21571"/>
                  </a:cubicBezTo>
                  <a:cubicBezTo>
                    <a:pt x="6727" y="21600"/>
                    <a:pt x="9672" y="21586"/>
                    <a:pt x="12618" y="21571"/>
                  </a:cubicBezTo>
                </a:path>
              </a:pathLst>
            </a:custGeom>
            <a:noFill/>
            <a:ln w="381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7" name="Line"/>
            <p:cNvSpPr/>
            <p:nvPr/>
          </p:nvSpPr>
          <p:spPr>
            <a:xfrm>
              <a:off x="106202" y="-1"/>
              <a:ext cx="2737002" cy="7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3" extrusionOk="0">
                  <a:moveTo>
                    <a:pt x="0" y="18303"/>
                  </a:moveTo>
                  <a:cubicBezTo>
                    <a:pt x="146" y="15603"/>
                    <a:pt x="291" y="12903"/>
                    <a:pt x="421" y="11553"/>
                  </a:cubicBezTo>
                  <a:cubicBezTo>
                    <a:pt x="551" y="10203"/>
                    <a:pt x="666" y="10203"/>
                    <a:pt x="739" y="10975"/>
                  </a:cubicBezTo>
                  <a:cubicBezTo>
                    <a:pt x="812" y="11746"/>
                    <a:pt x="843" y="13289"/>
                    <a:pt x="931" y="15218"/>
                  </a:cubicBezTo>
                  <a:cubicBezTo>
                    <a:pt x="1020" y="17146"/>
                    <a:pt x="1165" y="19460"/>
                    <a:pt x="1301" y="20425"/>
                  </a:cubicBezTo>
                  <a:cubicBezTo>
                    <a:pt x="1436" y="21389"/>
                    <a:pt x="1561" y="21003"/>
                    <a:pt x="1701" y="19075"/>
                  </a:cubicBezTo>
                  <a:cubicBezTo>
                    <a:pt x="1842" y="17146"/>
                    <a:pt x="1998" y="13675"/>
                    <a:pt x="2154" y="11360"/>
                  </a:cubicBezTo>
                  <a:cubicBezTo>
                    <a:pt x="2310" y="9046"/>
                    <a:pt x="2466" y="7889"/>
                    <a:pt x="2601" y="8082"/>
                  </a:cubicBezTo>
                  <a:cubicBezTo>
                    <a:pt x="2736" y="8275"/>
                    <a:pt x="2851" y="9818"/>
                    <a:pt x="2955" y="11360"/>
                  </a:cubicBezTo>
                  <a:cubicBezTo>
                    <a:pt x="3059" y="12903"/>
                    <a:pt x="3153" y="14446"/>
                    <a:pt x="3288" y="15218"/>
                  </a:cubicBezTo>
                  <a:cubicBezTo>
                    <a:pt x="3423" y="15989"/>
                    <a:pt x="3600" y="15989"/>
                    <a:pt x="3761" y="14060"/>
                  </a:cubicBezTo>
                  <a:cubicBezTo>
                    <a:pt x="3923" y="12132"/>
                    <a:pt x="4068" y="8275"/>
                    <a:pt x="4193" y="5575"/>
                  </a:cubicBezTo>
                  <a:cubicBezTo>
                    <a:pt x="4318" y="2875"/>
                    <a:pt x="4422" y="1332"/>
                    <a:pt x="4526" y="946"/>
                  </a:cubicBezTo>
                  <a:cubicBezTo>
                    <a:pt x="4630" y="560"/>
                    <a:pt x="4734" y="1332"/>
                    <a:pt x="4859" y="3260"/>
                  </a:cubicBezTo>
                  <a:cubicBezTo>
                    <a:pt x="4984" y="5189"/>
                    <a:pt x="5129" y="8275"/>
                    <a:pt x="5254" y="10203"/>
                  </a:cubicBezTo>
                  <a:cubicBezTo>
                    <a:pt x="5379" y="12132"/>
                    <a:pt x="5483" y="12903"/>
                    <a:pt x="5582" y="12518"/>
                  </a:cubicBezTo>
                  <a:cubicBezTo>
                    <a:pt x="5681" y="12132"/>
                    <a:pt x="5775" y="10589"/>
                    <a:pt x="5894" y="8853"/>
                  </a:cubicBezTo>
                  <a:cubicBezTo>
                    <a:pt x="6014" y="7118"/>
                    <a:pt x="6160" y="5189"/>
                    <a:pt x="6284" y="4032"/>
                  </a:cubicBezTo>
                  <a:cubicBezTo>
                    <a:pt x="6409" y="2875"/>
                    <a:pt x="6513" y="2489"/>
                    <a:pt x="6612" y="3260"/>
                  </a:cubicBezTo>
                  <a:cubicBezTo>
                    <a:pt x="6711" y="4032"/>
                    <a:pt x="6805" y="5960"/>
                    <a:pt x="6914" y="7696"/>
                  </a:cubicBezTo>
                  <a:cubicBezTo>
                    <a:pt x="7023" y="9432"/>
                    <a:pt x="7148" y="10975"/>
                    <a:pt x="7288" y="11746"/>
                  </a:cubicBezTo>
                  <a:cubicBezTo>
                    <a:pt x="7429" y="12518"/>
                    <a:pt x="7585" y="12518"/>
                    <a:pt x="7736" y="10975"/>
                  </a:cubicBezTo>
                  <a:cubicBezTo>
                    <a:pt x="7887" y="9432"/>
                    <a:pt x="8032" y="6346"/>
                    <a:pt x="8142" y="4225"/>
                  </a:cubicBezTo>
                  <a:cubicBezTo>
                    <a:pt x="8251" y="2103"/>
                    <a:pt x="8324" y="946"/>
                    <a:pt x="8386" y="368"/>
                  </a:cubicBezTo>
                  <a:cubicBezTo>
                    <a:pt x="8449" y="-211"/>
                    <a:pt x="8501" y="-211"/>
                    <a:pt x="8573" y="1139"/>
                  </a:cubicBezTo>
                  <a:cubicBezTo>
                    <a:pt x="8646" y="2489"/>
                    <a:pt x="8740" y="5189"/>
                    <a:pt x="8865" y="7889"/>
                  </a:cubicBezTo>
                  <a:cubicBezTo>
                    <a:pt x="8990" y="10589"/>
                    <a:pt x="9146" y="13289"/>
                    <a:pt x="9302" y="14446"/>
                  </a:cubicBezTo>
                  <a:cubicBezTo>
                    <a:pt x="9458" y="15603"/>
                    <a:pt x="9614" y="15218"/>
                    <a:pt x="9765" y="13482"/>
                  </a:cubicBezTo>
                  <a:cubicBezTo>
                    <a:pt x="9916" y="11746"/>
                    <a:pt x="10061" y="8660"/>
                    <a:pt x="10212" y="6925"/>
                  </a:cubicBezTo>
                  <a:cubicBezTo>
                    <a:pt x="10363" y="5189"/>
                    <a:pt x="10519" y="4803"/>
                    <a:pt x="10675" y="6153"/>
                  </a:cubicBezTo>
                  <a:cubicBezTo>
                    <a:pt x="10831" y="7503"/>
                    <a:pt x="10987" y="10589"/>
                    <a:pt x="11143" y="12710"/>
                  </a:cubicBezTo>
                  <a:cubicBezTo>
                    <a:pt x="11299" y="14832"/>
                    <a:pt x="11455" y="15989"/>
                    <a:pt x="11664" y="15796"/>
                  </a:cubicBezTo>
                  <a:cubicBezTo>
                    <a:pt x="11872" y="15603"/>
                    <a:pt x="12132" y="14060"/>
                    <a:pt x="12376" y="12325"/>
                  </a:cubicBezTo>
                  <a:cubicBezTo>
                    <a:pt x="12621" y="10589"/>
                    <a:pt x="12850" y="8660"/>
                    <a:pt x="13047" y="9046"/>
                  </a:cubicBezTo>
                  <a:cubicBezTo>
                    <a:pt x="13245" y="9432"/>
                    <a:pt x="13412" y="12132"/>
                    <a:pt x="13573" y="14446"/>
                  </a:cubicBezTo>
                  <a:cubicBezTo>
                    <a:pt x="13734" y="16760"/>
                    <a:pt x="13890" y="18689"/>
                    <a:pt x="14025" y="19460"/>
                  </a:cubicBezTo>
                  <a:cubicBezTo>
                    <a:pt x="14161" y="20232"/>
                    <a:pt x="14275" y="19846"/>
                    <a:pt x="14405" y="18110"/>
                  </a:cubicBezTo>
                  <a:cubicBezTo>
                    <a:pt x="14535" y="16375"/>
                    <a:pt x="14681" y="13289"/>
                    <a:pt x="14806" y="11360"/>
                  </a:cubicBezTo>
                  <a:cubicBezTo>
                    <a:pt x="14931" y="9432"/>
                    <a:pt x="15035" y="8660"/>
                    <a:pt x="15149" y="8853"/>
                  </a:cubicBezTo>
                  <a:cubicBezTo>
                    <a:pt x="15264" y="9046"/>
                    <a:pt x="15388" y="10203"/>
                    <a:pt x="15529" y="11746"/>
                  </a:cubicBezTo>
                  <a:cubicBezTo>
                    <a:pt x="15669" y="13289"/>
                    <a:pt x="15825" y="15218"/>
                    <a:pt x="15987" y="15410"/>
                  </a:cubicBezTo>
                  <a:cubicBezTo>
                    <a:pt x="16148" y="15603"/>
                    <a:pt x="16314" y="14060"/>
                    <a:pt x="16476" y="11939"/>
                  </a:cubicBezTo>
                  <a:cubicBezTo>
                    <a:pt x="16637" y="9818"/>
                    <a:pt x="16793" y="7118"/>
                    <a:pt x="16949" y="5768"/>
                  </a:cubicBezTo>
                  <a:cubicBezTo>
                    <a:pt x="17105" y="4418"/>
                    <a:pt x="17261" y="4418"/>
                    <a:pt x="17365" y="4610"/>
                  </a:cubicBezTo>
                  <a:cubicBezTo>
                    <a:pt x="17469" y="4803"/>
                    <a:pt x="17521" y="5189"/>
                    <a:pt x="17584" y="6732"/>
                  </a:cubicBezTo>
                  <a:cubicBezTo>
                    <a:pt x="17646" y="8275"/>
                    <a:pt x="17719" y="10975"/>
                    <a:pt x="17808" y="12903"/>
                  </a:cubicBezTo>
                  <a:cubicBezTo>
                    <a:pt x="17896" y="14832"/>
                    <a:pt x="18000" y="15989"/>
                    <a:pt x="18130" y="15796"/>
                  </a:cubicBezTo>
                  <a:cubicBezTo>
                    <a:pt x="18260" y="15603"/>
                    <a:pt x="18416" y="14060"/>
                    <a:pt x="18551" y="12518"/>
                  </a:cubicBezTo>
                  <a:cubicBezTo>
                    <a:pt x="18687" y="10975"/>
                    <a:pt x="18801" y="9432"/>
                    <a:pt x="18910" y="8468"/>
                  </a:cubicBezTo>
                  <a:cubicBezTo>
                    <a:pt x="19020" y="7503"/>
                    <a:pt x="19124" y="7118"/>
                    <a:pt x="19223" y="7503"/>
                  </a:cubicBezTo>
                  <a:cubicBezTo>
                    <a:pt x="19321" y="7889"/>
                    <a:pt x="19415" y="9046"/>
                    <a:pt x="19519" y="10589"/>
                  </a:cubicBezTo>
                  <a:cubicBezTo>
                    <a:pt x="19623" y="12132"/>
                    <a:pt x="19738" y="14060"/>
                    <a:pt x="19899" y="14060"/>
                  </a:cubicBezTo>
                  <a:cubicBezTo>
                    <a:pt x="20060" y="14060"/>
                    <a:pt x="20268" y="12132"/>
                    <a:pt x="20450" y="10782"/>
                  </a:cubicBezTo>
                  <a:cubicBezTo>
                    <a:pt x="20632" y="9432"/>
                    <a:pt x="20788" y="8660"/>
                    <a:pt x="20929" y="9432"/>
                  </a:cubicBezTo>
                  <a:cubicBezTo>
                    <a:pt x="21069" y="10203"/>
                    <a:pt x="21194" y="12518"/>
                    <a:pt x="21303" y="14446"/>
                  </a:cubicBezTo>
                  <a:cubicBezTo>
                    <a:pt x="21413" y="16375"/>
                    <a:pt x="21506" y="17918"/>
                    <a:pt x="21600" y="19460"/>
                  </a:cubicBezTo>
                </a:path>
              </a:pathLst>
            </a:custGeom>
            <a:noFill/>
            <a:ln w="381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8" name="Line"/>
            <p:cNvSpPr/>
            <p:nvPr/>
          </p:nvSpPr>
          <p:spPr>
            <a:xfrm>
              <a:off x="2795741" y="74426"/>
              <a:ext cx="93558" cy="187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extrusionOk="0">
                  <a:moveTo>
                    <a:pt x="11700" y="0"/>
                  </a:moveTo>
                  <a:cubicBezTo>
                    <a:pt x="9900" y="137"/>
                    <a:pt x="8100" y="274"/>
                    <a:pt x="7650" y="434"/>
                  </a:cubicBezTo>
                  <a:cubicBezTo>
                    <a:pt x="7200" y="594"/>
                    <a:pt x="8100" y="776"/>
                    <a:pt x="9750" y="967"/>
                  </a:cubicBezTo>
                  <a:cubicBezTo>
                    <a:pt x="11400" y="1157"/>
                    <a:pt x="13800" y="1355"/>
                    <a:pt x="15000" y="1492"/>
                  </a:cubicBezTo>
                  <a:cubicBezTo>
                    <a:pt x="16200" y="1629"/>
                    <a:pt x="16200" y="1705"/>
                    <a:pt x="15150" y="1804"/>
                  </a:cubicBezTo>
                  <a:cubicBezTo>
                    <a:pt x="14100" y="1903"/>
                    <a:pt x="12000" y="2025"/>
                    <a:pt x="10050" y="2162"/>
                  </a:cubicBezTo>
                  <a:cubicBezTo>
                    <a:pt x="8100" y="2299"/>
                    <a:pt x="6300" y="2451"/>
                    <a:pt x="5250" y="2565"/>
                  </a:cubicBezTo>
                  <a:cubicBezTo>
                    <a:pt x="4200" y="2679"/>
                    <a:pt x="3900" y="2755"/>
                    <a:pt x="4650" y="2862"/>
                  </a:cubicBezTo>
                  <a:cubicBezTo>
                    <a:pt x="5400" y="2968"/>
                    <a:pt x="7200" y="3105"/>
                    <a:pt x="9600" y="3273"/>
                  </a:cubicBezTo>
                  <a:cubicBezTo>
                    <a:pt x="12000" y="3440"/>
                    <a:pt x="15000" y="3638"/>
                    <a:pt x="16800" y="3813"/>
                  </a:cubicBezTo>
                  <a:cubicBezTo>
                    <a:pt x="18600" y="3988"/>
                    <a:pt x="19200" y="4140"/>
                    <a:pt x="18300" y="4331"/>
                  </a:cubicBezTo>
                  <a:cubicBezTo>
                    <a:pt x="17400" y="4521"/>
                    <a:pt x="15000" y="4749"/>
                    <a:pt x="13650" y="4940"/>
                  </a:cubicBezTo>
                  <a:cubicBezTo>
                    <a:pt x="12300" y="5130"/>
                    <a:pt x="12000" y="5282"/>
                    <a:pt x="12450" y="5427"/>
                  </a:cubicBezTo>
                  <a:cubicBezTo>
                    <a:pt x="12900" y="5571"/>
                    <a:pt x="14100" y="5708"/>
                    <a:pt x="15750" y="5838"/>
                  </a:cubicBezTo>
                  <a:cubicBezTo>
                    <a:pt x="17400" y="5967"/>
                    <a:pt x="19500" y="6089"/>
                    <a:pt x="20550" y="6226"/>
                  </a:cubicBezTo>
                  <a:cubicBezTo>
                    <a:pt x="21600" y="6363"/>
                    <a:pt x="21600" y="6515"/>
                    <a:pt x="20100" y="6682"/>
                  </a:cubicBezTo>
                  <a:cubicBezTo>
                    <a:pt x="18600" y="6850"/>
                    <a:pt x="15600" y="7033"/>
                    <a:pt x="13350" y="7192"/>
                  </a:cubicBezTo>
                  <a:cubicBezTo>
                    <a:pt x="11100" y="7352"/>
                    <a:pt x="9600" y="7489"/>
                    <a:pt x="8700" y="7634"/>
                  </a:cubicBezTo>
                  <a:cubicBezTo>
                    <a:pt x="7800" y="7778"/>
                    <a:pt x="7500" y="7931"/>
                    <a:pt x="7950" y="8075"/>
                  </a:cubicBezTo>
                  <a:cubicBezTo>
                    <a:pt x="8400" y="8220"/>
                    <a:pt x="9600" y="8357"/>
                    <a:pt x="10950" y="8441"/>
                  </a:cubicBezTo>
                  <a:cubicBezTo>
                    <a:pt x="12300" y="8524"/>
                    <a:pt x="13800" y="8555"/>
                    <a:pt x="15300" y="8593"/>
                  </a:cubicBezTo>
                  <a:cubicBezTo>
                    <a:pt x="16800" y="8631"/>
                    <a:pt x="18300" y="8677"/>
                    <a:pt x="19050" y="8775"/>
                  </a:cubicBezTo>
                  <a:cubicBezTo>
                    <a:pt x="19800" y="8874"/>
                    <a:pt x="19800" y="9027"/>
                    <a:pt x="18300" y="9225"/>
                  </a:cubicBezTo>
                  <a:cubicBezTo>
                    <a:pt x="16800" y="9422"/>
                    <a:pt x="13800" y="9666"/>
                    <a:pt x="12300" y="9864"/>
                  </a:cubicBezTo>
                  <a:cubicBezTo>
                    <a:pt x="10800" y="10062"/>
                    <a:pt x="10800" y="10214"/>
                    <a:pt x="11400" y="10366"/>
                  </a:cubicBezTo>
                  <a:cubicBezTo>
                    <a:pt x="12000" y="10518"/>
                    <a:pt x="13200" y="10671"/>
                    <a:pt x="14400" y="10770"/>
                  </a:cubicBezTo>
                  <a:cubicBezTo>
                    <a:pt x="15600" y="10868"/>
                    <a:pt x="16800" y="10914"/>
                    <a:pt x="17550" y="11013"/>
                  </a:cubicBezTo>
                  <a:cubicBezTo>
                    <a:pt x="18300" y="11112"/>
                    <a:pt x="18600" y="11264"/>
                    <a:pt x="17550" y="11439"/>
                  </a:cubicBezTo>
                  <a:cubicBezTo>
                    <a:pt x="16500" y="11614"/>
                    <a:pt x="14100" y="11812"/>
                    <a:pt x="12300" y="11980"/>
                  </a:cubicBezTo>
                  <a:cubicBezTo>
                    <a:pt x="10500" y="12147"/>
                    <a:pt x="9300" y="12284"/>
                    <a:pt x="9150" y="12444"/>
                  </a:cubicBezTo>
                  <a:cubicBezTo>
                    <a:pt x="9000" y="12604"/>
                    <a:pt x="9900" y="12786"/>
                    <a:pt x="10800" y="12954"/>
                  </a:cubicBezTo>
                  <a:cubicBezTo>
                    <a:pt x="11700" y="13121"/>
                    <a:pt x="12600" y="13274"/>
                    <a:pt x="13350" y="13456"/>
                  </a:cubicBezTo>
                  <a:cubicBezTo>
                    <a:pt x="14100" y="13639"/>
                    <a:pt x="14700" y="13852"/>
                    <a:pt x="14850" y="13997"/>
                  </a:cubicBezTo>
                  <a:cubicBezTo>
                    <a:pt x="15000" y="14141"/>
                    <a:pt x="14700" y="14217"/>
                    <a:pt x="13200" y="14309"/>
                  </a:cubicBezTo>
                  <a:cubicBezTo>
                    <a:pt x="11700" y="14400"/>
                    <a:pt x="9000" y="14507"/>
                    <a:pt x="7050" y="14583"/>
                  </a:cubicBezTo>
                  <a:cubicBezTo>
                    <a:pt x="5100" y="14659"/>
                    <a:pt x="3900" y="14704"/>
                    <a:pt x="3300" y="14765"/>
                  </a:cubicBezTo>
                  <a:cubicBezTo>
                    <a:pt x="2700" y="14826"/>
                    <a:pt x="2700" y="14902"/>
                    <a:pt x="3300" y="15009"/>
                  </a:cubicBezTo>
                  <a:cubicBezTo>
                    <a:pt x="3900" y="15115"/>
                    <a:pt x="5100" y="15252"/>
                    <a:pt x="6450" y="15458"/>
                  </a:cubicBezTo>
                  <a:cubicBezTo>
                    <a:pt x="7800" y="15663"/>
                    <a:pt x="9300" y="15937"/>
                    <a:pt x="10050" y="16112"/>
                  </a:cubicBezTo>
                  <a:cubicBezTo>
                    <a:pt x="10800" y="16288"/>
                    <a:pt x="10800" y="16364"/>
                    <a:pt x="9450" y="16493"/>
                  </a:cubicBezTo>
                  <a:cubicBezTo>
                    <a:pt x="8100" y="16622"/>
                    <a:pt x="5400" y="16805"/>
                    <a:pt x="3900" y="16988"/>
                  </a:cubicBezTo>
                  <a:cubicBezTo>
                    <a:pt x="2400" y="17170"/>
                    <a:pt x="2100" y="17353"/>
                    <a:pt x="3000" y="17551"/>
                  </a:cubicBezTo>
                  <a:cubicBezTo>
                    <a:pt x="3900" y="17749"/>
                    <a:pt x="6000" y="17962"/>
                    <a:pt x="7650" y="18145"/>
                  </a:cubicBezTo>
                  <a:cubicBezTo>
                    <a:pt x="9300" y="18327"/>
                    <a:pt x="10500" y="18479"/>
                    <a:pt x="10200" y="18670"/>
                  </a:cubicBezTo>
                  <a:cubicBezTo>
                    <a:pt x="9900" y="18860"/>
                    <a:pt x="8100" y="19088"/>
                    <a:pt x="6150" y="19317"/>
                  </a:cubicBezTo>
                  <a:cubicBezTo>
                    <a:pt x="4200" y="19545"/>
                    <a:pt x="2100" y="19773"/>
                    <a:pt x="1350" y="19964"/>
                  </a:cubicBezTo>
                  <a:cubicBezTo>
                    <a:pt x="600" y="20154"/>
                    <a:pt x="1200" y="20306"/>
                    <a:pt x="1950" y="20413"/>
                  </a:cubicBezTo>
                  <a:cubicBezTo>
                    <a:pt x="2700" y="20519"/>
                    <a:pt x="3600" y="20580"/>
                    <a:pt x="4650" y="20641"/>
                  </a:cubicBezTo>
                  <a:cubicBezTo>
                    <a:pt x="5700" y="20702"/>
                    <a:pt x="6900" y="20763"/>
                    <a:pt x="7500" y="20831"/>
                  </a:cubicBezTo>
                  <a:cubicBezTo>
                    <a:pt x="8100" y="20900"/>
                    <a:pt x="8100" y="20976"/>
                    <a:pt x="7500" y="21037"/>
                  </a:cubicBezTo>
                  <a:cubicBezTo>
                    <a:pt x="6900" y="21098"/>
                    <a:pt x="5700" y="21143"/>
                    <a:pt x="4350" y="21235"/>
                  </a:cubicBezTo>
                  <a:cubicBezTo>
                    <a:pt x="3000" y="21326"/>
                    <a:pt x="1500" y="21463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9" name="Line"/>
            <p:cNvSpPr/>
            <p:nvPr/>
          </p:nvSpPr>
          <p:spPr>
            <a:xfrm>
              <a:off x="42919" y="1968969"/>
              <a:ext cx="75150" cy="6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Line"/>
            <p:cNvSpPr/>
            <p:nvPr/>
          </p:nvSpPr>
          <p:spPr>
            <a:xfrm>
              <a:off x="193217" y="1984790"/>
              <a:ext cx="3956" cy="1"/>
            </a:xfrm>
            <a:prstGeom prst="ellipse">
              <a:avLst/>
            </a:prstGeom>
            <a:noFill/>
            <a:ln w="381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Line"/>
            <p:cNvSpPr/>
            <p:nvPr/>
          </p:nvSpPr>
          <p:spPr>
            <a:xfrm>
              <a:off x="209038" y="1937327"/>
              <a:ext cx="2594614" cy="8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extrusionOk="0">
                  <a:moveTo>
                    <a:pt x="0" y="12960"/>
                  </a:moveTo>
                  <a:cubicBezTo>
                    <a:pt x="230" y="14289"/>
                    <a:pt x="461" y="15618"/>
                    <a:pt x="659" y="15951"/>
                  </a:cubicBezTo>
                  <a:cubicBezTo>
                    <a:pt x="856" y="16283"/>
                    <a:pt x="1021" y="15618"/>
                    <a:pt x="1185" y="14123"/>
                  </a:cubicBezTo>
                  <a:cubicBezTo>
                    <a:pt x="1350" y="12628"/>
                    <a:pt x="1515" y="10302"/>
                    <a:pt x="1624" y="8972"/>
                  </a:cubicBezTo>
                  <a:cubicBezTo>
                    <a:pt x="1734" y="7643"/>
                    <a:pt x="1789" y="7311"/>
                    <a:pt x="1866" y="8142"/>
                  </a:cubicBezTo>
                  <a:cubicBezTo>
                    <a:pt x="1943" y="8972"/>
                    <a:pt x="2041" y="10966"/>
                    <a:pt x="2162" y="13292"/>
                  </a:cubicBezTo>
                  <a:cubicBezTo>
                    <a:pt x="2283" y="15618"/>
                    <a:pt x="2426" y="18277"/>
                    <a:pt x="2557" y="19772"/>
                  </a:cubicBezTo>
                  <a:cubicBezTo>
                    <a:pt x="2689" y="21268"/>
                    <a:pt x="2810" y="21600"/>
                    <a:pt x="2920" y="20769"/>
                  </a:cubicBezTo>
                  <a:cubicBezTo>
                    <a:pt x="3029" y="19938"/>
                    <a:pt x="3128" y="17945"/>
                    <a:pt x="3260" y="15951"/>
                  </a:cubicBezTo>
                  <a:cubicBezTo>
                    <a:pt x="3391" y="13957"/>
                    <a:pt x="3556" y="11963"/>
                    <a:pt x="3726" y="11631"/>
                  </a:cubicBezTo>
                  <a:cubicBezTo>
                    <a:pt x="3896" y="11299"/>
                    <a:pt x="4072" y="12628"/>
                    <a:pt x="4215" y="13957"/>
                  </a:cubicBezTo>
                  <a:cubicBezTo>
                    <a:pt x="4357" y="15286"/>
                    <a:pt x="4467" y="16615"/>
                    <a:pt x="4604" y="17612"/>
                  </a:cubicBezTo>
                  <a:cubicBezTo>
                    <a:pt x="4741" y="18609"/>
                    <a:pt x="4906" y="19274"/>
                    <a:pt x="5043" y="18609"/>
                  </a:cubicBezTo>
                  <a:cubicBezTo>
                    <a:pt x="5180" y="17945"/>
                    <a:pt x="5290" y="15951"/>
                    <a:pt x="5416" y="13458"/>
                  </a:cubicBezTo>
                  <a:cubicBezTo>
                    <a:pt x="5543" y="10966"/>
                    <a:pt x="5685" y="7975"/>
                    <a:pt x="5812" y="6480"/>
                  </a:cubicBezTo>
                  <a:cubicBezTo>
                    <a:pt x="5938" y="4985"/>
                    <a:pt x="6048" y="4985"/>
                    <a:pt x="6174" y="6646"/>
                  </a:cubicBezTo>
                  <a:cubicBezTo>
                    <a:pt x="6300" y="8308"/>
                    <a:pt x="6443" y="11631"/>
                    <a:pt x="6585" y="14455"/>
                  </a:cubicBezTo>
                  <a:cubicBezTo>
                    <a:pt x="6728" y="17280"/>
                    <a:pt x="6871" y="19606"/>
                    <a:pt x="7030" y="19440"/>
                  </a:cubicBezTo>
                  <a:cubicBezTo>
                    <a:pt x="7189" y="19274"/>
                    <a:pt x="7365" y="16615"/>
                    <a:pt x="7502" y="14289"/>
                  </a:cubicBezTo>
                  <a:cubicBezTo>
                    <a:pt x="7639" y="11963"/>
                    <a:pt x="7738" y="9969"/>
                    <a:pt x="7870" y="9305"/>
                  </a:cubicBezTo>
                  <a:cubicBezTo>
                    <a:pt x="8001" y="8640"/>
                    <a:pt x="8166" y="9305"/>
                    <a:pt x="8325" y="11299"/>
                  </a:cubicBezTo>
                  <a:cubicBezTo>
                    <a:pt x="8484" y="13292"/>
                    <a:pt x="8638" y="16615"/>
                    <a:pt x="8770" y="18609"/>
                  </a:cubicBezTo>
                  <a:cubicBezTo>
                    <a:pt x="8901" y="20603"/>
                    <a:pt x="9011" y="21268"/>
                    <a:pt x="9110" y="20603"/>
                  </a:cubicBezTo>
                  <a:cubicBezTo>
                    <a:pt x="9209" y="19938"/>
                    <a:pt x="9296" y="17945"/>
                    <a:pt x="9384" y="15452"/>
                  </a:cubicBezTo>
                  <a:cubicBezTo>
                    <a:pt x="9472" y="12960"/>
                    <a:pt x="9560" y="9969"/>
                    <a:pt x="9653" y="7809"/>
                  </a:cubicBezTo>
                  <a:cubicBezTo>
                    <a:pt x="9746" y="5649"/>
                    <a:pt x="9845" y="4320"/>
                    <a:pt x="9949" y="3988"/>
                  </a:cubicBezTo>
                  <a:cubicBezTo>
                    <a:pt x="10054" y="3655"/>
                    <a:pt x="10163" y="4320"/>
                    <a:pt x="10262" y="5815"/>
                  </a:cubicBezTo>
                  <a:cubicBezTo>
                    <a:pt x="10361" y="7311"/>
                    <a:pt x="10449" y="9637"/>
                    <a:pt x="10515" y="11299"/>
                  </a:cubicBezTo>
                  <a:cubicBezTo>
                    <a:pt x="10580" y="12960"/>
                    <a:pt x="10624" y="13957"/>
                    <a:pt x="10701" y="14455"/>
                  </a:cubicBezTo>
                  <a:cubicBezTo>
                    <a:pt x="10778" y="14954"/>
                    <a:pt x="10888" y="14954"/>
                    <a:pt x="11020" y="13957"/>
                  </a:cubicBezTo>
                  <a:cubicBezTo>
                    <a:pt x="11151" y="12960"/>
                    <a:pt x="11305" y="10966"/>
                    <a:pt x="11480" y="9305"/>
                  </a:cubicBezTo>
                  <a:cubicBezTo>
                    <a:pt x="11656" y="7643"/>
                    <a:pt x="11854" y="6314"/>
                    <a:pt x="12007" y="5483"/>
                  </a:cubicBezTo>
                  <a:cubicBezTo>
                    <a:pt x="12161" y="4652"/>
                    <a:pt x="12271" y="4320"/>
                    <a:pt x="12364" y="5483"/>
                  </a:cubicBezTo>
                  <a:cubicBezTo>
                    <a:pt x="12457" y="6646"/>
                    <a:pt x="12534" y="9305"/>
                    <a:pt x="12616" y="11631"/>
                  </a:cubicBezTo>
                  <a:cubicBezTo>
                    <a:pt x="12699" y="13957"/>
                    <a:pt x="12787" y="15951"/>
                    <a:pt x="12885" y="16948"/>
                  </a:cubicBezTo>
                  <a:cubicBezTo>
                    <a:pt x="12984" y="17945"/>
                    <a:pt x="13094" y="17945"/>
                    <a:pt x="13215" y="16449"/>
                  </a:cubicBezTo>
                  <a:cubicBezTo>
                    <a:pt x="13335" y="14954"/>
                    <a:pt x="13467" y="11963"/>
                    <a:pt x="13588" y="9305"/>
                  </a:cubicBezTo>
                  <a:cubicBezTo>
                    <a:pt x="13709" y="6646"/>
                    <a:pt x="13818" y="4320"/>
                    <a:pt x="13928" y="3656"/>
                  </a:cubicBezTo>
                  <a:cubicBezTo>
                    <a:pt x="14038" y="2991"/>
                    <a:pt x="14148" y="3988"/>
                    <a:pt x="14274" y="5815"/>
                  </a:cubicBezTo>
                  <a:cubicBezTo>
                    <a:pt x="14400" y="7643"/>
                    <a:pt x="14543" y="10302"/>
                    <a:pt x="14669" y="11631"/>
                  </a:cubicBezTo>
                  <a:cubicBezTo>
                    <a:pt x="14795" y="12960"/>
                    <a:pt x="14905" y="12960"/>
                    <a:pt x="15009" y="12129"/>
                  </a:cubicBezTo>
                  <a:cubicBezTo>
                    <a:pt x="15113" y="11298"/>
                    <a:pt x="15212" y="9637"/>
                    <a:pt x="15338" y="7975"/>
                  </a:cubicBezTo>
                  <a:cubicBezTo>
                    <a:pt x="15465" y="6314"/>
                    <a:pt x="15618" y="4652"/>
                    <a:pt x="15750" y="4320"/>
                  </a:cubicBezTo>
                  <a:cubicBezTo>
                    <a:pt x="15882" y="3988"/>
                    <a:pt x="15991" y="4985"/>
                    <a:pt x="16118" y="6979"/>
                  </a:cubicBezTo>
                  <a:cubicBezTo>
                    <a:pt x="16244" y="8972"/>
                    <a:pt x="16387" y="11963"/>
                    <a:pt x="16513" y="13458"/>
                  </a:cubicBezTo>
                  <a:cubicBezTo>
                    <a:pt x="16639" y="14954"/>
                    <a:pt x="16749" y="14954"/>
                    <a:pt x="16880" y="13791"/>
                  </a:cubicBezTo>
                  <a:cubicBezTo>
                    <a:pt x="17012" y="12628"/>
                    <a:pt x="17166" y="10302"/>
                    <a:pt x="17292" y="8308"/>
                  </a:cubicBezTo>
                  <a:cubicBezTo>
                    <a:pt x="17418" y="6314"/>
                    <a:pt x="17517" y="4652"/>
                    <a:pt x="17654" y="4320"/>
                  </a:cubicBezTo>
                  <a:cubicBezTo>
                    <a:pt x="17791" y="3988"/>
                    <a:pt x="17967" y="4985"/>
                    <a:pt x="18148" y="6646"/>
                  </a:cubicBezTo>
                  <a:cubicBezTo>
                    <a:pt x="18329" y="8308"/>
                    <a:pt x="18516" y="10634"/>
                    <a:pt x="18719" y="11298"/>
                  </a:cubicBezTo>
                  <a:cubicBezTo>
                    <a:pt x="18922" y="11963"/>
                    <a:pt x="19141" y="10966"/>
                    <a:pt x="19372" y="9471"/>
                  </a:cubicBezTo>
                  <a:cubicBezTo>
                    <a:pt x="19602" y="7975"/>
                    <a:pt x="19844" y="5982"/>
                    <a:pt x="20047" y="5982"/>
                  </a:cubicBezTo>
                  <a:cubicBezTo>
                    <a:pt x="20250" y="5982"/>
                    <a:pt x="20415" y="7975"/>
                    <a:pt x="20552" y="9637"/>
                  </a:cubicBezTo>
                  <a:cubicBezTo>
                    <a:pt x="20689" y="11299"/>
                    <a:pt x="20799" y="12628"/>
                    <a:pt x="20947" y="11631"/>
                  </a:cubicBezTo>
                  <a:cubicBezTo>
                    <a:pt x="21095" y="10634"/>
                    <a:pt x="21282" y="7311"/>
                    <a:pt x="21397" y="4985"/>
                  </a:cubicBezTo>
                  <a:cubicBezTo>
                    <a:pt x="21512" y="2659"/>
                    <a:pt x="21556" y="1329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2" name="Line"/>
            <p:cNvSpPr/>
            <p:nvPr/>
          </p:nvSpPr>
          <p:spPr>
            <a:xfrm>
              <a:off x="141799" y="1975015"/>
              <a:ext cx="55374" cy="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extrusionOk="0">
                  <a:moveTo>
                    <a:pt x="0" y="20018"/>
                  </a:moveTo>
                  <a:cubicBezTo>
                    <a:pt x="2057" y="11918"/>
                    <a:pt x="4114" y="3818"/>
                    <a:pt x="7714" y="1118"/>
                  </a:cubicBezTo>
                  <a:cubicBezTo>
                    <a:pt x="11314" y="-1582"/>
                    <a:pt x="16457" y="1118"/>
                    <a:pt x="21600" y="3818"/>
                  </a:cubicBezTo>
                </a:path>
              </a:pathLst>
            </a:custGeom>
            <a:noFill/>
            <a:ln w="381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31" name="Drawing"/>
          <p:cNvGrpSpPr/>
          <p:nvPr/>
        </p:nvGrpSpPr>
        <p:grpSpPr>
          <a:xfrm>
            <a:off x="3629400" y="4711846"/>
            <a:ext cx="2207893" cy="1157278"/>
            <a:chOff x="0" y="0"/>
            <a:chExt cx="2207892" cy="1157276"/>
          </a:xfrm>
        </p:grpSpPr>
        <p:sp>
          <p:nvSpPr>
            <p:cNvPr id="304" name="Line"/>
            <p:cNvSpPr/>
            <p:nvPr/>
          </p:nvSpPr>
          <p:spPr>
            <a:xfrm>
              <a:off x="0" y="588126"/>
              <a:ext cx="182388" cy="241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6190" y="21600"/>
                  </a:moveTo>
                  <a:cubicBezTo>
                    <a:pt x="5110" y="19003"/>
                    <a:pt x="4030" y="16407"/>
                    <a:pt x="3181" y="14400"/>
                  </a:cubicBezTo>
                  <a:cubicBezTo>
                    <a:pt x="2333" y="12393"/>
                    <a:pt x="1715" y="10977"/>
                    <a:pt x="1253" y="9915"/>
                  </a:cubicBezTo>
                  <a:cubicBezTo>
                    <a:pt x="790" y="8852"/>
                    <a:pt x="481" y="8144"/>
                    <a:pt x="250" y="7495"/>
                  </a:cubicBezTo>
                  <a:cubicBezTo>
                    <a:pt x="18" y="6846"/>
                    <a:pt x="-136" y="6256"/>
                    <a:pt x="173" y="6079"/>
                  </a:cubicBezTo>
                  <a:cubicBezTo>
                    <a:pt x="481" y="5902"/>
                    <a:pt x="1253" y="6138"/>
                    <a:pt x="3335" y="7200"/>
                  </a:cubicBezTo>
                  <a:cubicBezTo>
                    <a:pt x="5418" y="8262"/>
                    <a:pt x="8813" y="10151"/>
                    <a:pt x="11667" y="11449"/>
                  </a:cubicBezTo>
                  <a:cubicBezTo>
                    <a:pt x="14521" y="12748"/>
                    <a:pt x="16835" y="13456"/>
                    <a:pt x="18378" y="13987"/>
                  </a:cubicBezTo>
                  <a:cubicBezTo>
                    <a:pt x="19921" y="14518"/>
                    <a:pt x="20693" y="14872"/>
                    <a:pt x="21078" y="14636"/>
                  </a:cubicBezTo>
                  <a:cubicBezTo>
                    <a:pt x="21464" y="14400"/>
                    <a:pt x="21464" y="13574"/>
                    <a:pt x="20847" y="11862"/>
                  </a:cubicBezTo>
                  <a:cubicBezTo>
                    <a:pt x="20230" y="10151"/>
                    <a:pt x="18995" y="7554"/>
                    <a:pt x="17993" y="5429"/>
                  </a:cubicBezTo>
                  <a:cubicBezTo>
                    <a:pt x="16990" y="3305"/>
                    <a:pt x="16218" y="1652"/>
                    <a:pt x="15447" y="0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Line"/>
            <p:cNvSpPr/>
            <p:nvPr/>
          </p:nvSpPr>
          <p:spPr>
            <a:xfrm>
              <a:off x="219601" y="524843"/>
              <a:ext cx="125979" cy="172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27" extrusionOk="0">
                  <a:moveTo>
                    <a:pt x="9349" y="0"/>
                  </a:moveTo>
                  <a:cubicBezTo>
                    <a:pt x="6649" y="1800"/>
                    <a:pt x="3949" y="3600"/>
                    <a:pt x="2261" y="5236"/>
                  </a:cubicBezTo>
                  <a:cubicBezTo>
                    <a:pt x="574" y="6873"/>
                    <a:pt x="-101" y="8345"/>
                    <a:pt x="11" y="10391"/>
                  </a:cubicBezTo>
                  <a:cubicBezTo>
                    <a:pt x="124" y="12436"/>
                    <a:pt x="1024" y="15055"/>
                    <a:pt x="2149" y="17018"/>
                  </a:cubicBezTo>
                  <a:cubicBezTo>
                    <a:pt x="3274" y="18982"/>
                    <a:pt x="4624" y="20291"/>
                    <a:pt x="5861" y="20945"/>
                  </a:cubicBezTo>
                  <a:cubicBezTo>
                    <a:pt x="7099" y="21600"/>
                    <a:pt x="8224" y="21600"/>
                    <a:pt x="10249" y="20864"/>
                  </a:cubicBezTo>
                  <a:cubicBezTo>
                    <a:pt x="12274" y="20127"/>
                    <a:pt x="15199" y="18655"/>
                    <a:pt x="17224" y="17591"/>
                  </a:cubicBezTo>
                  <a:cubicBezTo>
                    <a:pt x="19249" y="16527"/>
                    <a:pt x="20374" y="15873"/>
                    <a:pt x="21499" y="15218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Line"/>
            <p:cNvSpPr/>
            <p:nvPr/>
          </p:nvSpPr>
          <p:spPr>
            <a:xfrm>
              <a:off x="234833" y="607902"/>
              <a:ext cx="47463" cy="4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Line"/>
            <p:cNvSpPr/>
            <p:nvPr/>
          </p:nvSpPr>
          <p:spPr>
            <a:xfrm>
              <a:off x="317892" y="524843"/>
              <a:ext cx="96371" cy="11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02" extrusionOk="0">
                  <a:moveTo>
                    <a:pt x="0" y="5959"/>
                  </a:moveTo>
                  <a:cubicBezTo>
                    <a:pt x="1751" y="9434"/>
                    <a:pt x="3503" y="12910"/>
                    <a:pt x="5546" y="15517"/>
                  </a:cubicBezTo>
                  <a:cubicBezTo>
                    <a:pt x="7589" y="18124"/>
                    <a:pt x="9924" y="19862"/>
                    <a:pt x="11968" y="20731"/>
                  </a:cubicBezTo>
                  <a:cubicBezTo>
                    <a:pt x="14011" y="21600"/>
                    <a:pt x="15762" y="21600"/>
                    <a:pt x="17659" y="19862"/>
                  </a:cubicBezTo>
                  <a:cubicBezTo>
                    <a:pt x="19557" y="18124"/>
                    <a:pt x="21600" y="14648"/>
                    <a:pt x="21308" y="11048"/>
                  </a:cubicBezTo>
                  <a:cubicBezTo>
                    <a:pt x="21016" y="7448"/>
                    <a:pt x="18389" y="3724"/>
                    <a:pt x="15762" y="0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8" name="Line"/>
            <p:cNvSpPr/>
            <p:nvPr/>
          </p:nvSpPr>
          <p:spPr>
            <a:xfrm>
              <a:off x="452370" y="452247"/>
              <a:ext cx="138432" cy="13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extrusionOk="0">
                  <a:moveTo>
                    <a:pt x="0" y="9660"/>
                  </a:moveTo>
                  <a:cubicBezTo>
                    <a:pt x="1646" y="12387"/>
                    <a:pt x="3291" y="15113"/>
                    <a:pt x="4526" y="17210"/>
                  </a:cubicBezTo>
                  <a:cubicBezTo>
                    <a:pt x="5760" y="19307"/>
                    <a:pt x="6583" y="20775"/>
                    <a:pt x="6686" y="21089"/>
                  </a:cubicBezTo>
                  <a:cubicBezTo>
                    <a:pt x="6789" y="21404"/>
                    <a:pt x="6171" y="20565"/>
                    <a:pt x="5143" y="18573"/>
                  </a:cubicBezTo>
                  <a:cubicBezTo>
                    <a:pt x="4114" y="16581"/>
                    <a:pt x="2674" y="13435"/>
                    <a:pt x="2057" y="10604"/>
                  </a:cubicBezTo>
                  <a:cubicBezTo>
                    <a:pt x="1440" y="7773"/>
                    <a:pt x="1646" y="5256"/>
                    <a:pt x="2263" y="3579"/>
                  </a:cubicBezTo>
                  <a:cubicBezTo>
                    <a:pt x="2880" y="1901"/>
                    <a:pt x="3909" y="1062"/>
                    <a:pt x="4937" y="538"/>
                  </a:cubicBezTo>
                  <a:cubicBezTo>
                    <a:pt x="5966" y="14"/>
                    <a:pt x="6994" y="-196"/>
                    <a:pt x="7611" y="223"/>
                  </a:cubicBezTo>
                  <a:cubicBezTo>
                    <a:pt x="8229" y="643"/>
                    <a:pt x="8434" y="1691"/>
                    <a:pt x="8229" y="3369"/>
                  </a:cubicBezTo>
                  <a:cubicBezTo>
                    <a:pt x="8023" y="5047"/>
                    <a:pt x="7406" y="7354"/>
                    <a:pt x="6994" y="9241"/>
                  </a:cubicBezTo>
                  <a:cubicBezTo>
                    <a:pt x="6583" y="11128"/>
                    <a:pt x="6377" y="12596"/>
                    <a:pt x="6789" y="13435"/>
                  </a:cubicBezTo>
                  <a:cubicBezTo>
                    <a:pt x="7200" y="14274"/>
                    <a:pt x="8229" y="14484"/>
                    <a:pt x="10800" y="14693"/>
                  </a:cubicBezTo>
                  <a:cubicBezTo>
                    <a:pt x="13371" y="14903"/>
                    <a:pt x="17486" y="15113"/>
                    <a:pt x="21600" y="15322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Line"/>
            <p:cNvSpPr/>
            <p:nvPr/>
          </p:nvSpPr>
          <p:spPr>
            <a:xfrm>
              <a:off x="581456" y="398276"/>
              <a:ext cx="122161" cy="11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3" h="21487" extrusionOk="0">
                  <a:moveTo>
                    <a:pt x="8259" y="0"/>
                  </a:moveTo>
                  <a:cubicBezTo>
                    <a:pt x="7145" y="0"/>
                    <a:pt x="6032" y="0"/>
                    <a:pt x="4473" y="1560"/>
                  </a:cubicBezTo>
                  <a:cubicBezTo>
                    <a:pt x="2914" y="3120"/>
                    <a:pt x="910" y="6240"/>
                    <a:pt x="242" y="9240"/>
                  </a:cubicBezTo>
                  <a:cubicBezTo>
                    <a:pt x="-426" y="12240"/>
                    <a:pt x="242" y="15120"/>
                    <a:pt x="2803" y="17400"/>
                  </a:cubicBezTo>
                  <a:cubicBezTo>
                    <a:pt x="5364" y="19680"/>
                    <a:pt x="9817" y="21360"/>
                    <a:pt x="13046" y="21480"/>
                  </a:cubicBezTo>
                  <a:cubicBezTo>
                    <a:pt x="16275" y="21600"/>
                    <a:pt x="18279" y="20160"/>
                    <a:pt x="19504" y="18360"/>
                  </a:cubicBezTo>
                  <a:cubicBezTo>
                    <a:pt x="20729" y="16560"/>
                    <a:pt x="21174" y="14400"/>
                    <a:pt x="19727" y="11520"/>
                  </a:cubicBezTo>
                  <a:cubicBezTo>
                    <a:pt x="18279" y="8640"/>
                    <a:pt x="14939" y="5040"/>
                    <a:pt x="11599" y="1440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Line"/>
            <p:cNvSpPr/>
            <p:nvPr/>
          </p:nvSpPr>
          <p:spPr>
            <a:xfrm>
              <a:off x="729234" y="341585"/>
              <a:ext cx="189850" cy="15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cubicBezTo>
                    <a:pt x="1200" y="8713"/>
                    <a:pt x="2400" y="11254"/>
                    <a:pt x="3300" y="13523"/>
                  </a:cubicBezTo>
                  <a:cubicBezTo>
                    <a:pt x="4200" y="15792"/>
                    <a:pt x="4800" y="17788"/>
                    <a:pt x="5400" y="19240"/>
                  </a:cubicBezTo>
                  <a:cubicBezTo>
                    <a:pt x="6000" y="20692"/>
                    <a:pt x="6600" y="21600"/>
                    <a:pt x="6900" y="21600"/>
                  </a:cubicBezTo>
                  <a:cubicBezTo>
                    <a:pt x="7200" y="21600"/>
                    <a:pt x="7200" y="20692"/>
                    <a:pt x="6750" y="18242"/>
                  </a:cubicBezTo>
                  <a:cubicBezTo>
                    <a:pt x="6300" y="15792"/>
                    <a:pt x="5400" y="11798"/>
                    <a:pt x="4800" y="9076"/>
                  </a:cubicBezTo>
                  <a:cubicBezTo>
                    <a:pt x="4200" y="6353"/>
                    <a:pt x="3900" y="4901"/>
                    <a:pt x="4125" y="4356"/>
                  </a:cubicBezTo>
                  <a:cubicBezTo>
                    <a:pt x="4350" y="3812"/>
                    <a:pt x="5100" y="4175"/>
                    <a:pt x="6600" y="4901"/>
                  </a:cubicBezTo>
                  <a:cubicBezTo>
                    <a:pt x="8100" y="5627"/>
                    <a:pt x="10350" y="6716"/>
                    <a:pt x="11850" y="7170"/>
                  </a:cubicBezTo>
                  <a:cubicBezTo>
                    <a:pt x="13350" y="7624"/>
                    <a:pt x="14100" y="7442"/>
                    <a:pt x="14625" y="6897"/>
                  </a:cubicBezTo>
                  <a:cubicBezTo>
                    <a:pt x="15150" y="6353"/>
                    <a:pt x="15450" y="5445"/>
                    <a:pt x="15600" y="4538"/>
                  </a:cubicBezTo>
                  <a:cubicBezTo>
                    <a:pt x="15750" y="3630"/>
                    <a:pt x="15750" y="2723"/>
                    <a:pt x="15675" y="1815"/>
                  </a:cubicBezTo>
                  <a:cubicBezTo>
                    <a:pt x="15600" y="908"/>
                    <a:pt x="15450" y="0"/>
                    <a:pt x="15525" y="0"/>
                  </a:cubicBezTo>
                  <a:cubicBezTo>
                    <a:pt x="15600" y="0"/>
                    <a:pt x="15900" y="908"/>
                    <a:pt x="16950" y="3812"/>
                  </a:cubicBezTo>
                  <a:cubicBezTo>
                    <a:pt x="18000" y="6716"/>
                    <a:pt x="19800" y="11617"/>
                    <a:pt x="21600" y="16518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Line"/>
            <p:cNvSpPr/>
            <p:nvPr/>
          </p:nvSpPr>
          <p:spPr>
            <a:xfrm>
              <a:off x="946770" y="296028"/>
              <a:ext cx="89969" cy="11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0934" extrusionOk="0">
                  <a:moveTo>
                    <a:pt x="0" y="3454"/>
                  </a:moveTo>
                  <a:cubicBezTo>
                    <a:pt x="0" y="6303"/>
                    <a:pt x="0" y="9151"/>
                    <a:pt x="771" y="11762"/>
                  </a:cubicBezTo>
                  <a:cubicBezTo>
                    <a:pt x="1543" y="14373"/>
                    <a:pt x="3086" y="16747"/>
                    <a:pt x="5246" y="18527"/>
                  </a:cubicBezTo>
                  <a:cubicBezTo>
                    <a:pt x="7406" y="20307"/>
                    <a:pt x="10183" y="21494"/>
                    <a:pt x="13114" y="20663"/>
                  </a:cubicBezTo>
                  <a:cubicBezTo>
                    <a:pt x="16046" y="19832"/>
                    <a:pt x="19131" y="16984"/>
                    <a:pt x="20366" y="14017"/>
                  </a:cubicBezTo>
                  <a:cubicBezTo>
                    <a:pt x="21600" y="11050"/>
                    <a:pt x="20983" y="7964"/>
                    <a:pt x="20057" y="5947"/>
                  </a:cubicBezTo>
                  <a:cubicBezTo>
                    <a:pt x="19131" y="3929"/>
                    <a:pt x="17897" y="2980"/>
                    <a:pt x="16663" y="2030"/>
                  </a:cubicBezTo>
                  <a:cubicBezTo>
                    <a:pt x="15429" y="1081"/>
                    <a:pt x="14194" y="131"/>
                    <a:pt x="12960" y="13"/>
                  </a:cubicBezTo>
                  <a:cubicBezTo>
                    <a:pt x="11726" y="-106"/>
                    <a:pt x="10491" y="606"/>
                    <a:pt x="9257" y="1318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Line"/>
            <p:cNvSpPr/>
            <p:nvPr/>
          </p:nvSpPr>
          <p:spPr>
            <a:xfrm>
              <a:off x="1076796" y="256476"/>
              <a:ext cx="87555" cy="14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2" h="21511" extrusionOk="0">
                  <a:moveTo>
                    <a:pt x="13076" y="1111"/>
                  </a:moveTo>
                  <a:cubicBezTo>
                    <a:pt x="11842" y="511"/>
                    <a:pt x="10608" y="-89"/>
                    <a:pt x="9065" y="11"/>
                  </a:cubicBezTo>
                  <a:cubicBezTo>
                    <a:pt x="7522" y="111"/>
                    <a:pt x="5670" y="911"/>
                    <a:pt x="4128" y="1711"/>
                  </a:cubicBezTo>
                  <a:cubicBezTo>
                    <a:pt x="2585" y="2511"/>
                    <a:pt x="1350" y="3311"/>
                    <a:pt x="579" y="4311"/>
                  </a:cubicBezTo>
                  <a:cubicBezTo>
                    <a:pt x="-192" y="5311"/>
                    <a:pt x="-501" y="6511"/>
                    <a:pt x="1659" y="7611"/>
                  </a:cubicBezTo>
                  <a:cubicBezTo>
                    <a:pt x="3819" y="8711"/>
                    <a:pt x="8448" y="9711"/>
                    <a:pt x="11688" y="10511"/>
                  </a:cubicBezTo>
                  <a:cubicBezTo>
                    <a:pt x="14928" y="11311"/>
                    <a:pt x="16779" y="11911"/>
                    <a:pt x="18322" y="13011"/>
                  </a:cubicBezTo>
                  <a:cubicBezTo>
                    <a:pt x="19865" y="14111"/>
                    <a:pt x="21099" y="15711"/>
                    <a:pt x="20173" y="17211"/>
                  </a:cubicBezTo>
                  <a:cubicBezTo>
                    <a:pt x="19248" y="18711"/>
                    <a:pt x="16162" y="20111"/>
                    <a:pt x="12922" y="20811"/>
                  </a:cubicBezTo>
                  <a:cubicBezTo>
                    <a:pt x="9682" y="21511"/>
                    <a:pt x="6288" y="21511"/>
                    <a:pt x="2893" y="21511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Line"/>
            <p:cNvSpPr/>
            <p:nvPr/>
          </p:nvSpPr>
          <p:spPr>
            <a:xfrm>
              <a:off x="1205421" y="215303"/>
              <a:ext cx="121049" cy="114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0933" extrusionOk="0">
                  <a:moveTo>
                    <a:pt x="9480" y="188"/>
                  </a:moveTo>
                  <a:cubicBezTo>
                    <a:pt x="8319" y="-52"/>
                    <a:pt x="7157" y="-292"/>
                    <a:pt x="5531" y="1028"/>
                  </a:cubicBezTo>
                  <a:cubicBezTo>
                    <a:pt x="3906" y="2348"/>
                    <a:pt x="1815" y="5228"/>
                    <a:pt x="770" y="8468"/>
                  </a:cubicBezTo>
                  <a:cubicBezTo>
                    <a:pt x="-275" y="11708"/>
                    <a:pt x="-275" y="15308"/>
                    <a:pt x="886" y="17708"/>
                  </a:cubicBezTo>
                  <a:cubicBezTo>
                    <a:pt x="2048" y="20108"/>
                    <a:pt x="4370" y="21308"/>
                    <a:pt x="7970" y="20828"/>
                  </a:cubicBezTo>
                  <a:cubicBezTo>
                    <a:pt x="11570" y="20348"/>
                    <a:pt x="16448" y="18188"/>
                    <a:pt x="21325" y="16028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4" name="Line"/>
            <p:cNvSpPr/>
            <p:nvPr/>
          </p:nvSpPr>
          <p:spPr>
            <a:xfrm>
              <a:off x="1325226" y="153054"/>
              <a:ext cx="111342" cy="118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262" extrusionOk="0">
                  <a:moveTo>
                    <a:pt x="236" y="6409"/>
                  </a:moveTo>
                  <a:cubicBezTo>
                    <a:pt x="-15" y="9257"/>
                    <a:pt x="-266" y="12105"/>
                    <a:pt x="613" y="14479"/>
                  </a:cubicBezTo>
                  <a:cubicBezTo>
                    <a:pt x="1492" y="16853"/>
                    <a:pt x="3501" y="18752"/>
                    <a:pt x="5762" y="19938"/>
                  </a:cubicBezTo>
                  <a:cubicBezTo>
                    <a:pt x="8022" y="21125"/>
                    <a:pt x="10534" y="21600"/>
                    <a:pt x="13171" y="21007"/>
                  </a:cubicBezTo>
                  <a:cubicBezTo>
                    <a:pt x="15808" y="20413"/>
                    <a:pt x="18571" y="18752"/>
                    <a:pt x="19953" y="16141"/>
                  </a:cubicBezTo>
                  <a:cubicBezTo>
                    <a:pt x="21334" y="13530"/>
                    <a:pt x="21334" y="9969"/>
                    <a:pt x="21083" y="7596"/>
                  </a:cubicBezTo>
                  <a:cubicBezTo>
                    <a:pt x="20832" y="5222"/>
                    <a:pt x="20329" y="4035"/>
                    <a:pt x="19701" y="2967"/>
                  </a:cubicBezTo>
                  <a:cubicBezTo>
                    <a:pt x="19074" y="1899"/>
                    <a:pt x="18320" y="949"/>
                    <a:pt x="17692" y="475"/>
                  </a:cubicBezTo>
                  <a:cubicBezTo>
                    <a:pt x="17064" y="0"/>
                    <a:pt x="16562" y="0"/>
                    <a:pt x="16060" y="0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5" name="Line"/>
            <p:cNvSpPr/>
            <p:nvPr/>
          </p:nvSpPr>
          <p:spPr>
            <a:xfrm>
              <a:off x="1492588" y="133278"/>
              <a:ext cx="134478" cy="107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extrusionOk="0">
                  <a:moveTo>
                    <a:pt x="0" y="0"/>
                  </a:moveTo>
                  <a:cubicBezTo>
                    <a:pt x="635" y="5205"/>
                    <a:pt x="1271" y="10410"/>
                    <a:pt x="1800" y="13923"/>
                  </a:cubicBezTo>
                  <a:cubicBezTo>
                    <a:pt x="2329" y="17436"/>
                    <a:pt x="2753" y="19258"/>
                    <a:pt x="4024" y="20299"/>
                  </a:cubicBezTo>
                  <a:cubicBezTo>
                    <a:pt x="5294" y="21340"/>
                    <a:pt x="7412" y="21600"/>
                    <a:pt x="10482" y="20689"/>
                  </a:cubicBezTo>
                  <a:cubicBezTo>
                    <a:pt x="13553" y="19778"/>
                    <a:pt x="17576" y="17696"/>
                    <a:pt x="21600" y="15614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Line"/>
            <p:cNvSpPr/>
            <p:nvPr/>
          </p:nvSpPr>
          <p:spPr>
            <a:xfrm>
              <a:off x="1619154" y="64628"/>
              <a:ext cx="154254" cy="122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5" extrusionOk="0">
                  <a:moveTo>
                    <a:pt x="0" y="2266"/>
                  </a:moveTo>
                  <a:cubicBezTo>
                    <a:pt x="738" y="7216"/>
                    <a:pt x="1477" y="12166"/>
                    <a:pt x="2215" y="15541"/>
                  </a:cubicBezTo>
                  <a:cubicBezTo>
                    <a:pt x="2954" y="18916"/>
                    <a:pt x="3692" y="20716"/>
                    <a:pt x="4154" y="20941"/>
                  </a:cubicBezTo>
                  <a:cubicBezTo>
                    <a:pt x="4615" y="21166"/>
                    <a:pt x="4800" y="19816"/>
                    <a:pt x="4800" y="17003"/>
                  </a:cubicBezTo>
                  <a:cubicBezTo>
                    <a:pt x="4800" y="14191"/>
                    <a:pt x="4615" y="9916"/>
                    <a:pt x="4338" y="6541"/>
                  </a:cubicBezTo>
                  <a:cubicBezTo>
                    <a:pt x="4062" y="3166"/>
                    <a:pt x="3692" y="691"/>
                    <a:pt x="3969" y="129"/>
                  </a:cubicBezTo>
                  <a:cubicBezTo>
                    <a:pt x="4246" y="-434"/>
                    <a:pt x="5169" y="916"/>
                    <a:pt x="7292" y="2941"/>
                  </a:cubicBezTo>
                  <a:cubicBezTo>
                    <a:pt x="9415" y="4966"/>
                    <a:pt x="12738" y="7666"/>
                    <a:pt x="15323" y="10254"/>
                  </a:cubicBezTo>
                  <a:cubicBezTo>
                    <a:pt x="17908" y="12841"/>
                    <a:pt x="19754" y="15316"/>
                    <a:pt x="21600" y="17791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7" name="Line"/>
            <p:cNvSpPr/>
            <p:nvPr/>
          </p:nvSpPr>
          <p:spPr>
            <a:xfrm>
              <a:off x="1662661" y="157009"/>
              <a:ext cx="43509" cy="2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8" name="Line"/>
            <p:cNvSpPr/>
            <p:nvPr/>
          </p:nvSpPr>
          <p:spPr>
            <a:xfrm>
              <a:off x="1753632" y="0"/>
              <a:ext cx="166119" cy="14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extrusionOk="0">
                  <a:moveTo>
                    <a:pt x="0" y="7718"/>
                  </a:moveTo>
                  <a:cubicBezTo>
                    <a:pt x="2229" y="11474"/>
                    <a:pt x="4457" y="15231"/>
                    <a:pt x="5829" y="17579"/>
                  </a:cubicBezTo>
                  <a:cubicBezTo>
                    <a:pt x="7200" y="19926"/>
                    <a:pt x="7714" y="20866"/>
                    <a:pt x="7543" y="21147"/>
                  </a:cubicBezTo>
                  <a:cubicBezTo>
                    <a:pt x="7371" y="21429"/>
                    <a:pt x="6514" y="21053"/>
                    <a:pt x="5743" y="19269"/>
                  </a:cubicBezTo>
                  <a:cubicBezTo>
                    <a:pt x="4971" y="17485"/>
                    <a:pt x="4286" y="14292"/>
                    <a:pt x="4029" y="11380"/>
                  </a:cubicBezTo>
                  <a:cubicBezTo>
                    <a:pt x="3771" y="8469"/>
                    <a:pt x="3943" y="5839"/>
                    <a:pt x="4714" y="3961"/>
                  </a:cubicBezTo>
                  <a:cubicBezTo>
                    <a:pt x="5486" y="2083"/>
                    <a:pt x="6857" y="956"/>
                    <a:pt x="7971" y="392"/>
                  </a:cubicBezTo>
                  <a:cubicBezTo>
                    <a:pt x="9086" y="-171"/>
                    <a:pt x="9943" y="-171"/>
                    <a:pt x="10714" y="674"/>
                  </a:cubicBezTo>
                  <a:cubicBezTo>
                    <a:pt x="11486" y="1519"/>
                    <a:pt x="12171" y="3210"/>
                    <a:pt x="12171" y="4900"/>
                  </a:cubicBezTo>
                  <a:cubicBezTo>
                    <a:pt x="12171" y="6591"/>
                    <a:pt x="11486" y="8281"/>
                    <a:pt x="11057" y="9596"/>
                  </a:cubicBezTo>
                  <a:cubicBezTo>
                    <a:pt x="10629" y="10911"/>
                    <a:pt x="10457" y="11850"/>
                    <a:pt x="10629" y="12695"/>
                  </a:cubicBezTo>
                  <a:cubicBezTo>
                    <a:pt x="10800" y="13540"/>
                    <a:pt x="11314" y="14292"/>
                    <a:pt x="13200" y="14855"/>
                  </a:cubicBezTo>
                  <a:cubicBezTo>
                    <a:pt x="15086" y="15419"/>
                    <a:pt x="18343" y="15794"/>
                    <a:pt x="21600" y="16170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9" name="Line"/>
            <p:cNvSpPr/>
            <p:nvPr/>
          </p:nvSpPr>
          <p:spPr>
            <a:xfrm>
              <a:off x="523563" y="794861"/>
              <a:ext cx="193276" cy="185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06" extrusionOk="0">
                  <a:moveTo>
                    <a:pt x="0" y="6266"/>
                  </a:moveTo>
                  <a:cubicBezTo>
                    <a:pt x="2204" y="5353"/>
                    <a:pt x="4408" y="4440"/>
                    <a:pt x="6098" y="3528"/>
                  </a:cubicBezTo>
                  <a:cubicBezTo>
                    <a:pt x="7788" y="2615"/>
                    <a:pt x="8963" y="1702"/>
                    <a:pt x="9918" y="1018"/>
                  </a:cubicBezTo>
                  <a:cubicBezTo>
                    <a:pt x="10873" y="333"/>
                    <a:pt x="11608" y="-123"/>
                    <a:pt x="12049" y="29"/>
                  </a:cubicBezTo>
                  <a:cubicBezTo>
                    <a:pt x="12490" y="181"/>
                    <a:pt x="12637" y="942"/>
                    <a:pt x="13739" y="2539"/>
                  </a:cubicBezTo>
                  <a:cubicBezTo>
                    <a:pt x="14841" y="4136"/>
                    <a:pt x="16898" y="6570"/>
                    <a:pt x="18367" y="8852"/>
                  </a:cubicBezTo>
                  <a:cubicBezTo>
                    <a:pt x="19837" y="11133"/>
                    <a:pt x="20718" y="13263"/>
                    <a:pt x="21159" y="14708"/>
                  </a:cubicBezTo>
                  <a:cubicBezTo>
                    <a:pt x="21600" y="16153"/>
                    <a:pt x="21600" y="16914"/>
                    <a:pt x="21453" y="17674"/>
                  </a:cubicBezTo>
                  <a:cubicBezTo>
                    <a:pt x="21306" y="18435"/>
                    <a:pt x="21012" y="19195"/>
                    <a:pt x="19102" y="19956"/>
                  </a:cubicBezTo>
                  <a:cubicBezTo>
                    <a:pt x="17192" y="20716"/>
                    <a:pt x="13665" y="21477"/>
                    <a:pt x="11314" y="21401"/>
                  </a:cubicBezTo>
                  <a:cubicBezTo>
                    <a:pt x="8963" y="21325"/>
                    <a:pt x="7788" y="20412"/>
                    <a:pt x="6612" y="19500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Line"/>
            <p:cNvSpPr/>
            <p:nvPr/>
          </p:nvSpPr>
          <p:spPr>
            <a:xfrm>
              <a:off x="709458" y="753540"/>
              <a:ext cx="133050" cy="13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02" extrusionOk="0">
                  <a:moveTo>
                    <a:pt x="0" y="7032"/>
                  </a:moveTo>
                  <a:cubicBezTo>
                    <a:pt x="2965" y="11017"/>
                    <a:pt x="5929" y="15001"/>
                    <a:pt x="8365" y="17622"/>
                  </a:cubicBezTo>
                  <a:cubicBezTo>
                    <a:pt x="10800" y="20244"/>
                    <a:pt x="12706" y="21502"/>
                    <a:pt x="14824" y="21502"/>
                  </a:cubicBezTo>
                  <a:cubicBezTo>
                    <a:pt x="16941" y="21502"/>
                    <a:pt x="19271" y="20244"/>
                    <a:pt x="20435" y="17727"/>
                  </a:cubicBezTo>
                  <a:cubicBezTo>
                    <a:pt x="21600" y="15211"/>
                    <a:pt x="21600" y="11436"/>
                    <a:pt x="20859" y="8605"/>
                  </a:cubicBezTo>
                  <a:cubicBezTo>
                    <a:pt x="20118" y="5774"/>
                    <a:pt x="18635" y="3886"/>
                    <a:pt x="17365" y="2418"/>
                  </a:cubicBezTo>
                  <a:cubicBezTo>
                    <a:pt x="16094" y="951"/>
                    <a:pt x="15035" y="-98"/>
                    <a:pt x="14506" y="7"/>
                  </a:cubicBezTo>
                  <a:cubicBezTo>
                    <a:pt x="13976" y="112"/>
                    <a:pt x="13976" y="1370"/>
                    <a:pt x="13976" y="2628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Line"/>
            <p:cNvSpPr/>
            <p:nvPr/>
          </p:nvSpPr>
          <p:spPr>
            <a:xfrm>
              <a:off x="855800" y="679096"/>
              <a:ext cx="165930" cy="15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50" extrusionOk="0">
                  <a:moveTo>
                    <a:pt x="0" y="9030"/>
                  </a:moveTo>
                  <a:cubicBezTo>
                    <a:pt x="1350" y="11331"/>
                    <a:pt x="2700" y="13633"/>
                    <a:pt x="3713" y="15492"/>
                  </a:cubicBezTo>
                  <a:cubicBezTo>
                    <a:pt x="4725" y="17351"/>
                    <a:pt x="5400" y="18767"/>
                    <a:pt x="5991" y="19830"/>
                  </a:cubicBezTo>
                  <a:cubicBezTo>
                    <a:pt x="6581" y="20892"/>
                    <a:pt x="7088" y="21600"/>
                    <a:pt x="7425" y="21423"/>
                  </a:cubicBezTo>
                  <a:cubicBezTo>
                    <a:pt x="7762" y="21246"/>
                    <a:pt x="7931" y="20184"/>
                    <a:pt x="7594" y="18148"/>
                  </a:cubicBezTo>
                  <a:cubicBezTo>
                    <a:pt x="7256" y="16111"/>
                    <a:pt x="6413" y="13102"/>
                    <a:pt x="5738" y="10889"/>
                  </a:cubicBezTo>
                  <a:cubicBezTo>
                    <a:pt x="5063" y="8675"/>
                    <a:pt x="4556" y="7259"/>
                    <a:pt x="4556" y="6905"/>
                  </a:cubicBezTo>
                  <a:cubicBezTo>
                    <a:pt x="4556" y="6551"/>
                    <a:pt x="5063" y="7259"/>
                    <a:pt x="6834" y="8587"/>
                  </a:cubicBezTo>
                  <a:cubicBezTo>
                    <a:pt x="8606" y="9915"/>
                    <a:pt x="11644" y="11862"/>
                    <a:pt x="14344" y="13279"/>
                  </a:cubicBezTo>
                  <a:cubicBezTo>
                    <a:pt x="17044" y="14695"/>
                    <a:pt x="19406" y="15580"/>
                    <a:pt x="20503" y="15580"/>
                  </a:cubicBezTo>
                  <a:cubicBezTo>
                    <a:pt x="21600" y="15580"/>
                    <a:pt x="21431" y="14695"/>
                    <a:pt x="20250" y="12570"/>
                  </a:cubicBezTo>
                  <a:cubicBezTo>
                    <a:pt x="19069" y="10446"/>
                    <a:pt x="16875" y="7082"/>
                    <a:pt x="15525" y="4780"/>
                  </a:cubicBezTo>
                  <a:cubicBezTo>
                    <a:pt x="14175" y="2479"/>
                    <a:pt x="13669" y="1239"/>
                    <a:pt x="13163" y="0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2" name="Line"/>
            <p:cNvSpPr/>
            <p:nvPr/>
          </p:nvSpPr>
          <p:spPr>
            <a:xfrm>
              <a:off x="1048112" y="651409"/>
              <a:ext cx="104329" cy="109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extrusionOk="0">
                  <a:moveTo>
                    <a:pt x="9902" y="0"/>
                  </a:moveTo>
                  <a:cubicBezTo>
                    <a:pt x="8569" y="0"/>
                    <a:pt x="7235" y="0"/>
                    <a:pt x="5369" y="1041"/>
                  </a:cubicBezTo>
                  <a:cubicBezTo>
                    <a:pt x="3502" y="2082"/>
                    <a:pt x="1102" y="4164"/>
                    <a:pt x="302" y="7157"/>
                  </a:cubicBezTo>
                  <a:cubicBezTo>
                    <a:pt x="-498" y="10149"/>
                    <a:pt x="302" y="14053"/>
                    <a:pt x="2569" y="16916"/>
                  </a:cubicBezTo>
                  <a:cubicBezTo>
                    <a:pt x="4835" y="19778"/>
                    <a:pt x="8569" y="21600"/>
                    <a:pt x="11902" y="21600"/>
                  </a:cubicBezTo>
                  <a:cubicBezTo>
                    <a:pt x="15235" y="21600"/>
                    <a:pt x="18169" y="19778"/>
                    <a:pt x="21102" y="17957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Line"/>
            <p:cNvSpPr/>
            <p:nvPr/>
          </p:nvSpPr>
          <p:spPr>
            <a:xfrm>
              <a:off x="1180127" y="639544"/>
              <a:ext cx="55374" cy="83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4" name="Line"/>
            <p:cNvSpPr/>
            <p:nvPr/>
          </p:nvSpPr>
          <p:spPr>
            <a:xfrm>
              <a:off x="1132664" y="580216"/>
              <a:ext cx="63285" cy="4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Line"/>
            <p:cNvSpPr/>
            <p:nvPr/>
          </p:nvSpPr>
          <p:spPr>
            <a:xfrm>
              <a:off x="1247365" y="592082"/>
              <a:ext cx="71195" cy="94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000" y="5100"/>
                    <a:pt x="8000" y="10200"/>
                    <a:pt x="11600" y="13800"/>
                  </a:cubicBezTo>
                  <a:cubicBezTo>
                    <a:pt x="15200" y="17400"/>
                    <a:pt x="18400" y="195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6" name="Line"/>
            <p:cNvSpPr/>
            <p:nvPr/>
          </p:nvSpPr>
          <p:spPr>
            <a:xfrm>
              <a:off x="1350033" y="516933"/>
              <a:ext cx="99753" cy="11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135" extrusionOk="0">
                  <a:moveTo>
                    <a:pt x="10134" y="2945"/>
                  </a:moveTo>
                  <a:cubicBezTo>
                    <a:pt x="7610" y="3191"/>
                    <a:pt x="5085" y="3436"/>
                    <a:pt x="3121" y="5277"/>
                  </a:cubicBezTo>
                  <a:cubicBezTo>
                    <a:pt x="1158" y="7118"/>
                    <a:pt x="-245" y="10555"/>
                    <a:pt x="36" y="13377"/>
                  </a:cubicBezTo>
                  <a:cubicBezTo>
                    <a:pt x="316" y="16200"/>
                    <a:pt x="2280" y="18409"/>
                    <a:pt x="5646" y="19759"/>
                  </a:cubicBezTo>
                  <a:cubicBezTo>
                    <a:pt x="9012" y="21109"/>
                    <a:pt x="13781" y="21600"/>
                    <a:pt x="16867" y="20618"/>
                  </a:cubicBezTo>
                  <a:cubicBezTo>
                    <a:pt x="19952" y="19636"/>
                    <a:pt x="21355" y="17182"/>
                    <a:pt x="21215" y="14359"/>
                  </a:cubicBezTo>
                  <a:cubicBezTo>
                    <a:pt x="21074" y="11536"/>
                    <a:pt x="19391" y="8345"/>
                    <a:pt x="17147" y="5891"/>
                  </a:cubicBezTo>
                  <a:cubicBezTo>
                    <a:pt x="14903" y="3436"/>
                    <a:pt x="12098" y="1718"/>
                    <a:pt x="9293" y="0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7" name="Line"/>
            <p:cNvSpPr/>
            <p:nvPr/>
          </p:nvSpPr>
          <p:spPr>
            <a:xfrm>
              <a:off x="1484677" y="417349"/>
              <a:ext cx="190346" cy="17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352" extrusionOk="0">
                  <a:moveTo>
                    <a:pt x="0" y="8992"/>
                  </a:moveTo>
                  <a:cubicBezTo>
                    <a:pt x="444" y="10805"/>
                    <a:pt x="888" y="12619"/>
                    <a:pt x="1775" y="14598"/>
                  </a:cubicBezTo>
                  <a:cubicBezTo>
                    <a:pt x="2663" y="16576"/>
                    <a:pt x="3995" y="18720"/>
                    <a:pt x="5030" y="19957"/>
                  </a:cubicBezTo>
                  <a:cubicBezTo>
                    <a:pt x="6066" y="21193"/>
                    <a:pt x="6805" y="21523"/>
                    <a:pt x="7101" y="21276"/>
                  </a:cubicBezTo>
                  <a:cubicBezTo>
                    <a:pt x="7397" y="21028"/>
                    <a:pt x="7249" y="20204"/>
                    <a:pt x="6510" y="18637"/>
                  </a:cubicBezTo>
                  <a:cubicBezTo>
                    <a:pt x="5770" y="17071"/>
                    <a:pt x="4438" y="14763"/>
                    <a:pt x="3551" y="13196"/>
                  </a:cubicBezTo>
                  <a:cubicBezTo>
                    <a:pt x="2663" y="11630"/>
                    <a:pt x="2219" y="10805"/>
                    <a:pt x="2441" y="10641"/>
                  </a:cubicBezTo>
                  <a:cubicBezTo>
                    <a:pt x="2663" y="10476"/>
                    <a:pt x="3551" y="10970"/>
                    <a:pt x="5918" y="11877"/>
                  </a:cubicBezTo>
                  <a:cubicBezTo>
                    <a:pt x="8285" y="12784"/>
                    <a:pt x="12132" y="14103"/>
                    <a:pt x="14499" y="14928"/>
                  </a:cubicBezTo>
                  <a:cubicBezTo>
                    <a:pt x="16866" y="15752"/>
                    <a:pt x="17753" y="16082"/>
                    <a:pt x="18641" y="16164"/>
                  </a:cubicBezTo>
                  <a:cubicBezTo>
                    <a:pt x="19529" y="16247"/>
                    <a:pt x="20416" y="16082"/>
                    <a:pt x="20934" y="15505"/>
                  </a:cubicBezTo>
                  <a:cubicBezTo>
                    <a:pt x="21452" y="14928"/>
                    <a:pt x="21600" y="13938"/>
                    <a:pt x="20786" y="11547"/>
                  </a:cubicBezTo>
                  <a:cubicBezTo>
                    <a:pt x="19973" y="9157"/>
                    <a:pt x="18197" y="5364"/>
                    <a:pt x="17162" y="3056"/>
                  </a:cubicBezTo>
                  <a:cubicBezTo>
                    <a:pt x="16126" y="747"/>
                    <a:pt x="15830" y="-77"/>
                    <a:pt x="15682" y="5"/>
                  </a:cubicBezTo>
                  <a:cubicBezTo>
                    <a:pt x="15534" y="88"/>
                    <a:pt x="15534" y="1077"/>
                    <a:pt x="15534" y="2067"/>
                  </a:cubicBezTo>
                </a:path>
              </a:pathLst>
            </a:custGeom>
            <a:noFill/>
            <a:ln w="38100" cap="rnd">
              <a:solidFill>
                <a:srgbClr val="74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8" name="Line"/>
            <p:cNvSpPr/>
            <p:nvPr/>
          </p:nvSpPr>
          <p:spPr>
            <a:xfrm>
              <a:off x="1223634" y="872901"/>
              <a:ext cx="787087" cy="20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17" y="1108"/>
                    <a:pt x="434" y="2215"/>
                    <a:pt x="687" y="3185"/>
                  </a:cubicBezTo>
                  <a:cubicBezTo>
                    <a:pt x="941" y="4154"/>
                    <a:pt x="1230" y="4985"/>
                    <a:pt x="1646" y="6023"/>
                  </a:cubicBezTo>
                  <a:cubicBezTo>
                    <a:pt x="2062" y="7062"/>
                    <a:pt x="2605" y="8308"/>
                    <a:pt x="3238" y="9623"/>
                  </a:cubicBezTo>
                  <a:cubicBezTo>
                    <a:pt x="3871" y="10938"/>
                    <a:pt x="4595" y="12323"/>
                    <a:pt x="5373" y="13500"/>
                  </a:cubicBezTo>
                  <a:cubicBezTo>
                    <a:pt x="6151" y="14677"/>
                    <a:pt x="6983" y="15646"/>
                    <a:pt x="7725" y="16408"/>
                  </a:cubicBezTo>
                  <a:cubicBezTo>
                    <a:pt x="8466" y="17169"/>
                    <a:pt x="9118" y="17723"/>
                    <a:pt x="9805" y="18208"/>
                  </a:cubicBezTo>
                  <a:cubicBezTo>
                    <a:pt x="10492" y="18692"/>
                    <a:pt x="11216" y="19108"/>
                    <a:pt x="12030" y="19523"/>
                  </a:cubicBezTo>
                  <a:cubicBezTo>
                    <a:pt x="12844" y="19938"/>
                    <a:pt x="13749" y="20354"/>
                    <a:pt x="14581" y="20700"/>
                  </a:cubicBezTo>
                  <a:cubicBezTo>
                    <a:pt x="15413" y="21046"/>
                    <a:pt x="16173" y="21323"/>
                    <a:pt x="17168" y="21462"/>
                  </a:cubicBezTo>
                  <a:cubicBezTo>
                    <a:pt x="18163" y="21600"/>
                    <a:pt x="19393" y="21600"/>
                    <a:pt x="20171" y="21600"/>
                  </a:cubicBezTo>
                  <a:cubicBezTo>
                    <a:pt x="20949" y="21600"/>
                    <a:pt x="21274" y="216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11053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Line"/>
            <p:cNvSpPr/>
            <p:nvPr/>
          </p:nvSpPr>
          <p:spPr>
            <a:xfrm>
              <a:off x="2019531" y="1014265"/>
              <a:ext cx="188362" cy="13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53" extrusionOk="0">
                  <a:moveTo>
                    <a:pt x="348" y="2579"/>
                  </a:moveTo>
                  <a:cubicBezTo>
                    <a:pt x="798" y="5809"/>
                    <a:pt x="1248" y="9039"/>
                    <a:pt x="1473" y="11159"/>
                  </a:cubicBezTo>
                  <a:cubicBezTo>
                    <a:pt x="1698" y="13278"/>
                    <a:pt x="1698" y="14288"/>
                    <a:pt x="1923" y="15701"/>
                  </a:cubicBezTo>
                  <a:cubicBezTo>
                    <a:pt x="2148" y="17114"/>
                    <a:pt x="2598" y="18931"/>
                    <a:pt x="2748" y="19334"/>
                  </a:cubicBezTo>
                  <a:cubicBezTo>
                    <a:pt x="2898" y="19738"/>
                    <a:pt x="2748" y="18729"/>
                    <a:pt x="2223" y="15903"/>
                  </a:cubicBezTo>
                  <a:cubicBezTo>
                    <a:pt x="1698" y="13076"/>
                    <a:pt x="798" y="8433"/>
                    <a:pt x="348" y="5405"/>
                  </a:cubicBezTo>
                  <a:cubicBezTo>
                    <a:pt x="-102" y="2377"/>
                    <a:pt x="-102" y="964"/>
                    <a:pt x="273" y="359"/>
                  </a:cubicBezTo>
                  <a:cubicBezTo>
                    <a:pt x="648" y="-247"/>
                    <a:pt x="1398" y="-45"/>
                    <a:pt x="3048" y="661"/>
                  </a:cubicBezTo>
                  <a:cubicBezTo>
                    <a:pt x="4698" y="1368"/>
                    <a:pt x="7248" y="2579"/>
                    <a:pt x="9798" y="3891"/>
                  </a:cubicBezTo>
                  <a:cubicBezTo>
                    <a:pt x="12348" y="5203"/>
                    <a:pt x="14898" y="6617"/>
                    <a:pt x="16698" y="7424"/>
                  </a:cubicBezTo>
                  <a:cubicBezTo>
                    <a:pt x="18498" y="8232"/>
                    <a:pt x="19548" y="8433"/>
                    <a:pt x="20298" y="8938"/>
                  </a:cubicBezTo>
                  <a:cubicBezTo>
                    <a:pt x="21048" y="9443"/>
                    <a:pt x="21498" y="10250"/>
                    <a:pt x="21423" y="11058"/>
                  </a:cubicBezTo>
                  <a:cubicBezTo>
                    <a:pt x="21348" y="11865"/>
                    <a:pt x="20748" y="12673"/>
                    <a:pt x="19323" y="13581"/>
                  </a:cubicBezTo>
                  <a:cubicBezTo>
                    <a:pt x="17898" y="14489"/>
                    <a:pt x="15648" y="15499"/>
                    <a:pt x="13473" y="16407"/>
                  </a:cubicBezTo>
                  <a:cubicBezTo>
                    <a:pt x="11298" y="17316"/>
                    <a:pt x="9198" y="18123"/>
                    <a:pt x="7773" y="18729"/>
                  </a:cubicBezTo>
                  <a:cubicBezTo>
                    <a:pt x="6348" y="19334"/>
                    <a:pt x="5598" y="19738"/>
                    <a:pt x="5298" y="20142"/>
                  </a:cubicBezTo>
                  <a:cubicBezTo>
                    <a:pt x="4998" y="20545"/>
                    <a:pt x="5148" y="20949"/>
                    <a:pt x="5298" y="21353"/>
                  </a:cubicBezTo>
                </a:path>
              </a:pathLst>
            </a:custGeom>
            <a:noFill/>
            <a:ln w="38100" cap="rnd">
              <a:solidFill>
                <a:srgbClr val="11053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0" name="Line"/>
            <p:cNvSpPr/>
            <p:nvPr/>
          </p:nvSpPr>
          <p:spPr>
            <a:xfrm>
              <a:off x="2042330" y="1036987"/>
              <a:ext cx="150306" cy="120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21" extrusionOk="0">
                  <a:moveTo>
                    <a:pt x="1121" y="1066"/>
                  </a:moveTo>
                  <a:cubicBezTo>
                    <a:pt x="1494" y="3414"/>
                    <a:pt x="1866" y="5762"/>
                    <a:pt x="2239" y="7992"/>
                  </a:cubicBezTo>
                  <a:cubicBezTo>
                    <a:pt x="2611" y="10222"/>
                    <a:pt x="2984" y="12335"/>
                    <a:pt x="3263" y="12570"/>
                  </a:cubicBezTo>
                  <a:cubicBezTo>
                    <a:pt x="3542" y="12805"/>
                    <a:pt x="3728" y="11162"/>
                    <a:pt x="3728" y="9049"/>
                  </a:cubicBezTo>
                  <a:cubicBezTo>
                    <a:pt x="3728" y="6935"/>
                    <a:pt x="3542" y="4353"/>
                    <a:pt x="3170" y="2592"/>
                  </a:cubicBezTo>
                  <a:cubicBezTo>
                    <a:pt x="2797" y="831"/>
                    <a:pt x="2239" y="-108"/>
                    <a:pt x="1959" y="9"/>
                  </a:cubicBezTo>
                  <a:cubicBezTo>
                    <a:pt x="1680" y="127"/>
                    <a:pt x="1680" y="1301"/>
                    <a:pt x="1680" y="3766"/>
                  </a:cubicBezTo>
                  <a:cubicBezTo>
                    <a:pt x="1680" y="6231"/>
                    <a:pt x="1680" y="9988"/>
                    <a:pt x="1866" y="12805"/>
                  </a:cubicBezTo>
                  <a:cubicBezTo>
                    <a:pt x="2052" y="15622"/>
                    <a:pt x="2425" y="17501"/>
                    <a:pt x="2704" y="17853"/>
                  </a:cubicBezTo>
                  <a:cubicBezTo>
                    <a:pt x="2984" y="18205"/>
                    <a:pt x="3170" y="17031"/>
                    <a:pt x="3263" y="15153"/>
                  </a:cubicBezTo>
                  <a:cubicBezTo>
                    <a:pt x="3356" y="13275"/>
                    <a:pt x="3356" y="10692"/>
                    <a:pt x="3077" y="8227"/>
                  </a:cubicBezTo>
                  <a:cubicBezTo>
                    <a:pt x="2797" y="5762"/>
                    <a:pt x="2239" y="3414"/>
                    <a:pt x="1959" y="3062"/>
                  </a:cubicBezTo>
                  <a:cubicBezTo>
                    <a:pt x="1680" y="2709"/>
                    <a:pt x="1680" y="4353"/>
                    <a:pt x="1773" y="6935"/>
                  </a:cubicBezTo>
                  <a:cubicBezTo>
                    <a:pt x="1866" y="9518"/>
                    <a:pt x="2052" y="13040"/>
                    <a:pt x="2239" y="15388"/>
                  </a:cubicBezTo>
                  <a:cubicBezTo>
                    <a:pt x="2425" y="17735"/>
                    <a:pt x="2611" y="18909"/>
                    <a:pt x="2890" y="18909"/>
                  </a:cubicBezTo>
                  <a:cubicBezTo>
                    <a:pt x="3170" y="18909"/>
                    <a:pt x="3542" y="17735"/>
                    <a:pt x="3821" y="15975"/>
                  </a:cubicBezTo>
                  <a:cubicBezTo>
                    <a:pt x="4101" y="14214"/>
                    <a:pt x="4287" y="11866"/>
                    <a:pt x="4287" y="9753"/>
                  </a:cubicBezTo>
                  <a:cubicBezTo>
                    <a:pt x="4287" y="7640"/>
                    <a:pt x="4101" y="5762"/>
                    <a:pt x="4008" y="5644"/>
                  </a:cubicBezTo>
                  <a:cubicBezTo>
                    <a:pt x="3915" y="5527"/>
                    <a:pt x="3915" y="7170"/>
                    <a:pt x="3915" y="8579"/>
                  </a:cubicBezTo>
                  <a:cubicBezTo>
                    <a:pt x="3915" y="9988"/>
                    <a:pt x="3915" y="11162"/>
                    <a:pt x="3915" y="12335"/>
                  </a:cubicBezTo>
                  <a:cubicBezTo>
                    <a:pt x="3915" y="13509"/>
                    <a:pt x="3915" y="14683"/>
                    <a:pt x="4287" y="14918"/>
                  </a:cubicBezTo>
                  <a:cubicBezTo>
                    <a:pt x="4659" y="15153"/>
                    <a:pt x="5404" y="14448"/>
                    <a:pt x="5777" y="12688"/>
                  </a:cubicBezTo>
                  <a:cubicBezTo>
                    <a:pt x="6149" y="10927"/>
                    <a:pt x="6149" y="8109"/>
                    <a:pt x="6149" y="7288"/>
                  </a:cubicBezTo>
                  <a:cubicBezTo>
                    <a:pt x="6149" y="6466"/>
                    <a:pt x="6149" y="7640"/>
                    <a:pt x="6149" y="8814"/>
                  </a:cubicBezTo>
                  <a:cubicBezTo>
                    <a:pt x="6149" y="9988"/>
                    <a:pt x="6149" y="11162"/>
                    <a:pt x="6428" y="11279"/>
                  </a:cubicBezTo>
                  <a:cubicBezTo>
                    <a:pt x="6708" y="11396"/>
                    <a:pt x="7266" y="10457"/>
                    <a:pt x="7546" y="9401"/>
                  </a:cubicBezTo>
                  <a:cubicBezTo>
                    <a:pt x="7825" y="8344"/>
                    <a:pt x="7825" y="7170"/>
                    <a:pt x="7825" y="5996"/>
                  </a:cubicBezTo>
                  <a:cubicBezTo>
                    <a:pt x="7825" y="4822"/>
                    <a:pt x="7825" y="3649"/>
                    <a:pt x="7825" y="3649"/>
                  </a:cubicBezTo>
                  <a:cubicBezTo>
                    <a:pt x="7825" y="3649"/>
                    <a:pt x="7825" y="4822"/>
                    <a:pt x="7918" y="5996"/>
                  </a:cubicBezTo>
                  <a:cubicBezTo>
                    <a:pt x="8011" y="7170"/>
                    <a:pt x="8197" y="8344"/>
                    <a:pt x="8384" y="9518"/>
                  </a:cubicBezTo>
                  <a:cubicBezTo>
                    <a:pt x="8570" y="10692"/>
                    <a:pt x="8756" y="11866"/>
                    <a:pt x="9128" y="11983"/>
                  </a:cubicBezTo>
                  <a:cubicBezTo>
                    <a:pt x="9501" y="12101"/>
                    <a:pt x="10059" y="11162"/>
                    <a:pt x="10339" y="10105"/>
                  </a:cubicBezTo>
                  <a:cubicBezTo>
                    <a:pt x="10618" y="9049"/>
                    <a:pt x="10618" y="7875"/>
                    <a:pt x="10804" y="7875"/>
                  </a:cubicBezTo>
                  <a:cubicBezTo>
                    <a:pt x="10990" y="7875"/>
                    <a:pt x="11363" y="9049"/>
                    <a:pt x="11921" y="9283"/>
                  </a:cubicBezTo>
                  <a:cubicBezTo>
                    <a:pt x="12480" y="9518"/>
                    <a:pt x="13225" y="8814"/>
                    <a:pt x="13504" y="7757"/>
                  </a:cubicBezTo>
                  <a:cubicBezTo>
                    <a:pt x="13784" y="6701"/>
                    <a:pt x="13597" y="5292"/>
                    <a:pt x="13597" y="5175"/>
                  </a:cubicBezTo>
                  <a:cubicBezTo>
                    <a:pt x="13597" y="5057"/>
                    <a:pt x="13784" y="6231"/>
                    <a:pt x="14249" y="7170"/>
                  </a:cubicBezTo>
                  <a:cubicBezTo>
                    <a:pt x="14715" y="8109"/>
                    <a:pt x="15459" y="8814"/>
                    <a:pt x="16297" y="9166"/>
                  </a:cubicBezTo>
                  <a:cubicBezTo>
                    <a:pt x="17135" y="9518"/>
                    <a:pt x="18066" y="9518"/>
                    <a:pt x="18997" y="9401"/>
                  </a:cubicBezTo>
                  <a:cubicBezTo>
                    <a:pt x="19928" y="9283"/>
                    <a:pt x="20859" y="9049"/>
                    <a:pt x="21139" y="9518"/>
                  </a:cubicBezTo>
                  <a:cubicBezTo>
                    <a:pt x="21418" y="9988"/>
                    <a:pt x="21046" y="11162"/>
                    <a:pt x="20021" y="12335"/>
                  </a:cubicBezTo>
                  <a:cubicBezTo>
                    <a:pt x="18997" y="13509"/>
                    <a:pt x="17321" y="14683"/>
                    <a:pt x="15646" y="15857"/>
                  </a:cubicBezTo>
                  <a:cubicBezTo>
                    <a:pt x="13970" y="17031"/>
                    <a:pt x="12294" y="18205"/>
                    <a:pt x="10525" y="19144"/>
                  </a:cubicBezTo>
                  <a:cubicBezTo>
                    <a:pt x="8756" y="20083"/>
                    <a:pt x="6894" y="20788"/>
                    <a:pt x="5497" y="21140"/>
                  </a:cubicBezTo>
                  <a:cubicBezTo>
                    <a:pt x="4101" y="21492"/>
                    <a:pt x="3170" y="21492"/>
                    <a:pt x="2239" y="21257"/>
                  </a:cubicBezTo>
                  <a:cubicBezTo>
                    <a:pt x="1308" y="21022"/>
                    <a:pt x="377" y="20553"/>
                    <a:pt x="97" y="19731"/>
                  </a:cubicBezTo>
                  <a:cubicBezTo>
                    <a:pt x="-182" y="18909"/>
                    <a:pt x="190" y="17735"/>
                    <a:pt x="563" y="16562"/>
                  </a:cubicBezTo>
                </a:path>
              </a:pathLst>
            </a:custGeom>
            <a:noFill/>
            <a:ln w="38100" cap="rnd">
              <a:solidFill>
                <a:srgbClr val="11053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0047302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Molecular Sarcomere Contra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Molecular Sarcomere Contraction </a:t>
            </a:r>
          </a:p>
        </p:txBody>
      </p:sp>
      <p:sp>
        <p:nvSpPr>
          <p:cNvPr id="334" name="Ca2+ ions from the sarcoplasmic reticulum bind to troponin C, resulting in a conformational change of troponin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938852"/>
          </a:xfrm>
          <a:prstGeom prst="rect">
            <a:avLst/>
          </a:prstGeom>
        </p:spPr>
        <p:txBody>
          <a:bodyPr/>
          <a:lstStyle/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t> Ca2+ ions from the </a:t>
            </a:r>
            <a:r>
              <a:rPr>
                <a:solidFill>
                  <a:srgbClr val="0061FE"/>
                </a:solidFill>
              </a:rPr>
              <a:t>sarcoplasmic reticulum</a:t>
            </a:r>
            <a:r>
              <a:t> bind to </a:t>
            </a:r>
            <a:r>
              <a:rPr>
                <a:solidFill>
                  <a:srgbClr val="0061FE"/>
                </a:solidFill>
              </a:rPr>
              <a:t>troponin C</a:t>
            </a:r>
            <a:r>
              <a:t>, resulting in a </a:t>
            </a:r>
            <a:r>
              <a:rPr>
                <a:solidFill>
                  <a:srgbClr val="0061FE"/>
                </a:solidFill>
              </a:rPr>
              <a:t>conformational change</a:t>
            </a:r>
            <a:r>
              <a:t> of troponin</a:t>
            </a:r>
          </a:p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t>Troponin moves, </a:t>
            </a:r>
            <a:r>
              <a:rPr>
                <a:solidFill>
                  <a:srgbClr val="0061FE"/>
                </a:solidFill>
              </a:rPr>
              <a:t>exposing actin filament binding sites</a:t>
            </a:r>
          </a:p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t>Myosin head binds to actin, forming </a:t>
            </a:r>
            <a:r>
              <a:rPr>
                <a:solidFill>
                  <a:srgbClr val="0061FE"/>
                </a:solidFill>
              </a:rPr>
              <a:t>cross links</a:t>
            </a:r>
            <a:r>
              <a:t> - power stroke is formed, shortening the sarcomere</a:t>
            </a:r>
          </a:p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rPr>
                <a:solidFill>
                  <a:srgbClr val="0061FE"/>
                </a:solidFill>
              </a:rPr>
              <a:t>ATP binds to myosin head and is hydrolysed</a:t>
            </a:r>
            <a:r>
              <a:t>, this releases energy, breaking the cross links, resulting in </a:t>
            </a:r>
            <a:r>
              <a:rPr>
                <a:solidFill>
                  <a:srgbClr val="0061FE"/>
                </a:solidFill>
              </a:rPr>
              <a:t>detachment</a:t>
            </a:r>
            <a:r>
              <a:t> </a:t>
            </a:r>
            <a:r>
              <a:rPr>
                <a:solidFill>
                  <a:srgbClr val="0061FE"/>
                </a:solidFill>
              </a:rPr>
              <a:t>of actin and myosin </a:t>
            </a:r>
          </a:p>
          <a:p>
            <a:pPr marL="291966" indent="-291966" defTabSz="713231">
              <a:spcBef>
                <a:spcPts val="300"/>
              </a:spcBef>
              <a:buClrTx/>
              <a:buFontTx/>
              <a:buAutoNum type="arabicPeriod"/>
              <a:defRPr sz="2184"/>
            </a:pPr>
            <a:r>
              <a:t>Myosin head reattaches to the next actin binding site and the cycle is repeated, continuing sarcomere shortening and muscle contraction </a:t>
            </a:r>
          </a:p>
        </p:txBody>
      </p:sp>
    </p:spTree>
    <p:extLst>
      <p:ext uri="{BB962C8B-B14F-4D97-AF65-F5344CB8AC3E}">
        <p14:creationId xmlns:p14="http://schemas.microsoft.com/office/powerpoint/2010/main" val="2658475547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9923-9518-449D-BF96-49DA9922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69" y="1760536"/>
            <a:ext cx="8501062" cy="1468439"/>
          </a:xfrm>
        </p:spPr>
        <p:txBody>
          <a:bodyPr/>
          <a:lstStyle/>
          <a:p>
            <a:r>
              <a:rPr lang="en-GB" sz="6600" b="1" dirty="0"/>
              <a:t>Question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51ACC-3848-4864-9D14-99B8D845F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60"/>
          <a:stretch/>
        </p:blipFill>
        <p:spPr>
          <a:xfrm>
            <a:off x="2757488" y="3629026"/>
            <a:ext cx="2862262" cy="29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32918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A1B38-E11A-479D-B08A-A09F619F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/>
              <a:t>Question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0A8C0-9701-4CFC-88D0-F2D1077B4F9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529513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1. In endochondral ossification, what happens to the chondrocytes?</a:t>
            </a:r>
          </a:p>
          <a:p>
            <a:endParaRPr lang="en-US" dirty="0"/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They develop into osteocytes.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They die in the calcified matrix that surrounds them and form the medullary cavity.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They grow and form the periosteum.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They group together to form the primary ossification center.</a:t>
            </a:r>
          </a:p>
          <a:p>
            <a:pPr marL="17780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165077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E476-023D-4A1A-926F-227A9C99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0184-AF7A-416E-A866-F87A6FA5EAE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529388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1. In endochondral ossification, what happens to the chondrocytes?</a:t>
            </a:r>
          </a:p>
          <a:p>
            <a:pPr marL="177800" indent="0">
              <a:buNone/>
            </a:pPr>
            <a:endParaRPr lang="en-US" dirty="0"/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They develop into osteocytes.</a:t>
            </a:r>
          </a:p>
          <a:p>
            <a:pPr marL="692150" indent="-514350">
              <a:buFont typeface="+mj-lt"/>
              <a:buAutoNum type="alphaUcPeriod"/>
            </a:pPr>
            <a:r>
              <a:rPr lang="en-US" b="1" dirty="0"/>
              <a:t>They die in the calcified matrix that surrounds them and form the medullary cavity.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They grow and form the periosteum.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They group together to form the primary ossification center.</a:t>
            </a:r>
          </a:p>
          <a:p>
            <a:pPr marL="177800" indent="0">
              <a:buNone/>
            </a:pPr>
            <a:endParaRPr lang="en-US" dirty="0"/>
          </a:p>
          <a:p>
            <a:pPr marL="1778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265214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3312-4E7C-4CC3-BEC5-142002B8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/>
              <a:t>Question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0F24A-112D-4D5B-9C42-7D7BF4FF2A3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2. Which of the following bones is (are) formed by intramembranous ossification?</a:t>
            </a:r>
          </a:p>
          <a:p>
            <a:pPr marL="177800" indent="0">
              <a:buNone/>
            </a:pPr>
            <a:endParaRPr lang="en-US" dirty="0"/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the metatarsals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the femur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the ribs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the flat bones of the cranium</a:t>
            </a:r>
          </a:p>
          <a:p>
            <a:pPr marL="1778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0630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Skeletal: Bone Classification</a:t>
            </a:r>
          </a:p>
        </p:txBody>
      </p:sp>
      <p:sp>
        <p:nvSpPr>
          <p:cNvPr id="13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199" y="1600200"/>
            <a:ext cx="8097096" cy="81602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</a:lstStyle>
          <a:p>
            <a:r>
              <a:t>BY SHAPE </a:t>
            </a:r>
          </a:p>
        </p:txBody>
      </p:sp>
      <p:graphicFrame>
        <p:nvGraphicFramePr>
          <p:cNvPr id="140" name="Table"/>
          <p:cNvGraphicFramePr/>
          <p:nvPr>
            <p:extLst>
              <p:ext uri="{D42A27DB-BD31-4B8C-83A1-F6EECF244321}">
                <p14:modId xmlns:p14="http://schemas.microsoft.com/office/powerpoint/2010/main" val="1677113861"/>
              </p:ext>
            </p:extLst>
          </p:nvPr>
        </p:nvGraphicFramePr>
        <p:xfrm>
          <a:off x="457199" y="2416220"/>
          <a:ext cx="8283126" cy="3763000"/>
        </p:xfrm>
        <a:graphic>
          <a:graphicData uri="http://schemas.openxmlformats.org/drawingml/2006/table">
            <a:tbl>
              <a:tblPr bandRow="1"/>
              <a:tblGrid>
                <a:gridCol w="225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2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26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56D6"/>
                          </a:solidFill>
                          <a:sym typeface="Arial"/>
                        </a:rPr>
                        <a:t>LONG BONES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§"/>
                        <a:defRPr sz="1800"/>
                      </a:pPr>
                      <a:r>
                        <a:rPr sz="1600">
                          <a:sym typeface="Arial"/>
                        </a:rPr>
                        <a:t>Tubular shape
Hollow shaft
Expanded, articulate ends 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sym typeface="Arial"/>
                        </a:rPr>
                        <a:t>Femur, tibia, fibula, metatarsals, humerus, ulna, radius, metacarpals, phalanges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6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56D6"/>
                          </a:solidFill>
                          <a:sym typeface="Arial"/>
                        </a:rPr>
                        <a:t>SHORT BONES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§"/>
                        <a:defRPr sz="1800"/>
                      </a:pPr>
                      <a:r>
                        <a:rPr sz="1600">
                          <a:sym typeface="Arial"/>
                        </a:rPr>
                        <a:t>Cuboidal in shape 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sym typeface="Arial"/>
                        </a:rPr>
                        <a:t>Carpals, tarsals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6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56D6"/>
                          </a:solidFill>
                          <a:sym typeface="Arial"/>
                        </a:rPr>
                        <a:t>FLAT BONES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§"/>
                        <a:defRPr sz="1800"/>
                      </a:pPr>
                      <a:r>
                        <a:rPr sz="1600" dirty="0">
                          <a:sym typeface="Arial"/>
                        </a:rPr>
                        <a:t>Plates of bone
Often curved 
Protective 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sym typeface="Arial"/>
                        </a:rPr>
                        <a:t>Sternum, ribs, scapulae, cranial bones</a:t>
                      </a:r>
                      <a:endParaRPr sz="1600" dirty="0">
                        <a:solidFill>
                          <a:srgbClr val="FF0000"/>
                        </a:solidFill>
                        <a:sym typeface="Arial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6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56D6"/>
                          </a:solidFill>
                          <a:sym typeface="Arial"/>
                        </a:rPr>
                        <a:t>IRREGULAR BONES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§"/>
                        <a:defRPr sz="1800"/>
                      </a:pPr>
                      <a:r>
                        <a:rPr sz="1600">
                          <a:sym typeface="Arial"/>
                        </a:rPr>
                        <a:t>Shapes vary 
Often specific to function 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0000"/>
                          </a:solidFill>
                          <a:sym typeface="Arial"/>
                        </a:rPr>
                        <a:t>Mandible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sym typeface="Arial"/>
                        </a:rPr>
                        <a:t>, Vertebrae</a:t>
                      </a:r>
                      <a:endParaRPr sz="1600" dirty="0">
                        <a:solidFill>
                          <a:srgbClr val="FF0000"/>
                        </a:solidFill>
                        <a:sym typeface="Arial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6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56D6"/>
                          </a:solidFill>
                          <a:sym typeface="Arial"/>
                        </a:rPr>
                        <a:t>SESAMOID BONES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§"/>
                        <a:defRPr sz="1800"/>
                      </a:pPr>
                      <a:r>
                        <a:rPr sz="1600" dirty="0">
                          <a:sym typeface="Arial"/>
                        </a:rPr>
                        <a:t>Round
Contain nodules for tendon attachment 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0000"/>
                          </a:solidFill>
                          <a:sym typeface="Arial"/>
                        </a:rPr>
                        <a:t>Patella 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231423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E476-023D-4A1A-926F-227A9C99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0184-AF7A-416E-A866-F87A6FA5EAE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043738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2. Which of the following bones is (are) formed by intramembranous ossification?</a:t>
            </a:r>
          </a:p>
          <a:p>
            <a:pPr marL="177800" indent="0">
              <a:buNone/>
            </a:pPr>
            <a:endParaRPr lang="en-US" dirty="0"/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the metatarsals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the femur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the ribs</a:t>
            </a:r>
          </a:p>
          <a:p>
            <a:pPr marL="692150" indent="-514350">
              <a:buFont typeface="+mj-lt"/>
              <a:buAutoNum type="alphaUcPeriod"/>
            </a:pPr>
            <a:r>
              <a:rPr lang="en-US" b="1" dirty="0"/>
              <a:t>the flat bones of the cranium</a:t>
            </a:r>
          </a:p>
          <a:p>
            <a:pPr marL="1778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952443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305A-4ADE-43FE-9C7F-8CC29271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/>
              <a:t>Question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B2B32-CE40-4D88-88D7-F3B2FAF6ADD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400925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3. Why is cartilage slow to heal?</a:t>
            </a:r>
          </a:p>
          <a:p>
            <a:pPr marL="177800" indent="0">
              <a:buNone/>
            </a:pPr>
            <a:endParaRPr lang="en-US" dirty="0"/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because it eventually develops into bone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because it is semi-solid and flexible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because it does not have a blood supply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because endochondral ossification replaces all cartilage with bone</a:t>
            </a:r>
          </a:p>
          <a:p>
            <a:pPr marL="1778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655080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E476-023D-4A1A-926F-227A9C99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0184-AF7A-416E-A866-F87A6FA5EAE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986463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3. Why is cartilage slow to heal?</a:t>
            </a:r>
          </a:p>
          <a:p>
            <a:endParaRPr lang="en-US" dirty="0"/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because it eventually develops into bone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because it is semi-solid and flexible</a:t>
            </a:r>
          </a:p>
          <a:p>
            <a:pPr marL="692150" indent="-514350">
              <a:buFont typeface="+mj-lt"/>
              <a:buAutoNum type="alphaUcPeriod"/>
            </a:pPr>
            <a:r>
              <a:rPr lang="en-US" b="1" dirty="0"/>
              <a:t>because it does not have a blood supply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because endochondral ossification replaces all cartilage with bone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065312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652F-B10A-40F4-8A32-BA4EC7E1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/>
              <a:t>Question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B86C-7E99-4587-8577-9E02A05A7BC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200650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4. The fibrous membrane covering the outer surface of the bone is the ________.</a:t>
            </a:r>
          </a:p>
          <a:p>
            <a:pPr marL="177800" indent="0">
              <a:buNone/>
            </a:pPr>
            <a:endParaRPr lang="en-US" dirty="0"/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periosteum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epiphysis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endosteum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Diaphysis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Metaphysis </a:t>
            </a:r>
          </a:p>
          <a:p>
            <a:pPr marL="177800" indent="0">
              <a:buNone/>
            </a:pPr>
            <a:endParaRPr lang="en-US" dirty="0"/>
          </a:p>
          <a:p>
            <a:pPr marL="177800" indent="0">
              <a:buNone/>
            </a:pPr>
            <a:endParaRPr lang="en-US" dirty="0"/>
          </a:p>
          <a:p>
            <a:pPr marL="1778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76510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E476-023D-4A1A-926F-227A9C99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0184-AF7A-416E-A866-F87A6FA5EAE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743825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4. The fibrous membrane covering the outer surface of the bone is the ________.</a:t>
            </a:r>
          </a:p>
          <a:p>
            <a:pPr marL="177800" indent="0">
              <a:buNone/>
            </a:pPr>
            <a:endParaRPr lang="en-US" dirty="0"/>
          </a:p>
          <a:p>
            <a:pPr marL="692150" indent="-514350">
              <a:buFont typeface="+mj-lt"/>
              <a:buAutoNum type="alphaUcPeriod"/>
            </a:pPr>
            <a:r>
              <a:rPr lang="en-US" b="1" dirty="0"/>
              <a:t>periosteum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epiphysis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endosteum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Diaphysis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Metaphysis </a:t>
            </a:r>
          </a:p>
          <a:p>
            <a:pPr marL="1778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231912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68B8A-CBC6-4707-82D1-C1F0C88A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/>
              <a:t>Question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A99CB-3E10-41BD-BC1B-DF049F997D0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472363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5. Long bones enable body movement by acting as a ________.</a:t>
            </a:r>
          </a:p>
          <a:p>
            <a:pPr marL="177800" indent="0">
              <a:buNone/>
            </a:pPr>
            <a:endParaRPr lang="en-US" dirty="0"/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counterweight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resistive force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lever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Fulcrum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Bolt</a:t>
            </a:r>
          </a:p>
          <a:p>
            <a:pPr marL="177800" indent="0">
              <a:buNone/>
            </a:pPr>
            <a:endParaRPr lang="en-US" dirty="0"/>
          </a:p>
          <a:p>
            <a:pPr marL="1778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858177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E476-023D-4A1A-926F-227A9C99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0184-AF7A-416E-A866-F87A6FA5EAE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dirty="0"/>
              <a:t>5. Long bones enable body movement by acting as a ________.</a:t>
            </a:r>
          </a:p>
          <a:p>
            <a:pPr marL="177800" indent="0">
              <a:buNone/>
            </a:pPr>
            <a:endParaRPr lang="en-US" dirty="0"/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counterweight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resistive force</a:t>
            </a:r>
          </a:p>
          <a:p>
            <a:pPr marL="692150" indent="-514350">
              <a:buFont typeface="+mj-lt"/>
              <a:buAutoNum type="alphaUcPeriod"/>
            </a:pPr>
            <a:r>
              <a:rPr lang="en-US" b="1" dirty="0"/>
              <a:t>lever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/>
              <a:t>Fulcrum</a:t>
            </a:r>
            <a:endParaRPr lang="en-GB" dirty="0"/>
          </a:p>
          <a:p>
            <a:pPr marL="692150" indent="-514350">
              <a:buFont typeface="+mj-lt"/>
              <a:buAutoNum type="alphaUcPeriod"/>
            </a:pPr>
            <a:r>
              <a:rPr lang="en-GB" dirty="0"/>
              <a:t>Bolt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294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54AB-D078-DE4F-86B0-19A942DB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Conclusion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14053-5DB4-0C40-AB4F-81C7EDD2DEC0}"/>
              </a:ext>
            </a:extLst>
          </p:cNvPr>
          <p:cNvSpPr txBox="1"/>
          <p:nvPr/>
        </p:nvSpPr>
        <p:spPr>
          <a:xfrm>
            <a:off x="457200" y="1417637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Wikipedia is great, especially for MSK physiology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TeachMeAnatomy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your best friend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at specimens in the MTU and make sure you can easily identify which muscles are which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Gray’s anatomy is a really good textbook but contains far too much detail for Phase 1 </a:t>
            </a:r>
          </a:p>
        </p:txBody>
      </p:sp>
    </p:spTree>
    <p:extLst>
      <p:ext uri="{BB962C8B-B14F-4D97-AF65-F5344CB8AC3E}">
        <p14:creationId xmlns:p14="http://schemas.microsoft.com/office/powerpoint/2010/main" val="38871816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 cstate="screen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6"/>
          <a:stretch/>
        </p:blipFill>
        <p:spPr>
          <a:xfrm>
            <a:off x="1474242" y="0"/>
            <a:ext cx="6134099" cy="6858000"/>
          </a:xfrm>
          <a:prstGeom prst="rect">
            <a:avLst/>
          </a:prstGeom>
          <a:noFill/>
          <a:ln>
            <a:solidFill>
              <a:srgbClr val="293267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Skeletal: Bone Classification</a:t>
            </a:r>
          </a:p>
        </p:txBody>
      </p:sp>
      <p:sp>
        <p:nvSpPr>
          <p:cNvPr id="143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199" y="1600200"/>
            <a:ext cx="7949081" cy="58206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</a:lstStyle>
          <a:p>
            <a:r>
              <a:t>BY MICROSCOPIC STRUCTURE</a:t>
            </a:r>
          </a:p>
        </p:txBody>
      </p:sp>
      <p:graphicFrame>
        <p:nvGraphicFramePr>
          <p:cNvPr id="144" name="Table"/>
          <p:cNvGraphicFramePr/>
          <p:nvPr>
            <p:extLst>
              <p:ext uri="{D42A27DB-BD31-4B8C-83A1-F6EECF244321}">
                <p14:modId xmlns:p14="http://schemas.microsoft.com/office/powerpoint/2010/main" val="474345382"/>
              </p:ext>
            </p:extLst>
          </p:nvPr>
        </p:nvGraphicFramePr>
        <p:xfrm>
          <a:off x="457199" y="2671762"/>
          <a:ext cx="5882103" cy="3201628"/>
        </p:xfrm>
        <a:graphic>
          <a:graphicData uri="http://schemas.openxmlformats.org/drawingml/2006/table">
            <a:tbl>
              <a:tblPr bandRow="1"/>
              <a:tblGrid>
                <a:gridCol w="281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81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Primary </a:t>
                      </a:r>
                      <a:r>
                        <a:rPr lang="en-GB"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(</a:t>
                      </a:r>
                      <a:r>
                        <a:rPr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Woven</a:t>
                      </a:r>
                      <a:r>
                        <a:rPr lang="en-GB"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)</a:t>
                      </a:r>
                      <a:endParaRPr sz="2000" b="1" u="none" dirty="0">
                        <a:solidFill>
                          <a:srgbClr val="FF000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68" indent="-140368" algn="l">
                        <a:buSzPct val="100000"/>
                        <a:buChar char="*"/>
                        <a:defRPr sz="1400">
                          <a:sym typeface="Arial"/>
                        </a:defRPr>
                      </a:pPr>
                      <a:r>
                        <a:rPr sz="2000" dirty="0"/>
                        <a:t>Rough Plan * 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2000" dirty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  <a:defRPr sz="1400">
                          <a:sym typeface="Arial"/>
                        </a:defRPr>
                      </a:pPr>
                      <a:r>
                        <a:rPr sz="2000" dirty="0">
                          <a:solidFill>
                            <a:srgbClr val="FF0000"/>
                          </a:solidFill>
                        </a:rPr>
                        <a:t>Made quickly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  <a:defRPr sz="1400">
                          <a:sym typeface="Arial"/>
                        </a:defRPr>
                      </a:pPr>
                      <a:r>
                        <a:rPr sz="2000" dirty="0" err="1">
                          <a:solidFill>
                            <a:schemeClr val="bg2"/>
                          </a:solidFill>
                        </a:rPr>
                        <a:t>Disorganised</a:t>
                      </a:r>
                      <a:r>
                        <a:rPr sz="2000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  <a:defRPr sz="1400">
                          <a:sym typeface="Arial"/>
                        </a:defRPr>
                      </a:pPr>
                      <a:r>
                        <a:rPr sz="2000" dirty="0">
                          <a:solidFill>
                            <a:schemeClr val="bg2"/>
                          </a:solidFill>
                        </a:rPr>
                        <a:t>No clear structure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81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Secondary </a:t>
                      </a:r>
                      <a:r>
                        <a:rPr lang="en-GB"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(</a:t>
                      </a:r>
                      <a:r>
                        <a:rPr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Lamellar</a:t>
                      </a:r>
                      <a:r>
                        <a:rPr lang="en-GB"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)</a:t>
                      </a:r>
                      <a:r>
                        <a:rPr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68" indent="-140368" algn="l">
                        <a:buSzPct val="100000"/>
                        <a:buChar char="*"/>
                        <a:defRPr sz="1400">
                          <a:sym typeface="Arial"/>
                        </a:defRPr>
                      </a:pPr>
                      <a:r>
                        <a:rPr sz="2000" dirty="0"/>
                        <a:t>Final Piece * 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2000" dirty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  <a:defRPr sz="1400">
                          <a:sym typeface="Arial"/>
                        </a:defRPr>
                      </a:pPr>
                      <a:r>
                        <a:rPr sz="2000" dirty="0">
                          <a:solidFill>
                            <a:srgbClr val="FF0000"/>
                          </a:solidFill>
                        </a:rPr>
                        <a:t>Made slower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  <a:defRPr sz="1400">
                          <a:sym typeface="Arial"/>
                        </a:defRPr>
                      </a:pPr>
                      <a:r>
                        <a:rPr sz="2000" dirty="0" err="1">
                          <a:solidFill>
                            <a:schemeClr val="bg2"/>
                          </a:solidFill>
                        </a:rPr>
                        <a:t>Organised</a:t>
                      </a:r>
                      <a:r>
                        <a:rPr sz="2000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  <a:defRPr sz="1400">
                          <a:sym typeface="Arial"/>
                        </a:defRPr>
                      </a:pPr>
                      <a:r>
                        <a:rPr sz="2000" dirty="0">
                          <a:solidFill>
                            <a:schemeClr val="bg2"/>
                          </a:solidFill>
                        </a:rPr>
                        <a:t>Clearly structured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2234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Skeletal: Bone Classification </a:t>
            </a:r>
          </a:p>
        </p:txBody>
      </p:sp>
      <p:sp>
        <p:nvSpPr>
          <p:cNvPr id="147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199" y="1600200"/>
            <a:ext cx="6182441" cy="62025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</a:lstStyle>
          <a:p>
            <a:r>
              <a:t>BY MACROSCOPIC STRUCTURE </a:t>
            </a:r>
          </a:p>
        </p:txBody>
      </p:sp>
      <p:graphicFrame>
        <p:nvGraphicFramePr>
          <p:cNvPr id="148" name="Table"/>
          <p:cNvGraphicFramePr/>
          <p:nvPr>
            <p:extLst>
              <p:ext uri="{D42A27DB-BD31-4B8C-83A1-F6EECF244321}">
                <p14:modId xmlns:p14="http://schemas.microsoft.com/office/powerpoint/2010/main" val="1879034326"/>
              </p:ext>
            </p:extLst>
          </p:nvPr>
        </p:nvGraphicFramePr>
        <p:xfrm>
          <a:off x="457200" y="2514599"/>
          <a:ext cx="4705644" cy="3492305"/>
        </p:xfrm>
        <a:graphic>
          <a:graphicData uri="http://schemas.openxmlformats.org/drawingml/2006/table">
            <a:tbl>
              <a:tblPr bandRow="1"/>
              <a:tblGrid>
                <a:gridCol w="144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439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Cortical </a:t>
                      </a:r>
                      <a:r>
                        <a:rPr lang="en-GB"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(</a:t>
                      </a:r>
                      <a:r>
                        <a:rPr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Compact</a:t>
                      </a:r>
                      <a:r>
                        <a:rPr lang="en-GB"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)</a:t>
                      </a:r>
                      <a:endParaRPr sz="2000" b="1" u="none" dirty="0">
                        <a:solidFill>
                          <a:srgbClr val="FF000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sz="2000">
                          <a:sym typeface="Arial"/>
                        </a:rPr>
                        <a:t>Dense, solid
Incorporates spaces for blood vessels and cells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90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Trabecular </a:t>
                      </a:r>
                      <a:r>
                        <a:rPr lang="en-GB"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(</a:t>
                      </a:r>
                      <a:r>
                        <a:rPr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Spongy</a:t>
                      </a:r>
                      <a:r>
                        <a:rPr lang="en-GB"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)</a:t>
                      </a:r>
                      <a:r>
                        <a:rPr sz="2000" b="1" u="none" dirty="0">
                          <a:solidFill>
                            <a:srgbClr val="FF0000"/>
                          </a:solidFill>
                          <a:sym typeface="Arial"/>
                        </a:rPr>
                        <a:t>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sz="2000" dirty="0">
                          <a:sym typeface="Arial"/>
                        </a:rPr>
                        <a:t>Formed from a network of struts 
Spongy appearance 
Many spaces filled with bone marrow 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D29241B-855D-4B50-AF8C-AD90519DA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30"/>
          <a:stretch/>
        </p:blipFill>
        <p:spPr>
          <a:xfrm>
            <a:off x="5442745" y="2525152"/>
            <a:ext cx="3546510" cy="21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193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Skeletal: Bone Classification</a:t>
            </a:r>
          </a:p>
        </p:txBody>
      </p:sp>
      <p:pic>
        <p:nvPicPr>
          <p:cNvPr id="1026" name="Picture 2" descr="Materials | Free Full-Text | Parametric Modeling of Biomimetic Cortical Bone  Microstructure for Additive Manufacturing">
            <a:extLst>
              <a:ext uri="{FF2B5EF4-FFF2-40B4-BE49-F238E27FC236}">
                <a16:creationId xmlns:a16="http://schemas.microsoft.com/office/drawing/2014/main" id="{E58DD7CA-1DC7-154B-AF45-E836679B4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4" y="1914524"/>
            <a:ext cx="8685224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764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eer Teaching Society Master Slides 2010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20674</TotalTime>
  <Words>2668</Words>
  <Application>Microsoft Office PowerPoint</Application>
  <PresentationFormat>On-screen Show (4:3)</PresentationFormat>
  <Paragraphs>476</Paragraphs>
  <Slides>68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Radley</vt:lpstr>
      <vt:lpstr>Wingdings</vt:lpstr>
      <vt:lpstr>Peer Teaching Society Master Slides 2010</vt:lpstr>
      <vt:lpstr>PowerPoint Presentation</vt:lpstr>
      <vt:lpstr>     </vt:lpstr>
      <vt:lpstr>PowerPoint Presentation</vt:lpstr>
      <vt:lpstr>Bone Classification and Function </vt:lpstr>
      <vt:lpstr>Skeletal: Bone Function</vt:lpstr>
      <vt:lpstr>Skeletal: Bone Classification</vt:lpstr>
      <vt:lpstr>Skeletal: Bone Classification</vt:lpstr>
      <vt:lpstr>Skeletal: Bone Classification </vt:lpstr>
      <vt:lpstr>Skeletal: Bone Classification</vt:lpstr>
      <vt:lpstr>Skeletal Bone Classification</vt:lpstr>
      <vt:lpstr>Bone Formation, Growth and  Turnover</vt:lpstr>
      <vt:lpstr>Skeletal: Bone Formation </vt:lpstr>
      <vt:lpstr>Endochondral Ossification </vt:lpstr>
      <vt:lpstr>Endochondral Ossification </vt:lpstr>
      <vt:lpstr>Intramembranous Ossificatiom</vt:lpstr>
      <vt:lpstr>PowerPoint Presentation</vt:lpstr>
      <vt:lpstr>Skeletal: Long Bone Growth</vt:lpstr>
      <vt:lpstr>Skeletal Long Bone Growth</vt:lpstr>
      <vt:lpstr>General Aspects of Bone Growth </vt:lpstr>
      <vt:lpstr>Bone Remodelling </vt:lpstr>
      <vt:lpstr>Bone Remodelling</vt:lpstr>
      <vt:lpstr>Communication &amp; Signalling </vt:lpstr>
      <vt:lpstr>RANK L and OPG Signalling </vt:lpstr>
      <vt:lpstr>RANK L &amp; OPG</vt:lpstr>
      <vt:lpstr>Response of bones to activity level</vt:lpstr>
      <vt:lpstr>Hormones and Homeostasis</vt:lpstr>
      <vt:lpstr>Hormones and Homeostasis </vt:lpstr>
      <vt:lpstr>Parathyroid Hormone</vt:lpstr>
      <vt:lpstr>Parathyroid Hormone</vt:lpstr>
      <vt:lpstr> Vitamin D Pathway</vt:lpstr>
      <vt:lpstr> Vitamin D Pathway</vt:lpstr>
      <vt:lpstr>Calcitonin </vt:lpstr>
      <vt:lpstr>FGF-23 and Phosphate Homeostasis</vt:lpstr>
      <vt:lpstr>Phosphate and Calcium Homeostasis </vt:lpstr>
      <vt:lpstr>Phosphate and Calcium Homeostasis</vt:lpstr>
      <vt:lpstr>Fractures</vt:lpstr>
      <vt:lpstr>Fracture Assessment</vt:lpstr>
      <vt:lpstr>Types of Fracture...</vt:lpstr>
      <vt:lpstr>Types of Fracture...</vt:lpstr>
      <vt:lpstr>Fracture Healing </vt:lpstr>
      <vt:lpstr>Fracture healing</vt:lpstr>
      <vt:lpstr>Joint Classification</vt:lpstr>
      <vt:lpstr>By Degree of Movement </vt:lpstr>
      <vt:lpstr>By Structure </vt:lpstr>
      <vt:lpstr>Classification of synovial joints...</vt:lpstr>
      <vt:lpstr>Classification of synovial joints...</vt:lpstr>
      <vt:lpstr>Collagen, Tendons, and Ligaments</vt:lpstr>
      <vt:lpstr>Collagen Synthesis</vt:lpstr>
      <vt:lpstr>Stress and Strain in Tendons and Ligaments</vt:lpstr>
      <vt:lpstr>Ligaments vs Tendons</vt:lpstr>
      <vt:lpstr>Types of Attachment (enthuses)</vt:lpstr>
      <vt:lpstr>Muscle Components and Contraction</vt:lpstr>
      <vt:lpstr>Fibre Components </vt:lpstr>
      <vt:lpstr>Contraction Coupling</vt:lpstr>
      <vt:lpstr>Molecular Sarcomere Contraction </vt:lpstr>
      <vt:lpstr>Question time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Faith Solanke</cp:lastModifiedBy>
  <cp:revision>147</cp:revision>
  <dcterms:modified xsi:type="dcterms:W3CDTF">2021-05-18T19:05:57Z</dcterms:modified>
</cp:coreProperties>
</file>