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257" r:id="rId4"/>
    <p:sldId id="258" r:id="rId5"/>
    <p:sldId id="334" r:id="rId6"/>
    <p:sldId id="335" r:id="rId7"/>
    <p:sldId id="336" r:id="rId8"/>
    <p:sldId id="342" r:id="rId9"/>
    <p:sldId id="337" r:id="rId10"/>
    <p:sldId id="338" r:id="rId11"/>
    <p:sldId id="339" r:id="rId12"/>
    <p:sldId id="340" r:id="rId13"/>
    <p:sldId id="341" r:id="rId14"/>
    <p:sldId id="343" r:id="rId15"/>
    <p:sldId id="344" r:id="rId16"/>
    <p:sldId id="345" r:id="rId17"/>
    <p:sldId id="346" r:id="rId18"/>
    <p:sldId id="293" r:id="rId19"/>
    <p:sldId id="291" r:id="rId20"/>
    <p:sldId id="347" r:id="rId21"/>
    <p:sldId id="350" r:id="rId22"/>
    <p:sldId id="349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287" r:id="rId31"/>
    <p:sldId id="359" r:id="rId32"/>
    <p:sldId id="358" r:id="rId33"/>
    <p:sldId id="360" r:id="rId34"/>
    <p:sldId id="361" r:id="rId35"/>
    <p:sldId id="362" r:id="rId36"/>
    <p:sldId id="363" r:id="rId37"/>
    <p:sldId id="332" r:id="rId3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Radley" panose="020B0604020202020204" charset="0"/>
      <p:regular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5" roundtripDataSignature="AMtx7mgSsVLQLlSMXSQHtbPxDlasqudF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1E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20A306-E14C-4F0F-8638-B3152C53D22C}">
  <a:tblStyle styleId="{3120A306-E14C-4F0F-8638-B3152C53D22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351112C-5B66-40BB-90D7-34D1AC519D7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DD609FC-AAD0-4ED4-BBD6-9C5D3E99D650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3" autoAdjust="0"/>
    <p:restoredTop sz="86375" autoAdjust="0"/>
  </p:normalViewPr>
  <p:slideViewPr>
    <p:cSldViewPr snapToGrid="0">
      <p:cViewPr varScale="1">
        <p:scale>
          <a:sx n="70" d="100"/>
          <a:sy n="70" d="100"/>
        </p:scale>
        <p:origin x="16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8" Type="http://schemas.openxmlformats.org/officeDocument/2006/relationships/slide" Target="slides/slide6.xml"/><Relationship Id="rId8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UGT = Uridine diphosphate glucuronosyltransferase</a:t>
            </a:r>
          </a:p>
          <a:p>
            <a:r>
              <a:rPr lang="en-GB" dirty="0"/>
              <a:t>UDPGA = Uridine diphosphate-glucuronic acid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329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Vit k essential for synthesis of clotting factors 10, 9, 7,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708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DCDDD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Metabolism of amino acids via oxidative deamination produces ammonia, Ammonia is highly toxic so we must be able to remove it. </a:t>
            </a:r>
          </a:p>
          <a:p>
            <a:r>
              <a:rPr lang="en-GB" b="0" i="0" dirty="0">
                <a:solidFill>
                  <a:srgbClr val="DCDDD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Ammonia is removed via the urea cycle where converted into urea which then enters circulation and is excreted in the kidneys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417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HDL can cause for the excess cholesterol to be excreted into the bile but it can also used to convert into bile salts+ good cholesterol as it removes cholesterol from the plasma -&gt; lowers chance for atherosclerosis / other disease </a:t>
            </a:r>
          </a:p>
          <a:p>
            <a:r>
              <a:rPr lang="en-GB" dirty="0"/>
              <a:t>High level of LDL-&gt; will be taken up by cells via endocytosis and deposition will increase risk factors for heart attacks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4096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DCDDD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Lipoprotein lipase (LPL) is an extracellular enzyme on the vascular endothelial surface that degrades circulating triglycerides in the bloodstream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689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Learn this cycle in own time – refer to KP - explains quite well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174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Enter in the 2</a:t>
            </a:r>
            <a:r>
              <a:rPr lang="en-GB" baseline="30000" dirty="0"/>
              <a:t>nd</a:t>
            </a:r>
            <a:r>
              <a:rPr lang="en-GB" dirty="0"/>
              <a:t> portion of the duodenum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218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Kupffer cells are just resident macrophages of the liver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751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Kupffer cells are just resident macrophages of the liver</a:t>
            </a:r>
          </a:p>
          <a:p>
            <a:r>
              <a:rPr lang="en-GB" dirty="0"/>
              <a:t>Fe2+ is bound to transferrin and send to bone marrow to make more RBCs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867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GB" dirty="0"/>
              <a:t>Note: unconjugated bilirubin is toxic. It is bound to albumin before being transported since it’s lipid soluble and therefore insoluble in blood</a:t>
            </a:r>
          </a:p>
          <a:p>
            <a:pPr marL="152400" indent="0">
              <a:buNone/>
            </a:pPr>
            <a:r>
              <a:rPr lang="en-GB" dirty="0"/>
              <a:t>UDP = uridine 5’ diphosphate</a:t>
            </a:r>
          </a:p>
          <a:p>
            <a:pPr marL="152400" indent="0">
              <a:buNone/>
            </a:pPr>
            <a:r>
              <a:rPr lang="en-GB" dirty="0"/>
              <a:t>UC bilirubin is conjugated to make it soluble so it can be excreted – think xenobiotics and phase 2 reactions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427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GB" dirty="0"/>
              <a:t>Note: unconjugated bilirubin is toxic. It is bound to albumin before being transported since it’s lipid soluble and therefore insoluble in blood</a:t>
            </a:r>
          </a:p>
          <a:p>
            <a:pPr marL="152400" indent="0">
              <a:buNone/>
            </a:pPr>
            <a:r>
              <a:rPr lang="en-GB" dirty="0"/>
              <a:t>UDP = uridine 5’ diphosphate</a:t>
            </a:r>
          </a:p>
          <a:p>
            <a:pPr marL="152400" indent="0">
              <a:buNone/>
            </a:pPr>
            <a:r>
              <a:rPr lang="en-GB" dirty="0"/>
              <a:t>UC bilirubin is conjugated to make it soluble so it can be excreted – think xenobiotics and phase 2 reactions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222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Zymogens are activated in the duodenum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801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Address KP for the entire mechanism </a:t>
            </a:r>
          </a:p>
          <a:p>
            <a:r>
              <a:rPr lang="en-GB" dirty="0"/>
              <a:t>CFTR = cystic fibrosis transmembrane conductance regulator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013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Somatostatin – Inhibits pancreatic exocrine secretion and gastrin </a:t>
            </a:r>
          </a:p>
          <a:p>
            <a:r>
              <a:rPr lang="en-GB" dirty="0"/>
              <a:t>Bile salts, lecithin, cholesterol, bile pigments, carbonate ions</a:t>
            </a:r>
          </a:p>
          <a:p>
            <a:r>
              <a:rPr lang="en-GB" dirty="0"/>
              <a:t>Reabsorption begins in jejunum, majority in terminal ileum</a:t>
            </a:r>
          </a:p>
          <a:p>
            <a:r>
              <a:rPr lang="en-GB" dirty="0"/>
              <a:t>Bile contains bile salts that facilitate vitamin K absorption. Vitamin K is essential for the synthesis of coagulation factors X, IX, VII, II. So low bile content means less synthesis of these coagulation factors -&gt; coagulation disorder</a:t>
            </a:r>
          </a:p>
          <a:p>
            <a:r>
              <a:rPr lang="en-GB" dirty="0"/>
              <a:t>Absorbed by duodenal epithelial cells, transported to liver via transferrin and stored in Kupffer cells in the form of ferritin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521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04800">
              <a:buFont typeface="Arial" panose="020B0604020202020204" pitchFamily="34" charset="0"/>
              <a:buChar char="•"/>
            </a:pPr>
            <a:r>
              <a:rPr lang="en-GB" dirty="0"/>
              <a:t>Haem oxidised to biliverdin and Fe2+ and CO by HO. Biliverdin is reduced to unconjugated bilirubin by biliverdin reductase. Unconjugated bilirubin undergoes glucuronidation and is conjugated by UDPGT to form conjugated bilirubin</a:t>
            </a:r>
          </a:p>
          <a:p>
            <a:pPr marL="457200" indent="-304800">
              <a:buFont typeface="Arial" panose="020B0604020202020204" pitchFamily="34" charset="0"/>
              <a:buChar char="•"/>
            </a:pPr>
            <a:r>
              <a:rPr lang="en-GB" dirty="0"/>
              <a:t>Liver. Coagulation factor  IV (calcium) and VIII (von Willebrand factor)</a:t>
            </a:r>
          </a:p>
          <a:p>
            <a:pPr marL="457200" indent="-304800">
              <a:buFont typeface="Arial" panose="020B0604020202020204" pitchFamily="34" charset="0"/>
              <a:buChar char="•"/>
            </a:pPr>
            <a:r>
              <a:rPr lang="en-GB" dirty="0"/>
              <a:t>A,D,E,K</a:t>
            </a:r>
          </a:p>
          <a:p>
            <a:pPr marL="457200" indent="-304800">
              <a:buFont typeface="Arial" panose="020B0604020202020204" pitchFamily="34" charset="0"/>
              <a:buChar char="•"/>
            </a:pPr>
            <a:r>
              <a:rPr lang="en-GB" dirty="0"/>
              <a:t>To make drugs, or any other xenobiotic compound, more hydrophilic to be excreted by the kidneys. Phase 1 done by microsomal, phase 2 done by non-microsomal EXCEPT for glucuronidation </a:t>
            </a:r>
          </a:p>
          <a:p>
            <a:pPr marL="457200" indent="-3048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648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848" name="Google Shape;84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4976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Vitamin A may be stored or removed from storage several times a day, regulating the amount in circulation and preventing damage that may occur as a result of excess. This is known as retinal recycling. </a:t>
            </a:r>
          </a:p>
          <a:p>
            <a:r>
              <a:rPr lang="en-GB" dirty="0"/>
              <a:t>Food wish vit D – oily fish, red meat, liver, egg yolks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675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Kupffer cells are macrophages that are found and stay in the liver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Note: other cells also have the ability to store iron as ferritin however this role is mostly carried out by the liver.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 info: in iron overload, ferritin stores are saturated so iron is haemosiderin instead- this comes with problems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1255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6949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0488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GB" dirty="0"/>
              <a:t>Lipophilic – able to pass through plasma membranes</a:t>
            </a:r>
          </a:p>
          <a:p>
            <a:pPr marL="152400" indent="0">
              <a:buNone/>
            </a:pPr>
            <a:r>
              <a:rPr lang="en-GB" dirty="0"/>
              <a:t>Non-ionised = at pH 7.4 </a:t>
            </a:r>
          </a:p>
          <a:p>
            <a:pPr marL="152400" indent="0">
              <a:buNone/>
            </a:pPr>
            <a:r>
              <a:rPr lang="en-GB" dirty="0"/>
              <a:t>Bound to plasma proteins to be transported </a:t>
            </a:r>
          </a:p>
          <a:p>
            <a:pPr marL="152400" indent="0">
              <a:buNone/>
            </a:pPr>
            <a:r>
              <a:rPr lang="en-GB" dirty="0"/>
              <a:t>Oxidation, reduction, and hydrolysis reactions each have different types. Go over in own time </a:t>
            </a:r>
          </a:p>
          <a:p>
            <a:pPr marL="152400" indent="0">
              <a:buNone/>
            </a:pPr>
            <a:r>
              <a:rPr lang="en-GB" dirty="0"/>
              <a:t>Process of adding groups is called functionalisation  - this increases hydrophilicity by a little and reactivity by a lot. Preparation for phase 2 reactions</a:t>
            </a:r>
          </a:p>
          <a:p>
            <a:pPr marL="152400" indent="0">
              <a:buNone/>
            </a:pPr>
            <a:endParaRPr lang="en-GB" dirty="0"/>
          </a:p>
          <a:p>
            <a:pPr marL="152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UGT =Uridine 5’- </a:t>
            </a:r>
            <a:r>
              <a:rPr lang="en-GB" dirty="0" err="1"/>
              <a:t>diphosphoglucuronosyltransferase</a:t>
            </a:r>
            <a:r>
              <a:rPr lang="en-GB" dirty="0"/>
              <a:t> = glucuronosyltransferase </a:t>
            </a:r>
          </a:p>
          <a:p>
            <a:pPr marL="152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UDGPA = uridine </a:t>
            </a:r>
            <a:r>
              <a:rPr lang="en-GB" dirty="0" err="1"/>
              <a:t>diphospho</a:t>
            </a:r>
            <a:r>
              <a:rPr lang="en-GB" dirty="0"/>
              <a:t>-glucuronic acid, conjugates glucuronic acid (makes more reactive) before it is added to another compound / drug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05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8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8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9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9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07">
            <a:extLst>
              <a:ext uri="{FF2B5EF4-FFF2-40B4-BE49-F238E27FC236}">
                <a16:creationId xmlns:a16="http://schemas.microsoft.com/office/drawing/2014/main" id="{E2F15547-55AA-4344-911D-51C87D3BAE58}"/>
              </a:ext>
            </a:extLst>
          </p:cNvPr>
          <p:cNvSpPr txBox="1"/>
          <p:nvPr userDrawn="1"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  <p:pic>
        <p:nvPicPr>
          <p:cNvPr id="8" name="Shape 109">
            <a:extLst>
              <a:ext uri="{FF2B5EF4-FFF2-40B4-BE49-F238E27FC236}">
                <a16:creationId xmlns:a16="http://schemas.microsoft.com/office/drawing/2014/main" id="{1B8150F0-C8C0-FF4A-9F4B-358FCFB4B6FE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029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293167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107">
            <a:extLst>
              <a:ext uri="{FF2B5EF4-FFF2-40B4-BE49-F238E27FC236}">
                <a16:creationId xmlns:a16="http://schemas.microsoft.com/office/drawing/2014/main" id="{86F2BB21-7E0E-6644-BA68-C9A2E2A14B44}"/>
              </a:ext>
            </a:extLst>
          </p:cNvPr>
          <p:cNvSpPr txBox="1"/>
          <p:nvPr userDrawn="1"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  <p:pic>
        <p:nvPicPr>
          <p:cNvPr id="9" name="Shape 109">
            <a:extLst>
              <a:ext uri="{FF2B5EF4-FFF2-40B4-BE49-F238E27FC236}">
                <a16:creationId xmlns:a16="http://schemas.microsoft.com/office/drawing/2014/main" id="{BC7F419F-2F04-AB4B-B10C-4D5EEBE1304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887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021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9960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570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595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5270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25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8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607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165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360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8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8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8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8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8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8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8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8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8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8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8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7E0D81-2948-C44C-A492-C66B35B1C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20FF5-DAF1-ED42-8D44-F9DEE8DF3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63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3877732" y="5046132"/>
            <a:ext cx="1744133" cy="629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3229" y="208752"/>
            <a:ext cx="5573138" cy="558951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3636330" y="5897455"/>
            <a:ext cx="2734489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267"/>
              </a:buClr>
              <a:buSzPts val="3600"/>
              <a:buFont typeface="Arial"/>
              <a:buNone/>
            </a:pPr>
            <a:r>
              <a:rPr lang="en-GB" sz="3600" b="1" i="0" u="none" strike="noStrike" cap="none" dirty="0">
                <a:solidFill>
                  <a:srgbClr val="293267"/>
                </a:solidFill>
                <a:latin typeface="Arial"/>
                <a:ea typeface="Arial"/>
                <a:cs typeface="Arial"/>
                <a:sym typeface="Arial"/>
              </a:rPr>
              <a:t>2020/2021</a:t>
            </a:r>
            <a:endParaRPr sz="3200" b="1" i="0" u="none" strike="noStrike" cap="none" dirty="0">
              <a:solidFill>
                <a:srgbClr val="2932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D6D6-3610-40BF-AF85-BFB89A601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3AC8B-4DE0-4DC9-A013-C1140897E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2" y="1732548"/>
            <a:ext cx="4038599" cy="1900989"/>
          </a:xfrm>
        </p:spPr>
        <p:txBody>
          <a:bodyPr/>
          <a:lstStyle/>
          <a:p>
            <a:pPr marL="50800" indent="0">
              <a:buNone/>
            </a:pPr>
            <a:r>
              <a:rPr lang="en-GB" sz="1600" dirty="0"/>
              <a:t>Pharmacologically active compounds:</a:t>
            </a:r>
          </a:p>
          <a:p>
            <a:r>
              <a:rPr lang="en-GB" sz="1600" dirty="0">
                <a:solidFill>
                  <a:srgbClr val="FF0000"/>
                </a:solidFill>
              </a:rPr>
              <a:t>Lipophilic</a:t>
            </a:r>
          </a:p>
          <a:p>
            <a:r>
              <a:rPr lang="en-GB" sz="1600" dirty="0">
                <a:solidFill>
                  <a:srgbClr val="FF0000"/>
                </a:solidFill>
              </a:rPr>
              <a:t>Non-ionised </a:t>
            </a:r>
            <a:r>
              <a:rPr lang="en-GB" sz="1600" dirty="0">
                <a:solidFill>
                  <a:schemeClr val="tx1"/>
                </a:solidFill>
              </a:rPr>
              <a:t>at</a:t>
            </a:r>
            <a:r>
              <a:rPr lang="en-GB" sz="1600" dirty="0">
                <a:solidFill>
                  <a:srgbClr val="FF0000"/>
                </a:solidFill>
              </a:rPr>
              <a:t> pH 7.4</a:t>
            </a:r>
          </a:p>
          <a:p>
            <a:r>
              <a:rPr lang="en-GB" sz="1600" dirty="0"/>
              <a:t>Bound to </a:t>
            </a:r>
            <a:r>
              <a:rPr lang="en-GB" sz="1600" dirty="0">
                <a:solidFill>
                  <a:srgbClr val="FF0000"/>
                </a:solidFill>
              </a:rPr>
              <a:t>plasma proteins </a:t>
            </a:r>
            <a:r>
              <a:rPr lang="en-GB" sz="1600" dirty="0"/>
              <a:t>to be </a:t>
            </a:r>
            <a:r>
              <a:rPr lang="en-GB" sz="1600" dirty="0">
                <a:solidFill>
                  <a:srgbClr val="FF0000"/>
                </a:solidFill>
              </a:rPr>
              <a:t>transported</a:t>
            </a:r>
            <a:r>
              <a:rPr lang="en-GB" sz="1600" dirty="0"/>
              <a:t> </a:t>
            </a:r>
          </a:p>
          <a:p>
            <a:pPr marL="50800" indent="0">
              <a:buNone/>
            </a:pPr>
            <a:endParaRPr lang="en-GB" sz="1600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B9A4D5B8-B074-4827-A235-8C74D35D7D80}"/>
              </a:ext>
            </a:extLst>
          </p:cNvPr>
          <p:cNvSpPr txBox="1"/>
          <p:nvPr/>
        </p:nvSpPr>
        <p:spPr>
          <a:xfrm>
            <a:off x="457200" y="239712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Phase 1 reactions 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0FAF8C-DE1A-4937-A90D-3BA5748F58A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Phase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reactions: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Makes the drug more HYDROPHILLIC to be excreted by kidneys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Introduce/ expose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hydroxyl (-OH) and other polar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groups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Carried out via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oxidation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reduction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and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hydrolysis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Reactions facilitated by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MICROSOMAL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enzymes 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08A195-57DD-4DCB-A101-B20E94C5ADAA}"/>
              </a:ext>
            </a:extLst>
          </p:cNvPr>
          <p:cNvSpPr txBox="1"/>
          <p:nvPr/>
        </p:nvSpPr>
        <p:spPr>
          <a:xfrm>
            <a:off x="457200" y="4654131"/>
            <a:ext cx="8373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Cytochrome </a:t>
            </a:r>
            <a:r>
              <a:rPr lang="en-GB" sz="1600" dirty="0">
                <a:solidFill>
                  <a:srgbClr val="FF0000"/>
                </a:solidFill>
              </a:rPr>
              <a:t>P450</a:t>
            </a:r>
            <a:r>
              <a:rPr lang="en-GB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Important type of </a:t>
            </a:r>
            <a:r>
              <a:rPr lang="en-GB" sz="1600" dirty="0">
                <a:solidFill>
                  <a:srgbClr val="FF0000"/>
                </a:solidFill>
              </a:rPr>
              <a:t>microsomal</a:t>
            </a:r>
            <a:r>
              <a:rPr lang="en-GB" sz="1600" dirty="0"/>
              <a:t> enzyme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Uses </a:t>
            </a:r>
            <a:r>
              <a:rPr lang="en-GB" sz="1600" dirty="0">
                <a:solidFill>
                  <a:srgbClr val="FF0000"/>
                </a:solidFill>
              </a:rPr>
              <a:t>haem</a:t>
            </a:r>
            <a:r>
              <a:rPr lang="en-GB" sz="1600" dirty="0"/>
              <a:t> group (Fe2+) to </a:t>
            </a:r>
            <a:r>
              <a:rPr lang="en-GB" sz="1600" dirty="0">
                <a:solidFill>
                  <a:srgbClr val="FF0000"/>
                </a:solidFill>
              </a:rPr>
              <a:t>oxidise</a:t>
            </a:r>
            <a:r>
              <a:rPr lang="en-GB" sz="1600" dirty="0"/>
              <a:t> substances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Cytochrome p450 </a:t>
            </a:r>
            <a:r>
              <a:rPr lang="en-GB" sz="1600" dirty="0">
                <a:solidFill>
                  <a:srgbClr val="FF0000"/>
                </a:solidFill>
              </a:rPr>
              <a:t>reductase</a:t>
            </a:r>
            <a:r>
              <a:rPr lang="en-GB" sz="1600" dirty="0"/>
              <a:t> -  transfers </a:t>
            </a:r>
            <a:r>
              <a:rPr lang="en-GB" sz="1600" dirty="0">
                <a:solidFill>
                  <a:srgbClr val="FF0000"/>
                </a:solidFill>
              </a:rPr>
              <a:t>electron</a:t>
            </a:r>
            <a:r>
              <a:rPr lang="en-GB" sz="1600" dirty="0"/>
              <a:t> from NADPH to CYP450 using </a:t>
            </a:r>
            <a:r>
              <a:rPr lang="en-GB" sz="1600" dirty="0">
                <a:solidFill>
                  <a:srgbClr val="FF0000"/>
                </a:solidFill>
              </a:rPr>
              <a:t>flavoprotein</a:t>
            </a:r>
          </a:p>
        </p:txBody>
      </p:sp>
    </p:spTree>
    <p:extLst>
      <p:ext uri="{BB962C8B-B14F-4D97-AF65-F5344CB8AC3E}">
        <p14:creationId xmlns:p14="http://schemas.microsoft.com/office/powerpoint/2010/main" val="867719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CCA56-6F01-40CE-9ED8-7C9F8B90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C0942-FC9E-4831-AEE1-59CF7AF1B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Phase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2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reactions: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Conjugation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reactions:</a:t>
            </a:r>
          </a:p>
          <a:p>
            <a:pPr marL="385600" marR="0" lvl="0" indent="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-  Attachment of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substituent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groups </a:t>
            </a:r>
          </a:p>
          <a:p>
            <a:pPr marL="385600" marR="0" lvl="0" indent="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- 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Inactive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products</a:t>
            </a:r>
          </a:p>
          <a:p>
            <a:pPr marL="385600" marR="0" lvl="0" indent="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- Catalysed by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transferases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</a:p>
          <a:p>
            <a:pPr marL="385600" marR="0" lvl="0" indent="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- Significantly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increases hydrophilicity 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Glucuronidation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reactions:</a:t>
            </a:r>
          </a:p>
          <a:p>
            <a:pPr marL="671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Tx/>
              <a:buChar char="-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Adding a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glucuronic acid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group</a:t>
            </a:r>
          </a:p>
          <a:p>
            <a:pPr marL="671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Tx/>
              <a:buChar char="-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Increases hydrophilicity </a:t>
            </a:r>
          </a:p>
          <a:p>
            <a:pPr marL="671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Tx/>
              <a:buChar char="-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Done by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glucuronosyltransferase/ UGT</a:t>
            </a:r>
          </a:p>
          <a:p>
            <a:pPr marL="671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Tx/>
              <a:buChar char="-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UDPGA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is an essential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co-enzyme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for glucuronidation reactions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8C3D3-6967-4193-8F16-925E0B7C899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600" dirty="0"/>
              <a:t>Most </a:t>
            </a:r>
            <a:r>
              <a:rPr lang="en-GB" sz="1600" dirty="0">
                <a:solidFill>
                  <a:srgbClr val="FF0000"/>
                </a:solidFill>
              </a:rPr>
              <a:t>phase 2</a:t>
            </a:r>
            <a:r>
              <a:rPr lang="en-GB" sz="1600" dirty="0"/>
              <a:t> reactions are done by </a:t>
            </a:r>
            <a:r>
              <a:rPr lang="en-GB" sz="1600" dirty="0">
                <a:solidFill>
                  <a:srgbClr val="FF0000"/>
                </a:solidFill>
              </a:rPr>
              <a:t>NON-MICROSOMAL</a:t>
            </a:r>
            <a:r>
              <a:rPr lang="en-GB" sz="1600" dirty="0"/>
              <a:t> enzymes. </a:t>
            </a:r>
          </a:p>
          <a:p>
            <a:r>
              <a:rPr lang="en-GB" sz="1600" dirty="0"/>
              <a:t>EXCEPT for </a:t>
            </a:r>
            <a:r>
              <a:rPr lang="en-GB" sz="1600" dirty="0">
                <a:solidFill>
                  <a:srgbClr val="FF0000"/>
                </a:solidFill>
              </a:rPr>
              <a:t>glucuronidation</a:t>
            </a:r>
            <a:r>
              <a:rPr lang="en-GB" sz="1600" dirty="0"/>
              <a:t> which is done by a </a:t>
            </a:r>
            <a:r>
              <a:rPr lang="en-GB" sz="1600" dirty="0">
                <a:solidFill>
                  <a:srgbClr val="FF0000"/>
                </a:solidFill>
              </a:rPr>
              <a:t>MICROSOMAL</a:t>
            </a:r>
            <a:r>
              <a:rPr lang="en-GB" sz="1600" dirty="0"/>
              <a:t> enzyme (UGT)</a:t>
            </a:r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A63F2A36-8021-4579-AC0F-24764A83DC60}"/>
              </a:ext>
            </a:extLst>
          </p:cNvPr>
          <p:cNvSpPr txBox="1"/>
          <p:nvPr/>
        </p:nvSpPr>
        <p:spPr>
          <a:xfrm>
            <a:off x="457200" y="239712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Phase 2 reactions 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29C2CD-AA81-45C6-A962-2E4CCA459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000" y="1600200"/>
            <a:ext cx="4023200" cy="284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91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6045F5-473B-4A5E-AB88-3A22326B9054}"/>
              </a:ext>
            </a:extLst>
          </p:cNvPr>
          <p:cNvSpPr/>
          <p:nvPr/>
        </p:nvSpPr>
        <p:spPr>
          <a:xfrm>
            <a:off x="4700332" y="3429001"/>
            <a:ext cx="4066673" cy="135820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61E106-D295-43BB-B924-9AB0369085C8}"/>
              </a:ext>
            </a:extLst>
          </p:cNvPr>
          <p:cNvSpPr/>
          <p:nvPr/>
        </p:nvSpPr>
        <p:spPr>
          <a:xfrm>
            <a:off x="4700332" y="1724722"/>
            <a:ext cx="4066673" cy="135820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467C4-9B9A-4478-912E-E57907E70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080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3</a:t>
            </a:r>
            <a:r>
              <a:rPr lang="en-GB" sz="2000" dirty="0"/>
              <a:t> types of protein: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Plasma</a:t>
            </a:r>
            <a:r>
              <a:rPr lang="en-GB" sz="2000" dirty="0"/>
              <a:t> protein:</a:t>
            </a:r>
          </a:p>
          <a:p>
            <a:pPr marL="50800" indent="0">
              <a:buNone/>
            </a:pPr>
            <a:r>
              <a:rPr lang="en-GB" sz="2000" dirty="0"/>
              <a:t>    - E.g. Albumin, fibrinogen, globulin</a:t>
            </a:r>
          </a:p>
          <a:p>
            <a:pPr marL="50800" indent="0">
              <a:buNone/>
            </a:pPr>
            <a:endParaRPr lang="en-GB" sz="2000" dirty="0"/>
          </a:p>
          <a:p>
            <a:r>
              <a:rPr lang="en-GB" sz="2000" dirty="0">
                <a:solidFill>
                  <a:srgbClr val="FF0000"/>
                </a:solidFill>
              </a:rPr>
              <a:t>Clotting</a:t>
            </a:r>
            <a:r>
              <a:rPr lang="en-GB" sz="2000" dirty="0"/>
              <a:t> Proteins</a:t>
            </a:r>
          </a:p>
          <a:p>
            <a:pPr marL="50800" indent="0">
              <a:buNone/>
            </a:pPr>
            <a:r>
              <a:rPr lang="en-GB" sz="2000" dirty="0"/>
              <a:t>    - Required for coagulation</a:t>
            </a:r>
          </a:p>
          <a:p>
            <a:pPr marL="50800" indent="0">
              <a:buNone/>
            </a:pPr>
            <a:endParaRPr lang="en-GB" sz="2000" dirty="0"/>
          </a:p>
          <a:p>
            <a:r>
              <a:rPr lang="en-GB" sz="2000" dirty="0">
                <a:solidFill>
                  <a:srgbClr val="FF0000"/>
                </a:solidFill>
              </a:rPr>
              <a:t>Complement</a:t>
            </a:r>
            <a:r>
              <a:rPr lang="en-GB" sz="2000" dirty="0"/>
              <a:t> proteins</a:t>
            </a:r>
          </a:p>
          <a:p>
            <a:pPr marL="50800" indent="0">
              <a:buNone/>
            </a:pPr>
            <a:r>
              <a:rPr lang="en-GB" sz="2000" dirty="0"/>
              <a:t>    - Part of innate immune response </a:t>
            </a:r>
          </a:p>
          <a:p>
            <a:pPr marL="50800" indent="0">
              <a:buNone/>
            </a:pPr>
            <a:endParaRPr lang="en-GB" sz="2000" dirty="0"/>
          </a:p>
          <a:p>
            <a:pPr marL="50800" indent="0">
              <a:buNone/>
            </a:pPr>
            <a:endParaRPr lang="en-GB" sz="2000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10558E80-0C04-4201-94A9-95F42D94F1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Production of protein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808E60-A937-4F6E-BEEF-5EE3FC0C1F10}"/>
              </a:ext>
            </a:extLst>
          </p:cNvPr>
          <p:cNvSpPr txBox="1"/>
          <p:nvPr/>
        </p:nvSpPr>
        <p:spPr>
          <a:xfrm>
            <a:off x="4784552" y="1818197"/>
            <a:ext cx="4223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Albumin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Most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plasma protein 2 main functions: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   -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colloid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osmotic pressure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   -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Binding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transporting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large/hydrophobic molecules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BD7F27-1B18-49D9-9D35-A7FA4D08B677}"/>
              </a:ext>
            </a:extLst>
          </p:cNvPr>
          <p:cNvSpPr txBox="1"/>
          <p:nvPr/>
        </p:nvSpPr>
        <p:spPr>
          <a:xfrm>
            <a:off x="4700332" y="3510380"/>
            <a:ext cx="4066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Clotting factors: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Produces </a:t>
            </a:r>
            <a:r>
              <a:rPr lang="en-GB" dirty="0">
                <a:solidFill>
                  <a:srgbClr val="FF0000"/>
                </a:solidFill>
              </a:rPr>
              <a:t>ALL</a:t>
            </a:r>
            <a:r>
              <a:rPr lang="en-GB" dirty="0"/>
              <a:t> factors </a:t>
            </a:r>
            <a:r>
              <a:rPr lang="en-GB" dirty="0">
                <a:solidFill>
                  <a:srgbClr val="FF0000"/>
                </a:solidFill>
              </a:rPr>
              <a:t>EXCEPT</a:t>
            </a:r>
            <a:r>
              <a:rPr lang="en-GB" dirty="0"/>
              <a:t>: calcium (IV) and von Willebrand factor (VIII)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Liver facilitates vitamin K absorption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Vitamin K= 1972 (10,9,7,2)</a:t>
            </a:r>
          </a:p>
        </p:txBody>
      </p:sp>
    </p:spTree>
    <p:extLst>
      <p:ext uri="{BB962C8B-B14F-4D97-AF65-F5344CB8AC3E}">
        <p14:creationId xmlns:p14="http://schemas.microsoft.com/office/powerpoint/2010/main" val="3061710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81F6-B278-4F58-8CCC-F0894B15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GB" dirty="0"/>
              <a:t>Glucose-alanine cycle </a:t>
            </a:r>
          </a:p>
          <a:p>
            <a:r>
              <a:rPr lang="en-GB" dirty="0"/>
              <a:t>Urea cycle </a:t>
            </a:r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7C73C44-2FA7-4FC5-99BA-1F465119C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Nitrogen balance 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384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66807-49F6-4F8E-B82A-BF6074A6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0CF8B-27C4-4B7D-ABBE-1F1E9B390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4038599" cy="4174958"/>
          </a:xfrm>
        </p:spPr>
        <p:txBody>
          <a:bodyPr/>
          <a:lstStyle/>
          <a:p>
            <a:pPr marL="50800" indent="0">
              <a:buNone/>
            </a:pPr>
            <a:r>
              <a:rPr lang="en-GB" sz="1600" dirty="0"/>
              <a:t>Learn this in own time pls </a:t>
            </a:r>
            <a:r>
              <a:rPr lang="en-GB" sz="1600" dirty="0">
                <a:sym typeface="Wingdings" panose="05000000000000000000" pitchFamily="2" charset="2"/>
              </a:rPr>
              <a:t></a:t>
            </a:r>
          </a:p>
          <a:p>
            <a:pPr marL="5080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A good way to learn it is to keep drawing it out by memory 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pPr marL="50800" indent="0">
              <a:buNone/>
            </a:pPr>
            <a:r>
              <a:rPr lang="en-GB" sz="1600" dirty="0"/>
              <a:t>The purpose of this cycle is to move proteins from muscles to the live when glycogen stores are low</a:t>
            </a:r>
          </a:p>
          <a:p>
            <a:pPr marL="50800" indent="0">
              <a:buNone/>
            </a:pPr>
            <a:endParaRPr lang="en-GB" sz="1600" dirty="0"/>
          </a:p>
          <a:p>
            <a:pPr marL="50800" indent="0">
              <a:buNone/>
            </a:pPr>
            <a:r>
              <a:rPr lang="en-GB" sz="1600" dirty="0"/>
              <a:t>Alanine aminotransferase (ALT) is an important enzyme clinically as its concentration in serum is used to measure liver health </a:t>
            </a:r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0064C64B-930A-4A5C-8B57-C9116BDE8A9A}"/>
              </a:ext>
            </a:extLst>
          </p:cNvPr>
          <p:cNvSpPr txBox="1">
            <a:spLocks/>
          </p:cNvSpPr>
          <p:nvPr/>
        </p:nvSpPr>
        <p:spPr>
          <a:xfrm>
            <a:off x="457199" y="274637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800"/>
              <a:buFont typeface="Arial"/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</a:rPr>
              <a:t>Glucose-alanine cycle 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1C0293-AA01-4751-B5B7-8ECD4EA2F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774" y="1417637"/>
            <a:ext cx="2733364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06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B3E46-E9B6-4283-BE44-99A570AB0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/>
              <a:t>All enzymes involved are found in </a:t>
            </a:r>
            <a:r>
              <a:rPr lang="en-GB" sz="1600" dirty="0">
                <a:solidFill>
                  <a:srgbClr val="FF0000"/>
                </a:solidFill>
              </a:rPr>
              <a:t>hepatocytes</a:t>
            </a:r>
            <a:r>
              <a:rPr lang="en-GB" sz="1600" dirty="0"/>
              <a:t> </a:t>
            </a:r>
          </a:p>
          <a:p>
            <a:pPr marL="50800" indent="0">
              <a:buNone/>
            </a:pPr>
            <a:r>
              <a:rPr lang="en-GB" sz="1600" dirty="0"/>
              <a:t>Cycle steps:</a:t>
            </a:r>
          </a:p>
          <a:p>
            <a:pPr marL="3937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Ammonia and CO2 are added to ornithine</a:t>
            </a:r>
          </a:p>
          <a:p>
            <a:pPr marL="3937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Another ammonia is then added to citrulline to make arginine</a:t>
            </a:r>
          </a:p>
          <a:p>
            <a:pPr marL="3937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Arginine is cleaved by arginase into urea and ornithine and the cycle goes around again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517A0-5586-47E2-9A8F-3BE1C7F6601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sz="1600" dirty="0">
                <a:solidFill>
                  <a:srgbClr val="FF0000"/>
                </a:solidFill>
              </a:rPr>
              <a:t>Urea</a:t>
            </a:r>
            <a:r>
              <a:rPr lang="en-GB" sz="1600" dirty="0"/>
              <a:t> is the only compound </a:t>
            </a:r>
            <a:r>
              <a:rPr lang="en-GB" sz="1600" dirty="0">
                <a:solidFill>
                  <a:srgbClr val="FF0000"/>
                </a:solidFill>
              </a:rPr>
              <a:t>generated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FF0000"/>
                </a:solidFill>
              </a:rPr>
              <a:t>rest</a:t>
            </a:r>
            <a:r>
              <a:rPr lang="en-GB" sz="1600" dirty="0"/>
              <a:t> are </a:t>
            </a:r>
            <a:r>
              <a:rPr lang="en-GB" sz="1600" dirty="0">
                <a:solidFill>
                  <a:srgbClr val="FF0000"/>
                </a:solidFill>
              </a:rPr>
              <a:t>recycled</a:t>
            </a:r>
            <a:r>
              <a:rPr lang="en-GB" sz="1600" dirty="0"/>
              <a:t> </a:t>
            </a:r>
          </a:p>
          <a:p>
            <a:r>
              <a:rPr lang="en-GB" sz="1600" dirty="0">
                <a:solidFill>
                  <a:srgbClr val="FF0000"/>
                </a:solidFill>
              </a:rPr>
              <a:t>High levels </a:t>
            </a:r>
            <a:r>
              <a:rPr lang="en-GB" sz="1600" dirty="0"/>
              <a:t>of ammonia is associated with </a:t>
            </a:r>
            <a:r>
              <a:rPr lang="en-GB" sz="1600" dirty="0">
                <a:solidFill>
                  <a:srgbClr val="FF0000"/>
                </a:solidFill>
              </a:rPr>
              <a:t>neurotoxicity</a:t>
            </a:r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D2B49A68-7C30-460B-B935-BFA7B167BE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800"/>
              <a:buFont typeface="Arial"/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</a:rPr>
              <a:t>Urea cycle 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BD1E03-AC72-4F68-AD0F-FCD78D6F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208869" cy="21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6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E1235-61B8-478D-81B3-5FAAFB5F2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074568" cy="4525963"/>
          </a:xfrm>
        </p:spPr>
        <p:txBody>
          <a:bodyPr/>
          <a:lstStyle/>
          <a:p>
            <a:r>
              <a:rPr lang="en-GB" dirty="0"/>
              <a:t>Cholesterol, lipoproteins, and beta-oxidation</a:t>
            </a:r>
          </a:p>
          <a:p>
            <a:r>
              <a:rPr lang="en-GB" dirty="0"/>
              <a:t>Enzyme – lipoprotein lipase, hepatic  lipase </a:t>
            </a:r>
          </a:p>
          <a:p>
            <a:r>
              <a:rPr lang="en-GB" dirty="0"/>
              <a:t>Fatty Acid Catabolism</a:t>
            </a:r>
          </a:p>
          <a:p>
            <a:r>
              <a:rPr lang="en-GB" dirty="0"/>
              <a:t>Hepatic metabolism of lipids </a:t>
            </a:r>
          </a:p>
          <a:p>
            <a:endParaRPr lang="en-GB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C2CE1689-72DD-40C3-BC48-8714DAD752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800"/>
              <a:buFont typeface="Arial"/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</a:rPr>
              <a:t>Metabolism of lipids 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2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2B28F9F-03FA-46B8-8B63-793D8BFA6F49}"/>
              </a:ext>
            </a:extLst>
          </p:cNvPr>
          <p:cNvSpPr/>
          <p:nvPr/>
        </p:nvSpPr>
        <p:spPr>
          <a:xfrm>
            <a:off x="7546848" y="4823424"/>
            <a:ext cx="99974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EE67A1-52FE-48B8-8F9F-DB9A11D7EB26}"/>
              </a:ext>
            </a:extLst>
          </p:cNvPr>
          <p:cNvSpPr/>
          <p:nvPr/>
        </p:nvSpPr>
        <p:spPr>
          <a:xfrm>
            <a:off x="3535680" y="4669536"/>
            <a:ext cx="1517904" cy="3077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BBC43C-ED47-4FC8-B18D-5773682B0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696" y="2134491"/>
            <a:ext cx="3266883" cy="2197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Energy reserves of the body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3980688" cy="2264664"/>
          </a:xfrm>
        </p:spPr>
        <p:txBody>
          <a:bodyPr/>
          <a:lstStyle/>
          <a:p>
            <a:r>
              <a:rPr lang="en-US" sz="1600" dirty="0">
                <a:solidFill>
                  <a:srgbClr val="FF0000"/>
                </a:solidFill>
              </a:rPr>
              <a:t>Most</a:t>
            </a:r>
            <a:r>
              <a:rPr lang="en-US" sz="1600" dirty="0"/>
              <a:t> body fat is </a:t>
            </a:r>
            <a:r>
              <a:rPr lang="en-US" sz="1600" dirty="0">
                <a:solidFill>
                  <a:srgbClr val="FF0000"/>
                </a:solidFill>
              </a:rPr>
              <a:t>stored</a:t>
            </a:r>
            <a:r>
              <a:rPr lang="en-US" sz="1600" dirty="0"/>
              <a:t> in </a:t>
            </a:r>
            <a:r>
              <a:rPr lang="en-US" sz="1600" dirty="0">
                <a:solidFill>
                  <a:srgbClr val="FF0000"/>
                </a:solidFill>
              </a:rPr>
              <a:t>adipocytes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Some</a:t>
            </a:r>
            <a:r>
              <a:rPr lang="en-US" sz="1600" dirty="0"/>
              <a:t> is stored in the </a:t>
            </a:r>
            <a:r>
              <a:rPr lang="en-US" sz="1600" dirty="0">
                <a:solidFill>
                  <a:srgbClr val="FF0000"/>
                </a:solidFill>
              </a:rPr>
              <a:t>liver</a:t>
            </a:r>
            <a:r>
              <a:rPr lang="en-US" sz="1600" dirty="0"/>
              <a:t> in </a:t>
            </a:r>
            <a:r>
              <a:rPr lang="en-US" sz="1600" dirty="0">
                <a:solidFill>
                  <a:srgbClr val="FF0000"/>
                </a:solidFill>
              </a:rPr>
              <a:t>hepatocytes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Liver</a:t>
            </a:r>
            <a:r>
              <a:rPr lang="en-US" sz="1600" dirty="0"/>
              <a:t> oxidizes </a:t>
            </a:r>
            <a:r>
              <a:rPr lang="en-US" sz="1600" dirty="0">
                <a:solidFill>
                  <a:srgbClr val="FF0000"/>
                </a:solidFill>
              </a:rPr>
              <a:t>triglycerides</a:t>
            </a:r>
            <a:r>
              <a:rPr lang="en-US" sz="1600" dirty="0"/>
              <a:t> when necessary</a:t>
            </a:r>
          </a:p>
          <a:p>
            <a:pPr marL="177800" indent="0">
              <a:buNone/>
            </a:pPr>
            <a:endParaRPr lang="en-US" sz="1600" dirty="0"/>
          </a:p>
          <a:p>
            <a:pPr marL="177800" indent="0">
              <a:buNone/>
            </a:pPr>
            <a:r>
              <a:rPr lang="en-US" sz="1600" dirty="0"/>
              <a:t>Energy is stored in </a:t>
            </a:r>
            <a:r>
              <a:rPr lang="en-US" sz="1600" dirty="0">
                <a:solidFill>
                  <a:srgbClr val="FF0000"/>
                </a:solidFill>
              </a:rPr>
              <a:t>three</a:t>
            </a:r>
            <a:r>
              <a:rPr lang="en-US" sz="1600" dirty="0"/>
              <a:t> forms:</a:t>
            </a:r>
          </a:p>
          <a:p>
            <a:pPr marL="520700" indent="-342900"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Triglycerides</a:t>
            </a:r>
            <a:r>
              <a:rPr lang="en-US" sz="1600" dirty="0"/>
              <a:t> – 78%</a:t>
            </a:r>
          </a:p>
          <a:p>
            <a:pPr marL="520700" indent="-342900"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Protein</a:t>
            </a:r>
            <a:r>
              <a:rPr lang="en-US" sz="1600" dirty="0"/>
              <a:t> – 21% </a:t>
            </a:r>
          </a:p>
          <a:p>
            <a:pPr marL="520700" indent="-342900"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Carbohydrate</a:t>
            </a:r>
            <a:r>
              <a:rPr lang="en-US" sz="1600" dirty="0"/>
              <a:t> – 1%</a:t>
            </a:r>
          </a:p>
          <a:p>
            <a:pPr marL="520700" indent="-342900">
              <a:buAutoNum type="arabicPeriod"/>
            </a:pP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3C74A-A274-4859-81D8-A8305094E743}"/>
              </a:ext>
            </a:extLst>
          </p:cNvPr>
          <p:cNvSpPr txBox="1"/>
          <p:nvPr/>
        </p:nvSpPr>
        <p:spPr>
          <a:xfrm>
            <a:off x="3535680" y="4669536"/>
            <a:ext cx="1767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Fatty acid “tails”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7B88DA-41D0-4077-816D-DDCACDDD6E34}"/>
              </a:ext>
            </a:extLst>
          </p:cNvPr>
          <p:cNvCxnSpPr>
            <a:cxnSpLocks/>
          </p:cNvCxnSpPr>
          <p:nvPr/>
        </p:nvCxnSpPr>
        <p:spPr>
          <a:xfrm flipH="1">
            <a:off x="3938016" y="2840736"/>
            <a:ext cx="1365504" cy="1686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DB4E94-2556-49AB-BFA7-3B50B21569EE}"/>
              </a:ext>
            </a:extLst>
          </p:cNvPr>
          <p:cNvCxnSpPr/>
          <p:nvPr/>
        </p:nvCxnSpPr>
        <p:spPr>
          <a:xfrm flipH="1">
            <a:off x="4072128" y="3304032"/>
            <a:ext cx="1146048" cy="1223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1A22FC-E9A5-454E-A93E-19D8DBB83475}"/>
              </a:ext>
            </a:extLst>
          </p:cNvPr>
          <p:cNvCxnSpPr/>
          <p:nvPr/>
        </p:nvCxnSpPr>
        <p:spPr>
          <a:xfrm flipH="1">
            <a:off x="4239769" y="3986784"/>
            <a:ext cx="947927" cy="540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D10CE3-DE8C-49C6-808F-17F79668E1B6}"/>
              </a:ext>
            </a:extLst>
          </p:cNvPr>
          <p:cNvCxnSpPr/>
          <p:nvPr/>
        </p:nvCxnSpPr>
        <p:spPr>
          <a:xfrm>
            <a:off x="8010144" y="3986784"/>
            <a:ext cx="231648" cy="682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930FC71-B7AA-476C-8C13-79D3B254A6DF}"/>
              </a:ext>
            </a:extLst>
          </p:cNvPr>
          <p:cNvSpPr txBox="1"/>
          <p:nvPr/>
        </p:nvSpPr>
        <p:spPr>
          <a:xfrm>
            <a:off x="7546848" y="4823424"/>
            <a:ext cx="1292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Glycerol backbone</a:t>
            </a:r>
          </a:p>
        </p:txBody>
      </p:sp>
    </p:spTree>
    <p:extLst>
      <p:ext uri="{BB962C8B-B14F-4D97-AF65-F5344CB8AC3E}">
        <p14:creationId xmlns:p14="http://schemas.microsoft.com/office/powerpoint/2010/main" val="2425593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Metabolism of lipids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1" y="1382928"/>
            <a:ext cx="5404103" cy="4372075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GB" sz="1600" b="1" u="sng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Low density lipoproteins (LDL)</a:t>
            </a:r>
            <a:endParaRPr lang="en-GB" sz="16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Formed in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plasma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Main cholesterol carrier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Delivers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cholesterol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to all cells in body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Essential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for cell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membrane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and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steroid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hormone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production</a:t>
            </a:r>
            <a:endParaRPr lang="en-GB" sz="1600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600" b="1" u="sng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High density lipoproteins (HDL)</a:t>
            </a:r>
            <a:endParaRPr lang="en-GB" sz="16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Formed in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liver</a:t>
            </a:r>
            <a:endParaRPr lang="en-GB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Removes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excess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cholesterol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from blood and tissues delivering it to the liver to be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secreted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into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bile</a:t>
            </a: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“Good” cholesterol 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171450"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600" b="1" u="sng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Very low density lipoproteins (VLDL)</a:t>
            </a:r>
            <a:endParaRPr lang="en-GB" sz="16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Synthesised in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hepatocytes</a:t>
            </a:r>
            <a:endParaRPr lang="en-GB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Deliver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triglycerides</a:t>
            </a:r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from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liver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to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adipocytes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832;p88" descr="Related image">
            <a:extLst>
              <a:ext uri="{FF2B5EF4-FFF2-40B4-BE49-F238E27FC236}">
                <a16:creationId xmlns:a16="http://schemas.microsoft.com/office/drawing/2014/main" id="{2406E5DF-439B-8E41-82C1-2E67E6C0C0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6672" y="1527365"/>
            <a:ext cx="3767328" cy="3044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843D4-83D7-DA40-81BE-253260481554}"/>
              </a:ext>
            </a:extLst>
          </p:cNvPr>
          <p:cNvSpPr txBox="1"/>
          <p:nvPr/>
        </p:nvSpPr>
        <p:spPr>
          <a:xfrm>
            <a:off x="4761612" y="5755003"/>
            <a:ext cx="42229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HDL is commonly considered to be “good cholesterol”</a:t>
            </a:r>
          </a:p>
        </p:txBody>
      </p:sp>
    </p:spTree>
    <p:extLst>
      <p:ext uri="{BB962C8B-B14F-4D97-AF65-F5344CB8AC3E}">
        <p14:creationId xmlns:p14="http://schemas.microsoft.com/office/powerpoint/2010/main" val="99078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0F3E0-8E67-435F-B9AD-E5745D81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Hepatic Metabolism of Lipids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51E5A-13B3-4C53-BD32-F7659B96B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94192" cy="4525963"/>
          </a:xfrm>
        </p:spPr>
        <p:txBody>
          <a:bodyPr/>
          <a:lstStyle/>
          <a:p>
            <a:r>
              <a:rPr lang="en-GB" sz="1600" dirty="0"/>
              <a:t>Lipoprotein lipase:</a:t>
            </a:r>
          </a:p>
          <a:p>
            <a:pPr marL="360000" indent="0">
              <a:buNone/>
            </a:pPr>
            <a:r>
              <a:rPr lang="en-GB" sz="1600" dirty="0"/>
              <a:t>-</a:t>
            </a:r>
            <a:r>
              <a:rPr lang="en-GB" sz="1600" dirty="0">
                <a:solidFill>
                  <a:srgbClr val="FF0000"/>
                </a:solidFill>
              </a:rPr>
              <a:t>      Hydrolyses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FF0000"/>
                </a:solidFill>
              </a:rPr>
              <a:t>triglycerides</a:t>
            </a:r>
            <a:r>
              <a:rPr lang="en-GB" sz="1600" dirty="0"/>
              <a:t> in </a:t>
            </a:r>
            <a:r>
              <a:rPr lang="en-GB" sz="1600" dirty="0">
                <a:solidFill>
                  <a:srgbClr val="FF0000"/>
                </a:solidFill>
              </a:rPr>
              <a:t>lipoprotein</a:t>
            </a:r>
            <a:r>
              <a:rPr lang="en-GB" sz="1600" dirty="0"/>
              <a:t> into </a:t>
            </a:r>
            <a:r>
              <a:rPr lang="en-GB" sz="1600" dirty="0">
                <a:solidFill>
                  <a:srgbClr val="FF0000"/>
                </a:solidFill>
              </a:rPr>
              <a:t>2 free fatty acids </a:t>
            </a:r>
            <a:r>
              <a:rPr lang="en-GB" sz="1600" dirty="0"/>
              <a:t>and </a:t>
            </a:r>
            <a:r>
              <a:rPr lang="en-GB" sz="1600" dirty="0">
                <a:solidFill>
                  <a:srgbClr val="FF0000"/>
                </a:solidFill>
              </a:rPr>
              <a:t>1 monoglyceride </a:t>
            </a:r>
            <a:r>
              <a:rPr lang="en-GB" sz="1600" dirty="0"/>
              <a:t>molecule</a:t>
            </a:r>
          </a:p>
          <a:p>
            <a:pPr marL="180000" indent="0">
              <a:buNone/>
            </a:pPr>
            <a:endParaRPr lang="en-GB" sz="1600" dirty="0"/>
          </a:p>
          <a:p>
            <a:pPr marL="465750" indent="-285750">
              <a:buFont typeface="Arial" panose="020B0604020202020204" pitchFamily="34" charset="0"/>
              <a:buChar char="•"/>
            </a:pPr>
            <a:r>
              <a:rPr lang="en-GB" sz="1600" dirty="0"/>
              <a:t>Hepatic lipase:</a:t>
            </a:r>
          </a:p>
          <a:p>
            <a:pPr marL="64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Found in the liver and adrenal glands</a:t>
            </a:r>
          </a:p>
          <a:p>
            <a:pPr marL="64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r>
              <a:rPr lang="en-GB" sz="1600" dirty="0">
                <a:solidFill>
                  <a:srgbClr val="000000"/>
                </a:solidFill>
              </a:rPr>
              <a:t>Converts </a:t>
            </a:r>
            <a:r>
              <a:rPr lang="en-GB" sz="1600" dirty="0">
                <a:solidFill>
                  <a:srgbClr val="FF0000"/>
                </a:solidFill>
              </a:rPr>
              <a:t>IDL (intermediate density lipoprotein)</a:t>
            </a:r>
            <a:r>
              <a:rPr lang="en-GB" sz="1600" dirty="0">
                <a:solidFill>
                  <a:srgbClr val="000000"/>
                </a:solidFill>
              </a:rPr>
              <a:t> into </a:t>
            </a:r>
            <a:r>
              <a:rPr lang="en-GB" sz="1600" dirty="0">
                <a:solidFill>
                  <a:srgbClr val="FF0000"/>
                </a:solidFill>
              </a:rPr>
              <a:t>LDL</a:t>
            </a:r>
            <a:r>
              <a:rPr lang="en-GB" sz="1600" dirty="0">
                <a:solidFill>
                  <a:srgbClr val="000000"/>
                </a:solidFill>
              </a:rPr>
              <a:t> thereby </a:t>
            </a:r>
            <a:r>
              <a:rPr lang="en-GB" sz="1600" dirty="0">
                <a:solidFill>
                  <a:srgbClr val="FF0000"/>
                </a:solidFill>
              </a:rPr>
              <a:t>packaging</a:t>
            </a:r>
            <a:r>
              <a:rPr lang="en-GB" sz="1600" dirty="0">
                <a:solidFill>
                  <a:srgbClr val="000000"/>
                </a:solidFill>
              </a:rPr>
              <a:t> it with </a:t>
            </a:r>
            <a:r>
              <a:rPr lang="en-GB" sz="1600" dirty="0">
                <a:solidFill>
                  <a:srgbClr val="FF0000"/>
                </a:solidFill>
              </a:rPr>
              <a:t>more triglycerides </a:t>
            </a:r>
            <a:r>
              <a:rPr lang="en-GB" sz="1600" dirty="0">
                <a:solidFill>
                  <a:srgbClr val="000000"/>
                </a:solidFill>
              </a:rPr>
              <a:t>to be released in the body</a:t>
            </a:r>
            <a:endParaRPr lang="en-GB" sz="1600" dirty="0"/>
          </a:p>
          <a:p>
            <a:pPr marL="46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60000" indent="0">
              <a:buNone/>
            </a:pPr>
            <a:endParaRPr lang="en-GB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58C754-C820-4300-A4E9-D07A403A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96" y="3642186"/>
            <a:ext cx="3767110" cy="276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8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457200" y="2981325"/>
            <a:ext cx="8229600" cy="314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Phase 1 Revision Session</a:t>
            </a:r>
            <a:endParaRPr dirty="0"/>
          </a:p>
          <a:p>
            <a:pPr marL="342900" marR="0" lvl="0" indent="-34290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Neima E. </a:t>
            </a:r>
            <a:r>
              <a:rPr lang="en-GB" sz="3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Roodbari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Muhammad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Shehroz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342900" marR="0" lvl="0" indent="-34290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dirty="0"/>
          </a:p>
          <a:p>
            <a:pPr marL="342900" marR="0" lvl="0" indent="-34290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10/02/2021</a:t>
            </a:r>
            <a:endParaRPr dirty="0"/>
          </a:p>
        </p:txBody>
      </p:sp>
      <p:sp>
        <p:nvSpPr>
          <p:cNvPr id="98" name="Google Shape;98;p2"/>
          <p:cNvSpPr txBox="1"/>
          <p:nvPr/>
        </p:nvSpPr>
        <p:spPr>
          <a:xfrm>
            <a:off x="457200" y="274637"/>
            <a:ext cx="8229600" cy="1981199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878946" y="446383"/>
            <a:ext cx="7386107" cy="2667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75"/>
              <a:buFont typeface="Arial"/>
              <a:buNone/>
            </a:pPr>
            <a:r>
              <a:rPr lang="en-GB" sz="4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Phase 1 Liver and Friends</a:t>
            </a:r>
            <a:endParaRPr sz="11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75"/>
              <a:buFont typeface="Arial"/>
              <a:buNone/>
            </a:pPr>
            <a:r>
              <a:rPr lang="en-GB" sz="4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Peer Teaching </a:t>
            </a:r>
            <a:endParaRPr sz="4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1187609" y="6457669"/>
            <a:ext cx="5064125" cy="27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B7D105-5830-4627-BF09-CD62E881AA1E}"/>
              </a:ext>
            </a:extLst>
          </p:cNvPr>
          <p:cNvSpPr txBox="1"/>
          <p:nvPr/>
        </p:nvSpPr>
        <p:spPr>
          <a:xfrm>
            <a:off x="457200" y="2609088"/>
            <a:ext cx="3090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NOTE: WHAT’S NOT WRITTEN IN RED IS BONUS INFO. WHAT’S WRITTEN IN RED IS A ‘MUST LEARN’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9D3F-5D9E-46DC-9B89-09664247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Fatty Acid Catabolism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7D308-141C-4EC3-8308-583469307D4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48201" y="1600199"/>
            <a:ext cx="4038599" cy="4525963"/>
          </a:xfrm>
        </p:spPr>
        <p:txBody>
          <a:bodyPr/>
          <a:lstStyle/>
          <a:p>
            <a:pPr marL="177800" indent="0">
              <a:buNone/>
            </a:pPr>
            <a:r>
              <a:rPr lang="en-GB" sz="1600" dirty="0"/>
              <a:t>Fats broken down via </a:t>
            </a:r>
            <a:r>
              <a:rPr lang="en-GB" sz="1600" dirty="0">
                <a:solidFill>
                  <a:srgbClr val="FF0000"/>
                </a:solidFill>
              </a:rPr>
              <a:t>Fatty acid beta oxidation:</a:t>
            </a:r>
          </a:p>
          <a:p>
            <a:r>
              <a:rPr lang="en-GB" sz="1600" dirty="0"/>
              <a:t>It is the </a:t>
            </a:r>
            <a:r>
              <a:rPr lang="en-GB" sz="1600" dirty="0">
                <a:solidFill>
                  <a:srgbClr val="FF0000"/>
                </a:solidFill>
              </a:rPr>
              <a:t>catabolism</a:t>
            </a:r>
            <a:r>
              <a:rPr lang="en-GB" sz="1600" dirty="0"/>
              <a:t> of </a:t>
            </a:r>
            <a:r>
              <a:rPr lang="en-GB" sz="1600" dirty="0">
                <a:solidFill>
                  <a:srgbClr val="FF0000"/>
                </a:solidFill>
              </a:rPr>
              <a:t>fatty acids </a:t>
            </a:r>
            <a:r>
              <a:rPr lang="en-GB" sz="1600" dirty="0"/>
              <a:t>to produce energy</a:t>
            </a:r>
          </a:p>
          <a:p>
            <a:r>
              <a:rPr lang="en-GB" sz="1600" dirty="0"/>
              <a:t>Occurs in </a:t>
            </a:r>
            <a:r>
              <a:rPr lang="en-GB" sz="1600" dirty="0">
                <a:solidFill>
                  <a:srgbClr val="FF0000"/>
                </a:solidFill>
              </a:rPr>
              <a:t>mitochondria</a:t>
            </a:r>
            <a:r>
              <a:rPr lang="en-GB" sz="1600" dirty="0"/>
              <a:t> of </a:t>
            </a:r>
            <a:r>
              <a:rPr lang="en-GB" sz="1600" dirty="0">
                <a:solidFill>
                  <a:srgbClr val="FF0000"/>
                </a:solidFill>
              </a:rPr>
              <a:t>hepatocytes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B6802-DEEF-4AEA-8D44-8AD6B852D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3" y="2170176"/>
            <a:ext cx="4685823" cy="37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28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81F6-B278-4F58-8CCC-F0894B15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GB" dirty="0"/>
              <a:t>Production and concentration of bile</a:t>
            </a:r>
          </a:p>
          <a:p>
            <a:r>
              <a:rPr lang="en-GB" dirty="0"/>
              <a:t>Bilirubin and enterohepatic secretion of bile salts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7C73C44-2FA7-4FC5-99BA-1F465119C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Gall Bladder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142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D8150-EFBB-4218-8DB1-3C262A71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5F50F-039A-49EC-ABCD-435A2A1DA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>
                <a:solidFill>
                  <a:srgbClr val="FF0000"/>
                </a:solidFill>
              </a:rPr>
              <a:t>Produced</a:t>
            </a:r>
            <a:r>
              <a:rPr lang="en-GB" sz="1600" dirty="0"/>
              <a:t> and </a:t>
            </a:r>
            <a:r>
              <a:rPr lang="en-GB" sz="1600" dirty="0">
                <a:solidFill>
                  <a:srgbClr val="FF0000"/>
                </a:solidFill>
              </a:rPr>
              <a:t>secreted</a:t>
            </a:r>
            <a:r>
              <a:rPr lang="en-GB" sz="1600" dirty="0"/>
              <a:t> by </a:t>
            </a:r>
            <a:r>
              <a:rPr lang="en-GB" sz="1600" dirty="0">
                <a:solidFill>
                  <a:srgbClr val="FF0000"/>
                </a:solidFill>
              </a:rPr>
              <a:t>LIVER</a:t>
            </a:r>
            <a:r>
              <a:rPr lang="en-GB" sz="1600" dirty="0"/>
              <a:t> hepatocytes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Emulsifies</a:t>
            </a:r>
            <a:r>
              <a:rPr lang="en-GB" sz="1600" dirty="0"/>
              <a:t> fats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Excretory</a:t>
            </a:r>
            <a:r>
              <a:rPr lang="en-GB" sz="1600" dirty="0"/>
              <a:t> pathway e.g. hormones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Stored</a:t>
            </a:r>
            <a:r>
              <a:rPr lang="en-GB" sz="1600" dirty="0"/>
              <a:t> and </a:t>
            </a:r>
            <a:r>
              <a:rPr lang="en-GB" sz="1600" dirty="0">
                <a:solidFill>
                  <a:srgbClr val="FF0000"/>
                </a:solidFill>
              </a:rPr>
              <a:t>concentrated</a:t>
            </a:r>
            <a:r>
              <a:rPr lang="en-GB" sz="1600" dirty="0"/>
              <a:t> in the </a:t>
            </a:r>
            <a:r>
              <a:rPr lang="en-GB" sz="1600" dirty="0">
                <a:solidFill>
                  <a:srgbClr val="FF0000"/>
                </a:solidFill>
              </a:rPr>
              <a:t>GALL BLADDER </a:t>
            </a:r>
            <a:r>
              <a:rPr lang="en-GB" sz="1600" dirty="0">
                <a:solidFill>
                  <a:schemeClr val="tx1"/>
                </a:solidFill>
              </a:rPr>
              <a:t>by absorbing NaCl &amp; H2O</a:t>
            </a:r>
            <a:endParaRPr lang="en-GB" sz="1600" dirty="0">
              <a:solidFill>
                <a:srgbClr val="FF0000"/>
              </a:solidFill>
            </a:endParaRPr>
          </a:p>
          <a:p>
            <a:r>
              <a:rPr lang="en-GB" sz="1600" dirty="0">
                <a:solidFill>
                  <a:srgbClr val="FF0000"/>
                </a:solidFill>
              </a:rPr>
              <a:t>Secreted</a:t>
            </a:r>
            <a:r>
              <a:rPr lang="en-GB" sz="1600" dirty="0"/>
              <a:t> under the action of </a:t>
            </a:r>
            <a:r>
              <a:rPr lang="en-GB" sz="1600" dirty="0">
                <a:solidFill>
                  <a:srgbClr val="FF0000"/>
                </a:solidFill>
              </a:rPr>
              <a:t>cholecystokinin</a:t>
            </a:r>
            <a:r>
              <a:rPr lang="en-GB" sz="1600" dirty="0"/>
              <a:t> (CCK)</a:t>
            </a:r>
          </a:p>
          <a:p>
            <a:r>
              <a:rPr lang="en-GB" sz="1600" dirty="0"/>
              <a:t>CCK released in response to </a:t>
            </a:r>
            <a:r>
              <a:rPr lang="en-GB" sz="1600" dirty="0">
                <a:solidFill>
                  <a:srgbClr val="FF0000"/>
                </a:solidFill>
              </a:rPr>
              <a:t>increased fatty acid </a:t>
            </a:r>
            <a:r>
              <a:rPr lang="en-GB" sz="1600" dirty="0" err="1">
                <a:solidFill>
                  <a:srgbClr val="FF0000"/>
                </a:solidFill>
              </a:rPr>
              <a:t>conc</a:t>
            </a:r>
            <a:r>
              <a:rPr lang="en-GB" sz="1600" dirty="0"/>
              <a:t> in </a:t>
            </a:r>
            <a:r>
              <a:rPr lang="en-GB" sz="1600" dirty="0">
                <a:solidFill>
                  <a:srgbClr val="FF0000"/>
                </a:solidFill>
              </a:rPr>
              <a:t>duodenum</a:t>
            </a:r>
            <a:r>
              <a:rPr lang="en-GB" sz="1600" dirty="0"/>
              <a:t> </a:t>
            </a:r>
          </a:p>
          <a:p>
            <a:endParaRPr lang="en-GB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9BF59-E6AD-400A-A790-7AA32DDC88F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GB" sz="1600" dirty="0">
                <a:solidFill>
                  <a:srgbClr val="FF0000"/>
                </a:solidFill>
              </a:rPr>
              <a:t>Bile constituents:</a:t>
            </a:r>
          </a:p>
          <a:p>
            <a:r>
              <a:rPr lang="en-GB" sz="1600" dirty="0"/>
              <a:t>Bile salts</a:t>
            </a:r>
          </a:p>
          <a:p>
            <a:r>
              <a:rPr lang="en-GB" sz="1600" dirty="0"/>
              <a:t>Lecithin (a phospholipid)</a:t>
            </a:r>
          </a:p>
          <a:p>
            <a:r>
              <a:rPr lang="en-GB" sz="1600" dirty="0"/>
              <a:t>HC03-</a:t>
            </a:r>
          </a:p>
          <a:p>
            <a:r>
              <a:rPr lang="en-GB" sz="1600" dirty="0"/>
              <a:t>Cholesterol</a:t>
            </a:r>
          </a:p>
          <a:p>
            <a:r>
              <a:rPr lang="en-GB" sz="1600" dirty="0"/>
              <a:t>Bile pigments e.g. bilirubin</a:t>
            </a:r>
          </a:p>
          <a:p>
            <a:endParaRPr lang="en-GB" sz="1600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DA48B7C9-324A-4E35-9108-9A7D6662D46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800"/>
              <a:buFont typeface="Arial"/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</a:rPr>
              <a:t>Bile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6" name="Picture 2" descr="Gall Bladder &#10;Sphincter of Oddi &#10;Ampulla of Va er &#10;Pancreatic duc &#10;Pancr as &#10;Duodenum &#10;Liver &#10;RHD &#10;LHD &#10;CHD &#10;Cystic duct &#10;Common bile duct &#10;RAD. &#10;Right hepatic duct &#10;LHD: Left hepatic duct &#10;CHD: Common hepatic duct ">
            <a:extLst>
              <a:ext uri="{FF2B5EF4-FFF2-40B4-BE49-F238E27FC236}">
                <a16:creationId xmlns:a16="http://schemas.microsoft.com/office/drawing/2014/main" id="{AD658479-FE18-4591-BEE7-E267B4A1B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14598"/>
            <a:ext cx="3044952" cy="320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726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81F6-B278-4F58-8CCC-F0894B15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36776"/>
            <a:ext cx="4407408" cy="4525963"/>
          </a:xfrm>
        </p:spPr>
        <p:txBody>
          <a:bodyPr/>
          <a:lstStyle/>
          <a:p>
            <a:pPr marL="50800" indent="0">
              <a:buNone/>
            </a:pPr>
            <a:endParaRPr lang="en-GB" sz="1600" dirty="0"/>
          </a:p>
          <a:p>
            <a:pPr marL="50800" indent="0">
              <a:buNone/>
            </a:pPr>
            <a:r>
              <a:rPr lang="en-GB" sz="1600" dirty="0"/>
              <a:t>EC process:</a:t>
            </a:r>
          </a:p>
          <a:p>
            <a:r>
              <a:rPr lang="en-GB" sz="1600" dirty="0">
                <a:solidFill>
                  <a:srgbClr val="FF0000"/>
                </a:solidFill>
              </a:rPr>
              <a:t>95% </a:t>
            </a:r>
            <a:r>
              <a:rPr lang="en-GB" sz="1600" dirty="0"/>
              <a:t>of secreted bile salts are </a:t>
            </a:r>
            <a:r>
              <a:rPr lang="en-GB" sz="1600" dirty="0">
                <a:solidFill>
                  <a:srgbClr val="FF0000"/>
                </a:solidFill>
              </a:rPr>
              <a:t>recycled</a:t>
            </a:r>
          </a:p>
          <a:p>
            <a:r>
              <a:rPr lang="en-GB" sz="1600" dirty="0"/>
              <a:t>Bile salts </a:t>
            </a:r>
            <a:r>
              <a:rPr lang="en-GB" sz="1600" dirty="0">
                <a:solidFill>
                  <a:srgbClr val="FF0000"/>
                </a:solidFill>
              </a:rPr>
              <a:t>enter</a:t>
            </a:r>
            <a:r>
              <a:rPr lang="en-GB" sz="1600" dirty="0"/>
              <a:t> intestinal tract </a:t>
            </a:r>
            <a:r>
              <a:rPr lang="en-GB" sz="1600" dirty="0">
                <a:solidFill>
                  <a:srgbClr val="FF0000"/>
                </a:solidFill>
              </a:rPr>
              <a:t>via bile </a:t>
            </a:r>
          </a:p>
          <a:p>
            <a:r>
              <a:rPr lang="en-GB" sz="1600" dirty="0">
                <a:solidFill>
                  <a:srgbClr val="FF0000"/>
                </a:solidFill>
              </a:rPr>
              <a:t>Reabsorbed</a:t>
            </a:r>
            <a:r>
              <a:rPr lang="en-GB" sz="1600" dirty="0"/>
              <a:t> by </a:t>
            </a:r>
            <a:r>
              <a:rPr lang="en-GB" sz="1600" dirty="0">
                <a:solidFill>
                  <a:srgbClr val="FF0000"/>
                </a:solidFill>
              </a:rPr>
              <a:t>Na+  coupled transporters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Majority</a:t>
            </a:r>
            <a:r>
              <a:rPr lang="en-GB" sz="1600" dirty="0"/>
              <a:t> of </a:t>
            </a:r>
            <a:r>
              <a:rPr lang="en-GB" sz="1600" dirty="0">
                <a:solidFill>
                  <a:schemeClr val="tx1"/>
                </a:solidFill>
              </a:rPr>
              <a:t>reabsorption</a:t>
            </a:r>
            <a:r>
              <a:rPr lang="en-GB" sz="1600" dirty="0"/>
              <a:t> is in </a:t>
            </a:r>
            <a:r>
              <a:rPr lang="en-GB" sz="1600" dirty="0">
                <a:solidFill>
                  <a:srgbClr val="FF0000"/>
                </a:solidFill>
              </a:rPr>
              <a:t>terminal ileum </a:t>
            </a:r>
            <a:r>
              <a:rPr lang="en-GB" sz="1600" dirty="0"/>
              <a:t>and </a:t>
            </a:r>
            <a:r>
              <a:rPr lang="en-GB" sz="1600" dirty="0">
                <a:solidFill>
                  <a:srgbClr val="FF0000"/>
                </a:solidFill>
              </a:rPr>
              <a:t>some</a:t>
            </a:r>
            <a:r>
              <a:rPr lang="en-GB" sz="1600" dirty="0"/>
              <a:t> in </a:t>
            </a:r>
            <a:r>
              <a:rPr lang="en-GB" sz="1600" dirty="0">
                <a:solidFill>
                  <a:srgbClr val="FF0000"/>
                </a:solidFill>
              </a:rPr>
              <a:t>jejunum</a:t>
            </a:r>
            <a:r>
              <a:rPr lang="en-GB" sz="1600" dirty="0"/>
              <a:t> </a:t>
            </a:r>
          </a:p>
          <a:p>
            <a:r>
              <a:rPr lang="en-GB" sz="1600" dirty="0">
                <a:solidFill>
                  <a:srgbClr val="FF0000"/>
                </a:solidFill>
              </a:rPr>
              <a:t>Returned</a:t>
            </a:r>
            <a:r>
              <a:rPr lang="en-GB" sz="1600" dirty="0"/>
              <a:t> to </a:t>
            </a:r>
            <a:r>
              <a:rPr lang="en-GB" sz="1600" dirty="0">
                <a:solidFill>
                  <a:srgbClr val="FF0000"/>
                </a:solidFill>
              </a:rPr>
              <a:t>liver</a:t>
            </a:r>
            <a:r>
              <a:rPr lang="en-GB" sz="1600" dirty="0"/>
              <a:t> by </a:t>
            </a:r>
            <a:r>
              <a:rPr lang="en-GB" sz="1600" dirty="0">
                <a:solidFill>
                  <a:srgbClr val="FF0000"/>
                </a:solidFill>
              </a:rPr>
              <a:t>hepatic portal vein </a:t>
            </a:r>
            <a:r>
              <a:rPr lang="en-GB" sz="1600" dirty="0"/>
              <a:t>(HPV) to be used again in bile</a:t>
            </a:r>
          </a:p>
          <a:p>
            <a:pPr marL="50800" indent="0">
              <a:buNone/>
            </a:pPr>
            <a:endParaRPr lang="en-GB" sz="1600" dirty="0"/>
          </a:p>
          <a:p>
            <a:pPr marL="50800" indent="0">
              <a:buNone/>
            </a:pPr>
            <a:r>
              <a:rPr lang="en-GB" sz="1600" dirty="0">
                <a:solidFill>
                  <a:srgbClr val="FF0000"/>
                </a:solidFill>
              </a:rPr>
              <a:t>Small amount </a:t>
            </a:r>
            <a:r>
              <a:rPr lang="en-GB" sz="1600" dirty="0"/>
              <a:t>of bile salts </a:t>
            </a:r>
            <a:r>
              <a:rPr lang="en-GB" sz="1600" dirty="0">
                <a:solidFill>
                  <a:srgbClr val="FF0000"/>
                </a:solidFill>
              </a:rPr>
              <a:t>escape</a:t>
            </a:r>
            <a:r>
              <a:rPr lang="en-GB" sz="1600" dirty="0"/>
              <a:t> (</a:t>
            </a:r>
            <a:r>
              <a:rPr lang="en-GB" sz="1600" dirty="0">
                <a:solidFill>
                  <a:srgbClr val="FF0000"/>
                </a:solidFill>
              </a:rPr>
              <a:t>5%</a:t>
            </a:r>
            <a:r>
              <a:rPr lang="en-GB" sz="1600" dirty="0"/>
              <a:t>) </a:t>
            </a:r>
          </a:p>
          <a:p>
            <a:pPr marL="50800" indent="0">
              <a:buNone/>
            </a:pPr>
            <a:r>
              <a:rPr lang="en-GB" sz="1600" dirty="0"/>
              <a:t>Liver </a:t>
            </a:r>
            <a:r>
              <a:rPr lang="en-GB" sz="1600" dirty="0">
                <a:solidFill>
                  <a:srgbClr val="FF0000"/>
                </a:solidFill>
              </a:rPr>
              <a:t>synthesises</a:t>
            </a:r>
            <a:r>
              <a:rPr lang="en-GB" sz="1600" dirty="0"/>
              <a:t> new bile </a:t>
            </a:r>
            <a:r>
              <a:rPr lang="en-GB" sz="1600" dirty="0">
                <a:solidFill>
                  <a:srgbClr val="FF0000"/>
                </a:solidFill>
              </a:rPr>
              <a:t>salts</a:t>
            </a:r>
            <a:r>
              <a:rPr lang="en-GB" sz="1600" dirty="0"/>
              <a:t> from </a:t>
            </a:r>
            <a:r>
              <a:rPr lang="en-GB" sz="1600" dirty="0">
                <a:solidFill>
                  <a:srgbClr val="FF0000"/>
                </a:solidFill>
              </a:rPr>
              <a:t>cholesterol</a:t>
            </a:r>
            <a:r>
              <a:rPr lang="en-GB" sz="1600" dirty="0"/>
              <a:t> </a:t>
            </a:r>
          </a:p>
          <a:p>
            <a:pPr marL="50800" indent="0">
              <a:buNone/>
            </a:pPr>
            <a:endParaRPr lang="en-GB" sz="1600" dirty="0"/>
          </a:p>
          <a:p>
            <a:pPr marL="50800" indent="0">
              <a:buNone/>
            </a:pPr>
            <a:r>
              <a:rPr lang="en-GB" sz="1600" dirty="0"/>
              <a:t> </a:t>
            </a:r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7C73C44-2FA7-4FC5-99BA-1F465119C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Enterohepatic Circulation (EC)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C4076-3325-4550-9DCA-ED33B7CD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810" y="1526092"/>
            <a:ext cx="3889990" cy="35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32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81F6-B278-4F58-8CCC-F0894B15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0800" indent="0">
              <a:buNone/>
            </a:pPr>
            <a:r>
              <a:rPr lang="en-GB" sz="1600" dirty="0"/>
              <a:t>Some background info:</a:t>
            </a:r>
          </a:p>
          <a:p>
            <a:r>
              <a:rPr lang="en-GB" sz="1800" dirty="0">
                <a:solidFill>
                  <a:srgbClr val="FF0000"/>
                </a:solidFill>
              </a:rPr>
              <a:t>Spleen</a:t>
            </a:r>
            <a:r>
              <a:rPr lang="en-GB" sz="1800" dirty="0"/>
              <a:t> and </a:t>
            </a:r>
            <a:r>
              <a:rPr lang="en-GB" sz="1800" dirty="0">
                <a:solidFill>
                  <a:srgbClr val="FF0000"/>
                </a:solidFill>
              </a:rPr>
              <a:t>liver</a:t>
            </a:r>
            <a:r>
              <a:rPr lang="en-GB" sz="1800" dirty="0"/>
              <a:t> breakdown </a:t>
            </a:r>
            <a:r>
              <a:rPr lang="en-GB" sz="1800" dirty="0">
                <a:solidFill>
                  <a:srgbClr val="FF0000"/>
                </a:solidFill>
              </a:rPr>
              <a:t>old/damaged erythrocytes</a:t>
            </a:r>
          </a:p>
          <a:p>
            <a:r>
              <a:rPr lang="en-GB" sz="1800" dirty="0">
                <a:solidFill>
                  <a:srgbClr val="FF0000"/>
                </a:solidFill>
              </a:rPr>
              <a:t>Breakdown</a:t>
            </a:r>
            <a:r>
              <a:rPr lang="en-GB" sz="1800" dirty="0"/>
              <a:t> done by </a:t>
            </a:r>
            <a:r>
              <a:rPr lang="en-GB" sz="1800" dirty="0">
                <a:solidFill>
                  <a:srgbClr val="FF0000"/>
                </a:solidFill>
              </a:rPr>
              <a:t>macrophages</a:t>
            </a:r>
            <a:r>
              <a:rPr lang="en-GB" sz="1800" dirty="0"/>
              <a:t> (spleen) or </a:t>
            </a:r>
            <a:r>
              <a:rPr lang="en-GB" sz="1800" dirty="0">
                <a:solidFill>
                  <a:srgbClr val="FF0000"/>
                </a:solidFill>
              </a:rPr>
              <a:t>Kupffer</a:t>
            </a:r>
            <a:r>
              <a:rPr lang="en-GB" sz="1800" dirty="0"/>
              <a:t> cells (specific to liver)</a:t>
            </a:r>
          </a:p>
          <a:p>
            <a:r>
              <a:rPr lang="en-GB" sz="1800" dirty="0"/>
              <a:t>Breakdown of </a:t>
            </a:r>
            <a:r>
              <a:rPr lang="en-GB" sz="1800" dirty="0">
                <a:solidFill>
                  <a:srgbClr val="FF0000"/>
                </a:solidFill>
              </a:rPr>
              <a:t>haemoglobin</a:t>
            </a:r>
            <a:r>
              <a:rPr lang="en-GB" sz="1800" dirty="0"/>
              <a:t> to </a:t>
            </a:r>
            <a:r>
              <a:rPr lang="en-GB" sz="1800" dirty="0">
                <a:solidFill>
                  <a:srgbClr val="FF0000"/>
                </a:solidFill>
              </a:rPr>
              <a:t>haem</a:t>
            </a:r>
            <a:r>
              <a:rPr lang="en-GB" sz="1800" dirty="0"/>
              <a:t> and </a:t>
            </a:r>
            <a:r>
              <a:rPr lang="en-GB" sz="1800" dirty="0">
                <a:solidFill>
                  <a:srgbClr val="FF0000"/>
                </a:solidFill>
              </a:rPr>
              <a:t>globin</a:t>
            </a:r>
            <a:r>
              <a:rPr lang="en-GB" sz="1800" dirty="0"/>
              <a:t> </a:t>
            </a:r>
          </a:p>
          <a:p>
            <a:r>
              <a:rPr lang="en-GB" sz="1800" dirty="0"/>
              <a:t>Further breakdown of </a:t>
            </a:r>
            <a:r>
              <a:rPr lang="en-GB" sz="1800" dirty="0">
                <a:solidFill>
                  <a:srgbClr val="FF0000"/>
                </a:solidFill>
              </a:rPr>
              <a:t>haem</a:t>
            </a:r>
            <a:r>
              <a:rPr lang="en-GB" sz="1800" dirty="0"/>
              <a:t> forms </a:t>
            </a:r>
            <a:r>
              <a:rPr lang="en-GB" sz="1800" dirty="0">
                <a:solidFill>
                  <a:srgbClr val="FF0000"/>
                </a:solidFill>
              </a:rPr>
              <a:t>bile pigments</a:t>
            </a:r>
          </a:p>
          <a:p>
            <a:r>
              <a:rPr lang="en-GB" sz="1800" dirty="0">
                <a:solidFill>
                  <a:srgbClr val="FF0000"/>
                </a:solidFill>
              </a:rPr>
              <a:t>Predominant</a:t>
            </a:r>
            <a:r>
              <a:rPr lang="en-GB" sz="1800" dirty="0"/>
              <a:t> pigment is </a:t>
            </a:r>
            <a:r>
              <a:rPr lang="en-GB" sz="1800" dirty="0">
                <a:solidFill>
                  <a:srgbClr val="FF0000"/>
                </a:solidFill>
              </a:rPr>
              <a:t>bilirubin</a:t>
            </a:r>
          </a:p>
          <a:p>
            <a:r>
              <a:rPr lang="en-GB" sz="1800" dirty="0"/>
              <a:t>Bilirubin is </a:t>
            </a:r>
            <a:r>
              <a:rPr lang="en-GB" sz="1800" dirty="0">
                <a:solidFill>
                  <a:srgbClr val="F1EC0E"/>
                </a:solidFill>
                <a:highlight>
                  <a:srgbClr val="000000"/>
                </a:highlight>
              </a:rPr>
              <a:t>yellow</a:t>
            </a:r>
          </a:p>
          <a:p>
            <a:pPr marL="50800" indent="0">
              <a:buNone/>
            </a:pPr>
            <a:endParaRPr lang="en-GB" sz="1600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7C73C44-2FA7-4FC5-99BA-1F465119C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Bilirubin metabolism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6" name="Picture 8" descr="Image result for bilirubin metabolism">
            <a:extLst>
              <a:ext uri="{FF2B5EF4-FFF2-40B4-BE49-F238E27FC236}">
                <a16:creationId xmlns:a16="http://schemas.microsoft.com/office/drawing/2014/main" id="{D1F0A228-A588-4145-ABA9-9B7F6C363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15" y="3227196"/>
            <a:ext cx="3610985" cy="33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074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81F6-B278-4F58-8CCC-F0894B15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937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RBCs</a:t>
            </a:r>
            <a:r>
              <a:rPr lang="en-GB" sz="1600" dirty="0"/>
              <a:t> ingested by </a:t>
            </a:r>
            <a:r>
              <a:rPr lang="en-GB" sz="1600" dirty="0">
                <a:solidFill>
                  <a:srgbClr val="FF0000"/>
                </a:solidFill>
              </a:rPr>
              <a:t>macrophages</a:t>
            </a:r>
            <a:r>
              <a:rPr lang="en-GB" sz="1600" dirty="0"/>
              <a:t>/ </a:t>
            </a:r>
            <a:r>
              <a:rPr lang="en-GB" sz="1600" dirty="0">
                <a:solidFill>
                  <a:srgbClr val="FF0000"/>
                </a:solidFill>
              </a:rPr>
              <a:t>Kupffer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FF0000"/>
                </a:solidFill>
              </a:rPr>
              <a:t>cells</a:t>
            </a:r>
          </a:p>
          <a:p>
            <a:pPr marL="393700" indent="-342900">
              <a:buAutoNum type="arabicPeriod"/>
            </a:pPr>
            <a:endParaRPr lang="en-GB" sz="1600" dirty="0"/>
          </a:p>
          <a:p>
            <a:pPr marL="3937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Haemoglobin</a:t>
            </a:r>
            <a:r>
              <a:rPr lang="en-GB" sz="1600" dirty="0"/>
              <a:t> broken down into </a:t>
            </a:r>
            <a:r>
              <a:rPr lang="en-GB" sz="1600" dirty="0">
                <a:solidFill>
                  <a:srgbClr val="FF0000"/>
                </a:solidFill>
              </a:rPr>
              <a:t>haem</a:t>
            </a:r>
            <a:r>
              <a:rPr lang="en-GB" sz="1600" dirty="0"/>
              <a:t> and </a:t>
            </a:r>
            <a:r>
              <a:rPr lang="en-GB" sz="1600" dirty="0">
                <a:solidFill>
                  <a:srgbClr val="FF0000"/>
                </a:solidFill>
              </a:rPr>
              <a:t>globin</a:t>
            </a:r>
          </a:p>
          <a:p>
            <a:pPr marL="393700" indent="-342900">
              <a:buAutoNum type="arabicPeriod"/>
            </a:pPr>
            <a:endParaRPr lang="en-GB" sz="1600" dirty="0"/>
          </a:p>
          <a:p>
            <a:pPr marL="3937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Globin</a:t>
            </a:r>
            <a:r>
              <a:rPr lang="en-GB" sz="1600" dirty="0"/>
              <a:t> broken into </a:t>
            </a:r>
            <a:r>
              <a:rPr lang="en-GB" sz="1600" dirty="0">
                <a:solidFill>
                  <a:srgbClr val="FF0000"/>
                </a:solidFill>
              </a:rPr>
              <a:t>amino acids </a:t>
            </a:r>
            <a:r>
              <a:rPr lang="en-GB" sz="1600" dirty="0"/>
              <a:t>– used to make </a:t>
            </a:r>
            <a:r>
              <a:rPr lang="en-GB" sz="1600" dirty="0">
                <a:solidFill>
                  <a:srgbClr val="FF0000"/>
                </a:solidFill>
              </a:rPr>
              <a:t>new RBCs </a:t>
            </a:r>
            <a:r>
              <a:rPr lang="en-GB" sz="1600" dirty="0"/>
              <a:t>in </a:t>
            </a:r>
            <a:r>
              <a:rPr lang="en-GB" sz="1600" dirty="0">
                <a:solidFill>
                  <a:srgbClr val="FF0000"/>
                </a:solidFill>
              </a:rPr>
              <a:t>bone marrow</a:t>
            </a:r>
          </a:p>
          <a:p>
            <a:pPr marL="393700" indent="-342900">
              <a:buAutoNum type="arabicPeriod"/>
            </a:pPr>
            <a:endParaRPr lang="en-GB" sz="1600" dirty="0"/>
          </a:p>
          <a:p>
            <a:pPr marL="3937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</a:rPr>
              <a:t>Haem</a:t>
            </a:r>
            <a:r>
              <a:rPr lang="en-GB" sz="1600" dirty="0"/>
              <a:t> is further broken down into </a:t>
            </a:r>
            <a:r>
              <a:rPr lang="en-GB" sz="1600" dirty="0">
                <a:solidFill>
                  <a:srgbClr val="FF0000"/>
                </a:solidFill>
              </a:rPr>
              <a:t>biliverdin</a:t>
            </a:r>
            <a:r>
              <a:rPr lang="en-GB" sz="1600" dirty="0"/>
              <a:t> and </a:t>
            </a:r>
            <a:r>
              <a:rPr lang="en-GB" sz="1600" dirty="0">
                <a:solidFill>
                  <a:srgbClr val="FF0000"/>
                </a:solidFill>
              </a:rPr>
              <a:t>Fe2+ &amp; CO</a:t>
            </a:r>
            <a:r>
              <a:rPr lang="en-GB" sz="1600" dirty="0"/>
              <a:t>. Catalysed by </a:t>
            </a:r>
            <a:r>
              <a:rPr lang="en-GB" sz="1600" dirty="0">
                <a:solidFill>
                  <a:srgbClr val="FF0000"/>
                </a:solidFill>
              </a:rPr>
              <a:t>haem oxygenase (HO) </a:t>
            </a:r>
          </a:p>
          <a:p>
            <a:pPr marL="393700" indent="-342900">
              <a:buAutoNum type="arabicPeriod"/>
            </a:pPr>
            <a:endParaRPr lang="en-GB" sz="1600" dirty="0"/>
          </a:p>
          <a:p>
            <a:pPr marL="393700" indent="-342900">
              <a:buAutoNum type="arabicPeriod"/>
            </a:pPr>
            <a:r>
              <a:rPr lang="en-GB" sz="1600" dirty="0"/>
              <a:t>Biliverdin (</a:t>
            </a:r>
            <a:r>
              <a:rPr lang="en-GB" sz="1600" dirty="0">
                <a:solidFill>
                  <a:srgbClr val="00B050"/>
                </a:solidFill>
              </a:rPr>
              <a:t>green pigment)</a:t>
            </a:r>
            <a:r>
              <a:rPr lang="en-GB" sz="1600" dirty="0"/>
              <a:t> is reduced by </a:t>
            </a:r>
            <a:r>
              <a:rPr lang="en-GB" sz="1600" dirty="0">
                <a:solidFill>
                  <a:srgbClr val="FF0000"/>
                </a:solidFill>
              </a:rPr>
              <a:t>biliverdin reductase</a:t>
            </a:r>
            <a:r>
              <a:rPr lang="en-GB" sz="1600" dirty="0"/>
              <a:t> to make </a:t>
            </a:r>
            <a:r>
              <a:rPr lang="en-GB" sz="1600" dirty="0">
                <a:solidFill>
                  <a:srgbClr val="FF0000"/>
                </a:solidFill>
              </a:rPr>
              <a:t>unconjugated bilirubin</a:t>
            </a:r>
          </a:p>
          <a:p>
            <a:pPr marL="393700" indent="-342900">
              <a:buAutoNum type="arabicPeriod"/>
            </a:pPr>
            <a:endParaRPr lang="en-GB" sz="2000" dirty="0"/>
          </a:p>
          <a:p>
            <a:pPr marL="393700" indent="-342900">
              <a:buAutoNum type="arabicPeriod"/>
            </a:pPr>
            <a:endParaRPr lang="en-GB" sz="2000" dirty="0"/>
          </a:p>
          <a:p>
            <a:pPr marL="393700" indent="-342900">
              <a:buAutoNum type="arabicPeriod"/>
            </a:pPr>
            <a:endParaRPr lang="en-GB" sz="2000" dirty="0"/>
          </a:p>
          <a:p>
            <a:pPr marL="50800" indent="0">
              <a:buNone/>
            </a:pPr>
            <a:endParaRPr lang="en-GB" sz="1600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7C73C44-2FA7-4FC5-99BA-1F465119C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Bilirubin metabolism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0" name="Picture 6" descr="Image result for bilirubin metabolism">
            <a:extLst>
              <a:ext uri="{FF2B5EF4-FFF2-40B4-BE49-F238E27FC236}">
                <a16:creationId xmlns:a16="http://schemas.microsoft.com/office/drawing/2014/main" id="{1268A9B3-D0D9-48E8-A4E1-877F6171C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174" y="1417638"/>
            <a:ext cx="1912846" cy="233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76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81F6-B278-4F58-8CCC-F0894B15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0800" indent="0">
              <a:buNone/>
            </a:pPr>
            <a:r>
              <a:rPr lang="en-GB" sz="2000" dirty="0"/>
              <a:t>6</a:t>
            </a:r>
            <a:r>
              <a:rPr lang="en-GB" sz="1600" dirty="0"/>
              <a:t>. </a:t>
            </a:r>
            <a:r>
              <a:rPr lang="en-GB" sz="1600" dirty="0">
                <a:solidFill>
                  <a:srgbClr val="FF0000"/>
                </a:solidFill>
              </a:rPr>
              <a:t>Unconjugated</a:t>
            </a:r>
            <a:r>
              <a:rPr lang="en-GB" sz="1600" dirty="0"/>
              <a:t> bilirubin (UCB) is bound to </a:t>
            </a:r>
            <a:r>
              <a:rPr lang="en-GB" sz="1600" dirty="0">
                <a:solidFill>
                  <a:srgbClr val="FF0000"/>
                </a:solidFill>
              </a:rPr>
              <a:t>albumin</a:t>
            </a:r>
            <a:r>
              <a:rPr lang="en-GB" sz="1600" dirty="0"/>
              <a:t> and </a:t>
            </a:r>
            <a:r>
              <a:rPr lang="en-GB" sz="1600" dirty="0">
                <a:solidFill>
                  <a:srgbClr val="FF0000"/>
                </a:solidFill>
              </a:rPr>
              <a:t>transported</a:t>
            </a:r>
            <a:r>
              <a:rPr lang="en-GB" sz="1600" dirty="0"/>
              <a:t> to </a:t>
            </a:r>
            <a:r>
              <a:rPr lang="en-GB" sz="1600" dirty="0">
                <a:solidFill>
                  <a:srgbClr val="FF0000"/>
                </a:solidFill>
              </a:rPr>
              <a:t>liver</a:t>
            </a:r>
            <a:r>
              <a:rPr lang="en-GB" sz="1600" dirty="0"/>
              <a:t> </a:t>
            </a:r>
          </a:p>
          <a:p>
            <a:pPr marL="393700" indent="-342900">
              <a:buAutoNum type="arabicPeriod"/>
            </a:pPr>
            <a:endParaRPr lang="en-GB" sz="1600" dirty="0"/>
          </a:p>
          <a:p>
            <a:pPr marL="508000" indent="-457200">
              <a:buAutoNum type="arabicPeriod" startAt="7"/>
            </a:pPr>
            <a:r>
              <a:rPr lang="en-GB" sz="1600" dirty="0"/>
              <a:t>Undergoes </a:t>
            </a:r>
            <a:r>
              <a:rPr lang="en-GB" sz="1600" dirty="0">
                <a:solidFill>
                  <a:srgbClr val="FF0000"/>
                </a:solidFill>
              </a:rPr>
              <a:t>glucuronidation</a:t>
            </a:r>
            <a:r>
              <a:rPr lang="en-GB" sz="1600" dirty="0"/>
              <a:t>  to make </a:t>
            </a:r>
            <a:r>
              <a:rPr lang="en-GB" sz="1600" dirty="0">
                <a:solidFill>
                  <a:srgbClr val="FF0000"/>
                </a:solidFill>
              </a:rPr>
              <a:t>conjugated </a:t>
            </a:r>
            <a:r>
              <a:rPr lang="en-GB" sz="1600" dirty="0">
                <a:solidFill>
                  <a:schemeClr val="tx1"/>
                </a:solidFill>
              </a:rPr>
              <a:t>bilirubin</a:t>
            </a:r>
            <a:r>
              <a:rPr lang="en-GB" sz="1600" dirty="0"/>
              <a:t>. </a:t>
            </a:r>
            <a:r>
              <a:rPr lang="en-GB" sz="1600" dirty="0">
                <a:solidFill>
                  <a:srgbClr val="FF0000"/>
                </a:solidFill>
              </a:rPr>
              <a:t>Catalysed</a:t>
            </a:r>
            <a:r>
              <a:rPr lang="en-GB" sz="1600" dirty="0"/>
              <a:t> by enzyme </a:t>
            </a:r>
            <a:r>
              <a:rPr lang="en-GB" sz="1600" dirty="0">
                <a:solidFill>
                  <a:srgbClr val="FF0000"/>
                </a:solidFill>
              </a:rPr>
              <a:t>UDP Glucuronyl Transferase (UDPGT)</a:t>
            </a:r>
          </a:p>
          <a:p>
            <a:pPr marL="508000" indent="-457200">
              <a:buAutoNum type="arabicPeriod" startAt="7"/>
            </a:pPr>
            <a:endParaRPr lang="en-GB" sz="1600" dirty="0"/>
          </a:p>
          <a:p>
            <a:pPr marL="508000" indent="-457200">
              <a:buAutoNum type="arabicPeriod" startAt="7"/>
            </a:pPr>
            <a:r>
              <a:rPr lang="en-GB" sz="1600" dirty="0">
                <a:solidFill>
                  <a:srgbClr val="FF0000"/>
                </a:solidFill>
              </a:rPr>
              <a:t>Conjugated bilirubin </a:t>
            </a:r>
            <a:r>
              <a:rPr lang="en-GB" sz="1600" dirty="0"/>
              <a:t>(CB) is now </a:t>
            </a:r>
            <a:r>
              <a:rPr lang="en-GB" sz="1600" dirty="0">
                <a:solidFill>
                  <a:srgbClr val="FF0000"/>
                </a:solidFill>
              </a:rPr>
              <a:t>soluble</a:t>
            </a:r>
            <a:r>
              <a:rPr lang="en-GB" sz="1600" dirty="0"/>
              <a:t> and is </a:t>
            </a:r>
            <a:r>
              <a:rPr lang="en-GB" sz="1600" dirty="0">
                <a:solidFill>
                  <a:srgbClr val="FF0000"/>
                </a:solidFill>
              </a:rPr>
              <a:t>dissolved</a:t>
            </a:r>
            <a:r>
              <a:rPr lang="en-GB" sz="1600" dirty="0"/>
              <a:t> in </a:t>
            </a:r>
            <a:r>
              <a:rPr lang="en-GB" sz="1600" dirty="0">
                <a:solidFill>
                  <a:srgbClr val="FF0000"/>
                </a:solidFill>
              </a:rPr>
              <a:t>bile</a:t>
            </a:r>
          </a:p>
          <a:p>
            <a:pPr marL="508000" indent="-457200">
              <a:buAutoNum type="arabicPeriod" startAt="7"/>
            </a:pPr>
            <a:endParaRPr lang="en-GB" sz="1600" dirty="0"/>
          </a:p>
          <a:p>
            <a:pPr marL="508000" indent="-457200">
              <a:buAutoNum type="arabicPeriod" startAt="7"/>
            </a:pPr>
            <a:r>
              <a:rPr lang="en-GB" sz="1600" dirty="0">
                <a:solidFill>
                  <a:srgbClr val="FF0000"/>
                </a:solidFill>
              </a:rPr>
              <a:t>Excreted</a:t>
            </a:r>
            <a:r>
              <a:rPr lang="en-GB" sz="1600" dirty="0"/>
              <a:t> into the </a:t>
            </a:r>
            <a:r>
              <a:rPr lang="en-GB" sz="1600" dirty="0">
                <a:solidFill>
                  <a:srgbClr val="FF0000"/>
                </a:solidFill>
              </a:rPr>
              <a:t>duodenum</a:t>
            </a:r>
            <a:r>
              <a:rPr lang="en-GB" sz="1600" dirty="0"/>
              <a:t> with the rest of the bile </a:t>
            </a:r>
          </a:p>
          <a:p>
            <a:pPr marL="508000" indent="-457200">
              <a:buAutoNum type="arabicPeriod" startAt="7"/>
            </a:pPr>
            <a:endParaRPr lang="en-GB" sz="1600" dirty="0"/>
          </a:p>
          <a:p>
            <a:pPr marL="508000" indent="-457200">
              <a:buAutoNum type="arabicPeriod" startAt="7"/>
            </a:pPr>
            <a:r>
              <a:rPr lang="en-GB" sz="1600" dirty="0"/>
              <a:t> </a:t>
            </a:r>
            <a:r>
              <a:rPr lang="en-GB" sz="1600" dirty="0">
                <a:solidFill>
                  <a:srgbClr val="FF0000"/>
                </a:solidFill>
              </a:rPr>
              <a:t>Intestinal bacteria </a:t>
            </a:r>
            <a:r>
              <a:rPr lang="en-GB" sz="1600" dirty="0"/>
              <a:t>in </a:t>
            </a:r>
            <a:r>
              <a:rPr lang="en-GB" sz="1600" dirty="0">
                <a:solidFill>
                  <a:srgbClr val="FF0000"/>
                </a:solidFill>
              </a:rPr>
              <a:t>terminal ileum REDUCE</a:t>
            </a:r>
            <a:r>
              <a:rPr lang="en-GB" sz="1600" dirty="0"/>
              <a:t> the CB into </a:t>
            </a:r>
            <a:r>
              <a:rPr lang="en-GB" sz="1600" dirty="0">
                <a:solidFill>
                  <a:srgbClr val="FF0000"/>
                </a:solidFill>
              </a:rPr>
              <a:t>urobilinogen</a:t>
            </a:r>
          </a:p>
          <a:p>
            <a:pPr marL="508000" indent="-457200">
              <a:buAutoNum type="arabicPeriod" startAt="7"/>
            </a:pPr>
            <a:endParaRPr lang="en-GB" sz="1600" dirty="0"/>
          </a:p>
          <a:p>
            <a:pPr marL="508000" indent="-457200">
              <a:buAutoNum type="arabicPeriod" startAt="7"/>
            </a:pPr>
            <a:r>
              <a:rPr lang="en-GB" sz="1600" dirty="0"/>
              <a:t> Urobilinogen is </a:t>
            </a:r>
            <a:r>
              <a:rPr lang="en-GB" sz="1600" dirty="0">
                <a:solidFill>
                  <a:srgbClr val="FF0000"/>
                </a:solidFill>
              </a:rPr>
              <a:t>lipid-soluble</a:t>
            </a:r>
            <a:r>
              <a:rPr lang="en-GB" sz="1600" dirty="0"/>
              <a:t>. </a:t>
            </a:r>
            <a:r>
              <a:rPr lang="en-GB" sz="1600" dirty="0">
                <a:solidFill>
                  <a:srgbClr val="FF0000"/>
                </a:solidFill>
              </a:rPr>
              <a:t>10%</a:t>
            </a:r>
            <a:r>
              <a:rPr lang="en-GB" sz="1600" dirty="0"/>
              <a:t> is </a:t>
            </a:r>
            <a:r>
              <a:rPr lang="en-GB" sz="1600" dirty="0">
                <a:solidFill>
                  <a:srgbClr val="FF0000"/>
                </a:solidFill>
              </a:rPr>
              <a:t>reabsorbed</a:t>
            </a:r>
            <a:r>
              <a:rPr lang="en-GB" sz="1600" dirty="0"/>
              <a:t> into blood, bound to </a:t>
            </a:r>
            <a:r>
              <a:rPr lang="en-GB" sz="1600" dirty="0">
                <a:solidFill>
                  <a:srgbClr val="FF0000"/>
                </a:solidFill>
              </a:rPr>
              <a:t>albumin</a:t>
            </a:r>
            <a:r>
              <a:rPr lang="en-GB" sz="1600" dirty="0"/>
              <a:t>, transported to </a:t>
            </a:r>
            <a:r>
              <a:rPr lang="en-GB" sz="1600" dirty="0">
                <a:solidFill>
                  <a:srgbClr val="FF0000"/>
                </a:solidFill>
              </a:rPr>
              <a:t>liver</a:t>
            </a:r>
            <a:r>
              <a:rPr lang="en-GB" sz="1600" dirty="0"/>
              <a:t>, and </a:t>
            </a:r>
            <a:r>
              <a:rPr lang="en-GB" sz="1600" dirty="0">
                <a:solidFill>
                  <a:srgbClr val="FF0000"/>
                </a:solidFill>
              </a:rPr>
              <a:t>oxidised</a:t>
            </a:r>
            <a:r>
              <a:rPr lang="en-GB" sz="1600" dirty="0"/>
              <a:t> to </a:t>
            </a:r>
            <a:r>
              <a:rPr lang="en-GB" sz="1600" dirty="0">
                <a:solidFill>
                  <a:srgbClr val="FF0000"/>
                </a:solidFill>
              </a:rPr>
              <a:t>urobilin</a:t>
            </a:r>
          </a:p>
          <a:p>
            <a:pPr marL="50800" indent="0">
              <a:buNone/>
            </a:pPr>
            <a:endParaRPr lang="en-GB" sz="1600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7C73C44-2FA7-4FC5-99BA-1F465119C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Bilirubin metabolism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8A2F8-FCA0-448E-8A6A-756BD78FB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383" y="2682240"/>
            <a:ext cx="2104216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10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81F6-B278-4F58-8CCC-F0894B15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0800" indent="0">
              <a:buNone/>
            </a:pPr>
            <a:r>
              <a:rPr lang="en-GB" sz="1800" dirty="0"/>
              <a:t>12. </a:t>
            </a:r>
            <a:r>
              <a:rPr lang="en-GB" sz="1800" dirty="0">
                <a:solidFill>
                  <a:srgbClr val="FF0000"/>
                </a:solidFill>
              </a:rPr>
              <a:t>Urobilin</a:t>
            </a:r>
            <a:r>
              <a:rPr lang="en-GB" sz="1800" dirty="0"/>
              <a:t> is </a:t>
            </a:r>
            <a:r>
              <a:rPr lang="en-GB" sz="1800" dirty="0">
                <a:solidFill>
                  <a:srgbClr val="FF0000"/>
                </a:solidFill>
              </a:rPr>
              <a:t>re-cycled</a:t>
            </a:r>
            <a:r>
              <a:rPr lang="en-GB" sz="1800" dirty="0"/>
              <a:t> into </a:t>
            </a:r>
            <a:r>
              <a:rPr lang="en-GB" sz="1800" dirty="0">
                <a:solidFill>
                  <a:srgbClr val="FF0000"/>
                </a:solidFill>
              </a:rPr>
              <a:t>bile</a:t>
            </a:r>
            <a:r>
              <a:rPr lang="en-GB" sz="1800" dirty="0"/>
              <a:t> or transported to </a:t>
            </a:r>
            <a:r>
              <a:rPr lang="en-GB" sz="1800" dirty="0">
                <a:solidFill>
                  <a:srgbClr val="FF0000"/>
                </a:solidFill>
              </a:rPr>
              <a:t>kidneys</a:t>
            </a:r>
            <a:r>
              <a:rPr lang="en-GB" sz="1800" dirty="0"/>
              <a:t> and </a:t>
            </a:r>
            <a:r>
              <a:rPr lang="en-GB" sz="1800" dirty="0">
                <a:solidFill>
                  <a:srgbClr val="FF0000"/>
                </a:solidFill>
              </a:rPr>
              <a:t>excreted</a:t>
            </a:r>
            <a:r>
              <a:rPr lang="en-GB" sz="1800" dirty="0"/>
              <a:t> in </a:t>
            </a:r>
            <a:r>
              <a:rPr lang="en-GB" sz="1800" dirty="0">
                <a:solidFill>
                  <a:srgbClr val="FF0000"/>
                </a:solidFill>
              </a:rPr>
              <a:t>urine</a:t>
            </a:r>
            <a:r>
              <a:rPr lang="en-GB" sz="1800" dirty="0"/>
              <a:t> (responsible for </a:t>
            </a:r>
            <a:r>
              <a:rPr lang="en-GB" sz="1800" dirty="0">
                <a:solidFill>
                  <a:srgbClr val="F1EC0E"/>
                </a:solidFill>
              </a:rPr>
              <a:t>yellow</a:t>
            </a:r>
            <a:r>
              <a:rPr lang="en-GB" sz="1800" dirty="0"/>
              <a:t> urine colour)</a:t>
            </a:r>
          </a:p>
          <a:p>
            <a:pPr marL="50800" indent="0">
              <a:buNone/>
            </a:pPr>
            <a:endParaRPr lang="en-GB" sz="1800" dirty="0"/>
          </a:p>
          <a:p>
            <a:pPr marL="50800" indent="0">
              <a:buNone/>
            </a:pPr>
            <a:r>
              <a:rPr lang="en-GB" sz="1800" dirty="0"/>
              <a:t>13. Remaining </a:t>
            </a:r>
            <a:r>
              <a:rPr lang="en-GB" sz="1800" dirty="0">
                <a:solidFill>
                  <a:srgbClr val="FF0000"/>
                </a:solidFill>
              </a:rPr>
              <a:t>90%</a:t>
            </a:r>
            <a:r>
              <a:rPr lang="en-GB" sz="1800" dirty="0"/>
              <a:t> of </a:t>
            </a:r>
            <a:r>
              <a:rPr lang="en-GB" sz="1800" dirty="0">
                <a:solidFill>
                  <a:srgbClr val="FF0000"/>
                </a:solidFill>
              </a:rPr>
              <a:t>urobilinogen</a:t>
            </a:r>
            <a:r>
              <a:rPr lang="en-GB" sz="1800" dirty="0"/>
              <a:t> is </a:t>
            </a:r>
            <a:r>
              <a:rPr lang="en-GB" sz="1800" dirty="0">
                <a:solidFill>
                  <a:srgbClr val="FF0000"/>
                </a:solidFill>
              </a:rPr>
              <a:t>OXIDISED</a:t>
            </a:r>
            <a:r>
              <a:rPr lang="en-GB" sz="1800" dirty="0"/>
              <a:t> by a different </a:t>
            </a:r>
            <a:r>
              <a:rPr lang="en-GB" sz="1800" dirty="0">
                <a:solidFill>
                  <a:srgbClr val="FF0000"/>
                </a:solidFill>
              </a:rPr>
              <a:t>intestinal bacteria</a:t>
            </a:r>
            <a:r>
              <a:rPr lang="en-GB" sz="1800" dirty="0"/>
              <a:t> into </a:t>
            </a:r>
            <a:r>
              <a:rPr lang="en-GB" sz="1800" dirty="0">
                <a:solidFill>
                  <a:srgbClr val="FF0000"/>
                </a:solidFill>
              </a:rPr>
              <a:t>stercobilin</a:t>
            </a:r>
          </a:p>
          <a:p>
            <a:pPr marL="50800" indent="0">
              <a:buNone/>
            </a:pPr>
            <a:endParaRPr lang="en-GB" sz="1800" dirty="0"/>
          </a:p>
          <a:p>
            <a:pPr marL="50800" indent="0">
              <a:buNone/>
            </a:pPr>
            <a:r>
              <a:rPr lang="en-GB" sz="1800" dirty="0"/>
              <a:t>14. </a:t>
            </a:r>
            <a:r>
              <a:rPr lang="en-GB" sz="1800" dirty="0">
                <a:solidFill>
                  <a:srgbClr val="FF0000"/>
                </a:solidFill>
              </a:rPr>
              <a:t>Stercobilin</a:t>
            </a:r>
            <a:r>
              <a:rPr lang="en-GB" sz="1800" dirty="0"/>
              <a:t> is </a:t>
            </a:r>
            <a:r>
              <a:rPr lang="en-GB" sz="1800" dirty="0">
                <a:solidFill>
                  <a:srgbClr val="FF0000"/>
                </a:solidFill>
              </a:rPr>
              <a:t>excreted</a:t>
            </a:r>
            <a:r>
              <a:rPr lang="en-GB" sz="1800" dirty="0"/>
              <a:t> in the </a:t>
            </a:r>
            <a:r>
              <a:rPr lang="en-GB" sz="1800" dirty="0">
                <a:solidFill>
                  <a:srgbClr val="FF0000"/>
                </a:solidFill>
              </a:rPr>
              <a:t>faeces</a:t>
            </a:r>
            <a:r>
              <a:rPr lang="en-GB" sz="1800" dirty="0"/>
              <a:t> (responsible for </a:t>
            </a:r>
            <a:r>
              <a:rPr lang="en-GB" sz="1800" dirty="0">
                <a:solidFill>
                  <a:srgbClr val="993300"/>
                </a:solidFill>
              </a:rPr>
              <a:t>brown</a:t>
            </a:r>
            <a:r>
              <a:rPr lang="en-GB" sz="1800" dirty="0"/>
              <a:t> colour)</a:t>
            </a:r>
          </a:p>
          <a:p>
            <a:pPr marL="50800" indent="0">
              <a:buNone/>
            </a:pPr>
            <a:endParaRPr lang="en-GB" sz="1800" dirty="0"/>
          </a:p>
          <a:p>
            <a:pPr marL="50800" indent="0">
              <a:buNone/>
            </a:pPr>
            <a:endParaRPr lang="en-GB" sz="2000" dirty="0"/>
          </a:p>
          <a:p>
            <a:pPr marL="50800" indent="0">
              <a:buNone/>
            </a:pPr>
            <a:endParaRPr lang="en-GB" sz="2000" dirty="0"/>
          </a:p>
          <a:p>
            <a:pPr marL="50800" indent="0">
              <a:buNone/>
            </a:pPr>
            <a:endParaRPr lang="en-GB" sz="1600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7C73C44-2FA7-4FC5-99BA-1F465119C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Bilirubin metabolism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5EA29-972E-4C61-B35B-7A196F003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4085"/>
            <a:ext cx="3691703" cy="1234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50B4D9-235A-4F00-9C34-D90D18A4A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703" y="4522071"/>
            <a:ext cx="2978697" cy="1832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0FA6BB-EA06-4FC3-B008-D81218242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400" y="4019810"/>
            <a:ext cx="2317531" cy="28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09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81F6-B278-4F58-8CCC-F0894B15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GB" dirty="0"/>
              <a:t>Phases of secretion – buffer, enzyme</a:t>
            </a:r>
          </a:p>
          <a:p>
            <a:r>
              <a:rPr lang="en-GB" dirty="0"/>
              <a:t>Secretion of bicarbonate</a:t>
            </a:r>
          </a:p>
          <a:p>
            <a:r>
              <a:rPr lang="en-GB" dirty="0"/>
              <a:t>Control of secretion – stimulation and inhibition</a:t>
            </a:r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7C73C44-2FA7-4FC5-99BA-1F465119C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Exocrine Pancreas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213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Physiology of the pancreas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01031"/>
            <a:ext cx="4038599" cy="4104167"/>
          </a:xfrm>
        </p:spPr>
        <p:txBody>
          <a:bodyPr/>
          <a:lstStyle/>
          <a:p>
            <a:pPr marL="177800" indent="0">
              <a:buNone/>
            </a:pPr>
            <a:r>
              <a:rPr lang="en-US" sz="2400" b="1" u="sng" dirty="0"/>
              <a:t>Exocrine</a:t>
            </a:r>
          </a:p>
          <a:p>
            <a:pPr>
              <a:buFontTx/>
              <a:buChar char="-"/>
            </a:pPr>
            <a:r>
              <a:rPr lang="en-US" sz="2400" dirty="0"/>
              <a:t>Acini of pancreas produce digestive enzymes</a:t>
            </a:r>
          </a:p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Released via pancreatic duct into duodenum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A04F5-7AA7-BA4C-B714-6822C08ECC2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51400" y="1985082"/>
            <a:ext cx="4038599" cy="4120116"/>
          </a:xfrm>
        </p:spPr>
        <p:txBody>
          <a:bodyPr/>
          <a:lstStyle/>
          <a:p>
            <a:pPr marL="177800" indent="0">
              <a:buNone/>
            </a:pPr>
            <a:r>
              <a:rPr lang="en-US" sz="2400" b="1" u="sng" dirty="0"/>
              <a:t>Endocrine</a:t>
            </a:r>
          </a:p>
          <a:p>
            <a:pPr>
              <a:buFontTx/>
              <a:buChar char="-"/>
            </a:pPr>
            <a:r>
              <a:rPr lang="en-US" sz="2400" dirty="0"/>
              <a:t>Islet of Langerhans produce insulin, glucagon &amp; somatostatin</a:t>
            </a:r>
          </a:p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Large role in regulating glucose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8DA0A-ADB4-EB4E-B3B9-5A6D567BD897}"/>
              </a:ext>
            </a:extLst>
          </p:cNvPr>
          <p:cNvSpPr txBox="1"/>
          <p:nvPr/>
        </p:nvSpPr>
        <p:spPr>
          <a:xfrm>
            <a:off x="2465606" y="1432769"/>
            <a:ext cx="3827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2 Functions:</a:t>
            </a:r>
          </a:p>
        </p:txBody>
      </p:sp>
      <p:pic>
        <p:nvPicPr>
          <p:cNvPr id="6" name="Google Shape;631;p69" descr="Image result for pancreas">
            <a:extLst>
              <a:ext uri="{FF2B5EF4-FFF2-40B4-BE49-F238E27FC236}">
                <a16:creationId xmlns:a16="http://schemas.microsoft.com/office/drawing/2014/main" id="{3D51B112-ADC3-134A-8ADE-A2016C523B0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4001" y="4902012"/>
            <a:ext cx="6704418" cy="19082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6D504-B8E0-6F40-8E06-DB9B0B64FC89}"/>
              </a:ext>
            </a:extLst>
          </p:cNvPr>
          <p:cNvSpPr txBox="1"/>
          <p:nvPr/>
        </p:nvSpPr>
        <p:spPr>
          <a:xfrm>
            <a:off x="7060019" y="5204651"/>
            <a:ext cx="193158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endocrine functions of the pancreas become more important in SUGER</a:t>
            </a:r>
          </a:p>
        </p:txBody>
      </p:sp>
    </p:spTree>
    <p:extLst>
      <p:ext uri="{BB962C8B-B14F-4D97-AF65-F5344CB8AC3E}">
        <p14:creationId xmlns:p14="http://schemas.microsoft.com/office/powerpoint/2010/main" val="27933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body" idx="1"/>
          </p:nvPr>
        </p:nvSpPr>
        <p:spPr>
          <a:xfrm>
            <a:off x="571500" y="1543050"/>
            <a:ext cx="7524750" cy="479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GB" dirty="0"/>
              <a:t>Liver Storage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GB" dirty="0"/>
              <a:t>Liver Detoxification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GB" dirty="0"/>
              <a:t>Production of Proteins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GB" dirty="0"/>
              <a:t>Nitrogen Balance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GB" dirty="0"/>
              <a:t>Fat Metabolism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GB" dirty="0"/>
              <a:t>Gall Bladder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GB" dirty="0"/>
              <a:t>Exocrine Pancreas </a:t>
            </a:r>
            <a:endParaRPr dirty="0"/>
          </a:p>
        </p:txBody>
      </p:sp>
      <p:sp>
        <p:nvSpPr>
          <p:cNvPr id="108" name="Google Shape;108;p3"/>
          <p:cNvSpPr txBox="1"/>
          <p:nvPr/>
        </p:nvSpPr>
        <p:spPr>
          <a:xfrm>
            <a:off x="457200" y="239712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920909" y="518824"/>
            <a:ext cx="77658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COVERING TODAY…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81F6-B278-4F58-8CCC-F0894B15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0800" indent="0">
              <a:buNone/>
            </a:pPr>
            <a:r>
              <a:rPr lang="en-GB" sz="1600" dirty="0"/>
              <a:t>Exocrine pancreas secretes:</a:t>
            </a:r>
          </a:p>
          <a:p>
            <a:r>
              <a:rPr lang="en-GB" sz="1600" dirty="0"/>
              <a:t>HCO3- (bicarbonate) – neutralises chyme</a:t>
            </a:r>
          </a:p>
          <a:p>
            <a:r>
              <a:rPr lang="en-GB" sz="1600" dirty="0"/>
              <a:t>Digestive enzymes</a:t>
            </a:r>
          </a:p>
          <a:p>
            <a:r>
              <a:rPr lang="en-GB" sz="1600" dirty="0"/>
              <a:t>Zymogens (precursor enzymes)</a:t>
            </a:r>
          </a:p>
          <a:p>
            <a:endParaRPr lang="en-GB" sz="1600" dirty="0"/>
          </a:p>
          <a:p>
            <a:pPr marL="50800" indent="0">
              <a:buNone/>
            </a:pPr>
            <a:r>
              <a:rPr lang="en-GB" sz="1600" dirty="0"/>
              <a:t>Secretes from acinar tissue of pancreas</a:t>
            </a:r>
          </a:p>
          <a:p>
            <a:pPr marL="50800" indent="0">
              <a:buNone/>
            </a:pPr>
            <a:r>
              <a:rPr lang="en-GB" sz="1600" dirty="0"/>
              <a:t>Secretions pass through common bile duct</a:t>
            </a:r>
          </a:p>
          <a:p>
            <a:pPr marL="50800" indent="0">
              <a:buNone/>
            </a:pPr>
            <a:endParaRPr lang="en-GB" sz="1600" dirty="0"/>
          </a:p>
          <a:p>
            <a:pPr marL="50800" indent="0">
              <a:buNone/>
            </a:pPr>
            <a:endParaRPr lang="en-GB" sz="1600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7C73C44-2FA7-4FC5-99BA-1F465119C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Exocrine Pancreas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648;p58" descr="Image result for pancreas">
            <a:extLst>
              <a:ext uri="{FF2B5EF4-FFF2-40B4-BE49-F238E27FC236}">
                <a16:creationId xmlns:a16="http://schemas.microsoft.com/office/drawing/2014/main" id="{F18BA18B-34A0-46E3-B630-D14125111E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4144" y="3950207"/>
            <a:ext cx="5766629" cy="2876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589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81F6-B278-4F58-8CCC-F0894B15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12392"/>
            <a:ext cx="8229600" cy="4525963"/>
          </a:xfrm>
        </p:spPr>
        <p:txBody>
          <a:bodyPr/>
          <a:lstStyle/>
          <a:p>
            <a:pPr marL="50800" indent="0">
              <a:buNone/>
            </a:pPr>
            <a:r>
              <a:rPr lang="en-GB" sz="1600" dirty="0"/>
              <a:t>HCO3- :</a:t>
            </a:r>
          </a:p>
          <a:p>
            <a:r>
              <a:rPr lang="en-GB" sz="1600" dirty="0">
                <a:solidFill>
                  <a:srgbClr val="FF0000"/>
                </a:solidFill>
              </a:rPr>
              <a:t>Protects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FF0000"/>
                </a:solidFill>
              </a:rPr>
              <a:t>duodenum</a:t>
            </a:r>
            <a:r>
              <a:rPr lang="en-GB" sz="1600" dirty="0"/>
              <a:t> from </a:t>
            </a:r>
            <a:r>
              <a:rPr lang="en-GB" sz="1600" dirty="0">
                <a:solidFill>
                  <a:srgbClr val="FF0000"/>
                </a:solidFill>
              </a:rPr>
              <a:t>gastric acid</a:t>
            </a:r>
          </a:p>
          <a:p>
            <a:r>
              <a:rPr lang="en-GB" sz="1600" dirty="0">
                <a:solidFill>
                  <a:srgbClr val="FF0000"/>
                </a:solidFill>
              </a:rPr>
              <a:t>Buffers</a:t>
            </a:r>
            <a:r>
              <a:rPr lang="en-GB" sz="1600" dirty="0"/>
              <a:t> chyme to a </a:t>
            </a:r>
            <a:r>
              <a:rPr lang="en-GB" sz="1600" dirty="0">
                <a:solidFill>
                  <a:srgbClr val="FF0000"/>
                </a:solidFill>
              </a:rPr>
              <a:t>suitable pH</a:t>
            </a:r>
          </a:p>
          <a:p>
            <a:pPr marL="50800" indent="0">
              <a:buNone/>
            </a:pPr>
            <a:r>
              <a:rPr lang="en-GB" sz="1600" dirty="0"/>
              <a:t>HCO3- Secretion:</a:t>
            </a:r>
          </a:p>
          <a:p>
            <a:r>
              <a:rPr lang="en-GB" sz="1600" dirty="0">
                <a:solidFill>
                  <a:srgbClr val="FF0000"/>
                </a:solidFill>
              </a:rPr>
              <a:t>Stimulated</a:t>
            </a:r>
            <a:r>
              <a:rPr lang="en-GB" sz="1600" dirty="0"/>
              <a:t> by </a:t>
            </a:r>
            <a:r>
              <a:rPr lang="en-GB" sz="1600" dirty="0">
                <a:solidFill>
                  <a:srgbClr val="FF0000"/>
                </a:solidFill>
              </a:rPr>
              <a:t>secretin</a:t>
            </a:r>
            <a:r>
              <a:rPr lang="en-GB" sz="1600" dirty="0"/>
              <a:t> release</a:t>
            </a:r>
          </a:p>
          <a:p>
            <a:r>
              <a:rPr lang="en-GB" sz="1600" dirty="0"/>
              <a:t>Pancreatic </a:t>
            </a:r>
            <a:r>
              <a:rPr lang="en-GB" sz="1600" dirty="0">
                <a:solidFill>
                  <a:srgbClr val="FF0000"/>
                </a:solidFill>
              </a:rPr>
              <a:t>duct cells </a:t>
            </a:r>
            <a:r>
              <a:rPr lang="en-GB" sz="1600" dirty="0"/>
              <a:t>secrete </a:t>
            </a:r>
            <a:r>
              <a:rPr lang="en-GB" sz="1600" dirty="0">
                <a:solidFill>
                  <a:srgbClr val="FF0000"/>
                </a:solidFill>
              </a:rPr>
              <a:t>HCO3-</a:t>
            </a:r>
            <a:r>
              <a:rPr lang="en-GB" sz="1600" dirty="0"/>
              <a:t> into the </a:t>
            </a:r>
            <a:r>
              <a:rPr lang="en-GB" sz="1600" dirty="0">
                <a:solidFill>
                  <a:srgbClr val="FF0000"/>
                </a:solidFill>
              </a:rPr>
              <a:t>duct lumen </a:t>
            </a:r>
            <a:r>
              <a:rPr lang="en-GB" sz="1600" dirty="0">
                <a:solidFill>
                  <a:schemeClr val="tx1"/>
                </a:solidFill>
              </a:rPr>
              <a:t>via</a:t>
            </a:r>
            <a:r>
              <a:rPr lang="en-GB" sz="1600" dirty="0">
                <a:solidFill>
                  <a:srgbClr val="FF0000"/>
                </a:solidFill>
              </a:rPr>
              <a:t> Cl-/HCO3- exchanger</a:t>
            </a:r>
          </a:p>
          <a:p>
            <a:r>
              <a:rPr lang="en-GB" sz="1600" dirty="0">
                <a:solidFill>
                  <a:srgbClr val="FF0000"/>
                </a:solidFill>
              </a:rPr>
              <a:t>HCO3-</a:t>
            </a:r>
            <a:r>
              <a:rPr lang="en-GB" sz="1600" dirty="0"/>
              <a:t> comes from the </a:t>
            </a:r>
            <a:r>
              <a:rPr lang="en-GB" sz="1600" dirty="0">
                <a:solidFill>
                  <a:srgbClr val="FF0000"/>
                </a:solidFill>
              </a:rPr>
              <a:t>disassociation of H2CO3 </a:t>
            </a:r>
            <a:r>
              <a:rPr lang="en-GB" sz="1600" dirty="0"/>
              <a:t>(carbonic acid)</a:t>
            </a:r>
          </a:p>
          <a:p>
            <a:r>
              <a:rPr lang="en-GB" sz="1600" dirty="0"/>
              <a:t>The </a:t>
            </a:r>
            <a:r>
              <a:rPr lang="en-GB" sz="1600" dirty="0">
                <a:solidFill>
                  <a:srgbClr val="FF0000"/>
                </a:solidFill>
              </a:rPr>
              <a:t>Cl-</a:t>
            </a:r>
            <a:r>
              <a:rPr lang="en-GB" sz="1600" dirty="0"/>
              <a:t> is </a:t>
            </a:r>
            <a:r>
              <a:rPr lang="en-GB" sz="1600" dirty="0">
                <a:solidFill>
                  <a:srgbClr val="FF0000"/>
                </a:solidFill>
              </a:rPr>
              <a:t>recycled</a:t>
            </a:r>
            <a:r>
              <a:rPr lang="en-GB" sz="1600" dirty="0"/>
              <a:t> back into the lumen via a </a:t>
            </a:r>
            <a:r>
              <a:rPr lang="en-GB" sz="1600" dirty="0">
                <a:solidFill>
                  <a:srgbClr val="FF0000"/>
                </a:solidFill>
              </a:rPr>
              <a:t>CFTR channel   </a:t>
            </a:r>
          </a:p>
          <a:p>
            <a:pPr marL="50800" indent="0">
              <a:buNone/>
            </a:pPr>
            <a:endParaRPr lang="en-GB" sz="1600" dirty="0"/>
          </a:p>
          <a:p>
            <a:pPr marL="50800" indent="0">
              <a:buNone/>
            </a:pPr>
            <a:endParaRPr lang="en-GB" sz="1600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7C73C44-2FA7-4FC5-99BA-1F465119C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Exocrine Pancreas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4" descr="0uct lumen &#10;iIIary &#10;BasoIateral &#10;нао &#10;Carbonic anhydrase &#10;Na*/H• exchanger &#10;Н2СО З &#10;АТР &#10;+ НСО3¯ &#10;АОР &#10;СГ -нсоз &#10;- exchanger &#10;ГАМР ">
            <a:extLst>
              <a:ext uri="{FF2B5EF4-FFF2-40B4-BE49-F238E27FC236}">
                <a16:creationId xmlns:a16="http://schemas.microsoft.com/office/drawing/2014/main" id="{35B9662F-CFAA-43CB-B432-431E692D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68" y="4272876"/>
            <a:ext cx="5188264" cy="258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39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81F6-B278-4F58-8CCC-F0894B15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846320" cy="4525963"/>
          </a:xfrm>
        </p:spPr>
        <p:txBody>
          <a:bodyPr/>
          <a:lstStyle/>
          <a:p>
            <a:r>
              <a:rPr lang="en-GB" sz="1600" dirty="0">
                <a:solidFill>
                  <a:srgbClr val="FF0000"/>
                </a:solidFill>
              </a:rPr>
              <a:t>Cholecystokinin (CCK)</a:t>
            </a:r>
            <a:r>
              <a:rPr lang="en-GB" sz="1600" dirty="0"/>
              <a:t> is principle stimulus for delivery of </a:t>
            </a:r>
            <a:r>
              <a:rPr lang="en-GB" sz="1600" dirty="0">
                <a:solidFill>
                  <a:srgbClr val="FF0000"/>
                </a:solidFill>
              </a:rPr>
              <a:t>pancreatic enzymes </a:t>
            </a:r>
            <a:r>
              <a:rPr lang="en-GB" sz="1600" dirty="0"/>
              <a:t>into </a:t>
            </a:r>
            <a:r>
              <a:rPr lang="en-GB" sz="1600" dirty="0">
                <a:solidFill>
                  <a:srgbClr val="FF0000"/>
                </a:solidFill>
              </a:rPr>
              <a:t>duodenum</a:t>
            </a:r>
          </a:p>
          <a:p>
            <a:endParaRPr lang="en-GB" sz="1600" dirty="0"/>
          </a:p>
          <a:p>
            <a:r>
              <a:rPr lang="en-GB" sz="1600" dirty="0"/>
              <a:t>Secreted enzymes are either </a:t>
            </a:r>
            <a:r>
              <a:rPr lang="en-GB" sz="1600" dirty="0">
                <a:solidFill>
                  <a:srgbClr val="FF0000"/>
                </a:solidFill>
              </a:rPr>
              <a:t>active</a:t>
            </a:r>
            <a:r>
              <a:rPr lang="en-GB" sz="1600" dirty="0"/>
              <a:t> or </a:t>
            </a:r>
            <a:r>
              <a:rPr lang="en-GB" sz="1600" dirty="0">
                <a:solidFill>
                  <a:srgbClr val="FF0000"/>
                </a:solidFill>
              </a:rPr>
              <a:t>precursors</a:t>
            </a:r>
            <a:r>
              <a:rPr lang="en-GB" sz="1600" dirty="0"/>
              <a:t> (</a:t>
            </a:r>
            <a:r>
              <a:rPr lang="en-GB" sz="1600" dirty="0">
                <a:solidFill>
                  <a:srgbClr val="FF0000"/>
                </a:solidFill>
              </a:rPr>
              <a:t>zymogens</a:t>
            </a:r>
            <a:r>
              <a:rPr lang="en-GB" sz="1600" dirty="0"/>
              <a:t>)</a:t>
            </a:r>
          </a:p>
          <a:p>
            <a:pPr marL="50800" indent="0">
              <a:buNone/>
            </a:pPr>
            <a:r>
              <a:rPr lang="en-GB" sz="1600" dirty="0"/>
              <a:t>Active enzymes:</a:t>
            </a:r>
          </a:p>
          <a:p>
            <a:r>
              <a:rPr lang="en-GB" sz="1600" dirty="0">
                <a:solidFill>
                  <a:srgbClr val="FF0000"/>
                </a:solidFill>
              </a:rPr>
              <a:t>Alpha-amylase</a:t>
            </a:r>
            <a:r>
              <a:rPr lang="en-GB" sz="1600" dirty="0"/>
              <a:t> – converts </a:t>
            </a:r>
            <a:r>
              <a:rPr lang="en-GB" sz="1600" dirty="0">
                <a:solidFill>
                  <a:srgbClr val="FF0000"/>
                </a:solidFill>
              </a:rPr>
              <a:t>starch into maltose</a:t>
            </a:r>
          </a:p>
          <a:p>
            <a:r>
              <a:rPr lang="en-GB" sz="1600" dirty="0">
                <a:solidFill>
                  <a:srgbClr val="FF0000"/>
                </a:solidFill>
              </a:rPr>
              <a:t>Lipase</a:t>
            </a:r>
            <a:r>
              <a:rPr lang="en-GB" sz="1600" dirty="0"/>
              <a:t> – Converts </a:t>
            </a:r>
            <a:r>
              <a:rPr lang="en-GB" sz="1600" dirty="0">
                <a:solidFill>
                  <a:srgbClr val="FF0000"/>
                </a:solidFill>
              </a:rPr>
              <a:t>triglycerides into monoglycerides + fatty acid</a:t>
            </a:r>
          </a:p>
          <a:p>
            <a:pPr marL="50800" indent="0">
              <a:buNone/>
            </a:pPr>
            <a:r>
              <a:rPr lang="en-GB" sz="1600" dirty="0"/>
              <a:t>Precursors (zymogens):</a:t>
            </a:r>
          </a:p>
          <a:p>
            <a:r>
              <a:rPr lang="en-GB" sz="1600" dirty="0">
                <a:solidFill>
                  <a:srgbClr val="FF0000"/>
                </a:solidFill>
              </a:rPr>
              <a:t>Protects</a:t>
            </a:r>
            <a:r>
              <a:rPr lang="en-GB" sz="1600" dirty="0"/>
              <a:t> pancreatic cells from </a:t>
            </a:r>
            <a:r>
              <a:rPr lang="en-GB" sz="1600" dirty="0">
                <a:solidFill>
                  <a:srgbClr val="FF0000"/>
                </a:solidFill>
              </a:rPr>
              <a:t>autodigestion</a:t>
            </a:r>
          </a:p>
          <a:p>
            <a:r>
              <a:rPr lang="en-GB" sz="1600" dirty="0">
                <a:solidFill>
                  <a:srgbClr val="FF0000"/>
                </a:solidFill>
              </a:rPr>
              <a:t>Zymogens</a:t>
            </a:r>
            <a:r>
              <a:rPr lang="en-GB" sz="1600" dirty="0"/>
              <a:t> are mostly </a:t>
            </a:r>
            <a:r>
              <a:rPr lang="en-GB" sz="1600" dirty="0">
                <a:solidFill>
                  <a:srgbClr val="FF0000"/>
                </a:solidFill>
              </a:rPr>
              <a:t>activated</a:t>
            </a:r>
            <a:r>
              <a:rPr lang="en-GB" sz="1600" dirty="0"/>
              <a:t> by </a:t>
            </a:r>
            <a:r>
              <a:rPr lang="en-GB" sz="1600" dirty="0">
                <a:solidFill>
                  <a:srgbClr val="FF0000"/>
                </a:solidFill>
              </a:rPr>
              <a:t>enterokinase</a:t>
            </a:r>
            <a:r>
              <a:rPr lang="en-GB" sz="1600" dirty="0"/>
              <a:t> in </a:t>
            </a:r>
            <a:r>
              <a:rPr lang="en-GB" sz="1600" dirty="0">
                <a:solidFill>
                  <a:srgbClr val="FF0000"/>
                </a:solidFill>
              </a:rPr>
              <a:t>intestinal epithelial cells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Trypsinogen</a:t>
            </a:r>
            <a:r>
              <a:rPr lang="en-GB" sz="1600" dirty="0"/>
              <a:t> -&gt; </a:t>
            </a:r>
            <a:r>
              <a:rPr lang="en-GB" sz="1600" dirty="0">
                <a:solidFill>
                  <a:srgbClr val="FF0000"/>
                </a:solidFill>
              </a:rPr>
              <a:t>Trypsin</a:t>
            </a:r>
          </a:p>
          <a:p>
            <a:r>
              <a:rPr lang="en-GB" sz="1600" dirty="0">
                <a:solidFill>
                  <a:srgbClr val="FF0000"/>
                </a:solidFill>
              </a:rPr>
              <a:t>Chymotrypsinogen</a:t>
            </a:r>
            <a:r>
              <a:rPr lang="en-GB" sz="1600" dirty="0"/>
              <a:t> -&gt; </a:t>
            </a:r>
            <a:r>
              <a:rPr lang="en-GB" sz="1600" dirty="0">
                <a:solidFill>
                  <a:srgbClr val="FF0000"/>
                </a:solidFill>
              </a:rPr>
              <a:t>Chymotrypsin</a:t>
            </a:r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7C73C44-2FA7-4FC5-99BA-1F465119C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544" y="250254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Enzyme secretio</a:t>
            </a:r>
            <a:r>
              <a:rPr lang="en-GB" sz="3200" dirty="0">
                <a:solidFill>
                  <a:schemeClr val="bg1"/>
                </a:solidFill>
              </a:rPr>
              <a:t>n and Inhibition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B00791-A034-4817-ABBA-D8DDD139D6B7}"/>
              </a:ext>
            </a:extLst>
          </p:cNvPr>
          <p:cNvSpPr txBox="1"/>
          <p:nvPr/>
        </p:nvSpPr>
        <p:spPr>
          <a:xfrm>
            <a:off x="5779008" y="1603248"/>
            <a:ext cx="27675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Inhibition</a:t>
            </a:r>
            <a:r>
              <a:rPr lang="en-GB" dirty="0"/>
              <a:t>: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Somatostatin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is a powerful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inhibitor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of pancreatic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exocrine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secretion and gastric acid secretion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Produced by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delta/ D cells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in the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Islets of Langerhans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D04E3-BC6E-46C1-8CA2-C3C2E5AAD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4060133"/>
            <a:ext cx="3484498" cy="264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19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81F6-B278-4F58-8CCC-F0894B15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748016" cy="4544568"/>
          </a:xfrm>
        </p:spPr>
        <p:txBody>
          <a:bodyPr/>
          <a:lstStyle/>
          <a:p>
            <a:r>
              <a:rPr lang="en-GB" sz="1600" dirty="0"/>
              <a:t>Most </a:t>
            </a:r>
            <a:r>
              <a:rPr lang="en-GB" sz="1600" dirty="0">
                <a:solidFill>
                  <a:srgbClr val="FF0000"/>
                </a:solidFill>
              </a:rPr>
              <a:t>secretion</a:t>
            </a:r>
            <a:r>
              <a:rPr lang="en-GB" sz="1600" dirty="0"/>
              <a:t> is controlled by </a:t>
            </a:r>
            <a:r>
              <a:rPr lang="en-GB" sz="1600" dirty="0">
                <a:solidFill>
                  <a:srgbClr val="FF0000"/>
                </a:solidFill>
              </a:rPr>
              <a:t>intestinal stimuli </a:t>
            </a:r>
            <a:r>
              <a:rPr lang="en-GB" sz="1600" dirty="0">
                <a:solidFill>
                  <a:schemeClr val="tx1"/>
                </a:solidFill>
              </a:rPr>
              <a:t>and release of </a:t>
            </a:r>
            <a:r>
              <a:rPr lang="en-GB" sz="1600" dirty="0">
                <a:solidFill>
                  <a:srgbClr val="FF0000"/>
                </a:solidFill>
              </a:rPr>
              <a:t>CCK</a:t>
            </a:r>
          </a:p>
          <a:p>
            <a:r>
              <a:rPr lang="en-GB" sz="1600" dirty="0"/>
              <a:t>However, </a:t>
            </a:r>
            <a:r>
              <a:rPr lang="en-GB" sz="1600" dirty="0">
                <a:solidFill>
                  <a:srgbClr val="FF0000"/>
                </a:solidFill>
              </a:rPr>
              <a:t>two</a:t>
            </a:r>
            <a:r>
              <a:rPr lang="en-GB" sz="1600" dirty="0"/>
              <a:t> other phases also play a role</a:t>
            </a:r>
          </a:p>
          <a:p>
            <a:pPr marL="50800" indent="0">
              <a:buNone/>
            </a:pPr>
            <a:endParaRPr lang="en-GB" sz="1600" dirty="0"/>
          </a:p>
          <a:p>
            <a:pPr marL="50800" indent="0">
              <a:buNone/>
            </a:pPr>
            <a:r>
              <a:rPr lang="en-GB" sz="1600" dirty="0">
                <a:solidFill>
                  <a:srgbClr val="FF0000"/>
                </a:solidFill>
              </a:rPr>
              <a:t>Cephalic</a:t>
            </a:r>
            <a:r>
              <a:rPr lang="en-GB" sz="1600" dirty="0"/>
              <a:t> phase:</a:t>
            </a:r>
          </a:p>
          <a:p>
            <a:r>
              <a:rPr lang="en-GB" sz="1600" dirty="0">
                <a:solidFill>
                  <a:srgbClr val="FF0000"/>
                </a:solidFill>
              </a:rPr>
              <a:t>Sensory</a:t>
            </a:r>
            <a:r>
              <a:rPr lang="en-GB" sz="1600" dirty="0"/>
              <a:t> experience </a:t>
            </a:r>
          </a:p>
          <a:p>
            <a:r>
              <a:rPr lang="en-GB" sz="1600" dirty="0">
                <a:solidFill>
                  <a:srgbClr val="FF0000"/>
                </a:solidFill>
              </a:rPr>
              <a:t>Seeing</a:t>
            </a:r>
            <a:r>
              <a:rPr lang="en-GB" sz="1600" dirty="0"/>
              <a:t> and </a:t>
            </a:r>
            <a:r>
              <a:rPr lang="en-GB" sz="1600" dirty="0">
                <a:solidFill>
                  <a:srgbClr val="FF0000"/>
                </a:solidFill>
              </a:rPr>
              <a:t>eating</a:t>
            </a:r>
            <a:r>
              <a:rPr lang="en-GB" sz="1600" dirty="0"/>
              <a:t> food</a:t>
            </a:r>
          </a:p>
          <a:p>
            <a:r>
              <a:rPr lang="en-GB" sz="1600" dirty="0">
                <a:solidFill>
                  <a:srgbClr val="FF0000"/>
                </a:solidFill>
              </a:rPr>
              <a:t>Parasympathetic vagus nerve stimulation to acinar cells</a:t>
            </a:r>
          </a:p>
          <a:p>
            <a:r>
              <a:rPr lang="en-GB" sz="1600" dirty="0"/>
              <a:t>Produce </a:t>
            </a:r>
            <a:r>
              <a:rPr lang="en-GB" sz="1600" dirty="0">
                <a:solidFill>
                  <a:srgbClr val="FF0000"/>
                </a:solidFill>
              </a:rPr>
              <a:t>digestive enzymes</a:t>
            </a:r>
          </a:p>
          <a:p>
            <a:pPr marL="50800" indent="0">
              <a:buNone/>
            </a:pPr>
            <a:endParaRPr lang="en-GB" sz="1600" dirty="0"/>
          </a:p>
          <a:p>
            <a:pPr marL="50800" indent="0">
              <a:buNone/>
            </a:pPr>
            <a:r>
              <a:rPr lang="en-GB" sz="1600" dirty="0">
                <a:solidFill>
                  <a:srgbClr val="FF0000"/>
                </a:solidFill>
              </a:rPr>
              <a:t>Gastric</a:t>
            </a:r>
            <a:r>
              <a:rPr lang="en-GB" sz="1600" dirty="0"/>
              <a:t> phase</a:t>
            </a:r>
          </a:p>
          <a:p>
            <a:r>
              <a:rPr lang="en-GB" sz="1600" dirty="0">
                <a:solidFill>
                  <a:srgbClr val="FF0000"/>
                </a:solidFill>
              </a:rPr>
              <a:t>Presence</a:t>
            </a:r>
            <a:r>
              <a:rPr lang="en-GB" sz="1600" dirty="0"/>
              <a:t> of food </a:t>
            </a:r>
            <a:r>
              <a:rPr lang="en-GB" sz="1600" dirty="0">
                <a:solidFill>
                  <a:srgbClr val="FF0000"/>
                </a:solidFill>
              </a:rPr>
              <a:t>within stomach</a:t>
            </a:r>
          </a:p>
          <a:p>
            <a:r>
              <a:rPr lang="en-GB" sz="1600" dirty="0">
                <a:solidFill>
                  <a:srgbClr val="FF0000"/>
                </a:solidFill>
              </a:rPr>
              <a:t>Parasympathetic X nerve stimulation to acinar cells</a:t>
            </a:r>
          </a:p>
          <a:p>
            <a:r>
              <a:rPr lang="en-GB" sz="1600" dirty="0"/>
              <a:t>Produce </a:t>
            </a:r>
            <a:r>
              <a:rPr lang="en-GB" sz="1600" dirty="0">
                <a:solidFill>
                  <a:srgbClr val="FF0000"/>
                </a:solidFill>
              </a:rPr>
              <a:t>digestive enzymes</a:t>
            </a:r>
          </a:p>
          <a:p>
            <a:endParaRPr lang="en-GB" sz="1600" dirty="0"/>
          </a:p>
          <a:p>
            <a:pPr marL="50800" indent="0">
              <a:buNone/>
            </a:pPr>
            <a:r>
              <a:rPr lang="en-GB" sz="1600" dirty="0"/>
              <a:t>By the end of these phases, pancreas </a:t>
            </a:r>
            <a:r>
              <a:rPr lang="en-GB" sz="1600" dirty="0">
                <a:solidFill>
                  <a:srgbClr val="FF0000"/>
                </a:solidFill>
              </a:rPr>
              <a:t>ducts</a:t>
            </a:r>
            <a:r>
              <a:rPr lang="en-GB" sz="1600" dirty="0"/>
              <a:t> are </a:t>
            </a:r>
            <a:r>
              <a:rPr lang="en-GB" sz="1600" dirty="0">
                <a:solidFill>
                  <a:srgbClr val="FF0000"/>
                </a:solidFill>
              </a:rPr>
              <a:t>filled</a:t>
            </a:r>
            <a:r>
              <a:rPr lang="en-GB" sz="1600" dirty="0"/>
              <a:t> and </a:t>
            </a:r>
            <a:r>
              <a:rPr lang="en-GB" sz="1600" dirty="0">
                <a:solidFill>
                  <a:srgbClr val="FF0000"/>
                </a:solidFill>
              </a:rPr>
              <a:t>ready</a:t>
            </a:r>
            <a:r>
              <a:rPr lang="en-GB" sz="1600" dirty="0"/>
              <a:t> to release </a:t>
            </a:r>
            <a:r>
              <a:rPr lang="en-GB" sz="1600" dirty="0">
                <a:solidFill>
                  <a:srgbClr val="FF0000"/>
                </a:solidFill>
              </a:rPr>
              <a:t>enzymes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FF0000"/>
                </a:solidFill>
              </a:rPr>
              <a:t>zymogens</a:t>
            </a:r>
            <a:r>
              <a:rPr lang="en-GB" sz="1600" dirty="0"/>
              <a:t>, and </a:t>
            </a:r>
            <a:r>
              <a:rPr lang="en-GB" sz="1600" dirty="0">
                <a:solidFill>
                  <a:srgbClr val="FF0000"/>
                </a:solidFill>
              </a:rPr>
              <a:t>bicarbonate</a:t>
            </a:r>
            <a:r>
              <a:rPr lang="en-GB" sz="1600" dirty="0"/>
              <a:t> into </a:t>
            </a:r>
            <a:r>
              <a:rPr lang="en-GB" sz="1600" dirty="0">
                <a:solidFill>
                  <a:srgbClr val="FF0000"/>
                </a:solidFill>
              </a:rPr>
              <a:t>duodenum</a:t>
            </a:r>
            <a:r>
              <a:rPr lang="en-GB" sz="1600" dirty="0"/>
              <a:t> </a:t>
            </a:r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7C73C44-2FA7-4FC5-99BA-1F465119C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544" y="250254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Phases of secretion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648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81F6-B278-4F58-8CCC-F0894B15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65150" indent="-514350">
              <a:buAutoNum type="arabicPeriod"/>
            </a:pPr>
            <a:r>
              <a:rPr lang="en-GB" dirty="0"/>
              <a:t>What is produced from D cells and what are its effects on the pancreas?</a:t>
            </a:r>
          </a:p>
          <a:p>
            <a:pPr marL="565150" indent="-514350">
              <a:buAutoNum type="arabicPeriod"/>
            </a:pPr>
            <a:r>
              <a:rPr lang="en-GB" dirty="0"/>
              <a:t>What is bile made of?</a:t>
            </a:r>
          </a:p>
          <a:p>
            <a:pPr marL="565150" indent="-514350">
              <a:buAutoNum type="arabicPeriod"/>
            </a:pPr>
            <a:r>
              <a:rPr lang="en-GB" dirty="0"/>
              <a:t>Where do bile salts begin to be reabsorbed and where is the majority reabsorbed?</a:t>
            </a:r>
          </a:p>
          <a:p>
            <a:pPr marL="565150" indent="-514350">
              <a:buAutoNum type="arabicPeriod"/>
            </a:pPr>
            <a:r>
              <a:rPr lang="en-GB" dirty="0"/>
              <a:t>Vitamin K is important for coagulation. Why would a patient with low bile content have a coagulation disorder?</a:t>
            </a:r>
          </a:p>
          <a:p>
            <a:pPr marL="565150" indent="-514350">
              <a:buAutoNum type="arabicPeriod"/>
            </a:pPr>
            <a:r>
              <a:rPr lang="en-GB" dirty="0"/>
              <a:t>Where in the gut is iron absorbed and where is it stored?</a:t>
            </a:r>
          </a:p>
          <a:p>
            <a:pPr marL="565150" indent="-514350">
              <a:buAutoNum type="arabicPeriod"/>
            </a:pPr>
            <a:endParaRPr lang="en-GB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7C73C44-2FA7-4FC5-99BA-1F465119C3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970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54FEA-55B0-499A-BF19-B6285F73E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436" y="1625252"/>
            <a:ext cx="8229600" cy="4525963"/>
          </a:xfrm>
        </p:spPr>
        <p:txBody>
          <a:bodyPr/>
          <a:lstStyle/>
          <a:p>
            <a:pPr marL="50800" indent="0">
              <a:buNone/>
            </a:pPr>
            <a:r>
              <a:rPr lang="en-GB" dirty="0"/>
              <a:t>6. How is the pigment conjugated bilirubin formed? (start from haem)</a:t>
            </a:r>
          </a:p>
          <a:p>
            <a:pPr marL="50800" indent="0">
              <a:buNone/>
            </a:pPr>
            <a:r>
              <a:rPr lang="en-GB" dirty="0"/>
              <a:t>7. What is the purpose of the entero-hepatic system?</a:t>
            </a:r>
          </a:p>
          <a:p>
            <a:pPr marL="50800" indent="0">
              <a:buNone/>
            </a:pPr>
            <a:r>
              <a:rPr lang="en-GB" dirty="0"/>
              <a:t>8. Most of the coagulation factors are produced where in the body? With the exceptions of which factors? </a:t>
            </a:r>
          </a:p>
          <a:p>
            <a:pPr marL="50800" indent="0">
              <a:buNone/>
            </a:pPr>
            <a:r>
              <a:rPr lang="en-GB" dirty="0"/>
              <a:t>9. What are the fat soluble vitamins?</a:t>
            </a:r>
          </a:p>
          <a:p>
            <a:pPr marL="50800" indent="0">
              <a:buNone/>
            </a:pPr>
            <a:r>
              <a:rPr lang="en-GB" dirty="0"/>
              <a:t>10. What is the purpose of phase 1 and 2 reactions and what type of enzymes facilitate this?</a:t>
            </a:r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85A29C74-E499-4FF1-9B86-FC019306CC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0199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78"/>
          <p:cNvPicPr preferRelativeResize="0"/>
          <p:nvPr/>
        </p:nvPicPr>
        <p:blipFill rotWithShape="1">
          <a:blip r:embed="rId3">
            <a:alphaModFix/>
          </a:blip>
          <a:srcRect r="3646"/>
          <a:stretch/>
        </p:blipFill>
        <p:spPr>
          <a:xfrm>
            <a:off x="1474242" y="0"/>
            <a:ext cx="6134099" cy="6858000"/>
          </a:xfrm>
          <a:prstGeom prst="rect">
            <a:avLst/>
          </a:prstGeom>
          <a:noFill/>
          <a:ln w="9525" cap="flat" cmpd="sng">
            <a:solidFill>
              <a:srgbClr val="29326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body" idx="1"/>
          </p:nvPr>
        </p:nvSpPr>
        <p:spPr>
          <a:xfrm>
            <a:off x="571500" y="1543050"/>
            <a:ext cx="7524750" cy="4121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GB" dirty="0"/>
              <a:t>What we’ll cover:</a:t>
            </a:r>
          </a:p>
          <a:p>
            <a:pPr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dirty="0"/>
              <a:t>Fat soluble vitamins (A, D, E, K)</a:t>
            </a:r>
          </a:p>
          <a:p>
            <a:pPr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dirty="0"/>
              <a:t>Vitamin B12</a:t>
            </a:r>
          </a:p>
          <a:p>
            <a:pPr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dirty="0"/>
              <a:t>Iron storage and metabolism</a:t>
            </a:r>
          </a:p>
          <a:p>
            <a:pPr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dirty="0"/>
              <a:t>Glycogen </a:t>
            </a:r>
          </a:p>
        </p:txBody>
      </p:sp>
      <p:sp>
        <p:nvSpPr>
          <p:cNvPr id="107" name="Google Shape;107;p3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457200" y="239712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920909" y="518824"/>
            <a:ext cx="77658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Liver Storage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43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C657D-56A5-4673-8707-375F50E36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310481"/>
            <a:ext cx="4038599" cy="5105400"/>
          </a:xfrm>
        </p:spPr>
        <p:txBody>
          <a:bodyPr/>
          <a:lstStyle/>
          <a:p>
            <a:pPr marL="50800" indent="0">
              <a:buNone/>
            </a:pPr>
            <a:r>
              <a:rPr lang="en-GB" sz="1600" dirty="0"/>
              <a:t>Vitamin </a:t>
            </a:r>
            <a:r>
              <a:rPr lang="en-GB" sz="1600" dirty="0">
                <a:solidFill>
                  <a:srgbClr val="FF0000"/>
                </a:solidFill>
              </a:rPr>
              <a:t>A</a:t>
            </a:r>
            <a:r>
              <a:rPr lang="en-GB" sz="1600" dirty="0"/>
              <a:t> aka </a:t>
            </a:r>
            <a:r>
              <a:rPr lang="en-GB" sz="1600" dirty="0">
                <a:solidFill>
                  <a:srgbClr val="FF0000"/>
                </a:solidFill>
              </a:rPr>
              <a:t>retinol</a:t>
            </a:r>
            <a:r>
              <a:rPr lang="en-GB" sz="1600" dirty="0"/>
              <a:t>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Stored in </a:t>
            </a:r>
            <a:r>
              <a:rPr lang="en-GB" sz="1600" dirty="0">
                <a:solidFill>
                  <a:srgbClr val="FF0000"/>
                </a:solidFill>
              </a:rPr>
              <a:t>stellate cells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Stored as </a:t>
            </a:r>
            <a:r>
              <a:rPr lang="en-GB" sz="1600" dirty="0">
                <a:solidFill>
                  <a:srgbClr val="FF0000"/>
                </a:solidFill>
              </a:rPr>
              <a:t>retinyl ester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Converted to active form by lecithin retinol acyltransferase (LRA)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Active form: </a:t>
            </a:r>
            <a:r>
              <a:rPr lang="en-GB" sz="1600" dirty="0">
                <a:solidFill>
                  <a:srgbClr val="FF0000"/>
                </a:solidFill>
              </a:rPr>
              <a:t>retinol</a:t>
            </a:r>
          </a:p>
          <a:p>
            <a:pPr marL="5080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5080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Vitamin </a:t>
            </a:r>
            <a:r>
              <a:rPr lang="en-GB" sz="1600" dirty="0">
                <a:solidFill>
                  <a:srgbClr val="FF0000"/>
                </a:solidFill>
              </a:rPr>
              <a:t>D</a:t>
            </a:r>
            <a:r>
              <a:rPr lang="en-GB" sz="1600" dirty="0">
                <a:solidFill>
                  <a:schemeClr val="tx1"/>
                </a:solidFill>
              </a:rPr>
              <a:t> aka </a:t>
            </a:r>
            <a:r>
              <a:rPr lang="en-GB" sz="1600" dirty="0">
                <a:solidFill>
                  <a:srgbClr val="FF0000"/>
                </a:solidFill>
              </a:rPr>
              <a:t>cholecalciferol</a:t>
            </a:r>
            <a:r>
              <a:rPr lang="en-GB" sz="1600" dirty="0">
                <a:solidFill>
                  <a:schemeClr val="tx1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Produced in body as </a:t>
            </a:r>
            <a:r>
              <a:rPr lang="en-GB" sz="1600" dirty="0">
                <a:solidFill>
                  <a:srgbClr val="FF0000"/>
                </a:solidFill>
              </a:rPr>
              <a:t>cholecalciferol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Found in food as </a:t>
            </a:r>
            <a:r>
              <a:rPr lang="en-GB" sz="1600" dirty="0">
                <a:solidFill>
                  <a:srgbClr val="FF0000"/>
                </a:solidFill>
              </a:rPr>
              <a:t>ergocalciferol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Metabolised in the liver before becoming the active form</a:t>
            </a:r>
          </a:p>
          <a:p>
            <a:pPr marL="5080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5080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Vitamin </a:t>
            </a:r>
            <a:r>
              <a:rPr lang="en-GB" sz="1600" dirty="0">
                <a:solidFill>
                  <a:srgbClr val="FF0000"/>
                </a:solidFill>
              </a:rPr>
              <a:t>E</a:t>
            </a:r>
            <a:r>
              <a:rPr lang="en-GB" sz="1600" dirty="0">
                <a:solidFill>
                  <a:schemeClr val="tx1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Family of 8 fat soluble compounds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Anti-oxidants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Stored in either </a:t>
            </a:r>
            <a:r>
              <a:rPr lang="en-GB" sz="1600" dirty="0">
                <a:solidFill>
                  <a:srgbClr val="FF0000"/>
                </a:solidFill>
              </a:rPr>
              <a:t>liver or adipose tissue </a:t>
            </a:r>
          </a:p>
          <a:p>
            <a:pPr marL="5080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5080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50800" indent="0"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C1471-BDB7-4F4C-B03E-6C2F36AB467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48200" y="1310481"/>
            <a:ext cx="4038599" cy="4525963"/>
          </a:xfrm>
        </p:spPr>
        <p:txBody>
          <a:bodyPr/>
          <a:lstStyle/>
          <a:p>
            <a:pPr marL="50800" indent="0">
              <a:buNone/>
            </a:pPr>
            <a:r>
              <a:rPr lang="en-GB" sz="1600" dirty="0"/>
              <a:t>Vitamin </a:t>
            </a:r>
            <a:r>
              <a:rPr lang="en-GB" sz="1600" dirty="0">
                <a:solidFill>
                  <a:srgbClr val="FF0000"/>
                </a:solidFill>
              </a:rPr>
              <a:t>K</a:t>
            </a:r>
            <a:r>
              <a:rPr lang="en-GB" sz="16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Two</a:t>
            </a:r>
            <a:r>
              <a:rPr lang="en-GB" sz="1600" dirty="0"/>
              <a:t> forms of vit K. Acquired from either </a:t>
            </a:r>
            <a:r>
              <a:rPr lang="en-GB" sz="1600" dirty="0">
                <a:solidFill>
                  <a:srgbClr val="FF0000"/>
                </a:solidFill>
              </a:rPr>
              <a:t>plant</a:t>
            </a:r>
            <a:r>
              <a:rPr lang="en-GB" sz="1600" dirty="0"/>
              <a:t> or </a:t>
            </a:r>
            <a:r>
              <a:rPr lang="en-GB" sz="1600" dirty="0">
                <a:solidFill>
                  <a:srgbClr val="FF0000"/>
                </a:solidFill>
              </a:rPr>
              <a:t>meat</a:t>
            </a:r>
            <a:r>
              <a:rPr lang="en-GB" sz="1600" dirty="0"/>
              <a:t> sources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Phylloquinone = </a:t>
            </a:r>
            <a:r>
              <a:rPr lang="en-GB" sz="1600" dirty="0">
                <a:solidFill>
                  <a:srgbClr val="FF0000"/>
                </a:solidFill>
              </a:rPr>
              <a:t>green leafy vegetables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Menaquinones = </a:t>
            </a:r>
            <a:r>
              <a:rPr lang="en-GB" sz="1600" dirty="0">
                <a:solidFill>
                  <a:srgbClr val="FF0000"/>
                </a:solidFill>
              </a:rPr>
              <a:t>animal sources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FF0000"/>
              </a:solidFill>
            </a:endParaRPr>
          </a:p>
          <a:p>
            <a:pPr marL="50800" indent="0">
              <a:buNone/>
            </a:pPr>
            <a:r>
              <a:rPr lang="en-GB" sz="1600" dirty="0"/>
              <a:t>Vitamin </a:t>
            </a:r>
            <a:r>
              <a:rPr lang="en-GB" sz="1600" dirty="0">
                <a:solidFill>
                  <a:srgbClr val="FF0000"/>
                </a:solidFill>
              </a:rPr>
              <a:t>B12</a:t>
            </a:r>
            <a:r>
              <a:rPr lang="en-GB" sz="1600" dirty="0"/>
              <a:t> aka </a:t>
            </a:r>
            <a:r>
              <a:rPr lang="en-GB" sz="1600" dirty="0">
                <a:solidFill>
                  <a:srgbClr val="FF0000"/>
                </a:solidFill>
              </a:rPr>
              <a:t>cobalamin</a:t>
            </a:r>
            <a:r>
              <a:rPr lang="en-GB" sz="1600" dirty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Acquired from </a:t>
            </a:r>
            <a:r>
              <a:rPr lang="en-GB" sz="1600" dirty="0">
                <a:solidFill>
                  <a:srgbClr val="FF0000"/>
                </a:solidFill>
              </a:rPr>
              <a:t>animal 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2 - 5mg </a:t>
            </a:r>
            <a:r>
              <a:rPr lang="en-GB" sz="1600" dirty="0">
                <a:solidFill>
                  <a:schemeClr val="tx1"/>
                </a:solidFill>
              </a:rPr>
              <a:t>stored in the body.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Stored</a:t>
            </a:r>
            <a:r>
              <a:rPr lang="en-GB" sz="1600" dirty="0">
                <a:solidFill>
                  <a:srgbClr val="FF0000"/>
                </a:solidFill>
              </a:rPr>
              <a:t> mainly </a:t>
            </a:r>
            <a:r>
              <a:rPr lang="en-GB" sz="1600" dirty="0">
                <a:solidFill>
                  <a:schemeClr val="tx1"/>
                </a:solidFill>
              </a:rPr>
              <a:t>in the </a:t>
            </a:r>
            <a:r>
              <a:rPr lang="en-GB" sz="1600" dirty="0">
                <a:solidFill>
                  <a:srgbClr val="FF0000"/>
                </a:solidFill>
              </a:rPr>
              <a:t>liver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FF0000"/>
              </a:solidFill>
            </a:endParaRPr>
          </a:p>
          <a:p>
            <a:pPr marL="50800" indent="0">
              <a:buNone/>
            </a:pPr>
            <a:r>
              <a:rPr lang="en-GB" sz="1600" dirty="0"/>
              <a:t>Vitamins </a:t>
            </a:r>
            <a:r>
              <a:rPr lang="en-GB" sz="1600" dirty="0">
                <a:solidFill>
                  <a:srgbClr val="FF0000"/>
                </a:solidFill>
              </a:rPr>
              <a:t>A, D, E, K </a:t>
            </a:r>
            <a:r>
              <a:rPr lang="en-GB" sz="1600" dirty="0"/>
              <a:t>are </a:t>
            </a:r>
            <a:r>
              <a:rPr lang="en-GB" sz="1600" dirty="0">
                <a:solidFill>
                  <a:srgbClr val="FF0000"/>
                </a:solidFill>
              </a:rPr>
              <a:t>FAT SOLUBLE</a:t>
            </a:r>
          </a:p>
          <a:p>
            <a:pPr marL="50800" indent="0">
              <a:buNone/>
            </a:pPr>
            <a:r>
              <a:rPr lang="en-GB" sz="1600" dirty="0">
                <a:solidFill>
                  <a:srgbClr val="FF0000"/>
                </a:solidFill>
              </a:rPr>
              <a:t>B12</a:t>
            </a:r>
            <a:r>
              <a:rPr lang="en-GB" sz="1600" dirty="0"/>
              <a:t> is </a:t>
            </a:r>
            <a:r>
              <a:rPr lang="en-GB" sz="1600" dirty="0">
                <a:solidFill>
                  <a:srgbClr val="FF0000"/>
                </a:solidFill>
              </a:rPr>
              <a:t>WATER-SOLUBLE</a:t>
            </a:r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B10B84BE-475C-4DAA-AC70-5329C9B81AD6}"/>
              </a:ext>
            </a:extLst>
          </p:cNvPr>
          <p:cNvSpPr txBox="1"/>
          <p:nvPr/>
        </p:nvSpPr>
        <p:spPr>
          <a:xfrm>
            <a:off x="557784" y="245077"/>
            <a:ext cx="8028432" cy="973519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Vitamin Storage</a:t>
            </a:r>
            <a:endParaRPr sz="32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556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body" idx="1"/>
          </p:nvPr>
        </p:nvSpPr>
        <p:spPr>
          <a:xfrm>
            <a:off x="571500" y="1543050"/>
            <a:ext cx="6658356" cy="4121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sz="1800" dirty="0"/>
              <a:t>Iron is bound to </a:t>
            </a:r>
            <a:r>
              <a:rPr lang="en-GB" sz="1800" dirty="0">
                <a:solidFill>
                  <a:srgbClr val="FF0000"/>
                </a:solidFill>
              </a:rPr>
              <a:t>TRANSFERRIN</a:t>
            </a:r>
            <a:r>
              <a:rPr lang="en-GB" sz="1800" dirty="0"/>
              <a:t> after being absorbed by duodenal epithelial cells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sz="1800" dirty="0"/>
              <a:t>Most is utilised by the body, rest is stored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sz="1800" dirty="0"/>
              <a:t>Most </a:t>
            </a:r>
            <a:r>
              <a:rPr lang="en-GB" sz="1800" dirty="0">
                <a:solidFill>
                  <a:srgbClr val="FF0000"/>
                </a:solidFill>
              </a:rPr>
              <a:t>stored</a:t>
            </a:r>
            <a:r>
              <a:rPr lang="en-GB" sz="1800" dirty="0"/>
              <a:t> iron is in the </a:t>
            </a:r>
            <a:r>
              <a:rPr lang="en-GB" sz="1800" dirty="0">
                <a:solidFill>
                  <a:srgbClr val="FF0000"/>
                </a:solidFill>
              </a:rPr>
              <a:t>liver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More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specifically, in </a:t>
            </a:r>
            <a:r>
              <a:rPr lang="en-GB" sz="1800" dirty="0">
                <a:solidFill>
                  <a:srgbClr val="FF0000"/>
                </a:solidFill>
              </a:rPr>
              <a:t>Kupffer</a:t>
            </a:r>
            <a:r>
              <a:rPr lang="en-GB" sz="1800" dirty="0">
                <a:solidFill>
                  <a:schemeClr val="tx1"/>
                </a:solidFill>
              </a:rPr>
              <a:t> cells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Stored in cells as </a:t>
            </a:r>
            <a:r>
              <a:rPr lang="en-GB" sz="1800" dirty="0">
                <a:solidFill>
                  <a:srgbClr val="FF0000"/>
                </a:solidFill>
              </a:rPr>
              <a:t>FERRITIN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GB" sz="1800" dirty="0">
                <a:solidFill>
                  <a:schemeClr val="tx1"/>
                </a:solidFill>
              </a:rPr>
              <a:t>Iron distribution: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</a:rPr>
              <a:t>50% </a:t>
            </a:r>
            <a:r>
              <a:rPr lang="en-GB" sz="1800" dirty="0">
                <a:solidFill>
                  <a:schemeClr val="tx1"/>
                </a:solidFill>
              </a:rPr>
              <a:t>is in </a:t>
            </a:r>
            <a:r>
              <a:rPr lang="en-GB" sz="1800" dirty="0">
                <a:solidFill>
                  <a:srgbClr val="FF0000"/>
                </a:solidFill>
              </a:rPr>
              <a:t>haemoglobin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</a:rPr>
              <a:t>25%</a:t>
            </a:r>
            <a:r>
              <a:rPr lang="en-GB" sz="1800" dirty="0">
                <a:solidFill>
                  <a:schemeClr val="tx1"/>
                </a:solidFill>
              </a:rPr>
              <a:t> is in </a:t>
            </a:r>
            <a:r>
              <a:rPr lang="en-GB" sz="1800" dirty="0">
                <a:solidFill>
                  <a:srgbClr val="FF0000"/>
                </a:solidFill>
              </a:rPr>
              <a:t>haem-containing proteins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</a:rPr>
              <a:t>25%</a:t>
            </a:r>
            <a:r>
              <a:rPr lang="en-GB" sz="1800" dirty="0">
                <a:solidFill>
                  <a:schemeClr val="tx1"/>
                </a:solidFill>
              </a:rPr>
              <a:t> is in </a:t>
            </a:r>
            <a:r>
              <a:rPr lang="en-GB" sz="1800" dirty="0">
                <a:solidFill>
                  <a:srgbClr val="FF0000"/>
                </a:solidFill>
              </a:rPr>
              <a:t>liver ferritin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457200" y="239712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920909" y="518824"/>
            <a:ext cx="77658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Iron Storage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13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F6B43-4F24-4DBC-A6A5-6782A0248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964905" cy="4525963"/>
          </a:xfrm>
        </p:spPr>
        <p:txBody>
          <a:bodyPr/>
          <a:lstStyle/>
          <a:p>
            <a:r>
              <a:rPr lang="en-GB" dirty="0"/>
              <a:t>Liver maintains </a:t>
            </a:r>
            <a:r>
              <a:rPr lang="en-GB" dirty="0">
                <a:solidFill>
                  <a:srgbClr val="FF0000"/>
                </a:solidFill>
              </a:rPr>
              <a:t>blood glucose </a:t>
            </a:r>
            <a:r>
              <a:rPr lang="en-GB" dirty="0"/>
              <a:t>levels</a:t>
            </a:r>
          </a:p>
          <a:p>
            <a:r>
              <a:rPr lang="en-GB" dirty="0">
                <a:solidFill>
                  <a:srgbClr val="FF0000"/>
                </a:solidFill>
              </a:rPr>
              <a:t>Excess</a:t>
            </a:r>
            <a:r>
              <a:rPr lang="en-GB" dirty="0"/>
              <a:t> glucose is stored as </a:t>
            </a:r>
            <a:r>
              <a:rPr lang="en-GB" dirty="0">
                <a:solidFill>
                  <a:srgbClr val="FF0000"/>
                </a:solidFill>
              </a:rPr>
              <a:t>glycogen</a:t>
            </a:r>
          </a:p>
          <a:p>
            <a:r>
              <a:rPr lang="en-GB" dirty="0"/>
              <a:t>Formation is stimulated by </a:t>
            </a:r>
            <a:r>
              <a:rPr lang="en-GB" dirty="0">
                <a:solidFill>
                  <a:srgbClr val="FF0000"/>
                </a:solidFill>
              </a:rPr>
              <a:t>insulin</a:t>
            </a:r>
            <a:r>
              <a:rPr lang="en-GB" dirty="0"/>
              <a:t> release</a:t>
            </a:r>
          </a:p>
          <a:p>
            <a:r>
              <a:rPr lang="en-GB" dirty="0"/>
              <a:t>Breakdown is stimulated by </a:t>
            </a:r>
            <a:r>
              <a:rPr lang="en-GB" dirty="0">
                <a:solidFill>
                  <a:srgbClr val="FF0000"/>
                </a:solidFill>
              </a:rPr>
              <a:t>glucagon</a:t>
            </a:r>
            <a:r>
              <a:rPr lang="en-GB" dirty="0"/>
              <a:t> release</a:t>
            </a:r>
          </a:p>
          <a:p>
            <a:r>
              <a:rPr lang="en-GB" dirty="0"/>
              <a:t>Liver is normally stores </a:t>
            </a:r>
            <a:r>
              <a:rPr lang="en-GB" dirty="0">
                <a:solidFill>
                  <a:srgbClr val="FF0000"/>
                </a:solidFill>
              </a:rPr>
              <a:t>100g</a:t>
            </a:r>
            <a:r>
              <a:rPr lang="en-GB" dirty="0"/>
              <a:t> of glycogen</a:t>
            </a:r>
          </a:p>
          <a:p>
            <a:r>
              <a:rPr lang="en-GB" dirty="0">
                <a:solidFill>
                  <a:srgbClr val="FF0000"/>
                </a:solidFill>
              </a:rPr>
              <a:t>300g</a:t>
            </a:r>
            <a:r>
              <a:rPr lang="en-GB" dirty="0"/>
              <a:t> is stored in skeletal muscle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89165C92-E8BD-4A15-AEDC-62DD8A7C2D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Glycogen </a:t>
            </a:r>
          </a:p>
        </p:txBody>
      </p:sp>
    </p:spTree>
    <p:extLst>
      <p:ext uri="{BB962C8B-B14F-4D97-AF65-F5344CB8AC3E}">
        <p14:creationId xmlns:p14="http://schemas.microsoft.com/office/powerpoint/2010/main" val="1250303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body" idx="1"/>
          </p:nvPr>
        </p:nvSpPr>
        <p:spPr>
          <a:xfrm>
            <a:off x="571500" y="1543050"/>
            <a:ext cx="6658356" cy="4121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Xenobiotics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ts val="2500"/>
            </a:pPr>
            <a:r>
              <a:rPr lang="en-GB" sz="2000" dirty="0">
                <a:solidFill>
                  <a:schemeClr val="tx1"/>
                </a:solidFill>
              </a:rPr>
              <a:t>Phase 1 and phase 2 reaction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Cytochrome P450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457200" y="239712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920909" y="518824"/>
            <a:ext cx="77658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Liver Detoxification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053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C4FF0-A904-4996-929C-EB133986F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Definition:</a:t>
            </a:r>
          </a:p>
          <a:p>
            <a:pPr marL="360000" indent="0">
              <a:buNone/>
            </a:pPr>
            <a:r>
              <a:rPr lang="en-GB" sz="1800" dirty="0"/>
              <a:t>- A </a:t>
            </a:r>
            <a:r>
              <a:rPr lang="en-GB" sz="1800" dirty="0">
                <a:solidFill>
                  <a:srgbClr val="FF0000"/>
                </a:solidFill>
              </a:rPr>
              <a:t>foreign</a:t>
            </a:r>
            <a:r>
              <a:rPr lang="en-GB" sz="1800" dirty="0"/>
              <a:t> chemical substance </a:t>
            </a:r>
            <a:r>
              <a:rPr lang="en-GB" sz="1800" dirty="0">
                <a:solidFill>
                  <a:srgbClr val="FF0000"/>
                </a:solidFill>
              </a:rPr>
              <a:t>not normally</a:t>
            </a:r>
            <a:r>
              <a:rPr lang="en-GB" sz="1800" dirty="0"/>
              <a:t> found or produced in the body which </a:t>
            </a:r>
            <a:r>
              <a:rPr lang="en-GB" sz="1800" dirty="0">
                <a:solidFill>
                  <a:srgbClr val="FF0000"/>
                </a:solidFill>
              </a:rPr>
              <a:t>cannot</a:t>
            </a:r>
            <a:r>
              <a:rPr lang="en-GB" sz="1800" dirty="0"/>
              <a:t> be used </a:t>
            </a:r>
            <a:r>
              <a:rPr lang="en-GB" sz="1800" dirty="0">
                <a:solidFill>
                  <a:srgbClr val="FF0000"/>
                </a:solidFill>
              </a:rPr>
              <a:t>for energy requirements</a:t>
            </a:r>
          </a:p>
          <a:p>
            <a:pPr marL="50800" indent="0"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chemeClr val="tx1"/>
                </a:solidFill>
              </a:rPr>
              <a:t>Drugs are xenobiotics</a:t>
            </a:r>
          </a:p>
          <a:p>
            <a:pPr marL="50800" indent="0">
              <a:buNone/>
            </a:pPr>
            <a:endParaRPr lang="en-GB" sz="1800" dirty="0">
              <a:solidFill>
                <a:srgbClr val="FF0000"/>
              </a:solidFill>
            </a:endParaRPr>
          </a:p>
          <a:p>
            <a:r>
              <a:rPr lang="en-GB" sz="1800" dirty="0">
                <a:solidFill>
                  <a:schemeClr val="tx1"/>
                </a:solidFill>
              </a:rPr>
              <a:t>Absorbed across lungs, skin, or ingested </a:t>
            </a:r>
          </a:p>
          <a:p>
            <a:pPr marL="5080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 </a:t>
            </a:r>
            <a:endParaRPr lang="en-GB" sz="1800" dirty="0">
              <a:solidFill>
                <a:schemeClr val="tx1"/>
              </a:solidFill>
            </a:endParaRPr>
          </a:p>
          <a:p>
            <a:pPr marL="50800" indent="0"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F0102-EB8D-48F8-B639-1C1CCEF42F9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471736" y="1600200"/>
            <a:ext cx="4038599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Metabolic reactions are carried out by </a:t>
            </a:r>
            <a:r>
              <a:rPr lang="en-GB" sz="1800" dirty="0">
                <a:solidFill>
                  <a:srgbClr val="FF0000"/>
                </a:solidFill>
              </a:rPr>
              <a:t>microsomal</a:t>
            </a:r>
            <a:r>
              <a:rPr lang="en-GB" sz="1800" dirty="0"/>
              <a:t> and </a:t>
            </a:r>
            <a:r>
              <a:rPr lang="en-GB" sz="1800" dirty="0">
                <a:solidFill>
                  <a:srgbClr val="FF0000"/>
                </a:solidFill>
              </a:rPr>
              <a:t>non-microsomal</a:t>
            </a:r>
            <a:r>
              <a:rPr lang="en-GB" sz="1800" dirty="0"/>
              <a:t> enzymes</a:t>
            </a:r>
          </a:p>
          <a:p>
            <a:r>
              <a:rPr lang="en-GB" sz="1800" dirty="0">
                <a:solidFill>
                  <a:srgbClr val="FF0000"/>
                </a:solidFill>
              </a:rPr>
              <a:t>Microsomes</a:t>
            </a:r>
            <a:r>
              <a:rPr lang="en-GB" sz="1800" dirty="0"/>
              <a:t>: They’re fragments of </a:t>
            </a:r>
            <a:r>
              <a:rPr lang="en-GB" sz="1800" dirty="0">
                <a:solidFill>
                  <a:srgbClr val="FF0000"/>
                </a:solidFill>
              </a:rPr>
              <a:t>endoplasmic reticulum </a:t>
            </a:r>
            <a:r>
              <a:rPr lang="en-GB" sz="1800" dirty="0"/>
              <a:t>with attached </a:t>
            </a:r>
            <a:r>
              <a:rPr lang="en-GB" sz="1800" dirty="0">
                <a:solidFill>
                  <a:srgbClr val="FF0000"/>
                </a:solidFill>
              </a:rPr>
              <a:t>ribosomes</a:t>
            </a:r>
          </a:p>
          <a:p>
            <a:r>
              <a:rPr lang="en-GB" sz="1800" dirty="0">
                <a:solidFill>
                  <a:schemeClr val="tx1"/>
                </a:solidFill>
              </a:rPr>
              <a:t>Microsomal-enzymes</a:t>
            </a:r>
            <a:r>
              <a:rPr lang="en-GB" sz="1800" dirty="0"/>
              <a:t>: Found in </a:t>
            </a:r>
            <a:r>
              <a:rPr lang="en-GB" sz="1800" dirty="0">
                <a:solidFill>
                  <a:srgbClr val="FF0000"/>
                </a:solidFill>
              </a:rPr>
              <a:t>microsomes</a:t>
            </a:r>
          </a:p>
          <a:p>
            <a:r>
              <a:rPr lang="en-GB" sz="1800" dirty="0"/>
              <a:t>Non-microsomal enzymes: Found </a:t>
            </a:r>
            <a:r>
              <a:rPr lang="en-GB" sz="1800" dirty="0">
                <a:solidFill>
                  <a:srgbClr val="FF0000"/>
                </a:solidFill>
              </a:rPr>
              <a:t>anywhere</a:t>
            </a:r>
            <a:r>
              <a:rPr lang="en-GB" sz="1800" dirty="0"/>
              <a:t> </a:t>
            </a:r>
            <a:r>
              <a:rPr lang="en-GB" sz="1800" dirty="0">
                <a:solidFill>
                  <a:srgbClr val="FF0000"/>
                </a:solidFill>
              </a:rPr>
              <a:t>but</a:t>
            </a:r>
            <a:r>
              <a:rPr lang="en-GB" sz="1800" dirty="0"/>
              <a:t> microsomes </a:t>
            </a:r>
          </a:p>
          <a:p>
            <a:pPr marL="50800" indent="0">
              <a:buNone/>
            </a:pPr>
            <a:endParaRPr lang="en-GB" sz="1600" dirty="0"/>
          </a:p>
        </p:txBody>
      </p:sp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CE7B777-EEC6-4A63-921B-1FB9D7390A42}"/>
              </a:ext>
            </a:extLst>
          </p:cNvPr>
          <p:cNvSpPr txBox="1"/>
          <p:nvPr/>
        </p:nvSpPr>
        <p:spPr>
          <a:xfrm>
            <a:off x="457200" y="239712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en-GB"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Xenobiotics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587166"/>
      </p:ext>
    </p:extLst>
  </p:cSld>
  <p:clrMapOvr>
    <a:masterClrMapping/>
  </p:clrMapOvr>
</p:sld>
</file>

<file path=ppt/theme/theme1.xml><?xml version="1.0" encoding="utf-8"?>
<a:theme xmlns:a="http://schemas.openxmlformats.org/drawingml/2006/main" name="Peer Teaching Society Master Slides 2010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eer Teaching Society Master Slides 2010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2670</Words>
  <Application>Microsoft Office PowerPoint</Application>
  <PresentationFormat>On-screen Show (4:3)</PresentationFormat>
  <Paragraphs>437</Paragraphs>
  <Slides>36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Radley</vt:lpstr>
      <vt:lpstr>Calibri</vt:lpstr>
      <vt:lpstr>Arial</vt:lpstr>
      <vt:lpstr>Peer Teaching Society Master Slides 2010</vt:lpstr>
      <vt:lpstr>1_Peer Teaching Society Master Slides 2010</vt:lpstr>
      <vt:lpstr>PowerPoint Presentation</vt:lpstr>
      <vt:lpstr>     </vt:lpstr>
      <vt:lpstr>PowerPoint Presentation</vt:lpstr>
      <vt:lpstr>PowerPoint Presentation</vt:lpstr>
      <vt:lpstr>PowerPoint Presentation</vt:lpstr>
      <vt:lpstr>PowerPoint Presentation</vt:lpstr>
      <vt:lpstr>Glycogen </vt:lpstr>
      <vt:lpstr>PowerPoint Presentation</vt:lpstr>
      <vt:lpstr>PowerPoint Presentation</vt:lpstr>
      <vt:lpstr>PowerPoint Presentation</vt:lpstr>
      <vt:lpstr>PowerPoint Presentation</vt:lpstr>
      <vt:lpstr> Production of protein</vt:lpstr>
      <vt:lpstr> Nitrogen balance </vt:lpstr>
      <vt:lpstr>PowerPoint Presentation</vt:lpstr>
      <vt:lpstr> Urea cycle </vt:lpstr>
      <vt:lpstr> Metabolism of lipids </vt:lpstr>
      <vt:lpstr>Energy reserves of the body</vt:lpstr>
      <vt:lpstr>Metabolism of lipids</vt:lpstr>
      <vt:lpstr>Hepatic Metabolism of Lipids</vt:lpstr>
      <vt:lpstr>Fatty Acid Catabolism </vt:lpstr>
      <vt:lpstr> Gall Bladder</vt:lpstr>
      <vt:lpstr> </vt:lpstr>
      <vt:lpstr> Enterohepatic Circulation (EC)</vt:lpstr>
      <vt:lpstr> Bilirubin metabolism</vt:lpstr>
      <vt:lpstr> Bilirubin metabolism</vt:lpstr>
      <vt:lpstr> Bilirubin metabolism</vt:lpstr>
      <vt:lpstr> Bilirubin metabolism</vt:lpstr>
      <vt:lpstr> Exocrine Pancreas</vt:lpstr>
      <vt:lpstr>Physiology of the pancreas</vt:lpstr>
      <vt:lpstr> Exocrine Pancreas</vt:lpstr>
      <vt:lpstr> Exocrine Pancreas</vt:lpstr>
      <vt:lpstr> Enzyme secretion and Inhibition</vt:lpstr>
      <vt:lpstr> Phases of secretion</vt:lpstr>
      <vt:lpstr> Questions</vt:lpstr>
      <vt:lpstr> 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Khalil Khan</dc:creator>
  <cp:lastModifiedBy>Neima Ebrahimian-Roodbari</cp:lastModifiedBy>
  <cp:revision>90</cp:revision>
  <dcterms:modified xsi:type="dcterms:W3CDTF">2021-02-10T15:48:29Z</dcterms:modified>
</cp:coreProperties>
</file>