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6" r:id="rId1"/>
  </p:sldMasterIdLst>
  <p:notesMasterIdLst>
    <p:notesMasterId r:id="rId35"/>
  </p:notesMasterIdLst>
  <p:sldIdLst>
    <p:sldId id="258" r:id="rId2"/>
    <p:sldId id="256" r:id="rId3"/>
    <p:sldId id="303" r:id="rId4"/>
    <p:sldId id="305" r:id="rId5"/>
    <p:sldId id="306" r:id="rId6"/>
    <p:sldId id="307" r:id="rId7"/>
    <p:sldId id="304" r:id="rId8"/>
    <p:sldId id="309" r:id="rId9"/>
    <p:sldId id="310" r:id="rId10"/>
    <p:sldId id="308" r:id="rId11"/>
    <p:sldId id="313" r:id="rId12"/>
    <p:sldId id="311" r:id="rId13"/>
    <p:sldId id="314" r:id="rId14"/>
    <p:sldId id="312" r:id="rId15"/>
    <p:sldId id="316" r:id="rId16"/>
    <p:sldId id="315" r:id="rId17"/>
    <p:sldId id="317" r:id="rId18"/>
    <p:sldId id="318" r:id="rId19"/>
    <p:sldId id="319" r:id="rId20"/>
    <p:sldId id="320" r:id="rId21"/>
    <p:sldId id="321" r:id="rId22"/>
    <p:sldId id="330" r:id="rId23"/>
    <p:sldId id="323" r:id="rId24"/>
    <p:sldId id="331" r:id="rId25"/>
    <p:sldId id="332" r:id="rId26"/>
    <p:sldId id="333" r:id="rId27"/>
    <p:sldId id="325" r:id="rId28"/>
    <p:sldId id="326" r:id="rId29"/>
    <p:sldId id="322" r:id="rId30"/>
    <p:sldId id="327" r:id="rId31"/>
    <p:sldId id="328" r:id="rId32"/>
    <p:sldId id="329" r:id="rId33"/>
    <p:sldId id="259" r:id="rId3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93BF"/>
    <a:srgbClr val="BFB0D0"/>
    <a:srgbClr val="C4B6D4"/>
    <a:srgbClr val="CCC0DA"/>
    <a:srgbClr val="E43B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32" autoAdjust="0"/>
    <p:restoredTop sz="72237" autoAdjust="0"/>
  </p:normalViewPr>
  <p:slideViewPr>
    <p:cSldViewPr snapToGrid="0" snapToObjects="1">
      <p:cViewPr>
        <p:scale>
          <a:sx n="70" d="100"/>
          <a:sy n="70" d="100"/>
        </p:scale>
        <p:origin x="2680" y="632"/>
      </p:cViewPr>
      <p:guideLst/>
    </p:cSldViewPr>
  </p:slideViewPr>
  <p:outlineViewPr>
    <p:cViewPr>
      <p:scale>
        <a:sx n="33" d="100"/>
        <a:sy n="33" d="100"/>
      </p:scale>
      <p:origin x="0" y="942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3277CB-F419-4786-A69B-4DA8327FD056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165026-B2CB-47E0-9D0D-5070FA7AFF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592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65026-B2CB-47E0-9D0D-5070FA7AFFE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8016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Minimal change disease </a:t>
            </a:r>
            <a:r>
              <a:rPr lang="mr-IN" baseline="0" dirty="0" smtClean="0"/>
              <a:t>–</a:t>
            </a:r>
            <a:r>
              <a:rPr lang="en-GB" baseline="0" dirty="0" smtClean="0"/>
              <a:t> commonest cause in children; biopsy normal (hence name); electron microscopy shows effacement of podocyte foot processes; relapse and remission spontaneous </a:t>
            </a:r>
            <a:r>
              <a:rPr lang="mr-IN" baseline="0" dirty="0" smtClean="0"/>
              <a:t>–</a:t>
            </a:r>
            <a:r>
              <a:rPr lang="en-GB" baseline="0" dirty="0" smtClean="0"/>
              <a:t> steroids help</a:t>
            </a:r>
          </a:p>
          <a:p>
            <a:r>
              <a:rPr lang="en-GB" baseline="0" dirty="0" smtClean="0"/>
              <a:t>Membranous nephropathy </a:t>
            </a:r>
            <a:r>
              <a:rPr lang="mr-IN" baseline="0" dirty="0" smtClean="0"/>
              <a:t>–</a:t>
            </a:r>
            <a:r>
              <a:rPr lang="en-GB" baseline="0" dirty="0" smtClean="0"/>
              <a:t> biopsy: diffusely thickened GBM</a:t>
            </a:r>
          </a:p>
          <a:p>
            <a:r>
              <a:rPr lang="en-GB" baseline="0" dirty="0" smtClean="0"/>
              <a:t>Focal segmental glomerulosclerosis </a:t>
            </a:r>
            <a:r>
              <a:rPr lang="mr-IN" baseline="0" dirty="0" smtClean="0"/>
              <a:t>–</a:t>
            </a:r>
            <a:r>
              <a:rPr lang="en-GB" baseline="0" dirty="0" smtClean="0"/>
              <a:t> biopsy: scarring of segments of glomeruli </a:t>
            </a:r>
            <a:r>
              <a:rPr lang="mr-IN" baseline="0" dirty="0" smtClean="0"/>
              <a:t>–</a:t>
            </a:r>
            <a:r>
              <a:rPr lang="en-GB" baseline="0" dirty="0" smtClean="0"/>
              <a:t> steroids help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65026-B2CB-47E0-9D0D-5070FA7AFFE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8887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Minimal change disease </a:t>
            </a:r>
            <a:r>
              <a:rPr lang="mr-IN" baseline="0" dirty="0" smtClean="0"/>
              <a:t>–</a:t>
            </a:r>
            <a:r>
              <a:rPr lang="en-GB" baseline="0" dirty="0" smtClean="0"/>
              <a:t> commonest cause in children; biopsy normal (hence name); electron microscopy shows effacement of podocyte foot processes; relapse and remission spontaneous </a:t>
            </a:r>
            <a:r>
              <a:rPr lang="mr-IN" baseline="0" dirty="0" smtClean="0"/>
              <a:t>–</a:t>
            </a:r>
            <a:r>
              <a:rPr lang="en-GB" baseline="0" dirty="0" smtClean="0"/>
              <a:t> steroids help</a:t>
            </a:r>
          </a:p>
          <a:p>
            <a:r>
              <a:rPr lang="en-GB" baseline="0" dirty="0" smtClean="0"/>
              <a:t>Membranous nephropathy </a:t>
            </a:r>
            <a:r>
              <a:rPr lang="mr-IN" baseline="0" dirty="0" smtClean="0"/>
              <a:t>–</a:t>
            </a:r>
            <a:r>
              <a:rPr lang="en-GB" baseline="0" dirty="0" smtClean="0"/>
              <a:t> biopsy: diffusely thickened GBM</a:t>
            </a:r>
          </a:p>
          <a:p>
            <a:r>
              <a:rPr lang="en-GB" baseline="0" dirty="0" smtClean="0"/>
              <a:t>Focal segmental glomerulosclerosis </a:t>
            </a:r>
            <a:r>
              <a:rPr lang="mr-IN" baseline="0" dirty="0" smtClean="0"/>
              <a:t>–</a:t>
            </a:r>
            <a:r>
              <a:rPr lang="en-GB" baseline="0" dirty="0" smtClean="0"/>
              <a:t> biopsy: scarring of segments of glomeruli </a:t>
            </a:r>
            <a:r>
              <a:rPr lang="mr-IN" baseline="0" dirty="0" smtClean="0"/>
              <a:t>–</a:t>
            </a:r>
            <a:r>
              <a:rPr lang="en-GB" baseline="0" dirty="0" smtClean="0"/>
              <a:t> steroids help</a:t>
            </a:r>
          </a:p>
          <a:p>
            <a:endParaRPr lang="en-GB" baseline="0" dirty="0" smtClean="0"/>
          </a:p>
          <a:p>
            <a:r>
              <a:rPr lang="en-GB" baseline="0" dirty="0" smtClean="0"/>
              <a:t>Urine dip shows ++++ protein</a:t>
            </a:r>
          </a:p>
          <a:p>
            <a:r>
              <a:rPr lang="en-GB" baseline="0" dirty="0" smtClean="0"/>
              <a:t>Bloods show albumin low</a:t>
            </a:r>
          </a:p>
          <a:p>
            <a:endParaRPr lang="en-GB" baseline="0" dirty="0" smtClean="0"/>
          </a:p>
          <a:p>
            <a:r>
              <a:rPr lang="en-GB" baseline="0" dirty="0" smtClean="0"/>
              <a:t>Steroids given in children because most likely to be minimal change disease</a:t>
            </a:r>
          </a:p>
          <a:p>
            <a:endParaRPr lang="en-GB" baseline="0" dirty="0" smtClean="0"/>
          </a:p>
          <a:p>
            <a:r>
              <a:rPr lang="en-GB" baseline="0" dirty="0" smtClean="0"/>
              <a:t>Infections because Ig lost in urine and immunosuppressive treatments</a:t>
            </a:r>
          </a:p>
          <a:p>
            <a:r>
              <a:rPr lang="en-GB" baseline="0" dirty="0" smtClean="0"/>
              <a:t>Thromboembolism because increased clotting factors and platelet abnormalities</a:t>
            </a:r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65026-B2CB-47E0-9D0D-5070FA7AFFE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5814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65026-B2CB-47E0-9D0D-5070FA7AFFE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4424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IgA nephropathy </a:t>
            </a:r>
            <a:r>
              <a:rPr lang="mr-IN" baseline="0" dirty="0" smtClean="0"/>
              <a:t>–</a:t>
            </a:r>
            <a:r>
              <a:rPr lang="en-GB" baseline="0" dirty="0" smtClean="0"/>
              <a:t> days after URTI</a:t>
            </a:r>
          </a:p>
          <a:p>
            <a:r>
              <a:rPr lang="en-GB" baseline="0" dirty="0" smtClean="0"/>
              <a:t>Post-streptococcal glomerulonephritis </a:t>
            </a:r>
            <a:r>
              <a:rPr lang="mr-IN" baseline="0" dirty="0" smtClean="0"/>
              <a:t>–</a:t>
            </a:r>
            <a:r>
              <a:rPr lang="en-GB" baseline="0" dirty="0" smtClean="0"/>
              <a:t> weeks after URTI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65026-B2CB-47E0-9D0D-5070FA7AFFE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2913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65026-B2CB-47E0-9D0D-5070FA7AFFE2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1699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65026-B2CB-47E0-9D0D-5070FA7AFFE2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60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65026-B2CB-47E0-9D0D-5070FA7AFFE2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1629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65026-B2CB-47E0-9D0D-5070FA7AFFE2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9061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65026-B2CB-47E0-9D0D-5070FA7AFFE2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27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err="1" smtClean="0"/>
              <a:t>Orchidopexy</a:t>
            </a:r>
            <a:r>
              <a:rPr lang="en-GB" baseline="0" dirty="0" smtClean="0"/>
              <a:t> = attaching testicle to scrotum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65026-B2CB-47E0-9D0D-5070FA7AFFE2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85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65026-B2CB-47E0-9D0D-5070FA7AFFE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5017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Alpha blockers for urinary symptoms</a:t>
            </a:r>
          </a:p>
          <a:p>
            <a:r>
              <a:rPr lang="en-GB" baseline="0" dirty="0" smtClean="0"/>
              <a:t>5ARIs </a:t>
            </a:r>
            <a:r>
              <a:rPr lang="mr-IN" baseline="0" dirty="0" smtClean="0"/>
              <a:t>–</a:t>
            </a:r>
            <a:r>
              <a:rPr lang="en-GB" baseline="0" dirty="0" smtClean="0"/>
              <a:t> block synthesis of dihydrotestosterone from testosterone and can reduce symptoms</a:t>
            </a:r>
          </a:p>
          <a:p>
            <a:r>
              <a:rPr lang="en-GB" baseline="0" dirty="0" smtClean="0"/>
              <a:t>TURP = transurethral resection of the prostate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65026-B2CB-47E0-9D0D-5070FA7AFFE2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5720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-itis </a:t>
            </a:r>
            <a:r>
              <a:rPr lang="mr-IN" baseline="0" dirty="0" smtClean="0"/>
              <a:t>–</a:t>
            </a:r>
            <a:r>
              <a:rPr lang="en-GB" baseline="0" dirty="0" smtClean="0"/>
              <a:t> means inflammation</a:t>
            </a:r>
          </a:p>
          <a:p>
            <a:r>
              <a:rPr lang="en-GB" baseline="0" dirty="0" smtClean="0"/>
              <a:t>LUTS </a:t>
            </a:r>
            <a:r>
              <a:rPr lang="mr-IN" baseline="0" dirty="0" smtClean="0"/>
              <a:t>–</a:t>
            </a:r>
            <a:r>
              <a:rPr lang="en-GB" baseline="0" dirty="0" smtClean="0"/>
              <a:t> lower urinary tract symptoms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65026-B2CB-47E0-9D0D-5070FA7AFFE2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5188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Discuss bloods </a:t>
            </a:r>
            <a:r>
              <a:rPr lang="mr-IN" baseline="0" dirty="0" smtClean="0"/>
              <a:t>–</a:t>
            </a:r>
            <a:r>
              <a:rPr lang="en-GB" baseline="0" dirty="0" smtClean="0"/>
              <a:t> FBC: high white cells, high CRP </a:t>
            </a:r>
            <a:r>
              <a:rPr lang="en-GB" baseline="0" dirty="0" err="1" smtClean="0"/>
              <a:t>etc</a:t>
            </a:r>
            <a:endParaRPr lang="en-GB" baseline="0" dirty="0" smtClean="0"/>
          </a:p>
          <a:p>
            <a:endParaRPr lang="en-GB" baseline="0" dirty="0" smtClean="0"/>
          </a:p>
          <a:p>
            <a:r>
              <a:rPr lang="en-GB" baseline="0" dirty="0" smtClean="0"/>
              <a:t>Most recover well in the community </a:t>
            </a:r>
            <a:r>
              <a:rPr lang="mr-IN" baseline="0" dirty="0" smtClean="0"/>
              <a:t>–</a:t>
            </a:r>
            <a:r>
              <a:rPr lang="en-GB" baseline="0" dirty="0" smtClean="0"/>
              <a:t> only unwell patients require </a:t>
            </a:r>
            <a:r>
              <a:rPr lang="en-GB" baseline="0" smtClean="0"/>
              <a:t>hospital admission</a:t>
            </a: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65026-B2CB-47E0-9D0D-5070FA7AFFE2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5964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65026-B2CB-47E0-9D0D-5070FA7AFFE2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2963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RF </a:t>
            </a:r>
            <a:r>
              <a:rPr lang="mr-IN" baseline="0" dirty="0" smtClean="0"/>
              <a:t>–</a:t>
            </a:r>
            <a:r>
              <a:rPr lang="en-GB" baseline="0" dirty="0" smtClean="0"/>
              <a:t> anything that can change the pH </a:t>
            </a: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65026-B2CB-47E0-9D0D-5070FA7AFFE2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4820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Strangury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definition, painful urination in which the urine is emitted drop by drop owing to muscle spasms of the urethra or urinary bladder. </a:t>
            </a:r>
          </a:p>
          <a:p>
            <a:r>
              <a:rPr lang="en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Signs: </a:t>
            </a:r>
            <a:r>
              <a:rPr lang="en-GB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occasssionally</a:t>
            </a:r>
            <a:r>
              <a:rPr lang="en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distended </a:t>
            </a:r>
            <a:r>
              <a:rPr lang="en-GB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baldder</a:t>
            </a:r>
            <a:r>
              <a:rPr lang="en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enlarged prostate</a:t>
            </a: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65026-B2CB-47E0-9D0D-5070FA7AFFE2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32222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Urinate often i.e. don’t ‘hold on</a:t>
            </a:r>
            <a:r>
              <a:rPr lang="en-GB" baseline="0" smtClean="0"/>
              <a:t>’ when you need a wee</a:t>
            </a: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65026-B2CB-47E0-9D0D-5070FA7AFFE2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206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65026-B2CB-47E0-9D0D-5070FA7AFFE2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31828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65026-B2CB-47E0-9D0D-5070FA7AFFE2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5073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65026-B2CB-47E0-9D0D-5070FA7AFFE2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333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65026-B2CB-47E0-9D0D-5070FA7AFFE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59506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65026-B2CB-47E0-9D0D-5070FA7AFFE2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59514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65026-B2CB-47E0-9D0D-5070FA7AFFE2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7847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65026-B2CB-47E0-9D0D-5070FA7AFFE2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115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65026-B2CB-47E0-9D0D-5070FA7AFFE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530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65026-B2CB-47E0-9D0D-5070FA7AFFE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498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Diclofenac = </a:t>
            </a:r>
            <a:r>
              <a:rPr lang="en-GB" baseline="0" dirty="0" err="1" smtClean="0"/>
              <a:t>nsaid</a:t>
            </a:r>
            <a:endParaRPr lang="en-GB" baseline="0" dirty="0" smtClean="0"/>
          </a:p>
          <a:p>
            <a:r>
              <a:rPr lang="en-GB" baseline="0" dirty="0" err="1" smtClean="0"/>
              <a:t>Nifedipine</a:t>
            </a:r>
            <a:r>
              <a:rPr lang="en-GB" baseline="0" dirty="0" smtClean="0"/>
              <a:t> = calcium channel blocker</a:t>
            </a:r>
          </a:p>
          <a:p>
            <a:r>
              <a:rPr lang="en-GB" baseline="0" dirty="0" err="1" smtClean="0"/>
              <a:t>Tamsulosin</a:t>
            </a:r>
            <a:r>
              <a:rPr lang="en-GB" baseline="0" dirty="0" smtClean="0"/>
              <a:t> = a blocker</a:t>
            </a:r>
          </a:p>
          <a:p>
            <a:endParaRPr lang="en-GB" baseline="0" dirty="0" smtClean="0"/>
          </a:p>
          <a:p>
            <a:r>
              <a:rPr lang="en-GB" baseline="0" dirty="0" smtClean="0"/>
              <a:t>ESWL </a:t>
            </a:r>
            <a:r>
              <a:rPr lang="mr-IN" baseline="0" dirty="0" smtClean="0"/>
              <a:t>–</a:t>
            </a:r>
            <a:r>
              <a:rPr lang="en-GB" baseline="0" dirty="0" smtClean="0"/>
              <a:t> extracorporeal shockwave lithotripsy</a:t>
            </a:r>
          </a:p>
          <a:p>
            <a:r>
              <a:rPr lang="en-GB" baseline="0" dirty="0" smtClean="0"/>
              <a:t>PCNL - percutaneous </a:t>
            </a:r>
            <a:r>
              <a:rPr lang="en-GB" baseline="0" dirty="0" err="1" smtClean="0"/>
              <a:t>nephrolithotomy</a:t>
            </a: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65026-B2CB-47E0-9D0D-5070FA7AFFE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9141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65026-B2CB-47E0-9D0D-5070FA7AFFE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0076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Drugs - e.g. aspirin, ACE-I particularly</a:t>
            </a:r>
          </a:p>
          <a:p>
            <a:endParaRPr lang="en-GB" baseline="0" dirty="0" smtClean="0"/>
          </a:p>
          <a:p>
            <a:r>
              <a:rPr lang="en-GB" baseline="0" dirty="0" smtClean="0"/>
              <a:t>Pre-renal </a:t>
            </a:r>
            <a:r>
              <a:rPr lang="mr-IN" baseline="0" dirty="0" smtClean="0"/>
              <a:t>–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hypoperfusion</a:t>
            </a:r>
            <a:r>
              <a:rPr lang="en-GB" baseline="0" dirty="0" smtClean="0"/>
              <a:t> </a:t>
            </a:r>
            <a:r>
              <a:rPr lang="mr-IN" baseline="0" dirty="0" smtClean="0"/>
              <a:t>–</a:t>
            </a:r>
            <a:r>
              <a:rPr lang="en-GB" baseline="0" dirty="0" smtClean="0"/>
              <a:t> hypotension, renal artery stenosis, drugs</a:t>
            </a:r>
          </a:p>
          <a:p>
            <a:r>
              <a:rPr lang="en-GB" baseline="0" dirty="0" smtClean="0"/>
              <a:t>Renal </a:t>
            </a:r>
            <a:r>
              <a:rPr lang="mr-IN" baseline="0" dirty="0" smtClean="0"/>
              <a:t>–</a:t>
            </a:r>
            <a:r>
              <a:rPr lang="en-GB" baseline="0" dirty="0" smtClean="0"/>
              <a:t> acute tubular necrosis (commonest), autoimmune disease, glomerulonephritis, drugs, vasculitis</a:t>
            </a:r>
          </a:p>
          <a:p>
            <a:r>
              <a:rPr lang="en-GB" baseline="0" dirty="0" smtClean="0"/>
              <a:t>Post-renal </a:t>
            </a:r>
            <a:r>
              <a:rPr lang="mr-IN" baseline="0" dirty="0" smtClean="0"/>
              <a:t>–</a:t>
            </a:r>
            <a:r>
              <a:rPr lang="en-GB" baseline="0" dirty="0" smtClean="0"/>
              <a:t> caused by urinary tract obstruction </a:t>
            </a:r>
            <a:r>
              <a:rPr lang="mr-IN" baseline="0" dirty="0" smtClean="0"/>
              <a:t>–</a:t>
            </a:r>
            <a:r>
              <a:rPr lang="en-GB" baseline="0" dirty="0" smtClean="0"/>
              <a:t> stones, malignancy, extrinsic compression</a:t>
            </a:r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65026-B2CB-47E0-9D0D-5070FA7AFFE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929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Explain hyperkalaemia </a:t>
            </a:r>
            <a:r>
              <a:rPr lang="mr-IN" baseline="0" dirty="0" smtClean="0"/>
              <a:t>–</a:t>
            </a:r>
            <a:r>
              <a:rPr lang="en-GB" baseline="0" dirty="0" smtClean="0"/>
              <a:t> high potassium can cause cardiac arrhythmias which can kill</a:t>
            </a:r>
          </a:p>
          <a:p>
            <a:r>
              <a:rPr lang="en-GB" baseline="0" dirty="0" smtClean="0"/>
              <a:t>Insulin/dextrose fluid can be given. Insulin drives potassium into cells and the dextrose compensates for the sugar that will be driven in too</a:t>
            </a:r>
          </a:p>
          <a:p>
            <a:r>
              <a:rPr lang="en-GB" baseline="0" dirty="0" smtClean="0"/>
              <a:t>Salbutamol nebulisers can be used for the same reason</a:t>
            </a:r>
          </a:p>
          <a:p>
            <a:r>
              <a:rPr lang="en-GB" baseline="0" dirty="0" smtClean="0"/>
              <a:t>Give calcium gluconate </a:t>
            </a:r>
            <a:r>
              <a:rPr lang="mr-IN" baseline="0" dirty="0" smtClean="0"/>
              <a:t>–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cardioprotective</a:t>
            </a:r>
            <a:endParaRPr lang="en-GB" baseline="0" dirty="0" smtClean="0"/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65026-B2CB-47E0-9D0D-5070FA7AFFE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207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42F8B-A6F5-4BA0-A5D4-9FF295966828}" type="datetimeFigureOut">
              <a:rPr lang="en-US"/>
              <a:pPr>
                <a:defRPr/>
              </a:pPr>
              <a:t>3/21/17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0C4DF-0A60-4C64-9007-4D0DFAF2C4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22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F43DC-BF8D-431C-963F-44F0AF192E55}" type="datetimeFigureOut">
              <a:rPr lang="en-US"/>
              <a:pPr>
                <a:defRPr/>
              </a:pPr>
              <a:t>3/21/17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A442B-EE9F-42CD-A5E8-BACB76E34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3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B77C0-EAC6-4979-B212-20321CD22A99}" type="datetimeFigureOut">
              <a:rPr lang="en-US"/>
              <a:pPr>
                <a:defRPr/>
              </a:pPr>
              <a:t>3/21/17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767E6-FCDA-4B0C-8A71-18D4D1763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127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33404-EC59-4E77-A534-7851BA0F75EB}" type="datetimeFigureOut">
              <a:rPr lang="en-US"/>
              <a:pPr>
                <a:defRPr/>
              </a:pPr>
              <a:t>3/21/17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3E0C2-A9D6-4362-A777-52B824D5BF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93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6678A-D35E-47CB-90DB-A6D87C01FEF8}" type="datetimeFigureOut">
              <a:rPr lang="en-US"/>
              <a:pPr>
                <a:defRPr/>
              </a:pPr>
              <a:t>3/21/17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8D83C-22E2-438F-BA9A-9CE018348C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232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3B530-F5B1-494A-9659-A8E28923E1BB}" type="datetimeFigureOut">
              <a:rPr lang="en-US"/>
              <a:pPr>
                <a:defRPr/>
              </a:pPr>
              <a:t>3/21/17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896B-FBD6-41DF-8AE9-05CDA75D9B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446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69DAA-AA81-4BFE-85CE-3C0FDF59E9AF}" type="datetimeFigureOut">
              <a:rPr lang="en-US"/>
              <a:pPr>
                <a:defRPr/>
              </a:pPr>
              <a:t>3/21/17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730DD-2A6A-4AFC-88A9-DEFC47187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81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AFF9C-44D4-4B3D-8EA6-77D844CD4407}" type="datetimeFigureOut">
              <a:rPr lang="en-US"/>
              <a:pPr>
                <a:defRPr/>
              </a:pPr>
              <a:t>3/21/17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563A6-C8E0-49C6-8A0A-B38125CC79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51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A6E35-A7A0-4762-9949-8B665A401D40}" type="datetimeFigureOut">
              <a:rPr lang="en-US"/>
              <a:pPr>
                <a:defRPr/>
              </a:pPr>
              <a:t>3/21/17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61198-5503-45AF-83A4-C6E466A9D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196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9B8F9-5D0D-4434-BB91-4D01AE5C1244}" type="datetimeFigureOut">
              <a:rPr lang="en-US"/>
              <a:pPr>
                <a:defRPr/>
              </a:pPr>
              <a:t>3/21/17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77F61-AF14-46FC-8304-9FAE58D41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73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5FA00-51AA-4F38-9567-3B1A3EE6AACA}" type="datetimeFigureOut">
              <a:rPr lang="en-US"/>
              <a:pPr>
                <a:defRPr/>
              </a:pPr>
              <a:t>3/21/17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8C7AB-EFA7-4C86-B807-35154BEACD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21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999159-DD90-4F21-813D-1D8A76F35544}" type="datetimeFigureOut">
              <a:rPr lang="en-US"/>
              <a:pPr>
                <a:defRPr/>
              </a:pPr>
              <a:t>3/21/17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AC3CD84-68E3-4086-961F-359A9A3FFE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2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0704" y="5687568"/>
            <a:ext cx="7022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Nephrology </a:t>
            </a:r>
            <a:r>
              <a:rPr lang="en-US" sz="4000" smtClean="0"/>
              <a:t>&amp; Genitourinary</a:t>
            </a:r>
          </a:p>
        </p:txBody>
      </p:sp>
    </p:spTree>
    <p:extLst>
      <p:ext uri="{BB962C8B-B14F-4D97-AF65-F5344CB8AC3E}">
        <p14:creationId xmlns:p14="http://schemas.microsoft.com/office/powerpoint/2010/main" val="1400085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GB" b="1" dirty="0" smtClean="0"/>
              <a:t>A syndrome, not a disease</a:t>
            </a:r>
          </a:p>
          <a:p>
            <a:r>
              <a:rPr lang="en-GB" dirty="0" smtClean="0"/>
              <a:t>Triad of:</a:t>
            </a:r>
          </a:p>
          <a:p>
            <a:pPr lvl="1"/>
            <a:r>
              <a:rPr lang="en-GB" dirty="0" smtClean="0"/>
              <a:t>Proteinuria</a:t>
            </a:r>
          </a:p>
          <a:p>
            <a:pPr lvl="1"/>
            <a:r>
              <a:rPr lang="en-GB" dirty="0" err="1" smtClean="0"/>
              <a:t>Hypoalbuminaemia</a:t>
            </a:r>
            <a:endParaRPr lang="en-GB" dirty="0" smtClean="0"/>
          </a:p>
          <a:p>
            <a:pPr lvl="1"/>
            <a:r>
              <a:rPr lang="en-GB" dirty="0" smtClean="0"/>
              <a:t>Oedema</a:t>
            </a:r>
          </a:p>
          <a:p>
            <a:r>
              <a:rPr lang="en-GB" dirty="0" smtClean="0"/>
              <a:t>Causes:</a:t>
            </a:r>
          </a:p>
          <a:p>
            <a:pPr lvl="1"/>
            <a:r>
              <a:rPr lang="en-GB" dirty="0" smtClean="0"/>
              <a:t>Primary: minimal change disease, membranous nephropathy, focal segmental glomerulosclerosis</a:t>
            </a:r>
          </a:p>
          <a:p>
            <a:pPr lvl="1"/>
            <a:r>
              <a:rPr lang="en-GB" dirty="0" smtClean="0"/>
              <a:t>Secondary: hepatitis, diabetic nephropathy, drug-related</a:t>
            </a:r>
          </a:p>
          <a:p>
            <a:r>
              <a:rPr lang="en-GB" dirty="0" smtClean="0"/>
              <a:t>Anything which injures podocyte foot processes can be a cause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274638"/>
            <a:ext cx="8229600" cy="1260000"/>
          </a:xfrm>
          <a:prstGeom prst="rect">
            <a:avLst/>
          </a:prstGeom>
          <a:solidFill>
            <a:schemeClr val="tx2">
              <a:lumMod val="60000"/>
              <a:lumOff val="40000"/>
              <a:alpha val="67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TextBox 17"/>
          <p:cNvSpPr txBox="1">
            <a:spLocks noChangeArrowheads="1"/>
          </p:cNvSpPr>
          <p:nvPr/>
        </p:nvSpPr>
        <p:spPr bwMode="auto">
          <a:xfrm>
            <a:off x="878946" y="511272"/>
            <a:ext cx="73861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dirty="0" smtClean="0">
                <a:ln>
                  <a:solidFill>
                    <a:schemeClr val="tx2"/>
                  </a:solidFill>
                </a:ln>
                <a:solidFill>
                  <a:srgbClr val="002060"/>
                </a:solidFill>
                <a:latin typeface="Arial Hebrew Scholar Light" charset="-79"/>
                <a:ea typeface="Arial Hebrew Scholar Light" charset="-79"/>
                <a:cs typeface="Arial Hebrew Scholar Light" charset="-79"/>
              </a:rPr>
              <a:t>Nephrotic Syndrome</a:t>
            </a:r>
            <a:endParaRPr lang="en-US" sz="5400" dirty="0">
              <a:ln>
                <a:solidFill>
                  <a:schemeClr val="tx2"/>
                </a:solidFill>
              </a:ln>
              <a:solidFill>
                <a:srgbClr val="002060"/>
              </a:solidFill>
              <a:latin typeface="Arial Hebrew Scholar Light" charset="-79"/>
              <a:ea typeface="Arial Hebrew Scholar Light" charset="-79"/>
              <a:cs typeface="Arial Hebrew Scholar Light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9634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 smtClean="0"/>
              <a:t>A syndrome, not a disease</a:t>
            </a:r>
          </a:p>
          <a:p>
            <a:r>
              <a:rPr lang="en-GB" dirty="0" smtClean="0"/>
              <a:t>Ix: urine dip, bloods, biopsy (adults)</a:t>
            </a:r>
          </a:p>
          <a:p>
            <a:r>
              <a:rPr lang="en-GB" dirty="0" err="1" smtClean="0"/>
              <a:t>Tx</a:t>
            </a:r>
            <a:r>
              <a:rPr lang="en-GB" dirty="0" smtClean="0"/>
              <a:t>: steroids in children, diuretics for oedema, ACE-</a:t>
            </a:r>
            <a:r>
              <a:rPr lang="en-GB" dirty="0" err="1" smtClean="0"/>
              <a:t>i</a:t>
            </a:r>
            <a:r>
              <a:rPr lang="en-GB" dirty="0" smtClean="0"/>
              <a:t> for proteinuria, treat underlying cause</a:t>
            </a:r>
          </a:p>
          <a:p>
            <a:r>
              <a:rPr lang="en-GB" dirty="0" smtClean="0"/>
              <a:t>Complications: infections, thromboembolism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274638"/>
            <a:ext cx="8229600" cy="1260000"/>
          </a:xfrm>
          <a:prstGeom prst="rect">
            <a:avLst/>
          </a:prstGeom>
          <a:solidFill>
            <a:schemeClr val="tx2">
              <a:lumMod val="60000"/>
              <a:lumOff val="40000"/>
              <a:alpha val="67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TextBox 17"/>
          <p:cNvSpPr txBox="1">
            <a:spLocks noChangeArrowheads="1"/>
          </p:cNvSpPr>
          <p:nvPr/>
        </p:nvSpPr>
        <p:spPr bwMode="auto">
          <a:xfrm>
            <a:off x="878946" y="511272"/>
            <a:ext cx="73861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dirty="0" smtClean="0">
                <a:ln>
                  <a:solidFill>
                    <a:schemeClr val="tx2"/>
                  </a:solidFill>
                </a:ln>
                <a:solidFill>
                  <a:srgbClr val="002060"/>
                </a:solidFill>
                <a:latin typeface="Arial Hebrew Scholar Light" charset="-79"/>
                <a:ea typeface="Arial Hebrew Scholar Light" charset="-79"/>
                <a:cs typeface="Arial Hebrew Scholar Light" charset="-79"/>
              </a:rPr>
              <a:t>Nephrotic Syndrome</a:t>
            </a:r>
            <a:endParaRPr lang="en-US" sz="5400" dirty="0">
              <a:ln>
                <a:solidFill>
                  <a:schemeClr val="tx2"/>
                </a:solidFill>
              </a:ln>
              <a:solidFill>
                <a:srgbClr val="002060"/>
              </a:solidFill>
              <a:latin typeface="Arial Hebrew Scholar Light" charset="-79"/>
              <a:ea typeface="Arial Hebrew Scholar Light" charset="-79"/>
              <a:cs typeface="Arial Hebrew Scholar Light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53157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b="1" dirty="0" smtClean="0"/>
              <a:t>Another syndrome!</a:t>
            </a:r>
          </a:p>
          <a:p>
            <a:r>
              <a:rPr lang="en-GB" dirty="0" smtClean="0"/>
              <a:t>Haematuria</a:t>
            </a:r>
          </a:p>
          <a:p>
            <a:pPr lvl="1"/>
            <a:r>
              <a:rPr lang="en-GB" dirty="0" smtClean="0"/>
              <a:t>+++ blood on urine dipstick (macro/microscopic)</a:t>
            </a:r>
          </a:p>
          <a:p>
            <a:pPr lvl="1"/>
            <a:r>
              <a:rPr lang="en-GB" dirty="0" smtClean="0"/>
              <a:t>Red cell casts (distinguishing feature)</a:t>
            </a:r>
          </a:p>
          <a:p>
            <a:pPr lvl="1"/>
            <a:r>
              <a:rPr lang="en-GB" dirty="0" smtClean="0"/>
              <a:t>Podocytes develop large pores so blood and protein can escape through into urine</a:t>
            </a:r>
          </a:p>
          <a:p>
            <a:r>
              <a:rPr lang="en-GB" dirty="0" smtClean="0"/>
              <a:t>Proteinuria</a:t>
            </a:r>
          </a:p>
          <a:p>
            <a:pPr lvl="1"/>
            <a:r>
              <a:rPr lang="en-GB" dirty="0" smtClean="0"/>
              <a:t>++ protein on urine dipstick</a:t>
            </a:r>
          </a:p>
          <a:p>
            <a:r>
              <a:rPr lang="en-GB" dirty="0" smtClean="0"/>
              <a:t>Hypertension</a:t>
            </a:r>
          </a:p>
          <a:p>
            <a:r>
              <a:rPr lang="en-GB" dirty="0" smtClean="0"/>
              <a:t>Low urine volume (&lt;300ml/day)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274638"/>
            <a:ext cx="8229600" cy="1260000"/>
          </a:xfrm>
          <a:prstGeom prst="rect">
            <a:avLst/>
          </a:prstGeom>
          <a:solidFill>
            <a:schemeClr val="tx2">
              <a:lumMod val="60000"/>
              <a:lumOff val="40000"/>
              <a:alpha val="67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TextBox 17"/>
          <p:cNvSpPr txBox="1">
            <a:spLocks noChangeArrowheads="1"/>
          </p:cNvSpPr>
          <p:nvPr/>
        </p:nvSpPr>
        <p:spPr bwMode="auto">
          <a:xfrm>
            <a:off x="878946" y="511272"/>
            <a:ext cx="73861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dirty="0" smtClean="0">
                <a:ln>
                  <a:solidFill>
                    <a:schemeClr val="tx2"/>
                  </a:solidFill>
                </a:ln>
                <a:solidFill>
                  <a:srgbClr val="002060"/>
                </a:solidFill>
                <a:latin typeface="Arial Hebrew Scholar Light" charset="-79"/>
                <a:ea typeface="Arial Hebrew Scholar Light" charset="-79"/>
                <a:cs typeface="Arial Hebrew Scholar Light" charset="-79"/>
              </a:rPr>
              <a:t>Nephritic Syndrome</a:t>
            </a:r>
            <a:endParaRPr lang="en-US" sz="5400" dirty="0">
              <a:ln>
                <a:solidFill>
                  <a:schemeClr val="tx2"/>
                </a:solidFill>
              </a:ln>
              <a:solidFill>
                <a:srgbClr val="002060"/>
              </a:solidFill>
              <a:latin typeface="Arial Hebrew Scholar Light" charset="-79"/>
              <a:ea typeface="Arial Hebrew Scholar Light" charset="-79"/>
              <a:cs typeface="Arial Hebrew Scholar Light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70606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 smtClean="0"/>
              <a:t>Another syndrome!</a:t>
            </a:r>
          </a:p>
          <a:p>
            <a:r>
              <a:rPr lang="en-GB" dirty="0" smtClean="0"/>
              <a:t>Causes: post-streptococcal glomerulonephritis, IgA nephropathy, rapidly progressive glomerulonephritis (</a:t>
            </a:r>
            <a:r>
              <a:rPr lang="en-GB" dirty="0" err="1" smtClean="0"/>
              <a:t>Goodpasture’s</a:t>
            </a:r>
            <a:r>
              <a:rPr lang="en-GB" dirty="0" smtClean="0"/>
              <a:t> syndrome/</a:t>
            </a:r>
            <a:r>
              <a:rPr lang="en-GB" dirty="0" err="1" smtClean="0"/>
              <a:t>vasculitic</a:t>
            </a:r>
            <a:r>
              <a:rPr lang="en-GB" dirty="0" smtClean="0"/>
              <a:t> disorders)</a:t>
            </a:r>
          </a:p>
          <a:p>
            <a:pPr lvl="1"/>
            <a:r>
              <a:rPr lang="en-GB" dirty="0" smtClean="0"/>
              <a:t>Often appears days-weeks after URTI</a:t>
            </a:r>
          </a:p>
          <a:p>
            <a:r>
              <a:rPr lang="en-GB" dirty="0" smtClean="0"/>
              <a:t>Treat underlying cause</a:t>
            </a:r>
          </a:p>
          <a:p>
            <a:endParaRPr lang="en-GB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57200" y="274638"/>
            <a:ext cx="8229600" cy="1260000"/>
          </a:xfrm>
          <a:prstGeom prst="rect">
            <a:avLst/>
          </a:prstGeom>
          <a:solidFill>
            <a:schemeClr val="tx2">
              <a:lumMod val="60000"/>
              <a:lumOff val="40000"/>
              <a:alpha val="67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TextBox 17"/>
          <p:cNvSpPr txBox="1">
            <a:spLocks noChangeArrowheads="1"/>
          </p:cNvSpPr>
          <p:nvPr/>
        </p:nvSpPr>
        <p:spPr bwMode="auto">
          <a:xfrm>
            <a:off x="878946" y="511272"/>
            <a:ext cx="73861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dirty="0" smtClean="0">
                <a:ln>
                  <a:solidFill>
                    <a:schemeClr val="tx2"/>
                  </a:solidFill>
                </a:ln>
                <a:solidFill>
                  <a:srgbClr val="002060"/>
                </a:solidFill>
                <a:latin typeface="Arial Hebrew Scholar Light" charset="-79"/>
                <a:ea typeface="Arial Hebrew Scholar Light" charset="-79"/>
                <a:cs typeface="Arial Hebrew Scholar Light" charset="-79"/>
              </a:rPr>
              <a:t>Nephritic Syndrome</a:t>
            </a:r>
            <a:endParaRPr lang="en-US" sz="5400" dirty="0">
              <a:ln>
                <a:solidFill>
                  <a:schemeClr val="tx2"/>
                </a:solidFill>
              </a:ln>
              <a:solidFill>
                <a:srgbClr val="002060"/>
              </a:solidFill>
              <a:latin typeface="Arial Hebrew Scholar Light" charset="-79"/>
              <a:ea typeface="Arial Hebrew Scholar Light" charset="-79"/>
              <a:cs typeface="Arial Hebrew Scholar Light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22183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b="1" dirty="0" smtClean="0"/>
              <a:t>Genetic disorder</a:t>
            </a:r>
          </a:p>
          <a:p>
            <a:r>
              <a:rPr lang="en-GB" dirty="0" smtClean="0"/>
              <a:t>Autosomal dominant</a:t>
            </a:r>
          </a:p>
          <a:p>
            <a:pPr lvl="1"/>
            <a:r>
              <a:rPr lang="en-GB" dirty="0" smtClean="0"/>
              <a:t>85% have mutation in PKD1 </a:t>
            </a:r>
            <a:r>
              <a:rPr lang="mr-IN" dirty="0" smtClean="0"/>
              <a:t>–</a:t>
            </a:r>
            <a:r>
              <a:rPr lang="en-GB" dirty="0" smtClean="0"/>
              <a:t> reach ESRF by 50s</a:t>
            </a:r>
          </a:p>
          <a:p>
            <a:pPr lvl="1"/>
            <a:r>
              <a:rPr lang="en-GB" dirty="0" smtClean="0"/>
              <a:t>15% have mutation in PKD2 </a:t>
            </a:r>
            <a:r>
              <a:rPr lang="mr-IN" dirty="0" smtClean="0"/>
              <a:t>–</a:t>
            </a:r>
            <a:r>
              <a:rPr lang="en-GB" dirty="0" smtClean="0"/>
              <a:t> reach ESRF by 70s</a:t>
            </a:r>
          </a:p>
          <a:p>
            <a:pPr lvl="1"/>
            <a:r>
              <a:rPr lang="en-GB" dirty="0" smtClean="0"/>
              <a:t>Family screening important - MRI</a:t>
            </a:r>
          </a:p>
          <a:p>
            <a:pPr lvl="1"/>
            <a:r>
              <a:rPr lang="en-GB" dirty="0" smtClean="0"/>
              <a:t>Renal enlargement with cysts, abdominal pain + haematuria</a:t>
            </a:r>
          </a:p>
          <a:p>
            <a:pPr lvl="1"/>
            <a:r>
              <a:rPr lang="en-GB" dirty="0" err="1" smtClean="0"/>
              <a:t>Tx</a:t>
            </a:r>
            <a:r>
              <a:rPr lang="en-GB" dirty="0" smtClean="0"/>
              <a:t>: monitor U&amp;E, treat high BP, treat infections, treat ESRF</a:t>
            </a:r>
          </a:p>
          <a:p>
            <a:pPr lvl="1"/>
            <a:r>
              <a:rPr lang="en-GB" dirty="0" smtClean="0"/>
              <a:t>Complications include berry aneurysms which can cause SAH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274638"/>
            <a:ext cx="8229600" cy="1260000"/>
          </a:xfrm>
          <a:prstGeom prst="rect">
            <a:avLst/>
          </a:prstGeom>
          <a:solidFill>
            <a:schemeClr val="tx2">
              <a:lumMod val="60000"/>
              <a:lumOff val="40000"/>
              <a:alpha val="67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TextBox 17"/>
          <p:cNvSpPr txBox="1">
            <a:spLocks noChangeArrowheads="1"/>
          </p:cNvSpPr>
          <p:nvPr/>
        </p:nvSpPr>
        <p:spPr bwMode="auto">
          <a:xfrm>
            <a:off x="878946" y="511272"/>
            <a:ext cx="73861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dirty="0" smtClean="0">
                <a:ln>
                  <a:solidFill>
                    <a:schemeClr val="tx2"/>
                  </a:solidFill>
                </a:ln>
                <a:solidFill>
                  <a:srgbClr val="002060"/>
                </a:solidFill>
                <a:latin typeface="Arial Hebrew Scholar Light" charset="-79"/>
                <a:ea typeface="Arial Hebrew Scholar Light" charset="-79"/>
                <a:cs typeface="Arial Hebrew Scholar Light" charset="-79"/>
              </a:rPr>
              <a:t>Polycystic Kidney Disease</a:t>
            </a:r>
            <a:endParaRPr lang="en-US" sz="5400" dirty="0">
              <a:ln>
                <a:solidFill>
                  <a:schemeClr val="tx2"/>
                </a:solidFill>
              </a:ln>
              <a:solidFill>
                <a:srgbClr val="002060"/>
              </a:solidFill>
              <a:latin typeface="Arial Hebrew Scholar Light" charset="-79"/>
              <a:ea typeface="Arial Hebrew Scholar Light" charset="-79"/>
              <a:cs typeface="Arial Hebrew Scholar Light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65612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 smtClean="0"/>
              <a:t>Genetic disorder</a:t>
            </a:r>
          </a:p>
          <a:p>
            <a:r>
              <a:rPr lang="en-GB" dirty="0" smtClean="0"/>
              <a:t>Autosomal recessive</a:t>
            </a:r>
          </a:p>
          <a:p>
            <a:r>
              <a:rPr lang="en-GB" dirty="0" smtClean="0"/>
              <a:t>Rarer</a:t>
            </a:r>
          </a:p>
          <a:p>
            <a:r>
              <a:rPr lang="en-GB" dirty="0" smtClean="0"/>
              <a:t>variable signs, may </a:t>
            </a:r>
            <a:r>
              <a:rPr lang="en-GB" dirty="0" err="1" smtClean="0"/>
              <a:t>prsent</a:t>
            </a:r>
            <a:r>
              <a:rPr lang="en-GB" dirty="0" smtClean="0"/>
              <a:t> in infancy with multiple renal cysts and congenital hepatic fibrosis</a:t>
            </a:r>
          </a:p>
          <a:p>
            <a:r>
              <a:rPr lang="en-GB" dirty="0" smtClean="0"/>
              <a:t>No specific treatment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274638"/>
            <a:ext cx="8229600" cy="1260000"/>
          </a:xfrm>
          <a:prstGeom prst="rect">
            <a:avLst/>
          </a:prstGeom>
          <a:solidFill>
            <a:schemeClr val="tx2">
              <a:lumMod val="60000"/>
              <a:lumOff val="40000"/>
              <a:alpha val="67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TextBox 17"/>
          <p:cNvSpPr txBox="1">
            <a:spLocks noChangeArrowheads="1"/>
          </p:cNvSpPr>
          <p:nvPr/>
        </p:nvSpPr>
        <p:spPr bwMode="auto">
          <a:xfrm>
            <a:off x="878946" y="511272"/>
            <a:ext cx="73861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dirty="0" smtClean="0">
                <a:ln>
                  <a:solidFill>
                    <a:schemeClr val="tx2"/>
                  </a:solidFill>
                </a:ln>
                <a:solidFill>
                  <a:srgbClr val="002060"/>
                </a:solidFill>
                <a:latin typeface="Arial Hebrew Scholar Light" charset="-79"/>
                <a:ea typeface="Arial Hebrew Scholar Light" charset="-79"/>
                <a:cs typeface="Arial Hebrew Scholar Light" charset="-79"/>
              </a:rPr>
              <a:t>Polycystic Kidney Disease</a:t>
            </a:r>
            <a:endParaRPr lang="en-US" sz="5400" dirty="0">
              <a:ln>
                <a:solidFill>
                  <a:schemeClr val="tx2"/>
                </a:solidFill>
              </a:ln>
              <a:solidFill>
                <a:srgbClr val="002060"/>
              </a:solidFill>
              <a:latin typeface="Arial Hebrew Scholar Light" charset="-79"/>
              <a:ea typeface="Arial Hebrew Scholar Light" charset="-79"/>
              <a:cs typeface="Arial Hebrew Scholar Light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60130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b="1" dirty="0" smtClean="0"/>
          </a:p>
          <a:p>
            <a:r>
              <a:rPr lang="en-GB" dirty="0" smtClean="0"/>
              <a:t>Smooth, </a:t>
            </a:r>
            <a:r>
              <a:rPr lang="en-GB" dirty="0" err="1" smtClean="0"/>
              <a:t>extratesticular</a:t>
            </a:r>
            <a:r>
              <a:rPr lang="en-GB" dirty="0" smtClean="0"/>
              <a:t>, spherical cysts</a:t>
            </a:r>
          </a:p>
          <a:p>
            <a:r>
              <a:rPr lang="en-GB" dirty="0" smtClean="0"/>
              <a:t>Benign, asymptomatic often</a:t>
            </a:r>
          </a:p>
          <a:p>
            <a:r>
              <a:rPr lang="en-GB" dirty="0" smtClean="0"/>
              <a:t>Do not usually need treating</a:t>
            </a:r>
          </a:p>
          <a:p>
            <a:r>
              <a:rPr lang="en-GB" dirty="0" smtClean="0"/>
              <a:t>Often multiple and bilateral</a:t>
            </a:r>
          </a:p>
          <a:p>
            <a:r>
              <a:rPr lang="en-GB" dirty="0" smtClean="0"/>
              <a:t>Provide reassurance and safety netting</a:t>
            </a:r>
          </a:p>
          <a:p>
            <a:r>
              <a:rPr lang="en-GB" dirty="0" smtClean="0"/>
              <a:t>Excision if symptomatic</a:t>
            </a:r>
          </a:p>
          <a:p>
            <a:endParaRPr lang="en-GB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57200" y="274638"/>
            <a:ext cx="8229600" cy="1260000"/>
          </a:xfrm>
          <a:prstGeom prst="rect">
            <a:avLst/>
          </a:prstGeom>
          <a:solidFill>
            <a:schemeClr val="tx2">
              <a:lumMod val="60000"/>
              <a:lumOff val="40000"/>
              <a:alpha val="67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TextBox 17"/>
          <p:cNvSpPr txBox="1">
            <a:spLocks noChangeArrowheads="1"/>
          </p:cNvSpPr>
          <p:nvPr/>
        </p:nvSpPr>
        <p:spPr bwMode="auto">
          <a:xfrm>
            <a:off x="878946" y="511272"/>
            <a:ext cx="73861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dirty="0" err="1" smtClean="0">
                <a:ln>
                  <a:solidFill>
                    <a:schemeClr val="tx2"/>
                  </a:solidFill>
                </a:ln>
                <a:solidFill>
                  <a:srgbClr val="002060"/>
                </a:solidFill>
                <a:latin typeface="Arial Hebrew Scholar Light" charset="-79"/>
                <a:ea typeface="Arial Hebrew Scholar Light" charset="-79"/>
                <a:cs typeface="Arial Hebrew Scholar Light" charset="-79"/>
              </a:rPr>
              <a:t>Epididymal</a:t>
            </a:r>
            <a:r>
              <a:rPr lang="en-US" sz="5400" dirty="0" smtClean="0">
                <a:ln>
                  <a:solidFill>
                    <a:schemeClr val="tx2"/>
                  </a:solidFill>
                </a:ln>
                <a:solidFill>
                  <a:srgbClr val="002060"/>
                </a:solidFill>
                <a:latin typeface="Arial Hebrew Scholar Light" charset="-79"/>
                <a:ea typeface="Arial Hebrew Scholar Light" charset="-79"/>
                <a:cs typeface="Arial Hebrew Scholar Light" charset="-79"/>
              </a:rPr>
              <a:t> Cyst</a:t>
            </a:r>
            <a:endParaRPr lang="en-US" sz="5400" dirty="0">
              <a:ln>
                <a:solidFill>
                  <a:schemeClr val="tx2"/>
                </a:solidFill>
              </a:ln>
              <a:solidFill>
                <a:srgbClr val="002060"/>
              </a:solidFill>
              <a:latin typeface="Arial Hebrew Scholar Light" charset="-79"/>
              <a:ea typeface="Arial Hebrew Scholar Light" charset="-79"/>
              <a:cs typeface="Arial Hebrew Scholar Light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417907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en-GB" b="1" dirty="0" smtClean="0"/>
          </a:p>
          <a:p>
            <a:r>
              <a:rPr lang="en-GB" dirty="0" smtClean="0"/>
              <a:t>Abnormal collection of fluid within the remnants of the </a:t>
            </a:r>
            <a:r>
              <a:rPr lang="en-GB" dirty="0" err="1" smtClean="0"/>
              <a:t>processus</a:t>
            </a:r>
            <a:r>
              <a:rPr lang="en-GB" dirty="0" smtClean="0"/>
              <a:t> vaginalis</a:t>
            </a:r>
          </a:p>
          <a:p>
            <a:r>
              <a:rPr lang="en-GB" dirty="0" smtClean="0"/>
              <a:t>Scrotal enlargement, non-tender, smooth</a:t>
            </a:r>
          </a:p>
          <a:p>
            <a:r>
              <a:rPr lang="en-GB" dirty="0" smtClean="0"/>
              <a:t>Lies anterior to and below testicle</a:t>
            </a:r>
          </a:p>
          <a:p>
            <a:r>
              <a:rPr lang="en-GB" dirty="0" smtClean="0"/>
              <a:t>Communicating </a:t>
            </a:r>
            <a:r>
              <a:rPr lang="en-GB" dirty="0" err="1" smtClean="0"/>
              <a:t>hydrocoele</a:t>
            </a:r>
            <a:endParaRPr lang="en-GB" dirty="0"/>
          </a:p>
          <a:p>
            <a:pPr lvl="1"/>
            <a:r>
              <a:rPr lang="en-GB" dirty="0" smtClean="0"/>
              <a:t>Caused by peritoneal fluid which can communicate freely with the scrotal portion of the </a:t>
            </a:r>
            <a:r>
              <a:rPr lang="en-GB" dirty="0" err="1" smtClean="0"/>
              <a:t>processus</a:t>
            </a:r>
            <a:endParaRPr lang="en-GB" dirty="0" smtClean="0"/>
          </a:p>
          <a:p>
            <a:r>
              <a:rPr lang="en-GB" dirty="0" smtClean="0"/>
              <a:t>Non-communicating </a:t>
            </a:r>
            <a:r>
              <a:rPr lang="en-GB" dirty="0" err="1" smtClean="0"/>
              <a:t>hydrocoele</a:t>
            </a:r>
            <a:endParaRPr lang="en-GB" dirty="0"/>
          </a:p>
          <a:p>
            <a:pPr lvl="1"/>
            <a:r>
              <a:rPr lang="en-GB" dirty="0" smtClean="0"/>
              <a:t>Caused by imbalance between secretion and reabsorption of fluid</a:t>
            </a:r>
          </a:p>
          <a:p>
            <a:r>
              <a:rPr lang="en-GB" dirty="0" smtClean="0"/>
              <a:t>Usually congenital</a:t>
            </a:r>
          </a:p>
          <a:p>
            <a:r>
              <a:rPr lang="en-GB" dirty="0" smtClean="0"/>
              <a:t>Surgical removal if required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57200" y="274638"/>
            <a:ext cx="8229600" cy="1260000"/>
          </a:xfrm>
          <a:prstGeom prst="rect">
            <a:avLst/>
          </a:prstGeom>
          <a:solidFill>
            <a:schemeClr val="tx2">
              <a:lumMod val="60000"/>
              <a:lumOff val="40000"/>
              <a:alpha val="67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TextBox 17"/>
          <p:cNvSpPr txBox="1">
            <a:spLocks noChangeArrowheads="1"/>
          </p:cNvSpPr>
          <p:nvPr/>
        </p:nvSpPr>
        <p:spPr bwMode="auto">
          <a:xfrm>
            <a:off x="878946" y="511272"/>
            <a:ext cx="73861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dirty="0" err="1" smtClean="0">
                <a:ln>
                  <a:solidFill>
                    <a:schemeClr val="tx2"/>
                  </a:solidFill>
                </a:ln>
                <a:solidFill>
                  <a:srgbClr val="002060"/>
                </a:solidFill>
                <a:latin typeface="Arial Hebrew Scholar Light" charset="-79"/>
                <a:ea typeface="Arial Hebrew Scholar Light" charset="-79"/>
                <a:cs typeface="Arial Hebrew Scholar Light" charset="-79"/>
              </a:rPr>
              <a:t>Hydrocoele</a:t>
            </a:r>
            <a:endParaRPr lang="en-US" sz="5400" dirty="0">
              <a:ln>
                <a:solidFill>
                  <a:schemeClr val="tx2"/>
                </a:solidFill>
              </a:ln>
              <a:solidFill>
                <a:srgbClr val="002060"/>
              </a:solidFill>
              <a:latin typeface="Arial Hebrew Scholar Light" charset="-79"/>
              <a:ea typeface="Arial Hebrew Scholar Light" charset="-79"/>
              <a:cs typeface="Arial Hebrew Scholar Light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330798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GB" b="1" dirty="0" smtClean="0"/>
          </a:p>
          <a:p>
            <a:r>
              <a:rPr lang="en-GB" dirty="0" smtClean="0"/>
              <a:t>Abnormal dilatation of testicular veins in </a:t>
            </a:r>
            <a:r>
              <a:rPr lang="en-GB" dirty="0" err="1" smtClean="0"/>
              <a:t>pampiniform</a:t>
            </a:r>
            <a:r>
              <a:rPr lang="en-GB" dirty="0" smtClean="0"/>
              <a:t> venous plexus cause by venous reflux</a:t>
            </a:r>
          </a:p>
          <a:p>
            <a:r>
              <a:rPr lang="en-GB" dirty="0" smtClean="0"/>
              <a:t>More common on left</a:t>
            </a:r>
          </a:p>
          <a:p>
            <a:r>
              <a:rPr lang="en-GB" dirty="0" smtClean="0"/>
              <a:t>Usually </a:t>
            </a:r>
            <a:r>
              <a:rPr lang="en-GB" dirty="0" err="1" smtClean="0"/>
              <a:t>asymtomatic</a:t>
            </a:r>
            <a:endParaRPr lang="en-GB" dirty="0" smtClean="0"/>
          </a:p>
          <a:p>
            <a:r>
              <a:rPr lang="en-GB" dirty="0" smtClean="0"/>
              <a:t>Scrotum feels like ‘a bag of worms’</a:t>
            </a:r>
          </a:p>
          <a:p>
            <a:r>
              <a:rPr lang="en-GB" dirty="0" smtClean="0"/>
              <a:t>Surgery considered if </a:t>
            </a:r>
            <a:r>
              <a:rPr lang="en-GB" dirty="0" err="1" smtClean="0"/>
              <a:t>varicocoele</a:t>
            </a:r>
            <a:r>
              <a:rPr lang="en-GB" dirty="0" smtClean="0"/>
              <a:t> reducing fertility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274638"/>
            <a:ext cx="8229600" cy="1260000"/>
          </a:xfrm>
          <a:prstGeom prst="rect">
            <a:avLst/>
          </a:prstGeom>
          <a:solidFill>
            <a:schemeClr val="tx2">
              <a:lumMod val="60000"/>
              <a:lumOff val="40000"/>
              <a:alpha val="67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TextBox 17"/>
          <p:cNvSpPr txBox="1">
            <a:spLocks noChangeArrowheads="1"/>
          </p:cNvSpPr>
          <p:nvPr/>
        </p:nvSpPr>
        <p:spPr bwMode="auto">
          <a:xfrm>
            <a:off x="878946" y="511272"/>
            <a:ext cx="73861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dirty="0" err="1" smtClean="0">
                <a:ln>
                  <a:solidFill>
                    <a:schemeClr val="tx2"/>
                  </a:solidFill>
                </a:ln>
                <a:solidFill>
                  <a:srgbClr val="002060"/>
                </a:solidFill>
                <a:latin typeface="Arial Hebrew Scholar Light" charset="-79"/>
                <a:ea typeface="Arial Hebrew Scholar Light" charset="-79"/>
                <a:cs typeface="Arial Hebrew Scholar Light" charset="-79"/>
              </a:rPr>
              <a:t>Varicocoele</a:t>
            </a:r>
            <a:endParaRPr lang="en-US" sz="5400" dirty="0">
              <a:ln>
                <a:solidFill>
                  <a:schemeClr val="tx2"/>
                </a:solidFill>
              </a:ln>
              <a:solidFill>
                <a:srgbClr val="002060"/>
              </a:solidFill>
              <a:latin typeface="Arial Hebrew Scholar Light" charset="-79"/>
              <a:ea typeface="Arial Hebrew Scholar Light" charset="-79"/>
              <a:cs typeface="Arial Hebrew Scholar Light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867232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n-GB" b="1" dirty="0" smtClean="0"/>
          </a:p>
          <a:p>
            <a:r>
              <a:rPr lang="en-GB" dirty="0" smtClean="0"/>
              <a:t>Common urological emergency</a:t>
            </a:r>
          </a:p>
          <a:p>
            <a:r>
              <a:rPr lang="en-GB" dirty="0" smtClean="0"/>
              <a:t>More commonly on the left, bilateral is rare</a:t>
            </a:r>
          </a:p>
          <a:p>
            <a:r>
              <a:rPr lang="en-GB" dirty="0" smtClean="0"/>
              <a:t>Often due to ‘bell-clapper deformity’</a:t>
            </a:r>
          </a:p>
          <a:p>
            <a:r>
              <a:rPr lang="en-GB" dirty="0" smtClean="0"/>
              <a:t>Acute scrotal swelling = testicular torsion until proven otherwise</a:t>
            </a:r>
          </a:p>
          <a:p>
            <a:r>
              <a:rPr lang="en-GB" dirty="0" smtClean="0"/>
              <a:t>Sudden, severe pain in testicle, lower </a:t>
            </a:r>
            <a:r>
              <a:rPr lang="en-GB" dirty="0" err="1" smtClean="0"/>
              <a:t>abdo</a:t>
            </a:r>
            <a:r>
              <a:rPr lang="en-GB" dirty="0" smtClean="0"/>
              <a:t> pain, nausea &amp; vomiting</a:t>
            </a:r>
          </a:p>
          <a:p>
            <a:r>
              <a:rPr lang="en-GB" dirty="0" smtClean="0"/>
              <a:t>Ix: US + </a:t>
            </a:r>
            <a:r>
              <a:rPr lang="en-GB" dirty="0" err="1" smtClean="0"/>
              <a:t>doppler</a:t>
            </a:r>
            <a:endParaRPr lang="en-GB" dirty="0"/>
          </a:p>
          <a:p>
            <a:r>
              <a:rPr lang="en-GB" dirty="0" smtClean="0"/>
              <a:t>Do not delay surgery for investigation</a:t>
            </a:r>
          </a:p>
          <a:p>
            <a:pPr lvl="1"/>
            <a:r>
              <a:rPr lang="en-GB" dirty="0" err="1" smtClean="0"/>
              <a:t>Orchidopexy</a:t>
            </a:r>
            <a:endParaRPr lang="en-GB" dirty="0" smtClean="0"/>
          </a:p>
          <a:p>
            <a:r>
              <a:rPr lang="en-GB" dirty="0" smtClean="0"/>
              <a:t>Torsion may impair fertility</a:t>
            </a:r>
          </a:p>
          <a:p>
            <a:endParaRPr lang="en-GB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57200" y="274638"/>
            <a:ext cx="8229600" cy="1260000"/>
          </a:xfrm>
          <a:prstGeom prst="rect">
            <a:avLst/>
          </a:prstGeom>
          <a:solidFill>
            <a:schemeClr val="tx2">
              <a:lumMod val="60000"/>
              <a:lumOff val="40000"/>
              <a:alpha val="67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TextBox 17"/>
          <p:cNvSpPr txBox="1">
            <a:spLocks noChangeArrowheads="1"/>
          </p:cNvSpPr>
          <p:nvPr/>
        </p:nvSpPr>
        <p:spPr bwMode="auto">
          <a:xfrm>
            <a:off x="878946" y="511272"/>
            <a:ext cx="73861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dirty="0" smtClean="0">
                <a:ln>
                  <a:solidFill>
                    <a:schemeClr val="tx2"/>
                  </a:solidFill>
                </a:ln>
                <a:solidFill>
                  <a:srgbClr val="002060"/>
                </a:solidFill>
                <a:latin typeface="Arial Hebrew Scholar Light" charset="-79"/>
                <a:ea typeface="Arial Hebrew Scholar Light" charset="-79"/>
                <a:cs typeface="Arial Hebrew Scholar Light" charset="-79"/>
              </a:rPr>
              <a:t>Testicular Torsion</a:t>
            </a:r>
            <a:endParaRPr lang="en-US" sz="5400" dirty="0">
              <a:ln>
                <a:solidFill>
                  <a:schemeClr val="tx2"/>
                </a:solidFill>
              </a:ln>
              <a:solidFill>
                <a:srgbClr val="002060"/>
              </a:solidFill>
              <a:latin typeface="Arial Hebrew Scholar Light" charset="-79"/>
              <a:ea typeface="Arial Hebrew Scholar Light" charset="-79"/>
              <a:cs typeface="Arial Hebrew Scholar Light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57397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     </a:t>
            </a:r>
          </a:p>
        </p:txBody>
      </p:sp>
      <p:sp>
        <p:nvSpPr>
          <p:cNvPr id="2051" name="Content Placeholder 15"/>
          <p:cNvSpPr>
            <a:spLocks noGrp="1"/>
          </p:cNvSpPr>
          <p:nvPr>
            <p:ph idx="1"/>
          </p:nvPr>
        </p:nvSpPr>
        <p:spPr>
          <a:xfrm>
            <a:off x="457200" y="2981325"/>
            <a:ext cx="8229600" cy="3144838"/>
          </a:xfrm>
        </p:spPr>
        <p:txBody>
          <a:bodyPr/>
          <a:lstStyle/>
          <a:p>
            <a:pPr algn="r" eaLnBrk="1" hangingPunct="1">
              <a:buFont typeface="Arial" charset="0"/>
              <a:buNone/>
            </a:pPr>
            <a:r>
              <a:rPr lang="en-US" altLang="en-US" dirty="0" smtClean="0"/>
              <a:t>Phase 2a Revision Session</a:t>
            </a:r>
          </a:p>
          <a:p>
            <a:pPr algn="r" eaLnBrk="1" hangingPunct="1">
              <a:buFont typeface="Arial" charset="0"/>
              <a:buNone/>
            </a:pPr>
            <a:endParaRPr lang="en-US" altLang="en-US" dirty="0"/>
          </a:p>
          <a:p>
            <a:pPr algn="r" eaLnBrk="1" hangingPunct="1">
              <a:buFont typeface="Arial" charset="0"/>
              <a:buNone/>
            </a:pPr>
            <a:r>
              <a:rPr lang="en-US" altLang="en-US" dirty="0" smtClean="0"/>
              <a:t>Anna Wilkinson and Ed Wootton</a:t>
            </a:r>
          </a:p>
          <a:p>
            <a:pPr algn="r" eaLnBrk="1" hangingPunct="1">
              <a:buFont typeface="Arial" charset="0"/>
              <a:buNone/>
            </a:pPr>
            <a:endParaRPr lang="en-US" altLang="en-US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457200" y="274638"/>
            <a:ext cx="8229600" cy="1981200"/>
          </a:xfrm>
          <a:prstGeom prst="rect">
            <a:avLst/>
          </a:prstGeom>
          <a:solidFill>
            <a:schemeClr val="tx2">
              <a:lumMod val="60000"/>
              <a:lumOff val="40000"/>
              <a:alpha val="67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053" name="TextBox 17"/>
          <p:cNvSpPr txBox="1">
            <a:spLocks noChangeArrowheads="1"/>
          </p:cNvSpPr>
          <p:nvPr/>
        </p:nvSpPr>
        <p:spPr bwMode="auto">
          <a:xfrm>
            <a:off x="457200" y="794860"/>
            <a:ext cx="8229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dirty="0" smtClean="0">
                <a:ln>
                  <a:solidFill>
                    <a:schemeClr val="tx2"/>
                  </a:solidFill>
                </a:ln>
                <a:solidFill>
                  <a:srgbClr val="002060"/>
                </a:solidFill>
                <a:latin typeface="Arial Hebrew Scholar Light" charset="-79"/>
                <a:ea typeface="Arial Hebrew Scholar Light" charset="-79"/>
                <a:cs typeface="Arial Hebrew Scholar Light" charset="-79"/>
              </a:rPr>
              <a:t>Nephrology </a:t>
            </a:r>
            <a:r>
              <a:rPr lang="en-US" sz="5400" smtClean="0">
                <a:ln>
                  <a:solidFill>
                    <a:schemeClr val="tx2"/>
                  </a:solidFill>
                </a:ln>
                <a:solidFill>
                  <a:srgbClr val="002060"/>
                </a:solidFill>
                <a:latin typeface="Arial Hebrew Scholar Light" charset="-79"/>
                <a:ea typeface="Arial Hebrew Scholar Light" charset="-79"/>
                <a:cs typeface="Arial Hebrew Scholar Light" charset="-79"/>
              </a:rPr>
              <a:t>&amp; Genitourinary</a:t>
            </a:r>
            <a:endParaRPr lang="en-US" sz="5400" dirty="0">
              <a:ln>
                <a:solidFill>
                  <a:schemeClr val="tx2"/>
                </a:solidFill>
              </a:ln>
              <a:solidFill>
                <a:srgbClr val="002060"/>
              </a:solidFill>
              <a:latin typeface="Arial Hebrew Scholar Light" charset="-79"/>
              <a:ea typeface="Arial Hebrew Scholar Light" charset="-79"/>
              <a:cs typeface="Arial Hebrew Scholar Light" charset="-79"/>
            </a:endParaRPr>
          </a:p>
        </p:txBody>
      </p:sp>
      <p:sp>
        <p:nvSpPr>
          <p:cNvPr id="2054" name="TextBox 19"/>
          <p:cNvSpPr txBox="1">
            <a:spLocks noChangeArrowheads="1"/>
          </p:cNvSpPr>
          <p:nvPr/>
        </p:nvSpPr>
        <p:spPr bwMode="auto">
          <a:xfrm>
            <a:off x="1187610" y="6457669"/>
            <a:ext cx="50641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/>
              <a:t>The Peer Teaching Society is not liable for false or misleading information…</a:t>
            </a:r>
            <a:endParaRPr lang="en-US" altLang="en-US" sz="1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05439"/>
            <a:ext cx="1035210" cy="10265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GB" b="1" dirty="0" smtClean="0"/>
          </a:p>
          <a:p>
            <a:r>
              <a:rPr lang="en-GB" dirty="0" smtClean="0"/>
              <a:t>Benign increasing size of prostate gland</a:t>
            </a:r>
          </a:p>
          <a:p>
            <a:r>
              <a:rPr lang="en-GB" dirty="0" smtClean="0"/>
              <a:t>Normal with advancing age</a:t>
            </a:r>
          </a:p>
          <a:p>
            <a:r>
              <a:rPr lang="en-GB" dirty="0" smtClean="0"/>
              <a:t>Symptoms: frequency, urgency, hesitancy, incomplete bladder emptying, pushing/straining</a:t>
            </a:r>
          </a:p>
          <a:p>
            <a:r>
              <a:rPr lang="en-GB" dirty="0" smtClean="0"/>
              <a:t>Ix: DRE (prostate enlarged), PSA (elevated)</a:t>
            </a:r>
          </a:p>
          <a:p>
            <a:r>
              <a:rPr lang="en-GB" dirty="0" err="1" smtClean="0"/>
              <a:t>Tx</a:t>
            </a:r>
            <a:r>
              <a:rPr lang="en-GB" dirty="0" smtClean="0"/>
              <a:t>: alpha blockers (</a:t>
            </a:r>
            <a:r>
              <a:rPr lang="en-GB" dirty="0" err="1" smtClean="0"/>
              <a:t>tamsulosin</a:t>
            </a:r>
            <a:r>
              <a:rPr lang="en-GB" dirty="0" smtClean="0"/>
              <a:t>), 5-alpha reductase inhibitors (finasteride)</a:t>
            </a:r>
          </a:p>
          <a:p>
            <a:r>
              <a:rPr lang="en-GB" dirty="0" smtClean="0"/>
              <a:t>Surgery only if not responding satisfactorily to medical </a:t>
            </a:r>
            <a:r>
              <a:rPr lang="en-GB" dirty="0" err="1" smtClean="0"/>
              <a:t>tx</a:t>
            </a:r>
            <a:endParaRPr lang="en-GB" dirty="0" smtClean="0"/>
          </a:p>
          <a:p>
            <a:pPr lvl="1"/>
            <a:r>
              <a:rPr lang="en-GB" dirty="0" smtClean="0"/>
              <a:t>TURP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274638"/>
            <a:ext cx="8229600" cy="1260000"/>
          </a:xfrm>
          <a:prstGeom prst="rect">
            <a:avLst/>
          </a:prstGeom>
          <a:solidFill>
            <a:schemeClr val="tx2">
              <a:lumMod val="60000"/>
              <a:lumOff val="40000"/>
              <a:alpha val="67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TextBox 17"/>
          <p:cNvSpPr txBox="1">
            <a:spLocks noChangeArrowheads="1"/>
          </p:cNvSpPr>
          <p:nvPr/>
        </p:nvSpPr>
        <p:spPr bwMode="auto">
          <a:xfrm>
            <a:off x="878946" y="511272"/>
            <a:ext cx="73861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800" dirty="0" smtClean="0">
                <a:ln>
                  <a:solidFill>
                    <a:schemeClr val="tx2"/>
                  </a:solidFill>
                </a:ln>
                <a:solidFill>
                  <a:srgbClr val="002060"/>
                </a:solidFill>
                <a:latin typeface="Arial Hebrew Scholar Light" charset="-79"/>
                <a:ea typeface="Arial Hebrew Scholar Light" charset="-79"/>
                <a:cs typeface="Arial Hebrew Scholar Light" charset="-79"/>
              </a:rPr>
              <a:t>Benign Prostatic Hyperplasia</a:t>
            </a:r>
            <a:endParaRPr lang="en-US" sz="4800" dirty="0">
              <a:ln>
                <a:solidFill>
                  <a:schemeClr val="tx2"/>
                </a:solidFill>
              </a:ln>
              <a:solidFill>
                <a:srgbClr val="002060"/>
              </a:solidFill>
              <a:latin typeface="Arial Hebrew Scholar Light" charset="-79"/>
              <a:ea typeface="Arial Hebrew Scholar Light" charset="-79"/>
              <a:cs typeface="Arial Hebrew Scholar Light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28563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GB" b="1" dirty="0" smtClean="0"/>
          </a:p>
          <a:p>
            <a:r>
              <a:rPr lang="en-GB" dirty="0" smtClean="0"/>
              <a:t>Infection in renal pelvis and usually in renal parenchyma</a:t>
            </a:r>
          </a:p>
          <a:p>
            <a:r>
              <a:rPr lang="en-GB" dirty="0" smtClean="0"/>
              <a:t>Often an ascending infection from bladder</a:t>
            </a:r>
          </a:p>
          <a:p>
            <a:r>
              <a:rPr lang="en-GB" dirty="0" smtClean="0"/>
              <a:t>Same organisms as for LUTI </a:t>
            </a:r>
            <a:r>
              <a:rPr lang="mr-IN" dirty="0" smtClean="0"/>
              <a:t>–</a:t>
            </a:r>
            <a:r>
              <a:rPr lang="en-GB" dirty="0" smtClean="0"/>
              <a:t> E.coli, </a:t>
            </a:r>
            <a:r>
              <a:rPr lang="en-GB" dirty="0" err="1" smtClean="0"/>
              <a:t>Klebsiella</a:t>
            </a:r>
            <a:r>
              <a:rPr lang="en-GB" dirty="0" smtClean="0"/>
              <a:t>, Proteus</a:t>
            </a:r>
          </a:p>
          <a:p>
            <a:r>
              <a:rPr lang="en-GB" dirty="0" smtClean="0"/>
              <a:t>RF: anatomical abnormalities, calculi, pregnancy, DM, prostate enlargement</a:t>
            </a:r>
          </a:p>
          <a:p>
            <a:r>
              <a:rPr lang="en-GB" dirty="0" smtClean="0"/>
              <a:t>Symptoms: loin pain, suprapubic/back pain, fever, rigors, nausea, vomiting, anorexia, LUTS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57200" y="274638"/>
            <a:ext cx="8229600" cy="1260000"/>
          </a:xfrm>
          <a:prstGeom prst="rect">
            <a:avLst/>
          </a:prstGeom>
          <a:solidFill>
            <a:schemeClr val="tx2">
              <a:lumMod val="60000"/>
              <a:lumOff val="40000"/>
              <a:alpha val="67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TextBox 17"/>
          <p:cNvSpPr txBox="1">
            <a:spLocks noChangeArrowheads="1"/>
          </p:cNvSpPr>
          <p:nvPr/>
        </p:nvSpPr>
        <p:spPr bwMode="auto">
          <a:xfrm>
            <a:off x="878946" y="511272"/>
            <a:ext cx="73861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dirty="0" smtClean="0">
                <a:ln>
                  <a:solidFill>
                    <a:schemeClr val="tx2"/>
                  </a:solidFill>
                </a:ln>
                <a:solidFill>
                  <a:srgbClr val="002060"/>
                </a:solidFill>
                <a:latin typeface="Arial Hebrew Scholar Light" charset="-79"/>
                <a:ea typeface="Arial Hebrew Scholar Light" charset="-79"/>
                <a:cs typeface="Arial Hebrew Scholar Light" charset="-79"/>
              </a:rPr>
              <a:t>Pyelonephritis</a:t>
            </a:r>
            <a:endParaRPr lang="en-US" sz="5400" dirty="0">
              <a:ln>
                <a:solidFill>
                  <a:schemeClr val="tx2"/>
                </a:solidFill>
              </a:ln>
              <a:solidFill>
                <a:srgbClr val="002060"/>
              </a:solidFill>
              <a:latin typeface="Arial Hebrew Scholar Light" charset="-79"/>
              <a:ea typeface="Arial Hebrew Scholar Light" charset="-79"/>
              <a:cs typeface="Arial Hebrew Scholar Light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139365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GB" b="1" dirty="0" smtClean="0"/>
          </a:p>
          <a:p>
            <a:r>
              <a:rPr lang="en-GB" dirty="0" smtClean="0"/>
              <a:t>Ix: urinalysis (blood, leukocytes, nitrates, protein), MSU (microscopy &amp; culture), bloods, blood cultures</a:t>
            </a:r>
          </a:p>
          <a:p>
            <a:r>
              <a:rPr lang="en-GB" dirty="0" smtClean="0"/>
              <a:t>Imaging: US and contrast-enhanced spiral CT</a:t>
            </a:r>
          </a:p>
          <a:p>
            <a:r>
              <a:rPr lang="en-GB" dirty="0" smtClean="0"/>
              <a:t>Empirical </a:t>
            </a:r>
            <a:r>
              <a:rPr lang="en-GB" dirty="0" err="1" smtClean="0"/>
              <a:t>abx</a:t>
            </a:r>
            <a:r>
              <a:rPr lang="en-GB" dirty="0" smtClean="0"/>
              <a:t> </a:t>
            </a:r>
            <a:r>
              <a:rPr lang="mr-IN" dirty="0" smtClean="0"/>
              <a:t>–</a:t>
            </a:r>
            <a:r>
              <a:rPr lang="en-GB" dirty="0" smtClean="0"/>
              <a:t> ciprofloxacin or co-</a:t>
            </a:r>
            <a:r>
              <a:rPr lang="en-GB" dirty="0" err="1" smtClean="0"/>
              <a:t>amoxiclav</a:t>
            </a:r>
            <a:endParaRPr lang="en-GB" dirty="0" smtClean="0"/>
          </a:p>
          <a:p>
            <a:r>
              <a:rPr lang="en-GB" dirty="0" smtClean="0"/>
              <a:t>Surgery if needed</a:t>
            </a:r>
          </a:p>
          <a:p>
            <a:r>
              <a:rPr lang="en-GB" dirty="0" smtClean="0"/>
              <a:t>Complications: sepsis, renal abscess, progression to chronic pyelonephritis</a:t>
            </a:r>
          </a:p>
          <a:p>
            <a:endParaRPr lang="en-GB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57200" y="274638"/>
            <a:ext cx="8229600" cy="1260000"/>
          </a:xfrm>
          <a:prstGeom prst="rect">
            <a:avLst/>
          </a:prstGeom>
          <a:solidFill>
            <a:schemeClr val="tx2">
              <a:lumMod val="60000"/>
              <a:lumOff val="40000"/>
              <a:alpha val="67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TextBox 17"/>
          <p:cNvSpPr txBox="1">
            <a:spLocks noChangeArrowheads="1"/>
          </p:cNvSpPr>
          <p:nvPr/>
        </p:nvSpPr>
        <p:spPr bwMode="auto">
          <a:xfrm>
            <a:off x="878946" y="511272"/>
            <a:ext cx="73861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dirty="0" smtClean="0">
                <a:ln>
                  <a:solidFill>
                    <a:schemeClr val="tx2"/>
                  </a:solidFill>
                </a:ln>
                <a:solidFill>
                  <a:srgbClr val="002060"/>
                </a:solidFill>
                <a:latin typeface="Arial Hebrew Scholar Light" charset="-79"/>
                <a:ea typeface="Arial Hebrew Scholar Light" charset="-79"/>
                <a:cs typeface="Arial Hebrew Scholar Light" charset="-79"/>
              </a:rPr>
              <a:t>Pyelonephritis</a:t>
            </a:r>
            <a:endParaRPr lang="en-US" sz="5400" dirty="0">
              <a:ln>
                <a:solidFill>
                  <a:schemeClr val="tx2"/>
                </a:solidFill>
              </a:ln>
              <a:solidFill>
                <a:srgbClr val="002060"/>
              </a:solidFill>
              <a:latin typeface="Arial Hebrew Scholar Light" charset="-79"/>
              <a:ea typeface="Arial Hebrew Scholar Light" charset="-79"/>
              <a:cs typeface="Arial Hebrew Scholar Light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553554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Definition: the presence of a pure growth of &gt;10</a:t>
            </a:r>
            <a:r>
              <a:rPr lang="en-GB" baseline="30000" dirty="0" smtClean="0"/>
              <a:t>5</a:t>
            </a:r>
            <a:r>
              <a:rPr lang="en-GB" dirty="0" smtClean="0"/>
              <a:t> organisms per mL of fresh MSU</a:t>
            </a:r>
          </a:p>
          <a:p>
            <a:r>
              <a:rPr lang="en-GB" dirty="0" smtClean="0"/>
              <a:t>Uncomplicated </a:t>
            </a:r>
            <a:r>
              <a:rPr lang="mr-IN" dirty="0" smtClean="0"/>
              <a:t>–</a:t>
            </a:r>
            <a:r>
              <a:rPr lang="en-GB" dirty="0" smtClean="0"/>
              <a:t> normal renal tract and function</a:t>
            </a:r>
          </a:p>
          <a:p>
            <a:r>
              <a:rPr lang="en-GB" dirty="0" smtClean="0"/>
              <a:t>Complicated </a:t>
            </a:r>
            <a:r>
              <a:rPr lang="mr-IN" dirty="0" smtClean="0"/>
              <a:t>–</a:t>
            </a:r>
            <a:r>
              <a:rPr lang="en-GB" dirty="0" smtClean="0"/>
              <a:t> abnormal renal/GU tract, voiding difficulty, decreased renal function, virulent organism e.g. Staph aureus</a:t>
            </a:r>
          </a:p>
          <a:p>
            <a:r>
              <a:rPr lang="en-GB" dirty="0" smtClean="0"/>
              <a:t>Recurrent </a:t>
            </a:r>
            <a:r>
              <a:rPr lang="mr-IN" dirty="0" smtClean="0"/>
              <a:t>–</a:t>
            </a:r>
            <a:r>
              <a:rPr lang="en-GB" dirty="0" smtClean="0"/>
              <a:t> further infection with a new organism</a:t>
            </a:r>
          </a:p>
          <a:p>
            <a:r>
              <a:rPr lang="en-GB" dirty="0" smtClean="0"/>
              <a:t>Relapse </a:t>
            </a:r>
            <a:r>
              <a:rPr lang="mr-IN" dirty="0" smtClean="0"/>
              <a:t>–</a:t>
            </a:r>
            <a:r>
              <a:rPr lang="en-GB" dirty="0" smtClean="0"/>
              <a:t> further infection with the same organism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274638"/>
            <a:ext cx="8229600" cy="1260000"/>
          </a:xfrm>
          <a:prstGeom prst="rect">
            <a:avLst/>
          </a:prstGeom>
          <a:solidFill>
            <a:schemeClr val="tx2">
              <a:lumMod val="60000"/>
              <a:lumOff val="40000"/>
              <a:alpha val="67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TextBox 17"/>
          <p:cNvSpPr txBox="1">
            <a:spLocks noChangeArrowheads="1"/>
          </p:cNvSpPr>
          <p:nvPr/>
        </p:nvSpPr>
        <p:spPr bwMode="auto">
          <a:xfrm>
            <a:off x="878946" y="511272"/>
            <a:ext cx="73861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dirty="0" smtClean="0">
                <a:ln>
                  <a:solidFill>
                    <a:schemeClr val="tx2"/>
                  </a:solidFill>
                </a:ln>
                <a:solidFill>
                  <a:srgbClr val="002060"/>
                </a:solidFill>
                <a:latin typeface="Arial Hebrew Scholar Light" charset="-79"/>
                <a:ea typeface="Arial Hebrew Scholar Light" charset="-79"/>
                <a:cs typeface="Arial Hebrew Scholar Light" charset="-79"/>
              </a:rPr>
              <a:t>Urinary Tract Infections</a:t>
            </a:r>
            <a:endParaRPr lang="en-US" sz="5400" dirty="0">
              <a:ln>
                <a:solidFill>
                  <a:schemeClr val="tx2"/>
                </a:solidFill>
              </a:ln>
              <a:solidFill>
                <a:srgbClr val="002060"/>
              </a:solidFill>
              <a:latin typeface="Arial Hebrew Scholar Light" charset="-79"/>
              <a:ea typeface="Arial Hebrew Scholar Light" charset="-79"/>
              <a:cs typeface="Arial Hebrew Scholar Light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456944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E. Coli is the main causative organism - &gt;70% in the community</a:t>
            </a:r>
          </a:p>
          <a:p>
            <a:r>
              <a:rPr lang="en-GB" dirty="0" smtClean="0"/>
              <a:t>RF: female, sexual intercourse, exposure to spermicide in females, pregnancy, menopause, decreased host defence, catheter, malformation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274638"/>
            <a:ext cx="8229600" cy="1260000"/>
          </a:xfrm>
          <a:prstGeom prst="rect">
            <a:avLst/>
          </a:prstGeom>
          <a:solidFill>
            <a:schemeClr val="tx2">
              <a:lumMod val="60000"/>
              <a:lumOff val="40000"/>
              <a:alpha val="67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TextBox 17"/>
          <p:cNvSpPr txBox="1">
            <a:spLocks noChangeArrowheads="1"/>
          </p:cNvSpPr>
          <p:nvPr/>
        </p:nvSpPr>
        <p:spPr bwMode="auto">
          <a:xfrm>
            <a:off x="878946" y="511272"/>
            <a:ext cx="73861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dirty="0" smtClean="0">
                <a:ln>
                  <a:solidFill>
                    <a:schemeClr val="tx2"/>
                  </a:solidFill>
                </a:ln>
                <a:solidFill>
                  <a:srgbClr val="002060"/>
                </a:solidFill>
                <a:latin typeface="Arial Hebrew Scholar Light" charset="-79"/>
                <a:ea typeface="Arial Hebrew Scholar Light" charset="-79"/>
                <a:cs typeface="Arial Hebrew Scholar Light" charset="-79"/>
              </a:rPr>
              <a:t>Urinary Tract Infections</a:t>
            </a:r>
            <a:endParaRPr lang="en-US" sz="5400" dirty="0">
              <a:ln>
                <a:solidFill>
                  <a:schemeClr val="tx2"/>
                </a:solidFill>
              </a:ln>
              <a:solidFill>
                <a:srgbClr val="002060"/>
              </a:solidFill>
              <a:latin typeface="Arial Hebrew Scholar Light" charset="-79"/>
              <a:ea typeface="Arial Hebrew Scholar Light" charset="-79"/>
              <a:cs typeface="Arial Hebrew Scholar Light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736065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 smtClean="0"/>
              <a:t>Types of UTI</a:t>
            </a:r>
          </a:p>
          <a:p>
            <a:r>
              <a:rPr lang="en-GB" dirty="0" smtClean="0"/>
              <a:t>Cystitis: frequency, dysuria, urgency, strangury, haematuria, suprapubic pain</a:t>
            </a:r>
          </a:p>
          <a:p>
            <a:r>
              <a:rPr lang="en-GB" dirty="0" smtClean="0"/>
              <a:t>Prostatitis: flu-like symptoms, low backache, few urinary symptoms, swollen or tender prostate on examination</a:t>
            </a:r>
          </a:p>
          <a:p>
            <a:r>
              <a:rPr lang="en-GB" dirty="0" smtClean="0"/>
              <a:t>Signs: fever, abdominal or loin tenderness, foul-smelling urine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274638"/>
            <a:ext cx="8229600" cy="1260000"/>
          </a:xfrm>
          <a:prstGeom prst="rect">
            <a:avLst/>
          </a:prstGeom>
          <a:solidFill>
            <a:schemeClr val="tx2">
              <a:lumMod val="60000"/>
              <a:lumOff val="40000"/>
              <a:alpha val="67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TextBox 17"/>
          <p:cNvSpPr txBox="1">
            <a:spLocks noChangeArrowheads="1"/>
          </p:cNvSpPr>
          <p:nvPr/>
        </p:nvSpPr>
        <p:spPr bwMode="auto">
          <a:xfrm>
            <a:off x="878946" y="511272"/>
            <a:ext cx="73861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dirty="0" smtClean="0">
                <a:ln>
                  <a:solidFill>
                    <a:schemeClr val="tx2"/>
                  </a:solidFill>
                </a:ln>
                <a:solidFill>
                  <a:srgbClr val="002060"/>
                </a:solidFill>
                <a:latin typeface="Arial Hebrew Scholar Light" charset="-79"/>
                <a:ea typeface="Arial Hebrew Scholar Light" charset="-79"/>
                <a:cs typeface="Arial Hebrew Scholar Light" charset="-79"/>
              </a:rPr>
              <a:t>Urinary Tract Infections</a:t>
            </a:r>
            <a:endParaRPr lang="en-US" sz="5400" dirty="0">
              <a:ln>
                <a:solidFill>
                  <a:schemeClr val="tx2"/>
                </a:solidFill>
              </a:ln>
              <a:solidFill>
                <a:srgbClr val="002060"/>
              </a:solidFill>
              <a:latin typeface="Arial Hebrew Scholar Light" charset="-79"/>
              <a:ea typeface="Arial Hebrew Scholar Light" charset="-79"/>
              <a:cs typeface="Arial Hebrew Scholar Light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208611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Ix: Urine dipstick, MSU, bloods, consider USS or IVU/cystoscopy in children, men, or if fail to respond to treatment</a:t>
            </a:r>
          </a:p>
          <a:p>
            <a:r>
              <a:rPr lang="en-GB" dirty="0" smtClean="0"/>
              <a:t>Management: </a:t>
            </a:r>
          </a:p>
          <a:p>
            <a:pPr lvl="1"/>
            <a:r>
              <a:rPr lang="en-GB" dirty="0" smtClean="0"/>
              <a:t>drink plenty of fluids, urinate often</a:t>
            </a:r>
          </a:p>
          <a:p>
            <a:pPr lvl="1"/>
            <a:r>
              <a:rPr lang="en-GB" dirty="0"/>
              <a:t>t</a:t>
            </a:r>
            <a:r>
              <a:rPr lang="en-GB" dirty="0" smtClean="0"/>
              <a:t>rimethoprim or nitrofurantoin</a:t>
            </a:r>
          </a:p>
          <a:p>
            <a:endParaRPr lang="en-GB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57200" y="274638"/>
            <a:ext cx="8229600" cy="1260000"/>
          </a:xfrm>
          <a:prstGeom prst="rect">
            <a:avLst/>
          </a:prstGeom>
          <a:solidFill>
            <a:schemeClr val="tx2">
              <a:lumMod val="60000"/>
              <a:lumOff val="40000"/>
              <a:alpha val="67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TextBox 17"/>
          <p:cNvSpPr txBox="1">
            <a:spLocks noChangeArrowheads="1"/>
          </p:cNvSpPr>
          <p:nvPr/>
        </p:nvSpPr>
        <p:spPr bwMode="auto">
          <a:xfrm>
            <a:off x="878946" y="511272"/>
            <a:ext cx="73861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dirty="0" smtClean="0">
                <a:ln>
                  <a:solidFill>
                    <a:schemeClr val="tx2"/>
                  </a:solidFill>
                </a:ln>
                <a:solidFill>
                  <a:srgbClr val="002060"/>
                </a:solidFill>
                <a:latin typeface="Arial Hebrew Scholar Light" charset="-79"/>
                <a:ea typeface="Arial Hebrew Scholar Light" charset="-79"/>
                <a:cs typeface="Arial Hebrew Scholar Light" charset="-79"/>
              </a:rPr>
              <a:t>Urinary Tract Infections</a:t>
            </a:r>
            <a:endParaRPr lang="en-US" sz="5400" dirty="0">
              <a:ln>
                <a:solidFill>
                  <a:schemeClr val="tx2"/>
                </a:solidFill>
              </a:ln>
              <a:solidFill>
                <a:srgbClr val="002060"/>
              </a:solidFill>
              <a:latin typeface="Arial Hebrew Scholar Light" charset="-79"/>
              <a:ea typeface="Arial Hebrew Scholar Light" charset="-79"/>
              <a:cs typeface="Arial Hebrew Scholar Light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209928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Inflammation of the urethra </a:t>
            </a:r>
            <a:r>
              <a:rPr lang="mr-IN" dirty="0" smtClean="0"/>
              <a:t>–</a:t>
            </a:r>
            <a:r>
              <a:rPr lang="en-GB" dirty="0" smtClean="0"/>
              <a:t> different to a UTI, which is infection of the urinary tract</a:t>
            </a:r>
            <a:endParaRPr lang="en-GB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57200" y="274638"/>
            <a:ext cx="8229600" cy="1260000"/>
          </a:xfrm>
          <a:prstGeom prst="rect">
            <a:avLst/>
          </a:prstGeom>
          <a:solidFill>
            <a:schemeClr val="tx2">
              <a:lumMod val="60000"/>
              <a:lumOff val="40000"/>
              <a:alpha val="67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TextBox 17"/>
          <p:cNvSpPr txBox="1">
            <a:spLocks noChangeArrowheads="1"/>
          </p:cNvSpPr>
          <p:nvPr/>
        </p:nvSpPr>
        <p:spPr bwMode="auto">
          <a:xfrm>
            <a:off x="878946" y="511272"/>
            <a:ext cx="73861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dirty="0" smtClean="0">
                <a:ln>
                  <a:solidFill>
                    <a:schemeClr val="tx2"/>
                  </a:solidFill>
                </a:ln>
                <a:solidFill>
                  <a:srgbClr val="002060"/>
                </a:solidFill>
                <a:latin typeface="Arial Hebrew Scholar Light" charset="-79"/>
                <a:ea typeface="Arial Hebrew Scholar Light" charset="-79"/>
                <a:cs typeface="Arial Hebrew Scholar Light" charset="-79"/>
              </a:rPr>
              <a:t>Urethritis</a:t>
            </a:r>
            <a:endParaRPr lang="en-US" sz="5400" dirty="0">
              <a:ln>
                <a:solidFill>
                  <a:schemeClr val="tx2"/>
                </a:solidFill>
              </a:ln>
              <a:solidFill>
                <a:srgbClr val="002060"/>
              </a:solidFill>
              <a:latin typeface="Arial Hebrew Scholar Light" charset="-79"/>
              <a:ea typeface="Arial Hebrew Scholar Light" charset="-79"/>
              <a:cs typeface="Arial Hebrew Scholar Light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357907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 smtClean="0"/>
              <a:t>template</a:t>
            </a:r>
          </a:p>
          <a:p>
            <a:r>
              <a:rPr lang="en-GB" dirty="0" smtClean="0"/>
              <a:t>template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274638"/>
            <a:ext cx="8229600" cy="1260000"/>
          </a:xfrm>
          <a:prstGeom prst="rect">
            <a:avLst/>
          </a:prstGeom>
          <a:solidFill>
            <a:schemeClr val="tx2">
              <a:lumMod val="60000"/>
              <a:lumOff val="40000"/>
              <a:alpha val="67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TextBox 17"/>
          <p:cNvSpPr txBox="1">
            <a:spLocks noChangeArrowheads="1"/>
          </p:cNvSpPr>
          <p:nvPr/>
        </p:nvSpPr>
        <p:spPr bwMode="auto">
          <a:xfrm>
            <a:off x="878946" y="511272"/>
            <a:ext cx="73861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dirty="0" err="1" smtClean="0">
                <a:ln>
                  <a:solidFill>
                    <a:schemeClr val="tx2"/>
                  </a:solidFill>
                </a:ln>
                <a:solidFill>
                  <a:srgbClr val="002060"/>
                </a:solidFill>
                <a:latin typeface="Arial Hebrew Scholar Light" charset="-79"/>
                <a:ea typeface="Arial Hebrew Scholar Light" charset="-79"/>
                <a:cs typeface="Arial Hebrew Scholar Light" charset="-79"/>
              </a:rPr>
              <a:t>Epididymo-orchitis</a:t>
            </a:r>
            <a:endParaRPr lang="en-US" sz="5400" dirty="0">
              <a:ln>
                <a:solidFill>
                  <a:schemeClr val="tx2"/>
                </a:solidFill>
              </a:ln>
              <a:solidFill>
                <a:srgbClr val="002060"/>
              </a:solidFill>
              <a:latin typeface="Arial Hebrew Scholar Light" charset="-79"/>
              <a:ea typeface="Arial Hebrew Scholar Light" charset="-79"/>
              <a:cs typeface="Arial Hebrew Scholar Light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280223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 smtClean="0"/>
              <a:t>template</a:t>
            </a:r>
          </a:p>
          <a:p>
            <a:r>
              <a:rPr lang="en-GB" dirty="0" smtClean="0"/>
              <a:t>template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274638"/>
            <a:ext cx="8229600" cy="1260000"/>
          </a:xfrm>
          <a:prstGeom prst="rect">
            <a:avLst/>
          </a:prstGeom>
          <a:solidFill>
            <a:schemeClr val="tx2">
              <a:lumMod val="60000"/>
              <a:lumOff val="40000"/>
              <a:alpha val="67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TextBox 17"/>
          <p:cNvSpPr txBox="1">
            <a:spLocks noChangeArrowheads="1"/>
          </p:cNvSpPr>
          <p:nvPr/>
        </p:nvSpPr>
        <p:spPr bwMode="auto">
          <a:xfrm>
            <a:off x="878946" y="511272"/>
            <a:ext cx="73861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dirty="0" smtClean="0">
                <a:ln>
                  <a:solidFill>
                    <a:schemeClr val="tx2"/>
                  </a:solidFill>
                </a:ln>
                <a:solidFill>
                  <a:srgbClr val="002060"/>
                </a:solidFill>
                <a:latin typeface="Arial Hebrew Scholar Light" charset="-79"/>
                <a:ea typeface="Arial Hebrew Scholar Light" charset="-79"/>
                <a:cs typeface="Arial Hebrew Scholar Light" charset="-79"/>
              </a:rPr>
              <a:t>Renal Cancer</a:t>
            </a:r>
            <a:endParaRPr lang="en-US" sz="5400" dirty="0">
              <a:ln>
                <a:solidFill>
                  <a:schemeClr val="tx2"/>
                </a:solidFill>
              </a:ln>
              <a:solidFill>
                <a:srgbClr val="002060"/>
              </a:solidFill>
              <a:latin typeface="Arial Hebrew Scholar Light" charset="-79"/>
              <a:ea typeface="Arial Hebrew Scholar Light" charset="-79"/>
              <a:cs typeface="Arial Hebrew Scholar Light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94311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GB" b="1" dirty="0" smtClean="0"/>
          </a:p>
          <a:p>
            <a:r>
              <a:rPr lang="en-GB" dirty="0" smtClean="0"/>
              <a:t>A symptom </a:t>
            </a:r>
            <a:r>
              <a:rPr lang="mr-IN" dirty="0" smtClean="0"/>
              <a:t>–</a:t>
            </a:r>
            <a:r>
              <a:rPr lang="en-GB" dirty="0" smtClean="0"/>
              <a:t> usually caused by renal calculi (kidney stones)</a:t>
            </a:r>
          </a:p>
          <a:p>
            <a:r>
              <a:rPr lang="en-GB" dirty="0" smtClean="0"/>
              <a:t>Stones formed in collecting duct</a:t>
            </a:r>
          </a:p>
          <a:p>
            <a:r>
              <a:rPr lang="en-GB" dirty="0" smtClean="0"/>
              <a:t>3 common sites where stones get stuck</a:t>
            </a:r>
          </a:p>
          <a:p>
            <a:pPr lvl="1"/>
            <a:r>
              <a:rPr lang="en-GB" dirty="0" err="1" smtClean="0"/>
              <a:t>Pelviureteric</a:t>
            </a:r>
            <a:r>
              <a:rPr lang="en-GB" dirty="0" smtClean="0"/>
              <a:t> junction</a:t>
            </a:r>
          </a:p>
          <a:p>
            <a:pPr lvl="1"/>
            <a:r>
              <a:rPr lang="en-GB" dirty="0" smtClean="0"/>
              <a:t>Pelvic brim</a:t>
            </a:r>
          </a:p>
          <a:p>
            <a:pPr lvl="1"/>
            <a:r>
              <a:rPr lang="en-GB" dirty="0" err="1" smtClean="0"/>
              <a:t>Vesicoureteric</a:t>
            </a:r>
            <a:r>
              <a:rPr lang="en-GB" dirty="0" smtClean="0"/>
              <a:t> junction</a:t>
            </a:r>
          </a:p>
          <a:p>
            <a:r>
              <a:rPr lang="en-GB" dirty="0" smtClean="0"/>
              <a:t>Very common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274638"/>
            <a:ext cx="8229600" cy="1260000"/>
          </a:xfrm>
          <a:prstGeom prst="rect">
            <a:avLst/>
          </a:prstGeom>
          <a:solidFill>
            <a:schemeClr val="tx2">
              <a:lumMod val="60000"/>
              <a:lumOff val="40000"/>
              <a:alpha val="67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TextBox 17"/>
          <p:cNvSpPr txBox="1">
            <a:spLocks noChangeArrowheads="1"/>
          </p:cNvSpPr>
          <p:nvPr/>
        </p:nvSpPr>
        <p:spPr bwMode="auto">
          <a:xfrm>
            <a:off x="878946" y="511272"/>
            <a:ext cx="73861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dirty="0" smtClean="0">
                <a:ln>
                  <a:solidFill>
                    <a:schemeClr val="tx2"/>
                  </a:solidFill>
                </a:ln>
                <a:solidFill>
                  <a:srgbClr val="002060"/>
                </a:solidFill>
                <a:latin typeface="Arial Hebrew Scholar Light" charset="-79"/>
                <a:ea typeface="Arial Hebrew Scholar Light" charset="-79"/>
                <a:cs typeface="Arial Hebrew Scholar Light" charset="-79"/>
              </a:rPr>
              <a:t>Renal Colic</a:t>
            </a:r>
            <a:endParaRPr lang="en-US" sz="5400" dirty="0">
              <a:ln>
                <a:solidFill>
                  <a:schemeClr val="tx2"/>
                </a:solidFill>
              </a:ln>
              <a:solidFill>
                <a:srgbClr val="002060"/>
              </a:solidFill>
              <a:latin typeface="Arial Hebrew Scholar Light" charset="-79"/>
              <a:ea typeface="Arial Hebrew Scholar Light" charset="-79"/>
              <a:cs typeface="Arial Hebrew Scholar Light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355734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 smtClean="0"/>
              <a:t>template</a:t>
            </a:r>
          </a:p>
          <a:p>
            <a:r>
              <a:rPr lang="en-GB" dirty="0" smtClean="0"/>
              <a:t>template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274638"/>
            <a:ext cx="8229600" cy="1260000"/>
          </a:xfrm>
          <a:prstGeom prst="rect">
            <a:avLst/>
          </a:prstGeom>
          <a:solidFill>
            <a:schemeClr val="tx2">
              <a:lumMod val="60000"/>
              <a:lumOff val="40000"/>
              <a:alpha val="67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TextBox 17"/>
          <p:cNvSpPr txBox="1">
            <a:spLocks noChangeArrowheads="1"/>
          </p:cNvSpPr>
          <p:nvPr/>
        </p:nvSpPr>
        <p:spPr bwMode="auto">
          <a:xfrm>
            <a:off x="878946" y="511272"/>
            <a:ext cx="73861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dirty="0" smtClean="0">
                <a:ln>
                  <a:solidFill>
                    <a:schemeClr val="tx2"/>
                  </a:solidFill>
                </a:ln>
                <a:solidFill>
                  <a:srgbClr val="002060"/>
                </a:solidFill>
                <a:latin typeface="Arial Hebrew Scholar Light" charset="-79"/>
                <a:ea typeface="Arial Hebrew Scholar Light" charset="-79"/>
                <a:cs typeface="Arial Hebrew Scholar Light" charset="-79"/>
              </a:rPr>
              <a:t>Bladder Cancer</a:t>
            </a:r>
            <a:endParaRPr lang="en-US" sz="5400" dirty="0">
              <a:ln>
                <a:solidFill>
                  <a:schemeClr val="tx2"/>
                </a:solidFill>
              </a:ln>
              <a:solidFill>
                <a:srgbClr val="002060"/>
              </a:solidFill>
              <a:latin typeface="Arial Hebrew Scholar Light" charset="-79"/>
              <a:ea typeface="Arial Hebrew Scholar Light" charset="-79"/>
              <a:cs typeface="Arial Hebrew Scholar Light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22311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 smtClean="0"/>
              <a:t>template</a:t>
            </a:r>
          </a:p>
          <a:p>
            <a:r>
              <a:rPr lang="en-GB" dirty="0" smtClean="0"/>
              <a:t>template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274638"/>
            <a:ext cx="8229600" cy="1260000"/>
          </a:xfrm>
          <a:prstGeom prst="rect">
            <a:avLst/>
          </a:prstGeom>
          <a:solidFill>
            <a:schemeClr val="tx2">
              <a:lumMod val="60000"/>
              <a:lumOff val="40000"/>
              <a:alpha val="67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TextBox 17"/>
          <p:cNvSpPr txBox="1">
            <a:spLocks noChangeArrowheads="1"/>
          </p:cNvSpPr>
          <p:nvPr/>
        </p:nvSpPr>
        <p:spPr bwMode="auto">
          <a:xfrm>
            <a:off x="878946" y="511272"/>
            <a:ext cx="73861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dirty="0" smtClean="0">
                <a:ln>
                  <a:solidFill>
                    <a:schemeClr val="tx2"/>
                  </a:solidFill>
                </a:ln>
                <a:solidFill>
                  <a:srgbClr val="002060"/>
                </a:solidFill>
                <a:latin typeface="Arial Hebrew Scholar Light" charset="-79"/>
                <a:ea typeface="Arial Hebrew Scholar Light" charset="-79"/>
                <a:cs typeface="Arial Hebrew Scholar Light" charset="-79"/>
              </a:rPr>
              <a:t>Prostate Cancer</a:t>
            </a:r>
            <a:endParaRPr lang="en-US" sz="5400" dirty="0">
              <a:ln>
                <a:solidFill>
                  <a:schemeClr val="tx2"/>
                </a:solidFill>
              </a:ln>
              <a:solidFill>
                <a:srgbClr val="002060"/>
              </a:solidFill>
              <a:latin typeface="Arial Hebrew Scholar Light" charset="-79"/>
              <a:ea typeface="Arial Hebrew Scholar Light" charset="-79"/>
              <a:cs typeface="Arial Hebrew Scholar Light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933987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 smtClean="0"/>
              <a:t>template</a:t>
            </a:r>
          </a:p>
          <a:p>
            <a:r>
              <a:rPr lang="en-GB" dirty="0" smtClean="0"/>
              <a:t>template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274638"/>
            <a:ext cx="8229600" cy="1260000"/>
          </a:xfrm>
          <a:prstGeom prst="rect">
            <a:avLst/>
          </a:prstGeom>
          <a:solidFill>
            <a:schemeClr val="tx2">
              <a:lumMod val="60000"/>
              <a:lumOff val="40000"/>
              <a:alpha val="67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TextBox 17"/>
          <p:cNvSpPr txBox="1">
            <a:spLocks noChangeArrowheads="1"/>
          </p:cNvSpPr>
          <p:nvPr/>
        </p:nvSpPr>
        <p:spPr bwMode="auto">
          <a:xfrm>
            <a:off x="878946" y="511272"/>
            <a:ext cx="73861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dirty="0" smtClean="0">
                <a:ln>
                  <a:solidFill>
                    <a:schemeClr val="tx2"/>
                  </a:solidFill>
                </a:ln>
                <a:solidFill>
                  <a:srgbClr val="002060"/>
                </a:solidFill>
                <a:latin typeface="Arial Hebrew Scholar Light" charset="-79"/>
                <a:ea typeface="Arial Hebrew Scholar Light" charset="-79"/>
                <a:cs typeface="Arial Hebrew Scholar Light" charset="-79"/>
              </a:rPr>
              <a:t>Testicular Cancer</a:t>
            </a:r>
            <a:endParaRPr lang="en-US" sz="5400" dirty="0">
              <a:ln>
                <a:solidFill>
                  <a:schemeClr val="tx2"/>
                </a:solidFill>
              </a:ln>
              <a:solidFill>
                <a:srgbClr val="002060"/>
              </a:solidFill>
              <a:latin typeface="Arial Hebrew Scholar Light" charset="-79"/>
              <a:ea typeface="Arial Hebrew Scholar Light" charset="-79"/>
              <a:cs typeface="Arial Hebrew Scholar Light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425145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"/>
          <a:stretch/>
        </p:blipFill>
        <p:spPr>
          <a:xfrm>
            <a:off x="1384301" y="0"/>
            <a:ext cx="61341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162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endParaRPr lang="en-GB" b="1" dirty="0" smtClean="0"/>
          </a:p>
          <a:p>
            <a:r>
              <a:rPr lang="en-GB" dirty="0" smtClean="0"/>
              <a:t>Different compositions:</a:t>
            </a:r>
          </a:p>
          <a:p>
            <a:pPr lvl="1"/>
            <a:r>
              <a:rPr lang="en-GB" dirty="0" smtClean="0"/>
              <a:t>Calcium oxalate 75%</a:t>
            </a:r>
          </a:p>
          <a:p>
            <a:r>
              <a:rPr lang="en-GB" dirty="0" smtClean="0"/>
              <a:t>From asymptomatic to excruciating ureteric spasms</a:t>
            </a:r>
          </a:p>
          <a:p>
            <a:r>
              <a:rPr lang="en-GB" dirty="0" smtClean="0"/>
              <a:t>‘Loin to groin’ pain + nausea/vomiting</a:t>
            </a:r>
          </a:p>
          <a:p>
            <a:r>
              <a:rPr lang="en-GB" dirty="0" smtClean="0"/>
              <a:t>Often writhing in pain </a:t>
            </a:r>
            <a:r>
              <a:rPr lang="mr-IN" dirty="0" smtClean="0"/>
              <a:t>–</a:t>
            </a:r>
            <a:r>
              <a:rPr lang="en-GB" dirty="0" smtClean="0"/>
              <a:t> pain may mimic appendicitis/diverticulitis</a:t>
            </a:r>
          </a:p>
          <a:p>
            <a:pPr lvl="1"/>
            <a:r>
              <a:rPr lang="en-GB" dirty="0" smtClean="0"/>
              <a:t>Differentiates from peritonitis where movement makes it worse</a:t>
            </a:r>
          </a:p>
          <a:p>
            <a:r>
              <a:rPr lang="en-GB" dirty="0" smtClean="0"/>
              <a:t>Other symptoms: dysuria, interrupted flow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274638"/>
            <a:ext cx="8229600" cy="1260000"/>
          </a:xfrm>
          <a:prstGeom prst="rect">
            <a:avLst/>
          </a:prstGeom>
          <a:solidFill>
            <a:schemeClr val="tx2">
              <a:lumMod val="60000"/>
              <a:lumOff val="40000"/>
              <a:alpha val="67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TextBox 17"/>
          <p:cNvSpPr txBox="1">
            <a:spLocks noChangeArrowheads="1"/>
          </p:cNvSpPr>
          <p:nvPr/>
        </p:nvSpPr>
        <p:spPr bwMode="auto">
          <a:xfrm>
            <a:off x="878946" y="511272"/>
            <a:ext cx="73861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dirty="0" smtClean="0">
                <a:ln>
                  <a:solidFill>
                    <a:schemeClr val="tx2"/>
                  </a:solidFill>
                </a:ln>
                <a:solidFill>
                  <a:srgbClr val="002060"/>
                </a:solidFill>
                <a:latin typeface="Arial Hebrew Scholar Light" charset="-79"/>
                <a:ea typeface="Arial Hebrew Scholar Light" charset="-79"/>
                <a:cs typeface="Arial Hebrew Scholar Light" charset="-79"/>
              </a:rPr>
              <a:t>Renal Colic</a:t>
            </a:r>
            <a:endParaRPr lang="en-US" sz="5400" dirty="0">
              <a:ln>
                <a:solidFill>
                  <a:schemeClr val="tx2"/>
                </a:solidFill>
              </a:ln>
              <a:solidFill>
                <a:srgbClr val="002060"/>
              </a:solidFill>
              <a:latin typeface="Arial Hebrew Scholar Light" charset="-79"/>
              <a:ea typeface="Arial Hebrew Scholar Light" charset="-79"/>
              <a:cs typeface="Arial Hebrew Scholar Light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62382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b="1" dirty="0" smtClean="0"/>
          </a:p>
          <a:p>
            <a:r>
              <a:rPr lang="en-GB" dirty="0" smtClean="0"/>
              <a:t>Other causes of renal colic:</a:t>
            </a:r>
          </a:p>
          <a:p>
            <a:pPr lvl="1"/>
            <a:r>
              <a:rPr lang="en-GB" dirty="0" smtClean="0"/>
              <a:t>UTI, pyelonephritis, </a:t>
            </a:r>
            <a:r>
              <a:rPr lang="en-GB" dirty="0" err="1" smtClean="0"/>
              <a:t>pyonephrosis</a:t>
            </a:r>
            <a:endParaRPr lang="en-GB" dirty="0" smtClean="0"/>
          </a:p>
          <a:p>
            <a:r>
              <a:rPr lang="en-GB" dirty="0" smtClean="0"/>
              <a:t>Usually not tender on palpation</a:t>
            </a:r>
          </a:p>
          <a:p>
            <a:r>
              <a:rPr lang="en-GB" dirty="0" smtClean="0"/>
              <a:t>Ix: bloods including calcium, phosphate and urate; send MSU; imaging</a:t>
            </a:r>
          </a:p>
          <a:p>
            <a:r>
              <a:rPr lang="en-GB" dirty="0" smtClean="0"/>
              <a:t>80% of stones visible on KUB XR</a:t>
            </a:r>
          </a:p>
          <a:p>
            <a:r>
              <a:rPr lang="en-GB" dirty="0" smtClean="0"/>
              <a:t>Spiral non-contrast CT shows 99%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274638"/>
            <a:ext cx="8229600" cy="1260000"/>
          </a:xfrm>
          <a:prstGeom prst="rect">
            <a:avLst/>
          </a:prstGeom>
          <a:solidFill>
            <a:schemeClr val="tx2">
              <a:lumMod val="60000"/>
              <a:lumOff val="40000"/>
              <a:alpha val="67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TextBox 17"/>
          <p:cNvSpPr txBox="1">
            <a:spLocks noChangeArrowheads="1"/>
          </p:cNvSpPr>
          <p:nvPr/>
        </p:nvSpPr>
        <p:spPr bwMode="auto">
          <a:xfrm>
            <a:off x="878946" y="511272"/>
            <a:ext cx="73861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dirty="0" smtClean="0">
                <a:ln>
                  <a:solidFill>
                    <a:schemeClr val="tx2"/>
                  </a:solidFill>
                </a:ln>
                <a:solidFill>
                  <a:srgbClr val="002060"/>
                </a:solidFill>
                <a:latin typeface="Arial Hebrew Scholar Light" charset="-79"/>
                <a:ea typeface="Arial Hebrew Scholar Light" charset="-79"/>
                <a:cs typeface="Arial Hebrew Scholar Light" charset="-79"/>
              </a:rPr>
              <a:t>Renal Colic</a:t>
            </a:r>
            <a:endParaRPr lang="en-US" sz="5400" dirty="0">
              <a:ln>
                <a:solidFill>
                  <a:schemeClr val="tx2"/>
                </a:solidFill>
              </a:ln>
              <a:solidFill>
                <a:srgbClr val="002060"/>
              </a:solidFill>
              <a:latin typeface="Arial Hebrew Scholar Light" charset="-79"/>
              <a:ea typeface="Arial Hebrew Scholar Light" charset="-79"/>
              <a:cs typeface="Arial Hebrew Scholar Light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78939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GB" b="1" dirty="0" smtClean="0"/>
          </a:p>
          <a:p>
            <a:r>
              <a:rPr lang="en-GB" dirty="0" err="1" smtClean="0"/>
              <a:t>Tx</a:t>
            </a:r>
            <a:r>
              <a:rPr lang="en-GB" dirty="0" smtClean="0"/>
              <a:t>: pain relief e.g. diclofenac or opioids; </a:t>
            </a:r>
            <a:r>
              <a:rPr lang="en-GB" dirty="0" err="1" smtClean="0"/>
              <a:t>abx</a:t>
            </a:r>
            <a:r>
              <a:rPr lang="en-GB" dirty="0" smtClean="0"/>
              <a:t> if infection suspected</a:t>
            </a:r>
          </a:p>
          <a:p>
            <a:r>
              <a:rPr lang="en-GB" dirty="0" smtClean="0"/>
              <a:t>Stones &lt;5mm diameter: 90%+ pass spontaneously</a:t>
            </a:r>
          </a:p>
          <a:p>
            <a:r>
              <a:rPr lang="en-GB" dirty="0" smtClean="0"/>
              <a:t>Stones &gt;5mm diameter: medical therapy (</a:t>
            </a:r>
            <a:r>
              <a:rPr lang="en-GB" dirty="0" err="1" smtClean="0"/>
              <a:t>nifedipine</a:t>
            </a:r>
            <a:r>
              <a:rPr lang="en-GB" dirty="0" smtClean="0"/>
              <a:t> or </a:t>
            </a:r>
            <a:r>
              <a:rPr lang="en-GB" dirty="0" err="1" smtClean="0"/>
              <a:t>tamsulosin</a:t>
            </a:r>
            <a:r>
              <a:rPr lang="en-GB" dirty="0" smtClean="0"/>
              <a:t>); ESWL; PCNL</a:t>
            </a:r>
          </a:p>
          <a:p>
            <a:r>
              <a:rPr lang="en-GB" dirty="0" smtClean="0"/>
              <a:t>If obstruction + infection - ureteric stent may be needed to relieve obstruction</a:t>
            </a:r>
          </a:p>
          <a:p>
            <a:r>
              <a:rPr lang="en-GB" dirty="0" smtClean="0"/>
              <a:t>Prevention </a:t>
            </a:r>
            <a:r>
              <a:rPr lang="mr-IN" dirty="0" smtClean="0"/>
              <a:t>–</a:t>
            </a:r>
            <a:r>
              <a:rPr lang="en-GB" dirty="0" smtClean="0"/>
              <a:t> drink plenty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274638"/>
            <a:ext cx="8229600" cy="1260000"/>
          </a:xfrm>
          <a:prstGeom prst="rect">
            <a:avLst/>
          </a:prstGeom>
          <a:solidFill>
            <a:schemeClr val="tx2">
              <a:lumMod val="60000"/>
              <a:lumOff val="40000"/>
              <a:alpha val="67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TextBox 17"/>
          <p:cNvSpPr txBox="1">
            <a:spLocks noChangeArrowheads="1"/>
          </p:cNvSpPr>
          <p:nvPr/>
        </p:nvSpPr>
        <p:spPr bwMode="auto">
          <a:xfrm>
            <a:off x="878946" y="511272"/>
            <a:ext cx="73861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dirty="0" smtClean="0">
                <a:ln>
                  <a:solidFill>
                    <a:schemeClr val="tx2"/>
                  </a:solidFill>
                </a:ln>
                <a:solidFill>
                  <a:srgbClr val="002060"/>
                </a:solidFill>
                <a:latin typeface="Arial Hebrew Scholar Light" charset="-79"/>
                <a:ea typeface="Arial Hebrew Scholar Light" charset="-79"/>
                <a:cs typeface="Arial Hebrew Scholar Light" charset="-79"/>
              </a:rPr>
              <a:t>Renal Colic</a:t>
            </a:r>
            <a:endParaRPr lang="en-US" sz="5400" dirty="0">
              <a:ln>
                <a:solidFill>
                  <a:schemeClr val="tx2"/>
                </a:solidFill>
              </a:ln>
              <a:solidFill>
                <a:srgbClr val="002060"/>
              </a:solidFill>
              <a:latin typeface="Arial Hebrew Scholar Light" charset="-79"/>
              <a:ea typeface="Arial Hebrew Scholar Light" charset="-79"/>
              <a:cs typeface="Arial Hebrew Scholar Light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23331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b="1" dirty="0" smtClean="0"/>
          </a:p>
          <a:p>
            <a:r>
              <a:rPr lang="en-GB" dirty="0" smtClean="0"/>
              <a:t>Rapid reduction in kidney function over hours to days</a:t>
            </a:r>
          </a:p>
          <a:p>
            <a:r>
              <a:rPr lang="en-GB" dirty="0" smtClean="0"/>
              <a:t>3 criteria often used:</a:t>
            </a:r>
          </a:p>
          <a:p>
            <a:pPr lvl="1"/>
            <a:r>
              <a:rPr lang="en-GB" dirty="0" smtClean="0"/>
              <a:t>Rise in creatinine &gt;26μmol/l in 48hrs</a:t>
            </a:r>
          </a:p>
          <a:p>
            <a:pPr lvl="1"/>
            <a:r>
              <a:rPr lang="en-GB" dirty="0" smtClean="0"/>
              <a:t>Rise in creatinine &gt;1.5 × baseline</a:t>
            </a:r>
          </a:p>
          <a:p>
            <a:pPr lvl="1"/>
            <a:r>
              <a:rPr lang="en-GB" dirty="0" smtClean="0"/>
              <a:t>Urine output &lt;0.5ml/kg/h for &gt;6 consecutive hrs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274638"/>
            <a:ext cx="8229600" cy="1260000"/>
          </a:xfrm>
          <a:prstGeom prst="rect">
            <a:avLst/>
          </a:prstGeom>
          <a:solidFill>
            <a:schemeClr val="tx2">
              <a:lumMod val="60000"/>
              <a:lumOff val="40000"/>
              <a:alpha val="67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TextBox 17"/>
          <p:cNvSpPr txBox="1">
            <a:spLocks noChangeArrowheads="1"/>
          </p:cNvSpPr>
          <p:nvPr/>
        </p:nvSpPr>
        <p:spPr bwMode="auto">
          <a:xfrm>
            <a:off x="878946" y="511272"/>
            <a:ext cx="73861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dirty="0" smtClean="0">
                <a:ln>
                  <a:solidFill>
                    <a:schemeClr val="tx2"/>
                  </a:solidFill>
                </a:ln>
                <a:solidFill>
                  <a:srgbClr val="002060"/>
                </a:solidFill>
                <a:latin typeface="Arial Hebrew Scholar Light" charset="-79"/>
                <a:ea typeface="Arial Hebrew Scholar Light" charset="-79"/>
                <a:cs typeface="Arial Hebrew Scholar Light" charset="-79"/>
              </a:rPr>
              <a:t>Acute Kidney Injury</a:t>
            </a:r>
            <a:endParaRPr lang="en-US" sz="5400" dirty="0">
              <a:ln>
                <a:solidFill>
                  <a:schemeClr val="tx2"/>
                </a:solidFill>
              </a:ln>
              <a:solidFill>
                <a:srgbClr val="002060"/>
              </a:solidFill>
              <a:latin typeface="Arial Hebrew Scholar Light" charset="-79"/>
              <a:ea typeface="Arial Hebrew Scholar Light" charset="-79"/>
              <a:cs typeface="Arial Hebrew Scholar Light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32604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GB" b="1" dirty="0" smtClean="0"/>
          </a:p>
          <a:p>
            <a:r>
              <a:rPr lang="en-GB" dirty="0" smtClean="0"/>
              <a:t>RF: age, CKD, cardiac failure, peripheral vascular disease, diabetes, drugs, sepsis, poor fluid intake/fluid loss</a:t>
            </a:r>
          </a:p>
          <a:p>
            <a:r>
              <a:rPr lang="en-GB" dirty="0" smtClean="0"/>
              <a:t>Causes:</a:t>
            </a:r>
          </a:p>
          <a:p>
            <a:pPr lvl="1"/>
            <a:r>
              <a:rPr lang="en-GB" dirty="0" smtClean="0"/>
              <a:t>Pre-renal</a:t>
            </a:r>
          </a:p>
          <a:p>
            <a:pPr lvl="1"/>
            <a:r>
              <a:rPr lang="en-GB" dirty="0" smtClean="0"/>
              <a:t>Renal</a:t>
            </a:r>
          </a:p>
          <a:p>
            <a:pPr lvl="1"/>
            <a:r>
              <a:rPr lang="en-GB" dirty="0" smtClean="0"/>
              <a:t>Post-renal</a:t>
            </a:r>
          </a:p>
          <a:p>
            <a:r>
              <a:rPr lang="en-GB" dirty="0" smtClean="0"/>
              <a:t>Always check medications (especially new)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274638"/>
            <a:ext cx="8229600" cy="1260000"/>
          </a:xfrm>
          <a:prstGeom prst="rect">
            <a:avLst/>
          </a:prstGeom>
          <a:solidFill>
            <a:schemeClr val="tx2">
              <a:lumMod val="60000"/>
              <a:lumOff val="40000"/>
              <a:alpha val="67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TextBox 17"/>
          <p:cNvSpPr txBox="1">
            <a:spLocks noChangeArrowheads="1"/>
          </p:cNvSpPr>
          <p:nvPr/>
        </p:nvSpPr>
        <p:spPr bwMode="auto">
          <a:xfrm>
            <a:off x="878946" y="511272"/>
            <a:ext cx="73861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dirty="0" smtClean="0">
                <a:ln>
                  <a:solidFill>
                    <a:schemeClr val="tx2"/>
                  </a:solidFill>
                </a:ln>
                <a:solidFill>
                  <a:srgbClr val="002060"/>
                </a:solidFill>
                <a:latin typeface="Arial Hebrew Scholar Light" charset="-79"/>
                <a:ea typeface="Arial Hebrew Scholar Light" charset="-79"/>
                <a:cs typeface="Arial Hebrew Scholar Light" charset="-79"/>
              </a:rPr>
              <a:t>Acute Kidney Injury</a:t>
            </a:r>
            <a:endParaRPr lang="en-US" sz="5400" dirty="0">
              <a:ln>
                <a:solidFill>
                  <a:schemeClr val="tx2"/>
                </a:solidFill>
              </a:ln>
              <a:solidFill>
                <a:srgbClr val="002060"/>
              </a:solidFill>
              <a:latin typeface="Arial Hebrew Scholar Light" charset="-79"/>
              <a:ea typeface="Arial Hebrew Scholar Light" charset="-79"/>
              <a:cs typeface="Arial Hebrew Scholar Light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1692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GB" b="1" dirty="0" smtClean="0"/>
          </a:p>
          <a:p>
            <a:r>
              <a:rPr lang="en-GB" dirty="0" smtClean="0"/>
              <a:t>Ix: full examination, creatinine, urea, electrolytes, liver enzymes, clotting, glucose, urine dipstick, autoantibodies (anti-GBM, ANCA), renal USS, ?CT-KUB</a:t>
            </a:r>
          </a:p>
          <a:p>
            <a:r>
              <a:rPr lang="en-GB" dirty="0" err="1" smtClean="0"/>
              <a:t>Tx</a:t>
            </a:r>
            <a:r>
              <a:rPr lang="en-GB" dirty="0" smtClean="0"/>
              <a:t>: aim for </a:t>
            </a:r>
            <a:r>
              <a:rPr lang="en-GB" dirty="0" err="1" smtClean="0"/>
              <a:t>euvolaemia</a:t>
            </a:r>
            <a:r>
              <a:rPr lang="en-GB" dirty="0" smtClean="0"/>
              <a:t>, stop nephrotoxic drugs, treat underlying cause, manage complications</a:t>
            </a:r>
          </a:p>
          <a:p>
            <a:r>
              <a:rPr lang="en-GB" dirty="0" smtClean="0"/>
              <a:t>HYPERKALAEMIA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274638"/>
            <a:ext cx="8229600" cy="1260000"/>
          </a:xfrm>
          <a:prstGeom prst="rect">
            <a:avLst/>
          </a:prstGeom>
          <a:solidFill>
            <a:schemeClr val="tx2">
              <a:lumMod val="60000"/>
              <a:lumOff val="40000"/>
              <a:alpha val="67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TextBox 17"/>
          <p:cNvSpPr txBox="1">
            <a:spLocks noChangeArrowheads="1"/>
          </p:cNvSpPr>
          <p:nvPr/>
        </p:nvSpPr>
        <p:spPr bwMode="auto">
          <a:xfrm>
            <a:off x="878946" y="511272"/>
            <a:ext cx="73861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dirty="0" smtClean="0">
                <a:ln>
                  <a:solidFill>
                    <a:schemeClr val="tx2"/>
                  </a:solidFill>
                </a:ln>
                <a:solidFill>
                  <a:srgbClr val="002060"/>
                </a:solidFill>
                <a:latin typeface="Arial Hebrew Scholar Light" charset="-79"/>
                <a:ea typeface="Arial Hebrew Scholar Light" charset="-79"/>
                <a:cs typeface="Arial Hebrew Scholar Light" charset="-79"/>
              </a:rPr>
              <a:t>Acute Kidney Injury</a:t>
            </a:r>
            <a:endParaRPr lang="en-US" sz="5400" dirty="0">
              <a:ln>
                <a:solidFill>
                  <a:schemeClr val="tx2"/>
                </a:solidFill>
              </a:ln>
              <a:solidFill>
                <a:srgbClr val="002060"/>
              </a:solidFill>
              <a:latin typeface="Arial Hebrew Scholar Light" charset="-79"/>
              <a:ea typeface="Arial Hebrew Scholar Light" charset="-79"/>
              <a:cs typeface="Arial Hebrew Scholar Light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14899436"/>
      </p:ext>
    </p:extLst>
  </p:cSld>
  <p:clrMapOvr>
    <a:masterClrMapping/>
  </p:clrMapOvr>
</p:sld>
</file>

<file path=ppt/theme/theme1.xml><?xml version="1.0" encoding="utf-8"?>
<a:theme xmlns:a="http://schemas.openxmlformats.org/drawingml/2006/main" name="Peer Teaching Society Master Slides 20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Peer Teaching Society Master Slides 2010</Template>
  <TotalTime>1721</TotalTime>
  <Words>1575</Words>
  <Application>Microsoft Macintosh PowerPoint</Application>
  <PresentationFormat>On-screen Show (4:3)</PresentationFormat>
  <Paragraphs>277</Paragraphs>
  <Slides>33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 Hebrew Scholar Light</vt:lpstr>
      <vt:lpstr>Calibri</vt:lpstr>
      <vt:lpstr>Mangal</vt:lpstr>
      <vt:lpstr>Arial</vt:lpstr>
      <vt:lpstr>Peer Teaching Society Master Slides 2010</vt:lpstr>
      <vt:lpstr>PowerPoint Presentation</vt:lpstr>
      <vt:lpstr>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</dc:title>
  <dc:creator>Alice Rutter</dc:creator>
  <cp:lastModifiedBy>Anna Wilkinson</cp:lastModifiedBy>
  <cp:revision>132</cp:revision>
  <dcterms:created xsi:type="dcterms:W3CDTF">2010-05-07T19:12:19Z</dcterms:created>
  <dcterms:modified xsi:type="dcterms:W3CDTF">2017-03-21T16:05:21Z</dcterms:modified>
</cp:coreProperties>
</file>