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1" r:id="rId9"/>
    <p:sldId id="265" r:id="rId10"/>
    <p:sldId id="268" r:id="rId11"/>
    <p:sldId id="269" r:id="rId12"/>
    <p:sldId id="270" r:id="rId13"/>
    <p:sldId id="271" r:id="rId14"/>
    <p:sldId id="272" r:id="rId15"/>
    <p:sldId id="273" r:id="rId16"/>
    <p:sldId id="275" r:id="rId17"/>
    <p:sldId id="274" r:id="rId18"/>
    <p:sldId id="276" r:id="rId19"/>
    <p:sldId id="277" r:id="rId20"/>
    <p:sldId id="278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62" r:id="rId33"/>
    <p:sldId id="264" r:id="rId34"/>
    <p:sldId id="263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939"/>
    <p:restoredTop sz="94648"/>
  </p:normalViewPr>
  <p:slideViewPr>
    <p:cSldViewPr snapToGrid="0">
      <p:cViewPr>
        <p:scale>
          <a:sx n="66" d="100"/>
          <a:sy n="66" d="100"/>
        </p:scale>
        <p:origin x="2472" y="10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3B348-EB86-3D66-7ACC-BA4DFF5EC7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A0F5AA-8D4C-69CC-520B-0CDC3388FD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3754C-F04F-B8F1-1AED-E34A02403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20C67-34FA-9F4E-90E5-4F1136C93D1D}" type="datetimeFigureOut">
              <a:rPr lang="en-US" smtClean="0"/>
              <a:t>9/30/22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E8C6B-CF77-66ED-BC41-5F771793F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F4718-42BA-BC53-E845-BFB677969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1F58-73BD-E842-A453-AD9FC2D29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818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548B6-078C-8795-7EC2-429A349E6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AC8959-EC2D-2B6F-9A36-B79551CD04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7B433A-B1A8-024A-2F50-C429EC5D4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20C67-34FA-9F4E-90E5-4F1136C93D1D}" type="datetimeFigureOut">
              <a:rPr lang="en-US" smtClean="0"/>
              <a:t>9/30/22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03C45-6CC4-42B1-9F71-6DFE3D1A8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46FEEC-DCDC-D181-CE99-4D3F57992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1F58-73BD-E842-A453-AD9FC2D29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167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5631EA-3A08-FDFB-A396-DA39DB81B6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9ADAAA-35FD-439F-2E1B-21B797C963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6538A-6B54-B5DE-C424-2E5C8A082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20C67-34FA-9F4E-90E5-4F1136C93D1D}" type="datetimeFigureOut">
              <a:rPr lang="en-US" smtClean="0"/>
              <a:t>9/30/22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599F97-2EDE-5DC6-E28A-A1044B366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8E137-8156-50D5-EEC8-CC3A64589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1F58-73BD-E842-A453-AD9FC2D29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147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9C209-D280-13A6-A29A-534013BF8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20F32-2F12-A632-1C54-85082AEDF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3C5F7A-570D-0106-9638-C5202756B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20C67-34FA-9F4E-90E5-4F1136C93D1D}" type="datetimeFigureOut">
              <a:rPr lang="en-US" smtClean="0"/>
              <a:t>9/30/22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A222D1-C28C-BAB1-E6D4-8F835B811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6F223D-4379-5904-7575-304B79F47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1F58-73BD-E842-A453-AD9FC2D29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824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A1B08-7C1D-7557-BCE7-9B8F11B05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74ACD4-F39D-219A-41DD-5C9FEAC9C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FEB7F-A123-8185-D6A9-AEE478D15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20C67-34FA-9F4E-90E5-4F1136C93D1D}" type="datetimeFigureOut">
              <a:rPr lang="en-US" smtClean="0"/>
              <a:t>9/30/22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956B0A-707B-EA09-C83B-F4ABE6C8D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D1581F-7B92-BBE6-0EEC-852B560C8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1F58-73BD-E842-A453-AD9FC2D29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44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639DB-E987-19A2-6FF1-F88081672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E4EDB-D5B6-666C-D016-744E9CE626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0E524E-24A1-C486-8C71-21E139F1B7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6CFB6E-D04C-077F-1833-F62DC3ED5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20C67-34FA-9F4E-90E5-4F1136C93D1D}" type="datetimeFigureOut">
              <a:rPr lang="en-US" smtClean="0"/>
              <a:t>9/30/22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599D07-037A-930A-4DE6-1EEFDD482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21FBB3-8BF2-AB46-BC25-1824F4489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1F58-73BD-E842-A453-AD9FC2D29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1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D8B22-9141-AF2D-CA19-557ECC0B0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D6B88B-FD1E-CCBF-B956-66C072D3D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546ED3-FDC9-9FAD-65F7-68BD4E1384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8F9B17-FE53-0D46-57E0-675F4AF0BE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6980A2-CF31-49D6-D79F-958E981DF7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B55E27-3357-CB9C-60F5-4B10B0909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20C67-34FA-9F4E-90E5-4F1136C93D1D}" type="datetimeFigureOut">
              <a:rPr lang="en-US" smtClean="0"/>
              <a:t>9/30/22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0835D6-99A4-8797-024D-C730E73CD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CE9227-15A6-A979-412B-A03B342B0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1F58-73BD-E842-A453-AD9FC2D29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67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6194E-343F-7CCB-6D3D-D3EC9D095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4777EB-D808-9531-FA69-A6637368D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20C67-34FA-9F4E-90E5-4F1136C93D1D}" type="datetimeFigureOut">
              <a:rPr lang="en-US" smtClean="0"/>
              <a:t>9/30/22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742336-B127-FC17-269B-AC13B55AE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25D47D-689C-B8C3-76B5-317CF937B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1F58-73BD-E842-A453-AD9FC2D29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17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184A26-4483-25E7-FC2E-443B1BE8A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20C67-34FA-9F4E-90E5-4F1136C93D1D}" type="datetimeFigureOut">
              <a:rPr lang="en-US" smtClean="0"/>
              <a:t>9/30/22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750B0A-0237-F9AA-6FB6-337CAE1BB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BF0F6E-A431-E0C4-3524-CD990E849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1F58-73BD-E842-A453-AD9FC2D29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502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D0834-8223-4DB8-234C-56395EA5C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42A62-7098-E79C-596D-9332E68E4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34602C-8D7A-BF1D-5B3C-53C318663E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E2721-4EE3-A6A7-9400-024C07D88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20C67-34FA-9F4E-90E5-4F1136C93D1D}" type="datetimeFigureOut">
              <a:rPr lang="en-US" smtClean="0"/>
              <a:t>9/30/22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393310-1D56-AC55-BED0-0E3434DAF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2C43DF-B96E-E2CE-FEAE-D0D01FB43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1F58-73BD-E842-A453-AD9FC2D29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95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705B4-7E59-CC1F-1BC7-F25CD8F1D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A7EB31-098C-0512-0D12-89E1F2772D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893D37-DFB0-BD55-63A2-9884AA4420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288F97-A555-FB57-1AE8-FA9A3E13C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20C67-34FA-9F4E-90E5-4F1136C93D1D}" type="datetimeFigureOut">
              <a:rPr lang="en-US" smtClean="0"/>
              <a:t>9/30/22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51D647-CEF0-A467-58EB-56B47D731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B689E3-626B-C08C-9D62-342AFA711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1F58-73BD-E842-A453-AD9FC2D29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684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D0DAE5-C744-2518-7213-CCEEB535C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850DAC-A5FF-7CE5-6E4D-DC40365DCE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2D4E30-D46D-CBA7-CF65-02EF115D4A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20C67-34FA-9F4E-90E5-4F1136C93D1D}" type="datetimeFigureOut">
              <a:rPr lang="en-US" smtClean="0"/>
              <a:t>9/30/22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6EEDF-0CA5-8EB8-9039-36D4AF8926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AC241-6F55-6D3E-6FD3-4C5B86AC0A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61F58-73BD-E842-A453-AD9FC2D29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50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7A84FB75-B91E-6F41-B9A6-CB0B38083953}"/>
              </a:ext>
            </a:extLst>
          </p:cNvPr>
          <p:cNvSpPr/>
          <p:nvPr/>
        </p:nvSpPr>
        <p:spPr>
          <a:xfrm>
            <a:off x="137710" y="5650746"/>
            <a:ext cx="1089552" cy="11726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680FA46-BD00-394C-BEE5-F3203E36CBCC}"/>
              </a:ext>
            </a:extLst>
          </p:cNvPr>
          <p:cNvGrpSpPr/>
          <p:nvPr/>
        </p:nvGrpSpPr>
        <p:grpSpPr>
          <a:xfrm>
            <a:off x="0" y="5582490"/>
            <a:ext cx="12070081" cy="1297375"/>
            <a:chOff x="0" y="5582490"/>
            <a:chExt cx="12070081" cy="1297375"/>
          </a:xfrm>
        </p:grpSpPr>
        <p:pic>
          <p:nvPicPr>
            <p:cNvPr id="18" name="Picture 4" descr="SHEFFIELD PEER TEACHING SOCIETY">
              <a:extLst>
                <a:ext uri="{FF2B5EF4-FFF2-40B4-BE49-F238E27FC236}">
                  <a16:creationId xmlns:a16="http://schemas.microsoft.com/office/drawing/2014/main" id="{906FFD82-7933-0643-A7F5-EE841E3E35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Sheffield Medical Society">
              <a:extLst>
                <a:ext uri="{FF2B5EF4-FFF2-40B4-BE49-F238E27FC236}">
                  <a16:creationId xmlns:a16="http://schemas.microsoft.com/office/drawing/2014/main" id="{A6E895D6-B4D2-1544-ADCA-028522041A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AB86AEF-DB08-BF42-9E92-1D1C292F5356}"/>
              </a:ext>
            </a:extLst>
          </p:cNvPr>
          <p:cNvSpPr txBox="1"/>
          <p:nvPr/>
        </p:nvSpPr>
        <p:spPr>
          <a:xfrm>
            <a:off x="966430" y="3450865"/>
            <a:ext cx="6006864" cy="15664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latin typeface="+mj-lt"/>
                <a:ea typeface="+mj-ea"/>
                <a:cs typeface="+mj-cs"/>
              </a:rPr>
              <a:t>GEM SBA-Style Revision Series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latin typeface="+mj-lt"/>
                <a:ea typeface="+mj-ea"/>
                <a:cs typeface="+mj-cs"/>
              </a:rPr>
              <a:t>2022/23</a:t>
            </a:r>
          </a:p>
        </p:txBody>
      </p:sp>
      <p:pic>
        <p:nvPicPr>
          <p:cNvPr id="1026" name="Picture 2" descr="Sheffield Medical Society">
            <a:extLst>
              <a:ext uri="{FF2B5EF4-FFF2-40B4-BE49-F238E27FC236}">
                <a16:creationId xmlns:a16="http://schemas.microsoft.com/office/drawing/2014/main" id="{564E71FF-F94A-8B4A-8DFF-5E6274FF7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7859" y="1510852"/>
            <a:ext cx="2617954" cy="154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7978C04B-B0BB-2D44-8F41-F410AF0D445B}"/>
              </a:ext>
            </a:extLst>
          </p:cNvPr>
          <p:cNvSpPr/>
          <p:nvPr/>
        </p:nvSpPr>
        <p:spPr>
          <a:xfrm>
            <a:off x="7325813" y="1775638"/>
            <a:ext cx="3899757" cy="388111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CE3FE9-947A-1F47-A5D2-5543F71B7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pic>
        <p:nvPicPr>
          <p:cNvPr id="1028" name="Picture 4" descr="SHEFFIELD PEER TEACHING SOCIETY">
            <a:extLst>
              <a:ext uri="{FF2B5EF4-FFF2-40B4-BE49-F238E27FC236}">
                <a16:creationId xmlns:a16="http://schemas.microsoft.com/office/drawing/2014/main" id="{BF75F769-5C17-7244-B566-270F596C1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91" b="95814" l="1386" r="96767">
                        <a14:foregroundMark x1="76443" y1="31163" x2="61432" y2="20000"/>
                        <a14:foregroundMark x1="61432" y1="20000" x2="38799" y2="17442"/>
                        <a14:foregroundMark x1="38799" y1="17442" x2="26328" y2="23488"/>
                        <a14:foregroundMark x1="26328" y1="23488" x2="21478" y2="33953"/>
                        <a14:foregroundMark x1="21478" y1="33953" x2="24711" y2="56512"/>
                        <a14:foregroundMark x1="24711" y1="56512" x2="34642" y2="73721"/>
                        <a14:foregroundMark x1="34642" y1="73721" x2="41570" y2="80000"/>
                        <a14:foregroundMark x1="41570" y1="80000" x2="49885" y2="82558"/>
                        <a14:foregroundMark x1="49885" y1="82558" x2="59584" y2="81860"/>
                        <a14:foregroundMark x1="59584" y1="81860" x2="69515" y2="74884"/>
                        <a14:foregroundMark x1="69515" y1="74884" x2="83603" y2="41628"/>
                        <a14:foregroundMark x1="42725" y1="21860" x2="67898" y2="29070"/>
                        <a14:foregroundMark x1="67898" y1="29070" x2="42263" y2="18140"/>
                        <a14:foregroundMark x1="42263" y1="18140" x2="33256" y2="16512"/>
                        <a14:foregroundMark x1="33256" y1="16512" x2="49885" y2="15814"/>
                        <a14:foregroundMark x1="49885" y1="15814" x2="59815" y2="17209"/>
                        <a14:foregroundMark x1="59815" y1="17209" x2="42725" y2="15349"/>
                        <a14:foregroundMark x1="42725" y1="15349" x2="66513" y2="19535"/>
                        <a14:foregroundMark x1="66513" y1="19535" x2="78060" y2="31395"/>
                        <a14:foregroundMark x1="78060" y1="31395" x2="70901" y2="20233"/>
                        <a14:foregroundMark x1="70901" y1="20233" x2="77829" y2="31860"/>
                        <a14:foregroundMark x1="77829" y1="31860" x2="71132" y2="22093"/>
                        <a14:foregroundMark x1="71132" y1="22093" x2="76212" y2="30698"/>
                        <a14:foregroundMark x1="76212" y1="30698" x2="76212" y2="31163"/>
                        <a14:foregroundMark x1="24942" y1="23256" x2="18476" y2="29302"/>
                        <a14:foregroundMark x1="18476" y1="29302" x2="25866" y2="22326"/>
                        <a14:foregroundMark x1="25866" y1="22326" x2="17090" y2="32326"/>
                        <a14:foregroundMark x1="34411" y1="16977" x2="22864" y2="18837"/>
                        <a14:foregroundMark x1="22864" y1="18837" x2="16397" y2="24884"/>
                        <a14:foregroundMark x1="16397" y1="24884" x2="12933" y2="33023"/>
                        <a14:foregroundMark x1="12933" y1="33023" x2="13857" y2="53721"/>
                        <a14:foregroundMark x1="13857" y1="53721" x2="23788" y2="75814"/>
                        <a14:foregroundMark x1="23788" y1="75814" x2="34642" y2="84419"/>
                        <a14:foregroundMark x1="34642" y1="84419" x2="46651" y2="87209"/>
                        <a14:foregroundMark x1="46651" y1="87209" x2="57506" y2="83256"/>
                        <a14:foregroundMark x1="57506" y1="83256" x2="73210" y2="66512"/>
                        <a14:foregroundMark x1="73210" y1="66512" x2="80139" y2="46047"/>
                        <a14:foregroundMark x1="80139" y1="46047" x2="80370" y2="30930"/>
                        <a14:foregroundMark x1="80370" y1="30930" x2="75520" y2="19302"/>
                        <a14:foregroundMark x1="75520" y1="19302" x2="64896" y2="13023"/>
                        <a14:foregroundMark x1="64896" y1="13023" x2="56981" y2="10781"/>
                        <a14:foregroundMark x1="40046" y1="11177" x2="35104" y2="12326"/>
                        <a14:foregroundMark x1="35104" y1="12326" x2="17783" y2="29070"/>
                        <a14:foregroundMark x1="17783" y1="29070" x2="15473" y2="56512"/>
                        <a14:foregroundMark x1="15473" y1="56512" x2="17321" y2="67442"/>
                        <a14:foregroundMark x1="17321" y1="67442" x2="22402" y2="76047"/>
                        <a14:foregroundMark x1="22402" y1="76047" x2="30716" y2="82093"/>
                        <a14:foregroundMark x1="30716" y1="82093" x2="43418" y2="85116"/>
                        <a14:foregroundMark x1="43418" y1="85116" x2="54273" y2="84884"/>
                        <a14:foregroundMark x1="54273" y1="84884" x2="76443" y2="74186"/>
                        <a14:foregroundMark x1="76443" y1="74186" x2="82679" y2="66512"/>
                        <a14:foregroundMark x1="82679" y1="66512" x2="86605" y2="56744"/>
                        <a14:foregroundMark x1="86605" y1="56744" x2="87298" y2="39767"/>
                        <a14:foregroundMark x1="87298" y1="39767" x2="80831" y2="20233"/>
                        <a14:foregroundMark x1="94919" y1="52558" x2="94919" y2="52558"/>
                        <a14:foregroundMark x1="9469" y1="64419" x2="9469" y2="64419"/>
                        <a14:foregroundMark x1="45958" y1="92791" x2="45958" y2="92791"/>
                        <a14:foregroundMark x1="6928" y1="50698" x2="6928" y2="50698"/>
                        <a14:foregroundMark x1="49192" y1="3023" x2="49192" y2="3023"/>
                        <a14:foregroundMark x1="40647" y1="91163" x2="56813" y2="90698"/>
                        <a14:foregroundMark x1="56813" y1="90698" x2="69284" y2="81395"/>
                        <a14:foregroundMark x1="26328" y1="26512" x2="37182" y2="25349"/>
                        <a14:foregroundMark x1="37182" y1="25349" x2="27021" y2="28372"/>
                        <a14:foregroundMark x1="27021" y1="28372" x2="41801" y2="16279"/>
                        <a14:foregroundMark x1="41801" y1="16279" x2="35335" y2="24186"/>
                        <a14:foregroundMark x1="35335" y1="24186" x2="30947" y2="26744"/>
                        <a14:foregroundMark x1="1386" y1="50698" x2="1386" y2="50698"/>
                        <a14:foregroundMark x1="96767" y1="50000" x2="96767" y2="50000"/>
                        <a14:backgroundMark x1="693" y1="49302" x2="693" y2="49302"/>
                        <a14:backgroundMark x1="13626" y1="16279" x2="5312" y2="27442"/>
                        <a14:backgroundMark x1="33487" y1="96744" x2="49423" y2="97209"/>
                        <a14:backgroundMark x1="49423" y1="97209" x2="77598" y2="92558"/>
                        <a14:backgroundMark x1="4850" y1="72558" x2="3464" y2="28605"/>
                        <a14:backgroundMark x1="3464" y1="68837" x2="25404" y2="90465"/>
                        <a14:backgroundMark x1="25404" y1="90465" x2="36721" y2="95349"/>
                        <a14:backgroundMark x1="66513" y1="95349" x2="89376" y2="75116"/>
                        <a14:backgroundMark x1="89376" y1="75116" x2="97460" y2="59767"/>
                        <a14:backgroundMark x1="97460" y1="59767" x2="96998" y2="42093"/>
                        <a14:backgroundMark x1="96998" y1="42093" x2="87529" y2="15581"/>
                        <a14:backgroundMark x1="7852" y1="22791" x2="36028" y2="8140"/>
                        <a14:backgroundMark x1="36028" y1="8140" x2="53118" y2="7209"/>
                        <a14:backgroundMark x1="53118" y1="7209" x2="69053" y2="7907"/>
                        <a14:backgroundMark x1="69053" y1="7907" x2="84296" y2="16047"/>
                        <a14:backgroundMark x1="84296" y1="16047" x2="92610" y2="260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721" y="1666738"/>
            <a:ext cx="4300526" cy="427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425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Vertebrae 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1069977" y="2504174"/>
            <a:ext cx="9772842" cy="36159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7 cervical vertebrae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12 thoracic vertebrae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5 lumbar vertebrae 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EF94BD2-11B2-FF46-848B-5A218966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A5AEC9E-2D03-7E4A-83D5-1586C37CAC44}"/>
              </a:ext>
            </a:extLst>
          </p:cNvPr>
          <p:cNvSpPr/>
          <p:nvPr/>
        </p:nvSpPr>
        <p:spPr>
          <a:xfrm>
            <a:off x="137710" y="5650746"/>
            <a:ext cx="1089552" cy="11726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883BB-5BF1-1447-B232-0BAB32A5C5EE}"/>
              </a:ext>
            </a:extLst>
          </p:cNvPr>
          <p:cNvGrpSpPr/>
          <p:nvPr/>
        </p:nvGrpSpPr>
        <p:grpSpPr>
          <a:xfrm>
            <a:off x="0" y="5582490"/>
            <a:ext cx="12070081" cy="1297375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6DC64038-20AB-7745-90E6-5F69034F0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2A88FC12-9D37-0F4C-B762-BDC5ABC50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4" name="Picture 2" descr="The Vertebral Column - Joints - Vertebrae - Vertebral Structure">
            <a:extLst>
              <a:ext uri="{FF2B5EF4-FFF2-40B4-BE49-F238E27FC236}">
                <a16:creationId xmlns:a16="http://schemas.microsoft.com/office/drawing/2014/main" id="{F9E4195E-E5C7-1793-7DEF-7BC380C7D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945" y="2210724"/>
            <a:ext cx="4379640" cy="396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651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Cervical Vertebrae; axis and atlas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990813" y="1978230"/>
            <a:ext cx="9772842" cy="36159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Atlas (C1) – has no vertebral body and no spinous process. Has an anterior arch which is completed by the transverse ligament. The odontoid process of the axis slots into here.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Axis (C2) – has an odontoid process which extends superiorly. Forms the </a:t>
            </a:r>
            <a:r>
              <a:rPr lang="en-GB" dirty="0" err="1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atlanto</a:t>
            </a:r>
            <a:r>
              <a:rPr lang="en-GB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-axial joint with the atlas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EF94BD2-11B2-FF46-848B-5A218966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A5AEC9E-2D03-7E4A-83D5-1586C37CAC44}"/>
              </a:ext>
            </a:extLst>
          </p:cNvPr>
          <p:cNvSpPr/>
          <p:nvPr/>
        </p:nvSpPr>
        <p:spPr>
          <a:xfrm>
            <a:off x="137710" y="5650746"/>
            <a:ext cx="1089552" cy="11726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883BB-5BF1-1447-B232-0BAB32A5C5EE}"/>
              </a:ext>
            </a:extLst>
          </p:cNvPr>
          <p:cNvGrpSpPr/>
          <p:nvPr/>
        </p:nvGrpSpPr>
        <p:grpSpPr>
          <a:xfrm>
            <a:off x="0" y="5582490"/>
            <a:ext cx="12070081" cy="1297375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6DC64038-20AB-7745-90E6-5F69034F0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2A88FC12-9D37-0F4C-B762-BDC5ABC50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22" name="Picture 2">
            <a:extLst>
              <a:ext uri="{FF2B5EF4-FFF2-40B4-BE49-F238E27FC236}">
                <a16:creationId xmlns:a16="http://schemas.microsoft.com/office/drawing/2014/main" id="{E6EE33EA-2CAE-786B-1119-5E02CF0F8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341" y="3953924"/>
            <a:ext cx="7831076" cy="286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998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Cervical Vertebrae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990813" y="1978230"/>
            <a:ext cx="9772842" cy="36159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Triangular vertebral foramen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Bifid spinous process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Transverse foramina 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EF94BD2-11B2-FF46-848B-5A218966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A5AEC9E-2D03-7E4A-83D5-1586C37CAC44}"/>
              </a:ext>
            </a:extLst>
          </p:cNvPr>
          <p:cNvSpPr/>
          <p:nvPr/>
        </p:nvSpPr>
        <p:spPr>
          <a:xfrm>
            <a:off x="137710" y="5650746"/>
            <a:ext cx="1089552" cy="11726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883BB-5BF1-1447-B232-0BAB32A5C5EE}"/>
              </a:ext>
            </a:extLst>
          </p:cNvPr>
          <p:cNvGrpSpPr/>
          <p:nvPr/>
        </p:nvGrpSpPr>
        <p:grpSpPr>
          <a:xfrm>
            <a:off x="0" y="5582490"/>
            <a:ext cx="12070081" cy="1297375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6DC64038-20AB-7745-90E6-5F69034F0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2A88FC12-9D37-0F4C-B762-BDC5ABC50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2D470E1-B2A4-DAAC-AFC2-0CF3D38ED25E}"/>
              </a:ext>
            </a:extLst>
          </p:cNvPr>
          <p:cNvSpPr txBox="1"/>
          <p:nvPr/>
        </p:nvSpPr>
        <p:spPr>
          <a:xfrm>
            <a:off x="-2412460" y="60700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170" name="Picture 2" descr="Fig 1.1 - Characteristic features of a cervical vertebrae">
            <a:extLst>
              <a:ext uri="{FF2B5EF4-FFF2-40B4-BE49-F238E27FC236}">
                <a16:creationId xmlns:a16="http://schemas.microsoft.com/office/drawing/2014/main" id="{B1AE7FFB-D1AD-832F-A589-F3F01F1D4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053" y="2526425"/>
            <a:ext cx="6376133" cy="312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464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Thoracic  Vertebrae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990813" y="1978230"/>
            <a:ext cx="9772842" cy="36159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Heart shaped vertebral body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Demi facets on the side of the vertebral </a:t>
            </a:r>
            <a:r>
              <a:rPr lang="en-GB" sz="3200" dirty="0" err="1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bpdy</a:t>
            </a: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Costal facets on the transverse process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Spinous process is long and slants inferiorly 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EF94BD2-11B2-FF46-848B-5A218966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A5AEC9E-2D03-7E4A-83D5-1586C37CAC44}"/>
              </a:ext>
            </a:extLst>
          </p:cNvPr>
          <p:cNvSpPr/>
          <p:nvPr/>
        </p:nvSpPr>
        <p:spPr>
          <a:xfrm>
            <a:off x="137710" y="5650746"/>
            <a:ext cx="1089552" cy="11726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883BB-5BF1-1447-B232-0BAB32A5C5EE}"/>
              </a:ext>
            </a:extLst>
          </p:cNvPr>
          <p:cNvGrpSpPr/>
          <p:nvPr/>
        </p:nvGrpSpPr>
        <p:grpSpPr>
          <a:xfrm>
            <a:off x="0" y="5582490"/>
            <a:ext cx="12070081" cy="1297375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6DC64038-20AB-7745-90E6-5F69034F0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2A88FC12-9D37-0F4C-B762-BDC5ABC50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2D470E1-B2A4-DAAC-AFC2-0CF3D38ED25E}"/>
              </a:ext>
            </a:extLst>
          </p:cNvPr>
          <p:cNvSpPr txBox="1"/>
          <p:nvPr/>
        </p:nvSpPr>
        <p:spPr>
          <a:xfrm>
            <a:off x="-2412460" y="60700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218" name="Picture 2" descr="Fig 1.0 - Lateral view of a thoracic vertebrae.">
            <a:extLst>
              <a:ext uri="{FF2B5EF4-FFF2-40B4-BE49-F238E27FC236}">
                <a16:creationId xmlns:a16="http://schemas.microsoft.com/office/drawing/2014/main" id="{84277BE4-5CF7-00FB-A782-2730A7156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173" y="3863975"/>
            <a:ext cx="50546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601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Lumbar  Vertebrae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1166644" y="1855679"/>
            <a:ext cx="9912624" cy="379585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Transverse process is long and thin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Spinous process is short and broad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Vertebral bodies are large and kidney shaped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Vertebral foramen is triangular in shape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GB" sz="32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EF94BD2-11B2-FF46-848B-5A218966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A5AEC9E-2D03-7E4A-83D5-1586C37CAC44}"/>
              </a:ext>
            </a:extLst>
          </p:cNvPr>
          <p:cNvSpPr/>
          <p:nvPr/>
        </p:nvSpPr>
        <p:spPr>
          <a:xfrm>
            <a:off x="137710" y="5650746"/>
            <a:ext cx="1089552" cy="11726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883BB-5BF1-1447-B232-0BAB32A5C5EE}"/>
              </a:ext>
            </a:extLst>
          </p:cNvPr>
          <p:cNvGrpSpPr/>
          <p:nvPr/>
        </p:nvGrpSpPr>
        <p:grpSpPr>
          <a:xfrm>
            <a:off x="0" y="5582490"/>
            <a:ext cx="12070081" cy="1297375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6DC64038-20AB-7745-90E6-5F69034F0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2A88FC12-9D37-0F4C-B762-BDC5ABC50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2D470E1-B2A4-DAAC-AFC2-0CF3D38ED25E}"/>
              </a:ext>
            </a:extLst>
          </p:cNvPr>
          <p:cNvSpPr txBox="1"/>
          <p:nvPr/>
        </p:nvSpPr>
        <p:spPr>
          <a:xfrm>
            <a:off x="-2412460" y="60700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266" name="Picture 2" descr="Fig 1.1 - Superior view of a lumbar vertebrae, showing its characteristic features.">
            <a:extLst>
              <a:ext uri="{FF2B5EF4-FFF2-40B4-BE49-F238E27FC236}">
                <a16:creationId xmlns:a16="http://schemas.microsoft.com/office/drawing/2014/main" id="{FDF5F080-43C9-453F-4B6F-FFF6D70CF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005" y="3720258"/>
            <a:ext cx="6812486" cy="315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074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Cranial Nerves 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1166644" y="1855679"/>
            <a:ext cx="9912624" cy="379585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12 pairs of nerves that arise directly from the brain.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They can be sensory (afferent), motor (efferent) or both.  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EF94BD2-11B2-FF46-848B-5A218966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A5AEC9E-2D03-7E4A-83D5-1586C37CAC44}"/>
              </a:ext>
            </a:extLst>
          </p:cNvPr>
          <p:cNvSpPr/>
          <p:nvPr/>
        </p:nvSpPr>
        <p:spPr>
          <a:xfrm>
            <a:off x="137710" y="5650746"/>
            <a:ext cx="1089552" cy="11726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883BB-5BF1-1447-B232-0BAB32A5C5EE}"/>
              </a:ext>
            </a:extLst>
          </p:cNvPr>
          <p:cNvGrpSpPr/>
          <p:nvPr/>
        </p:nvGrpSpPr>
        <p:grpSpPr>
          <a:xfrm>
            <a:off x="0" y="5582490"/>
            <a:ext cx="12070081" cy="1297375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6DC64038-20AB-7745-90E6-5F69034F0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2A88FC12-9D37-0F4C-B762-BDC5ABC50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2D470E1-B2A4-DAAC-AFC2-0CF3D38ED25E}"/>
              </a:ext>
            </a:extLst>
          </p:cNvPr>
          <p:cNvSpPr txBox="1"/>
          <p:nvPr/>
        </p:nvSpPr>
        <p:spPr>
          <a:xfrm>
            <a:off x="-2412460" y="60700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id="{300602BE-971D-160A-532D-871846922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889" y="2903777"/>
            <a:ext cx="4488531" cy="336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935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CNI – olfactory nerve 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1166644" y="1855679"/>
            <a:ext cx="9912624" cy="379585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Originates from the cerebrum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Afferent sensory nerve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Carries the special sense of smell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Exits the cranium via the cribriform plate. 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EF94BD2-11B2-FF46-848B-5A218966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A5AEC9E-2D03-7E4A-83D5-1586C37CAC44}"/>
              </a:ext>
            </a:extLst>
          </p:cNvPr>
          <p:cNvSpPr/>
          <p:nvPr/>
        </p:nvSpPr>
        <p:spPr>
          <a:xfrm>
            <a:off x="137710" y="5650746"/>
            <a:ext cx="1089552" cy="11726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883BB-5BF1-1447-B232-0BAB32A5C5EE}"/>
              </a:ext>
            </a:extLst>
          </p:cNvPr>
          <p:cNvGrpSpPr/>
          <p:nvPr/>
        </p:nvGrpSpPr>
        <p:grpSpPr>
          <a:xfrm>
            <a:off x="0" y="5582490"/>
            <a:ext cx="12070081" cy="1297375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6DC64038-20AB-7745-90E6-5F69034F0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2A88FC12-9D37-0F4C-B762-BDC5ABC50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2D470E1-B2A4-DAAC-AFC2-0CF3D38ED25E}"/>
              </a:ext>
            </a:extLst>
          </p:cNvPr>
          <p:cNvSpPr txBox="1"/>
          <p:nvPr/>
        </p:nvSpPr>
        <p:spPr>
          <a:xfrm>
            <a:off x="-2412460" y="60700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7410" name="Picture 2" descr="The Olfactory Nerve (CN I) - Pathway - Anosmia - TeachMeAnatomy">
            <a:extLst>
              <a:ext uri="{FF2B5EF4-FFF2-40B4-BE49-F238E27FC236}">
                <a16:creationId xmlns:a16="http://schemas.microsoft.com/office/drawing/2014/main" id="{B6669377-DB48-6BE1-B6F2-C2339AF36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956" y="3692165"/>
            <a:ext cx="4800600" cy="318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031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CNII – Optic nerve 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1166644" y="1855679"/>
            <a:ext cx="9912624" cy="379585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Originates from the cerebrum.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Exits the cranial foramina via the optic canal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Sensory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Carries the special sense of vision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 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EF94BD2-11B2-FF46-848B-5A218966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A5AEC9E-2D03-7E4A-83D5-1586C37CAC44}"/>
              </a:ext>
            </a:extLst>
          </p:cNvPr>
          <p:cNvSpPr/>
          <p:nvPr/>
        </p:nvSpPr>
        <p:spPr>
          <a:xfrm>
            <a:off x="137710" y="5650746"/>
            <a:ext cx="1089552" cy="11726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883BB-5BF1-1447-B232-0BAB32A5C5EE}"/>
              </a:ext>
            </a:extLst>
          </p:cNvPr>
          <p:cNvGrpSpPr/>
          <p:nvPr/>
        </p:nvGrpSpPr>
        <p:grpSpPr>
          <a:xfrm>
            <a:off x="0" y="5582490"/>
            <a:ext cx="12070081" cy="1297375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6DC64038-20AB-7745-90E6-5F69034F0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2A88FC12-9D37-0F4C-B762-BDC5ABC50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2D470E1-B2A4-DAAC-AFC2-0CF3D38ED25E}"/>
              </a:ext>
            </a:extLst>
          </p:cNvPr>
          <p:cNvSpPr txBox="1"/>
          <p:nvPr/>
        </p:nvSpPr>
        <p:spPr>
          <a:xfrm>
            <a:off x="-2412460" y="60700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5364" name="Picture 4" descr="The Optic Nerve - Visual Pathway - Chiasm - Tract - TeachMeAnatomy">
            <a:extLst>
              <a:ext uri="{FF2B5EF4-FFF2-40B4-BE49-F238E27FC236}">
                <a16:creationId xmlns:a16="http://schemas.microsoft.com/office/drawing/2014/main" id="{B4372C10-BAAB-127F-174E-26098CCEA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815" y="3127909"/>
            <a:ext cx="4863831" cy="342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4806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CNIII – Oculomotor nerve 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1191338" y="1829531"/>
            <a:ext cx="9493153" cy="31989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Originates form the brain stem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Exits the cranium via the superior orbital fissure.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Motor efferent nerve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Moves 4 extrinsic eye muscles; </a:t>
            </a:r>
            <a:r>
              <a:rPr lang="en-GB" sz="3200" dirty="0" err="1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levator</a:t>
            </a: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 palpebrae superioris, superior rectus, inferior rectus, medial rectus and inferior oblique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 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EF94BD2-11B2-FF46-848B-5A218966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A5AEC9E-2D03-7E4A-83D5-1586C37CAC44}"/>
              </a:ext>
            </a:extLst>
          </p:cNvPr>
          <p:cNvSpPr/>
          <p:nvPr/>
        </p:nvSpPr>
        <p:spPr>
          <a:xfrm>
            <a:off x="137710" y="5650746"/>
            <a:ext cx="1089552" cy="11726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883BB-5BF1-1447-B232-0BAB32A5C5EE}"/>
              </a:ext>
            </a:extLst>
          </p:cNvPr>
          <p:cNvGrpSpPr/>
          <p:nvPr/>
        </p:nvGrpSpPr>
        <p:grpSpPr>
          <a:xfrm>
            <a:off x="0" y="5582490"/>
            <a:ext cx="12070081" cy="1297375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6DC64038-20AB-7745-90E6-5F69034F0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2A88FC12-9D37-0F4C-B762-BDC5ABC50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2D470E1-B2A4-DAAC-AFC2-0CF3D38ED25E}"/>
              </a:ext>
            </a:extLst>
          </p:cNvPr>
          <p:cNvSpPr txBox="1"/>
          <p:nvPr/>
        </p:nvSpPr>
        <p:spPr>
          <a:xfrm>
            <a:off x="-2412460" y="60700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8434" name="Picture 2" descr="Oculomotor nerve and ciliary ganglion (illustration) | Radiology Case |  Radiopaedia.org">
            <a:extLst>
              <a:ext uri="{FF2B5EF4-FFF2-40B4-BE49-F238E27FC236}">
                <a16:creationId xmlns:a16="http://schemas.microsoft.com/office/drawing/2014/main" id="{3F489F2A-99D8-A56D-2B86-B4EC3EBDB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657" y="4150463"/>
            <a:ext cx="2729402" cy="272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651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CNIV – Trochlear nerve 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1191338" y="1829531"/>
            <a:ext cx="9493153" cy="31989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Originates from the posterior midbrain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Exits the cranium via the superior orbital fissure.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Provides motor innervation to the superior </a:t>
            </a:r>
            <a:r>
              <a:rPr lang="en-GB" sz="3200" dirty="0" err="1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obliquw</a:t>
            </a: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 muscle (allows down and out movement of the eye)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 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EF94BD2-11B2-FF46-848B-5A218966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A5AEC9E-2D03-7E4A-83D5-1586C37CAC44}"/>
              </a:ext>
            </a:extLst>
          </p:cNvPr>
          <p:cNvSpPr/>
          <p:nvPr/>
        </p:nvSpPr>
        <p:spPr>
          <a:xfrm>
            <a:off x="137710" y="5650746"/>
            <a:ext cx="1089552" cy="11726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883BB-5BF1-1447-B232-0BAB32A5C5EE}"/>
              </a:ext>
            </a:extLst>
          </p:cNvPr>
          <p:cNvGrpSpPr/>
          <p:nvPr/>
        </p:nvGrpSpPr>
        <p:grpSpPr>
          <a:xfrm>
            <a:off x="0" y="5582490"/>
            <a:ext cx="12070081" cy="1297375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6DC64038-20AB-7745-90E6-5F69034F0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2A88FC12-9D37-0F4C-B762-BDC5ABC50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2D470E1-B2A4-DAAC-AFC2-0CF3D38ED25E}"/>
              </a:ext>
            </a:extLst>
          </p:cNvPr>
          <p:cNvSpPr txBox="1"/>
          <p:nvPr/>
        </p:nvSpPr>
        <p:spPr>
          <a:xfrm>
            <a:off x="-2412460" y="60700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0482" name="Picture 2" descr="Cranial nerve palsies Flashcards | Quizlet">
            <a:extLst>
              <a:ext uri="{FF2B5EF4-FFF2-40B4-BE49-F238E27FC236}">
                <a16:creationId xmlns:a16="http://schemas.microsoft.com/office/drawing/2014/main" id="{F560E897-C026-D830-45E4-05BC0D16E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752" y="3776149"/>
            <a:ext cx="3852153" cy="299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039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BC8C511E-8030-F74B-98BF-60F43D2267FB}"/>
              </a:ext>
            </a:extLst>
          </p:cNvPr>
          <p:cNvSpPr/>
          <p:nvPr/>
        </p:nvSpPr>
        <p:spPr>
          <a:xfrm>
            <a:off x="137710" y="5650746"/>
            <a:ext cx="1089552" cy="11726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Neurophysiology 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3124200" y="3020514"/>
            <a:ext cx="8229600" cy="31448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Phase 1 Content GEM SBA Revision Session</a:t>
            </a:r>
          </a:p>
          <a:p>
            <a:pPr marL="342900" indent="-342900" algn="r">
              <a:spcBef>
                <a:spcPts val="64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GB" sz="32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 marL="342900" indent="-342900" algn="r">
              <a:spcBef>
                <a:spcPts val="64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[Hannah Peachey]</a:t>
            </a:r>
          </a:p>
          <a:p>
            <a:pPr marL="342900" indent="-342900" algn="r">
              <a:spcBef>
                <a:spcPts val="64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GB" sz="32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BBA54F4-A429-AE48-B0C9-2C929728FBEB}"/>
              </a:ext>
            </a:extLst>
          </p:cNvPr>
          <p:cNvGrpSpPr/>
          <p:nvPr/>
        </p:nvGrpSpPr>
        <p:grpSpPr>
          <a:xfrm>
            <a:off x="0" y="5582490"/>
            <a:ext cx="12070081" cy="1297375"/>
            <a:chOff x="0" y="5582490"/>
            <a:chExt cx="12070081" cy="1297375"/>
          </a:xfrm>
        </p:grpSpPr>
        <p:pic>
          <p:nvPicPr>
            <p:cNvPr id="11" name="Picture 4" descr="SHEFFIELD PEER TEACHING SOCIETY">
              <a:extLst>
                <a:ext uri="{FF2B5EF4-FFF2-40B4-BE49-F238E27FC236}">
                  <a16:creationId xmlns:a16="http://schemas.microsoft.com/office/drawing/2014/main" id="{CBC142CF-F31F-724D-9912-FE8957EB11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Sheffield Medical Society">
              <a:extLst>
                <a:ext uri="{FF2B5EF4-FFF2-40B4-BE49-F238E27FC236}">
                  <a16:creationId xmlns:a16="http://schemas.microsoft.com/office/drawing/2014/main" id="{92506BE5-8DCD-BB4C-A711-2702197D4F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9012ED63-BC5E-F142-A199-7F2516FA2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</p:spTree>
    <p:extLst>
      <p:ext uri="{BB962C8B-B14F-4D97-AF65-F5344CB8AC3E}">
        <p14:creationId xmlns:p14="http://schemas.microsoft.com/office/powerpoint/2010/main" val="2783404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CNV – Trigeminal nerve 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1191338" y="1829531"/>
            <a:ext cx="9493153" cy="31989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 Made up of 3 branches;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b="1" dirty="0" err="1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Opthalamic</a:t>
            </a: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 – exits the cranium via the superior orbital fissure. Provides sensory information to the scalp, forehead and nose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b="1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Maxillary – </a:t>
            </a: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exits the cranium via the foramina rotundum. Provides sensory information to the cheeks, lower eye lid, nasal mucosa, upper lip, upper teeth and palate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b="1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Mandibular – </a:t>
            </a: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exits the cranium via the foramen </a:t>
            </a:r>
            <a:r>
              <a:rPr lang="en-GB" sz="3200" dirty="0" err="1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ovale</a:t>
            </a: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. Provides sensation to the anterior 2/3 of the tongue and motor innervation to the muscles of mastication </a:t>
            </a:r>
            <a:endParaRPr lang="en-GB" sz="3200" b="1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EF94BD2-11B2-FF46-848B-5A218966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A5AEC9E-2D03-7E4A-83D5-1586C37CAC44}"/>
              </a:ext>
            </a:extLst>
          </p:cNvPr>
          <p:cNvSpPr/>
          <p:nvPr/>
        </p:nvSpPr>
        <p:spPr>
          <a:xfrm>
            <a:off x="137710" y="5650746"/>
            <a:ext cx="1089552" cy="11726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883BB-5BF1-1447-B232-0BAB32A5C5EE}"/>
              </a:ext>
            </a:extLst>
          </p:cNvPr>
          <p:cNvGrpSpPr/>
          <p:nvPr/>
        </p:nvGrpSpPr>
        <p:grpSpPr>
          <a:xfrm>
            <a:off x="0" y="5582490"/>
            <a:ext cx="12070081" cy="1297375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6DC64038-20AB-7745-90E6-5F69034F0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2A88FC12-9D37-0F4C-B762-BDC5ABC50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2D470E1-B2A4-DAAC-AFC2-0CF3D38ED25E}"/>
              </a:ext>
            </a:extLst>
          </p:cNvPr>
          <p:cNvSpPr txBox="1"/>
          <p:nvPr/>
        </p:nvSpPr>
        <p:spPr>
          <a:xfrm>
            <a:off x="-2412460" y="60700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5528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CNVI – Abducens 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1270259" y="2213919"/>
            <a:ext cx="4221361" cy="31989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Exits the cranium via the superior orbital fissure.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Provides motor innervation to the lateral rectus muscle (allows abduction of the eye)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GB" sz="32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EF94BD2-11B2-FF46-848B-5A218966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A5AEC9E-2D03-7E4A-83D5-1586C37CAC44}"/>
              </a:ext>
            </a:extLst>
          </p:cNvPr>
          <p:cNvSpPr/>
          <p:nvPr/>
        </p:nvSpPr>
        <p:spPr>
          <a:xfrm>
            <a:off x="137710" y="5650746"/>
            <a:ext cx="1089552" cy="11726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883BB-5BF1-1447-B232-0BAB32A5C5EE}"/>
              </a:ext>
            </a:extLst>
          </p:cNvPr>
          <p:cNvGrpSpPr/>
          <p:nvPr/>
        </p:nvGrpSpPr>
        <p:grpSpPr>
          <a:xfrm>
            <a:off x="0" y="5582490"/>
            <a:ext cx="12070081" cy="1297375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6DC64038-20AB-7745-90E6-5F69034F0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2A88FC12-9D37-0F4C-B762-BDC5ABC50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2D470E1-B2A4-DAAC-AFC2-0CF3D38ED25E}"/>
              </a:ext>
            </a:extLst>
          </p:cNvPr>
          <p:cNvSpPr txBox="1"/>
          <p:nvPr/>
        </p:nvSpPr>
        <p:spPr>
          <a:xfrm>
            <a:off x="-2412460" y="60700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4578" name="Picture 2" descr="Recurrent isolated sixth nerve palsy secondary to an intracavernous carotid  artery aneurysm | Eye">
            <a:extLst>
              <a:ext uri="{FF2B5EF4-FFF2-40B4-BE49-F238E27FC236}">
                <a16:creationId xmlns:a16="http://schemas.microsoft.com/office/drawing/2014/main" id="{F65F9441-A7EF-DE54-E0FD-D3458ADE2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804" y="1688475"/>
            <a:ext cx="3161850" cy="503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7018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CNVII – Facial nerve 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1270259" y="2213918"/>
            <a:ext cx="9414232" cy="321411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Exits the cranium via the internal acoustic meatus.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Provides sensation to the external ear, taste from the anterior 2/3 of the tongue and the hard and soft </a:t>
            </a:r>
            <a:r>
              <a:rPr lang="en-GB" sz="3200" dirty="0" err="1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pallarte</a:t>
            </a: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.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Provides motor innervation to the muscles of facial expression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Provides parasympathetic innervation to the lacrimal, submandibular, sublingual and mucous glands.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GB" sz="32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EF94BD2-11B2-FF46-848B-5A218966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A5AEC9E-2D03-7E4A-83D5-1586C37CAC44}"/>
              </a:ext>
            </a:extLst>
          </p:cNvPr>
          <p:cNvSpPr/>
          <p:nvPr/>
        </p:nvSpPr>
        <p:spPr>
          <a:xfrm>
            <a:off x="137710" y="5650746"/>
            <a:ext cx="1089552" cy="11726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883BB-5BF1-1447-B232-0BAB32A5C5EE}"/>
              </a:ext>
            </a:extLst>
          </p:cNvPr>
          <p:cNvGrpSpPr/>
          <p:nvPr/>
        </p:nvGrpSpPr>
        <p:grpSpPr>
          <a:xfrm>
            <a:off x="0" y="5582490"/>
            <a:ext cx="12070081" cy="1297375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6DC64038-20AB-7745-90E6-5F69034F0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2A88FC12-9D37-0F4C-B762-BDC5ABC50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2D470E1-B2A4-DAAC-AFC2-0CF3D38ED25E}"/>
              </a:ext>
            </a:extLst>
          </p:cNvPr>
          <p:cNvSpPr txBox="1"/>
          <p:nvPr/>
        </p:nvSpPr>
        <p:spPr>
          <a:xfrm>
            <a:off x="-2412460" y="60700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3840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CNVIII – Vestibulocochlear nerve 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838200" y="1978246"/>
            <a:ext cx="9414232" cy="321411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Exits the cranium via the internal acoustic meatus.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Provides sensory information about hearing and balance 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EF94BD2-11B2-FF46-848B-5A218966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A5AEC9E-2D03-7E4A-83D5-1586C37CAC44}"/>
              </a:ext>
            </a:extLst>
          </p:cNvPr>
          <p:cNvSpPr/>
          <p:nvPr/>
        </p:nvSpPr>
        <p:spPr>
          <a:xfrm>
            <a:off x="137710" y="5650746"/>
            <a:ext cx="1089552" cy="11726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883BB-5BF1-1447-B232-0BAB32A5C5EE}"/>
              </a:ext>
            </a:extLst>
          </p:cNvPr>
          <p:cNvGrpSpPr/>
          <p:nvPr/>
        </p:nvGrpSpPr>
        <p:grpSpPr>
          <a:xfrm>
            <a:off x="0" y="5582490"/>
            <a:ext cx="12070081" cy="1297375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6DC64038-20AB-7745-90E6-5F69034F0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2A88FC12-9D37-0F4C-B762-BDC5ABC50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2D470E1-B2A4-DAAC-AFC2-0CF3D38ED25E}"/>
              </a:ext>
            </a:extLst>
          </p:cNvPr>
          <p:cNvSpPr txBox="1"/>
          <p:nvPr/>
        </p:nvSpPr>
        <p:spPr>
          <a:xfrm>
            <a:off x="-2412460" y="60700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6626" name="Picture 2" descr="The Vestibulocochlear Nerve (CN VIII) - Physiopedia">
            <a:extLst>
              <a:ext uri="{FF2B5EF4-FFF2-40B4-BE49-F238E27FC236}">
                <a16:creationId xmlns:a16="http://schemas.microsoft.com/office/drawing/2014/main" id="{6AB11ED0-DDEE-4DD9-E282-AAD889CD2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494" y="2984814"/>
            <a:ext cx="4459997" cy="3508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818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CNIX – Glossopharyngeal nerve 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838200" y="1978246"/>
            <a:ext cx="9414232" cy="321411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Exits the cranium via the jugular foramina.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Provides taste and sensation to the posterior 1/3 of the tongue.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Provides motor innervation to the stylopharyngeus muscle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Provides parasympathetic innervation to the parotid gland. 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EF94BD2-11B2-FF46-848B-5A218966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A5AEC9E-2D03-7E4A-83D5-1586C37CAC44}"/>
              </a:ext>
            </a:extLst>
          </p:cNvPr>
          <p:cNvSpPr/>
          <p:nvPr/>
        </p:nvSpPr>
        <p:spPr>
          <a:xfrm>
            <a:off x="137710" y="5650746"/>
            <a:ext cx="1089552" cy="11726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883BB-5BF1-1447-B232-0BAB32A5C5EE}"/>
              </a:ext>
            </a:extLst>
          </p:cNvPr>
          <p:cNvGrpSpPr/>
          <p:nvPr/>
        </p:nvGrpSpPr>
        <p:grpSpPr>
          <a:xfrm>
            <a:off x="0" y="5582490"/>
            <a:ext cx="12070081" cy="1297375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6DC64038-20AB-7745-90E6-5F69034F0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2A88FC12-9D37-0F4C-B762-BDC5ABC50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2D470E1-B2A4-DAAC-AFC2-0CF3D38ED25E}"/>
              </a:ext>
            </a:extLst>
          </p:cNvPr>
          <p:cNvSpPr txBox="1"/>
          <p:nvPr/>
        </p:nvSpPr>
        <p:spPr>
          <a:xfrm>
            <a:off x="-2412460" y="60700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8674" name="Picture 2" descr="Glossopharyngeal Nerve / 9th cranial Nerve/ Detailed anatomy /Handwritten  notes - YouTube">
            <a:extLst>
              <a:ext uri="{FF2B5EF4-FFF2-40B4-BE49-F238E27FC236}">
                <a16:creationId xmlns:a16="http://schemas.microsoft.com/office/drawing/2014/main" id="{A131D436-7335-0D20-9E28-788899B39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162" y="4822662"/>
            <a:ext cx="2715638" cy="203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628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CNX – </a:t>
            </a:r>
            <a:r>
              <a:rPr lang="en-US" sz="4800" b="1" dirty="0" err="1">
                <a:solidFill>
                  <a:schemeClr val="bg1"/>
                </a:solidFill>
              </a:rPr>
              <a:t>Vagus</a:t>
            </a:r>
            <a:r>
              <a:rPr lang="en-US" sz="4800" b="1" dirty="0">
                <a:solidFill>
                  <a:schemeClr val="bg1"/>
                </a:solidFill>
              </a:rPr>
              <a:t> nerve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838200" y="2029531"/>
            <a:ext cx="9414232" cy="321411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PARASYMPATHETIC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Provides general sensation to the larynx and pharynx.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Provides taste sensation to the epiglottis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Provides parasympathetic motor innervation to the smooth muscles of the pharynx, larynx and most of the GI tract.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Longest nerve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Exits the cranium via the jugular foramina. 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EF94BD2-11B2-FF46-848B-5A218966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A5AEC9E-2D03-7E4A-83D5-1586C37CAC44}"/>
              </a:ext>
            </a:extLst>
          </p:cNvPr>
          <p:cNvSpPr/>
          <p:nvPr/>
        </p:nvSpPr>
        <p:spPr>
          <a:xfrm>
            <a:off x="137710" y="5650746"/>
            <a:ext cx="1089552" cy="11726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883BB-5BF1-1447-B232-0BAB32A5C5EE}"/>
              </a:ext>
            </a:extLst>
          </p:cNvPr>
          <p:cNvGrpSpPr/>
          <p:nvPr/>
        </p:nvGrpSpPr>
        <p:grpSpPr>
          <a:xfrm>
            <a:off x="0" y="5582490"/>
            <a:ext cx="12070081" cy="1297375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6DC64038-20AB-7745-90E6-5F69034F0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2A88FC12-9D37-0F4C-B762-BDC5ABC50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2D470E1-B2A4-DAAC-AFC2-0CF3D38ED25E}"/>
              </a:ext>
            </a:extLst>
          </p:cNvPr>
          <p:cNvSpPr txBox="1"/>
          <p:nvPr/>
        </p:nvSpPr>
        <p:spPr>
          <a:xfrm>
            <a:off x="-2412460" y="60700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4228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CNXI – Spinal accessory nerve 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838200" y="2029531"/>
            <a:ext cx="9414232" cy="321411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Exits the cranium via the jugular foramina.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Provides motor </a:t>
            </a:r>
            <a:r>
              <a:rPr lang="en-GB" sz="3200" dirty="0" err="1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innervatino</a:t>
            </a: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 to the </a:t>
            </a:r>
            <a:r>
              <a:rPr lang="en-GB" sz="3200" dirty="0" err="1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trapexius</a:t>
            </a: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 and sternocleidomastoid muscles (shrug shoulders and shake head) 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EF94BD2-11B2-FF46-848B-5A218966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A5AEC9E-2D03-7E4A-83D5-1586C37CAC44}"/>
              </a:ext>
            </a:extLst>
          </p:cNvPr>
          <p:cNvSpPr/>
          <p:nvPr/>
        </p:nvSpPr>
        <p:spPr>
          <a:xfrm>
            <a:off x="137710" y="5650746"/>
            <a:ext cx="1089552" cy="11726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883BB-5BF1-1447-B232-0BAB32A5C5EE}"/>
              </a:ext>
            </a:extLst>
          </p:cNvPr>
          <p:cNvGrpSpPr/>
          <p:nvPr/>
        </p:nvGrpSpPr>
        <p:grpSpPr>
          <a:xfrm>
            <a:off x="0" y="5582490"/>
            <a:ext cx="12070081" cy="1297375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6DC64038-20AB-7745-90E6-5F69034F0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2A88FC12-9D37-0F4C-B762-BDC5ABC50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2D470E1-B2A4-DAAC-AFC2-0CF3D38ED25E}"/>
              </a:ext>
            </a:extLst>
          </p:cNvPr>
          <p:cNvSpPr txBox="1"/>
          <p:nvPr/>
        </p:nvSpPr>
        <p:spPr>
          <a:xfrm>
            <a:off x="-2412460" y="60700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0722" name="Picture 2" descr="The Accessory Nerve (CN XI) - Course - Motor - TeachMeAnatomy">
            <a:extLst>
              <a:ext uri="{FF2B5EF4-FFF2-40B4-BE49-F238E27FC236}">
                <a16:creationId xmlns:a16="http://schemas.microsoft.com/office/drawing/2014/main" id="{0986A075-1535-D4D0-5F1B-608B7C976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266" y="3441159"/>
            <a:ext cx="3604764" cy="307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9839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CNXII – Hypoglossal nerve 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838200" y="2029531"/>
            <a:ext cx="9414232" cy="321411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Exits the cranium via the hypoglossal canal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Provides motor innervation to the intrinsic and extrinsic muscles of the tongue APART FROM THE PLATOGLOSSUS MUSCLE. 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EF94BD2-11B2-FF46-848B-5A218966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A5AEC9E-2D03-7E4A-83D5-1586C37CAC44}"/>
              </a:ext>
            </a:extLst>
          </p:cNvPr>
          <p:cNvSpPr/>
          <p:nvPr/>
        </p:nvSpPr>
        <p:spPr>
          <a:xfrm>
            <a:off x="137710" y="5650746"/>
            <a:ext cx="1089552" cy="11726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883BB-5BF1-1447-B232-0BAB32A5C5EE}"/>
              </a:ext>
            </a:extLst>
          </p:cNvPr>
          <p:cNvGrpSpPr/>
          <p:nvPr/>
        </p:nvGrpSpPr>
        <p:grpSpPr>
          <a:xfrm>
            <a:off x="0" y="5582490"/>
            <a:ext cx="12070081" cy="1297375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6DC64038-20AB-7745-90E6-5F69034F0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2A88FC12-9D37-0F4C-B762-BDC5ABC50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2D470E1-B2A4-DAAC-AFC2-0CF3D38ED25E}"/>
              </a:ext>
            </a:extLst>
          </p:cNvPr>
          <p:cNvSpPr txBox="1"/>
          <p:nvPr/>
        </p:nvSpPr>
        <p:spPr>
          <a:xfrm>
            <a:off x="-2412460" y="60700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2770" name="Picture 2">
            <a:extLst>
              <a:ext uri="{FF2B5EF4-FFF2-40B4-BE49-F238E27FC236}">
                <a16:creationId xmlns:a16="http://schemas.microsoft.com/office/drawing/2014/main" id="{A8BFBE0A-B753-9B48-282E-BD04D8BA9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557" y="3450865"/>
            <a:ext cx="306387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8722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791"/>
            <a:ext cx="10515600" cy="1325563"/>
          </a:xfrm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Origins 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2007778" y="2080510"/>
            <a:ext cx="9414232" cy="397405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CN I and CNII originate from the cerebrum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CN III arises from the midbrain-pontine junction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CN IV arises from the posterior midbrain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CN V arises from the pons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CN VI, VII and VIII arises from the pontine-medulla junction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CN IX, X, XI and XII arise from the medulla oblongata.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 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EF94BD2-11B2-FF46-848B-5A218966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A5AEC9E-2D03-7E4A-83D5-1586C37CAC44}"/>
              </a:ext>
            </a:extLst>
          </p:cNvPr>
          <p:cNvSpPr/>
          <p:nvPr/>
        </p:nvSpPr>
        <p:spPr>
          <a:xfrm>
            <a:off x="137710" y="5650746"/>
            <a:ext cx="1089552" cy="11726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883BB-5BF1-1447-B232-0BAB32A5C5EE}"/>
              </a:ext>
            </a:extLst>
          </p:cNvPr>
          <p:cNvGrpSpPr/>
          <p:nvPr/>
        </p:nvGrpSpPr>
        <p:grpSpPr>
          <a:xfrm>
            <a:off x="0" y="5582490"/>
            <a:ext cx="12070081" cy="1297375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6DC64038-20AB-7745-90E6-5F69034F0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2A88FC12-9D37-0F4C-B762-BDC5ABC50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2D470E1-B2A4-DAAC-AFC2-0CF3D38ED25E}"/>
              </a:ext>
            </a:extLst>
          </p:cNvPr>
          <p:cNvSpPr txBox="1"/>
          <p:nvPr/>
        </p:nvSpPr>
        <p:spPr>
          <a:xfrm>
            <a:off x="-2412460" y="60700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4887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791"/>
            <a:ext cx="10515600" cy="1325563"/>
          </a:xfrm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Origins 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2007778" y="2080510"/>
            <a:ext cx="9414232" cy="397405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GB" sz="32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EF94BD2-11B2-FF46-848B-5A218966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A5AEC9E-2D03-7E4A-83D5-1586C37CAC44}"/>
              </a:ext>
            </a:extLst>
          </p:cNvPr>
          <p:cNvSpPr/>
          <p:nvPr/>
        </p:nvSpPr>
        <p:spPr>
          <a:xfrm>
            <a:off x="137710" y="5650746"/>
            <a:ext cx="1089552" cy="11726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883BB-5BF1-1447-B232-0BAB32A5C5EE}"/>
              </a:ext>
            </a:extLst>
          </p:cNvPr>
          <p:cNvGrpSpPr/>
          <p:nvPr/>
        </p:nvGrpSpPr>
        <p:grpSpPr>
          <a:xfrm>
            <a:off x="0" y="5582490"/>
            <a:ext cx="12070081" cy="1297375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6DC64038-20AB-7745-90E6-5F69034F0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2A88FC12-9D37-0F4C-B762-BDC5ABC50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2D470E1-B2A4-DAAC-AFC2-0CF3D38ED25E}"/>
              </a:ext>
            </a:extLst>
          </p:cNvPr>
          <p:cNvSpPr txBox="1"/>
          <p:nvPr/>
        </p:nvSpPr>
        <p:spPr>
          <a:xfrm>
            <a:off x="-2412460" y="60700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4818" name="Picture 2" descr="Figure 1 - The location of the cranial nerves on the cerebrum and brainstem.">
            <a:extLst>
              <a:ext uri="{FF2B5EF4-FFF2-40B4-BE49-F238E27FC236}">
                <a16:creationId xmlns:a16="http://schemas.microsoft.com/office/drawing/2014/main" id="{28BF4CDF-68A3-D04E-140D-59B8D9C54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556" y="1677865"/>
            <a:ext cx="5734888" cy="52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481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Aims and Objectives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838200" y="1881052"/>
            <a:ext cx="10515600" cy="4284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Anatomy and function of the brain</a:t>
            </a:r>
          </a:p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Basal ganglia </a:t>
            </a:r>
          </a:p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Anatomy of the spine  </a:t>
            </a:r>
          </a:p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Cranial Nerves</a:t>
            </a:r>
          </a:p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endParaRPr lang="en-GB" sz="32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endParaRPr lang="en-GB" sz="32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90450A8C-76E1-F34A-A7BC-95F5F2841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7E09FE4-55FC-7F47-BCF2-28EC9BF57576}"/>
              </a:ext>
            </a:extLst>
          </p:cNvPr>
          <p:cNvSpPr/>
          <p:nvPr/>
        </p:nvSpPr>
        <p:spPr>
          <a:xfrm>
            <a:off x="137710" y="5650746"/>
            <a:ext cx="1089552" cy="11726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44F32E0-E072-3F4C-BDEF-54EDBC2D155F}"/>
              </a:ext>
            </a:extLst>
          </p:cNvPr>
          <p:cNvGrpSpPr/>
          <p:nvPr/>
        </p:nvGrpSpPr>
        <p:grpSpPr>
          <a:xfrm>
            <a:off x="0" y="5582490"/>
            <a:ext cx="12070081" cy="1297375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642DE56C-A765-8D42-9622-BD52FD04EF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A4EE3FA4-933D-B548-BEF0-9C71E39945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678191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791"/>
            <a:ext cx="10515600" cy="1325563"/>
          </a:xfrm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Cranial Foramina  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3534155" y="4070984"/>
            <a:ext cx="7110750" cy="19870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GB" sz="32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EF94BD2-11B2-FF46-848B-5A218966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A5AEC9E-2D03-7E4A-83D5-1586C37CAC44}"/>
              </a:ext>
            </a:extLst>
          </p:cNvPr>
          <p:cNvSpPr/>
          <p:nvPr/>
        </p:nvSpPr>
        <p:spPr>
          <a:xfrm>
            <a:off x="137710" y="5650746"/>
            <a:ext cx="1089552" cy="11726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883BB-5BF1-1447-B232-0BAB32A5C5EE}"/>
              </a:ext>
            </a:extLst>
          </p:cNvPr>
          <p:cNvGrpSpPr/>
          <p:nvPr/>
        </p:nvGrpSpPr>
        <p:grpSpPr>
          <a:xfrm>
            <a:off x="0" y="5582490"/>
            <a:ext cx="12070081" cy="1297375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6DC64038-20AB-7745-90E6-5F69034F0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2A88FC12-9D37-0F4C-B762-BDC5ABC50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2D470E1-B2A4-DAAC-AFC2-0CF3D38ED25E}"/>
              </a:ext>
            </a:extLst>
          </p:cNvPr>
          <p:cNvSpPr txBox="1"/>
          <p:nvPr/>
        </p:nvSpPr>
        <p:spPr>
          <a:xfrm>
            <a:off x="-2412460" y="60700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6866" name="Picture 2" descr="Figure 2 - Superior view of the skull base showing the foramina and which cranial nerves pass through them.">
            <a:extLst>
              <a:ext uri="{FF2B5EF4-FFF2-40B4-BE49-F238E27FC236}">
                <a16:creationId xmlns:a16="http://schemas.microsoft.com/office/drawing/2014/main" id="{1C707CDC-A15F-0DA5-AE19-15ABC1373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617" y="1700924"/>
            <a:ext cx="4796277" cy="512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241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791"/>
            <a:ext cx="10515600" cy="1325563"/>
          </a:xfrm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Mnemonics 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3534155" y="4070984"/>
            <a:ext cx="7110750" cy="19870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GB" sz="32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EF94BD2-11B2-FF46-848B-5A218966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A5AEC9E-2D03-7E4A-83D5-1586C37CAC44}"/>
              </a:ext>
            </a:extLst>
          </p:cNvPr>
          <p:cNvSpPr/>
          <p:nvPr/>
        </p:nvSpPr>
        <p:spPr>
          <a:xfrm>
            <a:off x="137710" y="5650746"/>
            <a:ext cx="1089552" cy="11726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883BB-5BF1-1447-B232-0BAB32A5C5EE}"/>
              </a:ext>
            </a:extLst>
          </p:cNvPr>
          <p:cNvGrpSpPr/>
          <p:nvPr/>
        </p:nvGrpSpPr>
        <p:grpSpPr>
          <a:xfrm>
            <a:off x="0" y="5582490"/>
            <a:ext cx="12070081" cy="1297375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6DC64038-20AB-7745-90E6-5F69034F0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2A88FC12-9D37-0F4C-B762-BDC5ABC50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2D470E1-B2A4-DAAC-AFC2-0CF3D38ED25E}"/>
              </a:ext>
            </a:extLst>
          </p:cNvPr>
          <p:cNvSpPr txBox="1"/>
          <p:nvPr/>
        </p:nvSpPr>
        <p:spPr>
          <a:xfrm>
            <a:off x="-2412460" y="60700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C9AAD2-1F5A-F64B-C2B2-B4FD9CBB681C}"/>
              </a:ext>
            </a:extLst>
          </p:cNvPr>
          <p:cNvSpPr txBox="1"/>
          <p:nvPr/>
        </p:nvSpPr>
        <p:spPr>
          <a:xfrm>
            <a:off x="1614791" y="2229766"/>
            <a:ext cx="10159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Some Say Marry Money But My Brother Says Big Brains Matter more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292C8C-EBC6-0819-163A-409B1467E568}"/>
              </a:ext>
            </a:extLst>
          </p:cNvPr>
          <p:cNvSpPr txBox="1"/>
          <p:nvPr/>
        </p:nvSpPr>
        <p:spPr>
          <a:xfrm>
            <a:off x="1368636" y="3464337"/>
            <a:ext cx="10470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On Occasions Our Trusty Truck Acts Funny, Very Good Vehicle Any How</a:t>
            </a:r>
          </a:p>
        </p:txBody>
      </p:sp>
    </p:spTree>
    <p:extLst>
      <p:ext uri="{BB962C8B-B14F-4D97-AF65-F5344CB8AC3E}">
        <p14:creationId xmlns:p14="http://schemas.microsoft.com/office/powerpoint/2010/main" val="38647718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838200" y="1881052"/>
            <a:ext cx="10515600" cy="4284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What have you covered? 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B087FB0-78CF-7C49-AA35-700EEB7E8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07EDA81-4CAB-1D4F-804A-98D2D498F676}"/>
              </a:ext>
            </a:extLst>
          </p:cNvPr>
          <p:cNvSpPr/>
          <p:nvPr/>
        </p:nvSpPr>
        <p:spPr>
          <a:xfrm>
            <a:off x="137710" y="5650746"/>
            <a:ext cx="1089552" cy="11726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1AC7441-033A-2645-A0C3-30E87FEDDAFC}"/>
              </a:ext>
            </a:extLst>
          </p:cNvPr>
          <p:cNvGrpSpPr/>
          <p:nvPr/>
        </p:nvGrpSpPr>
        <p:grpSpPr>
          <a:xfrm>
            <a:off x="0" y="5582490"/>
            <a:ext cx="12070081" cy="1297375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2C7F9F3B-3546-6849-9F8E-5491EC9C7F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749FE35D-BA8A-214D-9B10-5A44A7769C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806165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Feedback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B087FB0-78CF-7C49-AA35-700EEB7E8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795B550-7B0C-B141-9DA9-2CA94980BAAF}"/>
              </a:ext>
            </a:extLst>
          </p:cNvPr>
          <p:cNvSpPr/>
          <p:nvPr/>
        </p:nvSpPr>
        <p:spPr>
          <a:xfrm>
            <a:off x="137710" y="5650746"/>
            <a:ext cx="1089552" cy="11726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1AC7441-033A-2645-A0C3-30E87FEDDAFC}"/>
              </a:ext>
            </a:extLst>
          </p:cNvPr>
          <p:cNvGrpSpPr/>
          <p:nvPr/>
        </p:nvGrpSpPr>
        <p:grpSpPr>
          <a:xfrm>
            <a:off x="0" y="5582490"/>
            <a:ext cx="12070081" cy="1297375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2C7F9F3B-3546-6849-9F8E-5491EC9C7F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749FE35D-BA8A-214D-9B10-5A44A7769C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802302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4AA16BFF-7FE6-BA49-B003-40ECFA801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2928" y="355382"/>
            <a:ext cx="5606144" cy="5820790"/>
          </a:xfrm>
          <a:prstGeom prst="rect">
            <a:avLst/>
          </a:prstGeom>
        </p:spPr>
      </p:pic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E7796EC2-992B-7943-BA26-0F3B92FC3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9CABB5D-189F-B040-9760-07D103540E1A}"/>
              </a:ext>
            </a:extLst>
          </p:cNvPr>
          <p:cNvSpPr/>
          <p:nvPr/>
        </p:nvSpPr>
        <p:spPr>
          <a:xfrm>
            <a:off x="137710" y="5650746"/>
            <a:ext cx="1089552" cy="11726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0B3866-D3D5-1A48-B678-1E03CA39CC63}"/>
              </a:ext>
            </a:extLst>
          </p:cNvPr>
          <p:cNvGrpSpPr/>
          <p:nvPr/>
        </p:nvGrpSpPr>
        <p:grpSpPr>
          <a:xfrm>
            <a:off x="0" y="5582490"/>
            <a:ext cx="12070081" cy="1297375"/>
            <a:chOff x="0" y="5582490"/>
            <a:chExt cx="12070081" cy="1297375"/>
          </a:xfrm>
        </p:grpSpPr>
        <p:pic>
          <p:nvPicPr>
            <p:cNvPr id="11" name="Picture 4" descr="SHEFFIELD PEER TEACHING SOCIETY">
              <a:extLst>
                <a:ext uri="{FF2B5EF4-FFF2-40B4-BE49-F238E27FC236}">
                  <a16:creationId xmlns:a16="http://schemas.microsoft.com/office/drawing/2014/main" id="{E6268015-95F0-3A41-817B-9F6F71E081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Sheffield Medical Society">
              <a:extLst>
                <a:ext uri="{FF2B5EF4-FFF2-40B4-BE49-F238E27FC236}">
                  <a16:creationId xmlns:a16="http://schemas.microsoft.com/office/drawing/2014/main" id="{03C3FD55-CF56-3A47-B604-3E2FFA714A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27409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Cerebral hemisphere 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838200" y="1881052"/>
            <a:ext cx="10515600" cy="4284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Grey matter – made up of cell bodies and from the surface of the cerebral hemisphere. </a:t>
            </a:r>
          </a:p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White matter – made up of glial cells and myelinated axons. Connect different areas of grey matter. </a:t>
            </a:r>
          </a:p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Gyri – folds in the brain </a:t>
            </a:r>
          </a:p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Sulci – grooves / valleys in the brain. 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EF94BD2-11B2-FF46-848B-5A218966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A5AEC9E-2D03-7E4A-83D5-1586C37CAC44}"/>
              </a:ext>
            </a:extLst>
          </p:cNvPr>
          <p:cNvSpPr/>
          <p:nvPr/>
        </p:nvSpPr>
        <p:spPr>
          <a:xfrm>
            <a:off x="137710" y="5650746"/>
            <a:ext cx="1089552" cy="11726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883BB-5BF1-1447-B232-0BAB32A5C5EE}"/>
              </a:ext>
            </a:extLst>
          </p:cNvPr>
          <p:cNvGrpSpPr/>
          <p:nvPr/>
        </p:nvGrpSpPr>
        <p:grpSpPr>
          <a:xfrm>
            <a:off x="0" y="5582490"/>
            <a:ext cx="12070081" cy="1297375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6DC64038-20AB-7745-90E6-5F69034F0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2A88FC12-9D37-0F4C-B762-BDC5ABC50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14926DC-8295-E693-77B0-018DB05804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9113" y="3591262"/>
            <a:ext cx="3424542" cy="257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89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Cerebral hemisphere 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838200" y="1881052"/>
            <a:ext cx="10515600" cy="4284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GB" sz="32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4BAD0E53-7C5C-A14F-9980-0CB4F341B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4442BA4-4209-724A-A942-FC70F7AB7A32}"/>
              </a:ext>
            </a:extLst>
          </p:cNvPr>
          <p:cNvSpPr/>
          <p:nvPr/>
        </p:nvSpPr>
        <p:spPr>
          <a:xfrm>
            <a:off x="137710" y="5650746"/>
            <a:ext cx="1089552" cy="11726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342140D-D47C-1944-A9AE-F0B86BD206D6}"/>
              </a:ext>
            </a:extLst>
          </p:cNvPr>
          <p:cNvGrpSpPr/>
          <p:nvPr/>
        </p:nvGrpSpPr>
        <p:grpSpPr>
          <a:xfrm>
            <a:off x="0" y="5582490"/>
            <a:ext cx="12070081" cy="1297375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756BA6DE-3C99-BD42-AB91-68D3A1842C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96ADA7C3-3F09-9349-9EB3-5AE8C0962A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487EB5F-271C-9F1D-8EF1-2A6BB279F2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801" y="1938837"/>
            <a:ext cx="7771753" cy="3711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B4FD9D-4C79-7336-9F36-0255565B6CB3}"/>
              </a:ext>
            </a:extLst>
          </p:cNvPr>
          <p:cNvSpPr txBox="1"/>
          <p:nvPr/>
        </p:nvSpPr>
        <p:spPr>
          <a:xfrm>
            <a:off x="346842" y="1881052"/>
            <a:ext cx="3505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Frontal lobe- voluntary movement, </a:t>
            </a:r>
          </a:p>
          <a:p>
            <a:r>
              <a:rPr lang="en-US" dirty="0"/>
              <a:t>Language, problem solving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724EAB-DB3F-D575-7026-D5E918B49926}"/>
              </a:ext>
            </a:extLst>
          </p:cNvPr>
          <p:cNvSpPr txBox="1"/>
          <p:nvPr/>
        </p:nvSpPr>
        <p:spPr>
          <a:xfrm>
            <a:off x="0" y="4936233"/>
            <a:ext cx="3640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Processing auditory information and </a:t>
            </a:r>
          </a:p>
          <a:p>
            <a:r>
              <a:rPr lang="en-US" dirty="0"/>
              <a:t>Encoding memory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C097FC-ECC8-2F35-248D-526630EDAB00}"/>
              </a:ext>
            </a:extLst>
          </p:cNvPr>
          <p:cNvSpPr txBox="1"/>
          <p:nvPr/>
        </p:nvSpPr>
        <p:spPr>
          <a:xfrm>
            <a:off x="9075001" y="2310017"/>
            <a:ext cx="33773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Processing sensory information (touch, pain, temperature and proprioception).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DD3321-0C30-0574-65F2-BE7D5B53CB7D}"/>
              </a:ext>
            </a:extLst>
          </p:cNvPr>
          <p:cNvSpPr txBox="1"/>
          <p:nvPr/>
        </p:nvSpPr>
        <p:spPr>
          <a:xfrm>
            <a:off x="8947968" y="4250454"/>
            <a:ext cx="3122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Visuospatial processing, distance and depth perception, facial recognition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062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The Basal Ganglia 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1854624" y="4262699"/>
            <a:ext cx="8199931" cy="199155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	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EF94BD2-11B2-FF46-848B-5A218966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A5AEC9E-2D03-7E4A-83D5-1586C37CAC44}"/>
              </a:ext>
            </a:extLst>
          </p:cNvPr>
          <p:cNvSpPr/>
          <p:nvPr/>
        </p:nvSpPr>
        <p:spPr>
          <a:xfrm>
            <a:off x="137710" y="5650746"/>
            <a:ext cx="1089552" cy="11726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883BB-5BF1-1447-B232-0BAB32A5C5EE}"/>
              </a:ext>
            </a:extLst>
          </p:cNvPr>
          <p:cNvGrpSpPr/>
          <p:nvPr/>
        </p:nvGrpSpPr>
        <p:grpSpPr>
          <a:xfrm>
            <a:off x="0" y="5582490"/>
            <a:ext cx="12070081" cy="1297375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6DC64038-20AB-7745-90E6-5F69034F0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2A88FC12-9D37-0F4C-B762-BDC5ABC50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The Basal Ganglia - Direct - Indirect - Nuclei- TeachMeAnatomy">
            <a:extLst>
              <a:ext uri="{FF2B5EF4-FFF2-40B4-BE49-F238E27FC236}">
                <a16:creationId xmlns:a16="http://schemas.microsoft.com/office/drawing/2014/main" id="{2BA42561-27A2-6278-FC33-F6E4D37D7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90" y="1853180"/>
            <a:ext cx="9507166" cy="463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051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The Basal Ganglia 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1854624" y="4262699"/>
            <a:ext cx="8199931" cy="199155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	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EF94BD2-11B2-FF46-848B-5A218966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A5AEC9E-2D03-7E4A-83D5-1586C37CAC44}"/>
              </a:ext>
            </a:extLst>
          </p:cNvPr>
          <p:cNvSpPr/>
          <p:nvPr/>
        </p:nvSpPr>
        <p:spPr>
          <a:xfrm>
            <a:off x="137710" y="5650746"/>
            <a:ext cx="1089552" cy="11726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883BB-5BF1-1447-B232-0BAB32A5C5EE}"/>
              </a:ext>
            </a:extLst>
          </p:cNvPr>
          <p:cNvGrpSpPr/>
          <p:nvPr/>
        </p:nvGrpSpPr>
        <p:grpSpPr>
          <a:xfrm>
            <a:off x="0" y="5582490"/>
            <a:ext cx="12070081" cy="1297375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6DC64038-20AB-7745-90E6-5F69034F0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2A88FC12-9D37-0F4C-B762-BDC5ABC50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C26E7CD-E70E-35B4-68C8-87292C173ED7}"/>
              </a:ext>
            </a:extLst>
          </p:cNvPr>
          <p:cNvSpPr txBox="1"/>
          <p:nvPr/>
        </p:nvSpPr>
        <p:spPr>
          <a:xfrm>
            <a:off x="838200" y="1926076"/>
            <a:ext cx="10515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Made up of the; caudate nucleus and putamen, external and internal globus pallidus, subthalamic nucleus and the substantia nigra. </a:t>
            </a:r>
          </a:p>
          <a:p>
            <a:r>
              <a:rPr lang="en-US" sz="3600" dirty="0"/>
              <a:t>Provides a feedback mechanism to the cerebral cortex, It modulates and refines movement. It inhibits unwanted movement and in linked to emotional responses. </a:t>
            </a:r>
          </a:p>
        </p:txBody>
      </p:sp>
    </p:spTree>
    <p:extLst>
      <p:ext uri="{BB962C8B-B14F-4D97-AF65-F5344CB8AC3E}">
        <p14:creationId xmlns:p14="http://schemas.microsoft.com/office/powerpoint/2010/main" val="1414396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Cerebellum 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1042320" y="1904345"/>
            <a:ext cx="10515600" cy="4284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Involved in motor control, planning and motor learning. </a:t>
            </a:r>
          </a:p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Grey matter is located on the surface and the white matter is located underneath .</a:t>
            </a:r>
          </a:p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 made up of an anterior ,posterior and </a:t>
            </a:r>
            <a:r>
              <a:rPr lang="en-GB" sz="3200" dirty="0" err="1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flocculonodular</a:t>
            </a: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 lobe 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6FA0D8C5-8731-394E-8753-C8D1A4E7E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4400C03-690A-6C48-BA94-4B1955B22A1C}"/>
              </a:ext>
            </a:extLst>
          </p:cNvPr>
          <p:cNvSpPr/>
          <p:nvPr/>
        </p:nvSpPr>
        <p:spPr>
          <a:xfrm>
            <a:off x="137710" y="5650746"/>
            <a:ext cx="1089552" cy="11726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27643C6-EC1D-1849-88DB-8C0144BF55A6}"/>
              </a:ext>
            </a:extLst>
          </p:cNvPr>
          <p:cNvGrpSpPr/>
          <p:nvPr/>
        </p:nvGrpSpPr>
        <p:grpSpPr>
          <a:xfrm>
            <a:off x="0" y="5582490"/>
            <a:ext cx="12070081" cy="1297375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A697176A-443D-5D46-8638-4152E7E17F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5787B413-83AE-FA42-8F83-1E709FB8FF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7F2BE36-B1BB-0EDE-7637-E9AF6FD4F3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6887" y="3798277"/>
            <a:ext cx="3947403" cy="21611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0B7B4C-AE53-E883-074D-2314DAEE0F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4834" y="3698604"/>
            <a:ext cx="5000539" cy="235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136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Functional division of the cerebellum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838200" y="1881052"/>
            <a:ext cx="10515600" cy="4284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	</a:t>
            </a:r>
            <a:r>
              <a:rPr lang="en-GB" sz="3200" dirty="0" err="1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Cerebrocerebellum</a:t>
            </a: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 – formed by the lateral hemispheres. Involved in planning and motor learning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 err="1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Spinocerebellum</a:t>
            </a: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 – made up of the vermis and intermediate zones. Involved in regulating body movement.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 err="1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Vestibulocerebellum</a:t>
            </a: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 – involved in controlling balance and ocular reflexes. 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EF94BD2-11B2-FF46-848B-5A218966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A5AEC9E-2D03-7E4A-83D5-1586C37CAC44}"/>
              </a:ext>
            </a:extLst>
          </p:cNvPr>
          <p:cNvSpPr/>
          <p:nvPr/>
        </p:nvSpPr>
        <p:spPr>
          <a:xfrm>
            <a:off x="137710" y="5650746"/>
            <a:ext cx="1089552" cy="11726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883BB-5BF1-1447-B232-0BAB32A5C5EE}"/>
              </a:ext>
            </a:extLst>
          </p:cNvPr>
          <p:cNvGrpSpPr/>
          <p:nvPr/>
        </p:nvGrpSpPr>
        <p:grpSpPr>
          <a:xfrm>
            <a:off x="0" y="5582490"/>
            <a:ext cx="12070081" cy="1297375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6DC64038-20AB-7745-90E6-5F69034F0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2A88FC12-9D37-0F4C-B762-BDC5ABC50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09676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2532</TotalTime>
  <Words>2830</Words>
  <Application>Microsoft Macintosh PowerPoint</Application>
  <PresentationFormat>Widescreen</PresentationFormat>
  <Paragraphs>167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PowerPoint Presentation</vt:lpstr>
      <vt:lpstr>Neurophysiology </vt:lpstr>
      <vt:lpstr>Aims and Objectives</vt:lpstr>
      <vt:lpstr>Cerebral hemisphere </vt:lpstr>
      <vt:lpstr>Cerebral hemisphere </vt:lpstr>
      <vt:lpstr>The Basal Ganglia </vt:lpstr>
      <vt:lpstr>The Basal Ganglia </vt:lpstr>
      <vt:lpstr>Cerebellum </vt:lpstr>
      <vt:lpstr>Functional division of the cerebellum</vt:lpstr>
      <vt:lpstr>Vertebrae </vt:lpstr>
      <vt:lpstr>Cervical Vertebrae; axis and atlas</vt:lpstr>
      <vt:lpstr>Cervical Vertebrae</vt:lpstr>
      <vt:lpstr>Thoracic  Vertebrae</vt:lpstr>
      <vt:lpstr>Lumbar  Vertebrae</vt:lpstr>
      <vt:lpstr>Cranial Nerves </vt:lpstr>
      <vt:lpstr>CNI – olfactory nerve </vt:lpstr>
      <vt:lpstr>CNII – Optic nerve </vt:lpstr>
      <vt:lpstr>CNIII – Oculomotor nerve </vt:lpstr>
      <vt:lpstr>CNIV – Trochlear nerve </vt:lpstr>
      <vt:lpstr>CNV – Trigeminal nerve </vt:lpstr>
      <vt:lpstr>CNVI – Abducens </vt:lpstr>
      <vt:lpstr>CNVII – Facial nerve </vt:lpstr>
      <vt:lpstr>CNVIII – Vestibulocochlear nerve </vt:lpstr>
      <vt:lpstr>CNIX – Glossopharyngeal nerve </vt:lpstr>
      <vt:lpstr>CNX – Vagus nerve</vt:lpstr>
      <vt:lpstr>CNXI – Spinal accessory nerve </vt:lpstr>
      <vt:lpstr>CNXII – Hypoglossal nerve </vt:lpstr>
      <vt:lpstr>Origins </vt:lpstr>
      <vt:lpstr>Origins </vt:lpstr>
      <vt:lpstr>Cranial Foramina  </vt:lpstr>
      <vt:lpstr>Mnemonics </vt:lpstr>
      <vt:lpstr>Conclusion</vt:lpstr>
      <vt:lpstr>Feedback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Peachey</dc:creator>
  <cp:lastModifiedBy>Hannah Peachey</cp:lastModifiedBy>
  <cp:revision>1</cp:revision>
  <dcterms:created xsi:type="dcterms:W3CDTF">2022-09-30T18:51:36Z</dcterms:created>
  <dcterms:modified xsi:type="dcterms:W3CDTF">2022-10-02T13:04:32Z</dcterms:modified>
</cp:coreProperties>
</file>