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VNpbutVWYFqpm8JVDWrd+hx/e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409f1fe8fa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1409f1fe8fa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409f1fe8fa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g1409f1fe8fa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409f1fe8fa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1409f1fe8fa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409f1fe8fa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1409f1fe8fa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409f1fe8fa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g1409f1fe8fa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409f1fe8fa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g1409f1fe8fa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409f1fe8fa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g1409f1fe8fa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 name="Google Shape;51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409f1fe8fa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1409f1fe8fa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409f1fe8fa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1409f1fe8fa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09f1fe8f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1409f1fe8fa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409f1fe8fa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1409f1fe8fa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0.jp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7.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5" name="Google Shape;85;p1"/>
          <p:cNvGrpSpPr/>
          <p:nvPr/>
        </p:nvGrpSpPr>
        <p:grpSpPr>
          <a:xfrm>
            <a:off x="0" y="5582490"/>
            <a:ext cx="12070081" cy="1297375"/>
            <a:chOff x="0" y="5582490"/>
            <a:chExt cx="12070081" cy="1297375"/>
          </a:xfrm>
        </p:grpSpPr>
        <p:pic>
          <p:nvPicPr>
            <p:cNvPr descr="SHEFFIELD PEER TEACHING SOCIETY" id="86" name="Google Shape;86;p1"/>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87" name="Google Shape;87;p1"/>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88" name="Google Shape;88;p1"/>
          <p:cNvSpPr txBox="1"/>
          <p:nvPr/>
        </p:nvSpPr>
        <p:spPr>
          <a:xfrm>
            <a:off x="966430" y="3450865"/>
            <a:ext cx="6006864" cy="156640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GEM SBA-Style Revision Series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2022/23</a:t>
            </a:r>
            <a:endParaRPr b="0" i="0" sz="1400" u="none" cap="none" strike="noStrike">
              <a:solidFill>
                <a:srgbClr val="000000"/>
              </a:solidFill>
              <a:latin typeface="Arial"/>
              <a:ea typeface="Arial"/>
              <a:cs typeface="Arial"/>
              <a:sym typeface="Arial"/>
            </a:endParaRPr>
          </a:p>
        </p:txBody>
      </p:sp>
      <p:pic>
        <p:nvPicPr>
          <p:cNvPr descr="Sheffield Medical Society" id="89" name="Google Shape;89;p1"/>
          <p:cNvPicPr preferRelativeResize="0"/>
          <p:nvPr/>
        </p:nvPicPr>
        <p:blipFill rotWithShape="1">
          <a:blip r:embed="rId4">
            <a:alphaModFix/>
          </a:blip>
          <a:srcRect b="0" l="0" r="0" t="0"/>
          <a:stretch/>
        </p:blipFill>
        <p:spPr>
          <a:xfrm>
            <a:off x="4707859" y="1510852"/>
            <a:ext cx="2617954" cy="1540574"/>
          </a:xfrm>
          <a:prstGeom prst="rect">
            <a:avLst/>
          </a:prstGeom>
          <a:noFill/>
          <a:ln>
            <a:noFill/>
          </a:ln>
        </p:spPr>
      </p:pic>
      <p:sp>
        <p:nvSpPr>
          <p:cNvPr id="90" name="Google Shape;90;p1"/>
          <p:cNvSpPr/>
          <p:nvPr/>
        </p:nvSpPr>
        <p:spPr>
          <a:xfrm>
            <a:off x="7325813" y="1775638"/>
            <a:ext cx="3899757" cy="3881118"/>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descr="SHEFFIELD PEER TEACHING SOCIETY" id="92" name="Google Shape;92;p1"/>
          <p:cNvPicPr preferRelativeResize="0"/>
          <p:nvPr/>
        </p:nvPicPr>
        <p:blipFill rotWithShape="1">
          <a:blip r:embed="rId3">
            <a:alphaModFix/>
          </a:blip>
          <a:srcRect b="0" l="0" r="0" t="0"/>
          <a:stretch/>
        </p:blipFill>
        <p:spPr>
          <a:xfrm>
            <a:off x="7167721" y="1666738"/>
            <a:ext cx="4300526" cy="42707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11"/>
          <p:cNvSpPr txBox="1"/>
          <p:nvPr>
            <p:ph type="title"/>
          </p:nvPr>
        </p:nvSpPr>
        <p:spPr>
          <a:xfrm>
            <a:off x="369950" y="365125"/>
            <a:ext cx="11403900" cy="15651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4900">
                <a:solidFill>
                  <a:schemeClr val="lt1"/>
                </a:solidFill>
              </a:rPr>
              <a:t>In which region of the spine is the following vertebral bone located?</a:t>
            </a:r>
            <a:endParaRPr sz="3459"/>
          </a:p>
        </p:txBody>
      </p:sp>
      <p:sp>
        <p:nvSpPr>
          <p:cNvPr id="197" name="Google Shape;197;p11"/>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198" name="Google Shape;198;p11"/>
          <p:cNvGrpSpPr/>
          <p:nvPr/>
        </p:nvGrpSpPr>
        <p:grpSpPr>
          <a:xfrm>
            <a:off x="0" y="5582490"/>
            <a:ext cx="12070081" cy="1297375"/>
            <a:chOff x="0" y="5582490"/>
            <a:chExt cx="12070081" cy="1297375"/>
          </a:xfrm>
        </p:grpSpPr>
        <p:pic>
          <p:nvPicPr>
            <p:cNvPr descr="SHEFFIELD PEER TEACHING SOCIETY" id="199" name="Google Shape;199;p11"/>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00" name="Google Shape;200;p11"/>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201" name="Google Shape;201;p11"/>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202" name="Google Shape;202;p11"/>
          <p:cNvSpPr txBox="1"/>
          <p:nvPr/>
        </p:nvSpPr>
        <p:spPr>
          <a:xfrm>
            <a:off x="2488366" y="2287179"/>
            <a:ext cx="3769800" cy="2308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Thoracic</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Lumbar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Cervical </a:t>
            </a:r>
            <a:endParaRPr b="0" i="0" sz="3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Sacral</a:t>
            </a:r>
            <a:endParaRPr b="0" i="0" sz="3600" u="none" cap="none" strike="noStrike">
              <a:solidFill>
                <a:schemeClr val="dk1"/>
              </a:solidFill>
              <a:latin typeface="Calibri"/>
              <a:ea typeface="Calibri"/>
              <a:cs typeface="Calibri"/>
              <a:sym typeface="Calibri"/>
            </a:endParaRPr>
          </a:p>
        </p:txBody>
      </p:sp>
      <p:pic>
        <p:nvPicPr>
          <p:cNvPr descr="Typical thoracic vertebra" id="203" name="Google Shape;203;p11"/>
          <p:cNvPicPr preferRelativeResize="0"/>
          <p:nvPr/>
        </p:nvPicPr>
        <p:blipFill rotWithShape="1">
          <a:blip r:embed="rId5">
            <a:alphaModFix/>
          </a:blip>
          <a:srcRect b="0" l="0" r="0" t="0"/>
          <a:stretch/>
        </p:blipFill>
        <p:spPr>
          <a:xfrm>
            <a:off x="6855778" y="2287174"/>
            <a:ext cx="3523676" cy="3523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12"/>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210" name="Google Shape;210;p12"/>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11" name="Google Shape;211;p12"/>
          <p:cNvGrpSpPr/>
          <p:nvPr/>
        </p:nvGrpSpPr>
        <p:grpSpPr>
          <a:xfrm>
            <a:off x="0" y="5582490"/>
            <a:ext cx="12070081" cy="1297375"/>
            <a:chOff x="0" y="5582490"/>
            <a:chExt cx="12070081" cy="1297375"/>
          </a:xfrm>
        </p:grpSpPr>
        <p:pic>
          <p:nvPicPr>
            <p:cNvPr descr="SHEFFIELD PEER TEACHING SOCIETY" id="212" name="Google Shape;212;p12"/>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13" name="Google Shape;213;p12"/>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214" name="Google Shape;214;p12"/>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215" name="Google Shape;215;p12"/>
          <p:cNvSpPr txBox="1"/>
          <p:nvPr/>
        </p:nvSpPr>
        <p:spPr>
          <a:xfrm>
            <a:off x="1034321" y="1951861"/>
            <a:ext cx="324272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A - Thoracic</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The Thoracic Spine - Features - Joints - Ligaments - TeachMeAnatomy" id="216" name="Google Shape;216;p12"/>
          <p:cNvPicPr preferRelativeResize="0"/>
          <p:nvPr/>
        </p:nvPicPr>
        <p:blipFill rotWithShape="1">
          <a:blip r:embed="rId5">
            <a:alphaModFix/>
          </a:blip>
          <a:srcRect b="0" l="0" r="0" t="0"/>
          <a:stretch/>
        </p:blipFill>
        <p:spPr>
          <a:xfrm>
            <a:off x="623464" y="3225007"/>
            <a:ext cx="4708888" cy="2444309"/>
          </a:xfrm>
          <a:prstGeom prst="rect">
            <a:avLst/>
          </a:prstGeom>
          <a:noFill/>
          <a:ln>
            <a:noFill/>
          </a:ln>
        </p:spPr>
      </p:pic>
      <p:pic>
        <p:nvPicPr>
          <p:cNvPr id="217" name="Google Shape;217;p12"/>
          <p:cNvPicPr preferRelativeResize="0"/>
          <p:nvPr/>
        </p:nvPicPr>
        <p:blipFill rotWithShape="1">
          <a:blip r:embed="rId6">
            <a:alphaModFix/>
          </a:blip>
          <a:srcRect b="0" l="0" r="0" t="0"/>
          <a:stretch/>
        </p:blipFill>
        <p:spPr>
          <a:xfrm>
            <a:off x="3224525" y="314250"/>
            <a:ext cx="6229451" cy="6229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409f1fe8fa_0_24"/>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g1409f1fe8fa_0_24"/>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6000"/>
              <a:buFont typeface="Calibri"/>
              <a:buNone/>
            </a:pPr>
            <a:r>
              <a:rPr b="1" lang="en-US" sz="2700">
                <a:solidFill>
                  <a:schemeClr val="lt1"/>
                </a:solidFill>
              </a:rPr>
              <a:t> Which of the following demonstrates the auditory pathway within the CNS.</a:t>
            </a:r>
            <a:endParaRPr sz="2700"/>
          </a:p>
        </p:txBody>
      </p:sp>
      <p:sp>
        <p:nvSpPr>
          <p:cNvPr id="224" name="Google Shape;224;g1409f1fe8fa_0_24"/>
          <p:cNvSpPr txBox="1"/>
          <p:nvPr/>
        </p:nvSpPr>
        <p:spPr>
          <a:xfrm>
            <a:off x="448875" y="2032000"/>
            <a:ext cx="11331900" cy="4140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381000" lvl="0" marL="457200" marR="0" rtl="0" algn="l">
              <a:lnSpc>
                <a:spcPct val="90000"/>
              </a:lnSpc>
              <a:spcBef>
                <a:spcPts val="640"/>
              </a:spcBef>
              <a:spcAft>
                <a:spcPts val="0"/>
              </a:spcAft>
              <a:buClr>
                <a:schemeClr val="dk1"/>
              </a:buClr>
              <a:buSzPts val="2400"/>
              <a:buFont typeface="Arial"/>
              <a:buAutoNum type="alphaUcPeriod"/>
            </a:pPr>
            <a:r>
              <a:rPr b="0" i="0" lang="en-US" sz="2400" u="none" cap="none" strike="noStrike">
                <a:solidFill>
                  <a:schemeClr val="dk1"/>
                </a:solidFill>
                <a:latin typeface="Calibri"/>
                <a:ea typeface="Calibri"/>
                <a:cs typeface="Calibri"/>
                <a:sym typeface="Calibri"/>
              </a:rPr>
              <a:t>CNVIII -&gt; cochlear nucleus -&gt; inferior olivary nucleus -&gt; lateral lemniscus -&gt; Inferior colliculus -&gt; lateral geniculate body -&gt; auditory cortex</a:t>
            </a:r>
            <a:endParaRPr/>
          </a:p>
          <a:p>
            <a:pPr indent="-381000" lvl="0" marL="457200" marR="0" rtl="0" algn="l">
              <a:lnSpc>
                <a:spcPct val="90000"/>
              </a:lnSpc>
              <a:spcBef>
                <a:spcPts val="640"/>
              </a:spcBef>
              <a:spcAft>
                <a:spcPts val="0"/>
              </a:spcAft>
              <a:buClr>
                <a:schemeClr val="dk1"/>
              </a:buClr>
              <a:buSzPts val="2400"/>
              <a:buFont typeface="Arial"/>
              <a:buAutoNum type="alphaUcPeriod"/>
            </a:pPr>
            <a:r>
              <a:rPr b="0" i="0" lang="en-US" sz="2400" u="none" cap="none" strike="noStrike">
                <a:solidFill>
                  <a:schemeClr val="dk1"/>
                </a:solidFill>
                <a:latin typeface="Calibri"/>
                <a:ea typeface="Calibri"/>
                <a:cs typeface="Calibri"/>
                <a:sym typeface="Calibri"/>
              </a:rPr>
              <a:t>CNVIII -&gt; cochlear nucleus -&gt; superior olivary nucleus -&gt; lateral lemniscus -&gt; superior colliculus -&gt; lateral geniculate body -&gt; auditory cortex</a:t>
            </a:r>
            <a:endParaRPr b="0" i="0" sz="2400" u="none" cap="none" strike="noStrike">
              <a:solidFill>
                <a:schemeClr val="dk1"/>
              </a:solidFill>
              <a:latin typeface="Arial"/>
              <a:ea typeface="Arial"/>
              <a:cs typeface="Arial"/>
              <a:sym typeface="Arial"/>
            </a:endParaRPr>
          </a:p>
          <a:p>
            <a:pPr indent="-381000" lvl="0" marL="457200" marR="0" rtl="0" algn="l">
              <a:lnSpc>
                <a:spcPct val="90000"/>
              </a:lnSpc>
              <a:spcBef>
                <a:spcPts val="640"/>
              </a:spcBef>
              <a:spcAft>
                <a:spcPts val="0"/>
              </a:spcAft>
              <a:buClr>
                <a:srgbClr val="000000"/>
              </a:buClr>
              <a:buSzPts val="2400"/>
              <a:buFont typeface="Arial"/>
              <a:buAutoNum type="alphaUcPeriod"/>
            </a:pPr>
            <a:r>
              <a:rPr b="0" i="0" lang="en-US" sz="2400" u="none" cap="none" strike="noStrike">
                <a:solidFill>
                  <a:schemeClr val="dk1"/>
                </a:solidFill>
                <a:latin typeface="Calibri"/>
                <a:ea typeface="Calibri"/>
                <a:cs typeface="Calibri"/>
                <a:sym typeface="Calibri"/>
              </a:rPr>
              <a:t>CNVIII -&gt; cochlear nucleus -&gt; superior olivary nucleus -&gt; lateral lemniscus -&gt; Inferior colliculus -&gt; medial geniculate body -&gt; auditory cortex</a:t>
            </a:r>
            <a:endParaRPr b="0" i="0" sz="2400" u="none" cap="none" strike="noStrike">
              <a:solidFill>
                <a:srgbClr val="000000"/>
              </a:solidFill>
              <a:latin typeface="Arial"/>
              <a:ea typeface="Arial"/>
              <a:cs typeface="Arial"/>
              <a:sym typeface="Arial"/>
            </a:endParaRPr>
          </a:p>
          <a:p>
            <a:pPr indent="-381000" lvl="0" marL="457200" marR="0" rtl="0" algn="l">
              <a:lnSpc>
                <a:spcPct val="90000"/>
              </a:lnSpc>
              <a:spcBef>
                <a:spcPts val="640"/>
              </a:spcBef>
              <a:spcAft>
                <a:spcPts val="0"/>
              </a:spcAft>
              <a:buClr>
                <a:schemeClr val="dk1"/>
              </a:buClr>
              <a:buSzPts val="2400"/>
              <a:buFont typeface="Arial"/>
              <a:buAutoNum type="alphaUcPeriod"/>
            </a:pPr>
            <a:r>
              <a:rPr b="0" i="0" lang="en-US" sz="2400" u="none" cap="none" strike="noStrike">
                <a:solidFill>
                  <a:schemeClr val="dk1"/>
                </a:solidFill>
                <a:latin typeface="Calibri"/>
                <a:ea typeface="Calibri"/>
                <a:cs typeface="Calibri"/>
                <a:sym typeface="Calibri"/>
              </a:rPr>
              <a:t>CNVIII -&gt; cochlear nucleus -&gt; superior olivary nucleus -&gt; lateral lemniscus -&gt; superior colliculus -&gt; medial geniculate body -&gt; auditory cortex</a:t>
            </a:r>
            <a:endParaRPr b="0" i="0" sz="2400" u="none" cap="none" strike="noStrike">
              <a:solidFill>
                <a:srgbClr val="000000"/>
              </a:solidFill>
              <a:latin typeface="Arial"/>
              <a:ea typeface="Arial"/>
              <a:cs typeface="Arial"/>
              <a:sym typeface="Arial"/>
            </a:endParaRPr>
          </a:p>
          <a:p>
            <a:pPr indent="0" lvl="0" marL="457200" marR="0" rtl="0" algn="l">
              <a:lnSpc>
                <a:spcPct val="90000"/>
              </a:lnSpc>
              <a:spcBef>
                <a:spcPts val="6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25" name="Google Shape;225;g1409f1fe8fa_0_24"/>
          <p:cNvGrpSpPr/>
          <p:nvPr/>
        </p:nvGrpSpPr>
        <p:grpSpPr>
          <a:xfrm>
            <a:off x="0" y="5582490"/>
            <a:ext cx="12070082" cy="1297375"/>
            <a:chOff x="0" y="5582490"/>
            <a:chExt cx="12070082" cy="1297375"/>
          </a:xfrm>
        </p:grpSpPr>
        <p:pic>
          <p:nvPicPr>
            <p:cNvPr descr="SHEFFIELD PEER TEACHING SOCIETY" id="226" name="Google Shape;226;g1409f1fe8fa_0_24"/>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27" name="Google Shape;227;g1409f1fe8fa_0_24"/>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228" name="Google Shape;228;g1409f1fe8fa_0_24"/>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409f1fe8fa_0_81"/>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 name="Google Shape;234;g1409f1fe8fa_0_81"/>
          <p:cNvSpPr txBox="1"/>
          <p:nvPr>
            <p:ph type="title"/>
          </p:nvPr>
        </p:nvSpPr>
        <p:spPr>
          <a:xfrm>
            <a:off x="464525" y="365125"/>
            <a:ext cx="11277300" cy="13257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235" name="Google Shape;235;g1409f1fe8fa_0_81"/>
          <p:cNvSpPr txBox="1"/>
          <p:nvPr/>
        </p:nvSpPr>
        <p:spPr>
          <a:xfrm>
            <a:off x="464650" y="2032000"/>
            <a:ext cx="11277300" cy="355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C - ECOLIMA (eight CN, cochlear nucleus, superior olivary nucleus, inferior colliculus, medial geniculate body, auditory cortex)</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REMEMBER - </a:t>
            </a:r>
            <a:r>
              <a:rPr b="1" i="0" lang="en-US" sz="3200" u="none" cap="none" strike="noStrike">
                <a:solidFill>
                  <a:schemeClr val="dk1"/>
                </a:solidFill>
                <a:latin typeface="Calibri"/>
                <a:ea typeface="Calibri"/>
                <a:cs typeface="Calibri"/>
                <a:sym typeface="Calibri"/>
              </a:rPr>
              <a:t>I’M</a:t>
            </a:r>
            <a:r>
              <a:rPr b="0" i="0" lang="en-US" sz="3200" u="none" cap="none" strike="noStrike">
                <a:solidFill>
                  <a:schemeClr val="dk1"/>
                </a:solidFill>
                <a:latin typeface="Calibri"/>
                <a:ea typeface="Calibri"/>
                <a:cs typeface="Calibri"/>
                <a:sym typeface="Calibri"/>
              </a:rPr>
              <a:t> Auditory (</a:t>
            </a:r>
            <a:r>
              <a:rPr b="1" i="0" lang="en-US" sz="3200" u="none" cap="none" strike="noStrike">
                <a:solidFill>
                  <a:schemeClr val="dk1"/>
                </a:solidFill>
                <a:latin typeface="Calibri"/>
                <a:ea typeface="Calibri"/>
                <a:cs typeface="Calibri"/>
                <a:sym typeface="Calibri"/>
              </a:rPr>
              <a:t>i</a:t>
            </a:r>
            <a:r>
              <a:rPr b="0" i="0" lang="en-US" sz="3200" u="none" cap="none" strike="noStrike">
                <a:solidFill>
                  <a:schemeClr val="dk1"/>
                </a:solidFill>
                <a:latin typeface="Calibri"/>
                <a:ea typeface="Calibri"/>
                <a:cs typeface="Calibri"/>
                <a:sym typeface="Calibri"/>
              </a:rPr>
              <a:t>nferior colliculus, </a:t>
            </a:r>
            <a:r>
              <a:rPr b="1" i="0" lang="en-US" sz="3200" u="none" cap="none" strike="noStrike">
                <a:solidFill>
                  <a:schemeClr val="dk1"/>
                </a:solidFill>
                <a:latin typeface="Calibri"/>
                <a:ea typeface="Calibri"/>
                <a:cs typeface="Calibri"/>
                <a:sym typeface="Calibri"/>
              </a:rPr>
              <a:t>m</a:t>
            </a:r>
            <a:r>
              <a:rPr b="0" i="0" lang="en-US" sz="3200" u="none" cap="none" strike="noStrike">
                <a:solidFill>
                  <a:schemeClr val="dk1"/>
                </a:solidFill>
                <a:latin typeface="Calibri"/>
                <a:ea typeface="Calibri"/>
                <a:cs typeface="Calibri"/>
                <a:sym typeface="Calibri"/>
              </a:rPr>
              <a:t>edial geniculate)</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                         Visual (superior colliculus, lateral geniculate)</a:t>
            </a:r>
            <a:endParaRPr b="0" i="0" sz="3200" u="none" cap="none" strike="noStrike">
              <a:solidFill>
                <a:schemeClr val="dk1"/>
              </a:solidFill>
              <a:latin typeface="Calibri"/>
              <a:ea typeface="Calibri"/>
              <a:cs typeface="Calibri"/>
              <a:sym typeface="Calibri"/>
            </a:endParaRPr>
          </a:p>
        </p:txBody>
      </p:sp>
      <p:grpSp>
        <p:nvGrpSpPr>
          <p:cNvPr id="236" name="Google Shape;236;g1409f1fe8fa_0_81"/>
          <p:cNvGrpSpPr/>
          <p:nvPr/>
        </p:nvGrpSpPr>
        <p:grpSpPr>
          <a:xfrm>
            <a:off x="0" y="5582490"/>
            <a:ext cx="12070082" cy="1297375"/>
            <a:chOff x="0" y="5582490"/>
            <a:chExt cx="12070082" cy="1297375"/>
          </a:xfrm>
        </p:grpSpPr>
        <p:pic>
          <p:nvPicPr>
            <p:cNvPr descr="SHEFFIELD PEER TEACHING SOCIETY" id="237" name="Google Shape;237;g1409f1fe8fa_0_81"/>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38" name="Google Shape;238;g1409f1fe8fa_0_81"/>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239" name="Google Shape;239;g1409f1fe8fa_0_81"/>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9"/>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9"/>
          <p:cNvSpPr txBox="1"/>
          <p:nvPr>
            <p:ph type="title"/>
          </p:nvPr>
        </p:nvSpPr>
        <p:spPr>
          <a:xfrm>
            <a:off x="321700" y="365125"/>
            <a:ext cx="11500500" cy="14940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lt1"/>
              </a:buClr>
              <a:buSzPts val="5400"/>
              <a:buFont typeface="Calibri"/>
              <a:buNone/>
            </a:pPr>
            <a:r>
              <a:rPr b="1" lang="en-US" sz="2400">
                <a:solidFill>
                  <a:schemeClr val="lt1"/>
                </a:solidFill>
              </a:rPr>
              <a:t>Mark has recently been diagnosed with Parkinson’s disease. A neurologist has prescribed Levodopa to manage his symptoms, which works by increasing the amount of a certain neurotransmitter in the brain. Which neurotransmitter does Levodopa increase within the brain?</a:t>
            </a:r>
            <a:endParaRPr sz="4800"/>
          </a:p>
        </p:txBody>
      </p:sp>
      <p:sp>
        <p:nvSpPr>
          <p:cNvPr id="246" name="Google Shape;246;p9"/>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47" name="Google Shape;247;p9"/>
          <p:cNvGrpSpPr/>
          <p:nvPr/>
        </p:nvGrpSpPr>
        <p:grpSpPr>
          <a:xfrm>
            <a:off x="0" y="5582490"/>
            <a:ext cx="12070081" cy="1297375"/>
            <a:chOff x="0" y="5582490"/>
            <a:chExt cx="12070081" cy="1297375"/>
          </a:xfrm>
        </p:grpSpPr>
        <p:pic>
          <p:nvPicPr>
            <p:cNvPr descr="SHEFFIELD PEER TEACHING SOCIETY" id="248" name="Google Shape;248;p9"/>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49" name="Google Shape;249;p9"/>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250" name="Google Shape;250;p9"/>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251" name="Google Shape;251;p9"/>
          <p:cNvSpPr txBox="1"/>
          <p:nvPr/>
        </p:nvSpPr>
        <p:spPr>
          <a:xfrm>
            <a:off x="1349181" y="2287179"/>
            <a:ext cx="7330124" cy="2308284"/>
          </a:xfrm>
          <a:prstGeom prst="rect">
            <a:avLst/>
          </a:prstGeom>
          <a:noFill/>
          <a:ln>
            <a:noFill/>
          </a:ln>
        </p:spPr>
        <p:txBody>
          <a:bodyPr anchorCtr="0" anchor="t" bIns="45700" lIns="91425" spcFirstLastPara="1" rIns="91425" wrap="square" tIns="45700">
            <a:spAutoFit/>
          </a:bodyPr>
          <a:lstStyle/>
          <a:p>
            <a:pPr indent="-742950" lvl="0" marL="742950" marR="0" rtl="0" algn="l">
              <a:lnSpc>
                <a:spcPct val="100000"/>
              </a:lnSpc>
              <a:spcBef>
                <a:spcPts val="0"/>
              </a:spcBef>
              <a:spcAft>
                <a:spcPts val="0"/>
              </a:spcAft>
              <a:buClr>
                <a:srgbClr val="000000"/>
              </a:buClr>
              <a:buSzPts val="3600"/>
              <a:buFont typeface="Arial"/>
              <a:buAutoNum type="alphaUcPeriod"/>
            </a:pPr>
            <a:r>
              <a:rPr b="0" i="0" lang="en-US" sz="3600" u="none" cap="none" strike="noStrike">
                <a:solidFill>
                  <a:schemeClr val="dk1"/>
                </a:solidFill>
                <a:latin typeface="Calibri"/>
                <a:ea typeface="Calibri"/>
                <a:cs typeface="Calibri"/>
                <a:sym typeface="Calibri"/>
              </a:rPr>
              <a:t>Acetyl-choline </a:t>
            </a:r>
            <a:endParaRPr/>
          </a:p>
          <a:p>
            <a:pPr indent="-742950" lvl="0" marL="742950" marR="0" rtl="0" algn="l">
              <a:lnSpc>
                <a:spcPct val="100000"/>
              </a:lnSpc>
              <a:spcBef>
                <a:spcPts val="0"/>
              </a:spcBef>
              <a:spcAft>
                <a:spcPts val="0"/>
              </a:spcAft>
              <a:buClr>
                <a:srgbClr val="000000"/>
              </a:buClr>
              <a:buSzPts val="3600"/>
              <a:buFont typeface="Arial"/>
              <a:buAutoNum type="alphaUcPeriod"/>
            </a:pPr>
            <a:r>
              <a:rPr b="0" i="0" lang="en-US" sz="3600" u="none" cap="none" strike="noStrike">
                <a:solidFill>
                  <a:schemeClr val="dk1"/>
                </a:solidFill>
                <a:latin typeface="Calibri"/>
                <a:ea typeface="Calibri"/>
                <a:cs typeface="Calibri"/>
                <a:sym typeface="Calibri"/>
              </a:rPr>
              <a:t>Dopamine </a:t>
            </a:r>
            <a:endParaRPr b="0" i="0" sz="14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000000"/>
              </a:buClr>
              <a:buSzPts val="3600"/>
              <a:buFont typeface="Arial"/>
              <a:buAutoNum type="alphaUcPeriod"/>
            </a:pPr>
            <a:r>
              <a:rPr b="0" i="0" lang="en-US" sz="3600" u="none" cap="none" strike="noStrike">
                <a:solidFill>
                  <a:schemeClr val="dk1"/>
                </a:solidFill>
                <a:latin typeface="Calibri"/>
                <a:ea typeface="Calibri"/>
                <a:cs typeface="Calibri"/>
                <a:sym typeface="Calibri"/>
              </a:rPr>
              <a:t>GABA</a:t>
            </a:r>
            <a:endParaRPr b="0" i="0" sz="14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000000"/>
              </a:buClr>
              <a:buSzPts val="3600"/>
              <a:buFont typeface="Arial"/>
              <a:buAutoNum type="alphaUcPeriod"/>
            </a:pPr>
            <a:r>
              <a:rPr b="0" i="0" lang="en-US" sz="3600" u="none" cap="none" strike="noStrike">
                <a:solidFill>
                  <a:schemeClr val="dk1"/>
                </a:solidFill>
                <a:latin typeface="Calibri"/>
                <a:ea typeface="Calibri"/>
                <a:cs typeface="Calibri"/>
                <a:sym typeface="Calibri"/>
              </a:rPr>
              <a:t>Serotonin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10"/>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258" name="Google Shape;258;p10"/>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59" name="Google Shape;259;p10"/>
          <p:cNvGrpSpPr/>
          <p:nvPr/>
        </p:nvGrpSpPr>
        <p:grpSpPr>
          <a:xfrm>
            <a:off x="0" y="5582490"/>
            <a:ext cx="12070081" cy="1297375"/>
            <a:chOff x="0" y="5582490"/>
            <a:chExt cx="12070081" cy="1297375"/>
          </a:xfrm>
        </p:grpSpPr>
        <p:pic>
          <p:nvPicPr>
            <p:cNvPr descr="SHEFFIELD PEER TEACHING SOCIETY" id="260" name="Google Shape;260;p10"/>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61" name="Google Shape;261;p10"/>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262" name="Google Shape;262;p10"/>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263" name="Google Shape;263;p10"/>
          <p:cNvSpPr txBox="1"/>
          <p:nvPr/>
        </p:nvSpPr>
        <p:spPr>
          <a:xfrm>
            <a:off x="852505" y="1851160"/>
            <a:ext cx="10375127" cy="29238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B- Dopamine</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Dopamine is a neurotransmitter in the basal ganglia. This controls movement and co-ordination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Acetyl choline is the neurotransmitter of the parasympathetic nervous system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Serotonin is responsible for learning, memory and mood in the central and peripheral nervous system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GABA is an inhibitory neurotransmitter in the central nervous system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1409f1fe8fa_0_34"/>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g1409f1fe8fa_0_34"/>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6000"/>
              <a:buFont typeface="Calibri"/>
              <a:buNone/>
            </a:pPr>
            <a:r>
              <a:rPr b="1" lang="en-US" sz="2700">
                <a:solidFill>
                  <a:schemeClr val="lt1"/>
                </a:solidFill>
              </a:rPr>
              <a:t> A 42-year-old man is experiencing a ‘pie in the sky’ visual field defect (see diagram). Imaging reveals he has a tumour within the brain. In what region of the brain is the tumour located? </a:t>
            </a:r>
            <a:endParaRPr sz="2700"/>
          </a:p>
        </p:txBody>
      </p:sp>
      <p:sp>
        <p:nvSpPr>
          <p:cNvPr id="270" name="Google Shape;270;g1409f1fe8fa_0_34"/>
          <p:cNvSpPr txBox="1"/>
          <p:nvPr/>
        </p:nvSpPr>
        <p:spPr>
          <a:xfrm>
            <a:off x="1735525" y="2621775"/>
            <a:ext cx="9400200" cy="37440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90000"/>
              </a:lnSpc>
              <a:spcBef>
                <a:spcPts val="640"/>
              </a:spcBef>
              <a:spcAft>
                <a:spcPts val="0"/>
              </a:spcAft>
              <a:buClr>
                <a:schemeClr val="dk1"/>
              </a:buClr>
              <a:buSzPts val="3000"/>
              <a:buFont typeface="Calibri"/>
              <a:buAutoNum type="alphaUcPeriod"/>
            </a:pPr>
            <a:r>
              <a:rPr b="0" i="0" lang="en-US" sz="3000" u="none" cap="none" strike="noStrike">
                <a:solidFill>
                  <a:schemeClr val="dk1"/>
                </a:solidFill>
                <a:latin typeface="Calibri"/>
                <a:ea typeface="Calibri"/>
                <a:cs typeface="Calibri"/>
                <a:sym typeface="Calibri"/>
              </a:rPr>
              <a:t>Left frontal lobe</a:t>
            </a:r>
            <a:endParaRPr b="0" i="0" sz="3000" u="none" cap="none" strike="noStrike">
              <a:solidFill>
                <a:srgbClr val="000000"/>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3000" u="none" cap="none" strike="noStrike">
                <a:solidFill>
                  <a:schemeClr val="dk1"/>
                </a:solidFill>
                <a:latin typeface="Calibri"/>
                <a:ea typeface="Calibri"/>
                <a:cs typeface="Calibri"/>
                <a:sym typeface="Calibri"/>
              </a:rPr>
              <a:t>Left temporal lobe</a:t>
            </a:r>
            <a:endParaRPr b="0" i="0" sz="3000" u="none" cap="none" strike="noStrike">
              <a:solidFill>
                <a:srgbClr val="000000"/>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3000" u="none" cap="none" strike="noStrike">
                <a:solidFill>
                  <a:schemeClr val="dk1"/>
                </a:solidFill>
                <a:latin typeface="Calibri"/>
                <a:ea typeface="Calibri"/>
                <a:cs typeface="Calibri"/>
                <a:sym typeface="Calibri"/>
              </a:rPr>
              <a:t>Pituitary gland</a:t>
            </a:r>
            <a:endParaRPr b="0" i="0" sz="3000" u="none" cap="none" strike="noStrike">
              <a:solidFill>
                <a:srgbClr val="000000"/>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3000" u="none" cap="none" strike="noStrike">
                <a:solidFill>
                  <a:schemeClr val="dk1"/>
                </a:solidFill>
                <a:latin typeface="Calibri"/>
                <a:ea typeface="Calibri"/>
                <a:cs typeface="Calibri"/>
                <a:sym typeface="Calibri"/>
              </a:rPr>
              <a:t>Right parietal lobe</a:t>
            </a:r>
            <a:endParaRPr b="0" i="0" sz="3000" u="none" cap="none" strike="noStrike">
              <a:solidFill>
                <a:srgbClr val="000000"/>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71" name="Google Shape;271;g1409f1fe8fa_0_34"/>
          <p:cNvGrpSpPr/>
          <p:nvPr/>
        </p:nvGrpSpPr>
        <p:grpSpPr>
          <a:xfrm>
            <a:off x="0" y="5582490"/>
            <a:ext cx="12070082" cy="1297375"/>
            <a:chOff x="0" y="5582490"/>
            <a:chExt cx="12070082" cy="1297375"/>
          </a:xfrm>
        </p:grpSpPr>
        <p:pic>
          <p:nvPicPr>
            <p:cNvPr descr="SHEFFIELD PEER TEACHING SOCIETY" id="272" name="Google Shape;272;g1409f1fe8fa_0_34"/>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73" name="Google Shape;273;g1409f1fe8fa_0_34"/>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274" name="Google Shape;274;g1409f1fe8fa_0_34"/>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id="275" name="Google Shape;275;g1409f1fe8fa_0_34"/>
          <p:cNvPicPr preferRelativeResize="0"/>
          <p:nvPr/>
        </p:nvPicPr>
        <p:blipFill rotWithShape="1">
          <a:blip r:embed="rId5">
            <a:alphaModFix/>
          </a:blip>
          <a:srcRect b="0" l="0" r="0" t="0"/>
          <a:stretch/>
        </p:blipFill>
        <p:spPr>
          <a:xfrm>
            <a:off x="7488025" y="3065788"/>
            <a:ext cx="4292650" cy="2073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409f1fe8fa_0_92"/>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g1409f1fe8fa_0_92"/>
          <p:cNvSpPr txBox="1"/>
          <p:nvPr>
            <p:ph type="title"/>
          </p:nvPr>
        </p:nvSpPr>
        <p:spPr>
          <a:xfrm>
            <a:off x="457350" y="204275"/>
            <a:ext cx="11277300" cy="13257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282" name="Google Shape;282;g1409f1fe8fa_0_92"/>
          <p:cNvSpPr txBox="1"/>
          <p:nvPr/>
        </p:nvSpPr>
        <p:spPr>
          <a:xfrm>
            <a:off x="657556" y="2032001"/>
            <a:ext cx="9414600" cy="355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B - Left temporal lobe</a:t>
            </a:r>
            <a:endParaRPr b="0" i="0" sz="1400" u="none" cap="none" strike="noStrike">
              <a:solidFill>
                <a:srgbClr val="000000"/>
              </a:solidFill>
              <a:latin typeface="Arial"/>
              <a:ea typeface="Arial"/>
              <a:cs typeface="Arial"/>
              <a:sym typeface="Arial"/>
            </a:endParaRPr>
          </a:p>
        </p:txBody>
      </p:sp>
      <p:grpSp>
        <p:nvGrpSpPr>
          <p:cNvPr id="283" name="Google Shape;283;g1409f1fe8fa_0_92"/>
          <p:cNvGrpSpPr/>
          <p:nvPr/>
        </p:nvGrpSpPr>
        <p:grpSpPr>
          <a:xfrm>
            <a:off x="0" y="5582490"/>
            <a:ext cx="12070082" cy="1297375"/>
            <a:chOff x="0" y="5582490"/>
            <a:chExt cx="12070082" cy="1297375"/>
          </a:xfrm>
        </p:grpSpPr>
        <p:pic>
          <p:nvPicPr>
            <p:cNvPr descr="SHEFFIELD PEER TEACHING SOCIETY" id="284" name="Google Shape;284;g1409f1fe8fa_0_92"/>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85" name="Google Shape;285;g1409f1fe8fa_0_92"/>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286" name="Google Shape;286;g1409f1fe8fa_0_92"/>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id="287" name="Google Shape;287;g1409f1fe8fa_0_92"/>
          <p:cNvPicPr preferRelativeResize="0"/>
          <p:nvPr/>
        </p:nvPicPr>
        <p:blipFill rotWithShape="1">
          <a:blip r:embed="rId5">
            <a:alphaModFix/>
          </a:blip>
          <a:srcRect b="0" l="0" r="0" t="0"/>
          <a:stretch/>
        </p:blipFill>
        <p:spPr>
          <a:xfrm>
            <a:off x="457350" y="134763"/>
            <a:ext cx="6156830" cy="6518950"/>
          </a:xfrm>
          <a:prstGeom prst="rect">
            <a:avLst/>
          </a:prstGeom>
          <a:noFill/>
          <a:ln>
            <a:noFill/>
          </a:ln>
        </p:spPr>
      </p:pic>
      <p:pic>
        <p:nvPicPr>
          <p:cNvPr descr="Text&#10;&#10;Description automatically generated with medium confidence" id="288" name="Google Shape;288;g1409f1fe8fa_0_92"/>
          <p:cNvPicPr preferRelativeResize="0"/>
          <p:nvPr/>
        </p:nvPicPr>
        <p:blipFill rotWithShape="1">
          <a:blip r:embed="rId6">
            <a:alphaModFix/>
          </a:blip>
          <a:srcRect b="0" l="0" r="0" t="0"/>
          <a:stretch/>
        </p:blipFill>
        <p:spPr>
          <a:xfrm>
            <a:off x="6614180" y="385251"/>
            <a:ext cx="5474756" cy="5845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409f1fe8fa_0_132"/>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g1409f1fe8fa_0_132"/>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6000"/>
              <a:buFont typeface="Calibri"/>
              <a:buNone/>
            </a:pPr>
            <a:r>
              <a:rPr b="1" lang="en-US" sz="3000">
                <a:solidFill>
                  <a:schemeClr val="lt1"/>
                </a:solidFill>
              </a:rPr>
              <a:t>Alice presents to her GP with ongoing dizziness and difficulty balancing. The GP believes this is being caused by inflammation of a nerve. Which nerve has likely been affected?</a:t>
            </a:r>
            <a:endParaRPr sz="2700"/>
          </a:p>
        </p:txBody>
      </p:sp>
      <p:sp>
        <p:nvSpPr>
          <p:cNvPr id="295" name="Google Shape;295;g1409f1fe8fa_0_132"/>
          <p:cNvSpPr txBox="1"/>
          <p:nvPr/>
        </p:nvSpPr>
        <p:spPr>
          <a:xfrm>
            <a:off x="1735525" y="2621775"/>
            <a:ext cx="9400200" cy="37440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90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Vagus nerve</a:t>
            </a:r>
            <a:endParaRPr b="0" i="0" sz="3200" u="none" cap="none" strike="noStrike">
              <a:solidFill>
                <a:srgbClr val="000000"/>
              </a:solidFill>
              <a:latin typeface="Calibri"/>
              <a:ea typeface="Calibri"/>
              <a:cs typeface="Calibri"/>
              <a:sym typeface="Calibri"/>
            </a:endParaRPr>
          </a:p>
          <a:p>
            <a:pPr indent="-431800" lvl="0" marL="457200" marR="0" rtl="0" algn="l">
              <a:lnSpc>
                <a:spcPct val="90000"/>
              </a:lnSpc>
              <a:spcBef>
                <a:spcPts val="640"/>
              </a:spcBef>
              <a:spcAft>
                <a:spcPts val="0"/>
              </a:spcAft>
              <a:buClr>
                <a:srgbClr val="000000"/>
              </a:buClr>
              <a:buSzPts val="3200"/>
              <a:buFont typeface="Calibri"/>
              <a:buAutoNum type="alphaUcPeriod"/>
            </a:pPr>
            <a:r>
              <a:rPr b="0" i="0" lang="en-US" sz="3200" u="none" cap="none" strike="noStrike">
                <a:solidFill>
                  <a:schemeClr val="dk1"/>
                </a:solidFill>
                <a:latin typeface="Calibri"/>
                <a:ea typeface="Calibri"/>
                <a:cs typeface="Calibri"/>
                <a:sym typeface="Calibri"/>
              </a:rPr>
              <a:t>Trigeminal nerve</a:t>
            </a:r>
            <a:endParaRPr b="0" i="0" sz="3200" u="none" cap="none" strike="noStrike">
              <a:solidFill>
                <a:srgbClr val="000000"/>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3200" u="none" cap="none" strike="noStrike">
                <a:solidFill>
                  <a:schemeClr val="dk1"/>
                </a:solidFill>
                <a:latin typeface="Calibri"/>
                <a:ea typeface="Calibri"/>
                <a:cs typeface="Calibri"/>
                <a:sym typeface="Calibri"/>
              </a:rPr>
              <a:t>Cochlear component of the vestibulocochlear nerve</a:t>
            </a:r>
            <a:endParaRPr b="0" i="0" sz="3200" u="none" cap="none" strike="noStrike">
              <a:solidFill>
                <a:schemeClr val="dk1"/>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3200" u="none" cap="none" strike="noStrike">
                <a:solidFill>
                  <a:schemeClr val="dk1"/>
                </a:solidFill>
                <a:latin typeface="Calibri"/>
                <a:ea typeface="Calibri"/>
                <a:cs typeface="Calibri"/>
                <a:sym typeface="Calibri"/>
              </a:rPr>
              <a:t>Vestibular component of the vestibulocochlear nerve</a:t>
            </a:r>
            <a:endParaRPr b="0" i="0" sz="30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296" name="Google Shape;296;g1409f1fe8fa_0_132"/>
          <p:cNvGrpSpPr/>
          <p:nvPr/>
        </p:nvGrpSpPr>
        <p:grpSpPr>
          <a:xfrm>
            <a:off x="0" y="5582490"/>
            <a:ext cx="12070082" cy="1297375"/>
            <a:chOff x="0" y="5582490"/>
            <a:chExt cx="12070082" cy="1297375"/>
          </a:xfrm>
        </p:grpSpPr>
        <p:pic>
          <p:nvPicPr>
            <p:cNvPr descr="SHEFFIELD PEER TEACHING SOCIETY" id="297" name="Google Shape;297;g1409f1fe8fa_0_132"/>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298" name="Google Shape;298;g1409f1fe8fa_0_132"/>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299" name="Google Shape;299;g1409f1fe8fa_0_132"/>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5"/>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306" name="Google Shape;306;p5"/>
          <p:cNvSpPr txBox="1"/>
          <p:nvPr/>
        </p:nvSpPr>
        <p:spPr>
          <a:xfrm>
            <a:off x="1349181" y="2032001"/>
            <a:ext cx="9414474" cy="355049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D - The vestibular component of the vestibulocochlear nerve.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This is responsible for maintaining body balance and eye movements. </a:t>
            </a:r>
            <a:endParaRPr b="0" i="0" sz="1400" u="none" cap="none" strike="noStrike">
              <a:solidFill>
                <a:srgbClr val="000000"/>
              </a:solidFill>
              <a:latin typeface="Arial"/>
              <a:ea typeface="Arial"/>
              <a:cs typeface="Arial"/>
              <a:sym typeface="Arial"/>
            </a:endParaRPr>
          </a:p>
        </p:txBody>
      </p:sp>
      <p:grpSp>
        <p:nvGrpSpPr>
          <p:cNvPr id="307" name="Google Shape;307;p5"/>
          <p:cNvGrpSpPr/>
          <p:nvPr/>
        </p:nvGrpSpPr>
        <p:grpSpPr>
          <a:xfrm>
            <a:off x="0" y="5582490"/>
            <a:ext cx="12070081" cy="1297375"/>
            <a:chOff x="0" y="5582490"/>
            <a:chExt cx="12070081" cy="1297375"/>
          </a:xfrm>
        </p:grpSpPr>
        <p:pic>
          <p:nvPicPr>
            <p:cNvPr descr="SHEFFIELD PEER TEACHING SOCIETY" id="308" name="Google Shape;308;p5"/>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09" name="Google Shape;309;p5"/>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310" name="Google Shape;310;p5"/>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txBox="1"/>
          <p:nvPr>
            <p:ph type="title"/>
          </p:nvPr>
        </p:nvSpPr>
        <p:spPr>
          <a:xfrm>
            <a:off x="838200" y="365125"/>
            <a:ext cx="10515600" cy="15006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300">
                <a:solidFill>
                  <a:schemeClr val="lt1"/>
                </a:solidFill>
              </a:rPr>
              <a:t>What are the symptoms of CNIV palsy?  </a:t>
            </a:r>
            <a:endParaRPr sz="3859"/>
          </a:p>
        </p:txBody>
      </p:sp>
      <p:sp>
        <p:nvSpPr>
          <p:cNvPr id="99" name="Google Shape;99;p2"/>
          <p:cNvSpPr txBox="1"/>
          <p:nvPr/>
        </p:nvSpPr>
        <p:spPr>
          <a:xfrm>
            <a:off x="1349181" y="2504072"/>
            <a:ext cx="9414474" cy="3550490"/>
          </a:xfrm>
          <a:prstGeom prst="rect">
            <a:avLst/>
          </a:prstGeom>
          <a:noFill/>
          <a:ln>
            <a:noFill/>
          </a:ln>
        </p:spPr>
        <p:txBody>
          <a:bodyPr anchorCtr="0" anchor="t" bIns="45700" lIns="91425" spcFirstLastPara="1" rIns="91425" wrap="square" tIns="45700">
            <a:noAutofit/>
          </a:bodyPr>
          <a:lstStyle/>
          <a:p>
            <a:pPr indent="-431800" lvl="0" marL="457200" marR="0" rtl="0" algn="l">
              <a:lnSpc>
                <a:spcPct val="9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Can’t a</a:t>
            </a:r>
            <a:r>
              <a:rPr lang="en-US" sz="3200">
                <a:solidFill>
                  <a:schemeClr val="dk1"/>
                </a:solidFill>
                <a:latin typeface="Calibri"/>
                <a:ea typeface="Calibri"/>
                <a:cs typeface="Calibri"/>
                <a:sym typeface="Calibri"/>
              </a:rPr>
              <a:t>d</a:t>
            </a:r>
            <a:r>
              <a:rPr b="0" i="0" lang="en-US" sz="3200" u="none" cap="none" strike="noStrike">
                <a:solidFill>
                  <a:schemeClr val="dk1"/>
                </a:solidFill>
                <a:latin typeface="Calibri"/>
                <a:ea typeface="Calibri"/>
                <a:cs typeface="Calibri"/>
                <a:sym typeface="Calibri"/>
              </a:rPr>
              <a:t>duct the eye</a:t>
            </a:r>
            <a:endParaRPr b="0" i="0" sz="1400" u="none" cap="none" strike="noStrike">
              <a:solidFill>
                <a:srgbClr val="000000"/>
              </a:solidFill>
              <a:latin typeface="Arial"/>
              <a:ea typeface="Arial"/>
              <a:cs typeface="Arial"/>
              <a:sym typeface="Arial"/>
            </a:endParaRPr>
          </a:p>
          <a:p>
            <a:pPr indent="-431800" lvl="0" marL="457200" marR="0" rtl="0" algn="l">
              <a:lnSpc>
                <a:spcPct val="9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Can’t look ‘down and out’</a:t>
            </a:r>
            <a:endParaRPr b="0" i="0" sz="1400" u="none" cap="none" strike="noStrike">
              <a:solidFill>
                <a:srgbClr val="000000"/>
              </a:solidFill>
              <a:latin typeface="Arial"/>
              <a:ea typeface="Arial"/>
              <a:cs typeface="Arial"/>
              <a:sym typeface="Arial"/>
            </a:endParaRPr>
          </a:p>
          <a:p>
            <a:pPr indent="-431800" lvl="0" marL="457200" marR="0" rtl="0" algn="l">
              <a:lnSpc>
                <a:spcPct val="9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Can’t close the eye </a:t>
            </a:r>
            <a:endParaRPr b="0" i="0" sz="1400" u="none" cap="none" strike="noStrike">
              <a:solidFill>
                <a:srgbClr val="000000"/>
              </a:solidFill>
              <a:latin typeface="Arial"/>
              <a:ea typeface="Arial"/>
              <a:cs typeface="Arial"/>
              <a:sym typeface="Arial"/>
            </a:endParaRPr>
          </a:p>
          <a:p>
            <a:pPr indent="-431800" lvl="0" marL="457200" marR="0" rtl="0" algn="l">
              <a:lnSpc>
                <a:spcPct val="9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Can’t abduct the eye (look outwards) </a:t>
            </a:r>
            <a:endParaRPr b="0" i="0" sz="1400" u="none" cap="none" strike="noStrike">
              <a:solidFill>
                <a:srgbClr val="000000"/>
              </a:solidFill>
              <a:latin typeface="Arial"/>
              <a:ea typeface="Arial"/>
              <a:cs typeface="Arial"/>
              <a:sym typeface="Arial"/>
            </a:endParaRPr>
          </a:p>
        </p:txBody>
      </p:sp>
      <p:grpSp>
        <p:nvGrpSpPr>
          <p:cNvPr id="100" name="Google Shape;100;p2"/>
          <p:cNvGrpSpPr/>
          <p:nvPr/>
        </p:nvGrpSpPr>
        <p:grpSpPr>
          <a:xfrm>
            <a:off x="0" y="5582490"/>
            <a:ext cx="12070081" cy="1297375"/>
            <a:chOff x="0" y="5582490"/>
            <a:chExt cx="12070081" cy="1297375"/>
          </a:xfrm>
        </p:grpSpPr>
        <p:pic>
          <p:nvPicPr>
            <p:cNvPr descr="SHEFFIELD PEER TEACHING SOCIETY" id="101" name="Google Shape;101;p2"/>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02" name="Google Shape;102;p2"/>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103" name="Google Shape;103;p2"/>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409f1fe8fa_0_45"/>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g1409f1fe8fa_0_45"/>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6000"/>
              <a:buFont typeface="Calibri"/>
              <a:buNone/>
            </a:pPr>
            <a:r>
              <a:rPr b="1" lang="en-US" sz="2700">
                <a:solidFill>
                  <a:schemeClr val="lt1"/>
                </a:solidFill>
              </a:rPr>
              <a:t> Which components of the basal ganglia make up the lentiform nucleus?</a:t>
            </a:r>
            <a:endParaRPr sz="2700"/>
          </a:p>
        </p:txBody>
      </p:sp>
      <p:sp>
        <p:nvSpPr>
          <p:cNvPr id="317" name="Google Shape;317;g1409f1fe8fa_0_45"/>
          <p:cNvSpPr txBox="1"/>
          <p:nvPr/>
        </p:nvSpPr>
        <p:spPr>
          <a:xfrm>
            <a:off x="448775" y="2176750"/>
            <a:ext cx="11331900" cy="4140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640"/>
              </a:spcBef>
              <a:spcAft>
                <a:spcPts val="0"/>
              </a:spcAft>
              <a:buClr>
                <a:schemeClr val="dk1"/>
              </a:buClr>
              <a:buSzPts val="2800"/>
              <a:buFont typeface="Calibri"/>
              <a:buAutoNum type="alphaUcPeriod"/>
            </a:pPr>
            <a:r>
              <a:rPr b="0" i="0" lang="en-US" sz="2800" u="none" cap="none" strike="noStrike">
                <a:solidFill>
                  <a:srgbClr val="000000"/>
                </a:solidFill>
                <a:latin typeface="Calibri"/>
                <a:ea typeface="Calibri"/>
                <a:cs typeface="Calibri"/>
                <a:sym typeface="Calibri"/>
              </a:rPr>
              <a:t>Caudate nucleus and putamen</a:t>
            </a:r>
            <a:endParaRPr b="0" i="0" sz="2800" u="none" cap="none" strike="noStrike">
              <a:solidFill>
                <a:srgbClr val="000000"/>
              </a:solidFill>
              <a:latin typeface="Calibri"/>
              <a:ea typeface="Calibri"/>
              <a:cs typeface="Calibri"/>
              <a:sym typeface="Calibri"/>
            </a:endParaRPr>
          </a:p>
          <a:p>
            <a:pPr indent="-406400" lvl="0" marL="457200" marR="0" rtl="0" algn="l">
              <a:lnSpc>
                <a:spcPct val="90000"/>
              </a:lnSpc>
              <a:spcBef>
                <a:spcPts val="640"/>
              </a:spcBef>
              <a:spcAft>
                <a:spcPts val="0"/>
              </a:spcAft>
              <a:buClr>
                <a:srgbClr val="000000"/>
              </a:buClr>
              <a:buSzPts val="2800"/>
              <a:buFont typeface="Calibri"/>
              <a:buAutoNum type="alphaUcPeriod"/>
            </a:pPr>
            <a:r>
              <a:rPr b="0" i="0" lang="en-US" sz="2800" u="none" cap="none" strike="noStrike">
                <a:solidFill>
                  <a:srgbClr val="000000"/>
                </a:solidFill>
                <a:latin typeface="Calibri"/>
                <a:ea typeface="Calibri"/>
                <a:cs typeface="Calibri"/>
                <a:sym typeface="Calibri"/>
              </a:rPr>
              <a:t>Globus pallidus and putamen</a:t>
            </a:r>
            <a:endParaRPr b="0" i="0" sz="2800" u="none" cap="none" strike="noStrike">
              <a:solidFill>
                <a:srgbClr val="000000"/>
              </a:solidFill>
              <a:latin typeface="Calibri"/>
              <a:ea typeface="Calibri"/>
              <a:cs typeface="Calibri"/>
              <a:sym typeface="Calibri"/>
            </a:endParaRPr>
          </a:p>
          <a:p>
            <a:pPr indent="-406400" lvl="0" marL="457200" marR="0" rtl="0" algn="l">
              <a:lnSpc>
                <a:spcPct val="90000"/>
              </a:lnSpc>
              <a:spcBef>
                <a:spcPts val="640"/>
              </a:spcBef>
              <a:spcAft>
                <a:spcPts val="0"/>
              </a:spcAft>
              <a:buClr>
                <a:srgbClr val="000000"/>
              </a:buClr>
              <a:buSzPts val="2800"/>
              <a:buFont typeface="Calibri"/>
              <a:buAutoNum type="alphaUcPeriod"/>
            </a:pPr>
            <a:r>
              <a:rPr b="0" i="0" lang="en-US" sz="2800" u="none" cap="none" strike="noStrike">
                <a:solidFill>
                  <a:srgbClr val="000000"/>
                </a:solidFill>
                <a:latin typeface="Calibri"/>
                <a:ea typeface="Calibri"/>
                <a:cs typeface="Calibri"/>
                <a:sym typeface="Calibri"/>
              </a:rPr>
              <a:t>Substantia nigra and nucleus accumbens</a:t>
            </a:r>
            <a:endParaRPr b="0" i="0" sz="2800" u="none" cap="none" strike="noStrike">
              <a:solidFill>
                <a:srgbClr val="000000"/>
              </a:solidFill>
              <a:latin typeface="Calibri"/>
              <a:ea typeface="Calibri"/>
              <a:cs typeface="Calibri"/>
              <a:sym typeface="Calibri"/>
            </a:endParaRPr>
          </a:p>
          <a:p>
            <a:pPr indent="-406400" lvl="0" marL="457200" marR="0" rtl="0" algn="l">
              <a:lnSpc>
                <a:spcPct val="90000"/>
              </a:lnSpc>
              <a:spcBef>
                <a:spcPts val="640"/>
              </a:spcBef>
              <a:spcAft>
                <a:spcPts val="0"/>
              </a:spcAft>
              <a:buClr>
                <a:srgbClr val="000000"/>
              </a:buClr>
              <a:buSzPts val="2800"/>
              <a:buFont typeface="Calibri"/>
              <a:buAutoNum type="alphaUcPeriod"/>
            </a:pPr>
            <a:r>
              <a:rPr b="0" i="0" lang="en-US" sz="2800" u="none" cap="none" strike="noStrike">
                <a:solidFill>
                  <a:srgbClr val="000000"/>
                </a:solidFill>
                <a:latin typeface="Calibri"/>
                <a:ea typeface="Calibri"/>
                <a:cs typeface="Calibri"/>
                <a:sym typeface="Calibri"/>
              </a:rPr>
              <a:t>Substantia nigra and subthalamic nucleus</a:t>
            </a:r>
            <a:endParaRPr b="0" i="0" sz="2800" u="none" cap="none" strike="noStrike">
              <a:solidFill>
                <a:srgbClr val="000000"/>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318" name="Google Shape;318;g1409f1fe8fa_0_45"/>
          <p:cNvGrpSpPr/>
          <p:nvPr/>
        </p:nvGrpSpPr>
        <p:grpSpPr>
          <a:xfrm>
            <a:off x="0" y="5582490"/>
            <a:ext cx="12070082" cy="1297375"/>
            <a:chOff x="0" y="5582490"/>
            <a:chExt cx="12070082" cy="1297375"/>
          </a:xfrm>
        </p:grpSpPr>
        <p:pic>
          <p:nvPicPr>
            <p:cNvPr descr="SHEFFIELD PEER TEACHING SOCIETY" id="319" name="Google Shape;319;g1409f1fe8fa_0_45"/>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20" name="Google Shape;320;g1409f1fe8fa_0_45"/>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321" name="Google Shape;321;g1409f1fe8fa_0_45"/>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409f1fe8fa_0_118"/>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7" name="Google Shape;327;g1409f1fe8fa_0_118"/>
          <p:cNvSpPr txBox="1"/>
          <p:nvPr>
            <p:ph type="title"/>
          </p:nvPr>
        </p:nvSpPr>
        <p:spPr>
          <a:xfrm>
            <a:off x="464525" y="365125"/>
            <a:ext cx="11277300" cy="13257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328" name="Google Shape;328;g1409f1fe8fa_0_118"/>
          <p:cNvSpPr txBox="1"/>
          <p:nvPr/>
        </p:nvSpPr>
        <p:spPr>
          <a:xfrm>
            <a:off x="464650" y="2032000"/>
            <a:ext cx="11277300" cy="355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B - Globus pallidus and putamen</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    Caudate nucleus + putamen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                    </a:t>
            </a:r>
            <a:r>
              <a:rPr b="1" i="0" lang="en-US" sz="2800" u="none" cap="none" strike="noStrike">
                <a:solidFill>
                  <a:schemeClr val="dk1"/>
                </a:solidFill>
                <a:latin typeface="Calibri"/>
                <a:ea typeface="Calibri"/>
                <a:cs typeface="Calibri"/>
                <a:sym typeface="Calibri"/>
              </a:rPr>
              <a:t> Striatum</a:t>
            </a:r>
            <a:endParaRPr b="1" i="0" sz="2800" u="none" cap="none" strike="noStrike">
              <a:solidFill>
                <a:schemeClr val="dk1"/>
              </a:solidFill>
              <a:latin typeface="Calibri"/>
              <a:ea typeface="Calibri"/>
              <a:cs typeface="Calibri"/>
              <a:sym typeface="Calibri"/>
            </a:endParaRPr>
          </a:p>
        </p:txBody>
      </p:sp>
      <p:grpSp>
        <p:nvGrpSpPr>
          <p:cNvPr id="329" name="Google Shape;329;g1409f1fe8fa_0_118"/>
          <p:cNvGrpSpPr/>
          <p:nvPr/>
        </p:nvGrpSpPr>
        <p:grpSpPr>
          <a:xfrm>
            <a:off x="0" y="5582490"/>
            <a:ext cx="12070082" cy="1297375"/>
            <a:chOff x="0" y="5582490"/>
            <a:chExt cx="12070082" cy="1297375"/>
          </a:xfrm>
        </p:grpSpPr>
        <p:pic>
          <p:nvPicPr>
            <p:cNvPr descr="SHEFFIELD PEER TEACHING SOCIETY" id="330" name="Google Shape;330;g1409f1fe8fa_0_118"/>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31" name="Google Shape;331;g1409f1fe8fa_0_118"/>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332" name="Google Shape;332;g1409f1fe8fa_0_118"/>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id="333" name="Google Shape;333;g1409f1fe8fa_0_118"/>
          <p:cNvPicPr preferRelativeResize="0"/>
          <p:nvPr/>
        </p:nvPicPr>
        <p:blipFill rotWithShape="1">
          <a:blip r:embed="rId5">
            <a:alphaModFix/>
          </a:blip>
          <a:srcRect b="0" l="18395" r="12106" t="0"/>
          <a:stretch/>
        </p:blipFill>
        <p:spPr>
          <a:xfrm>
            <a:off x="6015575" y="1848138"/>
            <a:ext cx="5935150" cy="4167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3"/>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13"/>
          <p:cNvSpPr txBox="1"/>
          <p:nvPr>
            <p:ph type="title"/>
          </p:nvPr>
        </p:nvSpPr>
        <p:spPr>
          <a:xfrm>
            <a:off x="321700" y="365125"/>
            <a:ext cx="11613000" cy="14202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3800">
                <a:solidFill>
                  <a:schemeClr val="lt1"/>
                </a:solidFill>
              </a:rPr>
              <a:t>Which of the following shows the correct path of CSF circulation through the ventricular system of the brain?</a:t>
            </a:r>
            <a:endParaRPr sz="2360"/>
          </a:p>
        </p:txBody>
      </p:sp>
      <p:sp>
        <p:nvSpPr>
          <p:cNvPr id="340" name="Google Shape;340;p13"/>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341" name="Google Shape;341;p13"/>
          <p:cNvGrpSpPr/>
          <p:nvPr/>
        </p:nvGrpSpPr>
        <p:grpSpPr>
          <a:xfrm>
            <a:off x="0" y="5582490"/>
            <a:ext cx="12070081" cy="1297375"/>
            <a:chOff x="0" y="5582490"/>
            <a:chExt cx="12070081" cy="1297375"/>
          </a:xfrm>
        </p:grpSpPr>
        <p:pic>
          <p:nvPicPr>
            <p:cNvPr descr="SHEFFIELD PEER TEACHING SOCIETY" id="342" name="Google Shape;342;p13"/>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43" name="Google Shape;343;p13"/>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344" name="Google Shape;344;p13"/>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345" name="Google Shape;345;p13"/>
          <p:cNvSpPr txBox="1"/>
          <p:nvPr/>
        </p:nvSpPr>
        <p:spPr>
          <a:xfrm>
            <a:off x="838199" y="2068944"/>
            <a:ext cx="10501200" cy="341627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400"/>
              <a:buFont typeface="Arial"/>
              <a:buAutoNum type="alphaUcPeriod"/>
            </a:pPr>
            <a:r>
              <a:rPr b="1" i="0" lang="en-US" sz="2400" u="none" cap="none" strike="noStrike">
                <a:solidFill>
                  <a:schemeClr val="dk1"/>
                </a:solidFill>
                <a:latin typeface="Calibri"/>
                <a:ea typeface="Calibri"/>
                <a:cs typeface="Calibri"/>
                <a:sym typeface="Calibri"/>
              </a:rPr>
              <a:t>Lateral ventricles &gt; Intraventricular foramen &gt; third ventricle &gt; cerebral aqueduct &gt; fourth ventricle &gt;exits via the foramen of Luschka or magendie. </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Arial"/>
              <a:buAutoNum type="alphaUcPeriod"/>
            </a:pPr>
            <a:r>
              <a:rPr b="1" i="0" lang="en-US" sz="2400" u="none" cap="none" strike="noStrike">
                <a:solidFill>
                  <a:schemeClr val="dk1"/>
                </a:solidFill>
                <a:latin typeface="Calibri"/>
                <a:ea typeface="Calibri"/>
                <a:cs typeface="Calibri"/>
                <a:sym typeface="Calibri"/>
              </a:rPr>
              <a:t>Lateral ventricles &gt; cerebral aqueduct&gt; third ventricle &gt; Intraventricular foramen &gt; fourth ventricle &gt;exits via the foramen of Luschka or magendie.</a:t>
            </a:r>
            <a:endParaRPr/>
          </a:p>
          <a:p>
            <a:pPr indent="-457200" lvl="0" marL="457200" marR="0" rtl="0" algn="l">
              <a:lnSpc>
                <a:spcPct val="150000"/>
              </a:lnSpc>
              <a:spcBef>
                <a:spcPts val="0"/>
              </a:spcBef>
              <a:spcAft>
                <a:spcPts val="0"/>
              </a:spcAft>
              <a:buClr>
                <a:srgbClr val="000000"/>
              </a:buClr>
              <a:buSzPts val="2400"/>
              <a:buFont typeface="Arial"/>
              <a:buAutoNum type="alphaUcPeriod"/>
            </a:pPr>
            <a:r>
              <a:rPr b="1" i="0" lang="en-US" sz="2400" u="none" cap="none" strike="noStrike">
                <a:solidFill>
                  <a:schemeClr val="dk1"/>
                </a:solidFill>
                <a:latin typeface="Calibri"/>
                <a:ea typeface="Calibri"/>
                <a:cs typeface="Calibri"/>
                <a:sym typeface="Calibri"/>
              </a:rPr>
              <a:t>Lateral ventricles &gt; Intraventricular foramen &gt; third ventricle &gt; foramen of luschka&gt; fourth ventricle &gt; exits via the cerebral aqueduct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4"/>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14"/>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352" name="Google Shape;352;p14"/>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353" name="Google Shape;353;p14"/>
          <p:cNvGrpSpPr/>
          <p:nvPr/>
        </p:nvGrpSpPr>
        <p:grpSpPr>
          <a:xfrm>
            <a:off x="0" y="5582490"/>
            <a:ext cx="12070081" cy="1297375"/>
            <a:chOff x="0" y="5582490"/>
            <a:chExt cx="12070081" cy="1297375"/>
          </a:xfrm>
        </p:grpSpPr>
        <p:pic>
          <p:nvPicPr>
            <p:cNvPr descr="SHEFFIELD PEER TEACHING SOCIETY" id="354" name="Google Shape;354;p14"/>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55" name="Google Shape;355;p14"/>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356" name="Google Shape;356;p14"/>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357" name="Google Shape;357;p14"/>
          <p:cNvSpPr txBox="1"/>
          <p:nvPr/>
        </p:nvSpPr>
        <p:spPr>
          <a:xfrm>
            <a:off x="838199" y="2068944"/>
            <a:ext cx="3523939"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 - Lateral ventricles &gt; Intraventricular foramen &gt; third ventricle &gt; cerebral aqueduct &gt; fourth ventricle &gt;exits via the foramen of Luschka or magendie. </a:t>
            </a:r>
            <a:endParaRPr b="0" i="0" sz="1400" u="none" cap="none" strike="noStrike">
              <a:solidFill>
                <a:srgbClr val="000000"/>
              </a:solidFill>
              <a:latin typeface="Arial"/>
              <a:ea typeface="Arial"/>
              <a:cs typeface="Arial"/>
              <a:sym typeface="Arial"/>
            </a:endParaRPr>
          </a:p>
        </p:txBody>
      </p:sp>
      <p:pic>
        <p:nvPicPr>
          <p:cNvPr descr="Cerebrospinal Fluid Flow - an overview | ScienceDirect Topics" id="358" name="Google Shape;358;p14"/>
          <p:cNvPicPr preferRelativeResize="0"/>
          <p:nvPr/>
        </p:nvPicPr>
        <p:blipFill rotWithShape="1">
          <a:blip r:embed="rId5">
            <a:alphaModFix/>
          </a:blip>
          <a:srcRect b="0" l="0" r="0" t="0"/>
          <a:stretch/>
        </p:blipFill>
        <p:spPr>
          <a:xfrm>
            <a:off x="5245352" y="1468590"/>
            <a:ext cx="5439139" cy="52841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5"/>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15"/>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sz="6000">
                <a:solidFill>
                  <a:schemeClr val="lt1"/>
                </a:solidFill>
              </a:rPr>
              <a:t>What is the correct order of the meningies from in-to-out?</a:t>
            </a:r>
            <a:endParaRPr/>
          </a:p>
        </p:txBody>
      </p:sp>
      <p:sp>
        <p:nvSpPr>
          <p:cNvPr id="365" name="Google Shape;365;p15"/>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366" name="Google Shape;366;p15"/>
          <p:cNvGrpSpPr/>
          <p:nvPr/>
        </p:nvGrpSpPr>
        <p:grpSpPr>
          <a:xfrm>
            <a:off x="0" y="5582490"/>
            <a:ext cx="12070081" cy="1297375"/>
            <a:chOff x="0" y="5582490"/>
            <a:chExt cx="12070081" cy="1297375"/>
          </a:xfrm>
        </p:grpSpPr>
        <p:pic>
          <p:nvPicPr>
            <p:cNvPr descr="SHEFFIELD PEER TEACHING SOCIETY" id="367" name="Google Shape;367;p15"/>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68" name="Google Shape;368;p15"/>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369" name="Google Shape;369;p15"/>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370" name="Google Shape;370;p15"/>
          <p:cNvSpPr txBox="1"/>
          <p:nvPr/>
        </p:nvSpPr>
        <p:spPr>
          <a:xfrm>
            <a:off x="1603948" y="2398426"/>
            <a:ext cx="9159707" cy="20312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800" u="none" cap="none" strike="noStrike">
                <a:solidFill>
                  <a:schemeClr val="dk1"/>
                </a:solidFill>
                <a:latin typeface="Calibri"/>
                <a:ea typeface="Calibri"/>
                <a:cs typeface="Calibri"/>
                <a:sym typeface="Calibri"/>
              </a:rPr>
              <a:t>A. Arachnoid &gt; CSF &gt; pia mater &gt; Dura </a:t>
            </a:r>
            <a:endParaRPr b="0" i="0" sz="2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B. Pia mater &gt; CSF &gt; arachnoid &gt; Dura</a:t>
            </a:r>
            <a:endParaRPr b="0" i="0" sz="2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2800" u="none" cap="none" strike="noStrike">
                <a:solidFill>
                  <a:schemeClr val="dk1"/>
                </a:solidFill>
                <a:latin typeface="Calibri"/>
                <a:ea typeface="Calibri"/>
                <a:cs typeface="Calibri"/>
                <a:sym typeface="Calibri"/>
              </a:rPr>
              <a:t>C. Pia mater &gt; arachnoid &gt; CSF &gt; Dura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6"/>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16"/>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Answers</a:t>
            </a:r>
            <a:endParaRPr/>
          </a:p>
        </p:txBody>
      </p:sp>
      <p:sp>
        <p:nvSpPr>
          <p:cNvPr id="377" name="Google Shape;377;p16"/>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378" name="Google Shape;378;p16"/>
          <p:cNvGrpSpPr/>
          <p:nvPr/>
        </p:nvGrpSpPr>
        <p:grpSpPr>
          <a:xfrm>
            <a:off x="0" y="5582490"/>
            <a:ext cx="12070081" cy="1297375"/>
            <a:chOff x="0" y="5582490"/>
            <a:chExt cx="12070081" cy="1297375"/>
          </a:xfrm>
        </p:grpSpPr>
        <p:pic>
          <p:nvPicPr>
            <p:cNvPr descr="SHEFFIELD PEER TEACHING SOCIETY" id="379" name="Google Shape;379;p16"/>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80" name="Google Shape;380;p16"/>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381" name="Google Shape;381;p16"/>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382" name="Google Shape;382;p16"/>
          <p:cNvSpPr txBox="1"/>
          <p:nvPr/>
        </p:nvSpPr>
        <p:spPr>
          <a:xfrm>
            <a:off x="1603948" y="2398426"/>
            <a:ext cx="915970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C. Pia mater &gt; arachnoid &gt; CSF &gt; Dura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CSF is in the subarachnoid layer </a:t>
            </a:r>
            <a:endParaRPr b="0" i="0" sz="1400" u="none" cap="none" strike="noStrike">
              <a:solidFill>
                <a:srgbClr val="000000"/>
              </a:solidFill>
              <a:latin typeface="Arial"/>
              <a:ea typeface="Arial"/>
              <a:cs typeface="Arial"/>
              <a:sym typeface="Arial"/>
            </a:endParaRPr>
          </a:p>
        </p:txBody>
      </p:sp>
      <p:pic>
        <p:nvPicPr>
          <p:cNvPr descr="Meninges: Function and Layers, and Health Problems" id="383" name="Google Shape;383;p16"/>
          <p:cNvPicPr preferRelativeResize="0"/>
          <p:nvPr/>
        </p:nvPicPr>
        <p:blipFill rotWithShape="1">
          <a:blip r:embed="rId5">
            <a:alphaModFix/>
          </a:blip>
          <a:srcRect b="0" l="0" r="0" t="0"/>
          <a:stretch/>
        </p:blipFill>
        <p:spPr>
          <a:xfrm>
            <a:off x="6565691" y="2856215"/>
            <a:ext cx="4901783" cy="32678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7"/>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9" name="Google Shape;389;p17"/>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sz="6000">
                <a:solidFill>
                  <a:schemeClr val="lt1"/>
                </a:solidFill>
              </a:rPr>
              <a:t>Where should lumbar punctures be taken from?</a:t>
            </a:r>
            <a:endParaRPr/>
          </a:p>
        </p:txBody>
      </p:sp>
      <p:sp>
        <p:nvSpPr>
          <p:cNvPr id="390" name="Google Shape;390;p17"/>
          <p:cNvSpPr txBox="1"/>
          <p:nvPr/>
        </p:nvSpPr>
        <p:spPr>
          <a:xfrm>
            <a:off x="6279948" y="336583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391" name="Google Shape;391;p17"/>
          <p:cNvGrpSpPr/>
          <p:nvPr/>
        </p:nvGrpSpPr>
        <p:grpSpPr>
          <a:xfrm>
            <a:off x="0" y="5582490"/>
            <a:ext cx="12070081" cy="1297375"/>
            <a:chOff x="0" y="5582490"/>
            <a:chExt cx="12070081" cy="1297375"/>
          </a:xfrm>
        </p:grpSpPr>
        <p:pic>
          <p:nvPicPr>
            <p:cNvPr descr="SHEFFIELD PEER TEACHING SOCIETY" id="392" name="Google Shape;392;p17"/>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393" name="Google Shape;393;p17"/>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394" name="Google Shape;394;p17"/>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395" name="Google Shape;395;p17"/>
          <p:cNvSpPr txBox="1"/>
          <p:nvPr/>
        </p:nvSpPr>
        <p:spPr>
          <a:xfrm>
            <a:off x="1603948" y="2398426"/>
            <a:ext cx="9159707" cy="1815841"/>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L1-2 </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L2-3 </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L3-4 </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L4-5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8"/>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18"/>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sz="6000">
                <a:solidFill>
                  <a:schemeClr val="lt1"/>
                </a:solidFill>
              </a:rPr>
              <a:t>Where should lumbar punctures be taken from?</a:t>
            </a:r>
            <a:endParaRPr/>
          </a:p>
        </p:txBody>
      </p:sp>
      <p:sp>
        <p:nvSpPr>
          <p:cNvPr id="402" name="Google Shape;402;p18"/>
          <p:cNvSpPr txBox="1"/>
          <p:nvPr/>
        </p:nvSpPr>
        <p:spPr>
          <a:xfrm>
            <a:off x="6279948" y="336583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03" name="Google Shape;403;p18"/>
          <p:cNvGrpSpPr/>
          <p:nvPr/>
        </p:nvGrpSpPr>
        <p:grpSpPr>
          <a:xfrm>
            <a:off x="0" y="5582490"/>
            <a:ext cx="12070081" cy="1297375"/>
            <a:chOff x="0" y="5582490"/>
            <a:chExt cx="12070081" cy="1297375"/>
          </a:xfrm>
        </p:grpSpPr>
        <p:pic>
          <p:nvPicPr>
            <p:cNvPr descr="SHEFFIELD PEER TEACHING SOCIETY" id="404" name="Google Shape;404;p18"/>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05" name="Google Shape;405;p18"/>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406" name="Google Shape;406;p18"/>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407" name="Google Shape;407;p18"/>
          <p:cNvSpPr txBox="1"/>
          <p:nvPr/>
        </p:nvSpPr>
        <p:spPr>
          <a:xfrm>
            <a:off x="1603948" y="2398426"/>
            <a:ext cx="915970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C. L3-4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This is to prevent injury to the spinal cord.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The spinal cord ends at L2 to become the cauda equina </a:t>
            </a:r>
            <a:endParaRPr b="0" i="0" sz="1400" u="none" cap="none" strike="noStrike">
              <a:solidFill>
                <a:srgbClr val="000000"/>
              </a:solidFill>
              <a:latin typeface="Arial"/>
              <a:ea typeface="Arial"/>
              <a:cs typeface="Arial"/>
              <a:sym typeface="Arial"/>
            </a:endParaRPr>
          </a:p>
        </p:txBody>
      </p:sp>
      <p:pic>
        <p:nvPicPr>
          <p:cNvPr descr="Cauda equina syndrome" id="408" name="Google Shape;408;p18"/>
          <p:cNvPicPr preferRelativeResize="0"/>
          <p:nvPr/>
        </p:nvPicPr>
        <p:blipFill rotWithShape="1">
          <a:blip r:embed="rId5">
            <a:alphaModFix/>
          </a:blip>
          <a:srcRect b="0" l="0" r="0" t="0"/>
          <a:stretch/>
        </p:blipFill>
        <p:spPr>
          <a:xfrm>
            <a:off x="7045376" y="4161376"/>
            <a:ext cx="2606623" cy="20108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4"/>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6000"/>
              <a:buFont typeface="Calibri"/>
              <a:buNone/>
            </a:pPr>
            <a:r>
              <a:rPr b="1" lang="en-US" sz="2700">
                <a:solidFill>
                  <a:schemeClr val="lt1"/>
                </a:solidFill>
              </a:rPr>
              <a:t>The diagram below shows a cross section of the spinal cord at the level of T8. A lesion in the area marked in red will produce what symptoms?</a:t>
            </a:r>
            <a:endParaRPr sz="2700"/>
          </a:p>
        </p:txBody>
      </p:sp>
      <p:sp>
        <p:nvSpPr>
          <p:cNvPr id="415" name="Google Shape;415;p4"/>
          <p:cNvSpPr txBox="1"/>
          <p:nvPr/>
        </p:nvSpPr>
        <p:spPr>
          <a:xfrm>
            <a:off x="448776" y="2147231"/>
            <a:ext cx="9400200" cy="37440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90000"/>
              </a:lnSpc>
              <a:spcBef>
                <a:spcPts val="640"/>
              </a:spcBef>
              <a:spcAft>
                <a:spcPts val="0"/>
              </a:spcAft>
              <a:buClr>
                <a:schemeClr val="dk1"/>
              </a:buClr>
              <a:buSzPts val="3000"/>
              <a:buFont typeface="Calibri"/>
              <a:buAutoNum type="alphaUcPeriod"/>
            </a:pPr>
            <a:r>
              <a:rPr b="0" i="0" lang="en-US" sz="2000" u="none" cap="none" strike="noStrike">
                <a:solidFill>
                  <a:schemeClr val="dk1"/>
                </a:solidFill>
                <a:latin typeface="Calibri"/>
                <a:ea typeface="Calibri"/>
                <a:cs typeface="Calibri"/>
                <a:sym typeface="Calibri"/>
              </a:rPr>
              <a:t>Absence of motor function in the left leg</a:t>
            </a:r>
            <a:endParaRPr b="0" i="0" sz="2000" u="none" cap="none" strike="noStrike">
              <a:solidFill>
                <a:srgbClr val="000000"/>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2000" u="none" cap="none" strike="noStrike">
                <a:solidFill>
                  <a:schemeClr val="dk1"/>
                </a:solidFill>
                <a:latin typeface="Calibri"/>
                <a:ea typeface="Calibri"/>
                <a:cs typeface="Calibri"/>
                <a:sym typeface="Calibri"/>
              </a:rPr>
              <a:t>Absence of sensory function in the right leg and lower right trunk</a:t>
            </a:r>
            <a:endParaRPr b="0" i="0" sz="2000" u="none" cap="none" strike="noStrike">
              <a:solidFill>
                <a:srgbClr val="000000"/>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2000" u="none" cap="none" strike="noStrike">
                <a:solidFill>
                  <a:schemeClr val="dk1"/>
                </a:solidFill>
                <a:latin typeface="Calibri"/>
                <a:ea typeface="Calibri"/>
                <a:cs typeface="Calibri"/>
                <a:sym typeface="Calibri"/>
              </a:rPr>
              <a:t>Absence of light touch and proprioception to the </a:t>
            </a:r>
            <a:r>
              <a:rPr lang="en-US" sz="2000">
                <a:solidFill>
                  <a:schemeClr val="dk1"/>
                </a:solidFill>
                <a:latin typeface="Calibri"/>
                <a:ea typeface="Calibri"/>
                <a:cs typeface="Calibri"/>
                <a:sym typeface="Calibri"/>
              </a:rPr>
              <a:t>right</a:t>
            </a:r>
            <a:r>
              <a:rPr b="0" i="0" lang="en-US" sz="2000" u="none" cap="none" strike="noStrike">
                <a:solidFill>
                  <a:schemeClr val="dk1"/>
                </a:solidFill>
                <a:latin typeface="Calibri"/>
                <a:ea typeface="Calibri"/>
                <a:cs typeface="Calibri"/>
                <a:sym typeface="Calibri"/>
              </a:rPr>
              <a:t> leg and </a:t>
            </a:r>
            <a:r>
              <a:rPr lang="en-US" sz="2000">
                <a:solidFill>
                  <a:schemeClr val="dk1"/>
                </a:solidFill>
                <a:latin typeface="Calibri"/>
                <a:ea typeface="Calibri"/>
                <a:cs typeface="Calibri"/>
                <a:sym typeface="Calibri"/>
              </a:rPr>
              <a:t>right</a:t>
            </a:r>
            <a:r>
              <a:rPr b="0" i="0" lang="en-US" sz="2000" u="none" cap="none" strike="noStrike">
                <a:solidFill>
                  <a:schemeClr val="dk1"/>
                </a:solidFill>
                <a:latin typeface="Calibri"/>
                <a:ea typeface="Calibri"/>
                <a:cs typeface="Calibri"/>
                <a:sym typeface="Calibri"/>
              </a:rPr>
              <a:t> lower trunk</a:t>
            </a:r>
            <a:endParaRPr b="0" i="0" sz="2000" u="none" cap="none" strike="noStrike">
              <a:solidFill>
                <a:srgbClr val="000000"/>
              </a:solidFill>
              <a:latin typeface="Calibri"/>
              <a:ea typeface="Calibri"/>
              <a:cs typeface="Calibri"/>
              <a:sym typeface="Calibri"/>
            </a:endParaRPr>
          </a:p>
          <a:p>
            <a:pPr indent="-419100" lvl="0" marL="457200" marR="0" rtl="0" algn="l">
              <a:lnSpc>
                <a:spcPct val="90000"/>
              </a:lnSpc>
              <a:spcBef>
                <a:spcPts val="640"/>
              </a:spcBef>
              <a:spcAft>
                <a:spcPts val="0"/>
              </a:spcAft>
              <a:buClr>
                <a:srgbClr val="000000"/>
              </a:buClr>
              <a:buSzPts val="3000"/>
              <a:buFont typeface="Calibri"/>
              <a:buAutoNum type="alphaUcPeriod"/>
            </a:pPr>
            <a:r>
              <a:rPr b="0" i="0" lang="en-US" sz="2000" u="none" cap="none" strike="noStrike">
                <a:solidFill>
                  <a:schemeClr val="dk1"/>
                </a:solidFill>
                <a:latin typeface="Calibri"/>
                <a:ea typeface="Calibri"/>
                <a:cs typeface="Calibri"/>
                <a:sym typeface="Calibri"/>
              </a:rPr>
              <a:t>Absence of sensory function in the right arm and right trunk</a:t>
            </a:r>
            <a:endParaRPr b="0" i="0" sz="2000" u="none" cap="none" strike="noStrike">
              <a:solidFill>
                <a:srgbClr val="000000"/>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16" name="Google Shape;416;p4"/>
          <p:cNvGrpSpPr/>
          <p:nvPr/>
        </p:nvGrpSpPr>
        <p:grpSpPr>
          <a:xfrm>
            <a:off x="0" y="5582490"/>
            <a:ext cx="12070082" cy="1297375"/>
            <a:chOff x="0" y="5582490"/>
            <a:chExt cx="12070082" cy="1297375"/>
          </a:xfrm>
        </p:grpSpPr>
        <p:pic>
          <p:nvPicPr>
            <p:cNvPr descr="SHEFFIELD PEER TEACHING SOCIETY" id="417" name="Google Shape;417;p4"/>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18" name="Google Shape;418;p4"/>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419" name="Google Shape;419;p4"/>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descr="Icon&#10;&#10;Description automatically generated" id="420" name="Google Shape;420;p4"/>
          <p:cNvPicPr preferRelativeResize="0"/>
          <p:nvPr/>
        </p:nvPicPr>
        <p:blipFill rotWithShape="1">
          <a:blip r:embed="rId5">
            <a:alphaModFix/>
          </a:blip>
          <a:srcRect b="0" l="0" r="0" t="0"/>
          <a:stretch/>
        </p:blipFill>
        <p:spPr>
          <a:xfrm>
            <a:off x="8804031" y="3275751"/>
            <a:ext cx="3121394" cy="2615480"/>
          </a:xfrm>
          <a:prstGeom prst="rect">
            <a:avLst/>
          </a:prstGeom>
          <a:noFill/>
          <a:ln>
            <a:noFill/>
          </a:ln>
        </p:spPr>
      </p:pic>
      <p:sp>
        <p:nvSpPr>
          <p:cNvPr id="421" name="Google Shape;421;p4"/>
          <p:cNvSpPr/>
          <p:nvPr/>
        </p:nvSpPr>
        <p:spPr>
          <a:xfrm>
            <a:off x="10160042" y="3721965"/>
            <a:ext cx="204686" cy="193543"/>
          </a:xfrm>
          <a:prstGeom prst="ellipse">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8"/>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p8"/>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Answers</a:t>
            </a:r>
            <a:endParaRPr/>
          </a:p>
        </p:txBody>
      </p:sp>
      <p:sp>
        <p:nvSpPr>
          <p:cNvPr id="428" name="Google Shape;428;p8"/>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29" name="Google Shape;429;p8"/>
          <p:cNvGrpSpPr/>
          <p:nvPr/>
        </p:nvGrpSpPr>
        <p:grpSpPr>
          <a:xfrm>
            <a:off x="0" y="5582490"/>
            <a:ext cx="12070081" cy="1297375"/>
            <a:chOff x="0" y="5582490"/>
            <a:chExt cx="12070081" cy="1297375"/>
          </a:xfrm>
        </p:grpSpPr>
        <p:pic>
          <p:nvPicPr>
            <p:cNvPr descr="SHEFFIELD PEER TEACHING SOCIETY" id="430" name="Google Shape;430;p8"/>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31" name="Google Shape;431;p8"/>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432" name="Google Shape;432;p8"/>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433" name="Google Shape;433;p8"/>
          <p:cNvSpPr txBox="1"/>
          <p:nvPr/>
        </p:nvSpPr>
        <p:spPr>
          <a:xfrm>
            <a:off x="791309" y="2133311"/>
            <a:ext cx="9159707" cy="31085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C - This tract is one of the components of the DCML pathway</a:t>
            </a:r>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The fasciculus gracilis</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Think gracile = grass, for the legs</a:t>
            </a:r>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So, cuneate = arms</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Diagram&#10;&#10;Description automatically generated" id="434" name="Google Shape;434;p8"/>
          <p:cNvPicPr preferRelativeResize="0"/>
          <p:nvPr/>
        </p:nvPicPr>
        <p:blipFill rotWithShape="1">
          <a:blip r:embed="rId5">
            <a:alphaModFix/>
          </a:blip>
          <a:srcRect b="0" l="0" r="0" t="0"/>
          <a:stretch/>
        </p:blipFill>
        <p:spPr>
          <a:xfrm>
            <a:off x="6500813" y="202319"/>
            <a:ext cx="5244369" cy="62910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3"/>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 </a:t>
            </a:r>
            <a:endParaRPr/>
          </a:p>
        </p:txBody>
      </p:sp>
      <p:sp>
        <p:nvSpPr>
          <p:cNvPr id="110" name="Google Shape;110;p3"/>
          <p:cNvSpPr txBox="1"/>
          <p:nvPr/>
        </p:nvSpPr>
        <p:spPr>
          <a:xfrm>
            <a:off x="1306426" y="1856581"/>
            <a:ext cx="9767974" cy="463629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B - Can’t look ‘down and out’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CN IV is the trochlear nerve. This controls the superior oblique muscle which enables the eye to look down and out.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5582490"/>
            <a:ext cx="12070081" cy="1297375"/>
            <a:chOff x="0" y="5582490"/>
            <a:chExt cx="12070081" cy="1297375"/>
          </a:xfrm>
        </p:grpSpPr>
        <p:pic>
          <p:nvPicPr>
            <p:cNvPr descr="SHEFFIELD PEER TEACHING SOCIETY" id="112" name="Google Shape;112;p3"/>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13" name="Google Shape;113;p3"/>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114" name="Google Shape;114;p3"/>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descr="Trochlear nerve palsy and Claude Bernard-Horner syndrome. a Slight... |  Download Scientific Diagram" id="115" name="Google Shape;115;p3"/>
          <p:cNvPicPr preferRelativeResize="0"/>
          <p:nvPr/>
        </p:nvPicPr>
        <p:blipFill rotWithShape="1">
          <a:blip r:embed="rId5">
            <a:alphaModFix/>
          </a:blip>
          <a:srcRect b="0" l="0" r="0" t="0"/>
          <a:stretch/>
        </p:blipFill>
        <p:spPr>
          <a:xfrm>
            <a:off x="6789392" y="3514511"/>
            <a:ext cx="3321050" cy="2824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1"/>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0" name="Google Shape;440;p31"/>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6000"/>
              <a:buFont typeface="Calibri"/>
              <a:buNone/>
            </a:pPr>
            <a:r>
              <a:rPr b="1" lang="en-US" sz="2700">
                <a:solidFill>
                  <a:schemeClr val="lt1"/>
                </a:solidFill>
              </a:rPr>
              <a:t>A 78-year-old man presents to A&amp;E with a suspected stoke. His symptoms include weakness in his left leg, gait apraxia and urinary incontinence. Which artery has been occluded to produce his symptoms?</a:t>
            </a:r>
            <a:endParaRPr sz="2700"/>
          </a:p>
        </p:txBody>
      </p:sp>
      <p:sp>
        <p:nvSpPr>
          <p:cNvPr id="441" name="Google Shape;441;p31"/>
          <p:cNvSpPr txBox="1"/>
          <p:nvPr/>
        </p:nvSpPr>
        <p:spPr>
          <a:xfrm>
            <a:off x="547705" y="2310562"/>
            <a:ext cx="9400200" cy="37440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150000"/>
              </a:lnSpc>
              <a:spcBef>
                <a:spcPts val="640"/>
              </a:spcBef>
              <a:spcAft>
                <a:spcPts val="0"/>
              </a:spcAft>
              <a:buClr>
                <a:schemeClr val="dk1"/>
              </a:buClr>
              <a:buSzPts val="3000"/>
              <a:buFont typeface="Calibri"/>
              <a:buAutoNum type="alphaUcPeriod"/>
            </a:pPr>
            <a:r>
              <a:rPr b="0" i="0" lang="en-US" sz="2000" u="none" cap="none" strike="noStrike">
                <a:solidFill>
                  <a:schemeClr val="dk1"/>
                </a:solidFill>
                <a:latin typeface="Calibri"/>
                <a:ea typeface="Calibri"/>
                <a:cs typeface="Calibri"/>
                <a:sym typeface="Calibri"/>
              </a:rPr>
              <a:t>Right middle cerebral artery</a:t>
            </a:r>
            <a:endParaRPr b="0" i="0" sz="2000" u="none" cap="none" strike="noStrike">
              <a:solidFill>
                <a:srgbClr val="000000"/>
              </a:solidFill>
              <a:latin typeface="Calibri"/>
              <a:ea typeface="Calibri"/>
              <a:cs typeface="Calibri"/>
              <a:sym typeface="Calibri"/>
            </a:endParaRPr>
          </a:p>
          <a:p>
            <a:pPr indent="-419100" lvl="0" marL="457200" marR="0" rtl="0" algn="l">
              <a:lnSpc>
                <a:spcPct val="150000"/>
              </a:lnSpc>
              <a:spcBef>
                <a:spcPts val="640"/>
              </a:spcBef>
              <a:spcAft>
                <a:spcPts val="0"/>
              </a:spcAft>
              <a:buClr>
                <a:srgbClr val="000000"/>
              </a:buClr>
              <a:buSzPts val="3000"/>
              <a:buFont typeface="Calibri"/>
              <a:buAutoNum type="alphaUcPeriod"/>
            </a:pPr>
            <a:r>
              <a:rPr b="0" i="0" lang="en-US" sz="2000" u="none" cap="none" strike="noStrike">
                <a:solidFill>
                  <a:schemeClr val="dk1"/>
                </a:solidFill>
                <a:latin typeface="Calibri"/>
                <a:ea typeface="Calibri"/>
                <a:cs typeface="Calibri"/>
                <a:sym typeface="Calibri"/>
              </a:rPr>
              <a:t>Left middle cerebral artery</a:t>
            </a:r>
            <a:endParaRPr b="0" i="0" sz="2000" u="none" cap="none" strike="noStrike">
              <a:solidFill>
                <a:srgbClr val="000000"/>
              </a:solidFill>
              <a:latin typeface="Calibri"/>
              <a:ea typeface="Calibri"/>
              <a:cs typeface="Calibri"/>
              <a:sym typeface="Calibri"/>
            </a:endParaRPr>
          </a:p>
          <a:p>
            <a:pPr indent="-419100" lvl="0" marL="457200" marR="0" rtl="0" algn="l">
              <a:lnSpc>
                <a:spcPct val="150000"/>
              </a:lnSpc>
              <a:spcBef>
                <a:spcPts val="640"/>
              </a:spcBef>
              <a:spcAft>
                <a:spcPts val="0"/>
              </a:spcAft>
              <a:buClr>
                <a:srgbClr val="000000"/>
              </a:buClr>
              <a:buSzPts val="3000"/>
              <a:buFont typeface="Calibri"/>
              <a:buAutoNum type="alphaUcPeriod"/>
            </a:pPr>
            <a:r>
              <a:rPr b="0" i="0" lang="en-US" sz="2000" u="none" cap="none" strike="noStrike">
                <a:solidFill>
                  <a:schemeClr val="dk1"/>
                </a:solidFill>
                <a:latin typeface="Calibri"/>
                <a:ea typeface="Calibri"/>
                <a:cs typeface="Calibri"/>
                <a:sym typeface="Calibri"/>
              </a:rPr>
              <a:t>Right anterior cerebral artery</a:t>
            </a:r>
            <a:endParaRPr b="0" i="0" sz="2000" u="none" cap="none" strike="noStrike">
              <a:solidFill>
                <a:srgbClr val="000000"/>
              </a:solidFill>
              <a:latin typeface="Calibri"/>
              <a:ea typeface="Calibri"/>
              <a:cs typeface="Calibri"/>
              <a:sym typeface="Calibri"/>
            </a:endParaRPr>
          </a:p>
          <a:p>
            <a:pPr indent="-419100" lvl="0" marL="457200" marR="0" rtl="0" algn="l">
              <a:lnSpc>
                <a:spcPct val="150000"/>
              </a:lnSpc>
              <a:spcBef>
                <a:spcPts val="640"/>
              </a:spcBef>
              <a:spcAft>
                <a:spcPts val="0"/>
              </a:spcAft>
              <a:buClr>
                <a:srgbClr val="000000"/>
              </a:buClr>
              <a:buSzPts val="3000"/>
              <a:buFont typeface="Calibri"/>
              <a:buAutoNum type="alphaUcPeriod"/>
            </a:pPr>
            <a:r>
              <a:rPr b="0" i="0" lang="en-US" sz="2000" u="none" cap="none" strike="noStrike">
                <a:solidFill>
                  <a:schemeClr val="dk1"/>
                </a:solidFill>
                <a:latin typeface="Calibri"/>
                <a:ea typeface="Calibri"/>
                <a:cs typeface="Calibri"/>
                <a:sym typeface="Calibri"/>
              </a:rPr>
              <a:t>Left anterior cerebral artery</a:t>
            </a:r>
            <a:endParaRPr b="0" i="0" sz="2000" u="none" cap="none" strike="noStrike">
              <a:solidFill>
                <a:srgbClr val="000000"/>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42" name="Google Shape;442;p31"/>
          <p:cNvGrpSpPr/>
          <p:nvPr/>
        </p:nvGrpSpPr>
        <p:grpSpPr>
          <a:xfrm>
            <a:off x="0" y="5582490"/>
            <a:ext cx="12070082" cy="1297375"/>
            <a:chOff x="0" y="5582490"/>
            <a:chExt cx="12070082" cy="1297375"/>
          </a:xfrm>
        </p:grpSpPr>
        <p:pic>
          <p:nvPicPr>
            <p:cNvPr descr="SHEFFIELD PEER TEACHING SOCIETY" id="443" name="Google Shape;443;p31"/>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44" name="Google Shape;444;p31"/>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445" name="Google Shape;445;p31"/>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2"/>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1" name="Google Shape;451;p32"/>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Answers</a:t>
            </a:r>
            <a:endParaRPr/>
          </a:p>
        </p:txBody>
      </p:sp>
      <p:sp>
        <p:nvSpPr>
          <p:cNvPr id="452" name="Google Shape;452;p32"/>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53" name="Google Shape;453;p32"/>
          <p:cNvGrpSpPr/>
          <p:nvPr/>
        </p:nvGrpSpPr>
        <p:grpSpPr>
          <a:xfrm>
            <a:off x="0" y="5582490"/>
            <a:ext cx="12070081" cy="1297375"/>
            <a:chOff x="0" y="5582490"/>
            <a:chExt cx="12070081" cy="1297375"/>
          </a:xfrm>
        </p:grpSpPr>
        <p:pic>
          <p:nvPicPr>
            <p:cNvPr descr="SHEFFIELD PEER TEACHING SOCIETY" id="454" name="Google Shape;454;p32"/>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55" name="Google Shape;455;p32"/>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456" name="Google Shape;456;p32"/>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457" name="Google Shape;457;p32"/>
          <p:cNvSpPr txBox="1"/>
          <p:nvPr/>
        </p:nvSpPr>
        <p:spPr>
          <a:xfrm>
            <a:off x="756360" y="1679102"/>
            <a:ext cx="9159707" cy="2246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C - Remember the vascular supply of the brain </a:t>
            </a:r>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and the motor and sensory homunculi</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Cortical homunculus - Wikipedia" id="458" name="Google Shape;458;p32"/>
          <p:cNvPicPr preferRelativeResize="0"/>
          <p:nvPr/>
        </p:nvPicPr>
        <p:blipFill rotWithShape="1">
          <a:blip r:embed="rId5">
            <a:alphaModFix/>
          </a:blip>
          <a:srcRect b="0" l="0" r="0" t="0"/>
          <a:stretch/>
        </p:blipFill>
        <p:spPr>
          <a:xfrm>
            <a:off x="1270017" y="475221"/>
            <a:ext cx="6003281" cy="5907558"/>
          </a:xfrm>
          <a:prstGeom prst="rect">
            <a:avLst/>
          </a:prstGeom>
          <a:noFill/>
          <a:ln>
            <a:noFill/>
          </a:ln>
        </p:spPr>
      </p:pic>
      <p:pic>
        <p:nvPicPr>
          <p:cNvPr descr="Diagram&#10;&#10;Description automatically generated" id="459" name="Google Shape;459;p32"/>
          <p:cNvPicPr preferRelativeResize="0"/>
          <p:nvPr/>
        </p:nvPicPr>
        <p:blipFill rotWithShape="1">
          <a:blip r:embed="rId6">
            <a:alphaModFix/>
          </a:blip>
          <a:srcRect b="0" l="0" r="0" t="0"/>
          <a:stretch/>
        </p:blipFill>
        <p:spPr>
          <a:xfrm>
            <a:off x="7199686" y="1776693"/>
            <a:ext cx="4235954" cy="43224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3"/>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5" name="Google Shape;465;p33"/>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sz="6000">
                <a:solidFill>
                  <a:schemeClr val="lt1"/>
                </a:solidFill>
              </a:rPr>
              <a:t>The straight sinus receives blood from which two vessels</a:t>
            </a:r>
            <a:endParaRPr/>
          </a:p>
        </p:txBody>
      </p:sp>
      <p:sp>
        <p:nvSpPr>
          <p:cNvPr id="466" name="Google Shape;466;p33"/>
          <p:cNvSpPr txBox="1"/>
          <p:nvPr/>
        </p:nvSpPr>
        <p:spPr>
          <a:xfrm>
            <a:off x="6279948" y="336583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67" name="Google Shape;467;p33"/>
          <p:cNvGrpSpPr/>
          <p:nvPr/>
        </p:nvGrpSpPr>
        <p:grpSpPr>
          <a:xfrm>
            <a:off x="0" y="5582490"/>
            <a:ext cx="12070081" cy="1297375"/>
            <a:chOff x="0" y="5582490"/>
            <a:chExt cx="12070081" cy="1297375"/>
          </a:xfrm>
        </p:grpSpPr>
        <p:pic>
          <p:nvPicPr>
            <p:cNvPr descr="SHEFFIELD PEER TEACHING SOCIETY" id="468" name="Google Shape;468;p33"/>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69" name="Google Shape;469;p33"/>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470" name="Google Shape;470;p33"/>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471" name="Google Shape;471;p33"/>
          <p:cNvSpPr txBox="1"/>
          <p:nvPr/>
        </p:nvSpPr>
        <p:spPr>
          <a:xfrm>
            <a:off x="1603948" y="2398426"/>
            <a:ext cx="9159707" cy="1815841"/>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Superior sagittal sinus and emissary veins  </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Transverse sinus and occipital sinus</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Inferior sagittal sinus and superior sagittal sinus </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800"/>
              <a:buFont typeface="Arial"/>
              <a:buAutoNum type="alphaUcPeriod"/>
            </a:pPr>
            <a:r>
              <a:rPr b="0" i="0" lang="en-US" sz="2800" u="none" cap="none" strike="noStrike">
                <a:solidFill>
                  <a:schemeClr val="dk1"/>
                </a:solidFill>
                <a:latin typeface="Calibri"/>
                <a:ea typeface="Calibri"/>
                <a:cs typeface="Calibri"/>
                <a:sym typeface="Calibri"/>
              </a:rPr>
              <a:t>Inferior sagittal sinus and great cerebral vein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4"/>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7" name="Google Shape;477;p34"/>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Answers</a:t>
            </a:r>
            <a:endParaRPr/>
          </a:p>
        </p:txBody>
      </p:sp>
      <p:sp>
        <p:nvSpPr>
          <p:cNvPr id="478" name="Google Shape;478;p34"/>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79" name="Google Shape;479;p34"/>
          <p:cNvGrpSpPr/>
          <p:nvPr/>
        </p:nvGrpSpPr>
        <p:grpSpPr>
          <a:xfrm>
            <a:off x="0" y="5582490"/>
            <a:ext cx="12070081" cy="1297375"/>
            <a:chOff x="0" y="5582490"/>
            <a:chExt cx="12070081" cy="1297375"/>
          </a:xfrm>
        </p:grpSpPr>
        <p:pic>
          <p:nvPicPr>
            <p:cNvPr descr="SHEFFIELD PEER TEACHING SOCIETY" id="480" name="Google Shape;480;p34"/>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81" name="Google Shape;481;p34"/>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482" name="Google Shape;482;p34"/>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483" name="Google Shape;483;p34"/>
          <p:cNvSpPr txBox="1"/>
          <p:nvPr/>
        </p:nvSpPr>
        <p:spPr>
          <a:xfrm>
            <a:off x="1603948" y="2398426"/>
            <a:ext cx="9159707" cy="11695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D – inferior sagittal sinus and the great cerebral vein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Neurovascular Medicine" id="484" name="Google Shape;484;p34"/>
          <p:cNvPicPr preferRelativeResize="0"/>
          <p:nvPr/>
        </p:nvPicPr>
        <p:blipFill rotWithShape="1">
          <a:blip r:embed="rId5">
            <a:alphaModFix/>
          </a:blip>
          <a:srcRect b="0" l="0" r="0" t="0"/>
          <a:stretch/>
        </p:blipFill>
        <p:spPr>
          <a:xfrm>
            <a:off x="5537782" y="21865"/>
            <a:ext cx="6103937"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5"/>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0" name="Google Shape;490;p35"/>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just">
              <a:lnSpc>
                <a:spcPct val="90000"/>
              </a:lnSpc>
              <a:spcBef>
                <a:spcPts val="0"/>
              </a:spcBef>
              <a:spcAft>
                <a:spcPts val="0"/>
              </a:spcAft>
              <a:buClr>
                <a:schemeClr val="lt1"/>
              </a:buClr>
              <a:buSzPct val="238095"/>
              <a:buNone/>
            </a:pPr>
            <a:r>
              <a:rPr b="1" lang="en-US" sz="2800">
                <a:solidFill>
                  <a:schemeClr val="lt1"/>
                </a:solidFill>
              </a:rPr>
              <a:t>A 67-year-old woman with metastatic cancer presents with a peculiar set of symptoms. Imaging of the head shows an obstructive right-sided mass on the base of the skull. A diagnosis of Jugular Foramen Syndrome (Vernet’s Syndrome) is made. Which signs and symptoms would best fit with this diagnosis?</a:t>
            </a:r>
            <a:endParaRPr b="1" sz="2700">
              <a:solidFill>
                <a:schemeClr val="lt1"/>
              </a:solidFill>
            </a:endParaRPr>
          </a:p>
        </p:txBody>
      </p:sp>
      <p:sp>
        <p:nvSpPr>
          <p:cNvPr id="491" name="Google Shape;491;p35"/>
          <p:cNvSpPr txBox="1"/>
          <p:nvPr/>
        </p:nvSpPr>
        <p:spPr>
          <a:xfrm>
            <a:off x="547705" y="2310562"/>
            <a:ext cx="9400200" cy="37440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100000"/>
              </a:lnSpc>
              <a:spcBef>
                <a:spcPts val="640"/>
              </a:spcBef>
              <a:spcAft>
                <a:spcPts val="0"/>
              </a:spcAft>
              <a:buClr>
                <a:schemeClr val="dk1"/>
              </a:buClr>
              <a:buSzPts val="3000"/>
              <a:buFont typeface="Calibri"/>
              <a:buAutoNum type="alphaUcPeriod"/>
            </a:pPr>
            <a:r>
              <a:rPr b="0" i="0" lang="en-US" sz="2000" u="none" cap="none" strike="noStrike">
                <a:solidFill>
                  <a:srgbClr val="000000"/>
                </a:solidFill>
                <a:latin typeface="Arial"/>
                <a:ea typeface="Arial"/>
                <a:cs typeface="Arial"/>
                <a:sym typeface="Arial"/>
              </a:rPr>
              <a:t>Voice hoarseness, tongue deviation to the right, and total right-sided blindness</a:t>
            </a:r>
            <a:endParaRPr/>
          </a:p>
          <a:p>
            <a:pPr indent="-419100" lvl="0" marL="457200" marR="0" rtl="0" algn="l">
              <a:lnSpc>
                <a:spcPct val="100000"/>
              </a:lnSpc>
              <a:spcBef>
                <a:spcPts val="640"/>
              </a:spcBef>
              <a:spcAft>
                <a:spcPts val="0"/>
              </a:spcAft>
              <a:buClr>
                <a:schemeClr val="dk1"/>
              </a:buClr>
              <a:buSzPts val="3000"/>
              <a:buFont typeface="Calibri"/>
              <a:buAutoNum type="alphaUcPeriod"/>
            </a:pPr>
            <a:r>
              <a:rPr b="0" i="0" lang="en-US" sz="2000" u="none" cap="none" strike="noStrike">
                <a:solidFill>
                  <a:srgbClr val="000000"/>
                </a:solidFill>
                <a:latin typeface="Arial"/>
                <a:ea typeface="Arial"/>
                <a:cs typeface="Arial"/>
                <a:sym typeface="Arial"/>
              </a:rPr>
              <a:t>Loss of sensation from right-posterior 1/3 of tongue, voice hoarseness, and a partial loss of the gag-reflex.</a:t>
            </a:r>
            <a:endParaRPr/>
          </a:p>
          <a:p>
            <a:pPr indent="-419100" lvl="0" marL="457200" marR="0" rtl="0" algn="l">
              <a:lnSpc>
                <a:spcPct val="100000"/>
              </a:lnSpc>
              <a:spcBef>
                <a:spcPts val="640"/>
              </a:spcBef>
              <a:spcAft>
                <a:spcPts val="0"/>
              </a:spcAft>
              <a:buClr>
                <a:schemeClr val="dk1"/>
              </a:buClr>
              <a:buSzPts val="3000"/>
              <a:buFont typeface="Calibri"/>
              <a:buAutoNum type="alphaUcPeriod"/>
            </a:pPr>
            <a:r>
              <a:rPr b="0" i="0" lang="en-US" sz="2000" u="none" cap="none" strike="noStrike">
                <a:solidFill>
                  <a:srgbClr val="000000"/>
                </a:solidFill>
                <a:latin typeface="Arial"/>
                <a:ea typeface="Arial"/>
                <a:cs typeface="Arial"/>
                <a:sym typeface="Arial"/>
              </a:rPr>
              <a:t>Weakness lifting the right shoulder, tongue deviation to the right, and a partial loss of the gag-reflex.</a:t>
            </a:r>
            <a:endParaRPr/>
          </a:p>
          <a:p>
            <a:pPr indent="-419100" lvl="0" marL="457200" marR="0" rtl="0" algn="l">
              <a:lnSpc>
                <a:spcPct val="100000"/>
              </a:lnSpc>
              <a:spcBef>
                <a:spcPts val="640"/>
              </a:spcBef>
              <a:spcAft>
                <a:spcPts val="0"/>
              </a:spcAft>
              <a:buClr>
                <a:schemeClr val="dk1"/>
              </a:buClr>
              <a:buSzPts val="3000"/>
              <a:buFont typeface="Calibri"/>
              <a:buAutoNum type="alphaUcPeriod"/>
            </a:pPr>
            <a:r>
              <a:rPr b="0" i="0" lang="en-US" sz="2000" u="none" cap="none" strike="noStrike">
                <a:solidFill>
                  <a:srgbClr val="000000"/>
                </a:solidFill>
                <a:latin typeface="Arial"/>
                <a:ea typeface="Arial"/>
                <a:cs typeface="Arial"/>
                <a:sym typeface="Arial"/>
              </a:rPr>
              <a:t>Loss of taste-sensation from right-anterior 2/3 of tongue, tongue deviation to the right, and loss of gag-reflex..</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492" name="Google Shape;492;p35"/>
          <p:cNvGrpSpPr/>
          <p:nvPr/>
        </p:nvGrpSpPr>
        <p:grpSpPr>
          <a:xfrm>
            <a:off x="0" y="5582490"/>
            <a:ext cx="12070082" cy="1297375"/>
            <a:chOff x="0" y="5582490"/>
            <a:chExt cx="12070082" cy="1297375"/>
          </a:xfrm>
        </p:grpSpPr>
        <p:pic>
          <p:nvPicPr>
            <p:cNvPr descr="SHEFFIELD PEER TEACHING SOCIETY" id="493" name="Google Shape;493;p35"/>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494" name="Google Shape;494;p35"/>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495" name="Google Shape;495;p35"/>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6"/>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1" name="Google Shape;501;p36"/>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Answers</a:t>
            </a:r>
            <a:endParaRPr/>
          </a:p>
        </p:txBody>
      </p:sp>
      <p:sp>
        <p:nvSpPr>
          <p:cNvPr id="502" name="Google Shape;502;p36"/>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503" name="Google Shape;503;p36"/>
          <p:cNvGrpSpPr/>
          <p:nvPr/>
        </p:nvGrpSpPr>
        <p:grpSpPr>
          <a:xfrm>
            <a:off x="0" y="5582490"/>
            <a:ext cx="12070081" cy="1297375"/>
            <a:chOff x="0" y="5582490"/>
            <a:chExt cx="12070081" cy="1297375"/>
          </a:xfrm>
        </p:grpSpPr>
        <p:pic>
          <p:nvPicPr>
            <p:cNvPr descr="SHEFFIELD PEER TEACHING SOCIETY" id="504" name="Google Shape;504;p36"/>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505" name="Google Shape;505;p36"/>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506" name="Google Shape;506;p36"/>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507" name="Google Shape;507;p36"/>
          <p:cNvSpPr txBox="1"/>
          <p:nvPr/>
        </p:nvSpPr>
        <p:spPr>
          <a:xfrm>
            <a:off x="838200" y="2457450"/>
            <a:ext cx="897731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B -</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Arial"/>
                <a:ea typeface="Arial"/>
                <a:cs typeface="Arial"/>
                <a:sym typeface="Arial"/>
              </a:rPr>
              <a:t>The Glossopharyngeal (IX), the Vagus (X), and the Spinal Accessory Nerve (XI) all pass through the Jugular foramen</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7"/>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3" name="Google Shape;513;p37"/>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Feedback</a:t>
            </a:r>
            <a:endParaRPr/>
          </a:p>
        </p:txBody>
      </p:sp>
      <p:sp>
        <p:nvSpPr>
          <p:cNvPr id="514" name="Google Shape;514;p37"/>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515" name="Google Shape;515;p37"/>
          <p:cNvGrpSpPr/>
          <p:nvPr/>
        </p:nvGrpSpPr>
        <p:grpSpPr>
          <a:xfrm>
            <a:off x="0" y="5582490"/>
            <a:ext cx="12070081" cy="1297375"/>
            <a:chOff x="0" y="5582490"/>
            <a:chExt cx="12070081" cy="1297375"/>
          </a:xfrm>
        </p:grpSpPr>
        <p:pic>
          <p:nvPicPr>
            <p:cNvPr descr="SHEFFIELD PEER TEACHING SOCIETY" id="516" name="Google Shape;516;p37"/>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517" name="Google Shape;517;p37"/>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518" name="Google Shape;518;p37"/>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id="519" name="Google Shape;519;p37"/>
          <p:cNvPicPr preferRelativeResize="0"/>
          <p:nvPr/>
        </p:nvPicPr>
        <p:blipFill rotWithShape="1">
          <a:blip r:embed="rId5">
            <a:alphaModFix/>
          </a:blip>
          <a:srcRect b="0" l="0" r="0" t="0"/>
          <a:stretch/>
        </p:blipFill>
        <p:spPr>
          <a:xfrm>
            <a:off x="7478326" y="2058952"/>
            <a:ext cx="3475423" cy="3498138"/>
          </a:xfrm>
          <a:prstGeom prst="rect">
            <a:avLst/>
          </a:prstGeom>
          <a:noFill/>
          <a:ln>
            <a:noFill/>
          </a:ln>
        </p:spPr>
      </p:pic>
      <p:sp>
        <p:nvSpPr>
          <p:cNvPr id="520" name="Google Shape;520;p37"/>
          <p:cNvSpPr txBox="1"/>
          <p:nvPr/>
        </p:nvSpPr>
        <p:spPr>
          <a:xfrm>
            <a:off x="852506" y="2176405"/>
            <a:ext cx="5548313"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If you haven’t done so please scan the QR code to fill out the feedback form!!</a:t>
            </a:r>
            <a:endParaRPr/>
          </a:p>
          <a:p>
            <a:pPr indent="0" lvl="0" marL="0" marR="0" rtl="0" algn="l">
              <a:lnSpc>
                <a:spcPct val="100000"/>
              </a:lnSpc>
              <a:spcBef>
                <a:spcPts val="0"/>
              </a:spcBef>
              <a:spcAft>
                <a:spcPts val="0"/>
              </a:spcAft>
              <a:buNone/>
            </a:pPr>
            <a:br>
              <a:rPr b="0" i="0" lang="en-US" sz="2800" u="none" cap="none" strike="noStrike">
                <a:solidFill>
                  <a:srgbClr val="000000"/>
                </a:solidFill>
                <a:latin typeface="Arial"/>
                <a:ea typeface="Arial"/>
                <a:cs typeface="Arial"/>
                <a:sym typeface="Arial"/>
              </a:rPr>
            </a:br>
            <a:br>
              <a:rPr b="0" i="0" lang="en-US" sz="2800" u="none" cap="none" strike="noStrike">
                <a:solidFill>
                  <a:srgbClr val="000000"/>
                </a:solidFill>
                <a:latin typeface="Arial"/>
                <a:ea typeface="Arial"/>
                <a:cs typeface="Arial"/>
                <a:sym typeface="Arial"/>
              </a:rPr>
            </a:br>
            <a:br>
              <a:rPr b="0" i="0" lang="en-US" sz="2800" u="none" cap="none" strike="noStrike">
                <a:solidFill>
                  <a:srgbClr val="000000"/>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Thank you</a:t>
            </a:r>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409f1fe8fa_0_3"/>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g1409f1fe8fa_0_3"/>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just">
              <a:lnSpc>
                <a:spcPct val="90000"/>
              </a:lnSpc>
              <a:spcBef>
                <a:spcPts val="0"/>
              </a:spcBef>
              <a:spcAft>
                <a:spcPts val="0"/>
              </a:spcAft>
              <a:buClr>
                <a:schemeClr val="lt1"/>
              </a:buClr>
              <a:buSzPct val="222222"/>
              <a:buFont typeface="Calibri"/>
              <a:buNone/>
            </a:pPr>
            <a:r>
              <a:rPr b="1" lang="en-US" sz="2700">
                <a:solidFill>
                  <a:schemeClr val="lt1"/>
                </a:solidFill>
              </a:rPr>
              <a:t> John has been in a car accident whilst driving home from work. He has since been experiencing some confusing symptoms. He cannot move or feel his right leg and he did not feel anything when he spilled hot tea on his left leg. Doctor’s suspect damage to his CNS. Where in the CNS is the lesion located?</a:t>
            </a:r>
            <a:endParaRPr sz="2700"/>
          </a:p>
        </p:txBody>
      </p:sp>
      <p:sp>
        <p:nvSpPr>
          <p:cNvPr id="122" name="Google Shape;122;g1409f1fe8fa_0_3"/>
          <p:cNvSpPr txBox="1"/>
          <p:nvPr/>
        </p:nvSpPr>
        <p:spPr>
          <a:xfrm>
            <a:off x="1388706" y="2243976"/>
            <a:ext cx="9414600" cy="355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431800" lvl="0" marL="457200" marR="0" rtl="0" algn="l">
              <a:lnSpc>
                <a:spcPct val="90000"/>
              </a:lnSpc>
              <a:spcBef>
                <a:spcPts val="64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Left hemisection of the spinal cord </a:t>
            </a:r>
            <a:endParaRPr b="0" i="0" sz="3200" u="none" cap="none" strike="noStrike">
              <a:solidFill>
                <a:schemeClr val="dk1"/>
              </a:solidFill>
              <a:latin typeface="Calibri"/>
              <a:ea typeface="Calibri"/>
              <a:cs typeface="Calibri"/>
              <a:sym typeface="Calibri"/>
            </a:endParaRPr>
          </a:p>
          <a:p>
            <a:pPr indent="-431800" lvl="0" marL="457200" marR="0" rtl="0" algn="l">
              <a:lnSpc>
                <a:spcPct val="90000"/>
              </a:lnSpc>
              <a:spcBef>
                <a:spcPts val="640"/>
              </a:spcBef>
              <a:spcAft>
                <a:spcPts val="0"/>
              </a:spcAft>
              <a:buClr>
                <a:srgbClr val="000000"/>
              </a:buClr>
              <a:buSzPts val="3200"/>
              <a:buFont typeface="Calibri"/>
              <a:buAutoNum type="alphaUcPeriod"/>
            </a:pPr>
            <a:r>
              <a:rPr b="0" i="0" lang="en-US" sz="3200" u="none" cap="none" strike="noStrike">
                <a:solidFill>
                  <a:schemeClr val="dk1"/>
                </a:solidFill>
                <a:latin typeface="Calibri"/>
                <a:ea typeface="Calibri"/>
                <a:cs typeface="Calibri"/>
                <a:sym typeface="Calibri"/>
              </a:rPr>
              <a:t>Right fasciculus gracilis</a:t>
            </a:r>
            <a:endParaRPr b="0" i="0" sz="3200" u="none" cap="none" strike="noStrike">
              <a:solidFill>
                <a:srgbClr val="000000"/>
              </a:solidFill>
              <a:latin typeface="Calibri"/>
              <a:ea typeface="Calibri"/>
              <a:cs typeface="Calibri"/>
              <a:sym typeface="Calibri"/>
            </a:endParaRPr>
          </a:p>
          <a:p>
            <a:pPr indent="-431800" lvl="0" marL="457200" marR="0" rtl="0" algn="l">
              <a:lnSpc>
                <a:spcPct val="90000"/>
              </a:lnSpc>
              <a:spcBef>
                <a:spcPts val="640"/>
              </a:spcBef>
              <a:spcAft>
                <a:spcPts val="0"/>
              </a:spcAft>
              <a:buClr>
                <a:srgbClr val="000000"/>
              </a:buClr>
              <a:buSzPts val="3200"/>
              <a:buFont typeface="Calibri"/>
              <a:buAutoNum type="alphaUcPeriod"/>
            </a:pPr>
            <a:r>
              <a:rPr b="0" i="0" lang="en-US" sz="3200" u="none" cap="none" strike="noStrike">
                <a:solidFill>
                  <a:srgbClr val="000000"/>
                </a:solidFill>
                <a:latin typeface="Calibri"/>
                <a:ea typeface="Calibri"/>
                <a:cs typeface="Calibri"/>
                <a:sym typeface="Calibri"/>
              </a:rPr>
              <a:t>Right hemisection of the spinal cord</a:t>
            </a:r>
            <a:endParaRPr b="0" i="0" sz="3200" u="none" cap="none" strike="noStrike">
              <a:solidFill>
                <a:srgbClr val="000000"/>
              </a:solidFill>
              <a:latin typeface="Calibri"/>
              <a:ea typeface="Calibri"/>
              <a:cs typeface="Calibri"/>
              <a:sym typeface="Calibri"/>
            </a:endParaRPr>
          </a:p>
          <a:p>
            <a:pPr indent="-431800" lvl="0" marL="457200" marR="0" rtl="0" algn="l">
              <a:lnSpc>
                <a:spcPct val="90000"/>
              </a:lnSpc>
              <a:spcBef>
                <a:spcPts val="640"/>
              </a:spcBef>
              <a:spcAft>
                <a:spcPts val="0"/>
              </a:spcAft>
              <a:buClr>
                <a:srgbClr val="000000"/>
              </a:buClr>
              <a:buSzPts val="3200"/>
              <a:buFont typeface="Calibri"/>
              <a:buAutoNum type="alphaUcPeriod"/>
            </a:pPr>
            <a:r>
              <a:rPr b="0" i="0" lang="en-US" sz="3200" u="none" cap="none" strike="noStrike">
                <a:solidFill>
                  <a:schemeClr val="dk1"/>
                </a:solidFill>
                <a:latin typeface="Calibri"/>
                <a:ea typeface="Calibri"/>
                <a:cs typeface="Calibri"/>
                <a:sym typeface="Calibri"/>
              </a:rPr>
              <a:t>Subthalamic nucleus</a:t>
            </a:r>
            <a:endParaRPr b="0" i="0" sz="32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123" name="Google Shape;123;g1409f1fe8fa_0_3"/>
          <p:cNvGrpSpPr/>
          <p:nvPr/>
        </p:nvGrpSpPr>
        <p:grpSpPr>
          <a:xfrm>
            <a:off x="0" y="5582490"/>
            <a:ext cx="12070082" cy="1297375"/>
            <a:chOff x="0" y="5582490"/>
            <a:chExt cx="12070082" cy="1297375"/>
          </a:xfrm>
        </p:grpSpPr>
        <p:pic>
          <p:nvPicPr>
            <p:cNvPr descr="SHEFFIELD PEER TEACHING SOCIETY" id="124" name="Google Shape;124;g1409f1fe8fa_0_3"/>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25" name="Google Shape;125;g1409f1fe8fa_0_3"/>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126" name="Google Shape;126;g1409f1fe8fa_0_3"/>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409f1fe8fa_0_56"/>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g1409f1fe8fa_0_56"/>
          <p:cNvSpPr txBox="1"/>
          <p:nvPr>
            <p:ph type="title"/>
          </p:nvPr>
        </p:nvSpPr>
        <p:spPr>
          <a:xfrm>
            <a:off x="464525" y="365125"/>
            <a:ext cx="11277300" cy="13257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133" name="Google Shape;133;g1409f1fe8fa_0_56"/>
          <p:cNvSpPr txBox="1"/>
          <p:nvPr/>
        </p:nvSpPr>
        <p:spPr>
          <a:xfrm>
            <a:off x="657556" y="2032001"/>
            <a:ext cx="9414600" cy="355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C - Right hemisection</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of the spinal cord </a:t>
            </a:r>
            <a:endParaRPr b="0" i="0" sz="1400" u="none" cap="none" strike="noStrike">
              <a:solidFill>
                <a:srgbClr val="000000"/>
              </a:solidFill>
              <a:latin typeface="Arial"/>
              <a:ea typeface="Arial"/>
              <a:cs typeface="Arial"/>
              <a:sym typeface="Arial"/>
            </a:endParaRPr>
          </a:p>
        </p:txBody>
      </p:sp>
      <p:grpSp>
        <p:nvGrpSpPr>
          <p:cNvPr id="134" name="Google Shape;134;g1409f1fe8fa_0_56"/>
          <p:cNvGrpSpPr/>
          <p:nvPr/>
        </p:nvGrpSpPr>
        <p:grpSpPr>
          <a:xfrm>
            <a:off x="0" y="5582490"/>
            <a:ext cx="12070082" cy="1297375"/>
            <a:chOff x="0" y="5582490"/>
            <a:chExt cx="12070082" cy="1297375"/>
          </a:xfrm>
        </p:grpSpPr>
        <p:pic>
          <p:nvPicPr>
            <p:cNvPr descr="SHEFFIELD PEER TEACHING SOCIETY" id="135" name="Google Shape;135;g1409f1fe8fa_0_56"/>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36" name="Google Shape;136;g1409f1fe8fa_0_56"/>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137" name="Google Shape;137;g1409f1fe8fa_0_56"/>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id="138" name="Google Shape;138;g1409f1fe8fa_0_56"/>
          <p:cNvPicPr preferRelativeResize="0"/>
          <p:nvPr/>
        </p:nvPicPr>
        <p:blipFill rotWithShape="1">
          <a:blip r:embed="rId5">
            <a:alphaModFix/>
          </a:blip>
          <a:srcRect b="0" l="0" r="0" t="0"/>
          <a:stretch/>
        </p:blipFill>
        <p:spPr>
          <a:xfrm>
            <a:off x="5275725" y="1921025"/>
            <a:ext cx="5999476" cy="4021800"/>
          </a:xfrm>
          <a:prstGeom prst="rect">
            <a:avLst/>
          </a:prstGeom>
          <a:noFill/>
          <a:ln>
            <a:noFill/>
          </a:ln>
        </p:spPr>
      </p:pic>
      <p:pic>
        <p:nvPicPr>
          <p:cNvPr descr="the spinal cord cross section - Google Search | Spinal nerves anatomy,  Nerve anatomy, Anatomy" id="139" name="Google Shape;139;g1409f1fe8fa_0_56"/>
          <p:cNvPicPr preferRelativeResize="0"/>
          <p:nvPr/>
        </p:nvPicPr>
        <p:blipFill rotWithShape="1">
          <a:blip r:embed="rId6">
            <a:alphaModFix/>
          </a:blip>
          <a:srcRect b="0" l="0" r="0" t="0"/>
          <a:stretch/>
        </p:blipFill>
        <p:spPr>
          <a:xfrm>
            <a:off x="2417000" y="1275499"/>
            <a:ext cx="7372350" cy="45530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6"/>
          <p:cNvSpPr txBox="1"/>
          <p:nvPr>
            <p:ph type="title"/>
          </p:nvPr>
        </p:nvSpPr>
        <p:spPr>
          <a:xfrm>
            <a:off x="369950" y="365125"/>
            <a:ext cx="11500500" cy="15651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100">
                <a:solidFill>
                  <a:schemeClr val="lt1"/>
                </a:solidFill>
              </a:rPr>
              <a:t>What component of the basal ganglia is shown by the blue arrow?</a:t>
            </a:r>
            <a:endParaRPr sz="3659"/>
          </a:p>
        </p:txBody>
      </p:sp>
      <p:sp>
        <p:nvSpPr>
          <p:cNvPr id="146" name="Google Shape;146;p6"/>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147" name="Google Shape;147;p6"/>
          <p:cNvGrpSpPr/>
          <p:nvPr/>
        </p:nvGrpSpPr>
        <p:grpSpPr>
          <a:xfrm>
            <a:off x="0" y="5582490"/>
            <a:ext cx="12070081" cy="1297375"/>
            <a:chOff x="0" y="5582490"/>
            <a:chExt cx="12070081" cy="1297375"/>
          </a:xfrm>
        </p:grpSpPr>
        <p:pic>
          <p:nvPicPr>
            <p:cNvPr descr="SHEFFIELD PEER TEACHING SOCIETY" id="148" name="Google Shape;148;p6"/>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49" name="Google Shape;149;p6"/>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150" name="Google Shape;150;p6"/>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descr="Know Your Brain: Basal Ganglia" id="151" name="Google Shape;151;p6"/>
          <p:cNvPicPr preferRelativeResize="0"/>
          <p:nvPr/>
        </p:nvPicPr>
        <p:blipFill rotWithShape="1">
          <a:blip r:embed="rId5">
            <a:alphaModFix/>
          </a:blip>
          <a:srcRect b="0" l="0" r="0" t="0"/>
          <a:stretch/>
        </p:blipFill>
        <p:spPr>
          <a:xfrm>
            <a:off x="6743361" y="2384577"/>
            <a:ext cx="4610439" cy="3266169"/>
          </a:xfrm>
          <a:prstGeom prst="rect">
            <a:avLst/>
          </a:prstGeom>
          <a:noFill/>
          <a:ln>
            <a:noFill/>
          </a:ln>
        </p:spPr>
      </p:pic>
      <p:cxnSp>
        <p:nvCxnSpPr>
          <p:cNvPr id="152" name="Google Shape;152;p6"/>
          <p:cNvCxnSpPr/>
          <p:nvPr/>
        </p:nvCxnSpPr>
        <p:spPr>
          <a:xfrm flipH="1" rot="10800000">
            <a:off x="6573815" y="4398157"/>
            <a:ext cx="2556000" cy="1044000"/>
          </a:xfrm>
          <a:prstGeom prst="straightConnector1">
            <a:avLst/>
          </a:prstGeom>
          <a:noFill/>
          <a:ln cap="flat" cmpd="sng" w="28575">
            <a:solidFill>
              <a:schemeClr val="accent1"/>
            </a:solidFill>
            <a:prstDash val="solid"/>
            <a:miter lim="800000"/>
            <a:headEnd len="sm" w="sm" type="none"/>
            <a:tailEnd len="med" w="med" type="triangle"/>
          </a:ln>
        </p:spPr>
      </p:cxnSp>
      <p:sp>
        <p:nvSpPr>
          <p:cNvPr id="153" name="Google Shape;153;p6"/>
          <p:cNvSpPr txBox="1"/>
          <p:nvPr/>
        </p:nvSpPr>
        <p:spPr>
          <a:xfrm>
            <a:off x="1678898" y="2384577"/>
            <a:ext cx="3769800" cy="2308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Amygdala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Globus pallidus</a:t>
            </a:r>
            <a:endParaRPr b="0" i="0" sz="3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Putamen</a:t>
            </a:r>
            <a:endParaRPr b="0" i="0" sz="36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3600"/>
              <a:buFont typeface="Calibri"/>
              <a:buAutoNum type="alphaUcPeriod"/>
            </a:pPr>
            <a:r>
              <a:rPr b="0" i="0" lang="en-US" sz="3600" u="none" cap="none" strike="noStrike">
                <a:solidFill>
                  <a:schemeClr val="dk1"/>
                </a:solidFill>
                <a:latin typeface="Calibri"/>
                <a:ea typeface="Calibri"/>
                <a:cs typeface="Calibri"/>
                <a:sym typeface="Calibri"/>
              </a:rPr>
              <a:t>Thalamus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p:nvPr/>
        </p:nvSpPr>
        <p:spPr>
          <a:xfrm>
            <a:off x="137710" y="5650746"/>
            <a:ext cx="1089552" cy="117260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7"/>
          <p:cNvSpPr txBox="1"/>
          <p:nvPr>
            <p:ph type="title"/>
          </p:nvPr>
        </p:nvSpPr>
        <p:spPr>
          <a:xfrm>
            <a:off x="838200" y="365125"/>
            <a:ext cx="10515600" cy="1325563"/>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160" name="Google Shape;160;p7"/>
          <p:cNvSpPr txBox="1"/>
          <p:nvPr/>
        </p:nvSpPr>
        <p:spPr>
          <a:xfrm>
            <a:off x="6855787" y="3530002"/>
            <a:ext cx="4483707" cy="14939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800"/>
              <a:buFont typeface="Arial"/>
              <a:buNone/>
            </a:pPr>
            <a:r>
              <a:t/>
            </a:r>
            <a:endParaRPr b="0" i="0" sz="3200" u="none" cap="none" strike="noStrike">
              <a:solidFill>
                <a:schemeClr val="dk1"/>
              </a:solidFill>
              <a:latin typeface="Calibri"/>
              <a:ea typeface="Calibri"/>
              <a:cs typeface="Calibri"/>
              <a:sym typeface="Calibri"/>
            </a:endParaRPr>
          </a:p>
        </p:txBody>
      </p:sp>
      <p:grpSp>
        <p:nvGrpSpPr>
          <p:cNvPr id="161" name="Google Shape;161;p7"/>
          <p:cNvGrpSpPr/>
          <p:nvPr/>
        </p:nvGrpSpPr>
        <p:grpSpPr>
          <a:xfrm>
            <a:off x="0" y="5582490"/>
            <a:ext cx="12070081" cy="1297375"/>
            <a:chOff x="0" y="5582490"/>
            <a:chExt cx="12070081" cy="1297375"/>
          </a:xfrm>
        </p:grpSpPr>
        <p:pic>
          <p:nvPicPr>
            <p:cNvPr descr="SHEFFIELD PEER TEACHING SOCIETY" id="162" name="Google Shape;162;p7"/>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63" name="Google Shape;163;p7"/>
            <p:cNvPicPr preferRelativeResize="0"/>
            <p:nvPr/>
          </p:nvPicPr>
          <p:blipFill rotWithShape="1">
            <a:blip r:embed="rId4">
              <a:alphaModFix/>
            </a:blip>
            <a:srcRect b="0" l="0" r="0" t="0"/>
            <a:stretch/>
          </p:blipFill>
          <p:spPr>
            <a:xfrm>
              <a:off x="10763655" y="6054562"/>
              <a:ext cx="1306426" cy="768786"/>
            </a:xfrm>
            <a:prstGeom prst="rect">
              <a:avLst/>
            </a:prstGeom>
            <a:noFill/>
            <a:ln>
              <a:noFill/>
            </a:ln>
          </p:spPr>
        </p:pic>
      </p:grpSp>
      <p:sp>
        <p:nvSpPr>
          <p:cNvPr id="164" name="Google Shape;164;p7"/>
          <p:cNvSpPr txBox="1"/>
          <p:nvPr>
            <p:ph idx="11" type="ftr"/>
          </p:nvPr>
        </p:nvSpPr>
        <p:spPr>
          <a:xfrm>
            <a:off x="1349181" y="6173037"/>
            <a:ext cx="9335310" cy="55015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
        <p:nvSpPr>
          <p:cNvPr id="165" name="Google Shape;165;p7"/>
          <p:cNvSpPr txBox="1"/>
          <p:nvPr/>
        </p:nvSpPr>
        <p:spPr>
          <a:xfrm>
            <a:off x="1678898" y="2384577"/>
            <a:ext cx="3769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A- Amygdala</a:t>
            </a:r>
            <a:endParaRPr b="0" i="0" sz="1400" u="none" cap="none" strike="noStrike">
              <a:solidFill>
                <a:srgbClr val="000000"/>
              </a:solidFill>
              <a:latin typeface="Arial"/>
              <a:ea typeface="Arial"/>
              <a:cs typeface="Arial"/>
              <a:sym typeface="Arial"/>
            </a:endParaRPr>
          </a:p>
        </p:txBody>
      </p:sp>
      <p:pic>
        <p:nvPicPr>
          <p:cNvPr descr="Basal ganglia - Wikipedia" id="166" name="Google Shape;166;p7"/>
          <p:cNvPicPr preferRelativeResize="0"/>
          <p:nvPr/>
        </p:nvPicPr>
        <p:blipFill rotWithShape="1">
          <a:blip r:embed="rId5">
            <a:alphaModFix/>
          </a:blip>
          <a:srcRect b="0" l="0" r="0" t="0"/>
          <a:stretch/>
        </p:blipFill>
        <p:spPr>
          <a:xfrm>
            <a:off x="4214110" y="2081687"/>
            <a:ext cx="6993352" cy="4091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409f1fe8fa_0_14"/>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g1409f1fe8fa_0_14"/>
          <p:cNvSpPr txBox="1"/>
          <p:nvPr>
            <p:ph type="title"/>
          </p:nvPr>
        </p:nvSpPr>
        <p:spPr>
          <a:xfrm>
            <a:off x="448775" y="365125"/>
            <a:ext cx="11331900" cy="15003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lt1"/>
              </a:buClr>
              <a:buSzPts val="6000"/>
              <a:buFont typeface="Calibri"/>
              <a:buNone/>
            </a:pPr>
            <a:r>
              <a:rPr b="1" lang="en-US" sz="2700">
                <a:solidFill>
                  <a:schemeClr val="lt1"/>
                </a:solidFill>
              </a:rPr>
              <a:t> Cerebrospinal fluid is found in the brain’s ventricles and the subarachnoid space. The total volume of CSF is replaced around four times a day. How is CSF drained from subarachnoid space into the venous system?</a:t>
            </a:r>
            <a:endParaRPr sz="2700"/>
          </a:p>
        </p:txBody>
      </p:sp>
      <p:sp>
        <p:nvSpPr>
          <p:cNvPr id="173" name="Google Shape;173;g1409f1fe8fa_0_14"/>
          <p:cNvSpPr txBox="1"/>
          <p:nvPr/>
        </p:nvSpPr>
        <p:spPr>
          <a:xfrm>
            <a:off x="1349181" y="2032001"/>
            <a:ext cx="9414600" cy="355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406400" lvl="0" marL="457200" marR="0" rtl="0" algn="l">
              <a:lnSpc>
                <a:spcPct val="90000"/>
              </a:lnSpc>
              <a:spcBef>
                <a:spcPts val="640"/>
              </a:spcBef>
              <a:spcAft>
                <a:spcPts val="0"/>
              </a:spcAft>
              <a:buClr>
                <a:schemeClr val="dk1"/>
              </a:buClr>
              <a:buSzPts val="2800"/>
              <a:buFont typeface="Calibri"/>
              <a:buAutoNum type="alphaUcPeriod"/>
            </a:pPr>
            <a:r>
              <a:rPr b="0" i="0" lang="en-US" sz="2800" u="none" cap="none" strike="noStrike">
                <a:solidFill>
                  <a:schemeClr val="dk1"/>
                </a:solidFill>
                <a:latin typeface="Calibri"/>
                <a:ea typeface="Calibri"/>
                <a:cs typeface="Calibri"/>
                <a:sym typeface="Calibri"/>
              </a:rPr>
              <a:t>Via arachnoid granulations in the superior sagittal sinus</a:t>
            </a:r>
            <a:endParaRPr b="0" i="0" sz="2800" u="none" cap="none" strike="noStrike">
              <a:solidFill>
                <a:schemeClr val="dk1"/>
              </a:solidFill>
              <a:latin typeface="Calibri"/>
              <a:ea typeface="Calibri"/>
              <a:cs typeface="Calibri"/>
              <a:sym typeface="Calibri"/>
            </a:endParaRPr>
          </a:p>
          <a:p>
            <a:pPr indent="-406400" lvl="0" marL="457200" marR="0" rtl="0" algn="l">
              <a:lnSpc>
                <a:spcPct val="90000"/>
              </a:lnSpc>
              <a:spcBef>
                <a:spcPts val="640"/>
              </a:spcBef>
              <a:spcAft>
                <a:spcPts val="0"/>
              </a:spcAft>
              <a:buClr>
                <a:srgbClr val="000000"/>
              </a:buClr>
              <a:buSzPts val="2800"/>
              <a:buFont typeface="Calibri"/>
              <a:buAutoNum type="alphaUcPeriod"/>
            </a:pPr>
            <a:r>
              <a:rPr b="0" i="0" lang="en-US" sz="2800" u="none" cap="none" strike="noStrike">
                <a:solidFill>
                  <a:schemeClr val="dk1"/>
                </a:solidFill>
                <a:latin typeface="Calibri"/>
                <a:ea typeface="Calibri"/>
                <a:cs typeface="Calibri"/>
                <a:sym typeface="Calibri"/>
              </a:rPr>
              <a:t>Via small protrusions of the pia mater</a:t>
            </a:r>
            <a:endParaRPr b="0" i="0" sz="2800" u="none" cap="none" strike="noStrike">
              <a:solidFill>
                <a:srgbClr val="000000"/>
              </a:solidFill>
              <a:latin typeface="Calibri"/>
              <a:ea typeface="Calibri"/>
              <a:cs typeface="Calibri"/>
              <a:sym typeface="Calibri"/>
            </a:endParaRPr>
          </a:p>
          <a:p>
            <a:pPr indent="-406400" lvl="0" marL="457200" marR="0" rtl="0" algn="l">
              <a:lnSpc>
                <a:spcPct val="90000"/>
              </a:lnSpc>
              <a:spcBef>
                <a:spcPts val="640"/>
              </a:spcBef>
              <a:spcAft>
                <a:spcPts val="0"/>
              </a:spcAft>
              <a:buClr>
                <a:srgbClr val="000000"/>
              </a:buClr>
              <a:buSzPts val="2800"/>
              <a:buFont typeface="Calibri"/>
              <a:buAutoNum type="alphaUcPeriod"/>
            </a:pPr>
            <a:r>
              <a:rPr b="0" i="0" lang="en-US" sz="2800" u="none" cap="none" strike="noStrike">
                <a:solidFill>
                  <a:schemeClr val="dk1"/>
                </a:solidFill>
                <a:latin typeface="Calibri"/>
                <a:ea typeface="Calibri"/>
                <a:cs typeface="Calibri"/>
                <a:sym typeface="Calibri"/>
              </a:rPr>
              <a:t>Via the choroid plexus</a:t>
            </a:r>
            <a:endParaRPr b="0" i="0" sz="2800" u="none" cap="none" strike="noStrike">
              <a:solidFill>
                <a:srgbClr val="000000"/>
              </a:solidFill>
              <a:latin typeface="Calibri"/>
              <a:ea typeface="Calibri"/>
              <a:cs typeface="Calibri"/>
              <a:sym typeface="Calibri"/>
            </a:endParaRPr>
          </a:p>
          <a:p>
            <a:pPr indent="-406400" lvl="0" marL="457200" marR="0" rtl="0" algn="l">
              <a:lnSpc>
                <a:spcPct val="90000"/>
              </a:lnSpc>
              <a:spcBef>
                <a:spcPts val="640"/>
              </a:spcBef>
              <a:spcAft>
                <a:spcPts val="0"/>
              </a:spcAft>
              <a:buClr>
                <a:srgbClr val="000000"/>
              </a:buClr>
              <a:buSzPts val="2800"/>
              <a:buFont typeface="Calibri"/>
              <a:buAutoNum type="alphaUcPeriod"/>
            </a:pPr>
            <a:r>
              <a:rPr b="0" i="0" lang="en-US" sz="2800" u="none" cap="none" strike="noStrike">
                <a:solidFill>
                  <a:schemeClr val="dk1"/>
                </a:solidFill>
                <a:latin typeface="Calibri"/>
                <a:ea typeface="Calibri"/>
                <a:cs typeface="Calibri"/>
                <a:sym typeface="Calibri"/>
              </a:rPr>
              <a:t>Via the cerebral aqueduct</a:t>
            </a:r>
            <a:endParaRPr b="0" i="0" sz="2800" u="none" cap="none" strike="noStrike">
              <a:solidFill>
                <a:schemeClr val="dk1"/>
              </a:solidFill>
              <a:latin typeface="Calibri"/>
              <a:ea typeface="Calibri"/>
              <a:cs typeface="Calibri"/>
              <a:sym typeface="Calibri"/>
            </a:endParaRPr>
          </a:p>
          <a:p>
            <a:pPr indent="0" lvl="0" marL="457200" marR="0" rtl="0" algn="l">
              <a:lnSpc>
                <a:spcPct val="90000"/>
              </a:lnSpc>
              <a:spcBef>
                <a:spcPts val="64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174" name="Google Shape;174;g1409f1fe8fa_0_14"/>
          <p:cNvGrpSpPr/>
          <p:nvPr/>
        </p:nvGrpSpPr>
        <p:grpSpPr>
          <a:xfrm>
            <a:off x="0" y="5582490"/>
            <a:ext cx="12070082" cy="1297375"/>
            <a:chOff x="0" y="5582490"/>
            <a:chExt cx="12070082" cy="1297375"/>
          </a:xfrm>
        </p:grpSpPr>
        <p:pic>
          <p:nvPicPr>
            <p:cNvPr descr="SHEFFIELD PEER TEACHING SOCIETY" id="175" name="Google Shape;175;g1409f1fe8fa_0_14"/>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76" name="Google Shape;176;g1409f1fe8fa_0_14"/>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177" name="Google Shape;177;g1409f1fe8fa_0_14"/>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409f1fe8fa_0_67"/>
          <p:cNvSpPr/>
          <p:nvPr/>
        </p:nvSpPr>
        <p:spPr>
          <a:xfrm>
            <a:off x="137710" y="5650746"/>
            <a:ext cx="1089600" cy="11727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g1409f1fe8fa_0_67"/>
          <p:cNvSpPr txBox="1"/>
          <p:nvPr>
            <p:ph type="title"/>
          </p:nvPr>
        </p:nvSpPr>
        <p:spPr>
          <a:xfrm>
            <a:off x="464525" y="365125"/>
            <a:ext cx="11277300" cy="1325700"/>
          </a:xfrm>
          <a:prstGeom prst="rect">
            <a:avLst/>
          </a:prstGeom>
          <a:solidFill>
            <a:srgbClr val="293267"/>
          </a:solidFill>
          <a:ln cap="flat" cmpd="sng" w="9525">
            <a:solidFill>
              <a:srgbClr val="293267"/>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b="1" lang="en-US" sz="6000">
                <a:solidFill>
                  <a:schemeClr val="lt1"/>
                </a:solidFill>
              </a:rPr>
              <a:t>Answer</a:t>
            </a:r>
            <a:endParaRPr/>
          </a:p>
        </p:txBody>
      </p:sp>
      <p:sp>
        <p:nvSpPr>
          <p:cNvPr id="184" name="Google Shape;184;g1409f1fe8fa_0_67"/>
          <p:cNvSpPr txBox="1"/>
          <p:nvPr/>
        </p:nvSpPr>
        <p:spPr>
          <a:xfrm>
            <a:off x="657549" y="2032000"/>
            <a:ext cx="11084400" cy="355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40"/>
              </a:spcBef>
              <a:spcAft>
                <a:spcPts val="0"/>
              </a:spcAft>
              <a:buClr>
                <a:schemeClr val="dk1"/>
              </a:buClr>
              <a:buSzPts val="800"/>
              <a:buFont typeface="Arial"/>
              <a:buNone/>
            </a:pPr>
            <a:r>
              <a:rPr b="0" i="0" lang="en-US" sz="3200" u="none" cap="none" strike="noStrike">
                <a:solidFill>
                  <a:schemeClr val="dk1"/>
                </a:solidFill>
                <a:latin typeface="Calibri"/>
                <a:ea typeface="Calibri"/>
                <a:cs typeface="Calibri"/>
                <a:sym typeface="Calibri"/>
              </a:rPr>
              <a:t>A - Via arachnoid granulations in the superior sagittal sinus</a:t>
            </a:r>
            <a:endParaRPr b="0" i="0" sz="1400" u="none" cap="none" strike="noStrike">
              <a:solidFill>
                <a:srgbClr val="000000"/>
              </a:solidFill>
              <a:latin typeface="Arial"/>
              <a:ea typeface="Arial"/>
              <a:cs typeface="Arial"/>
              <a:sym typeface="Arial"/>
            </a:endParaRPr>
          </a:p>
        </p:txBody>
      </p:sp>
      <p:grpSp>
        <p:nvGrpSpPr>
          <p:cNvPr id="185" name="Google Shape;185;g1409f1fe8fa_0_67"/>
          <p:cNvGrpSpPr/>
          <p:nvPr/>
        </p:nvGrpSpPr>
        <p:grpSpPr>
          <a:xfrm>
            <a:off x="0" y="5582490"/>
            <a:ext cx="12070082" cy="1297375"/>
            <a:chOff x="0" y="5582490"/>
            <a:chExt cx="12070082" cy="1297375"/>
          </a:xfrm>
        </p:grpSpPr>
        <p:pic>
          <p:nvPicPr>
            <p:cNvPr descr="SHEFFIELD PEER TEACHING SOCIETY" id="186" name="Google Shape;186;g1409f1fe8fa_0_67"/>
            <p:cNvPicPr preferRelativeResize="0"/>
            <p:nvPr/>
          </p:nvPicPr>
          <p:blipFill rotWithShape="1">
            <a:blip r:embed="rId3">
              <a:alphaModFix/>
            </a:blip>
            <a:srcRect b="0" l="0" r="0" t="0"/>
            <a:stretch/>
          </p:blipFill>
          <p:spPr>
            <a:xfrm>
              <a:off x="0" y="5582490"/>
              <a:ext cx="1306426" cy="1297375"/>
            </a:xfrm>
            <a:prstGeom prst="rect">
              <a:avLst/>
            </a:prstGeom>
            <a:noFill/>
            <a:ln>
              <a:noFill/>
            </a:ln>
          </p:spPr>
        </p:pic>
        <p:pic>
          <p:nvPicPr>
            <p:cNvPr descr="Sheffield Medical Society" id="187" name="Google Shape;187;g1409f1fe8fa_0_67"/>
            <p:cNvPicPr preferRelativeResize="0"/>
            <p:nvPr/>
          </p:nvPicPr>
          <p:blipFill rotWithShape="1">
            <a:blip r:embed="rId4">
              <a:alphaModFix/>
            </a:blip>
            <a:srcRect b="0" l="0" r="0" t="0"/>
            <a:stretch/>
          </p:blipFill>
          <p:spPr>
            <a:xfrm>
              <a:off x="10763655" y="6054562"/>
              <a:ext cx="1306427" cy="768786"/>
            </a:xfrm>
            <a:prstGeom prst="rect">
              <a:avLst/>
            </a:prstGeom>
            <a:noFill/>
            <a:ln>
              <a:noFill/>
            </a:ln>
          </p:spPr>
        </p:pic>
      </p:grpSp>
      <p:sp>
        <p:nvSpPr>
          <p:cNvPr id="188" name="Google Shape;188;g1409f1fe8fa_0_67"/>
          <p:cNvSpPr txBox="1"/>
          <p:nvPr>
            <p:ph idx="11" type="ftr"/>
          </p:nvPr>
        </p:nvSpPr>
        <p:spPr>
          <a:xfrm>
            <a:off x="1349181" y="6173037"/>
            <a:ext cx="9335400" cy="5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Peer Teaching and MedSoc are not liable for false or misleading information. This session was created by students, for students, as a revision resource, therefore any resemblance to university questions is purely coincidental. Content has not been reviewed by and is therefore unaffiliated with Sheffield Medical School. </a:t>
            </a:r>
            <a:endParaRPr/>
          </a:p>
        </p:txBody>
      </p:sp>
      <p:pic>
        <p:nvPicPr>
          <p:cNvPr id="189" name="Google Shape;189;g1409f1fe8fa_0_67"/>
          <p:cNvPicPr preferRelativeResize="0"/>
          <p:nvPr/>
        </p:nvPicPr>
        <p:blipFill rotWithShape="1">
          <a:blip r:embed="rId5">
            <a:alphaModFix/>
          </a:blip>
          <a:srcRect b="0" l="0" r="0" t="0"/>
          <a:stretch/>
        </p:blipFill>
        <p:spPr>
          <a:xfrm>
            <a:off x="6425500" y="2589600"/>
            <a:ext cx="4452077" cy="3371532"/>
          </a:xfrm>
          <a:prstGeom prst="rect">
            <a:avLst/>
          </a:prstGeom>
          <a:noFill/>
          <a:ln>
            <a:noFill/>
          </a:ln>
        </p:spPr>
      </p:pic>
      <p:pic>
        <p:nvPicPr>
          <p:cNvPr id="190" name="Google Shape;190;g1409f1fe8fa_0_67"/>
          <p:cNvPicPr preferRelativeResize="0"/>
          <p:nvPr/>
        </p:nvPicPr>
        <p:blipFill rotWithShape="1">
          <a:blip r:embed="rId6">
            <a:alphaModFix/>
          </a:blip>
          <a:srcRect b="0" l="0" r="0" t="0"/>
          <a:stretch/>
        </p:blipFill>
        <p:spPr>
          <a:xfrm>
            <a:off x="1227300" y="2557013"/>
            <a:ext cx="4722901" cy="343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2022-10-02T07:01:28Z</dcterms:created>
  <dc:creator>Hannah Peachey</dc:creator>
</cp:coreProperties>
</file>