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Radley"/>
      <p:regular r:id="rId28"/>
      <p: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MmqB560xJxhMa2pV19PRiWZd3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dle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dle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49869593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gf49869593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9869593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gf49869593c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49869593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gf49869593c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49869593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f49869593c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49869593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gf49869593c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49869593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0" name="Google Shape;220;gf49869593c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49869593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9" name="Google Shape;229;gf49869593c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49869593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9" name="Google Shape;239;gf49869593c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9869593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9" name="Google Shape;249;gf49869593c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0" name="Google Shape;2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49869593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9" name="Google Shape;269;gf49869593c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49869593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gf49869593c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49869593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gf49869593c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4986959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gf49869593c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49869593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f49869593c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49869593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gf49869593c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49869593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4" name="Google Shape;154;gf49869593c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49869593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gf49869593c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49869593c_0_64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Keep patient in same position as CN II exam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Ask the patient to keep head still and follow your finger with their eyes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Draw a H and an I in the air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(these will cover all movements of the eye)</a:t>
            </a:r>
            <a:endParaRPr/>
          </a:p>
        </p:txBody>
      </p:sp>
      <p:sp>
        <p:nvSpPr>
          <p:cNvPr id="175" name="Google Shape;175;gf49869593c_0_64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f49869593c_0_64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f49869593c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f49869593c_0_64"/>
          <p:cNvSpPr txBox="1"/>
          <p:nvPr/>
        </p:nvSpPr>
        <p:spPr>
          <a:xfrm>
            <a:off x="1629351" y="449700"/>
            <a:ext cx="931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III + IV + VI - Oculomotor, trochlear, abducens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Physical Exam: Cranial Nerve Exam - Stepwards" id="179" name="Google Shape;179;gf49869593c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0" y="3395575"/>
            <a:ext cx="4572000" cy="19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49869593c_0_72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Sensation - Close patients eyes, and ask if they can feel light touch (using cotton wool) on either side of the forehead, cheeks and chin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Power (3) - Clench teeth and feel for: Masseter (</a:t>
            </a:r>
            <a:r>
              <a:rPr lang="en-US"/>
              <a:t>in front</a:t>
            </a:r>
            <a:r>
              <a:rPr lang="en-US"/>
              <a:t> of ears) and Temporalis muscles (at temples). Then can the patient open their jaw against resistance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Reflexes - Jaw and corneal</a:t>
            </a:r>
            <a:r>
              <a:rPr lang="en-US"/>
              <a:t> (Not covered in OSCE)</a:t>
            </a:r>
            <a:endParaRPr/>
          </a:p>
        </p:txBody>
      </p:sp>
      <p:sp>
        <p:nvSpPr>
          <p:cNvPr id="185" name="Google Shape;185;gf49869593c_0_7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f49869593c_0_72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f49869593c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f49869593c_0_72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V - Trigeminal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ccal nerve - Wikipedia" id="189" name="Google Shape;189;gf49869593c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0925" y="4705675"/>
            <a:ext cx="3061075" cy="21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49869593c_0_82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Motor (5)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Scrunch eyes up and ‘don’t let me open them’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Lift eyebrows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Puff cheeks out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Smile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Purse lips to whistle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Taste - Ask if any change in taste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Reflexes - Glabellar reflex (Not covered in OSCE)</a:t>
            </a:r>
            <a:endParaRPr/>
          </a:p>
        </p:txBody>
      </p:sp>
      <p:sp>
        <p:nvSpPr>
          <p:cNvPr id="195" name="Google Shape;195;gf49869593c_0_8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f49869593c_0_82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f49869593c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f49869593c_0_82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VII - Facial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49869593c_0_90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Cover opposite ear and whisper number, ask them to repeat it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Rinne’s - Put 512Hz fork on bone behind ear then hold next to ear. Ask which is loudest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Weber’s - Put fork in middle of forehead, ask if they can hear and if louder on one side </a:t>
            </a:r>
            <a:endParaRPr/>
          </a:p>
        </p:txBody>
      </p:sp>
      <p:sp>
        <p:nvSpPr>
          <p:cNvPr id="204" name="Google Shape;204;gf49869593c_0_90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f49869593c_0_90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f49869593c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f49869593c_0_90"/>
          <p:cNvSpPr txBox="1"/>
          <p:nvPr/>
        </p:nvSpPr>
        <p:spPr>
          <a:xfrm>
            <a:off x="2711597" y="449700"/>
            <a:ext cx="61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VIII - Vestibulocochlear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f49869593c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1100" y="4049230"/>
            <a:ext cx="2362825" cy="23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49869593c_0_98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Open mouth and say “ah”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Check for uvula deviation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Ask about difficulty swallowing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Ask them to cough</a:t>
            </a:r>
            <a:endParaRPr/>
          </a:p>
        </p:txBody>
      </p:sp>
      <p:sp>
        <p:nvSpPr>
          <p:cNvPr id="214" name="Google Shape;214;gf49869593c_0_9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f49869593c_0_98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f49869593c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f49869593c_0_98"/>
          <p:cNvSpPr txBox="1"/>
          <p:nvPr/>
        </p:nvSpPr>
        <p:spPr>
          <a:xfrm>
            <a:off x="2711601" y="449700"/>
            <a:ext cx="852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IX and X - Glossopharyngeal and vagus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49869593c_0_106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Shrug shoulders against resistance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Ask patient to turn head against resistance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f49869593c_0_106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f49869593c_0_106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f49869593c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f49869593c_0_106"/>
          <p:cNvSpPr txBox="1"/>
          <p:nvPr/>
        </p:nvSpPr>
        <p:spPr>
          <a:xfrm>
            <a:off x="2711597" y="449700"/>
            <a:ext cx="61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XI - Accessory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49869593c_0_114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Open mouth and look at tongue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Ask patient to stick tongue out</a:t>
            </a:r>
            <a:endParaRPr/>
          </a:p>
        </p:txBody>
      </p:sp>
      <p:sp>
        <p:nvSpPr>
          <p:cNvPr id="232" name="Google Shape;232;gf49869593c_0_114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f49869593c_0_114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f49869593c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f49869593c_0_114"/>
          <p:cNvSpPr txBox="1"/>
          <p:nvPr/>
        </p:nvSpPr>
        <p:spPr>
          <a:xfrm>
            <a:off x="2711597" y="449700"/>
            <a:ext cx="61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XII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.P.C Physical Therapy - Say of the day ::::::::: The hypoglossal nerve :  The hypoglossal nerve is the twelfth cranial nerve XII, and innervates  muscles of the tongue. The name hypoglossus springs" id="236" name="Google Shape;236;gf49869593c_0_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7125" y="2357720"/>
            <a:ext cx="3976875" cy="39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49869593c_0_122"/>
          <p:cNvSpPr txBox="1"/>
          <p:nvPr>
            <p:ph idx="1" type="body"/>
          </p:nvPr>
        </p:nvSpPr>
        <p:spPr>
          <a:xfrm>
            <a:off x="5843150" y="1382725"/>
            <a:ext cx="5442600" cy="6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VANISHED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Vertigo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Ataxia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Nystagmus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Intention tremor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Speech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Hypertonia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Exaggerated past pointing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Dysdiodochokinesia</a:t>
            </a:r>
            <a:endParaRPr/>
          </a:p>
        </p:txBody>
      </p:sp>
      <p:sp>
        <p:nvSpPr>
          <p:cNvPr id="242" name="Google Shape;242;gf49869593c_0_12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f49869593c_0_122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f49869593c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f49869593c_0_122"/>
          <p:cNvSpPr txBox="1"/>
          <p:nvPr/>
        </p:nvSpPr>
        <p:spPr>
          <a:xfrm>
            <a:off x="2711597" y="449700"/>
            <a:ext cx="61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Cerebellar Exam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f49869593c_0_122"/>
          <p:cNvSpPr txBox="1"/>
          <p:nvPr>
            <p:ph idx="1" type="body"/>
          </p:nvPr>
        </p:nvSpPr>
        <p:spPr>
          <a:xfrm>
            <a:off x="969950" y="1382725"/>
            <a:ext cx="4873200" cy="4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DANISH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Dysdiodochokinesia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Ataxia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Nystagmus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Intention tremor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Speech, stance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Hypertonia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49869593c_0_131"/>
          <p:cNvSpPr txBox="1"/>
          <p:nvPr>
            <p:ph idx="1" type="body"/>
          </p:nvPr>
        </p:nvSpPr>
        <p:spPr>
          <a:xfrm>
            <a:off x="1023225" y="1382725"/>
            <a:ext cx="10262400" cy="6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Vertigo</a:t>
            </a:r>
            <a:r>
              <a:rPr lang="en-US"/>
              <a:t> - Ask re symptoms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Ataxia</a:t>
            </a:r>
            <a:r>
              <a:rPr lang="en-US"/>
              <a:t> - Gait, Stance, Rombergs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Nystagmus</a:t>
            </a:r>
            <a:r>
              <a:rPr lang="en-US"/>
              <a:t> - Draw H + I as before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Intention tremor</a:t>
            </a:r>
            <a:r>
              <a:rPr lang="en-US"/>
              <a:t> - Hold hands flat/touch your finger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Speech</a:t>
            </a:r>
            <a:r>
              <a:rPr lang="en-US"/>
              <a:t> - Baby hippopotamus, British constitution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Hypertonia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Exaggerated past pointing</a:t>
            </a:r>
            <a:r>
              <a:rPr lang="en-US"/>
              <a:t> - finger to nose test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/>
              <a:t>Dysdiodochokinesia</a:t>
            </a:r>
            <a:endParaRPr b="1"/>
          </a:p>
        </p:txBody>
      </p:sp>
      <p:sp>
        <p:nvSpPr>
          <p:cNvPr id="252" name="Google Shape;252;gf49869593c_0_13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49869593c_0_131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f49869593c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f49869593c_0_131"/>
          <p:cNvSpPr txBox="1"/>
          <p:nvPr/>
        </p:nvSpPr>
        <p:spPr>
          <a:xfrm>
            <a:off x="2711597" y="449700"/>
            <a:ext cx="61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Cerebellar Exam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f49869593c_0_131"/>
          <p:cNvPicPr preferRelativeResize="0"/>
          <p:nvPr/>
        </p:nvPicPr>
        <p:blipFill rotWithShape="1">
          <a:blip r:embed="rId4">
            <a:alphaModFix/>
          </a:blip>
          <a:srcRect b="0" l="49982" r="0" t="0"/>
          <a:stretch/>
        </p:blipFill>
        <p:spPr>
          <a:xfrm>
            <a:off x="8928569" y="3871600"/>
            <a:ext cx="3263426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f49869593c_0_131"/>
          <p:cNvPicPr preferRelativeResize="0"/>
          <p:nvPr/>
        </p:nvPicPr>
        <p:blipFill rotWithShape="1">
          <a:blip r:embed="rId4">
            <a:alphaModFix/>
          </a:blip>
          <a:srcRect b="0" l="0" r="49982" t="0"/>
          <a:stretch/>
        </p:blipFill>
        <p:spPr>
          <a:xfrm>
            <a:off x="8928569" y="1442725"/>
            <a:ext cx="3263426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Don’t rush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Won’t be asked to cover all cranial nerves in OSCE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Practice &amp; get a friend to time you</a:t>
            </a:r>
            <a:endParaRPr/>
          </a:p>
        </p:txBody>
      </p:sp>
      <p:sp>
        <p:nvSpPr>
          <p:cNvPr id="263" name="Google Shape;263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2b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Alice Bilton and Charlotte Cartwright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28/07/2022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24050" y="605275"/>
            <a:ext cx="113835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Cranial Nerves and </a:t>
            </a: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Cerebellar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49869593c_0_149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Your patient’s tongue deviates to the left, what does this indicate?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Hypoglossal nerve lesion on right side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Glossopharyngeal nerve lesion on left side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Glossopharyngeal nerve lesion on right side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Hypoglossal nerve lesion on left side</a:t>
            </a:r>
            <a:endParaRPr/>
          </a:p>
        </p:txBody>
      </p:sp>
      <p:sp>
        <p:nvSpPr>
          <p:cNvPr id="272" name="Google Shape;272;gf49869593c_0_149"/>
          <p:cNvSpPr txBox="1"/>
          <p:nvPr/>
        </p:nvSpPr>
        <p:spPr>
          <a:xfrm>
            <a:off x="304800" y="239712"/>
            <a:ext cx="115560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f49869593c_0_149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Quiz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f49869593c_0_14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f49869593c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49869593c_0_157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When completing Weber’s test, which of the following indicates conductive hearing loss in the left ear?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Hearing equally in both ears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Hearing louder in the left ear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Hearing louder in the right ear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Hearing nothing </a:t>
            </a:r>
            <a:endParaRPr/>
          </a:p>
        </p:txBody>
      </p:sp>
      <p:sp>
        <p:nvSpPr>
          <p:cNvPr id="281" name="Google Shape;281;gf49869593c_0_157"/>
          <p:cNvSpPr txBox="1"/>
          <p:nvPr/>
        </p:nvSpPr>
        <p:spPr>
          <a:xfrm>
            <a:off x="304800" y="239712"/>
            <a:ext cx="115560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f49869593c_0_157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Quiz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f49869593c_0_15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f49869593c_0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https://forms.gle/KUNYQB6AxwogeiKq8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4473" y="964711"/>
            <a:ext cx="7832856" cy="440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063" y="1776625"/>
            <a:ext cx="2365875" cy="23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8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Become familiar with the structure of standard OSCE Cranial Nerves + </a:t>
            </a:r>
            <a:r>
              <a:rPr lang="en-US"/>
              <a:t>Cerebellar </a:t>
            </a:r>
            <a:r>
              <a:rPr lang="en-US"/>
              <a:t>examinations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Get an understanding of examination technique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Recognise clinical signs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OSCE hints and tips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49869593c_0_7"/>
          <p:cNvSpPr txBox="1"/>
          <p:nvPr>
            <p:ph idx="1" type="body"/>
          </p:nvPr>
        </p:nvSpPr>
        <p:spPr>
          <a:xfrm>
            <a:off x="1981200" y="1600200"/>
            <a:ext cx="5232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“Any change in sense of smell?”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If yes, use smelling bottles or well known smells e.g. coffee, lemon.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/>
              <a:t>Test each nostril separately, </a:t>
            </a:r>
            <a:r>
              <a:rPr lang="en-US"/>
              <a:t>whilst blocking the other nostril</a:t>
            </a:r>
            <a:r>
              <a:rPr lang="en-US"/>
              <a:t>.</a:t>
            </a:r>
            <a:endParaRPr/>
          </a:p>
        </p:txBody>
      </p:sp>
      <p:sp>
        <p:nvSpPr>
          <p:cNvPr id="117" name="Google Shape;117;gf49869593c_0_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f49869593c_0_7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f49869593c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f49869593c_0_7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 - Olfactory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f49869593c_0_7"/>
          <p:cNvPicPr preferRelativeResize="0"/>
          <p:nvPr/>
        </p:nvPicPr>
        <p:blipFill rotWithShape="1">
          <a:blip r:embed="rId4">
            <a:alphaModFix/>
          </a:blip>
          <a:srcRect b="13187" l="8127" r="7127" t="27245"/>
          <a:stretch/>
        </p:blipFill>
        <p:spPr>
          <a:xfrm>
            <a:off x="7076025" y="2043975"/>
            <a:ext cx="4981725" cy="2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49869593c_0_16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AFRO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Acuity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Fields - Visual fields + </a:t>
            </a:r>
            <a:r>
              <a:rPr lang="en-US"/>
              <a:t>Inattention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Reflexes - </a:t>
            </a:r>
            <a:r>
              <a:rPr lang="en-US"/>
              <a:t>Pupillary</a:t>
            </a:r>
            <a:r>
              <a:rPr lang="en-US"/>
              <a:t> and accommodation reflexes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Ophthalmoscope (Not covered in OSCE station)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f49869593c_0_16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f49869593c_0_16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f49869593c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49869593c_0_16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II - Optic Nerve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49869593c_0_24"/>
          <p:cNvSpPr txBox="1"/>
          <p:nvPr>
            <p:ph idx="1" type="body"/>
          </p:nvPr>
        </p:nvSpPr>
        <p:spPr>
          <a:xfrm>
            <a:off x="1981200" y="1600200"/>
            <a:ext cx="767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Acuity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“How many fingers” or Snellen chart (not available in OSCE)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Cover each eye to test separately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f49869593c_0_24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f49869593c_0_24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f49869593c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f49869593c_0_24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II - Optic Nerve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f49869593c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0350" y="3609730"/>
            <a:ext cx="2430507" cy="30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f49869593c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7161" y="971475"/>
            <a:ext cx="3243689" cy="24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49869593c_0_32"/>
          <p:cNvSpPr txBox="1"/>
          <p:nvPr>
            <p:ph idx="1" type="body"/>
          </p:nvPr>
        </p:nvSpPr>
        <p:spPr>
          <a:xfrm>
            <a:off x="1003550" y="1600200"/>
            <a:ext cx="8110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Fields - Visual fields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Sit facing patient, with knees almost touching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Ask patient to cover one eye, and cover your corresponding eye (e.g. patients right + your left)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Get them to look at you (not your hands)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Hold finger at an equal distance between you and move it from outside inwards, ask the patient when they can see your finger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Repeat for the other eye</a:t>
            </a:r>
            <a:endParaRPr/>
          </a:p>
        </p:txBody>
      </p:sp>
      <p:sp>
        <p:nvSpPr>
          <p:cNvPr id="147" name="Google Shape;147;gf49869593c_0_3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f49869593c_0_32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f49869593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f49869593c_0_32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II - Optic Nerve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f49869593c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050" y="1600202"/>
            <a:ext cx="3528225" cy="23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49869593c_0_48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Fields - Inattention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Sit facing patient, with knees almost touching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Get them to look at you (not your hands)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Hold hands out to the side, and wiggle fingers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Ask the patient to tell you which side is moving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End by wiggling both hands</a:t>
            </a:r>
            <a:endParaRPr/>
          </a:p>
        </p:txBody>
      </p:sp>
      <p:sp>
        <p:nvSpPr>
          <p:cNvPr id="157" name="Google Shape;157;gf49869593c_0_4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f49869593c_0_48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f49869593c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f49869593c_0_48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II - Optic Nerve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49869593c_0_56"/>
          <p:cNvSpPr txBox="1"/>
          <p:nvPr>
            <p:ph idx="1" type="body"/>
          </p:nvPr>
        </p:nvSpPr>
        <p:spPr>
          <a:xfrm>
            <a:off x="1981200" y="1600200"/>
            <a:ext cx="959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Reflexes - Pupillary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Direct - Shine light in eye, observe constriction in same eye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Consensual - Shine light in eye, observe constriction in other eye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Swinging light test - State would do at the end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Accommodation - Ask patient to look at wall behind you, then switch attention to your finger (~20 cm from face)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should see constriction of both pupils and bilateral convergence</a:t>
            </a:r>
            <a:endParaRPr/>
          </a:p>
        </p:txBody>
      </p:sp>
      <p:sp>
        <p:nvSpPr>
          <p:cNvPr id="166" name="Google Shape;166;gf49869593c_0_56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49869593c_0_56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f49869593c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f49869593c_0_56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 II - Optic Nerve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