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2"/>
      <p:bold r:id="rId103"/>
      <p:italic r:id="rId104"/>
      <p:boldItalic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341ECA-A1C5-4311-A153-A751213E1515}">
  <a:tblStyle styleId="{48341ECA-A1C5-4311-A153-A751213E15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7"/>
  </p:normalViewPr>
  <p:slideViewPr>
    <p:cSldViewPr snapToGrid="0" snapToObjects="1">
      <p:cViewPr varScale="1">
        <p:scale>
          <a:sx n="106" d="100"/>
          <a:sy n="106" d="100"/>
        </p:scale>
        <p:origin x="18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.fntdata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6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462caf2d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3462caf2d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13462caf2db_0_3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462caf2d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462caf2d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13462caf2db_0_4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462caf2d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3462caf2d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13462caf2db_0_5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462caf2d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462caf2d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13462caf2db_0_6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462caf2d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3462caf2d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13462caf2db_0_6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462caf2d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462caf2d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13462caf2db_0_7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3462caf2d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3462caf2db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13462caf2db_0_8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462caf2db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3462caf2db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13462caf2db_0_9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462caf2db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3462caf2db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13462caf2db_0_10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3462caf2db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3462caf2db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3462caf2db_0_15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3462caf2db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3462caf2db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13462caf2db_0_11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3462caf2d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3462caf2d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13462caf2db_0_12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462caf2d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3462caf2d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13462caf2db_0_12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3462caf2d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3462caf2d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13462caf2db_0_10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3462caf2db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3462caf2db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13462caf2db_0_13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3462caf2db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3462caf2db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13462caf2db_0_14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3543fa14a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3543fa14a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13543fa14a3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ff54d40a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ff54d40a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11ff54d40a3_0_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3543fa14a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3543fa14a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3543fa14a3_1_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3543fa14a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3543fa14a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13543fa14a3_1_1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3543fa14a3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3543fa14a3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3543fa14a3_1_2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3543fa14a3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3543fa14a3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13543fa14a3_1_3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3543fa14a3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3543fa14a3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13543fa14a3_1_4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3543fa14a3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3543fa14a3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13543fa14a3_1_5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543fa14a3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3543fa14a3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13543fa14a3_1_5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543fa14a3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543fa14a3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13543fa14a3_1_6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3543fa14a3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3543fa14a3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13543fa14a3_1_7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3543fa14a3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3543fa14a3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13543fa14a3_1_8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3543fa14a3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3543fa14a3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13543fa14a3_1_8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3543fa14a3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3543fa14a3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13543fa14a3_1_9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3c978fa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33c978fa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133c978faee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3543fa14a3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3543fa14a3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3543fa14a3_1_10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3543fa14a3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3543fa14a3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13543fa14a3_1_11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3543fa14a3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3543fa14a3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13543fa14a3_1_11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3543fa14a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3543fa14a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13543fa14a3_1_12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3543fa14a3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3543fa14a3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13543fa14a3_1_13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3543fa14a3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3543fa14a3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13543fa14a3_1_14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543fa14a3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543fa14a3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13543fa14a3_1_15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3543fa14a3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3543fa14a3_1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13543fa14a3_1_16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3543fa14a3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3543fa14a3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13543fa14a3_1_17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3543fa14a3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3543fa14a3_1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13543fa14a3_1_17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3462caf2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3462caf2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13462caf2db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3543fa14a3_1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3543fa14a3_1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g13543fa14a3_1_48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3543fa14a3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3543fa14a3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13543fa14a3_1_18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3543fa14a3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3543fa14a3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13543fa14a3_1_19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3543fa14a3_1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3543fa14a3_1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g13543fa14a3_1_20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3543fa14a3_1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3543fa14a3_1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g13543fa14a3_1_48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3543fa14a3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3543fa14a3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13543fa14a3_1_21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3543fa14a3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3543fa14a3_1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g13543fa14a3_1_21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3543fa14a3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3543fa14a3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g13543fa14a3_1_22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3543fa14a3_1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3543fa14a3_1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13543fa14a3_1_23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3543fa14a3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3543fa14a3_1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g13543fa14a3_1_23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462caf2d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3462caf2d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3462caf2db_0_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3543fa14a3_1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3543fa14a3_1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g13543fa14a3_1_24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3543fa14a3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3543fa14a3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g13543fa14a3_1_25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3543fa14a3_1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3543fa14a3_1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g13543fa14a3_1_26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3543fa14a3_1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3543fa14a3_1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g13543fa14a3_1_47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3543fa14a3_1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3543fa14a3_1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13543fa14a3_1_27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3543fa14a3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3543fa14a3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g13543fa14a3_1_29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3543fa14a3_1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3543fa14a3_1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13543fa14a3_1_29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3543fa14a3_1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3543fa14a3_1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g13543fa14a3_1_30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3543fa14a3_1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3543fa14a3_1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13543fa14a3_1_31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3543fa14a3_1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13543fa14a3_1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g13543fa14a3_1_31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462caf2d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3462caf2d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13462caf2db_0_1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356b769c7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356b769c7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g1356b769c76_0_2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356b769c7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356b769c7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1356b769c76_0_3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543fa14a3_1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543fa14a3_1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g13543fa14a3_1_32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3543fa14a3_1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3543fa14a3_1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g13543fa14a3_1_33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3543fa14a3_1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3543fa14a3_1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g13543fa14a3_1_34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543fa14a3_1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543fa14a3_1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543fa14a3_1_34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3543fa14a3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3543fa14a3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g13543fa14a3_1_35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3543fa14a3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13543fa14a3_1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g13543fa14a3_1_36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3543fa14a3_1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13543fa14a3_1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g13543fa14a3_1_37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3543fa14a3_1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3543fa14a3_1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g13543fa14a3_1_38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3462caf2d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3462caf2d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3462caf2db_0_2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3543fa14a3_1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13543fa14a3_1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g13543fa14a3_1_39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80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3543fa14a3_1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13543fa14a3_1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g13543fa14a3_1_39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81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3543fa14a3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13543fa14a3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g13543fa14a3_1_40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82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1356b769c7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1356b769c7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g1356b769c76_0_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83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356b769c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356b769c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g1356b769c76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3543fa14a3_1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13543fa14a3_1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g13543fa14a3_1_41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3543fa14a3_1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3543fa14a3_1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g13543fa14a3_1_42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86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3543fa14a3_1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13543fa14a3_1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g13543fa14a3_1_42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87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3543fa14a3_1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3543fa14a3_1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g13543fa14a3_1_43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88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3543fa14a3_1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3543fa14a3_1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13543fa14a3_1_44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89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462caf2d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462caf2d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13462caf2db_0_2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3543fa14a3_1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13543fa14a3_1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g13543fa14a3_1_45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90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13543fa14a3_1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13543fa14a3_1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g13543fa14a3_1_46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91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3543fa14a3_1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13543fa14a3_1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g13543fa14a3_1_46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92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1ff54d40a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1ff54d40a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g11ff54d40a3_0_1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93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1ff54d40a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11ff54d40a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g11ff54d40a3_0_2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94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1ff54d40a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1ff54d40a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g11ff54d40a3_0_1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95</a:t>
            </a:fld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11ff54d40a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11ff54d40a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g11ff54d40a3_0_3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/>
              <a:t>96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32" name="Google Shape;8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43" name="Google Shape;8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53" name="Google Shape;8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2931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3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0F24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mailto:aemami1@sheffield.ac.uk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mailto:bakhaleel1@sheffield.ac.uk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3877732" y="5046132"/>
            <a:ext cx="1744133" cy="629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3229" y="208752"/>
            <a:ext cx="5573138" cy="558951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3805950" y="5675526"/>
            <a:ext cx="26499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267"/>
              </a:buClr>
              <a:buSzPts val="3600"/>
              <a:buFont typeface="Calibri"/>
              <a:buNone/>
            </a:pPr>
            <a:r>
              <a:rPr lang="en-US" sz="3600" b="1" i="0" u="none" strike="noStrike" cap="none">
                <a:solidFill>
                  <a:srgbClr val="293267"/>
                </a:solidFill>
                <a:latin typeface="Calibri"/>
                <a:ea typeface="Calibri"/>
                <a:cs typeface="Calibri"/>
                <a:sym typeface="Calibri"/>
              </a:rPr>
              <a:t>2022/2023</a:t>
            </a:r>
            <a:endParaRPr sz="3200" b="1" i="0" u="none" strike="noStrike" cap="none">
              <a:solidFill>
                <a:srgbClr val="2932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DELIRIUM</a:t>
            </a:r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875" y="1417635"/>
            <a:ext cx="8512225" cy="50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DELIRIUM</a:t>
            </a:r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body" idx="1"/>
          </p:nvPr>
        </p:nvSpPr>
        <p:spPr>
          <a:xfrm>
            <a:off x="674025" y="1520325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200"/>
              <a:t>Causes: HE IS NOT MAAD</a:t>
            </a:r>
            <a:endParaRPr sz="2200"/>
          </a:p>
          <a:p>
            <a:pPr marL="457200" lvl="0" indent="-368300" algn="l" rtl="0">
              <a:spcBef>
                <a:spcPts val="560"/>
              </a:spcBef>
              <a:spcAft>
                <a:spcPts val="0"/>
              </a:spcAft>
              <a:buSzPts val="2200"/>
              <a:buChar char="•"/>
            </a:pPr>
            <a:r>
              <a:rPr lang="en-US" sz="2200" b="1"/>
              <a:t>H</a:t>
            </a:r>
            <a:r>
              <a:rPr lang="en-US" sz="2200"/>
              <a:t>ypoxia - resp failure, MI, PE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b="1"/>
              <a:t>E</a:t>
            </a:r>
            <a:r>
              <a:rPr lang="en-US" sz="2200"/>
              <a:t>ndocrine - cushings, thyroid, glucose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b="1"/>
              <a:t>I</a:t>
            </a:r>
            <a:r>
              <a:rPr lang="en-US" sz="2200"/>
              <a:t>nfection - pneumonia, UTI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b="1"/>
              <a:t>S</a:t>
            </a:r>
            <a:r>
              <a:rPr lang="en-US" sz="2200"/>
              <a:t>troke - ^ICP, head trauma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b="1"/>
              <a:t>N</a:t>
            </a:r>
            <a:r>
              <a:rPr lang="en-US" sz="2200"/>
              <a:t>utrition - thiamine/B12 def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b="1"/>
              <a:t>O</a:t>
            </a:r>
            <a:r>
              <a:rPr lang="en-US" sz="2200"/>
              <a:t>thers - pain, lack of sleep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b="1"/>
              <a:t>T</a:t>
            </a:r>
            <a:r>
              <a:rPr lang="en-US" sz="2200"/>
              <a:t>heatre - anaesthetics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b="1"/>
              <a:t>M</a:t>
            </a:r>
            <a:r>
              <a:rPr lang="en-US" sz="2200"/>
              <a:t>etabolic - electrolytes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b="1"/>
              <a:t>A</a:t>
            </a:r>
            <a:r>
              <a:rPr lang="en-US" sz="2200"/>
              <a:t>bdominal - urine retention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b="1"/>
              <a:t>A</a:t>
            </a:r>
            <a:r>
              <a:rPr lang="en-US" sz="2200"/>
              <a:t>lcohol - intox + withdrawal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b="1"/>
              <a:t>D</a:t>
            </a:r>
            <a:r>
              <a:rPr lang="en-US" sz="2200"/>
              <a:t>rugs - BZD, opioids</a:t>
            </a:r>
            <a:endParaRPr sz="2200"/>
          </a:p>
        </p:txBody>
      </p:sp>
      <p:sp>
        <p:nvSpPr>
          <p:cNvPr id="181" name="Google Shape;181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Sx: Disordered thinking, fear, euphoria, language impairment, inattention, delusions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Ix: brief MSE, confusion assessment method (CAM)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ABC, GCS, vitals, Bloods, urinalysis, BCx, CXR, ABG, CT head, EEG if epileptic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Rx - underlying cause, calm environment, IM haloperidol (Lorazepam if PD)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DELIRIUM V DEMENTIA</a:t>
            </a:r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" name="Google Shape;190;p25"/>
          <p:cNvPicPr preferRelativeResize="0"/>
          <p:nvPr/>
        </p:nvPicPr>
        <p:blipFill rotWithShape="1">
          <a:blip r:embed="rId3">
            <a:alphaModFix/>
          </a:blip>
          <a:srcRect t="12351" b="5741"/>
          <a:stretch/>
        </p:blipFill>
        <p:spPr>
          <a:xfrm>
            <a:off x="1186750" y="1170125"/>
            <a:ext cx="6233325" cy="5642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FALLS</a:t>
            </a:r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/>
              <a:t>main cause of injury/disability/death in elderly</a:t>
            </a:r>
            <a:endParaRPr sz="21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/>
              <a:t>Ix: Bloods (FBC, U+E, LFT, TFT, Vitamins), if head injury -&gt; CT head, ECG, PRISMA-7 to assess frailty</a:t>
            </a:r>
            <a:endParaRPr sz="21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/>
              <a:t>Mx - treat actively, stop drugs that can cause falls</a:t>
            </a:r>
            <a:endParaRPr sz="2100"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foot-wear/walking aid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fludrocortisone if postural hypotension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PT, OT, ACP, Care home</a:t>
            </a:r>
            <a:endParaRPr sz="2100"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/>
              <a:t>causes: I HATE FALLING</a:t>
            </a:r>
            <a:endParaRPr sz="2100"/>
          </a:p>
          <a:p>
            <a:pPr marL="457200" lvl="0" indent="-361950" algn="l" rtl="0">
              <a:spcBef>
                <a:spcPts val="56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I</a:t>
            </a:r>
            <a:r>
              <a:rPr lang="en-US" sz="2100"/>
              <a:t>nflammation (joints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H</a:t>
            </a:r>
            <a:r>
              <a:rPr lang="en-US" sz="2100"/>
              <a:t>ypotension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A</a:t>
            </a:r>
            <a:r>
              <a:rPr lang="en-US" sz="2100"/>
              <a:t>rrhythmia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T</a:t>
            </a:r>
            <a:r>
              <a:rPr lang="en-US" sz="2100"/>
              <a:t>remor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E</a:t>
            </a:r>
            <a:r>
              <a:rPr lang="en-US" sz="2100"/>
              <a:t>quilibrium (balance issues, drug induced or other causes)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F</a:t>
            </a:r>
            <a:r>
              <a:rPr lang="en-US" sz="2100"/>
              <a:t>oot pain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A</a:t>
            </a:r>
            <a:r>
              <a:rPr lang="en-US" sz="2100"/>
              <a:t>uditory/Visual impairment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L</a:t>
            </a:r>
            <a:r>
              <a:rPr lang="en-US" sz="2100"/>
              <a:t>eg length discrepancy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L</a:t>
            </a:r>
            <a:r>
              <a:rPr lang="en-US" sz="2100"/>
              <a:t>ack of conditioning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I</a:t>
            </a:r>
            <a:r>
              <a:rPr lang="en-US" sz="2100"/>
              <a:t>llness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N</a:t>
            </a:r>
            <a:r>
              <a:rPr lang="en-US" sz="2100"/>
              <a:t>utrition poor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 b="1"/>
              <a:t>G</a:t>
            </a:r>
            <a:r>
              <a:rPr lang="en-US" sz="2100"/>
              <a:t>ait problems</a:t>
            </a:r>
            <a:endParaRPr sz="2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OSTEOPOROSIS</a:t>
            </a:r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775" y="1417625"/>
            <a:ext cx="8436525" cy="470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OSTEOPOROSIS</a:t>
            </a:r>
            <a:endParaRPr/>
          </a:p>
        </p:txBody>
      </p:sp>
      <p:sp>
        <p:nvSpPr>
          <p:cNvPr id="214" name="Google Shape;214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Low BMD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due to age, female, low mobility, low BMI, RA, long term corticosteroids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Ix: FRAX - risk of # in 10 years (for female &gt;65, male&gt;75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DEXA scan - done at hip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T-SCORE: BMD of healthy young person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Z-score: corrected to pt age</a:t>
            </a:r>
            <a:endParaRPr sz="2400"/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T-score: </a:t>
            </a:r>
            <a:endParaRPr sz="2600"/>
          </a:p>
          <a:p>
            <a:pPr marL="457200" lvl="0" indent="-393700" algn="l" rtl="0">
              <a:spcBef>
                <a:spcPts val="560"/>
              </a:spcBef>
              <a:spcAft>
                <a:spcPts val="0"/>
              </a:spcAft>
              <a:buSzPts val="2600"/>
              <a:buChar char="-"/>
            </a:pPr>
            <a:r>
              <a:rPr lang="en-US" sz="2600"/>
              <a:t>&gt;-1 = normal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-US" sz="2600"/>
              <a:t>-1 - -2.5 = osteopaenia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-US" sz="2600"/>
              <a:t>&lt;-2.5 = osteoporosis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lang="en-US" sz="2600"/>
              <a:t>&lt;-2.5 + # = severe osteoporosis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Mx: Calcichew + Bisphosphonates (1st line)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-HRT, Denosumab, Raloxifene, Strontium Ranelate = alternatives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STROKES + TIA</a:t>
            </a:r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975" y="1417625"/>
            <a:ext cx="5816451" cy="535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STROKES + TIA</a:t>
            </a:r>
            <a:endParaRPr/>
          </a:p>
        </p:txBody>
      </p:sp>
      <p:sp>
        <p:nvSpPr>
          <p:cNvPr id="231" name="Google Shape;231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= Cerebrovascular oopsies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ischaemia/infarction of brain tissue due to thrombosis/athersclerosis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TIA= stroke that resolves in &lt;24hrs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Crescendo TIA - 2+ in 1 week - high stroke risk</a:t>
            </a:r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700"/>
              <a:t>Sx - limb + facial weakness, dysphasia, visual/sensory loss (curtain loss of vision)</a:t>
            </a:r>
            <a:endParaRPr sz="27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700"/>
              <a:t>RFs - CVD, past hx, AF, HTN, Smoking/alcohol, COCP</a:t>
            </a:r>
            <a:endParaRPr sz="27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700"/>
              <a:t>Ix: FAST, ROSIER, ABCD2</a:t>
            </a:r>
            <a:endParaRPr sz="27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700"/>
              <a:t>-Bloods, Head CT &lt;1hr of presentation, autoimmune + thrombophilia screen Head MRI, carotid USS</a:t>
            </a:r>
            <a:endParaRPr sz="27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700"/>
              <a:t>Bamford Classification of Strokes (learn this)</a:t>
            </a:r>
            <a:endParaRPr sz="2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STROKES + TIA Rx</a:t>
            </a:r>
            <a:endParaRPr/>
          </a:p>
        </p:txBody>
      </p:sp>
      <p:sp>
        <p:nvSpPr>
          <p:cNvPr id="239" name="Google Shape;239;p31"/>
          <p:cNvSpPr txBox="1">
            <a:spLocks noGrp="1"/>
          </p:cNvSpPr>
          <p:nvPr>
            <p:ph type="body" idx="1"/>
          </p:nvPr>
        </p:nvSpPr>
        <p:spPr>
          <a:xfrm>
            <a:off x="4759150" y="153175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secondary prevention - clopidogrel, atorvastatin, treat modifiable RFs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haemorrhagic stroke: anticoag + BP aim for 140/90, if hydrocephalus -&gt; external ventricular drain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Rehab: SALT, PT, OT, nutritionist/dietician</a:t>
            </a:r>
            <a:endParaRPr sz="2600"/>
          </a:p>
        </p:txBody>
      </p:sp>
      <p:sp>
        <p:nvSpPr>
          <p:cNvPr id="240" name="Google Shape;240;p31"/>
          <p:cNvSpPr txBox="1">
            <a:spLocks noGrp="1"/>
          </p:cNvSpPr>
          <p:nvPr>
            <p:ph type="body" idx="2"/>
          </p:nvPr>
        </p:nvSpPr>
        <p:spPr>
          <a:xfrm>
            <a:off x="597300" y="153175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300"/>
              <a:t>ischaemic stroke: Hydration, aspirin, clopidogrel, DOAC, warfarin, if BP &gt;220/110 -&gt; BB + GTN patch</a:t>
            </a:r>
            <a:endParaRPr sz="2300"/>
          </a:p>
          <a:p>
            <a:pPr marL="457200" lvl="0" indent="-374650" algn="l" rtl="0">
              <a:spcBef>
                <a:spcPts val="560"/>
              </a:spcBef>
              <a:spcAft>
                <a:spcPts val="0"/>
              </a:spcAft>
              <a:buSzPts val="2300"/>
              <a:buChar char="-"/>
            </a:pPr>
            <a:r>
              <a:rPr lang="en-US" sz="2300"/>
              <a:t>&lt;4.5 hrs of onset -&gt; thrombolysis w/ alteplase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-US" sz="2300"/>
              <a:t>4.5 - 6hrs of onset -&gt; Thrombectomy (stent/aspirate) if proximal LV occlusion, if cant do thrombectomy - give aspirin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-US" sz="2300"/>
              <a:t>Endarterectomy for carotid stenosis</a:t>
            </a:r>
            <a:endParaRPr sz="23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300"/>
              <a:t> </a:t>
            </a:r>
            <a:endParaRPr sz="23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INCONTINENCE</a:t>
            </a:r>
            <a:endParaRPr/>
          </a:p>
        </p:txBody>
      </p:sp>
      <p:pic>
        <p:nvPicPr>
          <p:cNvPr id="247" name="Google Shape;247;p32"/>
          <p:cNvPicPr preferRelativeResize="0"/>
          <p:nvPr/>
        </p:nvPicPr>
        <p:blipFill rotWithShape="1">
          <a:blip r:embed="rId3">
            <a:alphaModFix/>
          </a:blip>
          <a:srcRect t="60148"/>
          <a:stretch/>
        </p:blipFill>
        <p:spPr>
          <a:xfrm>
            <a:off x="113300" y="1555650"/>
            <a:ext cx="8917399" cy="440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457200" y="2981325"/>
            <a:ext cx="8229600" cy="314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</a:t>
            </a:r>
            <a:r>
              <a:rPr lang="en-US"/>
              <a:t>3a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Revision Session</a:t>
            </a:r>
            <a:endParaRPr/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/>
              <a:t>Avesta Emami + Bilal Khaleel</a:t>
            </a:r>
            <a:endParaRPr/>
          </a:p>
          <a:p>
            <a:pPr marL="342900" marR="0" lvl="0" indent="-34290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/>
              <a:t>23/06/22, 06:00 PM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457200" y="274637"/>
            <a:ext cx="8229600" cy="1981199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878946" y="605270"/>
            <a:ext cx="738610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Calibri"/>
              <a:buNone/>
            </a:pPr>
            <a:r>
              <a:rPr lang="en-US" sz="7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Neuro + COTE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URINARY INCONTINENCE</a:t>
            </a:r>
            <a:endParaRPr/>
          </a:p>
        </p:txBody>
      </p:sp>
      <p:sp>
        <p:nvSpPr>
          <p:cNvPr id="254" name="Google Shape;254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age -&gt; urethral atrophy, pelvic floor atrophy, prostatic hypertrophy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Reversible: UTI, Delirium, DMT2, diuretics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Treatable: BPH, overactive bladder, stress incontinence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Environmental: toilet too far away :( uwu</a:t>
            </a:r>
            <a:endParaRPr sz="2600"/>
          </a:p>
        </p:txBody>
      </p:sp>
      <p:sp>
        <p:nvSpPr>
          <p:cNvPr id="255" name="Google Shape;255;p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Ix: - urine dip + MSU (haematuria -&gt; cytology + cytoscopy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FBC, U+E, LFT, glucose, TFT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Bladder diary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Mx - depends on cause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URINARY INCONTINENCE Mx</a:t>
            </a:r>
            <a:endParaRPr/>
          </a:p>
        </p:txBody>
      </p:sp>
      <p:sp>
        <p:nvSpPr>
          <p:cNvPr id="262" name="Google Shape;262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overactive bladder: antimuscarinics + bladder retraining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Dementia: regular toileting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Stress incontinence: pelvic floor exercise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BPH: antiandrogens, surgery</a:t>
            </a:r>
            <a:endParaRPr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560"/>
              </a:spcBef>
              <a:spcAft>
                <a:spcPts val="0"/>
              </a:spcAft>
              <a:buSzPts val="2500"/>
              <a:buChar char="-"/>
            </a:pPr>
            <a:r>
              <a:rPr lang="en-US" sz="2500"/>
              <a:t>Hypotonic bladder: intermittent catheter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en-US" sz="2500"/>
              <a:t>Nocturia: Desmopressin (not for &gt;65 -&gt; hypoNa+), drainage sheath</a:t>
            </a:r>
            <a:endParaRPr sz="2500"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500"/>
          </a:p>
          <a:p>
            <a:pPr marL="457200" lvl="0" indent="-368300" algn="l" rtl="0">
              <a:spcBef>
                <a:spcPts val="56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Catheters: silicone, change every 3 months, valve instead of bag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if &gt;1yr use, suprapubic catheter ( can be blocked by stones, can leak, prone to infection)</a:t>
            </a:r>
            <a:endParaRPr sz="2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FAECAL INCONTINENCE</a:t>
            </a:r>
            <a:endParaRPr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-&gt; constipation/ bowel obstruction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Mx - Rehydration, small+regular meals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enema 2x daily until empty o/e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colonic washout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laxatives (lactulose, senna, movicol)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Neurogenic faecal incontinence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Mx - planned evacuation (use loperamide then phosphate enema 2x/week)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regular toileting + suppository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PARKINSON’S DISEASE</a:t>
            </a:r>
            <a:endParaRPr/>
          </a:p>
        </p:txBody>
      </p:sp>
      <p:sp>
        <p:nvSpPr>
          <p:cNvPr id="278" name="Google Shape;278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/>
              <a:t>Pathology - reduce DA production in substantia nigra</a:t>
            </a:r>
            <a:endParaRPr sz="21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100"/>
              <a:t>causes: idiopathic, genetic, HIV, encephalitis, Trauma (Puglists encephalopathy - Muhammad Ali)</a:t>
            </a:r>
            <a:endParaRPr sz="21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/>
              <a:t>Sx: resting tremor, flexor rigidity resisting passive extension, bradykinesia, shuffling + stooped gait</a:t>
            </a:r>
            <a:endParaRPr sz="2100"/>
          </a:p>
        </p:txBody>
      </p:sp>
      <p:sp>
        <p:nvSpPr>
          <p:cNvPr id="279" name="Google Shape;279;p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non-motor sx - anosmia, REM sleep disturbance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Ix - clinical Dx, MRI head shows SN atrophy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000"/>
              <a:t>Mx</a:t>
            </a:r>
            <a:endParaRPr sz="2000"/>
          </a:p>
          <a:p>
            <a:pPr marL="457200" lvl="0" indent="-355600" algn="l" rtl="0">
              <a:spcBef>
                <a:spcPts val="56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Levodopa + COMTi (sx relief)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DA agonists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MAO-Bi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PT, OT, SALT, Deep brain stim, comorb tx</a:t>
            </a:r>
            <a:endParaRPr sz="20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HUNTINGTON’S DISEASE</a:t>
            </a:r>
            <a:endParaRPr/>
          </a:p>
        </p:txBody>
      </p:sp>
      <p:sp>
        <p:nvSpPr>
          <p:cNvPr id="286" name="Google Shape;286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/>
              <a:t>autosomal dominant - 30-50yr onset</a:t>
            </a:r>
            <a:endParaRPr sz="25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/>
              <a:t>trinucleotide CAG repeat HTT gene chromosome 4</a:t>
            </a:r>
            <a:endParaRPr sz="25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/>
              <a:t>anticipation - each generation = more CAG repeats = earlier onset</a:t>
            </a:r>
            <a:endParaRPr sz="25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/>
              <a:t>pathology: degeneration of cholinergic+GABAnergic neurones</a:t>
            </a:r>
            <a:endParaRPr sz="25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87" name="Google Shape;287;p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Sx: Chorea, saccadic eye movement, dysarthria, dysphagia, dystonia, personality change (irritability, apathy, depression)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Dx - genetic test + pre+post test counselling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Mx - OT,PT,SALT, genetic counselling, advanced directives, EoL care plan</a:t>
            </a:r>
            <a:endParaRPr sz="2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HD Sx RELIEF</a:t>
            </a:r>
            <a:endParaRPr/>
          </a:p>
        </p:txBody>
      </p:sp>
      <p:sp>
        <p:nvSpPr>
          <p:cNvPr id="294" name="Google Shape;294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olanzapine for psych sx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SSRI for depression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diazepam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tetrabenazine (DA-depleting agent)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Prognosis: death - either by resp disease ~ 20 years later, or suicide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Neuro…</a:t>
            </a:r>
            <a:endParaRPr/>
          </a:p>
        </p:txBody>
      </p:sp>
      <p:sp>
        <p:nvSpPr>
          <p:cNvPr id="302" name="Google Shape;302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Nerve stuff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Brain stuff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Surgical stuff</a:t>
            </a:r>
            <a:endParaRPr/>
          </a:p>
        </p:txBody>
      </p:sp>
      <p:sp>
        <p:nvSpPr>
          <p:cNvPr id="303" name="Google Shape;303;p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first…</a:t>
            </a:r>
            <a:endParaRPr/>
          </a:p>
        </p:txBody>
      </p:sp>
      <p:sp>
        <p:nvSpPr>
          <p:cNvPr id="310" name="Google Shape;310;p40"/>
          <p:cNvSpPr txBox="1">
            <a:spLocks noGrp="1"/>
          </p:cNvSpPr>
          <p:nvPr>
            <p:ph type="body" idx="1"/>
          </p:nvPr>
        </p:nvSpPr>
        <p:spPr>
          <a:xfrm>
            <a:off x="457200" y="3811725"/>
            <a:ext cx="40386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What’s wrong?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Might be multiple things…</a:t>
            </a:r>
            <a:endParaRPr/>
          </a:p>
        </p:txBody>
      </p:sp>
      <p:sp>
        <p:nvSpPr>
          <p:cNvPr id="311" name="Google Shape;311;p40"/>
          <p:cNvSpPr txBox="1">
            <a:spLocks noGrp="1"/>
          </p:cNvSpPr>
          <p:nvPr>
            <p:ph type="body" idx="2"/>
          </p:nvPr>
        </p:nvSpPr>
        <p:spPr>
          <a:xfrm>
            <a:off x="4793100" y="5276675"/>
            <a:ext cx="4038600" cy="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blobs.io/head-ct-pts</a:t>
            </a:r>
            <a:endParaRPr/>
          </a:p>
        </p:txBody>
      </p:sp>
      <p:pic>
        <p:nvPicPr>
          <p:cNvPr id="312" name="Google Shape;31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800" y="1560688"/>
            <a:ext cx="3947100" cy="371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950" y="1606211"/>
            <a:ext cx="2423650" cy="201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Facial nerve palsy</a:t>
            </a:r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Facial weakenss, altered taste (ant 2/3 tongue), can’t close eyes, hyperacusis</a:t>
            </a: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UMN palsy -&gt;</a:t>
            </a:r>
            <a:r>
              <a:rPr lang="en-US" sz="2300" b="1">
                <a:latin typeface="Arial"/>
                <a:ea typeface="Arial"/>
                <a:cs typeface="Arial"/>
                <a:sym typeface="Arial"/>
              </a:rPr>
              <a:t> frontalis and orbicularis oculi preserved</a:t>
            </a:r>
            <a:endParaRPr sz="23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300">
                <a:latin typeface="Arial"/>
                <a:ea typeface="Arial"/>
                <a:cs typeface="Arial"/>
                <a:sym typeface="Arial"/>
              </a:rPr>
              <a:t>LMN -&gt; Bell’s palsy, Ramsay Hunt (herpes zoster)</a:t>
            </a:r>
            <a:endParaRPr sz="2400"/>
          </a:p>
        </p:txBody>
      </p:sp>
      <p:sp>
        <p:nvSpPr>
          <p:cNvPr id="321" name="Google Shape;321;p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" name="Google Shape;32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475" y="2095500"/>
            <a:ext cx="4010025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Facial nerve palsy</a:t>
            </a:r>
            <a:endParaRPr/>
          </a:p>
        </p:txBody>
      </p:sp>
      <p:sp>
        <p:nvSpPr>
          <p:cNvPr id="329" name="Google Shape;329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Mx: Bell’s -&gt; steroids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Ramsay Hunt -&gt; aciclovir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2931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400"/>
              <a:t>Contents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Dementia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Delirium 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Falls + Osteoporosis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Strokes/TIA</a:t>
            </a:r>
            <a:endParaRPr sz="140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Incontinence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PD + HD</a:t>
            </a:r>
            <a:endParaRPr sz="1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8761D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Epilepsy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MS + MND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Meningitis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Cerebellar syndrome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Peripheral + Mononeuropathy + CN problems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•"/>
            </a:pPr>
            <a:r>
              <a:rPr lang="en-US" sz="1400"/>
              <a:t>Neurosurgery (Head trauma </a:t>
            </a:r>
            <a:r>
              <a:rPr lang="en-US" sz="1400">
                <a:solidFill>
                  <a:srgbClr val="38761D"/>
                </a:solidFill>
              </a:rPr>
              <a:t>+ </a:t>
            </a:r>
            <a:r>
              <a:rPr lang="en-US" sz="1400"/>
              <a:t>GCS,</a:t>
            </a:r>
            <a:r>
              <a:rPr lang="en-US" sz="1400">
                <a:solidFill>
                  <a:srgbClr val="38761D"/>
                </a:solidFill>
              </a:rPr>
              <a:t> </a:t>
            </a:r>
            <a:r>
              <a:rPr lang="en-US" sz="1400"/>
              <a:t>hydrocephalus,</a:t>
            </a:r>
            <a:r>
              <a:rPr lang="en-US" sz="1400">
                <a:solidFill>
                  <a:srgbClr val="38761D"/>
                </a:solidFill>
              </a:rPr>
              <a:t> </a:t>
            </a:r>
            <a:r>
              <a:rPr lang="en-US" sz="1400"/>
              <a:t>Emergencies [cauda equina, cord compression, Brain Abscess, Brain herniation)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Quiz</a:t>
            </a:r>
            <a:endParaRPr sz="1400"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200"/>
              <a:t>What we won’t cover</a:t>
            </a:r>
            <a:endParaRPr sz="220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Myopathies</a:t>
            </a:r>
            <a:endParaRPr sz="220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Plexus</a:t>
            </a:r>
            <a:endParaRPr sz="220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headaches</a:t>
            </a:r>
            <a:endParaRPr sz="220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Narcolepsy, Cataplexy</a:t>
            </a:r>
            <a:endParaRPr sz="220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NF type 1 + 2</a:t>
            </a:r>
            <a:endParaRPr sz="220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Syrinx </a:t>
            </a:r>
            <a:endParaRPr sz="220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Myaesthenia gravis</a:t>
            </a:r>
            <a:endParaRPr sz="220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Encephalitis</a:t>
            </a:r>
            <a:endParaRPr sz="220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Spinal tumours</a:t>
            </a:r>
            <a:endParaRPr sz="2200"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Polypharmacy</a:t>
            </a:r>
            <a:endParaRPr sz="2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Trigeminal neuralgia</a:t>
            </a:r>
            <a:endParaRPr/>
          </a:p>
        </p:txBody>
      </p:sp>
      <p:sp>
        <p:nvSpPr>
          <p:cNvPr id="337" name="Google Shape;337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stabbing pains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unilateral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usually 1 distribution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no sx between attacks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9" name="Google Shape;3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7700" y="1753450"/>
            <a:ext cx="4219575" cy="42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Trigeminal neuralgia</a:t>
            </a:r>
            <a:endParaRPr/>
          </a:p>
        </p:txBody>
      </p:sp>
      <p:sp>
        <p:nvSpPr>
          <p:cNvPr id="346" name="Google Shape;346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1397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compression of V nerve root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pain relief: carbamazepine, gabapentin/lamotrigine/phenytoin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surgery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Peripheral nerve lesions</a:t>
            </a:r>
            <a:endParaRPr/>
          </a:p>
        </p:txBody>
      </p:sp>
      <p:sp>
        <p:nvSpPr>
          <p:cNvPr id="353" name="Google Shape;353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1397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Median nerve- LOAF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C6-T1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weakness of precision grip, sensory loss radial 3.5 fingers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splinting, steroid injection, decompression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Peripheral nerve lesions</a:t>
            </a:r>
            <a:endParaRPr/>
          </a:p>
        </p:txBody>
      </p:sp>
      <p:sp>
        <p:nvSpPr>
          <p:cNvPr id="360" name="Google Shape;360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1397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Ulnar nerve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C7-T1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weakness of wrist/hand muscles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trauma at medial epicondyle, cubital tunnel syndrome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Peripheral nerve lesions</a:t>
            </a:r>
            <a:endParaRPr/>
          </a:p>
        </p:txBody>
      </p:sp>
      <p:pic>
        <p:nvPicPr>
          <p:cNvPr id="367" name="Google Shape;36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3550" y="1660500"/>
            <a:ext cx="5676900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Peripheral nerve lesions</a:t>
            </a:r>
            <a:endParaRPr/>
          </a:p>
        </p:txBody>
      </p:sp>
      <p:sp>
        <p:nvSpPr>
          <p:cNvPr id="374" name="Google Shape;374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1397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Lateral cutaneous nerve of the thigh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L2-L3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neuralgia paraesthetica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entrapment under inguinal ligament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anterolateral burning thigh pain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MND</a:t>
            </a:r>
            <a:endParaRPr/>
          </a:p>
        </p:txBody>
      </p:sp>
      <p:sp>
        <p:nvSpPr>
          <p:cNvPr id="381" name="Google Shape;381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1397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group of neurodegenerative disorders affecting motor function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UMN (go </a:t>
            </a: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up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): hyperreflexia, hypertonia, up going plantars, spasticity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LMN: hyporeflexia, hypotonia, 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MND</a:t>
            </a:r>
            <a:endParaRPr/>
          </a:p>
        </p:txBody>
      </p:sp>
      <p:sp>
        <p:nvSpPr>
          <p:cNvPr id="388" name="Google Shape;388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1397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SMA - limb weakness from spinal cord anterior horn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PLS - spastic limb weakness due to UMN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PBP - involvement of bulbar motor neurons 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ALS - mix of above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ALS</a:t>
            </a:r>
            <a:endParaRPr/>
          </a:p>
        </p:txBody>
      </p:sp>
      <p:sp>
        <p:nvSpPr>
          <p:cNvPr id="395" name="Google Shape;395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164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degeneration of UMN &amp; LMN, unknown cause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5-10% AD, rest sporadic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cardiac &amp; smooth muscle normal, ocular muscles rarely affected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9850" y="2308824"/>
            <a:ext cx="3426950" cy="2646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ALS</a:t>
            </a:r>
            <a:endParaRPr/>
          </a:p>
        </p:txBody>
      </p:sp>
      <p:sp>
        <p:nvSpPr>
          <p:cNvPr id="403" name="Google Shape;403;p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164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clinically diagnosed after excluding differentials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EMG fasciculations &amp; fibrillations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baclofen, riluzole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fatal 3-5 years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DEMENTIA</a:t>
            </a:r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350" y="1332125"/>
            <a:ext cx="6508600" cy="50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Epilepsy</a:t>
            </a:r>
            <a:endParaRPr/>
          </a:p>
        </p:txBody>
      </p:sp>
      <p:sp>
        <p:nvSpPr>
          <p:cNvPr id="410" name="Google Shape;410;p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164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spontaneous abnormal electrical activity in brain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2/3 idiopathic. identifiable causes include CVD, tumour, ABI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Epilepsy</a:t>
            </a:r>
            <a:endParaRPr/>
          </a:p>
        </p:txBody>
      </p:sp>
      <p:sp>
        <p:nvSpPr>
          <p:cNvPr id="417" name="Google Shape;417;p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164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Describing seizures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Area of onset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Awareness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Clinical features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4925" y="1600195"/>
            <a:ext cx="4687325" cy="33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Epilepsy</a:t>
            </a:r>
            <a:endParaRPr/>
          </a:p>
        </p:txBody>
      </p:sp>
      <p:sp>
        <p:nvSpPr>
          <p:cNvPr id="425" name="Google Shape;425;p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164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Focal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Generalised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Focal to bilateral tonic-clonic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Epilepsy</a:t>
            </a:r>
            <a:endParaRPr/>
          </a:p>
        </p:txBody>
      </p:sp>
      <p:sp>
        <p:nvSpPr>
          <p:cNvPr id="432" name="Google Shape;432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0229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Tonic -&gt; generalised muscle stiffening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Clonic -&gt; rhythmic jerking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Myoclonic -&gt; brief jerks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Atonic -&gt; loss of tone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Spasms -&gt; sudden flexion/extension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Epilepsy</a:t>
            </a:r>
            <a:endParaRPr/>
          </a:p>
        </p:txBody>
      </p:sp>
      <p:sp>
        <p:nvSpPr>
          <p:cNvPr id="439" name="Google Shape;439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0229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Seizure timeline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Prodromal -&gt; Early-ictal -&gt; Ictal -&gt; Post-ictal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875" y="3487888"/>
            <a:ext cx="657225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Epilepsy</a:t>
            </a:r>
            <a:endParaRPr/>
          </a:p>
        </p:txBody>
      </p:sp>
      <p:sp>
        <p:nvSpPr>
          <p:cNvPr id="447" name="Google Shape;447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0229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Prodromal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 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Subjective feeling/sensation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confusion, irritability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9575" y="2248850"/>
            <a:ext cx="13716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Epilepsy</a:t>
            </a:r>
            <a:endParaRPr/>
          </a:p>
        </p:txBody>
      </p:sp>
      <p:sp>
        <p:nvSpPr>
          <p:cNvPr id="455" name="Google Shape;455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0229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Early-ictal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Aura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sensory/cognitive/emotional/behavioural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focal epilepsy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6" name="Google Shape;45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038" y="2098325"/>
            <a:ext cx="1533525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Epilepsy</a:t>
            </a:r>
            <a:endParaRPr/>
          </a:p>
        </p:txBody>
      </p:sp>
      <p:sp>
        <p:nvSpPr>
          <p:cNvPr id="463" name="Google Shape;463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0229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Ictal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depends on seizure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urinary incontinence and tongue biting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775" y="1844350"/>
            <a:ext cx="150495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Epilepsy</a:t>
            </a:r>
            <a:endParaRPr/>
          </a:p>
        </p:txBody>
      </p:sp>
      <p:sp>
        <p:nvSpPr>
          <p:cNvPr id="471" name="Google Shape;471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0229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Post-ictal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recovery period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altered consciousness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Todd’s paresis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9763" y="1812775"/>
            <a:ext cx="1457325" cy="1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Epilepsy - DVLA</a:t>
            </a:r>
            <a:endParaRPr/>
          </a:p>
        </p:txBody>
      </p:sp>
      <p:sp>
        <p:nvSpPr>
          <p:cNvPr id="479" name="Google Shape;479;p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Group 1: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1st seizure LOC -&gt; no driving </a:t>
            </a: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6 months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, reapply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0" indent="45720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epileptic seizure -&gt; no driving </a:t>
            </a: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1 yr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, reapply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0" indent="45720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no LOC / nocturnal seizures -&gt; ask DVLA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Group 2: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1st seizure -&gt; no driving </a:t>
            </a: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5 years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, seek advice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0" indent="45720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&gt;1 seizure -&gt; no driving </a:t>
            </a: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10 years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, seek advice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DEMENTIA</a:t>
            </a: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8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Irreversible causes: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Neuro: AD, LBD, FTD, 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Infection: HIV, syphilis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Toxins: Alcohol, BZD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Vascular: VD, CVD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Trauma: Head trauma</a:t>
            </a:r>
            <a:endParaRPr/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32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Reversible causes:</a:t>
            </a:r>
            <a:endParaRPr/>
          </a:p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Neuro: Hydrocephalus, tumours, SDH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Vitamin: B12, Folic, Thiamine deficiencies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Endocrine: Cushing’s, hypothyroidism</a:t>
            </a:r>
            <a:endParaRPr/>
          </a:p>
        </p:txBody>
      </p:sp>
      <p:sp>
        <p:nvSpPr>
          <p:cNvPr id="132" name="Google Shape;132;p18"/>
          <p:cNvSpPr txBox="1"/>
          <p:nvPr/>
        </p:nvSpPr>
        <p:spPr>
          <a:xfrm>
            <a:off x="1292375" y="4825500"/>
            <a:ext cx="72957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Ix: Adenbrook’s investigation, GPCOG, 6 Item CIT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non pharm Mx: personal care, social support, music therapy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Status epilepticus</a:t>
            </a:r>
            <a:endParaRPr/>
          </a:p>
        </p:txBody>
      </p:sp>
      <p:sp>
        <p:nvSpPr>
          <p:cNvPr id="486" name="Google Shape;486;p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Seizure &gt; 5 mins, or multiple seizures with incomplete recovery between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initial mx: lorazepam 4 mg IV, repeat after 10 mins if no resolution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clear environment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? IV dextrose, thiamine…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Multiple Sclerosis</a:t>
            </a:r>
            <a:endParaRPr/>
          </a:p>
        </p:txBody>
      </p:sp>
      <p:sp>
        <p:nvSpPr>
          <p:cNvPr id="493" name="Google Shape;493;p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168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chronic inflammatory condition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demylenation and axonal loss in </a:t>
            </a: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CNS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typical onset 20-40 yrs, 3x common in women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738" y="2101275"/>
            <a:ext cx="3305175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Multiple Sclerosis</a:t>
            </a:r>
            <a:endParaRPr/>
          </a:p>
        </p:txBody>
      </p:sp>
      <p:sp>
        <p:nvSpPr>
          <p:cNvPr id="501" name="Google Shape;50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573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EYES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optic neuropathy, over few days, usually unilateral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Uthoff’s phenomenon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RAPD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Multiple Sclerosis</a:t>
            </a:r>
            <a:endParaRPr/>
          </a:p>
        </p:txBody>
      </p:sp>
      <p:sp>
        <p:nvSpPr>
          <p:cNvPr id="508" name="Google Shape;508;p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573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SPINAL CORD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L’hermitte sign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numbness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incontinence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Multiple Sclerosis</a:t>
            </a:r>
            <a:endParaRPr/>
          </a:p>
        </p:txBody>
      </p:sp>
      <p:pic>
        <p:nvPicPr>
          <p:cNvPr id="515" name="Google Shape;51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375" y="1521837"/>
            <a:ext cx="6665818" cy="5135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Multiple Sclerosis</a:t>
            </a:r>
            <a:endParaRPr/>
          </a:p>
        </p:txBody>
      </p:sp>
      <p:sp>
        <p:nvSpPr>
          <p:cNvPr id="522" name="Google Shape;522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573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Ix: </a:t>
            </a: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MRI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, shows plaques 85%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VEP (EEG post visual stimulus)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SEP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LP -&gt; oligoclonal bands, protein ++, Ig ++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Multiple Sclerosis</a:t>
            </a:r>
            <a:endParaRPr/>
          </a:p>
        </p:txBody>
      </p:sp>
      <p:sp>
        <p:nvSpPr>
          <p:cNvPr id="529" name="Google Shape;529;p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573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No cure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High dose steroids for exacerbations, interferon-B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spasm mx (baclofen), tremor mx (benzos), pain (gabapentin), urinary incontinence (anticholinergics), antidepressants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inc risk suicide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Cerebellar Syndrome</a:t>
            </a:r>
            <a:endParaRPr/>
          </a:p>
        </p:txBody>
      </p:sp>
      <p:sp>
        <p:nvSpPr>
          <p:cNvPr id="536" name="Google Shape;536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573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Vascular lesion, alcohol, demyelination, tumours, hypothyroidism, phenytoin toxicity, metallic disorders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poor balance, dysphasia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Cerebellar Syndrome</a:t>
            </a:r>
            <a:endParaRPr/>
          </a:p>
        </p:txBody>
      </p:sp>
      <p:sp>
        <p:nvSpPr>
          <p:cNvPr id="543" name="Google Shape;543;p71"/>
          <p:cNvSpPr txBox="1">
            <a:spLocks noGrp="1"/>
          </p:cNvSpPr>
          <p:nvPr>
            <p:ph type="body" idx="1"/>
          </p:nvPr>
        </p:nvSpPr>
        <p:spPr>
          <a:xfrm>
            <a:off x="457200" y="2065975"/>
            <a:ext cx="7573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DANISH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6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ysdiadochokinesis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6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taxia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6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ystagmus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6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ntention tremor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6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canning speech, disarthria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6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ypotonia, hyporeflexia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6000"/>
              </a:lnSpc>
              <a:spcBef>
                <a:spcPts val="3200"/>
              </a:spcBef>
              <a:spcAft>
                <a:spcPts val="32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725" y="1847750"/>
            <a:ext cx="3409950" cy="34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Cerebellar Syndrome</a:t>
            </a:r>
            <a:endParaRPr/>
          </a:p>
        </p:txBody>
      </p:sp>
      <p:sp>
        <p:nvSpPr>
          <p:cNvPr id="551" name="Google Shape;551;p72"/>
          <p:cNvSpPr txBox="1">
            <a:spLocks noGrp="1"/>
          </p:cNvSpPr>
          <p:nvPr>
            <p:ph type="body" idx="1"/>
          </p:nvPr>
        </p:nvSpPr>
        <p:spPr>
          <a:xfrm>
            <a:off x="457200" y="2065975"/>
            <a:ext cx="75732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Ix: MRI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treat underlying disorder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6000"/>
              </a:lnSpc>
              <a:spcBef>
                <a:spcPts val="0"/>
              </a:spcBef>
              <a:spcAft>
                <a:spcPts val="3200"/>
              </a:spcAft>
              <a:buNone/>
            </a:pPr>
            <a:endParaRPr sz="27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ALZHEIMER’S</a:t>
            </a:r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unknown cause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pathology = beta amyloid protein accumulation -&gt; lower Ach, neuronal damage, amyloid plaques</a:t>
            </a:r>
            <a:endParaRPr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RFs : Down’s, amyloid precursor protein gene mutation, age, 1st degree relative</a:t>
            </a:r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Sx:</a:t>
            </a:r>
            <a:endParaRPr sz="2600"/>
          </a:p>
          <a:p>
            <a:pPr marL="457200" lvl="0" indent="-393700" algn="l" rtl="0">
              <a:spcBef>
                <a:spcPts val="56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short term memory loss (progressive + persistent)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global cog impairment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irritable, mood swings, apathy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Ix: CT, MMSE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Rx: </a:t>
            </a:r>
            <a:endParaRPr sz="2600"/>
          </a:p>
          <a:p>
            <a:pPr marL="457200" lvl="0" indent="-393700" algn="l" rtl="0">
              <a:spcBef>
                <a:spcPts val="560"/>
              </a:spcBef>
              <a:spcAft>
                <a:spcPts val="0"/>
              </a:spcAft>
              <a:buSzPts val="2600"/>
              <a:buAutoNum type="arabicPeriod"/>
            </a:pPr>
            <a:r>
              <a:rPr lang="en-US" sz="2600"/>
              <a:t>Ach-esterase inhibitor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-US" sz="2600"/>
              <a:t>NMDA receptor antagonist</a:t>
            </a:r>
            <a:endParaRPr sz="26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Meningitis</a:t>
            </a:r>
            <a:endParaRPr/>
          </a:p>
        </p:txBody>
      </p:sp>
      <p:sp>
        <p:nvSpPr>
          <p:cNvPr id="558" name="Google Shape;558;p73"/>
          <p:cNvSpPr txBox="1">
            <a:spLocks noGrp="1"/>
          </p:cNvSpPr>
          <p:nvPr>
            <p:ph type="body" idx="1"/>
          </p:nvPr>
        </p:nvSpPr>
        <p:spPr>
          <a:xfrm>
            <a:off x="457200" y="2065975"/>
            <a:ext cx="46020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Infection of meninges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viral more common than bacterial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6000"/>
              </a:lnSpc>
              <a:spcBef>
                <a:spcPts val="0"/>
              </a:spcBef>
              <a:spcAft>
                <a:spcPts val="32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074" y="2420700"/>
            <a:ext cx="3268350" cy="28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Meningitis</a:t>
            </a:r>
            <a:endParaRPr/>
          </a:p>
        </p:txBody>
      </p:sp>
      <p:sp>
        <p:nvSpPr>
          <p:cNvPr id="566" name="Google Shape;566;p74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bacterial: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neonates &gt; GBS, E coli, Strep. Pn., Listeria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+3 months + adults &gt; Neisseria, strep pn., HIB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viral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: most commonly enteroviruses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fungal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, if immunodeficient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6000"/>
              </a:lnSpc>
              <a:spcBef>
                <a:spcPts val="0"/>
              </a:spcBef>
              <a:spcAft>
                <a:spcPts val="32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Meningitis</a:t>
            </a:r>
            <a:endParaRPr/>
          </a:p>
        </p:txBody>
      </p:sp>
      <p:sp>
        <p:nvSpPr>
          <p:cNvPr id="573" name="Google Shape;573;p75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Headache, Photophobia, N&amp;V, neck pain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fever, neck stiffness, drowsiness, petechiae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kernig’s sign, brudzinski’s sign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Ix: bloods, LP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?neuro signs/decreased GCS: Head CT ?brain abscess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6000"/>
              </a:lnSpc>
              <a:spcBef>
                <a:spcPts val="0"/>
              </a:spcBef>
              <a:spcAft>
                <a:spcPts val="3200"/>
              </a:spcAft>
              <a:buNone/>
            </a:pPr>
            <a:endParaRPr sz="27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Meningitis</a:t>
            </a:r>
            <a:endParaRPr/>
          </a:p>
        </p:txBody>
      </p:sp>
      <p:pic>
        <p:nvPicPr>
          <p:cNvPr id="580" name="Google Shape;58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5475" y="1546100"/>
            <a:ext cx="4585550" cy="46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Meningitis</a:t>
            </a:r>
            <a:endParaRPr/>
          </a:p>
        </p:txBody>
      </p:sp>
      <p:graphicFrame>
        <p:nvGraphicFramePr>
          <p:cNvPr id="587" name="Google Shape;587;p77"/>
          <p:cNvGraphicFramePr/>
          <p:nvPr/>
        </p:nvGraphicFramePr>
        <p:xfrm>
          <a:off x="720825" y="1597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{48341ECA-A1C5-4311-A153-A751213E1515}</a:tableStyleId>
              </a:tblPr>
              <a:tblGrid>
                <a:gridCol w="128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8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4EB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>
                          <a:solidFill>
                            <a:srgbClr val="FFFFFF"/>
                          </a:solidFill>
                        </a:rPr>
                        <a:t>Bacterial</a:t>
                      </a:r>
                      <a:endParaRPr sz="1950" b="1">
                        <a:solidFill>
                          <a:srgbClr val="FFFFFF"/>
                        </a:solidFill>
                      </a:endParaRPr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4EB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>
                          <a:solidFill>
                            <a:srgbClr val="FFFFFF"/>
                          </a:solidFill>
                        </a:rPr>
                        <a:t>Viral</a:t>
                      </a:r>
                      <a:endParaRPr sz="1950" b="1">
                        <a:solidFill>
                          <a:srgbClr val="FFFFFF"/>
                        </a:solidFill>
                      </a:endParaRPr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4EB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>
                          <a:solidFill>
                            <a:srgbClr val="FFFFFF"/>
                          </a:solidFill>
                        </a:rPr>
                        <a:t>Fungal</a:t>
                      </a:r>
                      <a:endParaRPr sz="1950" b="1">
                        <a:solidFill>
                          <a:srgbClr val="FFFFFF"/>
                        </a:solidFill>
                      </a:endParaRPr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4EB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>
                          <a:solidFill>
                            <a:srgbClr val="FFFFFF"/>
                          </a:solidFill>
                        </a:rPr>
                        <a:t>TB</a:t>
                      </a:r>
                      <a:endParaRPr sz="1950" b="1">
                        <a:solidFill>
                          <a:srgbClr val="FFFFFF"/>
                        </a:solidFill>
                      </a:endParaRPr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4EB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>
                          <a:solidFill>
                            <a:srgbClr val="FFFFFF"/>
                          </a:solidFill>
                        </a:rPr>
                        <a:t>Malignant</a:t>
                      </a:r>
                      <a:endParaRPr sz="1950" b="1">
                        <a:solidFill>
                          <a:srgbClr val="FFFFFF"/>
                        </a:solidFill>
                      </a:endParaRPr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4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>
                          <a:solidFill>
                            <a:srgbClr val="FFFFFF"/>
                          </a:solidFill>
                        </a:rPr>
                        <a:t>OP</a:t>
                      </a:r>
                      <a:endParaRPr sz="1950" b="1">
                        <a:solidFill>
                          <a:srgbClr val="FFFFFF"/>
                        </a:solidFill>
                      </a:endParaRPr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8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++</a:t>
                      </a:r>
                      <a:endParaRPr sz="1950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+</a:t>
                      </a:r>
                      <a:endParaRPr sz="1950"/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normal/+</a:t>
                      </a:r>
                      <a:endParaRPr sz="1950"/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usually +</a:t>
                      </a:r>
                      <a:endParaRPr sz="1950"/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>
                          <a:solidFill>
                            <a:srgbClr val="FFFFFF"/>
                          </a:solidFill>
                        </a:rPr>
                        <a:t>WCC</a:t>
                      </a:r>
                      <a:endParaRPr sz="1950" b="1">
                        <a:solidFill>
                          <a:srgbClr val="FFFFFF"/>
                        </a:solidFill>
                      </a:endParaRPr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8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&gt;500</a:t>
                      </a:r>
                      <a:endParaRPr sz="1950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CDF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&lt;1000</a:t>
                      </a:r>
                      <a:endParaRPr sz="1950"/>
                    </a:p>
                  </a:txBody>
                  <a:tcPr marL="38100" marR="38100" marT="38100" marB="38100"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CDF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100-500</a:t>
                      </a:r>
                      <a:endParaRPr sz="1950"/>
                    </a:p>
                  </a:txBody>
                  <a:tcPr marL="38100" marR="38100" marT="38100" marB="38100"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CDF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100-500</a:t>
                      </a:r>
                      <a:endParaRPr/>
                    </a:p>
                  </a:txBody>
                  <a:tcPr marL="38100" marR="38100" marT="38100" marB="38100"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CDF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38100" marR="38100" marT="38100" marB="38100"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C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>
                          <a:solidFill>
                            <a:srgbClr val="FFFFFF"/>
                          </a:solidFill>
                        </a:rPr>
                        <a:t>cells </a:t>
                      </a:r>
                      <a:endParaRPr sz="1950" b="1">
                        <a:solidFill>
                          <a:srgbClr val="FFFFFF"/>
                        </a:solidFill>
                      </a:endParaRPr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8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/>
                        <a:t>PMNs</a:t>
                      </a:r>
                      <a:endParaRPr sz="1950" b="1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Monocytes</a:t>
                      </a:r>
                      <a:endParaRPr sz="1950"/>
                    </a:p>
                  </a:txBody>
                  <a:tcPr marL="38100" marR="38100" marT="38100" marB="381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Monocytes</a:t>
                      </a:r>
                      <a:endParaRPr sz="1950"/>
                    </a:p>
                  </a:txBody>
                  <a:tcPr marL="38100" marR="38100" marT="38100" marB="381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Monocytes</a:t>
                      </a:r>
                      <a:endParaRPr sz="1950"/>
                    </a:p>
                  </a:txBody>
                  <a:tcPr marL="38100" marR="38100" marT="38100" marB="381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Monocytes</a:t>
                      </a:r>
                      <a:endParaRPr sz="1950"/>
                    </a:p>
                  </a:txBody>
                  <a:tcPr marL="38100" marR="38100" marT="38100" marB="381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>
                          <a:solidFill>
                            <a:srgbClr val="FFFFFF"/>
                          </a:solidFill>
                        </a:rPr>
                        <a:t>Glucose</a:t>
                      </a:r>
                      <a:endParaRPr sz="1950" b="1">
                        <a:solidFill>
                          <a:srgbClr val="FFFFFF"/>
                        </a:solidFill>
                      </a:endParaRPr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8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Low</a:t>
                      </a:r>
                      <a:endParaRPr sz="1950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DCDF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/>
                        <a:t>Normal</a:t>
                      </a:r>
                      <a:endParaRPr sz="1950" b="1"/>
                    </a:p>
                  </a:txBody>
                  <a:tcPr marL="38100" marR="38100" marT="38100" marB="38100">
                    <a:solidFill>
                      <a:srgbClr val="DCDF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Low</a:t>
                      </a:r>
                      <a:endParaRPr sz="1950"/>
                    </a:p>
                  </a:txBody>
                  <a:tcPr marL="38100" marR="38100" marT="38100" marB="38100">
                    <a:solidFill>
                      <a:srgbClr val="DCDF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Low</a:t>
                      </a:r>
                      <a:endParaRPr sz="1950"/>
                    </a:p>
                  </a:txBody>
                  <a:tcPr marL="38100" marR="38100" marT="38100" marB="38100">
                    <a:solidFill>
                      <a:srgbClr val="DCDF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Low</a:t>
                      </a:r>
                      <a:endParaRPr/>
                    </a:p>
                  </a:txBody>
                  <a:tcPr marL="38100" marR="38100" marT="38100" marB="38100">
                    <a:solidFill>
                      <a:srgbClr val="DC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 b="1">
                          <a:solidFill>
                            <a:srgbClr val="FFFFFF"/>
                          </a:solidFill>
                        </a:rPr>
                        <a:t>Protein</a:t>
                      </a:r>
                      <a:endParaRPr sz="1950" b="1">
                        <a:solidFill>
                          <a:srgbClr val="FFFFFF"/>
                        </a:solidFill>
                      </a:endParaRPr>
                    </a:p>
                  </a:txBody>
                  <a:tcPr marL="38100" marR="38100" marT="38100" marB="381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E78C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++</a:t>
                      </a:r>
                      <a:endParaRPr sz="1950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normal / +</a:t>
                      </a:r>
                      <a:endParaRPr sz="1950"/>
                    </a:p>
                  </a:txBody>
                  <a:tcPr marL="38100" marR="38100" marT="38100" marB="381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+</a:t>
                      </a:r>
                      <a:endParaRPr sz="1950"/>
                    </a:p>
                  </a:txBody>
                  <a:tcPr marL="38100" marR="38100" marT="38100" marB="381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50"/>
                        <a:t>+</a:t>
                      </a:r>
                      <a:endParaRPr sz="1950"/>
                    </a:p>
                  </a:txBody>
                  <a:tcPr marL="38100" marR="38100" marT="38100" marB="381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</a:t>
                      </a:r>
                      <a:endParaRPr/>
                    </a:p>
                  </a:txBody>
                  <a:tcPr marL="38100" marR="38100" marT="38100" marB="3810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Meningitis</a:t>
            </a:r>
            <a:endParaRPr/>
          </a:p>
        </p:txBody>
      </p:sp>
      <p:sp>
        <p:nvSpPr>
          <p:cNvPr id="594" name="Google Shape;594;p78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Primary care -&gt; meningococcal sepsis? IM benzene (if will not delay transfer)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2ndary care: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&lt;3 months -&gt; IV cefotaxime + amoxicillin/ampicillin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&gt;3 months -&gt; IV ceftriaxone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prophylaxis to close contacts in 24 hours, cipro/rifampicin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Tumours</a:t>
            </a:r>
            <a:endParaRPr/>
          </a:p>
        </p:txBody>
      </p:sp>
      <p:sp>
        <p:nvSpPr>
          <p:cNvPr id="601" name="Google Shape;601;p79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Glioma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Meningioma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Pituitary adenoma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Acoustic neuroma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Medulloblastoma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Tumours</a:t>
            </a:r>
            <a:endParaRPr/>
          </a:p>
        </p:txBody>
      </p:sp>
      <p:sp>
        <p:nvSpPr>
          <p:cNvPr id="608" name="Google Shape;608;p80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Glioma (umbrella term, 50% primary brain tumours)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Meningioma (arachnoid cell cap)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Pituitary adenoma (endocrine presentations, bitemporal hemianopia)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Acoustic neuroma (unilateral sensorineural hearing loss and/or tinnitus)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Medulloblastoma (most common in children)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Cushing’s reflex</a:t>
            </a:r>
            <a:endParaRPr/>
          </a:p>
        </p:txBody>
      </p:sp>
      <p:pic>
        <p:nvPicPr>
          <p:cNvPr id="615" name="Google Shape;61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400" y="1480225"/>
            <a:ext cx="7877175" cy="473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Brain herniation</a:t>
            </a:r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4363" y="1553987"/>
            <a:ext cx="5815269" cy="5135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LEWY BODY</a:t>
            </a:r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unknown cause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pathology: cerebral atrophy + lewy bodies -&gt; alpha synuclein +ve cytoplasmic inclusions in neurones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RF: &gt;60yo, male, FHx parkinson’s/LBD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Sx: EPSE, visual hallucx, falls, REM sleep disturbance, fluctuates but overall worse with time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Ix: SPECT - shows reduced metabolism and reduced occipital perfusion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Rx: Levodopa, DA agonists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(CI: antipsychotics)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GCS</a:t>
            </a:r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4225" y="1570037"/>
            <a:ext cx="5448300" cy="51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GCS</a:t>
            </a:r>
            <a:endParaRPr/>
          </a:p>
        </p:txBody>
      </p:sp>
      <p:pic>
        <p:nvPicPr>
          <p:cNvPr id="636" name="Google Shape;63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4225" y="1570037"/>
            <a:ext cx="5448300" cy="511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463" y="1498038"/>
            <a:ext cx="3343275" cy="492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Brain bleeds</a:t>
            </a:r>
            <a:endParaRPr/>
          </a:p>
        </p:txBody>
      </p:sp>
      <p:pic>
        <p:nvPicPr>
          <p:cNvPr id="644" name="Google Shape;64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088" y="1537912"/>
            <a:ext cx="4695825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SAH</a:t>
            </a:r>
            <a:endParaRPr/>
          </a:p>
        </p:txBody>
      </p:sp>
      <p:sp>
        <p:nvSpPr>
          <p:cNvPr id="651" name="Google Shape;651;p86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traumatic or secondary to aneurysm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sudden onset headache ‘worst in my life’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neck stiffness, photophobia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8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SAH</a:t>
            </a:r>
            <a:endParaRPr/>
          </a:p>
        </p:txBody>
      </p:sp>
      <p:sp>
        <p:nvSpPr>
          <p:cNvPr id="658" name="Google Shape;658;p87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Ix: CT head, angiography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conservative, clipping or embolisation of aneurysm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EVD if CSF flow affected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SAH</a:t>
            </a:r>
            <a:endParaRPr/>
          </a:p>
        </p:txBody>
      </p:sp>
      <p:sp>
        <p:nvSpPr>
          <p:cNvPr id="665" name="Google Shape;665;p88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star sign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0125" y="1584150"/>
            <a:ext cx="5165658" cy="452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Brain bleeds</a:t>
            </a:r>
            <a:endParaRPr/>
          </a:p>
        </p:txBody>
      </p:sp>
      <p:pic>
        <p:nvPicPr>
          <p:cNvPr id="673" name="Google Shape;67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526" y="1866979"/>
            <a:ext cx="6295875" cy="373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9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SDH</a:t>
            </a:r>
            <a:endParaRPr/>
          </a:p>
        </p:txBody>
      </p:sp>
      <p:sp>
        <p:nvSpPr>
          <p:cNvPr id="680" name="Google Shape;680;p90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tear of bridging veins between cortex and dural sinuses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acute, subacute, chronic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headache, weakness, numbness, slurred speech, N&amp;V, lethargy, seizures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Head CT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evacuation of haematoma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SDH</a:t>
            </a:r>
            <a:endParaRPr/>
          </a:p>
        </p:txBody>
      </p:sp>
      <p:sp>
        <p:nvSpPr>
          <p:cNvPr id="687" name="Google Shape;687;p91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acute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7163" y="1532625"/>
            <a:ext cx="4295775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SDH</a:t>
            </a:r>
            <a:endParaRPr/>
          </a:p>
        </p:txBody>
      </p:sp>
      <p:sp>
        <p:nvSpPr>
          <p:cNvPr id="695" name="Google Shape;695;p92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550" y="1584150"/>
            <a:ext cx="8229600" cy="4247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FRONTOTEMPORAL</a:t>
            </a:r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700"/>
              <a:t>genetic causes, trauma, alcohol</a:t>
            </a:r>
            <a:endParaRPr sz="27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700"/>
              <a:t>Pathology: FT atrophy, Pick bodies (tau proteins), Pick’s disease</a:t>
            </a:r>
            <a:endParaRPr sz="27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700"/>
              <a:t>Sx: &lt;65yo onset, impulsive, irritable, crying, overweight (pick’s increases appetite), akinesia, hallucxs, parkinsonism later</a:t>
            </a:r>
            <a:endParaRPr sz="2700"/>
          </a:p>
        </p:txBody>
      </p:sp>
      <p:sp>
        <p:nvSpPr>
          <p:cNvPr id="156" name="Google Shape;156;p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Ix: 	MMSE, CT/MRI head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Rx: SSRI for depression, olanzapine (antipsych) for agitation/hallucx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drugs used for AD makes FTD sx worse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9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EDH</a:t>
            </a:r>
            <a:endParaRPr/>
          </a:p>
        </p:txBody>
      </p:sp>
      <p:sp>
        <p:nvSpPr>
          <p:cNvPr id="703" name="Google Shape;703;p93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trauma causes damage to extradural vessel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ICP rises, GCS decreases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latent period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compression of 3rd nerve -&gt; ipsilateral pupil dilation (false localising)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head CT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immediate surgical decompression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EDH</a:t>
            </a:r>
            <a:endParaRPr/>
          </a:p>
        </p:txBody>
      </p:sp>
      <p:sp>
        <p:nvSpPr>
          <p:cNvPr id="710" name="Google Shape;710;p94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9375" y="1742175"/>
            <a:ext cx="3705225" cy="42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Head injury, when to CT?</a:t>
            </a:r>
            <a:endParaRPr/>
          </a:p>
        </p:txBody>
      </p:sp>
      <p:sp>
        <p:nvSpPr>
          <p:cNvPr id="718" name="Google Shape;718;p95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within 1 hour: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GCS &lt; 13 initially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GCS &lt; 15 2 hours after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fracture, panda eyes, battle sign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seizure, focal neuro deficit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&gt; 1 vomiting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500"/>
              </a:spcBef>
              <a:spcAft>
                <a:spcPts val="25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650" y="2447025"/>
            <a:ext cx="4762500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Head injury, when to CT?</a:t>
            </a:r>
            <a:endParaRPr/>
          </a:p>
        </p:txBody>
      </p:sp>
      <p:sp>
        <p:nvSpPr>
          <p:cNvPr id="726" name="Google Shape;726;p96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within 8 hours: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&gt;65 yrs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bleeding / clotting disorder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dangerous mechanism of injury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&gt; 30 mins retrograde amnesia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5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Spinal cord compression</a:t>
            </a:r>
            <a:endParaRPr/>
          </a:p>
        </p:txBody>
      </p:sp>
      <p:sp>
        <p:nvSpPr>
          <p:cNvPr id="733" name="Google Shape;733;p97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metastatic, disc prolapse, cord tumour, trauma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sudden onset leg weakness, pain, sensory loss, painless urinary retention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motor weakness, hyperreflexia below level of compression, absent at level, normal above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9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Spinal cord compression</a:t>
            </a:r>
            <a:endParaRPr/>
          </a:p>
        </p:txBody>
      </p:sp>
      <p:sp>
        <p:nvSpPr>
          <p:cNvPr id="740" name="Google Shape;740;p98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MRI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treat underlying cause..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9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CES</a:t>
            </a:r>
            <a:endParaRPr/>
          </a:p>
        </p:txBody>
      </p:sp>
      <p:sp>
        <p:nvSpPr>
          <p:cNvPr id="747" name="Google Shape;747;p99"/>
          <p:cNvSpPr txBox="1">
            <a:spLocks noGrp="1"/>
          </p:cNvSpPr>
          <p:nvPr>
            <p:ph type="body" idx="1"/>
          </p:nvPr>
        </p:nvSpPr>
        <p:spPr>
          <a:xfrm>
            <a:off x="415950" y="1584150"/>
            <a:ext cx="83121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compression of cauda equina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low back pain, lower limb b/l or u/l motor and/or sensory deficit, sexual dysfunction, urinary incontinence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saddle anaesthesia, loss of anal tone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 b="1">
                <a:latin typeface="Arial"/>
                <a:ea typeface="Arial"/>
                <a:cs typeface="Arial"/>
                <a:sym typeface="Arial"/>
              </a:rPr>
              <a:t>MRI</a:t>
            </a:r>
            <a:r>
              <a:rPr lang="en-US" sz="2700">
                <a:latin typeface="Arial"/>
                <a:ea typeface="Arial"/>
                <a:cs typeface="Arial"/>
                <a:sym typeface="Arial"/>
              </a:rPr>
              <a:t>, myelography sometimes used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sz="2700">
                <a:latin typeface="Arial"/>
                <a:ea typeface="Arial"/>
                <a:cs typeface="Arial"/>
                <a:sym typeface="Arial"/>
              </a:rPr>
              <a:t>emergency surgery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0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CES</a:t>
            </a:r>
            <a:endParaRPr/>
          </a:p>
        </p:txBody>
      </p:sp>
      <p:pic>
        <p:nvPicPr>
          <p:cNvPr id="754" name="Google Shape;754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9363" y="1622849"/>
            <a:ext cx="4585275" cy="457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Hydrocephalus</a:t>
            </a:r>
            <a:endParaRPr/>
          </a:p>
        </p:txBody>
      </p:sp>
      <p:sp>
        <p:nvSpPr>
          <p:cNvPr id="761" name="Google Shape;761;p101"/>
          <p:cNvSpPr txBox="1"/>
          <p:nvPr/>
        </p:nvSpPr>
        <p:spPr>
          <a:xfrm>
            <a:off x="530025" y="1927325"/>
            <a:ext cx="5476800" cy="3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</a:rPr>
              <a:t>raised ICP</a:t>
            </a:r>
            <a:endParaRPr sz="2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</a:rPr>
              <a:t>headaches worse in morning, irritability, drowsiness</a:t>
            </a:r>
            <a:endParaRPr sz="2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</a:rPr>
              <a:t>papilloedema, bulging fontanelle, inc OFC, sunsetting sign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id="762" name="Google Shape;762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0150" y="2083987"/>
            <a:ext cx="2743200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Hydrocephalus</a:t>
            </a:r>
            <a:endParaRPr/>
          </a:p>
        </p:txBody>
      </p:sp>
      <p:sp>
        <p:nvSpPr>
          <p:cNvPr id="769" name="Google Shape;769;p102"/>
          <p:cNvSpPr txBox="1"/>
          <p:nvPr/>
        </p:nvSpPr>
        <p:spPr>
          <a:xfrm>
            <a:off x="530025" y="1927325"/>
            <a:ext cx="5476800" cy="3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</a:rPr>
              <a:t>congenital, post SAH, meningitis</a:t>
            </a:r>
            <a:endParaRPr sz="2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</a:rPr>
              <a:t>non-communicating or communicating</a:t>
            </a:r>
            <a:endParaRPr sz="2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</a:rPr>
              <a:t>VP shunt</a:t>
            </a:r>
            <a:endParaRPr sz="2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</a:endParaRPr>
          </a:p>
        </p:txBody>
      </p:sp>
      <p:pic>
        <p:nvPicPr>
          <p:cNvPr id="770" name="Google Shape;77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4325" y="2723006"/>
            <a:ext cx="4342475" cy="2827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VASCULAR</a:t>
            </a:r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body" idx="1"/>
          </p:nvPr>
        </p:nvSpPr>
        <p:spPr>
          <a:xfrm>
            <a:off x="457200" y="1417625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caused by: many strokes/TIA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Pathology: grey+white matter damage 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RFs: HTN, DM, age, hyperlipidaemia</a:t>
            </a: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600"/>
              <a:t>Sx: sudden onset, stepwise deterioration, motor disorders, behavioural changes, cog impairment</a:t>
            </a:r>
            <a:endParaRPr sz="2600"/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Ix: MMSE, Carotid USS, CT/MRI Head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Rx - treat RFs, antiplatelets, aspirin (secondary prevention)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cholinesterase inhibitors if AD comorbidity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0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Hydrocephalus</a:t>
            </a:r>
            <a:endParaRPr/>
          </a:p>
        </p:txBody>
      </p:sp>
      <p:pic>
        <p:nvPicPr>
          <p:cNvPr id="777" name="Google Shape;777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1763" y="1553962"/>
            <a:ext cx="3800475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Hydrocephalus</a:t>
            </a:r>
            <a:endParaRPr/>
          </a:p>
        </p:txBody>
      </p:sp>
      <p:pic>
        <p:nvPicPr>
          <p:cNvPr id="784" name="Google Shape;78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863" y="1762765"/>
            <a:ext cx="4248275" cy="424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Hydrocephalus</a:t>
            </a:r>
            <a:endParaRPr/>
          </a:p>
        </p:txBody>
      </p:sp>
      <p:pic>
        <p:nvPicPr>
          <p:cNvPr id="791" name="Google Shape;791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175" y="1874463"/>
            <a:ext cx="6905625" cy="35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0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Head CT</a:t>
            </a:r>
            <a:endParaRPr/>
          </a:p>
        </p:txBody>
      </p:sp>
      <p:pic>
        <p:nvPicPr>
          <p:cNvPr id="798" name="Google Shape;79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300" y="1570050"/>
            <a:ext cx="4162425" cy="44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1600" y="1747848"/>
            <a:ext cx="4332275" cy="435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0968" y="105132"/>
            <a:ext cx="2042024" cy="20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0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Head CT</a:t>
            </a:r>
            <a:endParaRPr/>
          </a:p>
        </p:txBody>
      </p:sp>
      <p:pic>
        <p:nvPicPr>
          <p:cNvPr id="807" name="Google Shape;807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300" y="1570050"/>
            <a:ext cx="4162425" cy="44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1600" y="1747848"/>
            <a:ext cx="4332275" cy="435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0968" y="105132"/>
            <a:ext cx="2042024" cy="20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7"/>
          <p:cNvSpPr/>
          <p:nvPr/>
        </p:nvSpPr>
        <p:spPr>
          <a:xfrm>
            <a:off x="917625" y="2446975"/>
            <a:ext cx="1497300" cy="1481100"/>
          </a:xfrm>
          <a:prstGeom prst="ellipse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07"/>
          <p:cNvSpPr/>
          <p:nvPr/>
        </p:nvSpPr>
        <p:spPr>
          <a:xfrm>
            <a:off x="2414925" y="1747850"/>
            <a:ext cx="1497300" cy="1481100"/>
          </a:xfrm>
          <a:prstGeom prst="ellipse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07"/>
          <p:cNvSpPr/>
          <p:nvPr/>
        </p:nvSpPr>
        <p:spPr>
          <a:xfrm>
            <a:off x="6940975" y="2343500"/>
            <a:ext cx="1923000" cy="2727600"/>
          </a:xfrm>
          <a:prstGeom prst="ellipse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Head CT</a:t>
            </a:r>
            <a:endParaRPr/>
          </a:p>
        </p:txBody>
      </p:sp>
      <p:pic>
        <p:nvPicPr>
          <p:cNvPr id="819" name="Google Shape;819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0968" y="105132"/>
            <a:ext cx="2042024" cy="20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3250" y="1586125"/>
            <a:ext cx="4612776" cy="45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Head CT</a:t>
            </a:r>
            <a:endParaRPr/>
          </a:p>
        </p:txBody>
      </p:sp>
      <p:pic>
        <p:nvPicPr>
          <p:cNvPr id="827" name="Google Shape;827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0968" y="105132"/>
            <a:ext cx="2042024" cy="20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3250" y="1586125"/>
            <a:ext cx="4612776" cy="45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109"/>
          <p:cNvSpPr/>
          <p:nvPr/>
        </p:nvSpPr>
        <p:spPr>
          <a:xfrm>
            <a:off x="4749225" y="3212800"/>
            <a:ext cx="2118600" cy="2095800"/>
          </a:xfrm>
          <a:prstGeom prst="ellipse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it is difficult but we hope we helped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feel free to email us if you have any questions</a:t>
            </a:r>
            <a:endParaRPr/>
          </a:p>
          <a:p>
            <a:pPr marL="12573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>
                <a:uFill>
                  <a:noFill/>
                </a:uFill>
                <a:hlinkClick r:id="rId3"/>
              </a:rPr>
              <a:t>aemami1@sheffield.ac.uk</a:t>
            </a:r>
            <a:endParaRPr/>
          </a:p>
          <a:p>
            <a:pPr marL="12573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>
                <a:uFill>
                  <a:noFill/>
                </a:uFill>
                <a:hlinkClick r:id="rId4"/>
              </a:rPr>
              <a:t>bakhaleel1@sheffield.ac.uk</a:t>
            </a:r>
            <a:r>
              <a:rPr lang="en-US"/>
              <a:t>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110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110"/>
          <p:cNvSpPr txBox="1"/>
          <p:nvPr/>
        </p:nvSpPr>
        <p:spPr>
          <a:xfrm>
            <a:off x="457200" y="239712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110"/>
          <p:cNvSpPr txBox="1"/>
          <p:nvPr/>
        </p:nvSpPr>
        <p:spPr>
          <a:xfrm>
            <a:off x="1187608" y="449705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8" name="Google Shape;838;p110"/>
          <p:cNvPicPr preferRelativeResize="0"/>
          <p:nvPr/>
        </p:nvPicPr>
        <p:blipFill rotWithShape="1">
          <a:blip r:embed="rId5">
            <a:alphaModFix/>
          </a:blip>
          <a:srcRect r="49305"/>
          <a:stretch/>
        </p:blipFill>
        <p:spPr>
          <a:xfrm>
            <a:off x="276425" y="2107275"/>
            <a:ext cx="2856399" cy="25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0350" y="2107275"/>
            <a:ext cx="2612225" cy="25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10"/>
          <p:cNvPicPr preferRelativeResize="0"/>
          <p:nvPr/>
        </p:nvPicPr>
        <p:blipFill rotWithShape="1">
          <a:blip r:embed="rId7">
            <a:alphaModFix/>
          </a:blip>
          <a:srcRect t="17937" b="25062"/>
          <a:stretch/>
        </p:blipFill>
        <p:spPr>
          <a:xfrm>
            <a:off x="3132825" y="2107275"/>
            <a:ext cx="3337527" cy="251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11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6" name="Google Shape;846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111"/>
          <p:cNvSpPr txBox="1"/>
          <p:nvPr/>
        </p:nvSpPr>
        <p:spPr>
          <a:xfrm>
            <a:off x="3176364" y="79698"/>
            <a:ext cx="279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111"/>
          <p:cNvSpPr txBox="1"/>
          <p:nvPr/>
        </p:nvSpPr>
        <p:spPr>
          <a:xfrm>
            <a:off x="2123942" y="5609186"/>
            <a:ext cx="56611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https://forms.gle/VpoNf4ScuE8xVRLa9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9" name="Google Shape;849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473" y="964710"/>
            <a:ext cx="7832856" cy="440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4630" y="2173758"/>
            <a:ext cx="2538691" cy="2510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112"/>
          <p:cNvPicPr preferRelativeResize="0"/>
          <p:nvPr/>
        </p:nvPicPr>
        <p:blipFill rotWithShape="1">
          <a:blip r:embed="rId3">
            <a:alphaModFix/>
          </a:blip>
          <a:srcRect r="3646"/>
          <a:stretch/>
        </p:blipFill>
        <p:spPr>
          <a:xfrm>
            <a:off x="1474242" y="0"/>
            <a:ext cx="6134099" cy="6858000"/>
          </a:xfrm>
          <a:prstGeom prst="rect">
            <a:avLst/>
          </a:prstGeom>
          <a:noFill/>
          <a:ln w="9525" cap="flat" cmpd="sng">
            <a:solidFill>
              <a:srgbClr val="29326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eer Teaching Society Master Slides 2010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2736</Words>
  <Application>Microsoft Macintosh PowerPoint</Application>
  <PresentationFormat>On-screen Show (4:3)</PresentationFormat>
  <Paragraphs>629</Paragraphs>
  <Slides>99</Slides>
  <Notes>99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3" baseType="lpstr">
      <vt:lpstr>Radley</vt:lpstr>
      <vt:lpstr>Calibri</vt:lpstr>
      <vt:lpstr>Arial</vt:lpstr>
      <vt:lpstr>Peer Teaching Society Master Slides 2010</vt:lpstr>
      <vt:lpstr>PowerPoint Presentation</vt:lpstr>
      <vt:lpstr>     </vt:lpstr>
      <vt:lpstr>Contents</vt:lpstr>
      <vt:lpstr>DEMENTIA</vt:lpstr>
      <vt:lpstr>DEMENTIA</vt:lpstr>
      <vt:lpstr>ALZHEIMER’S</vt:lpstr>
      <vt:lpstr>LEWY BODY</vt:lpstr>
      <vt:lpstr>FRONTOTEMPORAL</vt:lpstr>
      <vt:lpstr>VASCULAR</vt:lpstr>
      <vt:lpstr>DELIRIUM</vt:lpstr>
      <vt:lpstr>DELIRIUM</vt:lpstr>
      <vt:lpstr>DELIRIUM V DEMENTIA</vt:lpstr>
      <vt:lpstr>FALLS</vt:lpstr>
      <vt:lpstr>OSTEOPOROSIS</vt:lpstr>
      <vt:lpstr>OSTEOPOROSIS</vt:lpstr>
      <vt:lpstr>STROKES + TIA</vt:lpstr>
      <vt:lpstr>STROKES + TIA</vt:lpstr>
      <vt:lpstr>STROKES + TIA Rx</vt:lpstr>
      <vt:lpstr>INCONTINENCE</vt:lpstr>
      <vt:lpstr>URINARY INCONTINENCE</vt:lpstr>
      <vt:lpstr>URINARY INCONTINENCE Mx</vt:lpstr>
      <vt:lpstr>FAECAL INCONTINENCE</vt:lpstr>
      <vt:lpstr>PARKINSON’S DISEASE</vt:lpstr>
      <vt:lpstr>HUNTINGTON’S DISEASE</vt:lpstr>
      <vt:lpstr>HD Sx RELIEF</vt:lpstr>
      <vt:lpstr>Neuro…</vt:lpstr>
      <vt:lpstr>But first…</vt:lpstr>
      <vt:lpstr>Facial nerve palsy</vt:lpstr>
      <vt:lpstr>Facial nerve palsy</vt:lpstr>
      <vt:lpstr>Trigeminal neuralgia</vt:lpstr>
      <vt:lpstr>Trigeminal neuralgia</vt:lpstr>
      <vt:lpstr>Peripheral nerve lesions</vt:lpstr>
      <vt:lpstr>Peripheral nerve lesions</vt:lpstr>
      <vt:lpstr>Peripheral nerve lesions</vt:lpstr>
      <vt:lpstr>Peripheral nerve lesions</vt:lpstr>
      <vt:lpstr>MND</vt:lpstr>
      <vt:lpstr>MND</vt:lpstr>
      <vt:lpstr>ALS</vt:lpstr>
      <vt:lpstr>ALS</vt:lpstr>
      <vt:lpstr>Epilepsy</vt:lpstr>
      <vt:lpstr>Epilepsy</vt:lpstr>
      <vt:lpstr>Epilepsy</vt:lpstr>
      <vt:lpstr>Epilepsy</vt:lpstr>
      <vt:lpstr>Epilepsy</vt:lpstr>
      <vt:lpstr>Epilepsy</vt:lpstr>
      <vt:lpstr>Epilepsy</vt:lpstr>
      <vt:lpstr>Epilepsy</vt:lpstr>
      <vt:lpstr>Epilepsy</vt:lpstr>
      <vt:lpstr>Epilepsy - DVLA</vt:lpstr>
      <vt:lpstr>Status epilepticus</vt:lpstr>
      <vt:lpstr>Multiple Sclerosis</vt:lpstr>
      <vt:lpstr>Multiple Sclerosis</vt:lpstr>
      <vt:lpstr>Multiple Sclerosis</vt:lpstr>
      <vt:lpstr>Multiple Sclerosis</vt:lpstr>
      <vt:lpstr>Multiple Sclerosis</vt:lpstr>
      <vt:lpstr>Multiple Sclerosis</vt:lpstr>
      <vt:lpstr>Cerebellar Syndrome</vt:lpstr>
      <vt:lpstr>Cerebellar Syndrome</vt:lpstr>
      <vt:lpstr>Cerebellar Syndrome</vt:lpstr>
      <vt:lpstr>Meningitis</vt:lpstr>
      <vt:lpstr>Meningitis</vt:lpstr>
      <vt:lpstr>Meningitis</vt:lpstr>
      <vt:lpstr>Meningitis</vt:lpstr>
      <vt:lpstr>Meningitis</vt:lpstr>
      <vt:lpstr>Meningitis</vt:lpstr>
      <vt:lpstr>Tumours</vt:lpstr>
      <vt:lpstr>Tumours</vt:lpstr>
      <vt:lpstr>Cushing’s reflex</vt:lpstr>
      <vt:lpstr>Brain herniation</vt:lpstr>
      <vt:lpstr>GCS</vt:lpstr>
      <vt:lpstr>GCS</vt:lpstr>
      <vt:lpstr>Brain bleeds</vt:lpstr>
      <vt:lpstr>SAH</vt:lpstr>
      <vt:lpstr>SAH</vt:lpstr>
      <vt:lpstr>SAH</vt:lpstr>
      <vt:lpstr>Brain bleeds</vt:lpstr>
      <vt:lpstr>SDH</vt:lpstr>
      <vt:lpstr>SDH</vt:lpstr>
      <vt:lpstr>SDH</vt:lpstr>
      <vt:lpstr>EDH</vt:lpstr>
      <vt:lpstr>EDH</vt:lpstr>
      <vt:lpstr>Head injury, when to CT?</vt:lpstr>
      <vt:lpstr>Head injury, when to CT?</vt:lpstr>
      <vt:lpstr>Spinal cord compression</vt:lpstr>
      <vt:lpstr>Spinal cord compression</vt:lpstr>
      <vt:lpstr>CES</vt:lpstr>
      <vt:lpstr>CES</vt:lpstr>
      <vt:lpstr>Hydrocephalus</vt:lpstr>
      <vt:lpstr>Hydrocephalus</vt:lpstr>
      <vt:lpstr>Hydrocephalus</vt:lpstr>
      <vt:lpstr>Hydrocephalus</vt:lpstr>
      <vt:lpstr>Hydrocephalus</vt:lpstr>
      <vt:lpstr>Head CT</vt:lpstr>
      <vt:lpstr>Head CT</vt:lpstr>
      <vt:lpstr>Head CT</vt:lpstr>
      <vt:lpstr>Head 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Ismay Hathaway</cp:lastModifiedBy>
  <cp:revision>1</cp:revision>
  <dcterms:modified xsi:type="dcterms:W3CDTF">2022-07-03T17:15:45Z</dcterms:modified>
</cp:coreProperties>
</file>