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Radley"/>
      <p:regular r:id="rId30"/>
      <p: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iPar/iFzwiT84EWxlL8eXTLpBh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dley-italic.fntdata"/><Relationship Id="rId30" Type="http://schemas.openxmlformats.org/officeDocument/2006/relationships/font" Target="fonts/Radley-regular.fntdata"/><Relationship Id="rId11" Type="http://schemas.openxmlformats.org/officeDocument/2006/relationships/slide" Target="slides/slide7.xml"/><Relationship Id="rId10" Type="http://schemas.openxmlformats.org/officeDocument/2006/relationships/slide" Target="slides/slide6.xml"/><Relationship Id="rId32"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e17e3238a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76" name="Google Shape;176;g13e17e3238a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e17e3238a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86" name="Google Shape;186;g13e17e3238a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e17e3238a_0_1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96" name="Google Shape;196;g13e17e3238a_0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e17e3238a_0_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06" name="Google Shape;206;g13e17e3238a_0_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e17e3238a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16" name="Google Shape;216;g13e17e3238a_0_1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e17e3238a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26" name="Google Shape;226;g13e17e3238a_0_2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3e17e3238a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36" name="Google Shape;236;g13e17e3238a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3e17e3238a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46" name="Google Shape;246;g13e17e3238a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e17e3238a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56" name="Google Shape;256;g13e17e3238a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e2b5d599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68" name="Google Shape;268;g13e2b5d599a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95" name="Google Shape;95;p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3e2b5d599a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77" name="Google Shape;277;g13e2b5d599a_0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e2b5d599a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85" name="Google Shape;285;g13e2b5d599a_0_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3e2b5d599a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293" name="Google Shape;293;g13e2b5d599a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3e17e3238a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302" name="Google Shape;302;g13e17e3238a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1" name="Google Shape;31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21" name="Google Shape;32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07" name="Google Shape;10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16" name="Google Shape;11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3e17e3238a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26" name="Google Shape;126;g13e17e3238a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3e17e3238a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36" name="Google Shape;136;g13e17e3238a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3e17e3238a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46" name="Google Shape;146;g13e17e3238a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3e17e3238a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56" name="Google Shape;156;g13e17e3238a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3e17e3238a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66" name="Google Shape;166;g13e17e3238a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26.png"/><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nvSpPr>
        <p:spPr>
          <a:xfrm>
            <a:off x="5401733" y="5046132"/>
            <a:ext cx="1744133" cy="6293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600" u="none" cap="none" strike="noStrike">
              <a:solidFill>
                <a:schemeClr val="dk1"/>
              </a:solidFill>
              <a:latin typeface="Radley"/>
              <a:ea typeface="Radley"/>
              <a:cs typeface="Radley"/>
              <a:sym typeface="Radley"/>
            </a:endParaRPr>
          </a:p>
        </p:txBody>
      </p:sp>
      <p:sp>
        <p:nvSpPr>
          <p:cNvPr id="89" name="Google Shape;89;p2"/>
          <p:cNvSpPr txBox="1"/>
          <p:nvPr/>
        </p:nvSpPr>
        <p:spPr>
          <a:xfrm>
            <a:off x="5061475" y="5675530"/>
            <a:ext cx="2734500" cy="646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293267"/>
                </a:solidFill>
                <a:latin typeface="Calibri"/>
                <a:ea typeface="Calibri"/>
                <a:cs typeface="Calibri"/>
                <a:sym typeface="Calibri"/>
              </a:rPr>
              <a:t>2022/2023</a:t>
            </a:r>
            <a:endParaRPr b="1" i="0" sz="3200" u="none" cap="none" strike="noStrike">
              <a:solidFill>
                <a:srgbClr val="293267"/>
              </a:solidFill>
              <a:latin typeface="Calibri"/>
              <a:ea typeface="Calibri"/>
              <a:cs typeface="Calibri"/>
              <a:sym typeface="Calibri"/>
            </a:endParaRPr>
          </a:p>
        </p:txBody>
      </p:sp>
      <p:pic>
        <p:nvPicPr>
          <p:cNvPr id="90" name="Google Shape;90;p2"/>
          <p:cNvPicPr preferRelativeResize="0"/>
          <p:nvPr/>
        </p:nvPicPr>
        <p:blipFill rotWithShape="1">
          <a:blip r:embed="rId3">
            <a:alphaModFix/>
          </a:blip>
          <a:srcRect b="0" l="0" r="0" t="0"/>
          <a:stretch/>
        </p:blipFill>
        <p:spPr>
          <a:xfrm>
            <a:off x="3999633" y="450064"/>
            <a:ext cx="4192731" cy="4192731"/>
          </a:xfrm>
          <a:prstGeom prst="rect">
            <a:avLst/>
          </a:prstGeom>
          <a:noFill/>
          <a:ln>
            <a:noFill/>
          </a:ln>
        </p:spPr>
      </p:pic>
      <p:pic>
        <p:nvPicPr>
          <p:cNvPr descr="A picture containing text&#10;&#10;Description automatically generated" id="91" name="Google Shape;91;p2"/>
          <p:cNvPicPr preferRelativeResize="0"/>
          <p:nvPr/>
        </p:nvPicPr>
        <p:blipFill rotWithShape="1">
          <a:blip r:embed="rId4">
            <a:alphaModFix/>
          </a:blip>
          <a:srcRect b="0" l="0" r="0" t="0"/>
          <a:stretch/>
        </p:blipFill>
        <p:spPr>
          <a:xfrm>
            <a:off x="2358035" y="-875912"/>
            <a:ext cx="7475929" cy="74759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13e17e3238a_0_83"/>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Throbbing pain around one eye</a:t>
            </a:r>
            <a:endParaRPr/>
          </a:p>
          <a:p>
            <a:pPr indent="-342900" lvl="0" marL="457200" rtl="0" algn="l">
              <a:lnSpc>
                <a:spcPct val="90000"/>
              </a:lnSpc>
              <a:spcBef>
                <a:spcPts val="0"/>
              </a:spcBef>
              <a:spcAft>
                <a:spcPts val="0"/>
              </a:spcAft>
              <a:buSzPts val="1800"/>
              <a:buChar char="•"/>
            </a:pPr>
            <a:r>
              <a:rPr lang="en-US"/>
              <a:t>Pain along one side of face</a:t>
            </a:r>
            <a:endParaRPr/>
          </a:p>
          <a:p>
            <a:pPr indent="-342900" lvl="0" marL="457200" rtl="0" algn="l">
              <a:lnSpc>
                <a:spcPct val="90000"/>
              </a:lnSpc>
              <a:spcBef>
                <a:spcPts val="0"/>
              </a:spcBef>
              <a:spcAft>
                <a:spcPts val="0"/>
              </a:spcAft>
              <a:buSzPts val="1800"/>
              <a:buChar char="•"/>
            </a:pPr>
            <a:r>
              <a:rPr lang="en-US"/>
              <a:t>Painful jaw + difficult to chew</a:t>
            </a:r>
            <a:endParaRPr/>
          </a:p>
          <a:p>
            <a:pPr indent="0" lvl="0" marL="45720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79" name="Google Shape;179;g13e17e3238a_0_83"/>
          <p:cNvSpPr txBox="1"/>
          <p:nvPr/>
        </p:nvSpPr>
        <p:spPr>
          <a:xfrm>
            <a:off x="143321" y="131687"/>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SzPts val="1100"/>
              <a:buNone/>
            </a:pPr>
            <a:r>
              <a:t/>
            </a:r>
            <a:endParaRPr sz="1800">
              <a:solidFill>
                <a:schemeClr val="dk1"/>
              </a:solidFill>
              <a:latin typeface="Calibri"/>
              <a:ea typeface="Calibri"/>
              <a:cs typeface="Calibri"/>
              <a:sym typeface="Calibri"/>
            </a:endParaRPr>
          </a:p>
        </p:txBody>
      </p:sp>
      <p:sp>
        <p:nvSpPr>
          <p:cNvPr id="180" name="Google Shape;180;g13e17e3238a_0_83"/>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81" name="Google Shape;181;g13e17e3238a_0_8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82" name="Google Shape;182;g13e17e3238a_0_83"/>
          <p:cNvPicPr preferRelativeResize="0"/>
          <p:nvPr/>
        </p:nvPicPr>
        <p:blipFill>
          <a:blip r:embed="rId4">
            <a:alphaModFix/>
          </a:blip>
          <a:stretch>
            <a:fillRect/>
          </a:stretch>
        </p:blipFill>
        <p:spPr>
          <a:xfrm>
            <a:off x="8661875" y="1985025"/>
            <a:ext cx="2732375" cy="2732375"/>
          </a:xfrm>
          <a:prstGeom prst="rect">
            <a:avLst/>
          </a:prstGeom>
          <a:noFill/>
          <a:ln>
            <a:noFill/>
          </a:ln>
        </p:spPr>
      </p:pic>
      <p:sp>
        <p:nvSpPr>
          <p:cNvPr id="183" name="Google Shape;183;g13e17e3238a_0_83"/>
          <p:cNvSpPr txBox="1"/>
          <p:nvPr/>
        </p:nvSpPr>
        <p:spPr>
          <a:xfrm>
            <a:off x="304793" y="209225"/>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Radiation</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3e17e3238a_0_116"/>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Lacrimation (tears) + flushing </a:t>
            </a:r>
            <a:endParaRPr/>
          </a:p>
          <a:p>
            <a:pPr indent="-342900" lvl="0" marL="457200" rtl="0" algn="l">
              <a:lnSpc>
                <a:spcPct val="90000"/>
              </a:lnSpc>
              <a:spcBef>
                <a:spcPts val="0"/>
              </a:spcBef>
              <a:spcAft>
                <a:spcPts val="0"/>
              </a:spcAft>
              <a:buSzPts val="1800"/>
              <a:buChar char="•"/>
            </a:pPr>
            <a:r>
              <a:rPr lang="en-US"/>
              <a:t>Photophobia </a:t>
            </a:r>
            <a:endParaRPr/>
          </a:p>
          <a:p>
            <a:pPr indent="-342900" lvl="0" marL="457200" rtl="0" algn="l">
              <a:lnSpc>
                <a:spcPct val="90000"/>
              </a:lnSpc>
              <a:spcBef>
                <a:spcPts val="0"/>
              </a:spcBef>
              <a:spcAft>
                <a:spcPts val="0"/>
              </a:spcAft>
              <a:buSzPts val="1800"/>
              <a:buChar char="•"/>
            </a:pPr>
            <a:r>
              <a:rPr lang="en-US"/>
              <a:t>Neck stiffness</a:t>
            </a:r>
            <a:endParaRPr/>
          </a:p>
          <a:p>
            <a:pPr indent="-342900" lvl="0" marL="457200" rtl="0" algn="l">
              <a:lnSpc>
                <a:spcPct val="90000"/>
              </a:lnSpc>
              <a:spcBef>
                <a:spcPts val="0"/>
              </a:spcBef>
              <a:spcAft>
                <a:spcPts val="0"/>
              </a:spcAft>
              <a:buSzPts val="1800"/>
              <a:buChar char="•"/>
            </a:pPr>
            <a:r>
              <a:rPr lang="en-US"/>
              <a:t>Non-blanching rash</a:t>
            </a:r>
            <a:endParaRPr/>
          </a:p>
          <a:p>
            <a:pPr indent="-342900" lvl="0" marL="457200" rtl="0" algn="l">
              <a:lnSpc>
                <a:spcPct val="90000"/>
              </a:lnSpc>
              <a:spcBef>
                <a:spcPts val="0"/>
              </a:spcBef>
              <a:spcAft>
                <a:spcPts val="0"/>
              </a:spcAft>
              <a:buSzPts val="1800"/>
              <a:buChar char="•"/>
            </a:pPr>
            <a:r>
              <a:rPr lang="en-US"/>
              <a:t>Scalp tenderness (painful to comb/wash hair)</a:t>
            </a:r>
            <a:endParaRPr/>
          </a:p>
          <a:p>
            <a:pPr indent="-342900" lvl="0" marL="457200" rtl="0" algn="l">
              <a:lnSpc>
                <a:spcPct val="90000"/>
              </a:lnSpc>
              <a:spcBef>
                <a:spcPts val="0"/>
              </a:spcBef>
              <a:spcAft>
                <a:spcPts val="0"/>
              </a:spcAft>
              <a:buSzPts val="1800"/>
              <a:buChar char="•"/>
            </a:pPr>
            <a:r>
              <a:rPr lang="en-US"/>
              <a:t>Jaw claudication (painful to chew/close jaw)</a:t>
            </a:r>
            <a:endParaRPr/>
          </a:p>
          <a:p>
            <a:pPr indent="-342900" lvl="0" marL="457200" rtl="0" algn="l">
              <a:lnSpc>
                <a:spcPct val="90000"/>
              </a:lnSpc>
              <a:spcBef>
                <a:spcPts val="0"/>
              </a:spcBef>
              <a:spcAft>
                <a:spcPts val="0"/>
              </a:spcAft>
              <a:buSzPts val="1800"/>
              <a:buChar char="•"/>
            </a:pPr>
            <a:r>
              <a:rPr lang="en-US"/>
              <a:t>Transient blindness (!!!)</a:t>
            </a:r>
            <a:endParaRPr/>
          </a:p>
          <a:p>
            <a:pPr indent="-342900" lvl="0" marL="457200" rtl="0" algn="l">
              <a:lnSpc>
                <a:spcPct val="90000"/>
              </a:lnSpc>
              <a:spcBef>
                <a:spcPts val="0"/>
              </a:spcBef>
              <a:spcAft>
                <a:spcPts val="0"/>
              </a:spcAft>
              <a:buSzPts val="1800"/>
              <a:buChar char="•"/>
            </a:pPr>
            <a:r>
              <a:rPr lang="en-US"/>
              <a:t>Vomiting, especially after waking up in the morning (!!!)</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t/>
            </a:r>
            <a:endParaRPr/>
          </a:p>
          <a:p>
            <a:pPr indent="-342900" lvl="0" marL="457200" rtl="0" algn="l">
              <a:lnSpc>
                <a:spcPct val="90000"/>
              </a:lnSpc>
              <a:spcBef>
                <a:spcPts val="0"/>
              </a:spcBef>
              <a:spcAft>
                <a:spcPts val="0"/>
              </a:spcAft>
              <a:buSzPts val="1800"/>
              <a:buChar char="•"/>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89" name="Google Shape;189;g13e17e3238a_0_116"/>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0" name="Google Shape;190;g13e17e3238a_0_116"/>
          <p:cNvSpPr txBox="1"/>
          <p:nvPr/>
        </p:nvSpPr>
        <p:spPr>
          <a:xfrm>
            <a:off x="429818" y="625200"/>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Associated Symptoms</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91" name="Google Shape;191;g13e17e3238a_0_11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92" name="Google Shape;192;g13e17e3238a_0_11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93" name="Google Shape;193;g13e17e3238a_0_116"/>
          <p:cNvPicPr preferRelativeResize="0"/>
          <p:nvPr/>
        </p:nvPicPr>
        <p:blipFill>
          <a:blip r:embed="rId4">
            <a:alphaModFix/>
          </a:blip>
          <a:stretch>
            <a:fillRect/>
          </a:stretch>
        </p:blipFill>
        <p:spPr>
          <a:xfrm>
            <a:off x="8914475" y="2070563"/>
            <a:ext cx="2716876" cy="27168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13e17e3238a_0_125"/>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Can last between 30 min - 3 hours</a:t>
            </a:r>
            <a:endParaRPr/>
          </a:p>
          <a:p>
            <a:pPr indent="-342900" lvl="0" marL="457200" rtl="0" algn="l">
              <a:lnSpc>
                <a:spcPct val="90000"/>
              </a:lnSpc>
              <a:spcBef>
                <a:spcPts val="0"/>
              </a:spcBef>
              <a:spcAft>
                <a:spcPts val="0"/>
              </a:spcAft>
              <a:buSzPts val="1800"/>
              <a:buChar char="•"/>
            </a:pPr>
            <a:r>
              <a:rPr lang="en-US"/>
              <a:t>Can last between a few hours and few days</a:t>
            </a:r>
            <a:endParaRPr/>
          </a:p>
          <a:p>
            <a:pPr indent="-342900" lvl="0" marL="457200" rtl="0" algn="l">
              <a:lnSpc>
                <a:spcPct val="90000"/>
              </a:lnSpc>
              <a:spcBef>
                <a:spcPts val="0"/>
              </a:spcBef>
              <a:spcAft>
                <a:spcPts val="0"/>
              </a:spcAft>
              <a:buSzPts val="1800"/>
              <a:buChar char="•"/>
            </a:pPr>
            <a:r>
              <a:rPr lang="en-US"/>
              <a:t>Pain is intense and lasts for seconds </a:t>
            </a:r>
            <a:endParaRPr/>
          </a:p>
          <a:p>
            <a:pPr indent="-342900" lvl="0" marL="457200" rtl="0" algn="l">
              <a:lnSpc>
                <a:spcPct val="90000"/>
              </a:lnSpc>
              <a:spcBef>
                <a:spcPts val="0"/>
              </a:spcBef>
              <a:spcAft>
                <a:spcPts val="0"/>
              </a:spcAft>
              <a:buSzPts val="1800"/>
              <a:buChar char="•"/>
            </a:pPr>
            <a:r>
              <a:rPr lang="en-US"/>
              <a:t>Pain has come on and is relentless</a:t>
            </a:r>
            <a:endParaRPr/>
          </a:p>
          <a:p>
            <a:pPr indent="-342900" lvl="0" marL="457200" rtl="0" algn="l">
              <a:lnSpc>
                <a:spcPct val="90000"/>
              </a:lnSpc>
              <a:spcBef>
                <a:spcPts val="0"/>
              </a:spcBef>
              <a:spcAft>
                <a:spcPts val="0"/>
              </a:spcAft>
              <a:buSzPts val="1800"/>
              <a:buChar char="•"/>
            </a:pPr>
            <a:r>
              <a:rPr lang="en-US"/>
              <a:t>Pain came on, went away, and is now back after a few hours/days + decreasing consciousness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99" name="Google Shape;199;g13e17e3238a_0_125"/>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0" name="Google Shape;200;g13e17e3238a_0_125"/>
          <p:cNvSpPr txBox="1"/>
          <p:nvPr/>
        </p:nvSpPr>
        <p:spPr>
          <a:xfrm>
            <a:off x="429818" y="625200"/>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Time</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01" name="Google Shape;201;g13e17e3238a_0_125"/>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02" name="Google Shape;202;g13e17e3238a_0_125"/>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03" name="Google Shape;203;g13e17e3238a_0_125"/>
          <p:cNvPicPr preferRelativeResize="0"/>
          <p:nvPr/>
        </p:nvPicPr>
        <p:blipFill>
          <a:blip r:embed="rId4">
            <a:alphaModFix/>
          </a:blip>
          <a:stretch>
            <a:fillRect/>
          </a:stretch>
        </p:blipFill>
        <p:spPr>
          <a:xfrm>
            <a:off x="9356650" y="1889050"/>
            <a:ext cx="2128724" cy="2128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g13e17e3238a_0_134"/>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Pain is better when I lie down in a dark room</a:t>
            </a:r>
            <a:endParaRPr/>
          </a:p>
          <a:p>
            <a:pPr indent="-342900" lvl="0" marL="457200" rtl="0" algn="l">
              <a:lnSpc>
                <a:spcPct val="90000"/>
              </a:lnSpc>
              <a:spcBef>
                <a:spcPts val="0"/>
              </a:spcBef>
              <a:spcAft>
                <a:spcPts val="0"/>
              </a:spcAft>
              <a:buSzPts val="1800"/>
              <a:buChar char="•"/>
            </a:pPr>
            <a:r>
              <a:rPr lang="en-US"/>
              <a:t>Pain is worse when I cough/lie down</a:t>
            </a:r>
            <a:endParaRPr/>
          </a:p>
          <a:p>
            <a:pPr indent="-342900" lvl="0" marL="457200" rtl="0" algn="l">
              <a:lnSpc>
                <a:spcPct val="90000"/>
              </a:lnSpc>
              <a:spcBef>
                <a:spcPts val="0"/>
              </a:spcBef>
              <a:spcAft>
                <a:spcPts val="0"/>
              </a:spcAft>
              <a:buSzPts val="1800"/>
              <a:buChar char="•"/>
            </a:pPr>
            <a:r>
              <a:rPr lang="en-US"/>
              <a:t>“Does the pain respond to painkillers?”</a:t>
            </a:r>
            <a:endParaRPr/>
          </a:p>
          <a:p>
            <a:pPr indent="0" lvl="0" marL="45720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209" name="Google Shape;209;g13e17e3238a_0_134"/>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0" name="Google Shape;210;g13e17e3238a_0_134"/>
          <p:cNvSpPr txBox="1"/>
          <p:nvPr/>
        </p:nvSpPr>
        <p:spPr>
          <a:xfrm>
            <a:off x="429818" y="625200"/>
            <a:ext cx="83328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Exacerbating/Alleviating Factors</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11" name="Google Shape;211;g13e17e3238a_0_13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12" name="Google Shape;212;g13e17e3238a_0_134"/>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13" name="Google Shape;213;g13e17e3238a_0_134"/>
          <p:cNvPicPr preferRelativeResize="0"/>
          <p:nvPr/>
        </p:nvPicPr>
        <p:blipFill>
          <a:blip r:embed="rId4">
            <a:alphaModFix/>
          </a:blip>
          <a:stretch>
            <a:fillRect/>
          </a:stretch>
        </p:blipFill>
        <p:spPr>
          <a:xfrm>
            <a:off x="8601000" y="3653100"/>
            <a:ext cx="2349275" cy="2349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3e17e3238a_0_143"/>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Remember! Always ask them to rate the pain on a scale from 1 to 10</a:t>
            </a:r>
            <a:endParaRPr/>
          </a:p>
          <a:p>
            <a:pPr indent="-342900" lvl="0" marL="457200" rtl="0" algn="l">
              <a:lnSpc>
                <a:spcPct val="90000"/>
              </a:lnSpc>
              <a:spcBef>
                <a:spcPts val="0"/>
              </a:spcBef>
              <a:spcAft>
                <a:spcPts val="0"/>
              </a:spcAft>
              <a:buSzPts val="1800"/>
              <a:buChar char="•"/>
            </a:pPr>
            <a:r>
              <a:rPr lang="en-US"/>
              <a:t>“Worst pain I’ve ever experienced in my life”</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219" name="Google Shape;219;g13e17e3238a_0_143"/>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g13e17e3238a_0_143"/>
          <p:cNvSpPr txBox="1"/>
          <p:nvPr/>
        </p:nvSpPr>
        <p:spPr>
          <a:xfrm>
            <a:off x="429818" y="625200"/>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Severity</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21" name="Google Shape;221;g13e17e3238a_0_143"/>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22" name="Google Shape;222;g13e17e3238a_0_14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23" name="Google Shape;223;g13e17e3238a_0_143"/>
          <p:cNvPicPr preferRelativeResize="0"/>
          <p:nvPr/>
        </p:nvPicPr>
        <p:blipFill>
          <a:blip r:embed="rId4">
            <a:alphaModFix/>
          </a:blip>
          <a:stretch>
            <a:fillRect/>
          </a:stretch>
        </p:blipFill>
        <p:spPr>
          <a:xfrm>
            <a:off x="8879375" y="3225725"/>
            <a:ext cx="2863375" cy="2863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3e17e3238a_0_200"/>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Always ask about head injury! Present/past</a:t>
            </a:r>
            <a:endParaRPr/>
          </a:p>
          <a:p>
            <a:pPr indent="-342900" lvl="0" marL="457200" rtl="0" algn="l">
              <a:lnSpc>
                <a:spcPct val="90000"/>
              </a:lnSpc>
              <a:spcBef>
                <a:spcPts val="0"/>
              </a:spcBef>
              <a:spcAft>
                <a:spcPts val="0"/>
              </a:spcAft>
              <a:buSzPts val="1800"/>
              <a:buChar char="•"/>
            </a:pPr>
            <a:r>
              <a:rPr lang="en-US"/>
              <a:t>Hospital stays?</a:t>
            </a:r>
            <a:endParaRPr/>
          </a:p>
          <a:p>
            <a:pPr indent="-342900" lvl="0" marL="457200" rtl="0" algn="l">
              <a:lnSpc>
                <a:spcPct val="90000"/>
              </a:lnSpc>
              <a:spcBef>
                <a:spcPts val="0"/>
              </a:spcBef>
              <a:spcAft>
                <a:spcPts val="0"/>
              </a:spcAft>
              <a:buSzPts val="1800"/>
              <a:buChar char="•"/>
            </a:pPr>
            <a:r>
              <a:rPr lang="en-US"/>
              <a:t>Cardiovascular conditions/blood conditions? </a:t>
            </a:r>
            <a:endParaRPr/>
          </a:p>
          <a:p>
            <a:pPr indent="-342900" lvl="0" marL="457200" rtl="0" algn="l">
              <a:lnSpc>
                <a:spcPct val="90000"/>
              </a:lnSpc>
              <a:spcBef>
                <a:spcPts val="0"/>
              </a:spcBef>
              <a:spcAft>
                <a:spcPts val="0"/>
              </a:spcAft>
              <a:buSzPts val="1800"/>
              <a:buChar char="•"/>
            </a:pPr>
            <a:r>
              <a:rPr lang="en-US"/>
              <a:t>Hypertension? </a:t>
            </a:r>
            <a:endParaRPr/>
          </a:p>
          <a:p>
            <a:pPr indent="0" lvl="0" marL="45720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229" name="Google Shape;229;g13e17e3238a_0_200"/>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0" name="Google Shape;230;g13e17e3238a_0_200"/>
          <p:cNvSpPr txBox="1"/>
          <p:nvPr/>
        </p:nvSpPr>
        <p:spPr>
          <a:xfrm>
            <a:off x="429818" y="625200"/>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PMHx</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31" name="Google Shape;231;g13e17e3238a_0_20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32" name="Google Shape;232;g13e17e3238a_0_200"/>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33" name="Google Shape;233;g13e17e3238a_0_200"/>
          <p:cNvPicPr preferRelativeResize="0"/>
          <p:nvPr/>
        </p:nvPicPr>
        <p:blipFill>
          <a:blip r:embed="rId4">
            <a:alphaModFix/>
          </a:blip>
          <a:stretch>
            <a:fillRect/>
          </a:stretch>
        </p:blipFill>
        <p:spPr>
          <a:xfrm>
            <a:off x="8231500" y="2721600"/>
            <a:ext cx="3098625" cy="30986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3e17e3238a_0_152"/>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Pretty standard!</a:t>
            </a:r>
            <a:endParaRPr/>
          </a:p>
          <a:p>
            <a:pPr indent="-342900" lvl="0" marL="457200" rtl="0" algn="l">
              <a:lnSpc>
                <a:spcPct val="90000"/>
              </a:lnSpc>
              <a:spcBef>
                <a:spcPts val="0"/>
              </a:spcBef>
              <a:spcAft>
                <a:spcPts val="0"/>
              </a:spcAft>
              <a:buSzPts val="1800"/>
              <a:buChar char="•"/>
            </a:pPr>
            <a:r>
              <a:rPr lang="en-US"/>
              <a:t>Always remember to ask for OTC medication/supplements</a:t>
            </a:r>
            <a:endParaRPr/>
          </a:p>
          <a:p>
            <a:pPr indent="-342900" lvl="0" marL="457200" rtl="0" algn="l">
              <a:lnSpc>
                <a:spcPct val="90000"/>
              </a:lnSpc>
              <a:spcBef>
                <a:spcPts val="0"/>
              </a:spcBef>
              <a:spcAft>
                <a:spcPts val="0"/>
              </a:spcAft>
              <a:buSzPts val="1800"/>
              <a:buChar char="•"/>
            </a:pPr>
            <a:r>
              <a:rPr lang="en-US"/>
              <a:t>Always remember to ask for allergies</a:t>
            </a:r>
            <a:endParaRPr/>
          </a:p>
          <a:p>
            <a:pPr indent="-342900" lvl="0" marL="457200" rtl="0" algn="l">
              <a:lnSpc>
                <a:spcPct val="90000"/>
              </a:lnSpc>
              <a:spcBef>
                <a:spcPts val="0"/>
              </a:spcBef>
              <a:spcAft>
                <a:spcPts val="0"/>
              </a:spcAft>
              <a:buSzPts val="1800"/>
              <a:buChar char="•"/>
            </a:pPr>
            <a:r>
              <a:rPr lang="en-US"/>
              <a:t>Any medication they take frequently?</a:t>
            </a:r>
            <a:endParaRPr/>
          </a:p>
          <a:p>
            <a:pPr indent="-342900" lvl="0" marL="457200" rtl="0" algn="l">
              <a:lnSpc>
                <a:spcPct val="90000"/>
              </a:lnSpc>
              <a:spcBef>
                <a:spcPts val="0"/>
              </a:spcBef>
              <a:spcAft>
                <a:spcPts val="0"/>
              </a:spcAft>
              <a:buSzPts val="1800"/>
              <a:buChar char="•"/>
            </a:pPr>
            <a:r>
              <a:rPr lang="en-US"/>
              <a:t>Medication-overuse headache! A type of headache that develops and gets worse with frequent use of any medication treatment for pain, characterised by a dull, constant ache. </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t/>
            </a:r>
            <a:endParaRPr/>
          </a:p>
          <a:p>
            <a:pPr indent="-342900" lvl="0" marL="457200" rtl="0" algn="l">
              <a:lnSpc>
                <a:spcPct val="90000"/>
              </a:lnSpc>
              <a:spcBef>
                <a:spcPts val="0"/>
              </a:spcBef>
              <a:spcAft>
                <a:spcPts val="0"/>
              </a:spcAft>
              <a:buSzPts val="1800"/>
              <a:buChar char="•"/>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239" name="Google Shape;239;g13e17e3238a_0_152"/>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0" name="Google Shape;240;g13e17e3238a_0_152"/>
          <p:cNvSpPr txBox="1"/>
          <p:nvPr/>
        </p:nvSpPr>
        <p:spPr>
          <a:xfrm>
            <a:off x="429818" y="625200"/>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DHx</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41" name="Google Shape;241;g13e17e3238a_0_15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42" name="Google Shape;242;g13e17e3238a_0_152"/>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43" name="Google Shape;243;g13e17e3238a_0_152"/>
          <p:cNvPicPr preferRelativeResize="0"/>
          <p:nvPr/>
        </p:nvPicPr>
        <p:blipFill>
          <a:blip r:embed="rId4">
            <a:alphaModFix/>
          </a:blip>
          <a:stretch>
            <a:fillRect/>
          </a:stretch>
        </p:blipFill>
        <p:spPr>
          <a:xfrm>
            <a:off x="9181575" y="2158288"/>
            <a:ext cx="2013425" cy="2013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13e17e3238a_0_161"/>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Does anyone from your family suffer from similar headaches?</a:t>
            </a:r>
            <a:endParaRPr/>
          </a:p>
          <a:p>
            <a:pPr indent="-342900" lvl="0" marL="457200" rtl="0" algn="l">
              <a:lnSpc>
                <a:spcPct val="90000"/>
              </a:lnSpc>
              <a:spcBef>
                <a:spcPts val="0"/>
              </a:spcBef>
              <a:spcAft>
                <a:spcPts val="0"/>
              </a:spcAft>
              <a:buSzPts val="1800"/>
              <a:buChar char="•"/>
            </a:pPr>
            <a:r>
              <a:rPr lang="en-US"/>
              <a:t>Has anyone from your family had any other brain condition (including cancer!)</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249" name="Google Shape;249;g13e17e3238a_0_161"/>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0" name="Google Shape;250;g13e17e3238a_0_161"/>
          <p:cNvSpPr txBox="1"/>
          <p:nvPr/>
        </p:nvSpPr>
        <p:spPr>
          <a:xfrm>
            <a:off x="429818" y="625200"/>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FHx</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51" name="Google Shape;251;g13e17e3238a_0_16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52" name="Google Shape;252;g13e17e3238a_0_161"/>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53" name="Google Shape;253;g13e17e3238a_0_161"/>
          <p:cNvPicPr preferRelativeResize="0"/>
          <p:nvPr/>
        </p:nvPicPr>
        <p:blipFill>
          <a:blip r:embed="rId4">
            <a:alphaModFix/>
          </a:blip>
          <a:stretch>
            <a:fillRect/>
          </a:stretch>
        </p:blipFill>
        <p:spPr>
          <a:xfrm>
            <a:off x="9475400" y="3650700"/>
            <a:ext cx="2438400" cy="2438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13e17e3238a_0_182"/>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9" name="Google Shape;259;g13e17e3238a_0_182"/>
          <p:cNvSpPr txBox="1"/>
          <p:nvPr/>
        </p:nvSpPr>
        <p:spPr>
          <a:xfrm>
            <a:off x="429818" y="625200"/>
            <a:ext cx="83328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Differentials</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60" name="Google Shape;260;g13e17e3238a_0_18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61" name="Google Shape;261;g13e17e3238a_0_182"/>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62" name="Google Shape;262;g13e17e3238a_0_182"/>
          <p:cNvPicPr preferRelativeResize="0"/>
          <p:nvPr/>
        </p:nvPicPr>
        <p:blipFill>
          <a:blip r:embed="rId4">
            <a:alphaModFix/>
          </a:blip>
          <a:stretch>
            <a:fillRect/>
          </a:stretch>
        </p:blipFill>
        <p:spPr>
          <a:xfrm>
            <a:off x="429825" y="1503775"/>
            <a:ext cx="4212025" cy="3206249"/>
          </a:xfrm>
          <a:prstGeom prst="rect">
            <a:avLst/>
          </a:prstGeom>
          <a:noFill/>
          <a:ln>
            <a:noFill/>
          </a:ln>
        </p:spPr>
      </p:pic>
      <p:pic>
        <p:nvPicPr>
          <p:cNvPr id="263" name="Google Shape;263;g13e17e3238a_0_182"/>
          <p:cNvPicPr preferRelativeResize="0"/>
          <p:nvPr/>
        </p:nvPicPr>
        <p:blipFill>
          <a:blip r:embed="rId5">
            <a:alphaModFix/>
          </a:blip>
          <a:stretch>
            <a:fillRect/>
          </a:stretch>
        </p:blipFill>
        <p:spPr>
          <a:xfrm>
            <a:off x="429825" y="4745125"/>
            <a:ext cx="4212026" cy="832650"/>
          </a:xfrm>
          <a:prstGeom prst="rect">
            <a:avLst/>
          </a:prstGeom>
          <a:noFill/>
          <a:ln>
            <a:noFill/>
          </a:ln>
        </p:spPr>
      </p:pic>
      <p:pic>
        <p:nvPicPr>
          <p:cNvPr id="264" name="Google Shape;264;g13e17e3238a_0_182"/>
          <p:cNvPicPr preferRelativeResize="0"/>
          <p:nvPr/>
        </p:nvPicPr>
        <p:blipFill>
          <a:blip r:embed="rId6">
            <a:alphaModFix/>
          </a:blip>
          <a:stretch>
            <a:fillRect/>
          </a:stretch>
        </p:blipFill>
        <p:spPr>
          <a:xfrm>
            <a:off x="5040513" y="1575962"/>
            <a:ext cx="4393775" cy="3548085"/>
          </a:xfrm>
          <a:prstGeom prst="rect">
            <a:avLst/>
          </a:prstGeom>
          <a:noFill/>
          <a:ln>
            <a:noFill/>
          </a:ln>
        </p:spPr>
      </p:pic>
      <p:pic>
        <p:nvPicPr>
          <p:cNvPr id="265" name="Google Shape;265;g13e17e3238a_0_182"/>
          <p:cNvPicPr preferRelativeResize="0"/>
          <p:nvPr/>
        </p:nvPicPr>
        <p:blipFill>
          <a:blip r:embed="rId7">
            <a:alphaModFix/>
          </a:blip>
          <a:stretch>
            <a:fillRect/>
          </a:stretch>
        </p:blipFill>
        <p:spPr>
          <a:xfrm>
            <a:off x="7042825" y="5257550"/>
            <a:ext cx="3701151" cy="1289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3e2b5d599a_0_52"/>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1" name="Google Shape;271;g13e2b5d599a_0_52"/>
          <p:cNvSpPr txBox="1"/>
          <p:nvPr/>
        </p:nvSpPr>
        <p:spPr>
          <a:xfrm>
            <a:off x="429818" y="625200"/>
            <a:ext cx="8332800" cy="5613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1"/>
              </a:buClr>
              <a:buSzPts val="1100"/>
              <a:buFont typeface="Arial"/>
              <a:buNone/>
            </a:pPr>
            <a:r>
              <a:rPr lang="en-US" sz="4000">
                <a:solidFill>
                  <a:srgbClr val="FFFFFF"/>
                </a:solidFill>
                <a:latin typeface="Calibri"/>
                <a:ea typeface="Calibri"/>
                <a:cs typeface="Calibri"/>
                <a:sym typeface="Calibri"/>
              </a:rPr>
              <a:t>Altered consciousness - PC</a:t>
            </a:r>
            <a:endParaRPr sz="3200">
              <a:solidFill>
                <a:srgbClr val="FFFFFF"/>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1100"/>
              <a:buFont typeface="Arial"/>
              <a:buNone/>
            </a:pPr>
            <a:r>
              <a:rPr lang="en-US" sz="2800">
                <a:solidFill>
                  <a:schemeClr val="dk1"/>
                </a:solidFill>
                <a:latin typeface="Calibri"/>
                <a:ea typeface="Calibri"/>
                <a:cs typeface="Calibri"/>
                <a:sym typeface="Calibri"/>
              </a:rPr>
              <a:t>Differentials</a:t>
            </a:r>
            <a:endParaRPr sz="2800">
              <a:solidFill>
                <a:schemeClr val="dk1"/>
              </a:solidFill>
              <a:latin typeface="Calibri"/>
              <a:ea typeface="Calibri"/>
              <a:cs typeface="Calibri"/>
              <a:sym typeface="Calibri"/>
            </a:endParaRPr>
          </a:p>
          <a:p>
            <a:pPr indent="-342900" lvl="0" marL="457200" rtl="0" algn="l">
              <a:lnSpc>
                <a:spcPct val="90000"/>
              </a:lnSpc>
              <a:spcBef>
                <a:spcPts val="1000"/>
              </a:spcBef>
              <a:spcAft>
                <a:spcPts val="0"/>
              </a:spcAft>
              <a:buClr>
                <a:srgbClr val="FF0000"/>
              </a:buClr>
              <a:buSzPts val="1800"/>
              <a:buChar char="-"/>
            </a:pPr>
            <a:r>
              <a:rPr lang="en-US" sz="2800">
                <a:solidFill>
                  <a:srgbClr val="FF0000"/>
                </a:solidFill>
                <a:latin typeface="Calibri"/>
                <a:ea typeface="Calibri"/>
                <a:cs typeface="Calibri"/>
                <a:sym typeface="Calibri"/>
              </a:rPr>
              <a:t>Epilepsy/seizure </a:t>
            </a:r>
            <a:endParaRPr sz="2800">
              <a:solidFill>
                <a:srgbClr val="FF0000"/>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Vasovagal syncope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Electrolyte disturbances </a:t>
            </a:r>
            <a:endParaRPr sz="2800">
              <a:solidFill>
                <a:schemeClr val="dk1"/>
              </a:solidFill>
              <a:latin typeface="Calibri"/>
              <a:ea typeface="Calibri"/>
              <a:cs typeface="Calibri"/>
              <a:sym typeface="Calibri"/>
            </a:endParaRPr>
          </a:p>
          <a:p>
            <a:pPr indent="-342900" lvl="0" marL="457200" rtl="0" algn="l">
              <a:lnSpc>
                <a:spcPct val="90000"/>
              </a:lnSpc>
              <a:spcBef>
                <a:spcPts val="0"/>
              </a:spcBef>
              <a:spcAft>
                <a:spcPts val="0"/>
              </a:spcAft>
              <a:buClr>
                <a:schemeClr val="dk1"/>
              </a:buClr>
              <a:buSzPts val="1800"/>
              <a:buChar char="-"/>
            </a:pPr>
            <a:r>
              <a:rPr lang="en-US" sz="2800">
                <a:solidFill>
                  <a:schemeClr val="dk1"/>
                </a:solidFill>
                <a:latin typeface="Calibri"/>
                <a:ea typeface="Calibri"/>
                <a:cs typeface="Calibri"/>
                <a:sym typeface="Calibri"/>
              </a:rPr>
              <a:t>Vertigo</a:t>
            </a:r>
            <a:endParaRPr sz="2800">
              <a:solidFill>
                <a:schemeClr val="dk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72" name="Google Shape;272;g13e2b5d599a_0_5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73" name="Google Shape;273;g13e2b5d599a_0_52"/>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74" name="Google Shape;274;g13e2b5d599a_0_52"/>
          <p:cNvPicPr preferRelativeResize="0"/>
          <p:nvPr/>
        </p:nvPicPr>
        <p:blipFill>
          <a:blip r:embed="rId4">
            <a:alphaModFix/>
          </a:blip>
          <a:stretch>
            <a:fillRect/>
          </a:stretch>
        </p:blipFill>
        <p:spPr>
          <a:xfrm>
            <a:off x="6729275" y="3258577"/>
            <a:ext cx="4440600" cy="249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ph type="title"/>
          </p:nvPr>
        </p:nvSpPr>
        <p:spPr>
          <a:xfrm>
            <a:off x="1981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Calibri"/>
              <a:buNone/>
            </a:pPr>
            <a:r>
              <a:rPr lang="en-US"/>
              <a:t>     </a:t>
            </a:r>
            <a:endParaRPr/>
          </a:p>
        </p:txBody>
      </p:sp>
      <p:sp>
        <p:nvSpPr>
          <p:cNvPr id="98" name="Google Shape;98;p3"/>
          <p:cNvSpPr txBox="1"/>
          <p:nvPr>
            <p:ph idx="1" type="body"/>
          </p:nvPr>
        </p:nvSpPr>
        <p:spPr>
          <a:xfrm>
            <a:off x="1981200" y="2981326"/>
            <a:ext cx="8229600" cy="3144837"/>
          </a:xfrm>
          <a:prstGeom prst="rect">
            <a:avLst/>
          </a:prstGeom>
          <a:noFill/>
          <a:ln>
            <a:noFill/>
          </a:ln>
        </p:spPr>
        <p:txBody>
          <a:bodyPr anchorCtr="0" anchor="t" bIns="45700" lIns="91425" spcFirstLastPara="1" rIns="91425" wrap="square" tIns="45700">
            <a:noAutofit/>
          </a:bodyPr>
          <a:lstStyle/>
          <a:p>
            <a:pPr indent="-342900" lvl="0" marL="342900" rtl="0" algn="r">
              <a:lnSpc>
                <a:spcPct val="90000"/>
              </a:lnSpc>
              <a:spcBef>
                <a:spcPts val="0"/>
              </a:spcBef>
              <a:spcAft>
                <a:spcPts val="0"/>
              </a:spcAft>
              <a:buClr>
                <a:schemeClr val="dk1"/>
              </a:buClr>
              <a:buSzPts val="800"/>
              <a:buNone/>
            </a:pPr>
            <a:r>
              <a:rPr lang="en-US"/>
              <a:t>Phase 2b Revision Session</a:t>
            </a:r>
            <a:endParaRPr/>
          </a:p>
          <a:p>
            <a:pPr indent="-342900" lvl="0" marL="342900" rtl="0" algn="r">
              <a:lnSpc>
                <a:spcPct val="90000"/>
              </a:lnSpc>
              <a:spcBef>
                <a:spcPts val="1000"/>
              </a:spcBef>
              <a:spcAft>
                <a:spcPts val="0"/>
              </a:spcAft>
              <a:buClr>
                <a:schemeClr val="dk1"/>
              </a:buClr>
              <a:buSzPts val="800"/>
              <a:buNone/>
            </a:pPr>
            <a:r>
              <a:t/>
            </a:r>
            <a:endParaRPr/>
          </a:p>
          <a:p>
            <a:pPr indent="-342900" lvl="0" marL="342900" rtl="0" algn="r">
              <a:lnSpc>
                <a:spcPct val="90000"/>
              </a:lnSpc>
              <a:spcBef>
                <a:spcPts val="1000"/>
              </a:spcBef>
              <a:spcAft>
                <a:spcPts val="0"/>
              </a:spcAft>
              <a:buClr>
                <a:schemeClr val="dk1"/>
              </a:buClr>
              <a:buSzPts val="800"/>
              <a:buNone/>
            </a:pPr>
            <a:r>
              <a:rPr lang="en-US"/>
              <a:t>[Preethi and Zaynah]</a:t>
            </a:r>
            <a:endParaRPr/>
          </a:p>
          <a:p>
            <a:pPr indent="-342900" lvl="0" marL="342900" rtl="0" algn="r">
              <a:lnSpc>
                <a:spcPct val="90000"/>
              </a:lnSpc>
              <a:spcBef>
                <a:spcPts val="1000"/>
              </a:spcBef>
              <a:spcAft>
                <a:spcPts val="0"/>
              </a:spcAft>
              <a:buClr>
                <a:schemeClr val="dk1"/>
              </a:buClr>
              <a:buSzPts val="800"/>
              <a:buNone/>
            </a:pPr>
            <a:r>
              <a:rPr lang="en-US">
                <a:latin typeface="Calibri"/>
                <a:ea typeface="Calibri"/>
                <a:cs typeface="Calibri"/>
                <a:sym typeface="Calibri"/>
              </a:rPr>
              <a:t>[</a:t>
            </a:r>
            <a:r>
              <a:rPr lang="en-US"/>
              <a:t>25th July 2022</a:t>
            </a:r>
            <a:r>
              <a:rPr lang="en-US">
                <a:latin typeface="Calibri"/>
                <a:ea typeface="Calibri"/>
                <a:cs typeface="Calibri"/>
                <a:sym typeface="Calibri"/>
              </a:rPr>
              <a:t>]</a:t>
            </a:r>
            <a:endParaRPr/>
          </a:p>
        </p:txBody>
      </p:sp>
      <p:sp>
        <p:nvSpPr>
          <p:cNvPr id="99" name="Google Shape;99;p3"/>
          <p:cNvSpPr txBox="1"/>
          <p:nvPr/>
        </p:nvSpPr>
        <p:spPr>
          <a:xfrm>
            <a:off x="424069" y="475985"/>
            <a:ext cx="11383617" cy="1505214"/>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0" name="Google Shape;100;p3"/>
          <p:cNvSpPr txBox="1"/>
          <p:nvPr/>
        </p:nvSpPr>
        <p:spPr>
          <a:xfrm>
            <a:off x="1342876" y="591400"/>
            <a:ext cx="9546000" cy="2246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100"/>
              <a:buFont typeface="Arial"/>
              <a:buNone/>
            </a:pPr>
            <a:r>
              <a:rPr lang="en-US" sz="7000">
                <a:solidFill>
                  <a:schemeClr val="lt1"/>
                </a:solidFill>
                <a:latin typeface="Calibri"/>
                <a:ea typeface="Calibri"/>
                <a:cs typeface="Calibri"/>
                <a:sym typeface="Calibri"/>
              </a:rPr>
              <a:t>Taking a Neuro History</a:t>
            </a:r>
            <a:endParaRPr sz="7000">
              <a:solidFill>
                <a:schemeClr val="lt1"/>
              </a:solidFill>
              <a:latin typeface="Calibri"/>
              <a:ea typeface="Calibri"/>
              <a:cs typeface="Calibri"/>
              <a:sym typeface="Calibri"/>
            </a:endParaRPr>
          </a:p>
          <a:p>
            <a:pPr indent="0" lvl="0" marL="0" marR="0" rtl="0" algn="ctr">
              <a:spcBef>
                <a:spcPts val="0"/>
              </a:spcBef>
              <a:spcAft>
                <a:spcPts val="0"/>
              </a:spcAft>
              <a:buClr>
                <a:schemeClr val="dk1"/>
              </a:buClr>
              <a:buSzPts val="1100"/>
              <a:buFont typeface="Arial"/>
              <a:buNone/>
            </a:pPr>
            <a:r>
              <a:t/>
            </a:r>
            <a:endParaRPr sz="70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7000">
              <a:solidFill>
                <a:schemeClr val="lt1"/>
              </a:solidFill>
              <a:latin typeface="Calibri"/>
              <a:ea typeface="Calibri"/>
              <a:cs typeface="Calibri"/>
              <a:sym typeface="Calibri"/>
            </a:endParaRPr>
          </a:p>
        </p:txBody>
      </p:sp>
      <p:sp>
        <p:nvSpPr>
          <p:cNvPr id="101" name="Google Shape;101;p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02" name="Google Shape;102;p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03" name="Google Shape;103;p3"/>
          <p:cNvPicPr preferRelativeResize="0"/>
          <p:nvPr/>
        </p:nvPicPr>
        <p:blipFill>
          <a:blip r:embed="rId4">
            <a:alphaModFix/>
          </a:blip>
          <a:stretch>
            <a:fillRect/>
          </a:stretch>
        </p:blipFill>
        <p:spPr>
          <a:xfrm>
            <a:off x="3794550" y="2182225"/>
            <a:ext cx="2205800" cy="2205800"/>
          </a:xfrm>
          <a:prstGeom prst="rect">
            <a:avLst/>
          </a:prstGeom>
          <a:noFill/>
          <a:ln>
            <a:noFill/>
          </a:ln>
        </p:spPr>
      </p:pic>
      <p:pic>
        <p:nvPicPr>
          <p:cNvPr id="104" name="Google Shape;104;p3"/>
          <p:cNvPicPr preferRelativeResize="0"/>
          <p:nvPr/>
        </p:nvPicPr>
        <p:blipFill>
          <a:blip r:embed="rId5">
            <a:alphaModFix/>
          </a:blip>
          <a:stretch>
            <a:fillRect/>
          </a:stretch>
        </p:blipFill>
        <p:spPr>
          <a:xfrm>
            <a:off x="1465900" y="3794150"/>
            <a:ext cx="1956925" cy="1956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13e2b5d599a_0_64"/>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0" name="Google Shape;280;g13e2b5d599a_0_64"/>
          <p:cNvSpPr txBox="1"/>
          <p:nvPr/>
        </p:nvSpPr>
        <p:spPr>
          <a:xfrm>
            <a:off x="429827" y="625200"/>
            <a:ext cx="10185600" cy="77640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SzPts val="1100"/>
              <a:buNone/>
            </a:pPr>
            <a:r>
              <a:rPr lang="en-US" sz="4000">
                <a:solidFill>
                  <a:srgbClr val="FFFFFF"/>
                </a:solidFill>
                <a:latin typeface="Calibri"/>
                <a:ea typeface="Calibri"/>
                <a:cs typeface="Calibri"/>
                <a:sym typeface="Calibri"/>
              </a:rPr>
              <a:t>Altered consciousness - HPC</a:t>
            </a:r>
            <a:endParaRPr sz="3200">
              <a:solidFill>
                <a:srgbClr val="FFFFFF"/>
              </a:solidFill>
              <a:latin typeface="Calibri"/>
              <a:ea typeface="Calibri"/>
              <a:cs typeface="Calibri"/>
              <a:sym typeface="Calibri"/>
            </a:endParaRPr>
          </a:p>
          <a:p>
            <a:pPr indent="0" lvl="0" marL="0" rtl="0" algn="l">
              <a:lnSpc>
                <a:spcPct val="90000"/>
              </a:lnSpc>
              <a:spcBef>
                <a:spcPts val="0"/>
              </a:spcBef>
              <a:spcAft>
                <a:spcPts val="0"/>
              </a:spcAft>
              <a:buSzPts val="1100"/>
              <a:buNone/>
            </a:pPr>
            <a:r>
              <a:t/>
            </a:r>
            <a:endParaRPr sz="3200">
              <a:solidFill>
                <a:srgbClr val="FFFFFF"/>
              </a:solidFill>
              <a:latin typeface="Calibri"/>
              <a:ea typeface="Calibri"/>
              <a:cs typeface="Calibri"/>
              <a:sym typeface="Calibri"/>
            </a:endParaRPr>
          </a:p>
          <a:p>
            <a:pPr indent="0" lvl="0" marL="0" rtl="0" algn="l">
              <a:lnSpc>
                <a:spcPct val="90000"/>
              </a:lnSpc>
              <a:spcBef>
                <a:spcPts val="1000"/>
              </a:spcBef>
              <a:spcAft>
                <a:spcPts val="0"/>
              </a:spcAft>
              <a:buNone/>
            </a:pPr>
            <a:r>
              <a:rPr lang="en-US" sz="2166">
                <a:solidFill>
                  <a:schemeClr val="dk1"/>
                </a:solidFill>
                <a:latin typeface="Calibri"/>
                <a:ea typeface="Calibri"/>
                <a:cs typeface="Calibri"/>
                <a:sym typeface="Calibri"/>
              </a:rPr>
              <a:t>Always important to ask if someone was there to witness it</a:t>
            </a:r>
            <a:endParaRPr sz="2166">
              <a:solidFill>
                <a:schemeClr val="dk1"/>
              </a:solidFill>
              <a:latin typeface="Calibri"/>
              <a:ea typeface="Calibri"/>
              <a:cs typeface="Calibri"/>
              <a:sym typeface="Calibri"/>
            </a:endParaRPr>
          </a:p>
          <a:p>
            <a:pPr indent="-347099" lvl="0" marL="457200" rtl="0" algn="l">
              <a:lnSpc>
                <a:spcPct val="90000"/>
              </a:lnSpc>
              <a:spcBef>
                <a:spcPts val="1000"/>
              </a:spcBef>
              <a:spcAft>
                <a:spcPts val="0"/>
              </a:spcAft>
              <a:buClr>
                <a:schemeClr val="dk1"/>
              </a:buClr>
              <a:buSzPts val="1866"/>
              <a:buAutoNum type="arabicPeriod"/>
            </a:pPr>
            <a:r>
              <a:rPr lang="en-US" sz="2166">
                <a:solidFill>
                  <a:schemeClr val="dk1"/>
                </a:solidFill>
                <a:latin typeface="Calibri"/>
                <a:ea typeface="Calibri"/>
                <a:cs typeface="Calibri"/>
                <a:sym typeface="Calibri"/>
              </a:rPr>
              <a:t>Before</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Aura? Funny smells? hearing things?</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Any trauma?</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Triggers?</a:t>
            </a:r>
            <a:endParaRPr sz="2166">
              <a:solidFill>
                <a:schemeClr val="dk1"/>
              </a:solidFill>
              <a:latin typeface="Calibri"/>
              <a:ea typeface="Calibri"/>
              <a:cs typeface="Calibri"/>
              <a:sym typeface="Calibri"/>
            </a:endParaRPr>
          </a:p>
          <a:p>
            <a:pPr indent="-347099" lvl="0" marL="457200" rtl="0" algn="l">
              <a:lnSpc>
                <a:spcPct val="90000"/>
              </a:lnSpc>
              <a:spcBef>
                <a:spcPts val="0"/>
              </a:spcBef>
              <a:spcAft>
                <a:spcPts val="0"/>
              </a:spcAft>
              <a:buClr>
                <a:schemeClr val="dk1"/>
              </a:buClr>
              <a:buSzPts val="1866"/>
              <a:buAutoNum type="arabicPeriod"/>
            </a:pPr>
            <a:r>
              <a:rPr lang="en-US" sz="2166">
                <a:solidFill>
                  <a:schemeClr val="dk1"/>
                </a:solidFill>
                <a:latin typeface="Calibri"/>
                <a:ea typeface="Calibri"/>
                <a:cs typeface="Calibri"/>
                <a:sym typeface="Calibri"/>
              </a:rPr>
              <a:t>During</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Tongue biting? eyes rolling? </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Loss or bladder/bowel control?</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Motor symptoms?</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Duration?</a:t>
            </a:r>
            <a:endParaRPr sz="2166">
              <a:solidFill>
                <a:schemeClr val="dk1"/>
              </a:solidFill>
              <a:latin typeface="Calibri"/>
              <a:ea typeface="Calibri"/>
              <a:cs typeface="Calibri"/>
              <a:sym typeface="Calibri"/>
            </a:endParaRPr>
          </a:p>
          <a:p>
            <a:pPr indent="-347099" lvl="0" marL="457200" rtl="0" algn="l">
              <a:lnSpc>
                <a:spcPct val="90000"/>
              </a:lnSpc>
              <a:spcBef>
                <a:spcPts val="0"/>
              </a:spcBef>
              <a:spcAft>
                <a:spcPts val="0"/>
              </a:spcAft>
              <a:buClr>
                <a:schemeClr val="dk1"/>
              </a:buClr>
              <a:buSzPts val="1866"/>
              <a:buAutoNum type="arabicPeriod"/>
            </a:pPr>
            <a:r>
              <a:rPr lang="en-US" sz="2166">
                <a:solidFill>
                  <a:schemeClr val="dk1"/>
                </a:solidFill>
                <a:latin typeface="Calibri"/>
                <a:ea typeface="Calibri"/>
                <a:cs typeface="Calibri"/>
                <a:sym typeface="Calibri"/>
              </a:rPr>
              <a:t>After </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Time to full recovery? post-ictal confusion? </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Injuries?</a:t>
            </a:r>
            <a:endParaRPr sz="2166">
              <a:solidFill>
                <a:schemeClr val="dk1"/>
              </a:solidFill>
              <a:latin typeface="Calibri"/>
              <a:ea typeface="Calibri"/>
              <a:cs typeface="Calibri"/>
              <a:sym typeface="Calibri"/>
            </a:endParaRPr>
          </a:p>
          <a:p>
            <a:pPr indent="-302649" lvl="0" marL="914400" rtl="0" algn="l">
              <a:lnSpc>
                <a:spcPct val="90000"/>
              </a:lnSpc>
              <a:spcBef>
                <a:spcPts val="0"/>
              </a:spcBef>
              <a:spcAft>
                <a:spcPts val="0"/>
              </a:spcAft>
              <a:buClr>
                <a:schemeClr val="dk1"/>
              </a:buClr>
              <a:buSzPts val="1166"/>
              <a:buChar char="•"/>
            </a:pPr>
            <a:r>
              <a:rPr lang="en-US" sz="2166">
                <a:solidFill>
                  <a:schemeClr val="dk1"/>
                </a:solidFill>
                <a:latin typeface="Calibri"/>
                <a:ea typeface="Calibri"/>
                <a:cs typeface="Calibri"/>
                <a:sym typeface="Calibri"/>
              </a:rPr>
              <a:t>Relieving factors?</a:t>
            </a:r>
            <a:endParaRPr sz="2700">
              <a:solidFill>
                <a:schemeClr val="dk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81" name="Google Shape;281;g13e2b5d599a_0_6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82" name="Google Shape;282;g13e2b5d599a_0_64"/>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13e2b5d599a_0_72"/>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8" name="Google Shape;288;g13e2b5d599a_0_72"/>
          <p:cNvSpPr txBox="1"/>
          <p:nvPr/>
        </p:nvSpPr>
        <p:spPr>
          <a:xfrm>
            <a:off x="429827" y="625200"/>
            <a:ext cx="10185600" cy="7140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SzPts val="1100"/>
              <a:buNone/>
            </a:pPr>
            <a:r>
              <a:rPr lang="en-US" sz="4000">
                <a:solidFill>
                  <a:srgbClr val="FFFFFF"/>
                </a:solidFill>
                <a:latin typeface="Calibri"/>
                <a:ea typeface="Calibri"/>
                <a:cs typeface="Calibri"/>
                <a:sym typeface="Calibri"/>
              </a:rPr>
              <a:t>Rest of history</a:t>
            </a:r>
            <a:endParaRPr sz="3200">
              <a:solidFill>
                <a:srgbClr val="FFFFFF"/>
              </a:solidFill>
              <a:latin typeface="Calibri"/>
              <a:ea typeface="Calibri"/>
              <a:cs typeface="Calibri"/>
              <a:sym typeface="Calibri"/>
            </a:endParaRPr>
          </a:p>
          <a:p>
            <a:pPr indent="0" lvl="0" marL="0" rtl="0" algn="l">
              <a:lnSpc>
                <a:spcPct val="90000"/>
              </a:lnSpc>
              <a:spcBef>
                <a:spcPts val="0"/>
              </a:spcBef>
              <a:spcAft>
                <a:spcPts val="0"/>
              </a:spcAft>
              <a:buSzPts val="1100"/>
              <a:buNone/>
            </a:pPr>
            <a:r>
              <a:t/>
            </a:r>
            <a:endParaRPr sz="3400">
              <a:solidFill>
                <a:srgbClr val="FFFFFF"/>
              </a:solidFill>
              <a:latin typeface="Calibri"/>
              <a:ea typeface="Calibri"/>
              <a:cs typeface="Calibri"/>
              <a:sym typeface="Calibri"/>
            </a:endParaRPr>
          </a:p>
          <a:p>
            <a:pPr indent="0" lvl="0" marL="0" rtl="0" algn="l">
              <a:lnSpc>
                <a:spcPct val="90000"/>
              </a:lnSpc>
              <a:spcBef>
                <a:spcPts val="1000"/>
              </a:spcBef>
              <a:spcAft>
                <a:spcPts val="0"/>
              </a:spcAft>
              <a:buNone/>
            </a:pPr>
            <a:r>
              <a:rPr lang="en-US" sz="2100">
                <a:solidFill>
                  <a:schemeClr val="dk1"/>
                </a:solidFill>
                <a:latin typeface="Calibri"/>
                <a:ea typeface="Calibri"/>
                <a:cs typeface="Calibri"/>
                <a:sym typeface="Calibri"/>
              </a:rPr>
              <a:t>Finish off the rest of the history as normal e.g. (PMH, DH, FH, SH, ICE)</a:t>
            </a:r>
            <a:endParaRPr sz="21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100">
                <a:solidFill>
                  <a:schemeClr val="dk1"/>
                </a:solidFill>
                <a:latin typeface="Calibri"/>
                <a:ea typeface="Calibri"/>
                <a:cs typeface="Calibri"/>
                <a:sym typeface="Calibri"/>
              </a:rPr>
              <a:t>Relevant PMH/DH</a:t>
            </a:r>
            <a:endParaRPr sz="2100">
              <a:solidFill>
                <a:schemeClr val="dk1"/>
              </a:solidFill>
              <a:latin typeface="Calibri"/>
              <a:ea typeface="Calibri"/>
              <a:cs typeface="Calibri"/>
              <a:sym typeface="Calibri"/>
            </a:endParaRPr>
          </a:p>
          <a:p>
            <a:pPr indent="-298450" lvl="0" marL="457200" rtl="0" algn="l">
              <a:lnSpc>
                <a:spcPct val="90000"/>
              </a:lnSpc>
              <a:spcBef>
                <a:spcPts val="1000"/>
              </a:spcBef>
              <a:spcAft>
                <a:spcPts val="0"/>
              </a:spcAft>
              <a:buClr>
                <a:schemeClr val="dk1"/>
              </a:buClr>
              <a:buSzPts val="1100"/>
              <a:buChar char="-"/>
            </a:pPr>
            <a:r>
              <a:rPr lang="en-US" sz="2100">
                <a:solidFill>
                  <a:schemeClr val="dk1"/>
                </a:solidFill>
                <a:latin typeface="Calibri"/>
                <a:ea typeface="Calibri"/>
                <a:cs typeface="Calibri"/>
                <a:sym typeface="Calibri"/>
              </a:rPr>
              <a:t>Diabetes, arrhythmias/pacemakers, hypertension, previous episodes</a:t>
            </a:r>
            <a:endParaRPr sz="21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100">
                <a:solidFill>
                  <a:schemeClr val="dk1"/>
                </a:solidFill>
                <a:latin typeface="Calibri"/>
                <a:ea typeface="Calibri"/>
                <a:cs typeface="Calibri"/>
                <a:sym typeface="Calibri"/>
              </a:rPr>
              <a:t>Relevant FH</a:t>
            </a:r>
            <a:endParaRPr sz="2100">
              <a:solidFill>
                <a:schemeClr val="dk1"/>
              </a:solidFill>
              <a:latin typeface="Calibri"/>
              <a:ea typeface="Calibri"/>
              <a:cs typeface="Calibri"/>
              <a:sym typeface="Calibri"/>
            </a:endParaRPr>
          </a:p>
          <a:p>
            <a:pPr indent="-298450" lvl="0" marL="457200" rtl="0" algn="l">
              <a:lnSpc>
                <a:spcPct val="90000"/>
              </a:lnSpc>
              <a:spcBef>
                <a:spcPts val="1000"/>
              </a:spcBef>
              <a:spcAft>
                <a:spcPts val="0"/>
              </a:spcAft>
              <a:buClr>
                <a:schemeClr val="dk1"/>
              </a:buClr>
              <a:buSzPts val="1100"/>
              <a:buChar char="-"/>
            </a:pPr>
            <a:r>
              <a:rPr lang="en-US" sz="2100">
                <a:solidFill>
                  <a:schemeClr val="dk1"/>
                </a:solidFill>
                <a:latin typeface="Calibri"/>
                <a:ea typeface="Calibri"/>
                <a:cs typeface="Calibri"/>
                <a:sym typeface="Calibri"/>
              </a:rPr>
              <a:t>Cardiovascular disease, epilepsy, unexplained sudden deaths</a:t>
            </a:r>
            <a:endParaRPr sz="21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100">
                <a:solidFill>
                  <a:schemeClr val="dk1"/>
                </a:solidFill>
                <a:latin typeface="Calibri"/>
                <a:ea typeface="Calibri"/>
                <a:cs typeface="Calibri"/>
                <a:sym typeface="Calibri"/>
              </a:rPr>
              <a:t>Driving/work</a:t>
            </a:r>
            <a:endParaRPr sz="2100">
              <a:solidFill>
                <a:schemeClr val="dk1"/>
              </a:solidFill>
              <a:latin typeface="Calibri"/>
              <a:ea typeface="Calibri"/>
              <a:cs typeface="Calibri"/>
              <a:sym typeface="Calibri"/>
            </a:endParaRPr>
          </a:p>
          <a:p>
            <a:pPr indent="-298450" lvl="0" marL="457200" rtl="0" algn="l">
              <a:lnSpc>
                <a:spcPct val="90000"/>
              </a:lnSpc>
              <a:spcBef>
                <a:spcPts val="1000"/>
              </a:spcBef>
              <a:spcAft>
                <a:spcPts val="0"/>
              </a:spcAft>
              <a:buClr>
                <a:schemeClr val="dk1"/>
              </a:buClr>
              <a:buSzPts val="1100"/>
              <a:buChar char="-"/>
            </a:pPr>
            <a:r>
              <a:rPr lang="en-US" sz="2100">
                <a:solidFill>
                  <a:schemeClr val="dk1"/>
                </a:solidFill>
                <a:latin typeface="Calibri"/>
                <a:ea typeface="Calibri"/>
                <a:cs typeface="Calibri"/>
                <a:sym typeface="Calibri"/>
              </a:rPr>
              <a:t>If the patient drives and has presented with LOC it is important to advise them not to drive until they have been fully investigated and to inform the relevant driving authority (e.g. DVLA) of their current medical issues.</a:t>
            </a:r>
            <a:endParaRPr sz="2100">
              <a:solidFill>
                <a:schemeClr val="dk1"/>
              </a:solidFill>
              <a:latin typeface="Calibri"/>
              <a:ea typeface="Calibri"/>
              <a:cs typeface="Calibri"/>
              <a:sym typeface="Calibri"/>
            </a:endParaRPr>
          </a:p>
          <a:p>
            <a:pPr indent="-298450" lvl="0" marL="457200" rtl="0" algn="l">
              <a:lnSpc>
                <a:spcPct val="90000"/>
              </a:lnSpc>
              <a:spcBef>
                <a:spcPts val="0"/>
              </a:spcBef>
              <a:spcAft>
                <a:spcPts val="0"/>
              </a:spcAft>
              <a:buClr>
                <a:schemeClr val="dk1"/>
              </a:buClr>
              <a:buSzPts val="1100"/>
              <a:buChar char="-"/>
            </a:pPr>
            <a:r>
              <a:rPr lang="en-US" sz="2100">
                <a:solidFill>
                  <a:schemeClr val="dk1"/>
                </a:solidFill>
                <a:latin typeface="Calibri"/>
                <a:ea typeface="Calibri"/>
                <a:cs typeface="Calibri"/>
                <a:sym typeface="Calibri"/>
              </a:rPr>
              <a:t>Also applies to use of heavy machinery at work</a:t>
            </a:r>
            <a:endParaRPr sz="1466">
              <a:solidFill>
                <a:schemeClr val="dk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89" name="Google Shape;289;g13e2b5d599a_0_7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90" name="Google Shape;290;g13e2b5d599a_0_72"/>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3e2b5d599a_0_79"/>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96" name="Google Shape;296;g13e2b5d599a_0_79"/>
          <p:cNvSpPr txBox="1"/>
          <p:nvPr/>
        </p:nvSpPr>
        <p:spPr>
          <a:xfrm>
            <a:off x="429827" y="625200"/>
            <a:ext cx="10185600" cy="36654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SzPts val="1100"/>
              <a:buNone/>
            </a:pPr>
            <a:r>
              <a:rPr lang="en-US" sz="4000">
                <a:solidFill>
                  <a:srgbClr val="FFFFFF"/>
                </a:solidFill>
                <a:latin typeface="Calibri"/>
                <a:ea typeface="Calibri"/>
                <a:cs typeface="Calibri"/>
                <a:sym typeface="Calibri"/>
              </a:rPr>
              <a:t>Syncope vs seizure</a:t>
            </a:r>
            <a:endParaRPr sz="3200">
              <a:solidFill>
                <a:srgbClr val="FFFFFF"/>
              </a:solidFill>
              <a:latin typeface="Calibri"/>
              <a:ea typeface="Calibri"/>
              <a:cs typeface="Calibri"/>
              <a:sym typeface="Calibri"/>
            </a:endParaRPr>
          </a:p>
          <a:p>
            <a:pPr indent="0" lvl="0" marL="0" rtl="0" algn="l">
              <a:lnSpc>
                <a:spcPct val="90000"/>
              </a:lnSpc>
              <a:spcBef>
                <a:spcPts val="0"/>
              </a:spcBef>
              <a:spcAft>
                <a:spcPts val="0"/>
              </a:spcAft>
              <a:buSzPts val="1100"/>
              <a:buNone/>
            </a:pPr>
            <a:r>
              <a:t/>
            </a:r>
            <a:endParaRPr sz="3400">
              <a:solidFill>
                <a:srgbClr val="FFFFFF"/>
              </a:solidFill>
              <a:latin typeface="Calibri"/>
              <a:ea typeface="Calibri"/>
              <a:cs typeface="Calibri"/>
              <a:sym typeface="Calibri"/>
            </a:endParaRPr>
          </a:p>
          <a:p>
            <a:pPr indent="-298450" lvl="0" marL="457200" rtl="0" algn="l">
              <a:lnSpc>
                <a:spcPct val="90000"/>
              </a:lnSpc>
              <a:spcBef>
                <a:spcPts val="1000"/>
              </a:spcBef>
              <a:spcAft>
                <a:spcPts val="0"/>
              </a:spcAft>
              <a:buClr>
                <a:schemeClr val="dk1"/>
              </a:buClr>
              <a:buSzPts val="1100"/>
              <a:buChar char="-"/>
            </a:pPr>
            <a:r>
              <a:t/>
            </a:r>
            <a:endParaRPr sz="1466">
              <a:solidFill>
                <a:schemeClr val="dk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297" name="Google Shape;297;g13e2b5d599a_0_7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298" name="Google Shape;298;g13e2b5d599a_0_79"/>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299" name="Google Shape;299;g13e2b5d599a_0_79"/>
          <p:cNvPicPr preferRelativeResize="0"/>
          <p:nvPr/>
        </p:nvPicPr>
        <p:blipFill>
          <a:blip r:embed="rId4">
            <a:alphaModFix/>
          </a:blip>
          <a:stretch>
            <a:fillRect/>
          </a:stretch>
        </p:blipFill>
        <p:spPr>
          <a:xfrm>
            <a:off x="2745035" y="1690823"/>
            <a:ext cx="6701938" cy="4351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3e17e3238a_0_191"/>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05" name="Google Shape;305;g13e17e3238a_0_191"/>
          <p:cNvSpPr txBox="1"/>
          <p:nvPr/>
        </p:nvSpPr>
        <p:spPr>
          <a:xfrm>
            <a:off x="429818" y="625200"/>
            <a:ext cx="83328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Let’s Practise!</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306" name="Google Shape;306;g13e17e3238a_0_19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07" name="Google Shape;307;g13e17e3238a_0_191"/>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308" name="Google Shape;308;g13e17e3238a_0_191"/>
          <p:cNvPicPr preferRelativeResize="0"/>
          <p:nvPr/>
        </p:nvPicPr>
        <p:blipFill>
          <a:blip r:embed="rId4">
            <a:alphaModFix/>
          </a:blip>
          <a:stretch>
            <a:fillRect/>
          </a:stretch>
        </p:blipFill>
        <p:spPr>
          <a:xfrm>
            <a:off x="3675975" y="1737525"/>
            <a:ext cx="4668050" cy="46680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7"/>
          <p:cNvSpPr txBox="1"/>
          <p:nvPr/>
        </p:nvSpPr>
        <p:spPr>
          <a:xfrm>
            <a:off x="2711609" y="6343650"/>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14" name="Google Shape;314;p7"/>
          <p:cNvPicPr preferRelativeResize="0"/>
          <p:nvPr/>
        </p:nvPicPr>
        <p:blipFill rotWithShape="1">
          <a:blip r:embed="rId3">
            <a:alphaModFix/>
          </a:blip>
          <a:srcRect b="0" l="0" r="0" t="0"/>
          <a:stretch/>
        </p:blipFill>
        <p:spPr>
          <a:xfrm>
            <a:off x="1688387" y="5721614"/>
            <a:ext cx="1023223" cy="1026582"/>
          </a:xfrm>
          <a:prstGeom prst="rect">
            <a:avLst/>
          </a:prstGeom>
          <a:noFill/>
          <a:ln>
            <a:noFill/>
          </a:ln>
        </p:spPr>
      </p:pic>
      <p:sp>
        <p:nvSpPr>
          <p:cNvPr id="315" name="Google Shape;315;p7"/>
          <p:cNvSpPr txBox="1"/>
          <p:nvPr/>
        </p:nvSpPr>
        <p:spPr>
          <a:xfrm>
            <a:off x="4700364" y="79698"/>
            <a:ext cx="27912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Feedback</a:t>
            </a:r>
            <a:endParaRPr b="0" i="0" sz="1800" u="none" cap="none" strike="noStrike">
              <a:solidFill>
                <a:schemeClr val="dk1"/>
              </a:solidFill>
              <a:latin typeface="Calibri"/>
              <a:ea typeface="Calibri"/>
              <a:cs typeface="Calibri"/>
              <a:sym typeface="Calibri"/>
            </a:endParaRPr>
          </a:p>
        </p:txBody>
      </p:sp>
      <p:sp>
        <p:nvSpPr>
          <p:cNvPr id="316" name="Google Shape;316;p7"/>
          <p:cNvSpPr txBox="1"/>
          <p:nvPr/>
        </p:nvSpPr>
        <p:spPr>
          <a:xfrm>
            <a:off x="3647943" y="5609186"/>
            <a:ext cx="53859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https://forms.gle/iUDt3G29uX8yZNHv6</a:t>
            </a:r>
            <a:endParaRPr b="0" i="0" sz="2400" u="none" cap="none" strike="noStrike">
              <a:solidFill>
                <a:schemeClr val="dk1"/>
              </a:solidFill>
              <a:latin typeface="Calibri"/>
              <a:ea typeface="Calibri"/>
              <a:cs typeface="Calibri"/>
              <a:sym typeface="Calibri"/>
            </a:endParaRPr>
          </a:p>
        </p:txBody>
      </p:sp>
      <p:pic>
        <p:nvPicPr>
          <p:cNvPr id="317" name="Google Shape;317;p7"/>
          <p:cNvPicPr preferRelativeResize="0"/>
          <p:nvPr/>
        </p:nvPicPr>
        <p:blipFill rotWithShape="1">
          <a:blip r:embed="rId4">
            <a:alphaModFix/>
          </a:blip>
          <a:srcRect b="0" l="0" r="0" t="0"/>
          <a:stretch/>
        </p:blipFill>
        <p:spPr>
          <a:xfrm>
            <a:off x="2424473" y="964711"/>
            <a:ext cx="7832856" cy="4405963"/>
          </a:xfrm>
          <a:prstGeom prst="rect">
            <a:avLst/>
          </a:prstGeom>
          <a:noFill/>
          <a:ln>
            <a:noFill/>
          </a:ln>
        </p:spPr>
      </p:pic>
      <p:pic>
        <p:nvPicPr>
          <p:cNvPr id="318" name="Google Shape;318;p7"/>
          <p:cNvPicPr preferRelativeResize="0"/>
          <p:nvPr/>
        </p:nvPicPr>
        <p:blipFill>
          <a:blip r:embed="rId5">
            <a:alphaModFix/>
          </a:blip>
          <a:stretch>
            <a:fillRect/>
          </a:stretch>
        </p:blipFill>
        <p:spPr>
          <a:xfrm>
            <a:off x="5134339" y="1887725"/>
            <a:ext cx="2413132" cy="2445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8"/>
          <p:cNvPicPr preferRelativeResize="0"/>
          <p:nvPr/>
        </p:nvPicPr>
        <p:blipFill rotWithShape="1">
          <a:blip r:embed="rId3">
            <a:alphaModFix/>
          </a:blip>
          <a:srcRect b="0" l="0" r="3646" t="0"/>
          <a:stretch/>
        </p:blipFill>
        <p:spPr>
          <a:xfrm>
            <a:off x="2998243" y="0"/>
            <a:ext cx="6134099" cy="6858000"/>
          </a:xfrm>
          <a:prstGeom prst="rect">
            <a:avLst/>
          </a:prstGeom>
          <a:noFill/>
          <a:ln cap="flat" cmpd="sng" w="9525">
            <a:solidFill>
              <a:srgbClr val="293267"/>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idx="1" type="body"/>
          </p:nvPr>
        </p:nvSpPr>
        <p:spPr>
          <a:xfrm>
            <a:off x="304800" y="1563076"/>
            <a:ext cx="8229600" cy="45261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Revise</a:t>
            </a:r>
            <a:r>
              <a:rPr lang="en-US"/>
              <a:t> how to take a history</a:t>
            </a:r>
            <a:endParaRPr/>
          </a:p>
          <a:p>
            <a:pPr indent="-342900" lvl="0" marL="457200" rtl="0" algn="l">
              <a:lnSpc>
                <a:spcPct val="90000"/>
              </a:lnSpc>
              <a:spcBef>
                <a:spcPts val="0"/>
              </a:spcBef>
              <a:spcAft>
                <a:spcPts val="0"/>
              </a:spcAft>
              <a:buSzPts val="1800"/>
              <a:buChar char="•"/>
            </a:pPr>
            <a:r>
              <a:rPr lang="en-US"/>
              <a:t>Specific questions to ask in taking a neuro history</a:t>
            </a:r>
            <a:endParaRPr/>
          </a:p>
          <a:p>
            <a:pPr indent="-342900" lvl="0" marL="457200" rtl="0" algn="l">
              <a:lnSpc>
                <a:spcPct val="90000"/>
              </a:lnSpc>
              <a:spcBef>
                <a:spcPts val="0"/>
              </a:spcBef>
              <a:spcAft>
                <a:spcPts val="0"/>
              </a:spcAft>
              <a:buSzPts val="1800"/>
              <a:buChar char="•"/>
            </a:pPr>
            <a:r>
              <a:rPr lang="en-US"/>
              <a:t>Narrowing down the diagnosis</a:t>
            </a:r>
            <a:endParaRPr/>
          </a:p>
          <a:p>
            <a:pPr indent="-342900" lvl="0" marL="457200" rtl="0" algn="l">
              <a:lnSpc>
                <a:spcPct val="90000"/>
              </a:lnSpc>
              <a:spcBef>
                <a:spcPts val="0"/>
              </a:spcBef>
              <a:spcAft>
                <a:spcPts val="0"/>
              </a:spcAft>
              <a:buSzPts val="1800"/>
              <a:buChar char="•"/>
            </a:pPr>
            <a:r>
              <a:rPr lang="en-US"/>
              <a:t>Practise!</a:t>
            </a:r>
            <a:endParaRPr/>
          </a:p>
        </p:txBody>
      </p:sp>
      <p:sp>
        <p:nvSpPr>
          <p:cNvPr id="110" name="Google Shape;110;p4"/>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11" name="Google Shape;111;p4"/>
          <p:cNvSpPr txBox="1"/>
          <p:nvPr/>
        </p:nvSpPr>
        <p:spPr>
          <a:xfrm>
            <a:off x="304800" y="239713"/>
            <a:ext cx="1156914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12" name="Google Shape;112;p4"/>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13" name="Google Shape;113;p4"/>
          <p:cNvSpPr txBox="1"/>
          <p:nvPr/>
        </p:nvSpPr>
        <p:spPr>
          <a:xfrm>
            <a:off x="720459" y="487969"/>
            <a:ext cx="4694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chemeClr val="lt1"/>
                </a:solidFill>
                <a:latin typeface="Calibri"/>
                <a:ea typeface="Calibri"/>
                <a:cs typeface="Calibri"/>
                <a:sym typeface="Calibri"/>
              </a:rPr>
              <a:t>Aims and Objectives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idx="1" type="body"/>
          </p:nvPr>
        </p:nvSpPr>
        <p:spPr>
          <a:xfrm>
            <a:off x="799207" y="1563000"/>
            <a:ext cx="66672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Introduction + Name and DoB + Consent</a:t>
            </a:r>
            <a:endParaRPr/>
          </a:p>
          <a:p>
            <a:pPr indent="-342900" lvl="0" marL="457200" rtl="0" algn="l">
              <a:lnSpc>
                <a:spcPct val="90000"/>
              </a:lnSpc>
              <a:spcBef>
                <a:spcPts val="0"/>
              </a:spcBef>
              <a:spcAft>
                <a:spcPts val="0"/>
              </a:spcAft>
              <a:buSzPts val="1800"/>
              <a:buChar char="•"/>
            </a:pPr>
            <a:r>
              <a:rPr lang="en-US"/>
              <a:t>PC</a:t>
            </a:r>
            <a:endParaRPr/>
          </a:p>
          <a:p>
            <a:pPr indent="-342900" lvl="0" marL="457200" rtl="0" algn="l">
              <a:lnSpc>
                <a:spcPct val="90000"/>
              </a:lnSpc>
              <a:spcBef>
                <a:spcPts val="0"/>
              </a:spcBef>
              <a:spcAft>
                <a:spcPts val="0"/>
              </a:spcAft>
              <a:buSzPts val="1800"/>
              <a:buChar char="•"/>
            </a:pPr>
            <a:r>
              <a:rPr lang="en-US"/>
              <a:t>HPx (+ systems review!)</a:t>
            </a:r>
            <a:endParaRPr/>
          </a:p>
          <a:p>
            <a:pPr indent="-342900" lvl="0" marL="457200" rtl="0" algn="l">
              <a:lnSpc>
                <a:spcPct val="90000"/>
              </a:lnSpc>
              <a:spcBef>
                <a:spcPts val="0"/>
              </a:spcBef>
              <a:spcAft>
                <a:spcPts val="0"/>
              </a:spcAft>
              <a:buSzPts val="1800"/>
              <a:buChar char="•"/>
            </a:pPr>
            <a:r>
              <a:rPr lang="en-US"/>
              <a:t>[summary]</a:t>
            </a:r>
            <a:endParaRPr/>
          </a:p>
          <a:p>
            <a:pPr indent="-342900" lvl="0" marL="457200" rtl="0" algn="l">
              <a:lnSpc>
                <a:spcPct val="90000"/>
              </a:lnSpc>
              <a:spcBef>
                <a:spcPts val="0"/>
              </a:spcBef>
              <a:spcAft>
                <a:spcPts val="0"/>
              </a:spcAft>
              <a:buSzPts val="1800"/>
              <a:buChar char="•"/>
            </a:pPr>
            <a:r>
              <a:rPr lang="en-US"/>
              <a:t>PMHx</a:t>
            </a:r>
            <a:endParaRPr/>
          </a:p>
          <a:p>
            <a:pPr indent="-342900" lvl="0" marL="457200" rtl="0" algn="l">
              <a:lnSpc>
                <a:spcPct val="90000"/>
              </a:lnSpc>
              <a:spcBef>
                <a:spcPts val="0"/>
              </a:spcBef>
              <a:spcAft>
                <a:spcPts val="0"/>
              </a:spcAft>
              <a:buSzPts val="1800"/>
              <a:buChar char="•"/>
            </a:pPr>
            <a:r>
              <a:rPr lang="en-US"/>
              <a:t>DHx</a:t>
            </a:r>
            <a:endParaRPr/>
          </a:p>
          <a:p>
            <a:pPr indent="-342900" lvl="0" marL="457200" rtl="0" algn="l">
              <a:lnSpc>
                <a:spcPct val="90000"/>
              </a:lnSpc>
              <a:spcBef>
                <a:spcPts val="0"/>
              </a:spcBef>
              <a:spcAft>
                <a:spcPts val="0"/>
              </a:spcAft>
              <a:buSzPts val="1800"/>
              <a:buChar char="•"/>
            </a:pPr>
            <a:r>
              <a:rPr lang="en-US"/>
              <a:t>SHx </a:t>
            </a:r>
            <a:endParaRPr/>
          </a:p>
          <a:p>
            <a:pPr indent="-342900" lvl="0" marL="457200" rtl="0" algn="l">
              <a:lnSpc>
                <a:spcPct val="90000"/>
              </a:lnSpc>
              <a:spcBef>
                <a:spcPts val="0"/>
              </a:spcBef>
              <a:spcAft>
                <a:spcPts val="0"/>
              </a:spcAft>
              <a:buSzPts val="1800"/>
              <a:buChar char="•"/>
            </a:pPr>
            <a:r>
              <a:rPr lang="en-US"/>
              <a:t>ICE</a:t>
            </a:r>
            <a:endParaRPr/>
          </a:p>
          <a:p>
            <a:pPr indent="0" lvl="0" marL="342900" rtl="0" algn="l">
              <a:lnSpc>
                <a:spcPct val="90000"/>
              </a:lnSpc>
              <a:spcBef>
                <a:spcPts val="0"/>
              </a:spcBef>
              <a:spcAft>
                <a:spcPts val="0"/>
              </a:spcAft>
              <a:buClr>
                <a:schemeClr val="dk1"/>
              </a:buClr>
              <a:buSzPts val="1100"/>
              <a:buFont typeface="Arial"/>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19" name="Google Shape;119;p5"/>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0" name="Google Shape;120;p5"/>
          <p:cNvSpPr txBox="1"/>
          <p:nvPr/>
        </p:nvSpPr>
        <p:spPr>
          <a:xfrm>
            <a:off x="429818" y="625200"/>
            <a:ext cx="83328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Recap: General Hx Structure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21" name="Google Shape;121;p5"/>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22" name="Google Shape;122;p5"/>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23" name="Google Shape;123;p5"/>
          <p:cNvPicPr preferRelativeResize="0"/>
          <p:nvPr/>
        </p:nvPicPr>
        <p:blipFill>
          <a:blip r:embed="rId4">
            <a:alphaModFix/>
          </a:blip>
          <a:stretch>
            <a:fillRect/>
          </a:stretch>
        </p:blipFill>
        <p:spPr>
          <a:xfrm>
            <a:off x="7791850" y="2620250"/>
            <a:ext cx="2992625" cy="2992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3e17e3238a_0_6"/>
          <p:cNvSpPr txBox="1"/>
          <p:nvPr>
            <p:ph idx="1" type="body"/>
          </p:nvPr>
        </p:nvSpPr>
        <p:spPr>
          <a:xfrm>
            <a:off x="799207" y="1563000"/>
            <a:ext cx="66672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For neuro, some of the important PCs are:</a:t>
            </a:r>
            <a:endParaRPr/>
          </a:p>
          <a:p>
            <a:pPr indent="-342900" lvl="1" marL="914400" rtl="0" algn="l">
              <a:lnSpc>
                <a:spcPct val="90000"/>
              </a:lnSpc>
              <a:spcBef>
                <a:spcPts val="0"/>
              </a:spcBef>
              <a:spcAft>
                <a:spcPts val="0"/>
              </a:spcAft>
              <a:buSzPts val="1800"/>
              <a:buChar char="•"/>
            </a:pPr>
            <a:r>
              <a:rPr lang="en-US"/>
              <a:t>Headaches</a:t>
            </a:r>
            <a:endParaRPr/>
          </a:p>
          <a:p>
            <a:pPr indent="-342900" lvl="1" marL="914400" rtl="0" algn="l">
              <a:lnSpc>
                <a:spcPct val="90000"/>
              </a:lnSpc>
              <a:spcBef>
                <a:spcPts val="0"/>
              </a:spcBef>
              <a:spcAft>
                <a:spcPts val="0"/>
              </a:spcAft>
              <a:buSzPts val="1800"/>
              <a:buChar char="•"/>
            </a:pPr>
            <a:r>
              <a:rPr lang="en-US"/>
              <a:t>Altered consciousness</a:t>
            </a:r>
            <a:endParaRPr/>
          </a:p>
          <a:p>
            <a:pPr indent="-342900" lvl="1" marL="914400" rtl="0" algn="l">
              <a:lnSpc>
                <a:spcPct val="90000"/>
              </a:lnSpc>
              <a:spcBef>
                <a:spcPts val="0"/>
              </a:spcBef>
              <a:spcAft>
                <a:spcPts val="0"/>
              </a:spcAft>
              <a:buSzPts val="1800"/>
              <a:buChar char="•"/>
            </a:pPr>
            <a:r>
              <a:rPr lang="en-US"/>
              <a:t>Weakness</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29" name="Google Shape;129;g13e17e3238a_0_6"/>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0" name="Google Shape;130;g13e17e3238a_0_6"/>
          <p:cNvSpPr txBox="1"/>
          <p:nvPr/>
        </p:nvSpPr>
        <p:spPr>
          <a:xfrm>
            <a:off x="429818" y="625200"/>
            <a:ext cx="83328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 PC</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31" name="Google Shape;131;g13e17e3238a_0_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32" name="Google Shape;132;g13e17e3238a_0_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33" name="Google Shape;133;g13e17e3238a_0_6"/>
          <p:cNvPicPr preferRelativeResize="0"/>
          <p:nvPr/>
        </p:nvPicPr>
        <p:blipFill>
          <a:blip r:embed="rId4">
            <a:alphaModFix/>
          </a:blip>
          <a:stretch>
            <a:fillRect/>
          </a:stretch>
        </p:blipFill>
        <p:spPr>
          <a:xfrm>
            <a:off x="8327500" y="2475363"/>
            <a:ext cx="2701375" cy="2701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3e17e3238a_0_19"/>
          <p:cNvSpPr txBox="1"/>
          <p:nvPr>
            <p:ph idx="1" type="body"/>
          </p:nvPr>
        </p:nvSpPr>
        <p:spPr>
          <a:xfrm>
            <a:off x="799207" y="1563000"/>
            <a:ext cx="6667200" cy="45261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None/>
            </a:pPr>
            <a:r>
              <a:rPr lang="en-US"/>
              <a:t>Headaches = pain!</a:t>
            </a:r>
            <a:endParaRPr/>
          </a:p>
          <a:p>
            <a:pPr indent="0" lvl="0" marL="0" rtl="0" algn="l">
              <a:lnSpc>
                <a:spcPct val="90000"/>
              </a:lnSpc>
              <a:spcBef>
                <a:spcPts val="0"/>
              </a:spcBef>
              <a:spcAft>
                <a:spcPts val="0"/>
              </a:spcAft>
              <a:buClr>
                <a:schemeClr val="dk1"/>
              </a:buClr>
              <a:buSzPts val="1100"/>
              <a:buNone/>
            </a:pPr>
            <a:r>
              <a:rPr lang="en-US"/>
              <a:t>Remember the acronym for exploring pain symptoms:</a:t>
            </a:r>
            <a:endParaRPr/>
          </a:p>
          <a:p>
            <a:pPr indent="-342900" lvl="0" marL="457200" rtl="0" algn="l">
              <a:lnSpc>
                <a:spcPct val="90000"/>
              </a:lnSpc>
              <a:spcBef>
                <a:spcPts val="0"/>
              </a:spcBef>
              <a:spcAft>
                <a:spcPts val="0"/>
              </a:spcAft>
              <a:buSzPts val="1800"/>
              <a:buChar char="•"/>
            </a:pPr>
            <a:r>
              <a:rPr lang="en-US"/>
              <a:t>Site</a:t>
            </a:r>
            <a:endParaRPr/>
          </a:p>
          <a:p>
            <a:pPr indent="-342900" lvl="0" marL="457200" rtl="0" algn="l">
              <a:lnSpc>
                <a:spcPct val="90000"/>
              </a:lnSpc>
              <a:spcBef>
                <a:spcPts val="0"/>
              </a:spcBef>
              <a:spcAft>
                <a:spcPts val="0"/>
              </a:spcAft>
              <a:buSzPts val="1800"/>
              <a:buChar char="•"/>
            </a:pPr>
            <a:r>
              <a:rPr lang="en-US"/>
              <a:t>Onset</a:t>
            </a:r>
            <a:endParaRPr/>
          </a:p>
          <a:p>
            <a:pPr indent="-342900" lvl="0" marL="457200" rtl="0" algn="l">
              <a:lnSpc>
                <a:spcPct val="90000"/>
              </a:lnSpc>
              <a:spcBef>
                <a:spcPts val="0"/>
              </a:spcBef>
              <a:spcAft>
                <a:spcPts val="0"/>
              </a:spcAft>
              <a:buSzPts val="1800"/>
              <a:buChar char="•"/>
            </a:pPr>
            <a:r>
              <a:rPr lang="en-US"/>
              <a:t>Character</a:t>
            </a:r>
            <a:endParaRPr/>
          </a:p>
          <a:p>
            <a:pPr indent="-342900" lvl="0" marL="457200" rtl="0" algn="l">
              <a:lnSpc>
                <a:spcPct val="90000"/>
              </a:lnSpc>
              <a:spcBef>
                <a:spcPts val="0"/>
              </a:spcBef>
              <a:spcAft>
                <a:spcPts val="0"/>
              </a:spcAft>
              <a:buSzPts val="1800"/>
              <a:buChar char="•"/>
            </a:pPr>
            <a:r>
              <a:rPr lang="en-US"/>
              <a:t>Radiation</a:t>
            </a:r>
            <a:endParaRPr/>
          </a:p>
          <a:p>
            <a:pPr indent="-342900" lvl="0" marL="457200" rtl="0" algn="l">
              <a:lnSpc>
                <a:spcPct val="90000"/>
              </a:lnSpc>
              <a:spcBef>
                <a:spcPts val="0"/>
              </a:spcBef>
              <a:spcAft>
                <a:spcPts val="0"/>
              </a:spcAft>
              <a:buSzPts val="1800"/>
              <a:buChar char="•"/>
            </a:pPr>
            <a:r>
              <a:rPr lang="en-US"/>
              <a:t>Associated Symptoms</a:t>
            </a:r>
            <a:endParaRPr/>
          </a:p>
          <a:p>
            <a:pPr indent="-342900" lvl="0" marL="457200" rtl="0" algn="l">
              <a:lnSpc>
                <a:spcPct val="90000"/>
              </a:lnSpc>
              <a:spcBef>
                <a:spcPts val="0"/>
              </a:spcBef>
              <a:spcAft>
                <a:spcPts val="0"/>
              </a:spcAft>
              <a:buSzPts val="1800"/>
              <a:buChar char="•"/>
            </a:pPr>
            <a:r>
              <a:rPr lang="en-US"/>
              <a:t>Time</a:t>
            </a:r>
            <a:endParaRPr/>
          </a:p>
          <a:p>
            <a:pPr indent="-342900" lvl="0" marL="457200" rtl="0" algn="l">
              <a:lnSpc>
                <a:spcPct val="90000"/>
              </a:lnSpc>
              <a:spcBef>
                <a:spcPts val="0"/>
              </a:spcBef>
              <a:spcAft>
                <a:spcPts val="0"/>
              </a:spcAft>
              <a:buSzPts val="1800"/>
              <a:buChar char="•"/>
            </a:pPr>
            <a:r>
              <a:rPr lang="en-US"/>
              <a:t>Exacerbating/Alleviating factors</a:t>
            </a:r>
            <a:endParaRPr/>
          </a:p>
          <a:p>
            <a:pPr indent="-342900" lvl="0" marL="457200" rtl="0" algn="l">
              <a:lnSpc>
                <a:spcPct val="90000"/>
              </a:lnSpc>
              <a:spcBef>
                <a:spcPts val="0"/>
              </a:spcBef>
              <a:spcAft>
                <a:spcPts val="0"/>
              </a:spcAft>
              <a:buSzPts val="1800"/>
              <a:buChar char="•"/>
            </a:pPr>
            <a:r>
              <a:rPr lang="en-US"/>
              <a:t>Severity</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39" name="Google Shape;139;g13e17e3238a_0_19"/>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0" name="Google Shape;140;g13e17e3238a_0_19"/>
          <p:cNvSpPr txBox="1"/>
          <p:nvPr/>
        </p:nvSpPr>
        <p:spPr>
          <a:xfrm>
            <a:off x="429818" y="625200"/>
            <a:ext cx="83328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 </a:t>
            </a:r>
            <a:r>
              <a:rPr lang="en-US" sz="3600">
                <a:solidFill>
                  <a:schemeClr val="lt1"/>
                </a:solidFill>
                <a:latin typeface="Calibri"/>
                <a:ea typeface="Calibri"/>
                <a:cs typeface="Calibri"/>
                <a:sym typeface="Calibri"/>
              </a:rPr>
              <a:t>Headaches</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41" name="Google Shape;141;g13e17e3238a_0_1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42" name="Google Shape;142;g13e17e3238a_0_19"/>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43" name="Google Shape;143;g13e17e3238a_0_19"/>
          <p:cNvPicPr preferRelativeResize="0"/>
          <p:nvPr/>
        </p:nvPicPr>
        <p:blipFill>
          <a:blip r:embed="rId4">
            <a:alphaModFix/>
          </a:blip>
          <a:stretch>
            <a:fillRect/>
          </a:stretch>
        </p:blipFill>
        <p:spPr>
          <a:xfrm>
            <a:off x="8600875" y="2718100"/>
            <a:ext cx="2660876" cy="2660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13e17e3238a_0_31"/>
          <p:cNvSpPr txBox="1"/>
          <p:nvPr>
            <p:ph idx="1" type="body"/>
          </p:nvPr>
        </p:nvSpPr>
        <p:spPr>
          <a:xfrm>
            <a:off x="799207" y="1563000"/>
            <a:ext cx="66672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Bilateral (both sides of the head) “all around”</a:t>
            </a:r>
            <a:endParaRPr/>
          </a:p>
          <a:p>
            <a:pPr indent="-342900" lvl="0" marL="457200" rtl="0" algn="l">
              <a:lnSpc>
                <a:spcPct val="90000"/>
              </a:lnSpc>
              <a:spcBef>
                <a:spcPts val="0"/>
              </a:spcBef>
              <a:spcAft>
                <a:spcPts val="0"/>
              </a:spcAft>
              <a:buSzPts val="1800"/>
              <a:buChar char="•"/>
            </a:pPr>
            <a:r>
              <a:rPr lang="en-US"/>
              <a:t>Unilateral (one side of the head) “one side”</a:t>
            </a:r>
            <a:endParaRPr/>
          </a:p>
          <a:p>
            <a:pPr indent="-342900" lvl="0" marL="457200" rtl="0" algn="l">
              <a:lnSpc>
                <a:spcPct val="90000"/>
              </a:lnSpc>
              <a:spcBef>
                <a:spcPts val="0"/>
              </a:spcBef>
              <a:spcAft>
                <a:spcPts val="0"/>
              </a:spcAft>
              <a:buSzPts val="1800"/>
              <a:buChar char="•"/>
            </a:pPr>
            <a:r>
              <a:rPr lang="en-US"/>
              <a:t>“Inside the brain”</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49" name="Google Shape;149;g13e17e3238a_0_31"/>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0" name="Google Shape;150;g13e17e3238a_0_31"/>
          <p:cNvSpPr txBox="1"/>
          <p:nvPr/>
        </p:nvSpPr>
        <p:spPr>
          <a:xfrm>
            <a:off x="429818" y="625200"/>
            <a:ext cx="83328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Site</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51" name="Google Shape;151;g13e17e3238a_0_3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52" name="Google Shape;152;g13e17e3238a_0_31"/>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53" name="Google Shape;153;g13e17e3238a_0_31"/>
          <p:cNvPicPr preferRelativeResize="0"/>
          <p:nvPr/>
        </p:nvPicPr>
        <p:blipFill>
          <a:blip r:embed="rId4">
            <a:alphaModFix/>
          </a:blip>
          <a:stretch>
            <a:fillRect/>
          </a:stretch>
        </p:blipFill>
        <p:spPr>
          <a:xfrm>
            <a:off x="8136725" y="2761075"/>
            <a:ext cx="2650749" cy="2650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13e17e3238a_0_59"/>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Comes on very suddenly </a:t>
            </a:r>
            <a:endParaRPr/>
          </a:p>
          <a:p>
            <a:pPr indent="-342900" lvl="0" marL="457200" rtl="0" algn="l">
              <a:lnSpc>
                <a:spcPct val="90000"/>
              </a:lnSpc>
              <a:spcBef>
                <a:spcPts val="0"/>
              </a:spcBef>
              <a:spcAft>
                <a:spcPts val="0"/>
              </a:spcAft>
              <a:buSzPts val="1800"/>
              <a:buChar char="•"/>
            </a:pPr>
            <a:r>
              <a:rPr lang="en-US"/>
              <a:t>Comes on late in the day</a:t>
            </a:r>
            <a:endParaRPr/>
          </a:p>
          <a:p>
            <a:pPr indent="-342900" lvl="0" marL="457200" rtl="0" algn="l">
              <a:lnSpc>
                <a:spcPct val="90000"/>
              </a:lnSpc>
              <a:spcBef>
                <a:spcPts val="0"/>
              </a:spcBef>
              <a:spcAft>
                <a:spcPts val="0"/>
              </a:spcAft>
              <a:buSzPts val="1800"/>
              <a:buChar char="•"/>
            </a:pPr>
            <a:r>
              <a:rPr lang="en-US"/>
              <a:t>Following head injury</a:t>
            </a:r>
            <a:endParaRPr/>
          </a:p>
          <a:p>
            <a:pPr indent="-342900" lvl="0" marL="457200" rtl="0" algn="l">
              <a:lnSpc>
                <a:spcPct val="90000"/>
              </a:lnSpc>
              <a:spcBef>
                <a:spcPts val="0"/>
              </a:spcBef>
              <a:spcAft>
                <a:spcPts val="0"/>
              </a:spcAft>
              <a:buSzPts val="1800"/>
              <a:buChar char="•"/>
            </a:pPr>
            <a:r>
              <a:rPr lang="en-US"/>
              <a:t>Preceded by aura (flashing lights, spots in vision)</a:t>
            </a:r>
            <a:endParaRPr/>
          </a:p>
          <a:p>
            <a:pPr indent="-342900" lvl="0" marL="457200" rtl="0" algn="l">
              <a:lnSpc>
                <a:spcPct val="90000"/>
              </a:lnSpc>
              <a:spcBef>
                <a:spcPts val="0"/>
              </a:spcBef>
              <a:spcAft>
                <a:spcPts val="0"/>
              </a:spcAft>
              <a:buSzPts val="1800"/>
              <a:buChar char="•"/>
            </a:pPr>
            <a:r>
              <a:rPr lang="en-US"/>
              <a:t>Worse in the morning (always important to ask! When in the day is it worst?)</a:t>
            </a:r>
            <a:endParaRPr/>
          </a:p>
          <a:p>
            <a:pPr indent="-342900" lvl="0" marL="457200" rtl="0" algn="l">
              <a:lnSpc>
                <a:spcPct val="90000"/>
              </a:lnSpc>
              <a:spcBef>
                <a:spcPts val="0"/>
              </a:spcBef>
              <a:spcAft>
                <a:spcPts val="0"/>
              </a:spcAft>
              <a:buSzPts val="1800"/>
              <a:buChar char="•"/>
            </a:pPr>
            <a:r>
              <a:rPr lang="en-US"/>
              <a:t>“Does anything seem to bring it on?”</a:t>
            </a:r>
            <a:endParaRPr/>
          </a:p>
          <a:p>
            <a:pPr indent="-342900" lvl="0" marL="457200" rtl="0" algn="l">
              <a:lnSpc>
                <a:spcPct val="90000"/>
              </a:lnSpc>
              <a:spcBef>
                <a:spcPts val="0"/>
              </a:spcBef>
              <a:spcAft>
                <a:spcPts val="0"/>
              </a:spcAft>
              <a:buSzPts val="1800"/>
              <a:buChar char="•"/>
            </a:pPr>
            <a:r>
              <a:rPr lang="en-US"/>
              <a:t>Comes on after exposure to certain things (cheese, chocolate, stress)</a:t>
            </a:r>
            <a:endParaRPr/>
          </a:p>
          <a:p>
            <a:pPr indent="-342900" lvl="0" marL="457200" rtl="0" algn="l">
              <a:lnSpc>
                <a:spcPct val="90000"/>
              </a:lnSpc>
              <a:spcBef>
                <a:spcPts val="0"/>
              </a:spcBef>
              <a:spcAft>
                <a:spcPts val="0"/>
              </a:spcAft>
              <a:buSzPts val="1800"/>
              <a:buChar char="•"/>
            </a:pPr>
            <a:r>
              <a:rPr lang="en-US"/>
              <a:t>Has been happening for weeks, months, years</a:t>
            </a:r>
            <a:endParaRPr/>
          </a:p>
          <a:p>
            <a:pPr indent="-342900" lvl="0" marL="457200" rtl="0" algn="l">
              <a:lnSpc>
                <a:spcPct val="90000"/>
              </a:lnSpc>
              <a:spcBef>
                <a:spcPts val="0"/>
              </a:spcBef>
              <a:spcAft>
                <a:spcPts val="0"/>
              </a:spcAft>
              <a:buSzPts val="1800"/>
              <a:buChar char="•"/>
            </a:pPr>
            <a:r>
              <a:t/>
            </a:r>
            <a:endParaRPr/>
          </a:p>
          <a:p>
            <a:pPr indent="-342900" lvl="0" marL="457200" rtl="0" algn="l">
              <a:lnSpc>
                <a:spcPct val="90000"/>
              </a:lnSpc>
              <a:spcBef>
                <a:spcPts val="0"/>
              </a:spcBef>
              <a:spcAft>
                <a:spcPts val="0"/>
              </a:spcAft>
              <a:buSzPts val="1800"/>
              <a:buChar char="•"/>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59" name="Google Shape;159;g13e17e3238a_0_59"/>
          <p:cNvSpPr txBox="1"/>
          <p:nvPr/>
        </p:nvSpPr>
        <p:spPr>
          <a:xfrm>
            <a:off x="278296" y="239712"/>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0" name="Google Shape;160;g13e17e3238a_0_59"/>
          <p:cNvSpPr txBox="1"/>
          <p:nvPr/>
        </p:nvSpPr>
        <p:spPr>
          <a:xfrm>
            <a:off x="429818" y="625200"/>
            <a:ext cx="8332800" cy="3971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Onset</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61" name="Google Shape;161;g13e17e3238a_0_59"/>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62" name="Google Shape;162;g13e17e3238a_0_59"/>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63" name="Google Shape;163;g13e17e3238a_0_59"/>
          <p:cNvPicPr preferRelativeResize="0"/>
          <p:nvPr/>
        </p:nvPicPr>
        <p:blipFill>
          <a:blip r:embed="rId4">
            <a:alphaModFix/>
          </a:blip>
          <a:stretch>
            <a:fillRect/>
          </a:stretch>
        </p:blipFill>
        <p:spPr>
          <a:xfrm>
            <a:off x="9611150" y="1729925"/>
            <a:ext cx="2013425" cy="2013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3e17e3238a_0_71"/>
          <p:cNvSpPr txBox="1"/>
          <p:nvPr>
            <p:ph idx="1" type="body"/>
          </p:nvPr>
        </p:nvSpPr>
        <p:spPr>
          <a:xfrm>
            <a:off x="799199" y="1563000"/>
            <a:ext cx="7801800" cy="45261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‘Tight band around my head’</a:t>
            </a:r>
            <a:endParaRPr/>
          </a:p>
          <a:p>
            <a:pPr indent="-342900" lvl="0" marL="457200" rtl="0" algn="l">
              <a:lnSpc>
                <a:spcPct val="90000"/>
              </a:lnSpc>
              <a:spcBef>
                <a:spcPts val="0"/>
              </a:spcBef>
              <a:spcAft>
                <a:spcPts val="0"/>
              </a:spcAft>
              <a:buSzPts val="1800"/>
              <a:buChar char="•"/>
            </a:pPr>
            <a:r>
              <a:rPr lang="en-US"/>
              <a:t>Short, painful attack around one eye</a:t>
            </a:r>
            <a:endParaRPr/>
          </a:p>
          <a:p>
            <a:pPr indent="-342900" lvl="0" marL="457200" rtl="0" algn="l">
              <a:lnSpc>
                <a:spcPct val="90000"/>
              </a:lnSpc>
              <a:spcBef>
                <a:spcPts val="0"/>
              </a:spcBef>
              <a:spcAft>
                <a:spcPts val="0"/>
              </a:spcAft>
              <a:buSzPts val="1800"/>
              <a:buChar char="•"/>
            </a:pPr>
            <a:r>
              <a:rPr lang="en-US"/>
              <a:t>‘Throbbing’ headache in one side of head</a:t>
            </a:r>
            <a:endParaRPr/>
          </a:p>
          <a:p>
            <a:pPr indent="-342900" lvl="0" marL="457200" rtl="0" algn="l">
              <a:lnSpc>
                <a:spcPct val="90000"/>
              </a:lnSpc>
              <a:spcBef>
                <a:spcPts val="0"/>
              </a:spcBef>
              <a:spcAft>
                <a:spcPts val="0"/>
              </a:spcAft>
              <a:buSzPts val="1800"/>
              <a:buChar char="•"/>
            </a:pPr>
            <a:r>
              <a:rPr lang="en-US"/>
              <a:t>‘stabbing/prickly’ pain in one side of face</a:t>
            </a:r>
            <a:endParaRPr/>
          </a:p>
          <a:p>
            <a:pPr indent="-342900" lvl="0" marL="457200" rtl="0" algn="l">
              <a:lnSpc>
                <a:spcPct val="90000"/>
              </a:lnSpc>
              <a:spcBef>
                <a:spcPts val="0"/>
              </a:spcBef>
              <a:spcAft>
                <a:spcPts val="0"/>
              </a:spcAft>
              <a:buSzPts val="1800"/>
              <a:buChar char="•"/>
            </a:pPr>
            <a:r>
              <a:rPr lang="en-US"/>
              <a:t>Very severe, ‘thunderclap’ headache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Clr>
                <a:schemeClr val="dk1"/>
              </a:buClr>
              <a:buSzPts val="1100"/>
              <a:buNone/>
            </a:pPr>
            <a:r>
              <a:t/>
            </a:r>
            <a:endParaRPr/>
          </a:p>
          <a:p>
            <a:pPr indent="0" lvl="0" marL="0" rtl="0" algn="l">
              <a:lnSpc>
                <a:spcPct val="90000"/>
              </a:lnSpc>
              <a:spcBef>
                <a:spcPts val="0"/>
              </a:spcBef>
              <a:spcAft>
                <a:spcPts val="0"/>
              </a:spcAft>
              <a:buClr>
                <a:schemeClr val="dk1"/>
              </a:buClr>
              <a:buSzPts val="1100"/>
              <a:buNone/>
            </a:pPr>
            <a:r>
              <a:t/>
            </a:r>
            <a:endParaRPr/>
          </a:p>
          <a:p>
            <a:pPr indent="0" lvl="0" marL="342900" rtl="0" algn="l">
              <a:lnSpc>
                <a:spcPct val="90000"/>
              </a:lnSpc>
              <a:spcBef>
                <a:spcPts val="0"/>
              </a:spcBef>
              <a:spcAft>
                <a:spcPts val="0"/>
              </a:spcAft>
              <a:buClr>
                <a:schemeClr val="dk1"/>
              </a:buClr>
              <a:buSzPts val="2800"/>
              <a:buNone/>
            </a:pPr>
            <a:r>
              <a:t/>
            </a:r>
            <a:endParaRPr/>
          </a:p>
        </p:txBody>
      </p:sp>
      <p:sp>
        <p:nvSpPr>
          <p:cNvPr id="169" name="Google Shape;169;g13e17e3238a_0_71"/>
          <p:cNvSpPr txBox="1"/>
          <p:nvPr/>
        </p:nvSpPr>
        <p:spPr>
          <a:xfrm>
            <a:off x="143321" y="131687"/>
            <a:ext cx="116355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0" name="Google Shape;170;g13e17e3238a_0_71"/>
          <p:cNvSpPr txBox="1"/>
          <p:nvPr/>
        </p:nvSpPr>
        <p:spPr>
          <a:xfrm>
            <a:off x="213743" y="355175"/>
            <a:ext cx="8332800" cy="507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SzPts val="1100"/>
              <a:buNone/>
            </a:pPr>
            <a:r>
              <a:rPr lang="en-US" sz="3600">
                <a:solidFill>
                  <a:schemeClr val="lt1"/>
                </a:solidFill>
                <a:latin typeface="Calibri"/>
                <a:ea typeface="Calibri"/>
                <a:cs typeface="Calibri"/>
                <a:sym typeface="Calibri"/>
              </a:rPr>
              <a:t>Headaches - Character</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SzPts val="1100"/>
              <a:buNone/>
            </a:pPr>
            <a:r>
              <a:t/>
            </a:r>
            <a:endParaRPr sz="36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3600">
              <a:solidFill>
                <a:schemeClr val="lt1"/>
              </a:solidFill>
              <a:latin typeface="Calibri"/>
              <a:ea typeface="Calibri"/>
              <a:cs typeface="Calibri"/>
              <a:sym typeface="Calibri"/>
            </a:endParaRPr>
          </a:p>
        </p:txBody>
      </p:sp>
      <p:sp>
        <p:nvSpPr>
          <p:cNvPr id="171" name="Google Shape;171;g13e17e3238a_0_71"/>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72" name="Google Shape;172;g13e17e3238a_0_71"/>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pic>
        <p:nvPicPr>
          <p:cNvPr id="173" name="Google Shape;173;g13e17e3238a_0_71"/>
          <p:cNvPicPr preferRelativeResize="0"/>
          <p:nvPr/>
        </p:nvPicPr>
        <p:blipFill>
          <a:blip r:embed="rId4">
            <a:alphaModFix/>
          </a:blip>
          <a:stretch>
            <a:fillRect/>
          </a:stretch>
        </p:blipFill>
        <p:spPr>
          <a:xfrm>
            <a:off x="8880725" y="2172125"/>
            <a:ext cx="2838374" cy="2838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