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</p:sldIdLst>
  <p:sldSz cy="6858000" cx="12192000"/>
  <p:notesSz cx="6858000" cy="9144000"/>
  <p:embeddedFontLst>
    <p:embeddedFont>
      <p:font typeface="Raleway"/>
      <p:regular r:id="rId69"/>
      <p:bold r:id="rId70"/>
      <p:italic r:id="rId71"/>
      <p:boldItalic r:id="rId72"/>
    </p:embeddedFont>
    <p:embeddedFont>
      <p:font typeface="Radley"/>
      <p:regular r:id="rId73"/>
      <p:italic r:id="rId7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75" roundtripDataSignature="AMtx7miwoo4ChOKjPGxNWMAdUCj5eOyZ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FDE7672-8E18-483D-AB0D-68BF7623A52C}">
  <a:tblStyle styleId="{9FDE7672-8E18-483D-AB0D-68BF7623A52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BC7BD2E2-CEC3-49DB-A0C0-2BF7E0C0155F}" styleName="Table_1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Radley-regular.fntdata"/><Relationship Id="rId72" Type="http://schemas.openxmlformats.org/officeDocument/2006/relationships/font" Target="fonts/Raleway-boldItalic.fntdata"/><Relationship Id="rId31" Type="http://schemas.openxmlformats.org/officeDocument/2006/relationships/slide" Target="slides/slide26.xml"/><Relationship Id="rId75" Type="http://customschemas.google.com/relationships/presentationmetadata" Target="metadata"/><Relationship Id="rId30" Type="http://schemas.openxmlformats.org/officeDocument/2006/relationships/slide" Target="slides/slide25.xml"/><Relationship Id="rId74" Type="http://schemas.openxmlformats.org/officeDocument/2006/relationships/font" Target="fonts/Radley-italic.fntdata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schemas.openxmlformats.org/officeDocument/2006/relationships/font" Target="fonts/Raleway-italic.fntdata"/><Relationship Id="rId70" Type="http://schemas.openxmlformats.org/officeDocument/2006/relationships/font" Target="fonts/Raleway-bold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Raleway-regular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1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3" name="Google Shape;183;p10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1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3" name="Google Shape;193;p11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1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3" name="Google Shape;203;p12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1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4" name="Google Shape;214;p13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1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b="0" i="0" lang="en-US">
                <a:solidFill>
                  <a:srgbClr val="040C28"/>
                </a:solidFill>
                <a:latin typeface="Arial"/>
                <a:ea typeface="Arial"/>
                <a:cs typeface="Arial"/>
                <a:sym typeface="Arial"/>
              </a:rPr>
              <a:t>Triptan binding to the vascular 5-HT1B receptors leads to vasoconstriction of the cranial arteries, which painfully dilate during a migraine attack</a:t>
            </a:r>
            <a:r>
              <a:rPr b="0" i="0" lang="en-US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https://www.grepmed.com/images/2967/primarycare-diagnosis-mnemonic-headache-migraine</a:t>
            </a:r>
            <a:endParaRPr b="0" i="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5" name="Google Shape;225;p14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1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https://practicalneurology.com/articles/2018-mar-apr/ruling-out-secondary-headache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4" name="Google Shape;234;p15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1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https://healthmatters.nyp.org/whats-causing-your-headache-and-when-to-worry/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3" name="Google Shape;243;p16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1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https://www.thehealthequation.co.uk/classification-of-headache-migraine/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9" name="Google Shape;259;p18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1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https://lambruneurology.com/tension-type-headache/</a:t>
            </a:r>
            <a:endParaRPr/>
          </a:p>
        </p:txBody>
      </p:sp>
      <p:sp>
        <p:nvSpPr>
          <p:cNvPr id="269" name="Google Shape;269;p19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2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https://www.crosskeysvillage.org/dementia-warning-signs/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9" name="Google Shape;279;p20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p2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6 Item Cognition Impairment Test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10 Point Cognition Screener</a:t>
            </a:r>
            <a:endParaRPr/>
          </a:p>
        </p:txBody>
      </p:sp>
      <p:sp>
        <p:nvSpPr>
          <p:cNvPr id="287" name="Google Shape;287;p21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2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https://www.independentnurse.co.uk/content/clinical/the-role-of-the-nurse-in-screening-people-with-suspected-dementia/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05" name="Google Shape;305;p23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2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95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20" name="Google Shape;320;p25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p2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95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29" name="Google Shape;329;p26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p2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b="1" i="1" lang="en-US">
                <a:solidFill>
                  <a:srgbClr val="4C4C4C"/>
                </a:solidFill>
                <a:latin typeface="Raleway"/>
                <a:ea typeface="Raleway"/>
                <a:cs typeface="Raleway"/>
                <a:sym typeface="Raleway"/>
              </a:rPr>
              <a:t>Serum electrolytes</a:t>
            </a:r>
            <a:r>
              <a:rPr b="0" i="0" lang="en-US">
                <a:solidFill>
                  <a:srgbClr val="4C4C4C"/>
                </a:solidFill>
                <a:latin typeface="Raleway"/>
                <a:ea typeface="Raleway"/>
                <a:cs typeface="Raleway"/>
                <a:sym typeface="Raleway"/>
              </a:rPr>
              <a:t>, including sodium, potassium, calcium and magnesium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b="1" i="1" lang="en-US">
                <a:solidFill>
                  <a:srgbClr val="4C4C4C"/>
                </a:solidFill>
                <a:latin typeface="Raleway"/>
                <a:ea typeface="Raleway"/>
                <a:cs typeface="Raleway"/>
                <a:sym typeface="Raleway"/>
              </a:rPr>
              <a:t>BM</a:t>
            </a:r>
            <a:r>
              <a:rPr b="0" i="0" lang="en-US">
                <a:solidFill>
                  <a:srgbClr val="4C4C4C"/>
                </a:solidFill>
                <a:latin typeface="Raleway"/>
                <a:ea typeface="Raleway"/>
                <a:cs typeface="Raleway"/>
                <a:sym typeface="Raleway"/>
              </a:rPr>
              <a:t> for hypoglycaemia and diabetes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b="1" i="1" lang="en-US">
                <a:solidFill>
                  <a:srgbClr val="4C4C4C"/>
                </a:solidFill>
                <a:latin typeface="Raleway"/>
                <a:ea typeface="Raleway"/>
                <a:cs typeface="Raleway"/>
                <a:sym typeface="Raleway"/>
              </a:rPr>
              <a:t>Blood cultures</a:t>
            </a:r>
            <a:r>
              <a:rPr b="0" i="0" lang="en-US">
                <a:solidFill>
                  <a:srgbClr val="4C4C4C"/>
                </a:solidFill>
                <a:latin typeface="Raleway"/>
                <a:ea typeface="Raleway"/>
                <a:cs typeface="Raleway"/>
                <a:sym typeface="Raleway"/>
              </a:rPr>
              <a:t>, </a:t>
            </a:r>
            <a:r>
              <a:rPr b="1" i="1" lang="en-US">
                <a:solidFill>
                  <a:srgbClr val="4C4C4C"/>
                </a:solidFill>
                <a:latin typeface="Raleway"/>
                <a:ea typeface="Raleway"/>
                <a:cs typeface="Raleway"/>
                <a:sym typeface="Raleway"/>
              </a:rPr>
              <a:t>urine cultures</a:t>
            </a:r>
            <a:r>
              <a:rPr b="0" i="0" lang="en-US">
                <a:solidFill>
                  <a:srgbClr val="4C4C4C"/>
                </a:solidFill>
                <a:latin typeface="Raleway"/>
                <a:ea typeface="Raleway"/>
                <a:cs typeface="Raleway"/>
                <a:sym typeface="Raleway"/>
              </a:rPr>
              <a:t> and </a:t>
            </a:r>
            <a:r>
              <a:rPr b="1" i="1" lang="en-US">
                <a:solidFill>
                  <a:srgbClr val="4C4C4C"/>
                </a:solidFill>
                <a:latin typeface="Raleway"/>
                <a:ea typeface="Raleway"/>
                <a:cs typeface="Raleway"/>
                <a:sym typeface="Raleway"/>
              </a:rPr>
              <a:t>lumbar puncture</a:t>
            </a:r>
            <a:r>
              <a:rPr b="0" i="0" lang="en-US">
                <a:solidFill>
                  <a:srgbClr val="4C4C4C"/>
                </a:solidFill>
                <a:latin typeface="Raleway"/>
                <a:ea typeface="Raleway"/>
                <a:cs typeface="Raleway"/>
                <a:sym typeface="Raleway"/>
              </a:rPr>
              <a:t> where sepsis, encephalitis or meningitis is suspected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t/>
            </a:r>
            <a:endParaRPr b="0" i="0">
              <a:solidFill>
                <a:srgbClr val="4C4C4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b="1" i="0" lang="en-US">
                <a:solidFill>
                  <a:srgbClr val="4C4C4C"/>
                </a:solidFill>
                <a:latin typeface="Raleway"/>
                <a:ea typeface="Raleway"/>
                <a:cs typeface="Raleway"/>
                <a:sym typeface="Raleway"/>
              </a:rPr>
              <a:t>https://magazine.medlineplus.gov/article/understanding-different-kinds-of-seizures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t/>
            </a:r>
            <a:endParaRPr b="1" i="0">
              <a:solidFill>
                <a:srgbClr val="4C4C4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38" name="Google Shape;338;p27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p2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https://www.researchgate.net/figure/The-the-typical-symptoms-of-seizures-originating-in-various-areas-of-the-brain_fig3_14059973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48" name="Google Shape;348;p28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5" name="Google Shape;375;p3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Insert graph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Uhthoff's phenomena - symptoms are worse with heat e.g after a hot shower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Lhermitte's sign - an electric shock sensation that travels down the spine when flexing the neck 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76" name="Google Shape;376;p31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p3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Clinically isolated syndrome</a:t>
            </a:r>
            <a:endParaRPr/>
          </a:p>
        </p:txBody>
      </p:sp>
      <p:sp>
        <p:nvSpPr>
          <p:cNvPr id="385" name="Google Shape;385;p32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p3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95" name="Google Shape;395;p33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3" name="Google Shape;403;p3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04" name="Google Shape;404;p34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2" name="Google Shape;412;p3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13" name="Google Shape;413;p35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1" name="Google Shape;421;p3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Kernig's sign: Position the patients supine with their hips flexed to 90°. This test is positive if there is pain on passive extension of the knee. 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Brudzinski's sign: Position the patients supine and passively flex their neck. This test is positive if this manoeuvre causes reflex flexion of the hip and knee</a:t>
            </a:r>
            <a:endParaRPr/>
          </a:p>
        </p:txBody>
      </p:sp>
      <p:sp>
        <p:nvSpPr>
          <p:cNvPr id="422" name="Google Shape;422;p36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0" name="Google Shape;430;p3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31" name="Google Shape;431;p37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9" name="Google Shape;439;p3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40" name="Google Shape;440;p38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9" name="Google Shape;449;p3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50" name="Google Shape;450;p39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Tia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Mini-stroke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Modifiable vs non-modifiable risk factors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Driving? 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8" name="Google Shape;458;p4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Autoimmune? </a:t>
            </a:r>
            <a:endParaRPr/>
          </a:p>
        </p:txBody>
      </p:sp>
      <p:sp>
        <p:nvSpPr>
          <p:cNvPr id="459" name="Google Shape;459;p40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7" name="Google Shape;467;p4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68" name="Google Shape;468;p41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6" name="Google Shape;476;p4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95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77" name="Google Shape;477;p42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5" name="Google Shape;485;p4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95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86" name="Google Shape;486;p43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5" name="Google Shape;495;p4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95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96" name="Google Shape;496;p44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7" name="Google Shape;517;p4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95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18" name="Google Shape;518;p45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6" name="Google Shape;526;p4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95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27" name="Google Shape;527;p46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6" name="Google Shape;536;p4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95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37" name="Google Shape;537;p47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6" name="Google Shape;546;p4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95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47" name="Google Shape;547;p48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5" name="Google Shape;555;p4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95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56" name="Google Shape;556;p49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1" name="Google Shape;131;p5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4" name="Google Shape;564;p5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95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65" name="Google Shape;565;p50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3" name="Google Shape;573;p5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95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74" name="Google Shape;574;p51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2" name="Google Shape;582;p5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95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83" name="Google Shape;583;p52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2" name="Google Shape;592;p5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95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93" name="Google Shape;593;p53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3" name="Google Shape;603;p5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/>
              <a:t>Tibial nerve? 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/>
              <a:t>L5? </a:t>
            </a:r>
            <a:endParaRPr/>
          </a:p>
        </p:txBody>
      </p:sp>
      <p:sp>
        <p:nvSpPr>
          <p:cNvPr id="604" name="Google Shape;604;p54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3" name="Google Shape;613;p5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95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14" name="Google Shape;614;p55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2" name="Google Shape;622;p5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95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23" name="Google Shape;623;p56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1" name="Google Shape;631;p5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95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32" name="Google Shape;632;p57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1" name="Google Shape;641;p5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95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42" name="Google Shape;642;p58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2" name="Google Shape;652;p5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95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53" name="Google Shape;653;p59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Symptoms on next slide</a:t>
            </a:r>
            <a:endParaRPr/>
          </a:p>
        </p:txBody>
      </p:sp>
      <p:sp>
        <p:nvSpPr>
          <p:cNvPr id="141" name="Google Shape;141;p6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1" name="Google Shape;661;p6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62" name="Google Shape;662;p60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0" name="Google Shape;670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671" name="Google Shape;671;p61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6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77" name="Google Shape;677;p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6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86" name="Google Shape;686;p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56" name="Google Shape;156;p7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64" name="Google Shape;164;p8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2" name="Google Shape;172;p9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6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7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7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7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7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7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7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7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6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6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1" name="Google Shape;31;p6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6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7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7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7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7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7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7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6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6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6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png"/><Relationship Id="rId4" Type="http://schemas.openxmlformats.org/officeDocument/2006/relationships/image" Target="../media/image2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3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7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6.png"/><Relationship Id="rId4" Type="http://schemas.openxmlformats.org/officeDocument/2006/relationships/image" Target="../media/image42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5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4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.png"/><Relationship Id="rId4" Type="http://schemas.openxmlformats.org/officeDocument/2006/relationships/image" Target="../media/image39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4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5401733" y="5046132"/>
            <a:ext cx="1744133" cy="6293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5061475" y="5675530"/>
            <a:ext cx="2734500" cy="6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293267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b="1" lang="en-US" sz="3600">
                <a:solidFill>
                  <a:srgbClr val="293267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1" i="0" lang="en-US" sz="3600" u="none" cap="none" strike="noStrike">
                <a:solidFill>
                  <a:srgbClr val="293267"/>
                </a:solidFill>
                <a:latin typeface="Calibri"/>
                <a:ea typeface="Calibri"/>
                <a:cs typeface="Calibri"/>
                <a:sym typeface="Calibri"/>
              </a:rPr>
              <a:t>/202</a:t>
            </a:r>
            <a:r>
              <a:rPr b="1" lang="en-US" sz="3600">
                <a:solidFill>
                  <a:srgbClr val="293267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i="0" sz="3200" u="none" cap="none" strike="noStrike">
              <a:solidFill>
                <a:srgbClr val="2932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9633" y="450064"/>
            <a:ext cx="4192731" cy="41927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91" name="Google Shape;91;p1"/>
          <p:cNvPicPr preferRelativeResize="0"/>
          <p:nvPr/>
        </p:nvPicPr>
        <p:blipFill rotWithShape="1">
          <a:blip r:embed="rId4">
            <a:alphaModFix/>
          </a:blip>
          <a:srcRect b="7493" l="0" r="0" t="3188"/>
          <a:stretch/>
        </p:blipFill>
        <p:spPr>
          <a:xfrm>
            <a:off x="2358025" y="-875901"/>
            <a:ext cx="7475949" cy="6677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86" name="Google Shape;186;p10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0"/>
          <p:cNvSpPr txBox="1"/>
          <p:nvPr/>
        </p:nvSpPr>
        <p:spPr>
          <a:xfrm>
            <a:off x="3332269" y="488068"/>
            <a:ext cx="5514209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Intracerebral Haemorrhage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8" name="Google Shape;188;p10"/>
          <p:cNvGraphicFramePr/>
          <p:nvPr/>
        </p:nvGraphicFramePr>
        <p:xfrm>
          <a:off x="318052" y="15081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{BC7BD2E2-CEC3-49DB-A0C0-2BF7E0C0155F}</a:tableStyleId>
              </a:tblPr>
              <a:tblGrid>
                <a:gridCol w="1981800"/>
                <a:gridCol w="9574100"/>
              </a:tblGrid>
              <a:tr h="500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DEFINITION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Bleeding that occurs within the brain tissue:</a:t>
                      </a:r>
                      <a:endParaRPr/>
                    </a:p>
                    <a:p>
                      <a:pPr indent="-285750" lvl="0" marL="4000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</a:rPr>
                        <a:t>Most commonly occurs in the </a:t>
                      </a: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basal ganglia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46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RISK FACTORS AND CAUSES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Hypertension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Vasculitis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Vascular tumours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Arteriovenous malformations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Aneurysm rupture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Trauma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38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SIGNS AND SYMPTOMS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Headache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Decreased level of consciousness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Nausea and vomiting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Seizures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INVESTIGATIONS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Non-contrast CT head: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Hyperdensity – fresh blood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Midline shift if large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MANAGEMENT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4000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ABCDE management </a:t>
                      </a:r>
                      <a:endParaRPr/>
                    </a:p>
                    <a:p>
                      <a:pPr indent="-285750" lvl="0" marL="4000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Supportive management </a:t>
                      </a:r>
                      <a:endParaRPr/>
                    </a:p>
                    <a:p>
                      <a:pPr indent="-285750" lvl="0" marL="4000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Burr-hole/craniotomy 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189" name="Google Shape;18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60391" y="2049623"/>
            <a:ext cx="3313557" cy="3881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96" name="Google Shape;196;p11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1"/>
          <p:cNvSpPr txBox="1"/>
          <p:nvPr/>
        </p:nvSpPr>
        <p:spPr>
          <a:xfrm>
            <a:off x="3332269" y="488068"/>
            <a:ext cx="5514209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Subarachnoid Haemorrhage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8" name="Google Shape;198;p11"/>
          <p:cNvGraphicFramePr/>
          <p:nvPr/>
        </p:nvGraphicFramePr>
        <p:xfrm>
          <a:off x="318052" y="15081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{BC7BD2E2-CEC3-49DB-A0C0-2BF7E0C0155F}</a:tableStyleId>
              </a:tblPr>
              <a:tblGrid>
                <a:gridCol w="1981800"/>
                <a:gridCol w="9574100"/>
              </a:tblGrid>
              <a:tr h="500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DEFINITION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Bleeding that occurs within the subarachnoid space, between the pia mater and arachnoid mater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46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RISK FACTORS AND CAUSES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Berry aneurysms - mainly found at anterior communicating arteries of circle of Willis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Arteriovenous malformations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Hypertension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Marfan’s syndrome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Autosomal dominant polycystic kidney disease - predisposes to berry aneurysms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Sickle cell anaemia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38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SIGNS AND SYMPTOMS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Thunderclap headache - sudden onset of a severe headache, described as worse ever</a:t>
                      </a:r>
                      <a:endParaRPr/>
                    </a:p>
                    <a:p>
                      <a:pPr indent="-285750" lvl="1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Decreased level of consciousness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Nausea and vomiting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Seizures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INVESTIGATIONS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Non-contrast CT head – only visible on CT after 48 hours: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</a:rPr>
                        <a:t>Hyperdense - brightness shows fresh blood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Star sign </a:t>
                      </a: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</a:rPr>
                        <a:t>- blood seen in cisterns and ventricles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Lumbar puncture – must be done 12 hours after headache to allow time for bilirubin to breakdown: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Xanthochromia</a:t>
                      </a: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</a:rPr>
                        <a:t> – yellow CSF due to bilirubin breakdown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MANAGEMENT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4000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ABCDE management </a:t>
                      </a:r>
                      <a:endParaRPr/>
                    </a:p>
                    <a:p>
                      <a:pPr indent="-285750" lvl="0" marL="4000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Nimodipine (CCB) - prevent vasospasms</a:t>
                      </a:r>
                      <a:endParaRPr/>
                    </a:p>
                    <a:p>
                      <a:pPr indent="-285750" lvl="0" marL="4000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Surgery – coiling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COMPLICATIONS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Hydrocephalus, rebleeding, seizures, vasospasms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199" name="Google Shape;19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52740" y="2400301"/>
            <a:ext cx="1934460" cy="2225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06" name="Google Shape;206;p12"/>
          <p:cNvSpPr txBox="1"/>
          <p:nvPr>
            <p:ph idx="1" type="body"/>
          </p:nvPr>
        </p:nvSpPr>
        <p:spPr>
          <a:xfrm>
            <a:off x="304800" y="1382713"/>
            <a:ext cx="11569148" cy="479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07" name="Google Shape;207;p12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2"/>
          <p:cNvSpPr txBox="1"/>
          <p:nvPr/>
        </p:nvSpPr>
        <p:spPr>
          <a:xfrm>
            <a:off x="3332269" y="488068"/>
            <a:ext cx="5514209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Subdural Haemorrhage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9" name="Google Shape;209;p12"/>
          <p:cNvGraphicFramePr/>
          <p:nvPr/>
        </p:nvGraphicFramePr>
        <p:xfrm>
          <a:off x="318052" y="15081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{BC7BD2E2-CEC3-49DB-A0C0-2BF7E0C0155F}</a:tableStyleId>
              </a:tblPr>
              <a:tblGrid>
                <a:gridCol w="1981800"/>
                <a:gridCol w="9574100"/>
              </a:tblGrid>
              <a:tr h="500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DEFINITION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Bleeding occurs between the dura mater and arachnoid mater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46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CAUSES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Rupture of bridging veins </a:t>
                      </a:r>
                      <a:r>
                        <a:rPr lang="en-US" sz="1400" u="none" cap="none" strike="noStrike"/>
                        <a:t>found in the subdural space: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Brain atrophy seen in elderly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Alcohol abuse </a:t>
                      </a:r>
                      <a:r>
                        <a:rPr lang="en-US" sz="1400" u="none" cap="none" strike="noStrike"/>
                        <a:t>- causes vein walls to become thinner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Shaken baby syndrome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38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SIGNS AND SYMPTOMS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Slower onset of symptoms: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Headache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Decreased level of consciousness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Confusion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Nausea and vomiting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Seizures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INVESTIGATIONS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Non-contrast CT head: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Hypodense - old blood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Crescent shape (concave) - conforms to the surface of the brain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Bleeding crosses suture lines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Midline shift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MANAGEMENT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4000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ABCDE management </a:t>
                      </a:r>
                      <a:endParaRPr/>
                    </a:p>
                    <a:p>
                      <a:pPr indent="-285750" lvl="0" marL="4000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Supportive management </a:t>
                      </a:r>
                      <a:endParaRPr/>
                    </a:p>
                    <a:p>
                      <a:pPr indent="-285750" lvl="0" marL="4000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Burr-hole/craniotomy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210" name="Google Shape;21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48775" y="2031761"/>
            <a:ext cx="2638425" cy="3659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17" name="Google Shape;217;p13"/>
          <p:cNvSpPr txBox="1"/>
          <p:nvPr>
            <p:ph idx="1" type="body"/>
          </p:nvPr>
        </p:nvSpPr>
        <p:spPr>
          <a:xfrm>
            <a:off x="304800" y="1382713"/>
            <a:ext cx="11569148" cy="479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18" name="Google Shape;218;p13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3"/>
          <p:cNvSpPr txBox="1"/>
          <p:nvPr/>
        </p:nvSpPr>
        <p:spPr>
          <a:xfrm>
            <a:off x="3332269" y="488068"/>
            <a:ext cx="5514209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Extradural Haemorrhage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0" name="Google Shape;220;p13"/>
          <p:cNvGraphicFramePr/>
          <p:nvPr/>
        </p:nvGraphicFramePr>
        <p:xfrm>
          <a:off x="318052" y="15081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{BC7BD2E2-CEC3-49DB-A0C0-2BF7E0C0155F}</a:tableStyleId>
              </a:tblPr>
              <a:tblGrid>
                <a:gridCol w="1981800"/>
                <a:gridCol w="9574100"/>
              </a:tblGrid>
              <a:tr h="500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DEFINITION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Bleeding occurs outside of the dura mater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46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CAUSES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Bleeding from the middle meningeal artery </a:t>
                      </a: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as as result of skull fracture due to low impact trauma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38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SIGNS AND SYMPTOMS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Lucid interval – symptoms begin to improve, them get worse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Headache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Decreased level of consciousness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Confusion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Nausea and vomiting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Seizures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INVESTIGATIONS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Non-contrast CT head: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Hyperdense - brightness shows fresh blood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Lemon shape (convex) - does not conform to the surface of the brain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Bleeding does not cross suture lines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Midline shift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MANAGEMENT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4000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ABCDE management </a:t>
                      </a:r>
                      <a:endParaRPr/>
                    </a:p>
                    <a:p>
                      <a:pPr indent="-285750" lvl="0" marL="4000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Supportive management </a:t>
                      </a:r>
                      <a:endParaRPr/>
                    </a:p>
                    <a:p>
                      <a:pPr indent="-285750" lvl="0" marL="4000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Burr-hole/craniotomy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221" name="Google Shape;22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09430" y="2572022"/>
            <a:ext cx="3164518" cy="3604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0650" y="2098486"/>
            <a:ext cx="3561350" cy="24449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8" name="Google Shape;228;p14"/>
          <p:cNvGraphicFramePr/>
          <p:nvPr/>
        </p:nvGraphicFramePr>
        <p:xfrm>
          <a:off x="412635" y="1761149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{BC7BD2E2-CEC3-49DB-A0C0-2BF7E0C0155F}</a:tableStyleId>
              </a:tblPr>
              <a:tblGrid>
                <a:gridCol w="1062750"/>
                <a:gridCol w="7282850"/>
              </a:tblGrid>
              <a:tr h="630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Features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lang="en-US" sz="1400" u="none" cap="none" strike="noStrike"/>
                        <a:t>Triggers 🡪 Remember a few (stress, cheese)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400" u="none" cap="none" strike="noStrike"/>
                        <a:t>( e.g., CHOCOLATE, MIGRAINED etc)</a:t>
                      </a:r>
                      <a:endParaRPr/>
                    </a:p>
                  </a:txBody>
                  <a:tcPr marT="0" marB="0" marR="114300" marL="114300"/>
                </a:tc>
              </a:tr>
              <a:tr h="421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Presentation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If 3 or 4 of POUND then likely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4300" marL="114300"/>
                </a:tc>
              </a:tr>
              <a:tr h="1148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Stages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42900" lvl="1" marL="800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cap="none" strike="noStrike"/>
                        <a:t>Prodromal – yawning, craving, days before</a:t>
                      </a:r>
                      <a:endParaRPr/>
                    </a:p>
                    <a:p>
                      <a:pPr indent="-342900" lvl="1" marL="800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cap="none" strike="noStrike"/>
                        <a:t>Aura – zig-zags, wavy lines paraesthesia , up to 60minutes</a:t>
                      </a:r>
                      <a:endParaRPr/>
                    </a:p>
                    <a:p>
                      <a:pPr indent="-342900" lvl="1" marL="800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cap="none" strike="noStrike"/>
                        <a:t>Headache – Unilateral, Pounding, Photo/Phonophobia, N+V, 4 hours to 3 days</a:t>
                      </a:r>
                      <a:endParaRPr/>
                    </a:p>
                    <a:p>
                      <a:pPr indent="-342900" lvl="1" marL="800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cap="none" strike="noStrike"/>
                        <a:t>Resolution – fading away, sleep it off</a:t>
                      </a:r>
                      <a:endParaRPr/>
                    </a:p>
                    <a:p>
                      <a:pPr indent="-342900" lvl="1" marL="800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cap="none" strike="noStrike"/>
                        <a:t>Postdrome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4300" marL="114300"/>
                </a:tc>
              </a:tr>
              <a:tr h="730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Management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Acutely:</a:t>
                      </a:r>
                      <a:endParaRPr/>
                    </a:p>
                    <a:p>
                      <a:pPr indent="-171450" lvl="1" marL="6286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Lying in dark, quiet room, sleeping</a:t>
                      </a:r>
                      <a:endParaRPr/>
                    </a:p>
                    <a:p>
                      <a:pPr indent="-171450" lvl="1" marL="6286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NSAIDs, Paracetamol, Triptans, Antiemetics (Metoclopramide / Prochlorperazine)</a:t>
                      </a:r>
                      <a:endParaRPr/>
                    </a:p>
                    <a:p>
                      <a:pPr indent="-171450" lvl="2" marL="10858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Opioids make it worse</a:t>
                      </a:r>
                      <a:endParaRPr/>
                    </a:p>
                    <a:p>
                      <a:pPr indent="-171450" lvl="2" marL="10858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Triptans (taken on onset of headache, </a:t>
                      </a:r>
                      <a:r>
                        <a:rPr lang="en-US" sz="1400" u="none" cap="none" strike="noStrike">
                          <a:solidFill>
                            <a:srgbClr val="FF0000"/>
                          </a:solidFill>
                        </a:rPr>
                        <a:t>CI in HTN, CAD, PMHx Stroke, TIA, MI</a:t>
                      </a:r>
                      <a:r>
                        <a:rPr lang="en-US" sz="1400" u="none" cap="none" strike="noStrike"/>
                        <a:t>, Can worsen symptoms if taken too often)</a:t>
                      </a:r>
                      <a:endParaRPr/>
                    </a:p>
                    <a:p>
                      <a:pPr indent="-171450" lvl="2" marL="10858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Metoclopramide (Extra-pyramidal side effects)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Prophylaxis:</a:t>
                      </a:r>
                      <a:endParaRPr/>
                    </a:p>
                    <a:p>
                      <a:pPr indent="-285750" lvl="1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Headache Diary 🡪 avoid triggers</a:t>
                      </a:r>
                      <a:endParaRPr sz="1400" u="none" cap="none" strike="noStrike"/>
                    </a:p>
                    <a:p>
                      <a:pPr indent="-285750" lvl="1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Propranolol – B-Blocker (CI in asthma)</a:t>
                      </a:r>
                      <a:endParaRPr/>
                    </a:p>
                    <a:p>
                      <a:pPr indent="-285750" lvl="1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Amitriptyline – TCA</a:t>
                      </a:r>
                      <a:endParaRPr/>
                    </a:p>
                    <a:p>
                      <a:pPr indent="-285750" lvl="1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Topiramate – Teratogenic, need contraception (but not COCP if migrainr with aura)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4300" marL="114300"/>
                </a:tc>
              </a:tr>
            </a:tbl>
          </a:graphicData>
        </a:graphic>
      </p:graphicFrame>
      <p:sp>
        <p:nvSpPr>
          <p:cNvPr id="229" name="Google Shape;229;p14"/>
          <p:cNvSpPr txBox="1"/>
          <p:nvPr/>
        </p:nvSpPr>
        <p:spPr>
          <a:xfrm>
            <a:off x="462431" y="294664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Migraine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5"/>
          <p:cNvSpPr txBox="1"/>
          <p:nvPr/>
        </p:nvSpPr>
        <p:spPr>
          <a:xfrm>
            <a:off x="376518" y="388422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5"/>
          <p:cNvSpPr txBox="1"/>
          <p:nvPr>
            <p:ph idx="1" type="body"/>
          </p:nvPr>
        </p:nvSpPr>
        <p:spPr>
          <a:xfrm>
            <a:off x="838200" y="1452282"/>
            <a:ext cx="10977282" cy="4724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Fever, Photophobia, Neck Stiffness 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🡪 Meningitis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New Focal Neurology 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🡪 Brain Bleed / Tumour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Visual Disturbance // </a:t>
            </a: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Papilloedema</a:t>
            </a:r>
            <a:r>
              <a:rPr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🡪 Raised ICP / GCA / Glaucoma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When coughing/straining/standing/ bending over/ postural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🡪 Raised ICP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Sudden-Onset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🡪 SAH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Vomiting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🡪 Raised ICP or CO poisoning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Trauma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🡪 Brain Bleed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PMHx of cancer 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🡪 Mets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Pregnant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🡪 Pre-eclampsia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38" name="Google Shape;23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Red Flags</a:t>
            </a:r>
            <a:endParaRPr/>
          </a:p>
        </p:txBody>
      </p:sp>
      <p:pic>
        <p:nvPicPr>
          <p:cNvPr id="239" name="Google Shape;23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7643" y="2754548"/>
            <a:ext cx="4327839" cy="326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6"/>
          <p:cNvSpPr txBox="1"/>
          <p:nvPr>
            <p:ph type="title"/>
          </p:nvPr>
        </p:nvSpPr>
        <p:spPr>
          <a:xfrm>
            <a:off x="4022449" y="148431"/>
            <a:ext cx="41338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Tension Headaches</a:t>
            </a:r>
            <a:endParaRPr/>
          </a:p>
        </p:txBody>
      </p:sp>
      <p:sp>
        <p:nvSpPr>
          <p:cNvPr id="247" name="Google Shape;247;p16"/>
          <p:cNvSpPr txBox="1"/>
          <p:nvPr>
            <p:ph idx="1" type="body"/>
          </p:nvPr>
        </p:nvSpPr>
        <p:spPr>
          <a:xfrm>
            <a:off x="251012" y="1825625"/>
            <a:ext cx="647047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Like a band around the head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No visual changes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Associated with stress, depression, alcohol, skipping meals, dehydration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Mx 🡪 Reassurance, Paracetamol, Ibuprofen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Prophylaxis 🡪 Amitriptyline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21482" y="1893981"/>
            <a:ext cx="5219506" cy="4598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7"/>
          <p:cNvSpPr txBox="1"/>
          <p:nvPr>
            <p:ph type="title"/>
          </p:nvPr>
        </p:nvSpPr>
        <p:spPr>
          <a:xfrm>
            <a:off x="4452937" y="239713"/>
            <a:ext cx="391953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Cluster Headaches</a:t>
            </a:r>
            <a:endParaRPr/>
          </a:p>
        </p:txBody>
      </p:sp>
      <p:sp>
        <p:nvSpPr>
          <p:cNvPr id="255" name="Google Shape;255;p17"/>
          <p:cNvSpPr txBox="1"/>
          <p:nvPr>
            <p:ph idx="1" type="body"/>
          </p:nvPr>
        </p:nvSpPr>
        <p:spPr>
          <a:xfrm>
            <a:off x="838200" y="1825625"/>
            <a:ext cx="1110278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Episodic (3-4 attacks between 15 mins and 3 hours) for wks/months then long pain free periods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Severe pain assoc with red, swollen eye, Lacrimation, Miosis, Ptosis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Typically 30-50yo male smoker, drinker etc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Mx 🡪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Acutely = SC Triptans, High-flow 100% O2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Prophylaxis = Verapamil (CCB), others Lithium, Prednisolone 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62" name="Google Shape;262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2630" y="283764"/>
            <a:ext cx="8666611" cy="620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8"/>
          <p:cNvPicPr preferRelativeResize="0"/>
          <p:nvPr/>
        </p:nvPicPr>
        <p:blipFill rotWithShape="1">
          <a:blip r:embed="rId4">
            <a:alphaModFix/>
          </a:blip>
          <a:srcRect b="11980" l="74467" r="2297" t="26762"/>
          <a:stretch/>
        </p:blipFill>
        <p:spPr>
          <a:xfrm>
            <a:off x="10402470" y="0"/>
            <a:ext cx="1902659" cy="2420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8"/>
          <p:cNvPicPr preferRelativeResize="0"/>
          <p:nvPr/>
        </p:nvPicPr>
        <p:blipFill rotWithShape="1">
          <a:blip r:embed="rId4">
            <a:alphaModFix/>
          </a:blip>
          <a:srcRect b="11980" l="50221" r="26543" t="26762"/>
          <a:stretch/>
        </p:blipFill>
        <p:spPr>
          <a:xfrm>
            <a:off x="10402470" y="1904053"/>
            <a:ext cx="1902659" cy="2420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8"/>
          <p:cNvPicPr preferRelativeResize="0"/>
          <p:nvPr/>
        </p:nvPicPr>
        <p:blipFill rotWithShape="1">
          <a:blip r:embed="rId4">
            <a:alphaModFix/>
          </a:blip>
          <a:srcRect b="11980" l="26028" r="50588" t="26762"/>
          <a:stretch/>
        </p:blipFill>
        <p:spPr>
          <a:xfrm>
            <a:off x="10097758" y="4067549"/>
            <a:ext cx="2207371" cy="2790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9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9"/>
          <p:cNvSpPr txBox="1"/>
          <p:nvPr>
            <p:ph type="title"/>
          </p:nvPr>
        </p:nvSpPr>
        <p:spPr>
          <a:xfrm>
            <a:off x="242047" y="365125"/>
            <a:ext cx="11707905" cy="1499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Secondary Headache 🡪 Tension Headache but with a clear cause</a:t>
            </a:r>
            <a:br>
              <a:rPr lang="en-US" sz="3600"/>
            </a:br>
            <a:endParaRPr sz="3600"/>
          </a:p>
        </p:txBody>
      </p:sp>
      <p:sp>
        <p:nvSpPr>
          <p:cNvPr id="273" name="Google Shape;273;p19"/>
          <p:cNvSpPr txBox="1"/>
          <p:nvPr>
            <p:ph idx="1" type="body"/>
          </p:nvPr>
        </p:nvSpPr>
        <p:spPr>
          <a:xfrm>
            <a:off x="8429441" y="2064551"/>
            <a:ext cx="3762559" cy="442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Sinus (pain behind browbone / cheekbones)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Med Overuse (15 days or more in a month (NSAIDs, painkillers etc) Triptans/Opioids – 10 days a month</a:t>
            </a:r>
            <a:endParaRPr/>
          </a:p>
        </p:txBody>
      </p:sp>
      <p:pic>
        <p:nvPicPr>
          <p:cNvPr id="274" name="Google Shape;27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765" y="2064551"/>
            <a:ext cx="7734676" cy="4261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50399" y="2648174"/>
            <a:ext cx="1746836" cy="2196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/>
              <a:t>     </a:t>
            </a:r>
            <a:endParaRPr/>
          </a:p>
        </p:txBody>
      </p:sp>
      <p:sp>
        <p:nvSpPr>
          <p:cNvPr id="98" name="Google Shape;98;p2"/>
          <p:cNvSpPr txBox="1"/>
          <p:nvPr>
            <p:ph idx="1" type="body"/>
          </p:nvPr>
        </p:nvSpPr>
        <p:spPr>
          <a:xfrm>
            <a:off x="1981200" y="2981326"/>
            <a:ext cx="8229600" cy="3144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US"/>
              <a:t>Phase 2a Revision Session</a:t>
            </a:r>
            <a:endParaRPr/>
          </a:p>
          <a:p>
            <a:pPr indent="-342900" lvl="0" marL="34290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t/>
            </a:r>
            <a:endParaRPr/>
          </a:p>
          <a:p>
            <a:pPr indent="-342900" lvl="0" marL="34290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US"/>
              <a:t>20/03/2024</a:t>
            </a:r>
            <a:endParaRPr/>
          </a:p>
          <a:p>
            <a:pPr indent="-342900" lvl="0" marL="34290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US"/>
              <a:t>Adam Orford and Jessica To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424069" y="475985"/>
            <a:ext cx="11383617" cy="1505214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2402947" y="605271"/>
            <a:ext cx="7386107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b="0" i="0" lang="en-US" sz="7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Neurology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0"/>
          <p:cNvSpPr txBox="1"/>
          <p:nvPr>
            <p:ph type="title"/>
          </p:nvPr>
        </p:nvSpPr>
        <p:spPr>
          <a:xfrm>
            <a:off x="4459707" y="239713"/>
            <a:ext cx="676751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Dementia</a:t>
            </a:r>
            <a:endParaRPr/>
          </a:p>
        </p:txBody>
      </p:sp>
      <p:pic>
        <p:nvPicPr>
          <p:cNvPr id="283" name="Google Shape;283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2294" y="0"/>
            <a:ext cx="4142330" cy="6891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1"/>
          <p:cNvSpPr txBox="1"/>
          <p:nvPr>
            <p:ph idx="1" type="body"/>
          </p:nvPr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Alzheimer's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38996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Most common cause, steadily progresses, usually older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38996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RF 🡪 Age, FHx, Down’s Syndrome.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38996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Histologically 🡪 Beta-Amyloid Plaques, Tau Protein Neurofibrillary Tangles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38996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Sx: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38996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Memory Loss, Varying changes in planning, speech, orientation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38996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Asses in GP: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38996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6CIT / 10CS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9729"/>
              <a:buChar char="•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Grading: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38996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MMSE 21-26 (Mild), 10-20 (moderate), Below 10 (severe)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38996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MMSE 10-14 (moderately-severe)</a:t>
            </a:r>
            <a:endParaRPr/>
          </a:p>
        </p:txBody>
      </p:sp>
      <p:sp>
        <p:nvSpPr>
          <p:cNvPr id="290" name="Google Shape;290;p21"/>
          <p:cNvSpPr txBox="1"/>
          <p:nvPr/>
        </p:nvSpPr>
        <p:spPr>
          <a:xfrm>
            <a:off x="6095998" y="3454400"/>
            <a:ext cx="6096002" cy="18186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Lewy Body Dementia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Parkinson’s Plus Syndrome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111827"/>
                </a:solidFill>
                <a:latin typeface="Arial"/>
                <a:ea typeface="Arial"/>
                <a:cs typeface="Arial"/>
                <a:sym typeface="Arial"/>
              </a:rPr>
              <a:t>Spherical </a:t>
            </a:r>
            <a:r>
              <a:rPr b="1" i="0" lang="en-US" sz="1400" u="none" cap="none" strike="noStrike">
                <a:solidFill>
                  <a:srgbClr val="111827"/>
                </a:solidFill>
                <a:latin typeface="Arial"/>
                <a:ea typeface="Arial"/>
                <a:cs typeface="Arial"/>
                <a:sym typeface="Arial"/>
              </a:rPr>
              <a:t>Lewy body proteins</a:t>
            </a:r>
            <a:r>
              <a:rPr b="0" i="0" lang="en-US" sz="1400" u="none" cap="none" strike="noStrike">
                <a:solidFill>
                  <a:srgbClr val="111827"/>
                </a:solidFill>
                <a:latin typeface="Arial"/>
                <a:ea typeface="Arial"/>
                <a:cs typeface="Arial"/>
                <a:sym typeface="Arial"/>
              </a:rPr>
              <a:t> (alpha-synuclein) are deposited in the brain.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Visual Hallucinations and Parkinson-like symptoms following onset of dementia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DaTscan / SPECT scan used, Normal CT scan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Dementia after Parkinson symptoms = Parkinson's Dementia </a:t>
            </a:r>
            <a:endParaRPr/>
          </a:p>
          <a:p>
            <a:pPr indent="-153035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1"/>
          <p:cNvSpPr txBox="1"/>
          <p:nvPr/>
        </p:nvSpPr>
        <p:spPr>
          <a:xfrm>
            <a:off x="0" y="3454400"/>
            <a:ext cx="6096000" cy="18186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Frontotemporal Dementia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Younger patients usually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Neuron damage occurring in Frontal and Temporal Lobes, Microscopically there are Pick Bodies and Gliosis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Apathy, Disinhibition, Impulsivity, Childlike, Decline in words/Speech Apraxia</a:t>
            </a:r>
            <a:endParaRPr/>
          </a:p>
          <a:p>
            <a:pPr indent="-1397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1"/>
          <p:cNvSpPr txBox="1"/>
          <p:nvPr/>
        </p:nvSpPr>
        <p:spPr>
          <a:xfrm>
            <a:off x="6095998" y="45720"/>
            <a:ext cx="6096002" cy="34086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Vascular Dementia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White Matter of cerebral hemispheres, grey nuclei, thalamus and the striatum affected from multiple cerebrovascular infarcts (most commonly)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RFx = HTN, Smoking, T2DM, Obesity, Hypocholesteraemia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Affects patients in a stepwise fashion (stable, acute decline, stable with reduced function)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Diagnosis 🡪 NINDS-AIREN Criteria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Mx 🡪 Controlling BP etc </a:t>
            </a:r>
            <a:endParaRPr/>
          </a:p>
        </p:txBody>
      </p:sp>
      <p:sp>
        <p:nvSpPr>
          <p:cNvPr id="293" name="Google Shape;293;p21"/>
          <p:cNvSpPr txBox="1"/>
          <p:nvPr/>
        </p:nvSpPr>
        <p:spPr>
          <a:xfrm>
            <a:off x="0" y="5298440"/>
            <a:ext cx="12192000" cy="1513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DDX: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Creutzfeldt-Jakob Disease 🡪 Prion Protein Infection, rapidly causing death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Normal Pressure Hydrocephalus (Wet, Wobbly, Wacky = Urinary Incontinence, Gait Disturbance, Dementia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Severe Depression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44050" y="1876014"/>
            <a:ext cx="2647950" cy="1578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2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2"/>
          <p:cNvSpPr txBox="1"/>
          <p:nvPr>
            <p:ph type="title"/>
          </p:nvPr>
        </p:nvSpPr>
        <p:spPr>
          <a:xfrm>
            <a:off x="838200" y="1841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Dementia Management</a:t>
            </a:r>
            <a:endParaRPr/>
          </a:p>
        </p:txBody>
      </p:sp>
      <p:sp>
        <p:nvSpPr>
          <p:cNvPr id="301" name="Google Shape;301;p22"/>
          <p:cNvSpPr txBox="1"/>
          <p:nvPr>
            <p:ph idx="1" type="body"/>
          </p:nvPr>
        </p:nvSpPr>
        <p:spPr>
          <a:xfrm>
            <a:off x="304800" y="1615375"/>
            <a:ext cx="10969214" cy="4398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Alzheimers: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Non-Pharmacological = Wellbeing exercises, group cognition stimulation therapy (mild/moderate)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Pharmacological:</a:t>
            </a:r>
            <a:endParaRPr/>
          </a:p>
          <a:p>
            <a: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050">
                <a:latin typeface="Arial"/>
                <a:ea typeface="Arial"/>
                <a:cs typeface="Arial"/>
                <a:sym typeface="Arial"/>
              </a:rPr>
              <a:t>Mild / Mod 🡪 Acetylcholinesterase Inhibitors (Doneprazil/Rivastigmine). </a:t>
            </a:r>
            <a:r>
              <a:rPr lang="en-US" sz="105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CI if bradycardia, can cause some insomnia</a:t>
            </a:r>
            <a:r>
              <a:rPr lang="en-US" sz="105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050">
                <a:latin typeface="Arial"/>
                <a:ea typeface="Arial"/>
                <a:cs typeface="Arial"/>
                <a:sym typeface="Arial"/>
              </a:rPr>
              <a:t>NDMA Receptor Agonist (Memantine) 🡪 Moderate if CI to above/Add on if Mod/Severe, Monotherapy if severe</a:t>
            </a:r>
            <a:endParaRPr/>
          </a:p>
          <a:p>
            <a: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5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50">
                <a:latin typeface="Arial"/>
                <a:ea typeface="Arial"/>
                <a:cs typeface="Arial"/>
                <a:sym typeface="Arial"/>
              </a:rPr>
              <a:t>Lewy-Body Dementia:</a:t>
            </a:r>
            <a:endParaRPr/>
          </a:p>
          <a:p>
            <a: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050">
                <a:latin typeface="Arial"/>
                <a:ea typeface="Arial"/>
                <a:cs typeface="Arial"/>
                <a:sym typeface="Arial"/>
              </a:rPr>
              <a:t>Mild/Moderate/Severe 🡪 Doneprazil/Rivastigmine</a:t>
            </a:r>
            <a:endParaRPr/>
          </a:p>
          <a:p>
            <a: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050">
                <a:latin typeface="Arial"/>
                <a:ea typeface="Arial"/>
                <a:cs typeface="Arial"/>
                <a:sym typeface="Arial"/>
              </a:rPr>
              <a:t>Consider Memantine if not tolerated or CI to AChE Inhibitors</a:t>
            </a:r>
            <a:endParaRPr/>
          </a:p>
          <a:p>
            <a: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05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Don’t give antipsychotics 🡪 Precipitates severe Parkinsonism </a:t>
            </a:r>
            <a:endParaRPr/>
          </a:p>
          <a:p>
            <a: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5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50">
                <a:latin typeface="Arial"/>
                <a:ea typeface="Arial"/>
                <a:cs typeface="Arial"/>
                <a:sym typeface="Arial"/>
              </a:rPr>
              <a:t>Drugs not recommended in Vascular (manage risk factors e.g., BP) / FTD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The role of the nurse in screening people with suspected dementia" id="308" name="Google Shape;308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8483" y="523081"/>
            <a:ext cx="7475033" cy="5811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4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4"/>
          <p:cNvSpPr txBox="1"/>
          <p:nvPr>
            <p:ph type="title"/>
          </p:nvPr>
        </p:nvSpPr>
        <p:spPr>
          <a:xfrm>
            <a:off x="838200" y="1841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LOC DDx</a:t>
            </a:r>
            <a:endParaRPr/>
          </a:p>
        </p:txBody>
      </p:sp>
      <p:sp>
        <p:nvSpPr>
          <p:cNvPr id="315" name="Google Shape;315;p24"/>
          <p:cNvSpPr txBox="1"/>
          <p:nvPr>
            <p:ph idx="1" type="body"/>
          </p:nvPr>
        </p:nvSpPr>
        <p:spPr>
          <a:xfrm>
            <a:off x="466725" y="3277394"/>
            <a:ext cx="4298375" cy="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From a previous PTS session but is honestly invaluable!</a:t>
            </a:r>
            <a:endParaRPr/>
          </a:p>
        </p:txBody>
      </p:sp>
      <p:pic>
        <p:nvPicPr>
          <p:cNvPr id="316" name="Google Shape;31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6575" y="205105"/>
            <a:ext cx="6880165" cy="6287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23" name="Google Shape;323;p25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5"/>
          <p:cNvSpPr txBox="1"/>
          <p:nvPr/>
        </p:nvSpPr>
        <p:spPr>
          <a:xfrm>
            <a:off x="3329753" y="455602"/>
            <a:ext cx="5974873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Primary Syncope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25" name="Google Shape;325;p25"/>
          <p:cNvGraphicFramePr/>
          <p:nvPr/>
        </p:nvGraphicFramePr>
        <p:xfrm>
          <a:off x="304800" y="14673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{BC7BD2E2-CEC3-49DB-A0C0-2BF7E0C0155F}</a:tableStyleId>
              </a:tblPr>
              <a:tblGrid>
                <a:gridCol w="1981800"/>
                <a:gridCol w="9574100"/>
              </a:tblGrid>
              <a:tr h="500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DEFINITION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Temporary loss of consciousness, characterised by fast onset, short duration and spontaneous recovery.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/>
                        <a:t>Primary syncope (vasgo-vagal syncope) – </a:t>
                      </a:r>
                      <a:r>
                        <a:rPr lang="en-US" sz="1400" u="none" cap="none" strike="noStrike"/>
                        <a:t>simple fainting, no underlying pathology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/>
                        <a:t>Secondary syncope – </a:t>
                      </a:r>
                      <a:r>
                        <a:rPr lang="en-US" sz="1400" u="none" cap="none" strike="noStrike"/>
                        <a:t>fainting due to an underlying pathology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PATHOPHYSIOLOGY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Due to a problem with the way the autonomic nervous system regulates blood flow to the brain: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Vagus nerve receives a strong stimulus e.g an emotional event, painful sensation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Parasympathetic NS is stimulated 🡪 blood vessels to the brain undergo vasodilation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Blood pressure in the cerebral circulation drops 🡪 hypoperfusion of the brain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Patient loses consciousness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SIGNS AND SYMPTOMS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Hot, sweaty clammy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Light-headedness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Dizziness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Visual changes – blurriness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Headache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Feeling groggy after a faint – only lasts a short while, differs from post-ictal period following a epileptic seizure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CAUSES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Dehydration or missed meals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Extended standing in a warm environment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Vasovagal response to a stimuli – sudden surprise, pain or sight of blood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MANAGEMENT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Avoid dehydration and skipping meals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Avoid prolonged standing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If experiencing pre-syncope – sit or lie down to prevent injury if syncope occurs 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32" name="Google Shape;332;p26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6"/>
          <p:cNvSpPr txBox="1"/>
          <p:nvPr/>
        </p:nvSpPr>
        <p:spPr>
          <a:xfrm>
            <a:off x="3329753" y="455602"/>
            <a:ext cx="3813997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Secondary Syncope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26"/>
          <p:cNvSpPr txBox="1"/>
          <p:nvPr>
            <p:ph idx="1" type="body"/>
          </p:nvPr>
        </p:nvSpPr>
        <p:spPr>
          <a:xfrm>
            <a:off x="318052" y="1382713"/>
            <a:ext cx="11569148" cy="479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1" marL="5715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b="1" lang="en-US" sz="1400"/>
              <a:t>Causes of secondary syncope: 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400"/>
              <a:t>Hypoglycaemia 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400"/>
              <a:t>Anaemia 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400"/>
              <a:t>Arrhythmia 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400"/>
              <a:t>Structural heart disease – aortic valve stenosis 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400"/>
              <a:t>Infections</a:t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  <a:p>
            <a:pPr indent="0" lvl="1" marL="5715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b="1" lang="en-US" sz="1400"/>
              <a:t>Investigations: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400"/>
              <a:t>Blood-glucose 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400"/>
              <a:t>FBC and U&amp;Es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400"/>
              <a:t>ECGs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400"/>
              <a:t>Echocardiogram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7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27"/>
          <p:cNvSpPr txBox="1"/>
          <p:nvPr>
            <p:ph type="title"/>
          </p:nvPr>
        </p:nvSpPr>
        <p:spPr>
          <a:xfrm>
            <a:off x="430530" y="452296"/>
            <a:ext cx="10515600" cy="6627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Epilepsy</a:t>
            </a:r>
            <a:endParaRPr/>
          </a:p>
        </p:txBody>
      </p:sp>
      <p:graphicFrame>
        <p:nvGraphicFramePr>
          <p:cNvPr id="342" name="Google Shape;342;p27"/>
          <p:cNvGraphicFramePr/>
          <p:nvPr/>
        </p:nvGraphicFramePr>
        <p:xfrm>
          <a:off x="304799" y="1440181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{BC7BD2E2-CEC3-49DB-A0C0-2BF7E0C0155F}</a:tableStyleId>
              </a:tblPr>
              <a:tblGrid>
                <a:gridCol w="1178225"/>
                <a:gridCol w="7983725"/>
              </a:tblGrid>
              <a:tr h="1224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/>
                        <a:t>Definition </a:t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</a:rPr>
                        <a:t>Epilepsy is a disease of the brain defined by any of the following:</a:t>
                      </a:r>
                      <a:endParaRPr/>
                    </a:p>
                    <a:p>
                      <a:pPr indent="0" lvl="1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</a:rPr>
                        <a:t>At least two unprovoked seizures occurring more than 24 hours apart.</a:t>
                      </a:r>
                      <a:endParaRPr/>
                    </a:p>
                    <a:p>
                      <a:pPr indent="0" lvl="1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</a:rPr>
                        <a:t>One unprovoked seizure and a probability of further seizures similar to the general recurrence risk after two unprovoked seizures, occurring over the next 10 years.</a:t>
                      </a:r>
                      <a:endParaRPr/>
                    </a:p>
                    <a:p>
                      <a:pPr indent="0" lvl="1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</a:rPr>
                        <a:t>Diagnosis of an epilepsy syndrome.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4300" marL="114300"/>
                </a:tc>
              </a:tr>
              <a:tr h="294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/>
                        <a:t>Causes</a:t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b="0" lang="en-US" sz="1400" u="none" cap="none" strike="noStrike"/>
                        <a:t>Structural, Genetics, Infections, Metabolic, Immune </a:t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4300" marL="114300"/>
                </a:tc>
              </a:tr>
              <a:tr h="1393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/>
                        <a:t>Stages</a:t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/>
                        <a:t>Prodrome 🡪 Mood changes, Anxiety, Difficulty Sleeping/focusing, Light-headedness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/>
                        <a:t>Aura 🡪 Déjà vu, Jamais Vu, Odd smells, sounds, tastes, Numbness, Nausea, Headache, Vision Change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/>
                        <a:t>Ictal 🡪 LOC, Memory Lapse, Confusion, Twitching, Repeated movements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/>
                        <a:t>Post-Ictal 🡪 Confusion, Fatigue, Headache, Frustration, Anxiety, </a:t>
                      </a:r>
                      <a:r>
                        <a:rPr b="0" lang="en-US" sz="1400" u="none" cap="none" strike="noStrike">
                          <a:solidFill>
                            <a:srgbClr val="FF0000"/>
                          </a:solidFill>
                        </a:rPr>
                        <a:t>Injury</a:t>
                      </a:r>
                      <a:r>
                        <a:rPr b="0" lang="en-US" sz="1400" u="none" cap="none" strike="noStrike"/>
                        <a:t>, Sore Muscles</a:t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4300" marL="114300"/>
                </a:tc>
              </a:tr>
              <a:tr h="1713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/>
                        <a:t>Types</a:t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b="1" lang="en-US" sz="1400" u="none" cap="none" strike="noStrike"/>
                        <a:t>Generalised Tonic-Clonic </a:t>
                      </a:r>
                      <a:r>
                        <a:rPr b="0" lang="en-US" sz="1400" u="none" cap="none" strike="noStrike"/>
                        <a:t>= Muscle tensing and jerking, prolonged post-ictal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b="1" lang="en-US" sz="1400" u="none" cap="none" strike="noStrike"/>
                        <a:t>Focal Seizure </a:t>
                      </a:r>
                      <a:r>
                        <a:rPr b="0" lang="en-US" sz="1400" u="none" cap="none" strike="noStrike"/>
                        <a:t>= specific lobe, r</a:t>
                      </a: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</a:rPr>
                        <a:t>emain aware during simple partial seizures but lose awareness during complex partial seizures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Myoclonic Seizure </a:t>
                      </a: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</a:rPr>
                        <a:t>= Brief muscle contraction, ‘jolt’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Tonic Seizure </a:t>
                      </a: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</a:rPr>
                        <a:t>= Increased muscle tone and body stiffens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Atonic Seizure </a:t>
                      </a: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</a:rPr>
                        <a:t>= Drop Attack, loss of muscle tone,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Absence Seizure </a:t>
                      </a: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</a:rPr>
                        <a:t>= Children, pt goes blank, become unaware and quickly return to normal</a:t>
                      </a:r>
                      <a:endParaRPr/>
                    </a:p>
                    <a:p>
                      <a:pPr indent="-2540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4300" marL="114300"/>
                </a:tc>
              </a:tr>
              <a:tr h="325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/>
                        <a:t>Ix</a:t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b="0" lang="en-US" sz="1400" u="none" cap="none" strike="noStrike"/>
                        <a:t>EEG, MRI, ECG, Serum Electrolytes, BMs, Blood cultures, Urine Cultures, Lumbar Puncture </a:t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114300" marL="114300"/>
                </a:tc>
              </a:tr>
            </a:tbl>
          </a:graphicData>
        </a:graphic>
      </p:graphicFrame>
      <p:pic>
        <p:nvPicPr>
          <p:cNvPr id="343" name="Google Shape;343;p27"/>
          <p:cNvPicPr preferRelativeResize="0"/>
          <p:nvPr/>
        </p:nvPicPr>
        <p:blipFill rotWithShape="1">
          <a:blip r:embed="rId3">
            <a:alphaModFix/>
          </a:blip>
          <a:srcRect b="0" l="12611" r="48367" t="0"/>
          <a:stretch/>
        </p:blipFill>
        <p:spPr>
          <a:xfrm>
            <a:off x="9688965" y="182245"/>
            <a:ext cx="2310713" cy="3021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derstanding different kinds of seizures | NIH MedlinePlus Magazine" id="344" name="Google Shape;344;p27"/>
          <p:cNvPicPr preferRelativeResize="0"/>
          <p:nvPr/>
        </p:nvPicPr>
        <p:blipFill rotWithShape="1">
          <a:blip r:embed="rId4">
            <a:alphaModFix/>
          </a:blip>
          <a:srcRect b="0" l="52774" r="10326" t="0"/>
          <a:stretch/>
        </p:blipFill>
        <p:spPr>
          <a:xfrm>
            <a:off x="9643207" y="3261043"/>
            <a:ext cx="2356471" cy="3258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8"/>
          <p:cNvSpPr txBox="1"/>
          <p:nvPr/>
        </p:nvSpPr>
        <p:spPr>
          <a:xfrm>
            <a:off x="311426" y="365125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8"/>
          <p:cNvSpPr txBox="1"/>
          <p:nvPr>
            <p:ph type="title"/>
          </p:nvPr>
        </p:nvSpPr>
        <p:spPr>
          <a:xfrm>
            <a:off x="4694968" y="375021"/>
            <a:ext cx="2933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Focal Seizures</a:t>
            </a:r>
            <a:endParaRPr/>
          </a:p>
        </p:txBody>
      </p:sp>
      <p:pic>
        <p:nvPicPr>
          <p:cNvPr descr="The the typical symptoms of seizures originating in various areas of... |  Download Scientific Diagram" id="352" name="Google Shape;352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5094" y="1825625"/>
            <a:ext cx="7641812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8"/>
          <p:cNvSpPr txBox="1"/>
          <p:nvPr/>
        </p:nvSpPr>
        <p:spPr>
          <a:xfrm>
            <a:off x="7315200" y="3535680"/>
            <a:ext cx="233172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Temporal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Aura, Lip-smacking</a:t>
            </a:r>
            <a:endParaRPr/>
          </a:p>
        </p:txBody>
      </p:sp>
      <p:sp>
        <p:nvSpPr>
          <p:cNvPr id="354" name="Google Shape;354;p28"/>
          <p:cNvSpPr txBox="1"/>
          <p:nvPr/>
        </p:nvSpPr>
        <p:spPr>
          <a:xfrm>
            <a:off x="2275094" y="2606040"/>
            <a:ext cx="23317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Parietal – ‘Sensation’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28"/>
          <p:cNvSpPr txBox="1"/>
          <p:nvPr/>
        </p:nvSpPr>
        <p:spPr>
          <a:xfrm>
            <a:off x="2363248" y="4141600"/>
            <a:ext cx="23317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Occipital - ‘ Vision’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8"/>
          <p:cNvSpPr txBox="1"/>
          <p:nvPr/>
        </p:nvSpPr>
        <p:spPr>
          <a:xfrm>
            <a:off x="7585186" y="1960344"/>
            <a:ext cx="23317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Frontal – ‘Movement’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28"/>
          <p:cNvSpPr txBox="1"/>
          <p:nvPr/>
        </p:nvSpPr>
        <p:spPr>
          <a:xfrm>
            <a:off x="5684520" y="5459988"/>
            <a:ext cx="23317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28"/>
          <p:cNvSpPr txBox="1"/>
          <p:nvPr/>
        </p:nvSpPr>
        <p:spPr>
          <a:xfrm>
            <a:off x="7977092" y="2606040"/>
            <a:ext cx="193981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Jackson March, Post-Ictal Todd’s Palsy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9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9"/>
          <p:cNvSpPr txBox="1"/>
          <p:nvPr>
            <p:ph type="title"/>
          </p:nvPr>
        </p:nvSpPr>
        <p:spPr>
          <a:xfrm>
            <a:off x="3951011" y="278606"/>
            <a:ext cx="42767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Seizure Management</a:t>
            </a:r>
            <a:endParaRPr/>
          </a:p>
        </p:txBody>
      </p:sp>
      <p:graphicFrame>
        <p:nvGraphicFramePr>
          <p:cNvPr id="365" name="Google Shape;365;p29"/>
          <p:cNvGraphicFramePr/>
          <p:nvPr/>
        </p:nvGraphicFramePr>
        <p:xfrm>
          <a:off x="831573" y="164306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{BC7BD2E2-CEC3-49DB-A0C0-2BF7E0C0155F}</a:tableStyleId>
              </a:tblPr>
              <a:tblGrid>
                <a:gridCol w="3305175"/>
                <a:gridCol w="72104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Generalised tonic-clonic seizures</a:t>
                      </a:r>
                      <a:endParaRPr b="1"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Males – sodium valproate </a:t>
                      </a:r>
                      <a:r>
                        <a:rPr b="1" i="0" lang="en-US" sz="14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(teratogenic – not given to women of child-bearing age)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Females – lamotrigine or levetiracetam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Focal seizures</a:t>
                      </a:r>
                      <a:endParaRPr b="1"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First line – lamotrigine or levetiracetam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Second line – carbamazepine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Absence seizures (Petit mal)</a:t>
                      </a:r>
                      <a:endParaRPr b="1"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First line – ethosuximide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Second line:</a:t>
                      </a:r>
                      <a:endParaRPr/>
                    </a:p>
                    <a:p>
                      <a:pPr indent="-285750" lvl="3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Male – sodium valproate</a:t>
                      </a:r>
                      <a:endParaRPr/>
                    </a:p>
                    <a:p>
                      <a:pPr indent="-285750" lvl="3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Female – lamotrigine or levetiracetam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i="0" lang="en-US" sz="14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Carbamazepine may exacerbate absence seizures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Myo</a:t>
                      </a:r>
                      <a:r>
                        <a:rPr b="1" i="0" lang="en-US" sz="1400" u="sng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r>
                        <a:rPr b="1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lonic seizures</a:t>
                      </a:r>
                      <a:endParaRPr b="1"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Males – sodium valproate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Females – levetira</a:t>
                      </a:r>
                      <a:r>
                        <a:rPr b="0" i="0" lang="en-US" sz="1400" u="sng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etam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Tonic or atonic seizures</a:t>
                      </a:r>
                      <a:endParaRPr b="1"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Males – sodium valproate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Females – lamotrigine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 txBox="1"/>
          <p:nvPr/>
        </p:nvSpPr>
        <p:spPr>
          <a:xfrm>
            <a:off x="4071784" y="397430"/>
            <a:ext cx="4035180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Aims and Objectives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screenshot of a medical checklist&#10;&#10;Description automatically generated" id="111" name="Google Shape;11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36825" y="1540430"/>
            <a:ext cx="4455859" cy="44991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medical survey&#10;&#10;Description automatically generated" id="112" name="Google Shape;112;p3"/>
          <p:cNvPicPr preferRelativeResize="0"/>
          <p:nvPr/>
        </p:nvPicPr>
        <p:blipFill rotWithShape="1">
          <a:blip r:embed="rId5">
            <a:alphaModFix/>
          </a:blip>
          <a:srcRect b="0" l="0" r="0" t="-492"/>
          <a:stretch/>
        </p:blipFill>
        <p:spPr>
          <a:xfrm>
            <a:off x="1465904" y="958118"/>
            <a:ext cx="4327089" cy="5311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0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30"/>
          <p:cNvSpPr txBox="1"/>
          <p:nvPr>
            <p:ph type="title"/>
          </p:nvPr>
        </p:nvSpPr>
        <p:spPr>
          <a:xfrm>
            <a:off x="2238375" y="14843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Status Epilepticus 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Medical Emergency</a:t>
            </a:r>
            <a:endParaRPr/>
          </a:p>
        </p:txBody>
      </p:sp>
      <p:sp>
        <p:nvSpPr>
          <p:cNvPr id="372" name="Google Shape;372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Defined as: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1" i="0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rolonged convulsive seizure for 5 minutes or longer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i="0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 recurrent seizures one after the other without recovery in between.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400">
                <a:solidFill>
                  <a:srgbClr val="0E0E0E"/>
                </a:solidFill>
                <a:latin typeface="Arial"/>
                <a:ea typeface="Arial"/>
                <a:cs typeface="Arial"/>
                <a:sym typeface="Arial"/>
              </a:rPr>
              <a:t>Management:</a:t>
            </a:r>
            <a:endParaRPr b="0" i="0" sz="1400">
              <a:solidFill>
                <a:srgbClr val="0E0E0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400">
                <a:solidFill>
                  <a:srgbClr val="0E0E0E"/>
                </a:solidFill>
                <a:latin typeface="Arial"/>
                <a:ea typeface="Arial"/>
                <a:cs typeface="Arial"/>
                <a:sym typeface="Arial"/>
              </a:rPr>
              <a:t>ABCDE – Secure airway, High-Conc O2, Check BMs, Get IV access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sz="1400">
                <a:solidFill>
                  <a:srgbClr val="0E0E0E"/>
                </a:solidFill>
                <a:latin typeface="Arial"/>
                <a:ea typeface="Arial"/>
                <a:cs typeface="Arial"/>
                <a:sym typeface="Arial"/>
              </a:rPr>
              <a:t>Initially IV Lorazepam repeat after 10 minutes 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400">
                <a:solidFill>
                  <a:srgbClr val="0E0E0E"/>
                </a:solidFill>
                <a:latin typeface="Arial"/>
                <a:ea typeface="Arial"/>
                <a:cs typeface="Arial"/>
                <a:sym typeface="Arial"/>
              </a:rPr>
              <a:t>(Buccal Midazolam / Rectal Diazepam in community)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sz="1400">
                <a:solidFill>
                  <a:srgbClr val="0E0E0E"/>
                </a:solidFill>
                <a:latin typeface="Arial"/>
                <a:ea typeface="Arial"/>
                <a:cs typeface="Arial"/>
                <a:sym typeface="Arial"/>
              </a:rPr>
              <a:t>Second Line = IV Levetiracetam. 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400">
                <a:solidFill>
                  <a:srgbClr val="0E0E0E"/>
                </a:solidFill>
                <a:latin typeface="Arial"/>
                <a:ea typeface="Arial"/>
                <a:cs typeface="Arial"/>
                <a:sym typeface="Arial"/>
              </a:rPr>
              <a:t>Other options = phenytoin or Sodium Valproate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sz="1400">
                <a:solidFill>
                  <a:srgbClr val="0E0E0E"/>
                </a:solidFill>
                <a:latin typeface="Arial"/>
                <a:ea typeface="Arial"/>
                <a:cs typeface="Arial"/>
                <a:sym typeface="Arial"/>
              </a:rPr>
              <a:t>Third Line = Alt Second Line med, GA or Phenobarbital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79" name="Google Shape;379;p31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80" name="Google Shape;380;p31"/>
          <p:cNvGraphicFramePr/>
          <p:nvPr/>
        </p:nvGraphicFramePr>
        <p:xfrm>
          <a:off x="318052" y="15081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{BC7BD2E2-CEC3-49DB-A0C0-2BF7E0C0155F}</a:tableStyleId>
              </a:tblPr>
              <a:tblGrid>
                <a:gridCol w="1981800"/>
                <a:gridCol w="9574100"/>
              </a:tblGrid>
              <a:tr h="500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DEFINITION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An inflammatory and demylinating disease characterised by the presence of </a:t>
                      </a: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neurological dysfunction in at least 2 areas of the CNS, disseminated by time and space:</a:t>
                      </a:r>
                      <a:endParaRPr/>
                    </a:p>
                    <a:p>
                      <a:pPr indent="-285750" lvl="0" marL="4000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Type 4 hypersensitivity reaction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46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RISK FACTORS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Female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Aged 20 to 40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38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CAUSES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Multiple genes involved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EBV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Low vitamin D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Smoking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Obesity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SIGNS AND SYMPTOMS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Optic neuritis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Uhthoff’s phenomena – symptoms are worse with heat e.g after a hot shower</a:t>
                      </a:r>
                      <a:endParaRPr b="1" sz="1400" u="none" cap="none" strike="noStrike">
                        <a:solidFill>
                          <a:srgbClr val="FF0000"/>
                        </a:solidFill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Lhermitte’s sign – an electric shock sensation that travels down the spine when flexing the neck </a:t>
                      </a:r>
                      <a:endParaRPr b="1" sz="1400" u="none" cap="none" strike="noStrike">
                        <a:solidFill>
                          <a:srgbClr val="FF0000"/>
                        </a:solidFill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Eye movement abnormalities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Numbness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Paraesthesia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Urinary incontinence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Bowel dysfunction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Sexual dysfunction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CRITERIA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McDonald Criteria </a:t>
                      </a:r>
                      <a:r>
                        <a:rPr lang="en-US" sz="1400" u="none" cap="none" strike="noStrike"/>
                        <a:t>– multiple CNS lesions which:</a:t>
                      </a:r>
                      <a:endParaRPr/>
                    </a:p>
                    <a:p>
                      <a:pPr indent="-285750" lvl="1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Last more than 24 hours</a:t>
                      </a:r>
                      <a:endParaRPr/>
                    </a:p>
                    <a:p>
                      <a:pPr indent="-285750" lvl="1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Disseminated by time – more than 1 month apart </a:t>
                      </a:r>
                      <a:endParaRPr/>
                    </a:p>
                    <a:p>
                      <a:pPr indent="-285750" lvl="1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Disseminated by space – clinically on a MRI scan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381" name="Google Shape;381;p31"/>
          <p:cNvSpPr txBox="1"/>
          <p:nvPr/>
        </p:nvSpPr>
        <p:spPr>
          <a:xfrm>
            <a:off x="3972691" y="480747"/>
            <a:ext cx="5094122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Multiple Sclerosis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88" name="Google Shape;388;p32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89" name="Google Shape;389;p32"/>
          <p:cNvGraphicFramePr/>
          <p:nvPr/>
        </p:nvGraphicFramePr>
        <p:xfrm>
          <a:off x="318052" y="15081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{BC7BD2E2-CEC3-49DB-A0C0-2BF7E0C0155F}</a:tableStyleId>
              </a:tblPr>
              <a:tblGrid>
                <a:gridCol w="1981800"/>
                <a:gridCol w="9574100"/>
              </a:tblGrid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DIAGNOSIS AND INVESTIGATIONS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Evidence of CNS lesions that are disseminated by time and space: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MRI spine – visualise lesions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Lumbar puncture – oligoclonal bands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789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MANAGEMENT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Acute relapse of MS – corticosteroids e.g methylprednisolone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Long term management – natalizumab, interferon-beta, fingolimod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Symptomatic management 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390" name="Google Shape;390;p32"/>
          <p:cNvSpPr txBox="1"/>
          <p:nvPr/>
        </p:nvSpPr>
        <p:spPr>
          <a:xfrm>
            <a:off x="3972691" y="480747"/>
            <a:ext cx="5094122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Multiple Sclerosis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1" name="Google Shape;39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3674" y="3154083"/>
            <a:ext cx="4184651" cy="3484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98" name="Google Shape;398;p33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99" name="Google Shape;399;p33"/>
          <p:cNvGraphicFramePr/>
          <p:nvPr/>
        </p:nvGraphicFramePr>
        <p:xfrm>
          <a:off x="318052" y="15081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{BC7BD2E2-CEC3-49DB-A0C0-2BF7E0C0155F}</a:tableStyleId>
              </a:tblPr>
              <a:tblGrid>
                <a:gridCol w="1981800"/>
                <a:gridCol w="9574100"/>
              </a:tblGrid>
              <a:tr h="500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DEFINITION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An acute, autoimmune, demylinating condition that affects the PNS causing </a:t>
                      </a: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symmetrical, ascending weakness.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CAUSES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Campylobacter jejuni (gastroenteritis),</a:t>
                      </a: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 EBV, CMV, Zika Virus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SIGNS AND SYMPTOMS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Back/leg pain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Symmetrical and ascending muscle weakness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Areflexia/hyporeflexia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Facial weakness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Speech impairment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DIAGNOSIS AND INVESTIGATIONS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Brighton Criteria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Lumbar puncture – raised protein, but normal white cell count and glucose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Nerve conduction studies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Anti-ganglioside antibodies (anti-GM1)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MANAGEMENT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IV IG or plasma exchange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Physiotherapy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COMPLICATIONS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Respiratory failure </a:t>
                      </a:r>
                      <a:r>
                        <a:rPr lang="en-US" sz="1400" u="none" cap="none" strike="noStrike"/>
                        <a:t>🡪 monitor FVC 🡪 admit for ICU for mechanical ventilation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789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* MILLER FISHER SYNDROME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Variant of GBS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Triad of opthalmopelgia, areflexia and ataxia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Eyes are affected first, descending paralysis 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400" name="Google Shape;400;p33"/>
          <p:cNvSpPr txBox="1"/>
          <p:nvPr/>
        </p:nvSpPr>
        <p:spPr>
          <a:xfrm>
            <a:off x="3972691" y="480747"/>
            <a:ext cx="5094122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Guillain-Barre Syndrome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07" name="Google Shape;407;p34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34"/>
          <p:cNvSpPr txBox="1"/>
          <p:nvPr/>
        </p:nvSpPr>
        <p:spPr>
          <a:xfrm>
            <a:off x="3972691" y="480747"/>
            <a:ext cx="5094122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Parkinson’s Disease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09" name="Google Shape;409;p34"/>
          <p:cNvGraphicFramePr/>
          <p:nvPr/>
        </p:nvGraphicFramePr>
        <p:xfrm>
          <a:off x="318052" y="15081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{BC7BD2E2-CEC3-49DB-A0C0-2BF7E0C0155F}</a:tableStyleId>
              </a:tblPr>
              <a:tblGrid>
                <a:gridCol w="1981800"/>
                <a:gridCol w="9574100"/>
              </a:tblGrid>
              <a:tr h="500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DEFINITION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A neurodegenerative disorder where there is a progressive </a:t>
                      </a: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reduction of dopamine</a:t>
                      </a:r>
                      <a:r>
                        <a:rPr b="1" lang="en-US" sz="1400" u="none" cap="none" strike="noStrike"/>
                        <a:t> in the basal ganglia of the brain, resulting in disorders of movement.</a:t>
                      </a:r>
                      <a:endParaRPr b="1" sz="1400" u="none" cap="none" strike="noStrike"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PATHOPHYSIOLOGY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Basal ganglia are a group of subcortical nuclei responsible for motor control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Dopaminergic neurones in substantia nigra produces dopamine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Dopamine is essential for the functionning of the basal ganglia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In Parkinson's, </a:t>
                      </a: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there is death of dopaminergic neurones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Less dopamine is produced so reduced movement initiation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KEY FEATURES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Male over 70 + TRAP BF: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Tremor – resting tremor                  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Rigidity (cogwheel rigidity)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Akinesia – lack of movement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Postural instability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Bradykinesia – slow and small movements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Festination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OTHER FEATURES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Depression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Dementia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Constipation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Urinary urgency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Insomnia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Anosmia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DFIAGNOSIS AND INVESTIGATIONS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Clinical diagnosis by a specialist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Dopaminergic agent shows improvement of symptoms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16" name="Google Shape;416;p35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35"/>
          <p:cNvSpPr txBox="1"/>
          <p:nvPr/>
        </p:nvSpPr>
        <p:spPr>
          <a:xfrm>
            <a:off x="3972691" y="480747"/>
            <a:ext cx="5094122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Parkinson’s Disease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18" name="Google Shape;418;p35"/>
          <p:cNvGraphicFramePr/>
          <p:nvPr/>
        </p:nvGraphicFramePr>
        <p:xfrm>
          <a:off x="318052" y="15081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{BC7BD2E2-CEC3-49DB-A0C0-2BF7E0C0155F}</a:tableStyleId>
              </a:tblPr>
              <a:tblGrid>
                <a:gridCol w="1981800"/>
                <a:gridCol w="9574100"/>
              </a:tblGrid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MANAGEMENT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Dopamine agonists – bromocriptine, carbergoline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Monoamine oxidase B-inhibitors – rasagilline, selegilline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Levodopa + peripheral decarboxylase inhibitor – Levodopa + carbidopa --&gt; co-carledopa</a:t>
                      </a:r>
                      <a:endParaRPr b="1"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789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PARKINSON-PLUS SYNDROMES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Multiple system atrophy (MSA)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Progressive supranuclear palsy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Dementia with Lewy bodies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Corticobasal degeneration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25" name="Google Shape;425;p36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36"/>
          <p:cNvSpPr txBox="1"/>
          <p:nvPr/>
        </p:nvSpPr>
        <p:spPr>
          <a:xfrm>
            <a:off x="3972691" y="488068"/>
            <a:ext cx="5094122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Meningitis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27" name="Google Shape;427;p36"/>
          <p:cNvGraphicFramePr/>
          <p:nvPr/>
        </p:nvGraphicFramePr>
        <p:xfrm>
          <a:off x="304800" y="14673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{BC7BD2E2-CEC3-49DB-A0C0-2BF7E0C0155F}</a:tableStyleId>
              </a:tblPr>
              <a:tblGrid>
                <a:gridCol w="1981800"/>
                <a:gridCol w="9574100"/>
              </a:tblGrid>
              <a:tr h="500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DEFINITION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Inflammation of the meninges, the linings of the brain and spinal cord.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CAUSES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Bacteria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Fungi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Viruses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RISK FACTORS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Older age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Over-crowding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Immunocompromised e.g HIV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SIGNS AND SYMPTOMS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Fever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Headache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Neck stiffness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Non-blanching rash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Photophobia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Nausea and vomiting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DIAGNOSIS AND INVESTIGATIONS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Special tests – Kernig’s test and Brudzinski’s test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Lumbar puncture (L3/4 or L4/5) – contra-indicated in meningococcal septicaeemia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Blood cultures – prior to giving antibiotics but should not delay the administration of antibiotics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MANAGEMENT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NOTIFY Public Health England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Community – </a:t>
                      </a: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IM benzylpenicillin </a:t>
                      </a:r>
                      <a:r>
                        <a:rPr lang="en-US" sz="1400" u="none" cap="none" strike="noStrike"/>
                        <a:t>(BACTERIAL)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Hospital (aged under 3 months) – </a:t>
                      </a: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cefotaxime and amoxicillin </a:t>
                      </a:r>
                      <a:r>
                        <a:rPr lang="en-US" sz="1400" u="none" cap="none" strike="noStrike"/>
                        <a:t>(BACTERAL)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Hospital (aged over 3 months) – </a:t>
                      </a: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ceftriaxone</a:t>
                      </a:r>
                      <a:r>
                        <a:rPr lang="en-US" sz="1400" u="none" cap="none" strike="noStrike"/>
                        <a:t> (BACTERIAL)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Aciclovir</a:t>
                      </a:r>
                      <a:r>
                        <a:rPr lang="en-US" sz="1400" u="none" cap="none" strike="noStrike"/>
                        <a:t> (VIRAL)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34" name="Google Shape;434;p37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37"/>
          <p:cNvSpPr txBox="1"/>
          <p:nvPr/>
        </p:nvSpPr>
        <p:spPr>
          <a:xfrm>
            <a:off x="3972691" y="488068"/>
            <a:ext cx="5094122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Meningitis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36" name="Google Shape;436;p37"/>
          <p:cNvGraphicFramePr/>
          <p:nvPr/>
        </p:nvGraphicFramePr>
        <p:xfrm>
          <a:off x="304800" y="14673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{BC7BD2E2-CEC3-49DB-A0C0-2BF7E0C0155F}</a:tableStyleId>
              </a:tblPr>
              <a:tblGrid>
                <a:gridCol w="1981800"/>
                <a:gridCol w="9574100"/>
              </a:tblGrid>
              <a:tr h="603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PROPHYLAXIS FOR CLOSE-CONTACTS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Single dose of ciprofloxacin or rifampicin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789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COMPLICATIONS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Sensorineural hearing loss – most common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Seizures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Focal neurological deficit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Waterhouse-Fridrichensen syndrome – adrenal insufficiency secondary to adrenal haemorrhage 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43" name="Google Shape;443;p38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38"/>
          <p:cNvSpPr txBox="1"/>
          <p:nvPr/>
        </p:nvSpPr>
        <p:spPr>
          <a:xfrm>
            <a:off x="3972691" y="488068"/>
            <a:ext cx="5094122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Meningitis - Causes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38"/>
          <p:cNvSpPr txBox="1"/>
          <p:nvPr/>
        </p:nvSpPr>
        <p:spPr>
          <a:xfrm>
            <a:off x="994442" y="4359752"/>
            <a:ext cx="384432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212529"/>
                </a:solidFill>
                <a:latin typeface="Arial"/>
                <a:ea typeface="Arial"/>
                <a:cs typeface="Arial"/>
                <a:sym typeface="Arial"/>
              </a:rPr>
              <a:t>Immunosuppressed – Listeria monocytogenes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Fugal – cryptococcus neoformans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Viral – enteroviruses e.g cosackle viruses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46" name="Google Shape;446;p38"/>
          <p:cNvGraphicFramePr/>
          <p:nvPr/>
        </p:nvGraphicFramePr>
        <p:xfrm>
          <a:off x="994442" y="174007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{BC7BD2E2-CEC3-49DB-A0C0-2BF7E0C0155F}</a:tableStyleId>
              </a:tblPr>
              <a:tblGrid>
                <a:gridCol w="2550775"/>
                <a:gridCol w="2550775"/>
                <a:gridCol w="2550775"/>
                <a:gridCol w="2550775"/>
              </a:tblGrid>
              <a:tr h="336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 – 3 Months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 Months – 6 Years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 Years – 60 Years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&gt; 60 Years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243950"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en-US" sz="1400" u="none" cap="none" strike="noStrike">
                          <a:solidFill>
                            <a:srgbClr val="2125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Group B Streptococcus (most common cause in neonates)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en-US" sz="1400" u="none" cap="none" strike="noStrike">
                          <a:solidFill>
                            <a:srgbClr val="2125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E. coli</a:t>
                      </a:r>
                      <a:endParaRPr b="0" i="0" sz="1400" u="none" cap="none" strike="noStrike">
                        <a:solidFill>
                          <a:srgbClr val="2125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en-US" sz="1400" u="none" cap="none" strike="noStrike">
                          <a:solidFill>
                            <a:srgbClr val="2125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Listeria monocytogenes</a:t>
                      </a:r>
                      <a:endParaRPr b="0" i="0" sz="1400" u="none" cap="none" strike="noStrike">
                        <a:solidFill>
                          <a:srgbClr val="2125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en-US" sz="1400" u="none" cap="none" strike="noStrike">
                          <a:solidFill>
                            <a:srgbClr val="2125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Neisseria meningitidis</a:t>
                      </a:r>
                      <a:endParaRPr b="0" i="0" sz="1400" u="none" cap="none" strike="noStrike">
                        <a:solidFill>
                          <a:srgbClr val="2125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en-US" sz="1400" u="none" cap="none" strike="noStrike">
                          <a:solidFill>
                            <a:srgbClr val="2125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Streptococcus pneumoniae</a:t>
                      </a:r>
                      <a:endParaRPr b="0" i="0" sz="1400" u="none" cap="none" strike="noStrike">
                        <a:solidFill>
                          <a:srgbClr val="2125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en-US" sz="1400" u="none" cap="none" strike="noStrike">
                          <a:solidFill>
                            <a:srgbClr val="2125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Haemophilus influenzae</a:t>
                      </a:r>
                      <a:endParaRPr b="0" i="0" sz="1400" u="none" cap="none" strike="noStrike">
                        <a:solidFill>
                          <a:srgbClr val="2125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en-US" sz="1400" u="none" cap="none" strike="noStrike">
                          <a:solidFill>
                            <a:srgbClr val="2125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Neisseria meningitidis</a:t>
                      </a:r>
                      <a:endParaRPr b="0" i="0" sz="1400" u="none" cap="none" strike="noStrike">
                        <a:solidFill>
                          <a:srgbClr val="2125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en-US" sz="1400" u="none" cap="none" strike="noStrike">
                          <a:solidFill>
                            <a:srgbClr val="2125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Streptococcus pneumoniae</a:t>
                      </a:r>
                      <a:endParaRPr b="0" i="0" sz="1400" u="none" cap="none" strike="noStrike">
                        <a:solidFill>
                          <a:srgbClr val="2125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968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en-US" sz="1400" u="none" cap="none" strike="noStrike">
                          <a:solidFill>
                            <a:srgbClr val="2125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Streptococcus pneumoniae</a:t>
                      </a:r>
                      <a:endParaRPr b="0" i="0" sz="1400" u="none" cap="none" strike="noStrike">
                        <a:solidFill>
                          <a:srgbClr val="2125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en-US" sz="1400" u="none" cap="none" strike="noStrike">
                          <a:solidFill>
                            <a:srgbClr val="2125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Neisseria meningitidis</a:t>
                      </a:r>
                      <a:endParaRPr b="0" i="0" sz="1400" u="none" cap="none" strike="noStrike">
                        <a:solidFill>
                          <a:srgbClr val="2125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en-US" sz="1400" u="none" cap="none" strike="noStrike">
                          <a:solidFill>
                            <a:srgbClr val="21252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Listeria monocytogenes</a:t>
                      </a:r>
                      <a:endParaRPr b="0" i="0" sz="1400" u="none" cap="none" strike="noStrike">
                        <a:solidFill>
                          <a:srgbClr val="21252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968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53" name="Google Shape;453;p39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39"/>
          <p:cNvSpPr txBox="1"/>
          <p:nvPr/>
        </p:nvSpPr>
        <p:spPr>
          <a:xfrm>
            <a:off x="3972691" y="488068"/>
            <a:ext cx="5094122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Meningitis – LP Analysis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5" name="Google Shape;45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7843" y="1505656"/>
            <a:ext cx="8936314" cy="525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19" name="Google Shape;119;p4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3422467" y="488068"/>
            <a:ext cx="5347066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Transient Ischaemic Attack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318052" y="1516530"/>
            <a:ext cx="5082623" cy="738664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DEFINITION – </a:t>
            </a: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 transient episode of neurologic dysfunction caused by focal brain, spinal cord, or retinal ischaemia, without acute infarction. </a:t>
            </a:r>
            <a:endParaRPr/>
          </a:p>
        </p:txBody>
      </p:sp>
      <p:sp>
        <p:nvSpPr>
          <p:cNvPr id="122" name="Google Shape;122;p4"/>
          <p:cNvSpPr txBox="1"/>
          <p:nvPr/>
        </p:nvSpPr>
        <p:spPr>
          <a:xfrm>
            <a:off x="304800" y="2357963"/>
            <a:ext cx="5095875" cy="2462213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RISK FACTORS: </a:t>
            </a:r>
            <a:endParaRPr/>
          </a:p>
          <a:p>
            <a:pPr indent="-28575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Older age</a:t>
            </a:r>
            <a:endParaRPr/>
          </a:p>
          <a:p>
            <a:pPr indent="-28575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Male</a:t>
            </a:r>
            <a:endParaRPr/>
          </a:p>
          <a:p>
            <a:pPr indent="-28575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Previous TIA</a:t>
            </a:r>
            <a:endParaRPr/>
          </a:p>
          <a:p>
            <a:pPr indent="-28575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Smoking</a:t>
            </a:r>
            <a:endParaRPr/>
          </a:p>
          <a:p>
            <a:pPr indent="-28575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Physical inactivity</a:t>
            </a:r>
            <a:endParaRPr/>
          </a:p>
          <a:p>
            <a:pPr indent="-28575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Hypertension</a:t>
            </a:r>
            <a:endParaRPr/>
          </a:p>
          <a:p>
            <a:pPr indent="-28575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</a:t>
            </a:r>
            <a:endParaRPr/>
          </a:p>
          <a:p>
            <a:pPr indent="-28575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Carotid artery disease</a:t>
            </a:r>
            <a:endParaRPr/>
          </a:p>
          <a:p>
            <a:pPr indent="-28575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Hyperlipidaemia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Diabetes</a:t>
            </a:r>
            <a:endParaRPr/>
          </a:p>
        </p:txBody>
      </p:sp>
      <p:sp>
        <p:nvSpPr>
          <p:cNvPr id="123" name="Google Shape;123;p4"/>
          <p:cNvSpPr txBox="1"/>
          <p:nvPr/>
        </p:nvSpPr>
        <p:spPr>
          <a:xfrm>
            <a:off x="324679" y="4922945"/>
            <a:ext cx="5107216" cy="1384995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PRESENTATION – sudden onset neurological deficit that usually resolves within an hour: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Unilateral weakness or sensory loss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Aphasia or dysarthria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Ataxia, vertigo or loss of balance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Visual problems </a:t>
            </a:r>
            <a:endParaRPr/>
          </a:p>
        </p:txBody>
      </p:sp>
      <p:sp>
        <p:nvSpPr>
          <p:cNvPr id="124" name="Google Shape;124;p4"/>
          <p:cNvSpPr txBox="1"/>
          <p:nvPr/>
        </p:nvSpPr>
        <p:spPr>
          <a:xfrm>
            <a:off x="5586413" y="3820364"/>
            <a:ext cx="6300787" cy="1384995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MANAGEMENT – IMMEDIATE THROMBOTIC THERAPY: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Aspirin 300 mg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unless:</a:t>
            </a:r>
            <a:endParaRPr/>
          </a:p>
          <a:p>
            <a:pPr indent="-285750" lvl="7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Patient is bleeding or taking an anticoagulant 🡪 need immediate admission for imaging (CT Head) to exclude a bleed. </a:t>
            </a:r>
            <a:endParaRPr/>
          </a:p>
          <a:p>
            <a:pPr indent="-285750" lvl="5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Patient is already taking aspirin 🡪 continue current dose until reviewed by a specialist. </a:t>
            </a:r>
            <a:endParaRPr/>
          </a:p>
        </p:txBody>
      </p:sp>
      <p:sp>
        <p:nvSpPr>
          <p:cNvPr id="125" name="Google Shape;125;p4"/>
          <p:cNvSpPr txBox="1"/>
          <p:nvPr/>
        </p:nvSpPr>
        <p:spPr>
          <a:xfrm>
            <a:off x="5586413" y="2543091"/>
            <a:ext cx="6280909" cy="1169551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MANAGEMENT – REVIEW BY A SPECIALIST: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or more TIA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🡪 discuss with a specialist about urgent admission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Suspected TIA in the last 7 days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🡪 urgent assessment with 24 hours by a stroke specialist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Suspected TIA more than 7 days ago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🡪 assessment within 7 days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5586413" y="1481262"/>
            <a:ext cx="6287535" cy="954107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INVESTIGATIONS: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MRI head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same day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Carotid doppler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determine whether they are a candidate for carotid endarterectomy </a:t>
            </a:r>
            <a:endParaRPr/>
          </a:p>
        </p:txBody>
      </p:sp>
      <p:sp>
        <p:nvSpPr>
          <p:cNvPr id="127" name="Google Shape;127;p4"/>
          <p:cNvSpPr txBox="1"/>
          <p:nvPr/>
        </p:nvSpPr>
        <p:spPr>
          <a:xfrm>
            <a:off x="5586413" y="5313081"/>
            <a:ext cx="6280908" cy="1169551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SECONDARY PREVENTION: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Clopidogrel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(Aspirin and dipyridamole – patients who cannot tolerate clopidogrel)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Statin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e.g artorvastatin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Carotid endarectomy – carotid stenosis &gt; 70%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62" name="Google Shape;462;p40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40"/>
          <p:cNvSpPr txBox="1"/>
          <p:nvPr/>
        </p:nvSpPr>
        <p:spPr>
          <a:xfrm>
            <a:off x="4229866" y="488068"/>
            <a:ext cx="5094122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Encephalitis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64" name="Google Shape;464;p40"/>
          <p:cNvGraphicFramePr/>
          <p:nvPr/>
        </p:nvGraphicFramePr>
        <p:xfrm>
          <a:off x="318052" y="15081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{BC7BD2E2-CEC3-49DB-A0C0-2BF7E0C0155F}</a:tableStyleId>
              </a:tblPr>
              <a:tblGrid>
                <a:gridCol w="1981800"/>
                <a:gridCol w="9574100"/>
              </a:tblGrid>
              <a:tr h="500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DEFINITION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Inflammation of the brain, can be caused by either infective or non-infective (autoimmune) causes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RISK FACTORS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Aged under 1 or over 65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Immunodeficiency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Viral infections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CAUSES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Viruses are the main cause – HSV-1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SIGNS AND SYMPTOMS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Fever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Headache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Psychiatric symptoms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Focal features e,g aphasia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Meningismus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DIAGNOSIS AND INVESTIGATIONS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Lumbar puncture – raised lymphocytes, raised proteins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PCR – HSV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CT head – medial temporal and inferior frontal lobe changes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MANAGEMENT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IV aciclovir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71" name="Google Shape;471;p41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41"/>
          <p:cNvSpPr txBox="1"/>
          <p:nvPr/>
        </p:nvSpPr>
        <p:spPr>
          <a:xfrm>
            <a:off x="3972691" y="488068"/>
            <a:ext cx="5094122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Huntington’s Disease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73" name="Google Shape;473;p41"/>
          <p:cNvGraphicFramePr/>
          <p:nvPr/>
        </p:nvGraphicFramePr>
        <p:xfrm>
          <a:off x="304800" y="14673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{BC7BD2E2-CEC3-49DB-A0C0-2BF7E0C0155F}</a:tableStyleId>
              </a:tblPr>
              <a:tblGrid>
                <a:gridCol w="1981800"/>
                <a:gridCol w="9574100"/>
              </a:tblGrid>
              <a:tr h="500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DEFINITION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A slowly, progressive neurodegenerative disorder which causes degeneration of the nerve cells in the brain.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EPIDEMIOLOGY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Affects male and females equally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Usually asymptomatic until aged 30 to 50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CAUSE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Autosomal dominant </a:t>
                      </a:r>
                      <a:r>
                        <a:rPr lang="en-US" sz="1400" u="none" cap="none" strike="noStrike"/>
                        <a:t>genetic condition – mutation on </a:t>
                      </a: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Huntington (HTT) gene </a:t>
                      </a:r>
                      <a:r>
                        <a:rPr lang="en-US" sz="1400" u="none" cap="none" strike="noStrike"/>
                        <a:t>on </a:t>
                      </a: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chromosome 4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Anticipation – genetic conditions which affect successive generations earlier and more severely due to expansion of unstable triplet repeat sequences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Anticipation of trinucleotide </a:t>
                      </a: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CAG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SIGNS AND SYMPTOMS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Family history or unknown family history (adopted)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Personality change - irritable, outbursts, impulsive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Chorea - involuntary, abnormal movements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Eye movement disorders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Dysarthria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Dysphagia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DIAGNOSIS AND INVESTIGATIONS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Clinical diagnosis confirmed by CAG repeat testing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MANAGEMENT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/>
                        <a:t>No treatment to slow down or stop progression of disease, management is mainly supportive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Occupational therapy, physiotherapy, speech and language therapy – maintain quality of life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Genetic counselling regarding relatives, pregnancy and children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Advanced directives and end of life care planning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Chorea – dopamine-depleting agents (tetrabenazine), benzodiazepines (diazepam), anti-psychotics (olanazapine, risperidone)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80" name="Google Shape;480;p42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42"/>
          <p:cNvSpPr txBox="1"/>
          <p:nvPr/>
        </p:nvSpPr>
        <p:spPr>
          <a:xfrm>
            <a:off x="3972690" y="488068"/>
            <a:ext cx="5974873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Cauda Equina Syndrome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82" name="Google Shape;482;p42"/>
          <p:cNvGraphicFramePr/>
          <p:nvPr/>
        </p:nvGraphicFramePr>
        <p:xfrm>
          <a:off x="304800" y="14673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{BC7BD2E2-CEC3-49DB-A0C0-2BF7E0C0155F}</a:tableStyleId>
              </a:tblPr>
              <a:tblGrid>
                <a:gridCol w="1981800"/>
                <a:gridCol w="9574100"/>
              </a:tblGrid>
              <a:tr h="500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DEFINITION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A condition where there is damage to the cauda equina, the bundle of nerves found at the end of the spinal cord: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Medical emergency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L4/5 and L5/S1 – most commonly affected areas</a:t>
                      </a:r>
                      <a:endParaRPr b="1"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CAUSES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Lumbar disc herniation – most common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Stenosis of the lumbar vertebrae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Ankylosing spondylitis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Spondylolisthesis – vertebrae become displaced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Trauma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Tumour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SIGNS AND SYMPTOMS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Saddle anaesthesia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Sexual dysfunction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Bowel and bladder dysfunction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Muscle weakness in the legs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Loss of knee and ankle reflexes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Sciatic-like pain – bilateral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INVESTIGATIONS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Clinical diagnosis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Gold standard – </a:t>
                      </a: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MRI spine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MANAGEMENT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Urgent referral to neurosurgery for cord decompression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High dose dexamethasone – reduce cord compression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89" name="Google Shape;489;p43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43"/>
          <p:cNvSpPr txBox="1"/>
          <p:nvPr/>
        </p:nvSpPr>
        <p:spPr>
          <a:xfrm>
            <a:off x="5254455" y="435220"/>
            <a:ext cx="1656586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Sciatica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91" name="Google Shape;491;p43"/>
          <p:cNvGraphicFramePr/>
          <p:nvPr/>
        </p:nvGraphicFramePr>
        <p:xfrm>
          <a:off x="304800" y="14673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{BC7BD2E2-CEC3-49DB-A0C0-2BF7E0C0155F}</a:tableStyleId>
              </a:tblPr>
              <a:tblGrid>
                <a:gridCol w="1981800"/>
                <a:gridCol w="9574100"/>
              </a:tblGrid>
              <a:tr h="500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DEFINITION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A condition that causes irritation of the sciatic nerve and the nerves that form it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CAUSES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Herniated disc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Spondylolisthesis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Spinal stenosis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Tumours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Piriformis syndrome - muscle inflammation can cause compression of the sciatic nerve as sciatic nerve runs directly behind this muscle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Pregnancy - foetal head can compress sciatic nerve when sitting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SIGNS AND SYMPTOMS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Unilateral pain from the buttocks radiating down the leg – </a:t>
                      </a: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unlike cauda equina which is more likely to be bilateral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'Electric' or 'shooting' pain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Paraesthesia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Numbness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DIAGNOSIS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Clinical diagnosis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Sciatic stretch test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MANAGEMENT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CBT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Physiotherapy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Neuropathic pain medication – amitriptyline, duloxetine 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492" name="Google Shape;49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5150" y="4353022"/>
            <a:ext cx="3702050" cy="2075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99" name="Google Shape;499;p44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44"/>
          <p:cNvSpPr txBox="1"/>
          <p:nvPr/>
        </p:nvSpPr>
        <p:spPr>
          <a:xfrm>
            <a:off x="3972690" y="488068"/>
            <a:ext cx="5974873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Back Pain Red Flags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1" name="Google Shape;50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9649" y="1596570"/>
            <a:ext cx="4691063" cy="4773362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44"/>
          <p:cNvSpPr txBox="1"/>
          <p:nvPr/>
        </p:nvSpPr>
        <p:spPr>
          <a:xfrm>
            <a:off x="7088497" y="1813631"/>
            <a:ext cx="133882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Spinal fracture</a:t>
            </a:r>
            <a:endParaRPr/>
          </a:p>
        </p:txBody>
      </p:sp>
      <p:sp>
        <p:nvSpPr>
          <p:cNvPr id="503" name="Google Shape;503;p44"/>
          <p:cNvSpPr txBox="1"/>
          <p:nvPr/>
        </p:nvSpPr>
        <p:spPr>
          <a:xfrm>
            <a:off x="7858125" y="2348817"/>
            <a:ext cx="7617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Cancer</a:t>
            </a:r>
            <a:endParaRPr/>
          </a:p>
        </p:txBody>
      </p:sp>
      <p:sp>
        <p:nvSpPr>
          <p:cNvPr id="504" name="Google Shape;504;p44"/>
          <p:cNvSpPr txBox="1"/>
          <p:nvPr/>
        </p:nvSpPr>
        <p:spPr>
          <a:xfrm>
            <a:off x="7412431" y="2903139"/>
            <a:ext cx="213391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Cauda equina syndrome</a:t>
            </a:r>
            <a:endParaRPr/>
          </a:p>
        </p:txBody>
      </p:sp>
      <p:sp>
        <p:nvSpPr>
          <p:cNvPr id="505" name="Google Shape;505;p44"/>
          <p:cNvSpPr txBox="1"/>
          <p:nvPr/>
        </p:nvSpPr>
        <p:spPr>
          <a:xfrm>
            <a:off x="6880937" y="3398699"/>
            <a:ext cx="295786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Cancer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(AGE &lt;40 – ankylosing spondylitis</a:t>
            </a:r>
            <a:endParaRPr/>
          </a:p>
        </p:txBody>
      </p:sp>
      <p:sp>
        <p:nvSpPr>
          <p:cNvPr id="506" name="Google Shape;506;p44"/>
          <p:cNvSpPr txBox="1"/>
          <p:nvPr/>
        </p:nvSpPr>
        <p:spPr>
          <a:xfrm>
            <a:off x="6712560" y="4048047"/>
            <a:ext cx="139974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Spinal infection</a:t>
            </a:r>
            <a:endParaRPr/>
          </a:p>
        </p:txBody>
      </p:sp>
      <p:sp>
        <p:nvSpPr>
          <p:cNvPr id="507" name="Google Shape;507;p44"/>
          <p:cNvSpPr txBox="1"/>
          <p:nvPr/>
        </p:nvSpPr>
        <p:spPr>
          <a:xfrm>
            <a:off x="6715125" y="5737651"/>
            <a:ext cx="28312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Cauda equina, spinal metastases</a:t>
            </a:r>
            <a:endParaRPr/>
          </a:p>
        </p:txBody>
      </p:sp>
      <p:cxnSp>
        <p:nvCxnSpPr>
          <p:cNvPr id="508" name="Google Shape;508;p44"/>
          <p:cNvCxnSpPr>
            <a:endCxn id="502" idx="1"/>
          </p:cNvCxnSpPr>
          <p:nvPr/>
        </p:nvCxnSpPr>
        <p:spPr>
          <a:xfrm>
            <a:off x="3129097" y="1952220"/>
            <a:ext cx="3959400" cy="15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09" name="Google Shape;509;p44"/>
          <p:cNvCxnSpPr/>
          <p:nvPr/>
        </p:nvCxnSpPr>
        <p:spPr>
          <a:xfrm>
            <a:off x="5393705" y="2490137"/>
            <a:ext cx="236420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10" name="Google Shape;510;p44"/>
          <p:cNvCxnSpPr/>
          <p:nvPr/>
        </p:nvCxnSpPr>
        <p:spPr>
          <a:xfrm>
            <a:off x="4996160" y="3074942"/>
            <a:ext cx="236420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11" name="Google Shape;511;p44"/>
          <p:cNvCxnSpPr>
            <a:endCxn id="505" idx="1"/>
          </p:cNvCxnSpPr>
          <p:nvPr/>
        </p:nvCxnSpPr>
        <p:spPr>
          <a:xfrm>
            <a:off x="2790437" y="3660309"/>
            <a:ext cx="4090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12" name="Google Shape;512;p44"/>
          <p:cNvCxnSpPr/>
          <p:nvPr/>
        </p:nvCxnSpPr>
        <p:spPr>
          <a:xfrm>
            <a:off x="2624775" y="4184184"/>
            <a:ext cx="409035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13" name="Google Shape;513;p44"/>
          <p:cNvCxnSpPr/>
          <p:nvPr/>
        </p:nvCxnSpPr>
        <p:spPr>
          <a:xfrm flipH="1" rot="10800000">
            <a:off x="4996160" y="4355824"/>
            <a:ext cx="1716400" cy="40938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14" name="Google Shape;514;p44"/>
          <p:cNvCxnSpPr>
            <a:endCxn id="507" idx="1"/>
          </p:cNvCxnSpPr>
          <p:nvPr/>
        </p:nvCxnSpPr>
        <p:spPr>
          <a:xfrm>
            <a:off x="4445025" y="5891540"/>
            <a:ext cx="2270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21" name="Google Shape;521;p45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45"/>
          <p:cNvSpPr txBox="1"/>
          <p:nvPr/>
        </p:nvSpPr>
        <p:spPr>
          <a:xfrm>
            <a:off x="3358328" y="488068"/>
            <a:ext cx="5974873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Motor Neuron Disease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23" name="Google Shape;523;p45"/>
          <p:cNvGraphicFramePr/>
          <p:nvPr/>
        </p:nvGraphicFramePr>
        <p:xfrm>
          <a:off x="304800" y="14673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{BC7BD2E2-CEC3-49DB-A0C0-2BF7E0C0155F}</a:tableStyleId>
              </a:tblPr>
              <a:tblGrid>
                <a:gridCol w="1981800"/>
                <a:gridCol w="9574100"/>
              </a:tblGrid>
              <a:tr h="500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DEFINITION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An umbrella term that encompasses a range of conditions that can cause progressive degeneration of the upper and lower motor neurons.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Amyotrophic lateral sclerosis (ALS) is the most common type of MND – affects UMN and LMN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RISK FACTORS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Family history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Over 40 years old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SIGNS AND SYMPTOMS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UMN and LMN signs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Unsteady gait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Stiffness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Head and foot drop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Coughing and choking on liquids and foods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Slow, strained speech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Does not affect the eyes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INVESTIGATIONS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Clinical diagnosis – diagnosis of exclusion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Nerve conduction studies – normal, exclude neuropathy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MRI spine – exclude cervical cord compression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MANAGEMENT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Riluzole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Supportive care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End of life care planning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Non-invasive ventilation (NIV) </a:t>
                      </a:r>
                      <a:r>
                        <a:rPr lang="en-US" sz="1400" u="none" cap="none" strike="noStrike"/>
                        <a:t>– can support breathing at night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OTHER TYPES OF MND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/>
                        <a:t>Progressive bulbar palsy - </a:t>
                      </a:r>
                      <a:r>
                        <a:rPr lang="en-US" sz="1400" u="none" cap="none" strike="noStrike"/>
                        <a:t>affects LMN only – worse prognosis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/>
                        <a:t>Progressive muscular atrophy – </a:t>
                      </a:r>
                      <a:r>
                        <a:rPr lang="en-US" sz="1400" u="none" cap="none" strike="noStrike"/>
                        <a:t>affects LMN only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/>
                        <a:t>Primary lateral sclerosis – </a:t>
                      </a:r>
                      <a:r>
                        <a:rPr lang="en-US" sz="1400" u="none" cap="none" strike="noStrike"/>
                        <a:t>affects UMN only – least common 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30" name="Google Shape;530;p46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46"/>
          <p:cNvSpPr txBox="1"/>
          <p:nvPr/>
        </p:nvSpPr>
        <p:spPr>
          <a:xfrm>
            <a:off x="2400300" y="488068"/>
            <a:ext cx="7547263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Upper vs Lower Motor Neuron Lesions</a:t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32" name="Google Shape;532;p46"/>
          <p:cNvGraphicFramePr/>
          <p:nvPr/>
        </p:nvGraphicFramePr>
        <p:xfrm>
          <a:off x="2109931" y="310903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{BC7BD2E2-CEC3-49DB-A0C0-2BF7E0C0155F}</a:tableStyleId>
              </a:tblPr>
              <a:tblGrid>
                <a:gridCol w="4064000"/>
                <a:gridCol w="40640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UMN Lesions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LMN Lesions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Spastic paralysis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Flaccid paralysis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Hyperreflexia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Hyporeflexia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Hypertonia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Hypotonia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Fasciculations absent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Fasculitations present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Babinski sign positive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Babinski sign negative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Clasp-knife reflex positive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Clasp-knife reflex negative 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533" name="Google Shape;533;p46"/>
          <p:cNvSpPr txBox="1"/>
          <p:nvPr/>
        </p:nvSpPr>
        <p:spPr>
          <a:xfrm>
            <a:off x="304800" y="1624023"/>
            <a:ext cx="1156914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UMN –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neuron whose cell body originates in the cerebral cortex or brainstem, and terminates in the brainstem or spinal cord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LMN –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neuron whose cell body originates in the brainstem or ventral horn of the spinal cord, it extends out of the CNS and terminates at the muscle fibres which it innervates 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40" name="Google Shape;540;p47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47"/>
          <p:cNvSpPr txBox="1"/>
          <p:nvPr/>
        </p:nvSpPr>
        <p:spPr>
          <a:xfrm>
            <a:off x="3972690" y="488068"/>
            <a:ext cx="5974873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Myasthenia Gravis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42" name="Google Shape;542;p47"/>
          <p:cNvGraphicFramePr/>
          <p:nvPr/>
        </p:nvGraphicFramePr>
        <p:xfrm>
          <a:off x="304800" y="14673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{BC7BD2E2-CEC3-49DB-A0C0-2BF7E0C0155F}</a:tableStyleId>
              </a:tblPr>
              <a:tblGrid>
                <a:gridCol w="1981800"/>
                <a:gridCol w="9574100"/>
              </a:tblGrid>
              <a:tr h="500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DEFINITION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An autoimmune condition that causes muscle weakness that gets progressively worse with activity and improves with rest: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Type 2 hypersensitivity reaction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PATHOPHYSIOLOGY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Acetylcholine receptor antibodies</a:t>
                      </a:r>
                      <a:r>
                        <a:rPr lang="en-US" sz="1400" u="none" cap="none" strike="noStrike"/>
                        <a:t> are produced by the immune system which </a:t>
                      </a: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bind to post-synaptic receptors of the neuromuscular junction.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Antibodies block post-synaptic receptors and </a:t>
                      </a: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prevent acetylcholine from binding </a:t>
                      </a:r>
                      <a:r>
                        <a:rPr lang="en-US" sz="1400" u="none" cap="none" strike="noStrike"/>
                        <a:t>and triggering muscle contractions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Receptors are needed more in times of activity – symptoms are worse with activity.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RISK FACTORS AND ASSOCIATIONS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Female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Associated with </a:t>
                      </a: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thymomas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SIGNS AND SYMPTOMS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Fatigability – muscles become progressively weaker with activity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Diplopia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Ptosis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Dysphagia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Proximal muscle weakness – face, neck, limb girdle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INVESTIGATIONS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Single fibre electromyography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Acetylcholine-receptor antibodies – sensitive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Muscle specific kinase antibodies – specific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CT thorax – thymoma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MANAGEMENT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b="1" baseline="30000" lang="en-US" sz="1400" u="none" cap="none" strike="noStrike">
                          <a:solidFill>
                            <a:srgbClr val="FF0000"/>
                          </a:solidFill>
                        </a:rPr>
                        <a:t>st</a:t>
                      </a: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 line - pyridostimine (long-acting acetylcholinesterase inhibitor)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Immunosuppression – prednisolone, azathioprine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Thymectomy 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543" name="Google Shape;543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3125" y="3560057"/>
            <a:ext cx="3175000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50" name="Google Shape;550;p48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48"/>
          <p:cNvSpPr txBox="1"/>
          <p:nvPr/>
        </p:nvSpPr>
        <p:spPr>
          <a:xfrm>
            <a:off x="3972690" y="488068"/>
            <a:ext cx="5974873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Myasthenia Gravis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52" name="Google Shape;552;p48"/>
          <p:cNvGraphicFramePr/>
          <p:nvPr/>
        </p:nvGraphicFramePr>
        <p:xfrm>
          <a:off x="304800" y="14673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{BC7BD2E2-CEC3-49DB-A0C0-2BF7E0C0155F}</a:tableStyleId>
              </a:tblPr>
              <a:tblGrid>
                <a:gridCol w="1981800"/>
                <a:gridCol w="9574100"/>
              </a:tblGrid>
              <a:tr h="789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COMPLICATION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Myathenic crisis: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An illness can cause acute worsening of symptoms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May result in respiratory failure if muscle of respiration become affected 🡪 monitored by </a:t>
                      </a: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ABG and FVC</a:t>
                      </a:r>
                      <a:endParaRPr b="1" sz="1400" u="none" cap="none" strike="noStrike">
                        <a:solidFill>
                          <a:srgbClr val="FF0000"/>
                        </a:solidFill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Treated with IV IG and plasmapheresis 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59" name="Google Shape;559;p49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49"/>
          <p:cNvSpPr txBox="1"/>
          <p:nvPr/>
        </p:nvSpPr>
        <p:spPr>
          <a:xfrm>
            <a:off x="3358328" y="488068"/>
            <a:ext cx="5974873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Lambert-Eaton Syndrome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61" name="Google Shape;561;p49"/>
          <p:cNvGraphicFramePr/>
          <p:nvPr/>
        </p:nvGraphicFramePr>
        <p:xfrm>
          <a:off x="304800" y="14673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{BC7BD2E2-CEC3-49DB-A0C0-2BF7E0C0155F}</a:tableStyleId>
              </a:tblPr>
              <a:tblGrid>
                <a:gridCol w="1981800"/>
                <a:gridCol w="9574100"/>
              </a:tblGrid>
              <a:tr h="500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DEFINITION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An autoimmune condition that affects the neuromuscular junction and results in muscle contractions which get stronger with repeated use.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PATHOPHYSIOLOGY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Antibodies form against voltage-gated calcium channels </a:t>
                      </a:r>
                      <a:r>
                        <a:rPr lang="en-US" sz="1400" u="none" cap="none" strike="noStrike"/>
                        <a:t>in the presynaptic membrane of the neuromuscular junction.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Voltage-gated calcium channels are involved in the release of acetylcholine into the NMJ, so when the voltage-gated calcium channels become destoryed, less acetylcholine is released into the synapse resulting in weaker muscle contractions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ASSOCIATIONS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Small-cell lung cancer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SIGNS AND SYMPTOMS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Repeated muscle contractions result in increased strength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Limb-girdle weakness – difficulty climbing stairs and raising arms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Hyporeflexia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Autonomic features – dry mouth, dizziness, impotemce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INVESTIGATIONS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EMG – incremental response to repetitive electrical stimulation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MANAGEMENT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Treat underlying cancer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Immunosuppression e.g prednisolone, azathioprine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IV IG and plasma exchange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34" name="Google Shape;134;p5"/>
          <p:cNvSpPr txBox="1"/>
          <p:nvPr>
            <p:ph idx="1" type="body"/>
          </p:nvPr>
        </p:nvSpPr>
        <p:spPr>
          <a:xfrm>
            <a:off x="304800" y="1382713"/>
            <a:ext cx="11569148" cy="479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800"/>
              <a:t>DEFINITION – </a:t>
            </a:r>
            <a:r>
              <a:rPr b="1" lang="en-US" sz="1800">
                <a:solidFill>
                  <a:srgbClr val="FF0000"/>
                </a:solidFill>
              </a:rPr>
              <a:t>sudden onset neurological deficit due to ischaemic or haemorrhagic compromise in the blood supply to the brain that lasts more than 24 hours/with evidence of infarction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There are two main types of stroke: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/>
              <a:t>Ischaemic stroke – </a:t>
            </a:r>
            <a:r>
              <a:rPr b="1" lang="en-US" sz="1800">
                <a:solidFill>
                  <a:srgbClr val="FF0000"/>
                </a:solidFill>
              </a:rPr>
              <a:t>due to vascular occlusion or stenosis causing inadequate blood flow to parts of the brain</a:t>
            </a:r>
            <a:endParaRPr/>
          </a:p>
          <a:p>
            <a: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b="1" lang="en-US" sz="1600"/>
              <a:t>Accounts for 85% of cases of stroke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/>
              <a:t>Haemorrhagic stroke - </a:t>
            </a:r>
            <a:r>
              <a:rPr b="1" lang="en-US" sz="1800">
                <a:solidFill>
                  <a:srgbClr val="FF0000"/>
                </a:solidFill>
              </a:rPr>
              <a:t>due to vascular rupture of a vessel in the brain causing haemorrhage</a:t>
            </a:r>
            <a:endParaRPr b="1" sz="1800">
              <a:solidFill>
                <a:srgbClr val="FF0000"/>
              </a:solidFill>
            </a:endParaRPr>
          </a:p>
          <a:p>
            <a: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b="1" lang="en-US" sz="1600"/>
              <a:t>Accounts for 15% of cases of stroke</a:t>
            </a:r>
            <a:endParaRPr/>
          </a:p>
          <a:p>
            <a: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600"/>
              <a:t>Intracerebral haemorrhage </a:t>
            </a:r>
            <a:endParaRPr/>
          </a:p>
          <a:p>
            <a: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600"/>
              <a:t>Subarachnoid haemorrhage</a:t>
            </a:r>
            <a:endParaRPr sz="1600"/>
          </a:p>
          <a:p>
            <a: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600"/>
              <a:t>Subdural haeemorrhage </a:t>
            </a:r>
            <a:endParaRPr/>
          </a:p>
          <a:p>
            <a: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600"/>
              <a:t>Extradural haemorrhage 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35" name="Google Shape;135;p5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5338351" y="480747"/>
            <a:ext cx="1502045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Stroke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0625" y="3887787"/>
            <a:ext cx="6505575" cy="2744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68" name="Google Shape;568;p50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50"/>
          <p:cNvSpPr txBox="1"/>
          <p:nvPr/>
        </p:nvSpPr>
        <p:spPr>
          <a:xfrm>
            <a:off x="3329753" y="455602"/>
            <a:ext cx="5974873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Primary Syncope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70" name="Google Shape;570;p50"/>
          <p:cNvGraphicFramePr/>
          <p:nvPr/>
        </p:nvGraphicFramePr>
        <p:xfrm>
          <a:off x="304800" y="14673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{BC7BD2E2-CEC3-49DB-A0C0-2BF7E0C0155F}</a:tableStyleId>
              </a:tblPr>
              <a:tblGrid>
                <a:gridCol w="1981800"/>
                <a:gridCol w="9574100"/>
              </a:tblGrid>
              <a:tr h="500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DEFINITION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Temporary loss of consciousness, characterised by fast onset, short duration and spontaneous recovery.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/>
                        <a:t>Primary syncope (vasgo-vagal syncope) – </a:t>
                      </a:r>
                      <a:r>
                        <a:rPr lang="en-US" sz="1400" u="none" cap="none" strike="noStrike"/>
                        <a:t>simple fainting, no underlying pathology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/>
                        <a:t>Secondary syncope – </a:t>
                      </a:r>
                      <a:r>
                        <a:rPr lang="en-US" sz="1400" u="none" cap="none" strike="noStrike"/>
                        <a:t>fainting due to an underlying pathology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PATHOPHYSIOLOGY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Due to a problem with the way the autonomic nervous system regulates blood flow to the brain: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Vagus nerve receives a strong stimulus e.g an emotional event, painful sensation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Parasympathetic NS is stimulated 🡪 blood vessels to the brain undergo vasodilation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Blood pressure in the cerebral circulation drops 🡪 hypoperfusion of the brain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Patient loses consciousness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SIGNS AND SYMPTOMS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Hot, sweaty clammy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Light-headedness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Dizziness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Visual changes – blurriness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Headache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Feeling groggy after a faint – only lasts a short while, differs from post-ictal period following a epileptic seizure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CAUSES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Dehydration or missed meals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Extended standing in a warm environment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Vasovagal response to a stimuli – sudden surprise, pain or sight of blood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MANAGEMENT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Avoid dehydration and skipping meals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Avoid prolonged standing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If experiencing pre-syncope – sit or lie down to prevent injury if syncope occurs 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77" name="Google Shape;577;p51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51"/>
          <p:cNvSpPr txBox="1"/>
          <p:nvPr/>
        </p:nvSpPr>
        <p:spPr>
          <a:xfrm>
            <a:off x="3329753" y="455602"/>
            <a:ext cx="3813997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Secondary Syncope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51"/>
          <p:cNvSpPr txBox="1"/>
          <p:nvPr>
            <p:ph idx="1" type="body"/>
          </p:nvPr>
        </p:nvSpPr>
        <p:spPr>
          <a:xfrm>
            <a:off x="318052" y="1382713"/>
            <a:ext cx="11569148" cy="479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1" marL="5715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b="1" lang="en-US" sz="1400"/>
              <a:t>Causes of secondary syncope: 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400"/>
              <a:t>Hypoglycaemia 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400"/>
              <a:t>Anaemia 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400"/>
              <a:t>Arrhythmia 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400"/>
              <a:t>Structural heart disease – aortic valve stenosis 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400"/>
              <a:t>Infections</a:t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  <a:p>
            <a:pPr indent="0" lvl="1" marL="5715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b="1" lang="en-US" sz="1400"/>
              <a:t>Investigations: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400"/>
              <a:t>Blood-glucose 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400"/>
              <a:t>FBC and U&amp;Es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400"/>
              <a:t>ECGs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400"/>
              <a:t>Echocardiogram 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5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86" name="Google Shape;586;p52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52"/>
          <p:cNvSpPr txBox="1"/>
          <p:nvPr/>
        </p:nvSpPr>
        <p:spPr>
          <a:xfrm>
            <a:off x="3741422" y="488068"/>
            <a:ext cx="5974873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Upper Limb Neuropathies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88" name="Google Shape;588;p52"/>
          <p:cNvGraphicFramePr/>
          <p:nvPr/>
        </p:nvGraphicFramePr>
        <p:xfrm>
          <a:off x="2475705" y="154763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{BC7BD2E2-CEC3-49DB-A0C0-2BF7E0C0155F}</a:tableStyleId>
              </a:tblPr>
              <a:tblGrid>
                <a:gridCol w="3620300"/>
                <a:gridCol w="3620300"/>
              </a:tblGrid>
              <a:tr h="400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Wrist Drop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Claw Hand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87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Radial nerve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Ulnar nerve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87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C5 – T1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C7 – T1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681650"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Compression against the humerus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Elbow trauma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Cubital tunnel syndrome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589" name="Google Shape;589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8931" y="3770843"/>
            <a:ext cx="3894137" cy="2539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96" name="Google Shape;596;p53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53"/>
          <p:cNvSpPr txBox="1"/>
          <p:nvPr/>
        </p:nvSpPr>
        <p:spPr>
          <a:xfrm>
            <a:off x="3972690" y="488068"/>
            <a:ext cx="5974873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Carpal Tunnel Syndrome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98" name="Google Shape;598;p53"/>
          <p:cNvGraphicFramePr/>
          <p:nvPr/>
        </p:nvGraphicFramePr>
        <p:xfrm>
          <a:off x="304800" y="14673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{BC7BD2E2-CEC3-49DB-A0C0-2BF7E0C0155F}</a:tableStyleId>
              </a:tblPr>
              <a:tblGrid>
                <a:gridCol w="1981800"/>
                <a:gridCol w="9574100"/>
              </a:tblGrid>
              <a:tr h="500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DEFINITION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A condition caused by </a:t>
                      </a: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compression of the median nerve </a:t>
                      </a:r>
                      <a:r>
                        <a:rPr b="1" lang="en-US" sz="1400" u="none" cap="none" strike="noStrike"/>
                        <a:t>as it travels through the carpal tunnel in the wrist.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RISK FACTORS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Pregnancy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Over 30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Obesity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Oedema e.g heart failure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Lunate fracture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Rheumatoid arthritis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CAUSES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Most cases are </a:t>
                      </a: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idiopathic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Swelling of the contents within the carpal tunnel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Narrowing of the carpal tunnel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SIGNS AND SYMPTOMS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Pain, tingling, numbness in median nerve distribution of the hand – shaking hands for relief of symptoms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Weakness of thumb abduction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Wasting of thenar eminence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Tinel’s sign – </a:t>
                      </a:r>
                      <a:r>
                        <a:rPr lang="en-US" sz="1400" u="none" cap="none" strike="noStrike"/>
                        <a:t>tapping the wrist causes paraesthesia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Phalen’s sign – </a:t>
                      </a:r>
                      <a:r>
                        <a:rPr lang="en-US" sz="1400" u="none" cap="none" strike="noStrike"/>
                        <a:t>flexion of the wrist causes symptoms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INVESTIGATIONS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Electrodiagnostic testing – motor and sensory action potential prolongation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MANAGEMENT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Avoid activities which worsen symptoms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Wrist splint in mild/moderate cases and pregnancy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Steroid injections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Surgical release – flexor retinaculum is cut to relieve pressure on the median nerve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599" name="Google Shape;599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1114" y="2166715"/>
            <a:ext cx="2202909" cy="1374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00905" y="2153110"/>
            <a:ext cx="2202909" cy="1387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5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07" name="Google Shape;607;p54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54"/>
          <p:cNvSpPr txBox="1"/>
          <p:nvPr/>
        </p:nvSpPr>
        <p:spPr>
          <a:xfrm>
            <a:off x="3972690" y="488068"/>
            <a:ext cx="5974873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Foot Drop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09" name="Google Shape;609;p54"/>
          <p:cNvGraphicFramePr/>
          <p:nvPr/>
        </p:nvGraphicFramePr>
        <p:xfrm>
          <a:off x="304800" y="150565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{BC7BD2E2-CEC3-49DB-A0C0-2BF7E0C0155F}</a:tableStyleId>
              </a:tblPr>
              <a:tblGrid>
                <a:gridCol w="1981800"/>
                <a:gridCol w="9574100"/>
              </a:tblGrid>
              <a:tr h="500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DEFINITION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Difficulty with lifting the foot off the ground.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CAUSES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Damage to the common peroneal nerve </a:t>
                      </a:r>
                      <a:r>
                        <a:rPr lang="en-US" sz="1400" u="none" cap="none" strike="noStrike"/>
                        <a:t>– may be from knee replacement surgery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Muscular dystrophy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Charcot-Marie Tooth disease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Motor neuron disease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SIGNS AND SYMPTOMS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Foot drags along the ground as patient walks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Stepping gait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Common peroneal nerve damage – weakness of eversion and dorsiflexion</a:t>
                      </a:r>
                      <a:r>
                        <a:rPr lang="en-US" sz="1400" u="none" cap="none" strike="noStrike"/>
                        <a:t>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INVESTIGATIONS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Physical examination – assess gait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EMG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MANAGEMENT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Treat the underlying cause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Braces/splints in shoes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Physical therapy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Nerve stimulation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Surgery 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610" name="Google Shape;610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26017" y="3323343"/>
            <a:ext cx="2034679" cy="3169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5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17" name="Google Shape;617;p55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55"/>
          <p:cNvSpPr txBox="1"/>
          <p:nvPr/>
        </p:nvSpPr>
        <p:spPr>
          <a:xfrm>
            <a:off x="3972690" y="488068"/>
            <a:ext cx="5974873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Peripheral Neuropathy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55"/>
          <p:cNvSpPr txBox="1"/>
          <p:nvPr>
            <p:ph idx="1" type="body"/>
          </p:nvPr>
        </p:nvSpPr>
        <p:spPr>
          <a:xfrm>
            <a:off x="318052" y="1382713"/>
            <a:ext cx="11569148" cy="479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400"/>
              <a:t>The causes of peripheral neuropathy can be remembered by </a:t>
            </a:r>
            <a:r>
              <a:rPr b="1" lang="en-US" sz="1400">
                <a:solidFill>
                  <a:srgbClr val="FF0000"/>
                </a:solidFill>
              </a:rPr>
              <a:t>ABCDE: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400"/>
              <a:t>A – </a:t>
            </a:r>
            <a:r>
              <a:rPr b="1" lang="en-US" sz="1400">
                <a:solidFill>
                  <a:srgbClr val="FF0000"/>
                </a:solidFill>
              </a:rPr>
              <a:t>Alcohol 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400"/>
              <a:t>B – </a:t>
            </a:r>
            <a:r>
              <a:rPr b="1" lang="en-US" sz="1400">
                <a:solidFill>
                  <a:srgbClr val="FF0000"/>
                </a:solidFill>
              </a:rPr>
              <a:t>B12 deficiency 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400"/>
              <a:t>C – </a:t>
            </a:r>
            <a:r>
              <a:rPr b="1" lang="en-US" sz="1400">
                <a:solidFill>
                  <a:srgbClr val="FF0000"/>
                </a:solidFill>
              </a:rPr>
              <a:t>Cancer, CKD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400"/>
              <a:t>D – </a:t>
            </a:r>
            <a:r>
              <a:rPr b="1" lang="en-US" sz="1400">
                <a:solidFill>
                  <a:srgbClr val="FF0000"/>
                </a:solidFill>
              </a:rPr>
              <a:t>Diabetes, Drugs (Isoniazid, amiodarone, cisplatin)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400"/>
              <a:t>E – </a:t>
            </a:r>
            <a:r>
              <a:rPr b="1" lang="en-US" sz="1400">
                <a:solidFill>
                  <a:srgbClr val="FF0000"/>
                </a:solidFill>
              </a:rPr>
              <a:t>Every vasculitis </a:t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400"/>
              <a:t>Mononeuritis multiplex: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400"/>
              <a:t>A type of peripheral neuropathy where there </a:t>
            </a:r>
            <a:r>
              <a:rPr b="1" lang="en-US" sz="1400">
                <a:solidFill>
                  <a:srgbClr val="FF0000"/>
                </a:solidFill>
              </a:rPr>
              <a:t>is damage to at least two different areas of the </a:t>
            </a:r>
            <a:r>
              <a:rPr lang="en-US" sz="1400">
                <a:solidFill>
                  <a:srgbClr val="FF0000"/>
                </a:solidFill>
              </a:rPr>
              <a:t>PNS. </a:t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5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26" name="Google Shape;626;p56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56"/>
          <p:cNvSpPr txBox="1"/>
          <p:nvPr/>
        </p:nvSpPr>
        <p:spPr>
          <a:xfrm>
            <a:off x="3972690" y="488068"/>
            <a:ext cx="5974873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Cranial Nerve Lesions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28" name="Google Shape;628;p56"/>
          <p:cNvGraphicFramePr/>
          <p:nvPr/>
        </p:nvGraphicFramePr>
        <p:xfrm>
          <a:off x="721518" y="15056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{9FDE7672-8E18-483D-AB0D-68BF7623A52C}</a:tableStyleId>
              </a:tblPr>
              <a:tblGrid>
                <a:gridCol w="1595975"/>
                <a:gridCol w="2664625"/>
                <a:gridCol w="4304100"/>
                <a:gridCol w="2184250"/>
              </a:tblGrid>
              <a:tr h="180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00" u="none" cap="none" strike="noStrike"/>
                        <a:t>erve</a:t>
                      </a:r>
                      <a:endParaRPr sz="700" u="none" cap="none" strike="noStrike"/>
                    </a:p>
                  </a:txBody>
                  <a:tcPr marT="8375" marB="8375" marR="16750" marL="16750">
                    <a:lnL cap="flat" cmpd="sng" w="12700">
                      <a:solidFill>
                        <a:srgbClr val="60A6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08C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0A6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0BF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00" u="none" cap="none" strike="noStrike"/>
                        <a:t>Functions</a:t>
                      </a:r>
                      <a:endParaRPr sz="700" u="none" cap="none" strike="noStrike"/>
                    </a:p>
                  </a:txBody>
                  <a:tcPr marT="8375" marB="8375" marR="16750" marL="16750">
                    <a:lnL cap="flat" cmpd="sng" w="12700">
                      <a:solidFill>
                        <a:srgbClr val="908C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B3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08C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0AD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00" u="none" cap="none" strike="noStrike"/>
                        <a:t>Clinical</a:t>
                      </a:r>
                      <a:endParaRPr sz="700" u="none" cap="none" strike="noStrike"/>
                    </a:p>
                  </a:txBody>
                  <a:tcPr marT="8375" marB="8375" marR="16750" marL="16750">
                    <a:lnL cap="flat" cmpd="sng" w="12700">
                      <a:solidFill>
                        <a:srgbClr val="E0B3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092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B3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0AD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00" u="none" cap="none" strike="noStrike"/>
                        <a:t>Pathway/foramen</a:t>
                      </a:r>
                      <a:endParaRPr sz="700" u="none" cap="none" strike="noStrike"/>
                    </a:p>
                  </a:txBody>
                  <a:tcPr marT="8375" marB="8375" marR="16750" marL="16750">
                    <a:lnL cap="flat" cmpd="sng" w="12700">
                      <a:solidFill>
                        <a:srgbClr val="5092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092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092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0A4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DF7"/>
                    </a:solidFill>
                  </a:tcPr>
                </a:tc>
              </a:tr>
              <a:tr h="180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I (Olfactory)</a:t>
                      </a:r>
                      <a:endParaRPr/>
                    </a:p>
                  </a:txBody>
                  <a:tcPr marT="8375" marB="8375" marR="16750" marL="16750">
                    <a:lnL cap="flat" cmpd="sng" w="12700">
                      <a:solidFill>
                        <a:srgbClr val="70BF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0AD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0BF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0B6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Smell</a:t>
                      </a:r>
                      <a:endParaRPr/>
                    </a:p>
                  </a:txBody>
                  <a:tcPr marT="8375" marB="8375" marR="16750" marL="16750">
                    <a:lnL cap="flat" cmpd="sng" w="12700">
                      <a:solidFill>
                        <a:srgbClr val="80AD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0AD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0AD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08F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8375" marB="8375" marR="16750" marL="16750">
                    <a:lnL cap="flat" cmpd="sng" w="12700">
                      <a:solidFill>
                        <a:srgbClr val="C0AD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0A4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0AD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090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Cribriform plate</a:t>
                      </a:r>
                      <a:endParaRPr/>
                    </a:p>
                  </a:txBody>
                  <a:tcPr marT="8375" marB="8375" marR="16750" marL="16750">
                    <a:lnL cap="flat" cmpd="sng" w="12700">
                      <a:solidFill>
                        <a:srgbClr val="20A4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0A4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0A4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9A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0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II (Optic)</a:t>
                      </a:r>
                      <a:endParaRPr/>
                    </a:p>
                  </a:txBody>
                  <a:tcPr marT="8375" marB="8375" marR="16750" marL="16750">
                    <a:lnL cap="flat" cmpd="sng" w="12700">
                      <a:solidFill>
                        <a:srgbClr val="40B6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08F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0B6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080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Sight</a:t>
                      </a:r>
                      <a:endParaRPr/>
                    </a:p>
                  </a:txBody>
                  <a:tcPr marT="8375" marB="8375" marR="16750" marL="16750">
                    <a:lnL cap="flat" cmpd="sng" w="12700">
                      <a:solidFill>
                        <a:srgbClr val="908F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090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08F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0AF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8375" marB="8375" marR="16750" marL="16750">
                    <a:lnL cap="flat" cmpd="sng" w="12700">
                      <a:solidFill>
                        <a:srgbClr val="7090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9A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090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0B4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Optic canal</a:t>
                      </a:r>
                      <a:endParaRPr/>
                    </a:p>
                  </a:txBody>
                  <a:tcPr marT="8375" marB="8375" marR="16750" marL="16750">
                    <a:lnL cap="flat" cmpd="sng" w="12700">
                      <a:solidFill>
                        <a:srgbClr val="E09A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9A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9A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08A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</a:tr>
              <a:tr h="569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III (Oculomotor)</a:t>
                      </a:r>
                      <a:endParaRPr/>
                    </a:p>
                  </a:txBody>
                  <a:tcPr marT="8375" marB="8375" marR="16750" marL="16750">
                    <a:lnL cap="flat" cmpd="sng" w="12700">
                      <a:solidFill>
                        <a:srgbClr val="3080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0AF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080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93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Eye movement (MR, IO, SR, IR)</a:t>
                      </a:r>
                      <a:br>
                        <a:rPr lang="en-US" sz="700" u="none" cap="none" strike="noStrike"/>
                      </a:br>
                      <a:r>
                        <a:rPr lang="en-US" sz="700" u="none" cap="none" strike="noStrike"/>
                        <a:t>Pupil constriction</a:t>
                      </a:r>
                      <a:br>
                        <a:rPr lang="en-US" sz="700" u="none" cap="none" strike="noStrike"/>
                      </a:br>
                      <a:r>
                        <a:rPr lang="en-US" sz="700" u="none" cap="none" strike="noStrike"/>
                        <a:t>Accomodation</a:t>
                      </a:r>
                      <a:br>
                        <a:rPr lang="en-US" sz="700" u="none" cap="none" strike="noStrike"/>
                      </a:br>
                      <a:r>
                        <a:rPr lang="en-US" sz="700" u="none" cap="none" strike="noStrike"/>
                        <a:t>Eyelid opening</a:t>
                      </a:r>
                      <a:endParaRPr/>
                    </a:p>
                  </a:txBody>
                  <a:tcPr marT="8375" marB="8375" marR="16750" marL="16750">
                    <a:lnL cap="flat" cmpd="sng" w="12700">
                      <a:solidFill>
                        <a:srgbClr val="D0AF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0B4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0AF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09D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444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en-US" sz="700" u="none" cap="none" strike="noStrike"/>
                        <a:t>Palsy results in</a:t>
                      </a:r>
                      <a:br>
                        <a:rPr lang="en-US" sz="700" u="none" cap="none" strike="noStrike"/>
                      </a:br>
                      <a:r>
                        <a:rPr lang="en-US" sz="700" u="none" cap="none" strike="noStrike"/>
                        <a:t>ptosis</a:t>
                      </a:r>
                      <a:endParaRPr/>
                    </a:p>
                    <a:p>
                      <a:pPr indent="-444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en-US" sz="700" u="none" cap="none" strike="noStrike"/>
                        <a:t>'down and out' eye</a:t>
                      </a:r>
                      <a:endParaRPr/>
                    </a:p>
                    <a:p>
                      <a:pPr indent="-444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en-US" sz="700" u="none" cap="none" strike="noStrike"/>
                        <a:t>dilated, fixed pupil</a:t>
                      </a:r>
                      <a:endParaRPr/>
                    </a:p>
                  </a:txBody>
                  <a:tcPr marT="8375" marB="8375" marR="16750" marL="16750">
                    <a:lnL cap="flat" cmpd="sng" w="12700">
                      <a:solidFill>
                        <a:srgbClr val="A0B4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08A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0B4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09D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Superior orbital fissure (SOF)</a:t>
                      </a:r>
                      <a:endParaRPr/>
                    </a:p>
                  </a:txBody>
                  <a:tcPr marT="8375" marB="8375" marR="16750" marL="16750">
                    <a:lnL cap="flat" cmpd="sng" w="12700">
                      <a:solidFill>
                        <a:srgbClr val="F08A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08A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08A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0B4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0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IV (Trochlear)</a:t>
                      </a:r>
                      <a:endParaRPr/>
                    </a:p>
                  </a:txBody>
                  <a:tcPr marT="8375" marB="8375" marR="16750" marL="16750">
                    <a:lnL cap="flat" cmpd="sng" w="12700">
                      <a:solidFill>
                        <a:srgbClr val="0093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09D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93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0B2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Eye movement (SO)</a:t>
                      </a:r>
                      <a:endParaRPr/>
                    </a:p>
                  </a:txBody>
                  <a:tcPr marT="8375" marB="8375" marR="16750" marL="16750">
                    <a:lnL cap="flat" cmpd="sng" w="12700">
                      <a:solidFill>
                        <a:srgbClr val="C09D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09D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09D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0BE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Palsy results in defective downward gaze → vertical diplopia</a:t>
                      </a:r>
                      <a:endParaRPr/>
                    </a:p>
                  </a:txBody>
                  <a:tcPr marT="8375" marB="8375" marR="16750" marL="16750">
                    <a:lnL cap="flat" cmpd="sng" w="12700">
                      <a:solidFill>
                        <a:srgbClr val="809D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0B4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09D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092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SOF</a:t>
                      </a:r>
                      <a:endParaRPr/>
                    </a:p>
                  </a:txBody>
                  <a:tcPr marT="8375" marB="8375" marR="16750" marL="16750">
                    <a:lnL cap="flat" cmpd="sng" w="12700">
                      <a:solidFill>
                        <a:srgbClr val="90B4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0B4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0B4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0B5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</a:tr>
              <a:tr h="828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V (Trigeminal)</a:t>
                      </a:r>
                      <a:endParaRPr/>
                    </a:p>
                  </a:txBody>
                  <a:tcPr marT="8375" marB="8375" marR="16750" marL="16750">
                    <a:lnL cap="flat" cmpd="sng" w="12700">
                      <a:solidFill>
                        <a:srgbClr val="20B2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0BE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0B2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0BF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Facial sensation</a:t>
                      </a:r>
                      <a:br>
                        <a:rPr lang="en-US" sz="700" u="none" cap="none" strike="noStrike"/>
                      </a:br>
                      <a:r>
                        <a:rPr lang="en-US" sz="700" u="none" cap="none" strike="noStrike"/>
                        <a:t>Mastication</a:t>
                      </a:r>
                      <a:endParaRPr/>
                    </a:p>
                  </a:txBody>
                  <a:tcPr marT="8375" marB="8375" marR="16750" marL="16750">
                    <a:lnL cap="flat" cmpd="sng" w="12700">
                      <a:solidFill>
                        <a:srgbClr val="60BE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092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0BE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0AB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444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en-US" sz="700" u="none" cap="none" strike="noStrike"/>
                        <a:t>Lesions may cause:</a:t>
                      </a:r>
                      <a:br>
                        <a:rPr lang="en-US" sz="700" u="none" cap="none" strike="noStrike"/>
                      </a:br>
                      <a:r>
                        <a:rPr lang="en-US" sz="700" u="none" cap="none" strike="noStrike"/>
                        <a:t>trigeminal neuralgia</a:t>
                      </a:r>
                      <a:endParaRPr/>
                    </a:p>
                    <a:p>
                      <a:pPr indent="-444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en-US" sz="700" u="none" cap="none" strike="noStrike"/>
                        <a:t>loss of corneal reflex (afferent)</a:t>
                      </a:r>
                      <a:endParaRPr/>
                    </a:p>
                    <a:p>
                      <a:pPr indent="-444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en-US" sz="700" u="none" cap="none" strike="noStrike"/>
                        <a:t>loss of facial sensation</a:t>
                      </a:r>
                      <a:endParaRPr/>
                    </a:p>
                    <a:p>
                      <a:pPr indent="-444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en-US" sz="700" u="none" cap="none" strike="noStrike"/>
                        <a:t>paralysis of mastication muscles</a:t>
                      </a:r>
                      <a:endParaRPr/>
                    </a:p>
                    <a:p>
                      <a:pPr indent="-444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en-US" sz="700" u="none" cap="none" strike="noStrike"/>
                        <a:t>deviation of jaw to weak side</a:t>
                      </a:r>
                      <a:endParaRPr/>
                    </a:p>
                  </a:txBody>
                  <a:tcPr marT="8375" marB="8375" marR="16750" marL="16750">
                    <a:lnL cap="flat" cmpd="sng" w="12700">
                      <a:solidFill>
                        <a:srgbClr val="D092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0B5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092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0BE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V</a:t>
                      </a:r>
                      <a:r>
                        <a:rPr baseline="-25000" lang="en-US" sz="700" u="none" cap="none" strike="noStrike"/>
                        <a:t>1</a:t>
                      </a:r>
                      <a:r>
                        <a:rPr lang="en-US" sz="700" u="none" cap="none" strike="noStrike"/>
                        <a:t>: SOF, V</a:t>
                      </a:r>
                      <a:r>
                        <a:rPr baseline="-25000" lang="en-US" sz="700" u="none" cap="none" strike="noStrike"/>
                        <a:t>2</a:t>
                      </a:r>
                      <a:r>
                        <a:rPr lang="en-US" sz="700" u="none" cap="none" strike="noStrike"/>
                        <a:t>: Foramen rotundum,</a:t>
                      </a:r>
                      <a:br>
                        <a:rPr lang="en-US" sz="700" u="none" cap="none" strike="noStrike"/>
                      </a:br>
                      <a:r>
                        <a:rPr lang="en-US" sz="700" u="none" cap="none" strike="noStrike"/>
                        <a:t>V</a:t>
                      </a:r>
                      <a:r>
                        <a:rPr baseline="-25000" lang="en-US" sz="700" u="none" cap="none" strike="noStrike"/>
                        <a:t>3</a:t>
                      </a:r>
                      <a:r>
                        <a:rPr lang="en-US" sz="700" u="none" cap="none" strike="noStrike"/>
                        <a:t>: Foramen ovale</a:t>
                      </a:r>
                      <a:endParaRPr/>
                    </a:p>
                  </a:txBody>
                  <a:tcPr marT="8375" marB="8375" marR="16750" marL="16750">
                    <a:lnL cap="flat" cmpd="sng" w="12700">
                      <a:solidFill>
                        <a:srgbClr val="50B5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0B5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0B5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0BE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0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VI (Abducens)</a:t>
                      </a:r>
                      <a:endParaRPr/>
                    </a:p>
                  </a:txBody>
                  <a:tcPr marT="8375" marB="8375" marR="16750" marL="16750">
                    <a:lnL cap="flat" cmpd="sng" w="12700">
                      <a:solidFill>
                        <a:srgbClr val="20BF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0AB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0BF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099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Eye movement (LR)</a:t>
                      </a:r>
                      <a:endParaRPr/>
                    </a:p>
                  </a:txBody>
                  <a:tcPr marT="8375" marB="8375" marR="16750" marL="16750">
                    <a:lnL cap="flat" cmpd="sng" w="12700">
                      <a:solidFill>
                        <a:srgbClr val="B0AB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0BE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0AB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0B5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Palsy results in defective abduction → horizontal diplopia</a:t>
                      </a:r>
                      <a:endParaRPr/>
                    </a:p>
                  </a:txBody>
                  <a:tcPr marT="8375" marB="8375" marR="16750" marL="16750">
                    <a:lnL cap="flat" cmpd="sng" w="12700">
                      <a:solidFill>
                        <a:srgbClr val="F0BE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0BE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0BE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087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SOF</a:t>
                      </a:r>
                      <a:endParaRPr/>
                    </a:p>
                  </a:txBody>
                  <a:tcPr marT="8375" marB="8375" marR="16750" marL="16750">
                    <a:lnL cap="flat" cmpd="sng" w="12700">
                      <a:solidFill>
                        <a:srgbClr val="80BE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0BE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0BE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0B9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</a:tr>
              <a:tr h="699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VII (Facial)</a:t>
                      </a:r>
                      <a:endParaRPr/>
                    </a:p>
                  </a:txBody>
                  <a:tcPr marT="8375" marB="8375" marR="16750" marL="16750">
                    <a:lnL cap="flat" cmpd="sng" w="12700">
                      <a:solidFill>
                        <a:srgbClr val="4099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0B5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099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0B0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Facial movement</a:t>
                      </a:r>
                      <a:br>
                        <a:rPr lang="en-US" sz="700" u="none" cap="none" strike="noStrike"/>
                      </a:br>
                      <a:r>
                        <a:rPr lang="en-US" sz="700" u="none" cap="none" strike="noStrike"/>
                        <a:t>Taste (anterior 2/3rds of tongue)</a:t>
                      </a:r>
                      <a:br>
                        <a:rPr lang="en-US" sz="700" u="none" cap="none" strike="noStrike"/>
                      </a:br>
                      <a:r>
                        <a:rPr lang="en-US" sz="700" u="none" cap="none" strike="noStrike"/>
                        <a:t>Lacrimation</a:t>
                      </a:r>
                      <a:br>
                        <a:rPr lang="en-US" sz="700" u="none" cap="none" strike="noStrike"/>
                      </a:br>
                      <a:r>
                        <a:rPr lang="en-US" sz="700" u="none" cap="none" strike="noStrike"/>
                        <a:t>Salivation</a:t>
                      </a:r>
                      <a:endParaRPr/>
                    </a:p>
                  </a:txBody>
                  <a:tcPr marT="8375" marB="8375" marR="16750" marL="16750">
                    <a:lnL cap="flat" cmpd="sng" w="12700">
                      <a:solidFill>
                        <a:srgbClr val="40B5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087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0B5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0BD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444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en-US" sz="700" u="none" cap="none" strike="noStrike"/>
                        <a:t>Lesions may result in:</a:t>
                      </a:r>
                      <a:br>
                        <a:rPr lang="en-US" sz="700" u="none" cap="none" strike="noStrike"/>
                      </a:br>
                      <a:r>
                        <a:rPr lang="en-US" sz="700" u="none" cap="none" strike="noStrike"/>
                        <a:t>flaccid paralysis of upper + lower face</a:t>
                      </a:r>
                      <a:endParaRPr/>
                    </a:p>
                    <a:p>
                      <a:pPr indent="-444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en-US" sz="700" u="none" cap="none" strike="noStrike"/>
                        <a:t>loss of corneal reflex (efferent)</a:t>
                      </a:r>
                      <a:endParaRPr/>
                    </a:p>
                    <a:p>
                      <a:pPr indent="-444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en-US" sz="700" u="none" cap="none" strike="noStrike"/>
                        <a:t>loss of taste</a:t>
                      </a:r>
                      <a:endParaRPr/>
                    </a:p>
                    <a:p>
                      <a:pPr indent="-444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en-US" sz="700" u="none" cap="none" strike="noStrike"/>
                        <a:t>hyperacusis</a:t>
                      </a:r>
                      <a:endParaRPr/>
                    </a:p>
                  </a:txBody>
                  <a:tcPr marT="8375" marB="8375" marR="16750" marL="16750">
                    <a:lnL cap="flat" cmpd="sng" w="12700">
                      <a:solidFill>
                        <a:srgbClr val="4087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0B9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087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AE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Internal auditory meatus</a:t>
                      </a:r>
                      <a:endParaRPr/>
                    </a:p>
                  </a:txBody>
                  <a:tcPr marT="8375" marB="8375" marR="16750" marL="16750">
                    <a:lnL cap="flat" cmpd="sng" w="12700">
                      <a:solidFill>
                        <a:srgbClr val="70B9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0B9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0B9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0A0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3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VIII (Vestibulocochlear)</a:t>
                      </a:r>
                      <a:endParaRPr/>
                    </a:p>
                  </a:txBody>
                  <a:tcPr marT="8375" marB="8375" marR="16750" marL="16750">
                    <a:lnL cap="flat" cmpd="sng" w="12700">
                      <a:solidFill>
                        <a:srgbClr val="20B0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0BD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0B0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0B6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Hearing, balance</a:t>
                      </a:r>
                      <a:endParaRPr/>
                    </a:p>
                  </a:txBody>
                  <a:tcPr marT="8375" marB="8375" marR="16750" marL="16750">
                    <a:lnL cap="flat" cmpd="sng" w="12700">
                      <a:solidFill>
                        <a:srgbClr val="A0BD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AE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0BD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086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Hearing loss</a:t>
                      </a:r>
                      <a:br>
                        <a:rPr lang="en-US" sz="700" u="none" cap="none" strike="noStrike"/>
                      </a:br>
                      <a:r>
                        <a:rPr lang="en-US" sz="700" u="none" cap="none" strike="noStrike"/>
                        <a:t>Vertigo, nystagmus</a:t>
                      </a:r>
                      <a:br>
                        <a:rPr lang="en-US" sz="700" u="none" cap="none" strike="noStrike"/>
                      </a:br>
                      <a:r>
                        <a:rPr lang="en-US" sz="700" u="none" cap="none" strike="noStrike"/>
                        <a:t>Acoustic neuromas are Schwann cell tumours of the cochlear nerve</a:t>
                      </a:r>
                      <a:endParaRPr/>
                    </a:p>
                  </a:txBody>
                  <a:tcPr marT="8375" marB="8375" marR="16750" marL="16750">
                    <a:lnL cap="flat" cmpd="sng" w="12700">
                      <a:solidFill>
                        <a:srgbClr val="E0AE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0A0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AE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0BF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Internal auditory meatus</a:t>
                      </a:r>
                      <a:endParaRPr/>
                    </a:p>
                  </a:txBody>
                  <a:tcPr marT="8375" marB="8375" marR="16750" marL="16750">
                    <a:lnL cap="flat" cmpd="sng" w="12700">
                      <a:solidFill>
                        <a:srgbClr val="70A0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0A0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0A0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0A7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</a:tr>
              <a:tr h="569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IX (Glossopharyngeal)</a:t>
                      </a:r>
                      <a:endParaRPr/>
                    </a:p>
                  </a:txBody>
                  <a:tcPr marT="8375" marB="8375" marR="16750" marL="16750">
                    <a:lnL cap="flat" cmpd="sng" w="12700">
                      <a:solidFill>
                        <a:srgbClr val="60B6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086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0B6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0B1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Taste (posterior 1/3rd of tongue)</a:t>
                      </a:r>
                      <a:br>
                        <a:rPr lang="en-US" sz="700" u="none" cap="none" strike="noStrike"/>
                      </a:br>
                      <a:r>
                        <a:rPr lang="en-US" sz="700" u="none" cap="none" strike="noStrike"/>
                        <a:t>Salivation</a:t>
                      </a:r>
                      <a:br>
                        <a:rPr lang="en-US" sz="700" u="none" cap="none" strike="noStrike"/>
                      </a:br>
                      <a:r>
                        <a:rPr lang="en-US" sz="700" u="none" cap="none" strike="noStrike"/>
                        <a:t>Swallowing</a:t>
                      </a:r>
                      <a:br>
                        <a:rPr lang="en-US" sz="700" u="none" cap="none" strike="noStrike"/>
                      </a:br>
                      <a:r>
                        <a:rPr lang="en-US" sz="700" u="none" cap="none" strike="noStrike"/>
                        <a:t>Mediates input from carotid body &amp; sinus</a:t>
                      </a:r>
                      <a:endParaRPr/>
                    </a:p>
                  </a:txBody>
                  <a:tcPr marT="8375" marB="8375" marR="16750" marL="16750">
                    <a:lnL cap="flat" cmpd="sng" w="12700">
                      <a:solidFill>
                        <a:srgbClr val="1086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0BF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086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0A7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444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en-US" sz="700" u="none" cap="none" strike="noStrike"/>
                        <a:t>Lesions may result in;</a:t>
                      </a:r>
                      <a:br>
                        <a:rPr lang="en-US" sz="700" u="none" cap="none" strike="noStrike"/>
                      </a:br>
                      <a:r>
                        <a:rPr lang="en-US" sz="700" u="none" cap="none" strike="noStrike"/>
                        <a:t>hypersensitive carotid sinus reflex</a:t>
                      </a:r>
                      <a:endParaRPr/>
                    </a:p>
                    <a:p>
                      <a:pPr indent="-444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en-US" sz="700" u="none" cap="none" strike="noStrike"/>
                        <a:t>loss of gag reflex (afferent)</a:t>
                      </a:r>
                      <a:endParaRPr/>
                    </a:p>
                  </a:txBody>
                  <a:tcPr marT="8375" marB="8375" marR="16750" marL="16750">
                    <a:lnL cap="flat" cmpd="sng" w="12700">
                      <a:solidFill>
                        <a:srgbClr val="30BF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0A7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0BF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08C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Jugular foramen</a:t>
                      </a:r>
                      <a:endParaRPr/>
                    </a:p>
                  </a:txBody>
                  <a:tcPr marT="8375" marB="8375" marR="16750" marL="16750">
                    <a:lnL cap="flat" cmpd="sng" w="12700">
                      <a:solidFill>
                        <a:srgbClr val="90A7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0A7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0A7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0BC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3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X (Vagus)</a:t>
                      </a:r>
                      <a:endParaRPr/>
                    </a:p>
                  </a:txBody>
                  <a:tcPr marT="8375" marB="8375" marR="16750" marL="16750">
                    <a:lnL cap="flat" cmpd="sng" w="12700">
                      <a:solidFill>
                        <a:srgbClr val="60B1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0A7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0B1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083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Phonation</a:t>
                      </a:r>
                      <a:br>
                        <a:rPr lang="en-US" sz="700" u="none" cap="none" strike="noStrike"/>
                      </a:br>
                      <a:r>
                        <a:rPr lang="en-US" sz="700" u="none" cap="none" strike="noStrike"/>
                        <a:t>Swallowing</a:t>
                      </a:r>
                      <a:br>
                        <a:rPr lang="en-US" sz="700" u="none" cap="none" strike="noStrike"/>
                      </a:br>
                      <a:r>
                        <a:rPr lang="en-US" sz="700" u="none" cap="none" strike="noStrike"/>
                        <a:t>Innervates viscera</a:t>
                      </a:r>
                      <a:endParaRPr/>
                    </a:p>
                  </a:txBody>
                  <a:tcPr marT="8375" marB="8375" marR="16750" marL="16750">
                    <a:lnL cap="flat" cmpd="sng" w="12700">
                      <a:solidFill>
                        <a:srgbClr val="50A7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08C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0A7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091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indent="-444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en-US" sz="700" u="none" cap="none" strike="noStrike"/>
                        <a:t>Lesions may result in;</a:t>
                      </a:r>
                      <a:br>
                        <a:rPr lang="en-US" sz="700" u="none" cap="none" strike="noStrike"/>
                      </a:br>
                      <a:r>
                        <a:rPr lang="en-US" sz="700" u="none" cap="none" strike="noStrike"/>
                        <a:t>uvula deviates away from site of lesion</a:t>
                      </a:r>
                      <a:endParaRPr/>
                    </a:p>
                    <a:p>
                      <a:pPr indent="-444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en-US" sz="700" u="none" cap="none" strike="noStrike"/>
                        <a:t>loss of gag reflex (efferent)</a:t>
                      </a:r>
                      <a:endParaRPr/>
                    </a:p>
                  </a:txBody>
                  <a:tcPr marT="8375" marB="8375" marR="16750" marL="16750">
                    <a:lnL cap="flat" cmpd="sng" w="12700">
                      <a:solidFill>
                        <a:srgbClr val="408C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0BC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08C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0A1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Jugular foramen</a:t>
                      </a:r>
                      <a:endParaRPr/>
                    </a:p>
                  </a:txBody>
                  <a:tcPr marT="8375" marB="8375" marR="16750" marL="16750">
                    <a:lnL cap="flat" cmpd="sng" w="12700">
                      <a:solidFill>
                        <a:srgbClr val="40BC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0BC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0BC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BE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</a:tr>
              <a:tr h="310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XI (Accessory)</a:t>
                      </a:r>
                      <a:endParaRPr/>
                    </a:p>
                  </a:txBody>
                  <a:tcPr marT="8375" marB="8375" marR="16750" marL="16750">
                    <a:lnL cap="flat" cmpd="sng" w="12700">
                      <a:solidFill>
                        <a:srgbClr val="5083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091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083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0AF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Head and shoulder movement</a:t>
                      </a:r>
                      <a:endParaRPr/>
                    </a:p>
                  </a:txBody>
                  <a:tcPr marT="8375" marB="8375" marR="16750" marL="16750">
                    <a:lnL cap="flat" cmpd="sng" w="12700">
                      <a:solidFill>
                        <a:srgbClr val="6091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0A1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091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0AF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444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en-US" sz="700" u="none" cap="none" strike="noStrike"/>
                        <a:t>Lesions may result in;</a:t>
                      </a:r>
                      <a:br>
                        <a:rPr lang="en-US" sz="700" u="none" cap="none" strike="noStrike"/>
                      </a:br>
                      <a:r>
                        <a:rPr lang="en-US" sz="700" u="none" cap="none" strike="noStrike"/>
                        <a:t>weakness turning head to contralateral side</a:t>
                      </a:r>
                      <a:endParaRPr/>
                    </a:p>
                  </a:txBody>
                  <a:tcPr marT="8375" marB="8375" marR="16750" marL="16750">
                    <a:lnL cap="flat" cmpd="sng" w="12700">
                      <a:solidFill>
                        <a:srgbClr val="60A1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BE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0A1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0A2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Jugular foramen</a:t>
                      </a:r>
                      <a:endParaRPr/>
                    </a:p>
                  </a:txBody>
                  <a:tcPr marT="8375" marB="8375" marR="16750" marL="16750">
                    <a:lnL cap="flat" cmpd="sng" w="12700">
                      <a:solidFill>
                        <a:srgbClr val="00BE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BE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BE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097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0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XII (Hypoglossal)</a:t>
                      </a:r>
                      <a:endParaRPr/>
                    </a:p>
                  </a:txBody>
                  <a:tcPr marT="8375" marB="8375" marR="16750" marL="16750">
                    <a:lnL cap="flat" cmpd="sng" w="12700">
                      <a:solidFill>
                        <a:srgbClr val="60AF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0AF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0AF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0AF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Tongue movement</a:t>
                      </a:r>
                      <a:endParaRPr/>
                    </a:p>
                  </a:txBody>
                  <a:tcPr marT="8375" marB="8375" marR="16750" marL="16750">
                    <a:lnL cap="flat" cmpd="sng" w="12700">
                      <a:solidFill>
                        <a:srgbClr val="20AF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0A2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0AF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0AF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Tongue deviates towards side of lesion</a:t>
                      </a:r>
                      <a:endParaRPr/>
                    </a:p>
                  </a:txBody>
                  <a:tcPr marT="8375" marB="8375" marR="16750" marL="16750">
                    <a:lnL cap="flat" cmpd="sng" w="12700">
                      <a:solidFill>
                        <a:srgbClr val="30A2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097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0A2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0A2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Hypoglossal canal</a:t>
                      </a:r>
                      <a:endParaRPr/>
                    </a:p>
                  </a:txBody>
                  <a:tcPr marT="8375" marB="8375" marR="16750" marL="16750">
                    <a:lnL cap="flat" cmpd="sng" w="12700">
                      <a:solidFill>
                        <a:srgbClr val="8097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097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097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097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5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35" name="Google Shape;635;p57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57"/>
          <p:cNvSpPr txBox="1"/>
          <p:nvPr/>
        </p:nvSpPr>
        <p:spPr>
          <a:xfrm>
            <a:off x="3972690" y="488068"/>
            <a:ext cx="5974873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Brown-Sequard Syndrome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37" name="Google Shape;637;p57"/>
          <p:cNvGraphicFramePr/>
          <p:nvPr/>
        </p:nvGraphicFramePr>
        <p:xfrm>
          <a:off x="304800" y="14673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{BC7BD2E2-CEC3-49DB-A0C0-2BF7E0C0155F}</a:tableStyleId>
              </a:tblPr>
              <a:tblGrid>
                <a:gridCol w="1981800"/>
                <a:gridCol w="9574100"/>
              </a:tblGrid>
              <a:tr h="500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DEFINITION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A condition which is caused by </a:t>
                      </a: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damage to one half of the spinal cord. </a:t>
                      </a:r>
                      <a:endParaRPr b="1"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683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CAUSES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Trauma is the most common cause – stab, gunshot wounds, fall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FEATURES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Ipsilateral weakness below the level of the lesion </a:t>
                      </a:r>
                      <a:r>
                        <a:rPr lang="en-US" sz="1400" u="none" cap="none" strike="noStrike"/>
                        <a:t>🡪 corticospinal tract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Ipsilateral loss of proprioception and vibration sensation </a:t>
                      </a:r>
                      <a:r>
                        <a:rPr lang="en-US" sz="1400" u="none" cap="none" strike="noStrike"/>
                        <a:t>🡪 dorsal column-medial lemniscus pathway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Contralateral loss of pain and temperature sensation </a:t>
                      </a:r>
                      <a:r>
                        <a:rPr lang="en-US" sz="1400" u="none" cap="none" strike="noStrike"/>
                        <a:t>🡪 lateral spinothalamic tract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638" name="Google Shape;638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0136" y="3474858"/>
            <a:ext cx="4360863" cy="3168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5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45" name="Google Shape;645;p58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58"/>
          <p:cNvSpPr txBox="1"/>
          <p:nvPr/>
        </p:nvSpPr>
        <p:spPr>
          <a:xfrm>
            <a:off x="3972690" y="488068"/>
            <a:ext cx="5974873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Charcot-Marie-Tooth Disease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47" name="Google Shape;647;p58"/>
          <p:cNvGraphicFramePr/>
          <p:nvPr/>
        </p:nvGraphicFramePr>
        <p:xfrm>
          <a:off x="304800" y="14673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{BC7BD2E2-CEC3-49DB-A0C0-2BF7E0C0155F}</a:tableStyleId>
              </a:tblPr>
              <a:tblGrid>
                <a:gridCol w="1981800"/>
                <a:gridCol w="9574100"/>
              </a:tblGrid>
              <a:tr h="500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DEFINITION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The </a:t>
                      </a: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most common hereditary peripheral neuropathy </a:t>
                      </a:r>
                      <a:r>
                        <a:rPr lang="en-US" sz="1400" u="none" cap="none" strike="noStrike"/>
                        <a:t>that predominantly results in motor loss.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SIGNS AND SYMPTOMS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History of frequently sprained ankles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Foot drop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Pes cavus – high-arched feet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Champagne bottle legs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Hammer toes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Distal muscle weakness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Hyporeflexia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MANAGEMENT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Physiotherapy – maintain muscle strength and joint range of motion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Occupational therapy – assist with ADLs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648" name="Google Shape;64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6853" y="4259909"/>
            <a:ext cx="2328097" cy="2295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2773" y="4300892"/>
            <a:ext cx="1985198" cy="2328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5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56" name="Google Shape;656;p59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59"/>
          <p:cNvSpPr txBox="1"/>
          <p:nvPr/>
        </p:nvSpPr>
        <p:spPr>
          <a:xfrm>
            <a:off x="3171713" y="488068"/>
            <a:ext cx="5974873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Duchenne Muscular Dystrophy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58" name="Google Shape;658;p59"/>
          <p:cNvGraphicFramePr/>
          <p:nvPr/>
        </p:nvGraphicFramePr>
        <p:xfrm>
          <a:off x="304800" y="14673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{BC7BD2E2-CEC3-49DB-A0C0-2BF7E0C0155F}</a:tableStyleId>
              </a:tblPr>
              <a:tblGrid>
                <a:gridCol w="1981800"/>
                <a:gridCol w="9574100"/>
              </a:tblGrid>
              <a:tr h="500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DEFINITION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A genetic conditions that cause gradual weakening and wasting of the muscles.</a:t>
                      </a:r>
                      <a:endParaRPr b="1" sz="1400" u="none" cap="none" strike="noStrike"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RISK FACTORS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Male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Family history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CAUSE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X-linked recessive</a:t>
                      </a:r>
                      <a:r>
                        <a:rPr lang="en-US" sz="1400" u="none" cap="none" strike="noStrike"/>
                        <a:t> genetic condition: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Defective gene for </a:t>
                      </a: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dystrophin</a:t>
                      </a:r>
                      <a:r>
                        <a:rPr lang="en-US" sz="1400" u="none" cap="none" strike="noStrike"/>
                        <a:t> on the X chromosome 🡪 muscle is replaced by fat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SIGNS AND SYMPTOMS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/>
                        <a:t>Presents at around age 5, most children cannot walk by age 12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Hypotonia at birth – floppy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Delayed motor milestones – walking difficulties (waddling gait)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Calf pseudohypertrophy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Normal sensation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Diminished tendon reflexes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Gower’s sign – use of hands on their legs to help them stand up due to muscle weakness in the pelvis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INVESTIGATIONS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1</a:t>
                      </a:r>
                      <a:r>
                        <a:rPr baseline="30000" lang="en-US" sz="1400" u="none" cap="none" strike="noStrike"/>
                        <a:t>st</a:t>
                      </a:r>
                      <a:r>
                        <a:rPr lang="en-US" sz="1400" u="none" cap="none" strike="noStrike"/>
                        <a:t> line – serum creatine kinase is raised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Gold standard – muscle biopsy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6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COMPLICATIONS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RADS: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Respiratory failure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Arrhythmias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Dilated cardiomyopathy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Scoliosis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44" name="Google Shape;144;p6"/>
          <p:cNvSpPr txBox="1"/>
          <p:nvPr>
            <p:ph idx="1" type="body"/>
          </p:nvPr>
        </p:nvSpPr>
        <p:spPr>
          <a:xfrm>
            <a:off x="304800" y="1382713"/>
            <a:ext cx="11569148" cy="479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45" name="Google Shape;145;p6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6"/>
          <p:cNvSpPr txBox="1"/>
          <p:nvPr/>
        </p:nvSpPr>
        <p:spPr>
          <a:xfrm>
            <a:off x="4286793" y="480747"/>
            <a:ext cx="3618413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Ischaemic Stroke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6"/>
          <p:cNvSpPr txBox="1"/>
          <p:nvPr/>
        </p:nvSpPr>
        <p:spPr>
          <a:xfrm>
            <a:off x="304800" y="1943667"/>
            <a:ext cx="7081838" cy="738664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IDENTIFICATION TOOLS: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FAST tool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used in the community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ROSIER score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used in the hospital</a:t>
            </a:r>
            <a:endParaRPr/>
          </a:p>
        </p:txBody>
      </p:sp>
      <p:sp>
        <p:nvSpPr>
          <p:cNvPr id="148" name="Google Shape;148;p6"/>
          <p:cNvSpPr txBox="1"/>
          <p:nvPr/>
        </p:nvSpPr>
        <p:spPr>
          <a:xfrm>
            <a:off x="304800" y="1510279"/>
            <a:ext cx="7081838" cy="307777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RISK FACTORS – same as for a TIA! </a:t>
            </a:r>
            <a:endParaRPr/>
          </a:p>
        </p:txBody>
      </p:sp>
      <p:sp>
        <p:nvSpPr>
          <p:cNvPr id="149" name="Google Shape;149;p6"/>
          <p:cNvSpPr txBox="1"/>
          <p:nvPr/>
        </p:nvSpPr>
        <p:spPr>
          <a:xfrm>
            <a:off x="304800" y="2809897"/>
            <a:ext cx="7081838" cy="3754874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MANAGEMENT: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Exclude hypoglycaemia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Immediate non-contrast CT head – exclude haemorrhage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MRI head – gold-standard for identifying vascular territory affected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Aspirin 300 mg daily for 2 weeks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Blood pressure should not be lowered –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not want to reduce perfusion to brain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Admission to a specialist stroke centre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Thrombolysis with ateplase – within 4.5 hours of symptom onset</a:t>
            </a:r>
            <a:endParaRPr/>
          </a:p>
          <a:p>
            <a:pPr indent="-285750" lvl="2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Contra-indications </a:t>
            </a: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active internal bleeding, recent haemorrhage, recent surgery, recent head injury, bleeding disorder/coagulation, stroke &lt;3 months, severe hypertension</a:t>
            </a:r>
            <a:endParaRPr/>
          </a:p>
          <a:p>
            <a:pPr indent="-196850" lvl="2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Mechanical thrombectomy – within 24 hours of symptom onset </a:t>
            </a:r>
            <a:endParaRPr/>
          </a:p>
          <a:p>
            <a:pPr indent="-196850" lvl="2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 driving for at least 1 month following a TIA or stroke, no need to inform DVLA</a:t>
            </a:r>
            <a:endParaRPr/>
          </a:p>
        </p:txBody>
      </p:sp>
      <p:sp>
        <p:nvSpPr>
          <p:cNvPr id="150" name="Google Shape;150;p6"/>
          <p:cNvSpPr txBox="1"/>
          <p:nvPr/>
        </p:nvSpPr>
        <p:spPr>
          <a:xfrm>
            <a:off x="7571807" y="4282331"/>
            <a:ext cx="4329426" cy="1384995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Barthel Index – used to assess degree of functional independence post-stroke: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Feeding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Bathing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Climbing stairs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Bladder/bowel control</a:t>
            </a:r>
            <a:endParaRPr/>
          </a:p>
        </p:txBody>
      </p:sp>
      <p:sp>
        <p:nvSpPr>
          <p:cNvPr id="151" name="Google Shape;151;p6"/>
          <p:cNvSpPr txBox="1"/>
          <p:nvPr/>
        </p:nvSpPr>
        <p:spPr>
          <a:xfrm>
            <a:off x="7544520" y="2998055"/>
            <a:ext cx="4329427" cy="1169551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SECONDARY PREVENTION: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Clopidogrel 75 mg once daily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Artorvastatin 20 – 80 mg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Blood pressure and diabetes control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Reducing modifiable risk factors</a:t>
            </a:r>
            <a:endParaRPr/>
          </a:p>
        </p:txBody>
      </p:sp>
      <p:sp>
        <p:nvSpPr>
          <p:cNvPr id="152" name="Google Shape;152;p6"/>
          <p:cNvSpPr txBox="1"/>
          <p:nvPr/>
        </p:nvSpPr>
        <p:spPr>
          <a:xfrm>
            <a:off x="7513937" y="1498335"/>
            <a:ext cx="4373264" cy="1384995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INVESTIGATIONS: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ECG/ambulatory ECG monitoring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AF 🡪 anticoagulation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Carotid imaging (US/CT/MRI angiogram)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🡪 carotid artery stenosis 🡪 carotid endarterectomy, stenting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6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65" name="Google Shape;665;p60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60"/>
          <p:cNvSpPr txBox="1"/>
          <p:nvPr/>
        </p:nvSpPr>
        <p:spPr>
          <a:xfrm>
            <a:off x="4560994" y="461788"/>
            <a:ext cx="3056759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Brain Tumours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60"/>
          <p:cNvSpPr txBox="1"/>
          <p:nvPr>
            <p:ph idx="1" type="body"/>
          </p:nvPr>
        </p:nvSpPr>
        <p:spPr>
          <a:xfrm>
            <a:off x="318052" y="1382712"/>
            <a:ext cx="11555896" cy="4987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400"/>
              <a:t>Brain tumours can cause a </a:t>
            </a:r>
            <a:r>
              <a:rPr lang="en-US" sz="1400">
                <a:solidFill>
                  <a:schemeClr val="dk1"/>
                </a:solidFill>
              </a:rPr>
              <a:t>raised intra-cranial pressure (ICP):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b="1" lang="en-US" sz="1400">
                <a:solidFill>
                  <a:srgbClr val="FF0000"/>
                </a:solidFill>
              </a:rPr>
              <a:t>Papilloedema –</a:t>
            </a:r>
            <a:r>
              <a:rPr lang="en-US" sz="1400"/>
              <a:t> optic disc swelling 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b="1" lang="en-US" sz="1400">
                <a:solidFill>
                  <a:srgbClr val="FF0000"/>
                </a:solidFill>
              </a:rPr>
              <a:t>Headache –</a:t>
            </a:r>
            <a:r>
              <a:rPr lang="en-US" sz="1400"/>
              <a:t> constant; nocturnal; worse on waking, cough, straining or bending forward; associated with vomiting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400"/>
              <a:t>Most brain tumours in adults are </a:t>
            </a:r>
            <a:r>
              <a:rPr b="1" lang="en-US" sz="1400">
                <a:solidFill>
                  <a:srgbClr val="FF0000"/>
                </a:solidFill>
              </a:rPr>
              <a:t>supratentorial</a:t>
            </a:r>
            <a:r>
              <a:rPr b="1" lang="en-US" sz="1400"/>
              <a:t>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 sz="1400">
                <a:solidFill>
                  <a:srgbClr val="FF0000"/>
                </a:solidFill>
              </a:rPr>
              <a:t>Metastatic (secondary) brain tumours are the most common type of brain tumours</a:t>
            </a:r>
            <a:endParaRPr b="1" sz="1400">
              <a:solidFill>
                <a:srgbClr val="FF0000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 sz="1400">
                <a:solidFill>
                  <a:srgbClr val="FF0000"/>
                </a:solidFill>
              </a:rPr>
              <a:t>Tumours that commonly spread to the brain: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b="1" lang="en-US" sz="1400">
                <a:solidFill>
                  <a:srgbClr val="FF0000"/>
                </a:solidFill>
              </a:rPr>
              <a:t>Lung – most common 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400">
                <a:solidFill>
                  <a:srgbClr val="FF0000"/>
                </a:solidFill>
              </a:rPr>
              <a:t>Breast 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400">
                <a:solidFill>
                  <a:srgbClr val="FF0000"/>
                </a:solidFill>
              </a:rPr>
              <a:t>Bowel 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400">
                <a:solidFill>
                  <a:srgbClr val="FF0000"/>
                </a:solidFill>
              </a:rPr>
              <a:t>Skin (melanoma)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400">
                <a:solidFill>
                  <a:srgbClr val="FF0000"/>
                </a:solidFill>
              </a:rPr>
              <a:t>Kidney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400">
                <a:solidFill>
                  <a:srgbClr val="FF0000"/>
                </a:solidFill>
              </a:rPr>
              <a:t>Glioblastoma multiforme: 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b="1" lang="en-US" sz="1400">
                <a:solidFill>
                  <a:srgbClr val="FF0000"/>
                </a:solidFill>
              </a:rPr>
              <a:t>Most common primary brain tumour </a:t>
            </a:r>
            <a:r>
              <a:rPr lang="en-US" sz="1400"/>
              <a:t>in adults 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400"/>
              <a:t>Associated with a poor prognosis – around 1 year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400"/>
              <a:t>Treated surgically with post-operative chemotherapy and/or radiotherapy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400"/>
              <a:t>Dexamethasone for oedema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400"/>
              <a:t>Menigioma is the second most common primary brain tumour in adults 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61"/>
          <p:cNvSpPr txBox="1"/>
          <p:nvPr/>
        </p:nvSpPr>
        <p:spPr>
          <a:xfrm>
            <a:off x="208200" y="65399"/>
            <a:ext cx="11556000" cy="1259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5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Conclusion   </a:t>
            </a:r>
            <a:endParaRPr b="0" i="0" sz="5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61"/>
          <p:cNvSpPr txBox="1"/>
          <p:nvPr/>
        </p:nvSpPr>
        <p:spPr>
          <a:xfrm>
            <a:off x="850106" y="1708934"/>
            <a:ext cx="6100762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Helpful resources: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PTS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Zero to Finals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BMJ Best Practice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PassMed  </a:t>
            </a:r>
            <a:endParaRPr/>
          </a:p>
          <a:p>
            <a:pPr indent="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Good luck :)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62"/>
          <p:cNvSpPr txBox="1"/>
          <p:nvPr/>
        </p:nvSpPr>
        <p:spPr>
          <a:xfrm>
            <a:off x="2711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0" name="Google Shape;680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8387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p62"/>
          <p:cNvSpPr txBox="1"/>
          <p:nvPr/>
        </p:nvSpPr>
        <p:spPr>
          <a:xfrm>
            <a:off x="4700364" y="79698"/>
            <a:ext cx="2791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62"/>
          <p:cNvSpPr txBox="1"/>
          <p:nvPr/>
        </p:nvSpPr>
        <p:spPr>
          <a:xfrm>
            <a:off x="3647943" y="5609186"/>
            <a:ext cx="538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https://forms.gle/Gc6YWfyQghBGvknj8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3" name="Google Shape;683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06875" y="758223"/>
            <a:ext cx="4578188" cy="4578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Google Shape;688;p63"/>
          <p:cNvPicPr preferRelativeResize="0"/>
          <p:nvPr/>
        </p:nvPicPr>
        <p:blipFill rotWithShape="1">
          <a:blip r:embed="rId3">
            <a:alphaModFix/>
          </a:blip>
          <a:srcRect b="0" l="0" r="3646" t="0"/>
          <a:stretch/>
        </p:blipFill>
        <p:spPr>
          <a:xfrm>
            <a:off x="2998243" y="0"/>
            <a:ext cx="6134099" cy="6858000"/>
          </a:xfrm>
          <a:prstGeom prst="rect">
            <a:avLst/>
          </a:prstGeom>
          <a:noFill/>
          <a:ln cap="flat" cmpd="sng" w="9525">
            <a:solidFill>
              <a:srgbClr val="29326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 txBox="1"/>
          <p:nvPr/>
        </p:nvSpPr>
        <p:spPr>
          <a:xfrm>
            <a:off x="208200" y="65399"/>
            <a:ext cx="11556000" cy="1259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Bamford Classification</a:t>
            </a:r>
            <a:endParaRPr/>
          </a:p>
        </p:txBody>
      </p:sp>
      <p:sp>
        <p:nvSpPr>
          <p:cNvPr id="159" name="Google Shape;159;p7"/>
          <p:cNvSpPr txBox="1"/>
          <p:nvPr>
            <p:ph idx="1" type="body"/>
          </p:nvPr>
        </p:nvSpPr>
        <p:spPr>
          <a:xfrm>
            <a:off x="208199" y="1506971"/>
            <a:ext cx="115559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800"/>
              <a:t>The most commonly used classification for ischaemic stroke – based on presenting symptoms and clinical signs: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Also known as the </a:t>
            </a:r>
            <a:r>
              <a:rPr b="1" lang="en-US" sz="1800">
                <a:solidFill>
                  <a:srgbClr val="FF0000"/>
                </a:solidFill>
              </a:rPr>
              <a:t>Oxford Stroke Classification</a:t>
            </a:r>
            <a:endParaRPr/>
          </a:p>
        </p:txBody>
      </p:sp>
      <p:pic>
        <p:nvPicPr>
          <p:cNvPr id="160" name="Google Shape;16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8144" y="2371126"/>
            <a:ext cx="7735711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"/>
          <p:cNvSpPr txBox="1"/>
          <p:nvPr/>
        </p:nvSpPr>
        <p:spPr>
          <a:xfrm>
            <a:off x="208200" y="65399"/>
            <a:ext cx="11556000" cy="1259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Stroke Territories</a:t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7" name="Google Shape;167;p8"/>
          <p:cNvGraphicFramePr/>
          <p:nvPr/>
        </p:nvGraphicFramePr>
        <p:xfrm>
          <a:off x="403729" y="15214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{9FDE7672-8E18-483D-AB0D-68BF7623A52C}</a:tableStyleId>
              </a:tblPr>
              <a:tblGrid>
                <a:gridCol w="3934375"/>
                <a:gridCol w="3934375"/>
              </a:tblGrid>
              <a:tr h="222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/>
                        <a:t>Site of the lesion</a:t>
                      </a:r>
                      <a:endParaRPr sz="900" u="none" cap="none" strike="noStrike"/>
                    </a:p>
                  </a:txBody>
                  <a:tcPr marT="30225" marB="30225" marR="60425" marL="60425">
                    <a:lnL cap="flat" cmpd="sng" w="12700">
                      <a:solidFill>
                        <a:srgbClr val="0049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40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49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068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/>
                        <a:t>Associated effects</a:t>
                      </a:r>
                      <a:endParaRPr sz="900" u="none" cap="none" strike="noStrike"/>
                    </a:p>
                  </a:txBody>
                  <a:tcPr marT="30225" marB="30225" marR="60425" marL="60425">
                    <a:lnL cap="flat" cmpd="sng" w="12700">
                      <a:solidFill>
                        <a:srgbClr val="0040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40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40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053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DF7"/>
                    </a:solidFill>
                  </a:tcPr>
                </a:tc>
              </a:tr>
              <a:tr h="51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Anterior cerebral artery</a:t>
                      </a:r>
                      <a:endParaRPr sz="900" u="none" cap="none" strike="noStrike"/>
                    </a:p>
                  </a:txBody>
                  <a:tcPr marT="30225" marB="30225" marR="60425" marL="60425">
                    <a:lnL cap="flat" cmpd="sng" w="12700">
                      <a:solidFill>
                        <a:srgbClr val="B068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053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068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04D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Contralateral hemiparesis and sensory loss, lower extremity &gt; upper</a:t>
                      </a:r>
                      <a:endParaRPr/>
                    </a:p>
                  </a:txBody>
                  <a:tcPr marT="30225" marB="30225" marR="60425" marL="60425">
                    <a:lnL cap="flat" cmpd="sng" w="12700">
                      <a:solidFill>
                        <a:srgbClr val="4053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053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053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049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956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Middle cerebral artery</a:t>
                      </a:r>
                      <a:endParaRPr sz="900" u="none" cap="none" strike="noStrike"/>
                    </a:p>
                  </a:txBody>
                  <a:tcPr marT="30225" marB="30225" marR="60425" marL="60425">
                    <a:lnL cap="flat" cmpd="sng" w="12700">
                      <a:solidFill>
                        <a:srgbClr val="C04D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049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04D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05A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Contralateral hemiparesis and sensory loss, upper extremity &gt; lower</a:t>
                      </a:r>
                      <a:br>
                        <a:rPr lang="en-US" sz="900" u="none" cap="none" strike="noStrike"/>
                      </a:br>
                      <a:r>
                        <a:rPr lang="en-US" sz="900" u="none" cap="none" strike="noStrike"/>
                        <a:t>Contralateral homonymous hemianopia</a:t>
                      </a:r>
                      <a:br>
                        <a:rPr lang="en-US" sz="900" u="none" cap="none" strike="noStrike"/>
                      </a:br>
                      <a:r>
                        <a:rPr lang="en-US" sz="900" u="none" cap="none" strike="noStrike"/>
                        <a:t>Aphasia</a:t>
                      </a:r>
                      <a:endParaRPr/>
                    </a:p>
                  </a:txBody>
                  <a:tcPr marT="30225" marB="30225" marR="60425" marL="60425">
                    <a:lnL cap="flat" cmpd="sng" w="12700">
                      <a:solidFill>
                        <a:srgbClr val="9049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049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049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069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</a:tr>
              <a:tr h="51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Posterior cerebral artery</a:t>
                      </a:r>
                      <a:endParaRPr sz="900" u="none" cap="none" strike="noStrike"/>
                    </a:p>
                  </a:txBody>
                  <a:tcPr marT="30225" marB="30225" marR="60425" marL="60425">
                    <a:lnL cap="flat" cmpd="sng" w="12700">
                      <a:solidFill>
                        <a:srgbClr val="505A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069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05A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068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Contralateral homonymous hemianopia with macular sparing</a:t>
                      </a:r>
                      <a:br>
                        <a:rPr lang="en-US" sz="900" u="none" cap="none" strike="noStrike"/>
                      </a:br>
                      <a:r>
                        <a:rPr lang="en-US" sz="900" u="none" cap="none" strike="noStrike"/>
                        <a:t>Visual agnosia</a:t>
                      </a:r>
                      <a:endParaRPr/>
                    </a:p>
                  </a:txBody>
                  <a:tcPr marT="30225" marB="30225" marR="60425" marL="60425">
                    <a:lnL cap="flat" cmpd="sng" w="12700">
                      <a:solidFill>
                        <a:srgbClr val="5069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069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069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055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1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Weber's syndrome (branches of the posterior cerebral artery that supply the midbrain)</a:t>
                      </a:r>
                      <a:endParaRPr sz="900" u="none" cap="none" strike="noStrike"/>
                    </a:p>
                  </a:txBody>
                  <a:tcPr marT="30225" marB="30225" marR="60425" marL="60425">
                    <a:lnL cap="flat" cmpd="sng" w="12700">
                      <a:solidFill>
                        <a:srgbClr val="5068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055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068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060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Ipsilateral CN III palsy</a:t>
                      </a:r>
                      <a:br>
                        <a:rPr lang="en-US" sz="900" u="none" cap="none" strike="noStrike"/>
                      </a:br>
                      <a:r>
                        <a:rPr lang="en-US" sz="900" u="none" cap="none" strike="noStrike"/>
                        <a:t>Contralateral weakness of upper and lower extremity</a:t>
                      </a:r>
                      <a:endParaRPr/>
                    </a:p>
                  </a:txBody>
                  <a:tcPr marT="30225" marB="30225" marR="60425" marL="60425">
                    <a:lnL cap="flat" cmpd="sng" w="12700">
                      <a:solidFill>
                        <a:srgbClr val="7055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055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055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040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</a:tr>
              <a:tr h="80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Posterior inferior cerebellar artery (lateral medullary syndrome, Wallenberg syndrome)</a:t>
                      </a:r>
                      <a:endParaRPr/>
                    </a:p>
                  </a:txBody>
                  <a:tcPr marT="30225" marB="30225" marR="60425" marL="60425">
                    <a:lnL cap="flat" cmpd="sng" w="12700">
                      <a:solidFill>
                        <a:srgbClr val="6060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040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060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062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Ipsilateral: facial pain and temperature loss</a:t>
                      </a:r>
                      <a:br>
                        <a:rPr lang="en-US" sz="900" u="none" cap="none" strike="noStrike"/>
                      </a:br>
                      <a:r>
                        <a:rPr lang="en-US" sz="900" u="none" cap="none" strike="noStrike"/>
                        <a:t>Contralateral: limb/torso pain and temperature loss</a:t>
                      </a:r>
                      <a:br>
                        <a:rPr lang="en-US" sz="900" u="none" cap="none" strike="noStrike"/>
                      </a:br>
                      <a:r>
                        <a:rPr lang="en-US" sz="900" u="none" cap="none" strike="noStrike"/>
                        <a:t>Ataxia, nystagmus</a:t>
                      </a:r>
                      <a:endParaRPr/>
                    </a:p>
                  </a:txBody>
                  <a:tcPr marT="30225" marB="30225" marR="60425" marL="60425">
                    <a:lnL cap="flat" cmpd="sng" w="12700">
                      <a:solidFill>
                        <a:srgbClr val="B040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040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040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045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59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Anterior inferior cerebellar artery (lateral pontine syndrome)</a:t>
                      </a:r>
                      <a:endParaRPr/>
                    </a:p>
                  </a:txBody>
                  <a:tcPr marT="30225" marB="30225" marR="60425" marL="60425">
                    <a:lnL cap="flat" cmpd="sng" w="12700">
                      <a:solidFill>
                        <a:srgbClr val="5062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045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062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04D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Symptoms are similar to Wallenberg's (see above), but:</a:t>
                      </a:r>
                      <a:br>
                        <a:rPr lang="en-US" sz="900" u="none" cap="none" strike="noStrike"/>
                      </a:br>
                      <a:r>
                        <a:rPr lang="en-US" sz="900" u="none" cap="none" strike="noStrike"/>
                        <a:t>Ipsilateral: facial paralysis and deafness</a:t>
                      </a:r>
                      <a:endParaRPr/>
                    </a:p>
                  </a:txBody>
                  <a:tcPr marT="30225" marB="30225" marR="60425" marL="60425">
                    <a:lnL cap="flat" cmpd="sng" w="12700">
                      <a:solidFill>
                        <a:srgbClr val="8045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045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045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011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</a:tr>
              <a:tr h="222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Retinal/ophthalmic artery</a:t>
                      </a:r>
                      <a:endParaRPr sz="900" u="none" cap="none" strike="noStrike"/>
                    </a:p>
                  </a:txBody>
                  <a:tcPr marT="30225" marB="30225" marR="60425" marL="60425">
                    <a:lnL cap="flat" cmpd="sng" w="12700">
                      <a:solidFill>
                        <a:srgbClr val="904D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011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04D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03F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Amaurosis fugax</a:t>
                      </a:r>
                      <a:endParaRPr sz="900" u="none" cap="none" strike="noStrike"/>
                    </a:p>
                  </a:txBody>
                  <a:tcPr marT="30225" marB="30225" marR="60425" marL="60425">
                    <a:lnL cap="flat" cmpd="sng" w="12700">
                      <a:solidFill>
                        <a:srgbClr val="F011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011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011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00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22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Basilar artery</a:t>
                      </a:r>
                      <a:endParaRPr sz="900" u="none" cap="none" strike="noStrike"/>
                    </a:p>
                  </a:txBody>
                  <a:tcPr marT="30225" marB="30225" marR="60425" marL="60425">
                    <a:lnL cap="flat" cmpd="sng" w="12700">
                      <a:solidFill>
                        <a:srgbClr val="603F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00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03F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03F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'Locked-in' syndrome</a:t>
                      </a:r>
                      <a:endParaRPr/>
                    </a:p>
                  </a:txBody>
                  <a:tcPr marT="30225" marB="30225" marR="60425" marL="60425">
                    <a:lnL cap="flat" cmpd="sng" w="12700">
                      <a:solidFill>
                        <a:srgbClr val="A00E0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00E0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00E0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00E0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168" name="Google Shape;168;p8"/>
          <p:cNvSpPr txBox="1"/>
          <p:nvPr/>
        </p:nvSpPr>
        <p:spPr>
          <a:xfrm>
            <a:off x="8558212" y="3105805"/>
            <a:ext cx="326563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Lacunar strokes present with either: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Isolated hemiparesis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Hemisensory loss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Hemiparesis with limb ataxia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75" name="Google Shape;175;p9"/>
          <p:cNvSpPr txBox="1"/>
          <p:nvPr>
            <p:ph idx="1" type="body"/>
          </p:nvPr>
        </p:nvSpPr>
        <p:spPr>
          <a:xfrm>
            <a:off x="304800" y="1382713"/>
            <a:ext cx="11569148" cy="479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400"/>
              <a:t>Haemorrhagic strokes can result in a </a:t>
            </a:r>
            <a:r>
              <a:rPr b="1" lang="en-US" sz="1400">
                <a:solidFill>
                  <a:srgbClr val="FF0000"/>
                </a:solidFill>
              </a:rPr>
              <a:t>raised intra-cranial pressure (ICP):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400"/>
              <a:t>The body’s response 🡪 </a:t>
            </a:r>
            <a:r>
              <a:rPr b="1" lang="en-US" sz="1400">
                <a:solidFill>
                  <a:srgbClr val="FF0000"/>
                </a:solidFill>
              </a:rPr>
              <a:t>Cushing’s triad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4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400"/>
              <a:t>A raised ICP can be treated with </a:t>
            </a:r>
            <a:r>
              <a:rPr b="1" lang="en-US" sz="1400">
                <a:solidFill>
                  <a:srgbClr val="FF0000"/>
                </a:solidFill>
              </a:rPr>
              <a:t>mannitol </a:t>
            </a:r>
            <a:r>
              <a:rPr lang="en-US" sz="1400"/>
              <a:t>– osmotic diuretic </a:t>
            </a:r>
            <a:endParaRPr sz="1000"/>
          </a:p>
        </p:txBody>
      </p:sp>
      <p:sp>
        <p:nvSpPr>
          <p:cNvPr id="176" name="Google Shape;176;p9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9"/>
          <p:cNvSpPr txBox="1"/>
          <p:nvPr/>
        </p:nvSpPr>
        <p:spPr>
          <a:xfrm>
            <a:off x="3332269" y="488068"/>
            <a:ext cx="5514209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Haemorrhage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687" y="3198742"/>
            <a:ext cx="5875175" cy="2991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9749" y="1518448"/>
            <a:ext cx="4844726" cy="5050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000000"/>
      </a:dk1>
      <a:lt1>
        <a:srgbClr val="F8F4E4"/>
      </a:lt1>
      <a:dk2>
        <a:srgbClr val="44546A"/>
      </a:dk2>
      <a:lt2>
        <a:srgbClr val="F8F4E4"/>
      </a:lt2>
      <a:accent1>
        <a:srgbClr val="D7B5C6"/>
      </a:accent1>
      <a:accent2>
        <a:srgbClr val="9A8AFA"/>
      </a:accent2>
      <a:accent3>
        <a:srgbClr val="E9D1F7"/>
      </a:accent3>
      <a:accent4>
        <a:srgbClr val="8496B0"/>
      </a:accent4>
      <a:accent5>
        <a:srgbClr val="48A1FA"/>
      </a:accent5>
      <a:accent6>
        <a:srgbClr val="F7CBAC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