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</p:sldIdLst>
  <p:sldSz cy="6858000" cx="12192000"/>
  <p:notesSz cx="6858000" cy="9144000"/>
  <p:embeddedFontLst>
    <p:embeddedFont>
      <p:font typeface="Radley"/>
      <p:regular r:id="rId76"/>
      <p: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8" roundtripDataSignature="AMtx7mjD205lORuqquqBt9pIpB4khTeO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font" Target="fonts/Radley-italic.fntdata"/><Relationship Id="rId32" Type="http://schemas.openxmlformats.org/officeDocument/2006/relationships/slide" Target="slides/slide28.xml"/><Relationship Id="rId76" Type="http://schemas.openxmlformats.org/officeDocument/2006/relationships/font" Target="fonts/Radley-regular.fntdata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8" Type="http://customschemas.google.com/relationships/presentationmetadata" Target="metadata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6" name="Google Shape;8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ea469d234_0_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3ea469d23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13ea469d234_0_4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6cee6a3a0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36cee6a3a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136cee6a3a0_0_2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3ea469d23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3ea469d2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3ea469d234_0_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dcdfb94cd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dcdfb94c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13dcdfb94cd_0_2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dcdfb94cd_0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3dcdfb94c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13dcdfb94cd_0_4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3e2bb602b5_0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3e2bb602b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13e2bb602b5_0_4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dcdfb94cd_0_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dcdfb94c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13dcdfb94cd_0_6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dcdfb94cd_0_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3dcdfb94c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13dcdfb94cd_0_5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dcdfb94cd_0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3dcdfb94c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13dcdfb94cd_0_69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dcdfb94cd_0_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dcdfb94c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3dcdfb94cd_0_9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dcdfb94cd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dcdfb94c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13dcdfb94cd_0_76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3dcdfb94cd_0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3dcdfb94c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3dcdfb94cd_0_83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dcdfb94cd_0_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dcdfb94c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13dcdfb94cd_0_102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dcdfb94cd_0_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3dcdfb94cd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13dcdfb94cd_0_109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dcdfb94cd_0_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3dcdfb94cd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13dcdfb94cd_0_13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e2bb602b5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3e2bb602b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13e2bb602b5_0_53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36cf14037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36cf1403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136cf14037c_0_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3dcdfb94cd_0_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3dcdfb94cd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13dcdfb94cd_0_11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3dcdfb94cd_0_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3dcdfb94cd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13dcdfb94cd_0_14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3ea469d234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3ea469d23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13ea469d234_0_59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3ea469d234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3ea469d23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13ea469d234_0_53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ea469d234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ea469d23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13ea469d234_0_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3dcdfb94cd_0_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3dcdfb94cd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13dcdfb94cd_0_12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3ea469d234_0_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3ea469d23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13ea469d234_0_7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3dcdfb94cd_0_1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3dcdfb94cd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13dcdfb94cd_0_13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3ea469d234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3ea469d23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13ea469d234_0_2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3ea469d234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3ea469d23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13ea469d234_0_1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3dcdfb94cd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3dcdfb94c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13dcdfb94cd_0_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3dcdfb94c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3dcdfb94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13dcdfb94cd_0_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36cee6a340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36cee6a34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136cee6a340_0_3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bf8abc36a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3bf8abc36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13bf8abc36a_0_32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3dcdfb94cd_0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3dcdfb94c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13dcdfb94cd_0_3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3dcdfb94cd_0_1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3dcdfb94cd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13dcdfb94cd_0_153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3dcdfb94cd_0_1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3dcdfb94cd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13dcdfb94cd_0_16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3dcdfb94cd_0_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3dcdfb94cd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13dcdfb94cd_0_169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e2bb602b5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e2bb602b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13e2bb602b5_0_6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3e2bb602b5_0_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3e2bb602b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g13e2bb602b5_0_6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3e2bb602b5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3e2bb602b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13e2bb602b5_0_7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3e2bb602b5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3e2bb602b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13e2bb602b5_0_2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3e1f10b2cd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3e1f10b2c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13e1f10b2cd_0_3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e1f10b2cd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e1f10b2c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13e1f10b2cd_0_1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bf8abc36a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bf8abc36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13bf8abc36a_0_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3e1f10b2cd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3e1f10b2c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13e1f10b2cd_0_1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3e1f10b2cd_0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13e1f10b2c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g13e1f10b2cd_0_11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3e153eb85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3e153eb8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g13e153eb85c_0_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3e153eb85c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3e153eb85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13e153eb85c_0_1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3e153eb85c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3e153eb85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13e153eb85c_0_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3e1f10b2cd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3e1f10b2c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g13e1f10b2cd_0_3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3ea469d234_0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3ea469d234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13ea469d234_0_12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3ea469d234_0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3ea469d23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13ea469d234_0_79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3ea469d234_0_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3ea469d23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g13ea469d234_0_8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3ea469d234_0_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3ea469d23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13ea469d234_0_9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bf8abc36a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3bf8abc36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13bf8abc36a_0_1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3e2bb602b5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3e2bb602b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13e2bb602b5_0_1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3e2bb602b5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3e2bb602b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g13e2bb602b5_0_1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3e2bb602b5_0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3e2bb602b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13e2bb602b5_0_2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3ea469d234_0_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3ea469d23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g13ea469d234_0_97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3ea469d234_0_1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3ea469d23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g13ea469d234_0_103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3e2bb602b5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3e2bb602b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g13e2bb602b5_0_3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3ea469d234_0_1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13ea469d234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g13ea469d234_0_115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3e1f10b2cd_0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3e1f10b2c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g13e1f10b2cd_0_49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93" name="Google Shape;69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3e1f10b2cd_0_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13e1f10b2c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g13e1f10b2cd_0_7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dcdfb94cd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3dcdfb94c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13dcdfb94cd_0_1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11" name="Google Shape;71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21" name="Google Shape;72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dcdfb94cd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dcdfb94c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13dcdfb94cd_0_2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3ea469d234_0_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3ea469d23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3ea469d234_0_121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" name="Google Shape;3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3.jpg"/><Relationship Id="rId7" Type="http://schemas.openxmlformats.org/officeDocument/2006/relationships/image" Target="../media/image13.jpg"/><Relationship Id="rId8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png"/><Relationship Id="rId4" Type="http://schemas.openxmlformats.org/officeDocument/2006/relationships/image" Target="../media/image56.png"/><Relationship Id="rId5" Type="http://schemas.openxmlformats.org/officeDocument/2006/relationships/image" Target="../media/image4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jpg"/><Relationship Id="rId4" Type="http://schemas.openxmlformats.org/officeDocument/2006/relationships/image" Target="../media/image44.jpg"/><Relationship Id="rId5" Type="http://schemas.openxmlformats.org/officeDocument/2006/relationships/image" Target="../media/image4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2.jpg"/><Relationship Id="rId6" Type="http://schemas.openxmlformats.org/officeDocument/2006/relationships/image" Target="../media/image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1.png"/><Relationship Id="rId4" Type="http://schemas.openxmlformats.org/officeDocument/2006/relationships/image" Target="../media/image55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1.png"/><Relationship Id="rId4" Type="http://schemas.openxmlformats.org/officeDocument/2006/relationships/image" Target="../media/image57.png"/><Relationship Id="rId5" Type="http://schemas.openxmlformats.org/officeDocument/2006/relationships/image" Target="../media/image6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/>
        </p:nvSpPr>
        <p:spPr>
          <a:xfrm>
            <a:off x="5401733" y="5046132"/>
            <a:ext cx="1744133" cy="629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5061475" y="5675530"/>
            <a:ext cx="2734500" cy="64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293267"/>
                </a:solidFill>
                <a:latin typeface="Calibri"/>
                <a:ea typeface="Calibri"/>
                <a:cs typeface="Calibri"/>
                <a:sym typeface="Calibri"/>
              </a:rPr>
              <a:t>2022/2023</a:t>
            </a:r>
            <a:endParaRPr b="1" i="0" sz="3200" u="none" cap="none" strike="noStrike">
              <a:solidFill>
                <a:srgbClr val="2932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9633" y="450064"/>
            <a:ext cx="4192731" cy="4192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91" name="Google Shape;9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8035" y="-875912"/>
            <a:ext cx="7475929" cy="7475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ea469d234_0_45"/>
          <p:cNvSpPr txBox="1"/>
          <p:nvPr>
            <p:ph type="title"/>
          </p:nvPr>
        </p:nvSpPr>
        <p:spPr>
          <a:xfrm>
            <a:off x="265675" y="9351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Extra bits to look out for!</a:t>
            </a:r>
            <a:endParaRPr sz="3000"/>
          </a:p>
        </p:txBody>
      </p:sp>
      <p:sp>
        <p:nvSpPr>
          <p:cNvPr id="175" name="Google Shape;175;g13ea469d234_0_45"/>
          <p:cNvSpPr txBox="1"/>
          <p:nvPr>
            <p:ph idx="1" type="body"/>
          </p:nvPr>
        </p:nvSpPr>
        <p:spPr>
          <a:xfrm>
            <a:off x="814600" y="2156425"/>
            <a:ext cx="104754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</a:t>
            </a:r>
            <a:r>
              <a:rPr lang="en-US"/>
              <a:t>horea (Huntington's)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Myoclonus (epilepsy)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Tardive dyskinesia (protrusion of lip, lip-smacking, grimacing) - (antipsychotics, antiemetics)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Pseudoathetosis (failure of proprioception)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Hypomimia (parkinsons)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Ptosis and frontal balding (myotonic dystrophy)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Ophthalmoplegia (multiple sclerosis and myasthenia gravis)</a:t>
            </a:r>
            <a:endParaRPr/>
          </a:p>
        </p:txBody>
      </p:sp>
      <p:sp>
        <p:nvSpPr>
          <p:cNvPr id="176" name="Google Shape;176;g13ea469d234_0_45"/>
          <p:cNvSpPr txBox="1"/>
          <p:nvPr/>
        </p:nvSpPr>
        <p:spPr>
          <a:xfrm>
            <a:off x="311400" y="201438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13ea469d234_0_45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13ea469d234_0_45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Inspection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36cee6a3a0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Pseudoathetosis            Hypomimia                Ptosis  </a:t>
            </a:r>
            <a:endParaRPr/>
          </a:p>
        </p:txBody>
      </p:sp>
      <p:pic>
        <p:nvPicPr>
          <p:cNvPr id="185" name="Google Shape;185;g136cee6a3a0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474863"/>
            <a:ext cx="285750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36cee6a3a0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0688" y="2433625"/>
            <a:ext cx="229552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136cee6a3a0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4563" y="2321463"/>
            <a:ext cx="3343275" cy="13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36cee6a3a0_0_20"/>
          <p:cNvSpPr txBox="1"/>
          <p:nvPr/>
        </p:nvSpPr>
        <p:spPr>
          <a:xfrm>
            <a:off x="311400" y="201438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136cee6a3a0_0_20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Inspection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g136cee6a3a0_0_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200" y="5024513"/>
            <a:ext cx="2743200" cy="16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136cee6a3a0_0_20"/>
          <p:cNvSpPr txBox="1"/>
          <p:nvPr/>
        </p:nvSpPr>
        <p:spPr>
          <a:xfrm>
            <a:off x="838200" y="4408925"/>
            <a:ext cx="274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Ophthalmoplegia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g136cee6a3a0_0_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2313" y="4660563"/>
            <a:ext cx="2295525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136cee6a3a0_0_20"/>
          <p:cNvSpPr txBox="1"/>
          <p:nvPr/>
        </p:nvSpPr>
        <p:spPr>
          <a:xfrm>
            <a:off x="8262313" y="4044963"/>
            <a:ext cx="274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Myoclonus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g136cee6a3a0_0_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7025" y="5024525"/>
            <a:ext cx="2743200" cy="16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136cee6a3a0_0_20"/>
          <p:cNvSpPr txBox="1"/>
          <p:nvPr/>
        </p:nvSpPr>
        <p:spPr>
          <a:xfrm>
            <a:off x="4737013" y="4424338"/>
            <a:ext cx="274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Chorea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13ea469d23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175" y="2305700"/>
            <a:ext cx="4531375" cy="28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13ea469d23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2350" y="2543920"/>
            <a:ext cx="3547650" cy="237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13ea469d234_0_0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13ea469d234_0_0"/>
          <p:cNvSpPr txBox="1"/>
          <p:nvPr/>
        </p:nvSpPr>
        <p:spPr>
          <a:xfrm>
            <a:off x="977365" y="487975"/>
            <a:ext cx="971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Make it obvious to look out for surroundings!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3dcdfb94cd_0_2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13dcdfb94cd_0_21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3dcdfb94cd_0_21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of the following is NOT a sign of an upper motor lesion?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Positive babinski sign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Hyperreflexia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Tongue </a:t>
            </a:r>
            <a:r>
              <a:rPr lang="en-US"/>
              <a:t>fasciculations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Extensor &gt; Flexor weakness in arms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3dcdfb94cd_0_4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13dcdfb94cd_0_47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13dcdfb94cd_0_47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of the following is NOT a sign of an upper motor lesion?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Positive babinski sign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Hyperreflexia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b="1" lang="en-US"/>
              <a:t>Tongue fasciculations</a:t>
            </a:r>
            <a:endParaRPr b="1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Extensor &gt; Flexor weakness in arms</a:t>
            </a:r>
            <a:endParaRPr/>
          </a:p>
        </p:txBody>
      </p:sp>
      <p:sp>
        <p:nvSpPr>
          <p:cNvPr id="221" name="Google Shape;221;g13dcdfb94cd_0_47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3e2bb602b5_0_44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13e2bb602b5_0_44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g13e2bb602b5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700" y="1999875"/>
            <a:ext cx="6992449" cy="403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13e2bb602b5_0_44"/>
          <p:cNvSpPr txBox="1"/>
          <p:nvPr/>
        </p:nvSpPr>
        <p:spPr>
          <a:xfrm>
            <a:off x="1234500" y="449700"/>
            <a:ext cx="947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Differentiating between UMN AND LMN lesions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dcdfb94cd_0_6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13dcdfb94cd_0_61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Tone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13dcdfb94cd_0_61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Assess muscle tone in muscle groups of upper limb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Support patient’s arm by holding their elbow and hand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Assess range of </a:t>
            </a:r>
            <a:r>
              <a:rPr lang="en-US"/>
              <a:t>movement</a:t>
            </a:r>
            <a:r>
              <a:rPr lang="en-US"/>
              <a:t> in shoulder (circumduction), elbow (flexion/extension) and  wrist (circumduction)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Focus on signs - hyper/hypotonia, spasticity vs rigidity, cogwheeling</a:t>
            </a:r>
            <a:endParaRPr/>
          </a:p>
        </p:txBody>
      </p:sp>
      <p:pic>
        <p:nvPicPr>
          <p:cNvPr descr="Upper Limb Neurological Examination - OSCE Guide | Geeky Medics" id="239" name="Google Shape;239;g13dcdfb94cd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0100" y="4700897"/>
            <a:ext cx="3133901" cy="176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3dcdfb94cd_0_54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13dcdfb94cd_0_54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Spasticity vs Rigidity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13dcdfb94cd_0_54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Purpose of tone assessment - muscle movement and uneven resistance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Spasticity (pyramidal tract lesion) such as in stroke - </a:t>
            </a:r>
            <a:r>
              <a:rPr lang="en-US"/>
              <a:t>resistance</a:t>
            </a:r>
            <a:r>
              <a:rPr lang="en-US"/>
              <a:t> is the same in all velocities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Rigidity (extrapyramidal lesion) in Parkinson’s disease – resistance falls with increased velocity </a:t>
            </a:r>
            <a:endParaRPr/>
          </a:p>
        </p:txBody>
      </p:sp>
      <p:pic>
        <p:nvPicPr>
          <p:cNvPr id="248" name="Google Shape;248;g13dcdfb94cd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350" y="4059750"/>
            <a:ext cx="4694099" cy="264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dcdfb94cd_0_69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13dcdfb94cd_0_69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13dcdfb94cd_0_69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Assess strength of muscles against resistance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Shoulder ABduction (C5)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Shoulder ADduction (C6/7)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Shoulder flexion  + extension 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Elbow flexion (C5/6) + extension (C7) + pronation + supination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Wrist flexion (C6/7) + extension (C6)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Finger abduction (T1) + extension(C7) + flexion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Thumb abduction(T1)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3dcdfb94cd_0_90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13dcdfb94cd_0_90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Myotomes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g13dcdfb94cd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638" y="1525138"/>
            <a:ext cx="5170486" cy="5170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/>
              <a:t>     </a:t>
            </a:r>
            <a:endParaRPr/>
          </a:p>
        </p:txBody>
      </p:sp>
      <p:sp>
        <p:nvSpPr>
          <p:cNvPr id="98" name="Google Shape;98;p3"/>
          <p:cNvSpPr txBox="1"/>
          <p:nvPr>
            <p:ph idx="1" type="body"/>
          </p:nvPr>
        </p:nvSpPr>
        <p:spPr>
          <a:xfrm>
            <a:off x="1981200" y="2981326"/>
            <a:ext cx="8229600" cy="3144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/>
              <a:t>Phase 2b Revision Session</a:t>
            </a:r>
            <a:endParaRPr/>
          </a:p>
          <a:p>
            <a:pPr indent="-342900" lvl="0" marL="3429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/>
          </a:p>
          <a:p>
            <a:pPr indent="-342900" lvl="0" marL="3429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/>
              <a:t>Zahra Cader and Udit Gupta</a:t>
            </a:r>
            <a:endParaRPr/>
          </a:p>
          <a:p>
            <a:pPr indent="-342900" lvl="0" marL="3429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/>
              <a:t>Tuesday, 26th July/6pm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]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424069" y="475985"/>
            <a:ext cx="11383617" cy="1505214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469175" y="605275"/>
            <a:ext cx="113385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Neurological examination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dcdfb94cd_0_76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13dcdfb94cd_0_76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13dcdfb94cd_0_76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Shoulder movements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g13dcdfb94cd_0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6450" y="2226125"/>
            <a:ext cx="8904349" cy="419377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3dcdfb94cd_0_76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dcdfb94cd_0_83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13dcdfb94cd_0_83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13dcdfb94cd_0_83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Elbow </a:t>
            </a:r>
            <a:r>
              <a:rPr lang="en-US"/>
              <a:t>movements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g13dcdfb94cd_0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063" y="2302309"/>
            <a:ext cx="4917175" cy="431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13dcdfb94cd_0_83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dcdfb94cd_0_102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13dcdfb94cd_0_102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13dcdfb94cd_0_102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Wrist movements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g13dcdfb94cd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725" y="2289030"/>
            <a:ext cx="4694100" cy="358577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13dcdfb94cd_0_102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3dcdfb94cd_0_109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13dcdfb94cd_0_109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13dcdfb94cd_0_109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Finger and Thumb movements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g13dcdfb94cd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7200" y="2695325"/>
            <a:ext cx="4986774" cy="28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13dcdfb94cd_0_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84" y="2695325"/>
            <a:ext cx="5937191" cy="28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13dcdfb94cd_0_109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3dcdfb94cd_0_138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13dcdfb94cd_0_138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13dcdfb94cd_0_138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MRC power scale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5/5 - movement against gravity and full power against resistance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4/5</a:t>
            </a:r>
            <a:r>
              <a:rPr lang="en-US"/>
              <a:t> - movement against gravity but not full resistance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3/5</a:t>
            </a:r>
            <a:r>
              <a:rPr lang="en-US"/>
              <a:t> </a:t>
            </a:r>
            <a:r>
              <a:rPr lang="en-US"/>
              <a:t>- muscle contraction with active movement without resistance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2/5</a:t>
            </a:r>
            <a:r>
              <a:rPr lang="en-US"/>
              <a:t> - muscle contraction with active movement only when gravity is eliminated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1/5 - slight muscle contraction but no movement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0/5 - no muscle contraction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3e2bb602b5_0_53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13e2bb602b5_0_53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13e2bb602b5_0_53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the correct nerve root for the biceps reflex?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C7-C8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C4-C5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C5-C6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L3-L4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36cf14037c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is the correct nerve root for the biceps reflex?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C7-C8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C4-C5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b="1" lang="en-US"/>
              <a:t>C5-C6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L3-L4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136cf14037c_0_0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136cf14037c_0_0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3dcdfb94cd_0_11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13dcdfb94cd_0_117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13dcdfb94cd_0_117"/>
          <p:cNvSpPr txBox="1"/>
          <p:nvPr>
            <p:ph idx="1" type="body"/>
          </p:nvPr>
        </p:nvSpPr>
        <p:spPr>
          <a:xfrm>
            <a:off x="1526275" y="163052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Explain to the patient you are going to tap gently on their arm with a tendon hammer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Patients upper arm should be completely relaxed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Hold tendon hammer handle at its end to allow gravity to aid a good swing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Reinforcement manoeuvre - asking patient to clench teeth together while simultaneously tapping on tendon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dcdfb94cd_0_145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13dcdfb94cd_0_145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13dcdfb94cd_0_145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Biceps (C5/C6)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g13dcdfb94cd_0_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2430600"/>
            <a:ext cx="9086850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13dcdfb94cd_0_145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3ea469d234_0_59"/>
          <p:cNvSpPr txBox="1"/>
          <p:nvPr>
            <p:ph idx="1" type="body"/>
          </p:nvPr>
        </p:nvSpPr>
        <p:spPr>
          <a:xfrm>
            <a:off x="838200" y="14373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Supinator (C5/C6) </a:t>
            </a:r>
            <a:endParaRPr/>
          </a:p>
        </p:txBody>
      </p:sp>
      <p:pic>
        <p:nvPicPr>
          <p:cNvPr descr="Upper Limb Neuro Examination | Clinical Examinations | In2Med" id="354" name="Google Shape;354;g13ea469d234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9525" y="1853925"/>
            <a:ext cx="5095149" cy="48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13ea469d234_0_59"/>
          <p:cNvSpPr txBox="1"/>
          <p:nvPr/>
        </p:nvSpPr>
        <p:spPr>
          <a:xfrm>
            <a:off x="311400" y="19366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13ea469d234_0_59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13ea469d234_0_59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idx="1" type="body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General tips about neurological examination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Recap upper and lower limb neuro exam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Clinical application of examination findings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304800" y="239713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Aims and Objectives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0200" y="3814400"/>
            <a:ext cx="3263676" cy="282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3ea469d234_0_5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Triceps (C7/C8)</a:t>
            </a:r>
            <a:endParaRPr/>
          </a:p>
        </p:txBody>
      </p:sp>
      <p:pic>
        <p:nvPicPr>
          <p:cNvPr descr="The Precise Neurological Exam" id="364" name="Google Shape;364;g13ea469d234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400" y="2638575"/>
            <a:ext cx="5569199" cy="372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3ea469d234_0_53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13ea469d234_0_53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13ea469d234_0_53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3ea469d234_0_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Hyperreflexia vs Hyporeflexia </a:t>
            </a:r>
            <a:endParaRPr/>
          </a:p>
        </p:txBody>
      </p:sp>
      <p:sp>
        <p:nvSpPr>
          <p:cNvPr id="374" name="Google Shape;374;g13ea469d234_0_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Hyperreflexia - UMN lesions (stroke, spinal cord injury)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Hyporeflexia - LMN lesions (brachial plexus pathology or peripheral nerve injuries)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Pendular - cerebellar disease (means less brisk and slower in their rise and fall) </a:t>
            </a:r>
            <a:endParaRPr/>
          </a:p>
        </p:txBody>
      </p:sp>
      <p:sp>
        <p:nvSpPr>
          <p:cNvPr id="375" name="Google Shape;375;g13ea469d234_0_8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13ea469d234_0_8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13ea469d234_0_8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3dcdfb94cd_0_124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g13dcdfb94cd_0_124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13dcdfb94cd_0_124"/>
          <p:cNvSpPr txBox="1"/>
          <p:nvPr>
            <p:ph idx="1" type="body"/>
          </p:nvPr>
        </p:nvSpPr>
        <p:spPr>
          <a:xfrm>
            <a:off x="434450" y="166085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Finger to nose test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Dysmetria - patient missing target by over/undershooting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Intention tremor - becomes apparent as patients finger approaches yours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(both are suggestive of ipsilateral cerebellar pathology)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erebellar Examination — Medistudents" id="386" name="Google Shape;386;g13dcdfb94cd_0_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700" y="3577849"/>
            <a:ext cx="4085251" cy="306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3ea469d234_0_7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Dysdiadochokinesia</a:t>
            </a:r>
            <a:endParaRPr/>
          </a:p>
        </p:txBody>
      </p:sp>
      <p:pic>
        <p:nvPicPr>
          <p:cNvPr descr="JaypeeDigital | eBook Reader" id="393" name="Google Shape;393;g13ea469d234_0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200" y="2645075"/>
            <a:ext cx="7205575" cy="20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13ea469d234_0_7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g13ea469d234_0_71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13ea469d234_0_71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3dcdfb94cd_0_13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13dcdfb94cd_0_131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Sensation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13dcdfb94cd_0_131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Ensure patient has their eyes closed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Demonstrate normal sensation on the </a:t>
            </a:r>
            <a:r>
              <a:rPr lang="en-US"/>
              <a:t>patient's</a:t>
            </a:r>
            <a:r>
              <a:rPr lang="en-US"/>
              <a:t> sternum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Assess sensation across each of the upper limb dermatomes, comparing left to right at </a:t>
            </a:r>
            <a:r>
              <a:rPr lang="en-US"/>
              <a:t>equivalent</a:t>
            </a:r>
            <a:r>
              <a:rPr lang="en-US"/>
              <a:t> regions as you progress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Avoid assessing sensation close to dermatomal boundaries to minimise risk of misinterpretation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rmatomes and Myotomes | Sensation | Anatomy Geeky Medics" id="410" name="Google Shape;410;g13ea469d234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000" y="1682050"/>
            <a:ext cx="8614001" cy="4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13ea469d234_0_20"/>
          <p:cNvSpPr txBox="1"/>
          <p:nvPr/>
        </p:nvSpPr>
        <p:spPr>
          <a:xfrm>
            <a:off x="311400" y="160888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g13ea469d234_0_20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Dermatomes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3ea469d234_0_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Light Touch (dorsal columns and spinothalamic tracts)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Pin-prick (Pain) (spinothalamic tracts) - mention in OSCE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Temperature - mention in OSCE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Proprioception (Joint sense) (dorsal columns)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Vibration (dorsal columns) with 128Hz tuning fork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-US"/>
              <a:t>Cortical localisation </a:t>
            </a:r>
            <a:r>
              <a:rPr lang="en-US"/>
              <a:t>(stereognosis, 2-point discrimination, graphaesthesia)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13ea469d234_0_14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g13ea469d234_0_14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13ea469d234_0_14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Sensation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3dcdfb94cd_0_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g13dcdfb94cd_0_7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13dcdfb94cd_0_7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tract conveys sensation of proprioception and fine touch?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Spinothalamic tract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Corticospinal tract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Dorsal column-medial lemniscus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Spinocerebellar tract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3dcdfb94cd_0_0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13dcdfb94cd_0_0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g13dcdfb94cd_0_0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tract conveys sensation of proprioception and fine touch?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Spinothalamic tract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Corticospinal tract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b="1" lang="en-US"/>
              <a:t>Dorsal column-medial lemniscus</a:t>
            </a:r>
            <a:endParaRPr b="1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Spinocerebellar tract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36cee6a340_0_3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136cee6a340_0_3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 Explanation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g136cee6a340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688" y="1558563"/>
            <a:ext cx="9157035" cy="517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bf8abc36a_0_32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13bf8abc36a_0_32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Tips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13bf8abc36a_0_32"/>
          <p:cNvSpPr txBox="1"/>
          <p:nvPr>
            <p:ph idx="1" type="body"/>
          </p:nvPr>
        </p:nvSpPr>
        <p:spPr>
          <a:xfrm>
            <a:off x="1981200" y="1600200"/>
            <a:ext cx="83373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Practice </a:t>
            </a:r>
            <a:r>
              <a:rPr lang="en-US"/>
              <a:t>examining</a:t>
            </a:r>
            <a:r>
              <a:rPr lang="en-US"/>
              <a:t> your friends and family (lots of normal examinations)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Neurological signs are not always obvious (hyper/hyporeflexia) so experience of normal examinations will help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Ask doctors to observe you whilst </a:t>
            </a:r>
            <a:r>
              <a:rPr lang="en-US"/>
              <a:t>examining patients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Practicing will help remember the order of examination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General rule for examination → look, feel and move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Find a way that works for you!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3dcdfb94cd_0_38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g13dcdfb94cd_0_38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Lower Limb Neuro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13dcdfb94cd_0_38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Same Principle as upper limb neuro!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Inspect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Tone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Power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Reflexes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Coordination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Sensation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Special tests - Romberg’s test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Gait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4" name="Google Shape;454;g13dcdfb94cd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65250" y="4070688"/>
            <a:ext cx="167640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3dcdfb94cd_0_153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g13dcdfb94cd_0_153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Inspection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g13dcdfb94cd_0_153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Examine patient’s bedside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Assess for any muscle wasting, tremor, fasciculations and involuntary movements  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Google Shape;463;g13dcdfb94cd_0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600" y="2959950"/>
            <a:ext cx="4994924" cy="35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3dcdfb94cd_0_16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13dcdfb94cd_0_161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Tone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leg roll and leg lift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ankle clonus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1" name="Google Shape;471;g13dcdfb94cd_0_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425" y="3238025"/>
            <a:ext cx="3582625" cy="24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13dcdfb94cd_0_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5875" y="3238025"/>
            <a:ext cx="3948124" cy="24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13dcdfb94cd_0_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3238025"/>
            <a:ext cx="3332787" cy="240305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13dcdfb94cd_0_161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Tone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3dcdfb94cd_0_169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g13dcdfb94cd_0_169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g13dcdfb94cd_0_169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Hip flexion (L1/2), extension (L5/S1/S2), ABduction and ADduction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Knee flexion (S1) and extension (L3/4)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Ankle dorsiflexion (L4/5) and plantarflexion (S1/2)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Big toe extension (L5)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3e2bb602b5_0_60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g13e2bb602b5_0_60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g13e2bb602b5_0_60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Hip movements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13e2bb602b5_0_60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g13e2bb602b5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525" y="2644050"/>
            <a:ext cx="4829825" cy="25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13e2bb602b5_0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5504" y="2644050"/>
            <a:ext cx="4615447" cy="25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2bb602b5_0_6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13e2bb602b5_0_67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g13e2bb602b5_0_67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Knee movements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2" name="Google Shape;502;g13e2bb602b5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550" y="2774877"/>
            <a:ext cx="4694100" cy="26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13e2bb602b5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9525" y="2774875"/>
            <a:ext cx="4694104" cy="26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3e2bb602b5_0_74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g13e2bb602b5_0_74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g13e2bb602b5_0_74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Ankle and toe movements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2" name="Google Shape;512;g13e2bb602b5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250" y="2948675"/>
            <a:ext cx="3770125" cy="21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13e2bb602b5_0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0675" y="2948688"/>
            <a:ext cx="3272253" cy="21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13e2bb602b5_0_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4400" y="2943975"/>
            <a:ext cx="3770125" cy="2120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3e2bb602b5_0_2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g13e2bb602b5_0_2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g13e2bb602b5_0_2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Test 3 main reflexes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Knee reflex (L3/4)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Ankle jerk (L5/S1)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Plantar (S1)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3e1f10b2cd_0_3"/>
          <p:cNvSpPr txBox="1"/>
          <p:nvPr>
            <p:ph idx="1" type="body"/>
          </p:nvPr>
        </p:nvSpPr>
        <p:spPr>
          <a:xfrm>
            <a:off x="1068000" y="1344450"/>
            <a:ext cx="10515600" cy="532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9" name="Google Shape;529;g13e1f10b2cd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450" y="1605788"/>
            <a:ext cx="9740201" cy="48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13e1f10b2cd_0_3"/>
          <p:cNvSpPr txBox="1"/>
          <p:nvPr/>
        </p:nvSpPr>
        <p:spPr>
          <a:xfrm>
            <a:off x="311400" y="201438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13e1f10b2cd_0_3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g13e1f10b2cd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400" y="1638675"/>
            <a:ext cx="8624851" cy="48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13e1f10b2cd_0_10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g13e1f10b2cd_0_10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bf8abc36a_0_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13bf8abc36a_0_7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13bf8abc36a_0_7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3I’s - Introduce, Identity and Informed Consent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Explain the purpose and process of the examination in simple terms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Gather equipment (tendon hammer, neurotip, cotton wool, tuning fork (128Hz))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Ask if the patient is in any pain/weakness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Is the patient right/left handed? 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Gain consent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Queens Tendon Hammer Great Price : Amazon.co.uk: Business, Industry &amp;  Science" id="129" name="Google Shape;129;g13bf8abc36a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2400" y="5248300"/>
            <a:ext cx="2511592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ite Cotton Wool Balls | Hotel Bathroom | Out of Eden" id="130" name="Google Shape;130;g13bf8abc36a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509225" y="3567375"/>
            <a:ext cx="1364775" cy="1364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uning Fork 128 Hz | PhysioParts.co.uk" id="131" name="Google Shape;131;g13bf8abc36a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3725" y="3461225"/>
            <a:ext cx="1577076" cy="1577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urotips - Neurological Examination Pins x 100" id="132" name="Google Shape;132;g13bf8abc36a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2300" y="5137413"/>
            <a:ext cx="1364774" cy="136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g13e1f10b2cd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525" y="1649800"/>
            <a:ext cx="8763450" cy="4929449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13e1f10b2cd_0_1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13e1f10b2cd_0_17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3e1f10b2cd_0_1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Difficulty eliciting reflexes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Distract the patient 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Ask the patient to </a:t>
            </a:r>
            <a:r>
              <a:rPr lang="en-US"/>
              <a:t>clench fingers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Clench jaw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SOMETIMES the patient may be hyporeflexic! </a:t>
            </a:r>
            <a:endParaRPr/>
          </a:p>
        </p:txBody>
      </p:sp>
      <p:sp>
        <p:nvSpPr>
          <p:cNvPr id="554" name="Google Shape;554;g13e1f10b2cd_0_114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13e1f10b2cd_0_114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3e153eb85c_0_0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13e153eb85c_0_0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Coordination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Heel to shin test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3" name="Google Shape;563;g13e153eb85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600" y="2663110"/>
            <a:ext cx="3213050" cy="36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g13e153eb85c_0_0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e153eb85c_0_15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13e153eb85c_0_15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Interpretation</a:t>
            </a:r>
            <a:endParaRPr/>
          </a:p>
          <a:p>
            <a:pPr indent="-4064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Dysmetria - inability to do heel to shin test on a particular side may suggest ipsilateral cerebellar brain pathology</a:t>
            </a:r>
            <a:endParaRPr sz="2800"/>
          </a:p>
          <a:p>
            <a:pPr indent="-4064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Patients with weakness may find it difficult to carry out movement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g13e153eb85c_0_15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3e153eb85c_0_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g13e153eb85c_0_7"/>
          <p:cNvSpPr txBox="1"/>
          <p:nvPr>
            <p:ph idx="1" type="body"/>
          </p:nvPr>
        </p:nvSpPr>
        <p:spPr>
          <a:xfrm>
            <a:off x="1901350" y="16101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Soft touch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Pain/pinprick - state in OSCE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Temperature - state in OSCE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Proprioception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Vibration using 128Hz tuning fork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13e153eb85c_0_7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Sensation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3e1f10b2cd_0_35"/>
          <p:cNvSpPr txBox="1"/>
          <p:nvPr/>
        </p:nvSpPr>
        <p:spPr>
          <a:xfrm>
            <a:off x="304800" y="239738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13e1f10b2cd_0_35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Dermatomes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8" name="Google Shape;588;g13e1f10b2cd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276" y="1551800"/>
            <a:ext cx="5612824" cy="50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3ea469d234_0_1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Assessing patient’s gait</a:t>
            </a:r>
            <a:endParaRPr/>
          </a:p>
        </p:txBody>
      </p:sp>
      <p:sp>
        <p:nvSpPr>
          <p:cNvPr id="595" name="Google Shape;595;g13ea469d234_0_127"/>
          <p:cNvSpPr txBox="1"/>
          <p:nvPr>
            <p:ph idx="1" type="body"/>
          </p:nvPr>
        </p:nvSpPr>
        <p:spPr>
          <a:xfrm>
            <a:off x="1327675" y="1825625"/>
            <a:ext cx="100260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Inspection of gait 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Stance 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Stability 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Arm swing 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Posture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Turning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Specific gaits - Heel (S1) and Toe (L5) walking, Tandem (heel to toe)</a:t>
            </a:r>
            <a:endParaRPr/>
          </a:p>
        </p:txBody>
      </p:sp>
      <p:sp>
        <p:nvSpPr>
          <p:cNvPr id="596" name="Google Shape;596;g13ea469d234_0_12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g13ea469d234_0_127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3ea469d234_0_79"/>
          <p:cNvSpPr txBox="1"/>
          <p:nvPr>
            <p:ph type="title"/>
          </p:nvPr>
        </p:nvSpPr>
        <p:spPr>
          <a:xfrm>
            <a:off x="838200" y="2741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Gait abnormalities</a:t>
            </a:r>
            <a:endParaRPr/>
          </a:p>
        </p:txBody>
      </p:sp>
      <p:sp>
        <p:nvSpPr>
          <p:cNvPr id="604" name="Google Shape;604;g13ea469d234_0_7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Ataxic gait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Broad-based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Unsteady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Proprioceptive sensory ataxia - patients watch their feet intently to compensate for proprioceptive loss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Ipsilateral cerebellar lesion </a:t>
            </a:r>
            <a:endParaRPr/>
          </a:p>
        </p:txBody>
      </p:sp>
      <p:sp>
        <p:nvSpPr>
          <p:cNvPr id="605" name="Google Shape;605;g13ea469d234_0_79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13ea469d234_0_79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Gait abnormalities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3ea469d234_0_8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Parkinsonian gait / Apraxic gait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Small, shuffling steps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Stooped posture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Reduced arm wing (unilateral)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Rushed (festinating)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Stuck (freeze)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Tremor </a:t>
            </a:r>
            <a:endParaRPr/>
          </a:p>
        </p:txBody>
      </p:sp>
      <p:sp>
        <p:nvSpPr>
          <p:cNvPr id="613" name="Google Shape;613;g13ea469d234_0_85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g13ea469d234_0_85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Gait abnormalities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5" name="Google Shape;615;g13ea469d234_0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375" y="2212100"/>
            <a:ext cx="5980575" cy="304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3ea469d234_0_9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High-steppage gait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Unilateral or bilateral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Foot drop (weakness of ankle dorsiflexion)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Unable to walk on heels </a:t>
            </a:r>
            <a:endParaRPr/>
          </a:p>
        </p:txBody>
      </p:sp>
      <p:sp>
        <p:nvSpPr>
          <p:cNvPr id="622" name="Google Shape;622;g13ea469d234_0_9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g13ea469d234_0_91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Gait abnormalities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bf8abc36a_0_14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3bf8abc36a_0_14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General Format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3bf8abc36a_0_14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Inspection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Tone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Power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Reflexes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Coordination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Sensation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Special Tests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3e2bb602b5_0_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Foot drop occurs due to a lesion in which nerve?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Sural Nerve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Lateral cutaneous nerve of thigh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Common peroneal nerve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Tibial nerve</a:t>
            </a:r>
            <a:endParaRPr/>
          </a:p>
        </p:txBody>
      </p:sp>
      <p:sp>
        <p:nvSpPr>
          <p:cNvPr id="630" name="Google Shape;630;g13e2bb602b5_0_1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g13e2bb602b5_0_11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3e2bb602b5_0_1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Foot drop occurs due to a lesion in which nerve?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Sural Nerve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Lateral cutaneous nerve of thigh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b="1" lang="en-US"/>
              <a:t>Common peroneal nerve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en-US"/>
              <a:t>Tibial nerve</a:t>
            </a:r>
            <a:endParaRPr/>
          </a:p>
        </p:txBody>
      </p:sp>
      <p:sp>
        <p:nvSpPr>
          <p:cNvPr id="638" name="Google Shape;638;g13e2bb602b5_0_18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g13e2bb602b5_0_18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3e2bb602b5_0_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Common peroneal nerve → superficial and deep peroneal nerve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Superficial peroneal nerve → anterior compartment of leg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Deep peroneal nerve → lateral compartment of leg </a:t>
            </a:r>
            <a:endParaRPr/>
          </a:p>
        </p:txBody>
      </p:sp>
      <p:sp>
        <p:nvSpPr>
          <p:cNvPr id="646" name="Google Shape;646;g13e2bb602b5_0_25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g13e2bb602b5_0_25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Answer Explanation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8" name="Google Shape;648;g13e2bb602b5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875" y="3372450"/>
            <a:ext cx="3810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13e2bb602b5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0475" y="3372450"/>
            <a:ext cx="3302525" cy="33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3ea469d234_0_9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Waddling (myopathic) gait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Weakness in hip abductor muscles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Body sway from side to side to compensate for pelvic weakness → sway on the side of the lesion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Proximal lower limb weakness (myopathy)</a:t>
            </a:r>
            <a:endParaRPr/>
          </a:p>
        </p:txBody>
      </p:sp>
      <p:sp>
        <p:nvSpPr>
          <p:cNvPr id="656" name="Google Shape;656;g13ea469d234_0_97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g13ea469d234_0_97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Gait abnormalities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3ea469d234_0_10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Hemiplegic gait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Flexion hypertonia in arms and extensor hypertonia in legs resulting in stiffness on contralateral side of lesion 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Circumduction occurs due to inability to flex knee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g13ea469d234_0_103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g13ea469d234_0_103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Gait abnormalities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3e2bb602b5_0_35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g13e2bb602b5_0_35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Gait abnormalities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alking — &#10;get good at pattern recognition! &#10;Parkinson Hemiplegic &#10;Scissoring Steppage " id="673" name="Google Shape;673;g13e2bb602b5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850" y="1910325"/>
            <a:ext cx="5426950" cy="404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3ea469d234_0_115"/>
          <p:cNvSpPr txBox="1"/>
          <p:nvPr>
            <p:ph idx="1" type="body"/>
          </p:nvPr>
        </p:nvSpPr>
        <p:spPr>
          <a:xfrm>
            <a:off x="702150" y="2506800"/>
            <a:ext cx="6258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If they cannot do this with eyes open - CEREBELLAR LESION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If they cannot do this with eyes closed - LOSS OF PROPRIOCEPTION </a:t>
            </a:r>
            <a:endParaRPr/>
          </a:p>
        </p:txBody>
      </p:sp>
      <p:pic>
        <p:nvPicPr>
          <p:cNvPr id="680" name="Google Shape;680;g13ea469d234_0_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0975" y="1639650"/>
            <a:ext cx="4457700" cy="501015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g13ea469d234_0_115"/>
          <p:cNvSpPr txBox="1"/>
          <p:nvPr/>
        </p:nvSpPr>
        <p:spPr>
          <a:xfrm>
            <a:off x="311400" y="265988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g13ea469d234_0_115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Romberg’s test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3e1f10b2cd_0_49"/>
          <p:cNvSpPr txBox="1"/>
          <p:nvPr>
            <p:ph idx="1" type="body"/>
          </p:nvPr>
        </p:nvSpPr>
        <p:spPr>
          <a:xfrm>
            <a:off x="838200" y="187617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Full neurological examination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cranial nerves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cerebellar assessment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Neuroimaging if relevant (MRI spine and head)</a:t>
            </a:r>
            <a:endParaRPr/>
          </a:p>
        </p:txBody>
      </p:sp>
      <p:sp>
        <p:nvSpPr>
          <p:cNvPr id="689" name="Google Shape;689;g13e1f10b2cd_0_49"/>
          <p:cNvSpPr txBox="1"/>
          <p:nvPr/>
        </p:nvSpPr>
        <p:spPr>
          <a:xfrm>
            <a:off x="311400" y="213438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g13e1f10b2cd_0_49"/>
          <p:cNvSpPr txBox="1"/>
          <p:nvPr/>
        </p:nvSpPr>
        <p:spPr>
          <a:xfrm>
            <a:off x="2711594" y="449700"/>
            <a:ext cx="774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Further assessments and investigations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"/>
          <p:cNvSpPr txBox="1"/>
          <p:nvPr>
            <p:ph idx="1" type="body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Have a clear structure in your head before you carry out the examination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LOOK/FEEL/MOVE always!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Practice makes perfect!</a:t>
            </a:r>
            <a:br>
              <a:rPr lang="en-US"/>
            </a:br>
            <a:endParaRPr/>
          </a:p>
        </p:txBody>
      </p:sp>
      <p:sp>
        <p:nvSpPr>
          <p:cNvPr id="696" name="Google Shape;696;p6"/>
          <p:cNvSpPr txBox="1"/>
          <p:nvPr/>
        </p:nvSpPr>
        <p:spPr>
          <a:xfrm>
            <a:off x="304800" y="239712"/>
            <a:ext cx="11555896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6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6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9" name="Google Shape;69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5825" y="3482997"/>
            <a:ext cx="3715175" cy="27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3e1f10b2cd_0_78"/>
          <p:cNvSpPr txBox="1"/>
          <p:nvPr>
            <p:ph idx="1" type="body"/>
          </p:nvPr>
        </p:nvSpPr>
        <p:spPr>
          <a:xfrm>
            <a:off x="318000" y="16908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Geeky medics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Oxford handbook of clinical medicine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Clinical examination handbook (given by University of Sheffield)</a:t>
            </a:r>
            <a:endParaRPr/>
          </a:p>
        </p:txBody>
      </p:sp>
      <p:sp>
        <p:nvSpPr>
          <p:cNvPr id="707" name="Google Shape;707;g13e1f10b2cd_0_78"/>
          <p:cNvSpPr txBox="1"/>
          <p:nvPr/>
        </p:nvSpPr>
        <p:spPr>
          <a:xfrm>
            <a:off x="318000" y="271949"/>
            <a:ext cx="115560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g13e1f10b2cd_0_78"/>
          <p:cNvSpPr txBox="1"/>
          <p:nvPr/>
        </p:nvSpPr>
        <p:spPr>
          <a:xfrm>
            <a:off x="1502909" y="5202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dcdfb94cd_0_14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13dcdfb94cd_0_14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Upper limb examination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13dcdfb94cd_0_14"/>
          <p:cNvSpPr txBox="1"/>
          <p:nvPr>
            <p:ph idx="1" type="body"/>
          </p:nvPr>
        </p:nvSpPr>
        <p:spPr>
          <a:xfrm>
            <a:off x="1981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Meme] Making memes &gt; Studying for Neuro exam : r/medicalschool" id="149" name="Google Shape;149;g13dcdfb94cd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675" y="1829475"/>
            <a:ext cx="609600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4" name="Google Shape;7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7"/>
          <p:cNvSpPr txBox="1"/>
          <p:nvPr/>
        </p:nvSpPr>
        <p:spPr>
          <a:xfrm>
            <a:off x="4700364" y="79698"/>
            <a:ext cx="279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7"/>
          <p:cNvSpPr txBox="1"/>
          <p:nvPr/>
        </p:nvSpPr>
        <p:spPr>
          <a:xfrm>
            <a:off x="3647943" y="5609186"/>
            <a:ext cx="538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https://forms.gle/xbnPaAbXb1tPpYcPA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4473" y="964711"/>
            <a:ext cx="7832856" cy="440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1877" y="1693350"/>
            <a:ext cx="2488200" cy="245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8"/>
          <p:cNvPicPr preferRelativeResize="0"/>
          <p:nvPr/>
        </p:nvPicPr>
        <p:blipFill rotWithShape="1">
          <a:blip r:embed="rId3">
            <a:alphaModFix/>
          </a:blip>
          <a:srcRect b="0" l="0" r="3646" t="0"/>
          <a:stretch/>
        </p:blipFill>
        <p:spPr>
          <a:xfrm>
            <a:off x="2998243" y="0"/>
            <a:ext cx="6134099" cy="6858000"/>
          </a:xfrm>
          <a:prstGeom prst="rect">
            <a:avLst/>
          </a:prstGeom>
          <a:noFill/>
          <a:ln cap="flat" cmpd="sng" w="9525">
            <a:solidFill>
              <a:srgbClr val="29326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dcdfb94cd_0_28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13dcdfb94cd_0_28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Inspection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13dcdfb94cd_0_28"/>
          <p:cNvSpPr txBox="1"/>
          <p:nvPr>
            <p:ph idx="1" type="body"/>
          </p:nvPr>
        </p:nvSpPr>
        <p:spPr>
          <a:xfrm>
            <a:off x="1335975" y="1500375"/>
            <a:ext cx="8755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Stand at the end of the bed and observe patient and surroundings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Observe posture of patient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g13dcdfb94cd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050" y="2998650"/>
            <a:ext cx="7287725" cy="34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13ea469d234_0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300" y="1564625"/>
            <a:ext cx="6263250" cy="44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3ea469d234_0_121"/>
          <p:cNvSpPr txBox="1"/>
          <p:nvPr/>
        </p:nvSpPr>
        <p:spPr>
          <a:xfrm>
            <a:off x="2062300" y="5990650"/>
            <a:ext cx="8583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POSITIVE - Contralateral pyramidal tract (UMN) lesion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13ea469d234_0_121"/>
          <p:cNvSpPr txBox="1"/>
          <p:nvPr/>
        </p:nvSpPr>
        <p:spPr>
          <a:xfrm>
            <a:off x="304800" y="239713"/>
            <a:ext cx="115692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13ea469d234_0_121"/>
          <p:cNvSpPr txBox="1"/>
          <p:nvPr/>
        </p:nvSpPr>
        <p:spPr>
          <a:xfrm>
            <a:off x="2711609" y="449706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13ea469d234_0_121"/>
          <p:cNvSpPr txBox="1"/>
          <p:nvPr/>
        </p:nvSpPr>
        <p:spPr>
          <a:xfrm>
            <a:off x="2711609" y="449706"/>
            <a:ext cx="469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Inspection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8F4E4"/>
      </a:lt1>
      <a:dk2>
        <a:srgbClr val="44546A"/>
      </a:dk2>
      <a:lt2>
        <a:srgbClr val="F8F4E4"/>
      </a:lt2>
      <a:accent1>
        <a:srgbClr val="D7B5C6"/>
      </a:accent1>
      <a:accent2>
        <a:srgbClr val="9A8AFA"/>
      </a:accent2>
      <a:accent3>
        <a:srgbClr val="E9D1F7"/>
      </a:accent3>
      <a:accent4>
        <a:srgbClr val="8496B0"/>
      </a:accent4>
      <a:accent5>
        <a:srgbClr val="48A1FA"/>
      </a:accent5>
      <a:accent6>
        <a:srgbClr val="F7CBA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