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96" r:id="rId7"/>
    <p:sldId id="261" r:id="rId8"/>
    <p:sldId id="297" r:id="rId9"/>
    <p:sldId id="262" r:id="rId10"/>
    <p:sldId id="263" r:id="rId11"/>
    <p:sldId id="298" r:id="rId12"/>
    <p:sldId id="264" r:id="rId13"/>
    <p:sldId id="265" r:id="rId14"/>
    <p:sldId id="266" r:id="rId15"/>
    <p:sldId id="267" r:id="rId16"/>
    <p:sldId id="268" r:id="rId17"/>
    <p:sldId id="269" r:id="rId18"/>
    <p:sldId id="270" r:id="rId19"/>
    <p:sldId id="271" r:id="rId20"/>
    <p:sldId id="272" r:id="rId21"/>
    <p:sldId id="273" r:id="rId22"/>
    <p:sldId id="299" r:id="rId23"/>
    <p:sldId id="274" r:id="rId24"/>
    <p:sldId id="275" r:id="rId25"/>
    <p:sldId id="300" r:id="rId26"/>
    <p:sldId id="278" r:id="rId27"/>
    <p:sldId id="276" r:id="rId28"/>
    <p:sldId id="277" r:id="rId29"/>
    <p:sldId id="280" r:id="rId30"/>
    <p:sldId id="282" r:id="rId31"/>
    <p:sldId id="281" r:id="rId32"/>
    <p:sldId id="301" r:id="rId33"/>
    <p:sldId id="283" r:id="rId34"/>
    <p:sldId id="284" r:id="rId35"/>
    <p:sldId id="286" r:id="rId36"/>
    <p:sldId id="285" r:id="rId37"/>
    <p:sldId id="302" r:id="rId38"/>
    <p:sldId id="287" r:id="rId39"/>
    <p:sldId id="305" r:id="rId40"/>
    <p:sldId id="288" r:id="rId41"/>
    <p:sldId id="289" r:id="rId42"/>
    <p:sldId id="290" r:id="rId43"/>
    <p:sldId id="303" r:id="rId44"/>
    <p:sldId id="291" r:id="rId45"/>
    <p:sldId id="292" r:id="rId46"/>
    <p:sldId id="304" r:id="rId47"/>
    <p:sldId id="279" r:id="rId48"/>
    <p:sldId id="293" r:id="rId49"/>
    <p:sldId id="306" r:id="rId50"/>
    <p:sldId id="295" r:id="rId51"/>
    <p:sldId id="29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3E4B1-B594-41CD-9BEB-CEEF53287698}" v="1" dt="2023-02-28T11:54:14.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heridan" userId="f8946de47fe0c1c0" providerId="LiveId" clId="{8FD3E4B1-B594-41CD-9BEB-CEEF53287698}"/>
    <pc:docChg chg="modSld">
      <pc:chgData name="Jonathan Sheridan" userId="f8946de47fe0c1c0" providerId="LiveId" clId="{8FD3E4B1-B594-41CD-9BEB-CEEF53287698}" dt="2023-02-28T11:54:22.236" v="6" actId="1076"/>
      <pc:docMkLst>
        <pc:docMk/>
      </pc:docMkLst>
      <pc:sldChg chg="addSp modSp mod">
        <pc:chgData name="Jonathan Sheridan" userId="f8946de47fe0c1c0" providerId="LiveId" clId="{8FD3E4B1-B594-41CD-9BEB-CEEF53287698}" dt="2023-02-28T11:54:22.236" v="6" actId="1076"/>
        <pc:sldMkLst>
          <pc:docMk/>
          <pc:sldMk cId="2628896283" sldId="293"/>
        </pc:sldMkLst>
        <pc:picChg chg="add mod">
          <ac:chgData name="Jonathan Sheridan" userId="f8946de47fe0c1c0" providerId="LiveId" clId="{8FD3E4B1-B594-41CD-9BEB-CEEF53287698}" dt="2023-02-28T11:54:22.236" v="6" actId="1076"/>
          <ac:picMkLst>
            <pc:docMk/>
            <pc:sldMk cId="2628896283" sldId="293"/>
            <ac:picMk id="3" creationId="{3129B29B-27B9-24A4-5566-321345847DA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DEE7CA-1A47-4480-B1CB-8FD17B879763}"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FFA53E-6B1E-4139-B9BB-720F6B5A06E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2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EE7CA-1A47-4480-B1CB-8FD17B879763}"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FFA53E-6B1E-4139-B9BB-720F6B5A06E9}" type="slidenum">
              <a:rPr lang="en-GB" smtClean="0"/>
              <a:t>‹#›</a:t>
            </a:fld>
            <a:endParaRPr lang="en-GB"/>
          </a:p>
        </p:txBody>
      </p:sp>
    </p:spTree>
    <p:extLst>
      <p:ext uri="{BB962C8B-B14F-4D97-AF65-F5344CB8AC3E}">
        <p14:creationId xmlns:p14="http://schemas.microsoft.com/office/powerpoint/2010/main" val="121780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EE7CA-1A47-4480-B1CB-8FD17B879763}"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FFA53E-6B1E-4139-B9BB-720F6B5A06E9}" type="slidenum">
              <a:rPr lang="en-GB" smtClean="0"/>
              <a:t>‹#›</a:t>
            </a:fld>
            <a:endParaRPr lang="en-GB"/>
          </a:p>
        </p:txBody>
      </p:sp>
    </p:spTree>
    <p:extLst>
      <p:ext uri="{BB962C8B-B14F-4D97-AF65-F5344CB8AC3E}">
        <p14:creationId xmlns:p14="http://schemas.microsoft.com/office/powerpoint/2010/main" val="281223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EE7CA-1A47-4480-B1CB-8FD17B879763}"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FFA53E-6B1E-4139-B9BB-720F6B5A06E9}" type="slidenum">
              <a:rPr lang="en-GB" smtClean="0"/>
              <a:t>‹#›</a:t>
            </a:fld>
            <a:endParaRPr lang="en-GB"/>
          </a:p>
        </p:txBody>
      </p:sp>
    </p:spTree>
    <p:extLst>
      <p:ext uri="{BB962C8B-B14F-4D97-AF65-F5344CB8AC3E}">
        <p14:creationId xmlns:p14="http://schemas.microsoft.com/office/powerpoint/2010/main" val="365310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DEE7CA-1A47-4480-B1CB-8FD17B879763}" type="datetimeFigureOut">
              <a:rPr lang="en-GB" smtClean="0"/>
              <a:t>28/02/2023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FFA53E-6B1E-4139-B9BB-720F6B5A06E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50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DEE7CA-1A47-4480-B1CB-8FD17B879763}"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FFA53E-6B1E-4139-B9BB-720F6B5A06E9}" type="slidenum">
              <a:rPr lang="en-GB" smtClean="0"/>
              <a:t>‹#›</a:t>
            </a:fld>
            <a:endParaRPr lang="en-GB"/>
          </a:p>
        </p:txBody>
      </p:sp>
    </p:spTree>
    <p:extLst>
      <p:ext uri="{BB962C8B-B14F-4D97-AF65-F5344CB8AC3E}">
        <p14:creationId xmlns:p14="http://schemas.microsoft.com/office/powerpoint/2010/main" val="155012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DEE7CA-1A47-4480-B1CB-8FD17B879763}" type="datetimeFigureOut">
              <a:rPr lang="en-GB" smtClean="0"/>
              <a:t>28/02/2023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FFA53E-6B1E-4139-B9BB-720F6B5A06E9}" type="slidenum">
              <a:rPr lang="en-GB" smtClean="0"/>
              <a:t>‹#›</a:t>
            </a:fld>
            <a:endParaRPr lang="en-GB"/>
          </a:p>
        </p:txBody>
      </p:sp>
    </p:spTree>
    <p:extLst>
      <p:ext uri="{BB962C8B-B14F-4D97-AF65-F5344CB8AC3E}">
        <p14:creationId xmlns:p14="http://schemas.microsoft.com/office/powerpoint/2010/main" val="2289301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DEE7CA-1A47-4480-B1CB-8FD17B879763}" type="datetimeFigureOut">
              <a:rPr lang="en-GB" smtClean="0"/>
              <a:t>28/02/2023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FFA53E-6B1E-4139-B9BB-720F6B5A06E9}" type="slidenum">
              <a:rPr lang="en-GB" smtClean="0"/>
              <a:t>‹#›</a:t>
            </a:fld>
            <a:endParaRPr lang="en-GB"/>
          </a:p>
        </p:txBody>
      </p:sp>
    </p:spTree>
    <p:extLst>
      <p:ext uri="{BB962C8B-B14F-4D97-AF65-F5344CB8AC3E}">
        <p14:creationId xmlns:p14="http://schemas.microsoft.com/office/powerpoint/2010/main" val="2120717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BDEE7CA-1A47-4480-B1CB-8FD17B879763}" type="datetimeFigureOut">
              <a:rPr lang="en-GB" smtClean="0"/>
              <a:t>28/02/2023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0FFA53E-6B1E-4139-B9BB-720F6B5A06E9}" type="slidenum">
              <a:rPr lang="en-GB" smtClean="0"/>
              <a:t>‹#›</a:t>
            </a:fld>
            <a:endParaRPr lang="en-GB"/>
          </a:p>
        </p:txBody>
      </p:sp>
    </p:spTree>
    <p:extLst>
      <p:ext uri="{BB962C8B-B14F-4D97-AF65-F5344CB8AC3E}">
        <p14:creationId xmlns:p14="http://schemas.microsoft.com/office/powerpoint/2010/main" val="245553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BDEE7CA-1A47-4480-B1CB-8FD17B879763}" type="datetimeFigureOut">
              <a:rPr lang="en-GB" smtClean="0"/>
              <a:t>28/02/2023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FFA53E-6B1E-4139-B9BB-720F6B5A06E9}" type="slidenum">
              <a:rPr lang="en-GB" smtClean="0"/>
              <a:t>‹#›</a:t>
            </a:fld>
            <a:endParaRPr lang="en-GB"/>
          </a:p>
        </p:txBody>
      </p:sp>
    </p:spTree>
    <p:extLst>
      <p:ext uri="{BB962C8B-B14F-4D97-AF65-F5344CB8AC3E}">
        <p14:creationId xmlns:p14="http://schemas.microsoft.com/office/powerpoint/2010/main" val="157881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DEE7CA-1A47-4480-B1CB-8FD17B879763}" type="datetimeFigureOut">
              <a:rPr lang="en-GB" smtClean="0"/>
              <a:t>28/02/2023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FFA53E-6B1E-4139-B9BB-720F6B5A06E9}" type="slidenum">
              <a:rPr lang="en-GB" smtClean="0"/>
              <a:t>‹#›</a:t>
            </a:fld>
            <a:endParaRPr lang="en-GB"/>
          </a:p>
        </p:txBody>
      </p:sp>
    </p:spTree>
    <p:extLst>
      <p:ext uri="{BB962C8B-B14F-4D97-AF65-F5344CB8AC3E}">
        <p14:creationId xmlns:p14="http://schemas.microsoft.com/office/powerpoint/2010/main" val="97598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BDEE7CA-1A47-4480-B1CB-8FD17B879763}" type="datetimeFigureOut">
              <a:rPr lang="en-GB" smtClean="0"/>
              <a:t>28/02/2023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0FFA53E-6B1E-4139-B9BB-720F6B5A06E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722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3B53D4-EAE8-458B-96D2-793C7D7A3D04}"/>
              </a:ext>
            </a:extLst>
          </p:cNvPr>
          <p:cNvSpPr>
            <a:spLocks noGrp="1"/>
          </p:cNvSpPr>
          <p:nvPr>
            <p:ph type="ctrTitle"/>
          </p:nvPr>
        </p:nvSpPr>
        <p:spPr/>
        <p:txBody>
          <a:bodyPr/>
          <a:lstStyle/>
          <a:p>
            <a:pPr algn="ctr"/>
            <a:r>
              <a:rPr lang="en-GB" dirty="0"/>
              <a:t>Neuro Revision for Finals</a:t>
            </a:r>
          </a:p>
        </p:txBody>
      </p:sp>
    </p:spTree>
    <p:extLst>
      <p:ext uri="{BB962C8B-B14F-4D97-AF65-F5344CB8AC3E}">
        <p14:creationId xmlns:p14="http://schemas.microsoft.com/office/powerpoint/2010/main" val="6023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Raised ICP - Differentiating</a:t>
            </a:r>
          </a:p>
        </p:txBody>
      </p:sp>
      <p:graphicFrame>
        <p:nvGraphicFramePr>
          <p:cNvPr id="7" name="Table 2">
            <a:extLst>
              <a:ext uri="{FF2B5EF4-FFF2-40B4-BE49-F238E27FC236}">
                <a16:creationId xmlns:a16="http://schemas.microsoft.com/office/drawing/2014/main" id="{F8A1554F-2121-4C0F-8F4D-9C0BA6FEC6B5}"/>
              </a:ext>
            </a:extLst>
          </p:cNvPr>
          <p:cNvGraphicFramePr>
            <a:graphicFrameLocks/>
          </p:cNvGraphicFramePr>
          <p:nvPr>
            <p:extLst>
              <p:ext uri="{D42A27DB-BD31-4B8C-83A1-F6EECF244321}">
                <p14:modId xmlns:p14="http://schemas.microsoft.com/office/powerpoint/2010/main" val="4052105381"/>
              </p:ext>
            </p:extLst>
          </p:nvPr>
        </p:nvGraphicFramePr>
        <p:xfrm>
          <a:off x="1594429" y="1860826"/>
          <a:ext cx="9064101" cy="3899959"/>
        </p:xfrm>
        <a:graphic>
          <a:graphicData uri="http://schemas.openxmlformats.org/drawingml/2006/table">
            <a:tbl>
              <a:tblPr firstRow="1" bandRow="1">
                <a:tableStyleId>{5C22544A-7EE6-4342-B048-85BDC9FD1C3A}</a:tableStyleId>
              </a:tblPr>
              <a:tblGrid>
                <a:gridCol w="3621806">
                  <a:extLst>
                    <a:ext uri="{9D8B030D-6E8A-4147-A177-3AD203B41FA5}">
                      <a16:colId xmlns:a16="http://schemas.microsoft.com/office/drawing/2014/main" val="2379142525"/>
                    </a:ext>
                  </a:extLst>
                </a:gridCol>
                <a:gridCol w="5442295">
                  <a:extLst>
                    <a:ext uri="{9D8B030D-6E8A-4147-A177-3AD203B41FA5}">
                      <a16:colId xmlns:a16="http://schemas.microsoft.com/office/drawing/2014/main" val="1102607182"/>
                    </a:ext>
                  </a:extLst>
                </a:gridCol>
              </a:tblGrid>
              <a:tr h="557137">
                <a:tc>
                  <a:txBody>
                    <a:bodyPr/>
                    <a:lstStyle/>
                    <a:p>
                      <a:r>
                        <a:rPr lang="en-GB" sz="1600" dirty="0"/>
                        <a:t>Cause</a:t>
                      </a:r>
                    </a:p>
                  </a:txBody>
                  <a:tcPr/>
                </a:tc>
                <a:tc>
                  <a:txBody>
                    <a:bodyPr/>
                    <a:lstStyle/>
                    <a:p>
                      <a:r>
                        <a:rPr lang="en-GB" sz="1600" dirty="0"/>
                        <a:t>What to look out for</a:t>
                      </a:r>
                    </a:p>
                  </a:txBody>
                  <a:tcPr/>
                </a:tc>
                <a:extLst>
                  <a:ext uri="{0D108BD9-81ED-4DB2-BD59-A6C34878D82A}">
                    <a16:rowId xmlns:a16="http://schemas.microsoft.com/office/drawing/2014/main" val="1935987819"/>
                  </a:ext>
                </a:extLst>
              </a:tr>
              <a:tr h="557137">
                <a:tc>
                  <a:txBody>
                    <a:bodyPr/>
                    <a:lstStyle/>
                    <a:p>
                      <a:r>
                        <a:rPr lang="en-GB" sz="1600" dirty="0"/>
                        <a:t>Hydrocephalus</a:t>
                      </a:r>
                    </a:p>
                  </a:txBody>
                  <a:tcPr/>
                </a:tc>
                <a:tc>
                  <a:txBody>
                    <a:bodyPr/>
                    <a:lstStyle/>
                    <a:p>
                      <a:r>
                        <a:rPr lang="en-GB" sz="1600" dirty="0"/>
                        <a:t>Congenital, tumour, post-infection/haemorrhagic - PMHx</a:t>
                      </a:r>
                    </a:p>
                  </a:txBody>
                  <a:tcPr/>
                </a:tc>
                <a:extLst>
                  <a:ext uri="{0D108BD9-81ED-4DB2-BD59-A6C34878D82A}">
                    <a16:rowId xmlns:a16="http://schemas.microsoft.com/office/drawing/2014/main" val="3004112673"/>
                  </a:ext>
                </a:extLst>
              </a:tr>
              <a:tr h="557137">
                <a:tc>
                  <a:txBody>
                    <a:bodyPr/>
                    <a:lstStyle/>
                    <a:p>
                      <a:r>
                        <a:rPr lang="en-GB" sz="1600" dirty="0"/>
                        <a:t>Tumour</a:t>
                      </a:r>
                    </a:p>
                  </a:txBody>
                  <a:tcPr/>
                </a:tc>
                <a:tc>
                  <a:txBody>
                    <a:bodyPr/>
                    <a:lstStyle/>
                    <a:p>
                      <a:r>
                        <a:rPr lang="en-GB" sz="1600" dirty="0"/>
                        <a:t>PMHx of Ca (SCLC, breast, melanoma), regressing development</a:t>
                      </a:r>
                    </a:p>
                  </a:txBody>
                  <a:tcPr/>
                </a:tc>
                <a:extLst>
                  <a:ext uri="{0D108BD9-81ED-4DB2-BD59-A6C34878D82A}">
                    <a16:rowId xmlns:a16="http://schemas.microsoft.com/office/drawing/2014/main" val="2705985054"/>
                  </a:ext>
                </a:extLst>
              </a:tr>
              <a:tr h="557137">
                <a:tc>
                  <a:txBody>
                    <a:bodyPr/>
                    <a:lstStyle/>
                    <a:p>
                      <a:r>
                        <a:rPr lang="en-GB" sz="1600" dirty="0"/>
                        <a:t>Oedema</a:t>
                      </a:r>
                    </a:p>
                  </a:txBody>
                  <a:tcPr/>
                </a:tc>
                <a:tc>
                  <a:txBody>
                    <a:bodyPr/>
                    <a:lstStyle/>
                    <a:p>
                      <a:r>
                        <a:rPr lang="en-GB" sz="1600" dirty="0"/>
                        <a:t>DKA, electrolytes, altitude</a:t>
                      </a:r>
                    </a:p>
                  </a:txBody>
                  <a:tcPr/>
                </a:tc>
                <a:extLst>
                  <a:ext uri="{0D108BD9-81ED-4DB2-BD59-A6C34878D82A}">
                    <a16:rowId xmlns:a16="http://schemas.microsoft.com/office/drawing/2014/main" val="4020047325"/>
                  </a:ext>
                </a:extLst>
              </a:tr>
              <a:tr h="557137">
                <a:tc>
                  <a:txBody>
                    <a:bodyPr/>
                    <a:lstStyle/>
                    <a:p>
                      <a:r>
                        <a:rPr lang="en-GB" sz="1600" dirty="0"/>
                        <a:t>Bleeds</a:t>
                      </a:r>
                    </a:p>
                  </a:txBody>
                  <a:tcPr/>
                </a:tc>
                <a:tc>
                  <a:txBody>
                    <a:bodyPr/>
                    <a:lstStyle/>
                    <a:p>
                      <a:r>
                        <a:rPr lang="en-GB" sz="1600" dirty="0"/>
                        <a:t>Sudden onset, trauma, risk factors (e.g., PCOS)</a:t>
                      </a:r>
                    </a:p>
                  </a:txBody>
                  <a:tcPr/>
                </a:tc>
                <a:extLst>
                  <a:ext uri="{0D108BD9-81ED-4DB2-BD59-A6C34878D82A}">
                    <a16:rowId xmlns:a16="http://schemas.microsoft.com/office/drawing/2014/main" val="378170340"/>
                  </a:ext>
                </a:extLst>
              </a:tr>
              <a:tr h="557137">
                <a:tc>
                  <a:txBody>
                    <a:bodyPr/>
                    <a:lstStyle/>
                    <a:p>
                      <a:r>
                        <a:rPr lang="en-GB" sz="1600" dirty="0"/>
                        <a:t>Malignant MCA Syndrome</a:t>
                      </a:r>
                    </a:p>
                  </a:txBody>
                  <a:tcPr/>
                </a:tc>
                <a:tc>
                  <a:txBody>
                    <a:bodyPr/>
                    <a:lstStyle/>
                    <a:p>
                      <a:r>
                        <a:rPr lang="en-GB" sz="1600" dirty="0"/>
                        <a:t>Post-stroke, young, severe deterioration</a:t>
                      </a:r>
                    </a:p>
                  </a:txBody>
                  <a:tcPr/>
                </a:tc>
                <a:extLst>
                  <a:ext uri="{0D108BD9-81ED-4DB2-BD59-A6C34878D82A}">
                    <a16:rowId xmlns:a16="http://schemas.microsoft.com/office/drawing/2014/main" val="19722940"/>
                  </a:ext>
                </a:extLst>
              </a:tr>
              <a:tr h="557137">
                <a:tc>
                  <a:txBody>
                    <a:bodyPr/>
                    <a:lstStyle/>
                    <a:p>
                      <a:r>
                        <a:rPr lang="en-GB" sz="1600" dirty="0"/>
                        <a:t>IIH</a:t>
                      </a:r>
                    </a:p>
                  </a:txBody>
                  <a:tcPr/>
                </a:tc>
                <a:tc>
                  <a:txBody>
                    <a:bodyPr/>
                    <a:lstStyle/>
                    <a:p>
                      <a:r>
                        <a:rPr lang="en-GB" sz="1600" dirty="0"/>
                        <a:t>Female, young, obese, +/- PCOS, pregnancy, drugs</a:t>
                      </a:r>
                    </a:p>
                  </a:txBody>
                  <a:tcPr/>
                </a:tc>
                <a:extLst>
                  <a:ext uri="{0D108BD9-81ED-4DB2-BD59-A6C34878D82A}">
                    <a16:rowId xmlns:a16="http://schemas.microsoft.com/office/drawing/2014/main" val="2094718430"/>
                  </a:ext>
                </a:extLst>
              </a:tr>
            </a:tbl>
          </a:graphicData>
        </a:graphic>
      </p:graphicFrame>
    </p:spTree>
    <p:extLst>
      <p:ext uri="{BB962C8B-B14F-4D97-AF65-F5344CB8AC3E}">
        <p14:creationId xmlns:p14="http://schemas.microsoft.com/office/powerpoint/2010/main" val="2666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Raised ICP - Causes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Hydrocephalus</a:t>
            </a:r>
          </a:p>
          <a:p>
            <a:pPr>
              <a:buFont typeface="Wingdings" panose="05000000000000000000" pitchFamily="2" charset="2"/>
              <a:buChar char="Ø"/>
            </a:pPr>
            <a:r>
              <a:rPr lang="en-GB" dirty="0"/>
              <a:t>Tumour</a:t>
            </a:r>
          </a:p>
          <a:p>
            <a:pPr>
              <a:buFont typeface="Wingdings" panose="05000000000000000000" pitchFamily="2" charset="2"/>
              <a:buChar char="Ø"/>
            </a:pPr>
            <a:r>
              <a:rPr lang="en-GB" dirty="0"/>
              <a:t>Oedema</a:t>
            </a:r>
          </a:p>
          <a:p>
            <a:pPr>
              <a:buFont typeface="Wingdings" panose="05000000000000000000" pitchFamily="2" charset="2"/>
              <a:buChar char="Ø"/>
            </a:pPr>
            <a:r>
              <a:rPr lang="en-GB" dirty="0"/>
              <a:t>Bleeds</a:t>
            </a:r>
          </a:p>
          <a:p>
            <a:pPr>
              <a:buFont typeface="Wingdings" panose="05000000000000000000" pitchFamily="2" charset="2"/>
              <a:buChar char="Ø"/>
            </a:pPr>
            <a:r>
              <a:rPr lang="en-GB" dirty="0"/>
              <a:t>Malignant MCA Syndrome</a:t>
            </a:r>
          </a:p>
          <a:p>
            <a:pPr>
              <a:buFont typeface="Wingdings" panose="05000000000000000000" pitchFamily="2" charset="2"/>
              <a:buChar char="Ø"/>
            </a:pPr>
            <a:r>
              <a:rPr lang="en-GB" dirty="0"/>
              <a:t>Idiopathic Intracranial HTN</a:t>
            </a:r>
          </a:p>
        </p:txBody>
      </p:sp>
      <p:grpSp>
        <p:nvGrpSpPr>
          <p:cNvPr id="12" name="Group 11">
            <a:extLst>
              <a:ext uri="{FF2B5EF4-FFF2-40B4-BE49-F238E27FC236}">
                <a16:creationId xmlns:a16="http://schemas.microsoft.com/office/drawing/2014/main" id="{342C0886-4132-41D7-83AC-A04209EE4C56}"/>
              </a:ext>
            </a:extLst>
          </p:cNvPr>
          <p:cNvGrpSpPr/>
          <p:nvPr/>
        </p:nvGrpSpPr>
        <p:grpSpPr>
          <a:xfrm>
            <a:off x="4474346" y="2032987"/>
            <a:ext cx="7510509" cy="1535838"/>
            <a:chOff x="4474346" y="2032987"/>
            <a:chExt cx="7510509" cy="1535838"/>
          </a:xfrm>
        </p:grpSpPr>
        <p:pic>
          <p:nvPicPr>
            <p:cNvPr id="8" name="Picture 7">
              <a:extLst>
                <a:ext uri="{FF2B5EF4-FFF2-40B4-BE49-F238E27FC236}">
                  <a16:creationId xmlns:a16="http://schemas.microsoft.com/office/drawing/2014/main" id="{0FF0F392-6600-41DB-979E-E5D30220B51C}"/>
                </a:ext>
              </a:extLst>
            </p:cNvPr>
            <p:cNvPicPr>
              <a:picLocks noChangeAspect="1"/>
            </p:cNvPicPr>
            <p:nvPr/>
          </p:nvPicPr>
          <p:blipFill rotWithShape="1">
            <a:blip r:embed="rId2"/>
            <a:srcRect l="26068" t="39482" r="12330" b="38123"/>
            <a:stretch/>
          </p:blipFill>
          <p:spPr>
            <a:xfrm>
              <a:off x="4474346" y="2032987"/>
              <a:ext cx="7510509" cy="1535838"/>
            </a:xfrm>
            <a:prstGeom prst="rect">
              <a:avLst/>
            </a:prstGeom>
          </p:spPr>
        </p:pic>
        <p:sp>
          <p:nvSpPr>
            <p:cNvPr id="9" name="Rectangle 8">
              <a:extLst>
                <a:ext uri="{FF2B5EF4-FFF2-40B4-BE49-F238E27FC236}">
                  <a16:creationId xmlns:a16="http://schemas.microsoft.com/office/drawing/2014/main" id="{6BC3E072-3AB2-4CC4-90A9-680DA5A0CA67}"/>
                </a:ext>
              </a:extLst>
            </p:cNvPr>
            <p:cNvSpPr/>
            <p:nvPr/>
          </p:nvSpPr>
          <p:spPr>
            <a:xfrm>
              <a:off x="5802445" y="2110419"/>
              <a:ext cx="648070" cy="230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CB26E1A-2ED9-4968-A574-BBC301777E2D}"/>
                </a:ext>
              </a:extLst>
            </p:cNvPr>
            <p:cNvSpPr/>
            <p:nvPr/>
          </p:nvSpPr>
          <p:spPr>
            <a:xfrm>
              <a:off x="6549649" y="3198180"/>
              <a:ext cx="2896192" cy="230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20BC57F-4F0D-4002-B2AE-98E4F7B3ADC0}"/>
                </a:ext>
              </a:extLst>
            </p:cNvPr>
            <p:cNvSpPr/>
            <p:nvPr/>
          </p:nvSpPr>
          <p:spPr>
            <a:xfrm>
              <a:off x="10407588" y="3179801"/>
              <a:ext cx="748092" cy="2308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746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Idiopathic Intracranial Hypertension</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a:xfrm>
            <a:off x="1097280" y="1845733"/>
            <a:ext cx="10058400" cy="4528433"/>
          </a:xfrm>
        </p:spPr>
        <p:txBody>
          <a:bodyPr>
            <a:normAutofit/>
          </a:bodyPr>
          <a:lstStyle/>
          <a:p>
            <a:pPr>
              <a:buFont typeface="Wingdings" panose="05000000000000000000" pitchFamily="2" charset="2"/>
              <a:buChar char="Ø"/>
            </a:pPr>
            <a:r>
              <a:rPr lang="en-GB" dirty="0"/>
              <a:t>Hx:</a:t>
            </a:r>
          </a:p>
          <a:p>
            <a:pPr lvl="1">
              <a:buFont typeface="Wingdings" panose="05000000000000000000" pitchFamily="2" charset="2"/>
              <a:buChar char="Ø"/>
            </a:pPr>
            <a:r>
              <a:rPr lang="en-GB" dirty="0"/>
              <a:t>Chronic headache, visual disturbance, NV, </a:t>
            </a:r>
            <a:r>
              <a:rPr lang="en-GB" dirty="0" err="1"/>
              <a:t>papilloedema</a:t>
            </a:r>
            <a:endParaRPr lang="en-GB" dirty="0"/>
          </a:p>
          <a:p>
            <a:pPr lvl="1">
              <a:buFont typeface="Wingdings" panose="05000000000000000000" pitchFamily="2" charset="2"/>
              <a:buChar char="Ø"/>
            </a:pPr>
            <a:r>
              <a:rPr lang="en-GB" dirty="0"/>
              <a:t>Female, young, obese, PCOS, pregnancy, drugs (COCP, steroids, lithium, tetracyclines)</a:t>
            </a:r>
          </a:p>
          <a:p>
            <a:pPr>
              <a:buFont typeface="Wingdings" panose="05000000000000000000" pitchFamily="2" charset="2"/>
              <a:buChar char="Ø"/>
            </a:pPr>
            <a:r>
              <a:rPr lang="en-GB" dirty="0"/>
              <a:t>Diagnosis:</a:t>
            </a:r>
          </a:p>
          <a:p>
            <a:pPr lvl="1">
              <a:buFont typeface="Wingdings" panose="05000000000000000000" pitchFamily="2" charset="2"/>
              <a:buChar char="Ø"/>
            </a:pPr>
            <a:r>
              <a:rPr lang="en-GB" dirty="0"/>
              <a:t>No structural cause</a:t>
            </a:r>
          </a:p>
          <a:p>
            <a:pPr lvl="1">
              <a:buFont typeface="Wingdings" panose="05000000000000000000" pitchFamily="2" charset="2"/>
              <a:buChar char="Ø"/>
            </a:pPr>
            <a:r>
              <a:rPr lang="en-GB" dirty="0"/>
              <a:t>Signs of ICP</a:t>
            </a:r>
          </a:p>
          <a:p>
            <a:pPr lvl="1">
              <a:buFont typeface="Wingdings" panose="05000000000000000000" pitchFamily="2" charset="2"/>
              <a:buChar char="Ø"/>
            </a:pPr>
            <a:r>
              <a:rPr lang="en-GB" dirty="0"/>
              <a:t>Awake and alert</a:t>
            </a:r>
          </a:p>
          <a:p>
            <a:pPr>
              <a:buFont typeface="Wingdings" panose="05000000000000000000" pitchFamily="2" charset="2"/>
              <a:buChar char="Ø"/>
            </a:pPr>
            <a:r>
              <a:rPr lang="en-GB" dirty="0"/>
              <a:t>Treatment:</a:t>
            </a:r>
          </a:p>
          <a:p>
            <a:pPr marL="544068" lvl="1" indent="-342900">
              <a:buFont typeface="+mj-lt"/>
              <a:buAutoNum type="arabicPeriod"/>
            </a:pPr>
            <a:r>
              <a:rPr lang="en-GB" b="1" dirty="0"/>
              <a:t>Weight loss</a:t>
            </a:r>
          </a:p>
          <a:p>
            <a:pPr marL="544068" lvl="1" indent="-342900">
              <a:buFont typeface="+mj-lt"/>
              <a:buAutoNum type="arabicPeriod"/>
            </a:pPr>
            <a:r>
              <a:rPr lang="en-GB" dirty="0"/>
              <a:t>Diuretics</a:t>
            </a:r>
          </a:p>
          <a:p>
            <a:pPr marL="544068" lvl="1" indent="-342900">
              <a:buFont typeface="+mj-lt"/>
              <a:buAutoNum type="arabicPeriod"/>
            </a:pPr>
            <a:r>
              <a:rPr lang="en-GB" dirty="0"/>
              <a:t>Topiramate</a:t>
            </a:r>
          </a:p>
          <a:p>
            <a:pPr marL="544068" lvl="1" indent="-342900">
              <a:buFont typeface="+mj-lt"/>
              <a:buAutoNum type="arabicPeriod"/>
            </a:pPr>
            <a:r>
              <a:rPr lang="en-GB" dirty="0"/>
              <a:t>LP + drainage</a:t>
            </a:r>
          </a:p>
          <a:p>
            <a:pPr marL="544068" lvl="1" indent="-342900">
              <a:buFont typeface="+mj-lt"/>
              <a:buAutoNum type="arabicPeriod"/>
            </a:pPr>
            <a:r>
              <a:rPr lang="en-GB" dirty="0"/>
              <a:t>CNII decompression</a:t>
            </a:r>
          </a:p>
        </p:txBody>
      </p:sp>
    </p:spTree>
    <p:extLst>
      <p:ext uri="{BB962C8B-B14F-4D97-AF65-F5344CB8AC3E}">
        <p14:creationId xmlns:p14="http://schemas.microsoft.com/office/powerpoint/2010/main" val="35434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Effect transition="in" filter="fade">
                                      <p:cBhvr>
                                        <p:cTn id="51" dur="500"/>
                                        <p:tgtEl>
                                          <p:spTgt spid="6">
                                            <p:txEl>
                                              <p:pRg st="10" end="10"/>
                                            </p:txEl>
                                          </p:spTgt>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6">
                                            <p:txEl>
                                              <p:pRg st="11" end="11"/>
                                            </p:txEl>
                                          </p:spTgt>
                                        </p:tgtEl>
                                        <p:attrNameLst>
                                          <p:attrName>style.visibility</p:attrName>
                                        </p:attrNameLst>
                                      </p:cBhvr>
                                      <p:to>
                                        <p:strVal val="visible"/>
                                      </p:to>
                                    </p:set>
                                    <p:animEffect transition="in" filter="fade">
                                      <p:cBhvr>
                                        <p:cTn id="55" dur="500"/>
                                        <p:tgtEl>
                                          <p:spTgt spid="6">
                                            <p:txEl>
                                              <p:pRg st="11" end="11"/>
                                            </p:txEl>
                                          </p:spTgt>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animEffect transition="in" filter="fade">
                                      <p:cBhvr>
                                        <p:cTn id="5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Diagnosis and treatment of other headaches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21875612-B2E4-446D-B621-500720E57960}"/>
              </a:ext>
            </a:extLst>
          </p:cNvPr>
          <p:cNvGraphicFramePr>
            <a:graphicFrameLocks/>
          </p:cNvGraphicFramePr>
          <p:nvPr>
            <p:extLst>
              <p:ext uri="{D42A27DB-BD31-4B8C-83A1-F6EECF244321}">
                <p14:modId xmlns:p14="http://schemas.microsoft.com/office/powerpoint/2010/main" val="1853782067"/>
              </p:ext>
            </p:extLst>
          </p:nvPr>
        </p:nvGraphicFramePr>
        <p:xfrm>
          <a:off x="142042" y="1737360"/>
          <a:ext cx="11842811" cy="4551540"/>
        </p:xfrm>
        <a:graphic>
          <a:graphicData uri="http://schemas.openxmlformats.org/drawingml/2006/table">
            <a:tbl>
              <a:tblPr firstRow="1" bandRow="1">
                <a:tableStyleId>{5C22544A-7EE6-4342-B048-85BDC9FD1C3A}</a:tableStyleId>
              </a:tblPr>
              <a:tblGrid>
                <a:gridCol w="1580226">
                  <a:extLst>
                    <a:ext uri="{9D8B030D-6E8A-4147-A177-3AD203B41FA5}">
                      <a16:colId xmlns:a16="http://schemas.microsoft.com/office/drawing/2014/main" val="2379142525"/>
                    </a:ext>
                  </a:extLst>
                </a:gridCol>
                <a:gridCol w="5637320">
                  <a:extLst>
                    <a:ext uri="{9D8B030D-6E8A-4147-A177-3AD203B41FA5}">
                      <a16:colId xmlns:a16="http://schemas.microsoft.com/office/drawing/2014/main" val="1102607182"/>
                    </a:ext>
                  </a:extLst>
                </a:gridCol>
                <a:gridCol w="4625265">
                  <a:extLst>
                    <a:ext uri="{9D8B030D-6E8A-4147-A177-3AD203B41FA5}">
                      <a16:colId xmlns:a16="http://schemas.microsoft.com/office/drawing/2014/main" val="2277745542"/>
                    </a:ext>
                  </a:extLst>
                </a:gridCol>
              </a:tblGrid>
              <a:tr h="612940">
                <a:tc>
                  <a:txBody>
                    <a:bodyPr/>
                    <a:lstStyle/>
                    <a:p>
                      <a:r>
                        <a:rPr lang="en-GB" sz="1600" dirty="0"/>
                        <a:t>Type</a:t>
                      </a:r>
                    </a:p>
                  </a:txBody>
                  <a:tcPr/>
                </a:tc>
                <a:tc>
                  <a:txBody>
                    <a:bodyPr/>
                    <a:lstStyle/>
                    <a:p>
                      <a:r>
                        <a:rPr lang="en-GB" sz="1600" dirty="0"/>
                        <a:t>Diagnosis</a:t>
                      </a:r>
                    </a:p>
                  </a:txBody>
                  <a:tcPr/>
                </a:tc>
                <a:tc>
                  <a:txBody>
                    <a:bodyPr/>
                    <a:lstStyle/>
                    <a:p>
                      <a:r>
                        <a:rPr lang="en-GB" sz="1600" dirty="0"/>
                        <a:t>Treatment</a:t>
                      </a:r>
                    </a:p>
                  </a:txBody>
                  <a:tcPr/>
                </a:tc>
                <a:extLst>
                  <a:ext uri="{0D108BD9-81ED-4DB2-BD59-A6C34878D82A}">
                    <a16:rowId xmlns:a16="http://schemas.microsoft.com/office/drawing/2014/main" val="1935987819"/>
                  </a:ext>
                </a:extLst>
              </a:tr>
              <a:tr h="612940">
                <a:tc>
                  <a:txBody>
                    <a:bodyPr/>
                    <a:lstStyle/>
                    <a:p>
                      <a:r>
                        <a:rPr lang="en-GB" sz="1600" dirty="0"/>
                        <a:t>Tension</a:t>
                      </a:r>
                    </a:p>
                  </a:txBody>
                  <a:tcPr/>
                </a:tc>
                <a:tc>
                  <a:txBody>
                    <a:bodyPr/>
                    <a:lstStyle/>
                    <a:p>
                      <a:r>
                        <a:rPr lang="en-GB" sz="1600" dirty="0"/>
                        <a:t>Essentially exclude others; features fit in w/ tension type</a:t>
                      </a:r>
                    </a:p>
                  </a:txBody>
                  <a:tcPr/>
                </a:tc>
                <a:tc>
                  <a:txBody>
                    <a:bodyPr/>
                    <a:lstStyle/>
                    <a:p>
                      <a:pPr marL="342900" indent="-342900">
                        <a:buFont typeface="+mj-lt"/>
                        <a:buAutoNum type="arabicPeriod"/>
                      </a:pPr>
                      <a:r>
                        <a:rPr lang="en-GB" sz="1600" dirty="0"/>
                        <a:t>Simple analgesia</a:t>
                      </a:r>
                    </a:p>
                    <a:p>
                      <a:pPr marL="342900" indent="-342900">
                        <a:buFont typeface="+mj-lt"/>
                        <a:buAutoNum type="arabicPeriod"/>
                      </a:pPr>
                      <a:r>
                        <a:rPr lang="en-GB" sz="1600" dirty="0"/>
                        <a:t>Chronic </a:t>
                      </a:r>
                      <a:r>
                        <a:rPr lang="en-GB" sz="1600" dirty="0">
                          <a:sym typeface="Wingdings" panose="05000000000000000000" pitchFamily="2" charset="2"/>
                        </a:rPr>
                        <a:t> amitriptyline, CBT/relaxation therapy</a:t>
                      </a:r>
                      <a:endParaRPr lang="en-GB" sz="1600" dirty="0"/>
                    </a:p>
                  </a:txBody>
                  <a:tcPr/>
                </a:tc>
                <a:extLst>
                  <a:ext uri="{0D108BD9-81ED-4DB2-BD59-A6C34878D82A}">
                    <a16:rowId xmlns:a16="http://schemas.microsoft.com/office/drawing/2014/main" val="3004112673"/>
                  </a:ext>
                </a:extLst>
              </a:tr>
              <a:tr h="612940">
                <a:tc>
                  <a:txBody>
                    <a:bodyPr/>
                    <a:lstStyle/>
                    <a:p>
                      <a:r>
                        <a:rPr lang="en-GB" sz="1600" dirty="0"/>
                        <a:t>Cluster</a:t>
                      </a:r>
                    </a:p>
                  </a:txBody>
                  <a:tcPr/>
                </a:tc>
                <a:tc>
                  <a:txBody>
                    <a:bodyPr/>
                    <a:lstStyle/>
                    <a:p>
                      <a:pPr marL="342900" indent="-342900">
                        <a:buFont typeface="+mj-lt"/>
                        <a:buAutoNum type="arabicPeriod"/>
                      </a:pPr>
                      <a:r>
                        <a:rPr lang="en-GB" sz="1600" dirty="0"/>
                        <a:t>Min. 5 episodes</a:t>
                      </a:r>
                    </a:p>
                    <a:p>
                      <a:pPr marL="342900" indent="-342900">
                        <a:buFont typeface="+mj-lt"/>
                        <a:buAutoNum type="arabicPeriod"/>
                      </a:pPr>
                      <a:r>
                        <a:rPr lang="en-GB" sz="1600" dirty="0"/>
                        <a:t>Severe, </a:t>
                      </a:r>
                      <a:r>
                        <a:rPr lang="en-GB" sz="1600" dirty="0" err="1"/>
                        <a:t>ULx</a:t>
                      </a:r>
                      <a:r>
                        <a:rPr lang="en-GB" sz="1600" dirty="0"/>
                        <a:t> pain</a:t>
                      </a:r>
                    </a:p>
                    <a:p>
                      <a:pPr marL="342900" indent="-342900">
                        <a:buFont typeface="+mj-lt"/>
                        <a:buAutoNum type="arabicPeriod"/>
                      </a:pPr>
                      <a:r>
                        <a:rPr lang="en-GB" sz="1600" dirty="0"/>
                        <a:t>At least 1 facial feature OR restlessness</a:t>
                      </a:r>
                    </a:p>
                    <a:p>
                      <a:pPr marL="342900" indent="-342900">
                        <a:buFont typeface="+mj-lt"/>
                        <a:buAutoNum type="arabicPeriod"/>
                      </a:pPr>
                      <a:r>
                        <a:rPr lang="en-GB" sz="1600" dirty="0"/>
                        <a:t>Not better explained</a:t>
                      </a:r>
                    </a:p>
                  </a:txBody>
                  <a:tcPr/>
                </a:tc>
                <a:tc>
                  <a:txBody>
                    <a:bodyPr/>
                    <a:lstStyle/>
                    <a:p>
                      <a:pPr marL="342900" indent="-342900">
                        <a:buFont typeface="+mj-lt"/>
                        <a:buAutoNum type="arabicPeriod"/>
                      </a:pPr>
                      <a:r>
                        <a:rPr lang="en-GB" sz="1600" dirty="0"/>
                        <a:t>High flow O2 +/- </a:t>
                      </a:r>
                      <a:r>
                        <a:rPr lang="en-GB" sz="1600" dirty="0" err="1"/>
                        <a:t>subcut</a:t>
                      </a:r>
                      <a:r>
                        <a:rPr lang="en-GB" sz="1600" dirty="0"/>
                        <a:t> triptan</a:t>
                      </a:r>
                    </a:p>
                    <a:p>
                      <a:pPr marL="342900" indent="-342900">
                        <a:buFont typeface="+mj-lt"/>
                        <a:buAutoNum type="arabicPeriod"/>
                      </a:pPr>
                      <a:r>
                        <a:rPr lang="en-GB" sz="1600" dirty="0"/>
                        <a:t>Long-term </a:t>
                      </a:r>
                      <a:r>
                        <a:rPr lang="en-GB" sz="1600" dirty="0">
                          <a:sym typeface="Wingdings" panose="05000000000000000000" pitchFamily="2" charset="2"/>
                        </a:rPr>
                        <a:t> verapamil </a:t>
                      </a:r>
                      <a:endParaRPr lang="en-GB" sz="1600" dirty="0"/>
                    </a:p>
                  </a:txBody>
                  <a:tcPr/>
                </a:tc>
                <a:extLst>
                  <a:ext uri="{0D108BD9-81ED-4DB2-BD59-A6C34878D82A}">
                    <a16:rowId xmlns:a16="http://schemas.microsoft.com/office/drawing/2014/main" val="2705985054"/>
                  </a:ext>
                </a:extLst>
              </a:tr>
              <a:tr h="612940">
                <a:tc>
                  <a:txBody>
                    <a:bodyPr/>
                    <a:lstStyle/>
                    <a:p>
                      <a:r>
                        <a:rPr lang="en-GB" sz="1600" dirty="0"/>
                        <a:t>Migraine</a:t>
                      </a:r>
                    </a:p>
                  </a:txBody>
                  <a:tcPr/>
                </a:tc>
                <a:tc>
                  <a:txBody>
                    <a:bodyPr/>
                    <a:lstStyle/>
                    <a:p>
                      <a:pPr marL="0" indent="0">
                        <a:buFont typeface="+mj-lt"/>
                        <a:buNone/>
                      </a:pPr>
                      <a:r>
                        <a:rPr lang="en-GB" sz="1600" dirty="0"/>
                        <a:t>Clinical diagnosis</a:t>
                      </a:r>
                    </a:p>
                  </a:txBody>
                  <a:tcPr/>
                </a:tc>
                <a:tc>
                  <a:txBody>
                    <a:bodyPr/>
                    <a:lstStyle/>
                    <a:p>
                      <a:pPr marL="342900" indent="-342900">
                        <a:buFont typeface="+mj-lt"/>
                        <a:buAutoNum type="arabicPeriod"/>
                      </a:pPr>
                      <a:r>
                        <a:rPr lang="en-GB" sz="1600" dirty="0"/>
                        <a:t>Rescue </a:t>
                      </a:r>
                      <a:r>
                        <a:rPr lang="en-GB" sz="1600" dirty="0">
                          <a:sym typeface="Wingdings" panose="05000000000000000000" pitchFamily="2" charset="2"/>
                        </a:rPr>
                        <a:t> </a:t>
                      </a:r>
                      <a:r>
                        <a:rPr lang="en-GB" sz="1600" dirty="0"/>
                        <a:t>paracetamol/NSAID + triptan</a:t>
                      </a:r>
                    </a:p>
                    <a:p>
                      <a:pPr marL="342900" indent="-342900">
                        <a:buFont typeface="+mj-lt"/>
                        <a:buAutoNum type="arabicPeriod"/>
                      </a:pPr>
                      <a:r>
                        <a:rPr lang="en-GB" sz="1600" dirty="0"/>
                        <a:t>Prophylaxis </a:t>
                      </a:r>
                      <a:r>
                        <a:rPr lang="en-GB" sz="1600" dirty="0">
                          <a:sym typeface="Wingdings" panose="05000000000000000000" pitchFamily="2" charset="2"/>
                        </a:rPr>
                        <a:t> propranolol/topiramate</a:t>
                      </a:r>
                      <a:endParaRPr lang="en-GB" sz="1600" dirty="0"/>
                    </a:p>
                  </a:txBody>
                  <a:tcPr/>
                </a:tc>
                <a:extLst>
                  <a:ext uri="{0D108BD9-81ED-4DB2-BD59-A6C34878D82A}">
                    <a16:rowId xmlns:a16="http://schemas.microsoft.com/office/drawing/2014/main" val="4020047325"/>
                  </a:ext>
                </a:extLst>
              </a:tr>
              <a:tr h="612940">
                <a:tc>
                  <a:txBody>
                    <a:bodyPr/>
                    <a:lstStyle/>
                    <a:p>
                      <a:r>
                        <a:rPr lang="en-GB" sz="1600" dirty="0"/>
                        <a:t>Meningitis</a:t>
                      </a:r>
                    </a:p>
                  </a:txBody>
                  <a:tcPr/>
                </a:tc>
                <a:tc>
                  <a:txBody>
                    <a:bodyPr/>
                    <a:lstStyle/>
                    <a:p>
                      <a:pPr marL="285750" indent="-285750">
                        <a:buFont typeface="Arial" panose="020B0604020202020204" pitchFamily="34" charset="0"/>
                        <a:buChar char="•"/>
                      </a:pPr>
                      <a:r>
                        <a:rPr lang="en-GB" sz="1600" dirty="0"/>
                        <a:t>Septic screen</a:t>
                      </a:r>
                    </a:p>
                    <a:p>
                      <a:pPr marL="285750" indent="-285750">
                        <a:buFont typeface="Arial" panose="020B0604020202020204" pitchFamily="34" charset="0"/>
                        <a:buChar char="•"/>
                      </a:pPr>
                      <a:r>
                        <a:rPr lang="en-GB" sz="1600" dirty="0"/>
                        <a:t>LP (bacterial: low glucose, high protein, lactate + WCC, culture; viral: high WCC and protein, normal glucose and lactate)</a:t>
                      </a:r>
                    </a:p>
                  </a:txBody>
                  <a:tcPr/>
                </a:tc>
                <a:tc>
                  <a:txBody>
                    <a:bodyPr/>
                    <a:lstStyle/>
                    <a:p>
                      <a:r>
                        <a:rPr lang="en-GB" sz="1600" dirty="0"/>
                        <a:t>Sepsis 6</a:t>
                      </a:r>
                    </a:p>
                  </a:txBody>
                  <a:tcPr/>
                </a:tc>
                <a:extLst>
                  <a:ext uri="{0D108BD9-81ED-4DB2-BD59-A6C34878D82A}">
                    <a16:rowId xmlns:a16="http://schemas.microsoft.com/office/drawing/2014/main" val="19722940"/>
                  </a:ext>
                </a:extLst>
              </a:tr>
              <a:tr h="612940">
                <a:tc>
                  <a:txBody>
                    <a:bodyPr/>
                    <a:lstStyle/>
                    <a:p>
                      <a:r>
                        <a:rPr lang="en-GB" sz="1600" dirty="0"/>
                        <a:t>SAH</a:t>
                      </a:r>
                    </a:p>
                  </a:txBody>
                  <a:tcPr/>
                </a:tc>
                <a:tc>
                  <a:txBody>
                    <a:bodyPr/>
                    <a:lstStyle/>
                    <a:p>
                      <a:pPr marL="342900" indent="-342900">
                        <a:buFont typeface="+mj-lt"/>
                        <a:buAutoNum type="arabicPeriod"/>
                      </a:pPr>
                      <a:r>
                        <a:rPr lang="en-GB" sz="1600" dirty="0"/>
                        <a:t>CT within 6 hours of onset</a:t>
                      </a:r>
                    </a:p>
                    <a:p>
                      <a:pPr marL="342900" indent="-342900">
                        <a:buFont typeface="+mj-lt"/>
                        <a:buAutoNum type="arabicPeriod"/>
                      </a:pPr>
                      <a:r>
                        <a:rPr lang="en-GB" sz="1600" dirty="0"/>
                        <a:t>If CT &gt;6 hours </a:t>
                      </a:r>
                      <a:r>
                        <a:rPr lang="en-GB" sz="1600" dirty="0">
                          <a:sym typeface="Wingdings" panose="05000000000000000000" pitchFamily="2" charset="2"/>
                        </a:rPr>
                        <a:t> LP (xanthochromia)</a:t>
                      </a:r>
                      <a:endParaRPr lang="en-GB" sz="1600" dirty="0"/>
                    </a:p>
                  </a:txBody>
                  <a:tcPr/>
                </a:tc>
                <a:tc>
                  <a:txBody>
                    <a:bodyPr/>
                    <a:lstStyle/>
                    <a:p>
                      <a:pPr marL="342900" indent="-342900">
                        <a:buFont typeface="+mj-lt"/>
                        <a:buAutoNum type="arabicPeriod"/>
                      </a:pPr>
                      <a:r>
                        <a:rPr lang="en-GB" sz="1600" dirty="0"/>
                        <a:t>A-E</a:t>
                      </a:r>
                    </a:p>
                    <a:p>
                      <a:pPr marL="342900" indent="-342900">
                        <a:buFont typeface="+mj-lt"/>
                        <a:buAutoNum type="arabicPeriod"/>
                      </a:pPr>
                      <a:r>
                        <a:rPr lang="en-GB" sz="1600" dirty="0"/>
                        <a:t>AEDs and nimodipine</a:t>
                      </a:r>
                    </a:p>
                    <a:p>
                      <a:pPr marL="342900" indent="-342900">
                        <a:buFont typeface="+mj-lt"/>
                        <a:buAutoNum type="arabicPeriod"/>
                      </a:pPr>
                      <a:r>
                        <a:rPr lang="en-GB" sz="1600" dirty="0"/>
                        <a:t>Clipping and manage complications</a:t>
                      </a:r>
                    </a:p>
                  </a:txBody>
                  <a:tcPr/>
                </a:tc>
                <a:extLst>
                  <a:ext uri="{0D108BD9-81ED-4DB2-BD59-A6C34878D82A}">
                    <a16:rowId xmlns:a16="http://schemas.microsoft.com/office/drawing/2014/main" val="2094718430"/>
                  </a:ext>
                </a:extLst>
              </a:tr>
            </a:tbl>
          </a:graphicData>
        </a:graphic>
      </p:graphicFrame>
    </p:spTree>
    <p:extLst>
      <p:ext uri="{BB962C8B-B14F-4D97-AF65-F5344CB8AC3E}">
        <p14:creationId xmlns:p14="http://schemas.microsoft.com/office/powerpoint/2010/main" val="259994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Diagnosis and treatment of other raised ICP causes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08A7A86B-5F93-4E46-B205-53FDCBE88125}"/>
              </a:ext>
            </a:extLst>
          </p:cNvPr>
          <p:cNvGraphicFramePr>
            <a:graphicFrameLocks/>
          </p:cNvGraphicFramePr>
          <p:nvPr>
            <p:extLst>
              <p:ext uri="{D42A27DB-BD31-4B8C-83A1-F6EECF244321}">
                <p14:modId xmlns:p14="http://schemas.microsoft.com/office/powerpoint/2010/main" val="2650560690"/>
              </p:ext>
            </p:extLst>
          </p:nvPr>
        </p:nvGraphicFramePr>
        <p:xfrm>
          <a:off x="142042" y="1737360"/>
          <a:ext cx="11842811" cy="3484740"/>
        </p:xfrm>
        <a:graphic>
          <a:graphicData uri="http://schemas.openxmlformats.org/drawingml/2006/table">
            <a:tbl>
              <a:tblPr firstRow="1" bandRow="1">
                <a:tableStyleId>{5C22544A-7EE6-4342-B048-85BDC9FD1C3A}</a:tableStyleId>
              </a:tblPr>
              <a:tblGrid>
                <a:gridCol w="1580226">
                  <a:extLst>
                    <a:ext uri="{9D8B030D-6E8A-4147-A177-3AD203B41FA5}">
                      <a16:colId xmlns:a16="http://schemas.microsoft.com/office/drawing/2014/main" val="2379142525"/>
                    </a:ext>
                  </a:extLst>
                </a:gridCol>
                <a:gridCol w="5637320">
                  <a:extLst>
                    <a:ext uri="{9D8B030D-6E8A-4147-A177-3AD203B41FA5}">
                      <a16:colId xmlns:a16="http://schemas.microsoft.com/office/drawing/2014/main" val="1102607182"/>
                    </a:ext>
                  </a:extLst>
                </a:gridCol>
                <a:gridCol w="4625265">
                  <a:extLst>
                    <a:ext uri="{9D8B030D-6E8A-4147-A177-3AD203B41FA5}">
                      <a16:colId xmlns:a16="http://schemas.microsoft.com/office/drawing/2014/main" val="2277745542"/>
                    </a:ext>
                  </a:extLst>
                </a:gridCol>
              </a:tblGrid>
              <a:tr h="612940">
                <a:tc>
                  <a:txBody>
                    <a:bodyPr/>
                    <a:lstStyle/>
                    <a:p>
                      <a:r>
                        <a:rPr lang="en-GB" sz="1600" dirty="0"/>
                        <a:t>Type</a:t>
                      </a:r>
                    </a:p>
                  </a:txBody>
                  <a:tcPr/>
                </a:tc>
                <a:tc>
                  <a:txBody>
                    <a:bodyPr/>
                    <a:lstStyle/>
                    <a:p>
                      <a:r>
                        <a:rPr lang="en-GB" sz="1600" dirty="0"/>
                        <a:t>Diagnosis</a:t>
                      </a:r>
                    </a:p>
                  </a:txBody>
                  <a:tcPr/>
                </a:tc>
                <a:tc>
                  <a:txBody>
                    <a:bodyPr/>
                    <a:lstStyle/>
                    <a:p>
                      <a:r>
                        <a:rPr lang="en-GB" sz="1600" dirty="0"/>
                        <a:t>Treatment</a:t>
                      </a:r>
                    </a:p>
                  </a:txBody>
                  <a:tcPr/>
                </a:tc>
                <a:extLst>
                  <a:ext uri="{0D108BD9-81ED-4DB2-BD59-A6C34878D82A}">
                    <a16:rowId xmlns:a16="http://schemas.microsoft.com/office/drawing/2014/main" val="1935987819"/>
                  </a:ext>
                </a:extLst>
              </a:tr>
              <a:tr h="612940">
                <a:tc>
                  <a:txBody>
                    <a:bodyPr/>
                    <a:lstStyle/>
                    <a:p>
                      <a:r>
                        <a:rPr lang="en-GB" sz="1600" dirty="0"/>
                        <a:t>Hydrocephalus</a:t>
                      </a:r>
                    </a:p>
                  </a:txBody>
                  <a:tcPr/>
                </a:tc>
                <a:tc>
                  <a:txBody>
                    <a:bodyPr/>
                    <a:lstStyle/>
                    <a:p>
                      <a:pPr marL="285750" indent="-285750">
                        <a:buFont typeface="Arial" panose="020B0604020202020204" pitchFamily="34" charset="0"/>
                        <a:buChar char="•"/>
                      </a:pPr>
                      <a:r>
                        <a:rPr lang="en-GB" sz="1600" dirty="0"/>
                        <a:t>CT (dilated ventricles)</a:t>
                      </a:r>
                    </a:p>
                    <a:p>
                      <a:pPr marL="285750" indent="-285750">
                        <a:buFont typeface="Arial" panose="020B0604020202020204" pitchFamily="34" charset="0"/>
                        <a:buChar char="•"/>
                      </a:pPr>
                      <a:r>
                        <a:rPr lang="en-GB" sz="1600" dirty="0"/>
                        <a:t>LP</a:t>
                      </a:r>
                    </a:p>
                  </a:txBody>
                  <a:tcPr/>
                </a:tc>
                <a:tc>
                  <a:txBody>
                    <a:bodyPr/>
                    <a:lstStyle/>
                    <a:p>
                      <a:pPr marL="0" indent="0">
                        <a:buFont typeface="+mj-lt"/>
                        <a:buNone/>
                      </a:pPr>
                      <a:r>
                        <a:rPr lang="en-GB" sz="1600" dirty="0"/>
                        <a:t>ONLY if symptomatic (surgical)</a:t>
                      </a:r>
                    </a:p>
                  </a:txBody>
                  <a:tcPr/>
                </a:tc>
                <a:extLst>
                  <a:ext uri="{0D108BD9-81ED-4DB2-BD59-A6C34878D82A}">
                    <a16:rowId xmlns:a16="http://schemas.microsoft.com/office/drawing/2014/main" val="3004112673"/>
                  </a:ext>
                </a:extLst>
              </a:tr>
              <a:tr h="622240">
                <a:tc>
                  <a:txBody>
                    <a:bodyPr/>
                    <a:lstStyle/>
                    <a:p>
                      <a:r>
                        <a:rPr lang="en-GB" sz="1600" dirty="0"/>
                        <a:t>(Normal pressure hydrocephalus)</a:t>
                      </a:r>
                    </a:p>
                  </a:txBody>
                  <a:tcPr/>
                </a:tc>
                <a:tc>
                  <a:txBody>
                    <a:bodyPr/>
                    <a:lstStyle/>
                    <a:p>
                      <a:pPr marL="285750" indent="-285750">
                        <a:buFont typeface="Arial" panose="020B0604020202020204" pitchFamily="34" charset="0"/>
                        <a:buChar char="•"/>
                      </a:pPr>
                      <a:r>
                        <a:rPr lang="en-GB" sz="1600" dirty="0"/>
                        <a:t>Adams triad: Wet (urinary incontinence), Whacky (personality changes, dementia), Wobbly (ataxia)</a:t>
                      </a:r>
                    </a:p>
                    <a:p>
                      <a:pPr marL="285750" indent="-285750">
                        <a:buFont typeface="Arial" panose="020B0604020202020204" pitchFamily="34" charset="0"/>
                        <a:buChar char="•"/>
                      </a:pPr>
                      <a:r>
                        <a:rPr lang="en-GB" sz="1600" dirty="0"/>
                        <a:t>CT/MRI to rule out other causes</a:t>
                      </a:r>
                    </a:p>
                  </a:txBody>
                  <a:tcPr/>
                </a:tc>
                <a:tc>
                  <a:txBody>
                    <a:bodyPr/>
                    <a:lstStyle/>
                    <a:p>
                      <a:pPr marL="342900" indent="-342900">
                        <a:buFont typeface="+mj-lt"/>
                        <a:buAutoNum type="arabicPeriod"/>
                      </a:pPr>
                      <a:r>
                        <a:rPr lang="en-GB" sz="1600" dirty="0"/>
                        <a:t>VP shunt</a:t>
                      </a:r>
                    </a:p>
                    <a:p>
                      <a:pPr marL="342900" indent="-342900">
                        <a:buFont typeface="+mj-lt"/>
                        <a:buAutoNum type="arabicPeriod"/>
                      </a:pPr>
                      <a:r>
                        <a:rPr lang="en-GB" sz="1600" dirty="0"/>
                        <a:t>CSF tapping</a:t>
                      </a:r>
                    </a:p>
                  </a:txBody>
                  <a:tcPr/>
                </a:tc>
                <a:extLst>
                  <a:ext uri="{0D108BD9-81ED-4DB2-BD59-A6C34878D82A}">
                    <a16:rowId xmlns:a16="http://schemas.microsoft.com/office/drawing/2014/main" val="2705985054"/>
                  </a:ext>
                </a:extLst>
              </a:tr>
              <a:tr h="612940">
                <a:tc>
                  <a:txBody>
                    <a:bodyPr/>
                    <a:lstStyle/>
                    <a:p>
                      <a:r>
                        <a:rPr lang="en-GB" sz="1600" dirty="0"/>
                        <a:t>Tumour</a:t>
                      </a:r>
                    </a:p>
                  </a:txBody>
                  <a:tcPr/>
                </a:tc>
                <a:tc>
                  <a:txBody>
                    <a:bodyPr/>
                    <a:lstStyle/>
                    <a:p>
                      <a:pPr marL="0" indent="0">
                        <a:buFont typeface="+mj-lt"/>
                        <a:buNone/>
                      </a:pPr>
                      <a:r>
                        <a:rPr lang="en-GB" sz="1600" dirty="0"/>
                        <a:t>CT/MRI with or without contrast</a:t>
                      </a:r>
                    </a:p>
                  </a:txBody>
                  <a:tcPr/>
                </a:tc>
                <a:tc>
                  <a:txBody>
                    <a:bodyPr/>
                    <a:lstStyle/>
                    <a:p>
                      <a:pPr marL="0" indent="0">
                        <a:buFont typeface="+mj-lt"/>
                        <a:buNone/>
                      </a:pPr>
                      <a:r>
                        <a:rPr lang="en-GB" sz="1600" dirty="0"/>
                        <a:t>Surgical/chemo/radio/palliative</a:t>
                      </a:r>
                    </a:p>
                  </a:txBody>
                  <a:tcPr/>
                </a:tc>
                <a:extLst>
                  <a:ext uri="{0D108BD9-81ED-4DB2-BD59-A6C34878D82A}">
                    <a16:rowId xmlns:a16="http://schemas.microsoft.com/office/drawing/2014/main" val="4020047325"/>
                  </a:ext>
                </a:extLst>
              </a:tr>
              <a:tr h="612940">
                <a:tc>
                  <a:txBody>
                    <a:bodyPr/>
                    <a:lstStyle/>
                    <a:p>
                      <a:r>
                        <a:rPr lang="en-GB" sz="1600" dirty="0"/>
                        <a:t>Malignant MCA Syndrome</a:t>
                      </a:r>
                    </a:p>
                  </a:txBody>
                  <a:tcPr/>
                </a:tc>
                <a:tc>
                  <a:txBody>
                    <a:bodyPr/>
                    <a:lstStyle/>
                    <a:p>
                      <a:pPr marL="285750" indent="-285750">
                        <a:buFont typeface="Arial" panose="020B0604020202020204" pitchFamily="34" charset="0"/>
                        <a:buChar char="•"/>
                      </a:pPr>
                      <a:r>
                        <a:rPr lang="en-GB" sz="1600" dirty="0"/>
                        <a:t>Imaging</a:t>
                      </a:r>
                    </a:p>
                    <a:p>
                      <a:pPr marL="285750" indent="-285750">
                        <a:buFont typeface="Arial" panose="020B0604020202020204" pitchFamily="34" charset="0"/>
                        <a:buChar char="•"/>
                      </a:pPr>
                      <a:r>
                        <a:rPr lang="en-GB" sz="1600" dirty="0"/>
                        <a:t>Deterioration</a:t>
                      </a:r>
                    </a:p>
                  </a:txBody>
                  <a:tcPr/>
                </a:tc>
                <a:tc>
                  <a:txBody>
                    <a:bodyPr/>
                    <a:lstStyle/>
                    <a:p>
                      <a:pPr marL="285750" indent="-285750">
                        <a:buFont typeface="Arial" panose="020B0604020202020204" pitchFamily="34" charset="0"/>
                        <a:buChar char="•"/>
                      </a:pPr>
                      <a:r>
                        <a:rPr lang="en-GB" sz="1600" dirty="0"/>
                        <a:t>Prophylaxis (mannitol)</a:t>
                      </a:r>
                    </a:p>
                    <a:p>
                      <a:pPr marL="285750" indent="-285750">
                        <a:buFont typeface="Arial" panose="020B0604020202020204" pitchFamily="34" charset="0"/>
                        <a:buChar char="•"/>
                      </a:pPr>
                      <a:r>
                        <a:rPr lang="en-GB" sz="1600" dirty="0"/>
                        <a:t>Hemicraniectomy</a:t>
                      </a:r>
                    </a:p>
                    <a:p>
                      <a:pPr marL="285750" indent="-285750">
                        <a:buFont typeface="Arial" panose="020B0604020202020204" pitchFamily="34" charset="0"/>
                        <a:buChar char="•"/>
                      </a:pPr>
                      <a:r>
                        <a:rPr lang="en-GB" sz="1600" dirty="0"/>
                        <a:t>Pray</a:t>
                      </a:r>
                    </a:p>
                  </a:txBody>
                  <a:tcPr/>
                </a:tc>
                <a:extLst>
                  <a:ext uri="{0D108BD9-81ED-4DB2-BD59-A6C34878D82A}">
                    <a16:rowId xmlns:a16="http://schemas.microsoft.com/office/drawing/2014/main" val="19722940"/>
                  </a:ext>
                </a:extLst>
              </a:tr>
            </a:tbl>
          </a:graphicData>
        </a:graphic>
      </p:graphicFrame>
    </p:spTree>
    <p:extLst>
      <p:ext uri="{BB962C8B-B14F-4D97-AF65-F5344CB8AC3E}">
        <p14:creationId xmlns:p14="http://schemas.microsoft.com/office/powerpoint/2010/main" val="15083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Intracranial bleeds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27-year-old man is brought into the Emergency Department after losing consciousness. He sustained a head injury during a rugby match, after which he lost consciousness for around 30 seconds. Afterwards he felt fine, and joined back in the game. However, after the match he grew increasingly confused before passing out.</a:t>
            </a:r>
          </a:p>
          <a:p>
            <a:r>
              <a:rPr lang="en-GB" dirty="0">
                <a:solidFill>
                  <a:srgbClr val="000000"/>
                </a:solidFill>
              </a:rPr>
              <a:t>A head CT in ED shows the following:</a:t>
            </a: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a:p>
            <a:r>
              <a:rPr lang="en-GB" dirty="0">
                <a:solidFill>
                  <a:srgbClr val="000000"/>
                </a:solidFill>
              </a:rPr>
              <a:t>Which blood vessel is most likely involved?</a:t>
            </a:r>
          </a:p>
        </p:txBody>
      </p:sp>
      <p:pic>
        <p:nvPicPr>
          <p:cNvPr id="1026" name="Picture 2" descr="Extradural hemorrhage | Radiology Reference Article | Radiopaedia.org">
            <a:extLst>
              <a:ext uri="{FF2B5EF4-FFF2-40B4-BE49-F238E27FC236}">
                <a16:creationId xmlns:a16="http://schemas.microsoft.com/office/drawing/2014/main" id="{B07A9064-5D01-4E7B-BA10-96F5FB7AC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63" y="2849846"/>
            <a:ext cx="2776030" cy="315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03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fade">
                                      <p:cBhvr>
                                        <p:cTn id="2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Intracranial bleeds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Differentials:</a:t>
            </a:r>
          </a:p>
          <a:p>
            <a:pPr lvl="1">
              <a:buFont typeface="Wingdings" panose="05000000000000000000" pitchFamily="2" charset="2"/>
              <a:buChar char="Ø"/>
            </a:pPr>
            <a:r>
              <a:rPr lang="en-GB" dirty="0"/>
              <a:t>Extradural</a:t>
            </a:r>
          </a:p>
          <a:p>
            <a:pPr lvl="1">
              <a:buFont typeface="Wingdings" panose="05000000000000000000" pitchFamily="2" charset="2"/>
              <a:buChar char="Ø"/>
            </a:pPr>
            <a:r>
              <a:rPr lang="en-GB" dirty="0"/>
              <a:t>Subdural</a:t>
            </a:r>
          </a:p>
          <a:p>
            <a:pPr lvl="1">
              <a:buFont typeface="Wingdings" panose="05000000000000000000" pitchFamily="2" charset="2"/>
              <a:buChar char="Ø"/>
            </a:pPr>
            <a:r>
              <a:rPr lang="en-GB" dirty="0"/>
              <a:t>Subarachnoid</a:t>
            </a:r>
          </a:p>
          <a:p>
            <a:pPr lvl="1">
              <a:buFont typeface="Wingdings" panose="05000000000000000000" pitchFamily="2" charset="2"/>
              <a:buChar char="Ø"/>
            </a:pPr>
            <a:r>
              <a:rPr lang="en-GB" dirty="0"/>
              <a:t>Intracerebral</a:t>
            </a:r>
          </a:p>
          <a:p>
            <a:pPr>
              <a:buFont typeface="Wingdings" panose="05000000000000000000" pitchFamily="2" charset="2"/>
              <a:buChar char="Ø"/>
            </a:pPr>
            <a:r>
              <a:rPr lang="en-GB" dirty="0"/>
              <a:t>What’s most likely?</a:t>
            </a:r>
          </a:p>
        </p:txBody>
      </p:sp>
    </p:spTree>
    <p:extLst>
      <p:ext uri="{BB962C8B-B14F-4D97-AF65-F5344CB8AC3E}">
        <p14:creationId xmlns:p14="http://schemas.microsoft.com/office/powerpoint/2010/main" val="418826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Intracranial bleeds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C2B4A8B2-B195-4004-BA52-78096D41D016}"/>
              </a:ext>
            </a:extLst>
          </p:cNvPr>
          <p:cNvGraphicFramePr>
            <a:graphicFrameLocks/>
          </p:cNvGraphicFramePr>
          <p:nvPr>
            <p:extLst>
              <p:ext uri="{D42A27DB-BD31-4B8C-83A1-F6EECF244321}">
                <p14:modId xmlns:p14="http://schemas.microsoft.com/office/powerpoint/2010/main" val="2101582815"/>
              </p:ext>
            </p:extLst>
          </p:nvPr>
        </p:nvGraphicFramePr>
        <p:xfrm>
          <a:off x="142043" y="1737360"/>
          <a:ext cx="11967098" cy="3906520"/>
        </p:xfrm>
        <a:graphic>
          <a:graphicData uri="http://schemas.openxmlformats.org/drawingml/2006/table">
            <a:tbl>
              <a:tblPr firstRow="1" bandRow="1">
                <a:tableStyleId>{5C22544A-7EE6-4342-B048-85BDC9FD1C3A}</a:tableStyleId>
              </a:tblPr>
              <a:tblGrid>
                <a:gridCol w="1446309">
                  <a:extLst>
                    <a:ext uri="{9D8B030D-6E8A-4147-A177-3AD203B41FA5}">
                      <a16:colId xmlns:a16="http://schemas.microsoft.com/office/drawing/2014/main" val="2379142525"/>
                    </a:ext>
                  </a:extLst>
                </a:gridCol>
                <a:gridCol w="2284855">
                  <a:extLst>
                    <a:ext uri="{9D8B030D-6E8A-4147-A177-3AD203B41FA5}">
                      <a16:colId xmlns:a16="http://schemas.microsoft.com/office/drawing/2014/main" val="1102607182"/>
                    </a:ext>
                  </a:extLst>
                </a:gridCol>
                <a:gridCol w="1526385">
                  <a:extLst>
                    <a:ext uri="{9D8B030D-6E8A-4147-A177-3AD203B41FA5}">
                      <a16:colId xmlns:a16="http://schemas.microsoft.com/office/drawing/2014/main" val="2277745542"/>
                    </a:ext>
                  </a:extLst>
                </a:gridCol>
                <a:gridCol w="1767394">
                  <a:extLst>
                    <a:ext uri="{9D8B030D-6E8A-4147-A177-3AD203B41FA5}">
                      <a16:colId xmlns:a16="http://schemas.microsoft.com/office/drawing/2014/main" val="862530321"/>
                    </a:ext>
                  </a:extLst>
                </a:gridCol>
                <a:gridCol w="2999213">
                  <a:extLst>
                    <a:ext uri="{9D8B030D-6E8A-4147-A177-3AD203B41FA5}">
                      <a16:colId xmlns:a16="http://schemas.microsoft.com/office/drawing/2014/main" val="2789334661"/>
                    </a:ext>
                  </a:extLst>
                </a:gridCol>
                <a:gridCol w="1942942">
                  <a:extLst>
                    <a:ext uri="{9D8B030D-6E8A-4147-A177-3AD203B41FA5}">
                      <a16:colId xmlns:a16="http://schemas.microsoft.com/office/drawing/2014/main" val="2384983588"/>
                    </a:ext>
                  </a:extLst>
                </a:gridCol>
              </a:tblGrid>
              <a:tr h="370840">
                <a:tc>
                  <a:txBody>
                    <a:bodyPr/>
                    <a:lstStyle/>
                    <a:p>
                      <a:r>
                        <a:rPr lang="en-GB" sz="1600" dirty="0"/>
                        <a:t>Type</a:t>
                      </a:r>
                    </a:p>
                  </a:txBody>
                  <a:tcPr/>
                </a:tc>
                <a:tc>
                  <a:txBody>
                    <a:bodyPr/>
                    <a:lstStyle/>
                    <a:p>
                      <a:r>
                        <a:rPr lang="en-GB" sz="1600" dirty="0"/>
                        <a:t>Hx</a:t>
                      </a:r>
                    </a:p>
                  </a:txBody>
                  <a:tcPr/>
                </a:tc>
                <a:tc>
                  <a:txBody>
                    <a:bodyPr/>
                    <a:lstStyle/>
                    <a:p>
                      <a:r>
                        <a:rPr lang="en-GB" sz="1600" dirty="0"/>
                        <a:t>Patient</a:t>
                      </a:r>
                    </a:p>
                  </a:txBody>
                  <a:tcPr/>
                </a:tc>
                <a:tc>
                  <a:txBody>
                    <a:bodyPr/>
                    <a:lstStyle/>
                    <a:p>
                      <a:r>
                        <a:rPr lang="en-GB" sz="1600" dirty="0"/>
                        <a:t>Vessel</a:t>
                      </a:r>
                    </a:p>
                  </a:txBody>
                  <a:tcPr/>
                </a:tc>
                <a:tc>
                  <a:txBody>
                    <a:bodyPr/>
                    <a:lstStyle/>
                    <a:p>
                      <a:r>
                        <a:rPr lang="en-GB" sz="1600" dirty="0"/>
                        <a:t>Scan</a:t>
                      </a:r>
                    </a:p>
                  </a:txBody>
                  <a:tcPr/>
                </a:tc>
                <a:tc>
                  <a:txBody>
                    <a:bodyPr/>
                    <a:lstStyle/>
                    <a:p>
                      <a:r>
                        <a:rPr lang="en-GB" sz="1600" dirty="0"/>
                        <a:t>Treatment</a:t>
                      </a:r>
                    </a:p>
                  </a:txBody>
                  <a:tcPr/>
                </a:tc>
                <a:extLst>
                  <a:ext uri="{0D108BD9-81ED-4DB2-BD59-A6C34878D82A}">
                    <a16:rowId xmlns:a16="http://schemas.microsoft.com/office/drawing/2014/main" val="1935987819"/>
                  </a:ext>
                </a:extLst>
              </a:tr>
              <a:tr h="370840">
                <a:tc>
                  <a:txBody>
                    <a:bodyPr/>
                    <a:lstStyle/>
                    <a:p>
                      <a:r>
                        <a:rPr lang="en-GB" sz="1600" dirty="0"/>
                        <a:t>Extradural</a:t>
                      </a:r>
                    </a:p>
                  </a:txBody>
                  <a:tcPr/>
                </a:tc>
                <a:tc>
                  <a:txBody>
                    <a:bodyPr/>
                    <a:lstStyle/>
                    <a:p>
                      <a:r>
                        <a:rPr lang="en-GB" sz="1600" dirty="0"/>
                        <a:t>Trauma</a:t>
                      </a:r>
                    </a:p>
                    <a:p>
                      <a:r>
                        <a:rPr lang="en-GB" sz="1600" dirty="0"/>
                        <a:t>Lucid interval, then gradually ↓GCS</a:t>
                      </a:r>
                    </a:p>
                  </a:txBody>
                  <a:tcPr/>
                </a:tc>
                <a:tc>
                  <a:txBody>
                    <a:bodyPr/>
                    <a:lstStyle/>
                    <a:p>
                      <a:r>
                        <a:rPr lang="en-GB" sz="1600" dirty="0"/>
                        <a:t>Trauma (rugby, occupation)</a:t>
                      </a:r>
                    </a:p>
                  </a:txBody>
                  <a:tcPr/>
                </a:tc>
                <a:tc>
                  <a:txBody>
                    <a:bodyPr/>
                    <a:lstStyle/>
                    <a:p>
                      <a:r>
                        <a:rPr lang="en-GB" sz="1600" dirty="0"/>
                        <a:t>Middle meningeal artery</a:t>
                      </a:r>
                    </a:p>
                  </a:txBody>
                  <a:tcPr/>
                </a:tc>
                <a:tc>
                  <a:txBody>
                    <a:bodyPr/>
                    <a:lstStyle/>
                    <a:p>
                      <a:r>
                        <a:rPr lang="en-GB" sz="1600" dirty="0"/>
                        <a:t>Biconvex, does not cross suture lines</a:t>
                      </a:r>
                    </a:p>
                    <a:p>
                      <a:r>
                        <a:rPr lang="en-GB" sz="1600" dirty="0"/>
                        <a:t>“Rugby ball”</a:t>
                      </a:r>
                    </a:p>
                  </a:txBody>
                  <a:tcPr/>
                </a:tc>
                <a:tc>
                  <a:txBody>
                    <a:bodyPr/>
                    <a:lstStyle/>
                    <a:p>
                      <a:r>
                        <a:rPr lang="en-GB" sz="1600" dirty="0"/>
                        <a:t>A-E</a:t>
                      </a:r>
                    </a:p>
                    <a:p>
                      <a:r>
                        <a:rPr lang="en-GB" sz="1600" dirty="0"/>
                        <a:t>AEDs + mannitol</a:t>
                      </a:r>
                    </a:p>
                    <a:p>
                      <a:r>
                        <a:rPr lang="en-GB" sz="1600" dirty="0"/>
                        <a:t>Surgical</a:t>
                      </a:r>
                    </a:p>
                  </a:txBody>
                  <a:tcPr/>
                </a:tc>
                <a:extLst>
                  <a:ext uri="{0D108BD9-81ED-4DB2-BD59-A6C34878D82A}">
                    <a16:rowId xmlns:a16="http://schemas.microsoft.com/office/drawing/2014/main" val="3004112673"/>
                  </a:ext>
                </a:extLst>
              </a:tr>
              <a:tr h="370840">
                <a:tc>
                  <a:txBody>
                    <a:bodyPr/>
                    <a:lstStyle/>
                    <a:p>
                      <a:r>
                        <a:rPr lang="en-GB" sz="1600" dirty="0"/>
                        <a:t>Subdural</a:t>
                      </a:r>
                    </a:p>
                  </a:txBody>
                  <a:tcPr/>
                </a:tc>
                <a:tc>
                  <a:txBody>
                    <a:bodyPr/>
                    <a:lstStyle/>
                    <a:p>
                      <a:r>
                        <a:rPr lang="en-GB" sz="1600" dirty="0"/>
                        <a:t>Acute, subacute, chronic</a:t>
                      </a:r>
                    </a:p>
                    <a:p>
                      <a:r>
                        <a:rPr lang="en-GB" sz="1600" dirty="0"/>
                        <a:t>Minor trauma, coagulopathy</a:t>
                      </a:r>
                    </a:p>
                  </a:txBody>
                  <a:tcPr/>
                </a:tc>
                <a:tc>
                  <a:txBody>
                    <a:bodyPr/>
                    <a:lstStyle/>
                    <a:p>
                      <a:r>
                        <a:rPr lang="en-GB" sz="1600" dirty="0"/>
                        <a:t>Elderly</a:t>
                      </a:r>
                    </a:p>
                  </a:txBody>
                  <a:tcPr/>
                </a:tc>
                <a:tc>
                  <a:txBody>
                    <a:bodyPr/>
                    <a:lstStyle/>
                    <a:p>
                      <a:r>
                        <a:rPr lang="en-GB" sz="1600" dirty="0"/>
                        <a:t>Bridging cranial veins</a:t>
                      </a:r>
                    </a:p>
                  </a:txBody>
                  <a:tcPr/>
                </a:tc>
                <a:tc>
                  <a:txBody>
                    <a:bodyPr/>
                    <a:lstStyle/>
                    <a:p>
                      <a:r>
                        <a:rPr lang="en-GB" sz="1600" dirty="0"/>
                        <a:t>Crescent, sickle shape</a:t>
                      </a:r>
                    </a:p>
                    <a:p>
                      <a:r>
                        <a:rPr lang="en-GB" sz="1600" dirty="0"/>
                        <a:t>Acute </a:t>
                      </a:r>
                      <a:r>
                        <a:rPr lang="en-GB" sz="1600" dirty="0">
                          <a:sym typeface="Wingdings" panose="05000000000000000000" pitchFamily="2" charset="2"/>
                        </a:rPr>
                        <a:t> hyperdense (white)</a:t>
                      </a:r>
                    </a:p>
                    <a:p>
                      <a:r>
                        <a:rPr lang="en-GB" sz="1600" dirty="0">
                          <a:sym typeface="Wingdings" panose="05000000000000000000" pitchFamily="2" charset="2"/>
                        </a:rPr>
                        <a:t>Chronic  hypodense (dark)</a:t>
                      </a:r>
                      <a:endParaRPr lang="en-GB" sz="1600" dirty="0"/>
                    </a:p>
                  </a:txBody>
                  <a:tcPr/>
                </a:tc>
                <a:tc>
                  <a:txBody>
                    <a:bodyPr/>
                    <a:lstStyle/>
                    <a:p>
                      <a:r>
                        <a:rPr lang="en-GB" sz="1600" dirty="0"/>
                        <a:t>A-E</a:t>
                      </a:r>
                    </a:p>
                    <a:p>
                      <a:r>
                        <a:rPr lang="en-GB" sz="1600" dirty="0"/>
                        <a:t>AEDs</a:t>
                      </a:r>
                    </a:p>
                    <a:p>
                      <a:r>
                        <a:rPr lang="en-GB" sz="1600" dirty="0"/>
                        <a:t>Surgical</a:t>
                      </a:r>
                    </a:p>
                  </a:txBody>
                  <a:tcPr/>
                </a:tc>
                <a:extLst>
                  <a:ext uri="{0D108BD9-81ED-4DB2-BD59-A6C34878D82A}">
                    <a16:rowId xmlns:a16="http://schemas.microsoft.com/office/drawing/2014/main" val="2705985054"/>
                  </a:ext>
                </a:extLst>
              </a:tr>
              <a:tr h="370840">
                <a:tc>
                  <a:txBody>
                    <a:bodyPr/>
                    <a:lstStyle/>
                    <a:p>
                      <a:r>
                        <a:rPr lang="en-GB" sz="1600" dirty="0"/>
                        <a:t>Subarachnoid</a:t>
                      </a:r>
                    </a:p>
                  </a:txBody>
                  <a:tcPr/>
                </a:tc>
                <a:tc>
                  <a:txBody>
                    <a:bodyPr/>
                    <a:lstStyle/>
                    <a:p>
                      <a:r>
                        <a:rPr lang="en-GB" sz="1600" dirty="0"/>
                        <a:t>“Thunderclap” headache</a:t>
                      </a:r>
                    </a:p>
                  </a:txBody>
                  <a:tcPr/>
                </a:tc>
                <a:tc>
                  <a:txBody>
                    <a:bodyPr/>
                    <a:lstStyle/>
                    <a:p>
                      <a:r>
                        <a:rPr lang="en-GB" sz="1600" dirty="0"/>
                        <a:t>PCOS, connective tissue, trauma</a:t>
                      </a:r>
                    </a:p>
                  </a:txBody>
                  <a:tcPr/>
                </a:tc>
                <a:tc>
                  <a:txBody>
                    <a:bodyPr/>
                    <a:lstStyle/>
                    <a:p>
                      <a:r>
                        <a:rPr lang="en-GB" sz="1600" dirty="0"/>
                        <a:t>Aneurysmal </a:t>
                      </a:r>
                    </a:p>
                  </a:txBody>
                  <a:tcPr/>
                </a:tc>
                <a:tc>
                  <a:txBody>
                    <a:bodyPr/>
                    <a:lstStyle/>
                    <a:p>
                      <a:r>
                        <a:rPr lang="en-GB" sz="1600" dirty="0"/>
                        <a:t>Hyperdense around </a:t>
                      </a:r>
                      <a:r>
                        <a:rPr lang="en-GB" sz="1600" dirty="0" err="1"/>
                        <a:t>CoW</a:t>
                      </a:r>
                      <a:r>
                        <a:rPr lang="en-GB" sz="1600" dirty="0"/>
                        <a:t>/basilar cisterns</a:t>
                      </a:r>
                    </a:p>
                  </a:txBody>
                  <a:tcPr/>
                </a:tc>
                <a:tc>
                  <a:txBody>
                    <a:bodyPr/>
                    <a:lstStyle/>
                    <a:p>
                      <a:r>
                        <a:rPr lang="en-GB" sz="1600" dirty="0"/>
                        <a:t>A-E</a:t>
                      </a:r>
                    </a:p>
                    <a:p>
                      <a:r>
                        <a:rPr lang="en-GB" sz="1600" dirty="0"/>
                        <a:t>AEDs and nimodipine</a:t>
                      </a:r>
                    </a:p>
                    <a:p>
                      <a:r>
                        <a:rPr lang="en-GB" sz="1600" dirty="0"/>
                        <a:t>Clipping</a:t>
                      </a:r>
                    </a:p>
                  </a:txBody>
                  <a:tcPr/>
                </a:tc>
                <a:extLst>
                  <a:ext uri="{0D108BD9-81ED-4DB2-BD59-A6C34878D82A}">
                    <a16:rowId xmlns:a16="http://schemas.microsoft.com/office/drawing/2014/main" val="4020047325"/>
                  </a:ext>
                </a:extLst>
              </a:tr>
              <a:tr h="370840">
                <a:tc>
                  <a:txBody>
                    <a:bodyPr/>
                    <a:lstStyle/>
                    <a:p>
                      <a:r>
                        <a:rPr lang="en-GB" sz="1600" dirty="0"/>
                        <a:t>Intracerebral</a:t>
                      </a:r>
                    </a:p>
                  </a:txBody>
                  <a:tcPr/>
                </a:tc>
                <a:tc>
                  <a:txBody>
                    <a:bodyPr/>
                    <a:lstStyle/>
                    <a:p>
                      <a:r>
                        <a:rPr lang="en-GB" sz="1600" dirty="0"/>
                        <a:t>Sudden onset, often non-traumatic</a:t>
                      </a:r>
                    </a:p>
                    <a:p>
                      <a:r>
                        <a:rPr lang="en-GB" sz="1600" dirty="0"/>
                        <a:t>Focal neuro</a:t>
                      </a:r>
                    </a:p>
                    <a:p>
                      <a:r>
                        <a:rPr lang="en-GB" sz="1600" dirty="0"/>
                        <a:t>↓GCS</a:t>
                      </a:r>
                    </a:p>
                  </a:txBody>
                  <a:tcPr/>
                </a:tc>
                <a:tc>
                  <a:txBody>
                    <a:bodyPr/>
                    <a:lstStyle/>
                    <a:p>
                      <a:r>
                        <a:rPr lang="en-GB" sz="1600" dirty="0"/>
                        <a:t>Older, HTN, coagulopathy</a:t>
                      </a:r>
                    </a:p>
                  </a:txBody>
                  <a:tcPr/>
                </a:tc>
                <a:tc>
                  <a:txBody>
                    <a:bodyPr/>
                    <a:lstStyle/>
                    <a:p>
                      <a:r>
                        <a:rPr lang="en-GB" sz="1600" dirty="0"/>
                        <a:t>Can be any, usually smaller (e.g., internal capsule vessels)</a:t>
                      </a:r>
                    </a:p>
                  </a:txBody>
                  <a:tcPr/>
                </a:tc>
                <a:tc>
                  <a:txBody>
                    <a:bodyPr/>
                    <a:lstStyle/>
                    <a:p>
                      <a:r>
                        <a:rPr lang="en-GB" sz="1600" dirty="0"/>
                        <a:t>Blood within brain parenchyma (you won’t miss it)</a:t>
                      </a:r>
                    </a:p>
                  </a:txBody>
                  <a:tcPr/>
                </a:tc>
                <a:tc>
                  <a:txBody>
                    <a:bodyPr/>
                    <a:lstStyle/>
                    <a:p>
                      <a:r>
                        <a:rPr lang="en-GB" sz="1600" dirty="0"/>
                        <a:t>A-E</a:t>
                      </a:r>
                    </a:p>
                    <a:p>
                      <a:r>
                        <a:rPr lang="en-GB" sz="1600" dirty="0"/>
                        <a:t>Reduce BP</a:t>
                      </a:r>
                    </a:p>
                  </a:txBody>
                  <a:tcPr/>
                </a:tc>
                <a:extLst>
                  <a:ext uri="{0D108BD9-81ED-4DB2-BD59-A6C34878D82A}">
                    <a16:rowId xmlns:a16="http://schemas.microsoft.com/office/drawing/2014/main" val="378170340"/>
                  </a:ext>
                </a:extLst>
              </a:tr>
            </a:tbl>
          </a:graphicData>
        </a:graphic>
      </p:graphicFrame>
    </p:spTree>
    <p:extLst>
      <p:ext uri="{BB962C8B-B14F-4D97-AF65-F5344CB8AC3E}">
        <p14:creationId xmlns:p14="http://schemas.microsoft.com/office/powerpoint/2010/main" val="2134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Intracranial bleed - scans</a:t>
            </a:r>
          </a:p>
        </p:txBody>
      </p:sp>
      <p:pic>
        <p:nvPicPr>
          <p:cNvPr id="7" name="Picture 2" descr="Extradural hemorrhage | Radiology Reference Article | Radiopaedia.org">
            <a:extLst>
              <a:ext uri="{FF2B5EF4-FFF2-40B4-BE49-F238E27FC236}">
                <a16:creationId xmlns:a16="http://schemas.microsoft.com/office/drawing/2014/main" id="{1D05757E-59A0-4D2D-9A04-B4347F90B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9" y="2164568"/>
            <a:ext cx="2776030" cy="31542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5A5049-67B1-4F8A-9134-D6B790AA120B}"/>
              </a:ext>
            </a:extLst>
          </p:cNvPr>
          <p:cNvSpPr txBox="1"/>
          <p:nvPr/>
        </p:nvSpPr>
        <p:spPr>
          <a:xfrm>
            <a:off x="121189" y="5321763"/>
            <a:ext cx="2776030" cy="461665"/>
          </a:xfrm>
          <a:prstGeom prst="rect">
            <a:avLst/>
          </a:prstGeom>
          <a:noFill/>
        </p:spPr>
        <p:txBody>
          <a:bodyPr wrap="square">
            <a:spAutoFit/>
          </a:bodyPr>
          <a:lstStyle/>
          <a:p>
            <a:r>
              <a:rPr lang="en-GB" sz="1200" dirty="0"/>
              <a:t>https://radiopaedia.org/articles/extradural-haemorrhage?lang=gb</a:t>
            </a:r>
          </a:p>
        </p:txBody>
      </p:sp>
      <p:pic>
        <p:nvPicPr>
          <p:cNvPr id="2050" name="Picture 2" descr="Acute Subdural Hematoma in the ED: Overview, Emergency Department  Management, Neurosurgical Consultation">
            <a:extLst>
              <a:ext uri="{FF2B5EF4-FFF2-40B4-BE49-F238E27FC236}">
                <a16:creationId xmlns:a16="http://schemas.microsoft.com/office/drawing/2014/main" id="{2DC9F219-8A69-4FD5-A177-F9901C75E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120" y="2164568"/>
            <a:ext cx="2498502" cy="31542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8E24B6E-9957-4826-97F9-A477C8ED9649}"/>
              </a:ext>
            </a:extLst>
          </p:cNvPr>
          <p:cNvSpPr txBox="1"/>
          <p:nvPr/>
        </p:nvSpPr>
        <p:spPr>
          <a:xfrm>
            <a:off x="3020120" y="5318823"/>
            <a:ext cx="2498502" cy="461665"/>
          </a:xfrm>
          <a:prstGeom prst="rect">
            <a:avLst/>
          </a:prstGeom>
          <a:noFill/>
        </p:spPr>
        <p:txBody>
          <a:bodyPr wrap="square">
            <a:spAutoFit/>
          </a:bodyPr>
          <a:lstStyle/>
          <a:p>
            <a:r>
              <a:rPr lang="en-GB" sz="1200" dirty="0"/>
              <a:t>https://emedicine.medscape.com/article/828005-overview</a:t>
            </a:r>
          </a:p>
        </p:txBody>
      </p:sp>
      <p:pic>
        <p:nvPicPr>
          <p:cNvPr id="2052" name="Picture 4" descr="Subarachnoid hemorrhage - Wikipedia">
            <a:extLst>
              <a:ext uri="{FF2B5EF4-FFF2-40B4-BE49-F238E27FC236}">
                <a16:creationId xmlns:a16="http://schemas.microsoft.com/office/drawing/2014/main" id="{9DB1C2BF-436B-40F2-8459-ECD422543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1523" y="2164568"/>
            <a:ext cx="2739529" cy="315425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00372CD-0521-429E-BA1C-E824B2318593}"/>
              </a:ext>
            </a:extLst>
          </p:cNvPr>
          <p:cNvSpPr txBox="1"/>
          <p:nvPr/>
        </p:nvSpPr>
        <p:spPr>
          <a:xfrm>
            <a:off x="5641522" y="5346893"/>
            <a:ext cx="2739530" cy="461665"/>
          </a:xfrm>
          <a:prstGeom prst="rect">
            <a:avLst/>
          </a:prstGeom>
          <a:noFill/>
        </p:spPr>
        <p:txBody>
          <a:bodyPr wrap="square">
            <a:spAutoFit/>
          </a:bodyPr>
          <a:lstStyle/>
          <a:p>
            <a:r>
              <a:rPr lang="en-GB" sz="1200" dirty="0"/>
              <a:t>https://en.wikipedia.org/wiki/Subarachnoid_hemorrhage</a:t>
            </a:r>
          </a:p>
        </p:txBody>
      </p:sp>
      <p:pic>
        <p:nvPicPr>
          <p:cNvPr id="2054" name="Picture 6" descr="Intracerebral Hemorrhage in a Young Adult Male Patient">
            <a:extLst>
              <a:ext uri="{FF2B5EF4-FFF2-40B4-BE49-F238E27FC236}">
                <a16:creationId xmlns:a16="http://schemas.microsoft.com/office/drawing/2014/main" id="{9A438FDC-B568-4D1E-AC57-F34866F06B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55" t="2427" r="53145" b="3174"/>
          <a:stretch/>
        </p:blipFill>
        <p:spPr bwMode="auto">
          <a:xfrm>
            <a:off x="8503953" y="2154355"/>
            <a:ext cx="3090227" cy="31644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C5136A9-760A-4406-A907-DDA2AFB473B7}"/>
              </a:ext>
            </a:extLst>
          </p:cNvPr>
          <p:cNvSpPr txBox="1"/>
          <p:nvPr/>
        </p:nvSpPr>
        <p:spPr>
          <a:xfrm>
            <a:off x="8503952" y="5318822"/>
            <a:ext cx="3090227" cy="830997"/>
          </a:xfrm>
          <a:prstGeom prst="rect">
            <a:avLst/>
          </a:prstGeom>
          <a:noFill/>
        </p:spPr>
        <p:txBody>
          <a:bodyPr wrap="square">
            <a:spAutoFit/>
          </a:bodyPr>
          <a:lstStyle/>
          <a:p>
            <a:r>
              <a:rPr lang="en-GB" sz="1200" dirty="0"/>
              <a:t>https://www.thoracic.org/professionals/clinical-resources/clinical-cases/07-12-intracerebral-hemorrhage-in-a-young-adult-male-patient.php</a:t>
            </a:r>
          </a:p>
        </p:txBody>
      </p:sp>
      <p:sp>
        <p:nvSpPr>
          <p:cNvPr id="17" name="TextBox 16">
            <a:extLst>
              <a:ext uri="{FF2B5EF4-FFF2-40B4-BE49-F238E27FC236}">
                <a16:creationId xmlns:a16="http://schemas.microsoft.com/office/drawing/2014/main" id="{313790E5-F348-49EC-9295-5D296776E0CB}"/>
              </a:ext>
            </a:extLst>
          </p:cNvPr>
          <p:cNvSpPr txBox="1"/>
          <p:nvPr/>
        </p:nvSpPr>
        <p:spPr>
          <a:xfrm>
            <a:off x="121189" y="1761074"/>
            <a:ext cx="2776030" cy="369332"/>
          </a:xfrm>
          <a:prstGeom prst="rect">
            <a:avLst/>
          </a:prstGeom>
          <a:noFill/>
        </p:spPr>
        <p:txBody>
          <a:bodyPr wrap="square">
            <a:spAutoFit/>
          </a:bodyPr>
          <a:lstStyle/>
          <a:p>
            <a:pPr algn="ctr"/>
            <a:r>
              <a:rPr lang="en-GB" dirty="0"/>
              <a:t>Extradural</a:t>
            </a:r>
          </a:p>
        </p:txBody>
      </p:sp>
      <p:sp>
        <p:nvSpPr>
          <p:cNvPr id="18" name="TextBox 17">
            <a:extLst>
              <a:ext uri="{FF2B5EF4-FFF2-40B4-BE49-F238E27FC236}">
                <a16:creationId xmlns:a16="http://schemas.microsoft.com/office/drawing/2014/main" id="{312BA142-5391-4C0E-8F02-38AA23DB022A}"/>
              </a:ext>
            </a:extLst>
          </p:cNvPr>
          <p:cNvSpPr txBox="1"/>
          <p:nvPr/>
        </p:nvSpPr>
        <p:spPr>
          <a:xfrm>
            <a:off x="3020118" y="1761136"/>
            <a:ext cx="2498503" cy="369332"/>
          </a:xfrm>
          <a:prstGeom prst="rect">
            <a:avLst/>
          </a:prstGeom>
          <a:noFill/>
        </p:spPr>
        <p:txBody>
          <a:bodyPr wrap="square">
            <a:spAutoFit/>
          </a:bodyPr>
          <a:lstStyle/>
          <a:p>
            <a:pPr algn="ctr"/>
            <a:r>
              <a:rPr lang="en-GB" dirty="0"/>
              <a:t>Subdural</a:t>
            </a:r>
          </a:p>
        </p:txBody>
      </p:sp>
      <p:sp>
        <p:nvSpPr>
          <p:cNvPr id="19" name="TextBox 18">
            <a:extLst>
              <a:ext uri="{FF2B5EF4-FFF2-40B4-BE49-F238E27FC236}">
                <a16:creationId xmlns:a16="http://schemas.microsoft.com/office/drawing/2014/main" id="{ECC8F77A-6988-4DC0-B569-F7FE9090C743}"/>
              </a:ext>
            </a:extLst>
          </p:cNvPr>
          <p:cNvSpPr txBox="1"/>
          <p:nvPr/>
        </p:nvSpPr>
        <p:spPr>
          <a:xfrm>
            <a:off x="5641519" y="1780838"/>
            <a:ext cx="2739529" cy="369332"/>
          </a:xfrm>
          <a:prstGeom prst="rect">
            <a:avLst/>
          </a:prstGeom>
          <a:noFill/>
        </p:spPr>
        <p:txBody>
          <a:bodyPr wrap="square">
            <a:spAutoFit/>
          </a:bodyPr>
          <a:lstStyle/>
          <a:p>
            <a:pPr algn="ctr"/>
            <a:r>
              <a:rPr lang="en-GB" dirty="0"/>
              <a:t>Subarachnoid</a:t>
            </a:r>
          </a:p>
        </p:txBody>
      </p:sp>
      <p:sp>
        <p:nvSpPr>
          <p:cNvPr id="20" name="TextBox 19">
            <a:extLst>
              <a:ext uri="{FF2B5EF4-FFF2-40B4-BE49-F238E27FC236}">
                <a16:creationId xmlns:a16="http://schemas.microsoft.com/office/drawing/2014/main" id="{202C5A8D-B506-4365-8CB3-4A1F047E148D}"/>
              </a:ext>
            </a:extLst>
          </p:cNvPr>
          <p:cNvSpPr txBox="1"/>
          <p:nvPr/>
        </p:nvSpPr>
        <p:spPr>
          <a:xfrm>
            <a:off x="8503946" y="1761074"/>
            <a:ext cx="3090226" cy="369332"/>
          </a:xfrm>
          <a:prstGeom prst="rect">
            <a:avLst/>
          </a:prstGeom>
          <a:noFill/>
        </p:spPr>
        <p:txBody>
          <a:bodyPr wrap="square">
            <a:spAutoFit/>
          </a:bodyPr>
          <a:lstStyle/>
          <a:p>
            <a:pPr algn="ctr"/>
            <a:r>
              <a:rPr lang="en-GB" dirty="0"/>
              <a:t>Intracerebral</a:t>
            </a:r>
          </a:p>
        </p:txBody>
      </p:sp>
    </p:spTree>
    <p:extLst>
      <p:ext uri="{BB962C8B-B14F-4D97-AF65-F5344CB8AC3E}">
        <p14:creationId xmlns:p14="http://schemas.microsoft.com/office/powerpoint/2010/main" val="293951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Peripheral Neuropathies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b="0" i="0" dirty="0">
                <a:solidFill>
                  <a:srgbClr val="000000"/>
                </a:solidFill>
                <a:effectLst/>
              </a:rPr>
              <a:t>A 28-year-old man presents to the emergency department with a three-day history of foot drop and tingling to his hands. Today he has noticed difficulty rising from a chair and climbing stairs. His past medical history is unremarkable except for a recent respiratory tract infection.</a:t>
            </a:r>
            <a:br>
              <a:rPr lang="en-GB" dirty="0">
                <a:solidFill>
                  <a:srgbClr val="000000"/>
                </a:solidFill>
              </a:rPr>
            </a:br>
            <a:br>
              <a:rPr lang="en-GB" dirty="0">
                <a:solidFill>
                  <a:srgbClr val="000000"/>
                </a:solidFill>
              </a:rPr>
            </a:br>
            <a:r>
              <a:rPr lang="en-GB" b="0" i="0" dirty="0">
                <a:solidFill>
                  <a:srgbClr val="000000"/>
                </a:solidFill>
                <a:effectLst/>
              </a:rPr>
              <a:t>On examination, he has normal limb tone, reduced strength in his legs bilaterally (distal muscles worse than proximal), and a loss of his patella and ankle reflexes. He has reduced sensation in a glove and stocking distribution.</a:t>
            </a:r>
            <a:br>
              <a:rPr lang="en-GB" dirty="0">
                <a:solidFill>
                  <a:srgbClr val="000000"/>
                </a:solidFill>
              </a:rPr>
            </a:br>
            <a:br>
              <a:rPr lang="en-GB" dirty="0">
                <a:solidFill>
                  <a:srgbClr val="000000"/>
                </a:solidFill>
              </a:rPr>
            </a:br>
            <a:r>
              <a:rPr lang="en-GB" b="0" i="0" dirty="0">
                <a:solidFill>
                  <a:srgbClr val="000000"/>
                </a:solidFill>
                <a:effectLst/>
              </a:rPr>
              <a:t>What is the most likely diagnosis in this patient?</a:t>
            </a:r>
            <a:endParaRPr lang="en-GB" dirty="0">
              <a:solidFill>
                <a:srgbClr val="000000"/>
              </a:solidFill>
            </a:endParaRPr>
          </a:p>
        </p:txBody>
      </p:sp>
    </p:spTree>
    <p:extLst>
      <p:ext uri="{BB962C8B-B14F-4D97-AF65-F5344CB8AC3E}">
        <p14:creationId xmlns:p14="http://schemas.microsoft.com/office/powerpoint/2010/main" val="32927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r>
              <a:rPr lang="en-GB" dirty="0"/>
              <a:t>Plan for today</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normAutofit/>
          </a:bodyPr>
          <a:lstStyle/>
          <a:p>
            <a:pPr>
              <a:buFont typeface="Wingdings" panose="05000000000000000000" pitchFamily="2" charset="2"/>
              <a:buChar char="Ø"/>
            </a:pPr>
            <a:r>
              <a:rPr lang="en-GB" sz="2800" dirty="0"/>
              <a:t>Learn some stuff</a:t>
            </a:r>
          </a:p>
          <a:p>
            <a:pPr>
              <a:buFont typeface="Wingdings" panose="05000000000000000000" pitchFamily="2" charset="2"/>
              <a:buChar char="Ø"/>
            </a:pPr>
            <a:r>
              <a:rPr lang="en-GB" sz="2800" dirty="0"/>
              <a:t>~1.5hrs</a:t>
            </a:r>
          </a:p>
          <a:p>
            <a:pPr>
              <a:buFont typeface="Wingdings" panose="05000000000000000000" pitchFamily="2" charset="2"/>
              <a:buChar char="Ø"/>
            </a:pPr>
            <a:r>
              <a:rPr lang="en-GB" sz="2800" dirty="0"/>
              <a:t>Cover main neuro conditions</a:t>
            </a:r>
          </a:p>
          <a:p>
            <a:pPr>
              <a:buFont typeface="Wingdings" panose="05000000000000000000" pitchFamily="2" charset="2"/>
              <a:buChar char="Ø"/>
            </a:pPr>
            <a:r>
              <a:rPr lang="en-GB" sz="2800" dirty="0"/>
              <a:t>Differentiate between differentials</a:t>
            </a:r>
          </a:p>
          <a:p>
            <a:pPr>
              <a:buFont typeface="Wingdings" panose="05000000000000000000" pitchFamily="2" charset="2"/>
              <a:buChar char="Ø"/>
            </a:pPr>
            <a:r>
              <a:rPr lang="en-GB" sz="2800" dirty="0"/>
              <a:t>NOT just lots of practice Qs</a:t>
            </a:r>
          </a:p>
          <a:p>
            <a:pPr>
              <a:buFont typeface="Wingdings" panose="05000000000000000000" pitchFamily="2" charset="2"/>
              <a:buChar char="Ø"/>
            </a:pPr>
            <a:r>
              <a:rPr lang="en-GB" sz="2800" dirty="0"/>
              <a:t>Feedback</a:t>
            </a:r>
          </a:p>
        </p:txBody>
      </p:sp>
    </p:spTree>
    <p:extLst>
      <p:ext uri="{BB962C8B-B14F-4D97-AF65-F5344CB8AC3E}">
        <p14:creationId xmlns:p14="http://schemas.microsoft.com/office/powerpoint/2010/main" val="14661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Peripheral Neuropathies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Differentials:</a:t>
            </a:r>
          </a:p>
          <a:p>
            <a:pPr lvl="1">
              <a:buFont typeface="Wingdings" panose="05000000000000000000" pitchFamily="2" charset="2"/>
              <a:buChar char="Ø"/>
            </a:pPr>
            <a:r>
              <a:rPr lang="en-GB" dirty="0"/>
              <a:t>Diabetic neuropathy</a:t>
            </a:r>
          </a:p>
          <a:p>
            <a:pPr lvl="1">
              <a:buFont typeface="Wingdings" panose="05000000000000000000" pitchFamily="2" charset="2"/>
              <a:buChar char="Ø"/>
            </a:pPr>
            <a:r>
              <a:rPr lang="en-GB" dirty="0"/>
              <a:t>Guillain-Barre Syndrome</a:t>
            </a:r>
          </a:p>
          <a:p>
            <a:pPr lvl="1">
              <a:buFont typeface="Wingdings" panose="05000000000000000000" pitchFamily="2" charset="2"/>
              <a:buChar char="Ø"/>
            </a:pPr>
            <a:r>
              <a:rPr lang="en-GB" dirty="0"/>
              <a:t>Chronic Inflammatory Demyelinating Polyradiculoneuropathy</a:t>
            </a:r>
          </a:p>
          <a:p>
            <a:pPr lvl="1">
              <a:buFont typeface="Wingdings" panose="05000000000000000000" pitchFamily="2" charset="2"/>
              <a:buChar char="Ø"/>
            </a:pPr>
            <a:r>
              <a:rPr lang="en-GB" dirty="0"/>
              <a:t>CNS causes (MS, spinal lesions, etc.)</a:t>
            </a:r>
          </a:p>
        </p:txBody>
      </p:sp>
    </p:spTree>
    <p:extLst>
      <p:ext uri="{BB962C8B-B14F-4D97-AF65-F5344CB8AC3E}">
        <p14:creationId xmlns:p14="http://schemas.microsoft.com/office/powerpoint/2010/main" val="21829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Peripheral Neuropathies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9BC3158C-C7B5-454D-ABAF-9B60E3457D66}"/>
              </a:ext>
            </a:extLst>
          </p:cNvPr>
          <p:cNvGraphicFramePr>
            <a:graphicFrameLocks/>
          </p:cNvGraphicFramePr>
          <p:nvPr>
            <p:extLst>
              <p:ext uri="{D42A27DB-BD31-4B8C-83A1-F6EECF244321}">
                <p14:modId xmlns:p14="http://schemas.microsoft.com/office/powerpoint/2010/main" val="1779926164"/>
              </p:ext>
            </p:extLst>
          </p:nvPr>
        </p:nvGraphicFramePr>
        <p:xfrm>
          <a:off x="142043" y="1737360"/>
          <a:ext cx="11967098" cy="3906520"/>
        </p:xfrm>
        <a:graphic>
          <a:graphicData uri="http://schemas.openxmlformats.org/drawingml/2006/table">
            <a:tbl>
              <a:tblPr firstRow="1" bandRow="1">
                <a:tableStyleId>{5C22544A-7EE6-4342-B048-85BDC9FD1C3A}</a:tableStyleId>
              </a:tblPr>
              <a:tblGrid>
                <a:gridCol w="1446309">
                  <a:extLst>
                    <a:ext uri="{9D8B030D-6E8A-4147-A177-3AD203B41FA5}">
                      <a16:colId xmlns:a16="http://schemas.microsoft.com/office/drawing/2014/main" val="2379142525"/>
                    </a:ext>
                  </a:extLst>
                </a:gridCol>
                <a:gridCol w="2362211">
                  <a:extLst>
                    <a:ext uri="{9D8B030D-6E8A-4147-A177-3AD203B41FA5}">
                      <a16:colId xmlns:a16="http://schemas.microsoft.com/office/drawing/2014/main" val="1102607182"/>
                    </a:ext>
                  </a:extLst>
                </a:gridCol>
                <a:gridCol w="1449029">
                  <a:extLst>
                    <a:ext uri="{9D8B030D-6E8A-4147-A177-3AD203B41FA5}">
                      <a16:colId xmlns:a16="http://schemas.microsoft.com/office/drawing/2014/main" val="2277745542"/>
                    </a:ext>
                  </a:extLst>
                </a:gridCol>
                <a:gridCol w="1767394">
                  <a:extLst>
                    <a:ext uri="{9D8B030D-6E8A-4147-A177-3AD203B41FA5}">
                      <a16:colId xmlns:a16="http://schemas.microsoft.com/office/drawing/2014/main" val="862530321"/>
                    </a:ext>
                  </a:extLst>
                </a:gridCol>
                <a:gridCol w="2999213">
                  <a:extLst>
                    <a:ext uri="{9D8B030D-6E8A-4147-A177-3AD203B41FA5}">
                      <a16:colId xmlns:a16="http://schemas.microsoft.com/office/drawing/2014/main" val="2789334661"/>
                    </a:ext>
                  </a:extLst>
                </a:gridCol>
                <a:gridCol w="1942942">
                  <a:extLst>
                    <a:ext uri="{9D8B030D-6E8A-4147-A177-3AD203B41FA5}">
                      <a16:colId xmlns:a16="http://schemas.microsoft.com/office/drawing/2014/main" val="2384983588"/>
                    </a:ext>
                  </a:extLst>
                </a:gridCol>
              </a:tblGrid>
              <a:tr h="370840">
                <a:tc>
                  <a:txBody>
                    <a:bodyPr/>
                    <a:lstStyle/>
                    <a:p>
                      <a:r>
                        <a:rPr lang="en-GB" sz="1600" dirty="0"/>
                        <a:t>Type</a:t>
                      </a:r>
                    </a:p>
                  </a:txBody>
                  <a:tcPr/>
                </a:tc>
                <a:tc>
                  <a:txBody>
                    <a:bodyPr/>
                    <a:lstStyle/>
                    <a:p>
                      <a:r>
                        <a:rPr lang="en-GB" sz="1600" dirty="0"/>
                        <a:t>Sensory/motor/reflex?</a:t>
                      </a:r>
                    </a:p>
                  </a:txBody>
                  <a:tcPr/>
                </a:tc>
                <a:tc>
                  <a:txBody>
                    <a:bodyPr/>
                    <a:lstStyle/>
                    <a:p>
                      <a:r>
                        <a:rPr lang="en-GB" sz="1600" dirty="0"/>
                        <a:t>Distribution</a:t>
                      </a:r>
                    </a:p>
                  </a:txBody>
                  <a:tcPr/>
                </a:tc>
                <a:tc>
                  <a:txBody>
                    <a:bodyPr/>
                    <a:lstStyle/>
                    <a:p>
                      <a:r>
                        <a:rPr lang="en-GB" sz="1600" dirty="0"/>
                        <a:t>Tests to do</a:t>
                      </a:r>
                    </a:p>
                  </a:txBody>
                  <a:tcPr/>
                </a:tc>
                <a:tc>
                  <a:txBody>
                    <a:bodyPr/>
                    <a:lstStyle/>
                    <a:p>
                      <a:r>
                        <a:rPr lang="en-GB" sz="1600" dirty="0"/>
                        <a:t>Management</a:t>
                      </a:r>
                    </a:p>
                  </a:txBody>
                  <a:tcPr/>
                </a:tc>
                <a:tc>
                  <a:txBody>
                    <a:bodyPr/>
                    <a:lstStyle/>
                    <a:p>
                      <a:r>
                        <a:rPr lang="en-GB" sz="1600" dirty="0"/>
                        <a:t>Main point</a:t>
                      </a:r>
                    </a:p>
                  </a:txBody>
                  <a:tcPr/>
                </a:tc>
                <a:extLst>
                  <a:ext uri="{0D108BD9-81ED-4DB2-BD59-A6C34878D82A}">
                    <a16:rowId xmlns:a16="http://schemas.microsoft.com/office/drawing/2014/main" val="1935987819"/>
                  </a:ext>
                </a:extLst>
              </a:tr>
              <a:tr h="370840">
                <a:tc>
                  <a:txBody>
                    <a:bodyPr/>
                    <a:lstStyle/>
                    <a:p>
                      <a:r>
                        <a:rPr lang="en-GB" sz="1600" dirty="0"/>
                        <a:t>Diabetic</a:t>
                      </a:r>
                    </a:p>
                  </a:txBody>
                  <a:tcPr/>
                </a:tc>
                <a:tc>
                  <a:txBody>
                    <a:bodyPr/>
                    <a:lstStyle/>
                    <a:p>
                      <a:r>
                        <a:rPr lang="en-GB" sz="1600" dirty="0"/>
                        <a:t>S: peripheral (esp. pain)</a:t>
                      </a:r>
                    </a:p>
                    <a:p>
                      <a:r>
                        <a:rPr lang="en-GB" sz="1600" dirty="0"/>
                        <a:t>M: normal</a:t>
                      </a:r>
                    </a:p>
                    <a:p>
                      <a:r>
                        <a:rPr lang="en-GB" sz="1600" dirty="0"/>
                        <a:t>R: may have ↓ankle</a:t>
                      </a:r>
                    </a:p>
                  </a:txBody>
                  <a:tcPr/>
                </a:tc>
                <a:tc>
                  <a:txBody>
                    <a:bodyPr/>
                    <a:lstStyle/>
                    <a:p>
                      <a:r>
                        <a:rPr lang="en-GB" sz="1600" dirty="0"/>
                        <a:t>Peripheral, usually foot</a:t>
                      </a:r>
                    </a:p>
                  </a:txBody>
                  <a:tcPr/>
                </a:tc>
                <a:tc>
                  <a:txBody>
                    <a:bodyPr/>
                    <a:lstStyle/>
                    <a:p>
                      <a:r>
                        <a:rPr lang="en-GB" sz="1600" dirty="0"/>
                        <a:t>Clinical diagnosis;</a:t>
                      </a:r>
                    </a:p>
                    <a:p>
                      <a:r>
                        <a:rPr lang="en-GB" sz="1600" dirty="0"/>
                        <a:t>Rule out other causes</a:t>
                      </a:r>
                    </a:p>
                  </a:txBody>
                  <a:tcPr/>
                </a:tc>
                <a:tc>
                  <a:txBody>
                    <a:bodyPr/>
                    <a:lstStyle/>
                    <a:p>
                      <a:r>
                        <a:rPr lang="en-GB" sz="1600" dirty="0"/>
                        <a:t>Glycaemic control</a:t>
                      </a:r>
                    </a:p>
                    <a:p>
                      <a:r>
                        <a:rPr lang="en-GB" sz="1600" dirty="0"/>
                        <a:t>Neuropathic pain management</a:t>
                      </a:r>
                    </a:p>
                  </a:txBody>
                  <a:tcPr/>
                </a:tc>
                <a:tc>
                  <a:txBody>
                    <a:bodyPr/>
                    <a:lstStyle/>
                    <a:p>
                      <a:r>
                        <a:rPr lang="en-GB" sz="1600" b="1" dirty="0"/>
                        <a:t>Long-standing, poorly-controlled DM</a:t>
                      </a:r>
                    </a:p>
                  </a:txBody>
                  <a:tcPr/>
                </a:tc>
                <a:extLst>
                  <a:ext uri="{0D108BD9-81ED-4DB2-BD59-A6C34878D82A}">
                    <a16:rowId xmlns:a16="http://schemas.microsoft.com/office/drawing/2014/main" val="1173391606"/>
                  </a:ext>
                </a:extLst>
              </a:tr>
              <a:tr h="370840">
                <a:tc>
                  <a:txBody>
                    <a:bodyPr/>
                    <a:lstStyle/>
                    <a:p>
                      <a:r>
                        <a:rPr lang="en-GB" sz="1600" dirty="0"/>
                        <a:t>GBS</a:t>
                      </a:r>
                    </a:p>
                  </a:txBody>
                  <a:tcPr/>
                </a:tc>
                <a:tc>
                  <a:txBody>
                    <a:bodyPr/>
                    <a:lstStyle/>
                    <a:p>
                      <a:r>
                        <a:rPr lang="en-GB" sz="1600" dirty="0"/>
                        <a:t>S: Glove and stocking</a:t>
                      </a:r>
                    </a:p>
                    <a:p>
                      <a:r>
                        <a:rPr lang="en-GB" sz="1600" dirty="0"/>
                        <a:t>M: </a:t>
                      </a:r>
                      <a:r>
                        <a:rPr lang="en-GB" sz="1600" dirty="0" err="1"/>
                        <a:t>BLx</a:t>
                      </a:r>
                      <a:r>
                        <a:rPr lang="en-GB" sz="1600" dirty="0"/>
                        <a:t> weakness</a:t>
                      </a:r>
                    </a:p>
                    <a:p>
                      <a:r>
                        <a:rPr lang="en-GB" sz="1600" dirty="0"/>
                        <a:t>R: hyporeflexia</a:t>
                      </a:r>
                    </a:p>
                  </a:txBody>
                  <a:tcPr/>
                </a:tc>
                <a:tc>
                  <a:txBody>
                    <a:bodyPr/>
                    <a:lstStyle/>
                    <a:p>
                      <a:r>
                        <a:rPr lang="en-GB" sz="1600" dirty="0"/>
                        <a:t>Glove and stocking, ascending</a:t>
                      </a:r>
                    </a:p>
                  </a:txBody>
                  <a:tcPr/>
                </a:tc>
                <a:tc>
                  <a:txBody>
                    <a:bodyPr/>
                    <a:lstStyle/>
                    <a:p>
                      <a:r>
                        <a:rPr lang="en-GB" sz="1600" dirty="0"/>
                        <a:t>Conduction studies (↓speed)</a:t>
                      </a:r>
                    </a:p>
                    <a:p>
                      <a:r>
                        <a:rPr lang="en-GB" sz="1600" dirty="0"/>
                        <a:t>LP (↑protein)</a:t>
                      </a:r>
                    </a:p>
                  </a:txBody>
                  <a:tcPr/>
                </a:tc>
                <a:tc>
                  <a:txBody>
                    <a:bodyPr/>
                    <a:lstStyle/>
                    <a:p>
                      <a:r>
                        <a:rPr lang="en-GB" sz="1600" dirty="0"/>
                        <a:t>IV immunoglobulin/plasma exchange</a:t>
                      </a:r>
                    </a:p>
                    <a:p>
                      <a:r>
                        <a:rPr lang="en-GB" sz="1600" dirty="0"/>
                        <a:t>MONITOR FVC</a:t>
                      </a:r>
                    </a:p>
                  </a:txBody>
                  <a:tcPr/>
                </a:tc>
                <a:tc>
                  <a:txBody>
                    <a:bodyPr/>
                    <a:lstStyle/>
                    <a:p>
                      <a:r>
                        <a:rPr lang="en-GB" sz="1600" b="1" dirty="0"/>
                        <a:t>Preceding illness </a:t>
                      </a:r>
                      <a:r>
                        <a:rPr lang="en-GB" sz="1600" b="0" dirty="0"/>
                        <a:t>(GI/resp.)</a:t>
                      </a:r>
                    </a:p>
                  </a:txBody>
                  <a:tcPr/>
                </a:tc>
                <a:extLst>
                  <a:ext uri="{0D108BD9-81ED-4DB2-BD59-A6C34878D82A}">
                    <a16:rowId xmlns:a16="http://schemas.microsoft.com/office/drawing/2014/main" val="3004112673"/>
                  </a:ext>
                </a:extLst>
              </a:tr>
              <a:tr h="370840">
                <a:tc>
                  <a:txBody>
                    <a:bodyPr/>
                    <a:lstStyle/>
                    <a:p>
                      <a:r>
                        <a:rPr lang="en-GB" sz="1600" dirty="0"/>
                        <a:t>CIDP</a:t>
                      </a:r>
                    </a:p>
                  </a:txBody>
                  <a:tcPr/>
                </a:tc>
                <a:tc>
                  <a:txBody>
                    <a:bodyPr/>
                    <a:lstStyle/>
                    <a:p>
                      <a:r>
                        <a:rPr lang="en-GB" sz="1600" dirty="0"/>
                        <a:t>S: all 4 limbs</a:t>
                      </a:r>
                    </a:p>
                    <a:p>
                      <a:r>
                        <a:rPr lang="en-GB" sz="1600" dirty="0"/>
                        <a:t>M: all 4 limbs (esp. proximally), gait issues</a:t>
                      </a:r>
                    </a:p>
                    <a:p>
                      <a:r>
                        <a:rPr lang="en-GB" sz="1600" dirty="0"/>
                        <a:t>R: hyporeflexia</a:t>
                      </a:r>
                    </a:p>
                  </a:txBody>
                  <a:tcPr/>
                </a:tc>
                <a:tc>
                  <a:txBody>
                    <a:bodyPr/>
                    <a:lstStyle/>
                    <a:p>
                      <a:r>
                        <a:rPr lang="en-GB" sz="1600" dirty="0"/>
                        <a:t>All 4 limbs, similar to GBS</a:t>
                      </a:r>
                    </a:p>
                  </a:txBody>
                  <a:tcPr/>
                </a:tc>
                <a:tc>
                  <a:txBody>
                    <a:bodyPr/>
                    <a:lstStyle/>
                    <a:p>
                      <a:r>
                        <a:rPr lang="en-GB" sz="1600" dirty="0"/>
                        <a:t>Conduction studies (↓speed +/- block)</a:t>
                      </a:r>
                    </a:p>
                    <a:p>
                      <a:r>
                        <a:rPr lang="en-GB" sz="1600" dirty="0"/>
                        <a:t>LP (↑protein)</a:t>
                      </a:r>
                    </a:p>
                  </a:txBody>
                  <a:tcPr/>
                </a:tc>
                <a:tc>
                  <a:txBody>
                    <a:bodyPr/>
                    <a:lstStyle/>
                    <a:p>
                      <a:r>
                        <a:rPr lang="en-GB" sz="1600" dirty="0"/>
                        <a:t>If mild </a:t>
                      </a:r>
                      <a:r>
                        <a:rPr lang="en-GB" sz="1600" dirty="0">
                          <a:sym typeface="Wingdings" panose="05000000000000000000" pitchFamily="2" charset="2"/>
                        </a:rPr>
                        <a:t> observation</a:t>
                      </a:r>
                    </a:p>
                    <a:p>
                      <a:r>
                        <a:rPr lang="en-GB" sz="1600" dirty="0">
                          <a:sym typeface="Wingdings" panose="05000000000000000000" pitchFamily="2" charset="2"/>
                        </a:rPr>
                        <a:t>IV steroids/ immunoglobulin/ plasma exchange</a:t>
                      </a:r>
                    </a:p>
                    <a:p>
                      <a:r>
                        <a:rPr lang="en-GB" sz="1600" dirty="0">
                          <a:sym typeface="Wingdings" panose="05000000000000000000" pitchFamily="2" charset="2"/>
                        </a:rPr>
                        <a:t>Neuropathic pain management</a:t>
                      </a:r>
                      <a:endParaRPr lang="en-GB" sz="1600" dirty="0"/>
                    </a:p>
                  </a:txBody>
                  <a:tcPr/>
                </a:tc>
                <a:tc>
                  <a:txBody>
                    <a:bodyPr/>
                    <a:lstStyle/>
                    <a:p>
                      <a:r>
                        <a:rPr lang="en-GB" sz="1600" b="1" dirty="0"/>
                        <a:t>Longer onset than GBS </a:t>
                      </a:r>
                      <a:r>
                        <a:rPr lang="en-GB" sz="1600" b="0" dirty="0"/>
                        <a:t>(around 8 weeks)</a:t>
                      </a:r>
                      <a:endParaRPr lang="en-GB" sz="1600" b="1" dirty="0"/>
                    </a:p>
                  </a:txBody>
                  <a:tcPr/>
                </a:tc>
                <a:extLst>
                  <a:ext uri="{0D108BD9-81ED-4DB2-BD59-A6C34878D82A}">
                    <a16:rowId xmlns:a16="http://schemas.microsoft.com/office/drawing/2014/main" val="2705985054"/>
                  </a:ext>
                </a:extLst>
              </a:tr>
              <a:tr h="370840">
                <a:tc>
                  <a:txBody>
                    <a:bodyPr/>
                    <a:lstStyle/>
                    <a:p>
                      <a:r>
                        <a:rPr lang="en-GB" sz="1600" dirty="0"/>
                        <a:t>CNS causes</a:t>
                      </a:r>
                    </a:p>
                  </a:txBody>
                  <a:tcPr/>
                </a:tc>
                <a:tc>
                  <a:txBody>
                    <a:bodyPr/>
                    <a:lstStyle/>
                    <a:p>
                      <a:r>
                        <a:rPr lang="en-GB" sz="1600" dirty="0"/>
                        <a:t>S: potentially</a:t>
                      </a:r>
                    </a:p>
                    <a:p>
                      <a:r>
                        <a:rPr lang="en-GB" sz="1600" dirty="0"/>
                        <a:t>M: usually spastic</a:t>
                      </a:r>
                    </a:p>
                    <a:p>
                      <a:r>
                        <a:rPr lang="en-GB" sz="1600" dirty="0"/>
                        <a:t>R: brisk + upgoing </a:t>
                      </a:r>
                      <a:r>
                        <a:rPr lang="en-GB" sz="1600" dirty="0" err="1"/>
                        <a:t>plantars</a:t>
                      </a:r>
                      <a:endParaRPr lang="en-GB" sz="1600" dirty="0"/>
                    </a:p>
                  </a:txBody>
                  <a:tcPr/>
                </a:tc>
                <a:tc>
                  <a:txBody>
                    <a:bodyPr/>
                    <a:lstStyle/>
                    <a:p>
                      <a:r>
                        <a:rPr lang="en-GB" sz="1600" dirty="0"/>
                        <a:t>Along nerve distribution/ widespread</a:t>
                      </a:r>
                    </a:p>
                  </a:txBody>
                  <a:tcPr/>
                </a:tc>
                <a:tc>
                  <a:txBody>
                    <a:bodyPr/>
                    <a:lstStyle/>
                    <a:p>
                      <a:r>
                        <a:rPr lang="en-GB" sz="1600" dirty="0"/>
                        <a:t>Imaging, LP, etc. (depends on cause)</a:t>
                      </a:r>
                    </a:p>
                  </a:txBody>
                  <a:tcPr/>
                </a:tc>
                <a:tc>
                  <a:txBody>
                    <a:bodyPr/>
                    <a:lstStyle/>
                    <a:p>
                      <a:r>
                        <a:rPr lang="en-GB" sz="1600" dirty="0"/>
                        <a:t>Depends on cause</a:t>
                      </a:r>
                    </a:p>
                  </a:txBody>
                  <a:tcPr/>
                </a:tc>
                <a:tc>
                  <a:txBody>
                    <a:bodyPr/>
                    <a:lstStyle/>
                    <a:p>
                      <a:r>
                        <a:rPr lang="en-GB" sz="1600" b="1" dirty="0"/>
                        <a:t>Different </a:t>
                      </a:r>
                      <a:r>
                        <a:rPr lang="en-GB" sz="1600" b="1" dirty="0" err="1"/>
                        <a:t>sx</a:t>
                      </a:r>
                      <a:r>
                        <a:rPr lang="en-GB" sz="1600" b="1" dirty="0"/>
                        <a:t> to peripheral neuropathies</a:t>
                      </a:r>
                    </a:p>
                  </a:txBody>
                  <a:tcPr/>
                </a:tc>
                <a:extLst>
                  <a:ext uri="{0D108BD9-81ED-4DB2-BD59-A6C34878D82A}">
                    <a16:rowId xmlns:a16="http://schemas.microsoft.com/office/drawing/2014/main" val="4020047325"/>
                  </a:ext>
                </a:extLst>
              </a:tr>
            </a:tbl>
          </a:graphicData>
        </a:graphic>
      </p:graphicFrame>
    </p:spTree>
    <p:extLst>
      <p:ext uri="{BB962C8B-B14F-4D97-AF65-F5344CB8AC3E}">
        <p14:creationId xmlns:p14="http://schemas.microsoft.com/office/powerpoint/2010/main" val="22041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Peripheral Neuropathies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b="0" i="0" dirty="0">
                <a:solidFill>
                  <a:srgbClr val="000000"/>
                </a:solidFill>
                <a:effectLst/>
              </a:rPr>
              <a:t>A </a:t>
            </a:r>
            <a:r>
              <a:rPr lang="en-GB" b="0" i="0" dirty="0">
                <a:solidFill>
                  <a:schemeClr val="tx1"/>
                </a:solidFill>
                <a:effectLst/>
              </a:rPr>
              <a:t>28-year-old man </a:t>
            </a:r>
            <a:r>
              <a:rPr lang="en-GB" b="0" i="0" dirty="0">
                <a:solidFill>
                  <a:srgbClr val="000000"/>
                </a:solidFill>
                <a:effectLst/>
              </a:rPr>
              <a:t>presents to the emergency department with a </a:t>
            </a:r>
            <a:r>
              <a:rPr lang="en-GB" b="0" i="0" dirty="0">
                <a:solidFill>
                  <a:schemeClr val="tx1"/>
                </a:solidFill>
                <a:effectLst/>
              </a:rPr>
              <a:t>three-day history </a:t>
            </a:r>
            <a:r>
              <a:rPr lang="en-GB" b="0" i="0" dirty="0">
                <a:solidFill>
                  <a:srgbClr val="000000"/>
                </a:solidFill>
                <a:effectLst/>
              </a:rPr>
              <a:t>of </a:t>
            </a:r>
            <a:r>
              <a:rPr lang="en-GB" b="0" i="0" dirty="0">
                <a:solidFill>
                  <a:schemeClr val="tx1"/>
                </a:solidFill>
                <a:effectLst/>
              </a:rPr>
              <a:t>foot drop </a:t>
            </a:r>
            <a:r>
              <a:rPr lang="en-GB" b="0" i="0" dirty="0">
                <a:solidFill>
                  <a:srgbClr val="000000"/>
                </a:solidFill>
                <a:effectLst/>
              </a:rPr>
              <a:t>and </a:t>
            </a:r>
            <a:r>
              <a:rPr lang="en-GB" b="0" i="0" dirty="0">
                <a:solidFill>
                  <a:schemeClr val="tx1"/>
                </a:solidFill>
                <a:effectLst/>
              </a:rPr>
              <a:t>tingling to his hands</a:t>
            </a:r>
            <a:r>
              <a:rPr lang="en-GB" b="0" i="0" dirty="0">
                <a:solidFill>
                  <a:srgbClr val="000000"/>
                </a:solidFill>
                <a:effectLst/>
              </a:rPr>
              <a:t>. Today he has noticed </a:t>
            </a:r>
            <a:r>
              <a:rPr lang="en-GB" b="0" i="0" dirty="0">
                <a:solidFill>
                  <a:schemeClr val="tx1"/>
                </a:solidFill>
                <a:effectLst/>
              </a:rPr>
              <a:t>difficulty rising from a chair and climbing stairs</a:t>
            </a:r>
            <a:r>
              <a:rPr lang="en-GB" b="0" i="0" dirty="0">
                <a:solidFill>
                  <a:srgbClr val="000000"/>
                </a:solidFill>
                <a:effectLst/>
              </a:rPr>
              <a:t>. His past medical history is unremarkable except for a </a:t>
            </a:r>
            <a:r>
              <a:rPr lang="en-GB" b="0" i="0" dirty="0">
                <a:solidFill>
                  <a:schemeClr val="tx1"/>
                </a:solidFill>
                <a:effectLst/>
              </a:rPr>
              <a:t>recent respiratory tract infection</a:t>
            </a:r>
            <a:r>
              <a:rPr lang="en-GB" b="0" i="0" dirty="0">
                <a:solidFill>
                  <a:srgbClr val="000000"/>
                </a:solidFill>
                <a:effectLst/>
              </a:rPr>
              <a:t>.</a:t>
            </a:r>
            <a:br>
              <a:rPr lang="en-GB" dirty="0">
                <a:solidFill>
                  <a:srgbClr val="000000"/>
                </a:solidFill>
              </a:rPr>
            </a:br>
            <a:br>
              <a:rPr lang="en-GB" dirty="0">
                <a:solidFill>
                  <a:srgbClr val="000000"/>
                </a:solidFill>
              </a:rPr>
            </a:br>
            <a:r>
              <a:rPr lang="en-GB" b="0" i="0" dirty="0">
                <a:solidFill>
                  <a:srgbClr val="000000"/>
                </a:solidFill>
                <a:effectLst/>
              </a:rPr>
              <a:t>On examination, he has </a:t>
            </a:r>
            <a:r>
              <a:rPr lang="en-GB" b="0" i="0" dirty="0">
                <a:solidFill>
                  <a:schemeClr val="tx1"/>
                </a:solidFill>
                <a:effectLst/>
              </a:rPr>
              <a:t>normal limb tone</a:t>
            </a:r>
            <a:r>
              <a:rPr lang="en-GB" b="0" i="0" dirty="0">
                <a:solidFill>
                  <a:srgbClr val="000000"/>
                </a:solidFill>
                <a:effectLst/>
              </a:rPr>
              <a:t>, </a:t>
            </a:r>
            <a:r>
              <a:rPr lang="en-GB" b="0" i="0" dirty="0">
                <a:solidFill>
                  <a:schemeClr val="tx1"/>
                </a:solidFill>
                <a:effectLst/>
              </a:rPr>
              <a:t>reduced strength </a:t>
            </a:r>
            <a:r>
              <a:rPr lang="en-GB" b="0" i="0" dirty="0">
                <a:solidFill>
                  <a:srgbClr val="000000"/>
                </a:solidFill>
                <a:effectLst/>
              </a:rPr>
              <a:t>in his legs </a:t>
            </a:r>
            <a:r>
              <a:rPr lang="en-GB" b="0" i="0" dirty="0">
                <a:solidFill>
                  <a:schemeClr val="tx1"/>
                </a:solidFill>
                <a:effectLst/>
              </a:rPr>
              <a:t>bilaterally</a:t>
            </a:r>
            <a:r>
              <a:rPr lang="en-GB" b="0" i="0" dirty="0">
                <a:solidFill>
                  <a:srgbClr val="000000"/>
                </a:solidFill>
                <a:effectLst/>
              </a:rPr>
              <a:t> (</a:t>
            </a:r>
            <a:r>
              <a:rPr lang="en-GB" b="0" i="0" dirty="0">
                <a:solidFill>
                  <a:schemeClr val="tx1"/>
                </a:solidFill>
                <a:effectLst/>
              </a:rPr>
              <a:t>distal muscles worse than proximal</a:t>
            </a:r>
            <a:r>
              <a:rPr lang="en-GB" b="0" i="0" dirty="0">
                <a:solidFill>
                  <a:srgbClr val="000000"/>
                </a:solidFill>
                <a:effectLst/>
              </a:rPr>
              <a:t>), and a </a:t>
            </a:r>
            <a:r>
              <a:rPr lang="en-GB" b="0" i="0" dirty="0">
                <a:solidFill>
                  <a:schemeClr val="tx1"/>
                </a:solidFill>
                <a:effectLst/>
              </a:rPr>
              <a:t>loss of</a:t>
            </a:r>
            <a:r>
              <a:rPr lang="en-GB" b="0" i="0" dirty="0">
                <a:solidFill>
                  <a:srgbClr val="000000"/>
                </a:solidFill>
                <a:effectLst/>
              </a:rPr>
              <a:t> his patella and ankle </a:t>
            </a:r>
            <a:r>
              <a:rPr lang="en-GB" b="0" i="0" dirty="0">
                <a:solidFill>
                  <a:schemeClr val="tx1"/>
                </a:solidFill>
                <a:effectLst/>
              </a:rPr>
              <a:t>reflexes</a:t>
            </a:r>
            <a:r>
              <a:rPr lang="en-GB" b="0" i="0" dirty="0">
                <a:solidFill>
                  <a:srgbClr val="000000"/>
                </a:solidFill>
                <a:effectLst/>
              </a:rPr>
              <a:t>. He has reduced sensation in a </a:t>
            </a:r>
            <a:r>
              <a:rPr lang="en-GB" b="0" i="0" dirty="0">
                <a:solidFill>
                  <a:schemeClr val="tx1"/>
                </a:solidFill>
                <a:effectLst/>
              </a:rPr>
              <a:t>glove and stocking distribution</a:t>
            </a:r>
            <a:r>
              <a:rPr lang="en-GB" b="0" i="0" dirty="0">
                <a:solidFill>
                  <a:srgbClr val="000000"/>
                </a:solidFill>
                <a:effectLst/>
              </a:rPr>
              <a:t>.</a:t>
            </a:r>
            <a:br>
              <a:rPr lang="en-GB" dirty="0">
                <a:solidFill>
                  <a:srgbClr val="000000"/>
                </a:solidFill>
              </a:rPr>
            </a:br>
            <a:br>
              <a:rPr lang="en-GB" dirty="0">
                <a:solidFill>
                  <a:srgbClr val="000000"/>
                </a:solidFill>
              </a:rPr>
            </a:br>
            <a:r>
              <a:rPr lang="en-GB" b="0" i="0" dirty="0">
                <a:solidFill>
                  <a:srgbClr val="000000"/>
                </a:solidFill>
                <a:effectLst/>
              </a:rPr>
              <a:t>What is the </a:t>
            </a:r>
            <a:r>
              <a:rPr lang="en-GB" b="0" i="0" dirty="0">
                <a:solidFill>
                  <a:schemeClr val="tx1"/>
                </a:solidFill>
                <a:effectLst/>
              </a:rPr>
              <a:t>most likely diagnosis </a:t>
            </a:r>
            <a:r>
              <a:rPr lang="en-GB" b="0" i="0" dirty="0">
                <a:solidFill>
                  <a:srgbClr val="000000"/>
                </a:solidFill>
                <a:effectLst/>
              </a:rPr>
              <a:t>in this patient?</a:t>
            </a:r>
          </a:p>
          <a:p>
            <a:endParaRPr lang="en-GB" dirty="0">
              <a:solidFill>
                <a:srgbClr val="000000"/>
              </a:solidFill>
            </a:endParaRPr>
          </a:p>
          <a:p>
            <a:r>
              <a:rPr lang="en-GB" b="1" dirty="0">
                <a:solidFill>
                  <a:srgbClr val="000000"/>
                </a:solidFill>
              </a:rPr>
              <a:t>Guillain-Barre Syndrome</a:t>
            </a:r>
          </a:p>
        </p:txBody>
      </p:sp>
    </p:spTree>
    <p:extLst>
      <p:ext uri="{BB962C8B-B14F-4D97-AF65-F5344CB8AC3E}">
        <p14:creationId xmlns:p14="http://schemas.microsoft.com/office/powerpoint/2010/main" val="29873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Epilepsy and seizures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lnSpc>
                <a:spcPct val="125000"/>
              </a:lnSpc>
            </a:pPr>
            <a:r>
              <a:rPr lang="en-GB" dirty="0">
                <a:solidFill>
                  <a:srgbClr val="000000"/>
                </a:solidFill>
              </a:rPr>
              <a:t>A 30-year-old man is attends the Emergency Department after losing consciousness. He reports that he felt light-headed during his walk with his wife, before “blacking out”. His wife noticed that he had some jerky movements of his arms and looked pale. This lasted around 1 minute, after which he felt better and was able to walk to the hospital.</a:t>
            </a:r>
          </a:p>
          <a:p>
            <a:pPr>
              <a:lnSpc>
                <a:spcPct val="125000"/>
              </a:lnSpc>
            </a:pPr>
            <a:r>
              <a:rPr lang="en-GB" dirty="0">
                <a:solidFill>
                  <a:srgbClr val="000000"/>
                </a:solidFill>
              </a:rPr>
              <a:t>He is concerned because his younger brother has epilepsy, and he is worried he could have it too. What is the most likely diagnosis?</a:t>
            </a:r>
          </a:p>
        </p:txBody>
      </p:sp>
    </p:spTree>
    <p:extLst>
      <p:ext uri="{BB962C8B-B14F-4D97-AF65-F5344CB8AC3E}">
        <p14:creationId xmlns:p14="http://schemas.microsoft.com/office/powerpoint/2010/main" val="10877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Epilepsy and seizures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8F3D997A-7FF7-4AA3-9F0F-09087A2CBBD2}"/>
              </a:ext>
            </a:extLst>
          </p:cNvPr>
          <p:cNvGraphicFramePr>
            <a:graphicFrameLocks/>
          </p:cNvGraphicFramePr>
          <p:nvPr>
            <p:extLst>
              <p:ext uri="{D42A27DB-BD31-4B8C-83A1-F6EECF244321}">
                <p14:modId xmlns:p14="http://schemas.microsoft.com/office/powerpoint/2010/main" val="2356980243"/>
              </p:ext>
            </p:extLst>
          </p:nvPr>
        </p:nvGraphicFramePr>
        <p:xfrm>
          <a:off x="142043" y="1737360"/>
          <a:ext cx="11967098" cy="4577080"/>
        </p:xfrm>
        <a:graphic>
          <a:graphicData uri="http://schemas.openxmlformats.org/drawingml/2006/table">
            <a:tbl>
              <a:tblPr firstRow="1" bandRow="1">
                <a:tableStyleId>{5C22544A-7EE6-4342-B048-85BDC9FD1C3A}</a:tableStyleId>
              </a:tblPr>
              <a:tblGrid>
                <a:gridCol w="1331650">
                  <a:extLst>
                    <a:ext uri="{9D8B030D-6E8A-4147-A177-3AD203B41FA5}">
                      <a16:colId xmlns:a16="http://schemas.microsoft.com/office/drawing/2014/main" val="2379142525"/>
                    </a:ext>
                  </a:extLst>
                </a:gridCol>
                <a:gridCol w="2396971">
                  <a:extLst>
                    <a:ext uri="{9D8B030D-6E8A-4147-A177-3AD203B41FA5}">
                      <a16:colId xmlns:a16="http://schemas.microsoft.com/office/drawing/2014/main" val="1102607182"/>
                    </a:ext>
                  </a:extLst>
                </a:gridCol>
                <a:gridCol w="1624614">
                  <a:extLst>
                    <a:ext uri="{9D8B030D-6E8A-4147-A177-3AD203B41FA5}">
                      <a16:colId xmlns:a16="http://schemas.microsoft.com/office/drawing/2014/main" val="2277745542"/>
                    </a:ext>
                  </a:extLst>
                </a:gridCol>
                <a:gridCol w="2645545">
                  <a:extLst>
                    <a:ext uri="{9D8B030D-6E8A-4147-A177-3AD203B41FA5}">
                      <a16:colId xmlns:a16="http://schemas.microsoft.com/office/drawing/2014/main" val="862530321"/>
                    </a:ext>
                  </a:extLst>
                </a:gridCol>
                <a:gridCol w="2025376">
                  <a:extLst>
                    <a:ext uri="{9D8B030D-6E8A-4147-A177-3AD203B41FA5}">
                      <a16:colId xmlns:a16="http://schemas.microsoft.com/office/drawing/2014/main" val="2789334661"/>
                    </a:ext>
                  </a:extLst>
                </a:gridCol>
                <a:gridCol w="1942942">
                  <a:extLst>
                    <a:ext uri="{9D8B030D-6E8A-4147-A177-3AD203B41FA5}">
                      <a16:colId xmlns:a16="http://schemas.microsoft.com/office/drawing/2014/main" val="2384983588"/>
                    </a:ext>
                  </a:extLst>
                </a:gridCol>
              </a:tblGrid>
              <a:tr h="370840">
                <a:tc>
                  <a:txBody>
                    <a:bodyPr/>
                    <a:lstStyle/>
                    <a:p>
                      <a:r>
                        <a:rPr lang="en-GB" sz="1400" dirty="0"/>
                        <a:t>Type</a:t>
                      </a:r>
                    </a:p>
                  </a:txBody>
                  <a:tcPr/>
                </a:tc>
                <a:tc>
                  <a:txBody>
                    <a:bodyPr/>
                    <a:lstStyle/>
                    <a:p>
                      <a:r>
                        <a:rPr lang="en-GB" sz="1400" dirty="0"/>
                        <a:t>Precipitant</a:t>
                      </a:r>
                    </a:p>
                  </a:txBody>
                  <a:tcPr/>
                </a:tc>
                <a:tc>
                  <a:txBody>
                    <a:bodyPr/>
                    <a:lstStyle/>
                    <a:p>
                      <a:r>
                        <a:rPr lang="en-GB" sz="1400" dirty="0"/>
                        <a:t>Prodrome</a:t>
                      </a:r>
                    </a:p>
                  </a:txBody>
                  <a:tcPr/>
                </a:tc>
                <a:tc>
                  <a:txBody>
                    <a:bodyPr/>
                    <a:lstStyle/>
                    <a:p>
                      <a:r>
                        <a:rPr lang="en-GB" sz="1400" dirty="0"/>
                        <a:t>Witness account</a:t>
                      </a:r>
                    </a:p>
                  </a:txBody>
                  <a:tcPr/>
                </a:tc>
                <a:tc>
                  <a:txBody>
                    <a:bodyPr/>
                    <a:lstStyle/>
                    <a:p>
                      <a:r>
                        <a:rPr lang="en-GB" sz="1400" dirty="0"/>
                        <a:t>Recovery</a:t>
                      </a:r>
                    </a:p>
                  </a:txBody>
                  <a:tcPr/>
                </a:tc>
                <a:tc>
                  <a:txBody>
                    <a:bodyPr/>
                    <a:lstStyle/>
                    <a:p>
                      <a:r>
                        <a:rPr lang="en-GB" sz="1400" dirty="0"/>
                        <a:t>Main point</a:t>
                      </a:r>
                    </a:p>
                  </a:txBody>
                  <a:tcPr/>
                </a:tc>
                <a:extLst>
                  <a:ext uri="{0D108BD9-81ED-4DB2-BD59-A6C34878D82A}">
                    <a16:rowId xmlns:a16="http://schemas.microsoft.com/office/drawing/2014/main" val="1935987819"/>
                  </a:ext>
                </a:extLst>
              </a:tr>
              <a:tr h="370840">
                <a:tc>
                  <a:txBody>
                    <a:bodyPr/>
                    <a:lstStyle/>
                    <a:p>
                      <a:r>
                        <a:rPr lang="en-GB" sz="1400" dirty="0"/>
                        <a:t>GTCS</a:t>
                      </a:r>
                    </a:p>
                  </a:txBody>
                  <a:tcPr/>
                </a:tc>
                <a:tc>
                  <a:txBody>
                    <a:bodyPr/>
                    <a:lstStyle/>
                    <a:p>
                      <a:pPr marL="285750" indent="-285750">
                        <a:buFont typeface="Arial" panose="020B0604020202020204" pitchFamily="34" charset="0"/>
                        <a:buChar char="•"/>
                      </a:pPr>
                      <a:r>
                        <a:rPr lang="en-GB" sz="1400" dirty="0"/>
                        <a:t>Sleep deprivation</a:t>
                      </a:r>
                    </a:p>
                    <a:p>
                      <a:pPr marL="285750" indent="-285750">
                        <a:buFont typeface="Arial" panose="020B0604020202020204" pitchFamily="34" charset="0"/>
                        <a:buChar char="•"/>
                      </a:pPr>
                      <a:r>
                        <a:rPr lang="en-GB" sz="1400" dirty="0"/>
                        <a:t>Alcohol, heat</a:t>
                      </a:r>
                    </a:p>
                    <a:p>
                      <a:pPr marL="285750" indent="-285750">
                        <a:buFont typeface="Arial" panose="020B0604020202020204" pitchFamily="34" charset="0"/>
                        <a:buChar char="•"/>
                      </a:pPr>
                      <a:r>
                        <a:rPr lang="en-GB" sz="1400" dirty="0"/>
                        <a:t>Flashing lights</a:t>
                      </a:r>
                    </a:p>
                  </a:txBody>
                  <a:tcPr/>
                </a:tc>
                <a:tc>
                  <a:txBody>
                    <a:bodyPr/>
                    <a:lstStyle/>
                    <a:p>
                      <a:r>
                        <a:rPr lang="en-GB" sz="1400" dirty="0"/>
                        <a:t>No warning/could have focal aura</a:t>
                      </a:r>
                    </a:p>
                  </a:txBody>
                  <a:tcPr/>
                </a:tc>
                <a:tc>
                  <a:txBody>
                    <a:bodyPr/>
                    <a:lstStyle/>
                    <a:p>
                      <a:pPr marL="285750" indent="-285750">
                        <a:buFont typeface="Arial" panose="020B0604020202020204" pitchFamily="34" charset="0"/>
                        <a:buChar char="•"/>
                      </a:pPr>
                      <a:r>
                        <a:rPr lang="en-GB" sz="1400" dirty="0"/>
                        <a:t>Tonic phase, then synchronous jerking</a:t>
                      </a:r>
                    </a:p>
                    <a:p>
                      <a:pPr marL="285750" indent="-285750">
                        <a:buFont typeface="Arial" panose="020B0604020202020204" pitchFamily="34" charset="0"/>
                        <a:buChar char="•"/>
                      </a:pPr>
                      <a:r>
                        <a:rPr lang="en-GB" sz="1400" dirty="0"/>
                        <a:t>Cyanosis</a:t>
                      </a:r>
                    </a:p>
                    <a:p>
                      <a:pPr marL="285750" indent="-285750">
                        <a:buFont typeface="Arial" panose="020B0604020202020204" pitchFamily="34" charset="0"/>
                        <a:buChar char="•"/>
                      </a:pPr>
                      <a:r>
                        <a:rPr lang="en-GB" sz="1400" dirty="0"/>
                        <a:t>Incontinence</a:t>
                      </a:r>
                    </a:p>
                    <a:p>
                      <a:pPr marL="285750" indent="-285750">
                        <a:buFont typeface="Arial" panose="020B0604020202020204" pitchFamily="34" charset="0"/>
                        <a:buChar char="•"/>
                      </a:pPr>
                      <a:r>
                        <a:rPr lang="en-GB" sz="1400" dirty="0"/>
                        <a:t>Tongue biting</a:t>
                      </a:r>
                    </a:p>
                    <a:p>
                      <a:pPr marL="285750" indent="-285750">
                        <a:buFont typeface="Arial" panose="020B0604020202020204" pitchFamily="34" charset="0"/>
                        <a:buChar char="•"/>
                      </a:pPr>
                      <a:r>
                        <a:rPr lang="en-GB" sz="1400" dirty="0"/>
                        <a:t>&lt;10mins</a:t>
                      </a:r>
                    </a:p>
                  </a:txBody>
                  <a:tcPr/>
                </a:tc>
                <a:tc>
                  <a:txBody>
                    <a:bodyPr/>
                    <a:lstStyle/>
                    <a:p>
                      <a:pPr marL="285750" indent="-285750">
                        <a:buFont typeface="Arial" panose="020B0604020202020204" pitchFamily="34" charset="0"/>
                        <a:buChar char="•"/>
                      </a:pPr>
                      <a:r>
                        <a:rPr lang="en-GB" sz="1400" dirty="0"/>
                        <a:t>Long</a:t>
                      </a:r>
                    </a:p>
                    <a:p>
                      <a:pPr marL="285750" indent="-285750">
                        <a:buFont typeface="Arial" panose="020B0604020202020204" pitchFamily="34" charset="0"/>
                        <a:buChar char="•"/>
                      </a:pPr>
                      <a:r>
                        <a:rPr lang="en-GB" sz="1400" dirty="0"/>
                        <a:t>Drowsy, confused</a:t>
                      </a:r>
                    </a:p>
                    <a:p>
                      <a:pPr marL="285750" indent="-285750">
                        <a:buFont typeface="Arial" panose="020B0604020202020204" pitchFamily="34" charset="0"/>
                        <a:buChar char="•"/>
                      </a:pPr>
                      <a:r>
                        <a:rPr lang="en-GB" sz="1400" dirty="0"/>
                        <a:t>Amnesia</a:t>
                      </a:r>
                    </a:p>
                    <a:p>
                      <a:pPr marL="285750" indent="-285750">
                        <a:buFont typeface="Arial" panose="020B0604020202020204" pitchFamily="34" charset="0"/>
                        <a:buChar char="•"/>
                      </a:pPr>
                      <a:r>
                        <a:rPr lang="en-GB" sz="1400" dirty="0"/>
                        <a:t>headache</a:t>
                      </a:r>
                    </a:p>
                  </a:txBody>
                  <a:tcPr/>
                </a:tc>
                <a:tc>
                  <a:txBody>
                    <a:bodyPr/>
                    <a:lstStyle/>
                    <a:p>
                      <a:r>
                        <a:rPr lang="en-GB" sz="1400" b="1" dirty="0"/>
                        <a:t>Long recovery, main triggers, incontinence</a:t>
                      </a:r>
                    </a:p>
                  </a:txBody>
                  <a:tcPr/>
                </a:tc>
                <a:extLst>
                  <a:ext uri="{0D108BD9-81ED-4DB2-BD59-A6C34878D82A}">
                    <a16:rowId xmlns:a16="http://schemas.microsoft.com/office/drawing/2014/main" val="1173391606"/>
                  </a:ext>
                </a:extLst>
              </a:tr>
              <a:tr h="370840">
                <a:tc>
                  <a:txBody>
                    <a:bodyPr/>
                    <a:lstStyle/>
                    <a:p>
                      <a:r>
                        <a:rPr lang="en-GB" sz="1400" dirty="0"/>
                        <a:t>Focal seizure</a:t>
                      </a:r>
                    </a:p>
                  </a:txBody>
                  <a:tcPr/>
                </a:tc>
                <a:tc>
                  <a:txBody>
                    <a:bodyPr/>
                    <a:lstStyle/>
                    <a:p>
                      <a:pPr marL="285750" indent="-285750">
                        <a:buFont typeface="Arial" panose="020B0604020202020204" pitchFamily="34" charset="0"/>
                        <a:buChar char="•"/>
                      </a:pPr>
                      <a:r>
                        <a:rPr lang="en-GB" sz="1400" dirty="0"/>
                        <a:t>Same as GTCS</a:t>
                      </a:r>
                    </a:p>
                  </a:txBody>
                  <a:tcPr/>
                </a:tc>
                <a:tc>
                  <a:txBody>
                    <a:bodyPr/>
                    <a:lstStyle/>
                    <a:p>
                      <a:r>
                        <a:rPr lang="en-GB" sz="1400" dirty="0"/>
                        <a:t>No warning</a:t>
                      </a:r>
                    </a:p>
                  </a:txBody>
                  <a:tcPr/>
                </a:tc>
                <a:tc>
                  <a:txBody>
                    <a:bodyPr/>
                    <a:lstStyle/>
                    <a:p>
                      <a:pPr marL="285750" indent="-285750">
                        <a:buFont typeface="Arial" panose="020B0604020202020204" pitchFamily="34" charset="0"/>
                        <a:buChar char="•"/>
                      </a:pPr>
                      <a:r>
                        <a:rPr lang="en-GB" sz="1400" dirty="0" err="1"/>
                        <a:t>Sx</a:t>
                      </a:r>
                      <a:r>
                        <a:rPr lang="en-GB" sz="1400" dirty="0"/>
                        <a:t> depends on focus of seizure activity</a:t>
                      </a:r>
                    </a:p>
                    <a:p>
                      <a:pPr marL="285750" indent="-285750">
                        <a:buFont typeface="Arial" panose="020B0604020202020204" pitchFamily="34" charset="0"/>
                        <a:buChar char="•"/>
                      </a:pPr>
                      <a:r>
                        <a:rPr lang="en-GB" sz="1400" dirty="0"/>
                        <a:t>Can be aware/impaired awareness/unaware</a:t>
                      </a:r>
                    </a:p>
                  </a:txBody>
                  <a:tcPr/>
                </a:tc>
                <a:tc>
                  <a:txBody>
                    <a:bodyPr/>
                    <a:lstStyle/>
                    <a:p>
                      <a:pPr marL="285750" indent="-285750">
                        <a:buFont typeface="Arial" panose="020B0604020202020204" pitchFamily="34" charset="0"/>
                        <a:buChar char="•"/>
                      </a:pPr>
                      <a:r>
                        <a:rPr lang="en-GB" sz="1400" dirty="0"/>
                        <a:t>Variable length</a:t>
                      </a:r>
                    </a:p>
                    <a:p>
                      <a:pPr marL="285750" indent="-285750">
                        <a:buFont typeface="Arial" panose="020B0604020202020204" pitchFamily="34" charset="0"/>
                        <a:buChar char="•"/>
                      </a:pPr>
                      <a:r>
                        <a:rPr lang="en-GB" sz="1400" dirty="0"/>
                        <a:t>May be confused, weak drowsy</a:t>
                      </a:r>
                    </a:p>
                    <a:p>
                      <a:pPr marL="285750" indent="-285750">
                        <a:buFont typeface="Arial" panose="020B0604020202020204" pitchFamily="34" charset="0"/>
                        <a:buChar char="•"/>
                      </a:pPr>
                      <a:r>
                        <a:rPr lang="en-GB" sz="1400" dirty="0"/>
                        <a:t>Todd’s paralysis</a:t>
                      </a:r>
                    </a:p>
                  </a:txBody>
                  <a:tcPr/>
                </a:tc>
                <a:tc>
                  <a:txBody>
                    <a:bodyPr/>
                    <a:lstStyle/>
                    <a:p>
                      <a:r>
                        <a:rPr lang="en-GB" sz="1400" b="1" dirty="0"/>
                        <a:t>Long recovery, Todd’s paralysis</a:t>
                      </a:r>
                      <a:endParaRPr lang="en-GB" sz="1400" b="0" dirty="0"/>
                    </a:p>
                  </a:txBody>
                  <a:tcPr/>
                </a:tc>
                <a:extLst>
                  <a:ext uri="{0D108BD9-81ED-4DB2-BD59-A6C34878D82A}">
                    <a16:rowId xmlns:a16="http://schemas.microsoft.com/office/drawing/2014/main" val="3004112673"/>
                  </a:ext>
                </a:extLst>
              </a:tr>
              <a:tr h="370840">
                <a:tc>
                  <a:txBody>
                    <a:bodyPr/>
                    <a:lstStyle/>
                    <a:p>
                      <a:r>
                        <a:rPr lang="en-GB" sz="1400" dirty="0"/>
                        <a:t>Syncope (vasovagal or cardiogenic)</a:t>
                      </a:r>
                    </a:p>
                  </a:txBody>
                  <a:tcPr/>
                </a:tc>
                <a:tc>
                  <a:txBody>
                    <a:bodyPr/>
                    <a:lstStyle/>
                    <a:p>
                      <a:pPr marL="285750" indent="-285750">
                        <a:buFont typeface="Arial" panose="020B0604020202020204" pitchFamily="34" charset="0"/>
                        <a:buChar char="•"/>
                      </a:pPr>
                      <a:r>
                        <a:rPr lang="en-GB" sz="1400" dirty="0"/>
                        <a:t>Prolonged standing</a:t>
                      </a:r>
                    </a:p>
                    <a:p>
                      <a:pPr marL="285750" indent="-285750">
                        <a:buFont typeface="Arial" panose="020B0604020202020204" pitchFamily="34" charset="0"/>
                        <a:buChar char="•"/>
                      </a:pPr>
                      <a:r>
                        <a:rPr lang="en-GB" sz="1400" dirty="0"/>
                        <a:t>Heat, pain</a:t>
                      </a:r>
                    </a:p>
                    <a:p>
                      <a:pPr marL="285750" indent="-285750">
                        <a:buFont typeface="Arial" panose="020B0604020202020204" pitchFamily="34" charset="0"/>
                        <a:buChar char="•"/>
                      </a:pPr>
                      <a:r>
                        <a:rPr lang="en-GB" sz="1400" dirty="0"/>
                        <a:t>Large meal</a:t>
                      </a:r>
                    </a:p>
                  </a:txBody>
                  <a:tcPr/>
                </a:tc>
                <a:tc>
                  <a:txBody>
                    <a:bodyPr/>
                    <a:lstStyle/>
                    <a:p>
                      <a:pPr marL="285750" indent="-285750">
                        <a:buFont typeface="Arial" panose="020B0604020202020204" pitchFamily="34" charset="0"/>
                        <a:buChar char="•"/>
                      </a:pPr>
                      <a:r>
                        <a:rPr lang="en-GB" sz="1400" dirty="0"/>
                        <a:t>Lightheaded</a:t>
                      </a:r>
                    </a:p>
                    <a:p>
                      <a:pPr marL="285750" indent="-285750">
                        <a:buFont typeface="Arial" panose="020B0604020202020204" pitchFamily="34" charset="0"/>
                        <a:buChar char="•"/>
                      </a:pPr>
                      <a:r>
                        <a:rPr lang="en-GB" sz="1400" dirty="0"/>
                        <a:t>NV</a:t>
                      </a:r>
                    </a:p>
                    <a:p>
                      <a:pPr marL="285750" indent="-285750">
                        <a:buFont typeface="Arial" panose="020B0604020202020204" pitchFamily="34" charset="0"/>
                        <a:buChar char="•"/>
                      </a:pPr>
                      <a:r>
                        <a:rPr lang="en-GB" sz="1400" dirty="0"/>
                        <a:t>Diplopia</a:t>
                      </a:r>
                    </a:p>
                    <a:p>
                      <a:pPr marL="285750" indent="-285750">
                        <a:buFont typeface="Arial" panose="020B0604020202020204" pitchFamily="34" charset="0"/>
                        <a:buChar char="•"/>
                      </a:pPr>
                      <a:r>
                        <a:rPr lang="en-GB" sz="1400" dirty="0"/>
                        <a:t>↓hearing</a:t>
                      </a:r>
                    </a:p>
                  </a:txBody>
                  <a:tcPr/>
                </a:tc>
                <a:tc>
                  <a:txBody>
                    <a:bodyPr/>
                    <a:lstStyle/>
                    <a:p>
                      <a:pPr marL="285750" indent="-285750">
                        <a:buFont typeface="Arial" panose="020B0604020202020204" pitchFamily="34" charset="0"/>
                        <a:buChar char="•"/>
                      </a:pPr>
                      <a:r>
                        <a:rPr lang="en-GB" sz="1400" dirty="0"/>
                        <a:t>Collapse</a:t>
                      </a:r>
                    </a:p>
                    <a:p>
                      <a:pPr marL="285750" indent="-285750">
                        <a:buFont typeface="Arial" panose="020B0604020202020204" pitchFamily="34" charset="0"/>
                        <a:buChar char="•"/>
                      </a:pPr>
                      <a:r>
                        <a:rPr lang="en-GB" sz="1400" dirty="0"/>
                        <a:t>Pallor</a:t>
                      </a:r>
                    </a:p>
                    <a:p>
                      <a:pPr marL="285750" indent="-285750">
                        <a:buFont typeface="Arial" panose="020B0604020202020204" pitchFamily="34" charset="0"/>
                        <a:buChar char="•"/>
                      </a:pPr>
                      <a:r>
                        <a:rPr lang="en-GB" sz="1400" dirty="0"/>
                        <a:t>Motionless/some jerking</a:t>
                      </a:r>
                    </a:p>
                    <a:p>
                      <a:pPr marL="285750" indent="-285750">
                        <a:buFont typeface="Arial" panose="020B0604020202020204" pitchFamily="34" charset="0"/>
                        <a:buChar char="•"/>
                      </a:pPr>
                      <a:r>
                        <a:rPr lang="en-GB" sz="1400" dirty="0"/>
                        <a:t>&lt;1min</a:t>
                      </a:r>
                    </a:p>
                  </a:txBody>
                  <a:tcPr/>
                </a:tc>
                <a:tc>
                  <a:txBody>
                    <a:bodyPr/>
                    <a:lstStyle/>
                    <a:p>
                      <a:pPr marL="285750" indent="-285750">
                        <a:buFont typeface="Arial" panose="020B0604020202020204" pitchFamily="34" charset="0"/>
                        <a:buChar char="•"/>
                      </a:pPr>
                      <a:r>
                        <a:rPr lang="en-GB" sz="1400" dirty="0"/>
                        <a:t>Rapid</a:t>
                      </a:r>
                    </a:p>
                    <a:p>
                      <a:pPr marL="285750" indent="-285750">
                        <a:buFont typeface="Arial" panose="020B0604020202020204" pitchFamily="34" charset="0"/>
                        <a:buChar char="•"/>
                      </a:pPr>
                      <a:r>
                        <a:rPr lang="en-GB" sz="1400" dirty="0"/>
                        <a:t>No confusion</a:t>
                      </a:r>
                    </a:p>
                    <a:p>
                      <a:pPr marL="285750" indent="-285750">
                        <a:buFont typeface="Arial" panose="020B0604020202020204" pitchFamily="34" charset="0"/>
                        <a:buChar char="•"/>
                      </a:pPr>
                      <a:r>
                        <a:rPr lang="en-GB" sz="1400" dirty="0"/>
                        <a:t>No amnesia</a:t>
                      </a:r>
                    </a:p>
                  </a:txBody>
                  <a:tcPr/>
                </a:tc>
                <a:tc>
                  <a:txBody>
                    <a:bodyPr/>
                    <a:lstStyle/>
                    <a:p>
                      <a:r>
                        <a:rPr lang="en-GB" sz="1400" b="1" dirty="0"/>
                        <a:t>Rapid recovery</a:t>
                      </a:r>
                    </a:p>
                  </a:txBody>
                  <a:tcPr/>
                </a:tc>
                <a:extLst>
                  <a:ext uri="{0D108BD9-81ED-4DB2-BD59-A6C34878D82A}">
                    <a16:rowId xmlns:a16="http://schemas.microsoft.com/office/drawing/2014/main" val="2705985054"/>
                  </a:ext>
                </a:extLst>
              </a:tr>
              <a:tr h="370840">
                <a:tc>
                  <a:txBody>
                    <a:bodyPr/>
                    <a:lstStyle/>
                    <a:p>
                      <a:r>
                        <a:rPr lang="en-GB" sz="1400" dirty="0"/>
                        <a:t>Non-epileptic seizure</a:t>
                      </a:r>
                    </a:p>
                  </a:txBody>
                  <a:tcPr/>
                </a:tc>
                <a:tc>
                  <a:txBody>
                    <a:bodyPr/>
                    <a:lstStyle/>
                    <a:p>
                      <a:pPr marL="285750" indent="-285750">
                        <a:buFont typeface="Arial" panose="020B0604020202020204" pitchFamily="34" charset="0"/>
                        <a:buChar char="•"/>
                      </a:pPr>
                      <a:r>
                        <a:rPr lang="en-GB" sz="1400" dirty="0"/>
                        <a:t>Stress</a:t>
                      </a:r>
                    </a:p>
                    <a:p>
                      <a:pPr marL="285750" indent="-285750">
                        <a:buFont typeface="Arial" panose="020B0604020202020204" pitchFamily="34" charset="0"/>
                        <a:buChar char="•"/>
                      </a:pPr>
                      <a:r>
                        <a:rPr lang="en-GB" sz="1400" dirty="0"/>
                        <a:t>Induced by suggestion</a:t>
                      </a:r>
                    </a:p>
                  </a:txBody>
                  <a:tcPr/>
                </a:tc>
                <a:tc>
                  <a:txBody>
                    <a:bodyPr/>
                    <a:lstStyle/>
                    <a:p>
                      <a:r>
                        <a:rPr lang="en-GB" sz="1400" dirty="0"/>
                        <a:t>Gradual onset, non-stereotyped</a:t>
                      </a:r>
                    </a:p>
                  </a:txBody>
                  <a:tcPr/>
                </a:tc>
                <a:tc>
                  <a:txBody>
                    <a:bodyPr/>
                    <a:lstStyle/>
                    <a:p>
                      <a:pPr marL="285750" indent="-285750">
                        <a:buFont typeface="Arial" panose="020B0604020202020204" pitchFamily="34" charset="0"/>
                        <a:buChar char="•"/>
                      </a:pPr>
                      <a:r>
                        <a:rPr lang="en-GB" sz="1400" dirty="0"/>
                        <a:t>No cyanosis</a:t>
                      </a:r>
                    </a:p>
                    <a:p>
                      <a:pPr marL="285750" indent="-285750">
                        <a:buFont typeface="Arial" panose="020B0604020202020204" pitchFamily="34" charset="0"/>
                        <a:buChar char="•"/>
                      </a:pPr>
                      <a:r>
                        <a:rPr lang="en-GB" sz="1400" dirty="0"/>
                        <a:t>Flailing, asymmetrical</a:t>
                      </a:r>
                    </a:p>
                    <a:p>
                      <a:pPr marL="285750" indent="-285750">
                        <a:buFont typeface="Arial" panose="020B0604020202020204" pitchFamily="34" charset="0"/>
                        <a:buChar char="•"/>
                      </a:pPr>
                      <a:r>
                        <a:rPr lang="en-GB" sz="1400" dirty="0"/>
                        <a:t>Waxing and waning, prolonged</a:t>
                      </a:r>
                    </a:p>
                  </a:txBody>
                  <a:tcPr/>
                </a:tc>
                <a:tc>
                  <a:txBody>
                    <a:bodyPr/>
                    <a:lstStyle/>
                    <a:p>
                      <a:pPr marL="285750" indent="-285750">
                        <a:buFont typeface="Arial" panose="020B0604020202020204" pitchFamily="34" charset="0"/>
                        <a:buChar char="•"/>
                      </a:pPr>
                      <a:r>
                        <a:rPr lang="en-GB" sz="1400" dirty="0"/>
                        <a:t>Little confusion or drowsiness</a:t>
                      </a:r>
                    </a:p>
                  </a:txBody>
                  <a:tcPr/>
                </a:tc>
                <a:tc>
                  <a:txBody>
                    <a:bodyPr/>
                    <a:lstStyle/>
                    <a:p>
                      <a:r>
                        <a:rPr lang="en-GB" sz="1400" b="1" dirty="0"/>
                        <a:t>PMHx of MH issues</a:t>
                      </a:r>
                    </a:p>
                  </a:txBody>
                  <a:tcPr/>
                </a:tc>
                <a:extLst>
                  <a:ext uri="{0D108BD9-81ED-4DB2-BD59-A6C34878D82A}">
                    <a16:rowId xmlns:a16="http://schemas.microsoft.com/office/drawing/2014/main" val="4020047325"/>
                  </a:ext>
                </a:extLst>
              </a:tr>
            </a:tbl>
          </a:graphicData>
        </a:graphic>
      </p:graphicFrame>
    </p:spTree>
    <p:extLst>
      <p:ext uri="{BB962C8B-B14F-4D97-AF65-F5344CB8AC3E}">
        <p14:creationId xmlns:p14="http://schemas.microsoft.com/office/powerpoint/2010/main" val="18503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Epilepsy and seizures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30-year-old man is attends the Emergency Department after losing consciousness. He reports that he felt </a:t>
            </a:r>
            <a:r>
              <a:rPr lang="en-GB" dirty="0">
                <a:solidFill>
                  <a:schemeClr val="tx1"/>
                </a:solidFill>
              </a:rPr>
              <a:t>light-headed</a:t>
            </a:r>
            <a:r>
              <a:rPr lang="en-GB" dirty="0">
                <a:solidFill>
                  <a:srgbClr val="000000"/>
                </a:solidFill>
              </a:rPr>
              <a:t> during his </a:t>
            </a:r>
            <a:r>
              <a:rPr lang="en-GB" dirty="0">
                <a:solidFill>
                  <a:schemeClr val="tx1"/>
                </a:solidFill>
              </a:rPr>
              <a:t>walk</a:t>
            </a:r>
            <a:r>
              <a:rPr lang="en-GB" dirty="0">
                <a:solidFill>
                  <a:srgbClr val="000000"/>
                </a:solidFill>
              </a:rPr>
              <a:t> with his wife, before “blacking out”. His wife noticed that he had </a:t>
            </a:r>
            <a:r>
              <a:rPr lang="en-GB" dirty="0">
                <a:solidFill>
                  <a:schemeClr val="tx1"/>
                </a:solidFill>
              </a:rPr>
              <a:t>some jerky movements </a:t>
            </a:r>
            <a:r>
              <a:rPr lang="en-GB" dirty="0">
                <a:solidFill>
                  <a:srgbClr val="000000"/>
                </a:solidFill>
              </a:rPr>
              <a:t>of his arms and looked </a:t>
            </a:r>
            <a:r>
              <a:rPr lang="en-GB" dirty="0">
                <a:solidFill>
                  <a:schemeClr val="tx1"/>
                </a:solidFill>
              </a:rPr>
              <a:t>pale</a:t>
            </a:r>
            <a:r>
              <a:rPr lang="en-GB" dirty="0">
                <a:solidFill>
                  <a:srgbClr val="000000"/>
                </a:solidFill>
              </a:rPr>
              <a:t>. This lasted around </a:t>
            </a:r>
            <a:r>
              <a:rPr lang="en-GB" dirty="0">
                <a:solidFill>
                  <a:schemeClr val="tx1"/>
                </a:solidFill>
              </a:rPr>
              <a:t>1 minute</a:t>
            </a:r>
            <a:r>
              <a:rPr lang="en-GB" dirty="0">
                <a:solidFill>
                  <a:srgbClr val="000000"/>
                </a:solidFill>
              </a:rPr>
              <a:t>, after which he </a:t>
            </a:r>
            <a:r>
              <a:rPr lang="en-GB" dirty="0">
                <a:solidFill>
                  <a:schemeClr val="tx1"/>
                </a:solidFill>
              </a:rPr>
              <a:t>felt better </a:t>
            </a:r>
            <a:r>
              <a:rPr lang="en-GB" dirty="0">
                <a:solidFill>
                  <a:srgbClr val="000000"/>
                </a:solidFill>
              </a:rPr>
              <a:t>and was able to </a:t>
            </a:r>
            <a:r>
              <a:rPr lang="en-GB" dirty="0">
                <a:solidFill>
                  <a:schemeClr val="tx1"/>
                </a:solidFill>
              </a:rPr>
              <a:t>walk to the hospital</a:t>
            </a:r>
            <a:r>
              <a:rPr lang="en-GB" dirty="0">
                <a:solidFill>
                  <a:srgbClr val="000000"/>
                </a:solidFill>
              </a:rPr>
              <a:t>.</a:t>
            </a:r>
          </a:p>
          <a:p>
            <a:r>
              <a:rPr lang="en-GB" dirty="0">
                <a:solidFill>
                  <a:srgbClr val="000000"/>
                </a:solidFill>
              </a:rPr>
              <a:t>He is concerned because his younger brother has epilepsy, and he is worried he could have it too. What is the </a:t>
            </a:r>
            <a:r>
              <a:rPr lang="en-GB" dirty="0">
                <a:solidFill>
                  <a:schemeClr val="tx1"/>
                </a:solidFill>
              </a:rPr>
              <a:t>most likely diagnosis</a:t>
            </a:r>
            <a:r>
              <a:rPr lang="en-GB" dirty="0">
                <a:solidFill>
                  <a:srgbClr val="000000"/>
                </a:solidFill>
              </a:rPr>
              <a:t>?</a:t>
            </a:r>
          </a:p>
          <a:p>
            <a:endParaRPr lang="en-GB" dirty="0">
              <a:solidFill>
                <a:srgbClr val="000000"/>
              </a:solidFill>
            </a:endParaRPr>
          </a:p>
          <a:p>
            <a:r>
              <a:rPr lang="en-GB" b="1" dirty="0">
                <a:solidFill>
                  <a:srgbClr val="000000"/>
                </a:solidFill>
              </a:rPr>
              <a:t>Syncope</a:t>
            </a:r>
          </a:p>
        </p:txBody>
      </p:sp>
    </p:spTree>
    <p:extLst>
      <p:ext uri="{BB962C8B-B14F-4D97-AF65-F5344CB8AC3E}">
        <p14:creationId xmlns:p14="http://schemas.microsoft.com/office/powerpoint/2010/main" val="20294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Suspected GTCS work-up</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Tests:</a:t>
            </a:r>
          </a:p>
          <a:p>
            <a:pPr lvl="1">
              <a:buFont typeface="Wingdings" panose="05000000000000000000" pitchFamily="2" charset="2"/>
              <a:buChar char="Ø"/>
            </a:pPr>
            <a:r>
              <a:rPr lang="en-GB" dirty="0"/>
              <a:t>EEG</a:t>
            </a:r>
          </a:p>
          <a:p>
            <a:pPr lvl="1">
              <a:buFont typeface="Wingdings" panose="05000000000000000000" pitchFamily="2" charset="2"/>
              <a:buChar char="Ø"/>
            </a:pPr>
            <a:r>
              <a:rPr lang="en-GB" dirty="0"/>
              <a:t>Check glucose!</a:t>
            </a:r>
          </a:p>
          <a:p>
            <a:pPr lvl="1">
              <a:buFont typeface="Wingdings" panose="05000000000000000000" pitchFamily="2" charset="2"/>
              <a:buChar char="Ø"/>
            </a:pPr>
            <a:r>
              <a:rPr lang="en-GB" dirty="0"/>
              <a:t>FBC, U&amp;Es, tox screen</a:t>
            </a:r>
          </a:p>
          <a:p>
            <a:pPr lvl="1">
              <a:buFont typeface="Wingdings" panose="05000000000000000000" pitchFamily="2" charset="2"/>
              <a:buChar char="Ø"/>
            </a:pPr>
            <a:r>
              <a:rPr lang="en-GB" dirty="0"/>
              <a:t>Head CT</a:t>
            </a:r>
          </a:p>
          <a:p>
            <a:pPr>
              <a:buFont typeface="Wingdings" panose="05000000000000000000" pitchFamily="2" charset="2"/>
              <a:buChar char="Ø"/>
            </a:pPr>
            <a:r>
              <a:rPr lang="en-GB" dirty="0"/>
              <a:t>Treatment:</a:t>
            </a:r>
          </a:p>
          <a:p>
            <a:pPr lvl="1">
              <a:buFont typeface="Wingdings" panose="05000000000000000000" pitchFamily="2" charset="2"/>
              <a:buChar char="Ø"/>
            </a:pPr>
            <a:r>
              <a:rPr lang="en-GB" dirty="0"/>
              <a:t>Male </a:t>
            </a:r>
            <a:r>
              <a:rPr lang="en-GB" dirty="0">
                <a:sym typeface="Wingdings" panose="05000000000000000000" pitchFamily="2" charset="2"/>
              </a:rPr>
              <a:t> valproate</a:t>
            </a:r>
          </a:p>
          <a:p>
            <a:pPr lvl="1">
              <a:buFont typeface="Wingdings" panose="05000000000000000000" pitchFamily="2" charset="2"/>
              <a:buChar char="Ø"/>
            </a:pPr>
            <a:r>
              <a:rPr lang="en-GB" dirty="0">
                <a:sym typeface="Wingdings" panose="05000000000000000000" pitchFamily="2" charset="2"/>
              </a:rPr>
              <a:t>Female  lamotrigine/levetiracetam (only use valproate if on contraception)</a:t>
            </a:r>
            <a:endParaRPr lang="en-GB" dirty="0"/>
          </a:p>
        </p:txBody>
      </p:sp>
    </p:spTree>
    <p:extLst>
      <p:ext uri="{BB962C8B-B14F-4D97-AF65-F5344CB8AC3E}">
        <p14:creationId xmlns:p14="http://schemas.microsoft.com/office/powerpoint/2010/main" val="30212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Status epilepticus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b="1" dirty="0"/>
              <a:t>GTCS for &gt;5min</a:t>
            </a:r>
          </a:p>
          <a:p>
            <a:pPr>
              <a:buFont typeface="Wingdings" panose="05000000000000000000" pitchFamily="2" charset="2"/>
              <a:buChar char="Ø"/>
            </a:pPr>
            <a:r>
              <a:rPr lang="en-GB" dirty="0"/>
              <a:t>A-E</a:t>
            </a:r>
          </a:p>
          <a:p>
            <a:pPr>
              <a:buFont typeface="Wingdings" panose="05000000000000000000" pitchFamily="2" charset="2"/>
              <a:buChar char="Ø"/>
            </a:pPr>
            <a:r>
              <a:rPr lang="en-GB" dirty="0"/>
              <a:t>IV lorazepam 4mg / buccal midazolam 10mg</a:t>
            </a:r>
          </a:p>
          <a:p>
            <a:pPr>
              <a:buFont typeface="Wingdings" panose="05000000000000000000" pitchFamily="2" charset="2"/>
              <a:buChar char="Ø"/>
            </a:pPr>
            <a:r>
              <a:rPr lang="en-GB" dirty="0"/>
              <a:t>Repeat either after 10-20mins if no improvement</a:t>
            </a:r>
          </a:p>
          <a:p>
            <a:pPr>
              <a:buFont typeface="Wingdings" panose="05000000000000000000" pitchFamily="2" charset="2"/>
              <a:buChar char="Ø"/>
            </a:pPr>
            <a:r>
              <a:rPr lang="en-GB" dirty="0"/>
              <a:t>If &gt;30mins </a:t>
            </a:r>
            <a:r>
              <a:rPr lang="en-GB" dirty="0">
                <a:sym typeface="Wingdings" panose="05000000000000000000" pitchFamily="2" charset="2"/>
              </a:rPr>
              <a:t> refractory</a:t>
            </a:r>
          </a:p>
          <a:p>
            <a:pPr lvl="1">
              <a:buFont typeface="Wingdings" panose="05000000000000000000" pitchFamily="2" charset="2"/>
              <a:buChar char="Ø"/>
            </a:pPr>
            <a:r>
              <a:rPr lang="en-GB" dirty="0">
                <a:sym typeface="Wingdings" panose="05000000000000000000" pitchFamily="2" charset="2"/>
              </a:rPr>
              <a:t>Immediate transfer to ICU</a:t>
            </a:r>
          </a:p>
          <a:p>
            <a:pPr lvl="1">
              <a:buFont typeface="Wingdings" panose="05000000000000000000" pitchFamily="2" charset="2"/>
              <a:buChar char="Ø"/>
            </a:pPr>
            <a:r>
              <a:rPr lang="en-GB" dirty="0">
                <a:sym typeface="Wingdings" panose="05000000000000000000" pitchFamily="2" charset="2"/>
              </a:rPr>
              <a:t>General anaesthesia</a:t>
            </a:r>
          </a:p>
          <a:p>
            <a:pPr lvl="1">
              <a:buFont typeface="Wingdings" panose="05000000000000000000" pitchFamily="2" charset="2"/>
              <a:buChar char="Ø"/>
            </a:pPr>
            <a:endParaRPr lang="en-GB" dirty="0">
              <a:sym typeface="Wingdings" panose="05000000000000000000" pitchFamily="2" charset="2"/>
            </a:endParaRPr>
          </a:p>
          <a:p>
            <a:pPr>
              <a:buFont typeface="Wingdings" panose="05000000000000000000" pitchFamily="2" charset="2"/>
              <a:buChar char="Ø"/>
            </a:pPr>
            <a:r>
              <a:rPr lang="en-GB" dirty="0">
                <a:sym typeface="Wingdings" panose="05000000000000000000" pitchFamily="2" charset="2"/>
              </a:rPr>
              <a:t>If alcohol withdrawal  diazepam/haloperidol/lorazepam</a:t>
            </a:r>
            <a:endParaRPr lang="en-GB" dirty="0"/>
          </a:p>
        </p:txBody>
      </p:sp>
    </p:spTree>
    <p:extLst>
      <p:ext uri="{BB962C8B-B14F-4D97-AF65-F5344CB8AC3E}">
        <p14:creationId xmlns:p14="http://schemas.microsoft.com/office/powerpoint/2010/main" val="221168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10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childTnLst>
                          </p:cTn>
                        </p:par>
                        <p:par>
                          <p:cTn id="27" fill="hold">
                            <p:stCondLst>
                              <p:cond delay="500"/>
                            </p:stCondLst>
                            <p:childTnLst>
                              <p:par>
                                <p:cTn id="28" presetID="10" presetClass="entr" presetSubtype="0" fill="hold" nodeType="afterEffect">
                                  <p:stCondLst>
                                    <p:cond delay="100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par>
                                <p:cTn id="31" presetID="10" presetClass="entr" presetSubtype="0" fill="hold" nodeType="withEffect">
                                  <p:stCondLst>
                                    <p:cond delay="100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fade">
                                      <p:cBhvr>
                                        <p:cTn id="3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Epilepsy and DVLA</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First seizure AND normal tests </a:t>
            </a:r>
            <a:r>
              <a:rPr lang="en-GB" dirty="0">
                <a:sym typeface="Wingdings" panose="05000000000000000000" pitchFamily="2" charset="2"/>
              </a:rPr>
              <a:t> 6 months</a:t>
            </a:r>
          </a:p>
          <a:p>
            <a:pPr>
              <a:buFont typeface="Wingdings" panose="05000000000000000000" pitchFamily="2" charset="2"/>
              <a:buChar char="Ø"/>
            </a:pPr>
            <a:r>
              <a:rPr lang="en-GB" dirty="0">
                <a:sym typeface="Wingdings" panose="05000000000000000000" pitchFamily="2" charset="2"/>
              </a:rPr>
              <a:t>≥2 seizures OR abnormal tests  12 months</a:t>
            </a:r>
          </a:p>
          <a:p>
            <a:pPr>
              <a:buFont typeface="Wingdings" panose="05000000000000000000" pitchFamily="2" charset="2"/>
              <a:buChar char="Ø"/>
            </a:pPr>
            <a:r>
              <a:rPr lang="en-GB" dirty="0">
                <a:sym typeface="Wingdings" panose="05000000000000000000" pitchFamily="2" charset="2"/>
              </a:rPr>
              <a:t>AED withdrawal  6 months seizure-free</a:t>
            </a:r>
          </a:p>
          <a:p>
            <a:pPr>
              <a:buFont typeface="Wingdings" panose="05000000000000000000" pitchFamily="2" charset="2"/>
              <a:buChar char="Ø"/>
            </a:pPr>
            <a:r>
              <a:rPr lang="en-GB" dirty="0">
                <a:sym typeface="Wingdings" panose="05000000000000000000" pitchFamily="2" charset="2"/>
              </a:rPr>
              <a:t>Provoked (e.g., head injury)  need to discuss with DVLA</a:t>
            </a:r>
            <a:endParaRPr lang="en-GB" dirty="0"/>
          </a:p>
        </p:txBody>
      </p:sp>
    </p:spTree>
    <p:extLst>
      <p:ext uri="{BB962C8B-B14F-4D97-AF65-F5344CB8AC3E}">
        <p14:creationId xmlns:p14="http://schemas.microsoft.com/office/powerpoint/2010/main" val="15395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Tremor</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72-year-old gentleman presents to your clinic with symptoms of worsening tremor. He first noticed this last year, when reaching for his glasses on the table. This has gotten gradually worse, and now affects both of his lower arms.</a:t>
            </a:r>
          </a:p>
          <a:p>
            <a:r>
              <a:rPr lang="en-GB" dirty="0">
                <a:solidFill>
                  <a:srgbClr val="000000"/>
                </a:solidFill>
              </a:rPr>
              <a:t>On examination, he has no tremor at rest. When asked to point to and pick up certain items around the room, he has a rhythmic, symmetrical tremor. His voice also appears somewhat shaky. The rest of the examination is normal.</a:t>
            </a:r>
          </a:p>
          <a:p>
            <a:r>
              <a:rPr lang="en-GB" dirty="0">
                <a:solidFill>
                  <a:srgbClr val="000000"/>
                </a:solidFill>
              </a:rPr>
              <a:t>What is the most appropriate next step to help your diagnosis?</a:t>
            </a:r>
          </a:p>
        </p:txBody>
      </p:sp>
    </p:spTree>
    <p:extLst>
      <p:ext uri="{BB962C8B-B14F-4D97-AF65-F5344CB8AC3E}">
        <p14:creationId xmlns:p14="http://schemas.microsoft.com/office/powerpoint/2010/main" val="30362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Housekeeping</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normAutofit/>
          </a:bodyPr>
          <a:lstStyle/>
          <a:p>
            <a:pPr>
              <a:buFont typeface="Wingdings" panose="05000000000000000000" pitchFamily="2" charset="2"/>
              <a:buChar char="Ø"/>
            </a:pPr>
            <a:r>
              <a:rPr lang="en-GB" sz="2800" dirty="0"/>
              <a:t>Questions</a:t>
            </a:r>
          </a:p>
          <a:p>
            <a:pPr>
              <a:buFont typeface="Wingdings" panose="05000000000000000000" pitchFamily="2" charset="2"/>
              <a:buChar char="Ø"/>
            </a:pPr>
            <a:r>
              <a:rPr lang="en-GB" sz="2800" dirty="0"/>
              <a:t>Slides</a:t>
            </a:r>
          </a:p>
          <a:p>
            <a:pPr>
              <a:buFont typeface="Wingdings" panose="05000000000000000000" pitchFamily="2" charset="2"/>
              <a:buChar char="Ø"/>
            </a:pPr>
            <a:r>
              <a:rPr lang="en-GB" sz="2800" dirty="0"/>
              <a:t>Feedback</a:t>
            </a:r>
          </a:p>
          <a:p>
            <a:pPr>
              <a:buFont typeface="Wingdings" panose="05000000000000000000" pitchFamily="2" charset="2"/>
              <a:buChar char="Ø"/>
            </a:pPr>
            <a:endParaRPr lang="en-GB" sz="2800" dirty="0"/>
          </a:p>
        </p:txBody>
      </p:sp>
    </p:spTree>
    <p:extLst>
      <p:ext uri="{BB962C8B-B14F-4D97-AF65-F5344CB8AC3E}">
        <p14:creationId xmlns:p14="http://schemas.microsoft.com/office/powerpoint/2010/main" val="36887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Tremor</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Differentials:</a:t>
            </a:r>
          </a:p>
          <a:p>
            <a:pPr lvl="1">
              <a:buFont typeface="Wingdings" panose="05000000000000000000" pitchFamily="2" charset="2"/>
              <a:buChar char="Ø"/>
            </a:pPr>
            <a:r>
              <a:rPr lang="en-GB" dirty="0"/>
              <a:t>Functional tremor</a:t>
            </a:r>
          </a:p>
          <a:p>
            <a:pPr lvl="1">
              <a:buFont typeface="Wingdings" panose="05000000000000000000" pitchFamily="2" charset="2"/>
              <a:buChar char="Ø"/>
            </a:pPr>
            <a:r>
              <a:rPr lang="en-GB" dirty="0"/>
              <a:t>Essential tremor</a:t>
            </a:r>
          </a:p>
          <a:p>
            <a:pPr lvl="1">
              <a:buFont typeface="Wingdings" panose="05000000000000000000" pitchFamily="2" charset="2"/>
              <a:buChar char="Ø"/>
            </a:pPr>
            <a:r>
              <a:rPr lang="en-GB" dirty="0"/>
              <a:t>Parkinson’s disease</a:t>
            </a:r>
          </a:p>
          <a:p>
            <a:pPr lvl="1">
              <a:buFont typeface="Wingdings" panose="05000000000000000000" pitchFamily="2" charset="2"/>
              <a:buChar char="Ø"/>
            </a:pPr>
            <a:r>
              <a:rPr lang="en-GB" dirty="0"/>
              <a:t>Multiple sclerosis</a:t>
            </a:r>
          </a:p>
          <a:p>
            <a:pPr>
              <a:buFont typeface="Wingdings" panose="05000000000000000000" pitchFamily="2" charset="2"/>
              <a:buChar char="Ø"/>
            </a:pPr>
            <a:r>
              <a:rPr lang="en-GB" dirty="0"/>
              <a:t>How would you differentiate?</a:t>
            </a:r>
          </a:p>
        </p:txBody>
      </p:sp>
    </p:spTree>
    <p:extLst>
      <p:ext uri="{BB962C8B-B14F-4D97-AF65-F5344CB8AC3E}">
        <p14:creationId xmlns:p14="http://schemas.microsoft.com/office/powerpoint/2010/main" val="427517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Tremor</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EC2384B9-E82D-455D-ADD0-13F7BFF455AE}"/>
              </a:ext>
            </a:extLst>
          </p:cNvPr>
          <p:cNvGraphicFramePr>
            <a:graphicFrameLocks/>
          </p:cNvGraphicFramePr>
          <p:nvPr>
            <p:extLst>
              <p:ext uri="{D42A27DB-BD31-4B8C-83A1-F6EECF244321}">
                <p14:modId xmlns:p14="http://schemas.microsoft.com/office/powerpoint/2010/main" val="1428788525"/>
              </p:ext>
            </p:extLst>
          </p:nvPr>
        </p:nvGraphicFramePr>
        <p:xfrm>
          <a:off x="0" y="1737360"/>
          <a:ext cx="12192000" cy="4363720"/>
        </p:xfrm>
        <a:graphic>
          <a:graphicData uri="http://schemas.openxmlformats.org/drawingml/2006/table">
            <a:tbl>
              <a:tblPr firstRow="1" bandRow="1">
                <a:tableStyleId>{5C22544A-7EE6-4342-B048-85BDC9FD1C3A}</a:tableStyleId>
              </a:tblPr>
              <a:tblGrid>
                <a:gridCol w="1393794">
                  <a:extLst>
                    <a:ext uri="{9D8B030D-6E8A-4147-A177-3AD203B41FA5}">
                      <a16:colId xmlns:a16="http://schemas.microsoft.com/office/drawing/2014/main" val="2379142525"/>
                    </a:ext>
                  </a:extLst>
                </a:gridCol>
                <a:gridCol w="2663301">
                  <a:extLst>
                    <a:ext uri="{9D8B030D-6E8A-4147-A177-3AD203B41FA5}">
                      <a16:colId xmlns:a16="http://schemas.microsoft.com/office/drawing/2014/main" val="1102607182"/>
                    </a:ext>
                  </a:extLst>
                </a:gridCol>
                <a:gridCol w="2507827">
                  <a:extLst>
                    <a:ext uri="{9D8B030D-6E8A-4147-A177-3AD203B41FA5}">
                      <a16:colId xmlns:a16="http://schemas.microsoft.com/office/drawing/2014/main" val="2277745542"/>
                    </a:ext>
                  </a:extLst>
                </a:gridCol>
                <a:gridCol w="3289292">
                  <a:extLst>
                    <a:ext uri="{9D8B030D-6E8A-4147-A177-3AD203B41FA5}">
                      <a16:colId xmlns:a16="http://schemas.microsoft.com/office/drawing/2014/main" val="862530321"/>
                    </a:ext>
                  </a:extLst>
                </a:gridCol>
                <a:gridCol w="2337786">
                  <a:extLst>
                    <a:ext uri="{9D8B030D-6E8A-4147-A177-3AD203B41FA5}">
                      <a16:colId xmlns:a16="http://schemas.microsoft.com/office/drawing/2014/main" val="2384983588"/>
                    </a:ext>
                  </a:extLst>
                </a:gridCol>
              </a:tblGrid>
              <a:tr h="370840">
                <a:tc>
                  <a:txBody>
                    <a:bodyPr/>
                    <a:lstStyle/>
                    <a:p>
                      <a:r>
                        <a:rPr lang="en-GB" sz="1400" dirty="0"/>
                        <a:t>Type</a:t>
                      </a:r>
                    </a:p>
                  </a:txBody>
                  <a:tcPr/>
                </a:tc>
                <a:tc>
                  <a:txBody>
                    <a:bodyPr/>
                    <a:lstStyle/>
                    <a:p>
                      <a:r>
                        <a:rPr lang="en-GB" sz="1400" dirty="0"/>
                        <a:t>Typical Hx</a:t>
                      </a:r>
                    </a:p>
                  </a:txBody>
                  <a:tcPr/>
                </a:tc>
                <a:tc>
                  <a:txBody>
                    <a:bodyPr/>
                    <a:lstStyle/>
                    <a:p>
                      <a:r>
                        <a:rPr lang="en-GB" sz="1400" dirty="0"/>
                        <a:t>Tremor type</a:t>
                      </a:r>
                    </a:p>
                  </a:txBody>
                  <a:tcPr/>
                </a:tc>
                <a:tc>
                  <a:txBody>
                    <a:bodyPr/>
                    <a:lstStyle/>
                    <a:p>
                      <a:r>
                        <a:rPr lang="en-GB" sz="1400" dirty="0"/>
                        <a:t>Diagnosis</a:t>
                      </a:r>
                    </a:p>
                  </a:txBody>
                  <a:tcPr/>
                </a:tc>
                <a:tc>
                  <a:txBody>
                    <a:bodyPr/>
                    <a:lstStyle/>
                    <a:p>
                      <a:r>
                        <a:rPr lang="en-GB" sz="1400" dirty="0"/>
                        <a:t>Main point</a:t>
                      </a:r>
                    </a:p>
                  </a:txBody>
                  <a:tcPr/>
                </a:tc>
                <a:extLst>
                  <a:ext uri="{0D108BD9-81ED-4DB2-BD59-A6C34878D82A}">
                    <a16:rowId xmlns:a16="http://schemas.microsoft.com/office/drawing/2014/main" val="1935987819"/>
                  </a:ext>
                </a:extLst>
              </a:tr>
              <a:tr h="370840">
                <a:tc>
                  <a:txBody>
                    <a:bodyPr/>
                    <a:lstStyle/>
                    <a:p>
                      <a:r>
                        <a:rPr lang="en-GB" sz="1400" dirty="0"/>
                        <a:t>Functional</a:t>
                      </a:r>
                    </a:p>
                  </a:txBody>
                  <a:tcPr/>
                </a:tc>
                <a:tc>
                  <a:txBody>
                    <a:bodyPr/>
                    <a:lstStyle/>
                    <a:p>
                      <a:pPr marL="285750" indent="-285750">
                        <a:buFont typeface="Arial" panose="020B0604020202020204" pitchFamily="34" charset="0"/>
                        <a:buChar char="•"/>
                      </a:pPr>
                      <a:r>
                        <a:rPr lang="en-GB" sz="1400" dirty="0"/>
                        <a:t>Sudden onset</a:t>
                      </a:r>
                    </a:p>
                    <a:p>
                      <a:pPr marL="285750" indent="-285750">
                        <a:buFont typeface="Arial" panose="020B0604020202020204" pitchFamily="34" charset="0"/>
                        <a:buChar char="•"/>
                      </a:pPr>
                      <a:r>
                        <a:rPr lang="en-GB" sz="1400" dirty="0"/>
                        <a:t>PMHx of anxiety/depression</a:t>
                      </a:r>
                    </a:p>
                    <a:p>
                      <a:pPr marL="285750" indent="-285750">
                        <a:buFont typeface="Arial" panose="020B0604020202020204" pitchFamily="34" charset="0"/>
                        <a:buChar char="•"/>
                      </a:pPr>
                      <a:r>
                        <a:rPr lang="en-GB" sz="1400" dirty="0"/>
                        <a:t>Give-way weakness</a:t>
                      </a:r>
                    </a:p>
                  </a:txBody>
                  <a:tcPr/>
                </a:tc>
                <a:tc>
                  <a:txBody>
                    <a:bodyPr/>
                    <a:lstStyle/>
                    <a:p>
                      <a:pPr marL="285750" indent="-285750">
                        <a:buFont typeface="Arial" panose="020B0604020202020204" pitchFamily="34" charset="0"/>
                        <a:buChar char="•"/>
                      </a:pPr>
                      <a:r>
                        <a:rPr lang="en-GB" sz="1400" dirty="0"/>
                        <a:t>Distractible/re-trainable to new frequency</a:t>
                      </a:r>
                    </a:p>
                    <a:p>
                      <a:pPr marL="285750" indent="-285750">
                        <a:buFont typeface="Arial" panose="020B0604020202020204" pitchFamily="34" charset="0"/>
                        <a:buChar char="•"/>
                      </a:pPr>
                      <a:r>
                        <a:rPr lang="en-GB" sz="1400" dirty="0"/>
                        <a:t>Can’t stand/walk normally</a:t>
                      </a:r>
                    </a:p>
                  </a:txBody>
                  <a:tcPr/>
                </a:tc>
                <a:tc>
                  <a:txBody>
                    <a:bodyPr/>
                    <a:lstStyle/>
                    <a:p>
                      <a:pPr marL="285750" indent="-285750">
                        <a:buFont typeface="Arial" panose="020B0604020202020204" pitchFamily="34" charset="0"/>
                        <a:buChar char="•"/>
                      </a:pPr>
                      <a:r>
                        <a:rPr lang="en-GB" sz="1400" b="0" dirty="0"/>
                        <a:t>Clinical diagnosis, via exclusion</a:t>
                      </a:r>
                    </a:p>
                  </a:txBody>
                  <a:tcPr/>
                </a:tc>
                <a:tc>
                  <a:txBody>
                    <a:bodyPr/>
                    <a:lstStyle/>
                    <a:p>
                      <a:r>
                        <a:rPr lang="en-GB" sz="1400" b="1" dirty="0"/>
                        <a:t>Distractible, sudden onset, anxiety/depression</a:t>
                      </a:r>
                    </a:p>
                  </a:txBody>
                  <a:tcPr/>
                </a:tc>
                <a:extLst>
                  <a:ext uri="{0D108BD9-81ED-4DB2-BD59-A6C34878D82A}">
                    <a16:rowId xmlns:a16="http://schemas.microsoft.com/office/drawing/2014/main" val="1173391606"/>
                  </a:ext>
                </a:extLst>
              </a:tr>
              <a:tr h="370840">
                <a:tc>
                  <a:txBody>
                    <a:bodyPr/>
                    <a:lstStyle/>
                    <a:p>
                      <a:r>
                        <a:rPr lang="en-GB" sz="1400" dirty="0"/>
                        <a:t>Essential</a:t>
                      </a:r>
                    </a:p>
                  </a:txBody>
                  <a:tcPr/>
                </a:tc>
                <a:tc>
                  <a:txBody>
                    <a:bodyPr/>
                    <a:lstStyle/>
                    <a:p>
                      <a:pPr marL="285750" indent="-285750">
                        <a:buFont typeface="Arial" panose="020B0604020202020204" pitchFamily="34" charset="0"/>
                        <a:buChar char="•"/>
                      </a:pPr>
                      <a:r>
                        <a:rPr lang="en-GB" sz="1400" dirty="0"/>
                        <a:t>Progressive</a:t>
                      </a:r>
                    </a:p>
                    <a:p>
                      <a:pPr marL="285750" indent="-285750">
                        <a:buFont typeface="Arial" panose="020B0604020202020204" pitchFamily="34" charset="0"/>
                        <a:buChar char="•"/>
                      </a:pPr>
                      <a:r>
                        <a:rPr lang="en-GB" sz="1400" dirty="0"/>
                        <a:t>Mainly hands and forearms</a:t>
                      </a:r>
                    </a:p>
                    <a:p>
                      <a:pPr marL="285750" indent="-285750">
                        <a:buFont typeface="Arial" panose="020B0604020202020204" pitchFamily="34" charset="0"/>
                        <a:buChar char="•"/>
                      </a:pPr>
                      <a:r>
                        <a:rPr lang="en-GB" sz="1400" dirty="0"/>
                        <a:t>Can involve voice, head, jaw</a:t>
                      </a:r>
                    </a:p>
                    <a:p>
                      <a:pPr marL="285750" indent="-285750">
                        <a:buFont typeface="Arial" panose="020B0604020202020204" pitchFamily="34" charset="0"/>
                        <a:buChar char="•"/>
                      </a:pPr>
                      <a:r>
                        <a:rPr lang="en-GB" sz="1400" dirty="0"/>
                        <a:t>&gt;70yrs, </a:t>
                      </a:r>
                      <a:r>
                        <a:rPr lang="en-GB" sz="1400" dirty="0" err="1"/>
                        <a:t>FHx</a:t>
                      </a:r>
                      <a:endParaRPr lang="en-GB" sz="1400" dirty="0"/>
                    </a:p>
                  </a:txBody>
                  <a:tcPr/>
                </a:tc>
                <a:tc>
                  <a:txBody>
                    <a:bodyPr/>
                    <a:lstStyle/>
                    <a:p>
                      <a:pPr marL="285750" indent="-285750">
                        <a:buFont typeface="Arial" panose="020B0604020202020204" pitchFamily="34" charset="0"/>
                        <a:buChar char="•"/>
                      </a:pPr>
                      <a:r>
                        <a:rPr lang="en-GB" sz="1400" dirty="0"/>
                        <a:t>Symmetrical rhythmic tremor</a:t>
                      </a:r>
                    </a:p>
                    <a:p>
                      <a:pPr marL="285750" indent="-285750">
                        <a:buFont typeface="Arial" panose="020B0604020202020204" pitchFamily="34" charset="0"/>
                        <a:buChar char="•"/>
                      </a:pPr>
                      <a:r>
                        <a:rPr lang="en-GB" sz="1400" dirty="0"/>
                        <a:t>Absent at rest</a:t>
                      </a:r>
                    </a:p>
                    <a:p>
                      <a:pPr marL="285750" indent="-285750">
                        <a:buFont typeface="Arial" panose="020B0604020202020204" pitchFamily="34" charset="0"/>
                        <a:buChar char="•"/>
                      </a:pPr>
                      <a:r>
                        <a:rPr lang="en-GB" sz="1400" dirty="0"/>
                        <a:t>Present on intent and posture</a:t>
                      </a:r>
                    </a:p>
                  </a:txBody>
                  <a:tcPr/>
                </a:tc>
                <a:tc>
                  <a:txBody>
                    <a:bodyPr/>
                    <a:lstStyle/>
                    <a:p>
                      <a:pPr marL="285750" indent="-285750">
                        <a:buFont typeface="Arial" panose="020B0604020202020204" pitchFamily="34" charset="0"/>
                        <a:buChar char="•"/>
                      </a:pPr>
                      <a:r>
                        <a:rPr lang="en-GB" sz="1400" dirty="0"/>
                        <a:t>Clinical diagnosis, via exclusion</a:t>
                      </a:r>
                    </a:p>
                  </a:txBody>
                  <a:tcPr/>
                </a:tc>
                <a:tc>
                  <a:txBody>
                    <a:bodyPr/>
                    <a:lstStyle/>
                    <a:p>
                      <a:r>
                        <a:rPr lang="en-GB" sz="1400" b="1" dirty="0"/>
                        <a:t>Symmetrical, absent at rest, worse on intent</a:t>
                      </a:r>
                    </a:p>
                  </a:txBody>
                  <a:tcPr/>
                </a:tc>
                <a:extLst>
                  <a:ext uri="{0D108BD9-81ED-4DB2-BD59-A6C34878D82A}">
                    <a16:rowId xmlns:a16="http://schemas.microsoft.com/office/drawing/2014/main" val="3004112673"/>
                  </a:ext>
                </a:extLst>
              </a:tr>
              <a:tr h="370840">
                <a:tc>
                  <a:txBody>
                    <a:bodyPr/>
                    <a:lstStyle/>
                    <a:p>
                      <a:r>
                        <a:rPr lang="en-GB" sz="1400" dirty="0"/>
                        <a:t>Parkinson’s</a:t>
                      </a:r>
                    </a:p>
                  </a:txBody>
                  <a:tcPr/>
                </a:tc>
                <a:tc>
                  <a:txBody>
                    <a:bodyPr/>
                    <a:lstStyle/>
                    <a:p>
                      <a:pPr marL="285750" indent="-285750">
                        <a:buFont typeface="Arial" panose="020B0604020202020204" pitchFamily="34" charset="0"/>
                        <a:buChar char="•"/>
                      </a:pPr>
                      <a:r>
                        <a:rPr lang="en-GB" sz="1400" dirty="0"/>
                        <a:t>Resting tremor, rigidity, bradykinesia + post. instability</a:t>
                      </a:r>
                    </a:p>
                    <a:p>
                      <a:pPr marL="285750" indent="-285750">
                        <a:buFont typeface="Arial" panose="020B0604020202020204" pitchFamily="34" charset="0"/>
                        <a:buChar char="•"/>
                      </a:pPr>
                      <a:r>
                        <a:rPr lang="en-GB" sz="1400" dirty="0"/>
                        <a:t>Masked facies, hypophonia</a:t>
                      </a:r>
                    </a:p>
                    <a:p>
                      <a:pPr marL="285750" indent="-285750">
                        <a:buFont typeface="Arial" panose="020B0604020202020204" pitchFamily="34" charset="0"/>
                        <a:buChar char="•"/>
                      </a:pPr>
                      <a:r>
                        <a:rPr lang="en-GB" sz="1400" dirty="0"/>
                        <a:t>Shuffling gait</a:t>
                      </a:r>
                    </a:p>
                    <a:p>
                      <a:pPr marL="285750" indent="-285750">
                        <a:buFont typeface="Arial" panose="020B0604020202020204" pitchFamily="34" charset="0"/>
                        <a:buChar char="•"/>
                      </a:pPr>
                      <a:r>
                        <a:rPr lang="en-GB" sz="1400" dirty="0" err="1"/>
                        <a:t>Micrographia</a:t>
                      </a:r>
                      <a:r>
                        <a:rPr lang="en-GB" sz="1400" dirty="0"/>
                        <a:t> </a:t>
                      </a:r>
                    </a:p>
                  </a:txBody>
                  <a:tcPr/>
                </a:tc>
                <a:tc>
                  <a:txBody>
                    <a:bodyPr/>
                    <a:lstStyle/>
                    <a:p>
                      <a:pPr marL="285750" indent="-285750">
                        <a:buFont typeface="Arial" panose="020B0604020202020204" pitchFamily="34" charset="0"/>
                        <a:buChar char="•"/>
                      </a:pPr>
                      <a:r>
                        <a:rPr lang="en-GB" sz="1400" dirty="0"/>
                        <a:t>Resting tremor</a:t>
                      </a:r>
                    </a:p>
                    <a:p>
                      <a:pPr marL="285750" indent="-285750">
                        <a:buFont typeface="Arial" panose="020B0604020202020204" pitchFamily="34" charset="0"/>
                        <a:buChar char="•"/>
                      </a:pPr>
                      <a:r>
                        <a:rPr lang="en-GB" sz="1400" dirty="0"/>
                        <a:t>Asymmetrical</a:t>
                      </a:r>
                    </a:p>
                    <a:p>
                      <a:pPr marL="285750" indent="-285750">
                        <a:buFont typeface="Arial" panose="020B0604020202020204" pitchFamily="34" charset="0"/>
                        <a:buChar char="•"/>
                      </a:pPr>
                      <a:r>
                        <a:rPr lang="en-GB" sz="1400" dirty="0"/>
                        <a:t>Better on intent</a:t>
                      </a:r>
                    </a:p>
                  </a:txBody>
                  <a:tcPr/>
                </a:tc>
                <a:tc>
                  <a:txBody>
                    <a:bodyPr/>
                    <a:lstStyle/>
                    <a:p>
                      <a:pPr marL="285750" indent="-285750">
                        <a:buFont typeface="Arial" panose="020B0604020202020204" pitchFamily="34" charset="0"/>
                        <a:buChar char="•"/>
                      </a:pPr>
                      <a:r>
                        <a:rPr lang="en-GB" sz="1400" dirty="0"/>
                        <a:t>Levodopa trial</a:t>
                      </a:r>
                    </a:p>
                  </a:txBody>
                  <a:tcPr/>
                </a:tc>
                <a:tc>
                  <a:txBody>
                    <a:bodyPr/>
                    <a:lstStyle/>
                    <a:p>
                      <a:r>
                        <a:rPr lang="en-GB" sz="1400" b="1" dirty="0"/>
                        <a:t>Resting tremor, rigidity, bradykinesia, postural instability</a:t>
                      </a:r>
                    </a:p>
                  </a:txBody>
                  <a:tcPr/>
                </a:tc>
                <a:extLst>
                  <a:ext uri="{0D108BD9-81ED-4DB2-BD59-A6C34878D82A}">
                    <a16:rowId xmlns:a16="http://schemas.microsoft.com/office/drawing/2014/main" val="2705985054"/>
                  </a:ext>
                </a:extLst>
              </a:tr>
              <a:tr h="370840">
                <a:tc>
                  <a:txBody>
                    <a:bodyPr/>
                    <a:lstStyle/>
                    <a:p>
                      <a:r>
                        <a:rPr lang="en-GB" sz="1400" dirty="0"/>
                        <a:t>MS</a:t>
                      </a:r>
                    </a:p>
                  </a:txBody>
                  <a:tcPr/>
                </a:tc>
                <a:tc>
                  <a:txBody>
                    <a:bodyPr/>
                    <a:lstStyle/>
                    <a:p>
                      <a:pPr marL="285750" indent="-285750">
                        <a:buFont typeface="Arial" panose="020B0604020202020204" pitchFamily="34" charset="0"/>
                        <a:buChar char="•"/>
                      </a:pPr>
                      <a:r>
                        <a:rPr lang="en-GB" sz="1400" dirty="0"/>
                        <a:t>2 separate incidents in different parts of CNS</a:t>
                      </a:r>
                    </a:p>
                    <a:p>
                      <a:pPr marL="285750" indent="-285750">
                        <a:buFont typeface="Arial" panose="020B0604020202020204" pitchFamily="34" charset="0"/>
                        <a:buChar char="•"/>
                      </a:pPr>
                      <a:r>
                        <a:rPr lang="en-GB" sz="1400" dirty="0"/>
                        <a:t>Most common </a:t>
                      </a:r>
                      <a:r>
                        <a:rPr lang="en-GB" sz="1400" dirty="0" err="1"/>
                        <a:t>sx</a:t>
                      </a:r>
                      <a:r>
                        <a:rPr lang="en-GB" sz="1400" dirty="0"/>
                        <a:t>: </a:t>
                      </a:r>
                      <a:r>
                        <a:rPr lang="en-GB" sz="1400" dirty="0" err="1"/>
                        <a:t>ULx</a:t>
                      </a:r>
                      <a:r>
                        <a:rPr lang="en-GB" sz="1400" dirty="0"/>
                        <a:t> visual disturbance, altered sensation</a:t>
                      </a:r>
                    </a:p>
                  </a:txBody>
                  <a:tcPr/>
                </a:tc>
                <a:tc>
                  <a:txBody>
                    <a:bodyPr/>
                    <a:lstStyle/>
                    <a:p>
                      <a:pPr marL="285750" indent="-285750">
                        <a:buFont typeface="Arial" panose="020B0604020202020204" pitchFamily="34" charset="0"/>
                        <a:buChar char="•"/>
                      </a:pPr>
                      <a:r>
                        <a:rPr lang="en-GB" sz="1400" dirty="0"/>
                        <a:t>Rhythmic, intention tremor</a:t>
                      </a:r>
                    </a:p>
                    <a:p>
                      <a:pPr marL="285750" indent="-285750">
                        <a:buFont typeface="Arial" panose="020B0604020202020204" pitchFamily="34" charset="0"/>
                        <a:buChar char="•"/>
                      </a:pPr>
                      <a:r>
                        <a:rPr lang="en-GB" sz="1400" dirty="0"/>
                        <a:t>Uni- or bilateral</a:t>
                      </a:r>
                    </a:p>
                  </a:txBody>
                  <a:tcPr/>
                </a:tc>
                <a:tc>
                  <a:txBody>
                    <a:bodyPr/>
                    <a:lstStyle/>
                    <a:p>
                      <a:pPr marL="285750" indent="-285750">
                        <a:buFont typeface="Arial" panose="020B0604020202020204" pitchFamily="34" charset="0"/>
                        <a:buChar char="•"/>
                      </a:pPr>
                      <a:r>
                        <a:rPr lang="en-GB" sz="1400" dirty="0"/>
                        <a:t>MRI brain and spine</a:t>
                      </a:r>
                    </a:p>
                    <a:p>
                      <a:pPr marL="285750" indent="-285750">
                        <a:buFont typeface="Arial" panose="020B0604020202020204" pitchFamily="34" charset="0"/>
                        <a:buChar char="•"/>
                      </a:pPr>
                      <a:r>
                        <a:rPr lang="en-GB" sz="1400" dirty="0"/>
                        <a:t>LP (oligoclonal bands)</a:t>
                      </a:r>
                    </a:p>
                  </a:txBody>
                  <a:tcPr/>
                </a:tc>
                <a:tc>
                  <a:txBody>
                    <a:bodyPr/>
                    <a:lstStyle/>
                    <a:p>
                      <a:r>
                        <a:rPr lang="en-GB" sz="1400" b="1" dirty="0"/>
                        <a:t>Other neuro symptoms, including visual, sensory and motor disturbance</a:t>
                      </a:r>
                    </a:p>
                  </a:txBody>
                  <a:tcPr/>
                </a:tc>
                <a:extLst>
                  <a:ext uri="{0D108BD9-81ED-4DB2-BD59-A6C34878D82A}">
                    <a16:rowId xmlns:a16="http://schemas.microsoft.com/office/drawing/2014/main" val="4020047325"/>
                  </a:ext>
                </a:extLst>
              </a:tr>
            </a:tbl>
          </a:graphicData>
        </a:graphic>
      </p:graphicFrame>
    </p:spTree>
    <p:extLst>
      <p:ext uri="{BB962C8B-B14F-4D97-AF65-F5344CB8AC3E}">
        <p14:creationId xmlns:p14="http://schemas.microsoft.com/office/powerpoint/2010/main" val="107355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Tremor</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a:t>
            </a:r>
            <a:r>
              <a:rPr lang="en-GB" dirty="0">
                <a:solidFill>
                  <a:schemeClr val="tx1"/>
                </a:solidFill>
              </a:rPr>
              <a:t>72-year-old gentleman </a:t>
            </a:r>
            <a:r>
              <a:rPr lang="en-GB" dirty="0">
                <a:solidFill>
                  <a:srgbClr val="000000"/>
                </a:solidFill>
              </a:rPr>
              <a:t>presents to your clinic with symptoms of </a:t>
            </a:r>
            <a:r>
              <a:rPr lang="en-GB" dirty="0">
                <a:solidFill>
                  <a:schemeClr val="tx1"/>
                </a:solidFill>
              </a:rPr>
              <a:t>worsening tremor</a:t>
            </a:r>
            <a:r>
              <a:rPr lang="en-GB" dirty="0">
                <a:solidFill>
                  <a:srgbClr val="000000"/>
                </a:solidFill>
              </a:rPr>
              <a:t>. He first noticed this </a:t>
            </a:r>
            <a:r>
              <a:rPr lang="en-GB" dirty="0">
                <a:solidFill>
                  <a:schemeClr val="tx1"/>
                </a:solidFill>
              </a:rPr>
              <a:t>last year</a:t>
            </a:r>
            <a:r>
              <a:rPr lang="en-GB" dirty="0">
                <a:solidFill>
                  <a:srgbClr val="000000"/>
                </a:solidFill>
              </a:rPr>
              <a:t>, </a:t>
            </a:r>
            <a:r>
              <a:rPr lang="en-GB" dirty="0">
                <a:solidFill>
                  <a:schemeClr val="tx1"/>
                </a:solidFill>
              </a:rPr>
              <a:t>when reaching </a:t>
            </a:r>
            <a:r>
              <a:rPr lang="en-GB" dirty="0">
                <a:solidFill>
                  <a:srgbClr val="000000"/>
                </a:solidFill>
              </a:rPr>
              <a:t>for his glasses on the table. This has gotten </a:t>
            </a:r>
            <a:r>
              <a:rPr lang="en-GB" dirty="0">
                <a:solidFill>
                  <a:schemeClr val="tx1"/>
                </a:solidFill>
              </a:rPr>
              <a:t>gradually worse</a:t>
            </a:r>
            <a:r>
              <a:rPr lang="en-GB" dirty="0">
                <a:solidFill>
                  <a:srgbClr val="000000"/>
                </a:solidFill>
              </a:rPr>
              <a:t>, and now affects </a:t>
            </a:r>
            <a:r>
              <a:rPr lang="en-GB" dirty="0">
                <a:solidFill>
                  <a:schemeClr val="tx1"/>
                </a:solidFill>
              </a:rPr>
              <a:t>both of his lower arms</a:t>
            </a:r>
            <a:r>
              <a:rPr lang="en-GB" dirty="0">
                <a:solidFill>
                  <a:srgbClr val="000000"/>
                </a:solidFill>
              </a:rPr>
              <a:t>.</a:t>
            </a:r>
          </a:p>
          <a:p>
            <a:r>
              <a:rPr lang="en-GB" dirty="0">
                <a:solidFill>
                  <a:srgbClr val="000000"/>
                </a:solidFill>
              </a:rPr>
              <a:t>On examination, he has </a:t>
            </a:r>
            <a:r>
              <a:rPr lang="en-GB" dirty="0">
                <a:solidFill>
                  <a:schemeClr val="tx1"/>
                </a:solidFill>
              </a:rPr>
              <a:t>no tremor at rest</a:t>
            </a:r>
            <a:r>
              <a:rPr lang="en-GB" dirty="0">
                <a:solidFill>
                  <a:srgbClr val="000000"/>
                </a:solidFill>
              </a:rPr>
              <a:t>. When asked to </a:t>
            </a:r>
            <a:r>
              <a:rPr lang="en-GB" dirty="0">
                <a:solidFill>
                  <a:schemeClr val="tx1"/>
                </a:solidFill>
              </a:rPr>
              <a:t>point to and pick up </a:t>
            </a:r>
            <a:r>
              <a:rPr lang="en-GB" dirty="0">
                <a:solidFill>
                  <a:srgbClr val="000000"/>
                </a:solidFill>
              </a:rPr>
              <a:t>certain items around the room, he has a </a:t>
            </a:r>
            <a:r>
              <a:rPr lang="en-GB" dirty="0">
                <a:solidFill>
                  <a:schemeClr val="tx1"/>
                </a:solidFill>
              </a:rPr>
              <a:t>rhythmic</a:t>
            </a:r>
            <a:r>
              <a:rPr lang="en-GB" dirty="0">
                <a:solidFill>
                  <a:srgbClr val="000000"/>
                </a:solidFill>
              </a:rPr>
              <a:t>, </a:t>
            </a:r>
            <a:r>
              <a:rPr lang="en-GB" dirty="0">
                <a:solidFill>
                  <a:schemeClr val="tx1"/>
                </a:solidFill>
              </a:rPr>
              <a:t>symmetrical tremor</a:t>
            </a:r>
            <a:r>
              <a:rPr lang="en-GB" dirty="0">
                <a:solidFill>
                  <a:srgbClr val="000000"/>
                </a:solidFill>
              </a:rPr>
              <a:t>. His </a:t>
            </a:r>
            <a:r>
              <a:rPr lang="en-GB" dirty="0">
                <a:solidFill>
                  <a:schemeClr val="tx1"/>
                </a:solidFill>
              </a:rPr>
              <a:t>voice</a:t>
            </a:r>
            <a:r>
              <a:rPr lang="en-GB" dirty="0">
                <a:solidFill>
                  <a:srgbClr val="000000"/>
                </a:solidFill>
              </a:rPr>
              <a:t> also appears somewhat shaky. The rest of the examination is </a:t>
            </a:r>
            <a:r>
              <a:rPr lang="en-GB" dirty="0">
                <a:solidFill>
                  <a:schemeClr val="tx1"/>
                </a:solidFill>
              </a:rPr>
              <a:t>normal</a:t>
            </a:r>
            <a:r>
              <a:rPr lang="en-GB" dirty="0">
                <a:solidFill>
                  <a:srgbClr val="000000"/>
                </a:solidFill>
              </a:rPr>
              <a:t>.</a:t>
            </a:r>
          </a:p>
          <a:p>
            <a:r>
              <a:rPr lang="en-GB" dirty="0">
                <a:solidFill>
                  <a:srgbClr val="000000"/>
                </a:solidFill>
              </a:rPr>
              <a:t>What is the </a:t>
            </a:r>
            <a:r>
              <a:rPr lang="en-GB" dirty="0">
                <a:solidFill>
                  <a:schemeClr val="tx1"/>
                </a:solidFill>
              </a:rPr>
              <a:t>most appropriate next step </a:t>
            </a:r>
            <a:r>
              <a:rPr lang="en-GB" dirty="0">
                <a:solidFill>
                  <a:srgbClr val="000000"/>
                </a:solidFill>
              </a:rPr>
              <a:t>to help your diagnosis?</a:t>
            </a:r>
          </a:p>
          <a:p>
            <a:endParaRPr lang="en-GB" dirty="0">
              <a:solidFill>
                <a:srgbClr val="000000"/>
              </a:solidFill>
            </a:endParaRPr>
          </a:p>
          <a:p>
            <a:r>
              <a:rPr lang="en-GB" b="1" dirty="0">
                <a:solidFill>
                  <a:srgbClr val="000000"/>
                </a:solidFill>
              </a:rPr>
              <a:t>Levodopa trial </a:t>
            </a:r>
          </a:p>
        </p:txBody>
      </p:sp>
    </p:spTree>
    <p:extLst>
      <p:ext uri="{BB962C8B-B14F-4D97-AF65-F5344CB8AC3E}">
        <p14:creationId xmlns:p14="http://schemas.microsoft.com/office/powerpoint/2010/main" val="149318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Tremor</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1F8FC668-45A7-4ED4-B0F9-2922F1633443}"/>
              </a:ext>
            </a:extLst>
          </p:cNvPr>
          <p:cNvGraphicFramePr>
            <a:graphicFrameLocks/>
          </p:cNvGraphicFramePr>
          <p:nvPr>
            <p:extLst>
              <p:ext uri="{D42A27DB-BD31-4B8C-83A1-F6EECF244321}">
                <p14:modId xmlns:p14="http://schemas.microsoft.com/office/powerpoint/2010/main" val="1678118080"/>
              </p:ext>
            </p:extLst>
          </p:nvPr>
        </p:nvGraphicFramePr>
        <p:xfrm>
          <a:off x="342678" y="1843071"/>
          <a:ext cx="11567604" cy="3576320"/>
        </p:xfrm>
        <a:graphic>
          <a:graphicData uri="http://schemas.openxmlformats.org/drawingml/2006/table">
            <a:tbl>
              <a:tblPr firstRow="1" bandRow="1">
                <a:tableStyleId>{5C22544A-7EE6-4342-B048-85BDC9FD1C3A}</a:tableStyleId>
              </a:tblPr>
              <a:tblGrid>
                <a:gridCol w="4860334">
                  <a:extLst>
                    <a:ext uri="{9D8B030D-6E8A-4147-A177-3AD203B41FA5}">
                      <a16:colId xmlns:a16="http://schemas.microsoft.com/office/drawing/2014/main" val="2379142525"/>
                    </a:ext>
                  </a:extLst>
                </a:gridCol>
                <a:gridCol w="6707270">
                  <a:extLst>
                    <a:ext uri="{9D8B030D-6E8A-4147-A177-3AD203B41FA5}">
                      <a16:colId xmlns:a16="http://schemas.microsoft.com/office/drawing/2014/main" val="1102607182"/>
                    </a:ext>
                  </a:extLst>
                </a:gridCol>
              </a:tblGrid>
              <a:tr h="370840">
                <a:tc>
                  <a:txBody>
                    <a:bodyPr/>
                    <a:lstStyle/>
                    <a:p>
                      <a:r>
                        <a:rPr lang="en-GB" sz="1400" dirty="0"/>
                        <a:t>Type</a:t>
                      </a:r>
                    </a:p>
                  </a:txBody>
                  <a:tcPr/>
                </a:tc>
                <a:tc>
                  <a:txBody>
                    <a:bodyPr/>
                    <a:lstStyle/>
                    <a:p>
                      <a:r>
                        <a:rPr lang="en-GB" sz="1400" dirty="0"/>
                        <a:t>Treatment</a:t>
                      </a:r>
                    </a:p>
                  </a:txBody>
                  <a:tcPr/>
                </a:tc>
                <a:extLst>
                  <a:ext uri="{0D108BD9-81ED-4DB2-BD59-A6C34878D82A}">
                    <a16:rowId xmlns:a16="http://schemas.microsoft.com/office/drawing/2014/main" val="1935987819"/>
                  </a:ext>
                </a:extLst>
              </a:tr>
              <a:tr h="370840">
                <a:tc>
                  <a:txBody>
                    <a:bodyPr/>
                    <a:lstStyle/>
                    <a:p>
                      <a:r>
                        <a:rPr lang="en-GB" sz="1400" dirty="0"/>
                        <a:t>Functional</a:t>
                      </a:r>
                    </a:p>
                  </a:txBody>
                  <a:tcPr/>
                </a:tc>
                <a:tc>
                  <a:txBody>
                    <a:bodyPr/>
                    <a:lstStyle/>
                    <a:p>
                      <a:pPr marL="285750" indent="-285750">
                        <a:buFont typeface="Arial" panose="020B0604020202020204" pitchFamily="34" charset="0"/>
                        <a:buChar char="•"/>
                      </a:pPr>
                      <a:r>
                        <a:rPr lang="en-GB" sz="1400" dirty="0"/>
                        <a:t>Treat underlying psychiatric disorder</a:t>
                      </a:r>
                    </a:p>
                  </a:txBody>
                  <a:tcPr/>
                </a:tc>
                <a:extLst>
                  <a:ext uri="{0D108BD9-81ED-4DB2-BD59-A6C34878D82A}">
                    <a16:rowId xmlns:a16="http://schemas.microsoft.com/office/drawing/2014/main" val="1173391606"/>
                  </a:ext>
                </a:extLst>
              </a:tr>
              <a:tr h="370840">
                <a:tc>
                  <a:txBody>
                    <a:bodyPr/>
                    <a:lstStyle/>
                    <a:p>
                      <a:r>
                        <a:rPr lang="en-GB" sz="1400" dirty="0"/>
                        <a:t>Essential</a:t>
                      </a:r>
                    </a:p>
                  </a:txBody>
                  <a:tcPr/>
                </a:tc>
                <a:tc>
                  <a:txBody>
                    <a:bodyPr/>
                    <a:lstStyle/>
                    <a:p>
                      <a:pPr marL="285750" indent="-285750">
                        <a:buFont typeface="Arial" panose="020B0604020202020204" pitchFamily="34" charset="0"/>
                        <a:buChar char="•"/>
                      </a:pPr>
                      <a:r>
                        <a:rPr lang="en-GB" sz="1400" dirty="0"/>
                        <a:t>Conservative</a:t>
                      </a:r>
                    </a:p>
                    <a:p>
                      <a:pPr marL="285750" indent="-285750">
                        <a:buFont typeface="Arial" panose="020B0604020202020204" pitchFamily="34" charset="0"/>
                        <a:buChar char="•"/>
                      </a:pPr>
                      <a:r>
                        <a:rPr lang="en-GB" sz="1400" dirty="0"/>
                        <a:t>If severe </a:t>
                      </a:r>
                      <a:r>
                        <a:rPr lang="en-GB" sz="1400" dirty="0">
                          <a:sym typeface="Wingdings" panose="05000000000000000000" pitchFamily="2" charset="2"/>
                        </a:rPr>
                        <a:t> propranolol/primidone</a:t>
                      </a:r>
                    </a:p>
                    <a:p>
                      <a:pPr marL="285750" indent="-285750">
                        <a:buFont typeface="Arial" panose="020B0604020202020204" pitchFamily="34" charset="0"/>
                        <a:buChar char="•"/>
                      </a:pPr>
                      <a:r>
                        <a:rPr lang="en-GB" sz="1400" dirty="0">
                          <a:sym typeface="Wingdings" panose="05000000000000000000" pitchFamily="2" charset="2"/>
                        </a:rPr>
                        <a:t>If fails  consider DBS/thalamotomy</a:t>
                      </a:r>
                      <a:endParaRPr lang="en-GB" sz="1400" dirty="0"/>
                    </a:p>
                  </a:txBody>
                  <a:tcPr/>
                </a:tc>
                <a:extLst>
                  <a:ext uri="{0D108BD9-81ED-4DB2-BD59-A6C34878D82A}">
                    <a16:rowId xmlns:a16="http://schemas.microsoft.com/office/drawing/2014/main" val="3004112673"/>
                  </a:ext>
                </a:extLst>
              </a:tr>
              <a:tr h="370840">
                <a:tc>
                  <a:txBody>
                    <a:bodyPr/>
                    <a:lstStyle/>
                    <a:p>
                      <a:r>
                        <a:rPr lang="en-GB" sz="1400" dirty="0"/>
                        <a:t>Parkinson’s</a:t>
                      </a:r>
                    </a:p>
                  </a:txBody>
                  <a:tcPr/>
                </a:tc>
                <a:tc>
                  <a:txBody>
                    <a:bodyPr/>
                    <a:lstStyle/>
                    <a:p>
                      <a:pPr marL="285750" indent="-285750">
                        <a:buFont typeface="Arial" panose="020B0604020202020204" pitchFamily="34" charset="0"/>
                        <a:buChar char="•"/>
                      </a:pPr>
                      <a:r>
                        <a:rPr lang="en-GB" sz="1400" dirty="0"/>
                        <a:t>L-DOPA</a:t>
                      </a:r>
                    </a:p>
                    <a:p>
                      <a:pPr marL="285750" indent="-285750">
                        <a:buFont typeface="Arial" panose="020B0604020202020204" pitchFamily="34" charset="0"/>
                        <a:buChar char="•"/>
                      </a:pPr>
                      <a:r>
                        <a:rPr lang="en-GB" sz="1400" dirty="0"/>
                        <a:t>MAO-B inhibitors (</a:t>
                      </a:r>
                      <a:r>
                        <a:rPr lang="en-GB" sz="1400" dirty="0" err="1"/>
                        <a:t>rasagiline</a:t>
                      </a:r>
                      <a:r>
                        <a:rPr lang="en-GB" sz="1400" dirty="0"/>
                        <a:t>) – use early</a:t>
                      </a:r>
                    </a:p>
                    <a:p>
                      <a:pPr marL="285750" indent="-285750">
                        <a:buFont typeface="Arial" panose="020B0604020202020204" pitchFamily="34" charset="0"/>
                        <a:buChar char="•"/>
                      </a:pPr>
                      <a:r>
                        <a:rPr lang="en-GB" sz="1400" dirty="0"/>
                        <a:t>Carbidopa (metabolised to L-DOPA)</a:t>
                      </a:r>
                    </a:p>
                    <a:p>
                      <a:pPr marL="285750" indent="-285750">
                        <a:buFont typeface="Arial" panose="020B0604020202020204" pitchFamily="34" charset="0"/>
                        <a:buChar char="•"/>
                      </a:pPr>
                      <a:r>
                        <a:rPr lang="en-GB" sz="1400" dirty="0"/>
                        <a:t>Entacapone (COMT inhibitor)</a:t>
                      </a:r>
                    </a:p>
                    <a:p>
                      <a:pPr marL="285750" indent="-285750">
                        <a:buFont typeface="Arial" panose="020B0604020202020204" pitchFamily="34" charset="0"/>
                        <a:buChar char="•"/>
                      </a:pPr>
                      <a:r>
                        <a:rPr lang="en-GB" sz="1400" dirty="0"/>
                        <a:t>Domperidone (DA antagonist) for side effect relief</a:t>
                      </a:r>
                    </a:p>
                    <a:p>
                      <a:pPr marL="285750" indent="-285750">
                        <a:buFont typeface="Arial" panose="020B0604020202020204" pitchFamily="34" charset="0"/>
                        <a:buChar char="•"/>
                      </a:pPr>
                      <a:r>
                        <a:rPr lang="en-GB" sz="1400" dirty="0"/>
                        <a:t>Amantadine and dopamine agonists</a:t>
                      </a:r>
                    </a:p>
                    <a:p>
                      <a:pPr marL="285750" indent="-285750">
                        <a:buFont typeface="Arial" panose="020B0604020202020204" pitchFamily="34" charset="0"/>
                        <a:buChar char="•"/>
                      </a:pPr>
                      <a:r>
                        <a:rPr lang="en-GB" sz="1400" dirty="0"/>
                        <a:t>DBS</a:t>
                      </a:r>
                    </a:p>
                  </a:txBody>
                  <a:tcPr/>
                </a:tc>
                <a:extLst>
                  <a:ext uri="{0D108BD9-81ED-4DB2-BD59-A6C34878D82A}">
                    <a16:rowId xmlns:a16="http://schemas.microsoft.com/office/drawing/2014/main" val="2705985054"/>
                  </a:ext>
                </a:extLst>
              </a:tr>
              <a:tr h="370840">
                <a:tc>
                  <a:txBody>
                    <a:bodyPr/>
                    <a:lstStyle/>
                    <a:p>
                      <a:r>
                        <a:rPr lang="en-GB" sz="1400" dirty="0"/>
                        <a:t>MS</a:t>
                      </a:r>
                    </a:p>
                  </a:txBody>
                  <a:tcPr/>
                </a:tc>
                <a:tc>
                  <a:txBody>
                    <a:bodyPr/>
                    <a:lstStyle/>
                    <a:p>
                      <a:pPr marL="285750" indent="-285750">
                        <a:buFont typeface="Arial" panose="020B0604020202020204" pitchFamily="34" charset="0"/>
                        <a:buChar char="•"/>
                      </a:pPr>
                      <a:r>
                        <a:rPr lang="en-GB" sz="1400" dirty="0"/>
                        <a:t>Acute </a:t>
                      </a:r>
                      <a:r>
                        <a:rPr lang="en-GB" sz="1400" dirty="0">
                          <a:sym typeface="Wingdings" panose="05000000000000000000" pitchFamily="2" charset="2"/>
                        </a:rPr>
                        <a:t> IM/IV steroid +/- plasma exchange</a:t>
                      </a:r>
                    </a:p>
                    <a:p>
                      <a:pPr marL="285750" indent="-285750">
                        <a:buFont typeface="Arial" panose="020B0604020202020204" pitchFamily="34" charset="0"/>
                        <a:buChar char="•"/>
                      </a:pPr>
                      <a:r>
                        <a:rPr lang="en-GB" sz="1400" dirty="0">
                          <a:sym typeface="Wingdings" panose="05000000000000000000" pitchFamily="2" charset="2"/>
                        </a:rPr>
                        <a:t>Relapsing-remitting  interferon-β inhibitors, immunomodulators, symptom relief</a:t>
                      </a:r>
                    </a:p>
                  </a:txBody>
                  <a:tcPr/>
                </a:tc>
                <a:extLst>
                  <a:ext uri="{0D108BD9-81ED-4DB2-BD59-A6C34878D82A}">
                    <a16:rowId xmlns:a16="http://schemas.microsoft.com/office/drawing/2014/main" val="4020047325"/>
                  </a:ext>
                </a:extLst>
              </a:tr>
            </a:tbl>
          </a:graphicData>
        </a:graphic>
      </p:graphicFrame>
    </p:spTree>
    <p:extLst>
      <p:ext uri="{BB962C8B-B14F-4D97-AF65-F5344CB8AC3E}">
        <p14:creationId xmlns:p14="http://schemas.microsoft.com/office/powerpoint/2010/main" val="412004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Movement disorders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37-year-old woman presents to your clinic complaining of weakness. She notes that this has been going on “for months”, and usually notices it when she gets home from work late. You notice her voice is gradually getting quieter throughout the consultation.</a:t>
            </a:r>
          </a:p>
          <a:p>
            <a:r>
              <a:rPr lang="en-GB" dirty="0">
                <a:solidFill>
                  <a:srgbClr val="000000"/>
                </a:solidFill>
              </a:rPr>
              <a:t>She has a past medical history of hypothyroidism, which is well-managed. She does not drink or smoke, and she doesn’t remember anyone in her family having such issues.</a:t>
            </a:r>
          </a:p>
          <a:p>
            <a:r>
              <a:rPr lang="en-GB" dirty="0">
                <a:solidFill>
                  <a:srgbClr val="000000"/>
                </a:solidFill>
              </a:rPr>
              <a:t>On examination, she has bilateral weakness of all 4 limbs, which are worse proximally. You also note some distended superficial veins on the left side of her neck. You agree to start treatment today to help her symptoms.</a:t>
            </a:r>
          </a:p>
          <a:p>
            <a:r>
              <a:rPr lang="en-GB" dirty="0">
                <a:solidFill>
                  <a:srgbClr val="000000"/>
                </a:solidFill>
              </a:rPr>
              <a:t>What is the most appropriate treatment?</a:t>
            </a:r>
          </a:p>
        </p:txBody>
      </p:sp>
    </p:spTree>
    <p:extLst>
      <p:ext uri="{BB962C8B-B14F-4D97-AF65-F5344CB8AC3E}">
        <p14:creationId xmlns:p14="http://schemas.microsoft.com/office/powerpoint/2010/main" val="115630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Movement disorders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Differentials:</a:t>
            </a:r>
          </a:p>
          <a:p>
            <a:pPr lvl="1">
              <a:buFont typeface="Wingdings" panose="05000000000000000000" pitchFamily="2" charset="2"/>
              <a:buChar char="Ø"/>
            </a:pPr>
            <a:r>
              <a:rPr lang="en-GB" dirty="0"/>
              <a:t>Motor Neuron Disease/Amyotrophic Lateral Sclerosis/Lou Gehrig’s Disease</a:t>
            </a:r>
          </a:p>
          <a:p>
            <a:pPr lvl="1">
              <a:buFont typeface="Wingdings" panose="05000000000000000000" pitchFamily="2" charset="2"/>
              <a:buChar char="Ø"/>
            </a:pPr>
            <a:r>
              <a:rPr lang="en-GB" dirty="0"/>
              <a:t>Multiple Sclerosis</a:t>
            </a:r>
          </a:p>
          <a:p>
            <a:pPr lvl="1">
              <a:buFont typeface="Wingdings" panose="05000000000000000000" pitchFamily="2" charset="2"/>
              <a:buChar char="Ø"/>
            </a:pPr>
            <a:r>
              <a:rPr lang="en-GB" dirty="0"/>
              <a:t>Myasthenia gravis</a:t>
            </a:r>
          </a:p>
          <a:p>
            <a:pPr lvl="1">
              <a:buFont typeface="Wingdings" panose="05000000000000000000" pitchFamily="2" charset="2"/>
              <a:buChar char="Ø"/>
            </a:pPr>
            <a:r>
              <a:rPr lang="en-GB" dirty="0"/>
              <a:t>Huntington’s disease</a:t>
            </a:r>
          </a:p>
          <a:p>
            <a:pPr lvl="1">
              <a:buFont typeface="Wingdings" panose="05000000000000000000" pitchFamily="2" charset="2"/>
              <a:buChar char="Ø"/>
            </a:pPr>
            <a:r>
              <a:rPr lang="en-GB" dirty="0"/>
              <a:t>Parkinson’s disease</a:t>
            </a:r>
          </a:p>
        </p:txBody>
      </p:sp>
    </p:spTree>
    <p:extLst>
      <p:ext uri="{BB962C8B-B14F-4D97-AF65-F5344CB8AC3E}">
        <p14:creationId xmlns:p14="http://schemas.microsoft.com/office/powerpoint/2010/main" val="168624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Movement disorders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2C8BE120-AF17-408C-98EC-A23AC19E15F3}"/>
              </a:ext>
            </a:extLst>
          </p:cNvPr>
          <p:cNvGraphicFramePr>
            <a:graphicFrameLocks/>
          </p:cNvGraphicFramePr>
          <p:nvPr>
            <p:extLst>
              <p:ext uri="{D42A27DB-BD31-4B8C-83A1-F6EECF244321}">
                <p14:modId xmlns:p14="http://schemas.microsoft.com/office/powerpoint/2010/main" val="2538554729"/>
              </p:ext>
            </p:extLst>
          </p:nvPr>
        </p:nvGraphicFramePr>
        <p:xfrm>
          <a:off x="0" y="1737360"/>
          <a:ext cx="12192000" cy="4881880"/>
        </p:xfrm>
        <a:graphic>
          <a:graphicData uri="http://schemas.openxmlformats.org/drawingml/2006/table">
            <a:tbl>
              <a:tblPr firstRow="1" bandRow="1">
                <a:tableStyleId>{5C22544A-7EE6-4342-B048-85BDC9FD1C3A}</a:tableStyleId>
              </a:tblPr>
              <a:tblGrid>
                <a:gridCol w="1216241">
                  <a:extLst>
                    <a:ext uri="{9D8B030D-6E8A-4147-A177-3AD203B41FA5}">
                      <a16:colId xmlns:a16="http://schemas.microsoft.com/office/drawing/2014/main" val="2379142525"/>
                    </a:ext>
                  </a:extLst>
                </a:gridCol>
                <a:gridCol w="2840854">
                  <a:extLst>
                    <a:ext uri="{9D8B030D-6E8A-4147-A177-3AD203B41FA5}">
                      <a16:colId xmlns:a16="http://schemas.microsoft.com/office/drawing/2014/main" val="1102607182"/>
                    </a:ext>
                  </a:extLst>
                </a:gridCol>
                <a:gridCol w="2507827">
                  <a:extLst>
                    <a:ext uri="{9D8B030D-6E8A-4147-A177-3AD203B41FA5}">
                      <a16:colId xmlns:a16="http://schemas.microsoft.com/office/drawing/2014/main" val="2277745542"/>
                    </a:ext>
                  </a:extLst>
                </a:gridCol>
                <a:gridCol w="3289292">
                  <a:extLst>
                    <a:ext uri="{9D8B030D-6E8A-4147-A177-3AD203B41FA5}">
                      <a16:colId xmlns:a16="http://schemas.microsoft.com/office/drawing/2014/main" val="862530321"/>
                    </a:ext>
                  </a:extLst>
                </a:gridCol>
                <a:gridCol w="2337786">
                  <a:extLst>
                    <a:ext uri="{9D8B030D-6E8A-4147-A177-3AD203B41FA5}">
                      <a16:colId xmlns:a16="http://schemas.microsoft.com/office/drawing/2014/main" val="2384983588"/>
                    </a:ext>
                  </a:extLst>
                </a:gridCol>
              </a:tblGrid>
              <a:tr h="370840">
                <a:tc>
                  <a:txBody>
                    <a:bodyPr/>
                    <a:lstStyle/>
                    <a:p>
                      <a:r>
                        <a:rPr lang="en-GB" sz="1400" dirty="0"/>
                        <a:t>Type</a:t>
                      </a:r>
                    </a:p>
                  </a:txBody>
                  <a:tcPr/>
                </a:tc>
                <a:tc>
                  <a:txBody>
                    <a:bodyPr/>
                    <a:lstStyle/>
                    <a:p>
                      <a:r>
                        <a:rPr lang="en-GB" sz="1400" dirty="0"/>
                        <a:t>Typical Hx</a:t>
                      </a:r>
                    </a:p>
                  </a:txBody>
                  <a:tcPr/>
                </a:tc>
                <a:tc>
                  <a:txBody>
                    <a:bodyPr/>
                    <a:lstStyle/>
                    <a:p>
                      <a:r>
                        <a:rPr lang="en-GB" sz="1400" dirty="0"/>
                        <a:t>Patient</a:t>
                      </a:r>
                    </a:p>
                  </a:txBody>
                  <a:tcPr/>
                </a:tc>
                <a:tc>
                  <a:txBody>
                    <a:bodyPr/>
                    <a:lstStyle/>
                    <a:p>
                      <a:r>
                        <a:rPr lang="en-GB" sz="1400" dirty="0"/>
                        <a:t>Diagnosis</a:t>
                      </a:r>
                    </a:p>
                  </a:txBody>
                  <a:tcPr/>
                </a:tc>
                <a:tc>
                  <a:txBody>
                    <a:bodyPr/>
                    <a:lstStyle/>
                    <a:p>
                      <a:r>
                        <a:rPr lang="en-GB" sz="1400" dirty="0"/>
                        <a:t>Main point</a:t>
                      </a:r>
                    </a:p>
                  </a:txBody>
                  <a:tcPr/>
                </a:tc>
                <a:extLst>
                  <a:ext uri="{0D108BD9-81ED-4DB2-BD59-A6C34878D82A}">
                    <a16:rowId xmlns:a16="http://schemas.microsoft.com/office/drawing/2014/main" val="1935987819"/>
                  </a:ext>
                </a:extLst>
              </a:tr>
              <a:tr h="370840">
                <a:tc>
                  <a:txBody>
                    <a:bodyPr/>
                    <a:lstStyle/>
                    <a:p>
                      <a:r>
                        <a:rPr lang="en-GB" sz="1400" dirty="0"/>
                        <a:t>MND</a:t>
                      </a:r>
                    </a:p>
                  </a:txBody>
                  <a:tcPr/>
                </a:tc>
                <a:tc>
                  <a:txBody>
                    <a:bodyPr/>
                    <a:lstStyle/>
                    <a:p>
                      <a:pPr marL="285750" indent="-285750">
                        <a:buFont typeface="Arial" panose="020B0604020202020204" pitchFamily="34" charset="0"/>
                        <a:buChar char="•"/>
                      </a:pPr>
                      <a:r>
                        <a:rPr lang="en-GB" sz="1400" dirty="0"/>
                        <a:t>Mixed UMN and LMN</a:t>
                      </a:r>
                    </a:p>
                    <a:p>
                      <a:pPr marL="285750" indent="-285750">
                        <a:buFont typeface="Arial" panose="020B0604020202020204" pitchFamily="34" charset="0"/>
                        <a:buChar char="•"/>
                      </a:pPr>
                      <a:r>
                        <a:rPr lang="en-GB" sz="1400" dirty="0"/>
                        <a:t>Progressive weakness and atrophy, no remission or sudden exacerbation</a:t>
                      </a:r>
                    </a:p>
                  </a:txBody>
                  <a:tcPr/>
                </a:tc>
                <a:tc>
                  <a:txBody>
                    <a:bodyPr/>
                    <a:lstStyle/>
                    <a:p>
                      <a:pPr marL="285750" indent="-285750">
                        <a:buFont typeface="Arial" panose="020B0604020202020204" pitchFamily="34" charset="0"/>
                        <a:buChar char="•"/>
                      </a:pPr>
                      <a:r>
                        <a:rPr lang="en-GB" sz="1400" dirty="0"/>
                        <a:t>40-60 years, can be younger</a:t>
                      </a:r>
                    </a:p>
                    <a:p>
                      <a:pPr marL="285750" indent="-285750">
                        <a:buFont typeface="Arial" panose="020B0604020202020204" pitchFamily="34" charset="0"/>
                        <a:buChar char="•"/>
                      </a:pPr>
                      <a:r>
                        <a:rPr lang="en-GB" sz="1400" dirty="0"/>
                        <a:t>Positive </a:t>
                      </a:r>
                      <a:r>
                        <a:rPr lang="en-GB" sz="1400" dirty="0" err="1"/>
                        <a:t>FHx</a:t>
                      </a:r>
                      <a:endParaRPr lang="en-GB" sz="1400" dirty="0"/>
                    </a:p>
                  </a:txBody>
                  <a:tcPr/>
                </a:tc>
                <a:tc>
                  <a:txBody>
                    <a:bodyPr/>
                    <a:lstStyle/>
                    <a:p>
                      <a:pPr marL="285750" indent="-285750">
                        <a:buFont typeface="Arial" panose="020B0604020202020204" pitchFamily="34" charset="0"/>
                        <a:buChar char="•"/>
                      </a:pPr>
                      <a:r>
                        <a:rPr lang="en-GB" sz="1400" b="0" dirty="0"/>
                        <a:t>Clinical diagnosis</a:t>
                      </a:r>
                    </a:p>
                  </a:txBody>
                  <a:tcPr/>
                </a:tc>
                <a:tc>
                  <a:txBody>
                    <a:bodyPr/>
                    <a:lstStyle/>
                    <a:p>
                      <a:r>
                        <a:rPr lang="en-GB" sz="1400" b="1" dirty="0"/>
                        <a:t>Progressive weakness, no improvement or sudden drop-offs</a:t>
                      </a:r>
                    </a:p>
                  </a:txBody>
                  <a:tcPr/>
                </a:tc>
                <a:extLst>
                  <a:ext uri="{0D108BD9-81ED-4DB2-BD59-A6C34878D82A}">
                    <a16:rowId xmlns:a16="http://schemas.microsoft.com/office/drawing/2014/main" val="1173391606"/>
                  </a:ext>
                </a:extLst>
              </a:tr>
              <a:tr h="370840">
                <a:tc>
                  <a:txBody>
                    <a:bodyPr/>
                    <a:lstStyle/>
                    <a:p>
                      <a:r>
                        <a:rPr lang="en-GB" sz="1400" dirty="0"/>
                        <a:t>MS</a:t>
                      </a:r>
                    </a:p>
                  </a:txBody>
                  <a:tcPr/>
                </a:tc>
                <a:tc>
                  <a:txBody>
                    <a:bodyPr/>
                    <a:lstStyle/>
                    <a:p>
                      <a:pPr marL="285750" indent="-285750">
                        <a:buFont typeface="Arial" panose="020B0604020202020204" pitchFamily="34" charset="0"/>
                        <a:buChar char="•"/>
                      </a:pPr>
                      <a:r>
                        <a:rPr lang="en-GB" sz="1400" dirty="0"/>
                        <a:t>2 separate incidents in different parts of CNS</a:t>
                      </a:r>
                    </a:p>
                    <a:p>
                      <a:pPr marL="285750" indent="-285750">
                        <a:buFont typeface="Arial" panose="020B0604020202020204" pitchFamily="34" charset="0"/>
                        <a:buChar char="•"/>
                      </a:pPr>
                      <a:r>
                        <a:rPr lang="en-GB" sz="1400" dirty="0"/>
                        <a:t>Most common </a:t>
                      </a:r>
                      <a:r>
                        <a:rPr lang="en-GB" sz="1400" dirty="0" err="1"/>
                        <a:t>sx</a:t>
                      </a:r>
                      <a:r>
                        <a:rPr lang="en-GB" sz="1400" dirty="0"/>
                        <a:t>: </a:t>
                      </a:r>
                      <a:r>
                        <a:rPr lang="en-GB" sz="1400" dirty="0" err="1"/>
                        <a:t>ULx</a:t>
                      </a:r>
                      <a:r>
                        <a:rPr lang="en-GB" sz="1400" dirty="0"/>
                        <a:t> visual disturbance, altered sensation</a:t>
                      </a:r>
                    </a:p>
                  </a:txBody>
                  <a:tcPr/>
                </a:tc>
                <a:tc>
                  <a:txBody>
                    <a:bodyPr/>
                    <a:lstStyle/>
                    <a:p>
                      <a:pPr marL="285750" indent="-285750">
                        <a:buFont typeface="Arial" panose="020B0604020202020204" pitchFamily="34" charset="0"/>
                        <a:buChar char="•"/>
                      </a:pPr>
                      <a:r>
                        <a:rPr lang="en-GB" sz="1400" dirty="0"/>
                        <a:t>Female</a:t>
                      </a:r>
                    </a:p>
                    <a:p>
                      <a:pPr marL="285750" indent="-285750">
                        <a:buFont typeface="Arial" panose="020B0604020202020204" pitchFamily="34" charset="0"/>
                        <a:buChar char="•"/>
                      </a:pPr>
                      <a:r>
                        <a:rPr lang="en-GB" sz="1400" dirty="0"/>
                        <a:t>20-40 years</a:t>
                      </a:r>
                    </a:p>
                  </a:txBody>
                  <a:tcPr/>
                </a:tc>
                <a:tc>
                  <a:txBody>
                    <a:bodyPr/>
                    <a:lstStyle/>
                    <a:p>
                      <a:pPr marL="285750" indent="-285750">
                        <a:buFont typeface="Arial" panose="020B0604020202020204" pitchFamily="34" charset="0"/>
                        <a:buChar char="•"/>
                      </a:pPr>
                      <a:r>
                        <a:rPr lang="en-GB" sz="1400" dirty="0"/>
                        <a:t>MRI brain and spine</a:t>
                      </a:r>
                    </a:p>
                    <a:p>
                      <a:pPr marL="285750" indent="-285750">
                        <a:buFont typeface="Arial" panose="020B0604020202020204" pitchFamily="34" charset="0"/>
                        <a:buChar char="•"/>
                      </a:pPr>
                      <a:r>
                        <a:rPr lang="en-GB" sz="1400" dirty="0"/>
                        <a:t>LP (oligoclonal bands)</a:t>
                      </a:r>
                    </a:p>
                  </a:txBody>
                  <a:tcPr/>
                </a:tc>
                <a:tc>
                  <a:txBody>
                    <a:bodyPr/>
                    <a:lstStyle/>
                    <a:p>
                      <a:r>
                        <a:rPr lang="en-GB" sz="1400" b="1" dirty="0"/>
                        <a:t>Usually had previous episode(s) of other neuro </a:t>
                      </a:r>
                      <a:r>
                        <a:rPr lang="en-GB" sz="1400" b="1" dirty="0" err="1"/>
                        <a:t>sx</a:t>
                      </a:r>
                      <a:r>
                        <a:rPr lang="en-GB" sz="1400" b="1" dirty="0"/>
                        <a:t> (e.g., optic neuritis)</a:t>
                      </a:r>
                    </a:p>
                  </a:txBody>
                  <a:tcPr/>
                </a:tc>
                <a:extLst>
                  <a:ext uri="{0D108BD9-81ED-4DB2-BD59-A6C34878D82A}">
                    <a16:rowId xmlns:a16="http://schemas.microsoft.com/office/drawing/2014/main" val="3004112673"/>
                  </a:ext>
                </a:extLst>
              </a:tr>
              <a:tr h="370840">
                <a:tc>
                  <a:txBody>
                    <a:bodyPr/>
                    <a:lstStyle/>
                    <a:p>
                      <a:r>
                        <a:rPr lang="en-GB" sz="1400" dirty="0"/>
                        <a:t>Myasthenia gravis</a:t>
                      </a:r>
                    </a:p>
                  </a:txBody>
                  <a:tcPr/>
                </a:tc>
                <a:tc>
                  <a:txBody>
                    <a:bodyPr/>
                    <a:lstStyle/>
                    <a:p>
                      <a:pPr marL="285750" indent="-285750">
                        <a:buFont typeface="Arial" panose="020B0604020202020204" pitchFamily="34" charset="0"/>
                        <a:buChar char="•"/>
                      </a:pPr>
                      <a:r>
                        <a:rPr lang="en-GB" sz="1400" dirty="0"/>
                        <a:t>Proximal limb weakness, worse after exertion</a:t>
                      </a:r>
                    </a:p>
                    <a:p>
                      <a:pPr marL="285750" indent="-285750">
                        <a:buFont typeface="Arial" panose="020B0604020202020204" pitchFamily="34" charset="0"/>
                        <a:buChar char="•"/>
                      </a:pPr>
                      <a:r>
                        <a:rPr lang="en-GB" sz="1400" dirty="0"/>
                        <a:t>Face, speech, swallow involvement</a:t>
                      </a:r>
                    </a:p>
                  </a:txBody>
                  <a:tcPr/>
                </a:tc>
                <a:tc>
                  <a:txBody>
                    <a:bodyPr/>
                    <a:lstStyle/>
                    <a:p>
                      <a:pPr marL="285750" indent="-285750">
                        <a:buFont typeface="Arial" panose="020B0604020202020204" pitchFamily="34" charset="0"/>
                        <a:buChar char="•"/>
                      </a:pPr>
                      <a:r>
                        <a:rPr lang="en-GB" sz="1400" dirty="0"/>
                        <a:t>Female, &lt;40 years</a:t>
                      </a:r>
                    </a:p>
                    <a:p>
                      <a:pPr marL="285750" indent="-285750">
                        <a:buFont typeface="Arial" panose="020B0604020202020204" pitchFamily="34" charset="0"/>
                        <a:buChar char="•"/>
                      </a:pPr>
                      <a:r>
                        <a:rPr lang="en-GB" sz="1400" dirty="0"/>
                        <a:t>PMHx of autoimmune disorders</a:t>
                      </a:r>
                    </a:p>
                  </a:txBody>
                  <a:tcPr/>
                </a:tc>
                <a:tc>
                  <a:txBody>
                    <a:bodyPr/>
                    <a:lstStyle/>
                    <a:p>
                      <a:pPr marL="285750" indent="-285750">
                        <a:buFont typeface="Arial" panose="020B0604020202020204" pitchFamily="34" charset="0"/>
                        <a:buChar char="•"/>
                      </a:pPr>
                      <a:r>
                        <a:rPr lang="en-GB" sz="1400" dirty="0"/>
                        <a:t>Repetitive nerve stimulation (↓response with repeat stimulation)</a:t>
                      </a:r>
                    </a:p>
                    <a:p>
                      <a:pPr marL="285750" indent="-285750">
                        <a:buFont typeface="Arial" panose="020B0604020202020204" pitchFamily="34" charset="0"/>
                        <a:buChar char="•"/>
                      </a:pPr>
                      <a:r>
                        <a:rPr lang="en-GB" sz="1400" dirty="0"/>
                        <a:t>Serum </a:t>
                      </a:r>
                      <a:r>
                        <a:rPr lang="en-GB" sz="1400" dirty="0" err="1"/>
                        <a:t>AChR</a:t>
                      </a:r>
                      <a:r>
                        <a:rPr lang="en-GB" sz="1400" dirty="0"/>
                        <a:t> and </a:t>
                      </a:r>
                      <a:r>
                        <a:rPr lang="en-GB" sz="1400" dirty="0" err="1"/>
                        <a:t>MuSK</a:t>
                      </a:r>
                      <a:r>
                        <a:rPr lang="en-GB" sz="1400" dirty="0"/>
                        <a:t> antibodies</a:t>
                      </a:r>
                    </a:p>
                  </a:txBody>
                  <a:tcPr/>
                </a:tc>
                <a:tc>
                  <a:txBody>
                    <a:bodyPr/>
                    <a:lstStyle/>
                    <a:p>
                      <a:r>
                        <a:rPr lang="en-GB" sz="1400" b="1" dirty="0"/>
                        <a:t>Young female, autoimmune, possible signs of thymoma</a:t>
                      </a:r>
                    </a:p>
                  </a:txBody>
                  <a:tcPr/>
                </a:tc>
                <a:extLst>
                  <a:ext uri="{0D108BD9-81ED-4DB2-BD59-A6C34878D82A}">
                    <a16:rowId xmlns:a16="http://schemas.microsoft.com/office/drawing/2014/main" val="2705985054"/>
                  </a:ext>
                </a:extLst>
              </a:tr>
              <a:tr h="370840">
                <a:tc>
                  <a:txBody>
                    <a:bodyPr/>
                    <a:lstStyle/>
                    <a:p>
                      <a:r>
                        <a:rPr lang="en-GB" sz="1400" dirty="0"/>
                        <a:t>Huntington’s</a:t>
                      </a:r>
                    </a:p>
                  </a:txBody>
                  <a:tcPr/>
                </a:tc>
                <a:tc>
                  <a:txBody>
                    <a:bodyPr/>
                    <a:lstStyle/>
                    <a:p>
                      <a:pPr marL="285750" indent="-285750">
                        <a:buFont typeface="Arial" panose="020B0604020202020204" pitchFamily="34" charset="0"/>
                        <a:buChar char="•"/>
                      </a:pPr>
                      <a:r>
                        <a:rPr lang="en-GB" sz="1400" dirty="0"/>
                        <a:t>Chorea, personality change, ↓work performance</a:t>
                      </a:r>
                    </a:p>
                    <a:p>
                      <a:pPr marL="285750" indent="-285750">
                        <a:buFont typeface="Arial" panose="020B0604020202020204" pitchFamily="34" charset="0"/>
                        <a:buChar char="•"/>
                      </a:pPr>
                      <a:r>
                        <a:rPr lang="en-GB" sz="1400" dirty="0"/>
                        <a:t>↓coordination, disinhibition, social isolation</a:t>
                      </a:r>
                    </a:p>
                  </a:txBody>
                  <a:tcPr/>
                </a:tc>
                <a:tc>
                  <a:txBody>
                    <a:bodyPr/>
                    <a:lstStyle/>
                    <a:p>
                      <a:pPr marL="285750" indent="-285750">
                        <a:buFont typeface="Arial" panose="020B0604020202020204" pitchFamily="34" charset="0"/>
                        <a:buChar char="•"/>
                      </a:pPr>
                      <a:r>
                        <a:rPr lang="en-GB" sz="1400" b="1" dirty="0" err="1"/>
                        <a:t>FHx</a:t>
                      </a:r>
                      <a:r>
                        <a:rPr lang="en-GB" sz="1400" b="1" dirty="0"/>
                        <a:t> – </a:t>
                      </a:r>
                      <a:r>
                        <a:rPr lang="en-GB" sz="1400" b="0" dirty="0"/>
                        <a:t>autosomal dominant</a:t>
                      </a:r>
                    </a:p>
                    <a:p>
                      <a:pPr marL="285750" indent="-285750">
                        <a:buFont typeface="Arial" panose="020B0604020202020204" pitchFamily="34" charset="0"/>
                        <a:buChar char="•"/>
                      </a:pPr>
                      <a:r>
                        <a:rPr lang="en-GB" sz="1400" b="0" dirty="0"/>
                        <a:t>Remember anticipation (earlier and more severe onset with each generation)</a:t>
                      </a:r>
                      <a:endParaRPr lang="en-GB" sz="1400" b="1" dirty="0"/>
                    </a:p>
                  </a:txBody>
                  <a:tcPr/>
                </a:tc>
                <a:tc>
                  <a:txBody>
                    <a:bodyPr/>
                    <a:lstStyle/>
                    <a:p>
                      <a:pPr marL="285750" indent="-285750">
                        <a:buFont typeface="Arial" panose="020B0604020202020204" pitchFamily="34" charset="0"/>
                        <a:buChar char="•"/>
                      </a:pPr>
                      <a:r>
                        <a:rPr lang="en-GB" sz="1400" dirty="0"/>
                        <a:t>Clinical and/or genetic diagnosis</a:t>
                      </a:r>
                    </a:p>
                  </a:txBody>
                  <a:tcPr/>
                </a:tc>
                <a:tc>
                  <a:txBody>
                    <a:bodyPr/>
                    <a:lstStyle/>
                    <a:p>
                      <a:r>
                        <a:rPr lang="en-GB" sz="1400" b="1" dirty="0"/>
                        <a:t>Chorea, personality change, </a:t>
                      </a:r>
                      <a:r>
                        <a:rPr lang="en-GB" sz="1400" b="1" dirty="0" err="1"/>
                        <a:t>FHx</a:t>
                      </a:r>
                      <a:endParaRPr lang="en-GB" sz="1400" b="1" dirty="0"/>
                    </a:p>
                  </a:txBody>
                  <a:tcPr/>
                </a:tc>
                <a:extLst>
                  <a:ext uri="{0D108BD9-81ED-4DB2-BD59-A6C34878D82A}">
                    <a16:rowId xmlns:a16="http://schemas.microsoft.com/office/drawing/2014/main" val="4020047325"/>
                  </a:ext>
                </a:extLst>
              </a:tr>
              <a:tr h="370840">
                <a:tc>
                  <a:txBody>
                    <a:bodyPr/>
                    <a:lstStyle/>
                    <a:p>
                      <a:r>
                        <a:rPr lang="en-GB" sz="1400" dirty="0"/>
                        <a:t>Parkinson’s</a:t>
                      </a:r>
                    </a:p>
                  </a:txBody>
                  <a:tcPr/>
                </a:tc>
                <a:tc>
                  <a:txBody>
                    <a:bodyPr/>
                    <a:lstStyle/>
                    <a:p>
                      <a:pPr marL="285750" indent="-285750">
                        <a:buFont typeface="Arial" panose="020B0604020202020204" pitchFamily="34" charset="0"/>
                        <a:buChar char="•"/>
                      </a:pPr>
                      <a:r>
                        <a:rPr lang="en-GB" sz="1400" dirty="0"/>
                        <a:t>Resting tremor, rigidity, bradykinesia, postural instability</a:t>
                      </a:r>
                    </a:p>
                    <a:p>
                      <a:pPr marL="285750" indent="-285750">
                        <a:buFont typeface="Arial" panose="020B0604020202020204" pitchFamily="34" charset="0"/>
                        <a:buChar char="•"/>
                      </a:pPr>
                      <a:r>
                        <a:rPr lang="en-GB" sz="1400" dirty="0"/>
                        <a:t>Hypophonia, shuffling gait, etc.</a:t>
                      </a:r>
                    </a:p>
                  </a:txBody>
                  <a:tcPr/>
                </a:tc>
                <a:tc>
                  <a:txBody>
                    <a:bodyPr/>
                    <a:lstStyle/>
                    <a:p>
                      <a:pPr marL="285750" indent="-285750">
                        <a:buFont typeface="Arial" panose="020B0604020202020204" pitchFamily="34" charset="0"/>
                        <a:buChar char="•"/>
                      </a:pPr>
                      <a:r>
                        <a:rPr lang="en-GB" sz="1400" dirty="0"/>
                        <a:t>Older, ?</a:t>
                      </a:r>
                      <a:r>
                        <a:rPr lang="en-GB" sz="1400" dirty="0" err="1"/>
                        <a:t>FHx</a:t>
                      </a:r>
                      <a:endParaRPr lang="en-GB" sz="1400" dirty="0"/>
                    </a:p>
                  </a:txBody>
                  <a:tcPr/>
                </a:tc>
                <a:tc>
                  <a:txBody>
                    <a:bodyPr/>
                    <a:lstStyle/>
                    <a:p>
                      <a:pPr marL="285750" indent="-285750">
                        <a:buFont typeface="Arial" panose="020B0604020202020204" pitchFamily="34" charset="0"/>
                        <a:buChar char="•"/>
                      </a:pPr>
                      <a:r>
                        <a:rPr lang="en-GB" sz="1400" dirty="0"/>
                        <a:t>Levodopa trial</a:t>
                      </a:r>
                    </a:p>
                  </a:txBody>
                  <a:tcPr/>
                </a:tc>
                <a:tc>
                  <a:txBody>
                    <a:bodyPr/>
                    <a:lstStyle/>
                    <a:p>
                      <a:r>
                        <a:rPr lang="en-GB" sz="1400" b="1" dirty="0"/>
                        <a:t>Tremor, rigidity, bradykinesia, postural instability</a:t>
                      </a:r>
                    </a:p>
                  </a:txBody>
                  <a:tcPr/>
                </a:tc>
                <a:extLst>
                  <a:ext uri="{0D108BD9-81ED-4DB2-BD59-A6C34878D82A}">
                    <a16:rowId xmlns:a16="http://schemas.microsoft.com/office/drawing/2014/main" val="3941157423"/>
                  </a:ext>
                </a:extLst>
              </a:tr>
            </a:tbl>
          </a:graphicData>
        </a:graphic>
      </p:graphicFrame>
    </p:spTree>
    <p:extLst>
      <p:ext uri="{BB962C8B-B14F-4D97-AF65-F5344CB8AC3E}">
        <p14:creationId xmlns:p14="http://schemas.microsoft.com/office/powerpoint/2010/main" val="370477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Movement disorders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a:t>
            </a:r>
            <a:r>
              <a:rPr lang="en-GB" dirty="0">
                <a:solidFill>
                  <a:schemeClr val="tx1"/>
                </a:solidFill>
              </a:rPr>
              <a:t>37-year-old woman </a:t>
            </a:r>
            <a:r>
              <a:rPr lang="en-GB" dirty="0">
                <a:solidFill>
                  <a:srgbClr val="000000"/>
                </a:solidFill>
              </a:rPr>
              <a:t>presents to your clinic complaining of </a:t>
            </a:r>
            <a:r>
              <a:rPr lang="en-GB" dirty="0">
                <a:solidFill>
                  <a:schemeClr val="tx1"/>
                </a:solidFill>
              </a:rPr>
              <a:t>weakness</a:t>
            </a:r>
            <a:r>
              <a:rPr lang="en-GB" dirty="0">
                <a:solidFill>
                  <a:srgbClr val="000000"/>
                </a:solidFill>
              </a:rPr>
              <a:t>. She notes that this has been going on “</a:t>
            </a:r>
            <a:r>
              <a:rPr lang="en-GB" dirty="0">
                <a:solidFill>
                  <a:schemeClr val="tx1"/>
                </a:solidFill>
              </a:rPr>
              <a:t>for months</a:t>
            </a:r>
            <a:r>
              <a:rPr lang="en-GB" dirty="0">
                <a:solidFill>
                  <a:srgbClr val="000000"/>
                </a:solidFill>
              </a:rPr>
              <a:t>”, and usually notices it </a:t>
            </a:r>
            <a:r>
              <a:rPr lang="en-GB" dirty="0">
                <a:solidFill>
                  <a:schemeClr val="tx1"/>
                </a:solidFill>
              </a:rPr>
              <a:t>when she gets home from work late</a:t>
            </a:r>
            <a:r>
              <a:rPr lang="en-GB" dirty="0">
                <a:solidFill>
                  <a:srgbClr val="000000"/>
                </a:solidFill>
              </a:rPr>
              <a:t>. You notice her voice is </a:t>
            </a:r>
            <a:r>
              <a:rPr lang="en-GB" dirty="0">
                <a:solidFill>
                  <a:schemeClr val="tx1"/>
                </a:solidFill>
              </a:rPr>
              <a:t>gradually getting quieter </a:t>
            </a:r>
            <a:r>
              <a:rPr lang="en-GB" dirty="0">
                <a:solidFill>
                  <a:srgbClr val="000000"/>
                </a:solidFill>
              </a:rPr>
              <a:t>throughout the consultation.</a:t>
            </a:r>
          </a:p>
          <a:p>
            <a:r>
              <a:rPr lang="en-GB" dirty="0">
                <a:solidFill>
                  <a:srgbClr val="000000"/>
                </a:solidFill>
              </a:rPr>
              <a:t>She has a past medical history of </a:t>
            </a:r>
            <a:r>
              <a:rPr lang="en-GB" dirty="0">
                <a:solidFill>
                  <a:schemeClr val="tx1"/>
                </a:solidFill>
              </a:rPr>
              <a:t>hypothyroidism</a:t>
            </a:r>
            <a:r>
              <a:rPr lang="en-GB" dirty="0">
                <a:solidFill>
                  <a:srgbClr val="000000"/>
                </a:solidFill>
              </a:rPr>
              <a:t>, which is well-managed. She does not drink or smoke, and she </a:t>
            </a:r>
            <a:r>
              <a:rPr lang="en-GB" dirty="0">
                <a:solidFill>
                  <a:schemeClr val="tx1"/>
                </a:solidFill>
              </a:rPr>
              <a:t>doesn’t remember anyone in her family </a:t>
            </a:r>
            <a:r>
              <a:rPr lang="en-GB" dirty="0">
                <a:solidFill>
                  <a:srgbClr val="000000"/>
                </a:solidFill>
              </a:rPr>
              <a:t>having such issues.</a:t>
            </a:r>
          </a:p>
          <a:p>
            <a:r>
              <a:rPr lang="en-GB" dirty="0">
                <a:solidFill>
                  <a:srgbClr val="000000"/>
                </a:solidFill>
              </a:rPr>
              <a:t>On examination, she has </a:t>
            </a:r>
            <a:r>
              <a:rPr lang="en-GB" dirty="0">
                <a:solidFill>
                  <a:schemeClr val="tx1"/>
                </a:solidFill>
              </a:rPr>
              <a:t>bilateral </a:t>
            </a:r>
            <a:r>
              <a:rPr lang="en-GB" dirty="0">
                <a:solidFill>
                  <a:srgbClr val="000000"/>
                </a:solidFill>
              </a:rPr>
              <a:t>weakness of </a:t>
            </a:r>
            <a:r>
              <a:rPr lang="en-GB" dirty="0">
                <a:solidFill>
                  <a:schemeClr val="tx1"/>
                </a:solidFill>
              </a:rPr>
              <a:t>all 4 limbs</a:t>
            </a:r>
            <a:r>
              <a:rPr lang="en-GB" dirty="0">
                <a:solidFill>
                  <a:srgbClr val="000000"/>
                </a:solidFill>
              </a:rPr>
              <a:t>, which are </a:t>
            </a:r>
            <a:r>
              <a:rPr lang="en-GB" dirty="0">
                <a:solidFill>
                  <a:schemeClr val="tx1"/>
                </a:solidFill>
              </a:rPr>
              <a:t>worse proximally</a:t>
            </a:r>
            <a:r>
              <a:rPr lang="en-GB" dirty="0">
                <a:solidFill>
                  <a:srgbClr val="000000"/>
                </a:solidFill>
              </a:rPr>
              <a:t>. You also note some </a:t>
            </a:r>
            <a:r>
              <a:rPr lang="en-GB" dirty="0">
                <a:solidFill>
                  <a:schemeClr val="tx1"/>
                </a:solidFill>
              </a:rPr>
              <a:t>distended superficial veins on the left side of her neck</a:t>
            </a:r>
            <a:r>
              <a:rPr lang="en-GB" dirty="0">
                <a:solidFill>
                  <a:srgbClr val="000000"/>
                </a:solidFill>
              </a:rPr>
              <a:t>. You agree to start treatment </a:t>
            </a:r>
            <a:r>
              <a:rPr lang="en-GB" dirty="0">
                <a:solidFill>
                  <a:schemeClr val="tx1"/>
                </a:solidFill>
              </a:rPr>
              <a:t>today</a:t>
            </a:r>
            <a:r>
              <a:rPr lang="en-GB" dirty="0">
                <a:solidFill>
                  <a:srgbClr val="000000"/>
                </a:solidFill>
              </a:rPr>
              <a:t> to help her symptoms.</a:t>
            </a:r>
          </a:p>
          <a:p>
            <a:r>
              <a:rPr lang="en-GB" dirty="0">
                <a:solidFill>
                  <a:srgbClr val="000000"/>
                </a:solidFill>
              </a:rPr>
              <a:t>What is the </a:t>
            </a:r>
            <a:r>
              <a:rPr lang="en-GB" dirty="0">
                <a:solidFill>
                  <a:schemeClr val="tx1"/>
                </a:solidFill>
              </a:rPr>
              <a:t>most appropriate treatment</a:t>
            </a:r>
            <a:r>
              <a:rPr lang="en-GB" dirty="0">
                <a:solidFill>
                  <a:srgbClr val="000000"/>
                </a:solidFill>
              </a:rPr>
              <a:t>?</a:t>
            </a:r>
          </a:p>
          <a:p>
            <a:endParaRPr lang="en-GB" dirty="0">
              <a:solidFill>
                <a:srgbClr val="000000"/>
              </a:solidFill>
            </a:endParaRPr>
          </a:p>
          <a:p>
            <a:r>
              <a:rPr lang="en-GB" b="1" dirty="0">
                <a:solidFill>
                  <a:srgbClr val="000000"/>
                </a:solidFill>
              </a:rPr>
              <a:t>Myasthenia gravis – how to treat?</a:t>
            </a:r>
          </a:p>
        </p:txBody>
      </p:sp>
    </p:spTree>
    <p:extLst>
      <p:ext uri="{BB962C8B-B14F-4D97-AF65-F5344CB8AC3E}">
        <p14:creationId xmlns:p14="http://schemas.microsoft.com/office/powerpoint/2010/main" val="83399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Movement disorders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1BE9AB18-03F5-436E-A565-E2C379E51BBF}"/>
              </a:ext>
            </a:extLst>
          </p:cNvPr>
          <p:cNvGraphicFramePr>
            <a:graphicFrameLocks/>
          </p:cNvGraphicFramePr>
          <p:nvPr>
            <p:extLst>
              <p:ext uri="{D42A27DB-BD31-4B8C-83A1-F6EECF244321}">
                <p14:modId xmlns:p14="http://schemas.microsoft.com/office/powerpoint/2010/main" val="1425315523"/>
              </p:ext>
            </p:extLst>
          </p:nvPr>
        </p:nvGraphicFramePr>
        <p:xfrm>
          <a:off x="1661012" y="1825315"/>
          <a:ext cx="8930936" cy="4668520"/>
        </p:xfrm>
        <a:graphic>
          <a:graphicData uri="http://schemas.openxmlformats.org/drawingml/2006/table">
            <a:tbl>
              <a:tblPr firstRow="1" bandRow="1">
                <a:tableStyleId>{5C22544A-7EE6-4342-B048-85BDC9FD1C3A}</a:tableStyleId>
              </a:tblPr>
              <a:tblGrid>
                <a:gridCol w="1915660">
                  <a:extLst>
                    <a:ext uri="{9D8B030D-6E8A-4147-A177-3AD203B41FA5}">
                      <a16:colId xmlns:a16="http://schemas.microsoft.com/office/drawing/2014/main" val="2379142525"/>
                    </a:ext>
                  </a:extLst>
                </a:gridCol>
                <a:gridCol w="7015276">
                  <a:extLst>
                    <a:ext uri="{9D8B030D-6E8A-4147-A177-3AD203B41FA5}">
                      <a16:colId xmlns:a16="http://schemas.microsoft.com/office/drawing/2014/main" val="1102607182"/>
                    </a:ext>
                  </a:extLst>
                </a:gridCol>
              </a:tblGrid>
              <a:tr h="370840">
                <a:tc>
                  <a:txBody>
                    <a:bodyPr/>
                    <a:lstStyle/>
                    <a:p>
                      <a:r>
                        <a:rPr lang="en-GB" sz="1400" dirty="0"/>
                        <a:t>Type</a:t>
                      </a:r>
                    </a:p>
                  </a:txBody>
                  <a:tcPr/>
                </a:tc>
                <a:tc>
                  <a:txBody>
                    <a:bodyPr/>
                    <a:lstStyle/>
                    <a:p>
                      <a:r>
                        <a:rPr lang="en-GB" sz="1400" dirty="0"/>
                        <a:t>Treatment</a:t>
                      </a:r>
                    </a:p>
                  </a:txBody>
                  <a:tcPr/>
                </a:tc>
                <a:extLst>
                  <a:ext uri="{0D108BD9-81ED-4DB2-BD59-A6C34878D82A}">
                    <a16:rowId xmlns:a16="http://schemas.microsoft.com/office/drawing/2014/main" val="1935987819"/>
                  </a:ext>
                </a:extLst>
              </a:tr>
              <a:tr h="370840">
                <a:tc>
                  <a:txBody>
                    <a:bodyPr/>
                    <a:lstStyle/>
                    <a:p>
                      <a:r>
                        <a:rPr lang="en-GB" sz="1400" dirty="0"/>
                        <a:t>MND</a:t>
                      </a:r>
                    </a:p>
                  </a:txBody>
                  <a:tcPr/>
                </a:tc>
                <a:tc>
                  <a:txBody>
                    <a:bodyPr/>
                    <a:lstStyle/>
                    <a:p>
                      <a:pPr marL="285750" indent="-285750">
                        <a:buFont typeface="Arial" panose="020B0604020202020204" pitchFamily="34" charset="0"/>
                        <a:buChar char="•"/>
                      </a:pPr>
                      <a:r>
                        <a:rPr lang="en-GB" sz="1400" dirty="0"/>
                        <a:t>No treatment – progressive, fatal</a:t>
                      </a:r>
                    </a:p>
                    <a:p>
                      <a:pPr marL="285750" indent="-285750">
                        <a:buFont typeface="Arial" panose="020B0604020202020204" pitchFamily="34" charset="0"/>
                        <a:buChar char="•"/>
                      </a:pPr>
                      <a:r>
                        <a:rPr lang="en-GB" sz="1400" dirty="0" err="1"/>
                        <a:t>Riluzole</a:t>
                      </a:r>
                      <a:r>
                        <a:rPr lang="en-GB" sz="1400" dirty="0"/>
                        <a:t> early (monitor FBCs)</a:t>
                      </a:r>
                    </a:p>
                    <a:p>
                      <a:pPr marL="285750" indent="-285750">
                        <a:buFont typeface="Arial" panose="020B0604020202020204" pitchFamily="34" charset="0"/>
                        <a:buChar char="•"/>
                      </a:pPr>
                      <a:r>
                        <a:rPr lang="en-GB" sz="1400" dirty="0"/>
                        <a:t>Advance planning, mucolytics, ventilation, supportive therapy</a:t>
                      </a:r>
                    </a:p>
                  </a:txBody>
                  <a:tcPr/>
                </a:tc>
                <a:extLst>
                  <a:ext uri="{0D108BD9-81ED-4DB2-BD59-A6C34878D82A}">
                    <a16:rowId xmlns:a16="http://schemas.microsoft.com/office/drawing/2014/main" val="1173391606"/>
                  </a:ext>
                </a:extLst>
              </a:tr>
              <a:tr h="370840">
                <a:tc>
                  <a:txBody>
                    <a:bodyPr/>
                    <a:lstStyle/>
                    <a:p>
                      <a:r>
                        <a:rPr lang="en-GB" sz="1400" dirty="0"/>
                        <a:t>MS</a:t>
                      </a:r>
                    </a:p>
                  </a:txBody>
                  <a:tcPr/>
                </a:tc>
                <a:tc>
                  <a:txBody>
                    <a:bodyPr/>
                    <a:lstStyle/>
                    <a:p>
                      <a:pPr marL="285750" indent="-285750">
                        <a:buFont typeface="Arial" panose="020B0604020202020204" pitchFamily="34" charset="0"/>
                        <a:buChar char="•"/>
                      </a:pPr>
                      <a:r>
                        <a:rPr lang="en-GB" sz="1400" dirty="0"/>
                        <a:t>Acute </a:t>
                      </a:r>
                      <a:r>
                        <a:rPr lang="en-GB" sz="1400" dirty="0">
                          <a:sym typeface="Wingdings" panose="05000000000000000000" pitchFamily="2" charset="2"/>
                        </a:rPr>
                        <a:t> IM/IV steroid +/- plasma exchange</a:t>
                      </a:r>
                    </a:p>
                    <a:p>
                      <a:pPr marL="285750" indent="-285750">
                        <a:buFont typeface="Arial" panose="020B0604020202020204" pitchFamily="34" charset="0"/>
                        <a:buChar char="•"/>
                      </a:pPr>
                      <a:r>
                        <a:rPr lang="en-GB" sz="1400" dirty="0">
                          <a:sym typeface="Wingdings" panose="05000000000000000000" pitchFamily="2" charset="2"/>
                        </a:rPr>
                        <a:t>Relapsing-remitting  interferon-β inhibitors, immunomodulators, symptom relief</a:t>
                      </a:r>
                    </a:p>
                  </a:txBody>
                  <a:tcPr/>
                </a:tc>
                <a:extLst>
                  <a:ext uri="{0D108BD9-81ED-4DB2-BD59-A6C34878D82A}">
                    <a16:rowId xmlns:a16="http://schemas.microsoft.com/office/drawing/2014/main" val="4020047325"/>
                  </a:ext>
                </a:extLst>
              </a:tr>
              <a:tr h="370840">
                <a:tc>
                  <a:txBody>
                    <a:bodyPr/>
                    <a:lstStyle/>
                    <a:p>
                      <a:r>
                        <a:rPr lang="en-GB" sz="1400" dirty="0"/>
                        <a:t>Myasthenia gravis</a:t>
                      </a:r>
                    </a:p>
                  </a:txBody>
                  <a:tcPr/>
                </a:tc>
                <a:tc>
                  <a:txBody>
                    <a:bodyPr/>
                    <a:lstStyle/>
                    <a:p>
                      <a:pPr marL="285750" indent="-285750">
                        <a:buFont typeface="Arial" panose="020B0604020202020204" pitchFamily="34" charset="0"/>
                        <a:buChar char="•"/>
                      </a:pPr>
                      <a:r>
                        <a:rPr lang="en-GB" sz="1400" dirty="0">
                          <a:sym typeface="Wingdings" panose="05000000000000000000" pitchFamily="2" charset="2"/>
                        </a:rPr>
                        <a:t>Pyridostigmine</a:t>
                      </a:r>
                    </a:p>
                    <a:p>
                      <a:pPr marL="285750" indent="-285750">
                        <a:buFont typeface="Arial" panose="020B0604020202020204" pitchFamily="34" charset="0"/>
                        <a:buChar char="•"/>
                      </a:pPr>
                      <a:r>
                        <a:rPr lang="en-GB" sz="1400" dirty="0">
                          <a:sym typeface="Wingdings" panose="05000000000000000000" pitchFamily="2" charset="2"/>
                        </a:rPr>
                        <a:t>(Eculizumab/rituximab)</a:t>
                      </a:r>
                    </a:p>
                    <a:p>
                      <a:pPr marL="285750" indent="-285750">
                        <a:buFont typeface="Arial" panose="020B0604020202020204" pitchFamily="34" charset="0"/>
                        <a:buChar char="•"/>
                      </a:pPr>
                      <a:r>
                        <a:rPr lang="en-GB" sz="1400" dirty="0">
                          <a:sym typeface="Wingdings" panose="05000000000000000000" pitchFamily="2" charset="2"/>
                        </a:rPr>
                        <a:t>Thymectomy</a:t>
                      </a:r>
                    </a:p>
                    <a:p>
                      <a:pPr marL="285750" indent="-285750">
                        <a:buFont typeface="Arial" panose="020B0604020202020204" pitchFamily="34" charset="0"/>
                        <a:buChar char="•"/>
                      </a:pPr>
                      <a:r>
                        <a:rPr lang="en-GB" sz="1400" dirty="0">
                          <a:sym typeface="Wingdings" panose="05000000000000000000" pitchFamily="2" charset="2"/>
                        </a:rPr>
                        <a:t>Crisis  monitor FVC and peak flow, intubate, IV immunoglobulin/steroids</a:t>
                      </a:r>
                    </a:p>
                  </a:txBody>
                  <a:tcPr/>
                </a:tc>
                <a:extLst>
                  <a:ext uri="{0D108BD9-81ED-4DB2-BD59-A6C34878D82A}">
                    <a16:rowId xmlns:a16="http://schemas.microsoft.com/office/drawing/2014/main" val="868286234"/>
                  </a:ext>
                </a:extLst>
              </a:tr>
              <a:tr h="370840">
                <a:tc>
                  <a:txBody>
                    <a:bodyPr/>
                    <a:lstStyle/>
                    <a:p>
                      <a:r>
                        <a:rPr lang="en-GB" sz="1400" dirty="0"/>
                        <a:t>Huntington’s</a:t>
                      </a:r>
                    </a:p>
                  </a:txBody>
                  <a:tcPr/>
                </a:tc>
                <a:tc>
                  <a:txBody>
                    <a:bodyPr/>
                    <a:lstStyle/>
                    <a:p>
                      <a:pPr marL="285750" indent="-285750">
                        <a:buFont typeface="Arial" panose="020B0604020202020204" pitchFamily="34" charset="0"/>
                        <a:buChar char="•"/>
                      </a:pPr>
                      <a:r>
                        <a:rPr lang="en-GB" sz="1400" dirty="0" err="1">
                          <a:sym typeface="Wingdings" panose="05000000000000000000" pitchFamily="2" charset="2"/>
                        </a:rPr>
                        <a:t>Tetrabenzine</a:t>
                      </a:r>
                      <a:r>
                        <a:rPr lang="en-GB" sz="1400" dirty="0">
                          <a:sym typeface="Wingdings" panose="05000000000000000000" pitchFamily="2" charset="2"/>
                        </a:rPr>
                        <a:t> may improve chorea (+/-amantadine)</a:t>
                      </a:r>
                    </a:p>
                    <a:p>
                      <a:pPr marL="285750" indent="-285750">
                        <a:buFont typeface="Arial" panose="020B0604020202020204" pitchFamily="34" charset="0"/>
                        <a:buChar char="•"/>
                      </a:pPr>
                      <a:r>
                        <a:rPr lang="en-GB" sz="1400" dirty="0">
                          <a:sym typeface="Wingdings" panose="05000000000000000000" pitchFamily="2" charset="2"/>
                        </a:rPr>
                        <a:t>Treat coexisting depression and isolation</a:t>
                      </a:r>
                    </a:p>
                  </a:txBody>
                  <a:tcPr/>
                </a:tc>
                <a:extLst>
                  <a:ext uri="{0D108BD9-81ED-4DB2-BD59-A6C34878D82A}">
                    <a16:rowId xmlns:a16="http://schemas.microsoft.com/office/drawing/2014/main" val="1921367133"/>
                  </a:ext>
                </a:extLst>
              </a:tr>
              <a:tr h="370840">
                <a:tc>
                  <a:txBody>
                    <a:bodyPr/>
                    <a:lstStyle/>
                    <a:p>
                      <a:r>
                        <a:rPr lang="en-GB" sz="1400" dirty="0"/>
                        <a:t>Parkinson’s </a:t>
                      </a:r>
                    </a:p>
                  </a:txBody>
                  <a:tcPr/>
                </a:tc>
                <a:tc>
                  <a:txBody>
                    <a:bodyPr/>
                    <a:lstStyle/>
                    <a:p>
                      <a:pPr marL="285750" indent="-285750">
                        <a:buFont typeface="Arial" panose="020B0604020202020204" pitchFamily="34" charset="0"/>
                        <a:buChar char="•"/>
                      </a:pPr>
                      <a:r>
                        <a:rPr lang="en-GB" sz="1400" dirty="0"/>
                        <a:t>L-DOPA</a:t>
                      </a:r>
                    </a:p>
                    <a:p>
                      <a:pPr marL="285750" indent="-285750">
                        <a:buFont typeface="Arial" panose="020B0604020202020204" pitchFamily="34" charset="0"/>
                        <a:buChar char="•"/>
                      </a:pPr>
                      <a:r>
                        <a:rPr lang="en-GB" sz="1400" dirty="0"/>
                        <a:t>MAO-B inhibitors (</a:t>
                      </a:r>
                      <a:r>
                        <a:rPr lang="en-GB" sz="1400" dirty="0" err="1"/>
                        <a:t>rasagiline</a:t>
                      </a:r>
                      <a:r>
                        <a:rPr lang="en-GB" sz="1400" dirty="0"/>
                        <a:t>) – use early</a:t>
                      </a:r>
                    </a:p>
                    <a:p>
                      <a:pPr marL="285750" indent="-285750">
                        <a:buFont typeface="Arial" panose="020B0604020202020204" pitchFamily="34" charset="0"/>
                        <a:buChar char="•"/>
                      </a:pPr>
                      <a:r>
                        <a:rPr lang="en-GB" sz="1400" dirty="0"/>
                        <a:t>Carbidopa (metabolised to L-DOPA)</a:t>
                      </a:r>
                    </a:p>
                    <a:p>
                      <a:pPr marL="285750" indent="-285750">
                        <a:buFont typeface="Arial" panose="020B0604020202020204" pitchFamily="34" charset="0"/>
                        <a:buChar char="•"/>
                      </a:pPr>
                      <a:r>
                        <a:rPr lang="en-GB" sz="1400" dirty="0"/>
                        <a:t>Entacapone (COMT inhibitor)</a:t>
                      </a:r>
                    </a:p>
                    <a:p>
                      <a:pPr marL="285750" indent="-285750">
                        <a:buFont typeface="Arial" panose="020B0604020202020204" pitchFamily="34" charset="0"/>
                        <a:buChar char="•"/>
                      </a:pPr>
                      <a:r>
                        <a:rPr lang="en-GB" sz="1400" dirty="0"/>
                        <a:t>Domperidone (DA antagonist) for side effect relief</a:t>
                      </a:r>
                    </a:p>
                    <a:p>
                      <a:pPr marL="285750" indent="-285750">
                        <a:buFont typeface="Arial" panose="020B0604020202020204" pitchFamily="34" charset="0"/>
                        <a:buChar char="•"/>
                      </a:pPr>
                      <a:r>
                        <a:rPr lang="en-GB" sz="1400" dirty="0"/>
                        <a:t>Amantadine and dopamine agonists</a:t>
                      </a:r>
                    </a:p>
                    <a:p>
                      <a:pPr marL="285750" indent="-285750">
                        <a:buFont typeface="Arial" panose="020B0604020202020204" pitchFamily="34" charset="0"/>
                        <a:buChar char="•"/>
                      </a:pPr>
                      <a:r>
                        <a:rPr lang="en-GB" sz="1400" dirty="0"/>
                        <a:t>DBS</a:t>
                      </a:r>
                    </a:p>
                  </a:txBody>
                  <a:tcPr/>
                </a:tc>
                <a:extLst>
                  <a:ext uri="{0D108BD9-81ED-4DB2-BD59-A6C34878D82A}">
                    <a16:rowId xmlns:a16="http://schemas.microsoft.com/office/drawing/2014/main" val="160543694"/>
                  </a:ext>
                </a:extLst>
              </a:tr>
            </a:tbl>
          </a:graphicData>
        </a:graphic>
      </p:graphicFrame>
    </p:spTree>
    <p:extLst>
      <p:ext uri="{BB962C8B-B14F-4D97-AF65-F5344CB8AC3E}">
        <p14:creationId xmlns:p14="http://schemas.microsoft.com/office/powerpoint/2010/main" val="40885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Movement disorders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a:t>
            </a:r>
            <a:r>
              <a:rPr lang="en-GB" dirty="0">
                <a:solidFill>
                  <a:schemeClr val="tx1"/>
                </a:solidFill>
              </a:rPr>
              <a:t>37-year-old woman </a:t>
            </a:r>
            <a:r>
              <a:rPr lang="en-GB" dirty="0">
                <a:solidFill>
                  <a:srgbClr val="000000"/>
                </a:solidFill>
              </a:rPr>
              <a:t>presents to your clinic complaining of </a:t>
            </a:r>
            <a:r>
              <a:rPr lang="en-GB" dirty="0">
                <a:solidFill>
                  <a:schemeClr val="tx1"/>
                </a:solidFill>
              </a:rPr>
              <a:t>weakness</a:t>
            </a:r>
            <a:r>
              <a:rPr lang="en-GB" dirty="0">
                <a:solidFill>
                  <a:srgbClr val="000000"/>
                </a:solidFill>
              </a:rPr>
              <a:t>. She notes that this has been going on “</a:t>
            </a:r>
            <a:r>
              <a:rPr lang="en-GB" dirty="0">
                <a:solidFill>
                  <a:schemeClr val="tx1"/>
                </a:solidFill>
              </a:rPr>
              <a:t>for months</a:t>
            </a:r>
            <a:r>
              <a:rPr lang="en-GB" dirty="0">
                <a:solidFill>
                  <a:srgbClr val="000000"/>
                </a:solidFill>
              </a:rPr>
              <a:t>”, and usually notices it </a:t>
            </a:r>
            <a:r>
              <a:rPr lang="en-GB" dirty="0">
                <a:solidFill>
                  <a:schemeClr val="tx1"/>
                </a:solidFill>
              </a:rPr>
              <a:t>when she gets home from work late</a:t>
            </a:r>
            <a:r>
              <a:rPr lang="en-GB" dirty="0">
                <a:solidFill>
                  <a:srgbClr val="000000"/>
                </a:solidFill>
              </a:rPr>
              <a:t>. You notice her voice is </a:t>
            </a:r>
            <a:r>
              <a:rPr lang="en-GB" dirty="0">
                <a:solidFill>
                  <a:schemeClr val="tx1"/>
                </a:solidFill>
              </a:rPr>
              <a:t>gradually getting quieter </a:t>
            </a:r>
            <a:r>
              <a:rPr lang="en-GB" dirty="0">
                <a:solidFill>
                  <a:srgbClr val="000000"/>
                </a:solidFill>
              </a:rPr>
              <a:t>throughout the consultation.</a:t>
            </a:r>
          </a:p>
          <a:p>
            <a:r>
              <a:rPr lang="en-GB" dirty="0">
                <a:solidFill>
                  <a:srgbClr val="000000"/>
                </a:solidFill>
              </a:rPr>
              <a:t>She has a past medical history of </a:t>
            </a:r>
            <a:r>
              <a:rPr lang="en-GB" dirty="0">
                <a:solidFill>
                  <a:schemeClr val="tx1"/>
                </a:solidFill>
              </a:rPr>
              <a:t>hypothyroidism</a:t>
            </a:r>
            <a:r>
              <a:rPr lang="en-GB" dirty="0">
                <a:solidFill>
                  <a:srgbClr val="000000"/>
                </a:solidFill>
              </a:rPr>
              <a:t>, which is well-managed. She does not drink or smoke, and she </a:t>
            </a:r>
            <a:r>
              <a:rPr lang="en-GB" dirty="0">
                <a:solidFill>
                  <a:schemeClr val="tx1"/>
                </a:solidFill>
              </a:rPr>
              <a:t>doesn’t remember anyone in her family </a:t>
            </a:r>
            <a:r>
              <a:rPr lang="en-GB" dirty="0">
                <a:solidFill>
                  <a:srgbClr val="000000"/>
                </a:solidFill>
              </a:rPr>
              <a:t>having such issues.</a:t>
            </a:r>
          </a:p>
          <a:p>
            <a:r>
              <a:rPr lang="en-GB" dirty="0">
                <a:solidFill>
                  <a:srgbClr val="000000"/>
                </a:solidFill>
              </a:rPr>
              <a:t>On examination, she has </a:t>
            </a:r>
            <a:r>
              <a:rPr lang="en-GB" dirty="0">
                <a:solidFill>
                  <a:schemeClr val="tx1"/>
                </a:solidFill>
              </a:rPr>
              <a:t>bilateral </a:t>
            </a:r>
            <a:r>
              <a:rPr lang="en-GB" dirty="0">
                <a:solidFill>
                  <a:srgbClr val="000000"/>
                </a:solidFill>
              </a:rPr>
              <a:t>weakness of </a:t>
            </a:r>
            <a:r>
              <a:rPr lang="en-GB" dirty="0">
                <a:solidFill>
                  <a:schemeClr val="tx1"/>
                </a:solidFill>
              </a:rPr>
              <a:t>all 4 limbs</a:t>
            </a:r>
            <a:r>
              <a:rPr lang="en-GB" dirty="0">
                <a:solidFill>
                  <a:srgbClr val="000000"/>
                </a:solidFill>
              </a:rPr>
              <a:t>, which are </a:t>
            </a:r>
            <a:r>
              <a:rPr lang="en-GB" dirty="0">
                <a:solidFill>
                  <a:schemeClr val="tx1"/>
                </a:solidFill>
              </a:rPr>
              <a:t>worse proximally</a:t>
            </a:r>
            <a:r>
              <a:rPr lang="en-GB" dirty="0">
                <a:solidFill>
                  <a:srgbClr val="000000"/>
                </a:solidFill>
              </a:rPr>
              <a:t>. You also note some </a:t>
            </a:r>
            <a:r>
              <a:rPr lang="en-GB" dirty="0">
                <a:solidFill>
                  <a:schemeClr val="tx1"/>
                </a:solidFill>
              </a:rPr>
              <a:t>distended superficial veins on the left side of her neck</a:t>
            </a:r>
            <a:r>
              <a:rPr lang="en-GB" dirty="0">
                <a:solidFill>
                  <a:srgbClr val="000000"/>
                </a:solidFill>
              </a:rPr>
              <a:t>. You agree to start treatment </a:t>
            </a:r>
            <a:r>
              <a:rPr lang="en-GB" dirty="0">
                <a:solidFill>
                  <a:schemeClr val="tx1"/>
                </a:solidFill>
              </a:rPr>
              <a:t>today</a:t>
            </a:r>
            <a:r>
              <a:rPr lang="en-GB" dirty="0">
                <a:solidFill>
                  <a:srgbClr val="000000"/>
                </a:solidFill>
              </a:rPr>
              <a:t> to help her symptoms.</a:t>
            </a:r>
          </a:p>
          <a:p>
            <a:r>
              <a:rPr lang="en-GB" dirty="0">
                <a:solidFill>
                  <a:srgbClr val="000000"/>
                </a:solidFill>
              </a:rPr>
              <a:t>What is the </a:t>
            </a:r>
            <a:r>
              <a:rPr lang="en-GB" dirty="0">
                <a:solidFill>
                  <a:schemeClr val="tx1"/>
                </a:solidFill>
              </a:rPr>
              <a:t>most appropriate treatment</a:t>
            </a:r>
            <a:r>
              <a:rPr lang="en-GB" dirty="0">
                <a:solidFill>
                  <a:srgbClr val="000000"/>
                </a:solidFill>
              </a:rPr>
              <a:t>?</a:t>
            </a:r>
          </a:p>
          <a:p>
            <a:endParaRPr lang="en-GB" dirty="0">
              <a:solidFill>
                <a:srgbClr val="000000"/>
              </a:solidFill>
            </a:endParaRPr>
          </a:p>
          <a:p>
            <a:r>
              <a:rPr lang="en-GB" b="1" dirty="0">
                <a:solidFill>
                  <a:srgbClr val="000000"/>
                </a:solidFill>
              </a:rPr>
              <a:t>Pyridostigmine (NOT thymectomy – you’re in a clinic!)</a:t>
            </a:r>
          </a:p>
        </p:txBody>
      </p:sp>
    </p:spTree>
    <p:extLst>
      <p:ext uri="{BB962C8B-B14F-4D97-AF65-F5344CB8AC3E}">
        <p14:creationId xmlns:p14="http://schemas.microsoft.com/office/powerpoint/2010/main" val="285342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Headache</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normAutofit fontScale="92500"/>
          </a:bodyPr>
          <a:lstStyle/>
          <a:p>
            <a:pPr marL="0" indent="0">
              <a:lnSpc>
                <a:spcPct val="150000"/>
              </a:lnSpc>
              <a:buNone/>
            </a:pPr>
            <a:r>
              <a:rPr lang="en-GB" sz="2400" b="0" i="0" dirty="0">
                <a:solidFill>
                  <a:srgbClr val="000000"/>
                </a:solidFill>
                <a:effectLst/>
              </a:rPr>
              <a:t>A 30-year-old woman visits her general practitioner with a 3-month history of intermittent headaches and blurred vision. She describes the headache as a throbbing sensation associated with nausea and vomiting and is aggravated on straining. She has a past medical history of polycystic ovarian syndrome (PCOS). Her BMI is 30kg/m².</a:t>
            </a:r>
            <a:br>
              <a:rPr lang="en-GB" sz="2400" dirty="0">
                <a:solidFill>
                  <a:srgbClr val="000000"/>
                </a:solidFill>
              </a:rPr>
            </a:br>
            <a:br>
              <a:rPr lang="en-GB" sz="2400" dirty="0"/>
            </a:br>
            <a:r>
              <a:rPr lang="en-GB" sz="2400" dirty="0">
                <a:solidFill>
                  <a:srgbClr val="000000"/>
                </a:solidFill>
              </a:rPr>
              <a:t>What is the most appropriate next step in her management?</a:t>
            </a:r>
            <a:br>
              <a:rPr lang="en-GB" dirty="0"/>
            </a:br>
            <a:endParaRPr lang="en-GB" dirty="0"/>
          </a:p>
        </p:txBody>
      </p:sp>
    </p:spTree>
    <p:extLst>
      <p:ext uri="{BB962C8B-B14F-4D97-AF65-F5344CB8AC3E}">
        <p14:creationId xmlns:p14="http://schemas.microsoft.com/office/powerpoint/2010/main" val="83836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CN VII Palsies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lnSpc>
                <a:spcPct val="125000"/>
              </a:lnSpc>
            </a:pPr>
            <a:r>
              <a:rPr lang="en-GB" dirty="0">
                <a:solidFill>
                  <a:srgbClr val="000000"/>
                </a:solidFill>
              </a:rPr>
              <a:t>A 27-year-old pregnant woman attends the Emergency Department with facial drooping. Her entire left side of her face is drooping, and she complains of severe shooting pains in the left side of her face. Her left eye also appears dry. Rest of the examination is normal.</a:t>
            </a:r>
          </a:p>
          <a:p>
            <a:pPr>
              <a:lnSpc>
                <a:spcPct val="125000"/>
              </a:lnSpc>
            </a:pPr>
            <a:r>
              <a:rPr lang="en-GB" dirty="0">
                <a:solidFill>
                  <a:srgbClr val="000000"/>
                </a:solidFill>
              </a:rPr>
              <a:t>What’s the most appropriate management of this patient?</a:t>
            </a:r>
          </a:p>
        </p:txBody>
      </p:sp>
    </p:spTree>
    <p:extLst>
      <p:ext uri="{BB962C8B-B14F-4D97-AF65-F5344CB8AC3E}">
        <p14:creationId xmlns:p14="http://schemas.microsoft.com/office/powerpoint/2010/main" val="14550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CN VII Palsies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Differentials:</a:t>
            </a:r>
          </a:p>
          <a:p>
            <a:pPr lvl="1">
              <a:buFont typeface="Wingdings" panose="05000000000000000000" pitchFamily="2" charset="2"/>
              <a:buChar char="Ø"/>
            </a:pPr>
            <a:r>
              <a:rPr lang="en-GB" dirty="0"/>
              <a:t>Stroke</a:t>
            </a:r>
          </a:p>
          <a:p>
            <a:pPr lvl="1">
              <a:buFont typeface="Wingdings" panose="05000000000000000000" pitchFamily="2" charset="2"/>
              <a:buChar char="Ø"/>
            </a:pPr>
            <a:r>
              <a:rPr lang="en-GB" dirty="0"/>
              <a:t>Ramsay Hunt Syndrome</a:t>
            </a:r>
          </a:p>
          <a:p>
            <a:pPr lvl="1">
              <a:buFont typeface="Wingdings" panose="05000000000000000000" pitchFamily="2" charset="2"/>
              <a:buChar char="Ø"/>
            </a:pPr>
            <a:r>
              <a:rPr lang="en-GB" dirty="0"/>
              <a:t>Bell’s Palsy</a:t>
            </a:r>
          </a:p>
          <a:p>
            <a:pPr>
              <a:buFont typeface="Wingdings" panose="05000000000000000000" pitchFamily="2" charset="2"/>
              <a:buChar char="Ø"/>
            </a:pPr>
            <a:r>
              <a:rPr lang="en-GB" dirty="0"/>
              <a:t>What’s most likely?</a:t>
            </a:r>
          </a:p>
        </p:txBody>
      </p:sp>
    </p:spTree>
    <p:extLst>
      <p:ext uri="{BB962C8B-B14F-4D97-AF65-F5344CB8AC3E}">
        <p14:creationId xmlns:p14="http://schemas.microsoft.com/office/powerpoint/2010/main" val="140939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CN VII Palsies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1AF720AC-4A6A-41F0-8B0B-343076CF0198}"/>
              </a:ext>
            </a:extLst>
          </p:cNvPr>
          <p:cNvGraphicFramePr>
            <a:graphicFrameLocks/>
          </p:cNvGraphicFramePr>
          <p:nvPr>
            <p:extLst>
              <p:ext uri="{D42A27DB-BD31-4B8C-83A1-F6EECF244321}">
                <p14:modId xmlns:p14="http://schemas.microsoft.com/office/powerpoint/2010/main" val="2306543230"/>
              </p:ext>
            </p:extLst>
          </p:nvPr>
        </p:nvGraphicFramePr>
        <p:xfrm>
          <a:off x="0" y="1737360"/>
          <a:ext cx="12192000" cy="4577080"/>
        </p:xfrm>
        <a:graphic>
          <a:graphicData uri="http://schemas.openxmlformats.org/drawingml/2006/table">
            <a:tbl>
              <a:tblPr firstRow="1" bandRow="1">
                <a:tableStyleId>{5C22544A-7EE6-4342-B048-85BDC9FD1C3A}</a:tableStyleId>
              </a:tblPr>
              <a:tblGrid>
                <a:gridCol w="1038687">
                  <a:extLst>
                    <a:ext uri="{9D8B030D-6E8A-4147-A177-3AD203B41FA5}">
                      <a16:colId xmlns:a16="http://schemas.microsoft.com/office/drawing/2014/main" val="2379142525"/>
                    </a:ext>
                  </a:extLst>
                </a:gridCol>
                <a:gridCol w="2156402">
                  <a:extLst>
                    <a:ext uri="{9D8B030D-6E8A-4147-A177-3AD203B41FA5}">
                      <a16:colId xmlns:a16="http://schemas.microsoft.com/office/drawing/2014/main" val="1102607182"/>
                    </a:ext>
                  </a:extLst>
                </a:gridCol>
                <a:gridCol w="2326822">
                  <a:extLst>
                    <a:ext uri="{9D8B030D-6E8A-4147-A177-3AD203B41FA5}">
                      <a16:colId xmlns:a16="http://schemas.microsoft.com/office/drawing/2014/main" val="2277745542"/>
                    </a:ext>
                  </a:extLst>
                </a:gridCol>
                <a:gridCol w="2238590">
                  <a:extLst>
                    <a:ext uri="{9D8B030D-6E8A-4147-A177-3AD203B41FA5}">
                      <a16:colId xmlns:a16="http://schemas.microsoft.com/office/drawing/2014/main" val="862530321"/>
                    </a:ext>
                  </a:extLst>
                </a:gridCol>
                <a:gridCol w="2590420">
                  <a:extLst>
                    <a:ext uri="{9D8B030D-6E8A-4147-A177-3AD203B41FA5}">
                      <a16:colId xmlns:a16="http://schemas.microsoft.com/office/drawing/2014/main" val="4274301026"/>
                    </a:ext>
                  </a:extLst>
                </a:gridCol>
                <a:gridCol w="1841079">
                  <a:extLst>
                    <a:ext uri="{9D8B030D-6E8A-4147-A177-3AD203B41FA5}">
                      <a16:colId xmlns:a16="http://schemas.microsoft.com/office/drawing/2014/main" val="2384983588"/>
                    </a:ext>
                  </a:extLst>
                </a:gridCol>
              </a:tblGrid>
              <a:tr h="370840">
                <a:tc>
                  <a:txBody>
                    <a:bodyPr/>
                    <a:lstStyle/>
                    <a:p>
                      <a:r>
                        <a:rPr lang="en-GB" sz="1400" dirty="0"/>
                        <a:t>Type</a:t>
                      </a:r>
                    </a:p>
                  </a:txBody>
                  <a:tcPr/>
                </a:tc>
                <a:tc>
                  <a:txBody>
                    <a:bodyPr/>
                    <a:lstStyle/>
                    <a:p>
                      <a:r>
                        <a:rPr lang="en-GB" sz="1400" dirty="0"/>
                        <a:t>Symptoms</a:t>
                      </a:r>
                    </a:p>
                  </a:txBody>
                  <a:tcPr/>
                </a:tc>
                <a:tc>
                  <a:txBody>
                    <a:bodyPr/>
                    <a:lstStyle/>
                    <a:p>
                      <a:r>
                        <a:rPr lang="en-GB" sz="1400" dirty="0"/>
                        <a:t>Associated </a:t>
                      </a:r>
                      <a:r>
                        <a:rPr lang="en-GB" sz="1400" dirty="0" err="1"/>
                        <a:t>sx</a:t>
                      </a:r>
                      <a:endParaRPr lang="en-GB" sz="1400" dirty="0"/>
                    </a:p>
                  </a:txBody>
                  <a:tcPr/>
                </a:tc>
                <a:tc>
                  <a:txBody>
                    <a:bodyPr/>
                    <a:lstStyle/>
                    <a:p>
                      <a:r>
                        <a:rPr lang="en-GB" sz="1400" dirty="0"/>
                        <a:t>Diagnosis</a:t>
                      </a:r>
                    </a:p>
                  </a:txBody>
                  <a:tcPr/>
                </a:tc>
                <a:tc>
                  <a:txBody>
                    <a:bodyPr/>
                    <a:lstStyle/>
                    <a:p>
                      <a:r>
                        <a:rPr lang="en-GB" sz="1400" dirty="0"/>
                        <a:t>Treatment</a:t>
                      </a:r>
                    </a:p>
                  </a:txBody>
                  <a:tcPr/>
                </a:tc>
                <a:tc>
                  <a:txBody>
                    <a:bodyPr/>
                    <a:lstStyle/>
                    <a:p>
                      <a:r>
                        <a:rPr lang="en-GB" sz="1400" dirty="0"/>
                        <a:t>Main point</a:t>
                      </a:r>
                    </a:p>
                  </a:txBody>
                  <a:tcPr/>
                </a:tc>
                <a:extLst>
                  <a:ext uri="{0D108BD9-81ED-4DB2-BD59-A6C34878D82A}">
                    <a16:rowId xmlns:a16="http://schemas.microsoft.com/office/drawing/2014/main" val="1935987819"/>
                  </a:ext>
                </a:extLst>
              </a:tr>
              <a:tr h="370840">
                <a:tc>
                  <a:txBody>
                    <a:bodyPr/>
                    <a:lstStyle/>
                    <a:p>
                      <a:r>
                        <a:rPr lang="en-GB" sz="1400" dirty="0"/>
                        <a:t>Stroke (cortical)</a:t>
                      </a:r>
                    </a:p>
                  </a:txBody>
                  <a:tcPr/>
                </a:tc>
                <a:tc>
                  <a:txBody>
                    <a:bodyPr/>
                    <a:lstStyle/>
                    <a:p>
                      <a:pPr marL="285750" indent="-285750">
                        <a:buFont typeface="Arial" panose="020B0604020202020204" pitchFamily="34" charset="0"/>
                        <a:buChar char="•"/>
                      </a:pPr>
                      <a:r>
                        <a:rPr lang="en-GB" sz="1400" dirty="0" err="1"/>
                        <a:t>CLx</a:t>
                      </a:r>
                      <a:r>
                        <a:rPr lang="en-GB" sz="1400" dirty="0"/>
                        <a:t> lower face</a:t>
                      </a:r>
                    </a:p>
                    <a:p>
                      <a:pPr marL="285750" indent="-285750">
                        <a:buFont typeface="Arial" panose="020B0604020202020204" pitchFamily="34" charset="0"/>
                        <a:buChar char="•"/>
                      </a:pPr>
                      <a:r>
                        <a:rPr lang="en-GB" sz="1400" dirty="0"/>
                        <a:t>Upper face spared</a:t>
                      </a:r>
                    </a:p>
                  </a:txBody>
                  <a:tcPr/>
                </a:tc>
                <a:tc>
                  <a:txBody>
                    <a:bodyPr/>
                    <a:lstStyle/>
                    <a:p>
                      <a:pPr marL="285750" indent="-285750">
                        <a:buFont typeface="Arial" panose="020B0604020202020204" pitchFamily="34" charset="0"/>
                        <a:buChar char="•"/>
                      </a:pPr>
                      <a:r>
                        <a:rPr lang="en-GB" sz="1400" dirty="0" err="1"/>
                        <a:t>CLx</a:t>
                      </a:r>
                      <a:r>
                        <a:rPr lang="en-GB" sz="1400" dirty="0"/>
                        <a:t> limb weakness</a:t>
                      </a:r>
                    </a:p>
                    <a:p>
                      <a:pPr marL="285750" indent="-285750">
                        <a:buFont typeface="Arial" panose="020B0604020202020204" pitchFamily="34" charset="0"/>
                        <a:buChar char="•"/>
                      </a:pPr>
                      <a:r>
                        <a:rPr lang="en-GB" sz="1400" dirty="0"/>
                        <a:t>Dysphagia, dysarthria</a:t>
                      </a:r>
                    </a:p>
                    <a:p>
                      <a:pPr marL="285750" indent="-285750">
                        <a:buFont typeface="Arial" panose="020B0604020202020204" pitchFamily="34" charset="0"/>
                        <a:buChar char="•"/>
                      </a:pPr>
                      <a:r>
                        <a:rPr lang="en-GB" sz="1400" dirty="0"/>
                        <a:t>+/- altered consciousness</a:t>
                      </a:r>
                    </a:p>
                  </a:txBody>
                  <a:tcPr/>
                </a:tc>
                <a:tc>
                  <a:txBody>
                    <a:bodyPr/>
                    <a:lstStyle/>
                    <a:p>
                      <a:pPr marL="285750" indent="-285750">
                        <a:buFont typeface="Arial" panose="020B0604020202020204" pitchFamily="34" charset="0"/>
                        <a:buChar char="•"/>
                      </a:pPr>
                      <a:r>
                        <a:rPr lang="en-GB" sz="1400" b="0" dirty="0"/>
                        <a:t>Head CT/MR</a:t>
                      </a:r>
                    </a:p>
                  </a:txBody>
                  <a:tcPr/>
                </a:tc>
                <a:tc>
                  <a:txBody>
                    <a:bodyPr/>
                    <a:lstStyle/>
                    <a:p>
                      <a:pPr marL="285750" indent="-285750">
                        <a:buFont typeface="Arial" panose="020B0604020202020204" pitchFamily="34" charset="0"/>
                        <a:buChar char="•"/>
                      </a:pPr>
                      <a:r>
                        <a:rPr lang="en-GB" sz="1400" b="0" dirty="0"/>
                        <a:t>Ischaemic: thrombolysis within 4.5hrs, thrombectomy within 6hrs, aspirin and statin for all</a:t>
                      </a:r>
                    </a:p>
                    <a:p>
                      <a:pPr marL="285750" indent="-285750">
                        <a:buFont typeface="Arial" panose="020B0604020202020204" pitchFamily="34" charset="0"/>
                        <a:buChar char="•"/>
                      </a:pPr>
                      <a:r>
                        <a:rPr lang="en-GB" sz="1400" b="0" dirty="0"/>
                        <a:t>Haemorrhagic: reduce BP</a:t>
                      </a:r>
                    </a:p>
                    <a:p>
                      <a:pPr marL="285750" indent="-285750">
                        <a:buFont typeface="Arial" panose="020B0604020202020204" pitchFamily="34" charset="0"/>
                        <a:buChar char="•"/>
                      </a:pPr>
                      <a:endParaRPr lang="en-GB" sz="1400" b="0" dirty="0"/>
                    </a:p>
                  </a:txBody>
                  <a:tcPr/>
                </a:tc>
                <a:tc>
                  <a:txBody>
                    <a:bodyPr/>
                    <a:lstStyle/>
                    <a:p>
                      <a:r>
                        <a:rPr lang="en-GB" sz="1400" b="1" dirty="0"/>
                        <a:t>Upper face spared, other neuro </a:t>
                      </a:r>
                      <a:r>
                        <a:rPr lang="en-GB" sz="1400" b="1" dirty="0" err="1"/>
                        <a:t>sx</a:t>
                      </a:r>
                      <a:endParaRPr lang="en-GB" sz="1400" b="1" dirty="0"/>
                    </a:p>
                  </a:txBody>
                  <a:tcPr/>
                </a:tc>
                <a:extLst>
                  <a:ext uri="{0D108BD9-81ED-4DB2-BD59-A6C34878D82A}">
                    <a16:rowId xmlns:a16="http://schemas.microsoft.com/office/drawing/2014/main" val="1173391606"/>
                  </a:ext>
                </a:extLst>
              </a:tr>
              <a:tr h="370840">
                <a:tc>
                  <a:txBody>
                    <a:bodyPr/>
                    <a:lstStyle/>
                    <a:p>
                      <a:r>
                        <a:rPr lang="en-GB" sz="1400" dirty="0"/>
                        <a:t>Stroke (brainstem/pons)</a:t>
                      </a:r>
                    </a:p>
                  </a:txBody>
                  <a:tcPr/>
                </a:tc>
                <a:tc>
                  <a:txBody>
                    <a:bodyPr/>
                    <a:lstStyle/>
                    <a:p>
                      <a:pPr marL="285750" indent="-285750">
                        <a:buFont typeface="Arial" panose="020B0604020202020204" pitchFamily="34" charset="0"/>
                        <a:buChar char="•"/>
                      </a:pPr>
                      <a:r>
                        <a:rPr lang="en-GB" sz="1400" dirty="0"/>
                        <a:t>No upper face sparing</a:t>
                      </a:r>
                    </a:p>
                  </a:txBody>
                  <a:tcPr/>
                </a:tc>
                <a:tc>
                  <a:txBody>
                    <a:bodyPr/>
                    <a:lstStyle/>
                    <a:p>
                      <a:pPr marL="285750" indent="-285750">
                        <a:buFont typeface="Arial" panose="020B0604020202020204" pitchFamily="34" charset="0"/>
                        <a:buChar char="•"/>
                      </a:pPr>
                      <a:r>
                        <a:rPr lang="en-GB" sz="1400" dirty="0"/>
                        <a:t>Same as cortical</a:t>
                      </a:r>
                    </a:p>
                  </a:txBody>
                  <a:tcPr/>
                </a:tc>
                <a:tc>
                  <a:txBody>
                    <a:bodyPr/>
                    <a:lstStyle/>
                    <a:p>
                      <a:pPr marL="285750" indent="-285750">
                        <a:buFont typeface="Arial" panose="020B0604020202020204" pitchFamily="34" charset="0"/>
                        <a:buChar char="•"/>
                      </a:pPr>
                      <a:r>
                        <a:rPr lang="en-GB" sz="1400" b="0" dirty="0"/>
                        <a:t>Head CT/MR</a:t>
                      </a:r>
                    </a:p>
                  </a:txBody>
                  <a:tcPr/>
                </a:tc>
                <a:tc>
                  <a:txBody>
                    <a:bodyPr/>
                    <a:lstStyle/>
                    <a:p>
                      <a:pPr marL="285750" indent="-285750">
                        <a:buFont typeface="Arial" panose="020B0604020202020204" pitchFamily="34" charset="0"/>
                        <a:buChar char="•"/>
                      </a:pPr>
                      <a:r>
                        <a:rPr lang="en-GB" sz="1400" b="0" dirty="0"/>
                        <a:t>Same as cortical</a:t>
                      </a:r>
                    </a:p>
                  </a:txBody>
                  <a:tcPr/>
                </a:tc>
                <a:tc>
                  <a:txBody>
                    <a:bodyPr/>
                    <a:lstStyle/>
                    <a:p>
                      <a:r>
                        <a:rPr lang="en-GB" sz="1400" b="1" dirty="0"/>
                        <a:t>Don’t rule out stroke because of forehead involvement</a:t>
                      </a:r>
                    </a:p>
                  </a:txBody>
                  <a:tcPr/>
                </a:tc>
                <a:extLst>
                  <a:ext uri="{0D108BD9-81ED-4DB2-BD59-A6C34878D82A}">
                    <a16:rowId xmlns:a16="http://schemas.microsoft.com/office/drawing/2014/main" val="376952532"/>
                  </a:ext>
                </a:extLst>
              </a:tr>
              <a:tr h="370840">
                <a:tc>
                  <a:txBody>
                    <a:bodyPr/>
                    <a:lstStyle/>
                    <a:p>
                      <a:r>
                        <a:rPr lang="en-GB" sz="1400" dirty="0"/>
                        <a:t>RHS</a:t>
                      </a:r>
                    </a:p>
                  </a:txBody>
                  <a:tcPr/>
                </a:tc>
                <a:tc>
                  <a:txBody>
                    <a:bodyPr/>
                    <a:lstStyle/>
                    <a:p>
                      <a:pPr marL="285750" indent="-285750">
                        <a:buFont typeface="Arial" panose="020B0604020202020204" pitchFamily="34" charset="0"/>
                        <a:buChar char="•"/>
                      </a:pPr>
                      <a:r>
                        <a:rPr lang="en-GB" sz="1400" dirty="0" err="1"/>
                        <a:t>ULx</a:t>
                      </a:r>
                      <a:r>
                        <a:rPr lang="en-GB" sz="1400" dirty="0"/>
                        <a:t> facial weakness</a:t>
                      </a:r>
                    </a:p>
                    <a:p>
                      <a:pPr marL="285750" indent="-285750">
                        <a:buFont typeface="Arial" panose="020B0604020202020204" pitchFamily="34" charset="0"/>
                        <a:buChar char="•"/>
                      </a:pPr>
                      <a:r>
                        <a:rPr lang="en-GB" sz="1400" dirty="0"/>
                        <a:t>No upper face sparing</a:t>
                      </a:r>
                    </a:p>
                  </a:txBody>
                  <a:tcPr/>
                </a:tc>
                <a:tc>
                  <a:txBody>
                    <a:bodyPr/>
                    <a:lstStyle/>
                    <a:p>
                      <a:pPr marL="285750" indent="-285750">
                        <a:buFont typeface="Arial" panose="020B0604020202020204" pitchFamily="34" charset="0"/>
                        <a:buChar char="•"/>
                      </a:pPr>
                      <a:r>
                        <a:rPr lang="en-GB" sz="1400" dirty="0"/>
                        <a:t>Constant, dull ear pain</a:t>
                      </a:r>
                    </a:p>
                    <a:p>
                      <a:pPr marL="285750" indent="-285750">
                        <a:buFont typeface="Arial" panose="020B0604020202020204" pitchFamily="34" charset="0"/>
                        <a:buChar char="•"/>
                      </a:pPr>
                      <a:r>
                        <a:rPr lang="en-GB" sz="1400" dirty="0"/>
                        <a:t>SN hearing loss, tinnitus and vertigo</a:t>
                      </a:r>
                    </a:p>
                    <a:p>
                      <a:pPr marL="285750" indent="-285750">
                        <a:buFont typeface="Arial" panose="020B0604020202020204" pitchFamily="34" charset="0"/>
                        <a:buChar char="•"/>
                      </a:pPr>
                      <a:r>
                        <a:rPr lang="en-GB" sz="1400" dirty="0" err="1"/>
                        <a:t>ILx</a:t>
                      </a:r>
                      <a:r>
                        <a:rPr lang="en-GB" sz="1400" dirty="0"/>
                        <a:t> mouth and ear erythematous rash</a:t>
                      </a:r>
                    </a:p>
                  </a:txBody>
                  <a:tcPr/>
                </a:tc>
                <a:tc>
                  <a:txBody>
                    <a:bodyPr/>
                    <a:lstStyle/>
                    <a:p>
                      <a:pPr marL="285750" indent="-285750">
                        <a:buFont typeface="Arial" panose="020B0604020202020204" pitchFamily="34" charset="0"/>
                        <a:buChar char="•"/>
                      </a:pPr>
                      <a:r>
                        <a:rPr lang="en-GB" sz="1400" dirty="0"/>
                        <a:t>Clinical diagnosis (varicella zoster infection of CN VII)</a:t>
                      </a:r>
                    </a:p>
                  </a:txBody>
                  <a:tcPr/>
                </a:tc>
                <a:tc>
                  <a:txBody>
                    <a:bodyPr/>
                    <a:lstStyle/>
                    <a:p>
                      <a:pPr marL="285750" indent="-285750">
                        <a:buFont typeface="Arial" panose="020B0604020202020204" pitchFamily="34" charset="0"/>
                        <a:buChar char="•"/>
                      </a:pPr>
                      <a:r>
                        <a:rPr lang="en-GB" sz="1400" dirty="0"/>
                        <a:t>Aciclovir 800mg 5x/d for 7d</a:t>
                      </a:r>
                    </a:p>
                    <a:p>
                      <a:pPr marL="285750" indent="-285750">
                        <a:buFont typeface="Arial" panose="020B0604020202020204" pitchFamily="34" charset="0"/>
                        <a:buChar char="•"/>
                      </a:pPr>
                      <a:r>
                        <a:rPr lang="en-GB" sz="1400" dirty="0"/>
                        <a:t>Oral prednisolone 60mg OD for 5d</a:t>
                      </a:r>
                    </a:p>
                  </a:txBody>
                  <a:tcPr/>
                </a:tc>
                <a:tc>
                  <a:txBody>
                    <a:bodyPr/>
                    <a:lstStyle/>
                    <a:p>
                      <a:r>
                        <a:rPr lang="en-GB" sz="1400" b="1" dirty="0"/>
                        <a:t>Rash on ear and mouth</a:t>
                      </a:r>
                    </a:p>
                  </a:txBody>
                  <a:tcPr/>
                </a:tc>
                <a:extLst>
                  <a:ext uri="{0D108BD9-81ED-4DB2-BD59-A6C34878D82A}">
                    <a16:rowId xmlns:a16="http://schemas.microsoft.com/office/drawing/2014/main" val="3004112673"/>
                  </a:ext>
                </a:extLst>
              </a:tr>
              <a:tr h="370840">
                <a:tc>
                  <a:txBody>
                    <a:bodyPr/>
                    <a:lstStyle/>
                    <a:p>
                      <a:r>
                        <a:rPr lang="en-GB" sz="1400" dirty="0"/>
                        <a:t>Bell’s palsy</a:t>
                      </a:r>
                    </a:p>
                  </a:txBody>
                  <a:tcPr/>
                </a:tc>
                <a:tc>
                  <a:txBody>
                    <a:bodyPr/>
                    <a:lstStyle/>
                    <a:p>
                      <a:pPr marL="285750" indent="-285750">
                        <a:buFont typeface="Arial" panose="020B0604020202020204" pitchFamily="34" charset="0"/>
                        <a:buChar char="•"/>
                      </a:pPr>
                      <a:r>
                        <a:rPr lang="en-GB" sz="1400" dirty="0"/>
                        <a:t>Acute </a:t>
                      </a:r>
                      <a:r>
                        <a:rPr lang="en-GB" sz="1400" dirty="0" err="1"/>
                        <a:t>ULx</a:t>
                      </a:r>
                      <a:r>
                        <a:rPr lang="en-GB" sz="1400" dirty="0"/>
                        <a:t> facial weakness</a:t>
                      </a:r>
                    </a:p>
                    <a:p>
                      <a:pPr marL="285750" indent="-285750">
                        <a:buFont typeface="Arial" panose="020B0604020202020204" pitchFamily="34" charset="0"/>
                        <a:buChar char="•"/>
                      </a:pPr>
                      <a:r>
                        <a:rPr lang="en-GB" sz="1400" dirty="0"/>
                        <a:t>No upper face sparing</a:t>
                      </a:r>
                    </a:p>
                  </a:txBody>
                  <a:tcPr/>
                </a:tc>
                <a:tc>
                  <a:txBody>
                    <a:bodyPr/>
                    <a:lstStyle/>
                    <a:p>
                      <a:pPr marL="285750" indent="-285750">
                        <a:buFont typeface="Arial" panose="020B0604020202020204" pitchFamily="34" charset="0"/>
                        <a:buChar char="•"/>
                      </a:pPr>
                      <a:r>
                        <a:rPr lang="en-GB" sz="1400" dirty="0"/>
                        <a:t>Pain and dry eye</a:t>
                      </a:r>
                    </a:p>
                  </a:txBody>
                  <a:tcPr/>
                </a:tc>
                <a:tc>
                  <a:txBody>
                    <a:bodyPr/>
                    <a:lstStyle/>
                    <a:p>
                      <a:pPr marL="285750" indent="-285750">
                        <a:buFont typeface="Arial" panose="020B0604020202020204" pitchFamily="34" charset="0"/>
                        <a:buChar char="•"/>
                      </a:pPr>
                      <a:r>
                        <a:rPr lang="en-GB" sz="1400" dirty="0"/>
                        <a:t>Clinical diagnosis (exclusion)</a:t>
                      </a:r>
                    </a:p>
                  </a:txBody>
                  <a:tcPr/>
                </a:tc>
                <a:tc>
                  <a:txBody>
                    <a:bodyPr/>
                    <a:lstStyle/>
                    <a:p>
                      <a:pPr marL="285750" indent="-285750">
                        <a:buFont typeface="Arial" panose="020B0604020202020204" pitchFamily="34" charset="0"/>
                        <a:buChar char="•"/>
                      </a:pPr>
                      <a:r>
                        <a:rPr lang="en-GB" sz="1400" dirty="0"/>
                        <a:t>Oral prednisolone (start at 60mg, reduce after 5d)</a:t>
                      </a:r>
                    </a:p>
                    <a:p>
                      <a:pPr marL="285750" indent="-285750">
                        <a:buFont typeface="Arial" panose="020B0604020202020204" pitchFamily="34" charset="0"/>
                        <a:buChar char="•"/>
                      </a:pPr>
                      <a:r>
                        <a:rPr lang="en-GB" sz="1400" dirty="0"/>
                        <a:t>Eye protection</a:t>
                      </a:r>
                    </a:p>
                    <a:p>
                      <a:pPr marL="285750" indent="-285750">
                        <a:buFont typeface="Arial" panose="020B0604020202020204" pitchFamily="34" charset="0"/>
                        <a:buChar char="•"/>
                      </a:pPr>
                      <a:r>
                        <a:rPr lang="en-GB" sz="1400" dirty="0"/>
                        <a:t>Usually no recurrence</a:t>
                      </a:r>
                    </a:p>
                  </a:txBody>
                  <a:tcPr/>
                </a:tc>
                <a:tc>
                  <a:txBody>
                    <a:bodyPr/>
                    <a:lstStyle/>
                    <a:p>
                      <a:r>
                        <a:rPr lang="en-GB" sz="1400" b="1" dirty="0"/>
                        <a:t>Painful, no other findings</a:t>
                      </a:r>
                    </a:p>
                  </a:txBody>
                  <a:tcPr/>
                </a:tc>
                <a:extLst>
                  <a:ext uri="{0D108BD9-81ED-4DB2-BD59-A6C34878D82A}">
                    <a16:rowId xmlns:a16="http://schemas.microsoft.com/office/drawing/2014/main" val="2705985054"/>
                  </a:ext>
                </a:extLst>
              </a:tr>
            </a:tbl>
          </a:graphicData>
        </a:graphic>
      </p:graphicFrame>
    </p:spTree>
    <p:extLst>
      <p:ext uri="{BB962C8B-B14F-4D97-AF65-F5344CB8AC3E}">
        <p14:creationId xmlns:p14="http://schemas.microsoft.com/office/powerpoint/2010/main" val="160354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CN VII Palsies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a:t>
            </a:r>
            <a:r>
              <a:rPr lang="en-GB" dirty="0">
                <a:solidFill>
                  <a:schemeClr val="tx1"/>
                </a:solidFill>
              </a:rPr>
              <a:t>27-year-old pregnant woman </a:t>
            </a:r>
            <a:r>
              <a:rPr lang="en-GB" dirty="0">
                <a:solidFill>
                  <a:srgbClr val="000000"/>
                </a:solidFill>
              </a:rPr>
              <a:t>attends the Emergency Department with facial drooping. Her </a:t>
            </a:r>
            <a:r>
              <a:rPr lang="en-GB" dirty="0">
                <a:solidFill>
                  <a:schemeClr val="tx1"/>
                </a:solidFill>
              </a:rPr>
              <a:t>entire left side of her face </a:t>
            </a:r>
            <a:r>
              <a:rPr lang="en-GB" dirty="0">
                <a:solidFill>
                  <a:srgbClr val="000000"/>
                </a:solidFill>
              </a:rPr>
              <a:t>is drooping, and she complains of </a:t>
            </a:r>
            <a:r>
              <a:rPr lang="en-GB" dirty="0">
                <a:solidFill>
                  <a:schemeClr val="tx1"/>
                </a:solidFill>
              </a:rPr>
              <a:t>severe shooting pains </a:t>
            </a:r>
            <a:r>
              <a:rPr lang="en-GB" dirty="0">
                <a:solidFill>
                  <a:srgbClr val="000000"/>
                </a:solidFill>
              </a:rPr>
              <a:t>in the left side of her face. Her left eye also appears </a:t>
            </a:r>
            <a:r>
              <a:rPr lang="en-GB" dirty="0">
                <a:solidFill>
                  <a:schemeClr val="tx1"/>
                </a:solidFill>
              </a:rPr>
              <a:t>dry</a:t>
            </a:r>
            <a:r>
              <a:rPr lang="en-GB" dirty="0">
                <a:solidFill>
                  <a:srgbClr val="000000"/>
                </a:solidFill>
              </a:rPr>
              <a:t>. </a:t>
            </a:r>
            <a:r>
              <a:rPr lang="en-GB" dirty="0">
                <a:solidFill>
                  <a:schemeClr val="tx1"/>
                </a:solidFill>
              </a:rPr>
              <a:t>Rest of the examination is normal</a:t>
            </a:r>
            <a:r>
              <a:rPr lang="en-GB" dirty="0">
                <a:solidFill>
                  <a:srgbClr val="000000"/>
                </a:solidFill>
              </a:rPr>
              <a:t>.</a:t>
            </a:r>
          </a:p>
          <a:p>
            <a:r>
              <a:rPr lang="en-GB" dirty="0">
                <a:solidFill>
                  <a:srgbClr val="000000"/>
                </a:solidFill>
              </a:rPr>
              <a:t>What’s the </a:t>
            </a:r>
            <a:r>
              <a:rPr lang="en-GB" dirty="0">
                <a:solidFill>
                  <a:schemeClr val="tx1"/>
                </a:solidFill>
              </a:rPr>
              <a:t>most appropriate management </a:t>
            </a:r>
            <a:r>
              <a:rPr lang="en-GB" dirty="0">
                <a:solidFill>
                  <a:srgbClr val="000000"/>
                </a:solidFill>
              </a:rPr>
              <a:t>of this patient?</a:t>
            </a:r>
          </a:p>
          <a:p>
            <a:endParaRPr lang="en-GB" dirty="0">
              <a:solidFill>
                <a:srgbClr val="000000"/>
              </a:solidFill>
            </a:endParaRPr>
          </a:p>
          <a:p>
            <a:r>
              <a:rPr lang="en-GB" b="1" dirty="0">
                <a:solidFill>
                  <a:srgbClr val="000000"/>
                </a:solidFill>
              </a:rPr>
              <a:t>Oral prednisolone and </a:t>
            </a:r>
            <a:r>
              <a:rPr lang="en-GB" b="1" u="sng" dirty="0">
                <a:solidFill>
                  <a:srgbClr val="000000"/>
                </a:solidFill>
              </a:rPr>
              <a:t>eye protection</a:t>
            </a:r>
          </a:p>
        </p:txBody>
      </p:sp>
    </p:spTree>
    <p:extLst>
      <p:ext uri="{BB962C8B-B14F-4D97-AF65-F5344CB8AC3E}">
        <p14:creationId xmlns:p14="http://schemas.microsoft.com/office/powerpoint/2010/main" val="27104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Ptosis and Eye Palsies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78-year-old man presents to his GP with worsening double vision. He reports that this has been going on for a few months now, and it is constant. He has also been suffering from headaches.</a:t>
            </a:r>
          </a:p>
          <a:p>
            <a:r>
              <a:rPr lang="en-GB" dirty="0">
                <a:solidFill>
                  <a:srgbClr val="000000"/>
                </a:solidFill>
              </a:rPr>
              <a:t>He has a 40-year pack history, drinks around 15 units of alcohol per week, but no PMHx of note. On examination, his left pupil is miotic and the eyelid is drooping, and the left side of his face is sweating less than the right.</a:t>
            </a:r>
          </a:p>
          <a:p>
            <a:r>
              <a:rPr lang="en-GB" dirty="0">
                <a:solidFill>
                  <a:srgbClr val="000000"/>
                </a:solidFill>
              </a:rPr>
              <a:t>What is the most likely cause of his symptoms?</a:t>
            </a:r>
          </a:p>
        </p:txBody>
      </p:sp>
    </p:spTree>
    <p:extLst>
      <p:ext uri="{BB962C8B-B14F-4D97-AF65-F5344CB8AC3E}">
        <p14:creationId xmlns:p14="http://schemas.microsoft.com/office/powerpoint/2010/main" val="352477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Ptosis and Eye Palsies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E9DB4E24-1B1E-4A87-B63F-B7F0CB7688DE}"/>
              </a:ext>
            </a:extLst>
          </p:cNvPr>
          <p:cNvGraphicFramePr>
            <a:graphicFrameLocks/>
          </p:cNvGraphicFramePr>
          <p:nvPr>
            <p:extLst>
              <p:ext uri="{D42A27DB-BD31-4B8C-83A1-F6EECF244321}">
                <p14:modId xmlns:p14="http://schemas.microsoft.com/office/powerpoint/2010/main" val="2753137774"/>
              </p:ext>
            </p:extLst>
          </p:nvPr>
        </p:nvGraphicFramePr>
        <p:xfrm>
          <a:off x="284086" y="1845734"/>
          <a:ext cx="11762912" cy="4150360"/>
        </p:xfrm>
        <a:graphic>
          <a:graphicData uri="http://schemas.openxmlformats.org/drawingml/2006/table">
            <a:tbl>
              <a:tblPr firstRow="1" bandRow="1">
                <a:tableStyleId>{5C22544A-7EE6-4342-B048-85BDC9FD1C3A}</a:tableStyleId>
              </a:tblPr>
              <a:tblGrid>
                <a:gridCol w="1344351">
                  <a:extLst>
                    <a:ext uri="{9D8B030D-6E8A-4147-A177-3AD203B41FA5}">
                      <a16:colId xmlns:a16="http://schemas.microsoft.com/office/drawing/2014/main" val="2379142525"/>
                    </a:ext>
                  </a:extLst>
                </a:gridCol>
                <a:gridCol w="2916930">
                  <a:extLst>
                    <a:ext uri="{9D8B030D-6E8A-4147-A177-3AD203B41FA5}">
                      <a16:colId xmlns:a16="http://schemas.microsoft.com/office/drawing/2014/main" val="1102607182"/>
                    </a:ext>
                  </a:extLst>
                </a:gridCol>
                <a:gridCol w="2607573">
                  <a:extLst>
                    <a:ext uri="{9D8B030D-6E8A-4147-A177-3AD203B41FA5}">
                      <a16:colId xmlns:a16="http://schemas.microsoft.com/office/drawing/2014/main" val="862530321"/>
                    </a:ext>
                  </a:extLst>
                </a:gridCol>
                <a:gridCol w="2698817">
                  <a:extLst>
                    <a:ext uri="{9D8B030D-6E8A-4147-A177-3AD203B41FA5}">
                      <a16:colId xmlns:a16="http://schemas.microsoft.com/office/drawing/2014/main" val="4274301026"/>
                    </a:ext>
                  </a:extLst>
                </a:gridCol>
                <a:gridCol w="2195241">
                  <a:extLst>
                    <a:ext uri="{9D8B030D-6E8A-4147-A177-3AD203B41FA5}">
                      <a16:colId xmlns:a16="http://schemas.microsoft.com/office/drawing/2014/main" val="2384983588"/>
                    </a:ext>
                  </a:extLst>
                </a:gridCol>
              </a:tblGrid>
              <a:tr h="370840">
                <a:tc>
                  <a:txBody>
                    <a:bodyPr/>
                    <a:lstStyle/>
                    <a:p>
                      <a:r>
                        <a:rPr lang="en-GB" sz="1400" dirty="0"/>
                        <a:t>Type</a:t>
                      </a:r>
                    </a:p>
                  </a:txBody>
                  <a:tcPr/>
                </a:tc>
                <a:tc>
                  <a:txBody>
                    <a:bodyPr/>
                    <a:lstStyle/>
                    <a:p>
                      <a:r>
                        <a:rPr lang="en-GB" sz="1400" dirty="0"/>
                        <a:t>Symptoms and signs</a:t>
                      </a:r>
                    </a:p>
                  </a:txBody>
                  <a:tcPr/>
                </a:tc>
                <a:tc>
                  <a:txBody>
                    <a:bodyPr/>
                    <a:lstStyle/>
                    <a:p>
                      <a:r>
                        <a:rPr lang="en-GB" sz="1400" dirty="0"/>
                        <a:t>Causes</a:t>
                      </a:r>
                    </a:p>
                  </a:txBody>
                  <a:tcPr/>
                </a:tc>
                <a:tc>
                  <a:txBody>
                    <a:bodyPr/>
                    <a:lstStyle/>
                    <a:p>
                      <a:r>
                        <a:rPr lang="en-GB" sz="1400" dirty="0"/>
                        <a:t>Treatment</a:t>
                      </a:r>
                    </a:p>
                  </a:txBody>
                  <a:tcPr/>
                </a:tc>
                <a:tc>
                  <a:txBody>
                    <a:bodyPr/>
                    <a:lstStyle/>
                    <a:p>
                      <a:r>
                        <a:rPr lang="en-GB" sz="1400" dirty="0"/>
                        <a:t>Main point</a:t>
                      </a:r>
                    </a:p>
                  </a:txBody>
                  <a:tcPr/>
                </a:tc>
                <a:extLst>
                  <a:ext uri="{0D108BD9-81ED-4DB2-BD59-A6C34878D82A}">
                    <a16:rowId xmlns:a16="http://schemas.microsoft.com/office/drawing/2014/main" val="1935987819"/>
                  </a:ext>
                </a:extLst>
              </a:tr>
              <a:tr h="370840">
                <a:tc>
                  <a:txBody>
                    <a:bodyPr/>
                    <a:lstStyle/>
                    <a:p>
                      <a:r>
                        <a:rPr lang="en-GB" sz="1400" dirty="0"/>
                        <a:t>Oculomotor palsy</a:t>
                      </a:r>
                    </a:p>
                  </a:txBody>
                  <a:tcPr/>
                </a:tc>
                <a:tc>
                  <a:txBody>
                    <a:bodyPr/>
                    <a:lstStyle/>
                    <a:p>
                      <a:pPr marL="285750" indent="-285750">
                        <a:buFont typeface="Arial" panose="020B0604020202020204" pitchFamily="34" charset="0"/>
                        <a:buChar char="•"/>
                      </a:pPr>
                      <a:r>
                        <a:rPr lang="en-GB" sz="1400" dirty="0"/>
                        <a:t>Eye down and out</a:t>
                      </a:r>
                    </a:p>
                    <a:p>
                      <a:pPr marL="285750" indent="-285750">
                        <a:buFont typeface="Arial" panose="020B0604020202020204" pitchFamily="34" charset="0"/>
                        <a:buChar char="•"/>
                      </a:pPr>
                      <a:r>
                        <a:rPr lang="en-GB" sz="1400" dirty="0"/>
                        <a:t>Ptosis</a:t>
                      </a:r>
                    </a:p>
                    <a:p>
                      <a:pPr marL="285750" indent="-285750">
                        <a:buFont typeface="Arial" panose="020B0604020202020204" pitchFamily="34" charset="0"/>
                        <a:buChar char="•"/>
                      </a:pPr>
                      <a:r>
                        <a:rPr lang="en-GB" sz="1400" dirty="0"/>
                        <a:t>Dilated pupil</a:t>
                      </a:r>
                    </a:p>
                  </a:txBody>
                  <a:tcPr/>
                </a:tc>
                <a:tc>
                  <a:txBody>
                    <a:bodyPr/>
                    <a:lstStyle/>
                    <a:p>
                      <a:pPr marL="285750" indent="-285750">
                        <a:buFont typeface="Arial" panose="020B0604020202020204" pitchFamily="34" charset="0"/>
                        <a:buChar char="•"/>
                      </a:pPr>
                      <a:r>
                        <a:rPr lang="en-GB" sz="1400" b="0" dirty="0"/>
                        <a:t>Aneurysm</a:t>
                      </a:r>
                    </a:p>
                    <a:p>
                      <a:pPr marL="285750" indent="-285750">
                        <a:buFont typeface="Arial" panose="020B0604020202020204" pitchFamily="34" charset="0"/>
                        <a:buChar char="•"/>
                      </a:pPr>
                      <a:r>
                        <a:rPr lang="en-GB" sz="1400" b="0" dirty="0"/>
                        <a:t>Cavernous sinus thrombosis</a:t>
                      </a:r>
                    </a:p>
                    <a:p>
                      <a:pPr marL="285750" indent="-285750">
                        <a:buFont typeface="Arial" panose="020B0604020202020204" pitchFamily="34" charset="0"/>
                        <a:buChar char="•"/>
                      </a:pPr>
                      <a:r>
                        <a:rPr lang="en-GB" sz="1400" b="0" dirty="0"/>
                        <a:t>Tumour</a:t>
                      </a:r>
                    </a:p>
                    <a:p>
                      <a:pPr marL="285750" indent="-285750">
                        <a:buFont typeface="Arial" panose="020B0604020202020204" pitchFamily="34" charset="0"/>
                        <a:buChar char="•"/>
                      </a:pPr>
                      <a:r>
                        <a:rPr lang="en-GB" sz="1400" b="0" dirty="0"/>
                        <a:t>Trauma </a:t>
                      </a:r>
                    </a:p>
                  </a:txBody>
                  <a:tcPr/>
                </a:tc>
                <a:tc>
                  <a:txBody>
                    <a:bodyPr/>
                    <a:lstStyle/>
                    <a:p>
                      <a:pPr marL="285750" indent="-285750">
                        <a:buFont typeface="Arial" panose="020B0604020202020204" pitchFamily="34" charset="0"/>
                        <a:buChar char="•"/>
                      </a:pPr>
                      <a:r>
                        <a:rPr lang="en-GB" sz="1400" b="0" dirty="0"/>
                        <a:t>Find underlying cause and remove it</a:t>
                      </a:r>
                    </a:p>
                    <a:p>
                      <a:pPr marL="285750" indent="-285750">
                        <a:buFont typeface="Arial" panose="020B0604020202020204" pitchFamily="34" charset="0"/>
                        <a:buChar char="•"/>
                      </a:pPr>
                      <a:r>
                        <a:rPr lang="en-GB" sz="1400" b="0" dirty="0"/>
                        <a:t>If </a:t>
                      </a:r>
                      <a:r>
                        <a:rPr lang="en-GB" sz="1400" b="0" dirty="0" err="1"/>
                        <a:t>sx</a:t>
                      </a:r>
                      <a:r>
                        <a:rPr lang="en-GB" sz="1400" b="0" dirty="0"/>
                        <a:t> persist, consider strabismus surgery</a:t>
                      </a:r>
                    </a:p>
                  </a:txBody>
                  <a:tcPr/>
                </a:tc>
                <a:tc>
                  <a:txBody>
                    <a:bodyPr/>
                    <a:lstStyle/>
                    <a:p>
                      <a:r>
                        <a:rPr lang="en-GB" sz="1400" b="0" dirty="0"/>
                        <a:t>Eye down and out, </a:t>
                      </a:r>
                      <a:r>
                        <a:rPr lang="en-GB" sz="1400" b="1" dirty="0"/>
                        <a:t>dilated pupil</a:t>
                      </a:r>
                      <a:endParaRPr lang="en-GB" sz="1400" b="0" dirty="0"/>
                    </a:p>
                  </a:txBody>
                  <a:tcPr/>
                </a:tc>
                <a:extLst>
                  <a:ext uri="{0D108BD9-81ED-4DB2-BD59-A6C34878D82A}">
                    <a16:rowId xmlns:a16="http://schemas.microsoft.com/office/drawing/2014/main" val="1173391606"/>
                  </a:ext>
                </a:extLst>
              </a:tr>
              <a:tr h="370840">
                <a:tc>
                  <a:txBody>
                    <a:bodyPr/>
                    <a:lstStyle/>
                    <a:p>
                      <a:r>
                        <a:rPr lang="en-GB" sz="1400" dirty="0"/>
                        <a:t>Horner’s syndrome</a:t>
                      </a:r>
                    </a:p>
                  </a:txBody>
                  <a:tcPr/>
                </a:tc>
                <a:tc>
                  <a:txBody>
                    <a:bodyPr/>
                    <a:lstStyle/>
                    <a:p>
                      <a:pPr marL="285750" indent="-285750">
                        <a:buFont typeface="Arial" panose="020B0604020202020204" pitchFamily="34" charset="0"/>
                        <a:buChar char="•"/>
                      </a:pPr>
                      <a:r>
                        <a:rPr lang="en-GB" sz="1400" dirty="0"/>
                        <a:t>Ptosis</a:t>
                      </a:r>
                    </a:p>
                    <a:p>
                      <a:pPr marL="285750" indent="-285750">
                        <a:buFont typeface="Arial" panose="020B0604020202020204" pitchFamily="34" charset="0"/>
                        <a:buChar char="•"/>
                      </a:pPr>
                      <a:r>
                        <a:rPr lang="en-GB" sz="1400" dirty="0"/>
                        <a:t>Constricted pupil (reactive)</a:t>
                      </a:r>
                    </a:p>
                    <a:p>
                      <a:pPr marL="285750" indent="-285750">
                        <a:buFont typeface="Arial" panose="020B0604020202020204" pitchFamily="34" charset="0"/>
                        <a:buChar char="•"/>
                      </a:pPr>
                      <a:r>
                        <a:rPr lang="en-GB" sz="1400" dirty="0" err="1"/>
                        <a:t>ILx</a:t>
                      </a:r>
                      <a:r>
                        <a:rPr lang="en-GB" sz="1400" dirty="0"/>
                        <a:t> facial anhidrosis</a:t>
                      </a:r>
                    </a:p>
                    <a:p>
                      <a:pPr marL="285750" indent="-285750">
                        <a:buFont typeface="Arial" panose="020B0604020202020204" pitchFamily="34" charset="0"/>
                        <a:buChar char="•"/>
                      </a:pPr>
                      <a:r>
                        <a:rPr lang="en-GB" sz="1400" dirty="0"/>
                        <a:t>Headaches</a:t>
                      </a:r>
                    </a:p>
                    <a:p>
                      <a:pPr marL="285750" indent="-285750">
                        <a:buFont typeface="Arial" panose="020B0604020202020204" pitchFamily="34" charset="0"/>
                        <a:buChar char="•"/>
                      </a:pPr>
                      <a:r>
                        <a:rPr lang="en-GB" sz="1400" dirty="0"/>
                        <a:t>Eye does not dilate with cocaine, but does with tropicamide</a:t>
                      </a:r>
                    </a:p>
                  </a:txBody>
                  <a:tcPr/>
                </a:tc>
                <a:tc>
                  <a:txBody>
                    <a:bodyPr/>
                    <a:lstStyle/>
                    <a:p>
                      <a:pPr marL="285750" indent="-285750">
                        <a:buFont typeface="Arial" panose="020B0604020202020204" pitchFamily="34" charset="0"/>
                        <a:buChar char="•"/>
                      </a:pPr>
                      <a:r>
                        <a:rPr lang="en-GB" sz="1400" b="0" dirty="0"/>
                        <a:t>Pancoast tumour</a:t>
                      </a:r>
                    </a:p>
                    <a:p>
                      <a:pPr marL="285750" indent="-285750">
                        <a:buFont typeface="Arial" panose="020B0604020202020204" pitchFamily="34" charset="0"/>
                        <a:buChar char="•"/>
                      </a:pPr>
                      <a:r>
                        <a:rPr lang="en-GB" sz="1400" b="0" dirty="0"/>
                        <a:t>Internal carotid/cavernous sinus aneurysm</a:t>
                      </a:r>
                    </a:p>
                    <a:p>
                      <a:pPr marL="285750" indent="-285750">
                        <a:buFont typeface="Arial" panose="020B0604020202020204" pitchFamily="34" charset="0"/>
                        <a:buChar char="•"/>
                      </a:pPr>
                      <a:r>
                        <a:rPr lang="en-GB" sz="1400" b="0" dirty="0"/>
                        <a:t>Brainstem/cervical lesions</a:t>
                      </a:r>
                    </a:p>
                  </a:txBody>
                  <a:tcPr/>
                </a:tc>
                <a:tc>
                  <a:txBody>
                    <a:bodyPr/>
                    <a:lstStyle/>
                    <a:p>
                      <a:pPr marL="285750" indent="-285750">
                        <a:buFont typeface="Arial" panose="020B0604020202020204" pitchFamily="34" charset="0"/>
                        <a:buChar char="•"/>
                      </a:pPr>
                      <a:r>
                        <a:rPr lang="en-GB" sz="1400" b="0" dirty="0"/>
                        <a:t>Find and treat underlying cause</a:t>
                      </a:r>
                    </a:p>
                  </a:txBody>
                  <a:tcPr/>
                </a:tc>
                <a:tc>
                  <a:txBody>
                    <a:bodyPr/>
                    <a:lstStyle/>
                    <a:p>
                      <a:r>
                        <a:rPr lang="en-GB" sz="1400" b="1" dirty="0"/>
                        <a:t>Pay attention to PMHx, headaches and anhidrosis (constricted pupil!)</a:t>
                      </a:r>
                    </a:p>
                  </a:txBody>
                  <a:tcPr/>
                </a:tc>
                <a:extLst>
                  <a:ext uri="{0D108BD9-81ED-4DB2-BD59-A6C34878D82A}">
                    <a16:rowId xmlns:a16="http://schemas.microsoft.com/office/drawing/2014/main" val="376952532"/>
                  </a:ext>
                </a:extLst>
              </a:tr>
              <a:tr h="370840">
                <a:tc>
                  <a:txBody>
                    <a:bodyPr/>
                    <a:lstStyle/>
                    <a:p>
                      <a:r>
                        <a:rPr lang="en-GB" sz="1400" dirty="0"/>
                        <a:t>Weber syndrome</a:t>
                      </a:r>
                    </a:p>
                  </a:txBody>
                  <a:tcPr/>
                </a:tc>
                <a:tc>
                  <a:txBody>
                    <a:bodyPr/>
                    <a:lstStyle/>
                    <a:p>
                      <a:pPr marL="285750" indent="-285750">
                        <a:buFont typeface="Arial" panose="020B0604020202020204" pitchFamily="34" charset="0"/>
                        <a:buChar char="•"/>
                      </a:pPr>
                      <a:r>
                        <a:rPr lang="en-GB" sz="1400" dirty="0"/>
                        <a:t>A form of oculomotor palsy (</a:t>
                      </a:r>
                      <a:r>
                        <a:rPr lang="en-GB" sz="1400" dirty="0" err="1"/>
                        <a:t>ILx</a:t>
                      </a:r>
                      <a:r>
                        <a:rPr lang="en-GB" sz="1400" dirty="0"/>
                        <a:t>) </a:t>
                      </a:r>
                    </a:p>
                    <a:p>
                      <a:pPr marL="285750" indent="-285750">
                        <a:buFont typeface="Arial" panose="020B0604020202020204" pitchFamily="34" charset="0"/>
                        <a:buChar char="•"/>
                      </a:pPr>
                      <a:r>
                        <a:rPr lang="en-GB" sz="1400" dirty="0" err="1"/>
                        <a:t>CLx</a:t>
                      </a:r>
                      <a:r>
                        <a:rPr lang="en-GB" sz="1400" dirty="0"/>
                        <a:t> hemiplegia</a:t>
                      </a:r>
                    </a:p>
                  </a:txBody>
                  <a:tcPr/>
                </a:tc>
                <a:tc>
                  <a:txBody>
                    <a:bodyPr/>
                    <a:lstStyle/>
                    <a:p>
                      <a:pPr marL="285750" indent="-285750">
                        <a:buFont typeface="Arial" panose="020B0604020202020204" pitchFamily="34" charset="0"/>
                        <a:buChar char="•"/>
                      </a:pPr>
                      <a:r>
                        <a:rPr lang="en-GB" sz="1400" dirty="0"/>
                        <a:t>Mid</a:t>
                      </a:r>
                      <a:r>
                        <a:rPr lang="en-GB" sz="1400" u="sng" dirty="0"/>
                        <a:t>b</a:t>
                      </a:r>
                      <a:r>
                        <a:rPr lang="en-GB" sz="1400" dirty="0"/>
                        <a:t>rain stroke</a:t>
                      </a:r>
                    </a:p>
                  </a:txBody>
                  <a:tcPr/>
                </a:tc>
                <a:tc>
                  <a:txBody>
                    <a:bodyPr/>
                    <a:lstStyle/>
                    <a:p>
                      <a:pPr marL="285750" indent="-285750">
                        <a:buFont typeface="Arial" panose="020B0604020202020204" pitchFamily="34" charset="0"/>
                        <a:buChar char="•"/>
                      </a:pPr>
                      <a:r>
                        <a:rPr lang="en-GB" sz="1400" dirty="0"/>
                        <a:t>As for stroke</a:t>
                      </a:r>
                    </a:p>
                  </a:txBody>
                  <a:tcPr/>
                </a:tc>
                <a:tc>
                  <a:txBody>
                    <a:bodyPr/>
                    <a:lstStyle/>
                    <a:p>
                      <a:r>
                        <a:rPr lang="en-GB" sz="1400" b="1" dirty="0" err="1"/>
                        <a:t>CLx</a:t>
                      </a:r>
                      <a:r>
                        <a:rPr lang="en-GB" sz="1400" b="1" dirty="0"/>
                        <a:t> hemiplegia</a:t>
                      </a:r>
                    </a:p>
                  </a:txBody>
                  <a:tcPr/>
                </a:tc>
                <a:extLst>
                  <a:ext uri="{0D108BD9-81ED-4DB2-BD59-A6C34878D82A}">
                    <a16:rowId xmlns:a16="http://schemas.microsoft.com/office/drawing/2014/main" val="3004112673"/>
                  </a:ext>
                </a:extLst>
              </a:tr>
              <a:tr h="370840">
                <a:tc>
                  <a:txBody>
                    <a:bodyPr/>
                    <a:lstStyle/>
                    <a:p>
                      <a:r>
                        <a:rPr lang="en-GB" sz="1400" dirty="0"/>
                        <a:t>Wallenberg syndrome</a:t>
                      </a:r>
                    </a:p>
                  </a:txBody>
                  <a:tcPr/>
                </a:tc>
                <a:tc>
                  <a:txBody>
                    <a:bodyPr/>
                    <a:lstStyle/>
                    <a:p>
                      <a:pPr marL="285750" indent="-285750">
                        <a:buFont typeface="Arial" panose="020B0604020202020204" pitchFamily="34" charset="0"/>
                        <a:buChar char="•"/>
                      </a:pPr>
                      <a:r>
                        <a:rPr lang="en-GB" sz="1400" dirty="0"/>
                        <a:t>Can cause Horner’s syndrome</a:t>
                      </a:r>
                    </a:p>
                    <a:p>
                      <a:pPr marL="285750" indent="-285750">
                        <a:buFont typeface="Arial" panose="020B0604020202020204" pitchFamily="34" charset="0"/>
                        <a:buChar char="•"/>
                      </a:pPr>
                      <a:r>
                        <a:rPr lang="en-GB" sz="1400" dirty="0" err="1"/>
                        <a:t>ILx</a:t>
                      </a:r>
                      <a:r>
                        <a:rPr lang="en-GB" sz="1400" dirty="0"/>
                        <a:t> nystagmus, facial numbness</a:t>
                      </a:r>
                    </a:p>
                    <a:p>
                      <a:pPr marL="285750" indent="-285750">
                        <a:buFont typeface="Arial" panose="020B0604020202020204" pitchFamily="34" charset="0"/>
                        <a:buChar char="•"/>
                      </a:pPr>
                      <a:r>
                        <a:rPr lang="en-GB" sz="1400" dirty="0" err="1"/>
                        <a:t>CLx</a:t>
                      </a:r>
                      <a:r>
                        <a:rPr lang="en-GB" sz="1400" dirty="0"/>
                        <a:t> sensory loss</a:t>
                      </a:r>
                    </a:p>
                    <a:p>
                      <a:pPr marL="285750" indent="-285750">
                        <a:buFont typeface="Arial" panose="020B0604020202020204" pitchFamily="34" charset="0"/>
                        <a:buChar char="•"/>
                      </a:pPr>
                      <a:r>
                        <a:rPr lang="en-GB" sz="1400" dirty="0"/>
                        <a:t>Dysphagia, ataxia</a:t>
                      </a:r>
                    </a:p>
                  </a:txBody>
                  <a:tcPr/>
                </a:tc>
                <a:tc>
                  <a:txBody>
                    <a:bodyPr/>
                    <a:lstStyle/>
                    <a:p>
                      <a:pPr marL="285750" indent="-285750">
                        <a:buFont typeface="Arial" panose="020B0604020202020204" pitchFamily="34" charset="0"/>
                        <a:buChar char="•"/>
                      </a:pPr>
                      <a:r>
                        <a:rPr lang="en-GB" sz="1400" dirty="0"/>
                        <a:t>Medu</a:t>
                      </a:r>
                      <a:r>
                        <a:rPr lang="en-GB" sz="1400" u="sng" dirty="0"/>
                        <a:t>ll</a:t>
                      </a:r>
                      <a:r>
                        <a:rPr lang="en-GB" sz="1400" u="none" dirty="0"/>
                        <a:t>ary stroke (Lateral medullary syndrome)</a:t>
                      </a:r>
                    </a:p>
                    <a:p>
                      <a:pPr marL="285750" indent="-285750">
                        <a:buFont typeface="Arial" panose="020B0604020202020204" pitchFamily="34" charset="0"/>
                        <a:buChar char="•"/>
                      </a:pPr>
                      <a:r>
                        <a:rPr lang="en-GB" sz="1400" u="none" dirty="0"/>
                        <a:t>From posterior inferior cerebellar artery</a:t>
                      </a:r>
                      <a:endParaRPr lang="en-GB" sz="1400" dirty="0"/>
                    </a:p>
                  </a:txBody>
                  <a:tcPr/>
                </a:tc>
                <a:tc>
                  <a:txBody>
                    <a:bodyPr/>
                    <a:lstStyle/>
                    <a:p>
                      <a:pPr marL="285750" indent="-285750">
                        <a:buFont typeface="Arial" panose="020B0604020202020204" pitchFamily="34" charset="0"/>
                        <a:buChar char="•"/>
                      </a:pPr>
                      <a:r>
                        <a:rPr lang="en-GB" sz="1400" dirty="0"/>
                        <a:t>As for stroke</a:t>
                      </a:r>
                    </a:p>
                  </a:txBody>
                  <a:tcPr/>
                </a:tc>
                <a:tc>
                  <a:txBody>
                    <a:bodyPr/>
                    <a:lstStyle/>
                    <a:p>
                      <a:r>
                        <a:rPr lang="en-GB" sz="1400" b="1" dirty="0"/>
                        <a:t>Widespread neuro symptoms with Horner’s</a:t>
                      </a:r>
                    </a:p>
                  </a:txBody>
                  <a:tcPr/>
                </a:tc>
                <a:extLst>
                  <a:ext uri="{0D108BD9-81ED-4DB2-BD59-A6C34878D82A}">
                    <a16:rowId xmlns:a16="http://schemas.microsoft.com/office/drawing/2014/main" val="2705985054"/>
                  </a:ext>
                </a:extLst>
              </a:tr>
            </a:tbl>
          </a:graphicData>
        </a:graphic>
      </p:graphicFrame>
    </p:spTree>
    <p:extLst>
      <p:ext uri="{BB962C8B-B14F-4D97-AF65-F5344CB8AC3E}">
        <p14:creationId xmlns:p14="http://schemas.microsoft.com/office/powerpoint/2010/main" val="20777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Ptosis and Eye Palsies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r>
              <a:rPr lang="en-GB" dirty="0">
                <a:solidFill>
                  <a:srgbClr val="000000"/>
                </a:solidFill>
              </a:rPr>
              <a:t>A </a:t>
            </a:r>
            <a:r>
              <a:rPr lang="en-GB" dirty="0">
                <a:solidFill>
                  <a:schemeClr val="tx1"/>
                </a:solidFill>
              </a:rPr>
              <a:t>78-year-old man </a:t>
            </a:r>
            <a:r>
              <a:rPr lang="en-GB" dirty="0">
                <a:solidFill>
                  <a:srgbClr val="000000"/>
                </a:solidFill>
              </a:rPr>
              <a:t>presents to his GP with worsening </a:t>
            </a:r>
            <a:r>
              <a:rPr lang="en-GB" dirty="0">
                <a:solidFill>
                  <a:schemeClr val="tx1"/>
                </a:solidFill>
              </a:rPr>
              <a:t>double vision</a:t>
            </a:r>
            <a:r>
              <a:rPr lang="en-GB" dirty="0">
                <a:solidFill>
                  <a:srgbClr val="000000"/>
                </a:solidFill>
              </a:rPr>
              <a:t>. He reports that this has been going on for a </a:t>
            </a:r>
            <a:r>
              <a:rPr lang="en-GB" dirty="0">
                <a:solidFill>
                  <a:schemeClr val="tx1"/>
                </a:solidFill>
              </a:rPr>
              <a:t>few months</a:t>
            </a:r>
            <a:r>
              <a:rPr lang="en-GB" dirty="0">
                <a:solidFill>
                  <a:srgbClr val="000000"/>
                </a:solidFill>
              </a:rPr>
              <a:t> now, and it is </a:t>
            </a:r>
            <a:r>
              <a:rPr lang="en-GB" dirty="0">
                <a:solidFill>
                  <a:schemeClr val="tx1"/>
                </a:solidFill>
              </a:rPr>
              <a:t>constant</a:t>
            </a:r>
            <a:r>
              <a:rPr lang="en-GB" dirty="0">
                <a:solidFill>
                  <a:srgbClr val="000000"/>
                </a:solidFill>
              </a:rPr>
              <a:t>. He has also been suffering from </a:t>
            </a:r>
            <a:r>
              <a:rPr lang="en-GB" dirty="0">
                <a:solidFill>
                  <a:schemeClr val="tx1"/>
                </a:solidFill>
              </a:rPr>
              <a:t>headaches</a:t>
            </a:r>
            <a:r>
              <a:rPr lang="en-GB" dirty="0">
                <a:solidFill>
                  <a:srgbClr val="000000"/>
                </a:solidFill>
              </a:rPr>
              <a:t>.</a:t>
            </a:r>
          </a:p>
          <a:p>
            <a:r>
              <a:rPr lang="en-GB" dirty="0">
                <a:solidFill>
                  <a:srgbClr val="000000"/>
                </a:solidFill>
              </a:rPr>
              <a:t>He has a </a:t>
            </a:r>
            <a:r>
              <a:rPr lang="en-GB" dirty="0">
                <a:solidFill>
                  <a:schemeClr val="tx1"/>
                </a:solidFill>
              </a:rPr>
              <a:t>40-year pack history</a:t>
            </a:r>
            <a:r>
              <a:rPr lang="en-GB" dirty="0">
                <a:solidFill>
                  <a:srgbClr val="000000"/>
                </a:solidFill>
              </a:rPr>
              <a:t>, drinks around 15 units of alcohol per week, but no PMHx of note. On examination, his left pupil is </a:t>
            </a:r>
            <a:r>
              <a:rPr lang="en-GB" dirty="0">
                <a:solidFill>
                  <a:schemeClr val="tx1"/>
                </a:solidFill>
              </a:rPr>
              <a:t>miotic</a:t>
            </a:r>
            <a:r>
              <a:rPr lang="en-GB" dirty="0">
                <a:solidFill>
                  <a:srgbClr val="000000"/>
                </a:solidFill>
              </a:rPr>
              <a:t> and the </a:t>
            </a:r>
            <a:r>
              <a:rPr lang="en-GB" dirty="0">
                <a:solidFill>
                  <a:schemeClr val="tx1"/>
                </a:solidFill>
              </a:rPr>
              <a:t>eyelid is drooping</a:t>
            </a:r>
            <a:r>
              <a:rPr lang="en-GB" dirty="0">
                <a:solidFill>
                  <a:srgbClr val="000000"/>
                </a:solidFill>
              </a:rPr>
              <a:t>, and the left side of his face is </a:t>
            </a:r>
            <a:r>
              <a:rPr lang="en-GB" dirty="0">
                <a:solidFill>
                  <a:schemeClr val="tx1"/>
                </a:solidFill>
              </a:rPr>
              <a:t>sweating less </a:t>
            </a:r>
            <a:r>
              <a:rPr lang="en-GB" dirty="0">
                <a:solidFill>
                  <a:srgbClr val="000000"/>
                </a:solidFill>
              </a:rPr>
              <a:t>than the right.</a:t>
            </a:r>
          </a:p>
          <a:p>
            <a:r>
              <a:rPr lang="en-GB" dirty="0">
                <a:solidFill>
                  <a:srgbClr val="000000"/>
                </a:solidFill>
              </a:rPr>
              <a:t>What is the most likely cause of his symptoms?</a:t>
            </a:r>
          </a:p>
          <a:p>
            <a:endParaRPr lang="en-GB" dirty="0">
              <a:solidFill>
                <a:srgbClr val="000000"/>
              </a:solidFill>
            </a:endParaRPr>
          </a:p>
          <a:p>
            <a:r>
              <a:rPr lang="en-GB" b="1" dirty="0">
                <a:solidFill>
                  <a:srgbClr val="000000"/>
                </a:solidFill>
              </a:rPr>
              <a:t>Pancoast tumour</a:t>
            </a:r>
          </a:p>
        </p:txBody>
      </p:sp>
    </p:spTree>
    <p:extLst>
      <p:ext uri="{BB962C8B-B14F-4D97-AF65-F5344CB8AC3E}">
        <p14:creationId xmlns:p14="http://schemas.microsoft.com/office/powerpoint/2010/main" val="362302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Spinal cord lesions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4E0C471B-B05E-4170-9878-9AD4964587EA}"/>
              </a:ext>
            </a:extLst>
          </p:cNvPr>
          <p:cNvGraphicFramePr>
            <a:graphicFrameLocks/>
          </p:cNvGraphicFramePr>
          <p:nvPr>
            <p:extLst>
              <p:ext uri="{D42A27DB-BD31-4B8C-83A1-F6EECF244321}">
                <p14:modId xmlns:p14="http://schemas.microsoft.com/office/powerpoint/2010/main" val="1910920250"/>
              </p:ext>
            </p:extLst>
          </p:nvPr>
        </p:nvGraphicFramePr>
        <p:xfrm>
          <a:off x="0" y="1737360"/>
          <a:ext cx="12192000" cy="4546600"/>
        </p:xfrm>
        <a:graphic>
          <a:graphicData uri="http://schemas.openxmlformats.org/drawingml/2006/table">
            <a:tbl>
              <a:tblPr firstRow="1" bandRow="1">
                <a:tableStyleId>{5C22544A-7EE6-4342-B048-85BDC9FD1C3A}</a:tableStyleId>
              </a:tblPr>
              <a:tblGrid>
                <a:gridCol w="1633064">
                  <a:extLst>
                    <a:ext uri="{9D8B030D-6E8A-4147-A177-3AD203B41FA5}">
                      <a16:colId xmlns:a16="http://schemas.microsoft.com/office/drawing/2014/main" val="2379142525"/>
                    </a:ext>
                  </a:extLst>
                </a:gridCol>
                <a:gridCol w="2253631">
                  <a:extLst>
                    <a:ext uri="{9D8B030D-6E8A-4147-A177-3AD203B41FA5}">
                      <a16:colId xmlns:a16="http://schemas.microsoft.com/office/drawing/2014/main" val="1102607182"/>
                    </a:ext>
                  </a:extLst>
                </a:gridCol>
                <a:gridCol w="2678227">
                  <a:extLst>
                    <a:ext uri="{9D8B030D-6E8A-4147-A177-3AD203B41FA5}">
                      <a16:colId xmlns:a16="http://schemas.microsoft.com/office/drawing/2014/main" val="2277745542"/>
                    </a:ext>
                  </a:extLst>
                </a:gridCol>
                <a:gridCol w="3546744">
                  <a:extLst>
                    <a:ext uri="{9D8B030D-6E8A-4147-A177-3AD203B41FA5}">
                      <a16:colId xmlns:a16="http://schemas.microsoft.com/office/drawing/2014/main" val="862530321"/>
                    </a:ext>
                  </a:extLst>
                </a:gridCol>
                <a:gridCol w="2080334">
                  <a:extLst>
                    <a:ext uri="{9D8B030D-6E8A-4147-A177-3AD203B41FA5}">
                      <a16:colId xmlns:a16="http://schemas.microsoft.com/office/drawing/2014/main" val="2384983588"/>
                    </a:ext>
                  </a:extLst>
                </a:gridCol>
              </a:tblGrid>
              <a:tr h="370840">
                <a:tc>
                  <a:txBody>
                    <a:bodyPr/>
                    <a:lstStyle/>
                    <a:p>
                      <a:r>
                        <a:rPr lang="en-GB" sz="1400" dirty="0"/>
                        <a:t>Type</a:t>
                      </a:r>
                    </a:p>
                  </a:txBody>
                  <a:tcPr/>
                </a:tc>
                <a:tc>
                  <a:txBody>
                    <a:bodyPr/>
                    <a:lstStyle/>
                    <a:p>
                      <a:r>
                        <a:rPr lang="en-GB" sz="1400" dirty="0"/>
                        <a:t>Cause</a:t>
                      </a:r>
                    </a:p>
                  </a:txBody>
                  <a:tcPr/>
                </a:tc>
                <a:tc>
                  <a:txBody>
                    <a:bodyPr/>
                    <a:lstStyle/>
                    <a:p>
                      <a:r>
                        <a:rPr lang="en-GB" sz="1400" dirty="0"/>
                        <a:t>Motor</a:t>
                      </a:r>
                    </a:p>
                  </a:txBody>
                  <a:tcPr/>
                </a:tc>
                <a:tc>
                  <a:txBody>
                    <a:bodyPr/>
                    <a:lstStyle/>
                    <a:p>
                      <a:r>
                        <a:rPr lang="en-GB" sz="1400" dirty="0"/>
                        <a:t>Sensory</a:t>
                      </a:r>
                    </a:p>
                  </a:txBody>
                  <a:tcPr/>
                </a:tc>
                <a:tc>
                  <a:txBody>
                    <a:bodyPr/>
                    <a:lstStyle/>
                    <a:p>
                      <a:r>
                        <a:rPr lang="en-GB" sz="1400" dirty="0"/>
                        <a:t>Bladder involvement</a:t>
                      </a:r>
                    </a:p>
                  </a:txBody>
                  <a:tcPr/>
                </a:tc>
                <a:extLst>
                  <a:ext uri="{0D108BD9-81ED-4DB2-BD59-A6C34878D82A}">
                    <a16:rowId xmlns:a16="http://schemas.microsoft.com/office/drawing/2014/main" val="1935987819"/>
                  </a:ext>
                </a:extLst>
              </a:tr>
              <a:tr h="370840">
                <a:tc>
                  <a:txBody>
                    <a:bodyPr/>
                    <a:lstStyle/>
                    <a:p>
                      <a:r>
                        <a:rPr lang="en-GB" sz="1400" dirty="0"/>
                        <a:t>Complete</a:t>
                      </a:r>
                    </a:p>
                  </a:txBody>
                  <a:tcPr/>
                </a:tc>
                <a:tc>
                  <a:txBody>
                    <a:bodyPr/>
                    <a:lstStyle/>
                    <a:p>
                      <a:pPr marL="285750" indent="-285750">
                        <a:buFont typeface="Arial" panose="020B0604020202020204" pitchFamily="34" charset="0"/>
                        <a:buChar char="•"/>
                      </a:pPr>
                      <a:r>
                        <a:rPr lang="en-GB" sz="1400" dirty="0"/>
                        <a:t>trauma</a:t>
                      </a:r>
                    </a:p>
                  </a:txBody>
                  <a:tcPr/>
                </a:tc>
                <a:tc>
                  <a:txBody>
                    <a:bodyPr/>
                    <a:lstStyle/>
                    <a:p>
                      <a:pPr marL="285750" indent="-285750">
                        <a:buFont typeface="Arial" panose="020B0604020202020204" pitchFamily="34" charset="0"/>
                        <a:buChar char="•"/>
                      </a:pPr>
                      <a:r>
                        <a:rPr lang="en-GB" sz="1400" dirty="0"/>
                        <a:t>LMN signs at level of injury</a:t>
                      </a:r>
                    </a:p>
                    <a:p>
                      <a:pPr marL="285750" indent="-285750">
                        <a:buFont typeface="Arial" panose="020B0604020202020204" pitchFamily="34" charset="0"/>
                        <a:buChar char="•"/>
                      </a:pPr>
                      <a:r>
                        <a:rPr lang="en-GB" sz="1400" dirty="0"/>
                        <a:t>UMN signs below level of injury</a:t>
                      </a:r>
                    </a:p>
                  </a:txBody>
                  <a:tcPr/>
                </a:tc>
                <a:tc>
                  <a:txBody>
                    <a:bodyPr/>
                    <a:lstStyle/>
                    <a:p>
                      <a:pPr marL="285750" indent="-285750">
                        <a:buFont typeface="Arial" panose="020B0604020202020204" pitchFamily="34" charset="0"/>
                        <a:buChar char="•"/>
                      </a:pPr>
                      <a:r>
                        <a:rPr lang="en-GB" sz="1400" b="1" dirty="0"/>
                        <a:t>Complete loss </a:t>
                      </a:r>
                      <a:r>
                        <a:rPr lang="en-GB" sz="1400" dirty="0"/>
                        <a:t>with sensory level (may be slightly below injury level)</a:t>
                      </a:r>
                    </a:p>
                  </a:txBody>
                  <a:tcPr/>
                </a:tc>
                <a:tc>
                  <a:txBody>
                    <a:bodyPr/>
                    <a:lstStyle/>
                    <a:p>
                      <a:r>
                        <a:rPr lang="en-GB" sz="1400" b="0" dirty="0"/>
                        <a:t>Yes</a:t>
                      </a:r>
                    </a:p>
                  </a:txBody>
                  <a:tcPr/>
                </a:tc>
                <a:extLst>
                  <a:ext uri="{0D108BD9-81ED-4DB2-BD59-A6C34878D82A}">
                    <a16:rowId xmlns:a16="http://schemas.microsoft.com/office/drawing/2014/main" val="1173391606"/>
                  </a:ext>
                </a:extLst>
              </a:tr>
              <a:tr h="370840">
                <a:tc>
                  <a:txBody>
                    <a:bodyPr/>
                    <a:lstStyle/>
                    <a:p>
                      <a:r>
                        <a:rPr lang="en-GB" sz="1400" dirty="0"/>
                        <a:t>Brown-Sequard</a:t>
                      </a:r>
                    </a:p>
                  </a:txBody>
                  <a:tcPr/>
                </a:tc>
                <a:tc>
                  <a:txBody>
                    <a:bodyPr/>
                    <a:lstStyle/>
                    <a:p>
                      <a:pPr marL="285750" indent="-285750">
                        <a:buFont typeface="Arial" panose="020B0604020202020204" pitchFamily="34" charset="0"/>
                        <a:buChar char="•"/>
                      </a:pPr>
                      <a:r>
                        <a:rPr lang="en-GB" sz="1400" dirty="0"/>
                        <a:t>Tumour</a:t>
                      </a:r>
                    </a:p>
                    <a:p>
                      <a:pPr marL="285750" indent="-285750">
                        <a:buFont typeface="Arial" panose="020B0604020202020204" pitchFamily="34" charset="0"/>
                        <a:buChar char="•"/>
                      </a:pPr>
                      <a:r>
                        <a:rPr lang="en-GB" sz="1400" dirty="0"/>
                        <a:t>Trauma</a:t>
                      </a:r>
                    </a:p>
                    <a:p>
                      <a:pPr marL="285750" indent="-285750">
                        <a:buFont typeface="Arial" panose="020B0604020202020204" pitchFamily="34" charset="0"/>
                        <a:buChar char="•"/>
                      </a:pPr>
                      <a:r>
                        <a:rPr lang="en-GB" sz="1400" dirty="0"/>
                        <a:t>Ischaemia</a:t>
                      </a:r>
                    </a:p>
                    <a:p>
                      <a:pPr marL="285750" indent="-285750">
                        <a:buFont typeface="Arial" panose="020B0604020202020204" pitchFamily="34" charset="0"/>
                        <a:buChar char="•"/>
                      </a:pPr>
                      <a:r>
                        <a:rPr lang="en-GB" sz="1400" dirty="0"/>
                        <a:t>infection</a:t>
                      </a:r>
                    </a:p>
                  </a:txBody>
                  <a:tcPr/>
                </a:tc>
                <a:tc>
                  <a:txBody>
                    <a:bodyPr/>
                    <a:lstStyle/>
                    <a:p>
                      <a:pPr marL="285750" indent="-285750">
                        <a:buFont typeface="Arial" panose="020B0604020202020204" pitchFamily="34" charset="0"/>
                        <a:buChar char="•"/>
                      </a:pPr>
                      <a:r>
                        <a:rPr lang="en-GB" sz="1400" dirty="0" err="1"/>
                        <a:t>ILx</a:t>
                      </a:r>
                      <a:r>
                        <a:rPr lang="en-GB" sz="1400" dirty="0"/>
                        <a:t> motor loss (UMN)</a:t>
                      </a:r>
                    </a:p>
                  </a:txBody>
                  <a:tcPr/>
                </a:tc>
                <a:tc>
                  <a:txBody>
                    <a:bodyPr/>
                    <a:lstStyle/>
                    <a:p>
                      <a:pPr marL="285750" indent="-285750">
                        <a:buFont typeface="Arial" panose="020B0604020202020204" pitchFamily="34" charset="0"/>
                        <a:buChar char="•"/>
                      </a:pPr>
                      <a:r>
                        <a:rPr lang="en-GB" sz="1400" dirty="0" err="1"/>
                        <a:t>ILx</a:t>
                      </a:r>
                      <a:r>
                        <a:rPr lang="en-GB" sz="1400" dirty="0"/>
                        <a:t> proprioception loss</a:t>
                      </a:r>
                    </a:p>
                    <a:p>
                      <a:pPr marL="285750" indent="-285750">
                        <a:buFont typeface="Arial" panose="020B0604020202020204" pitchFamily="34" charset="0"/>
                        <a:buChar char="•"/>
                      </a:pPr>
                      <a:r>
                        <a:rPr lang="en-GB" sz="1400" dirty="0" err="1"/>
                        <a:t>CLx</a:t>
                      </a:r>
                      <a:r>
                        <a:rPr lang="en-GB" sz="1400" dirty="0"/>
                        <a:t> spinothalamic loss</a:t>
                      </a:r>
                    </a:p>
                  </a:txBody>
                  <a:tcPr/>
                </a:tc>
                <a:tc>
                  <a:txBody>
                    <a:bodyPr/>
                    <a:lstStyle/>
                    <a:p>
                      <a:r>
                        <a:rPr lang="en-GB" sz="1400" b="0" dirty="0"/>
                        <a:t>Variable</a:t>
                      </a:r>
                    </a:p>
                  </a:txBody>
                  <a:tcPr/>
                </a:tc>
                <a:extLst>
                  <a:ext uri="{0D108BD9-81ED-4DB2-BD59-A6C34878D82A}">
                    <a16:rowId xmlns:a16="http://schemas.microsoft.com/office/drawing/2014/main" val="3004112673"/>
                  </a:ext>
                </a:extLst>
              </a:tr>
              <a:tr h="370840">
                <a:tc>
                  <a:txBody>
                    <a:bodyPr/>
                    <a:lstStyle/>
                    <a:p>
                      <a:r>
                        <a:rPr lang="en-GB" sz="1400" dirty="0"/>
                        <a:t>Central</a:t>
                      </a:r>
                    </a:p>
                  </a:txBody>
                  <a:tcPr/>
                </a:tc>
                <a:tc>
                  <a:txBody>
                    <a:bodyPr/>
                    <a:lstStyle/>
                    <a:p>
                      <a:pPr marL="285750" indent="-285750">
                        <a:buFont typeface="Arial" panose="020B0604020202020204" pitchFamily="34" charset="0"/>
                        <a:buChar char="•"/>
                      </a:pPr>
                      <a:r>
                        <a:rPr lang="en-GB" sz="1400" dirty="0"/>
                        <a:t>Hypertension, ischaemia</a:t>
                      </a:r>
                    </a:p>
                    <a:p>
                      <a:pPr marL="285750" indent="-285750">
                        <a:buFont typeface="Arial" panose="020B0604020202020204" pitchFamily="34" charset="0"/>
                        <a:buChar char="•"/>
                      </a:pPr>
                      <a:r>
                        <a:rPr lang="en-GB" sz="1400" dirty="0"/>
                        <a:t>Syringomyelia </a:t>
                      </a:r>
                    </a:p>
                  </a:txBody>
                  <a:tcPr/>
                </a:tc>
                <a:tc>
                  <a:txBody>
                    <a:bodyPr/>
                    <a:lstStyle/>
                    <a:p>
                      <a:pPr marL="285750" indent="-285750">
                        <a:buFont typeface="Arial" panose="020B0604020202020204" pitchFamily="34" charset="0"/>
                        <a:buChar char="•"/>
                      </a:pPr>
                      <a:r>
                        <a:rPr lang="en-GB" sz="1400" dirty="0"/>
                        <a:t>Weakness and spasticity, especially arms (UMN)</a:t>
                      </a:r>
                    </a:p>
                  </a:txBody>
                  <a:tcPr/>
                </a:tc>
                <a:tc>
                  <a:txBody>
                    <a:bodyPr/>
                    <a:lstStyle/>
                    <a:p>
                      <a:pPr marL="285750" indent="-285750">
                        <a:buFont typeface="Arial" panose="020B0604020202020204" pitchFamily="34" charset="0"/>
                        <a:buChar char="•"/>
                      </a:pPr>
                      <a:r>
                        <a:rPr lang="en-GB" sz="1400" dirty="0"/>
                        <a:t>Cape-like spinothalamic loss, can progress</a:t>
                      </a:r>
                    </a:p>
                    <a:p>
                      <a:pPr marL="285750" indent="-285750">
                        <a:buFont typeface="Arial" panose="020B0604020202020204" pitchFamily="34" charset="0"/>
                        <a:buChar char="•"/>
                      </a:pPr>
                      <a:r>
                        <a:rPr lang="en-GB" sz="1400" dirty="0"/>
                        <a:t>Intact proprioception</a:t>
                      </a:r>
                    </a:p>
                    <a:p>
                      <a:pPr marL="285750" indent="-285750">
                        <a:buFont typeface="Arial" panose="020B0604020202020204" pitchFamily="34" charset="0"/>
                        <a:buChar char="•"/>
                      </a:pPr>
                      <a:r>
                        <a:rPr lang="en-GB" sz="1400" dirty="0"/>
                        <a:t>Arms worse than legs</a:t>
                      </a:r>
                    </a:p>
                  </a:txBody>
                  <a:tcPr/>
                </a:tc>
                <a:tc>
                  <a:txBody>
                    <a:bodyPr/>
                    <a:lstStyle/>
                    <a:p>
                      <a:r>
                        <a:rPr lang="en-GB" sz="1400" b="0" dirty="0"/>
                        <a:t>Variable</a:t>
                      </a:r>
                    </a:p>
                  </a:txBody>
                  <a:tcPr/>
                </a:tc>
                <a:extLst>
                  <a:ext uri="{0D108BD9-81ED-4DB2-BD59-A6C34878D82A}">
                    <a16:rowId xmlns:a16="http://schemas.microsoft.com/office/drawing/2014/main" val="2705985054"/>
                  </a:ext>
                </a:extLst>
              </a:tr>
              <a:tr h="370840">
                <a:tc>
                  <a:txBody>
                    <a:bodyPr/>
                    <a:lstStyle/>
                    <a:p>
                      <a:r>
                        <a:rPr lang="en-GB" sz="1400" dirty="0"/>
                        <a:t>Anterior</a:t>
                      </a:r>
                    </a:p>
                  </a:txBody>
                  <a:tcPr/>
                </a:tc>
                <a:tc>
                  <a:txBody>
                    <a:bodyPr/>
                    <a:lstStyle/>
                    <a:p>
                      <a:pPr marL="285750" indent="-285750">
                        <a:buFont typeface="Arial" panose="020B0604020202020204" pitchFamily="34" charset="0"/>
                        <a:buChar char="•"/>
                      </a:pPr>
                      <a:r>
                        <a:rPr lang="en-GB" sz="1400" dirty="0"/>
                        <a:t>ischaemia</a:t>
                      </a:r>
                    </a:p>
                  </a:txBody>
                  <a:tcPr/>
                </a:tc>
                <a:tc>
                  <a:txBody>
                    <a:bodyPr/>
                    <a:lstStyle/>
                    <a:p>
                      <a:pPr marL="285750" indent="-285750">
                        <a:buFont typeface="Arial" panose="020B0604020202020204" pitchFamily="34" charset="0"/>
                        <a:buChar char="•"/>
                      </a:pPr>
                      <a:r>
                        <a:rPr lang="en-GB" sz="1400" dirty="0" err="1"/>
                        <a:t>BLx</a:t>
                      </a:r>
                      <a:r>
                        <a:rPr lang="en-GB" sz="1400" dirty="0"/>
                        <a:t> motor function loss (UMN)</a:t>
                      </a:r>
                    </a:p>
                  </a:txBody>
                  <a:tcPr/>
                </a:tc>
                <a:tc>
                  <a:txBody>
                    <a:bodyPr/>
                    <a:lstStyle/>
                    <a:p>
                      <a:pPr marL="285750" indent="-285750">
                        <a:buFont typeface="Arial" panose="020B0604020202020204" pitchFamily="34" charset="0"/>
                        <a:buChar char="•"/>
                      </a:pPr>
                      <a:r>
                        <a:rPr lang="en-GB" sz="1400" dirty="0" err="1"/>
                        <a:t>BLx</a:t>
                      </a:r>
                      <a:r>
                        <a:rPr lang="en-GB" sz="1400" dirty="0"/>
                        <a:t> spinothalamic loss</a:t>
                      </a:r>
                    </a:p>
                    <a:p>
                      <a:pPr marL="285750" indent="-285750">
                        <a:buFont typeface="Arial" panose="020B0604020202020204" pitchFamily="34" charset="0"/>
                        <a:buChar char="•"/>
                      </a:pPr>
                      <a:r>
                        <a:rPr lang="en-GB" sz="1400" dirty="0"/>
                        <a:t>Intact proprioception</a:t>
                      </a:r>
                    </a:p>
                  </a:txBody>
                  <a:tcPr/>
                </a:tc>
                <a:tc>
                  <a:txBody>
                    <a:bodyPr/>
                    <a:lstStyle/>
                    <a:p>
                      <a:r>
                        <a:rPr lang="en-GB" sz="1400" b="0" dirty="0"/>
                        <a:t>Variable</a:t>
                      </a:r>
                    </a:p>
                  </a:txBody>
                  <a:tcPr/>
                </a:tc>
                <a:extLst>
                  <a:ext uri="{0D108BD9-81ED-4DB2-BD59-A6C34878D82A}">
                    <a16:rowId xmlns:a16="http://schemas.microsoft.com/office/drawing/2014/main" val="4020047325"/>
                  </a:ext>
                </a:extLst>
              </a:tr>
              <a:tr h="370840">
                <a:tc>
                  <a:txBody>
                    <a:bodyPr/>
                    <a:lstStyle/>
                    <a:p>
                      <a:r>
                        <a:rPr lang="en-GB" sz="1400" dirty="0"/>
                        <a:t>Posterior</a:t>
                      </a:r>
                    </a:p>
                  </a:txBody>
                  <a:tcPr/>
                </a:tc>
                <a:tc>
                  <a:txBody>
                    <a:bodyPr/>
                    <a:lstStyle/>
                    <a:p>
                      <a:pPr marL="285750" indent="-285750">
                        <a:buFont typeface="Arial" panose="020B0604020202020204" pitchFamily="34" charset="0"/>
                        <a:buChar char="•"/>
                      </a:pPr>
                      <a:r>
                        <a:rPr lang="en-GB" sz="1400" dirty="0"/>
                        <a:t>↓B12</a:t>
                      </a:r>
                    </a:p>
                    <a:p>
                      <a:pPr marL="285750" indent="-285750">
                        <a:buFont typeface="Arial" panose="020B0604020202020204" pitchFamily="34" charset="0"/>
                        <a:buChar char="•"/>
                      </a:pPr>
                      <a:r>
                        <a:rPr lang="en-GB" sz="1400" dirty="0"/>
                        <a:t>syphilis</a:t>
                      </a:r>
                    </a:p>
                  </a:txBody>
                  <a:tcPr/>
                </a:tc>
                <a:tc>
                  <a:txBody>
                    <a:bodyPr/>
                    <a:lstStyle/>
                    <a:p>
                      <a:pPr marL="285750" indent="-285750">
                        <a:buFont typeface="Arial" panose="020B0604020202020204" pitchFamily="34" charset="0"/>
                        <a:buChar char="•"/>
                      </a:pPr>
                      <a:r>
                        <a:rPr lang="en-GB" sz="1400" dirty="0"/>
                        <a:t>Normal</a:t>
                      </a:r>
                    </a:p>
                  </a:txBody>
                  <a:tcPr/>
                </a:tc>
                <a:tc>
                  <a:txBody>
                    <a:bodyPr/>
                    <a:lstStyle/>
                    <a:p>
                      <a:pPr marL="285750" indent="-285750">
                        <a:buFont typeface="Arial" panose="020B0604020202020204" pitchFamily="34" charset="0"/>
                        <a:buChar char="•"/>
                      </a:pPr>
                      <a:r>
                        <a:rPr lang="en-GB" sz="1400" dirty="0"/>
                        <a:t>Only proprioception impaired</a:t>
                      </a:r>
                    </a:p>
                  </a:txBody>
                  <a:tcPr/>
                </a:tc>
                <a:tc>
                  <a:txBody>
                    <a:bodyPr/>
                    <a:lstStyle/>
                    <a:p>
                      <a:r>
                        <a:rPr lang="en-GB" sz="1400" b="0" dirty="0"/>
                        <a:t>No</a:t>
                      </a:r>
                    </a:p>
                  </a:txBody>
                  <a:tcPr/>
                </a:tc>
                <a:extLst>
                  <a:ext uri="{0D108BD9-81ED-4DB2-BD59-A6C34878D82A}">
                    <a16:rowId xmlns:a16="http://schemas.microsoft.com/office/drawing/2014/main" val="1074656174"/>
                  </a:ext>
                </a:extLst>
              </a:tr>
              <a:tr h="370840">
                <a:tc>
                  <a:txBody>
                    <a:bodyPr/>
                    <a:lstStyle/>
                    <a:p>
                      <a:r>
                        <a:rPr lang="en-GB" sz="1400" dirty="0"/>
                        <a:t>Subacute combined degeneration</a:t>
                      </a:r>
                    </a:p>
                  </a:txBody>
                  <a:tcPr/>
                </a:tc>
                <a:tc>
                  <a:txBody>
                    <a:bodyPr/>
                    <a:lstStyle/>
                    <a:p>
                      <a:pPr marL="285750" indent="-285750">
                        <a:buFont typeface="Arial" panose="020B0604020202020204" pitchFamily="34" charset="0"/>
                        <a:buChar char="•"/>
                      </a:pPr>
                      <a:r>
                        <a:rPr lang="en-GB" sz="1400" dirty="0"/>
                        <a:t>↓B12</a:t>
                      </a:r>
                    </a:p>
                  </a:txBody>
                  <a:tcPr/>
                </a:tc>
                <a:tc>
                  <a:txBody>
                    <a:bodyPr/>
                    <a:lstStyle/>
                    <a:p>
                      <a:pPr marL="285750" indent="-285750">
                        <a:buFont typeface="Arial" panose="020B0604020202020204" pitchFamily="34" charset="0"/>
                        <a:buChar char="•"/>
                      </a:pPr>
                      <a:r>
                        <a:rPr lang="en-GB" sz="1400" dirty="0"/>
                        <a:t>UMN in legs (weak, stiff)</a:t>
                      </a:r>
                    </a:p>
                  </a:txBody>
                  <a:tcPr/>
                </a:tc>
                <a:tc>
                  <a:txBody>
                    <a:bodyPr/>
                    <a:lstStyle/>
                    <a:p>
                      <a:pPr marL="285750" indent="-285750">
                        <a:buFont typeface="Arial" panose="020B0604020202020204" pitchFamily="34" charset="0"/>
                        <a:buChar char="•"/>
                      </a:pPr>
                      <a:r>
                        <a:rPr lang="en-GB" sz="1400" dirty="0"/>
                        <a:t>Proprioception lost first, then paraesthesia</a:t>
                      </a:r>
                    </a:p>
                    <a:p>
                      <a:pPr marL="285750" indent="-285750">
                        <a:buFont typeface="Arial" panose="020B0604020202020204" pitchFamily="34" charset="0"/>
                        <a:buChar char="•"/>
                      </a:pPr>
                      <a:r>
                        <a:rPr lang="en-GB" sz="1400" dirty="0"/>
                        <a:t>Upgoing </a:t>
                      </a:r>
                      <a:r>
                        <a:rPr lang="en-GB" sz="1400" dirty="0" err="1"/>
                        <a:t>plantars</a:t>
                      </a:r>
                      <a:r>
                        <a:rPr lang="en-GB" sz="1400" dirty="0"/>
                        <a:t>, absent ankle, brisk knee</a:t>
                      </a:r>
                    </a:p>
                  </a:txBody>
                  <a:tcPr/>
                </a:tc>
                <a:tc>
                  <a:txBody>
                    <a:bodyPr/>
                    <a:lstStyle/>
                    <a:p>
                      <a:r>
                        <a:rPr lang="en-GB" sz="1400" b="0" dirty="0"/>
                        <a:t>Variable</a:t>
                      </a:r>
                    </a:p>
                  </a:txBody>
                  <a:tcPr/>
                </a:tc>
                <a:extLst>
                  <a:ext uri="{0D108BD9-81ED-4DB2-BD59-A6C34878D82A}">
                    <a16:rowId xmlns:a16="http://schemas.microsoft.com/office/drawing/2014/main" val="566394279"/>
                  </a:ext>
                </a:extLst>
              </a:tr>
            </a:tbl>
          </a:graphicData>
        </a:graphic>
      </p:graphicFrame>
    </p:spTree>
    <p:extLst>
      <p:ext uri="{BB962C8B-B14F-4D97-AF65-F5344CB8AC3E}">
        <p14:creationId xmlns:p14="http://schemas.microsoft.com/office/powerpoint/2010/main" val="1704765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Summary</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Neuro is long</a:t>
            </a:r>
          </a:p>
          <a:p>
            <a:pPr>
              <a:buFont typeface="Wingdings" panose="05000000000000000000" pitchFamily="2" charset="2"/>
              <a:buChar char="Ø"/>
            </a:pPr>
            <a:r>
              <a:rPr lang="en-GB" dirty="0"/>
              <a:t>Start with deciding where in the nervous system the lesion is likely to be!</a:t>
            </a:r>
          </a:p>
          <a:p>
            <a:pPr>
              <a:buFont typeface="Wingdings" panose="05000000000000000000" pitchFamily="2" charset="2"/>
              <a:buChar char="Ø"/>
            </a:pPr>
            <a:r>
              <a:rPr lang="en-GB" dirty="0"/>
              <a:t>Feedback</a:t>
            </a:r>
          </a:p>
          <a:p>
            <a:pPr marL="0" indent="0">
              <a:buNone/>
            </a:pPr>
            <a:endParaRPr lang="en-GB" dirty="0"/>
          </a:p>
          <a:p>
            <a:pPr>
              <a:buFont typeface="Wingdings" panose="05000000000000000000" pitchFamily="2" charset="2"/>
              <a:buChar char="Ø"/>
            </a:pPr>
            <a:endParaRPr lang="en-GB" dirty="0"/>
          </a:p>
        </p:txBody>
      </p:sp>
      <p:pic>
        <p:nvPicPr>
          <p:cNvPr id="3" name="Picture 2" descr="Qr code&#10;&#10;Description automatically generated">
            <a:extLst>
              <a:ext uri="{FF2B5EF4-FFF2-40B4-BE49-F238E27FC236}">
                <a16:creationId xmlns:a16="http://schemas.microsoft.com/office/drawing/2014/main" id="{3129B29B-27B9-24A4-5566-321345847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738" y="2678544"/>
            <a:ext cx="3402523" cy="3402523"/>
          </a:xfrm>
          <a:prstGeom prst="rect">
            <a:avLst/>
          </a:prstGeom>
        </p:spPr>
      </p:pic>
    </p:spTree>
    <p:extLst>
      <p:ext uri="{BB962C8B-B14F-4D97-AF65-F5344CB8AC3E}">
        <p14:creationId xmlns:p14="http://schemas.microsoft.com/office/powerpoint/2010/main" val="26288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at's All Folks&quot; Porky Pig Limited Edition Cel Signed by Friz | Lot #99425  | Heritage Auctions">
            <a:extLst>
              <a:ext uri="{FF2B5EF4-FFF2-40B4-BE49-F238E27FC236}">
                <a16:creationId xmlns:a16="http://schemas.microsoft.com/office/drawing/2014/main" id="{A18FEABF-2771-430B-9B98-533C0E9A1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792" y="716113"/>
            <a:ext cx="6876415" cy="54257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umby My Brain Hurts GIFs | Tenor">
            <a:extLst>
              <a:ext uri="{FF2B5EF4-FFF2-40B4-BE49-F238E27FC236}">
                <a16:creationId xmlns:a16="http://schemas.microsoft.com/office/drawing/2014/main" id="{9E8AF1BC-375D-4FA0-90C9-A2291606BE2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19104" y="1258252"/>
            <a:ext cx="5753789" cy="434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4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Headache</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normAutofit/>
          </a:bodyPr>
          <a:lstStyle/>
          <a:p>
            <a:pPr>
              <a:buFont typeface="Wingdings" panose="05000000000000000000" pitchFamily="2" charset="2"/>
              <a:buChar char="Ø"/>
            </a:pPr>
            <a:r>
              <a:rPr lang="en-GB" sz="2400" dirty="0"/>
              <a:t>Differentials:</a:t>
            </a:r>
          </a:p>
          <a:p>
            <a:pPr lvl="1"/>
            <a:r>
              <a:rPr lang="en-GB" sz="2000" dirty="0"/>
              <a:t>Tension</a:t>
            </a:r>
          </a:p>
          <a:p>
            <a:pPr lvl="1"/>
            <a:r>
              <a:rPr lang="en-GB" sz="2000" dirty="0"/>
              <a:t>Cluster</a:t>
            </a:r>
          </a:p>
          <a:p>
            <a:pPr lvl="1"/>
            <a:r>
              <a:rPr lang="en-GB" sz="2000" dirty="0"/>
              <a:t>Migraine</a:t>
            </a:r>
          </a:p>
          <a:p>
            <a:pPr lvl="1"/>
            <a:r>
              <a:rPr lang="en-GB" sz="2000" dirty="0"/>
              <a:t>Raised ICP</a:t>
            </a:r>
          </a:p>
          <a:p>
            <a:pPr lvl="1"/>
            <a:r>
              <a:rPr lang="en-GB" sz="2000" dirty="0"/>
              <a:t>Meningitis</a:t>
            </a:r>
          </a:p>
          <a:p>
            <a:pPr lvl="1"/>
            <a:r>
              <a:rPr lang="en-GB" sz="2000" dirty="0"/>
              <a:t>SAH</a:t>
            </a:r>
          </a:p>
          <a:p>
            <a:pPr>
              <a:buFont typeface="Wingdings" panose="05000000000000000000" pitchFamily="2" charset="2"/>
              <a:buChar char="Ø"/>
            </a:pPr>
            <a:r>
              <a:rPr lang="en-GB" sz="2200" dirty="0"/>
              <a:t>What’s most likely?</a:t>
            </a:r>
          </a:p>
        </p:txBody>
      </p:sp>
    </p:spTree>
    <p:extLst>
      <p:ext uri="{BB962C8B-B14F-4D97-AF65-F5344CB8AC3E}">
        <p14:creationId xmlns:p14="http://schemas.microsoft.com/office/powerpoint/2010/main" val="142599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500"/>
                                        <p:tgtEl>
                                          <p:spTgt spid="6">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Nerve root compression</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dirty="0"/>
          </a:p>
        </p:txBody>
      </p:sp>
      <p:graphicFrame>
        <p:nvGraphicFramePr>
          <p:cNvPr id="7" name="Table 2">
            <a:extLst>
              <a:ext uri="{FF2B5EF4-FFF2-40B4-BE49-F238E27FC236}">
                <a16:creationId xmlns:a16="http://schemas.microsoft.com/office/drawing/2014/main" id="{BAB40944-7A3A-4D6A-B52E-ABBC691B727B}"/>
              </a:ext>
            </a:extLst>
          </p:cNvPr>
          <p:cNvGraphicFramePr>
            <a:graphicFrameLocks/>
          </p:cNvGraphicFramePr>
          <p:nvPr>
            <p:extLst>
              <p:ext uri="{D42A27DB-BD31-4B8C-83A1-F6EECF244321}">
                <p14:modId xmlns:p14="http://schemas.microsoft.com/office/powerpoint/2010/main" val="446588154"/>
              </p:ext>
            </p:extLst>
          </p:nvPr>
        </p:nvGraphicFramePr>
        <p:xfrm>
          <a:off x="284086" y="1845734"/>
          <a:ext cx="11487703" cy="3972560"/>
        </p:xfrm>
        <a:graphic>
          <a:graphicData uri="http://schemas.openxmlformats.org/drawingml/2006/table">
            <a:tbl>
              <a:tblPr firstRow="1" bandRow="1">
                <a:tableStyleId>{5C22544A-7EE6-4342-B048-85BDC9FD1C3A}</a:tableStyleId>
              </a:tblPr>
              <a:tblGrid>
                <a:gridCol w="1918661">
                  <a:extLst>
                    <a:ext uri="{9D8B030D-6E8A-4147-A177-3AD203B41FA5}">
                      <a16:colId xmlns:a16="http://schemas.microsoft.com/office/drawing/2014/main" val="2379142525"/>
                    </a:ext>
                  </a:extLst>
                </a:gridCol>
                <a:gridCol w="3197770">
                  <a:extLst>
                    <a:ext uri="{9D8B030D-6E8A-4147-A177-3AD203B41FA5}">
                      <a16:colId xmlns:a16="http://schemas.microsoft.com/office/drawing/2014/main" val="1102607182"/>
                    </a:ext>
                  </a:extLst>
                </a:gridCol>
                <a:gridCol w="3130859">
                  <a:extLst>
                    <a:ext uri="{9D8B030D-6E8A-4147-A177-3AD203B41FA5}">
                      <a16:colId xmlns:a16="http://schemas.microsoft.com/office/drawing/2014/main" val="862530321"/>
                    </a:ext>
                  </a:extLst>
                </a:gridCol>
                <a:gridCol w="3240413">
                  <a:extLst>
                    <a:ext uri="{9D8B030D-6E8A-4147-A177-3AD203B41FA5}">
                      <a16:colId xmlns:a16="http://schemas.microsoft.com/office/drawing/2014/main" val="4274301026"/>
                    </a:ext>
                  </a:extLst>
                </a:gridCol>
              </a:tblGrid>
              <a:tr h="370840">
                <a:tc>
                  <a:txBody>
                    <a:bodyPr/>
                    <a:lstStyle/>
                    <a:p>
                      <a:r>
                        <a:rPr lang="en-GB" sz="1400" dirty="0"/>
                        <a:t>Nerve root level</a:t>
                      </a:r>
                    </a:p>
                  </a:txBody>
                  <a:tcPr/>
                </a:tc>
                <a:tc>
                  <a:txBody>
                    <a:bodyPr/>
                    <a:lstStyle/>
                    <a:p>
                      <a:r>
                        <a:rPr lang="en-GB" sz="1400" dirty="0"/>
                        <a:t>Symptoms</a:t>
                      </a:r>
                    </a:p>
                  </a:txBody>
                  <a:tcPr/>
                </a:tc>
                <a:tc>
                  <a:txBody>
                    <a:bodyPr/>
                    <a:lstStyle/>
                    <a:p>
                      <a:r>
                        <a:rPr lang="en-GB" sz="1400" dirty="0"/>
                        <a:t>Motor impairment</a:t>
                      </a:r>
                    </a:p>
                  </a:txBody>
                  <a:tcPr/>
                </a:tc>
                <a:tc>
                  <a:txBody>
                    <a:bodyPr/>
                    <a:lstStyle/>
                    <a:p>
                      <a:r>
                        <a:rPr lang="en-GB" sz="1400" dirty="0"/>
                        <a:t>Reflexes</a:t>
                      </a:r>
                    </a:p>
                  </a:txBody>
                  <a:tcPr/>
                </a:tc>
                <a:extLst>
                  <a:ext uri="{0D108BD9-81ED-4DB2-BD59-A6C34878D82A}">
                    <a16:rowId xmlns:a16="http://schemas.microsoft.com/office/drawing/2014/main" val="1935987819"/>
                  </a:ext>
                </a:extLst>
              </a:tr>
              <a:tr h="370840">
                <a:tc>
                  <a:txBody>
                    <a:bodyPr/>
                    <a:lstStyle/>
                    <a:p>
                      <a:r>
                        <a:rPr lang="en-GB" sz="1400" dirty="0"/>
                        <a:t>C5</a:t>
                      </a:r>
                    </a:p>
                  </a:txBody>
                  <a:tcPr/>
                </a:tc>
                <a:tc>
                  <a:txBody>
                    <a:bodyPr/>
                    <a:lstStyle/>
                    <a:p>
                      <a:pPr marL="285750" indent="-285750">
                        <a:buFont typeface="Arial" panose="020B0604020202020204" pitchFamily="34" charset="0"/>
                        <a:buChar char="•"/>
                      </a:pPr>
                      <a:r>
                        <a:rPr lang="en-GB" sz="1400" dirty="0"/>
                        <a:t>Pain from neck to shoulder</a:t>
                      </a:r>
                    </a:p>
                    <a:p>
                      <a:pPr marL="285750" indent="-285750">
                        <a:buFont typeface="Arial" panose="020B0604020202020204" pitchFamily="34" charset="0"/>
                        <a:buChar char="•"/>
                      </a:pPr>
                      <a:r>
                        <a:rPr lang="en-GB" sz="1400" dirty="0"/>
                        <a:t>Numb deltoid</a:t>
                      </a:r>
                    </a:p>
                  </a:txBody>
                  <a:tcPr/>
                </a:tc>
                <a:tc>
                  <a:txBody>
                    <a:bodyPr/>
                    <a:lstStyle/>
                    <a:p>
                      <a:pPr marL="285750" indent="-285750">
                        <a:buFont typeface="Arial" panose="020B0604020202020204" pitchFamily="34" charset="0"/>
                        <a:buChar char="•"/>
                      </a:pPr>
                      <a:r>
                        <a:rPr lang="en-GB" sz="1400" b="0" dirty="0"/>
                        <a:t>deltoid</a:t>
                      </a:r>
                    </a:p>
                  </a:txBody>
                  <a:tcPr/>
                </a:tc>
                <a:tc>
                  <a:txBody>
                    <a:bodyPr/>
                    <a:lstStyle/>
                    <a:p>
                      <a:pPr marL="285750" indent="-285750">
                        <a:buFont typeface="Arial" panose="020B0604020202020204" pitchFamily="34" charset="0"/>
                        <a:buChar char="•"/>
                      </a:pPr>
                      <a:r>
                        <a:rPr lang="en-GB" sz="1400" b="0" dirty="0"/>
                        <a:t>Biceps </a:t>
                      </a:r>
                    </a:p>
                  </a:txBody>
                  <a:tcPr/>
                </a:tc>
                <a:extLst>
                  <a:ext uri="{0D108BD9-81ED-4DB2-BD59-A6C34878D82A}">
                    <a16:rowId xmlns:a16="http://schemas.microsoft.com/office/drawing/2014/main" val="1173391606"/>
                  </a:ext>
                </a:extLst>
              </a:tr>
              <a:tr h="370840">
                <a:tc>
                  <a:txBody>
                    <a:bodyPr/>
                    <a:lstStyle/>
                    <a:p>
                      <a:r>
                        <a:rPr lang="en-GB" sz="1400" dirty="0"/>
                        <a:t>C6</a:t>
                      </a:r>
                    </a:p>
                  </a:txBody>
                  <a:tcPr/>
                </a:tc>
                <a:tc>
                  <a:txBody>
                    <a:bodyPr/>
                    <a:lstStyle/>
                    <a:p>
                      <a:pPr marL="285750" indent="-285750">
                        <a:buFont typeface="Arial" panose="020B0604020202020204" pitchFamily="34" charset="0"/>
                        <a:buChar char="•"/>
                      </a:pPr>
                      <a:r>
                        <a:rPr lang="en-GB" sz="1400" dirty="0"/>
                        <a:t>Pain of lateral arm and forearm</a:t>
                      </a:r>
                    </a:p>
                    <a:p>
                      <a:pPr marL="285750" indent="-285750">
                        <a:buFont typeface="Arial" panose="020B0604020202020204" pitchFamily="34" charset="0"/>
                        <a:buChar char="•"/>
                      </a:pPr>
                      <a:r>
                        <a:rPr lang="en-GB" sz="1400" dirty="0"/>
                        <a:t>Numb lateral forearm, thumb and index finger</a:t>
                      </a:r>
                    </a:p>
                  </a:txBody>
                  <a:tcPr/>
                </a:tc>
                <a:tc>
                  <a:txBody>
                    <a:bodyPr/>
                    <a:lstStyle/>
                    <a:p>
                      <a:pPr marL="285750" indent="-285750">
                        <a:buFont typeface="Arial" panose="020B0604020202020204" pitchFamily="34" charset="0"/>
                        <a:buChar char="•"/>
                      </a:pPr>
                      <a:r>
                        <a:rPr lang="en-GB" sz="1400" b="0" dirty="0"/>
                        <a:t>Biceps </a:t>
                      </a:r>
                    </a:p>
                    <a:p>
                      <a:pPr marL="285750" indent="-285750">
                        <a:buFont typeface="Arial" panose="020B0604020202020204" pitchFamily="34" charset="0"/>
                        <a:buChar char="•"/>
                      </a:pPr>
                      <a:r>
                        <a:rPr lang="en-GB" sz="1400" b="0" dirty="0"/>
                        <a:t>brachioradialis</a:t>
                      </a:r>
                    </a:p>
                  </a:txBody>
                  <a:tcPr/>
                </a:tc>
                <a:tc>
                  <a:txBody>
                    <a:bodyPr/>
                    <a:lstStyle/>
                    <a:p>
                      <a:pPr marL="285750" indent="-285750">
                        <a:buFont typeface="Arial" panose="020B0604020202020204" pitchFamily="34" charset="0"/>
                        <a:buChar char="•"/>
                      </a:pPr>
                      <a:r>
                        <a:rPr lang="en-GB" sz="1400" b="0" dirty="0"/>
                        <a:t>Biceps and supinator</a:t>
                      </a:r>
                    </a:p>
                  </a:txBody>
                  <a:tcPr/>
                </a:tc>
                <a:extLst>
                  <a:ext uri="{0D108BD9-81ED-4DB2-BD59-A6C34878D82A}">
                    <a16:rowId xmlns:a16="http://schemas.microsoft.com/office/drawing/2014/main" val="376952532"/>
                  </a:ext>
                </a:extLst>
              </a:tr>
              <a:tr h="370840">
                <a:tc>
                  <a:txBody>
                    <a:bodyPr/>
                    <a:lstStyle/>
                    <a:p>
                      <a:r>
                        <a:rPr lang="en-GB" sz="1400" dirty="0"/>
                        <a:t>C7</a:t>
                      </a:r>
                    </a:p>
                  </a:txBody>
                  <a:tcPr/>
                </a:tc>
                <a:tc>
                  <a:txBody>
                    <a:bodyPr/>
                    <a:lstStyle/>
                    <a:p>
                      <a:pPr marL="285750" indent="-285750">
                        <a:buFont typeface="Arial" panose="020B0604020202020204" pitchFamily="34" charset="0"/>
                        <a:buChar char="•"/>
                      </a:pPr>
                      <a:r>
                        <a:rPr lang="en-GB" sz="1400" dirty="0"/>
                        <a:t>Pain in middle forearm, middle and ring fingers</a:t>
                      </a:r>
                    </a:p>
                    <a:p>
                      <a:pPr marL="285750" indent="-285750">
                        <a:buFont typeface="Arial" panose="020B0604020202020204" pitchFamily="34" charset="0"/>
                        <a:buChar char="•"/>
                      </a:pPr>
                      <a:r>
                        <a:rPr lang="en-GB" sz="1400" dirty="0"/>
                        <a:t>Numb middle finger</a:t>
                      </a:r>
                    </a:p>
                  </a:txBody>
                  <a:tcPr/>
                </a:tc>
                <a:tc>
                  <a:txBody>
                    <a:bodyPr/>
                    <a:lstStyle/>
                    <a:p>
                      <a:pPr marL="285750" indent="-285750">
                        <a:buFont typeface="Arial" panose="020B0604020202020204" pitchFamily="34" charset="0"/>
                        <a:buChar char="•"/>
                      </a:pPr>
                      <a:r>
                        <a:rPr lang="en-GB" sz="1400" dirty="0"/>
                        <a:t>Elbow, wrist and finger extensors</a:t>
                      </a:r>
                    </a:p>
                  </a:txBody>
                  <a:tcPr/>
                </a:tc>
                <a:tc>
                  <a:txBody>
                    <a:bodyPr/>
                    <a:lstStyle/>
                    <a:p>
                      <a:pPr marL="285750" indent="-285750">
                        <a:buFont typeface="Arial" panose="020B0604020202020204" pitchFamily="34" charset="0"/>
                        <a:buChar char="•"/>
                      </a:pPr>
                      <a:r>
                        <a:rPr lang="en-GB" sz="1400" dirty="0"/>
                        <a:t>triceps</a:t>
                      </a:r>
                    </a:p>
                  </a:txBody>
                  <a:tcPr/>
                </a:tc>
                <a:extLst>
                  <a:ext uri="{0D108BD9-81ED-4DB2-BD59-A6C34878D82A}">
                    <a16:rowId xmlns:a16="http://schemas.microsoft.com/office/drawing/2014/main" val="3004112673"/>
                  </a:ext>
                </a:extLst>
              </a:tr>
              <a:tr h="370840">
                <a:tc>
                  <a:txBody>
                    <a:bodyPr/>
                    <a:lstStyle/>
                    <a:p>
                      <a:r>
                        <a:rPr lang="en-GB" sz="1400" dirty="0"/>
                        <a:t>C8</a:t>
                      </a:r>
                    </a:p>
                  </a:txBody>
                  <a:tcPr/>
                </a:tc>
                <a:tc>
                  <a:txBody>
                    <a:bodyPr/>
                    <a:lstStyle/>
                    <a:p>
                      <a:pPr marL="285750" indent="-285750">
                        <a:buFont typeface="Arial" panose="020B0604020202020204" pitchFamily="34" charset="0"/>
                        <a:buChar char="•"/>
                      </a:pPr>
                      <a:r>
                        <a:rPr lang="en-GB" sz="1400" dirty="0"/>
                        <a:t>Pain in medial forearm and hand</a:t>
                      </a:r>
                    </a:p>
                    <a:p>
                      <a:pPr marL="285750" indent="-285750">
                        <a:buFont typeface="Arial" panose="020B0604020202020204" pitchFamily="34" charset="0"/>
                        <a:buChar char="•"/>
                      </a:pPr>
                      <a:r>
                        <a:rPr lang="en-GB" sz="1400" dirty="0"/>
                        <a:t>Numb medial hand, ring and little fingers</a:t>
                      </a:r>
                    </a:p>
                  </a:txBody>
                  <a:tcPr/>
                </a:tc>
                <a:tc>
                  <a:txBody>
                    <a:bodyPr/>
                    <a:lstStyle/>
                    <a:p>
                      <a:pPr marL="285750" indent="-285750">
                        <a:buFont typeface="Arial" panose="020B0604020202020204" pitchFamily="34" charset="0"/>
                        <a:buChar char="•"/>
                      </a:pPr>
                      <a:r>
                        <a:rPr lang="en-GB" sz="1400" dirty="0"/>
                        <a:t>Hand grip and intrinsic muscles</a:t>
                      </a:r>
                    </a:p>
                  </a:txBody>
                  <a:tcPr/>
                </a:tc>
                <a:tc>
                  <a:txBody>
                    <a:bodyPr/>
                    <a:lstStyle/>
                    <a:p>
                      <a:pPr marL="0" indent="0">
                        <a:buFont typeface="Arial" panose="020B0604020202020204" pitchFamily="34" charset="0"/>
                        <a:buNone/>
                      </a:pPr>
                      <a:r>
                        <a:rPr lang="en-GB" sz="1400" dirty="0"/>
                        <a:t>-</a:t>
                      </a:r>
                    </a:p>
                  </a:txBody>
                  <a:tcPr/>
                </a:tc>
                <a:extLst>
                  <a:ext uri="{0D108BD9-81ED-4DB2-BD59-A6C34878D82A}">
                    <a16:rowId xmlns:a16="http://schemas.microsoft.com/office/drawing/2014/main" val="2705985054"/>
                  </a:ext>
                </a:extLst>
              </a:tr>
              <a:tr h="370840">
                <a:tc>
                  <a:txBody>
                    <a:bodyPr/>
                    <a:lstStyle/>
                    <a:p>
                      <a:r>
                        <a:rPr lang="en-GB" sz="1400" dirty="0"/>
                        <a:t>L5</a:t>
                      </a:r>
                    </a:p>
                  </a:txBody>
                  <a:tcPr/>
                </a:tc>
                <a:tc>
                  <a:txBody>
                    <a:bodyPr/>
                    <a:lstStyle/>
                    <a:p>
                      <a:pPr marL="285750" indent="-285750">
                        <a:buFont typeface="Arial" panose="020B0604020202020204" pitchFamily="34" charset="0"/>
                        <a:buChar char="•"/>
                      </a:pPr>
                      <a:r>
                        <a:rPr lang="en-GB" sz="1400" dirty="0"/>
                        <a:t>Numb anterior and lateral calf and dorsum of foot</a:t>
                      </a:r>
                    </a:p>
                  </a:txBody>
                  <a:tcPr/>
                </a:tc>
                <a:tc>
                  <a:txBody>
                    <a:bodyPr/>
                    <a:lstStyle/>
                    <a:p>
                      <a:pPr marL="285750" indent="-285750">
                        <a:buFont typeface="Arial" panose="020B0604020202020204" pitchFamily="34" charset="0"/>
                        <a:buChar char="•"/>
                      </a:pPr>
                      <a:r>
                        <a:rPr lang="en-GB" sz="1400" dirty="0"/>
                        <a:t>Extensor hallucis longus</a:t>
                      </a:r>
                    </a:p>
                    <a:p>
                      <a:pPr marL="285750" indent="-285750">
                        <a:buFont typeface="Arial" panose="020B0604020202020204" pitchFamily="34" charset="0"/>
                        <a:buChar char="•"/>
                      </a:pPr>
                      <a:r>
                        <a:rPr lang="en-GB" sz="1400" dirty="0"/>
                        <a:t>Ankle dorsiflexion</a:t>
                      </a:r>
                    </a:p>
                  </a:txBody>
                  <a:tcPr/>
                </a:tc>
                <a:tc>
                  <a:txBody>
                    <a:bodyPr/>
                    <a:lstStyle/>
                    <a:p>
                      <a:pPr marL="0" indent="0">
                        <a:buFont typeface="Arial" panose="020B0604020202020204" pitchFamily="34" charset="0"/>
                        <a:buNone/>
                      </a:pPr>
                      <a:r>
                        <a:rPr lang="en-GB" sz="1400" dirty="0"/>
                        <a:t>-</a:t>
                      </a:r>
                    </a:p>
                  </a:txBody>
                  <a:tcPr/>
                </a:tc>
                <a:extLst>
                  <a:ext uri="{0D108BD9-81ED-4DB2-BD59-A6C34878D82A}">
                    <a16:rowId xmlns:a16="http://schemas.microsoft.com/office/drawing/2014/main" val="3572231598"/>
                  </a:ext>
                </a:extLst>
              </a:tr>
              <a:tr h="370840">
                <a:tc>
                  <a:txBody>
                    <a:bodyPr/>
                    <a:lstStyle/>
                    <a:p>
                      <a:r>
                        <a:rPr lang="en-GB" sz="1400" dirty="0"/>
                        <a:t>S1</a:t>
                      </a:r>
                    </a:p>
                  </a:txBody>
                  <a:tcPr/>
                </a:tc>
                <a:tc>
                  <a:txBody>
                    <a:bodyPr/>
                    <a:lstStyle/>
                    <a:p>
                      <a:pPr marL="285750" indent="-285750">
                        <a:buFont typeface="Arial" panose="020B0604020202020204" pitchFamily="34" charset="0"/>
                        <a:buChar char="•"/>
                      </a:pPr>
                      <a:r>
                        <a:rPr lang="en-GB" sz="1400" dirty="0"/>
                        <a:t>Numb sole of foot and posterior calf</a:t>
                      </a:r>
                    </a:p>
                  </a:txBody>
                  <a:tcPr/>
                </a:tc>
                <a:tc>
                  <a:txBody>
                    <a:bodyPr/>
                    <a:lstStyle/>
                    <a:p>
                      <a:pPr marL="285750" indent="-285750">
                        <a:buFont typeface="Arial" panose="020B0604020202020204" pitchFamily="34" charset="0"/>
                        <a:buChar char="•"/>
                      </a:pPr>
                      <a:r>
                        <a:rPr lang="en-GB" sz="1400" dirty="0"/>
                        <a:t>Ankle plantar flexion</a:t>
                      </a:r>
                    </a:p>
                  </a:txBody>
                  <a:tcPr/>
                </a:tc>
                <a:tc>
                  <a:txBody>
                    <a:bodyPr/>
                    <a:lstStyle/>
                    <a:p>
                      <a:pPr marL="285750" indent="-285750">
                        <a:buFont typeface="Arial" panose="020B0604020202020204" pitchFamily="34" charset="0"/>
                        <a:buChar char="•"/>
                      </a:pPr>
                      <a:r>
                        <a:rPr lang="en-GB" sz="1400" dirty="0"/>
                        <a:t>ankle</a:t>
                      </a:r>
                    </a:p>
                  </a:txBody>
                  <a:tcPr/>
                </a:tc>
                <a:extLst>
                  <a:ext uri="{0D108BD9-81ED-4DB2-BD59-A6C34878D82A}">
                    <a16:rowId xmlns:a16="http://schemas.microsoft.com/office/drawing/2014/main" val="113351339"/>
                  </a:ext>
                </a:extLst>
              </a:tr>
            </a:tbl>
          </a:graphicData>
        </a:graphic>
      </p:graphicFrame>
    </p:spTree>
    <p:extLst>
      <p:ext uri="{BB962C8B-B14F-4D97-AF65-F5344CB8AC3E}">
        <p14:creationId xmlns:p14="http://schemas.microsoft.com/office/powerpoint/2010/main" val="1188702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Strokes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endParaRPr lang="en-GB"/>
          </a:p>
        </p:txBody>
      </p:sp>
      <p:graphicFrame>
        <p:nvGraphicFramePr>
          <p:cNvPr id="7" name="Table 2">
            <a:extLst>
              <a:ext uri="{FF2B5EF4-FFF2-40B4-BE49-F238E27FC236}">
                <a16:creationId xmlns:a16="http://schemas.microsoft.com/office/drawing/2014/main" id="{5EEB212C-BD2B-4FA2-AFF7-32387E14B379}"/>
              </a:ext>
            </a:extLst>
          </p:cNvPr>
          <p:cNvGraphicFramePr>
            <a:graphicFrameLocks/>
          </p:cNvGraphicFramePr>
          <p:nvPr>
            <p:extLst>
              <p:ext uri="{D42A27DB-BD31-4B8C-83A1-F6EECF244321}">
                <p14:modId xmlns:p14="http://schemas.microsoft.com/office/powerpoint/2010/main" val="3654087722"/>
              </p:ext>
            </p:extLst>
          </p:nvPr>
        </p:nvGraphicFramePr>
        <p:xfrm>
          <a:off x="284086" y="1845734"/>
          <a:ext cx="11443315" cy="4521200"/>
        </p:xfrm>
        <a:graphic>
          <a:graphicData uri="http://schemas.openxmlformats.org/drawingml/2006/table">
            <a:tbl>
              <a:tblPr firstRow="1" bandRow="1">
                <a:tableStyleId>{5C22544A-7EE6-4342-B048-85BDC9FD1C3A}</a:tableStyleId>
              </a:tblPr>
              <a:tblGrid>
                <a:gridCol w="1925187">
                  <a:extLst>
                    <a:ext uri="{9D8B030D-6E8A-4147-A177-3AD203B41FA5}">
                      <a16:colId xmlns:a16="http://schemas.microsoft.com/office/drawing/2014/main" val="2379142525"/>
                    </a:ext>
                  </a:extLst>
                </a:gridCol>
                <a:gridCol w="4759064">
                  <a:extLst>
                    <a:ext uri="{9D8B030D-6E8A-4147-A177-3AD203B41FA5}">
                      <a16:colId xmlns:a16="http://schemas.microsoft.com/office/drawing/2014/main" val="1102607182"/>
                    </a:ext>
                  </a:extLst>
                </a:gridCol>
                <a:gridCol w="4759064">
                  <a:extLst>
                    <a:ext uri="{9D8B030D-6E8A-4147-A177-3AD203B41FA5}">
                      <a16:colId xmlns:a16="http://schemas.microsoft.com/office/drawing/2014/main" val="911286567"/>
                    </a:ext>
                  </a:extLst>
                </a:gridCol>
              </a:tblGrid>
              <a:tr h="370840">
                <a:tc>
                  <a:txBody>
                    <a:bodyPr/>
                    <a:lstStyle/>
                    <a:p>
                      <a:r>
                        <a:rPr lang="en-GB" sz="1400" dirty="0"/>
                        <a:t>Type</a:t>
                      </a:r>
                    </a:p>
                  </a:txBody>
                  <a:tcPr/>
                </a:tc>
                <a:tc>
                  <a:txBody>
                    <a:bodyPr/>
                    <a:lstStyle/>
                    <a:p>
                      <a:r>
                        <a:rPr lang="en-GB" sz="1400" dirty="0"/>
                        <a:t>Symptoms</a:t>
                      </a:r>
                    </a:p>
                  </a:txBody>
                  <a:tcPr/>
                </a:tc>
                <a:tc>
                  <a:txBody>
                    <a:bodyPr/>
                    <a:lstStyle/>
                    <a:p>
                      <a:r>
                        <a:rPr lang="en-GB" sz="1400" dirty="0"/>
                        <a:t>Treatment</a:t>
                      </a:r>
                    </a:p>
                  </a:txBody>
                  <a:tcPr/>
                </a:tc>
                <a:extLst>
                  <a:ext uri="{0D108BD9-81ED-4DB2-BD59-A6C34878D82A}">
                    <a16:rowId xmlns:a16="http://schemas.microsoft.com/office/drawing/2014/main" val="1935987819"/>
                  </a:ext>
                </a:extLst>
              </a:tr>
              <a:tr h="370840">
                <a:tc>
                  <a:txBody>
                    <a:bodyPr/>
                    <a:lstStyle/>
                    <a:p>
                      <a:r>
                        <a:rPr lang="en-GB" sz="1400" dirty="0"/>
                        <a:t>TACS</a:t>
                      </a:r>
                    </a:p>
                  </a:txBody>
                  <a:tcPr/>
                </a:tc>
                <a:tc>
                  <a:txBody>
                    <a:bodyPr/>
                    <a:lstStyle/>
                    <a:p>
                      <a:pPr marL="0" indent="0">
                        <a:buFont typeface="Arial" panose="020B0604020202020204" pitchFamily="34" charset="0"/>
                        <a:buNone/>
                      </a:pPr>
                      <a:r>
                        <a:rPr lang="en-GB" sz="1400" dirty="0"/>
                        <a:t>All 3 of:</a:t>
                      </a:r>
                    </a:p>
                    <a:p>
                      <a:pPr marL="342900" indent="-342900">
                        <a:buFont typeface="+mj-lt"/>
                        <a:buAutoNum type="arabicPeriod"/>
                      </a:pPr>
                      <a:r>
                        <a:rPr lang="en-GB" sz="1400" dirty="0" err="1"/>
                        <a:t>CLx</a:t>
                      </a:r>
                      <a:r>
                        <a:rPr lang="en-GB" sz="1400" dirty="0"/>
                        <a:t> hemiparesis (+/-leg-sparing) OR hemisensory loss</a:t>
                      </a:r>
                    </a:p>
                    <a:p>
                      <a:pPr marL="342900" indent="-342900">
                        <a:buFont typeface="+mj-lt"/>
                        <a:buAutoNum type="arabicPeriod"/>
                      </a:pPr>
                      <a:r>
                        <a:rPr lang="en-GB" sz="1400" dirty="0" err="1"/>
                        <a:t>CLx</a:t>
                      </a:r>
                      <a:r>
                        <a:rPr lang="en-GB" sz="1400" dirty="0"/>
                        <a:t> homonymous hemianopia</a:t>
                      </a:r>
                    </a:p>
                    <a:p>
                      <a:pPr marL="342900" indent="-342900">
                        <a:buFont typeface="+mj-lt"/>
                        <a:buAutoNum type="arabicPeriod"/>
                      </a:pPr>
                      <a:r>
                        <a:rPr lang="en-GB" sz="1400" dirty="0"/>
                        <a:t>Dysphasia or neglect</a:t>
                      </a:r>
                    </a:p>
                  </a:txBody>
                  <a:tcPr/>
                </a:tc>
                <a:tc rowSpan="4">
                  <a:txBody>
                    <a:bodyPr/>
                    <a:lstStyle/>
                    <a:p>
                      <a:pPr marL="342900" indent="-342900">
                        <a:buFont typeface="+mj-lt"/>
                        <a:buAutoNum type="arabicPeriod"/>
                      </a:pPr>
                      <a:r>
                        <a:rPr lang="en-GB" sz="1400" dirty="0"/>
                        <a:t>Supportive – A-E</a:t>
                      </a:r>
                    </a:p>
                    <a:p>
                      <a:pPr marL="342900" indent="-342900">
                        <a:buFont typeface="+mj-lt"/>
                        <a:buAutoNum type="arabicPeriod"/>
                      </a:pPr>
                      <a:r>
                        <a:rPr lang="en-GB" sz="1400" dirty="0"/>
                        <a:t>Rule out haemorrhagic stroke</a:t>
                      </a:r>
                    </a:p>
                    <a:p>
                      <a:pPr marL="800100" lvl="1" indent="-342900">
                        <a:buFont typeface="+mj-lt"/>
                        <a:buAutoNum type="alphaLcParenR"/>
                      </a:pPr>
                      <a:r>
                        <a:rPr lang="en-GB" sz="1400" dirty="0"/>
                        <a:t>Aspirin 300mg PO/PR</a:t>
                      </a:r>
                    </a:p>
                    <a:p>
                      <a:pPr marL="800100" lvl="1" indent="-342900">
                        <a:buFont typeface="+mj-lt"/>
                        <a:buAutoNum type="alphaLcParenR"/>
                      </a:pPr>
                      <a:r>
                        <a:rPr lang="en-GB" sz="1400" dirty="0"/>
                        <a:t>Alteplase IV WITHIN 4.5HRS</a:t>
                      </a:r>
                    </a:p>
                    <a:p>
                      <a:pPr marL="800100" lvl="1" indent="-342900">
                        <a:buFont typeface="+mj-lt"/>
                        <a:buAutoNum type="alphaLcParenR"/>
                      </a:pPr>
                      <a:r>
                        <a:rPr lang="en-GB" sz="1400" dirty="0"/>
                        <a:t>Thrombectomy WITHIN 6 HOURS</a:t>
                      </a:r>
                    </a:p>
                    <a:p>
                      <a:pPr marL="800100" lvl="1" indent="-342900">
                        <a:buFont typeface="+mj-lt"/>
                        <a:buAutoNum type="alphaLcParenR"/>
                      </a:pPr>
                      <a:r>
                        <a:rPr lang="en-GB" sz="1400" dirty="0"/>
                        <a:t>High dose statin (up to 80mg, as high as they can tolerate)</a:t>
                      </a:r>
                    </a:p>
                    <a:p>
                      <a:pPr marL="342900" lvl="0" indent="-342900">
                        <a:buFont typeface="+mj-lt"/>
                        <a:buAutoNum type="arabicPeriod"/>
                      </a:pPr>
                      <a:r>
                        <a:rPr lang="en-GB" sz="1400" dirty="0"/>
                        <a:t>If haemorrhagic:</a:t>
                      </a:r>
                    </a:p>
                    <a:p>
                      <a:pPr marL="800100" lvl="1" indent="-342900">
                        <a:buFont typeface="+mj-lt"/>
                        <a:buAutoNum type="alphaLcParenR"/>
                      </a:pPr>
                      <a:r>
                        <a:rPr lang="en-GB" sz="1400" dirty="0"/>
                        <a:t>Call neurosurgeons</a:t>
                      </a:r>
                    </a:p>
                    <a:p>
                      <a:pPr marL="800100" lvl="1" indent="-342900">
                        <a:buFont typeface="+mj-lt"/>
                        <a:buAutoNum type="alphaLcParenR"/>
                      </a:pPr>
                      <a:r>
                        <a:rPr lang="en-GB" sz="1400" dirty="0"/>
                        <a:t>Reverse anticoagulants</a:t>
                      </a:r>
                    </a:p>
                    <a:p>
                      <a:pPr marL="800100" lvl="1" indent="-342900">
                        <a:buFont typeface="+mj-lt"/>
                        <a:buAutoNum type="alphaLcParenR"/>
                      </a:pPr>
                      <a:r>
                        <a:rPr lang="en-GB" sz="1400" dirty="0"/>
                        <a:t>Lower BP (aim for </a:t>
                      </a:r>
                      <a:r>
                        <a:rPr lang="en-GB" sz="1400" dirty="0" err="1"/>
                        <a:t>sysBP</a:t>
                      </a:r>
                      <a:r>
                        <a:rPr lang="en-GB" sz="1400" dirty="0"/>
                        <a:t> of 130-140mmHg)</a:t>
                      </a:r>
                    </a:p>
                  </a:txBody>
                  <a:tcPr/>
                </a:tc>
                <a:extLst>
                  <a:ext uri="{0D108BD9-81ED-4DB2-BD59-A6C34878D82A}">
                    <a16:rowId xmlns:a16="http://schemas.microsoft.com/office/drawing/2014/main" val="1173391606"/>
                  </a:ext>
                </a:extLst>
              </a:tr>
              <a:tr h="370840">
                <a:tc>
                  <a:txBody>
                    <a:bodyPr/>
                    <a:lstStyle/>
                    <a:p>
                      <a:r>
                        <a:rPr lang="en-GB" sz="1400" dirty="0"/>
                        <a:t>PACS</a:t>
                      </a:r>
                    </a:p>
                  </a:txBody>
                  <a:tcPr/>
                </a:tc>
                <a:tc>
                  <a:txBody>
                    <a:bodyPr/>
                    <a:lstStyle/>
                    <a:p>
                      <a:pPr marL="0" indent="0">
                        <a:buFont typeface="Arial" panose="020B0604020202020204" pitchFamily="34" charset="0"/>
                        <a:buNone/>
                      </a:pPr>
                      <a:r>
                        <a:rPr lang="en-GB" sz="1400" dirty="0"/>
                        <a:t>2/3 of TACS symptoms</a:t>
                      </a:r>
                    </a:p>
                  </a:txBody>
                  <a:tcPr/>
                </a:tc>
                <a:tc vMerge="1">
                  <a:txBody>
                    <a:bodyPr/>
                    <a:lstStyle/>
                    <a:p>
                      <a:pPr marL="0" indent="0">
                        <a:buFont typeface="Arial" panose="020B0604020202020204" pitchFamily="34" charset="0"/>
                        <a:buNone/>
                      </a:pPr>
                      <a:endParaRPr lang="en-GB" sz="1400" dirty="0"/>
                    </a:p>
                  </a:txBody>
                  <a:tcPr/>
                </a:tc>
                <a:extLst>
                  <a:ext uri="{0D108BD9-81ED-4DB2-BD59-A6C34878D82A}">
                    <a16:rowId xmlns:a16="http://schemas.microsoft.com/office/drawing/2014/main" val="376952532"/>
                  </a:ext>
                </a:extLst>
              </a:tr>
              <a:tr h="370840">
                <a:tc>
                  <a:txBody>
                    <a:bodyPr/>
                    <a:lstStyle/>
                    <a:p>
                      <a:r>
                        <a:rPr lang="en-GB" sz="1400" dirty="0"/>
                        <a:t>LACS</a:t>
                      </a:r>
                    </a:p>
                  </a:txBody>
                  <a:tcPr/>
                </a:tc>
                <a:tc>
                  <a:txBody>
                    <a:bodyPr/>
                    <a:lstStyle/>
                    <a:p>
                      <a:pPr marL="285750" indent="-285750">
                        <a:buFont typeface="Arial" panose="020B0604020202020204" pitchFamily="34" charset="0"/>
                        <a:buChar char="•"/>
                      </a:pPr>
                      <a:r>
                        <a:rPr lang="en-GB" sz="1400" dirty="0"/>
                        <a:t>Complete </a:t>
                      </a:r>
                      <a:r>
                        <a:rPr lang="en-GB" sz="1400" dirty="0" err="1"/>
                        <a:t>CLx</a:t>
                      </a:r>
                      <a:r>
                        <a:rPr lang="en-GB" sz="1400" dirty="0"/>
                        <a:t> hemiparesis AND/OR</a:t>
                      </a:r>
                    </a:p>
                    <a:p>
                      <a:pPr marL="285750" indent="-285750">
                        <a:buFont typeface="Arial" panose="020B0604020202020204" pitchFamily="34" charset="0"/>
                        <a:buChar char="•"/>
                      </a:pPr>
                      <a:r>
                        <a:rPr lang="en-GB" sz="1400" dirty="0"/>
                        <a:t>Hemisensory loss</a:t>
                      </a:r>
                    </a:p>
                  </a:txBody>
                  <a:tcPr/>
                </a:tc>
                <a:tc vMerge="1">
                  <a:txBody>
                    <a:bodyPr/>
                    <a:lstStyle/>
                    <a:p>
                      <a:pPr marL="285750" indent="-285750">
                        <a:buFont typeface="Arial" panose="020B0604020202020204" pitchFamily="34" charset="0"/>
                        <a:buChar char="•"/>
                      </a:pPr>
                      <a:endParaRPr lang="en-GB" sz="1400" dirty="0"/>
                    </a:p>
                  </a:txBody>
                  <a:tcPr/>
                </a:tc>
                <a:extLst>
                  <a:ext uri="{0D108BD9-81ED-4DB2-BD59-A6C34878D82A}">
                    <a16:rowId xmlns:a16="http://schemas.microsoft.com/office/drawing/2014/main" val="3004112673"/>
                  </a:ext>
                </a:extLst>
              </a:tr>
              <a:tr h="370840">
                <a:tc>
                  <a:txBody>
                    <a:bodyPr/>
                    <a:lstStyle/>
                    <a:p>
                      <a:r>
                        <a:rPr lang="en-GB" sz="1400" dirty="0"/>
                        <a:t>POCS</a:t>
                      </a:r>
                    </a:p>
                  </a:txBody>
                  <a:tcPr/>
                </a:tc>
                <a:tc>
                  <a:txBody>
                    <a:bodyPr/>
                    <a:lstStyle/>
                    <a:p>
                      <a:pPr marL="285750" indent="-285750">
                        <a:buFont typeface="Arial" panose="020B0604020202020204" pitchFamily="34" charset="0"/>
                        <a:buChar char="•"/>
                      </a:pPr>
                      <a:r>
                        <a:rPr lang="en-GB" sz="1400" dirty="0" err="1"/>
                        <a:t>ILx</a:t>
                      </a:r>
                      <a:r>
                        <a:rPr lang="en-GB" sz="1400" dirty="0"/>
                        <a:t> cerebellar signs</a:t>
                      </a:r>
                    </a:p>
                    <a:p>
                      <a:pPr marL="285750" indent="-285750">
                        <a:buFont typeface="Arial" panose="020B0604020202020204" pitchFamily="34" charset="0"/>
                        <a:buChar char="•"/>
                      </a:pPr>
                      <a:r>
                        <a:rPr lang="en-GB" sz="1400" dirty="0" err="1"/>
                        <a:t>CLx</a:t>
                      </a:r>
                      <a:r>
                        <a:rPr lang="en-GB" sz="1400" dirty="0"/>
                        <a:t> homonymous hemianopia (occipital lobe)</a:t>
                      </a:r>
                    </a:p>
                    <a:p>
                      <a:pPr marL="285750" indent="-285750">
                        <a:buFont typeface="Arial" panose="020B0604020202020204" pitchFamily="34" charset="0"/>
                        <a:buChar char="•"/>
                      </a:pPr>
                      <a:r>
                        <a:rPr lang="en-GB" sz="1400" dirty="0"/>
                        <a:t>Diplopia, hemi-/quadriparesis, cerebellar </a:t>
                      </a:r>
                      <a:r>
                        <a:rPr lang="en-GB" sz="1400" dirty="0" err="1"/>
                        <a:t>sx</a:t>
                      </a:r>
                      <a:r>
                        <a:rPr lang="en-GB" sz="1400" dirty="0"/>
                        <a:t>, </a:t>
                      </a:r>
                      <a:r>
                        <a:rPr lang="en-GB" sz="1400" dirty="0" err="1"/>
                        <a:t>CLx</a:t>
                      </a:r>
                      <a:r>
                        <a:rPr lang="en-GB" sz="1400" dirty="0"/>
                        <a:t> sensory loss, Horner’s (brainstem)</a:t>
                      </a:r>
                    </a:p>
                  </a:txBody>
                  <a:tcPr/>
                </a:tc>
                <a:tc vMerge="1">
                  <a:txBody>
                    <a:bodyPr/>
                    <a:lstStyle/>
                    <a:p>
                      <a:pPr marL="285750" indent="-285750">
                        <a:buFont typeface="Arial" panose="020B0604020202020204" pitchFamily="34" charset="0"/>
                        <a:buChar char="•"/>
                      </a:pPr>
                      <a:endParaRPr lang="en-GB" sz="1400" dirty="0"/>
                    </a:p>
                  </a:txBody>
                  <a:tcPr/>
                </a:tc>
                <a:extLst>
                  <a:ext uri="{0D108BD9-81ED-4DB2-BD59-A6C34878D82A}">
                    <a16:rowId xmlns:a16="http://schemas.microsoft.com/office/drawing/2014/main" val="2705985054"/>
                  </a:ext>
                </a:extLst>
              </a:tr>
              <a:tr h="370840">
                <a:tc>
                  <a:txBody>
                    <a:bodyPr/>
                    <a:lstStyle/>
                    <a:p>
                      <a:r>
                        <a:rPr lang="en-GB" sz="1400" dirty="0"/>
                        <a:t>TIA</a:t>
                      </a:r>
                    </a:p>
                  </a:txBody>
                  <a:tcPr/>
                </a:tc>
                <a:tc>
                  <a:txBody>
                    <a:bodyPr/>
                    <a:lstStyle/>
                    <a:p>
                      <a:pPr marL="285750" indent="-285750">
                        <a:buFont typeface="Arial" panose="020B0604020202020204" pitchFamily="34" charset="0"/>
                        <a:buChar char="•"/>
                      </a:pPr>
                      <a:r>
                        <a:rPr lang="en-GB" sz="1400" dirty="0"/>
                        <a:t>Sudden onset neuro </a:t>
                      </a:r>
                      <a:r>
                        <a:rPr lang="en-GB" sz="1400" dirty="0" err="1"/>
                        <a:t>sx</a:t>
                      </a:r>
                      <a:endParaRPr lang="en-GB" sz="1400" dirty="0"/>
                    </a:p>
                    <a:p>
                      <a:pPr marL="285750" indent="-285750">
                        <a:buFont typeface="Arial" panose="020B0604020202020204" pitchFamily="34" charset="0"/>
                        <a:buChar char="•"/>
                      </a:pPr>
                      <a:r>
                        <a:rPr lang="en-GB" sz="1400" dirty="0"/>
                        <a:t>Has to resolve within 24hrs (most resolve within 1hr)</a:t>
                      </a:r>
                    </a:p>
                    <a:p>
                      <a:pPr marL="285750" indent="-285750">
                        <a:buFont typeface="Arial" panose="020B0604020202020204" pitchFamily="34" charset="0"/>
                        <a:buChar char="•"/>
                      </a:pPr>
                      <a:r>
                        <a:rPr lang="en-GB" sz="1400" dirty="0"/>
                        <a:t>NOT explained by any other disorder</a:t>
                      </a:r>
                    </a:p>
                  </a:txBody>
                  <a:tcPr/>
                </a:tc>
                <a:tc>
                  <a:txBody>
                    <a:bodyPr/>
                    <a:lstStyle/>
                    <a:p>
                      <a:pPr marL="342900" lvl="0" indent="-342900">
                        <a:buFont typeface="+mj-lt"/>
                        <a:buAutoNum type="arabicPeriod"/>
                      </a:pPr>
                      <a:r>
                        <a:rPr lang="en-GB" sz="1400" dirty="0"/>
                        <a:t>300mg aspirin loading dose</a:t>
                      </a:r>
                    </a:p>
                    <a:p>
                      <a:pPr marL="342900" lvl="0" indent="-342900">
                        <a:buFont typeface="+mj-lt"/>
                        <a:buAutoNum type="arabicPeriod"/>
                      </a:pPr>
                      <a:r>
                        <a:rPr lang="en-GB" sz="1400" dirty="0"/>
                        <a:t>Once TIA confirmed (i.e., stroke ruled out):</a:t>
                      </a:r>
                    </a:p>
                    <a:p>
                      <a:pPr marL="800100" lvl="1" indent="-342900">
                        <a:buFont typeface="+mj-lt"/>
                        <a:buAutoNum type="arabicPeriod"/>
                      </a:pPr>
                      <a:r>
                        <a:rPr lang="en-GB" sz="1400" dirty="0"/>
                        <a:t>Reduce aspirin to 75mg</a:t>
                      </a:r>
                    </a:p>
                    <a:p>
                      <a:pPr marL="800100" lvl="1" indent="-342900">
                        <a:buFont typeface="+mj-lt"/>
                        <a:buAutoNum type="arabicPeriod"/>
                      </a:pPr>
                      <a:r>
                        <a:rPr lang="en-GB" sz="1400" dirty="0"/>
                        <a:t>Add clopidogrel 75mg</a:t>
                      </a:r>
                    </a:p>
                    <a:p>
                      <a:pPr marL="800100" lvl="1" indent="-342900">
                        <a:buFont typeface="+mj-lt"/>
                        <a:buAutoNum type="arabicPeriod"/>
                      </a:pPr>
                      <a:r>
                        <a:rPr lang="en-GB" sz="1400" dirty="0"/>
                        <a:t>Start high dose statin</a:t>
                      </a:r>
                    </a:p>
                    <a:p>
                      <a:pPr marL="800100" lvl="1" indent="-342900">
                        <a:buFont typeface="+mj-lt"/>
                        <a:buAutoNum type="arabicPeriod"/>
                      </a:pPr>
                      <a:r>
                        <a:rPr lang="en-GB" sz="1400" dirty="0"/>
                        <a:t>TIA clinic</a:t>
                      </a:r>
                    </a:p>
                  </a:txBody>
                  <a:tcPr/>
                </a:tc>
                <a:extLst>
                  <a:ext uri="{0D108BD9-81ED-4DB2-BD59-A6C34878D82A}">
                    <a16:rowId xmlns:a16="http://schemas.microsoft.com/office/drawing/2014/main" val="3869356514"/>
                  </a:ext>
                </a:extLst>
              </a:tr>
            </a:tbl>
          </a:graphicData>
        </a:graphic>
      </p:graphicFrame>
    </p:spTree>
    <p:extLst>
      <p:ext uri="{BB962C8B-B14F-4D97-AF65-F5344CB8AC3E}">
        <p14:creationId xmlns:p14="http://schemas.microsoft.com/office/powerpoint/2010/main" val="30568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Headache</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normAutofit fontScale="92500"/>
          </a:bodyPr>
          <a:lstStyle/>
          <a:p>
            <a:pPr marL="0" indent="0">
              <a:lnSpc>
                <a:spcPct val="150000"/>
              </a:lnSpc>
              <a:buNone/>
            </a:pPr>
            <a:r>
              <a:rPr lang="en-GB" sz="2400" b="0" i="0" dirty="0">
                <a:solidFill>
                  <a:srgbClr val="444444"/>
                </a:solidFill>
                <a:effectLst/>
                <a:latin typeface="-apple-system"/>
              </a:rPr>
              <a:t>A </a:t>
            </a:r>
            <a:r>
              <a:rPr lang="en-GB" sz="2400" b="0" i="0" dirty="0">
                <a:solidFill>
                  <a:schemeClr val="accent3"/>
                </a:solidFill>
                <a:effectLst/>
                <a:latin typeface="-apple-system"/>
              </a:rPr>
              <a:t>30-year-old woman </a:t>
            </a:r>
            <a:r>
              <a:rPr lang="en-GB" sz="2400" b="0" i="0" dirty="0">
                <a:solidFill>
                  <a:srgbClr val="444444"/>
                </a:solidFill>
                <a:effectLst/>
                <a:latin typeface="-apple-system"/>
              </a:rPr>
              <a:t>visits her </a:t>
            </a:r>
            <a:r>
              <a:rPr lang="en-GB" sz="2400" b="0" i="0" dirty="0">
                <a:solidFill>
                  <a:schemeClr val="accent3"/>
                </a:solidFill>
                <a:effectLst/>
                <a:latin typeface="-apple-system"/>
              </a:rPr>
              <a:t>general practitioner </a:t>
            </a:r>
            <a:r>
              <a:rPr lang="en-GB" sz="2400" b="0" i="0" dirty="0">
                <a:solidFill>
                  <a:srgbClr val="444444"/>
                </a:solidFill>
                <a:effectLst/>
                <a:latin typeface="-apple-system"/>
              </a:rPr>
              <a:t>with a </a:t>
            </a:r>
            <a:r>
              <a:rPr lang="en-GB" sz="2400" b="0" i="0" dirty="0">
                <a:solidFill>
                  <a:schemeClr val="accent3"/>
                </a:solidFill>
                <a:effectLst/>
                <a:latin typeface="-apple-system"/>
              </a:rPr>
              <a:t>3-month</a:t>
            </a:r>
            <a:r>
              <a:rPr lang="en-GB" sz="2400" b="0" i="0" dirty="0">
                <a:solidFill>
                  <a:srgbClr val="444444"/>
                </a:solidFill>
                <a:effectLst/>
                <a:latin typeface="-apple-system"/>
              </a:rPr>
              <a:t> history of </a:t>
            </a:r>
            <a:r>
              <a:rPr lang="en-GB" sz="2400" b="0" i="0" dirty="0">
                <a:solidFill>
                  <a:schemeClr val="accent3"/>
                </a:solidFill>
                <a:effectLst/>
                <a:latin typeface="-apple-system"/>
              </a:rPr>
              <a:t>intermittent</a:t>
            </a:r>
            <a:r>
              <a:rPr lang="en-GB" sz="2400" b="0" i="0" dirty="0">
                <a:solidFill>
                  <a:srgbClr val="444444"/>
                </a:solidFill>
                <a:effectLst/>
                <a:latin typeface="-apple-system"/>
              </a:rPr>
              <a:t> headaches and </a:t>
            </a:r>
            <a:r>
              <a:rPr lang="en-GB" sz="2400" b="0" i="0" dirty="0">
                <a:solidFill>
                  <a:schemeClr val="accent3"/>
                </a:solidFill>
                <a:effectLst/>
                <a:latin typeface="-apple-system"/>
              </a:rPr>
              <a:t>blurred vision</a:t>
            </a:r>
            <a:r>
              <a:rPr lang="en-GB" sz="2400" b="0" i="0" dirty="0">
                <a:solidFill>
                  <a:srgbClr val="444444"/>
                </a:solidFill>
                <a:effectLst/>
                <a:latin typeface="-apple-system"/>
              </a:rPr>
              <a:t>. She describes the headache as a </a:t>
            </a:r>
            <a:r>
              <a:rPr lang="en-GB" sz="2400" b="0" i="0" dirty="0">
                <a:solidFill>
                  <a:schemeClr val="accent3"/>
                </a:solidFill>
                <a:effectLst/>
                <a:latin typeface="-apple-system"/>
              </a:rPr>
              <a:t>throbbing</a:t>
            </a:r>
            <a:r>
              <a:rPr lang="en-GB" sz="2400" b="0" i="0" dirty="0">
                <a:solidFill>
                  <a:srgbClr val="444444"/>
                </a:solidFill>
                <a:effectLst/>
                <a:latin typeface="-apple-system"/>
              </a:rPr>
              <a:t> sensation associated with </a:t>
            </a:r>
            <a:r>
              <a:rPr lang="en-GB" sz="2400" b="0" i="0" dirty="0">
                <a:solidFill>
                  <a:schemeClr val="accent3"/>
                </a:solidFill>
                <a:effectLst/>
                <a:latin typeface="-apple-system"/>
              </a:rPr>
              <a:t>nausea and vomiting </a:t>
            </a:r>
            <a:r>
              <a:rPr lang="en-GB" sz="2400" b="0" i="0" dirty="0">
                <a:solidFill>
                  <a:srgbClr val="444444"/>
                </a:solidFill>
                <a:effectLst/>
                <a:latin typeface="-apple-system"/>
              </a:rPr>
              <a:t>and is aggravated on </a:t>
            </a:r>
            <a:r>
              <a:rPr lang="en-GB" sz="2400" b="0" i="0" dirty="0">
                <a:solidFill>
                  <a:schemeClr val="accent3"/>
                </a:solidFill>
                <a:effectLst/>
                <a:latin typeface="-apple-system"/>
              </a:rPr>
              <a:t>straining</a:t>
            </a:r>
            <a:r>
              <a:rPr lang="en-GB" sz="2400" b="0" i="0" dirty="0">
                <a:solidFill>
                  <a:srgbClr val="444444"/>
                </a:solidFill>
                <a:effectLst/>
                <a:latin typeface="-apple-system"/>
              </a:rPr>
              <a:t>. She has a past medical history of </a:t>
            </a:r>
            <a:r>
              <a:rPr lang="en-GB" sz="2400" b="0" i="0" dirty="0">
                <a:solidFill>
                  <a:schemeClr val="accent3"/>
                </a:solidFill>
                <a:effectLst/>
                <a:latin typeface="-apple-system"/>
              </a:rPr>
              <a:t>polycystic ovarian syndrome (PCOS). </a:t>
            </a:r>
            <a:r>
              <a:rPr lang="en-GB" sz="2400" b="0" i="0" dirty="0">
                <a:solidFill>
                  <a:srgbClr val="444444"/>
                </a:solidFill>
                <a:effectLst/>
                <a:latin typeface="-apple-system"/>
              </a:rPr>
              <a:t>Her BMI is </a:t>
            </a:r>
            <a:r>
              <a:rPr lang="en-GB" sz="2400" b="0" i="0" dirty="0">
                <a:solidFill>
                  <a:schemeClr val="accent3"/>
                </a:solidFill>
                <a:effectLst/>
                <a:latin typeface="-apple-system"/>
              </a:rPr>
              <a:t>30kg/m²</a:t>
            </a:r>
            <a:r>
              <a:rPr lang="en-GB" sz="2400" b="0" i="0" dirty="0">
                <a:solidFill>
                  <a:srgbClr val="444444"/>
                </a:solidFill>
                <a:effectLst/>
                <a:latin typeface="-apple-system"/>
              </a:rPr>
              <a:t>.</a:t>
            </a:r>
            <a:br>
              <a:rPr lang="en-GB" sz="2400" dirty="0"/>
            </a:br>
            <a:br>
              <a:rPr lang="en-GB" sz="2400" dirty="0"/>
            </a:br>
            <a:r>
              <a:rPr lang="en-GB" sz="2400" b="0" i="0" dirty="0">
                <a:solidFill>
                  <a:srgbClr val="444444"/>
                </a:solidFill>
                <a:effectLst/>
                <a:latin typeface="-apple-system"/>
              </a:rPr>
              <a:t>What is the next step in the </a:t>
            </a:r>
            <a:r>
              <a:rPr lang="en-GB" sz="2400" b="0" i="0" dirty="0">
                <a:solidFill>
                  <a:schemeClr val="accent3"/>
                </a:solidFill>
                <a:effectLst/>
                <a:latin typeface="-apple-system"/>
              </a:rPr>
              <a:t>management</a:t>
            </a:r>
            <a:r>
              <a:rPr lang="en-GB" sz="2400" b="0" i="0" dirty="0">
                <a:solidFill>
                  <a:srgbClr val="444444"/>
                </a:solidFill>
                <a:effectLst/>
                <a:latin typeface="-apple-system"/>
              </a:rPr>
              <a:t> of this patient?</a:t>
            </a:r>
            <a:br>
              <a:rPr lang="en-GB" dirty="0"/>
            </a:br>
            <a:endParaRPr lang="en-GB" dirty="0"/>
          </a:p>
        </p:txBody>
      </p:sp>
    </p:spTree>
    <p:extLst>
      <p:ext uri="{BB962C8B-B14F-4D97-AF65-F5344CB8AC3E}">
        <p14:creationId xmlns:p14="http://schemas.microsoft.com/office/powerpoint/2010/main" val="100629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Headaches - differentiating</a:t>
            </a:r>
          </a:p>
        </p:txBody>
      </p:sp>
      <p:graphicFrame>
        <p:nvGraphicFramePr>
          <p:cNvPr id="2" name="Table 2">
            <a:extLst>
              <a:ext uri="{FF2B5EF4-FFF2-40B4-BE49-F238E27FC236}">
                <a16:creationId xmlns:a16="http://schemas.microsoft.com/office/drawing/2014/main" id="{BEAAE7DD-A414-4F59-823D-DED5524AFF59}"/>
              </a:ext>
            </a:extLst>
          </p:cNvPr>
          <p:cNvGraphicFramePr>
            <a:graphicFrameLocks noGrp="1"/>
          </p:cNvGraphicFramePr>
          <p:nvPr>
            <p:ph idx="1"/>
            <p:extLst>
              <p:ext uri="{D42A27DB-BD31-4B8C-83A1-F6EECF244321}">
                <p14:modId xmlns:p14="http://schemas.microsoft.com/office/powerpoint/2010/main" val="1241365968"/>
              </p:ext>
            </p:extLst>
          </p:nvPr>
        </p:nvGraphicFramePr>
        <p:xfrm>
          <a:off x="142043" y="1737360"/>
          <a:ext cx="11901995" cy="4333240"/>
        </p:xfrm>
        <a:graphic>
          <a:graphicData uri="http://schemas.openxmlformats.org/drawingml/2006/table">
            <a:tbl>
              <a:tblPr firstRow="1" bandRow="1">
                <a:tableStyleId>{5C22544A-7EE6-4342-B048-85BDC9FD1C3A}</a:tableStyleId>
              </a:tblPr>
              <a:tblGrid>
                <a:gridCol w="1438441">
                  <a:extLst>
                    <a:ext uri="{9D8B030D-6E8A-4147-A177-3AD203B41FA5}">
                      <a16:colId xmlns:a16="http://schemas.microsoft.com/office/drawing/2014/main" val="2379142525"/>
                    </a:ext>
                  </a:extLst>
                </a:gridCol>
                <a:gridCol w="2532835">
                  <a:extLst>
                    <a:ext uri="{9D8B030D-6E8A-4147-A177-3AD203B41FA5}">
                      <a16:colId xmlns:a16="http://schemas.microsoft.com/office/drawing/2014/main" val="1102607182"/>
                    </a:ext>
                  </a:extLst>
                </a:gridCol>
                <a:gridCol w="1195528">
                  <a:extLst>
                    <a:ext uri="{9D8B030D-6E8A-4147-A177-3AD203B41FA5}">
                      <a16:colId xmlns:a16="http://schemas.microsoft.com/office/drawing/2014/main" val="2277745542"/>
                    </a:ext>
                  </a:extLst>
                </a:gridCol>
                <a:gridCol w="2068497">
                  <a:extLst>
                    <a:ext uri="{9D8B030D-6E8A-4147-A177-3AD203B41FA5}">
                      <a16:colId xmlns:a16="http://schemas.microsoft.com/office/drawing/2014/main" val="862530321"/>
                    </a:ext>
                  </a:extLst>
                </a:gridCol>
                <a:gridCol w="3160450">
                  <a:extLst>
                    <a:ext uri="{9D8B030D-6E8A-4147-A177-3AD203B41FA5}">
                      <a16:colId xmlns:a16="http://schemas.microsoft.com/office/drawing/2014/main" val="2789334661"/>
                    </a:ext>
                  </a:extLst>
                </a:gridCol>
                <a:gridCol w="1506244">
                  <a:extLst>
                    <a:ext uri="{9D8B030D-6E8A-4147-A177-3AD203B41FA5}">
                      <a16:colId xmlns:a16="http://schemas.microsoft.com/office/drawing/2014/main" val="2384983588"/>
                    </a:ext>
                  </a:extLst>
                </a:gridCol>
              </a:tblGrid>
              <a:tr h="370840">
                <a:tc>
                  <a:txBody>
                    <a:bodyPr/>
                    <a:lstStyle/>
                    <a:p>
                      <a:r>
                        <a:rPr lang="en-GB" sz="1600" dirty="0"/>
                        <a:t>Type</a:t>
                      </a:r>
                    </a:p>
                  </a:txBody>
                  <a:tcPr/>
                </a:tc>
                <a:tc>
                  <a:txBody>
                    <a:bodyPr/>
                    <a:lstStyle/>
                    <a:p>
                      <a:r>
                        <a:rPr lang="en-GB" sz="1600" dirty="0"/>
                        <a:t>Character</a:t>
                      </a:r>
                    </a:p>
                  </a:txBody>
                  <a:tcPr/>
                </a:tc>
                <a:tc>
                  <a:txBody>
                    <a:bodyPr/>
                    <a:lstStyle/>
                    <a:p>
                      <a:r>
                        <a:rPr lang="en-GB" sz="1600" dirty="0"/>
                        <a:t>Duration</a:t>
                      </a:r>
                    </a:p>
                  </a:txBody>
                  <a:tcPr/>
                </a:tc>
                <a:tc>
                  <a:txBody>
                    <a:bodyPr/>
                    <a:lstStyle/>
                    <a:p>
                      <a:r>
                        <a:rPr lang="en-GB" sz="1600" dirty="0"/>
                        <a:t>Patient</a:t>
                      </a:r>
                    </a:p>
                  </a:txBody>
                  <a:tcPr/>
                </a:tc>
                <a:tc>
                  <a:txBody>
                    <a:bodyPr/>
                    <a:lstStyle/>
                    <a:p>
                      <a:r>
                        <a:rPr lang="en-GB" sz="1600" dirty="0"/>
                        <a:t>Associated </a:t>
                      </a:r>
                      <a:r>
                        <a:rPr lang="en-GB" sz="1600" dirty="0" err="1"/>
                        <a:t>Sx</a:t>
                      </a:r>
                      <a:endParaRPr lang="en-GB" sz="1600" dirty="0"/>
                    </a:p>
                  </a:txBody>
                  <a:tcPr/>
                </a:tc>
                <a:tc>
                  <a:txBody>
                    <a:bodyPr/>
                    <a:lstStyle/>
                    <a:p>
                      <a:r>
                        <a:rPr lang="en-GB" sz="1600" dirty="0"/>
                        <a:t>Main point</a:t>
                      </a:r>
                    </a:p>
                  </a:txBody>
                  <a:tcPr/>
                </a:tc>
                <a:extLst>
                  <a:ext uri="{0D108BD9-81ED-4DB2-BD59-A6C34878D82A}">
                    <a16:rowId xmlns:a16="http://schemas.microsoft.com/office/drawing/2014/main" val="1935987819"/>
                  </a:ext>
                </a:extLst>
              </a:tr>
              <a:tr h="370840">
                <a:tc>
                  <a:txBody>
                    <a:bodyPr/>
                    <a:lstStyle/>
                    <a:p>
                      <a:r>
                        <a:rPr lang="en-GB" sz="1600" dirty="0"/>
                        <a:t>Tension</a:t>
                      </a:r>
                    </a:p>
                  </a:txBody>
                  <a:tcPr/>
                </a:tc>
                <a:tc>
                  <a:txBody>
                    <a:bodyPr/>
                    <a:lstStyle/>
                    <a:p>
                      <a:r>
                        <a:rPr lang="en-GB" sz="1600" dirty="0" err="1"/>
                        <a:t>BLx</a:t>
                      </a:r>
                      <a:r>
                        <a:rPr lang="en-GB" sz="1600" dirty="0"/>
                        <a:t>, dull, mild-mod., not worse on activity</a:t>
                      </a:r>
                    </a:p>
                  </a:txBody>
                  <a:tcPr/>
                </a:tc>
                <a:tc>
                  <a:txBody>
                    <a:bodyPr/>
                    <a:lstStyle/>
                    <a:p>
                      <a:r>
                        <a:rPr lang="en-GB" sz="1600" dirty="0"/>
                        <a:t>30min-7d</a:t>
                      </a:r>
                    </a:p>
                  </a:txBody>
                  <a:tcPr/>
                </a:tc>
                <a:tc>
                  <a:txBody>
                    <a:bodyPr/>
                    <a:lstStyle/>
                    <a:p>
                      <a:r>
                        <a:rPr lang="en-GB" sz="1600" dirty="0"/>
                        <a:t>Stress, inactive</a:t>
                      </a:r>
                    </a:p>
                  </a:txBody>
                  <a:tcPr/>
                </a:tc>
                <a:tc>
                  <a:txBody>
                    <a:bodyPr/>
                    <a:lstStyle/>
                    <a:p>
                      <a:r>
                        <a:rPr lang="en-GB" sz="1600" dirty="0"/>
                        <a:t>No NV</a:t>
                      </a:r>
                    </a:p>
                    <a:p>
                      <a:r>
                        <a:rPr lang="en-GB" sz="1600" dirty="0"/>
                        <a:t>≤1 of photo-phonophobia</a:t>
                      </a:r>
                    </a:p>
                    <a:p>
                      <a:r>
                        <a:rPr lang="en-GB" sz="1600" dirty="0"/>
                        <a:t>Normal neuro</a:t>
                      </a:r>
                    </a:p>
                  </a:txBody>
                  <a:tcPr/>
                </a:tc>
                <a:tc>
                  <a:txBody>
                    <a:bodyPr/>
                    <a:lstStyle/>
                    <a:p>
                      <a:r>
                        <a:rPr lang="en-GB" sz="1600" dirty="0"/>
                        <a:t>Normal neuro</a:t>
                      </a:r>
                    </a:p>
                  </a:txBody>
                  <a:tcPr/>
                </a:tc>
                <a:extLst>
                  <a:ext uri="{0D108BD9-81ED-4DB2-BD59-A6C34878D82A}">
                    <a16:rowId xmlns:a16="http://schemas.microsoft.com/office/drawing/2014/main" val="3004112673"/>
                  </a:ext>
                </a:extLst>
              </a:tr>
              <a:tr h="370840">
                <a:tc>
                  <a:txBody>
                    <a:bodyPr/>
                    <a:lstStyle/>
                    <a:p>
                      <a:r>
                        <a:rPr lang="en-GB" sz="1600" dirty="0"/>
                        <a:t>Cluster</a:t>
                      </a:r>
                    </a:p>
                  </a:txBody>
                  <a:tcPr/>
                </a:tc>
                <a:tc>
                  <a:txBody>
                    <a:bodyPr/>
                    <a:lstStyle/>
                    <a:p>
                      <a:r>
                        <a:rPr lang="en-GB" sz="1600" dirty="0"/>
                        <a:t>Sharp, stabbing, around 1 eye</a:t>
                      </a:r>
                    </a:p>
                  </a:txBody>
                  <a:tcPr/>
                </a:tc>
                <a:tc>
                  <a:txBody>
                    <a:bodyPr/>
                    <a:lstStyle/>
                    <a:p>
                      <a:r>
                        <a:rPr lang="en-GB" sz="1600" dirty="0"/>
                        <a:t>15min-2hrs, 2+x/day</a:t>
                      </a:r>
                    </a:p>
                  </a:txBody>
                  <a:tcPr/>
                </a:tc>
                <a:tc>
                  <a:txBody>
                    <a:bodyPr/>
                    <a:lstStyle/>
                    <a:p>
                      <a:r>
                        <a:rPr lang="en-GB" sz="1600" dirty="0"/>
                        <a:t>Male, smoker, alcohol</a:t>
                      </a:r>
                    </a:p>
                  </a:txBody>
                  <a:tcPr/>
                </a:tc>
                <a:tc>
                  <a:txBody>
                    <a:bodyPr/>
                    <a:lstStyle/>
                    <a:p>
                      <a:r>
                        <a:rPr lang="en-GB" sz="1600" dirty="0"/>
                        <a:t>Restless</a:t>
                      </a:r>
                    </a:p>
                    <a:p>
                      <a:r>
                        <a:rPr lang="en-GB" sz="1600" dirty="0" err="1"/>
                        <a:t>ULx</a:t>
                      </a:r>
                      <a:r>
                        <a:rPr lang="en-GB" sz="1600" dirty="0"/>
                        <a:t> redness, lacrimation, swelling</a:t>
                      </a:r>
                    </a:p>
                    <a:p>
                      <a:r>
                        <a:rPr lang="en-GB" sz="1600" dirty="0"/>
                        <a:t>+/-miosis and ptosis</a:t>
                      </a:r>
                    </a:p>
                  </a:txBody>
                  <a:tcPr/>
                </a:tc>
                <a:tc>
                  <a:txBody>
                    <a:bodyPr/>
                    <a:lstStyle/>
                    <a:p>
                      <a:r>
                        <a:rPr lang="en-GB" sz="1600" dirty="0"/>
                        <a:t>Severe, intermittent</a:t>
                      </a:r>
                    </a:p>
                  </a:txBody>
                  <a:tcPr/>
                </a:tc>
                <a:extLst>
                  <a:ext uri="{0D108BD9-81ED-4DB2-BD59-A6C34878D82A}">
                    <a16:rowId xmlns:a16="http://schemas.microsoft.com/office/drawing/2014/main" val="2705985054"/>
                  </a:ext>
                </a:extLst>
              </a:tr>
              <a:tr h="370840">
                <a:tc>
                  <a:txBody>
                    <a:bodyPr/>
                    <a:lstStyle/>
                    <a:p>
                      <a:r>
                        <a:rPr lang="en-GB" sz="1600" dirty="0"/>
                        <a:t>Migraine</a:t>
                      </a:r>
                    </a:p>
                  </a:txBody>
                  <a:tcPr/>
                </a:tc>
                <a:tc>
                  <a:txBody>
                    <a:bodyPr/>
                    <a:lstStyle/>
                    <a:p>
                      <a:r>
                        <a:rPr lang="en-GB" sz="1600" dirty="0" err="1"/>
                        <a:t>ULx</a:t>
                      </a:r>
                      <a:r>
                        <a:rPr lang="en-GB" sz="1600" dirty="0"/>
                        <a:t>, pulsatile, mod-severe, worse on activity</a:t>
                      </a:r>
                    </a:p>
                  </a:txBody>
                  <a:tcPr/>
                </a:tc>
                <a:tc>
                  <a:txBody>
                    <a:bodyPr/>
                    <a:lstStyle/>
                    <a:p>
                      <a:r>
                        <a:rPr lang="en-GB" sz="1600" dirty="0"/>
                        <a:t>Up to 72hrs</a:t>
                      </a:r>
                    </a:p>
                  </a:txBody>
                  <a:tcPr/>
                </a:tc>
                <a:tc>
                  <a:txBody>
                    <a:bodyPr/>
                    <a:lstStyle/>
                    <a:p>
                      <a:r>
                        <a:rPr lang="en-GB" sz="1600" dirty="0"/>
                        <a:t>F&gt;M, triggers</a:t>
                      </a:r>
                    </a:p>
                  </a:txBody>
                  <a:tcPr/>
                </a:tc>
                <a:tc>
                  <a:txBody>
                    <a:bodyPr/>
                    <a:lstStyle/>
                    <a:p>
                      <a:r>
                        <a:rPr lang="en-GB" sz="1600" dirty="0"/>
                        <a:t>NV, photo-/phonophobia, +/-focal neuro, +/- aura</a:t>
                      </a:r>
                    </a:p>
                  </a:txBody>
                  <a:tcPr/>
                </a:tc>
                <a:tc>
                  <a:txBody>
                    <a:bodyPr/>
                    <a:lstStyle/>
                    <a:p>
                      <a:r>
                        <a:rPr lang="en-GB" sz="1600" dirty="0"/>
                        <a:t>Aura, triggers, pulsatile</a:t>
                      </a:r>
                    </a:p>
                  </a:txBody>
                  <a:tcPr/>
                </a:tc>
                <a:extLst>
                  <a:ext uri="{0D108BD9-81ED-4DB2-BD59-A6C34878D82A}">
                    <a16:rowId xmlns:a16="http://schemas.microsoft.com/office/drawing/2014/main" val="4020047325"/>
                  </a:ext>
                </a:extLst>
              </a:tr>
              <a:tr h="370840">
                <a:tc>
                  <a:txBody>
                    <a:bodyPr/>
                    <a:lstStyle/>
                    <a:p>
                      <a:r>
                        <a:rPr lang="en-GB" sz="1600" dirty="0"/>
                        <a:t>Raised ICP</a:t>
                      </a:r>
                    </a:p>
                  </a:txBody>
                  <a:tcPr/>
                </a:tc>
                <a:tc>
                  <a:txBody>
                    <a:bodyPr/>
                    <a:lstStyle/>
                    <a:p>
                      <a:r>
                        <a:rPr lang="en-GB" sz="1600" dirty="0"/>
                        <a:t>?pulsatile, worse supine</a:t>
                      </a:r>
                    </a:p>
                  </a:txBody>
                  <a:tcPr/>
                </a:tc>
                <a:tc>
                  <a:txBody>
                    <a:bodyPr/>
                    <a:lstStyle/>
                    <a:p>
                      <a:r>
                        <a:rPr lang="en-GB" sz="1600" dirty="0"/>
                        <a:t>Continuous </a:t>
                      </a:r>
                    </a:p>
                  </a:txBody>
                  <a:tcPr/>
                </a:tc>
                <a:tc>
                  <a:txBody>
                    <a:bodyPr/>
                    <a:lstStyle/>
                    <a:p>
                      <a:r>
                        <a:rPr lang="en-GB" sz="1600" dirty="0"/>
                        <a:t>Risk factors</a:t>
                      </a:r>
                    </a:p>
                  </a:txBody>
                  <a:tcPr/>
                </a:tc>
                <a:tc>
                  <a:txBody>
                    <a:bodyPr/>
                    <a:lstStyle/>
                    <a:p>
                      <a:r>
                        <a:rPr lang="en-GB" sz="1600" dirty="0"/>
                        <a:t>Diplopia, NV, weak, lethargic, </a:t>
                      </a:r>
                      <a:r>
                        <a:rPr lang="en-GB" sz="1600" dirty="0" err="1"/>
                        <a:t>papilloedema</a:t>
                      </a:r>
                      <a:r>
                        <a:rPr lang="en-GB" sz="1600" dirty="0"/>
                        <a:t>, focal neuro</a:t>
                      </a:r>
                    </a:p>
                  </a:txBody>
                  <a:tcPr/>
                </a:tc>
                <a:tc>
                  <a:txBody>
                    <a:bodyPr/>
                    <a:lstStyle/>
                    <a:p>
                      <a:r>
                        <a:rPr lang="en-GB" sz="1600" dirty="0"/>
                        <a:t>Lying down, continuous</a:t>
                      </a:r>
                    </a:p>
                  </a:txBody>
                  <a:tcPr/>
                </a:tc>
                <a:extLst>
                  <a:ext uri="{0D108BD9-81ED-4DB2-BD59-A6C34878D82A}">
                    <a16:rowId xmlns:a16="http://schemas.microsoft.com/office/drawing/2014/main" val="378170340"/>
                  </a:ext>
                </a:extLst>
              </a:tr>
              <a:tr h="370840">
                <a:tc>
                  <a:txBody>
                    <a:bodyPr/>
                    <a:lstStyle/>
                    <a:p>
                      <a:r>
                        <a:rPr lang="en-GB" sz="1600" dirty="0"/>
                        <a:t>Meningitis</a:t>
                      </a:r>
                    </a:p>
                  </a:txBody>
                  <a:tcPr/>
                </a:tc>
                <a:tc>
                  <a:txBody>
                    <a:bodyPr/>
                    <a:lstStyle/>
                    <a:p>
                      <a:r>
                        <a:rPr lang="en-GB" sz="1600" dirty="0"/>
                        <a:t>Severe, generalised</a:t>
                      </a:r>
                    </a:p>
                  </a:txBody>
                  <a:tcPr/>
                </a:tc>
                <a:tc>
                  <a:txBody>
                    <a:bodyPr/>
                    <a:lstStyle/>
                    <a:p>
                      <a:r>
                        <a:rPr lang="en-GB" sz="1600" dirty="0"/>
                        <a:t>Acute</a:t>
                      </a:r>
                    </a:p>
                  </a:txBody>
                  <a:tcPr/>
                </a:tc>
                <a:tc>
                  <a:txBody>
                    <a:bodyPr/>
                    <a:lstStyle/>
                    <a:p>
                      <a:r>
                        <a:rPr lang="en-GB" sz="1600" dirty="0"/>
                        <a:t>Old, immunocompromised</a:t>
                      </a:r>
                    </a:p>
                  </a:txBody>
                  <a:tcPr/>
                </a:tc>
                <a:tc>
                  <a:txBody>
                    <a:bodyPr/>
                    <a:lstStyle/>
                    <a:p>
                      <a:r>
                        <a:rPr lang="en-GB" sz="1600" dirty="0"/>
                        <a:t>Neck stiff, NV, photophobia, rash, seizure, ↓GCS, focal neuro</a:t>
                      </a:r>
                    </a:p>
                  </a:txBody>
                  <a:tcPr/>
                </a:tc>
                <a:tc>
                  <a:txBody>
                    <a:bodyPr/>
                    <a:lstStyle/>
                    <a:p>
                      <a:r>
                        <a:rPr lang="en-GB" sz="1600" dirty="0"/>
                        <a:t>Neck stiff, rash, photophobia</a:t>
                      </a:r>
                    </a:p>
                  </a:txBody>
                  <a:tcPr/>
                </a:tc>
                <a:extLst>
                  <a:ext uri="{0D108BD9-81ED-4DB2-BD59-A6C34878D82A}">
                    <a16:rowId xmlns:a16="http://schemas.microsoft.com/office/drawing/2014/main" val="19722940"/>
                  </a:ext>
                </a:extLst>
              </a:tr>
              <a:tr h="370840">
                <a:tc>
                  <a:txBody>
                    <a:bodyPr/>
                    <a:lstStyle/>
                    <a:p>
                      <a:r>
                        <a:rPr lang="en-GB" sz="1600" dirty="0"/>
                        <a:t>SAH</a:t>
                      </a:r>
                    </a:p>
                  </a:txBody>
                  <a:tcPr/>
                </a:tc>
                <a:tc>
                  <a:txBody>
                    <a:bodyPr/>
                    <a:lstStyle/>
                    <a:p>
                      <a:r>
                        <a:rPr lang="en-GB" sz="1600" dirty="0"/>
                        <a:t>“Thunderclap”, occipital</a:t>
                      </a:r>
                    </a:p>
                  </a:txBody>
                  <a:tcPr/>
                </a:tc>
                <a:tc>
                  <a:txBody>
                    <a:bodyPr/>
                    <a:lstStyle/>
                    <a:p>
                      <a:r>
                        <a:rPr lang="en-GB" sz="1600" dirty="0"/>
                        <a:t>Acute</a:t>
                      </a:r>
                    </a:p>
                  </a:txBody>
                  <a:tcPr/>
                </a:tc>
                <a:tc>
                  <a:txBody>
                    <a:bodyPr/>
                    <a:lstStyle/>
                    <a:p>
                      <a:r>
                        <a:rPr lang="en-GB" sz="1600" dirty="0"/>
                        <a:t>PCOS, connective tissue, trauma</a:t>
                      </a:r>
                    </a:p>
                  </a:txBody>
                  <a:tcPr/>
                </a:tc>
                <a:tc>
                  <a:txBody>
                    <a:bodyPr/>
                    <a:lstStyle/>
                    <a:p>
                      <a:r>
                        <a:rPr lang="en-GB" sz="1600" dirty="0"/>
                        <a:t>Neck stiff, NV, confused, ↓GCS</a:t>
                      </a:r>
                    </a:p>
                  </a:txBody>
                  <a:tcPr/>
                </a:tc>
                <a:tc>
                  <a:txBody>
                    <a:bodyPr/>
                    <a:lstStyle/>
                    <a:p>
                      <a:r>
                        <a:rPr lang="en-GB" sz="1600" dirty="0"/>
                        <a:t>Thunderclap</a:t>
                      </a:r>
                    </a:p>
                  </a:txBody>
                  <a:tcPr/>
                </a:tc>
                <a:extLst>
                  <a:ext uri="{0D108BD9-81ED-4DB2-BD59-A6C34878D82A}">
                    <a16:rowId xmlns:a16="http://schemas.microsoft.com/office/drawing/2014/main" val="2094718430"/>
                  </a:ext>
                </a:extLst>
              </a:tr>
            </a:tbl>
          </a:graphicData>
        </a:graphic>
      </p:graphicFrame>
    </p:spTree>
    <p:extLst>
      <p:ext uri="{BB962C8B-B14F-4D97-AF65-F5344CB8AC3E}">
        <p14:creationId xmlns:p14="http://schemas.microsoft.com/office/powerpoint/2010/main" val="374148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Headache</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normAutofit/>
          </a:bodyPr>
          <a:lstStyle/>
          <a:p>
            <a:pPr>
              <a:buFont typeface="Wingdings" panose="05000000000000000000" pitchFamily="2" charset="2"/>
              <a:buChar char="Ø"/>
            </a:pPr>
            <a:r>
              <a:rPr lang="en-GB" sz="2400" dirty="0"/>
              <a:t>Differentials:</a:t>
            </a:r>
          </a:p>
          <a:p>
            <a:pPr lvl="1"/>
            <a:r>
              <a:rPr lang="en-GB" sz="2000" strike="sngStrike" dirty="0"/>
              <a:t>Tension</a:t>
            </a:r>
          </a:p>
          <a:p>
            <a:pPr lvl="1"/>
            <a:r>
              <a:rPr lang="en-GB" sz="2000" strike="sngStrike" dirty="0"/>
              <a:t>Cluster</a:t>
            </a:r>
          </a:p>
          <a:p>
            <a:pPr lvl="1"/>
            <a:r>
              <a:rPr lang="en-GB" sz="2000" strike="sngStrike" dirty="0"/>
              <a:t>Migraine</a:t>
            </a:r>
          </a:p>
          <a:p>
            <a:pPr lvl="1"/>
            <a:r>
              <a:rPr lang="en-GB" sz="2000" dirty="0"/>
              <a:t>Raised ICP</a:t>
            </a:r>
          </a:p>
          <a:p>
            <a:pPr lvl="1"/>
            <a:r>
              <a:rPr lang="en-GB" sz="2000" strike="sngStrike" dirty="0"/>
              <a:t>Meningitis</a:t>
            </a:r>
          </a:p>
          <a:p>
            <a:pPr lvl="1"/>
            <a:r>
              <a:rPr lang="en-GB" sz="2000" strike="sngStrike" dirty="0"/>
              <a:t>SAH</a:t>
            </a:r>
          </a:p>
          <a:p>
            <a:pPr>
              <a:buFont typeface="Wingdings" panose="05000000000000000000" pitchFamily="2" charset="2"/>
              <a:buChar char="Ø"/>
            </a:pPr>
            <a:r>
              <a:rPr lang="en-GB" sz="2200" strike="sngStrike" dirty="0"/>
              <a:t>What’s most likely?</a:t>
            </a:r>
            <a:r>
              <a:rPr lang="en-GB" sz="2200" dirty="0"/>
              <a:t> What’s left?</a:t>
            </a:r>
            <a:endParaRPr lang="en-GB" sz="2200" strike="sngStrike" dirty="0"/>
          </a:p>
        </p:txBody>
      </p:sp>
    </p:spTree>
    <p:extLst>
      <p:ext uri="{BB962C8B-B14F-4D97-AF65-F5344CB8AC3E}">
        <p14:creationId xmlns:p14="http://schemas.microsoft.com/office/powerpoint/2010/main" val="13728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EB9D54-70C1-41C2-B838-7EEEEC0A80E3}"/>
              </a:ext>
            </a:extLst>
          </p:cNvPr>
          <p:cNvSpPr>
            <a:spLocks noGrp="1"/>
          </p:cNvSpPr>
          <p:nvPr>
            <p:ph type="title"/>
          </p:nvPr>
        </p:nvSpPr>
        <p:spPr>
          <a:xfrm>
            <a:off x="1630532" y="286603"/>
            <a:ext cx="8930936" cy="1450757"/>
          </a:xfrm>
        </p:spPr>
        <p:txBody>
          <a:bodyPr/>
          <a:lstStyle/>
          <a:p>
            <a:pPr algn="ctr"/>
            <a:r>
              <a:rPr lang="en-GB" dirty="0"/>
              <a:t>Raised ICP - Causes</a:t>
            </a:r>
          </a:p>
        </p:txBody>
      </p:sp>
      <p:sp>
        <p:nvSpPr>
          <p:cNvPr id="6" name="Content Placeholder 5">
            <a:extLst>
              <a:ext uri="{FF2B5EF4-FFF2-40B4-BE49-F238E27FC236}">
                <a16:creationId xmlns:a16="http://schemas.microsoft.com/office/drawing/2014/main" id="{F96B219F-AF6B-4DA0-BEB9-4B5E1DFC7132}"/>
              </a:ext>
            </a:extLst>
          </p:cNvPr>
          <p:cNvSpPr>
            <a:spLocks noGrp="1"/>
          </p:cNvSpPr>
          <p:nvPr>
            <p:ph idx="1"/>
          </p:nvPr>
        </p:nvSpPr>
        <p:spPr/>
        <p:txBody>
          <a:bodyPr/>
          <a:lstStyle/>
          <a:p>
            <a:pPr>
              <a:buFont typeface="Wingdings" panose="05000000000000000000" pitchFamily="2" charset="2"/>
              <a:buChar char="Ø"/>
            </a:pPr>
            <a:r>
              <a:rPr lang="en-GB" dirty="0"/>
              <a:t>Hydrocephalus</a:t>
            </a:r>
          </a:p>
          <a:p>
            <a:pPr>
              <a:buFont typeface="Wingdings" panose="05000000000000000000" pitchFamily="2" charset="2"/>
              <a:buChar char="Ø"/>
            </a:pPr>
            <a:r>
              <a:rPr lang="en-GB" dirty="0"/>
              <a:t>Tumour</a:t>
            </a:r>
          </a:p>
          <a:p>
            <a:pPr>
              <a:buFont typeface="Wingdings" panose="05000000000000000000" pitchFamily="2" charset="2"/>
              <a:buChar char="Ø"/>
            </a:pPr>
            <a:r>
              <a:rPr lang="en-GB" dirty="0"/>
              <a:t>Oedema</a:t>
            </a:r>
          </a:p>
          <a:p>
            <a:pPr>
              <a:buFont typeface="Wingdings" panose="05000000000000000000" pitchFamily="2" charset="2"/>
              <a:buChar char="Ø"/>
            </a:pPr>
            <a:r>
              <a:rPr lang="en-GB" dirty="0"/>
              <a:t>Bleeds</a:t>
            </a:r>
          </a:p>
          <a:p>
            <a:pPr>
              <a:buFont typeface="Wingdings" panose="05000000000000000000" pitchFamily="2" charset="2"/>
              <a:buChar char="Ø"/>
            </a:pPr>
            <a:r>
              <a:rPr lang="en-GB" dirty="0"/>
              <a:t>Malignant MCA Syndrome</a:t>
            </a:r>
          </a:p>
          <a:p>
            <a:pPr>
              <a:buFont typeface="Wingdings" panose="05000000000000000000" pitchFamily="2" charset="2"/>
              <a:buChar char="Ø"/>
            </a:pPr>
            <a:r>
              <a:rPr lang="en-GB" dirty="0"/>
              <a:t>Idiopathic Intracranial HTN</a:t>
            </a:r>
          </a:p>
        </p:txBody>
      </p:sp>
    </p:spTree>
    <p:extLst>
      <p:ext uri="{BB962C8B-B14F-4D97-AF65-F5344CB8AC3E}">
        <p14:creationId xmlns:p14="http://schemas.microsoft.com/office/powerpoint/2010/main" val="1858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2024</TotalTime>
  <Words>4312</Words>
  <Application>Microsoft Office PowerPoint</Application>
  <PresentationFormat>Widescreen</PresentationFormat>
  <Paragraphs>796</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-apple-system</vt:lpstr>
      <vt:lpstr>Arial</vt:lpstr>
      <vt:lpstr>Calibri</vt:lpstr>
      <vt:lpstr>Calibri Light</vt:lpstr>
      <vt:lpstr>Wingdings</vt:lpstr>
      <vt:lpstr>Retrospect</vt:lpstr>
      <vt:lpstr>Neuro Revision for Finals</vt:lpstr>
      <vt:lpstr>Plan for today</vt:lpstr>
      <vt:lpstr>Housekeeping</vt:lpstr>
      <vt:lpstr>Headache</vt:lpstr>
      <vt:lpstr>Headache</vt:lpstr>
      <vt:lpstr>Headache</vt:lpstr>
      <vt:lpstr>Headaches - differentiating</vt:lpstr>
      <vt:lpstr>Headache</vt:lpstr>
      <vt:lpstr>Raised ICP - Causes</vt:lpstr>
      <vt:lpstr>Raised ICP - Differentiating</vt:lpstr>
      <vt:lpstr>Raised ICP - Causes</vt:lpstr>
      <vt:lpstr>Idiopathic Intracranial Hypertension</vt:lpstr>
      <vt:lpstr>Diagnosis and treatment of other headaches</vt:lpstr>
      <vt:lpstr>Diagnosis and treatment of other raised ICP causes</vt:lpstr>
      <vt:lpstr>Intracranial bleeds</vt:lpstr>
      <vt:lpstr>Intracranial bleeds</vt:lpstr>
      <vt:lpstr>Intracranial bleeds</vt:lpstr>
      <vt:lpstr>Intracranial bleed - scans</vt:lpstr>
      <vt:lpstr>Peripheral Neuropathies</vt:lpstr>
      <vt:lpstr>Peripheral Neuropathies</vt:lpstr>
      <vt:lpstr>Peripheral Neuropathies</vt:lpstr>
      <vt:lpstr>Peripheral Neuropathies</vt:lpstr>
      <vt:lpstr>Epilepsy and seizures</vt:lpstr>
      <vt:lpstr>Epilepsy and seizures</vt:lpstr>
      <vt:lpstr>Epilepsy and seizures</vt:lpstr>
      <vt:lpstr>Suspected GTCS work-up</vt:lpstr>
      <vt:lpstr>Status epilepticus</vt:lpstr>
      <vt:lpstr>Epilepsy and DVLA</vt:lpstr>
      <vt:lpstr>Tremor</vt:lpstr>
      <vt:lpstr>Tremor</vt:lpstr>
      <vt:lpstr>Tremor</vt:lpstr>
      <vt:lpstr>Tremor</vt:lpstr>
      <vt:lpstr>Tremor</vt:lpstr>
      <vt:lpstr>Movement disorders</vt:lpstr>
      <vt:lpstr>Movement disorders</vt:lpstr>
      <vt:lpstr>Movement disorders</vt:lpstr>
      <vt:lpstr>Movement disorders</vt:lpstr>
      <vt:lpstr>Movement disorders</vt:lpstr>
      <vt:lpstr>Movement disorders</vt:lpstr>
      <vt:lpstr>CN VII Palsies</vt:lpstr>
      <vt:lpstr>CN VII Palsies</vt:lpstr>
      <vt:lpstr>CN VII Palsies</vt:lpstr>
      <vt:lpstr>CN VII Palsies</vt:lpstr>
      <vt:lpstr>Ptosis and Eye Palsies</vt:lpstr>
      <vt:lpstr>Ptosis and Eye Palsies</vt:lpstr>
      <vt:lpstr>Ptosis and Eye Palsies</vt:lpstr>
      <vt:lpstr>Spinal cord lesions</vt:lpstr>
      <vt:lpstr>Summary</vt:lpstr>
      <vt:lpstr>PowerPoint Presentation</vt:lpstr>
      <vt:lpstr>Nerve root compression</vt:lpstr>
      <vt:lpstr>Strokes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 Revision for 4th Years</dc:title>
  <dc:creator>Gergo Erdi-Krausz</dc:creator>
  <cp:lastModifiedBy>Jonathan Sheridan</cp:lastModifiedBy>
  <cp:revision>54</cp:revision>
  <dcterms:created xsi:type="dcterms:W3CDTF">2021-05-06T07:48:35Z</dcterms:created>
  <dcterms:modified xsi:type="dcterms:W3CDTF">2023-02-28T11:54:23Z</dcterms:modified>
</cp:coreProperties>
</file>