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5"/>
  </p:notesMasterIdLst>
  <p:sldIdLst>
    <p:sldId id="256" r:id="rId2"/>
    <p:sldId id="267" r:id="rId3"/>
    <p:sldId id="268" r:id="rId4"/>
    <p:sldId id="274" r:id="rId5"/>
    <p:sldId id="263" r:id="rId6"/>
    <p:sldId id="265" r:id="rId7"/>
    <p:sldId id="264" r:id="rId8"/>
    <p:sldId id="269" r:id="rId9"/>
    <p:sldId id="266" r:id="rId10"/>
    <p:sldId id="270" r:id="rId11"/>
    <p:sldId id="271" r:id="rId12"/>
    <p:sldId id="272" r:id="rId13"/>
    <p:sldId id="351" r:id="rId14"/>
    <p:sldId id="273" r:id="rId15"/>
    <p:sldId id="275" r:id="rId16"/>
    <p:sldId id="276" r:id="rId17"/>
    <p:sldId id="277" r:id="rId18"/>
    <p:sldId id="278" r:id="rId19"/>
    <p:sldId id="352" r:id="rId20"/>
    <p:sldId id="349" r:id="rId21"/>
    <p:sldId id="279" r:id="rId22"/>
    <p:sldId id="257" r:id="rId23"/>
    <p:sldId id="258" r:id="rId24"/>
    <p:sldId id="259" r:id="rId25"/>
    <p:sldId id="260" r:id="rId26"/>
    <p:sldId id="261" r:id="rId27"/>
    <p:sldId id="262"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7" r:id="rId55"/>
    <p:sldId id="308" r:id="rId56"/>
    <p:sldId id="317" r:id="rId57"/>
    <p:sldId id="310" r:id="rId58"/>
    <p:sldId id="311" r:id="rId59"/>
    <p:sldId id="312" r:id="rId60"/>
    <p:sldId id="313" r:id="rId61"/>
    <p:sldId id="314" r:id="rId62"/>
    <p:sldId id="315" r:id="rId63"/>
    <p:sldId id="316" r:id="rId64"/>
    <p:sldId id="344" r:id="rId65"/>
    <p:sldId id="345" r:id="rId66"/>
    <p:sldId id="346" r:id="rId67"/>
    <p:sldId id="347" r:id="rId68"/>
    <p:sldId id="348" r:id="rId69"/>
    <p:sldId id="319" r:id="rId70"/>
    <p:sldId id="318" r:id="rId71"/>
    <p:sldId id="309" r:id="rId72"/>
    <p:sldId id="320" r:id="rId73"/>
    <p:sldId id="322" r:id="rId74"/>
    <p:sldId id="323" r:id="rId75"/>
    <p:sldId id="324" r:id="rId76"/>
    <p:sldId id="325" r:id="rId77"/>
    <p:sldId id="327" r:id="rId78"/>
    <p:sldId id="328" r:id="rId79"/>
    <p:sldId id="330" r:id="rId80"/>
    <p:sldId id="332" r:id="rId81"/>
    <p:sldId id="331" r:id="rId82"/>
    <p:sldId id="343" r:id="rId83"/>
    <p:sldId id="333" r:id="rId84"/>
    <p:sldId id="334" r:id="rId85"/>
    <p:sldId id="342" r:id="rId86"/>
    <p:sldId id="335" r:id="rId87"/>
    <p:sldId id="336" r:id="rId88"/>
    <p:sldId id="341" r:id="rId89"/>
    <p:sldId id="337" r:id="rId90"/>
    <p:sldId id="339" r:id="rId91"/>
    <p:sldId id="340" r:id="rId92"/>
    <p:sldId id="306" r:id="rId93"/>
    <p:sldId id="353"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06FEF-A301-4972-82CB-84E49AA4E986}" type="datetimeFigureOut">
              <a:rPr lang="en-GB" smtClean="0"/>
              <a:t>03/03/2020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EB562-3F63-4F55-B0C5-06DC56C168BA}" type="slidenum">
              <a:rPr lang="en-GB" smtClean="0"/>
              <a:t>‹#›</a:t>
            </a:fld>
            <a:endParaRPr lang="en-GB"/>
          </a:p>
        </p:txBody>
      </p:sp>
    </p:spTree>
    <p:extLst>
      <p:ext uri="{BB962C8B-B14F-4D97-AF65-F5344CB8AC3E}">
        <p14:creationId xmlns:p14="http://schemas.microsoft.com/office/powerpoint/2010/main" val="331685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ubmed/?term=Avbersek%20A%5BAuthor%5D&amp;cauthor=true&amp;cauthor_uid=20581136"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ncbi.nlm.nih.gov/pubmed/20581136" TargetMode="External"/><Relationship Id="rId4" Type="http://schemas.openxmlformats.org/officeDocument/2006/relationships/hyperlink" Target="https://www.ncbi.nlm.nih.gov/pubmed/?term=Sisodiya%20S%5BAuthor%5D&amp;cauthor=true&amp;cauthor_uid=20581136"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Tongue biting/incontinence not reliable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Does the primary literature provide support for clinical signs used to distinguish psychogenic nonepileptic seizures from epileptic seizures?</a:t>
            </a:r>
          </a:p>
          <a:p>
            <a:r>
              <a:rPr lang="en-GB" sz="1200" b="0" i="0" u="sng" kern="1200" dirty="0" err="1">
                <a:solidFill>
                  <a:schemeClr val="tx1"/>
                </a:solidFill>
                <a:effectLst/>
                <a:latin typeface="+mn-lt"/>
                <a:ea typeface="+mn-ea"/>
                <a:cs typeface="+mn-cs"/>
                <a:hlinkClick r:id="rId3"/>
              </a:rPr>
              <a:t>Avbersek</a:t>
            </a:r>
            <a:r>
              <a:rPr lang="en-GB" sz="1200" b="0" i="0" u="sng" kern="1200" dirty="0">
                <a:solidFill>
                  <a:schemeClr val="tx1"/>
                </a:solidFill>
                <a:effectLst/>
                <a:latin typeface="+mn-lt"/>
                <a:ea typeface="+mn-ea"/>
                <a:cs typeface="+mn-cs"/>
                <a:hlinkClick r:id="rId3"/>
              </a:rPr>
              <a:t> A</a:t>
            </a:r>
            <a:r>
              <a:rPr lang="en-GB" sz="1200" b="0" i="0" kern="1200" baseline="300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hlinkClick r:id="rId4"/>
              </a:rPr>
              <a:t>Sisodiya</a:t>
            </a:r>
            <a:r>
              <a:rPr lang="en-GB" sz="1200" b="0" i="0" u="sng" kern="1200" dirty="0">
                <a:solidFill>
                  <a:schemeClr val="tx1"/>
                </a:solidFill>
                <a:effectLst/>
                <a:latin typeface="+mn-lt"/>
                <a:ea typeface="+mn-ea"/>
                <a:cs typeface="+mn-cs"/>
                <a:hlinkClick r:id="rId4"/>
              </a:rPr>
              <a:t> S</a:t>
            </a:r>
            <a:r>
              <a:rPr lang="en-GB" dirty="0"/>
              <a:t> </a:t>
            </a:r>
            <a:r>
              <a:rPr lang="pl-PL" sz="1200" b="0" i="0" u="sng" kern="1200" dirty="0">
                <a:solidFill>
                  <a:schemeClr val="tx1"/>
                </a:solidFill>
                <a:effectLst/>
                <a:latin typeface="+mn-lt"/>
                <a:ea typeface="+mn-ea"/>
                <a:cs typeface="+mn-cs"/>
                <a:hlinkClick r:id="rId5" tooltip="Journal of neurology, neurosurgery, and psychiatry."/>
              </a:rPr>
              <a:t>J Neurol Neurosurg Psychiatry.</a:t>
            </a:r>
            <a:r>
              <a:rPr lang="pl-PL" sz="1200" b="0" i="0" kern="1200" dirty="0">
                <a:solidFill>
                  <a:schemeClr val="tx1"/>
                </a:solidFill>
                <a:effectLst/>
                <a:latin typeface="+mn-lt"/>
                <a:ea typeface="+mn-ea"/>
                <a:cs typeface="+mn-cs"/>
              </a:rPr>
              <a:t> 2010 Jul;81(7):719-25</a:t>
            </a:r>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18</a:t>
            </a:fld>
            <a:endParaRPr lang="en-GB"/>
          </a:p>
        </p:txBody>
      </p:sp>
    </p:spTree>
    <p:extLst>
      <p:ext uri="{BB962C8B-B14F-4D97-AF65-F5344CB8AC3E}">
        <p14:creationId xmlns:p14="http://schemas.microsoft.com/office/powerpoint/2010/main" val="4188933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56</a:t>
            </a:fld>
            <a:endParaRPr lang="en-GB"/>
          </a:p>
        </p:txBody>
      </p:sp>
    </p:spTree>
    <p:extLst>
      <p:ext uri="{BB962C8B-B14F-4D97-AF65-F5344CB8AC3E}">
        <p14:creationId xmlns:p14="http://schemas.microsoft.com/office/powerpoint/2010/main" val="349558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from </a:t>
            </a:r>
            <a:r>
              <a:rPr lang="en-GB" sz="1200" b="0" i="0" kern="1200" dirty="0">
                <a:solidFill>
                  <a:schemeClr val="tx1"/>
                </a:solidFill>
                <a:effectLst/>
                <a:latin typeface="+mn-lt"/>
                <a:ea typeface="+mn-ea"/>
                <a:cs typeface="+mn-cs"/>
              </a:rPr>
              <a:t>West J </a:t>
            </a:r>
            <a:r>
              <a:rPr lang="en-GB" sz="1200" b="0" i="0" kern="1200" dirty="0" err="1">
                <a:solidFill>
                  <a:schemeClr val="tx1"/>
                </a:solidFill>
                <a:effectLst/>
                <a:latin typeface="+mn-lt"/>
                <a:ea typeface="+mn-ea"/>
                <a:cs typeface="+mn-cs"/>
              </a:rPr>
              <a:t>Emerg</a:t>
            </a:r>
            <a:r>
              <a:rPr lang="en-GB" sz="1200" b="0" i="0" kern="1200" dirty="0">
                <a:solidFill>
                  <a:schemeClr val="tx1"/>
                </a:solidFill>
                <a:effectLst/>
                <a:latin typeface="+mn-lt"/>
                <a:ea typeface="+mn-ea"/>
                <a:cs typeface="+mn-cs"/>
              </a:rPr>
              <a:t> Med. 2009 Nov; 10(4): 273–277</a:t>
            </a:r>
            <a:endParaRPr lang="en-GB" dirty="0"/>
          </a:p>
        </p:txBody>
      </p:sp>
      <p:sp>
        <p:nvSpPr>
          <p:cNvPr id="4" name="Slide Number Placeholder 3"/>
          <p:cNvSpPr>
            <a:spLocks noGrp="1"/>
          </p:cNvSpPr>
          <p:nvPr>
            <p:ph type="sldNum" sz="quarter" idx="5"/>
          </p:nvPr>
        </p:nvSpPr>
        <p:spPr/>
        <p:txBody>
          <a:bodyPr/>
          <a:lstStyle/>
          <a:p>
            <a:fld id="{68CF2F5E-E0FB-43F3-8738-4EF0BAEB7A00}" type="slidenum">
              <a:rPr lang="en-GB" smtClean="0"/>
              <a:t>58</a:t>
            </a:fld>
            <a:endParaRPr lang="en-GB"/>
          </a:p>
        </p:txBody>
      </p:sp>
    </p:spTree>
    <p:extLst>
      <p:ext uri="{BB962C8B-B14F-4D97-AF65-F5344CB8AC3E}">
        <p14:creationId xmlns:p14="http://schemas.microsoft.com/office/powerpoint/2010/main" val="3052889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CF2F5E-E0FB-43F3-8738-4EF0BAEB7A00}" type="slidenum">
              <a:rPr lang="en-GB" smtClean="0"/>
              <a:t>60</a:t>
            </a:fld>
            <a:endParaRPr lang="en-GB"/>
          </a:p>
        </p:txBody>
      </p:sp>
    </p:spTree>
    <p:extLst>
      <p:ext uri="{BB962C8B-B14F-4D97-AF65-F5344CB8AC3E}">
        <p14:creationId xmlns:p14="http://schemas.microsoft.com/office/powerpoint/2010/main" val="181341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CF2F5E-E0FB-43F3-8738-4EF0BAEB7A00}" type="slidenum">
              <a:rPr lang="en-GB" smtClean="0"/>
              <a:t>65</a:t>
            </a:fld>
            <a:endParaRPr lang="en-GB"/>
          </a:p>
        </p:txBody>
      </p:sp>
    </p:spTree>
    <p:extLst>
      <p:ext uri="{BB962C8B-B14F-4D97-AF65-F5344CB8AC3E}">
        <p14:creationId xmlns:p14="http://schemas.microsoft.com/office/powerpoint/2010/main" val="3881588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Li V, McArdle H, Anand Trip S. Vestibular migraine. BMJ 2019;366:l4213 doi: 10.1136/bmj.l4213</a:t>
            </a:r>
            <a:endParaRPr lang="en-GB" dirty="0"/>
          </a:p>
        </p:txBody>
      </p:sp>
      <p:sp>
        <p:nvSpPr>
          <p:cNvPr id="4" name="Slide Number Placeholder 3"/>
          <p:cNvSpPr>
            <a:spLocks noGrp="1"/>
          </p:cNvSpPr>
          <p:nvPr>
            <p:ph type="sldNum" sz="quarter" idx="5"/>
          </p:nvPr>
        </p:nvSpPr>
        <p:spPr/>
        <p:txBody>
          <a:bodyPr/>
          <a:lstStyle/>
          <a:p>
            <a:fld id="{68CF2F5E-E0FB-43F3-8738-4EF0BAEB7A00}" type="slidenum">
              <a:rPr lang="en-GB" smtClean="0"/>
              <a:t>67</a:t>
            </a:fld>
            <a:endParaRPr lang="en-GB"/>
          </a:p>
        </p:txBody>
      </p:sp>
    </p:spTree>
    <p:extLst>
      <p:ext uri="{BB962C8B-B14F-4D97-AF65-F5344CB8AC3E}">
        <p14:creationId xmlns:p14="http://schemas.microsoft.com/office/powerpoint/2010/main" val="1959714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70</a:t>
            </a:fld>
            <a:endParaRPr lang="en-GB"/>
          </a:p>
        </p:txBody>
      </p:sp>
    </p:spTree>
    <p:extLst>
      <p:ext uri="{BB962C8B-B14F-4D97-AF65-F5344CB8AC3E}">
        <p14:creationId xmlns:p14="http://schemas.microsoft.com/office/powerpoint/2010/main" val="2340813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73</a:t>
            </a:fld>
            <a:endParaRPr lang="en-GB"/>
          </a:p>
        </p:txBody>
      </p:sp>
    </p:spTree>
    <p:extLst>
      <p:ext uri="{BB962C8B-B14F-4D97-AF65-F5344CB8AC3E}">
        <p14:creationId xmlns:p14="http://schemas.microsoft.com/office/powerpoint/2010/main" val="711997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77</a:t>
            </a:fld>
            <a:endParaRPr lang="en-GB"/>
          </a:p>
        </p:txBody>
      </p:sp>
    </p:spTree>
    <p:extLst>
      <p:ext uri="{BB962C8B-B14F-4D97-AF65-F5344CB8AC3E}">
        <p14:creationId xmlns:p14="http://schemas.microsoft.com/office/powerpoint/2010/main" val="1358599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81</a:t>
            </a:fld>
            <a:endParaRPr lang="en-GB"/>
          </a:p>
        </p:txBody>
      </p:sp>
    </p:spTree>
    <p:extLst>
      <p:ext uri="{BB962C8B-B14F-4D97-AF65-F5344CB8AC3E}">
        <p14:creationId xmlns:p14="http://schemas.microsoft.com/office/powerpoint/2010/main" val="899931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likely to have a plaque in the spine, not the brain. CSF will show oligoclonal bands. Urine dip so we can give steroids for this likely MS relapse. Yes, we will end up scanning the brain anyway. </a:t>
            </a:r>
          </a:p>
          <a:p>
            <a:r>
              <a:rPr lang="en-GB" dirty="0"/>
              <a:t> </a:t>
            </a:r>
          </a:p>
        </p:txBody>
      </p:sp>
      <p:sp>
        <p:nvSpPr>
          <p:cNvPr id="4" name="Slide Number Placeholder 3"/>
          <p:cNvSpPr>
            <a:spLocks noGrp="1"/>
          </p:cNvSpPr>
          <p:nvPr>
            <p:ph type="sldNum" sz="quarter" idx="5"/>
          </p:nvPr>
        </p:nvSpPr>
        <p:spPr/>
        <p:txBody>
          <a:bodyPr/>
          <a:lstStyle/>
          <a:p>
            <a:fld id="{5E2EB562-3F63-4F55-B0C5-06DC56C168BA}" type="slidenum">
              <a:rPr lang="en-GB" smtClean="0"/>
              <a:t>84</a:t>
            </a:fld>
            <a:endParaRPr lang="en-GB"/>
          </a:p>
        </p:txBody>
      </p:sp>
    </p:spTree>
    <p:extLst>
      <p:ext uri="{BB962C8B-B14F-4D97-AF65-F5344CB8AC3E}">
        <p14:creationId xmlns:p14="http://schemas.microsoft.com/office/powerpoint/2010/main" val="118105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26</a:t>
            </a:fld>
            <a:endParaRPr lang="en-GB"/>
          </a:p>
        </p:txBody>
      </p:sp>
    </p:spTree>
    <p:extLst>
      <p:ext uri="{BB962C8B-B14F-4D97-AF65-F5344CB8AC3E}">
        <p14:creationId xmlns:p14="http://schemas.microsoft.com/office/powerpoint/2010/main" val="1683078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Huntington’s disease is an autosomal dominant disease caused by mutations in the huntingtin gene (CAG triplet repeats)</a:t>
            </a:r>
          </a:p>
        </p:txBody>
      </p:sp>
      <p:sp>
        <p:nvSpPr>
          <p:cNvPr id="4" name="Slide Number Placeholder 3"/>
          <p:cNvSpPr>
            <a:spLocks noGrp="1"/>
          </p:cNvSpPr>
          <p:nvPr>
            <p:ph type="sldNum" sz="quarter" idx="5"/>
          </p:nvPr>
        </p:nvSpPr>
        <p:spPr/>
        <p:txBody>
          <a:bodyPr/>
          <a:lstStyle/>
          <a:p>
            <a:fld id="{5E2EB562-3F63-4F55-B0C5-06DC56C168BA}" type="slidenum">
              <a:rPr lang="en-GB" smtClean="0"/>
              <a:t>87</a:t>
            </a:fld>
            <a:endParaRPr lang="en-GB"/>
          </a:p>
        </p:txBody>
      </p:sp>
    </p:spTree>
    <p:extLst>
      <p:ext uri="{BB962C8B-B14F-4D97-AF65-F5344CB8AC3E}">
        <p14:creationId xmlns:p14="http://schemas.microsoft.com/office/powerpoint/2010/main" val="110815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27</a:t>
            </a:fld>
            <a:endParaRPr lang="en-GB"/>
          </a:p>
        </p:txBody>
      </p:sp>
    </p:spTree>
    <p:extLst>
      <p:ext uri="{BB962C8B-B14F-4D97-AF65-F5344CB8AC3E}">
        <p14:creationId xmlns:p14="http://schemas.microsoft.com/office/powerpoint/2010/main" val="27537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35</a:t>
            </a:fld>
            <a:endParaRPr lang="en-GB"/>
          </a:p>
        </p:txBody>
      </p:sp>
    </p:spTree>
    <p:extLst>
      <p:ext uri="{BB962C8B-B14F-4D97-AF65-F5344CB8AC3E}">
        <p14:creationId xmlns:p14="http://schemas.microsoft.com/office/powerpoint/2010/main" val="298758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38</a:t>
            </a:fld>
            <a:endParaRPr lang="en-GB"/>
          </a:p>
        </p:txBody>
      </p:sp>
    </p:spTree>
    <p:extLst>
      <p:ext uri="{BB962C8B-B14F-4D97-AF65-F5344CB8AC3E}">
        <p14:creationId xmlns:p14="http://schemas.microsoft.com/office/powerpoint/2010/main" val="190380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40</a:t>
            </a:fld>
            <a:endParaRPr lang="en-GB"/>
          </a:p>
        </p:txBody>
      </p:sp>
    </p:spTree>
    <p:extLst>
      <p:ext uri="{BB962C8B-B14F-4D97-AF65-F5344CB8AC3E}">
        <p14:creationId xmlns:p14="http://schemas.microsoft.com/office/powerpoint/2010/main" val="407469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42</a:t>
            </a:fld>
            <a:endParaRPr lang="en-GB"/>
          </a:p>
        </p:txBody>
      </p:sp>
    </p:spTree>
    <p:extLst>
      <p:ext uri="{BB962C8B-B14F-4D97-AF65-F5344CB8AC3E}">
        <p14:creationId xmlns:p14="http://schemas.microsoft.com/office/powerpoint/2010/main" val="305254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46</a:t>
            </a:fld>
            <a:endParaRPr lang="en-GB"/>
          </a:p>
        </p:txBody>
      </p:sp>
    </p:spTree>
    <p:extLst>
      <p:ext uri="{BB962C8B-B14F-4D97-AF65-F5344CB8AC3E}">
        <p14:creationId xmlns:p14="http://schemas.microsoft.com/office/powerpoint/2010/main" val="168669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EB562-3F63-4F55-B0C5-06DC56C168BA}" type="slidenum">
              <a:rPr lang="en-GB" smtClean="0"/>
              <a:t>55</a:t>
            </a:fld>
            <a:endParaRPr lang="en-GB"/>
          </a:p>
        </p:txBody>
      </p:sp>
    </p:spTree>
    <p:extLst>
      <p:ext uri="{BB962C8B-B14F-4D97-AF65-F5344CB8AC3E}">
        <p14:creationId xmlns:p14="http://schemas.microsoft.com/office/powerpoint/2010/main" val="154592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374A-BCF3-4B89-B585-6809F3F817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1D6393-BAC5-4EF1-A3FB-A2469079F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9D4B05-6FE2-491D-ABA5-729723DA5614}"/>
              </a:ext>
            </a:extLst>
          </p:cNvPr>
          <p:cNvSpPr>
            <a:spLocks noGrp="1"/>
          </p:cNvSpPr>
          <p:nvPr>
            <p:ph type="dt" sz="half" idx="10"/>
          </p:nvPr>
        </p:nvSpPr>
        <p:spPr/>
        <p:txBody>
          <a:bodyPr/>
          <a:lstStyle/>
          <a:p>
            <a:fld id="{1431C85A-0C48-4D71-B1D0-971A05CDDCB6}" type="datetimeFigureOut">
              <a:rPr lang="en-GB" smtClean="0"/>
              <a:t>03/03/2020</a:t>
            </a:fld>
            <a:endParaRPr lang="en-GB"/>
          </a:p>
        </p:txBody>
      </p:sp>
      <p:sp>
        <p:nvSpPr>
          <p:cNvPr id="5" name="Footer Placeholder 4">
            <a:extLst>
              <a:ext uri="{FF2B5EF4-FFF2-40B4-BE49-F238E27FC236}">
                <a16:creationId xmlns:a16="http://schemas.microsoft.com/office/drawing/2014/main" id="{61F31926-7330-45B5-8130-020A819B3F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66A8A7-E212-4181-B995-866A0EF56EC6}"/>
              </a:ext>
            </a:extLst>
          </p:cNvPr>
          <p:cNvSpPr>
            <a:spLocks noGrp="1"/>
          </p:cNvSpPr>
          <p:nvPr>
            <p:ph type="sldNum" sz="quarter" idx="12"/>
          </p:nvPr>
        </p:nvSpPr>
        <p:spPr/>
        <p:txBody>
          <a:bodyPr/>
          <a:lstStyle/>
          <a:p>
            <a:fld id="{5767BFE1-F4ED-440F-ABB9-5EAA2BB4AA95}" type="slidenum">
              <a:rPr lang="en-GB" smtClean="0"/>
              <a:t>‹#›</a:t>
            </a:fld>
            <a:endParaRPr lang="en-GB"/>
          </a:p>
        </p:txBody>
      </p:sp>
    </p:spTree>
    <p:extLst>
      <p:ext uri="{BB962C8B-B14F-4D97-AF65-F5344CB8AC3E}">
        <p14:creationId xmlns:p14="http://schemas.microsoft.com/office/powerpoint/2010/main" val="340037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660A-6956-4721-9532-B98AE6E60D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E1ED15-D98F-4D48-BA25-51DF296FCF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CB476-8F11-41DF-B924-471AAD2EA00C}"/>
              </a:ext>
            </a:extLst>
          </p:cNvPr>
          <p:cNvSpPr>
            <a:spLocks noGrp="1"/>
          </p:cNvSpPr>
          <p:nvPr>
            <p:ph type="dt" sz="half" idx="10"/>
          </p:nvPr>
        </p:nvSpPr>
        <p:spPr/>
        <p:txBody>
          <a:bodyPr/>
          <a:lstStyle/>
          <a:p>
            <a:fld id="{1431C85A-0C48-4D71-B1D0-971A05CDDCB6}" type="datetimeFigureOut">
              <a:rPr lang="en-GB" smtClean="0"/>
              <a:t>03/03/2020</a:t>
            </a:fld>
            <a:endParaRPr lang="en-GB"/>
          </a:p>
        </p:txBody>
      </p:sp>
      <p:sp>
        <p:nvSpPr>
          <p:cNvPr id="5" name="Footer Placeholder 4">
            <a:extLst>
              <a:ext uri="{FF2B5EF4-FFF2-40B4-BE49-F238E27FC236}">
                <a16:creationId xmlns:a16="http://schemas.microsoft.com/office/drawing/2014/main" id="{E1931914-9542-4123-8E9F-EB7BE17275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C629A0-E2F6-4091-AE93-868818AC800E}"/>
              </a:ext>
            </a:extLst>
          </p:cNvPr>
          <p:cNvSpPr>
            <a:spLocks noGrp="1"/>
          </p:cNvSpPr>
          <p:nvPr>
            <p:ph type="sldNum" sz="quarter" idx="12"/>
          </p:nvPr>
        </p:nvSpPr>
        <p:spPr/>
        <p:txBody>
          <a:bodyPr/>
          <a:lstStyle/>
          <a:p>
            <a:fld id="{5767BFE1-F4ED-440F-ABB9-5EAA2BB4AA95}" type="slidenum">
              <a:rPr lang="en-GB" smtClean="0"/>
              <a:t>‹#›</a:t>
            </a:fld>
            <a:endParaRPr lang="en-GB"/>
          </a:p>
        </p:txBody>
      </p:sp>
    </p:spTree>
    <p:extLst>
      <p:ext uri="{BB962C8B-B14F-4D97-AF65-F5344CB8AC3E}">
        <p14:creationId xmlns:p14="http://schemas.microsoft.com/office/powerpoint/2010/main" val="196868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1FE174-E141-41B2-8B4A-023DBC743F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1AC6CD-65CA-4397-816A-BB128B660D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4F4484-D8A0-4417-85E3-F4178C39F272}"/>
              </a:ext>
            </a:extLst>
          </p:cNvPr>
          <p:cNvSpPr>
            <a:spLocks noGrp="1"/>
          </p:cNvSpPr>
          <p:nvPr>
            <p:ph type="dt" sz="half" idx="10"/>
          </p:nvPr>
        </p:nvSpPr>
        <p:spPr/>
        <p:txBody>
          <a:bodyPr/>
          <a:lstStyle/>
          <a:p>
            <a:fld id="{1431C85A-0C48-4D71-B1D0-971A05CDDCB6}" type="datetimeFigureOut">
              <a:rPr lang="en-GB" smtClean="0"/>
              <a:t>03/03/2020</a:t>
            </a:fld>
            <a:endParaRPr lang="en-GB"/>
          </a:p>
        </p:txBody>
      </p:sp>
      <p:sp>
        <p:nvSpPr>
          <p:cNvPr id="5" name="Footer Placeholder 4">
            <a:extLst>
              <a:ext uri="{FF2B5EF4-FFF2-40B4-BE49-F238E27FC236}">
                <a16:creationId xmlns:a16="http://schemas.microsoft.com/office/drawing/2014/main" id="{B0C1B443-0F94-462F-9C21-86DBB5CE93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E83A1D-F1CC-4736-A624-4485FA8E14AD}"/>
              </a:ext>
            </a:extLst>
          </p:cNvPr>
          <p:cNvSpPr>
            <a:spLocks noGrp="1"/>
          </p:cNvSpPr>
          <p:nvPr>
            <p:ph type="sldNum" sz="quarter" idx="12"/>
          </p:nvPr>
        </p:nvSpPr>
        <p:spPr/>
        <p:txBody>
          <a:bodyPr/>
          <a:lstStyle/>
          <a:p>
            <a:fld id="{5767BFE1-F4ED-440F-ABB9-5EAA2BB4AA95}" type="slidenum">
              <a:rPr lang="en-GB" smtClean="0"/>
              <a:t>‹#›</a:t>
            </a:fld>
            <a:endParaRPr lang="en-GB"/>
          </a:p>
        </p:txBody>
      </p:sp>
    </p:spTree>
    <p:extLst>
      <p:ext uri="{BB962C8B-B14F-4D97-AF65-F5344CB8AC3E}">
        <p14:creationId xmlns:p14="http://schemas.microsoft.com/office/powerpoint/2010/main" val="201577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A114-9800-4351-8F1F-2F5A386161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0E4169-FBBF-4A45-8215-59C2B13C55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6E592E-72A2-4102-ACF5-51589459A7F7}"/>
              </a:ext>
            </a:extLst>
          </p:cNvPr>
          <p:cNvSpPr>
            <a:spLocks noGrp="1"/>
          </p:cNvSpPr>
          <p:nvPr>
            <p:ph type="dt" sz="half" idx="10"/>
          </p:nvPr>
        </p:nvSpPr>
        <p:spPr/>
        <p:txBody>
          <a:bodyPr/>
          <a:lstStyle/>
          <a:p>
            <a:fld id="{1431C85A-0C48-4D71-B1D0-971A05CDDCB6}" type="datetimeFigureOut">
              <a:rPr lang="en-GB" smtClean="0"/>
              <a:t>03/03/2020</a:t>
            </a:fld>
            <a:endParaRPr lang="en-GB"/>
          </a:p>
        </p:txBody>
      </p:sp>
      <p:sp>
        <p:nvSpPr>
          <p:cNvPr id="5" name="Footer Placeholder 4">
            <a:extLst>
              <a:ext uri="{FF2B5EF4-FFF2-40B4-BE49-F238E27FC236}">
                <a16:creationId xmlns:a16="http://schemas.microsoft.com/office/drawing/2014/main" id="{B14676ED-3064-465C-A2A4-65EBEFB5D4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6C10F6-9B01-4F45-80EC-1CFC87A7F30D}"/>
              </a:ext>
            </a:extLst>
          </p:cNvPr>
          <p:cNvSpPr>
            <a:spLocks noGrp="1"/>
          </p:cNvSpPr>
          <p:nvPr>
            <p:ph type="sldNum" sz="quarter" idx="12"/>
          </p:nvPr>
        </p:nvSpPr>
        <p:spPr/>
        <p:txBody>
          <a:bodyPr/>
          <a:lstStyle/>
          <a:p>
            <a:fld id="{5767BFE1-F4ED-440F-ABB9-5EAA2BB4AA95}" type="slidenum">
              <a:rPr lang="en-GB" smtClean="0"/>
              <a:t>‹#›</a:t>
            </a:fld>
            <a:endParaRPr lang="en-GB"/>
          </a:p>
        </p:txBody>
      </p:sp>
    </p:spTree>
    <p:extLst>
      <p:ext uri="{BB962C8B-B14F-4D97-AF65-F5344CB8AC3E}">
        <p14:creationId xmlns:p14="http://schemas.microsoft.com/office/powerpoint/2010/main" val="333425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014B-7E47-4CF9-BC42-D2BA962C42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90DFB0-7F53-4310-AE12-B39FB1645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9264E-55BA-4F13-AD38-9FB85A9DB183}"/>
              </a:ext>
            </a:extLst>
          </p:cNvPr>
          <p:cNvSpPr>
            <a:spLocks noGrp="1"/>
          </p:cNvSpPr>
          <p:nvPr>
            <p:ph type="dt" sz="half" idx="10"/>
          </p:nvPr>
        </p:nvSpPr>
        <p:spPr/>
        <p:txBody>
          <a:bodyPr/>
          <a:lstStyle/>
          <a:p>
            <a:fld id="{1431C85A-0C48-4D71-B1D0-971A05CDDCB6}" type="datetimeFigureOut">
              <a:rPr lang="en-GB" smtClean="0"/>
              <a:t>03/03/2020</a:t>
            </a:fld>
            <a:endParaRPr lang="en-GB"/>
          </a:p>
        </p:txBody>
      </p:sp>
      <p:sp>
        <p:nvSpPr>
          <p:cNvPr id="5" name="Footer Placeholder 4">
            <a:extLst>
              <a:ext uri="{FF2B5EF4-FFF2-40B4-BE49-F238E27FC236}">
                <a16:creationId xmlns:a16="http://schemas.microsoft.com/office/drawing/2014/main" id="{7A548D9D-FC30-4004-A9B8-6CD7B9464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D6C084-95DE-4E96-8C61-0313B92C318D}"/>
              </a:ext>
            </a:extLst>
          </p:cNvPr>
          <p:cNvSpPr>
            <a:spLocks noGrp="1"/>
          </p:cNvSpPr>
          <p:nvPr>
            <p:ph type="sldNum" sz="quarter" idx="12"/>
          </p:nvPr>
        </p:nvSpPr>
        <p:spPr/>
        <p:txBody>
          <a:bodyPr/>
          <a:lstStyle/>
          <a:p>
            <a:fld id="{5767BFE1-F4ED-440F-ABB9-5EAA2BB4AA95}" type="slidenum">
              <a:rPr lang="en-GB" smtClean="0"/>
              <a:t>‹#›</a:t>
            </a:fld>
            <a:endParaRPr lang="en-GB"/>
          </a:p>
        </p:txBody>
      </p:sp>
    </p:spTree>
    <p:extLst>
      <p:ext uri="{BB962C8B-B14F-4D97-AF65-F5344CB8AC3E}">
        <p14:creationId xmlns:p14="http://schemas.microsoft.com/office/powerpoint/2010/main" val="346190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59F6-E6CB-489D-AF23-24385A446D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13DEBB-6EC4-44A7-B2D0-4FB289DE65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E4864B-EC77-4683-8276-D9BED31FD4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39D4F5-E4E5-4F7B-B093-4CEFF7345925}"/>
              </a:ext>
            </a:extLst>
          </p:cNvPr>
          <p:cNvSpPr>
            <a:spLocks noGrp="1"/>
          </p:cNvSpPr>
          <p:nvPr>
            <p:ph type="dt" sz="half" idx="10"/>
          </p:nvPr>
        </p:nvSpPr>
        <p:spPr/>
        <p:txBody>
          <a:bodyPr/>
          <a:lstStyle/>
          <a:p>
            <a:fld id="{1431C85A-0C48-4D71-B1D0-971A05CDDCB6}" type="datetimeFigureOut">
              <a:rPr lang="en-GB" smtClean="0"/>
              <a:t>03/03/2020</a:t>
            </a:fld>
            <a:endParaRPr lang="en-GB"/>
          </a:p>
        </p:txBody>
      </p:sp>
      <p:sp>
        <p:nvSpPr>
          <p:cNvPr id="6" name="Footer Placeholder 5">
            <a:extLst>
              <a:ext uri="{FF2B5EF4-FFF2-40B4-BE49-F238E27FC236}">
                <a16:creationId xmlns:a16="http://schemas.microsoft.com/office/drawing/2014/main" id="{9F28ADD2-73A9-4999-B9ED-57974C55A3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42A350-31DD-4D4C-8791-703AF35F1CB1}"/>
              </a:ext>
            </a:extLst>
          </p:cNvPr>
          <p:cNvSpPr>
            <a:spLocks noGrp="1"/>
          </p:cNvSpPr>
          <p:nvPr>
            <p:ph type="sldNum" sz="quarter" idx="12"/>
          </p:nvPr>
        </p:nvSpPr>
        <p:spPr/>
        <p:txBody>
          <a:bodyPr/>
          <a:lstStyle/>
          <a:p>
            <a:fld id="{5767BFE1-F4ED-440F-ABB9-5EAA2BB4AA95}" type="slidenum">
              <a:rPr lang="en-GB" smtClean="0"/>
              <a:t>‹#›</a:t>
            </a:fld>
            <a:endParaRPr lang="en-GB"/>
          </a:p>
        </p:txBody>
      </p:sp>
    </p:spTree>
    <p:extLst>
      <p:ext uri="{BB962C8B-B14F-4D97-AF65-F5344CB8AC3E}">
        <p14:creationId xmlns:p14="http://schemas.microsoft.com/office/powerpoint/2010/main" val="206369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2251D-44F3-4F9C-8C15-C6D11263B9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E2BC1B-9555-450D-A4BC-23A655565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34E3E3-B649-430E-B05B-1B90DDC6C8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179A17-65A1-4623-A525-76A7AE4858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93B3B1-05D5-469A-8B41-B291B4E618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994132-1405-49B3-9939-018DB4FD0F1D}"/>
              </a:ext>
            </a:extLst>
          </p:cNvPr>
          <p:cNvSpPr>
            <a:spLocks noGrp="1"/>
          </p:cNvSpPr>
          <p:nvPr>
            <p:ph type="dt" sz="half" idx="10"/>
          </p:nvPr>
        </p:nvSpPr>
        <p:spPr/>
        <p:txBody>
          <a:bodyPr/>
          <a:lstStyle/>
          <a:p>
            <a:fld id="{1431C85A-0C48-4D71-B1D0-971A05CDDCB6}" type="datetimeFigureOut">
              <a:rPr lang="en-GB" smtClean="0"/>
              <a:t>03/03/2020</a:t>
            </a:fld>
            <a:endParaRPr lang="en-GB"/>
          </a:p>
        </p:txBody>
      </p:sp>
      <p:sp>
        <p:nvSpPr>
          <p:cNvPr id="8" name="Footer Placeholder 7">
            <a:extLst>
              <a:ext uri="{FF2B5EF4-FFF2-40B4-BE49-F238E27FC236}">
                <a16:creationId xmlns:a16="http://schemas.microsoft.com/office/drawing/2014/main" id="{DDD02CDD-006A-4128-B6AC-465A1CE601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1F61F9-78C5-4035-9510-B6A44D0F0FD1}"/>
              </a:ext>
            </a:extLst>
          </p:cNvPr>
          <p:cNvSpPr>
            <a:spLocks noGrp="1"/>
          </p:cNvSpPr>
          <p:nvPr>
            <p:ph type="sldNum" sz="quarter" idx="12"/>
          </p:nvPr>
        </p:nvSpPr>
        <p:spPr/>
        <p:txBody>
          <a:bodyPr/>
          <a:lstStyle/>
          <a:p>
            <a:fld id="{5767BFE1-F4ED-440F-ABB9-5EAA2BB4AA95}" type="slidenum">
              <a:rPr lang="en-GB" smtClean="0"/>
              <a:t>‹#›</a:t>
            </a:fld>
            <a:endParaRPr lang="en-GB"/>
          </a:p>
        </p:txBody>
      </p:sp>
    </p:spTree>
    <p:extLst>
      <p:ext uri="{BB962C8B-B14F-4D97-AF65-F5344CB8AC3E}">
        <p14:creationId xmlns:p14="http://schemas.microsoft.com/office/powerpoint/2010/main" val="75686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B6C0-0D3F-48C6-8907-47680BC518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108FD9-09A7-4181-9757-911017AD61FB}"/>
              </a:ext>
            </a:extLst>
          </p:cNvPr>
          <p:cNvSpPr>
            <a:spLocks noGrp="1"/>
          </p:cNvSpPr>
          <p:nvPr>
            <p:ph type="dt" sz="half" idx="10"/>
          </p:nvPr>
        </p:nvSpPr>
        <p:spPr/>
        <p:txBody>
          <a:bodyPr/>
          <a:lstStyle/>
          <a:p>
            <a:fld id="{1431C85A-0C48-4D71-B1D0-971A05CDDCB6}" type="datetimeFigureOut">
              <a:rPr lang="en-GB" smtClean="0"/>
              <a:t>03/03/2020</a:t>
            </a:fld>
            <a:endParaRPr lang="en-GB"/>
          </a:p>
        </p:txBody>
      </p:sp>
      <p:sp>
        <p:nvSpPr>
          <p:cNvPr id="4" name="Footer Placeholder 3">
            <a:extLst>
              <a:ext uri="{FF2B5EF4-FFF2-40B4-BE49-F238E27FC236}">
                <a16:creationId xmlns:a16="http://schemas.microsoft.com/office/drawing/2014/main" id="{6D3AC1B7-7F0E-46A9-BDF1-981FC642D4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030618-A17A-475E-967E-8FE24F778806}"/>
              </a:ext>
            </a:extLst>
          </p:cNvPr>
          <p:cNvSpPr>
            <a:spLocks noGrp="1"/>
          </p:cNvSpPr>
          <p:nvPr>
            <p:ph type="sldNum" sz="quarter" idx="12"/>
          </p:nvPr>
        </p:nvSpPr>
        <p:spPr/>
        <p:txBody>
          <a:bodyPr/>
          <a:lstStyle/>
          <a:p>
            <a:fld id="{5767BFE1-F4ED-440F-ABB9-5EAA2BB4AA95}" type="slidenum">
              <a:rPr lang="en-GB" smtClean="0"/>
              <a:t>‹#›</a:t>
            </a:fld>
            <a:endParaRPr lang="en-GB"/>
          </a:p>
        </p:txBody>
      </p:sp>
    </p:spTree>
    <p:extLst>
      <p:ext uri="{BB962C8B-B14F-4D97-AF65-F5344CB8AC3E}">
        <p14:creationId xmlns:p14="http://schemas.microsoft.com/office/powerpoint/2010/main" val="237190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79958-9F18-4173-A724-54080110D4B6}"/>
              </a:ext>
            </a:extLst>
          </p:cNvPr>
          <p:cNvSpPr>
            <a:spLocks noGrp="1"/>
          </p:cNvSpPr>
          <p:nvPr>
            <p:ph type="dt" sz="half" idx="10"/>
          </p:nvPr>
        </p:nvSpPr>
        <p:spPr/>
        <p:txBody>
          <a:bodyPr/>
          <a:lstStyle/>
          <a:p>
            <a:fld id="{1431C85A-0C48-4D71-B1D0-971A05CDDCB6}" type="datetimeFigureOut">
              <a:rPr lang="en-GB" smtClean="0"/>
              <a:t>03/03/2020</a:t>
            </a:fld>
            <a:endParaRPr lang="en-GB"/>
          </a:p>
        </p:txBody>
      </p:sp>
      <p:sp>
        <p:nvSpPr>
          <p:cNvPr id="3" name="Footer Placeholder 2">
            <a:extLst>
              <a:ext uri="{FF2B5EF4-FFF2-40B4-BE49-F238E27FC236}">
                <a16:creationId xmlns:a16="http://schemas.microsoft.com/office/drawing/2014/main" id="{62EF677F-DDB3-4466-9B9C-95C9ABD89C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47564F-2704-45D7-969A-494E1A86DEF6}"/>
              </a:ext>
            </a:extLst>
          </p:cNvPr>
          <p:cNvSpPr>
            <a:spLocks noGrp="1"/>
          </p:cNvSpPr>
          <p:nvPr>
            <p:ph type="sldNum" sz="quarter" idx="12"/>
          </p:nvPr>
        </p:nvSpPr>
        <p:spPr/>
        <p:txBody>
          <a:bodyPr/>
          <a:lstStyle/>
          <a:p>
            <a:fld id="{5767BFE1-F4ED-440F-ABB9-5EAA2BB4AA95}" type="slidenum">
              <a:rPr lang="en-GB" smtClean="0"/>
              <a:t>‹#›</a:t>
            </a:fld>
            <a:endParaRPr lang="en-GB"/>
          </a:p>
        </p:txBody>
      </p:sp>
    </p:spTree>
    <p:extLst>
      <p:ext uri="{BB962C8B-B14F-4D97-AF65-F5344CB8AC3E}">
        <p14:creationId xmlns:p14="http://schemas.microsoft.com/office/powerpoint/2010/main" val="350456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0DA9-0409-4566-9BF0-E5EA29536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3284FB-E350-4E9C-BB9A-37FC34528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23B52D-2648-4E77-8B18-079C6523D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987DB9-7FD1-4864-8BAE-D08B03383DF6}"/>
              </a:ext>
            </a:extLst>
          </p:cNvPr>
          <p:cNvSpPr>
            <a:spLocks noGrp="1"/>
          </p:cNvSpPr>
          <p:nvPr>
            <p:ph type="dt" sz="half" idx="10"/>
          </p:nvPr>
        </p:nvSpPr>
        <p:spPr/>
        <p:txBody>
          <a:bodyPr/>
          <a:lstStyle/>
          <a:p>
            <a:fld id="{1431C85A-0C48-4D71-B1D0-971A05CDDCB6}" type="datetimeFigureOut">
              <a:rPr lang="en-GB" smtClean="0"/>
              <a:t>03/03/2020</a:t>
            </a:fld>
            <a:endParaRPr lang="en-GB"/>
          </a:p>
        </p:txBody>
      </p:sp>
      <p:sp>
        <p:nvSpPr>
          <p:cNvPr id="6" name="Footer Placeholder 5">
            <a:extLst>
              <a:ext uri="{FF2B5EF4-FFF2-40B4-BE49-F238E27FC236}">
                <a16:creationId xmlns:a16="http://schemas.microsoft.com/office/drawing/2014/main" id="{43FCB697-0708-4D08-940B-20032C6F0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DFB4A0-B52F-4240-B097-0D0DA77B64CC}"/>
              </a:ext>
            </a:extLst>
          </p:cNvPr>
          <p:cNvSpPr>
            <a:spLocks noGrp="1"/>
          </p:cNvSpPr>
          <p:nvPr>
            <p:ph type="sldNum" sz="quarter" idx="12"/>
          </p:nvPr>
        </p:nvSpPr>
        <p:spPr/>
        <p:txBody>
          <a:bodyPr/>
          <a:lstStyle/>
          <a:p>
            <a:fld id="{5767BFE1-F4ED-440F-ABB9-5EAA2BB4AA95}" type="slidenum">
              <a:rPr lang="en-GB" smtClean="0"/>
              <a:t>‹#›</a:t>
            </a:fld>
            <a:endParaRPr lang="en-GB"/>
          </a:p>
        </p:txBody>
      </p:sp>
    </p:spTree>
    <p:extLst>
      <p:ext uri="{BB962C8B-B14F-4D97-AF65-F5344CB8AC3E}">
        <p14:creationId xmlns:p14="http://schemas.microsoft.com/office/powerpoint/2010/main" val="26721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08F1-8799-49AA-92CB-28BBD8299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CFF6DE-C39D-491A-B813-FC28D8010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903C17-1585-44AE-8C7C-1AEA8F7D7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93BA3-5C29-42D5-BF3E-71CD6C67E3A8}"/>
              </a:ext>
            </a:extLst>
          </p:cNvPr>
          <p:cNvSpPr>
            <a:spLocks noGrp="1"/>
          </p:cNvSpPr>
          <p:nvPr>
            <p:ph type="dt" sz="half" idx="10"/>
          </p:nvPr>
        </p:nvSpPr>
        <p:spPr/>
        <p:txBody>
          <a:bodyPr/>
          <a:lstStyle/>
          <a:p>
            <a:fld id="{1431C85A-0C48-4D71-B1D0-971A05CDDCB6}" type="datetimeFigureOut">
              <a:rPr lang="en-GB" smtClean="0"/>
              <a:t>03/03/2020</a:t>
            </a:fld>
            <a:endParaRPr lang="en-GB"/>
          </a:p>
        </p:txBody>
      </p:sp>
      <p:sp>
        <p:nvSpPr>
          <p:cNvPr id="6" name="Footer Placeholder 5">
            <a:extLst>
              <a:ext uri="{FF2B5EF4-FFF2-40B4-BE49-F238E27FC236}">
                <a16:creationId xmlns:a16="http://schemas.microsoft.com/office/drawing/2014/main" id="{9E1DCA8A-5D9E-4406-921A-8D0054E4CC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CB17FB-41AE-4C5F-AE39-8BB36DB088A1}"/>
              </a:ext>
            </a:extLst>
          </p:cNvPr>
          <p:cNvSpPr>
            <a:spLocks noGrp="1"/>
          </p:cNvSpPr>
          <p:nvPr>
            <p:ph type="sldNum" sz="quarter" idx="12"/>
          </p:nvPr>
        </p:nvSpPr>
        <p:spPr/>
        <p:txBody>
          <a:bodyPr/>
          <a:lstStyle/>
          <a:p>
            <a:fld id="{5767BFE1-F4ED-440F-ABB9-5EAA2BB4AA95}" type="slidenum">
              <a:rPr lang="en-GB" smtClean="0"/>
              <a:t>‹#›</a:t>
            </a:fld>
            <a:endParaRPr lang="en-GB"/>
          </a:p>
        </p:txBody>
      </p:sp>
    </p:spTree>
    <p:extLst>
      <p:ext uri="{BB962C8B-B14F-4D97-AF65-F5344CB8AC3E}">
        <p14:creationId xmlns:p14="http://schemas.microsoft.com/office/powerpoint/2010/main" val="58277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31BB-D07F-45F0-A52E-ED15CBFED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5B704B-ABAC-4690-AE4B-5A39A2773F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D43313-574C-46B0-AA64-363D6CE32B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1C85A-0C48-4D71-B1D0-971A05CDDCB6}" type="datetimeFigureOut">
              <a:rPr lang="en-GB" smtClean="0"/>
              <a:t>03/03/2020</a:t>
            </a:fld>
            <a:endParaRPr lang="en-GB"/>
          </a:p>
        </p:txBody>
      </p:sp>
      <p:sp>
        <p:nvSpPr>
          <p:cNvPr id="5" name="Footer Placeholder 4">
            <a:extLst>
              <a:ext uri="{FF2B5EF4-FFF2-40B4-BE49-F238E27FC236}">
                <a16:creationId xmlns:a16="http://schemas.microsoft.com/office/drawing/2014/main" id="{39FE7AC9-58FB-4F70-9396-66AAF2CF1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3E7036-AA79-4FB6-98E4-FC742CF97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7BFE1-F4ED-440F-ABB9-5EAA2BB4AA95}" type="slidenum">
              <a:rPr lang="en-GB" smtClean="0"/>
              <a:t>‹#›</a:t>
            </a:fld>
            <a:endParaRPr lang="en-GB"/>
          </a:p>
        </p:txBody>
      </p:sp>
    </p:spTree>
    <p:extLst>
      <p:ext uri="{BB962C8B-B14F-4D97-AF65-F5344CB8AC3E}">
        <p14:creationId xmlns:p14="http://schemas.microsoft.com/office/powerpoint/2010/main" val="4260064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youtube.com/watch?v=1q-VTKPwe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44779-89E3-44D7-8D3F-D8B09696661B}"/>
              </a:ext>
            </a:extLst>
          </p:cNvPr>
          <p:cNvSpPr>
            <a:spLocks noGrp="1"/>
          </p:cNvSpPr>
          <p:nvPr>
            <p:ph type="ctrTitle"/>
          </p:nvPr>
        </p:nvSpPr>
        <p:spPr/>
        <p:txBody>
          <a:bodyPr>
            <a:normAutofit/>
          </a:bodyPr>
          <a:lstStyle/>
          <a:p>
            <a:r>
              <a:rPr lang="en-GB" sz="6600" dirty="0"/>
              <a:t>Neurology for </a:t>
            </a:r>
            <a:br>
              <a:rPr lang="en-GB" sz="6600" dirty="0"/>
            </a:br>
            <a:r>
              <a:rPr lang="en-GB" sz="6600" dirty="0"/>
              <a:t>finals and F1</a:t>
            </a:r>
          </a:p>
        </p:txBody>
      </p:sp>
      <p:sp>
        <p:nvSpPr>
          <p:cNvPr id="3" name="Subtitle 2">
            <a:extLst>
              <a:ext uri="{FF2B5EF4-FFF2-40B4-BE49-F238E27FC236}">
                <a16:creationId xmlns:a16="http://schemas.microsoft.com/office/drawing/2014/main" id="{E4B832F5-6BD1-47F1-A501-FBC1A65DABC3}"/>
              </a:ext>
            </a:extLst>
          </p:cNvPr>
          <p:cNvSpPr>
            <a:spLocks noGrp="1"/>
          </p:cNvSpPr>
          <p:nvPr>
            <p:ph type="subTitle" idx="1"/>
          </p:nvPr>
        </p:nvSpPr>
        <p:spPr/>
        <p:txBody>
          <a:bodyPr>
            <a:noAutofit/>
          </a:bodyPr>
          <a:lstStyle/>
          <a:p>
            <a:endParaRPr lang="en-GB" sz="2000" cap="none" dirty="0">
              <a:latin typeface="Calibri" panose="020F0502020204030204" pitchFamily="34" charset="0"/>
            </a:endParaRPr>
          </a:p>
          <a:p>
            <a:r>
              <a:rPr lang="en-GB" sz="2000" cap="none" dirty="0">
                <a:latin typeface="Calibri" panose="020F0502020204030204" pitchFamily="34" charset="0"/>
              </a:rPr>
              <a:t>Sophie Moore</a:t>
            </a:r>
          </a:p>
          <a:p>
            <a:r>
              <a:rPr lang="en-GB" sz="2000" cap="none" dirty="0">
                <a:latin typeface="Calibri" panose="020F0502020204030204" pitchFamily="34" charset="0"/>
              </a:rPr>
              <a:t>Clinical fellow</a:t>
            </a:r>
          </a:p>
          <a:p>
            <a:r>
              <a:rPr lang="en-GB" sz="2000" cap="none" dirty="0">
                <a:latin typeface="Calibri" panose="020F0502020204030204" pitchFamily="34" charset="0"/>
              </a:rPr>
              <a:t>Doncaster Royal Infirmary</a:t>
            </a:r>
          </a:p>
        </p:txBody>
      </p:sp>
    </p:spTree>
    <p:extLst>
      <p:ext uri="{BB962C8B-B14F-4D97-AF65-F5344CB8AC3E}">
        <p14:creationId xmlns:p14="http://schemas.microsoft.com/office/powerpoint/2010/main" val="2614103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FBF93-B49E-4507-93BC-D61EF40C8604}"/>
              </a:ext>
            </a:extLst>
          </p:cNvPr>
          <p:cNvSpPr>
            <a:spLocks noGrp="1"/>
          </p:cNvSpPr>
          <p:nvPr>
            <p:ph type="title"/>
          </p:nvPr>
        </p:nvSpPr>
        <p:spPr/>
        <p:txBody>
          <a:bodyPr/>
          <a:lstStyle/>
          <a:p>
            <a:r>
              <a:rPr lang="en-GB" dirty="0"/>
              <a:t>Peripheral neuropathy</a:t>
            </a:r>
          </a:p>
        </p:txBody>
      </p:sp>
      <p:sp>
        <p:nvSpPr>
          <p:cNvPr id="3" name="Content Placeholder 2">
            <a:extLst>
              <a:ext uri="{FF2B5EF4-FFF2-40B4-BE49-F238E27FC236}">
                <a16:creationId xmlns:a16="http://schemas.microsoft.com/office/drawing/2014/main" id="{ADF8200A-FD3C-4E05-8E1F-E0F4B34403AF}"/>
              </a:ext>
            </a:extLst>
          </p:cNvPr>
          <p:cNvSpPr>
            <a:spLocks noGrp="1"/>
          </p:cNvSpPr>
          <p:nvPr>
            <p:ph idx="1"/>
          </p:nvPr>
        </p:nvSpPr>
        <p:spPr/>
        <p:txBody>
          <a:bodyPr/>
          <a:lstStyle/>
          <a:p>
            <a:r>
              <a:rPr lang="en-GB" dirty="0"/>
              <a:t>Diabetes mellitus</a:t>
            </a:r>
          </a:p>
          <a:p>
            <a:r>
              <a:rPr lang="en-GB" dirty="0"/>
              <a:t>Alcohol</a:t>
            </a:r>
          </a:p>
          <a:p>
            <a:r>
              <a:rPr lang="en-GB" dirty="0"/>
              <a:t>Drugs (isoniazid, vincristine)</a:t>
            </a:r>
          </a:p>
          <a:p>
            <a:r>
              <a:rPr lang="en-GB" dirty="0"/>
              <a:t>Vitamin deficiency (B12, B1)</a:t>
            </a:r>
          </a:p>
          <a:p>
            <a:r>
              <a:rPr lang="en-GB" dirty="0"/>
              <a:t>Guillain-Barré</a:t>
            </a:r>
          </a:p>
          <a:p>
            <a:r>
              <a:rPr lang="en-GB" dirty="0"/>
              <a:t>Charcot-Marie-Tooth</a:t>
            </a:r>
          </a:p>
          <a:p>
            <a:r>
              <a:rPr lang="en-GB" dirty="0"/>
              <a:t>Vasculitis, connective tissue disease</a:t>
            </a:r>
          </a:p>
          <a:p>
            <a:endParaRPr lang="en-GB" dirty="0"/>
          </a:p>
        </p:txBody>
      </p:sp>
    </p:spTree>
    <p:extLst>
      <p:ext uri="{BB962C8B-B14F-4D97-AF65-F5344CB8AC3E}">
        <p14:creationId xmlns:p14="http://schemas.microsoft.com/office/powerpoint/2010/main" val="3018199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FBF93-B49E-4507-93BC-D61EF40C8604}"/>
              </a:ext>
            </a:extLst>
          </p:cNvPr>
          <p:cNvSpPr>
            <a:spLocks noGrp="1"/>
          </p:cNvSpPr>
          <p:nvPr>
            <p:ph type="title"/>
          </p:nvPr>
        </p:nvSpPr>
        <p:spPr/>
        <p:txBody>
          <a:bodyPr/>
          <a:lstStyle/>
          <a:p>
            <a:r>
              <a:rPr lang="en-GB" dirty="0"/>
              <a:t>Peripheral neuropathy</a:t>
            </a:r>
          </a:p>
        </p:txBody>
      </p:sp>
      <p:sp>
        <p:nvSpPr>
          <p:cNvPr id="3" name="Content Placeholder 2">
            <a:extLst>
              <a:ext uri="{FF2B5EF4-FFF2-40B4-BE49-F238E27FC236}">
                <a16:creationId xmlns:a16="http://schemas.microsoft.com/office/drawing/2014/main" id="{ADF8200A-FD3C-4E05-8E1F-E0F4B34403AF}"/>
              </a:ext>
            </a:extLst>
          </p:cNvPr>
          <p:cNvSpPr>
            <a:spLocks noGrp="1"/>
          </p:cNvSpPr>
          <p:nvPr>
            <p:ph idx="1"/>
          </p:nvPr>
        </p:nvSpPr>
        <p:spPr>
          <a:xfrm>
            <a:off x="1187776" y="1845734"/>
            <a:ext cx="9967903" cy="4023360"/>
          </a:xfrm>
        </p:spPr>
        <p:txBody>
          <a:bodyPr>
            <a:normAutofit fontScale="92500" lnSpcReduction="10000"/>
          </a:bodyPr>
          <a:lstStyle/>
          <a:p>
            <a:r>
              <a:rPr lang="en-GB" dirty="0"/>
              <a:t>Diabetes mellitus</a:t>
            </a:r>
          </a:p>
          <a:p>
            <a:r>
              <a:rPr lang="en-GB" dirty="0"/>
              <a:t>Alcohol</a:t>
            </a:r>
          </a:p>
          <a:p>
            <a:r>
              <a:rPr lang="en-GB" dirty="0"/>
              <a:t>Drugs (isoniazid, vincristine)</a:t>
            </a:r>
          </a:p>
          <a:p>
            <a:r>
              <a:rPr lang="en-GB" dirty="0"/>
              <a:t>Vitamin deficiency (B12, B1)</a:t>
            </a:r>
          </a:p>
          <a:p>
            <a:endParaRPr lang="en-GB" dirty="0"/>
          </a:p>
          <a:p>
            <a:r>
              <a:rPr lang="en-GB" dirty="0"/>
              <a:t>Guillain-Barré</a:t>
            </a:r>
          </a:p>
          <a:p>
            <a:r>
              <a:rPr lang="en-GB" dirty="0"/>
              <a:t>Charcot-Marie-Tooth</a:t>
            </a:r>
          </a:p>
          <a:p>
            <a:endParaRPr lang="en-GB" dirty="0"/>
          </a:p>
          <a:p>
            <a:r>
              <a:rPr lang="en-GB" dirty="0"/>
              <a:t>Vasculitis, connective tissue disease</a:t>
            </a:r>
          </a:p>
          <a:p>
            <a:endParaRPr lang="en-GB" dirty="0"/>
          </a:p>
        </p:txBody>
      </p:sp>
      <p:sp>
        <p:nvSpPr>
          <p:cNvPr id="4" name="Right Brace 3">
            <a:extLst>
              <a:ext uri="{FF2B5EF4-FFF2-40B4-BE49-F238E27FC236}">
                <a16:creationId xmlns:a16="http://schemas.microsoft.com/office/drawing/2014/main" id="{B8365AFC-F5F3-42E2-B245-9E054ACA3C24}"/>
              </a:ext>
            </a:extLst>
          </p:cNvPr>
          <p:cNvSpPr/>
          <p:nvPr/>
        </p:nvSpPr>
        <p:spPr>
          <a:xfrm>
            <a:off x="5699464" y="1979720"/>
            <a:ext cx="301841" cy="1686758"/>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5" name="Right Brace 4">
            <a:extLst>
              <a:ext uri="{FF2B5EF4-FFF2-40B4-BE49-F238E27FC236}">
                <a16:creationId xmlns:a16="http://schemas.microsoft.com/office/drawing/2014/main" id="{D74678C0-A4F9-4C7E-A18E-0EC14B2B1F65}"/>
              </a:ext>
            </a:extLst>
          </p:cNvPr>
          <p:cNvSpPr/>
          <p:nvPr/>
        </p:nvSpPr>
        <p:spPr>
          <a:xfrm>
            <a:off x="5699464" y="4089863"/>
            <a:ext cx="301841" cy="755513"/>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669A3574-EED1-4298-B3A9-126D4CA4161F}"/>
              </a:ext>
            </a:extLst>
          </p:cNvPr>
          <p:cNvSpPr txBox="1"/>
          <p:nvPr/>
        </p:nvSpPr>
        <p:spPr>
          <a:xfrm>
            <a:off x="6312023" y="2618913"/>
            <a:ext cx="1988598" cy="369332"/>
          </a:xfrm>
          <a:prstGeom prst="rect">
            <a:avLst/>
          </a:prstGeom>
          <a:noFill/>
        </p:spPr>
        <p:txBody>
          <a:bodyPr wrap="square" rtlCol="0">
            <a:spAutoFit/>
          </a:bodyPr>
          <a:lstStyle/>
          <a:p>
            <a:r>
              <a:rPr lang="en-GB" dirty="0"/>
              <a:t>sensory</a:t>
            </a:r>
          </a:p>
        </p:txBody>
      </p:sp>
      <p:sp>
        <p:nvSpPr>
          <p:cNvPr id="7" name="TextBox 6">
            <a:extLst>
              <a:ext uri="{FF2B5EF4-FFF2-40B4-BE49-F238E27FC236}">
                <a16:creationId xmlns:a16="http://schemas.microsoft.com/office/drawing/2014/main" id="{9398C2A8-AC95-4867-9024-A0B1836083A4}"/>
              </a:ext>
            </a:extLst>
          </p:cNvPr>
          <p:cNvSpPr txBox="1"/>
          <p:nvPr/>
        </p:nvSpPr>
        <p:spPr>
          <a:xfrm>
            <a:off x="6312023" y="4213272"/>
            <a:ext cx="1988598" cy="369332"/>
          </a:xfrm>
          <a:prstGeom prst="rect">
            <a:avLst/>
          </a:prstGeom>
          <a:noFill/>
        </p:spPr>
        <p:txBody>
          <a:bodyPr wrap="square" rtlCol="0">
            <a:spAutoFit/>
          </a:bodyPr>
          <a:lstStyle/>
          <a:p>
            <a:r>
              <a:rPr lang="en-GB" dirty="0"/>
              <a:t>motor</a:t>
            </a:r>
          </a:p>
        </p:txBody>
      </p:sp>
      <p:sp>
        <p:nvSpPr>
          <p:cNvPr id="8" name="TextBox 7">
            <a:extLst>
              <a:ext uri="{FF2B5EF4-FFF2-40B4-BE49-F238E27FC236}">
                <a16:creationId xmlns:a16="http://schemas.microsoft.com/office/drawing/2014/main" id="{3DA4BAEF-2C1B-4B46-95D0-B3173BE25D30}"/>
              </a:ext>
            </a:extLst>
          </p:cNvPr>
          <p:cNvSpPr txBox="1"/>
          <p:nvPr/>
        </p:nvSpPr>
        <p:spPr>
          <a:xfrm>
            <a:off x="6962839" y="5438299"/>
            <a:ext cx="2485748" cy="369332"/>
          </a:xfrm>
          <a:prstGeom prst="rect">
            <a:avLst/>
          </a:prstGeom>
          <a:noFill/>
        </p:spPr>
        <p:txBody>
          <a:bodyPr wrap="square" rtlCol="0">
            <a:spAutoFit/>
          </a:bodyPr>
          <a:lstStyle/>
          <a:p>
            <a:r>
              <a:rPr lang="en-GB" dirty="0"/>
              <a:t>mononeuritis multiplex</a:t>
            </a:r>
          </a:p>
        </p:txBody>
      </p:sp>
    </p:spTree>
    <p:extLst>
      <p:ext uri="{BB962C8B-B14F-4D97-AF65-F5344CB8AC3E}">
        <p14:creationId xmlns:p14="http://schemas.microsoft.com/office/powerpoint/2010/main" val="285912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6971-46EE-4C7E-AA36-596C895C20F4}"/>
              </a:ext>
            </a:extLst>
          </p:cNvPr>
          <p:cNvSpPr>
            <a:spLocks noGrp="1"/>
          </p:cNvSpPr>
          <p:nvPr>
            <p:ph type="title"/>
          </p:nvPr>
        </p:nvSpPr>
        <p:spPr/>
        <p:txBody>
          <a:bodyPr/>
          <a:lstStyle/>
          <a:p>
            <a:r>
              <a:rPr lang="en-GB" dirty="0"/>
              <a:t>Other clues</a:t>
            </a:r>
          </a:p>
        </p:txBody>
      </p:sp>
      <p:sp>
        <p:nvSpPr>
          <p:cNvPr id="3" name="Content Placeholder 2">
            <a:extLst>
              <a:ext uri="{FF2B5EF4-FFF2-40B4-BE49-F238E27FC236}">
                <a16:creationId xmlns:a16="http://schemas.microsoft.com/office/drawing/2014/main" id="{66806B57-9979-4DAD-860B-C893BA400BA2}"/>
              </a:ext>
            </a:extLst>
          </p:cNvPr>
          <p:cNvSpPr>
            <a:spLocks noGrp="1"/>
          </p:cNvSpPr>
          <p:nvPr>
            <p:ph idx="1"/>
          </p:nvPr>
        </p:nvSpPr>
        <p:spPr/>
        <p:txBody>
          <a:bodyPr>
            <a:normAutofit fontScale="92500" lnSpcReduction="20000"/>
          </a:bodyPr>
          <a:lstStyle/>
          <a:p>
            <a:r>
              <a:rPr lang="en-GB" dirty="0"/>
              <a:t>Timing</a:t>
            </a:r>
          </a:p>
          <a:p>
            <a:pPr lvl="1"/>
            <a:r>
              <a:rPr lang="en-GB" dirty="0"/>
              <a:t>Acute – vascular, trauma</a:t>
            </a:r>
          </a:p>
          <a:p>
            <a:pPr lvl="1"/>
            <a:r>
              <a:rPr lang="en-GB" dirty="0"/>
              <a:t>Subacute – inflammation</a:t>
            </a:r>
          </a:p>
          <a:p>
            <a:pPr lvl="1"/>
            <a:r>
              <a:rPr lang="en-GB" dirty="0"/>
              <a:t>Insidious/chronic – degeneration, compression</a:t>
            </a:r>
          </a:p>
          <a:p>
            <a:pPr lvl="1"/>
            <a:endParaRPr lang="en-GB" dirty="0"/>
          </a:p>
          <a:p>
            <a:r>
              <a:rPr lang="en-GB" dirty="0"/>
              <a:t>Location</a:t>
            </a:r>
          </a:p>
          <a:p>
            <a:pPr lvl="1"/>
            <a:r>
              <a:rPr lang="en-GB" dirty="0"/>
              <a:t>Brain – cranial nerves affected as well as limbs</a:t>
            </a:r>
          </a:p>
          <a:p>
            <a:pPr lvl="1"/>
            <a:r>
              <a:rPr lang="en-GB" dirty="0"/>
              <a:t>Spine – sensory level</a:t>
            </a:r>
          </a:p>
          <a:p>
            <a:pPr lvl="1"/>
            <a:r>
              <a:rPr lang="en-GB" dirty="0"/>
              <a:t>Peripheral – small area affected, single nerve lesion (eg median nerve)</a:t>
            </a:r>
          </a:p>
          <a:p>
            <a:pPr marL="457200" lvl="1" indent="0">
              <a:buNone/>
            </a:pPr>
            <a:endParaRPr lang="en-GB" dirty="0"/>
          </a:p>
          <a:p>
            <a:r>
              <a:rPr lang="en-GB" dirty="0"/>
              <a:t>Pattern</a:t>
            </a:r>
          </a:p>
          <a:p>
            <a:pPr lvl="1"/>
            <a:r>
              <a:rPr lang="en-GB" dirty="0"/>
              <a:t>MS – relapsing-remitting course, lesions disseminated in space and time</a:t>
            </a:r>
          </a:p>
          <a:p>
            <a:pPr lvl="1"/>
            <a:r>
              <a:rPr lang="en-GB" dirty="0"/>
              <a:t>MND – UMN and LMN signs, no sensory or sphincter disturbance</a:t>
            </a:r>
          </a:p>
        </p:txBody>
      </p:sp>
    </p:spTree>
    <p:extLst>
      <p:ext uri="{BB962C8B-B14F-4D97-AF65-F5344CB8AC3E}">
        <p14:creationId xmlns:p14="http://schemas.microsoft.com/office/powerpoint/2010/main" val="89312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4796-01C9-43D5-B035-3ABC5A21D6F4}"/>
              </a:ext>
            </a:extLst>
          </p:cNvPr>
          <p:cNvSpPr>
            <a:spLocks noGrp="1"/>
          </p:cNvSpPr>
          <p:nvPr>
            <p:ph type="title"/>
          </p:nvPr>
        </p:nvSpPr>
        <p:spPr/>
        <p:txBody>
          <a:bodyPr/>
          <a:lstStyle/>
          <a:p>
            <a:r>
              <a:rPr lang="en-GB" dirty="0"/>
              <a:t>Examples</a:t>
            </a:r>
          </a:p>
        </p:txBody>
      </p:sp>
      <p:sp>
        <p:nvSpPr>
          <p:cNvPr id="3" name="Content Placeholder 2">
            <a:extLst>
              <a:ext uri="{FF2B5EF4-FFF2-40B4-BE49-F238E27FC236}">
                <a16:creationId xmlns:a16="http://schemas.microsoft.com/office/drawing/2014/main" id="{BDC176D4-20B1-47E0-ABFD-1C5F78995B33}"/>
              </a:ext>
            </a:extLst>
          </p:cNvPr>
          <p:cNvSpPr>
            <a:spLocks noGrp="1"/>
          </p:cNvSpPr>
          <p:nvPr>
            <p:ph idx="1"/>
          </p:nvPr>
        </p:nvSpPr>
        <p:spPr/>
        <p:txBody>
          <a:bodyPr>
            <a:normAutofit lnSpcReduction="10000"/>
          </a:bodyPr>
          <a:lstStyle/>
          <a:p>
            <a:r>
              <a:rPr lang="en-GB" dirty="0"/>
              <a:t>Hyperacute limb weakness and facial weakness, pronator drift and upgoing </a:t>
            </a:r>
            <a:r>
              <a:rPr lang="en-GB" dirty="0" err="1"/>
              <a:t>plantars</a:t>
            </a:r>
            <a:r>
              <a:rPr lang="en-GB" dirty="0"/>
              <a:t> </a:t>
            </a:r>
          </a:p>
          <a:p>
            <a:pPr lvl="1"/>
            <a:r>
              <a:rPr lang="en-GB" sz="2800" dirty="0"/>
              <a:t>vascular problem, UMN, in the brain  - stroke</a:t>
            </a:r>
          </a:p>
          <a:p>
            <a:r>
              <a:rPr lang="en-GB" dirty="0"/>
              <a:t> Insidious onset weakness in both legs, sensory level, upgoing </a:t>
            </a:r>
            <a:r>
              <a:rPr lang="en-GB" dirty="0" err="1"/>
              <a:t>plantars</a:t>
            </a:r>
            <a:r>
              <a:rPr lang="en-GB" dirty="0"/>
              <a:t> and brisk reflexes </a:t>
            </a:r>
          </a:p>
          <a:p>
            <a:pPr lvl="1"/>
            <a:r>
              <a:rPr lang="en-GB" sz="2800" dirty="0"/>
              <a:t>compression/degeneration, UMN, in the spine - spinal tumour</a:t>
            </a:r>
          </a:p>
          <a:p>
            <a:r>
              <a:rPr lang="en-GB" dirty="0"/>
              <a:t>Insidious onset sensory change in the hand (lateral 3 fingers), wasting</a:t>
            </a:r>
          </a:p>
          <a:p>
            <a:pPr lvl="1"/>
            <a:r>
              <a:rPr lang="en-GB" sz="2800" dirty="0"/>
              <a:t>compression/degeneration, LMN, peripheral nerve  - carpal tunnel</a:t>
            </a:r>
          </a:p>
          <a:p>
            <a:r>
              <a:rPr lang="en-GB" dirty="0"/>
              <a:t>Subacute onset weakness in both shoulders and thighs, raised CK</a:t>
            </a:r>
          </a:p>
          <a:p>
            <a:pPr lvl="1"/>
            <a:r>
              <a:rPr lang="en-GB" sz="2800" dirty="0"/>
              <a:t>inflammatory, muscle problem - polymyositis</a:t>
            </a:r>
          </a:p>
        </p:txBody>
      </p:sp>
    </p:spTree>
    <p:extLst>
      <p:ext uri="{BB962C8B-B14F-4D97-AF65-F5344CB8AC3E}">
        <p14:creationId xmlns:p14="http://schemas.microsoft.com/office/powerpoint/2010/main" val="124331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BB6E-7C79-4FA0-869B-F5BF4DB897BF}"/>
              </a:ext>
            </a:extLst>
          </p:cNvPr>
          <p:cNvSpPr>
            <a:spLocks noGrp="1"/>
          </p:cNvSpPr>
          <p:nvPr>
            <p:ph type="title"/>
          </p:nvPr>
        </p:nvSpPr>
        <p:spPr>
          <a:xfrm>
            <a:off x="838200" y="2398111"/>
            <a:ext cx="10515600" cy="1325563"/>
          </a:xfrm>
        </p:spPr>
        <p:txBody>
          <a:bodyPr/>
          <a:lstStyle/>
          <a:p>
            <a:pPr algn="ctr"/>
            <a:r>
              <a:rPr lang="en-GB" dirty="0"/>
              <a:t>2. Fits, faints and funny turns</a:t>
            </a:r>
          </a:p>
        </p:txBody>
      </p:sp>
    </p:spTree>
    <p:extLst>
      <p:ext uri="{BB962C8B-B14F-4D97-AF65-F5344CB8AC3E}">
        <p14:creationId xmlns:p14="http://schemas.microsoft.com/office/powerpoint/2010/main" val="239920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DDAF-5B07-4A2B-ABAF-2628F73B26E1}"/>
              </a:ext>
            </a:extLst>
          </p:cNvPr>
          <p:cNvSpPr>
            <a:spLocks noGrp="1"/>
          </p:cNvSpPr>
          <p:nvPr>
            <p:ph type="title"/>
          </p:nvPr>
        </p:nvSpPr>
        <p:spPr/>
        <p:txBody>
          <a:bodyPr/>
          <a:lstStyle/>
          <a:p>
            <a:r>
              <a:rPr lang="en-GB" dirty="0"/>
              <a:t>Blackout history</a:t>
            </a:r>
          </a:p>
        </p:txBody>
      </p:sp>
      <p:sp>
        <p:nvSpPr>
          <p:cNvPr id="3" name="Content Placeholder 2">
            <a:extLst>
              <a:ext uri="{FF2B5EF4-FFF2-40B4-BE49-F238E27FC236}">
                <a16:creationId xmlns:a16="http://schemas.microsoft.com/office/drawing/2014/main" id="{11FED6A0-40D4-476C-84E5-2F80B9B21B51}"/>
              </a:ext>
            </a:extLst>
          </p:cNvPr>
          <p:cNvSpPr>
            <a:spLocks noGrp="1"/>
          </p:cNvSpPr>
          <p:nvPr>
            <p:ph idx="1"/>
          </p:nvPr>
        </p:nvSpPr>
        <p:spPr/>
        <p:txBody>
          <a:bodyPr/>
          <a:lstStyle/>
          <a:p>
            <a:r>
              <a:rPr lang="en-GB" dirty="0"/>
              <a:t>What happened before, during and after the event?</a:t>
            </a:r>
          </a:p>
          <a:p>
            <a:r>
              <a:rPr lang="en-GB" dirty="0"/>
              <a:t>Before – sleep deprivation, intercurrent illness, aura</a:t>
            </a:r>
          </a:p>
          <a:p>
            <a:r>
              <a:rPr lang="en-GB" dirty="0"/>
              <a:t>During – exact description of movements, eyes open or closed, any awareness maintained, duration</a:t>
            </a:r>
          </a:p>
          <a:p>
            <a:r>
              <a:rPr lang="en-GB" dirty="0"/>
              <a:t>After – postictal confusion</a:t>
            </a:r>
          </a:p>
          <a:p>
            <a:r>
              <a:rPr lang="en-GB" dirty="0"/>
              <a:t>Collateral history</a:t>
            </a:r>
          </a:p>
          <a:p>
            <a:r>
              <a:rPr lang="en-GB" dirty="0"/>
              <a:t>Previous similar episodes – frequency, triggers</a:t>
            </a:r>
          </a:p>
          <a:p>
            <a:r>
              <a:rPr lang="en-GB" dirty="0"/>
              <a:t>?multiple seizure/event types</a:t>
            </a:r>
          </a:p>
        </p:txBody>
      </p:sp>
    </p:spTree>
    <p:extLst>
      <p:ext uri="{BB962C8B-B14F-4D97-AF65-F5344CB8AC3E}">
        <p14:creationId xmlns:p14="http://schemas.microsoft.com/office/powerpoint/2010/main" val="251231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61A2-94E2-45B5-9012-72656080B621}"/>
              </a:ext>
            </a:extLst>
          </p:cNvPr>
          <p:cNvSpPr>
            <a:spLocks noGrp="1"/>
          </p:cNvSpPr>
          <p:nvPr>
            <p:ph type="title"/>
          </p:nvPr>
        </p:nvSpPr>
        <p:spPr/>
        <p:txBody>
          <a:bodyPr/>
          <a:lstStyle/>
          <a:p>
            <a:r>
              <a:rPr lang="en-GB" dirty="0"/>
              <a:t>Differential diagnosis</a:t>
            </a:r>
          </a:p>
        </p:txBody>
      </p:sp>
      <p:sp>
        <p:nvSpPr>
          <p:cNvPr id="3" name="Content Placeholder 2">
            <a:extLst>
              <a:ext uri="{FF2B5EF4-FFF2-40B4-BE49-F238E27FC236}">
                <a16:creationId xmlns:a16="http://schemas.microsoft.com/office/drawing/2014/main" id="{B4D3A360-2323-4621-8DFA-79CD69752D71}"/>
              </a:ext>
            </a:extLst>
          </p:cNvPr>
          <p:cNvSpPr>
            <a:spLocks noGrp="1"/>
          </p:cNvSpPr>
          <p:nvPr>
            <p:ph idx="1"/>
          </p:nvPr>
        </p:nvSpPr>
        <p:spPr/>
        <p:txBody>
          <a:bodyPr>
            <a:normAutofit/>
          </a:bodyPr>
          <a:lstStyle/>
          <a:p>
            <a:r>
              <a:rPr lang="en-GB" sz="2600" dirty="0"/>
              <a:t>Epilepsy</a:t>
            </a:r>
          </a:p>
          <a:p>
            <a:pPr marL="0" indent="0">
              <a:buNone/>
            </a:pPr>
            <a:endParaRPr lang="en-GB" sz="2600" dirty="0"/>
          </a:p>
          <a:p>
            <a:r>
              <a:rPr lang="en-GB" sz="2600" dirty="0"/>
              <a:t>Non-epileptic attack disorder</a:t>
            </a:r>
          </a:p>
          <a:p>
            <a:pPr marL="0" indent="0">
              <a:buNone/>
            </a:pPr>
            <a:endParaRPr lang="en-GB" sz="2600" dirty="0"/>
          </a:p>
          <a:p>
            <a:r>
              <a:rPr lang="en-GB" sz="2600" dirty="0" err="1"/>
              <a:t>Vaso</a:t>
            </a:r>
            <a:r>
              <a:rPr lang="en-GB" sz="2600" dirty="0"/>
              <a:t>-vagal syncope</a:t>
            </a:r>
          </a:p>
          <a:p>
            <a:endParaRPr lang="en-GB" dirty="0"/>
          </a:p>
          <a:p>
            <a:r>
              <a:rPr lang="en-GB" sz="2400" dirty="0"/>
              <a:t>Other syncope/cardiogenic</a:t>
            </a:r>
          </a:p>
        </p:txBody>
      </p:sp>
    </p:spTree>
    <p:extLst>
      <p:ext uri="{BB962C8B-B14F-4D97-AF65-F5344CB8AC3E}">
        <p14:creationId xmlns:p14="http://schemas.microsoft.com/office/powerpoint/2010/main" val="328350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61A2-94E2-45B5-9012-72656080B621}"/>
              </a:ext>
            </a:extLst>
          </p:cNvPr>
          <p:cNvSpPr>
            <a:spLocks noGrp="1"/>
          </p:cNvSpPr>
          <p:nvPr>
            <p:ph type="title"/>
          </p:nvPr>
        </p:nvSpPr>
        <p:spPr/>
        <p:txBody>
          <a:bodyPr/>
          <a:lstStyle/>
          <a:p>
            <a:r>
              <a:rPr lang="en-GB" dirty="0"/>
              <a:t>Differential diagnosis</a:t>
            </a:r>
          </a:p>
        </p:txBody>
      </p:sp>
      <p:sp>
        <p:nvSpPr>
          <p:cNvPr id="3" name="Content Placeholder 2">
            <a:extLst>
              <a:ext uri="{FF2B5EF4-FFF2-40B4-BE49-F238E27FC236}">
                <a16:creationId xmlns:a16="http://schemas.microsoft.com/office/drawing/2014/main" id="{B4D3A360-2323-4621-8DFA-79CD69752D71}"/>
              </a:ext>
            </a:extLst>
          </p:cNvPr>
          <p:cNvSpPr>
            <a:spLocks noGrp="1"/>
          </p:cNvSpPr>
          <p:nvPr>
            <p:ph idx="1"/>
          </p:nvPr>
        </p:nvSpPr>
        <p:spPr/>
        <p:txBody>
          <a:bodyPr>
            <a:normAutofit/>
          </a:bodyPr>
          <a:lstStyle/>
          <a:p>
            <a:r>
              <a:rPr lang="en-GB" sz="2600" dirty="0"/>
              <a:t>Epilepsy</a:t>
            </a:r>
          </a:p>
          <a:p>
            <a:pPr marL="0" indent="0">
              <a:buNone/>
            </a:pPr>
            <a:endParaRPr lang="en-GB" sz="2600" dirty="0"/>
          </a:p>
          <a:p>
            <a:r>
              <a:rPr lang="en-GB" sz="2600" dirty="0"/>
              <a:t>Non-epileptic attack disorder</a:t>
            </a:r>
          </a:p>
          <a:p>
            <a:pPr marL="0" indent="0">
              <a:buNone/>
            </a:pPr>
            <a:endParaRPr lang="en-GB" sz="2600" dirty="0"/>
          </a:p>
          <a:p>
            <a:r>
              <a:rPr lang="en-GB" sz="2600" dirty="0" err="1"/>
              <a:t>Vaso</a:t>
            </a:r>
            <a:r>
              <a:rPr lang="en-GB" sz="2600" dirty="0"/>
              <a:t>-vagal syncope </a:t>
            </a:r>
            <a:r>
              <a:rPr lang="en-GB" dirty="0"/>
              <a:t>– </a:t>
            </a:r>
            <a:r>
              <a:rPr lang="en-GB" sz="2000" dirty="0"/>
              <a:t>typical prodrome, short duration, quick recovery</a:t>
            </a:r>
            <a:endParaRPr lang="en-GB" sz="2400" dirty="0"/>
          </a:p>
          <a:p>
            <a:endParaRPr lang="en-GB" dirty="0"/>
          </a:p>
          <a:p>
            <a:r>
              <a:rPr lang="en-GB" sz="2600" dirty="0"/>
              <a:t>Other syncope/cardiogenic </a:t>
            </a:r>
            <a:r>
              <a:rPr lang="en-GB" sz="2400" dirty="0"/>
              <a:t>– </a:t>
            </a:r>
            <a:r>
              <a:rPr lang="en-GB" sz="2000" dirty="0"/>
              <a:t>worry about exercise induced/palpitations/chest pain</a:t>
            </a:r>
            <a:endParaRPr lang="en-GB" sz="2400" dirty="0"/>
          </a:p>
        </p:txBody>
      </p:sp>
    </p:spTree>
    <p:extLst>
      <p:ext uri="{BB962C8B-B14F-4D97-AF65-F5344CB8AC3E}">
        <p14:creationId xmlns:p14="http://schemas.microsoft.com/office/powerpoint/2010/main" val="122281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9491-A7DF-484F-AD82-8F70E94E7F13}"/>
              </a:ext>
            </a:extLst>
          </p:cNvPr>
          <p:cNvSpPr>
            <a:spLocks noGrp="1"/>
          </p:cNvSpPr>
          <p:nvPr>
            <p:ph type="title"/>
          </p:nvPr>
        </p:nvSpPr>
        <p:spPr/>
        <p:txBody>
          <a:bodyPr/>
          <a:lstStyle/>
          <a:p>
            <a:r>
              <a:rPr lang="en-GB" dirty="0"/>
              <a:t>Non-epileptic attack disorder</a:t>
            </a:r>
          </a:p>
        </p:txBody>
      </p:sp>
      <p:sp>
        <p:nvSpPr>
          <p:cNvPr id="3" name="Content Placeholder 2">
            <a:extLst>
              <a:ext uri="{FF2B5EF4-FFF2-40B4-BE49-F238E27FC236}">
                <a16:creationId xmlns:a16="http://schemas.microsoft.com/office/drawing/2014/main" id="{02D8A359-3364-471E-9289-1CF04606D08F}"/>
              </a:ext>
            </a:extLst>
          </p:cNvPr>
          <p:cNvSpPr>
            <a:spLocks noGrp="1"/>
          </p:cNvSpPr>
          <p:nvPr>
            <p:ph idx="1"/>
          </p:nvPr>
        </p:nvSpPr>
        <p:spPr>
          <a:xfrm>
            <a:off x="838200" y="1838227"/>
            <a:ext cx="10515600" cy="4338736"/>
          </a:xfrm>
        </p:spPr>
        <p:txBody>
          <a:bodyPr>
            <a:normAutofit fontScale="92500" lnSpcReduction="20000"/>
          </a:bodyPr>
          <a:lstStyle/>
          <a:p>
            <a:r>
              <a:rPr lang="en-GB" dirty="0"/>
              <a:t>Often related to abuse and psychological trauma</a:t>
            </a:r>
          </a:p>
          <a:p>
            <a:r>
              <a:rPr lang="en-GB" dirty="0"/>
              <a:t>Most reliable differentiating factors:</a:t>
            </a:r>
          </a:p>
          <a:p>
            <a:pPr lvl="1"/>
            <a:r>
              <a:rPr lang="en-GB" dirty="0"/>
              <a:t>Long duration</a:t>
            </a:r>
          </a:p>
          <a:p>
            <a:pPr lvl="1"/>
            <a:r>
              <a:rPr lang="en-GB" dirty="0"/>
              <a:t>Fluctuating course</a:t>
            </a:r>
          </a:p>
          <a:p>
            <a:pPr lvl="1"/>
            <a:r>
              <a:rPr lang="en-GB" dirty="0"/>
              <a:t>Asynchronous movements</a:t>
            </a:r>
          </a:p>
          <a:p>
            <a:pPr lvl="1"/>
            <a:r>
              <a:rPr lang="en-GB" dirty="0"/>
              <a:t>Side-to-side head or body movement</a:t>
            </a:r>
          </a:p>
          <a:p>
            <a:pPr lvl="1"/>
            <a:r>
              <a:rPr lang="en-GB" dirty="0"/>
              <a:t>Pelvic thrusting</a:t>
            </a:r>
          </a:p>
          <a:p>
            <a:pPr lvl="1"/>
            <a:r>
              <a:rPr lang="en-GB" dirty="0"/>
              <a:t>Closed eyes</a:t>
            </a:r>
          </a:p>
          <a:p>
            <a:pPr lvl="1"/>
            <a:r>
              <a:rPr lang="en-GB" dirty="0"/>
              <a:t>Ictal crying</a:t>
            </a:r>
          </a:p>
          <a:p>
            <a:pPr lvl="1"/>
            <a:r>
              <a:rPr lang="en-GB" dirty="0"/>
              <a:t>Absence of postictal confusion</a:t>
            </a:r>
          </a:p>
          <a:p>
            <a:r>
              <a:rPr lang="en-GB" dirty="0"/>
              <a:t>History: </a:t>
            </a:r>
          </a:p>
          <a:p>
            <a:pPr lvl="1"/>
            <a:r>
              <a:rPr lang="en-GB" dirty="0"/>
              <a:t>linguistic agency with the patient, not the seizure </a:t>
            </a:r>
          </a:p>
          <a:p>
            <a:pPr lvl="1"/>
            <a:r>
              <a:rPr lang="en-GB" dirty="0"/>
              <a:t>focus on circumstances/consequences rather than seizure itself</a:t>
            </a:r>
          </a:p>
          <a:p>
            <a:pPr lvl="1"/>
            <a:endParaRPr lang="en-GB" dirty="0"/>
          </a:p>
        </p:txBody>
      </p:sp>
      <p:sp>
        <p:nvSpPr>
          <p:cNvPr id="4" name="TextBox 3">
            <a:extLst>
              <a:ext uri="{FF2B5EF4-FFF2-40B4-BE49-F238E27FC236}">
                <a16:creationId xmlns:a16="http://schemas.microsoft.com/office/drawing/2014/main" id="{193AACA4-DD48-4CA4-A895-44A396D02A79}"/>
              </a:ext>
            </a:extLst>
          </p:cNvPr>
          <p:cNvSpPr txBox="1"/>
          <p:nvPr/>
        </p:nvSpPr>
        <p:spPr>
          <a:xfrm>
            <a:off x="6568752" y="4149317"/>
            <a:ext cx="3844212" cy="646331"/>
          </a:xfrm>
          <a:prstGeom prst="rect">
            <a:avLst/>
          </a:prstGeom>
          <a:noFill/>
        </p:spPr>
        <p:txBody>
          <a:bodyPr wrap="square" rtlCol="0">
            <a:spAutoFit/>
          </a:bodyPr>
          <a:lstStyle/>
          <a:p>
            <a:r>
              <a:rPr lang="en-GB" dirty="0"/>
              <a:t>NEAD: “I went into the seizure”</a:t>
            </a:r>
          </a:p>
          <a:p>
            <a:r>
              <a:rPr lang="en-GB" dirty="0"/>
              <a:t>Epilepsy: “the seizure knocked me out”</a:t>
            </a:r>
          </a:p>
        </p:txBody>
      </p:sp>
      <p:cxnSp>
        <p:nvCxnSpPr>
          <p:cNvPr id="6" name="Straight Arrow Connector 5">
            <a:extLst>
              <a:ext uri="{FF2B5EF4-FFF2-40B4-BE49-F238E27FC236}">
                <a16:creationId xmlns:a16="http://schemas.microsoft.com/office/drawing/2014/main" id="{5C784CF8-C95A-461B-BA39-557046B40709}"/>
              </a:ext>
            </a:extLst>
          </p:cNvPr>
          <p:cNvCxnSpPr>
            <a:cxnSpLocks/>
          </p:cNvCxnSpPr>
          <p:nvPr/>
        </p:nvCxnSpPr>
        <p:spPr>
          <a:xfrm flipH="1">
            <a:off x="6096000" y="4795648"/>
            <a:ext cx="472752" cy="41992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3522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9D74-9C1D-48BE-9D9F-D58459BAC671}"/>
              </a:ext>
            </a:extLst>
          </p:cNvPr>
          <p:cNvSpPr>
            <a:spLocks noGrp="1"/>
          </p:cNvSpPr>
          <p:nvPr>
            <p:ph type="title"/>
          </p:nvPr>
        </p:nvSpPr>
        <p:spPr/>
        <p:txBody>
          <a:bodyPr/>
          <a:lstStyle/>
          <a:p>
            <a:r>
              <a:rPr lang="en-GB" dirty="0"/>
              <a:t>Functional problems in every specialty</a:t>
            </a:r>
          </a:p>
        </p:txBody>
      </p:sp>
      <p:sp>
        <p:nvSpPr>
          <p:cNvPr id="3" name="Content Placeholder 2">
            <a:extLst>
              <a:ext uri="{FF2B5EF4-FFF2-40B4-BE49-F238E27FC236}">
                <a16:creationId xmlns:a16="http://schemas.microsoft.com/office/drawing/2014/main" id="{2E13647B-E48C-4248-879F-9AB6793DC5DB}"/>
              </a:ext>
            </a:extLst>
          </p:cNvPr>
          <p:cNvSpPr>
            <a:spLocks noGrp="1"/>
          </p:cNvSpPr>
          <p:nvPr>
            <p:ph idx="1"/>
          </p:nvPr>
        </p:nvSpPr>
        <p:spPr/>
        <p:txBody>
          <a:bodyPr/>
          <a:lstStyle/>
          <a:p>
            <a:r>
              <a:rPr lang="en-GB" dirty="0"/>
              <a:t>Respiratory – dysfunctional breathing</a:t>
            </a:r>
          </a:p>
          <a:p>
            <a:r>
              <a:rPr lang="en-GB" dirty="0"/>
              <a:t>Gastroenterology – IBS</a:t>
            </a:r>
          </a:p>
          <a:p>
            <a:r>
              <a:rPr lang="en-GB" dirty="0"/>
              <a:t>Rheumatology – fibromyalgia</a:t>
            </a:r>
          </a:p>
          <a:p>
            <a:r>
              <a:rPr lang="en-GB" dirty="0"/>
              <a:t>Cardiology – unexplained chest pain</a:t>
            </a:r>
          </a:p>
          <a:p>
            <a:r>
              <a:rPr lang="en-GB" dirty="0"/>
              <a:t>Neurology – weakness, sensory change, visual disturbance, NEAD</a:t>
            </a:r>
          </a:p>
          <a:p>
            <a:endParaRPr lang="en-GB" dirty="0"/>
          </a:p>
          <a:p>
            <a:r>
              <a:rPr lang="en-GB" dirty="0"/>
              <a:t>Extremely common. Important to discuss without stigma</a:t>
            </a:r>
          </a:p>
        </p:txBody>
      </p:sp>
    </p:spTree>
    <p:extLst>
      <p:ext uri="{BB962C8B-B14F-4D97-AF65-F5344CB8AC3E}">
        <p14:creationId xmlns:p14="http://schemas.microsoft.com/office/powerpoint/2010/main" val="402388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0995-C4C7-4ED2-B54F-18C91E366D93}"/>
              </a:ext>
            </a:extLst>
          </p:cNvPr>
          <p:cNvSpPr>
            <a:spLocks noGrp="1"/>
          </p:cNvSpPr>
          <p:nvPr>
            <p:ph type="title"/>
          </p:nvPr>
        </p:nvSpPr>
        <p:spPr/>
        <p:txBody>
          <a:bodyPr/>
          <a:lstStyle/>
          <a:p>
            <a:r>
              <a:rPr lang="en-GB" dirty="0"/>
              <a:t>Aim</a:t>
            </a:r>
          </a:p>
        </p:txBody>
      </p:sp>
      <p:sp>
        <p:nvSpPr>
          <p:cNvPr id="3" name="Content Placeholder 2">
            <a:extLst>
              <a:ext uri="{FF2B5EF4-FFF2-40B4-BE49-F238E27FC236}">
                <a16:creationId xmlns:a16="http://schemas.microsoft.com/office/drawing/2014/main" id="{7570143F-8219-4717-AD2B-70994C1ACED7}"/>
              </a:ext>
            </a:extLst>
          </p:cNvPr>
          <p:cNvSpPr>
            <a:spLocks noGrp="1"/>
          </p:cNvSpPr>
          <p:nvPr>
            <p:ph idx="1"/>
          </p:nvPr>
        </p:nvSpPr>
        <p:spPr/>
        <p:txBody>
          <a:bodyPr>
            <a:normAutofit/>
          </a:bodyPr>
          <a:lstStyle/>
          <a:p>
            <a:r>
              <a:rPr lang="en-GB" sz="2800" dirty="0"/>
              <a:t>Discuss neurological presentations that are:</a:t>
            </a:r>
          </a:p>
          <a:p>
            <a:pPr lvl="1"/>
            <a:r>
              <a:rPr lang="en-GB" sz="2400" dirty="0"/>
              <a:t>Important for finals</a:t>
            </a:r>
          </a:p>
          <a:p>
            <a:pPr lvl="1"/>
            <a:r>
              <a:rPr lang="en-GB" sz="2400" dirty="0"/>
              <a:t>Important for F1</a:t>
            </a:r>
          </a:p>
          <a:p>
            <a:pPr lvl="1"/>
            <a:r>
              <a:rPr lang="en-GB" sz="2400" dirty="0"/>
              <a:t>Fun and interesting</a:t>
            </a:r>
          </a:p>
        </p:txBody>
      </p:sp>
    </p:spTree>
    <p:extLst>
      <p:ext uri="{BB962C8B-B14F-4D97-AF65-F5344CB8AC3E}">
        <p14:creationId xmlns:p14="http://schemas.microsoft.com/office/powerpoint/2010/main" val="418933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83B958-E924-4726-8840-550222049531}"/>
              </a:ext>
            </a:extLst>
          </p:cNvPr>
          <p:cNvPicPr>
            <a:picLocks noChangeAspect="1"/>
          </p:cNvPicPr>
          <p:nvPr/>
        </p:nvPicPr>
        <p:blipFill rotWithShape="1">
          <a:blip r:embed="rId2"/>
          <a:srcRect l="18247" t="10035" r="18660" b="5979"/>
          <a:stretch/>
        </p:blipFill>
        <p:spPr>
          <a:xfrm>
            <a:off x="2300140" y="612743"/>
            <a:ext cx="7692272" cy="5759778"/>
          </a:xfrm>
          <a:prstGeom prst="rect">
            <a:avLst/>
          </a:prstGeom>
        </p:spPr>
      </p:pic>
    </p:spTree>
    <p:extLst>
      <p:ext uri="{BB962C8B-B14F-4D97-AF65-F5344CB8AC3E}">
        <p14:creationId xmlns:p14="http://schemas.microsoft.com/office/powerpoint/2010/main" val="115733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51B05-4F79-4FDE-97CD-4A49650072CF}"/>
              </a:ext>
            </a:extLst>
          </p:cNvPr>
          <p:cNvSpPr>
            <a:spLocks noGrp="1"/>
          </p:cNvSpPr>
          <p:nvPr>
            <p:ph idx="4294967295"/>
          </p:nvPr>
        </p:nvSpPr>
        <p:spPr>
          <a:xfrm>
            <a:off x="838200" y="1470974"/>
            <a:ext cx="10515600" cy="4310063"/>
          </a:xfrm>
        </p:spPr>
        <p:txBody>
          <a:bodyPr>
            <a:normAutofit/>
          </a:bodyPr>
          <a:lstStyle/>
          <a:p>
            <a:pPr marL="0" indent="0">
              <a:buNone/>
            </a:pPr>
            <a:r>
              <a:rPr lang="en-GB" sz="2800" dirty="0"/>
              <a:t>You are sitting at the nurses’ station reading a journal article about phenomenology and semiology of seizures, when the emergency buzzer goes off…</a:t>
            </a:r>
          </a:p>
        </p:txBody>
      </p:sp>
    </p:spTree>
    <p:extLst>
      <p:ext uri="{BB962C8B-B14F-4D97-AF65-F5344CB8AC3E}">
        <p14:creationId xmlns:p14="http://schemas.microsoft.com/office/powerpoint/2010/main" val="129858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7AAA-EBDA-4779-AD6B-2DB0858CBDF4}"/>
              </a:ext>
            </a:extLst>
          </p:cNvPr>
          <p:cNvSpPr>
            <a:spLocks noGrp="1"/>
          </p:cNvSpPr>
          <p:nvPr>
            <p:ph type="title"/>
          </p:nvPr>
        </p:nvSpPr>
        <p:spPr/>
        <p:txBody>
          <a:bodyPr/>
          <a:lstStyle/>
          <a:p>
            <a:r>
              <a:rPr lang="en-GB" dirty="0"/>
              <a:t>Patient is having a seizure</a:t>
            </a:r>
          </a:p>
        </p:txBody>
      </p:sp>
      <p:sp>
        <p:nvSpPr>
          <p:cNvPr id="5" name="Content Placeholder 4">
            <a:extLst>
              <a:ext uri="{FF2B5EF4-FFF2-40B4-BE49-F238E27FC236}">
                <a16:creationId xmlns:a16="http://schemas.microsoft.com/office/drawing/2014/main" id="{F22F6E35-15E8-48B6-B658-206A462C3420}"/>
              </a:ext>
            </a:extLst>
          </p:cNvPr>
          <p:cNvSpPr>
            <a:spLocks noGrp="1"/>
          </p:cNvSpPr>
          <p:nvPr>
            <p:ph idx="1"/>
          </p:nvPr>
        </p:nvSpPr>
        <p:spPr/>
        <p:txBody>
          <a:bodyPr/>
          <a:lstStyle/>
          <a:p>
            <a:pPr marL="0" indent="0">
              <a:buNone/>
            </a:pPr>
            <a:r>
              <a:rPr lang="en-GB" dirty="0"/>
              <a:t>What do you do?</a:t>
            </a:r>
          </a:p>
          <a:p>
            <a:pPr marL="0" indent="0">
              <a:buNone/>
            </a:pPr>
            <a:endParaRPr lang="en-GB" dirty="0"/>
          </a:p>
          <a:p>
            <a:r>
              <a:rPr lang="en-GB" dirty="0"/>
              <a:t>Initial approach</a:t>
            </a:r>
          </a:p>
          <a:p>
            <a:r>
              <a:rPr lang="en-GB" dirty="0"/>
              <a:t>Investigations</a:t>
            </a:r>
          </a:p>
          <a:p>
            <a:r>
              <a:rPr lang="en-GB" dirty="0"/>
              <a:t>Treatment</a:t>
            </a:r>
          </a:p>
        </p:txBody>
      </p:sp>
    </p:spTree>
    <p:extLst>
      <p:ext uri="{BB962C8B-B14F-4D97-AF65-F5344CB8AC3E}">
        <p14:creationId xmlns:p14="http://schemas.microsoft.com/office/powerpoint/2010/main" val="3867601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AD45-FB94-4A99-A907-562C3FB8B86D}"/>
              </a:ext>
            </a:extLst>
          </p:cNvPr>
          <p:cNvSpPr>
            <a:spLocks noGrp="1"/>
          </p:cNvSpPr>
          <p:nvPr>
            <p:ph type="title"/>
          </p:nvPr>
        </p:nvSpPr>
        <p:spPr/>
        <p:txBody>
          <a:bodyPr/>
          <a:lstStyle/>
          <a:p>
            <a:r>
              <a:rPr lang="en-GB" dirty="0"/>
              <a:t>Seizure – initial approach</a:t>
            </a:r>
          </a:p>
        </p:txBody>
      </p:sp>
      <p:sp>
        <p:nvSpPr>
          <p:cNvPr id="3" name="Content Placeholder 2">
            <a:extLst>
              <a:ext uri="{FF2B5EF4-FFF2-40B4-BE49-F238E27FC236}">
                <a16:creationId xmlns:a16="http://schemas.microsoft.com/office/drawing/2014/main" id="{7F8D3129-5141-4430-923B-DCA095FFFE67}"/>
              </a:ext>
            </a:extLst>
          </p:cNvPr>
          <p:cNvSpPr>
            <a:spLocks noGrp="1"/>
          </p:cNvSpPr>
          <p:nvPr>
            <p:ph idx="1"/>
          </p:nvPr>
        </p:nvSpPr>
        <p:spPr/>
        <p:txBody>
          <a:bodyPr>
            <a:normAutofit lnSpcReduction="10000"/>
          </a:bodyPr>
          <a:lstStyle/>
          <a:p>
            <a:r>
              <a:rPr lang="en-GB" dirty="0"/>
              <a:t>ABCDE assessment</a:t>
            </a:r>
          </a:p>
          <a:p>
            <a:r>
              <a:rPr lang="en-GB" dirty="0"/>
              <a:t>Don’t put anything in the mouth</a:t>
            </a:r>
          </a:p>
          <a:p>
            <a:r>
              <a:rPr lang="en-GB" dirty="0"/>
              <a:t>Oxygen via nasal </a:t>
            </a:r>
            <a:r>
              <a:rPr lang="en-GB" dirty="0" err="1"/>
              <a:t>cannulae</a:t>
            </a:r>
            <a:r>
              <a:rPr lang="en-GB" dirty="0"/>
              <a:t> or mask</a:t>
            </a:r>
          </a:p>
          <a:p>
            <a:endParaRPr lang="en-GB" dirty="0"/>
          </a:p>
          <a:p>
            <a:r>
              <a:rPr lang="en-GB" dirty="0"/>
              <a:t>Is patient known to have epilepsy/NEAD?</a:t>
            </a:r>
          </a:p>
          <a:p>
            <a:endParaRPr lang="en-GB" dirty="0"/>
          </a:p>
          <a:p>
            <a:r>
              <a:rPr lang="en-GB" dirty="0"/>
              <a:t>Consider 2222</a:t>
            </a:r>
          </a:p>
          <a:p>
            <a:endParaRPr lang="en-GB" dirty="0"/>
          </a:p>
          <a:p>
            <a:r>
              <a:rPr lang="en-GB" dirty="0"/>
              <a:t>Time</a:t>
            </a:r>
          </a:p>
        </p:txBody>
      </p:sp>
    </p:spTree>
    <p:extLst>
      <p:ext uri="{BB962C8B-B14F-4D97-AF65-F5344CB8AC3E}">
        <p14:creationId xmlns:p14="http://schemas.microsoft.com/office/powerpoint/2010/main" val="573498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FD1C-2D92-4011-9BBD-083680EB8941}"/>
              </a:ext>
            </a:extLst>
          </p:cNvPr>
          <p:cNvSpPr>
            <a:spLocks noGrp="1"/>
          </p:cNvSpPr>
          <p:nvPr>
            <p:ph type="title"/>
          </p:nvPr>
        </p:nvSpPr>
        <p:spPr/>
        <p:txBody>
          <a:bodyPr/>
          <a:lstStyle/>
          <a:p>
            <a:r>
              <a:rPr lang="en-GB" dirty="0"/>
              <a:t>Seizure - investigations</a:t>
            </a:r>
          </a:p>
        </p:txBody>
      </p:sp>
      <p:sp>
        <p:nvSpPr>
          <p:cNvPr id="3" name="Content Placeholder 2">
            <a:extLst>
              <a:ext uri="{FF2B5EF4-FFF2-40B4-BE49-F238E27FC236}">
                <a16:creationId xmlns:a16="http://schemas.microsoft.com/office/drawing/2014/main" id="{65375A18-1B02-46A4-9344-94A0ABC299CA}"/>
              </a:ext>
            </a:extLst>
          </p:cNvPr>
          <p:cNvSpPr>
            <a:spLocks noGrp="1"/>
          </p:cNvSpPr>
          <p:nvPr>
            <p:ph idx="1"/>
          </p:nvPr>
        </p:nvSpPr>
        <p:spPr/>
        <p:txBody>
          <a:bodyPr>
            <a:normAutofit lnSpcReduction="10000"/>
          </a:bodyPr>
          <a:lstStyle/>
          <a:p>
            <a:pPr marL="0" indent="0">
              <a:buNone/>
            </a:pPr>
            <a:r>
              <a:rPr lang="en-GB" dirty="0"/>
              <a:t>Possible causes?</a:t>
            </a:r>
          </a:p>
          <a:p>
            <a:r>
              <a:rPr lang="en-GB" dirty="0"/>
              <a:t>Hypoglycaemia</a:t>
            </a:r>
          </a:p>
          <a:p>
            <a:r>
              <a:rPr lang="en-GB" dirty="0"/>
              <a:t>Alcohol withdrawal</a:t>
            </a:r>
          </a:p>
          <a:p>
            <a:r>
              <a:rPr lang="en-GB" dirty="0"/>
              <a:t>Metabolic disturbance</a:t>
            </a:r>
          </a:p>
          <a:p>
            <a:r>
              <a:rPr lang="en-GB" dirty="0"/>
              <a:t>Infection (including meningitis/encephalitis)</a:t>
            </a:r>
          </a:p>
          <a:p>
            <a:r>
              <a:rPr lang="en-GB" dirty="0"/>
              <a:t>Stroke</a:t>
            </a:r>
          </a:p>
          <a:p>
            <a:r>
              <a:rPr lang="en-GB" dirty="0"/>
              <a:t>Neoplasm</a:t>
            </a:r>
          </a:p>
          <a:p>
            <a:r>
              <a:rPr lang="en-GB" dirty="0"/>
              <a:t>Drug overdose</a:t>
            </a:r>
          </a:p>
          <a:p>
            <a:r>
              <a:rPr lang="en-GB" dirty="0"/>
              <a:t>Inadequate anticonvulsant levels, drug toxicity</a:t>
            </a:r>
          </a:p>
        </p:txBody>
      </p:sp>
    </p:spTree>
    <p:extLst>
      <p:ext uri="{BB962C8B-B14F-4D97-AF65-F5344CB8AC3E}">
        <p14:creationId xmlns:p14="http://schemas.microsoft.com/office/powerpoint/2010/main" val="254751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6F7B-9060-4569-8B4F-BA3FE3B68A15}"/>
              </a:ext>
            </a:extLst>
          </p:cNvPr>
          <p:cNvSpPr>
            <a:spLocks noGrp="1"/>
          </p:cNvSpPr>
          <p:nvPr>
            <p:ph type="title"/>
          </p:nvPr>
        </p:nvSpPr>
        <p:spPr/>
        <p:txBody>
          <a:bodyPr/>
          <a:lstStyle/>
          <a:p>
            <a:r>
              <a:rPr lang="en-GB" dirty="0"/>
              <a:t>Seizure - investigations</a:t>
            </a:r>
          </a:p>
        </p:txBody>
      </p:sp>
      <p:sp>
        <p:nvSpPr>
          <p:cNvPr id="3" name="Content Placeholder 2">
            <a:extLst>
              <a:ext uri="{FF2B5EF4-FFF2-40B4-BE49-F238E27FC236}">
                <a16:creationId xmlns:a16="http://schemas.microsoft.com/office/drawing/2014/main" id="{23221B51-512D-43B9-A3BA-CEDBE79A1FBB}"/>
              </a:ext>
            </a:extLst>
          </p:cNvPr>
          <p:cNvSpPr>
            <a:spLocks noGrp="1"/>
          </p:cNvSpPr>
          <p:nvPr>
            <p:ph idx="1"/>
          </p:nvPr>
        </p:nvSpPr>
        <p:spPr/>
        <p:txBody>
          <a:bodyPr/>
          <a:lstStyle/>
          <a:p>
            <a:pPr marL="0" indent="0">
              <a:buNone/>
            </a:pPr>
            <a:r>
              <a:rPr lang="en-GB" dirty="0"/>
              <a:t>What investigations should you do?</a:t>
            </a:r>
          </a:p>
          <a:p>
            <a:r>
              <a:rPr lang="en-GB" dirty="0"/>
              <a:t>FBC, U&amp;E, LFT, Ca2+, Mg2+, glucose, clotting</a:t>
            </a:r>
          </a:p>
          <a:p>
            <a:r>
              <a:rPr lang="en-GB" dirty="0"/>
              <a:t>ECG</a:t>
            </a:r>
          </a:p>
          <a:p>
            <a:r>
              <a:rPr lang="en-GB" dirty="0"/>
              <a:t>?Anticonvulsant levels</a:t>
            </a:r>
          </a:p>
          <a:p>
            <a:r>
              <a:rPr lang="en-GB" dirty="0"/>
              <a:t>?Toxicology (blood and urine)</a:t>
            </a:r>
          </a:p>
          <a:p>
            <a:r>
              <a:rPr lang="en-GB" dirty="0"/>
              <a:t>?ABG</a:t>
            </a:r>
          </a:p>
          <a:p>
            <a:r>
              <a:rPr lang="en-GB" dirty="0"/>
              <a:t>?CT head</a:t>
            </a:r>
          </a:p>
        </p:txBody>
      </p:sp>
    </p:spTree>
    <p:extLst>
      <p:ext uri="{BB962C8B-B14F-4D97-AF65-F5344CB8AC3E}">
        <p14:creationId xmlns:p14="http://schemas.microsoft.com/office/powerpoint/2010/main" val="257317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E6AB-B9E6-43B5-AD41-AD26AC034CCA}"/>
              </a:ext>
            </a:extLst>
          </p:cNvPr>
          <p:cNvSpPr>
            <a:spLocks noGrp="1"/>
          </p:cNvSpPr>
          <p:nvPr>
            <p:ph type="title"/>
          </p:nvPr>
        </p:nvSpPr>
        <p:spPr/>
        <p:txBody>
          <a:bodyPr/>
          <a:lstStyle/>
          <a:p>
            <a:r>
              <a:rPr lang="en-GB" dirty="0"/>
              <a:t>Seizure - management</a:t>
            </a:r>
          </a:p>
        </p:txBody>
      </p:sp>
      <p:sp>
        <p:nvSpPr>
          <p:cNvPr id="3" name="Content Placeholder 2">
            <a:extLst>
              <a:ext uri="{FF2B5EF4-FFF2-40B4-BE49-F238E27FC236}">
                <a16:creationId xmlns:a16="http://schemas.microsoft.com/office/drawing/2014/main" id="{DE273870-6D18-4E13-818A-F3B9391A4BD3}"/>
              </a:ext>
            </a:extLst>
          </p:cNvPr>
          <p:cNvSpPr>
            <a:spLocks noGrp="1"/>
          </p:cNvSpPr>
          <p:nvPr>
            <p:ph idx="1"/>
          </p:nvPr>
        </p:nvSpPr>
        <p:spPr>
          <a:xfrm>
            <a:off x="838200" y="1511558"/>
            <a:ext cx="10515600" cy="4851919"/>
          </a:xfrm>
        </p:spPr>
        <p:txBody>
          <a:bodyPr>
            <a:normAutofit/>
          </a:bodyPr>
          <a:lstStyle/>
          <a:p>
            <a:pPr marL="0" indent="0">
              <a:buNone/>
            </a:pPr>
            <a:r>
              <a:rPr lang="en-GB" dirty="0"/>
              <a:t>Most seizures will self terminate</a:t>
            </a:r>
          </a:p>
          <a:p>
            <a:r>
              <a:rPr lang="en-GB" dirty="0"/>
              <a:t>&lt;5 minutes: time, monitor, oxygen, supportive care</a:t>
            </a:r>
          </a:p>
          <a:p>
            <a:r>
              <a:rPr lang="en-GB" dirty="0"/>
              <a:t>&gt;5 minutes: benzodiazepines</a:t>
            </a:r>
          </a:p>
          <a:p>
            <a:pPr lvl="1"/>
            <a:r>
              <a:rPr lang="en-GB" dirty="0"/>
              <a:t>IV lorazepam 4mg (or 2mg if elderly)</a:t>
            </a:r>
          </a:p>
          <a:p>
            <a:pPr lvl="1"/>
            <a:r>
              <a:rPr lang="en-GB" dirty="0"/>
              <a:t>Buccal midazolam 10mg</a:t>
            </a:r>
          </a:p>
          <a:p>
            <a:pPr lvl="1"/>
            <a:r>
              <a:rPr lang="en-GB" dirty="0"/>
              <a:t>PR diazepam 10mg</a:t>
            </a:r>
          </a:p>
          <a:p>
            <a:pPr lvl="1"/>
            <a:r>
              <a:rPr lang="en-GB" dirty="0"/>
              <a:t>IM midazolam 10mg</a:t>
            </a:r>
          </a:p>
          <a:p>
            <a:pPr lvl="1"/>
            <a:r>
              <a:rPr lang="en-GB" dirty="0"/>
              <a:t>Can repeat dose once</a:t>
            </a:r>
          </a:p>
          <a:p>
            <a:r>
              <a:rPr lang="en-GB" dirty="0"/>
              <a:t>If unresponsive – load on anticonvulsant</a:t>
            </a:r>
          </a:p>
          <a:p>
            <a:pPr lvl="1"/>
            <a:r>
              <a:rPr lang="en-GB" dirty="0"/>
              <a:t>Levetiracetam 30mg/kg</a:t>
            </a:r>
          </a:p>
          <a:p>
            <a:pPr lvl="1"/>
            <a:r>
              <a:rPr lang="en-GB" dirty="0"/>
              <a:t>Alternatives: sodium valproate or phenytoin</a:t>
            </a:r>
          </a:p>
        </p:txBody>
      </p:sp>
    </p:spTree>
    <p:extLst>
      <p:ext uri="{BB962C8B-B14F-4D97-AF65-F5344CB8AC3E}">
        <p14:creationId xmlns:p14="http://schemas.microsoft.com/office/powerpoint/2010/main" val="288759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E6AB-B9E6-43B5-AD41-AD26AC034CCA}"/>
              </a:ext>
            </a:extLst>
          </p:cNvPr>
          <p:cNvSpPr>
            <a:spLocks noGrp="1"/>
          </p:cNvSpPr>
          <p:nvPr>
            <p:ph type="title"/>
          </p:nvPr>
        </p:nvSpPr>
        <p:spPr/>
        <p:txBody>
          <a:bodyPr/>
          <a:lstStyle/>
          <a:p>
            <a:r>
              <a:rPr lang="en-GB" dirty="0"/>
              <a:t>Seizure - management</a:t>
            </a:r>
          </a:p>
        </p:txBody>
      </p:sp>
      <p:sp>
        <p:nvSpPr>
          <p:cNvPr id="3" name="Content Placeholder 2">
            <a:extLst>
              <a:ext uri="{FF2B5EF4-FFF2-40B4-BE49-F238E27FC236}">
                <a16:creationId xmlns:a16="http://schemas.microsoft.com/office/drawing/2014/main" id="{DE273870-6D18-4E13-818A-F3B9391A4BD3}"/>
              </a:ext>
            </a:extLst>
          </p:cNvPr>
          <p:cNvSpPr>
            <a:spLocks noGrp="1"/>
          </p:cNvSpPr>
          <p:nvPr>
            <p:ph idx="1"/>
          </p:nvPr>
        </p:nvSpPr>
        <p:spPr>
          <a:xfrm>
            <a:off x="838200" y="1520889"/>
            <a:ext cx="10515600" cy="4656073"/>
          </a:xfrm>
        </p:spPr>
        <p:txBody>
          <a:bodyPr>
            <a:normAutofit lnSpcReduction="10000"/>
          </a:bodyPr>
          <a:lstStyle/>
          <a:p>
            <a:pPr marL="0" indent="0">
              <a:buNone/>
            </a:pPr>
            <a:r>
              <a:rPr lang="en-GB" dirty="0"/>
              <a:t>Most seizures will self terminate</a:t>
            </a:r>
          </a:p>
          <a:p>
            <a:r>
              <a:rPr lang="en-GB" dirty="0"/>
              <a:t>&lt;5 minutes: time, monitor, oxygen, supportive care</a:t>
            </a:r>
          </a:p>
          <a:p>
            <a:r>
              <a:rPr lang="en-GB" dirty="0"/>
              <a:t>&gt;5 minutes: benzodiazepines</a:t>
            </a:r>
          </a:p>
          <a:p>
            <a:pPr lvl="1"/>
            <a:r>
              <a:rPr lang="en-GB" dirty="0"/>
              <a:t>IV lorazepam 4mg (or 2mg if elderly)</a:t>
            </a:r>
          </a:p>
          <a:p>
            <a:pPr lvl="1"/>
            <a:r>
              <a:rPr lang="en-GB" dirty="0"/>
              <a:t>Buccal midazolam 10mg</a:t>
            </a:r>
          </a:p>
          <a:p>
            <a:pPr lvl="1"/>
            <a:r>
              <a:rPr lang="en-GB" dirty="0"/>
              <a:t>PR diazepam 10mg</a:t>
            </a:r>
          </a:p>
          <a:p>
            <a:pPr lvl="1"/>
            <a:r>
              <a:rPr lang="en-GB" dirty="0"/>
              <a:t>IM midazolam 10mg</a:t>
            </a:r>
          </a:p>
          <a:p>
            <a:pPr lvl="1"/>
            <a:r>
              <a:rPr lang="en-GB" dirty="0"/>
              <a:t>Can repeat dose once</a:t>
            </a:r>
          </a:p>
          <a:p>
            <a:r>
              <a:rPr lang="en-GB" dirty="0"/>
              <a:t>If unresponsive – load on anticonvulsant</a:t>
            </a:r>
          </a:p>
          <a:p>
            <a:pPr lvl="1"/>
            <a:r>
              <a:rPr lang="en-GB" dirty="0"/>
              <a:t>Levetiracetam 30mg/kg</a:t>
            </a:r>
          </a:p>
          <a:p>
            <a:pPr lvl="1"/>
            <a:r>
              <a:rPr lang="en-GB" dirty="0"/>
              <a:t>Alternatives: sodium valproate or phenytoin</a:t>
            </a:r>
          </a:p>
        </p:txBody>
      </p:sp>
      <p:sp>
        <p:nvSpPr>
          <p:cNvPr id="4" name="TextBox 3">
            <a:extLst>
              <a:ext uri="{FF2B5EF4-FFF2-40B4-BE49-F238E27FC236}">
                <a16:creationId xmlns:a16="http://schemas.microsoft.com/office/drawing/2014/main" id="{4EE59CBA-E97C-40CD-AE7C-258A6E7AC3D3}"/>
              </a:ext>
            </a:extLst>
          </p:cNvPr>
          <p:cNvSpPr txBox="1"/>
          <p:nvPr/>
        </p:nvSpPr>
        <p:spPr>
          <a:xfrm>
            <a:off x="838200" y="4702110"/>
            <a:ext cx="10258887" cy="1754326"/>
          </a:xfrm>
          <a:prstGeom prst="rect">
            <a:avLst/>
          </a:prstGeom>
          <a:solidFill>
            <a:schemeClr val="bg1"/>
          </a:solidFill>
        </p:spPr>
        <p:txBody>
          <a:bodyPr wrap="square" rtlCol="0">
            <a:spAutoFit/>
          </a:bodyPr>
          <a:lstStyle/>
          <a:p>
            <a:r>
              <a:rPr lang="en-GB" sz="2400" dirty="0">
                <a:solidFill>
                  <a:srgbClr val="FF0000"/>
                </a:solidFill>
              </a:rPr>
              <a:t>	</a:t>
            </a:r>
          </a:p>
          <a:p>
            <a:r>
              <a:rPr lang="en-GB" sz="2400" dirty="0">
                <a:solidFill>
                  <a:srgbClr val="FF0000"/>
                </a:solidFill>
              </a:rPr>
              <a:t>	</a:t>
            </a:r>
            <a:r>
              <a:rPr lang="en-GB" sz="3600" dirty="0">
                <a:solidFill>
                  <a:srgbClr val="FF0000"/>
                </a:solidFill>
              </a:rPr>
              <a:t>2222</a:t>
            </a:r>
            <a:endParaRPr lang="en-GB" sz="2400" dirty="0">
              <a:solidFill>
                <a:srgbClr val="FF0000"/>
              </a:solidFill>
            </a:endParaRPr>
          </a:p>
          <a:p>
            <a:endParaRPr lang="en-GB" sz="2400" dirty="0">
              <a:solidFill>
                <a:srgbClr val="FF0000"/>
              </a:solidFill>
            </a:endParaRPr>
          </a:p>
          <a:p>
            <a:r>
              <a:rPr lang="en-GB" sz="2400" dirty="0"/>
              <a:t>Anaesthetist to intubate and ventilate</a:t>
            </a:r>
            <a:endParaRPr lang="en-GB" sz="2000" dirty="0"/>
          </a:p>
        </p:txBody>
      </p:sp>
    </p:spTree>
    <p:extLst>
      <p:ext uri="{BB962C8B-B14F-4D97-AF65-F5344CB8AC3E}">
        <p14:creationId xmlns:p14="http://schemas.microsoft.com/office/powerpoint/2010/main" val="724794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F83A-EE02-4771-AB2C-F7A87A79EB22}"/>
              </a:ext>
            </a:extLst>
          </p:cNvPr>
          <p:cNvSpPr>
            <a:spLocks noGrp="1"/>
          </p:cNvSpPr>
          <p:nvPr>
            <p:ph type="title"/>
          </p:nvPr>
        </p:nvSpPr>
        <p:spPr>
          <a:xfrm>
            <a:off x="838200" y="2212586"/>
            <a:ext cx="10515600" cy="1325563"/>
          </a:xfrm>
        </p:spPr>
        <p:txBody>
          <a:bodyPr/>
          <a:lstStyle/>
          <a:p>
            <a:pPr algn="ctr"/>
            <a:r>
              <a:rPr lang="en-GB" dirty="0"/>
              <a:t>3. Parkinson’s disease</a:t>
            </a:r>
          </a:p>
        </p:txBody>
      </p:sp>
    </p:spTree>
    <p:extLst>
      <p:ext uri="{BB962C8B-B14F-4D97-AF65-F5344CB8AC3E}">
        <p14:creationId xmlns:p14="http://schemas.microsoft.com/office/powerpoint/2010/main" val="2491332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DB73B-87BA-41F9-AF40-0EEC3BEEBE32}"/>
              </a:ext>
            </a:extLst>
          </p:cNvPr>
          <p:cNvSpPr>
            <a:spLocks noGrp="1"/>
          </p:cNvSpPr>
          <p:nvPr>
            <p:ph idx="1"/>
          </p:nvPr>
        </p:nvSpPr>
        <p:spPr>
          <a:xfrm>
            <a:off x="838200" y="985868"/>
            <a:ext cx="10515600" cy="4920409"/>
          </a:xfrm>
        </p:spPr>
        <p:txBody>
          <a:bodyPr/>
          <a:lstStyle/>
          <a:p>
            <a:pPr marL="0" indent="0">
              <a:buNone/>
            </a:pPr>
            <a:r>
              <a:rPr lang="en-GB" dirty="0"/>
              <a:t>You turn up at your OSCE  - neurology station. </a:t>
            </a:r>
          </a:p>
          <a:p>
            <a:pPr marL="0" indent="0">
              <a:buNone/>
            </a:pPr>
            <a:r>
              <a:rPr lang="en-GB" dirty="0"/>
              <a:t>The prompt says “examine whatever you like, you’re a doctor now, we’re not holding your hand anymore”. </a:t>
            </a:r>
          </a:p>
          <a:p>
            <a:pPr marL="0" indent="0">
              <a:buNone/>
            </a:pPr>
            <a:r>
              <a:rPr lang="en-GB" dirty="0"/>
              <a:t>Help!</a:t>
            </a:r>
          </a:p>
        </p:txBody>
      </p:sp>
    </p:spTree>
    <p:extLst>
      <p:ext uri="{BB962C8B-B14F-4D97-AF65-F5344CB8AC3E}">
        <p14:creationId xmlns:p14="http://schemas.microsoft.com/office/powerpoint/2010/main" val="292218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BCE5-8F77-4D6B-85BC-672E19B15A45}"/>
              </a:ext>
            </a:extLst>
          </p:cNvPr>
          <p:cNvSpPr>
            <a:spLocks noGrp="1"/>
          </p:cNvSpPr>
          <p:nvPr>
            <p:ph type="title" idx="4294967295"/>
          </p:nvPr>
        </p:nvSpPr>
        <p:spPr>
          <a:xfrm>
            <a:off x="0" y="2436813"/>
            <a:ext cx="10515600" cy="1325562"/>
          </a:xfrm>
        </p:spPr>
        <p:txBody>
          <a:bodyPr/>
          <a:lstStyle/>
          <a:p>
            <a:pPr algn="ctr"/>
            <a:r>
              <a:rPr lang="en-GB" dirty="0"/>
              <a:t>1. Weakness</a:t>
            </a:r>
          </a:p>
        </p:txBody>
      </p:sp>
    </p:spTree>
    <p:extLst>
      <p:ext uri="{BB962C8B-B14F-4D97-AF65-F5344CB8AC3E}">
        <p14:creationId xmlns:p14="http://schemas.microsoft.com/office/powerpoint/2010/main" val="1153951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892B6-017B-40D1-85C9-7261449DC5B4}"/>
              </a:ext>
            </a:extLst>
          </p:cNvPr>
          <p:cNvSpPr>
            <a:spLocks noGrp="1"/>
          </p:cNvSpPr>
          <p:nvPr>
            <p:ph idx="1"/>
          </p:nvPr>
        </p:nvSpPr>
        <p:spPr>
          <a:xfrm>
            <a:off x="838200" y="1166327"/>
            <a:ext cx="10515600" cy="5010636"/>
          </a:xfrm>
        </p:spPr>
        <p:txBody>
          <a:bodyPr/>
          <a:lstStyle/>
          <a:p>
            <a:pPr marL="0" indent="0">
              <a:buNone/>
            </a:pPr>
            <a:r>
              <a:rPr lang="en-GB" dirty="0"/>
              <a:t>First glance – a man in his 60s with a mask-like face.</a:t>
            </a:r>
          </a:p>
          <a:p>
            <a:pPr marL="0" indent="0">
              <a:buNone/>
            </a:pPr>
            <a:r>
              <a:rPr lang="en-GB" dirty="0"/>
              <a:t>You’re saved!</a:t>
            </a:r>
          </a:p>
          <a:p>
            <a:pPr marL="0" indent="0">
              <a:buNone/>
            </a:pPr>
            <a:r>
              <a:rPr lang="en-GB" dirty="0"/>
              <a:t>What other features will you elicit?</a:t>
            </a:r>
          </a:p>
        </p:txBody>
      </p:sp>
    </p:spTree>
    <p:extLst>
      <p:ext uri="{BB962C8B-B14F-4D97-AF65-F5344CB8AC3E}">
        <p14:creationId xmlns:p14="http://schemas.microsoft.com/office/powerpoint/2010/main" val="4000516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50803-79FB-4D39-B653-4CB2C7ACC9AE}"/>
              </a:ext>
            </a:extLst>
          </p:cNvPr>
          <p:cNvSpPr>
            <a:spLocks noGrp="1"/>
          </p:cNvSpPr>
          <p:nvPr>
            <p:ph idx="1"/>
          </p:nvPr>
        </p:nvSpPr>
        <p:spPr>
          <a:xfrm>
            <a:off x="838200" y="877078"/>
            <a:ext cx="10515600" cy="5299885"/>
          </a:xfrm>
        </p:spPr>
        <p:txBody>
          <a:bodyPr>
            <a:normAutofit lnSpcReduction="10000"/>
          </a:bodyPr>
          <a:lstStyle/>
          <a:p>
            <a:r>
              <a:rPr lang="en-GB" dirty="0"/>
              <a:t>Inspection</a:t>
            </a:r>
          </a:p>
          <a:p>
            <a:endParaRPr lang="en-GB" dirty="0"/>
          </a:p>
          <a:p>
            <a:r>
              <a:rPr lang="en-GB" dirty="0"/>
              <a:t>Tone</a:t>
            </a:r>
          </a:p>
          <a:p>
            <a:endParaRPr lang="en-GB" dirty="0"/>
          </a:p>
          <a:p>
            <a:r>
              <a:rPr lang="en-GB" dirty="0"/>
              <a:t>Power</a:t>
            </a:r>
          </a:p>
          <a:p>
            <a:endParaRPr lang="en-GB" dirty="0"/>
          </a:p>
          <a:p>
            <a:r>
              <a:rPr lang="en-GB" dirty="0"/>
              <a:t>Co-ordination</a:t>
            </a:r>
          </a:p>
          <a:p>
            <a:endParaRPr lang="en-GB" dirty="0"/>
          </a:p>
          <a:p>
            <a:r>
              <a:rPr lang="en-GB" dirty="0"/>
              <a:t>Sensation</a:t>
            </a:r>
          </a:p>
          <a:p>
            <a:endParaRPr lang="en-GB" dirty="0"/>
          </a:p>
          <a:p>
            <a:r>
              <a:rPr lang="en-GB" dirty="0"/>
              <a:t>Reflexes</a:t>
            </a:r>
          </a:p>
        </p:txBody>
      </p:sp>
    </p:spTree>
    <p:extLst>
      <p:ext uri="{BB962C8B-B14F-4D97-AF65-F5344CB8AC3E}">
        <p14:creationId xmlns:p14="http://schemas.microsoft.com/office/powerpoint/2010/main" val="2386158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50803-79FB-4D39-B653-4CB2C7ACC9AE}"/>
              </a:ext>
            </a:extLst>
          </p:cNvPr>
          <p:cNvSpPr>
            <a:spLocks noGrp="1"/>
          </p:cNvSpPr>
          <p:nvPr>
            <p:ph idx="1"/>
          </p:nvPr>
        </p:nvSpPr>
        <p:spPr>
          <a:xfrm>
            <a:off x="838200" y="877078"/>
            <a:ext cx="10515600" cy="5299885"/>
          </a:xfrm>
        </p:spPr>
        <p:txBody>
          <a:bodyPr>
            <a:normAutofit fontScale="92500" lnSpcReduction="10000"/>
          </a:bodyPr>
          <a:lstStyle/>
          <a:p>
            <a:r>
              <a:rPr lang="en-GB" dirty="0"/>
              <a:t>Inspection – </a:t>
            </a:r>
            <a:r>
              <a:rPr lang="en-GB" sz="2600" dirty="0"/>
              <a:t>mask-like face</a:t>
            </a:r>
          </a:p>
          <a:p>
            <a:pPr marL="457200" lvl="1" indent="0">
              <a:buNone/>
            </a:pPr>
            <a:r>
              <a:rPr lang="en-GB" sz="2600" dirty="0"/>
              <a:t>Tremor – asymmetrical, coarse, pill-rolling 3-5Hz resting tremor</a:t>
            </a:r>
          </a:p>
          <a:p>
            <a:endParaRPr lang="en-GB" dirty="0"/>
          </a:p>
          <a:p>
            <a:r>
              <a:rPr lang="en-GB" dirty="0"/>
              <a:t>Tone</a:t>
            </a:r>
          </a:p>
          <a:p>
            <a:endParaRPr lang="en-GB" dirty="0"/>
          </a:p>
          <a:p>
            <a:r>
              <a:rPr lang="en-GB" dirty="0"/>
              <a:t>Power</a:t>
            </a:r>
          </a:p>
          <a:p>
            <a:endParaRPr lang="en-GB" dirty="0"/>
          </a:p>
          <a:p>
            <a:r>
              <a:rPr lang="en-GB" dirty="0"/>
              <a:t>Co-ordination </a:t>
            </a:r>
          </a:p>
          <a:p>
            <a:endParaRPr lang="en-GB" dirty="0"/>
          </a:p>
          <a:p>
            <a:r>
              <a:rPr lang="en-GB" dirty="0"/>
              <a:t>Sensation </a:t>
            </a:r>
          </a:p>
          <a:p>
            <a:endParaRPr lang="en-GB" dirty="0"/>
          </a:p>
          <a:p>
            <a:r>
              <a:rPr lang="en-GB" dirty="0"/>
              <a:t>Reflexes </a:t>
            </a:r>
          </a:p>
        </p:txBody>
      </p:sp>
      <p:sp>
        <p:nvSpPr>
          <p:cNvPr id="4" name="TextBox 3">
            <a:extLst>
              <a:ext uri="{FF2B5EF4-FFF2-40B4-BE49-F238E27FC236}">
                <a16:creationId xmlns:a16="http://schemas.microsoft.com/office/drawing/2014/main" id="{669B3D20-8C60-4959-8945-628F76C35CA3}"/>
              </a:ext>
            </a:extLst>
          </p:cNvPr>
          <p:cNvSpPr txBox="1"/>
          <p:nvPr/>
        </p:nvSpPr>
        <p:spPr>
          <a:xfrm>
            <a:off x="1808480" y="2055892"/>
            <a:ext cx="4643120" cy="492443"/>
          </a:xfrm>
          <a:prstGeom prst="rect">
            <a:avLst/>
          </a:prstGeom>
          <a:noFill/>
        </p:spPr>
        <p:txBody>
          <a:bodyPr wrap="square" rtlCol="0">
            <a:spAutoFit/>
          </a:bodyPr>
          <a:lstStyle/>
          <a:p>
            <a:r>
              <a:rPr lang="en-GB" sz="2600" dirty="0"/>
              <a:t>– increased, cogwheel rigidity</a:t>
            </a:r>
          </a:p>
        </p:txBody>
      </p:sp>
      <p:sp>
        <p:nvSpPr>
          <p:cNvPr id="5" name="TextBox 4">
            <a:extLst>
              <a:ext uri="{FF2B5EF4-FFF2-40B4-BE49-F238E27FC236}">
                <a16:creationId xmlns:a16="http://schemas.microsoft.com/office/drawing/2014/main" id="{D0D166E5-EE01-40A3-933C-0436D4988072}"/>
              </a:ext>
            </a:extLst>
          </p:cNvPr>
          <p:cNvSpPr txBox="1"/>
          <p:nvPr/>
        </p:nvSpPr>
        <p:spPr>
          <a:xfrm>
            <a:off x="2529840" y="4727178"/>
            <a:ext cx="2042160" cy="492443"/>
          </a:xfrm>
          <a:prstGeom prst="rect">
            <a:avLst/>
          </a:prstGeom>
          <a:noFill/>
        </p:spPr>
        <p:txBody>
          <a:bodyPr wrap="square" rtlCol="0">
            <a:spAutoFit/>
          </a:bodyPr>
          <a:lstStyle/>
          <a:p>
            <a:r>
              <a:rPr lang="en-GB" sz="2600" dirty="0"/>
              <a:t>- normal</a:t>
            </a:r>
          </a:p>
        </p:txBody>
      </p:sp>
      <p:sp>
        <p:nvSpPr>
          <p:cNvPr id="6" name="TextBox 5">
            <a:extLst>
              <a:ext uri="{FF2B5EF4-FFF2-40B4-BE49-F238E27FC236}">
                <a16:creationId xmlns:a16="http://schemas.microsoft.com/office/drawing/2014/main" id="{83ECE12A-159C-47D1-98AA-B6556D9929AC}"/>
              </a:ext>
            </a:extLst>
          </p:cNvPr>
          <p:cNvSpPr txBox="1"/>
          <p:nvPr/>
        </p:nvSpPr>
        <p:spPr>
          <a:xfrm>
            <a:off x="3108960" y="3846513"/>
            <a:ext cx="2042160" cy="492443"/>
          </a:xfrm>
          <a:prstGeom prst="rect">
            <a:avLst/>
          </a:prstGeom>
          <a:noFill/>
        </p:spPr>
        <p:txBody>
          <a:bodyPr wrap="square" rtlCol="0">
            <a:spAutoFit/>
          </a:bodyPr>
          <a:lstStyle/>
          <a:p>
            <a:r>
              <a:rPr lang="en-GB" sz="2600" dirty="0"/>
              <a:t>- normal</a:t>
            </a:r>
          </a:p>
        </p:txBody>
      </p:sp>
      <p:sp>
        <p:nvSpPr>
          <p:cNvPr id="7" name="TextBox 6">
            <a:extLst>
              <a:ext uri="{FF2B5EF4-FFF2-40B4-BE49-F238E27FC236}">
                <a16:creationId xmlns:a16="http://schemas.microsoft.com/office/drawing/2014/main" id="{77832447-4F45-42B8-AFE6-32E2A16D4474}"/>
              </a:ext>
            </a:extLst>
          </p:cNvPr>
          <p:cNvSpPr txBox="1"/>
          <p:nvPr/>
        </p:nvSpPr>
        <p:spPr>
          <a:xfrm>
            <a:off x="2397760" y="5607843"/>
            <a:ext cx="2042160" cy="492443"/>
          </a:xfrm>
          <a:prstGeom prst="rect">
            <a:avLst/>
          </a:prstGeom>
          <a:noFill/>
        </p:spPr>
        <p:txBody>
          <a:bodyPr wrap="square" rtlCol="0">
            <a:spAutoFit/>
          </a:bodyPr>
          <a:lstStyle/>
          <a:p>
            <a:r>
              <a:rPr lang="en-GB" sz="2600" dirty="0"/>
              <a:t>- normal</a:t>
            </a:r>
          </a:p>
        </p:txBody>
      </p:sp>
      <p:sp>
        <p:nvSpPr>
          <p:cNvPr id="8" name="TextBox 7">
            <a:extLst>
              <a:ext uri="{FF2B5EF4-FFF2-40B4-BE49-F238E27FC236}">
                <a16:creationId xmlns:a16="http://schemas.microsoft.com/office/drawing/2014/main" id="{6ECC7A21-D236-4373-ABCB-C9387D11E390}"/>
              </a:ext>
            </a:extLst>
          </p:cNvPr>
          <p:cNvSpPr txBox="1"/>
          <p:nvPr/>
        </p:nvSpPr>
        <p:spPr>
          <a:xfrm>
            <a:off x="2087880" y="2936557"/>
            <a:ext cx="2042160" cy="492443"/>
          </a:xfrm>
          <a:prstGeom prst="rect">
            <a:avLst/>
          </a:prstGeom>
          <a:noFill/>
        </p:spPr>
        <p:txBody>
          <a:bodyPr wrap="square" rtlCol="0">
            <a:spAutoFit/>
          </a:bodyPr>
          <a:lstStyle/>
          <a:p>
            <a:r>
              <a:rPr lang="en-GB" sz="2600" dirty="0"/>
              <a:t>- normal</a:t>
            </a:r>
          </a:p>
        </p:txBody>
      </p:sp>
    </p:spTree>
    <p:extLst>
      <p:ext uri="{BB962C8B-B14F-4D97-AF65-F5344CB8AC3E}">
        <p14:creationId xmlns:p14="http://schemas.microsoft.com/office/powerpoint/2010/main" val="80920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50803-79FB-4D39-B653-4CB2C7ACC9AE}"/>
              </a:ext>
            </a:extLst>
          </p:cNvPr>
          <p:cNvSpPr>
            <a:spLocks noGrp="1"/>
          </p:cNvSpPr>
          <p:nvPr>
            <p:ph idx="1"/>
          </p:nvPr>
        </p:nvSpPr>
        <p:spPr>
          <a:xfrm>
            <a:off x="838200" y="877078"/>
            <a:ext cx="10515600" cy="5299885"/>
          </a:xfrm>
        </p:spPr>
        <p:txBody>
          <a:bodyPr>
            <a:normAutofit/>
          </a:bodyPr>
          <a:lstStyle/>
          <a:p>
            <a:r>
              <a:rPr lang="en-GB" dirty="0"/>
              <a:t>Inspection – mask-like face</a:t>
            </a:r>
          </a:p>
          <a:p>
            <a:pPr marL="457200" lvl="1" indent="0">
              <a:buNone/>
            </a:pPr>
            <a:r>
              <a:rPr lang="en-GB" sz="2800" dirty="0"/>
              <a:t>Tremor – asymmetrical, coarse, pill-rolling 3-5Hz resting tremor</a:t>
            </a:r>
          </a:p>
          <a:p>
            <a:endParaRPr lang="en-GB" dirty="0"/>
          </a:p>
          <a:p>
            <a:r>
              <a:rPr lang="en-GB" dirty="0"/>
              <a:t>Tone – increased, cogwheel rigidity</a:t>
            </a:r>
          </a:p>
          <a:p>
            <a:endParaRPr lang="en-GB" dirty="0"/>
          </a:p>
          <a:p>
            <a:pPr marL="0" indent="0">
              <a:buNone/>
            </a:pPr>
            <a:r>
              <a:rPr lang="en-GB" dirty="0"/>
              <a:t>What else are you going to test?</a:t>
            </a:r>
          </a:p>
        </p:txBody>
      </p:sp>
    </p:spTree>
    <p:extLst>
      <p:ext uri="{BB962C8B-B14F-4D97-AF65-F5344CB8AC3E}">
        <p14:creationId xmlns:p14="http://schemas.microsoft.com/office/powerpoint/2010/main" val="2927024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50803-79FB-4D39-B653-4CB2C7ACC9AE}"/>
              </a:ext>
            </a:extLst>
          </p:cNvPr>
          <p:cNvSpPr>
            <a:spLocks noGrp="1"/>
          </p:cNvSpPr>
          <p:nvPr>
            <p:ph idx="1"/>
          </p:nvPr>
        </p:nvSpPr>
        <p:spPr>
          <a:xfrm>
            <a:off x="838200" y="877078"/>
            <a:ext cx="10515600" cy="5655802"/>
          </a:xfrm>
        </p:spPr>
        <p:txBody>
          <a:bodyPr>
            <a:normAutofit lnSpcReduction="10000"/>
          </a:bodyPr>
          <a:lstStyle/>
          <a:p>
            <a:r>
              <a:rPr lang="en-GB" dirty="0"/>
              <a:t>Inspection – mask-like face</a:t>
            </a:r>
          </a:p>
          <a:p>
            <a:pPr marL="457200" lvl="1" indent="0">
              <a:buNone/>
            </a:pPr>
            <a:r>
              <a:rPr lang="en-GB" sz="2800" dirty="0"/>
              <a:t>Tremor – asymmetrical, coarse, pill-rolling 3-5Hz resting tremor</a:t>
            </a:r>
          </a:p>
          <a:p>
            <a:endParaRPr lang="en-GB" dirty="0"/>
          </a:p>
          <a:p>
            <a:r>
              <a:rPr lang="en-GB" dirty="0"/>
              <a:t>Tone – increased, cogwheel rigidity</a:t>
            </a:r>
          </a:p>
          <a:p>
            <a:endParaRPr lang="en-GB" dirty="0"/>
          </a:p>
          <a:p>
            <a:r>
              <a:rPr lang="en-GB" dirty="0"/>
              <a:t>Gait</a:t>
            </a:r>
          </a:p>
          <a:p>
            <a:endParaRPr lang="en-GB" dirty="0"/>
          </a:p>
          <a:p>
            <a:r>
              <a:rPr lang="en-GB" dirty="0"/>
              <a:t>Voice</a:t>
            </a:r>
          </a:p>
          <a:p>
            <a:endParaRPr lang="en-GB" dirty="0"/>
          </a:p>
          <a:p>
            <a:r>
              <a:rPr lang="en-GB" dirty="0"/>
              <a:t>Bradykinesia</a:t>
            </a:r>
          </a:p>
          <a:p>
            <a:endParaRPr lang="en-GB" dirty="0"/>
          </a:p>
          <a:p>
            <a:r>
              <a:rPr lang="en-GB" dirty="0"/>
              <a:t>(Eye movements)</a:t>
            </a:r>
          </a:p>
        </p:txBody>
      </p:sp>
    </p:spTree>
    <p:extLst>
      <p:ext uri="{BB962C8B-B14F-4D97-AF65-F5344CB8AC3E}">
        <p14:creationId xmlns:p14="http://schemas.microsoft.com/office/powerpoint/2010/main" val="2571561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50803-79FB-4D39-B653-4CB2C7ACC9AE}"/>
              </a:ext>
            </a:extLst>
          </p:cNvPr>
          <p:cNvSpPr>
            <a:spLocks noGrp="1"/>
          </p:cNvSpPr>
          <p:nvPr>
            <p:ph idx="1"/>
          </p:nvPr>
        </p:nvSpPr>
        <p:spPr>
          <a:xfrm>
            <a:off x="838200" y="877078"/>
            <a:ext cx="10515600" cy="5655802"/>
          </a:xfrm>
        </p:spPr>
        <p:txBody>
          <a:bodyPr>
            <a:normAutofit lnSpcReduction="10000"/>
          </a:bodyPr>
          <a:lstStyle/>
          <a:p>
            <a:r>
              <a:rPr lang="en-GB" dirty="0"/>
              <a:t>Inspection – mask-like face</a:t>
            </a:r>
          </a:p>
          <a:p>
            <a:pPr marL="457200" lvl="1" indent="0">
              <a:buNone/>
            </a:pPr>
            <a:r>
              <a:rPr lang="en-GB" sz="2800" dirty="0"/>
              <a:t>Tremor – asymmetrical, coarse, pill-rolling 3-5Hz resting tremor</a:t>
            </a:r>
          </a:p>
          <a:p>
            <a:endParaRPr lang="en-GB" dirty="0"/>
          </a:p>
          <a:p>
            <a:r>
              <a:rPr lang="en-GB" dirty="0"/>
              <a:t>Tone – increased, cogwheel rigidity</a:t>
            </a:r>
          </a:p>
          <a:p>
            <a:endParaRPr lang="en-GB" dirty="0"/>
          </a:p>
          <a:p>
            <a:r>
              <a:rPr lang="en-GB" dirty="0"/>
              <a:t>Gait</a:t>
            </a:r>
          </a:p>
          <a:p>
            <a:endParaRPr lang="en-GB" dirty="0"/>
          </a:p>
          <a:p>
            <a:r>
              <a:rPr lang="en-GB" dirty="0"/>
              <a:t>Voice</a:t>
            </a:r>
          </a:p>
          <a:p>
            <a:endParaRPr lang="en-GB" dirty="0"/>
          </a:p>
          <a:p>
            <a:r>
              <a:rPr lang="en-GB" dirty="0"/>
              <a:t>Bradykinesia</a:t>
            </a:r>
          </a:p>
          <a:p>
            <a:endParaRPr lang="en-GB" dirty="0"/>
          </a:p>
          <a:p>
            <a:r>
              <a:rPr lang="en-GB" dirty="0"/>
              <a:t>(Eye movements)</a:t>
            </a:r>
          </a:p>
        </p:txBody>
      </p:sp>
      <p:sp>
        <p:nvSpPr>
          <p:cNvPr id="2" name="TextBox 1">
            <a:extLst>
              <a:ext uri="{FF2B5EF4-FFF2-40B4-BE49-F238E27FC236}">
                <a16:creationId xmlns:a16="http://schemas.microsoft.com/office/drawing/2014/main" id="{C4E81744-5B47-4250-A663-DF6F97023439}"/>
              </a:ext>
            </a:extLst>
          </p:cNvPr>
          <p:cNvSpPr txBox="1"/>
          <p:nvPr/>
        </p:nvSpPr>
        <p:spPr>
          <a:xfrm>
            <a:off x="1813560" y="3117058"/>
            <a:ext cx="8564880" cy="769441"/>
          </a:xfrm>
          <a:prstGeom prst="rect">
            <a:avLst/>
          </a:prstGeom>
          <a:noFill/>
        </p:spPr>
        <p:txBody>
          <a:bodyPr wrap="square" rtlCol="0">
            <a:spAutoFit/>
          </a:bodyPr>
          <a:lstStyle/>
          <a:p>
            <a:r>
              <a:rPr lang="en-GB" sz="2600" dirty="0"/>
              <a:t>– shuffling, </a:t>
            </a:r>
            <a:r>
              <a:rPr lang="en-GB" sz="2600" dirty="0" err="1"/>
              <a:t>festinant</a:t>
            </a:r>
            <a:r>
              <a:rPr lang="en-GB" sz="2600" dirty="0"/>
              <a:t>, loss of arm swing, difficulty turning</a:t>
            </a:r>
          </a:p>
          <a:p>
            <a:endParaRPr lang="en-GB" dirty="0"/>
          </a:p>
        </p:txBody>
      </p:sp>
      <p:sp>
        <p:nvSpPr>
          <p:cNvPr id="4" name="TextBox 3">
            <a:extLst>
              <a:ext uri="{FF2B5EF4-FFF2-40B4-BE49-F238E27FC236}">
                <a16:creationId xmlns:a16="http://schemas.microsoft.com/office/drawing/2014/main" id="{614AF5D1-424B-471E-A3F1-3CFDADBF82E9}"/>
              </a:ext>
            </a:extLst>
          </p:cNvPr>
          <p:cNvSpPr txBox="1"/>
          <p:nvPr/>
        </p:nvSpPr>
        <p:spPr>
          <a:xfrm>
            <a:off x="2006600" y="4009361"/>
            <a:ext cx="8564880" cy="800219"/>
          </a:xfrm>
          <a:prstGeom prst="rect">
            <a:avLst/>
          </a:prstGeom>
          <a:noFill/>
        </p:spPr>
        <p:txBody>
          <a:bodyPr wrap="square" rtlCol="0">
            <a:spAutoFit/>
          </a:bodyPr>
          <a:lstStyle/>
          <a:p>
            <a:r>
              <a:rPr lang="en-GB" sz="2800" dirty="0"/>
              <a:t>– slow, faint, monotonous speech</a:t>
            </a:r>
          </a:p>
          <a:p>
            <a:endParaRPr lang="en-GB" dirty="0"/>
          </a:p>
        </p:txBody>
      </p:sp>
      <p:sp>
        <p:nvSpPr>
          <p:cNvPr id="5" name="TextBox 4">
            <a:extLst>
              <a:ext uri="{FF2B5EF4-FFF2-40B4-BE49-F238E27FC236}">
                <a16:creationId xmlns:a16="http://schemas.microsoft.com/office/drawing/2014/main" id="{8191CCFF-85E9-4146-90F4-6C909C999D81}"/>
              </a:ext>
            </a:extLst>
          </p:cNvPr>
          <p:cNvSpPr txBox="1"/>
          <p:nvPr/>
        </p:nvSpPr>
        <p:spPr>
          <a:xfrm>
            <a:off x="3718560" y="5864869"/>
            <a:ext cx="8564880" cy="523220"/>
          </a:xfrm>
          <a:prstGeom prst="rect">
            <a:avLst/>
          </a:prstGeom>
          <a:noFill/>
        </p:spPr>
        <p:txBody>
          <a:bodyPr wrap="square" rtlCol="0">
            <a:spAutoFit/>
          </a:bodyPr>
          <a:lstStyle/>
          <a:p>
            <a:r>
              <a:rPr lang="en-GB" sz="2800" dirty="0"/>
              <a:t>– vertical gaze palsy in PSP (not in PD)</a:t>
            </a:r>
            <a:endParaRPr lang="en-GB" dirty="0"/>
          </a:p>
        </p:txBody>
      </p:sp>
      <p:sp>
        <p:nvSpPr>
          <p:cNvPr id="6" name="TextBox 5">
            <a:extLst>
              <a:ext uri="{FF2B5EF4-FFF2-40B4-BE49-F238E27FC236}">
                <a16:creationId xmlns:a16="http://schemas.microsoft.com/office/drawing/2014/main" id="{CA89A4C7-00CF-4C2D-8AA8-A7BF03566069}"/>
              </a:ext>
            </a:extLst>
          </p:cNvPr>
          <p:cNvSpPr txBox="1"/>
          <p:nvPr/>
        </p:nvSpPr>
        <p:spPr>
          <a:xfrm>
            <a:off x="3037840" y="4941788"/>
            <a:ext cx="8564880" cy="800219"/>
          </a:xfrm>
          <a:prstGeom prst="rect">
            <a:avLst/>
          </a:prstGeom>
          <a:noFill/>
        </p:spPr>
        <p:txBody>
          <a:bodyPr wrap="square" rtlCol="0">
            <a:spAutoFit/>
          </a:bodyPr>
          <a:lstStyle/>
          <a:p>
            <a:r>
              <a:rPr lang="en-GB" sz="2800" dirty="0"/>
              <a:t>– test finger-thumb opposition</a:t>
            </a:r>
          </a:p>
          <a:p>
            <a:endParaRPr lang="en-GB" dirty="0"/>
          </a:p>
        </p:txBody>
      </p:sp>
    </p:spTree>
    <p:extLst>
      <p:ext uri="{BB962C8B-B14F-4D97-AF65-F5344CB8AC3E}">
        <p14:creationId xmlns:p14="http://schemas.microsoft.com/office/powerpoint/2010/main" val="33916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99EA79-ED29-426F-AB23-CEE5DF37CB44}"/>
              </a:ext>
            </a:extLst>
          </p:cNvPr>
          <p:cNvSpPr>
            <a:spLocks noGrp="1"/>
          </p:cNvSpPr>
          <p:nvPr>
            <p:ph idx="1"/>
          </p:nvPr>
        </p:nvSpPr>
        <p:spPr>
          <a:xfrm>
            <a:off x="838200" y="924560"/>
            <a:ext cx="10515600" cy="5252403"/>
          </a:xfrm>
        </p:spPr>
        <p:txBody>
          <a:bodyPr/>
          <a:lstStyle/>
          <a:p>
            <a:pPr marL="0" indent="0">
              <a:buNone/>
            </a:pPr>
            <a:r>
              <a:rPr lang="en-GB" dirty="0"/>
              <a:t>Congratulations, you passed your OSCE with flying colours!</a:t>
            </a:r>
          </a:p>
          <a:p>
            <a:pPr marL="0" indent="0">
              <a:buNone/>
            </a:pPr>
            <a:endParaRPr lang="en-GB" dirty="0"/>
          </a:p>
          <a:p>
            <a:pPr marL="0" indent="0">
              <a:buNone/>
            </a:pPr>
            <a:r>
              <a:rPr lang="en-GB" dirty="0"/>
              <a:t>You are now an F1 working in AMU on take.</a:t>
            </a:r>
          </a:p>
          <a:p>
            <a:pPr marL="0" indent="0">
              <a:buNone/>
            </a:pPr>
            <a:endParaRPr lang="en-GB" dirty="0"/>
          </a:p>
          <a:p>
            <a:pPr marL="0" indent="0">
              <a:buNone/>
            </a:pPr>
            <a:r>
              <a:rPr lang="en-GB" dirty="0"/>
              <a:t>A patient comes in to be clerked…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68114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F3E143-C52F-4294-8CD6-86FF3BF419F0}"/>
              </a:ext>
            </a:extLst>
          </p:cNvPr>
          <p:cNvSpPr>
            <a:spLocks noGrp="1"/>
          </p:cNvSpPr>
          <p:nvPr>
            <p:ph idx="1"/>
          </p:nvPr>
        </p:nvSpPr>
        <p:spPr>
          <a:xfrm>
            <a:off x="838200" y="802640"/>
            <a:ext cx="10515600" cy="5374323"/>
          </a:xfrm>
        </p:spPr>
        <p:txBody>
          <a:bodyPr>
            <a:normAutofit lnSpcReduction="10000"/>
          </a:bodyPr>
          <a:lstStyle/>
          <a:p>
            <a:pPr marL="0" indent="0">
              <a:buNone/>
            </a:pPr>
            <a:r>
              <a:rPr lang="en-GB" dirty="0"/>
              <a:t>65 year old man</a:t>
            </a:r>
          </a:p>
          <a:p>
            <a:pPr marL="0" indent="0">
              <a:buNone/>
            </a:pPr>
            <a:endParaRPr lang="en-GB" dirty="0"/>
          </a:p>
          <a:p>
            <a:pPr marL="0" indent="0">
              <a:buNone/>
            </a:pPr>
            <a:r>
              <a:rPr lang="en-GB" dirty="0"/>
              <a:t>HPC</a:t>
            </a:r>
          </a:p>
          <a:p>
            <a:r>
              <a:rPr lang="en-GB" dirty="0"/>
              <a:t>3/7 history of D&amp;V</a:t>
            </a:r>
          </a:p>
          <a:p>
            <a:r>
              <a:rPr lang="en-GB" dirty="0"/>
              <a:t>Not managing to drink very much</a:t>
            </a:r>
          </a:p>
          <a:p>
            <a:r>
              <a:rPr lang="en-GB" dirty="0"/>
              <a:t>Struggling to take his medications</a:t>
            </a:r>
          </a:p>
          <a:p>
            <a:pPr marL="0" indent="0">
              <a:buNone/>
            </a:pPr>
            <a:endParaRPr lang="en-GB" dirty="0"/>
          </a:p>
          <a:p>
            <a:pPr marL="0" indent="0">
              <a:buNone/>
            </a:pPr>
            <a:r>
              <a:rPr lang="en-GB" dirty="0"/>
              <a:t>PMH</a:t>
            </a:r>
          </a:p>
          <a:p>
            <a:r>
              <a:rPr lang="en-GB" dirty="0"/>
              <a:t>Parkinson’s disease, diagnosed 5 years ago</a:t>
            </a:r>
          </a:p>
          <a:p>
            <a:r>
              <a:rPr lang="en-GB" dirty="0"/>
              <a:t>Ischaemic heart disease</a:t>
            </a:r>
          </a:p>
          <a:p>
            <a:r>
              <a:rPr lang="en-GB" dirty="0"/>
              <a:t>COPD</a:t>
            </a:r>
          </a:p>
          <a:p>
            <a:endParaRPr lang="en-GB" dirty="0"/>
          </a:p>
        </p:txBody>
      </p:sp>
    </p:spTree>
    <p:extLst>
      <p:ext uri="{BB962C8B-B14F-4D97-AF65-F5344CB8AC3E}">
        <p14:creationId xmlns:p14="http://schemas.microsoft.com/office/powerpoint/2010/main" val="1754917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0E656-2BE3-4BB2-B614-BDACD8E403DB}"/>
              </a:ext>
            </a:extLst>
          </p:cNvPr>
          <p:cNvSpPr>
            <a:spLocks noGrp="1"/>
          </p:cNvSpPr>
          <p:nvPr>
            <p:ph idx="1"/>
          </p:nvPr>
        </p:nvSpPr>
        <p:spPr>
          <a:xfrm>
            <a:off x="838200" y="802640"/>
            <a:ext cx="10515600" cy="5374323"/>
          </a:xfrm>
        </p:spPr>
        <p:txBody>
          <a:bodyPr>
            <a:normAutofit fontScale="92500" lnSpcReduction="10000"/>
          </a:bodyPr>
          <a:lstStyle/>
          <a:p>
            <a:pPr marL="0" indent="0">
              <a:buNone/>
            </a:pPr>
            <a:r>
              <a:rPr lang="en-GB" dirty="0"/>
              <a:t>DH</a:t>
            </a:r>
          </a:p>
          <a:p>
            <a:r>
              <a:rPr lang="en-GB" dirty="0" err="1"/>
              <a:t>Madopar</a:t>
            </a:r>
            <a:r>
              <a:rPr lang="en-GB" dirty="0"/>
              <a:t> (co-</a:t>
            </a:r>
            <a:r>
              <a:rPr lang="en-GB" dirty="0" err="1"/>
              <a:t>beneldopa</a:t>
            </a:r>
            <a:r>
              <a:rPr lang="en-GB" dirty="0"/>
              <a:t>) 50/12.5 dispersible</a:t>
            </a:r>
          </a:p>
          <a:p>
            <a:r>
              <a:rPr lang="en-GB" dirty="0" err="1"/>
              <a:t>Madopar</a:t>
            </a:r>
            <a:r>
              <a:rPr lang="en-GB" dirty="0"/>
              <a:t> CR 100/25 capsules</a:t>
            </a:r>
          </a:p>
          <a:p>
            <a:r>
              <a:rPr lang="en-GB" dirty="0"/>
              <a:t>Ropinirole 1mg TDS</a:t>
            </a:r>
          </a:p>
          <a:p>
            <a:r>
              <a:rPr lang="en-GB" dirty="0"/>
              <a:t>Atorvastatin 40mg ON</a:t>
            </a:r>
          </a:p>
          <a:p>
            <a:r>
              <a:rPr lang="en-GB" dirty="0"/>
              <a:t>Ellipta 55/22, 1 puff OD</a:t>
            </a:r>
          </a:p>
          <a:p>
            <a:r>
              <a:rPr lang="en-GB" dirty="0"/>
              <a:t>Co-codamol 30/500, 2 tablets QDS PRN</a:t>
            </a:r>
          </a:p>
          <a:p>
            <a:r>
              <a:rPr lang="en-GB" dirty="0"/>
              <a:t>Senna 15mg ON</a:t>
            </a:r>
          </a:p>
          <a:p>
            <a:r>
              <a:rPr lang="en-GB" dirty="0"/>
              <a:t>Macrogol 1 sachet PRN</a:t>
            </a:r>
          </a:p>
          <a:p>
            <a:r>
              <a:rPr lang="en-GB" dirty="0"/>
              <a:t>Salbutamol 100mcg PRN</a:t>
            </a:r>
          </a:p>
          <a:p>
            <a:r>
              <a:rPr lang="en-GB" dirty="0"/>
              <a:t>Aspirin 75mg OD</a:t>
            </a:r>
          </a:p>
          <a:p>
            <a:r>
              <a:rPr lang="en-GB" dirty="0"/>
              <a:t>Lansoprazole 15mg OD</a:t>
            </a:r>
          </a:p>
        </p:txBody>
      </p:sp>
    </p:spTree>
    <p:extLst>
      <p:ext uri="{BB962C8B-B14F-4D97-AF65-F5344CB8AC3E}">
        <p14:creationId xmlns:p14="http://schemas.microsoft.com/office/powerpoint/2010/main" val="1778939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F0770-D49E-4A24-8AB7-AF292C29375F}"/>
              </a:ext>
            </a:extLst>
          </p:cNvPr>
          <p:cNvSpPr>
            <a:spLocks noGrp="1"/>
          </p:cNvSpPr>
          <p:nvPr>
            <p:ph idx="1"/>
          </p:nvPr>
        </p:nvSpPr>
        <p:spPr>
          <a:xfrm>
            <a:off x="838200" y="853440"/>
            <a:ext cx="10515600" cy="5323523"/>
          </a:xfrm>
        </p:spPr>
        <p:txBody>
          <a:bodyPr/>
          <a:lstStyle/>
          <a:p>
            <a:pPr marL="0" indent="0">
              <a:buNone/>
            </a:pPr>
            <a:r>
              <a:rPr lang="en-GB" dirty="0"/>
              <a:t>You diagnose him with a viral gastroenteritis and prescribe him some IV fluids. Do you need to do anything else?</a:t>
            </a:r>
          </a:p>
          <a:p>
            <a:pPr marL="0" indent="0">
              <a:buNone/>
            </a:pPr>
            <a:endParaRPr lang="en-GB" dirty="0"/>
          </a:p>
          <a:p>
            <a:pPr marL="0" indent="0">
              <a:buNone/>
            </a:pPr>
            <a:r>
              <a:rPr lang="en-GB" dirty="0"/>
              <a:t>A. Have a cup of tea</a:t>
            </a:r>
          </a:p>
          <a:p>
            <a:pPr marL="0" indent="0">
              <a:buNone/>
            </a:pPr>
            <a:r>
              <a:rPr lang="en-GB" dirty="0"/>
              <a:t>B. Flirt with a nurse</a:t>
            </a:r>
          </a:p>
          <a:p>
            <a:pPr marL="0" indent="0">
              <a:buNone/>
            </a:pPr>
            <a:r>
              <a:rPr lang="en-GB" dirty="0"/>
              <a:t>C. Work on your </a:t>
            </a:r>
            <a:r>
              <a:rPr lang="en-GB" dirty="0" err="1"/>
              <a:t>eportfolio</a:t>
            </a:r>
            <a:endParaRPr lang="en-GB" dirty="0"/>
          </a:p>
          <a:p>
            <a:pPr marL="0" indent="0">
              <a:buNone/>
            </a:pPr>
            <a:r>
              <a:rPr lang="en-GB" dirty="0"/>
              <a:t>D. Medication review</a:t>
            </a:r>
          </a:p>
          <a:p>
            <a:endParaRPr lang="en-GB" dirty="0"/>
          </a:p>
        </p:txBody>
      </p:sp>
    </p:spTree>
    <p:extLst>
      <p:ext uri="{BB962C8B-B14F-4D97-AF65-F5344CB8AC3E}">
        <p14:creationId xmlns:p14="http://schemas.microsoft.com/office/powerpoint/2010/main" val="396376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60E5C2-B8CC-4EC3-99E2-3C3E570778F7}"/>
              </a:ext>
            </a:extLst>
          </p:cNvPr>
          <p:cNvPicPr>
            <a:picLocks noChangeAspect="1"/>
          </p:cNvPicPr>
          <p:nvPr/>
        </p:nvPicPr>
        <p:blipFill>
          <a:blip r:embed="rId2"/>
          <a:stretch>
            <a:fillRect/>
          </a:stretch>
        </p:blipFill>
        <p:spPr>
          <a:xfrm>
            <a:off x="3856653" y="0"/>
            <a:ext cx="4478694" cy="6858000"/>
          </a:xfrm>
          <a:prstGeom prst="rect">
            <a:avLst/>
          </a:prstGeom>
        </p:spPr>
      </p:pic>
    </p:spTree>
    <p:extLst>
      <p:ext uri="{BB962C8B-B14F-4D97-AF65-F5344CB8AC3E}">
        <p14:creationId xmlns:p14="http://schemas.microsoft.com/office/powerpoint/2010/main" val="2188963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0E656-2BE3-4BB2-B614-BDACD8E403DB}"/>
              </a:ext>
            </a:extLst>
          </p:cNvPr>
          <p:cNvSpPr>
            <a:spLocks noGrp="1"/>
          </p:cNvSpPr>
          <p:nvPr>
            <p:ph idx="1"/>
          </p:nvPr>
        </p:nvSpPr>
        <p:spPr>
          <a:xfrm>
            <a:off x="838200" y="802640"/>
            <a:ext cx="10515600" cy="5374323"/>
          </a:xfrm>
        </p:spPr>
        <p:txBody>
          <a:bodyPr>
            <a:normAutofit fontScale="92500" lnSpcReduction="10000"/>
          </a:bodyPr>
          <a:lstStyle/>
          <a:p>
            <a:pPr marL="0" indent="0">
              <a:buNone/>
            </a:pPr>
            <a:r>
              <a:rPr lang="en-GB" dirty="0"/>
              <a:t>DH</a:t>
            </a:r>
          </a:p>
          <a:p>
            <a:r>
              <a:rPr lang="en-GB" dirty="0" err="1"/>
              <a:t>Madopar</a:t>
            </a:r>
            <a:r>
              <a:rPr lang="en-GB" dirty="0"/>
              <a:t> (co-</a:t>
            </a:r>
            <a:r>
              <a:rPr lang="en-GB" dirty="0" err="1"/>
              <a:t>beneldopa</a:t>
            </a:r>
            <a:r>
              <a:rPr lang="en-GB" dirty="0"/>
              <a:t>) 50/12.5 dispersible, </a:t>
            </a:r>
            <a:r>
              <a:rPr lang="en-GB" b="1" dirty="0"/>
              <a:t>1 tablet 7am</a:t>
            </a:r>
          </a:p>
          <a:p>
            <a:r>
              <a:rPr lang="en-GB" dirty="0" err="1"/>
              <a:t>Madopar</a:t>
            </a:r>
            <a:r>
              <a:rPr lang="en-GB" dirty="0"/>
              <a:t> CR 100/25 capsules, </a:t>
            </a:r>
            <a:r>
              <a:rPr lang="en-GB" b="1" dirty="0"/>
              <a:t>11am, 3pm, 7pm</a:t>
            </a:r>
          </a:p>
          <a:p>
            <a:r>
              <a:rPr lang="en-GB" dirty="0"/>
              <a:t>Ropinirole 1mg TDS</a:t>
            </a:r>
          </a:p>
          <a:p>
            <a:r>
              <a:rPr lang="en-GB" dirty="0"/>
              <a:t>Atorvastatin 40mg ON</a:t>
            </a:r>
          </a:p>
          <a:p>
            <a:r>
              <a:rPr lang="en-GB" dirty="0"/>
              <a:t>Ellipta 55/22, 1 puff OD</a:t>
            </a:r>
          </a:p>
          <a:p>
            <a:r>
              <a:rPr lang="en-GB" dirty="0"/>
              <a:t>Co-codamol 30/500, 2 tablets QDS PRN</a:t>
            </a:r>
          </a:p>
          <a:p>
            <a:r>
              <a:rPr lang="en-GB" dirty="0"/>
              <a:t>Senna 15mg ON</a:t>
            </a:r>
          </a:p>
          <a:p>
            <a:r>
              <a:rPr lang="en-GB" dirty="0"/>
              <a:t>Macrogol 1 sachet PRN</a:t>
            </a:r>
          </a:p>
          <a:p>
            <a:r>
              <a:rPr lang="en-GB" dirty="0"/>
              <a:t>Salbutamol 100mcg PRN</a:t>
            </a:r>
          </a:p>
          <a:p>
            <a:r>
              <a:rPr lang="en-GB" dirty="0"/>
              <a:t>Aspirin 75mg OD</a:t>
            </a:r>
          </a:p>
          <a:p>
            <a:r>
              <a:rPr lang="en-GB" dirty="0"/>
              <a:t>Lansoprazole 15mg OD</a:t>
            </a:r>
          </a:p>
        </p:txBody>
      </p:sp>
    </p:spTree>
    <p:extLst>
      <p:ext uri="{BB962C8B-B14F-4D97-AF65-F5344CB8AC3E}">
        <p14:creationId xmlns:p14="http://schemas.microsoft.com/office/powerpoint/2010/main" val="3352072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F98AE3-EF88-4287-93C5-0759C17B6B4E}"/>
              </a:ext>
            </a:extLst>
          </p:cNvPr>
          <p:cNvSpPr>
            <a:spLocks noGrp="1"/>
          </p:cNvSpPr>
          <p:nvPr>
            <p:ph idx="1"/>
          </p:nvPr>
        </p:nvSpPr>
        <p:spPr>
          <a:xfrm>
            <a:off x="838200" y="680720"/>
            <a:ext cx="10515600" cy="5496243"/>
          </a:xfrm>
        </p:spPr>
        <p:txBody>
          <a:bodyPr/>
          <a:lstStyle/>
          <a:p>
            <a:r>
              <a:rPr lang="en-GB" dirty="0"/>
              <a:t>Timing of Parkinson’s medication is critical</a:t>
            </a:r>
          </a:p>
          <a:p>
            <a:r>
              <a:rPr lang="en-GB" dirty="0"/>
              <a:t>If doses are missed or mistimed, patients can suffer from freezing, on-off switching and other side effects very quickly</a:t>
            </a:r>
          </a:p>
          <a:p>
            <a:r>
              <a:rPr lang="en-GB" dirty="0"/>
              <a:t>Patients have their own personalised drug regimens – they do not obey drug round times</a:t>
            </a:r>
          </a:p>
          <a:p>
            <a:r>
              <a:rPr lang="en-GB" dirty="0"/>
              <a:t>Need to make nursing staff aware so meds are given on time and can be ordered from pharmacy if necessary</a:t>
            </a:r>
          </a:p>
        </p:txBody>
      </p:sp>
    </p:spTree>
    <p:extLst>
      <p:ext uri="{BB962C8B-B14F-4D97-AF65-F5344CB8AC3E}">
        <p14:creationId xmlns:p14="http://schemas.microsoft.com/office/powerpoint/2010/main" val="2854968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AB91F-8D81-49AB-A51F-75FDCB2F0ADF}"/>
              </a:ext>
            </a:extLst>
          </p:cNvPr>
          <p:cNvSpPr>
            <a:spLocks noGrp="1"/>
          </p:cNvSpPr>
          <p:nvPr>
            <p:ph idx="1"/>
          </p:nvPr>
        </p:nvSpPr>
        <p:spPr>
          <a:xfrm>
            <a:off x="838200" y="955040"/>
            <a:ext cx="10515600" cy="5221923"/>
          </a:xfrm>
        </p:spPr>
        <p:txBody>
          <a:bodyPr>
            <a:normAutofit fontScale="92500" lnSpcReduction="10000"/>
          </a:bodyPr>
          <a:lstStyle/>
          <a:p>
            <a:r>
              <a:rPr lang="en-GB" dirty="0"/>
              <a:t>You fill in a beautiful drug chart and go on your way, feeling proud of yourself</a:t>
            </a:r>
          </a:p>
          <a:p>
            <a:r>
              <a:rPr lang="en-GB" dirty="0"/>
              <a:t>20 minutes later, the nurse catches you: they have tried to give the patient his medication, but he is vomiting too much.</a:t>
            </a:r>
          </a:p>
          <a:p>
            <a:pPr marL="0" indent="0">
              <a:buNone/>
            </a:pPr>
            <a:r>
              <a:rPr lang="en-GB" dirty="0"/>
              <a:t>What do you do?</a:t>
            </a:r>
          </a:p>
          <a:p>
            <a:pPr marL="0" indent="0">
              <a:buNone/>
            </a:pPr>
            <a:endParaRPr lang="en-GB" dirty="0"/>
          </a:p>
          <a:p>
            <a:pPr marL="514350" indent="-514350">
              <a:buAutoNum type="alphaUcPeriod"/>
            </a:pPr>
            <a:r>
              <a:rPr lang="en-GB" dirty="0"/>
              <a:t>Miss a dose of medication</a:t>
            </a:r>
          </a:p>
          <a:p>
            <a:pPr marL="514350" indent="-514350">
              <a:buAutoNum type="alphaUcPeriod"/>
            </a:pPr>
            <a:r>
              <a:rPr lang="en-GB" dirty="0"/>
              <a:t>Give an IV alternative</a:t>
            </a:r>
          </a:p>
          <a:p>
            <a:pPr marL="514350" indent="-514350">
              <a:buAutoNum type="alphaUcPeriod"/>
            </a:pPr>
            <a:r>
              <a:rPr lang="en-GB" dirty="0"/>
              <a:t>Give a transdermal alternative</a:t>
            </a:r>
          </a:p>
          <a:p>
            <a:pPr marL="514350" indent="-514350">
              <a:buAutoNum type="alphaUcPeriod"/>
            </a:pPr>
            <a:r>
              <a:rPr lang="en-GB" dirty="0"/>
              <a:t>Give an antiemetic</a:t>
            </a:r>
          </a:p>
          <a:p>
            <a:pPr marL="514350" indent="-514350">
              <a:buAutoNum type="alphaUcPeriod"/>
            </a:pPr>
            <a:r>
              <a:rPr lang="en-GB" dirty="0"/>
              <a:t>Insert an NG tube</a:t>
            </a:r>
          </a:p>
          <a:p>
            <a:pPr marL="514350" indent="-514350">
              <a:buAutoNum type="alphaUcPeriod"/>
            </a:pPr>
            <a:r>
              <a:rPr lang="en-GB" dirty="0"/>
              <a:t>This </a:t>
            </a:r>
            <a:r>
              <a:rPr lang="en-GB" dirty="0" err="1"/>
              <a:t>eportfolio</a:t>
            </a:r>
            <a:r>
              <a:rPr lang="en-GB" dirty="0"/>
              <a:t> won’t write itself, you know</a:t>
            </a:r>
          </a:p>
          <a:p>
            <a:pPr marL="514350" indent="-514350">
              <a:buAutoNum type="alphaUcPeriod"/>
            </a:pPr>
            <a:endParaRPr lang="en-GB" dirty="0"/>
          </a:p>
        </p:txBody>
      </p:sp>
    </p:spTree>
    <p:extLst>
      <p:ext uri="{BB962C8B-B14F-4D97-AF65-F5344CB8AC3E}">
        <p14:creationId xmlns:p14="http://schemas.microsoft.com/office/powerpoint/2010/main" val="329937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60DDF2-4DC9-4730-A814-46E82BDFEB62}"/>
              </a:ext>
            </a:extLst>
          </p:cNvPr>
          <p:cNvSpPr>
            <a:spLocks noGrp="1"/>
          </p:cNvSpPr>
          <p:nvPr>
            <p:ph idx="1"/>
          </p:nvPr>
        </p:nvSpPr>
        <p:spPr>
          <a:xfrm>
            <a:off x="838200" y="833120"/>
            <a:ext cx="10515600" cy="5343843"/>
          </a:xfrm>
        </p:spPr>
        <p:txBody>
          <a:bodyPr/>
          <a:lstStyle/>
          <a:p>
            <a:r>
              <a:rPr lang="en-GB" dirty="0"/>
              <a:t>Ideally, NG insertion means the patient can continue to have as close to their normal meds as possible</a:t>
            </a:r>
          </a:p>
          <a:p>
            <a:r>
              <a:rPr lang="en-GB" dirty="0"/>
              <a:t>Modified release capsules may need switching to a dispersible form (ask a friendly pharmacist)</a:t>
            </a:r>
          </a:p>
          <a:p>
            <a:r>
              <a:rPr lang="en-GB" dirty="0"/>
              <a:t>If NG is not practicable, medications can be converted to a </a:t>
            </a:r>
            <a:r>
              <a:rPr lang="en-GB" dirty="0" err="1"/>
              <a:t>rotigotine</a:t>
            </a:r>
            <a:r>
              <a:rPr lang="en-GB" dirty="0"/>
              <a:t> patch  - online calculators are available, or ask a friendly pharmacist</a:t>
            </a:r>
          </a:p>
        </p:txBody>
      </p:sp>
    </p:spTree>
    <p:extLst>
      <p:ext uri="{BB962C8B-B14F-4D97-AF65-F5344CB8AC3E}">
        <p14:creationId xmlns:p14="http://schemas.microsoft.com/office/powerpoint/2010/main" val="3507297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55B2F1-6C80-45FD-9B67-2571ACE14D20}"/>
              </a:ext>
            </a:extLst>
          </p:cNvPr>
          <p:cNvSpPr>
            <a:spLocks noGrp="1"/>
          </p:cNvSpPr>
          <p:nvPr>
            <p:ph idx="1"/>
          </p:nvPr>
        </p:nvSpPr>
        <p:spPr>
          <a:xfrm>
            <a:off x="838200" y="731520"/>
            <a:ext cx="10515600" cy="5445443"/>
          </a:xfrm>
        </p:spPr>
        <p:txBody>
          <a:bodyPr/>
          <a:lstStyle/>
          <a:p>
            <a:r>
              <a:rPr lang="en-GB" dirty="0"/>
              <a:t>You’ve converted the </a:t>
            </a:r>
            <a:r>
              <a:rPr lang="en-GB" dirty="0" err="1"/>
              <a:t>Madopar</a:t>
            </a:r>
            <a:r>
              <a:rPr lang="en-GB" dirty="0"/>
              <a:t> to a patch, but the patient is still vomiting and looks miserable. The nurse asks you for an antiemetic.</a:t>
            </a:r>
          </a:p>
          <a:p>
            <a:endParaRPr lang="en-GB" dirty="0"/>
          </a:p>
          <a:p>
            <a:pPr marL="514350" indent="-514350">
              <a:buAutoNum type="alphaUcPeriod"/>
            </a:pPr>
            <a:r>
              <a:rPr lang="en-GB" dirty="0"/>
              <a:t>Refuse</a:t>
            </a:r>
          </a:p>
          <a:p>
            <a:pPr marL="514350" indent="-514350">
              <a:buAutoNum type="alphaUcPeriod"/>
            </a:pPr>
            <a:r>
              <a:rPr lang="en-GB" dirty="0"/>
              <a:t>Prochlorperazine </a:t>
            </a:r>
          </a:p>
          <a:p>
            <a:pPr marL="514350" indent="-514350">
              <a:buAutoNum type="alphaUcPeriod"/>
            </a:pPr>
            <a:r>
              <a:rPr lang="en-GB" dirty="0"/>
              <a:t>Domperidone </a:t>
            </a:r>
          </a:p>
          <a:p>
            <a:pPr marL="514350" indent="-514350">
              <a:buAutoNum type="alphaUcPeriod"/>
            </a:pPr>
            <a:r>
              <a:rPr lang="en-GB" dirty="0"/>
              <a:t>Metoclopramide</a:t>
            </a:r>
          </a:p>
          <a:p>
            <a:pPr marL="514350" indent="-514350">
              <a:buAutoNum type="alphaUcPeriod"/>
            </a:pPr>
            <a:r>
              <a:rPr lang="en-GB" dirty="0" err="1"/>
              <a:t>Cyclizine</a:t>
            </a:r>
            <a:endParaRPr lang="en-GB" dirty="0"/>
          </a:p>
          <a:p>
            <a:pPr marL="514350" indent="-514350">
              <a:buAutoNum type="alphaUcPeriod"/>
            </a:pPr>
            <a:r>
              <a:rPr lang="en-GB" dirty="0"/>
              <a:t>Ondansetron</a:t>
            </a:r>
          </a:p>
        </p:txBody>
      </p:sp>
    </p:spTree>
    <p:extLst>
      <p:ext uri="{BB962C8B-B14F-4D97-AF65-F5344CB8AC3E}">
        <p14:creationId xmlns:p14="http://schemas.microsoft.com/office/powerpoint/2010/main" val="3958432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55B2F1-6C80-45FD-9B67-2571ACE14D20}"/>
              </a:ext>
            </a:extLst>
          </p:cNvPr>
          <p:cNvSpPr>
            <a:spLocks noGrp="1"/>
          </p:cNvSpPr>
          <p:nvPr>
            <p:ph idx="1"/>
          </p:nvPr>
        </p:nvSpPr>
        <p:spPr>
          <a:xfrm>
            <a:off x="838200" y="731520"/>
            <a:ext cx="10515600" cy="5445443"/>
          </a:xfrm>
        </p:spPr>
        <p:txBody>
          <a:bodyPr/>
          <a:lstStyle/>
          <a:p>
            <a:r>
              <a:rPr lang="en-GB" dirty="0"/>
              <a:t>You’ve converted the </a:t>
            </a:r>
            <a:r>
              <a:rPr lang="en-GB" dirty="0" err="1"/>
              <a:t>Madopar</a:t>
            </a:r>
            <a:r>
              <a:rPr lang="en-GB" dirty="0"/>
              <a:t> to a patch, but the patient is still vomiting and looks miserable. The nurse asks you for an antiemetic.</a:t>
            </a:r>
          </a:p>
          <a:p>
            <a:endParaRPr lang="en-GB" dirty="0"/>
          </a:p>
          <a:p>
            <a:pPr marL="514350" indent="-514350">
              <a:buAutoNum type="alphaUcPeriod"/>
            </a:pPr>
            <a:r>
              <a:rPr lang="en-GB" dirty="0">
                <a:solidFill>
                  <a:srgbClr val="FF0000"/>
                </a:solidFill>
              </a:rPr>
              <a:t>Refuse</a:t>
            </a:r>
          </a:p>
          <a:p>
            <a:pPr marL="514350" indent="-514350">
              <a:buAutoNum type="alphaUcPeriod"/>
            </a:pPr>
            <a:r>
              <a:rPr lang="en-GB" dirty="0">
                <a:solidFill>
                  <a:srgbClr val="FF0000"/>
                </a:solidFill>
              </a:rPr>
              <a:t>Prochlorperazine</a:t>
            </a:r>
            <a:r>
              <a:rPr lang="en-GB" dirty="0"/>
              <a:t> </a:t>
            </a:r>
          </a:p>
          <a:p>
            <a:pPr marL="514350" indent="-514350">
              <a:buAutoNum type="alphaUcPeriod"/>
            </a:pPr>
            <a:r>
              <a:rPr lang="en-GB" dirty="0"/>
              <a:t>Domperidone </a:t>
            </a:r>
          </a:p>
          <a:p>
            <a:pPr marL="514350" indent="-514350">
              <a:buAutoNum type="alphaUcPeriod"/>
            </a:pPr>
            <a:r>
              <a:rPr lang="en-GB" dirty="0">
                <a:solidFill>
                  <a:srgbClr val="FF0000"/>
                </a:solidFill>
              </a:rPr>
              <a:t>Metoclopramide</a:t>
            </a:r>
          </a:p>
          <a:p>
            <a:pPr marL="514350" indent="-514350">
              <a:buAutoNum type="alphaUcPeriod"/>
            </a:pPr>
            <a:r>
              <a:rPr lang="en-GB" dirty="0" err="1">
                <a:solidFill>
                  <a:srgbClr val="FF0000"/>
                </a:solidFill>
              </a:rPr>
              <a:t>Cyclizine</a:t>
            </a:r>
            <a:endParaRPr lang="en-GB" dirty="0">
              <a:solidFill>
                <a:srgbClr val="FF0000"/>
              </a:solidFill>
            </a:endParaRPr>
          </a:p>
          <a:p>
            <a:pPr marL="514350" indent="-514350">
              <a:buAutoNum type="alphaUcPeriod"/>
            </a:pPr>
            <a:r>
              <a:rPr lang="en-GB" dirty="0"/>
              <a:t>Ondansetron</a:t>
            </a:r>
          </a:p>
        </p:txBody>
      </p:sp>
      <p:sp>
        <p:nvSpPr>
          <p:cNvPr id="4" name="TextBox 3">
            <a:extLst>
              <a:ext uri="{FF2B5EF4-FFF2-40B4-BE49-F238E27FC236}">
                <a16:creationId xmlns:a16="http://schemas.microsoft.com/office/drawing/2014/main" id="{24A88FD2-A206-4D4B-A9E5-DCB23F30CCAE}"/>
              </a:ext>
            </a:extLst>
          </p:cNvPr>
          <p:cNvSpPr txBox="1"/>
          <p:nvPr/>
        </p:nvSpPr>
        <p:spPr>
          <a:xfrm>
            <a:off x="6096000" y="2062480"/>
            <a:ext cx="4378960" cy="1631216"/>
          </a:xfrm>
          <a:prstGeom prst="rect">
            <a:avLst/>
          </a:prstGeom>
          <a:noFill/>
        </p:spPr>
        <p:txBody>
          <a:bodyPr wrap="square" rtlCol="0">
            <a:spAutoFit/>
          </a:bodyPr>
          <a:lstStyle/>
          <a:p>
            <a:r>
              <a:rPr lang="en-GB" sz="2000" dirty="0"/>
              <a:t>Prochlorperazine and metoclopramide are contra-indicated, as they will worsen parkinsonism.</a:t>
            </a:r>
          </a:p>
          <a:p>
            <a:r>
              <a:rPr lang="en-GB" sz="2000" dirty="0" err="1"/>
              <a:t>Cyclizine</a:t>
            </a:r>
            <a:r>
              <a:rPr lang="en-GB" sz="2000" dirty="0"/>
              <a:t> can also worsen symptoms. Domperidone and ondansetron are safe.</a:t>
            </a:r>
          </a:p>
        </p:txBody>
      </p:sp>
    </p:spTree>
    <p:extLst>
      <p:ext uri="{BB962C8B-B14F-4D97-AF65-F5344CB8AC3E}">
        <p14:creationId xmlns:p14="http://schemas.microsoft.com/office/powerpoint/2010/main" val="3938484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EEE50-33E5-47C1-8F03-7250621F4F6E}"/>
              </a:ext>
            </a:extLst>
          </p:cNvPr>
          <p:cNvSpPr>
            <a:spLocks noGrp="1"/>
          </p:cNvSpPr>
          <p:nvPr>
            <p:ph idx="1"/>
          </p:nvPr>
        </p:nvSpPr>
        <p:spPr>
          <a:xfrm>
            <a:off x="838200" y="883920"/>
            <a:ext cx="4505325" cy="5293043"/>
          </a:xfrm>
        </p:spPr>
        <p:txBody>
          <a:bodyPr>
            <a:normAutofit/>
          </a:bodyPr>
          <a:lstStyle/>
          <a:p>
            <a:r>
              <a:rPr lang="en-GB" sz="2400" dirty="0"/>
              <a:t>Also remember many drugs are contraindicated in myasthenia gravis (especially antibiotics and beta blockers), so always look it up before prescribing a new medication to a patient with myasthenia</a:t>
            </a:r>
          </a:p>
        </p:txBody>
      </p:sp>
      <p:pic>
        <p:nvPicPr>
          <p:cNvPr id="4" name="Picture 3">
            <a:extLst>
              <a:ext uri="{FF2B5EF4-FFF2-40B4-BE49-F238E27FC236}">
                <a16:creationId xmlns:a16="http://schemas.microsoft.com/office/drawing/2014/main" id="{F20BC306-DF0A-43CF-9237-733CAB65ABD3}"/>
              </a:ext>
            </a:extLst>
          </p:cNvPr>
          <p:cNvPicPr>
            <a:picLocks noChangeAspect="1"/>
          </p:cNvPicPr>
          <p:nvPr/>
        </p:nvPicPr>
        <p:blipFill rotWithShape="1">
          <a:blip r:embed="rId3"/>
          <a:srcRect l="27422" t="11528" r="26562" b="11292"/>
          <a:stretch/>
        </p:blipFill>
        <p:spPr>
          <a:xfrm>
            <a:off x="5496313" y="579469"/>
            <a:ext cx="6101638" cy="5756673"/>
          </a:xfrm>
          <a:prstGeom prst="rect">
            <a:avLst/>
          </a:prstGeom>
        </p:spPr>
      </p:pic>
    </p:spTree>
    <p:extLst>
      <p:ext uri="{BB962C8B-B14F-4D97-AF65-F5344CB8AC3E}">
        <p14:creationId xmlns:p14="http://schemas.microsoft.com/office/powerpoint/2010/main" val="3105756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42AE-79E7-4072-A161-9E0580318FB9}"/>
              </a:ext>
            </a:extLst>
          </p:cNvPr>
          <p:cNvSpPr>
            <a:spLocks noGrp="1"/>
          </p:cNvSpPr>
          <p:nvPr>
            <p:ph type="title"/>
          </p:nvPr>
        </p:nvSpPr>
        <p:spPr>
          <a:xfrm>
            <a:off x="838200" y="2103437"/>
            <a:ext cx="10515600" cy="1325563"/>
          </a:xfrm>
        </p:spPr>
        <p:txBody>
          <a:bodyPr/>
          <a:lstStyle/>
          <a:p>
            <a:pPr algn="ctr"/>
            <a:r>
              <a:rPr lang="en-GB" dirty="0"/>
              <a:t>4. Cord compression</a:t>
            </a:r>
          </a:p>
        </p:txBody>
      </p:sp>
    </p:spTree>
    <p:extLst>
      <p:ext uri="{BB962C8B-B14F-4D97-AF65-F5344CB8AC3E}">
        <p14:creationId xmlns:p14="http://schemas.microsoft.com/office/powerpoint/2010/main" val="176590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FCB8D-A8C8-4279-B376-483F043D5CF7}"/>
              </a:ext>
            </a:extLst>
          </p:cNvPr>
          <p:cNvSpPr>
            <a:spLocks noGrp="1"/>
          </p:cNvSpPr>
          <p:nvPr>
            <p:ph idx="1"/>
          </p:nvPr>
        </p:nvSpPr>
        <p:spPr>
          <a:xfrm>
            <a:off x="838200" y="681135"/>
            <a:ext cx="10515600" cy="5495828"/>
          </a:xfrm>
        </p:spPr>
        <p:txBody>
          <a:bodyPr/>
          <a:lstStyle/>
          <a:p>
            <a:pPr marL="0" indent="0">
              <a:buNone/>
            </a:pPr>
            <a:r>
              <a:rPr lang="en-GB" dirty="0"/>
              <a:t>A 75 year old man presents with decreased mobility over the last few weeks. Since yesterday he is “off legs”</a:t>
            </a:r>
          </a:p>
          <a:p>
            <a:r>
              <a:rPr lang="en-GB" dirty="0"/>
              <a:t>Complaining of low back pain</a:t>
            </a:r>
          </a:p>
          <a:p>
            <a:endParaRPr lang="en-GB" dirty="0"/>
          </a:p>
          <a:p>
            <a:r>
              <a:rPr lang="en-GB" dirty="0"/>
              <a:t>What would you like to know?</a:t>
            </a:r>
          </a:p>
          <a:p>
            <a:r>
              <a:rPr lang="en-GB" dirty="0"/>
              <a:t>What will you look for on examination?</a:t>
            </a:r>
          </a:p>
        </p:txBody>
      </p:sp>
    </p:spTree>
    <p:extLst>
      <p:ext uri="{BB962C8B-B14F-4D97-AF65-F5344CB8AC3E}">
        <p14:creationId xmlns:p14="http://schemas.microsoft.com/office/powerpoint/2010/main" val="604485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8CD360-9257-46A5-B7E2-AD5AF2FFD16B}"/>
              </a:ext>
            </a:extLst>
          </p:cNvPr>
          <p:cNvSpPr>
            <a:spLocks noGrp="1"/>
          </p:cNvSpPr>
          <p:nvPr>
            <p:ph idx="1"/>
          </p:nvPr>
        </p:nvSpPr>
        <p:spPr>
          <a:xfrm>
            <a:off x="838200" y="755780"/>
            <a:ext cx="10515600" cy="5421183"/>
          </a:xfrm>
        </p:spPr>
        <p:txBody>
          <a:bodyPr>
            <a:normAutofit lnSpcReduction="10000"/>
          </a:bodyPr>
          <a:lstStyle/>
          <a:p>
            <a:pPr marL="0" indent="0">
              <a:buNone/>
            </a:pPr>
            <a:r>
              <a:rPr lang="en-GB" dirty="0"/>
              <a:t>HPC</a:t>
            </a:r>
          </a:p>
          <a:p>
            <a:r>
              <a:rPr lang="en-GB" dirty="0"/>
              <a:t>Pain in the lower back for several weeks, wakes him up at night</a:t>
            </a:r>
          </a:p>
          <a:p>
            <a:r>
              <a:rPr lang="en-GB" dirty="0"/>
              <a:t>2 stone weight loss in the last few months</a:t>
            </a:r>
          </a:p>
          <a:p>
            <a:r>
              <a:rPr lang="en-GB" dirty="0"/>
              <a:t>Always has urinary hesitancy and dribbling, but hasn’t passed urine today</a:t>
            </a:r>
          </a:p>
          <a:p>
            <a:r>
              <a:rPr lang="en-GB" dirty="0"/>
              <a:t>Hasn’t opened his bowels for a couple of days either</a:t>
            </a:r>
          </a:p>
          <a:p>
            <a:endParaRPr lang="en-GB" dirty="0"/>
          </a:p>
          <a:p>
            <a:pPr marL="0" indent="0">
              <a:buNone/>
            </a:pPr>
            <a:r>
              <a:rPr lang="en-GB" dirty="0"/>
              <a:t>PMH</a:t>
            </a:r>
          </a:p>
          <a:p>
            <a:r>
              <a:rPr lang="en-GB" dirty="0"/>
              <a:t>COPD</a:t>
            </a:r>
          </a:p>
          <a:p>
            <a:r>
              <a:rPr lang="en-GB" dirty="0"/>
              <a:t>BPH</a:t>
            </a:r>
          </a:p>
          <a:p>
            <a:r>
              <a:rPr lang="en-GB" dirty="0"/>
              <a:t>IHD</a:t>
            </a:r>
          </a:p>
        </p:txBody>
      </p:sp>
    </p:spTree>
    <p:extLst>
      <p:ext uri="{BB962C8B-B14F-4D97-AF65-F5344CB8AC3E}">
        <p14:creationId xmlns:p14="http://schemas.microsoft.com/office/powerpoint/2010/main" val="296450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9408-7421-46CF-A344-F61F76BACD69}"/>
              </a:ext>
            </a:extLst>
          </p:cNvPr>
          <p:cNvSpPr>
            <a:spLocks noGrp="1"/>
          </p:cNvSpPr>
          <p:nvPr>
            <p:ph type="title"/>
          </p:nvPr>
        </p:nvSpPr>
        <p:spPr/>
        <p:txBody>
          <a:bodyPr/>
          <a:lstStyle/>
          <a:p>
            <a:r>
              <a:rPr lang="en-GB" dirty="0"/>
              <a:t>Weakness</a:t>
            </a:r>
          </a:p>
        </p:txBody>
      </p:sp>
      <p:sp>
        <p:nvSpPr>
          <p:cNvPr id="4" name="TextBox 3">
            <a:extLst>
              <a:ext uri="{FF2B5EF4-FFF2-40B4-BE49-F238E27FC236}">
                <a16:creationId xmlns:a16="http://schemas.microsoft.com/office/drawing/2014/main" id="{C3E01D21-95F1-429D-BF34-1CDBFB7D5ABF}"/>
              </a:ext>
            </a:extLst>
          </p:cNvPr>
          <p:cNvSpPr txBox="1"/>
          <p:nvPr/>
        </p:nvSpPr>
        <p:spPr>
          <a:xfrm>
            <a:off x="475694" y="3059668"/>
            <a:ext cx="1725968" cy="369332"/>
          </a:xfrm>
          <a:prstGeom prst="rect">
            <a:avLst/>
          </a:prstGeom>
          <a:noFill/>
        </p:spPr>
        <p:txBody>
          <a:bodyPr wrap="square" rtlCol="0">
            <a:spAutoFit/>
          </a:bodyPr>
          <a:lstStyle/>
          <a:p>
            <a:r>
              <a:rPr lang="en-GB" dirty="0"/>
              <a:t>Motor cortex</a:t>
            </a:r>
          </a:p>
        </p:txBody>
      </p:sp>
      <p:sp>
        <p:nvSpPr>
          <p:cNvPr id="5" name="TextBox 4">
            <a:extLst>
              <a:ext uri="{FF2B5EF4-FFF2-40B4-BE49-F238E27FC236}">
                <a16:creationId xmlns:a16="http://schemas.microsoft.com/office/drawing/2014/main" id="{030F1310-8432-4DF5-9203-35AB373D75DA}"/>
              </a:ext>
            </a:extLst>
          </p:cNvPr>
          <p:cNvSpPr txBox="1"/>
          <p:nvPr/>
        </p:nvSpPr>
        <p:spPr>
          <a:xfrm>
            <a:off x="6660104" y="2965586"/>
            <a:ext cx="1287262" cy="646331"/>
          </a:xfrm>
          <a:prstGeom prst="rect">
            <a:avLst/>
          </a:prstGeom>
          <a:noFill/>
        </p:spPr>
        <p:txBody>
          <a:bodyPr wrap="square" rtlCol="0">
            <a:spAutoFit/>
          </a:bodyPr>
          <a:lstStyle/>
          <a:p>
            <a:pPr algn="ctr"/>
            <a:r>
              <a:rPr lang="en-GB" dirty="0"/>
              <a:t>Peripheral nerves</a:t>
            </a:r>
          </a:p>
        </p:txBody>
      </p:sp>
      <p:sp>
        <p:nvSpPr>
          <p:cNvPr id="6" name="TextBox 5">
            <a:extLst>
              <a:ext uri="{FF2B5EF4-FFF2-40B4-BE49-F238E27FC236}">
                <a16:creationId xmlns:a16="http://schemas.microsoft.com/office/drawing/2014/main" id="{48A4CB1B-1B3A-40EE-BFC8-9203F1ACC042}"/>
              </a:ext>
            </a:extLst>
          </p:cNvPr>
          <p:cNvSpPr txBox="1"/>
          <p:nvPr/>
        </p:nvSpPr>
        <p:spPr>
          <a:xfrm>
            <a:off x="5000348" y="3059668"/>
            <a:ext cx="1287262" cy="369332"/>
          </a:xfrm>
          <a:prstGeom prst="rect">
            <a:avLst/>
          </a:prstGeom>
          <a:noFill/>
        </p:spPr>
        <p:txBody>
          <a:bodyPr wrap="square" rtlCol="0">
            <a:spAutoFit/>
          </a:bodyPr>
          <a:lstStyle/>
          <a:p>
            <a:r>
              <a:rPr lang="en-GB" dirty="0"/>
              <a:t>Spinal roots</a:t>
            </a:r>
          </a:p>
        </p:txBody>
      </p:sp>
      <p:sp>
        <p:nvSpPr>
          <p:cNvPr id="7" name="TextBox 6">
            <a:extLst>
              <a:ext uri="{FF2B5EF4-FFF2-40B4-BE49-F238E27FC236}">
                <a16:creationId xmlns:a16="http://schemas.microsoft.com/office/drawing/2014/main" id="{0CABFA57-02CE-4E48-A404-F1C5D3010CAA}"/>
              </a:ext>
            </a:extLst>
          </p:cNvPr>
          <p:cNvSpPr txBox="1"/>
          <p:nvPr/>
        </p:nvSpPr>
        <p:spPr>
          <a:xfrm>
            <a:off x="3601005" y="2966507"/>
            <a:ext cx="1287262" cy="646331"/>
          </a:xfrm>
          <a:prstGeom prst="rect">
            <a:avLst/>
          </a:prstGeom>
          <a:noFill/>
        </p:spPr>
        <p:txBody>
          <a:bodyPr wrap="square" rtlCol="0">
            <a:spAutoFit/>
          </a:bodyPr>
          <a:lstStyle/>
          <a:p>
            <a:pPr algn="ctr"/>
            <a:r>
              <a:rPr lang="en-GB" dirty="0"/>
              <a:t>Anterior horn cells</a:t>
            </a:r>
          </a:p>
        </p:txBody>
      </p:sp>
      <p:sp>
        <p:nvSpPr>
          <p:cNvPr id="8" name="TextBox 7">
            <a:extLst>
              <a:ext uri="{FF2B5EF4-FFF2-40B4-BE49-F238E27FC236}">
                <a16:creationId xmlns:a16="http://schemas.microsoft.com/office/drawing/2014/main" id="{B04C48BA-3E9D-4298-A656-0AF540864E1D}"/>
              </a:ext>
            </a:extLst>
          </p:cNvPr>
          <p:cNvSpPr txBox="1"/>
          <p:nvPr/>
        </p:nvSpPr>
        <p:spPr>
          <a:xfrm>
            <a:off x="2096610" y="2967121"/>
            <a:ext cx="1504395" cy="646331"/>
          </a:xfrm>
          <a:prstGeom prst="rect">
            <a:avLst/>
          </a:prstGeom>
          <a:noFill/>
        </p:spPr>
        <p:txBody>
          <a:bodyPr wrap="square" rtlCol="0">
            <a:spAutoFit/>
          </a:bodyPr>
          <a:lstStyle/>
          <a:p>
            <a:pPr algn="ctr"/>
            <a:r>
              <a:rPr lang="en-GB" dirty="0"/>
              <a:t>Corticospinal tracts</a:t>
            </a:r>
          </a:p>
        </p:txBody>
      </p:sp>
      <p:sp>
        <p:nvSpPr>
          <p:cNvPr id="9" name="TextBox 8">
            <a:extLst>
              <a:ext uri="{FF2B5EF4-FFF2-40B4-BE49-F238E27FC236}">
                <a16:creationId xmlns:a16="http://schemas.microsoft.com/office/drawing/2014/main" id="{0A10879E-6684-4150-92CA-368999316400}"/>
              </a:ext>
            </a:extLst>
          </p:cNvPr>
          <p:cNvSpPr txBox="1"/>
          <p:nvPr/>
        </p:nvSpPr>
        <p:spPr>
          <a:xfrm>
            <a:off x="8185213" y="2965585"/>
            <a:ext cx="1633490" cy="646331"/>
          </a:xfrm>
          <a:prstGeom prst="rect">
            <a:avLst/>
          </a:prstGeom>
          <a:noFill/>
        </p:spPr>
        <p:txBody>
          <a:bodyPr wrap="square" rtlCol="0">
            <a:spAutoFit/>
          </a:bodyPr>
          <a:lstStyle/>
          <a:p>
            <a:pPr algn="ctr"/>
            <a:r>
              <a:rPr lang="en-GB" dirty="0"/>
              <a:t>Neuromuscular junction</a:t>
            </a:r>
          </a:p>
        </p:txBody>
      </p:sp>
      <p:sp>
        <p:nvSpPr>
          <p:cNvPr id="10" name="TextBox 9">
            <a:extLst>
              <a:ext uri="{FF2B5EF4-FFF2-40B4-BE49-F238E27FC236}">
                <a16:creationId xmlns:a16="http://schemas.microsoft.com/office/drawing/2014/main" id="{667BA09C-02DE-4733-A69D-339D8E27C28C}"/>
              </a:ext>
            </a:extLst>
          </p:cNvPr>
          <p:cNvSpPr txBox="1"/>
          <p:nvPr/>
        </p:nvSpPr>
        <p:spPr>
          <a:xfrm>
            <a:off x="9935592" y="2965585"/>
            <a:ext cx="1532878" cy="369332"/>
          </a:xfrm>
          <a:prstGeom prst="rect">
            <a:avLst/>
          </a:prstGeom>
          <a:noFill/>
        </p:spPr>
        <p:txBody>
          <a:bodyPr wrap="square" rtlCol="0">
            <a:spAutoFit/>
          </a:bodyPr>
          <a:lstStyle/>
          <a:p>
            <a:r>
              <a:rPr lang="en-GB" dirty="0"/>
              <a:t>Muscle fibre</a:t>
            </a:r>
          </a:p>
        </p:txBody>
      </p:sp>
      <p:sp>
        <p:nvSpPr>
          <p:cNvPr id="11" name="TextBox 10">
            <a:extLst>
              <a:ext uri="{FF2B5EF4-FFF2-40B4-BE49-F238E27FC236}">
                <a16:creationId xmlns:a16="http://schemas.microsoft.com/office/drawing/2014/main" id="{1D74C2C1-7057-4C2F-B358-A4A320B71E44}"/>
              </a:ext>
            </a:extLst>
          </p:cNvPr>
          <p:cNvSpPr txBox="1"/>
          <p:nvPr/>
        </p:nvSpPr>
        <p:spPr>
          <a:xfrm>
            <a:off x="710214" y="4172505"/>
            <a:ext cx="976543" cy="646331"/>
          </a:xfrm>
          <a:prstGeom prst="rect">
            <a:avLst/>
          </a:prstGeom>
          <a:noFill/>
        </p:spPr>
        <p:txBody>
          <a:bodyPr wrap="square" rtlCol="0">
            <a:spAutoFit/>
          </a:bodyPr>
          <a:lstStyle/>
          <a:p>
            <a:pPr algn="ctr"/>
            <a:r>
              <a:rPr lang="en-GB" dirty="0"/>
              <a:t>Stroke</a:t>
            </a:r>
          </a:p>
          <a:p>
            <a:pPr algn="ctr"/>
            <a:r>
              <a:rPr lang="en-GB" dirty="0"/>
              <a:t>MS</a:t>
            </a:r>
          </a:p>
        </p:txBody>
      </p:sp>
      <p:sp>
        <p:nvSpPr>
          <p:cNvPr id="13" name="TextBox 12">
            <a:extLst>
              <a:ext uri="{FF2B5EF4-FFF2-40B4-BE49-F238E27FC236}">
                <a16:creationId xmlns:a16="http://schemas.microsoft.com/office/drawing/2014/main" id="{23E23783-4658-405F-B938-0BAA4E4FE706}"/>
              </a:ext>
            </a:extLst>
          </p:cNvPr>
          <p:cNvSpPr txBox="1"/>
          <p:nvPr/>
        </p:nvSpPr>
        <p:spPr>
          <a:xfrm>
            <a:off x="2130641" y="4177176"/>
            <a:ext cx="1417837" cy="1631216"/>
          </a:xfrm>
          <a:prstGeom prst="rect">
            <a:avLst/>
          </a:prstGeom>
          <a:noFill/>
        </p:spPr>
        <p:txBody>
          <a:bodyPr wrap="square" rtlCol="0">
            <a:spAutoFit/>
          </a:bodyPr>
          <a:lstStyle/>
          <a:p>
            <a:pPr algn="ctr"/>
            <a:r>
              <a:rPr lang="en-GB" dirty="0"/>
              <a:t>Spinal cord lesion: </a:t>
            </a:r>
            <a:r>
              <a:rPr lang="en-GB" sz="1600" dirty="0"/>
              <a:t>compression, stroke, transverse myelitis</a:t>
            </a:r>
            <a:endParaRPr lang="en-GB" dirty="0"/>
          </a:p>
        </p:txBody>
      </p:sp>
      <p:sp>
        <p:nvSpPr>
          <p:cNvPr id="14" name="TextBox 13">
            <a:extLst>
              <a:ext uri="{FF2B5EF4-FFF2-40B4-BE49-F238E27FC236}">
                <a16:creationId xmlns:a16="http://schemas.microsoft.com/office/drawing/2014/main" id="{94307DD9-8A32-4B9D-9CC3-EF0F1EA48534}"/>
              </a:ext>
            </a:extLst>
          </p:cNvPr>
          <p:cNvSpPr txBox="1"/>
          <p:nvPr/>
        </p:nvSpPr>
        <p:spPr>
          <a:xfrm>
            <a:off x="3548478" y="4212777"/>
            <a:ext cx="1399343" cy="615553"/>
          </a:xfrm>
          <a:prstGeom prst="rect">
            <a:avLst/>
          </a:prstGeom>
          <a:noFill/>
        </p:spPr>
        <p:txBody>
          <a:bodyPr wrap="square" rtlCol="0">
            <a:spAutoFit/>
          </a:bodyPr>
          <a:lstStyle/>
          <a:p>
            <a:pPr algn="ctr"/>
            <a:r>
              <a:rPr lang="en-GB" dirty="0"/>
              <a:t>MND</a:t>
            </a:r>
          </a:p>
          <a:p>
            <a:pPr algn="ctr"/>
            <a:r>
              <a:rPr lang="en-GB" sz="1600" dirty="0"/>
              <a:t>Poliomyelitis</a:t>
            </a:r>
          </a:p>
        </p:txBody>
      </p:sp>
      <p:sp>
        <p:nvSpPr>
          <p:cNvPr id="15" name="TextBox 14">
            <a:extLst>
              <a:ext uri="{FF2B5EF4-FFF2-40B4-BE49-F238E27FC236}">
                <a16:creationId xmlns:a16="http://schemas.microsoft.com/office/drawing/2014/main" id="{F65A73EF-1C83-4533-9053-4B3F02F65601}"/>
              </a:ext>
            </a:extLst>
          </p:cNvPr>
          <p:cNvSpPr txBox="1"/>
          <p:nvPr/>
        </p:nvSpPr>
        <p:spPr>
          <a:xfrm>
            <a:off x="5000348" y="4172505"/>
            <a:ext cx="1399343" cy="892552"/>
          </a:xfrm>
          <a:prstGeom prst="rect">
            <a:avLst/>
          </a:prstGeom>
          <a:noFill/>
        </p:spPr>
        <p:txBody>
          <a:bodyPr wrap="square" rtlCol="0">
            <a:spAutoFit/>
          </a:bodyPr>
          <a:lstStyle/>
          <a:p>
            <a:pPr algn="ctr"/>
            <a:r>
              <a:rPr lang="en-GB" dirty="0"/>
              <a:t>Disc prolapse</a:t>
            </a:r>
          </a:p>
          <a:p>
            <a:pPr algn="ctr"/>
            <a:r>
              <a:rPr lang="en-GB" sz="1600" dirty="0"/>
              <a:t>Degeneration</a:t>
            </a:r>
          </a:p>
        </p:txBody>
      </p:sp>
      <p:sp>
        <p:nvSpPr>
          <p:cNvPr id="16" name="TextBox 15">
            <a:extLst>
              <a:ext uri="{FF2B5EF4-FFF2-40B4-BE49-F238E27FC236}">
                <a16:creationId xmlns:a16="http://schemas.microsoft.com/office/drawing/2014/main" id="{14ED8FD6-B37A-4E5F-8023-289296D1BA1D}"/>
              </a:ext>
            </a:extLst>
          </p:cNvPr>
          <p:cNvSpPr txBox="1"/>
          <p:nvPr/>
        </p:nvSpPr>
        <p:spPr>
          <a:xfrm>
            <a:off x="6437237" y="4172505"/>
            <a:ext cx="1732995" cy="1200329"/>
          </a:xfrm>
          <a:prstGeom prst="rect">
            <a:avLst/>
          </a:prstGeom>
          <a:noFill/>
        </p:spPr>
        <p:txBody>
          <a:bodyPr wrap="square" rtlCol="0">
            <a:spAutoFit/>
          </a:bodyPr>
          <a:lstStyle/>
          <a:p>
            <a:pPr algn="ctr"/>
            <a:r>
              <a:rPr lang="en-GB" dirty="0"/>
              <a:t>Trauma</a:t>
            </a:r>
          </a:p>
          <a:p>
            <a:pPr algn="ctr"/>
            <a:r>
              <a:rPr lang="en-GB" dirty="0"/>
              <a:t>Compression</a:t>
            </a:r>
          </a:p>
          <a:p>
            <a:pPr algn="ctr"/>
            <a:r>
              <a:rPr lang="en-GB" dirty="0"/>
              <a:t>Polyneuropathy</a:t>
            </a:r>
          </a:p>
          <a:p>
            <a:pPr algn="ctr"/>
            <a:r>
              <a:rPr lang="en-GB" dirty="0"/>
              <a:t>Guillain-Barré</a:t>
            </a:r>
          </a:p>
        </p:txBody>
      </p:sp>
      <p:sp>
        <p:nvSpPr>
          <p:cNvPr id="17" name="TextBox 16">
            <a:extLst>
              <a:ext uri="{FF2B5EF4-FFF2-40B4-BE49-F238E27FC236}">
                <a16:creationId xmlns:a16="http://schemas.microsoft.com/office/drawing/2014/main" id="{B143ADE5-D103-4687-B6B3-192CE8950830}"/>
              </a:ext>
            </a:extLst>
          </p:cNvPr>
          <p:cNvSpPr txBox="1"/>
          <p:nvPr/>
        </p:nvSpPr>
        <p:spPr>
          <a:xfrm>
            <a:off x="8302286" y="4212777"/>
            <a:ext cx="1399343" cy="646331"/>
          </a:xfrm>
          <a:prstGeom prst="rect">
            <a:avLst/>
          </a:prstGeom>
          <a:noFill/>
        </p:spPr>
        <p:txBody>
          <a:bodyPr wrap="square" rtlCol="0">
            <a:spAutoFit/>
          </a:bodyPr>
          <a:lstStyle/>
          <a:p>
            <a:pPr algn="ctr"/>
            <a:r>
              <a:rPr lang="en-GB" dirty="0"/>
              <a:t>Myasthenia gravis</a:t>
            </a:r>
          </a:p>
        </p:txBody>
      </p:sp>
      <p:sp>
        <p:nvSpPr>
          <p:cNvPr id="18" name="TextBox 17">
            <a:extLst>
              <a:ext uri="{FF2B5EF4-FFF2-40B4-BE49-F238E27FC236}">
                <a16:creationId xmlns:a16="http://schemas.microsoft.com/office/drawing/2014/main" id="{8E1C0E20-22D7-41DB-A7CA-AEA01B154A4F}"/>
              </a:ext>
            </a:extLst>
          </p:cNvPr>
          <p:cNvSpPr txBox="1"/>
          <p:nvPr/>
        </p:nvSpPr>
        <p:spPr>
          <a:xfrm>
            <a:off x="9818703" y="4172505"/>
            <a:ext cx="1766656" cy="1415772"/>
          </a:xfrm>
          <a:prstGeom prst="rect">
            <a:avLst/>
          </a:prstGeom>
          <a:noFill/>
        </p:spPr>
        <p:txBody>
          <a:bodyPr wrap="square" rtlCol="0">
            <a:spAutoFit/>
          </a:bodyPr>
          <a:lstStyle/>
          <a:p>
            <a:pPr algn="ctr"/>
            <a:r>
              <a:rPr lang="en-GB" dirty="0"/>
              <a:t>Polymyositis</a:t>
            </a:r>
          </a:p>
          <a:p>
            <a:pPr algn="ctr"/>
            <a:r>
              <a:rPr lang="en-GB" dirty="0"/>
              <a:t>Dermatomyositis</a:t>
            </a:r>
          </a:p>
          <a:p>
            <a:pPr algn="ctr"/>
            <a:r>
              <a:rPr lang="en-GB" sz="1600" dirty="0"/>
              <a:t>Muscular dystrophy</a:t>
            </a:r>
          </a:p>
          <a:p>
            <a:pPr algn="ctr"/>
            <a:r>
              <a:rPr lang="en-GB" sz="1600" dirty="0"/>
              <a:t>Drugs/toxins</a:t>
            </a:r>
          </a:p>
        </p:txBody>
      </p:sp>
    </p:spTree>
    <p:extLst>
      <p:ext uri="{BB962C8B-B14F-4D97-AF65-F5344CB8AC3E}">
        <p14:creationId xmlns:p14="http://schemas.microsoft.com/office/powerpoint/2010/main" val="346201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E88BF-04AE-4228-AA24-5A9C4A2E7EA3}"/>
              </a:ext>
            </a:extLst>
          </p:cNvPr>
          <p:cNvSpPr>
            <a:spLocks noGrp="1"/>
          </p:cNvSpPr>
          <p:nvPr>
            <p:ph idx="1"/>
          </p:nvPr>
        </p:nvSpPr>
        <p:spPr>
          <a:xfrm>
            <a:off x="838200" y="737118"/>
            <a:ext cx="10515600" cy="5439845"/>
          </a:xfrm>
        </p:spPr>
        <p:txBody>
          <a:bodyPr/>
          <a:lstStyle/>
          <a:p>
            <a:pPr marL="0" indent="0">
              <a:buNone/>
            </a:pPr>
            <a:r>
              <a:rPr lang="en-GB" dirty="0"/>
              <a:t>On examination</a:t>
            </a:r>
          </a:p>
          <a:p>
            <a:r>
              <a:rPr lang="en-GB" dirty="0"/>
              <a:t>Cachectic</a:t>
            </a:r>
          </a:p>
          <a:p>
            <a:r>
              <a:rPr lang="en-GB" dirty="0"/>
              <a:t>Chest clear</a:t>
            </a:r>
          </a:p>
          <a:p>
            <a:r>
              <a:rPr lang="en-GB" dirty="0"/>
              <a:t>Abdomen soft, palpable bladder</a:t>
            </a:r>
          </a:p>
          <a:p>
            <a:r>
              <a:rPr lang="en-GB" dirty="0"/>
              <a:t>Weak legs 3-4/5</a:t>
            </a:r>
          </a:p>
          <a:p>
            <a:r>
              <a:rPr lang="en-GB" dirty="0"/>
              <a:t>PR: decreased anal tone and perianal numbness</a:t>
            </a:r>
          </a:p>
        </p:txBody>
      </p:sp>
    </p:spTree>
    <p:extLst>
      <p:ext uri="{BB962C8B-B14F-4D97-AF65-F5344CB8AC3E}">
        <p14:creationId xmlns:p14="http://schemas.microsoft.com/office/powerpoint/2010/main" val="3891143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DC416-B047-48DD-89CA-B91D0CD3CBED}"/>
              </a:ext>
            </a:extLst>
          </p:cNvPr>
          <p:cNvSpPr>
            <a:spLocks noGrp="1"/>
          </p:cNvSpPr>
          <p:nvPr>
            <p:ph idx="1"/>
          </p:nvPr>
        </p:nvSpPr>
        <p:spPr>
          <a:xfrm>
            <a:off x="838200" y="886408"/>
            <a:ext cx="10515600" cy="5290555"/>
          </a:xfrm>
        </p:spPr>
        <p:txBody>
          <a:bodyPr/>
          <a:lstStyle/>
          <a:p>
            <a:pPr marL="0" indent="0">
              <a:buNone/>
            </a:pPr>
            <a:r>
              <a:rPr lang="en-GB" dirty="0"/>
              <a:t>What next?</a:t>
            </a:r>
          </a:p>
          <a:p>
            <a:pPr marL="0" indent="0">
              <a:buNone/>
            </a:pPr>
            <a:endParaRPr lang="en-GB" dirty="0"/>
          </a:p>
          <a:p>
            <a:r>
              <a:rPr lang="en-GB" dirty="0"/>
              <a:t>Urinary catheter</a:t>
            </a:r>
          </a:p>
          <a:p>
            <a:r>
              <a:rPr lang="en-GB" dirty="0"/>
              <a:t>Urgent MRI spine</a:t>
            </a:r>
          </a:p>
        </p:txBody>
      </p:sp>
    </p:spTree>
    <p:extLst>
      <p:ext uri="{BB962C8B-B14F-4D97-AF65-F5344CB8AC3E}">
        <p14:creationId xmlns:p14="http://schemas.microsoft.com/office/powerpoint/2010/main" val="429447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ACE40C-11C2-4DDC-89D8-254C077B84B6}"/>
              </a:ext>
            </a:extLst>
          </p:cNvPr>
          <p:cNvPicPr>
            <a:picLocks noChangeAspect="1"/>
          </p:cNvPicPr>
          <p:nvPr/>
        </p:nvPicPr>
        <p:blipFill rotWithShape="1">
          <a:blip r:embed="rId2"/>
          <a:srcRect l="7492" r="7388"/>
          <a:stretch/>
        </p:blipFill>
        <p:spPr>
          <a:xfrm>
            <a:off x="2200275" y="857250"/>
            <a:ext cx="7791450" cy="5143500"/>
          </a:xfrm>
          <a:prstGeom prst="rect">
            <a:avLst/>
          </a:prstGeom>
        </p:spPr>
      </p:pic>
    </p:spTree>
    <p:extLst>
      <p:ext uri="{BB962C8B-B14F-4D97-AF65-F5344CB8AC3E}">
        <p14:creationId xmlns:p14="http://schemas.microsoft.com/office/powerpoint/2010/main" val="2585002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F02E31-1525-46CF-8C61-280D6F752496}"/>
              </a:ext>
            </a:extLst>
          </p:cNvPr>
          <p:cNvSpPr>
            <a:spLocks noGrp="1"/>
          </p:cNvSpPr>
          <p:nvPr>
            <p:ph idx="1"/>
          </p:nvPr>
        </p:nvSpPr>
        <p:spPr>
          <a:xfrm>
            <a:off x="838200" y="857250"/>
            <a:ext cx="10515600" cy="5319713"/>
          </a:xfrm>
        </p:spPr>
        <p:txBody>
          <a:bodyPr/>
          <a:lstStyle/>
          <a:p>
            <a:r>
              <a:rPr lang="en-GB" dirty="0"/>
              <a:t>Urgently refer to neurosurgery</a:t>
            </a:r>
          </a:p>
          <a:p>
            <a:r>
              <a:rPr lang="en-GB" dirty="0"/>
              <a:t>Dexamethasone</a:t>
            </a:r>
          </a:p>
          <a:p>
            <a:r>
              <a:rPr lang="en-GB" dirty="0"/>
              <a:t>Consider further imaging to identify primary source of spinal </a:t>
            </a:r>
            <a:r>
              <a:rPr lang="en-GB" dirty="0" err="1"/>
              <a:t>mets</a:t>
            </a:r>
            <a:endParaRPr lang="en-GB" dirty="0"/>
          </a:p>
        </p:txBody>
      </p:sp>
      <p:pic>
        <p:nvPicPr>
          <p:cNvPr id="4" name="Picture 3">
            <a:extLst>
              <a:ext uri="{FF2B5EF4-FFF2-40B4-BE49-F238E27FC236}">
                <a16:creationId xmlns:a16="http://schemas.microsoft.com/office/drawing/2014/main" id="{F13B2004-9455-40E1-9197-FD9DD530EF98}"/>
              </a:ext>
            </a:extLst>
          </p:cNvPr>
          <p:cNvPicPr>
            <a:picLocks noChangeAspect="1"/>
          </p:cNvPicPr>
          <p:nvPr/>
        </p:nvPicPr>
        <p:blipFill rotWithShape="1">
          <a:blip r:embed="rId2"/>
          <a:srcRect t="8333" b="5140"/>
          <a:stretch/>
        </p:blipFill>
        <p:spPr>
          <a:xfrm>
            <a:off x="1762125" y="2505075"/>
            <a:ext cx="8356315" cy="4067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612730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42AE-79E7-4072-A161-9E0580318FB9}"/>
              </a:ext>
            </a:extLst>
          </p:cNvPr>
          <p:cNvSpPr>
            <a:spLocks noGrp="1"/>
          </p:cNvSpPr>
          <p:nvPr>
            <p:ph type="title"/>
          </p:nvPr>
        </p:nvSpPr>
        <p:spPr>
          <a:xfrm>
            <a:off x="838200" y="2103437"/>
            <a:ext cx="10515600" cy="1325563"/>
          </a:xfrm>
        </p:spPr>
        <p:txBody>
          <a:bodyPr/>
          <a:lstStyle/>
          <a:p>
            <a:pPr algn="ctr"/>
            <a:r>
              <a:rPr lang="en-GB" dirty="0"/>
              <a:t>5. Dizziness/vertigo</a:t>
            </a:r>
          </a:p>
        </p:txBody>
      </p:sp>
    </p:spTree>
    <p:extLst>
      <p:ext uri="{BB962C8B-B14F-4D97-AF65-F5344CB8AC3E}">
        <p14:creationId xmlns:p14="http://schemas.microsoft.com/office/powerpoint/2010/main" val="2130542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BBC9-F357-4BE3-A519-0EE87A5D52C9}"/>
              </a:ext>
            </a:extLst>
          </p:cNvPr>
          <p:cNvSpPr>
            <a:spLocks noGrp="1"/>
          </p:cNvSpPr>
          <p:nvPr>
            <p:ph type="title"/>
          </p:nvPr>
        </p:nvSpPr>
        <p:spPr/>
        <p:txBody>
          <a:bodyPr/>
          <a:lstStyle/>
          <a:p>
            <a:r>
              <a:rPr lang="en-GB" dirty="0"/>
              <a:t>Differential diagnosis of vertigo</a:t>
            </a:r>
          </a:p>
        </p:txBody>
      </p:sp>
      <p:sp>
        <p:nvSpPr>
          <p:cNvPr id="3" name="Content Placeholder 2">
            <a:extLst>
              <a:ext uri="{FF2B5EF4-FFF2-40B4-BE49-F238E27FC236}">
                <a16:creationId xmlns:a16="http://schemas.microsoft.com/office/drawing/2014/main" id="{24E69D12-029A-4C87-A149-3B3503DB2144}"/>
              </a:ext>
            </a:extLst>
          </p:cNvPr>
          <p:cNvSpPr>
            <a:spLocks noGrp="1"/>
          </p:cNvSpPr>
          <p:nvPr>
            <p:ph idx="1"/>
          </p:nvPr>
        </p:nvSpPr>
        <p:spPr/>
        <p:txBody>
          <a:bodyPr>
            <a:normAutofit fontScale="92500" lnSpcReduction="10000"/>
          </a:bodyPr>
          <a:lstStyle/>
          <a:p>
            <a:r>
              <a:rPr lang="en-GB" dirty="0"/>
              <a:t>Acute first episode of vertigo</a:t>
            </a:r>
          </a:p>
          <a:p>
            <a:pPr lvl="1"/>
            <a:r>
              <a:rPr lang="en-GB" dirty="0"/>
              <a:t>Vestibular neuritis</a:t>
            </a:r>
          </a:p>
          <a:p>
            <a:pPr lvl="1"/>
            <a:r>
              <a:rPr lang="en-GB" dirty="0"/>
              <a:t>Cerebellar infarct</a:t>
            </a:r>
          </a:p>
          <a:p>
            <a:endParaRPr lang="en-GB" dirty="0"/>
          </a:p>
          <a:p>
            <a:r>
              <a:rPr lang="en-GB" dirty="0"/>
              <a:t>Recurrent spontaneous vertigo</a:t>
            </a:r>
          </a:p>
          <a:p>
            <a:pPr lvl="1"/>
            <a:r>
              <a:rPr lang="en-GB" dirty="0"/>
              <a:t>BPPV</a:t>
            </a:r>
          </a:p>
          <a:p>
            <a:pPr lvl="1"/>
            <a:r>
              <a:rPr lang="en-GB" dirty="0" err="1"/>
              <a:t>Ménière’s</a:t>
            </a:r>
            <a:r>
              <a:rPr lang="en-GB" dirty="0"/>
              <a:t> </a:t>
            </a:r>
          </a:p>
          <a:p>
            <a:pPr lvl="1"/>
            <a:r>
              <a:rPr lang="en-GB" dirty="0"/>
              <a:t>Vestibular migraine</a:t>
            </a:r>
          </a:p>
          <a:p>
            <a:endParaRPr lang="en-GB" dirty="0"/>
          </a:p>
          <a:p>
            <a:pPr marL="0" indent="0">
              <a:buNone/>
            </a:pPr>
            <a:endParaRPr lang="en-GB" dirty="0"/>
          </a:p>
          <a:p>
            <a:pPr marL="0" indent="0">
              <a:buNone/>
            </a:pPr>
            <a:r>
              <a:rPr lang="en-GB" dirty="0"/>
              <a:t>Not vertigo – “dizziness”, </a:t>
            </a:r>
            <a:r>
              <a:rPr lang="en-GB" dirty="0" err="1"/>
              <a:t>lightheadedness</a:t>
            </a:r>
            <a:r>
              <a:rPr lang="en-GB" dirty="0"/>
              <a:t>, unsteadiness</a:t>
            </a:r>
          </a:p>
          <a:p>
            <a:endParaRPr lang="en-GB" dirty="0"/>
          </a:p>
        </p:txBody>
      </p:sp>
    </p:spTree>
    <p:extLst>
      <p:ext uri="{BB962C8B-B14F-4D97-AF65-F5344CB8AC3E}">
        <p14:creationId xmlns:p14="http://schemas.microsoft.com/office/powerpoint/2010/main" val="186403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BBC9-F357-4BE3-A519-0EE87A5D52C9}"/>
              </a:ext>
            </a:extLst>
          </p:cNvPr>
          <p:cNvSpPr>
            <a:spLocks noGrp="1"/>
          </p:cNvSpPr>
          <p:nvPr>
            <p:ph type="title"/>
          </p:nvPr>
        </p:nvSpPr>
        <p:spPr/>
        <p:txBody>
          <a:bodyPr/>
          <a:lstStyle/>
          <a:p>
            <a:r>
              <a:rPr lang="en-GB" dirty="0"/>
              <a:t>Differential diagnosis of vertigo</a:t>
            </a:r>
          </a:p>
        </p:txBody>
      </p:sp>
      <p:sp>
        <p:nvSpPr>
          <p:cNvPr id="3" name="Content Placeholder 2">
            <a:extLst>
              <a:ext uri="{FF2B5EF4-FFF2-40B4-BE49-F238E27FC236}">
                <a16:creationId xmlns:a16="http://schemas.microsoft.com/office/drawing/2014/main" id="{24E69D12-029A-4C87-A149-3B3503DB2144}"/>
              </a:ext>
            </a:extLst>
          </p:cNvPr>
          <p:cNvSpPr>
            <a:spLocks noGrp="1"/>
          </p:cNvSpPr>
          <p:nvPr>
            <p:ph idx="1"/>
          </p:nvPr>
        </p:nvSpPr>
        <p:spPr/>
        <p:txBody>
          <a:bodyPr>
            <a:normAutofit fontScale="92500" lnSpcReduction="10000"/>
          </a:bodyPr>
          <a:lstStyle/>
          <a:p>
            <a:r>
              <a:rPr lang="en-GB" dirty="0"/>
              <a:t>Acute first episode of vertigo</a:t>
            </a:r>
          </a:p>
          <a:p>
            <a:pPr lvl="1"/>
            <a:r>
              <a:rPr lang="en-GB" dirty="0">
                <a:solidFill>
                  <a:schemeClr val="accent1"/>
                </a:solidFill>
              </a:rPr>
              <a:t>Vestibular neuritis</a:t>
            </a:r>
          </a:p>
          <a:p>
            <a:pPr lvl="1"/>
            <a:r>
              <a:rPr lang="en-GB" dirty="0">
                <a:solidFill>
                  <a:srgbClr val="FF0000"/>
                </a:solidFill>
              </a:rPr>
              <a:t>Cerebellar infarct</a:t>
            </a:r>
          </a:p>
          <a:p>
            <a:endParaRPr lang="en-GB" dirty="0"/>
          </a:p>
          <a:p>
            <a:r>
              <a:rPr lang="en-GB" dirty="0"/>
              <a:t>Recurrent spontaneous vertigo</a:t>
            </a:r>
          </a:p>
          <a:p>
            <a:pPr lvl="1"/>
            <a:r>
              <a:rPr lang="en-GB" dirty="0">
                <a:solidFill>
                  <a:schemeClr val="accent1"/>
                </a:solidFill>
              </a:rPr>
              <a:t>BPPV</a:t>
            </a:r>
          </a:p>
          <a:p>
            <a:pPr lvl="1"/>
            <a:r>
              <a:rPr lang="en-GB" dirty="0" err="1">
                <a:solidFill>
                  <a:schemeClr val="accent1"/>
                </a:solidFill>
              </a:rPr>
              <a:t>Ménière’s</a:t>
            </a:r>
            <a:r>
              <a:rPr lang="en-GB" dirty="0">
                <a:solidFill>
                  <a:schemeClr val="accent1"/>
                </a:solidFill>
              </a:rPr>
              <a:t> </a:t>
            </a:r>
          </a:p>
          <a:p>
            <a:pPr lvl="1"/>
            <a:r>
              <a:rPr lang="en-GB" dirty="0">
                <a:solidFill>
                  <a:srgbClr val="FF0000"/>
                </a:solidFill>
              </a:rPr>
              <a:t>Vestibular migraine</a:t>
            </a:r>
          </a:p>
          <a:p>
            <a:endParaRPr lang="en-GB" dirty="0"/>
          </a:p>
          <a:p>
            <a:pPr marL="0" indent="0">
              <a:buNone/>
            </a:pPr>
            <a:endParaRPr lang="en-GB" dirty="0"/>
          </a:p>
          <a:p>
            <a:pPr marL="0" indent="0">
              <a:buNone/>
            </a:pPr>
            <a:r>
              <a:rPr lang="en-GB" dirty="0"/>
              <a:t>8</a:t>
            </a:r>
          </a:p>
          <a:p>
            <a:endParaRPr lang="en-GB" dirty="0"/>
          </a:p>
        </p:txBody>
      </p:sp>
      <p:sp>
        <p:nvSpPr>
          <p:cNvPr id="4" name="TextBox 3">
            <a:extLst>
              <a:ext uri="{FF2B5EF4-FFF2-40B4-BE49-F238E27FC236}">
                <a16:creationId xmlns:a16="http://schemas.microsoft.com/office/drawing/2014/main" id="{4A400709-9827-4700-A38F-31EC2D091D3D}"/>
              </a:ext>
            </a:extLst>
          </p:cNvPr>
          <p:cNvSpPr txBox="1"/>
          <p:nvPr/>
        </p:nvSpPr>
        <p:spPr>
          <a:xfrm>
            <a:off x="8295588" y="2055043"/>
            <a:ext cx="2790334" cy="1261884"/>
          </a:xfrm>
          <a:prstGeom prst="rect">
            <a:avLst/>
          </a:prstGeom>
          <a:noFill/>
        </p:spPr>
        <p:txBody>
          <a:bodyPr wrap="square" rtlCol="0">
            <a:spAutoFit/>
          </a:bodyPr>
          <a:lstStyle/>
          <a:p>
            <a:r>
              <a:rPr lang="en-GB" sz="2400" dirty="0">
                <a:solidFill>
                  <a:schemeClr val="accent1"/>
                </a:solidFill>
              </a:rPr>
              <a:t>Peripheral</a:t>
            </a:r>
          </a:p>
          <a:p>
            <a:endParaRPr lang="en-GB" sz="2800" dirty="0"/>
          </a:p>
          <a:p>
            <a:r>
              <a:rPr lang="en-GB" sz="2400" dirty="0">
                <a:solidFill>
                  <a:srgbClr val="FF0000"/>
                </a:solidFill>
              </a:rPr>
              <a:t>Central</a:t>
            </a:r>
          </a:p>
        </p:txBody>
      </p:sp>
      <p:sp>
        <p:nvSpPr>
          <p:cNvPr id="5" name="Rectangle 4">
            <a:extLst>
              <a:ext uri="{FF2B5EF4-FFF2-40B4-BE49-F238E27FC236}">
                <a16:creationId xmlns:a16="http://schemas.microsoft.com/office/drawing/2014/main" id="{663260E7-7522-4DDA-9666-248F4D1E4FE2}"/>
              </a:ext>
            </a:extLst>
          </p:cNvPr>
          <p:cNvSpPr/>
          <p:nvPr/>
        </p:nvSpPr>
        <p:spPr>
          <a:xfrm>
            <a:off x="725864" y="5505254"/>
            <a:ext cx="763571" cy="829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1218992"/>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3668-F1BA-4CFC-AAF2-96B13C668646}"/>
              </a:ext>
            </a:extLst>
          </p:cNvPr>
          <p:cNvSpPr>
            <a:spLocks noGrp="1"/>
          </p:cNvSpPr>
          <p:nvPr>
            <p:ph type="title"/>
          </p:nvPr>
        </p:nvSpPr>
        <p:spPr/>
        <p:txBody>
          <a:bodyPr/>
          <a:lstStyle/>
          <a:p>
            <a:r>
              <a:rPr lang="en-GB" dirty="0" err="1"/>
              <a:t>HiNTs</a:t>
            </a:r>
            <a:r>
              <a:rPr lang="en-GB" dirty="0"/>
              <a:t> </a:t>
            </a:r>
          </a:p>
        </p:txBody>
      </p:sp>
      <p:sp>
        <p:nvSpPr>
          <p:cNvPr id="3" name="Content Placeholder 2">
            <a:extLst>
              <a:ext uri="{FF2B5EF4-FFF2-40B4-BE49-F238E27FC236}">
                <a16:creationId xmlns:a16="http://schemas.microsoft.com/office/drawing/2014/main" id="{B3B0397C-8C40-42F5-8173-9970B06691DB}"/>
              </a:ext>
            </a:extLst>
          </p:cNvPr>
          <p:cNvSpPr>
            <a:spLocks noGrp="1"/>
          </p:cNvSpPr>
          <p:nvPr>
            <p:ph idx="1"/>
          </p:nvPr>
        </p:nvSpPr>
        <p:spPr/>
        <p:txBody>
          <a:bodyPr>
            <a:normAutofit/>
          </a:bodyPr>
          <a:lstStyle/>
          <a:p>
            <a:r>
              <a:rPr lang="en-GB" sz="2400" dirty="0"/>
              <a:t>Head impulse, Nystagmus and Test of skew</a:t>
            </a:r>
          </a:p>
          <a:p>
            <a:r>
              <a:rPr lang="en-GB" sz="2400" dirty="0"/>
              <a:t>For acute vestibular syndrome – vertigo, nausea/vomiting, nystagmus</a:t>
            </a:r>
          </a:p>
          <a:p>
            <a:endParaRPr lang="en-GB" sz="2400" dirty="0"/>
          </a:p>
          <a:p>
            <a:r>
              <a:rPr lang="en-GB" sz="2400" dirty="0"/>
              <a:t>When patient has continuous (not intermittent) symptoms and is currently symptomatic with nystagmus</a:t>
            </a:r>
          </a:p>
          <a:p>
            <a:endParaRPr lang="en-GB" sz="2400" dirty="0"/>
          </a:p>
          <a:p>
            <a:r>
              <a:rPr lang="en-GB" sz="2400" dirty="0"/>
              <a:t>Differentiate central from peripheral causes of vertigo</a:t>
            </a:r>
          </a:p>
        </p:txBody>
      </p:sp>
    </p:spTree>
    <p:extLst>
      <p:ext uri="{BB962C8B-B14F-4D97-AF65-F5344CB8AC3E}">
        <p14:creationId xmlns:p14="http://schemas.microsoft.com/office/powerpoint/2010/main" val="2820554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E87D7-E6FC-4877-B62B-325BCFCA1F7D}"/>
              </a:ext>
            </a:extLst>
          </p:cNvPr>
          <p:cNvPicPr>
            <a:picLocks noChangeAspect="1"/>
          </p:cNvPicPr>
          <p:nvPr/>
        </p:nvPicPr>
        <p:blipFill>
          <a:blip r:embed="rId3"/>
          <a:stretch>
            <a:fillRect/>
          </a:stretch>
        </p:blipFill>
        <p:spPr>
          <a:xfrm>
            <a:off x="1299376" y="533179"/>
            <a:ext cx="5110302" cy="55785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4B2866A5-8D3D-4AD1-9CB6-26DEA9CED5D7}"/>
              </a:ext>
            </a:extLst>
          </p:cNvPr>
          <p:cNvSpPr txBox="1"/>
          <p:nvPr/>
        </p:nvSpPr>
        <p:spPr>
          <a:xfrm>
            <a:off x="6915704" y="1873188"/>
            <a:ext cx="3595456" cy="1015663"/>
          </a:xfrm>
          <a:prstGeom prst="rect">
            <a:avLst/>
          </a:prstGeom>
          <a:noFill/>
        </p:spPr>
        <p:txBody>
          <a:bodyPr wrap="square" rtlCol="0">
            <a:spAutoFit/>
          </a:bodyPr>
          <a:lstStyle/>
          <a:p>
            <a:r>
              <a:rPr lang="en-GB" sz="2000" dirty="0"/>
              <a:t>Normal/negative</a:t>
            </a:r>
          </a:p>
          <a:p>
            <a:endParaRPr lang="en-GB" sz="2000" dirty="0"/>
          </a:p>
          <a:p>
            <a:r>
              <a:rPr lang="en-GB" sz="2000" dirty="0"/>
              <a:t>Central cause of vertigo</a:t>
            </a:r>
          </a:p>
        </p:txBody>
      </p:sp>
      <p:sp>
        <p:nvSpPr>
          <p:cNvPr id="6" name="TextBox 5">
            <a:extLst>
              <a:ext uri="{FF2B5EF4-FFF2-40B4-BE49-F238E27FC236}">
                <a16:creationId xmlns:a16="http://schemas.microsoft.com/office/drawing/2014/main" id="{49F16EAC-A3A3-4966-87F9-8191BDD72D3F}"/>
              </a:ext>
            </a:extLst>
          </p:cNvPr>
          <p:cNvSpPr txBox="1"/>
          <p:nvPr/>
        </p:nvSpPr>
        <p:spPr>
          <a:xfrm>
            <a:off x="7013358" y="3932808"/>
            <a:ext cx="4147978" cy="1015663"/>
          </a:xfrm>
          <a:prstGeom prst="rect">
            <a:avLst/>
          </a:prstGeom>
          <a:noFill/>
        </p:spPr>
        <p:txBody>
          <a:bodyPr wrap="square" rtlCol="0">
            <a:spAutoFit/>
          </a:bodyPr>
          <a:lstStyle/>
          <a:p>
            <a:r>
              <a:rPr lang="en-GB" sz="2000" dirty="0"/>
              <a:t>Abnormal/positive (catch up saccade)</a:t>
            </a:r>
          </a:p>
          <a:p>
            <a:endParaRPr lang="en-GB" sz="2000" dirty="0"/>
          </a:p>
          <a:p>
            <a:r>
              <a:rPr lang="en-GB" sz="2000" dirty="0"/>
              <a:t>Peripheral cause of vertigo</a:t>
            </a:r>
          </a:p>
        </p:txBody>
      </p:sp>
      <p:sp>
        <p:nvSpPr>
          <p:cNvPr id="7" name="TextBox 6">
            <a:extLst>
              <a:ext uri="{FF2B5EF4-FFF2-40B4-BE49-F238E27FC236}">
                <a16:creationId xmlns:a16="http://schemas.microsoft.com/office/drawing/2014/main" id="{186E7DC6-9A4C-4655-A601-1279AB47E79D}"/>
              </a:ext>
            </a:extLst>
          </p:cNvPr>
          <p:cNvSpPr txBox="1"/>
          <p:nvPr/>
        </p:nvSpPr>
        <p:spPr>
          <a:xfrm>
            <a:off x="7013359" y="719091"/>
            <a:ext cx="3595456" cy="461665"/>
          </a:xfrm>
          <a:prstGeom prst="rect">
            <a:avLst/>
          </a:prstGeom>
          <a:noFill/>
        </p:spPr>
        <p:txBody>
          <a:bodyPr wrap="square" rtlCol="0">
            <a:spAutoFit/>
          </a:bodyPr>
          <a:lstStyle/>
          <a:p>
            <a:r>
              <a:rPr lang="en-GB" sz="2400" dirty="0"/>
              <a:t>Head impulse test</a:t>
            </a:r>
          </a:p>
        </p:txBody>
      </p:sp>
    </p:spTree>
    <p:extLst>
      <p:ext uri="{BB962C8B-B14F-4D97-AF65-F5344CB8AC3E}">
        <p14:creationId xmlns:p14="http://schemas.microsoft.com/office/powerpoint/2010/main" val="2711027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FB4CC8-1473-4BB2-9AC8-D9A78D35CE5C}"/>
              </a:ext>
            </a:extLst>
          </p:cNvPr>
          <p:cNvPicPr>
            <a:picLocks noChangeAspect="1"/>
          </p:cNvPicPr>
          <p:nvPr/>
        </p:nvPicPr>
        <p:blipFill>
          <a:blip r:embed="rId2"/>
          <a:stretch>
            <a:fillRect/>
          </a:stretch>
        </p:blipFill>
        <p:spPr>
          <a:xfrm>
            <a:off x="2137842" y="1282046"/>
            <a:ext cx="8324928" cy="4028191"/>
          </a:xfrm>
          <a:prstGeom prst="rect">
            <a:avLst/>
          </a:prstGeom>
          <a:ln>
            <a:solidFill>
              <a:schemeClr val="tx1"/>
            </a:solidFill>
          </a:ln>
        </p:spPr>
      </p:pic>
    </p:spTree>
    <p:extLst>
      <p:ext uri="{BB962C8B-B14F-4D97-AF65-F5344CB8AC3E}">
        <p14:creationId xmlns:p14="http://schemas.microsoft.com/office/powerpoint/2010/main" val="93481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9408-7421-46CF-A344-F61F76BACD69}"/>
              </a:ext>
            </a:extLst>
          </p:cNvPr>
          <p:cNvSpPr>
            <a:spLocks noGrp="1"/>
          </p:cNvSpPr>
          <p:nvPr>
            <p:ph type="title"/>
          </p:nvPr>
        </p:nvSpPr>
        <p:spPr/>
        <p:txBody>
          <a:bodyPr/>
          <a:lstStyle/>
          <a:p>
            <a:r>
              <a:rPr lang="en-GB" dirty="0"/>
              <a:t>Weakness</a:t>
            </a:r>
          </a:p>
        </p:txBody>
      </p:sp>
      <p:sp>
        <p:nvSpPr>
          <p:cNvPr id="4" name="TextBox 3">
            <a:extLst>
              <a:ext uri="{FF2B5EF4-FFF2-40B4-BE49-F238E27FC236}">
                <a16:creationId xmlns:a16="http://schemas.microsoft.com/office/drawing/2014/main" id="{C3E01D21-95F1-429D-BF34-1CDBFB7D5ABF}"/>
              </a:ext>
            </a:extLst>
          </p:cNvPr>
          <p:cNvSpPr txBox="1"/>
          <p:nvPr/>
        </p:nvSpPr>
        <p:spPr>
          <a:xfrm>
            <a:off x="475694" y="3059668"/>
            <a:ext cx="1725968" cy="369332"/>
          </a:xfrm>
          <a:prstGeom prst="rect">
            <a:avLst/>
          </a:prstGeom>
          <a:noFill/>
        </p:spPr>
        <p:txBody>
          <a:bodyPr wrap="square" rtlCol="0">
            <a:spAutoFit/>
          </a:bodyPr>
          <a:lstStyle/>
          <a:p>
            <a:r>
              <a:rPr lang="en-GB" dirty="0"/>
              <a:t>Motor cortex</a:t>
            </a:r>
          </a:p>
        </p:txBody>
      </p:sp>
      <p:sp>
        <p:nvSpPr>
          <p:cNvPr id="5" name="TextBox 4">
            <a:extLst>
              <a:ext uri="{FF2B5EF4-FFF2-40B4-BE49-F238E27FC236}">
                <a16:creationId xmlns:a16="http://schemas.microsoft.com/office/drawing/2014/main" id="{030F1310-8432-4DF5-9203-35AB373D75DA}"/>
              </a:ext>
            </a:extLst>
          </p:cNvPr>
          <p:cNvSpPr txBox="1"/>
          <p:nvPr/>
        </p:nvSpPr>
        <p:spPr>
          <a:xfrm>
            <a:off x="6660104" y="2965586"/>
            <a:ext cx="1287262" cy="646331"/>
          </a:xfrm>
          <a:prstGeom prst="rect">
            <a:avLst/>
          </a:prstGeom>
          <a:noFill/>
        </p:spPr>
        <p:txBody>
          <a:bodyPr wrap="square" rtlCol="0">
            <a:spAutoFit/>
          </a:bodyPr>
          <a:lstStyle/>
          <a:p>
            <a:pPr algn="ctr"/>
            <a:r>
              <a:rPr lang="en-GB" dirty="0"/>
              <a:t>Peripheral nerves</a:t>
            </a:r>
          </a:p>
        </p:txBody>
      </p:sp>
      <p:sp>
        <p:nvSpPr>
          <p:cNvPr id="6" name="TextBox 5">
            <a:extLst>
              <a:ext uri="{FF2B5EF4-FFF2-40B4-BE49-F238E27FC236}">
                <a16:creationId xmlns:a16="http://schemas.microsoft.com/office/drawing/2014/main" id="{48A4CB1B-1B3A-40EE-BFC8-9203F1ACC042}"/>
              </a:ext>
            </a:extLst>
          </p:cNvPr>
          <p:cNvSpPr txBox="1"/>
          <p:nvPr/>
        </p:nvSpPr>
        <p:spPr>
          <a:xfrm>
            <a:off x="5000348" y="3059668"/>
            <a:ext cx="1287262" cy="369332"/>
          </a:xfrm>
          <a:prstGeom prst="rect">
            <a:avLst/>
          </a:prstGeom>
          <a:noFill/>
        </p:spPr>
        <p:txBody>
          <a:bodyPr wrap="square" rtlCol="0">
            <a:spAutoFit/>
          </a:bodyPr>
          <a:lstStyle/>
          <a:p>
            <a:r>
              <a:rPr lang="en-GB" dirty="0"/>
              <a:t>Spinal roots</a:t>
            </a:r>
          </a:p>
        </p:txBody>
      </p:sp>
      <p:sp>
        <p:nvSpPr>
          <p:cNvPr id="7" name="TextBox 6">
            <a:extLst>
              <a:ext uri="{FF2B5EF4-FFF2-40B4-BE49-F238E27FC236}">
                <a16:creationId xmlns:a16="http://schemas.microsoft.com/office/drawing/2014/main" id="{0CABFA57-02CE-4E48-A404-F1C5D3010CAA}"/>
              </a:ext>
            </a:extLst>
          </p:cNvPr>
          <p:cNvSpPr txBox="1"/>
          <p:nvPr/>
        </p:nvSpPr>
        <p:spPr>
          <a:xfrm>
            <a:off x="3601005" y="2966507"/>
            <a:ext cx="1287262" cy="646331"/>
          </a:xfrm>
          <a:prstGeom prst="rect">
            <a:avLst/>
          </a:prstGeom>
          <a:noFill/>
        </p:spPr>
        <p:txBody>
          <a:bodyPr wrap="square" rtlCol="0">
            <a:spAutoFit/>
          </a:bodyPr>
          <a:lstStyle/>
          <a:p>
            <a:pPr algn="ctr"/>
            <a:r>
              <a:rPr lang="en-GB" dirty="0"/>
              <a:t>Anterior horn cells</a:t>
            </a:r>
          </a:p>
        </p:txBody>
      </p:sp>
      <p:sp>
        <p:nvSpPr>
          <p:cNvPr id="8" name="TextBox 7">
            <a:extLst>
              <a:ext uri="{FF2B5EF4-FFF2-40B4-BE49-F238E27FC236}">
                <a16:creationId xmlns:a16="http://schemas.microsoft.com/office/drawing/2014/main" id="{B04C48BA-3E9D-4298-A656-0AF540864E1D}"/>
              </a:ext>
            </a:extLst>
          </p:cNvPr>
          <p:cNvSpPr txBox="1"/>
          <p:nvPr/>
        </p:nvSpPr>
        <p:spPr>
          <a:xfrm>
            <a:off x="2096610" y="2967121"/>
            <a:ext cx="1504395" cy="646331"/>
          </a:xfrm>
          <a:prstGeom prst="rect">
            <a:avLst/>
          </a:prstGeom>
          <a:noFill/>
        </p:spPr>
        <p:txBody>
          <a:bodyPr wrap="square" rtlCol="0">
            <a:spAutoFit/>
          </a:bodyPr>
          <a:lstStyle/>
          <a:p>
            <a:pPr algn="ctr"/>
            <a:r>
              <a:rPr lang="en-GB" dirty="0"/>
              <a:t>Corticospinal tracts</a:t>
            </a:r>
          </a:p>
        </p:txBody>
      </p:sp>
      <p:sp>
        <p:nvSpPr>
          <p:cNvPr id="9" name="TextBox 8">
            <a:extLst>
              <a:ext uri="{FF2B5EF4-FFF2-40B4-BE49-F238E27FC236}">
                <a16:creationId xmlns:a16="http://schemas.microsoft.com/office/drawing/2014/main" id="{0A10879E-6684-4150-92CA-368999316400}"/>
              </a:ext>
            </a:extLst>
          </p:cNvPr>
          <p:cNvSpPr txBox="1"/>
          <p:nvPr/>
        </p:nvSpPr>
        <p:spPr>
          <a:xfrm>
            <a:off x="8185213" y="2965585"/>
            <a:ext cx="1633490" cy="646331"/>
          </a:xfrm>
          <a:prstGeom prst="rect">
            <a:avLst/>
          </a:prstGeom>
          <a:noFill/>
        </p:spPr>
        <p:txBody>
          <a:bodyPr wrap="square" rtlCol="0">
            <a:spAutoFit/>
          </a:bodyPr>
          <a:lstStyle/>
          <a:p>
            <a:pPr algn="ctr"/>
            <a:r>
              <a:rPr lang="en-GB" dirty="0"/>
              <a:t>Neuromuscular junction</a:t>
            </a:r>
          </a:p>
        </p:txBody>
      </p:sp>
      <p:sp>
        <p:nvSpPr>
          <p:cNvPr id="10" name="TextBox 9">
            <a:extLst>
              <a:ext uri="{FF2B5EF4-FFF2-40B4-BE49-F238E27FC236}">
                <a16:creationId xmlns:a16="http://schemas.microsoft.com/office/drawing/2014/main" id="{667BA09C-02DE-4733-A69D-339D8E27C28C}"/>
              </a:ext>
            </a:extLst>
          </p:cNvPr>
          <p:cNvSpPr txBox="1"/>
          <p:nvPr/>
        </p:nvSpPr>
        <p:spPr>
          <a:xfrm>
            <a:off x="9935592" y="3021029"/>
            <a:ext cx="1532878" cy="369332"/>
          </a:xfrm>
          <a:prstGeom prst="rect">
            <a:avLst/>
          </a:prstGeom>
          <a:noFill/>
        </p:spPr>
        <p:txBody>
          <a:bodyPr wrap="square" rtlCol="0">
            <a:spAutoFit/>
          </a:bodyPr>
          <a:lstStyle/>
          <a:p>
            <a:pPr algn="ctr"/>
            <a:r>
              <a:rPr lang="en-GB" dirty="0"/>
              <a:t>Muscle fibre</a:t>
            </a:r>
          </a:p>
        </p:txBody>
      </p:sp>
      <p:sp>
        <p:nvSpPr>
          <p:cNvPr id="11" name="TextBox 10">
            <a:extLst>
              <a:ext uri="{FF2B5EF4-FFF2-40B4-BE49-F238E27FC236}">
                <a16:creationId xmlns:a16="http://schemas.microsoft.com/office/drawing/2014/main" id="{1D74C2C1-7057-4C2F-B358-A4A320B71E44}"/>
              </a:ext>
            </a:extLst>
          </p:cNvPr>
          <p:cNvSpPr txBox="1"/>
          <p:nvPr/>
        </p:nvSpPr>
        <p:spPr>
          <a:xfrm>
            <a:off x="710214" y="4172505"/>
            <a:ext cx="976543" cy="646331"/>
          </a:xfrm>
          <a:prstGeom prst="rect">
            <a:avLst/>
          </a:prstGeom>
          <a:noFill/>
        </p:spPr>
        <p:txBody>
          <a:bodyPr wrap="square" rtlCol="0">
            <a:spAutoFit/>
          </a:bodyPr>
          <a:lstStyle/>
          <a:p>
            <a:pPr algn="ctr"/>
            <a:r>
              <a:rPr lang="en-GB" dirty="0"/>
              <a:t>Stroke</a:t>
            </a:r>
          </a:p>
          <a:p>
            <a:pPr algn="ctr"/>
            <a:r>
              <a:rPr lang="en-GB" dirty="0"/>
              <a:t>MS</a:t>
            </a:r>
          </a:p>
        </p:txBody>
      </p:sp>
      <p:sp>
        <p:nvSpPr>
          <p:cNvPr id="13" name="TextBox 12">
            <a:extLst>
              <a:ext uri="{FF2B5EF4-FFF2-40B4-BE49-F238E27FC236}">
                <a16:creationId xmlns:a16="http://schemas.microsoft.com/office/drawing/2014/main" id="{23E23783-4658-405F-B938-0BAA4E4FE706}"/>
              </a:ext>
            </a:extLst>
          </p:cNvPr>
          <p:cNvSpPr txBox="1"/>
          <p:nvPr/>
        </p:nvSpPr>
        <p:spPr>
          <a:xfrm>
            <a:off x="2130641" y="4166824"/>
            <a:ext cx="1417837" cy="1631216"/>
          </a:xfrm>
          <a:prstGeom prst="rect">
            <a:avLst/>
          </a:prstGeom>
          <a:noFill/>
        </p:spPr>
        <p:txBody>
          <a:bodyPr wrap="square" rtlCol="0">
            <a:spAutoFit/>
          </a:bodyPr>
          <a:lstStyle/>
          <a:p>
            <a:pPr algn="ctr"/>
            <a:r>
              <a:rPr lang="en-GB" dirty="0"/>
              <a:t>Spinal cord lesion: </a:t>
            </a:r>
            <a:r>
              <a:rPr lang="en-GB" sz="1600" dirty="0"/>
              <a:t>compression, stroke, transverse myelitis</a:t>
            </a:r>
            <a:endParaRPr lang="en-GB" dirty="0"/>
          </a:p>
        </p:txBody>
      </p:sp>
      <p:sp>
        <p:nvSpPr>
          <p:cNvPr id="14" name="TextBox 13">
            <a:extLst>
              <a:ext uri="{FF2B5EF4-FFF2-40B4-BE49-F238E27FC236}">
                <a16:creationId xmlns:a16="http://schemas.microsoft.com/office/drawing/2014/main" id="{94307DD9-8A32-4B9D-9CC3-EF0F1EA48534}"/>
              </a:ext>
            </a:extLst>
          </p:cNvPr>
          <p:cNvSpPr txBox="1"/>
          <p:nvPr/>
        </p:nvSpPr>
        <p:spPr>
          <a:xfrm>
            <a:off x="3548478" y="4212777"/>
            <a:ext cx="1399343" cy="615553"/>
          </a:xfrm>
          <a:prstGeom prst="rect">
            <a:avLst/>
          </a:prstGeom>
          <a:noFill/>
        </p:spPr>
        <p:txBody>
          <a:bodyPr wrap="square" rtlCol="0">
            <a:spAutoFit/>
          </a:bodyPr>
          <a:lstStyle/>
          <a:p>
            <a:pPr algn="ctr"/>
            <a:r>
              <a:rPr lang="en-GB" dirty="0"/>
              <a:t>MND</a:t>
            </a:r>
          </a:p>
          <a:p>
            <a:pPr algn="ctr"/>
            <a:r>
              <a:rPr lang="en-GB" sz="1600" dirty="0"/>
              <a:t>Poliomyelitis</a:t>
            </a:r>
          </a:p>
        </p:txBody>
      </p:sp>
      <p:sp>
        <p:nvSpPr>
          <p:cNvPr id="15" name="TextBox 14">
            <a:extLst>
              <a:ext uri="{FF2B5EF4-FFF2-40B4-BE49-F238E27FC236}">
                <a16:creationId xmlns:a16="http://schemas.microsoft.com/office/drawing/2014/main" id="{F65A73EF-1C83-4533-9053-4B3F02F65601}"/>
              </a:ext>
            </a:extLst>
          </p:cNvPr>
          <p:cNvSpPr txBox="1"/>
          <p:nvPr/>
        </p:nvSpPr>
        <p:spPr>
          <a:xfrm>
            <a:off x="5000348" y="4172505"/>
            <a:ext cx="1399343" cy="892552"/>
          </a:xfrm>
          <a:prstGeom prst="rect">
            <a:avLst/>
          </a:prstGeom>
          <a:noFill/>
        </p:spPr>
        <p:txBody>
          <a:bodyPr wrap="square" rtlCol="0">
            <a:spAutoFit/>
          </a:bodyPr>
          <a:lstStyle/>
          <a:p>
            <a:pPr algn="ctr"/>
            <a:r>
              <a:rPr lang="en-GB" dirty="0"/>
              <a:t>Disc prolapse</a:t>
            </a:r>
          </a:p>
          <a:p>
            <a:pPr algn="ctr"/>
            <a:r>
              <a:rPr lang="en-GB" sz="1600" dirty="0"/>
              <a:t>Degeneration</a:t>
            </a:r>
          </a:p>
        </p:txBody>
      </p:sp>
      <p:sp>
        <p:nvSpPr>
          <p:cNvPr id="16" name="TextBox 15">
            <a:extLst>
              <a:ext uri="{FF2B5EF4-FFF2-40B4-BE49-F238E27FC236}">
                <a16:creationId xmlns:a16="http://schemas.microsoft.com/office/drawing/2014/main" id="{14ED8FD6-B37A-4E5F-8023-289296D1BA1D}"/>
              </a:ext>
            </a:extLst>
          </p:cNvPr>
          <p:cNvSpPr txBox="1"/>
          <p:nvPr/>
        </p:nvSpPr>
        <p:spPr>
          <a:xfrm>
            <a:off x="6475523" y="4145498"/>
            <a:ext cx="1732995" cy="1200329"/>
          </a:xfrm>
          <a:prstGeom prst="rect">
            <a:avLst/>
          </a:prstGeom>
          <a:noFill/>
        </p:spPr>
        <p:txBody>
          <a:bodyPr wrap="square" rtlCol="0">
            <a:spAutoFit/>
          </a:bodyPr>
          <a:lstStyle/>
          <a:p>
            <a:pPr algn="ctr"/>
            <a:r>
              <a:rPr lang="en-GB" dirty="0"/>
              <a:t>Trauma</a:t>
            </a:r>
          </a:p>
          <a:p>
            <a:pPr algn="ctr"/>
            <a:r>
              <a:rPr lang="en-GB" dirty="0"/>
              <a:t>Compression</a:t>
            </a:r>
          </a:p>
          <a:p>
            <a:pPr algn="ctr"/>
            <a:r>
              <a:rPr lang="en-GB" dirty="0"/>
              <a:t>Polyneuropathy</a:t>
            </a:r>
          </a:p>
          <a:p>
            <a:pPr algn="ctr"/>
            <a:r>
              <a:rPr lang="en-GB" dirty="0"/>
              <a:t>Guillain-Barré</a:t>
            </a:r>
          </a:p>
        </p:txBody>
      </p:sp>
      <p:sp>
        <p:nvSpPr>
          <p:cNvPr id="17" name="TextBox 16">
            <a:extLst>
              <a:ext uri="{FF2B5EF4-FFF2-40B4-BE49-F238E27FC236}">
                <a16:creationId xmlns:a16="http://schemas.microsoft.com/office/drawing/2014/main" id="{B143ADE5-D103-4687-B6B3-192CE8950830}"/>
              </a:ext>
            </a:extLst>
          </p:cNvPr>
          <p:cNvSpPr txBox="1"/>
          <p:nvPr/>
        </p:nvSpPr>
        <p:spPr>
          <a:xfrm>
            <a:off x="8313939" y="4151648"/>
            <a:ext cx="1399343" cy="646331"/>
          </a:xfrm>
          <a:prstGeom prst="rect">
            <a:avLst/>
          </a:prstGeom>
          <a:noFill/>
        </p:spPr>
        <p:txBody>
          <a:bodyPr wrap="square" rtlCol="0">
            <a:spAutoFit/>
          </a:bodyPr>
          <a:lstStyle/>
          <a:p>
            <a:pPr algn="ctr"/>
            <a:r>
              <a:rPr lang="en-GB" dirty="0"/>
              <a:t>Myasthenia gravis</a:t>
            </a:r>
          </a:p>
        </p:txBody>
      </p:sp>
      <p:sp>
        <p:nvSpPr>
          <p:cNvPr id="18" name="TextBox 17">
            <a:extLst>
              <a:ext uri="{FF2B5EF4-FFF2-40B4-BE49-F238E27FC236}">
                <a16:creationId xmlns:a16="http://schemas.microsoft.com/office/drawing/2014/main" id="{8E1C0E20-22D7-41DB-A7CA-AEA01B154A4F}"/>
              </a:ext>
            </a:extLst>
          </p:cNvPr>
          <p:cNvSpPr txBox="1"/>
          <p:nvPr/>
        </p:nvSpPr>
        <p:spPr>
          <a:xfrm>
            <a:off x="9818703" y="4145498"/>
            <a:ext cx="1766656" cy="1415772"/>
          </a:xfrm>
          <a:prstGeom prst="rect">
            <a:avLst/>
          </a:prstGeom>
          <a:noFill/>
        </p:spPr>
        <p:txBody>
          <a:bodyPr wrap="square" rtlCol="0">
            <a:spAutoFit/>
          </a:bodyPr>
          <a:lstStyle/>
          <a:p>
            <a:pPr algn="ctr"/>
            <a:r>
              <a:rPr lang="en-GB" dirty="0"/>
              <a:t>Polymyositis</a:t>
            </a:r>
          </a:p>
          <a:p>
            <a:pPr algn="ctr"/>
            <a:r>
              <a:rPr lang="en-GB" dirty="0"/>
              <a:t>Dermatomyositis</a:t>
            </a:r>
          </a:p>
          <a:p>
            <a:pPr algn="ctr"/>
            <a:r>
              <a:rPr lang="en-GB" sz="1600" dirty="0"/>
              <a:t>Muscular dystrophy</a:t>
            </a:r>
          </a:p>
          <a:p>
            <a:pPr algn="ctr"/>
            <a:r>
              <a:rPr lang="en-GB" sz="1600" dirty="0"/>
              <a:t>Drugs/toxins</a:t>
            </a:r>
          </a:p>
        </p:txBody>
      </p:sp>
      <p:sp>
        <p:nvSpPr>
          <p:cNvPr id="3" name="Left Brace 2">
            <a:extLst>
              <a:ext uri="{FF2B5EF4-FFF2-40B4-BE49-F238E27FC236}">
                <a16:creationId xmlns:a16="http://schemas.microsoft.com/office/drawing/2014/main" id="{3D5E676F-287D-4853-978A-80CAD493B53C}"/>
              </a:ext>
            </a:extLst>
          </p:cNvPr>
          <p:cNvSpPr/>
          <p:nvPr/>
        </p:nvSpPr>
        <p:spPr>
          <a:xfrm rot="5400000">
            <a:off x="1882066" y="1474072"/>
            <a:ext cx="299251" cy="2386984"/>
          </a:xfrm>
          <a:prstGeom prst="leftBrace">
            <a:avLst>
              <a:gd name="adj1" fmla="val 32066"/>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19" name="Left Brace 18">
            <a:extLst>
              <a:ext uri="{FF2B5EF4-FFF2-40B4-BE49-F238E27FC236}">
                <a16:creationId xmlns:a16="http://schemas.microsoft.com/office/drawing/2014/main" id="{921CD9B9-C1C1-4E58-AE10-7682D541F572}"/>
              </a:ext>
            </a:extLst>
          </p:cNvPr>
          <p:cNvSpPr/>
          <p:nvPr/>
        </p:nvSpPr>
        <p:spPr>
          <a:xfrm rot="5400000">
            <a:off x="5726749" y="1226188"/>
            <a:ext cx="418311" cy="2971650"/>
          </a:xfrm>
          <a:prstGeom prst="leftBrace">
            <a:avLst>
              <a:gd name="adj1" fmla="val 32066"/>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ED815A0E-F5B3-4522-AED0-38038E44C291}"/>
              </a:ext>
            </a:extLst>
          </p:cNvPr>
          <p:cNvSpPr txBox="1"/>
          <p:nvPr/>
        </p:nvSpPr>
        <p:spPr>
          <a:xfrm>
            <a:off x="1499031" y="2028401"/>
            <a:ext cx="1065320" cy="369332"/>
          </a:xfrm>
          <a:prstGeom prst="rect">
            <a:avLst/>
          </a:prstGeom>
          <a:noFill/>
        </p:spPr>
        <p:txBody>
          <a:bodyPr wrap="square" rtlCol="0">
            <a:spAutoFit/>
          </a:bodyPr>
          <a:lstStyle/>
          <a:p>
            <a:pPr algn="ctr"/>
            <a:r>
              <a:rPr lang="en-GB" b="1" dirty="0"/>
              <a:t>UMN</a:t>
            </a:r>
          </a:p>
        </p:txBody>
      </p:sp>
      <p:sp>
        <p:nvSpPr>
          <p:cNvPr id="21" name="TextBox 20">
            <a:extLst>
              <a:ext uri="{FF2B5EF4-FFF2-40B4-BE49-F238E27FC236}">
                <a16:creationId xmlns:a16="http://schemas.microsoft.com/office/drawing/2014/main" id="{E5F206DC-8205-4452-8294-1E6CDCEAC763}"/>
              </a:ext>
            </a:extLst>
          </p:cNvPr>
          <p:cNvSpPr txBox="1"/>
          <p:nvPr/>
        </p:nvSpPr>
        <p:spPr>
          <a:xfrm>
            <a:off x="5386898" y="2062440"/>
            <a:ext cx="1065320" cy="369332"/>
          </a:xfrm>
          <a:prstGeom prst="rect">
            <a:avLst/>
          </a:prstGeom>
          <a:noFill/>
        </p:spPr>
        <p:txBody>
          <a:bodyPr wrap="square" rtlCol="0">
            <a:spAutoFit/>
          </a:bodyPr>
          <a:lstStyle/>
          <a:p>
            <a:pPr algn="ctr"/>
            <a:r>
              <a:rPr lang="en-GB" b="1" dirty="0"/>
              <a:t>LMN</a:t>
            </a:r>
          </a:p>
        </p:txBody>
      </p:sp>
    </p:spTree>
    <p:extLst>
      <p:ext uri="{BB962C8B-B14F-4D97-AF65-F5344CB8AC3E}">
        <p14:creationId xmlns:p14="http://schemas.microsoft.com/office/powerpoint/2010/main" val="4707123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ADD7-0CC2-48D9-A288-EFB4F6A2BCF4}"/>
              </a:ext>
            </a:extLst>
          </p:cNvPr>
          <p:cNvSpPr>
            <a:spLocks noGrp="1"/>
          </p:cNvSpPr>
          <p:nvPr>
            <p:ph type="title"/>
          </p:nvPr>
        </p:nvSpPr>
        <p:spPr/>
        <p:txBody>
          <a:bodyPr/>
          <a:lstStyle/>
          <a:p>
            <a:r>
              <a:rPr lang="en-GB" dirty="0">
                <a:cs typeface="Calibri" panose="020F0502020204030204" pitchFamily="34" charset="0"/>
              </a:rPr>
              <a:t>Nystagmus</a:t>
            </a:r>
          </a:p>
        </p:txBody>
      </p:sp>
      <p:sp>
        <p:nvSpPr>
          <p:cNvPr id="3" name="Content Placeholder 2">
            <a:extLst>
              <a:ext uri="{FF2B5EF4-FFF2-40B4-BE49-F238E27FC236}">
                <a16:creationId xmlns:a16="http://schemas.microsoft.com/office/drawing/2014/main" id="{5859F310-B65E-47FC-9283-E7456FF04911}"/>
              </a:ext>
            </a:extLst>
          </p:cNvPr>
          <p:cNvSpPr>
            <a:spLocks noGrp="1"/>
          </p:cNvSpPr>
          <p:nvPr>
            <p:ph idx="1"/>
          </p:nvPr>
        </p:nvSpPr>
        <p:spPr>
          <a:xfrm>
            <a:off x="838200" y="1863332"/>
            <a:ext cx="10515600" cy="4351338"/>
          </a:xfrm>
        </p:spPr>
        <p:txBody>
          <a:bodyPr/>
          <a:lstStyle/>
          <a:p>
            <a:r>
              <a:rPr lang="en-GB" dirty="0"/>
              <a:t>In a peripheral disorder:</a:t>
            </a:r>
          </a:p>
          <a:p>
            <a:pPr lvl="1"/>
            <a:r>
              <a:rPr lang="en-GB" dirty="0"/>
              <a:t>Unidirectional</a:t>
            </a:r>
          </a:p>
          <a:p>
            <a:pPr lvl="1"/>
            <a:r>
              <a:rPr lang="en-GB" dirty="0"/>
              <a:t>Slow phase towards dysfunctional side</a:t>
            </a:r>
          </a:p>
          <a:p>
            <a:pPr lvl="1"/>
            <a:r>
              <a:rPr lang="en-GB" dirty="0"/>
              <a:t>Suppressed by visual fixation</a:t>
            </a:r>
          </a:p>
          <a:p>
            <a:pPr lvl="1"/>
            <a:r>
              <a:rPr lang="en-GB" dirty="0"/>
              <a:t>Improves over a few days due to brainstem plasticity</a:t>
            </a:r>
          </a:p>
          <a:p>
            <a:endParaRPr lang="en-GB" dirty="0"/>
          </a:p>
        </p:txBody>
      </p:sp>
    </p:spTree>
    <p:extLst>
      <p:ext uri="{BB962C8B-B14F-4D97-AF65-F5344CB8AC3E}">
        <p14:creationId xmlns:p14="http://schemas.microsoft.com/office/powerpoint/2010/main" val="42239551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EE84-C415-4DA6-8942-2DA37B0D73F0}"/>
              </a:ext>
            </a:extLst>
          </p:cNvPr>
          <p:cNvSpPr>
            <a:spLocks noGrp="1"/>
          </p:cNvSpPr>
          <p:nvPr>
            <p:ph type="title"/>
          </p:nvPr>
        </p:nvSpPr>
        <p:spPr/>
        <p:txBody>
          <a:bodyPr/>
          <a:lstStyle/>
          <a:p>
            <a:r>
              <a:rPr lang="en-GB" dirty="0"/>
              <a:t>Skew</a:t>
            </a:r>
          </a:p>
        </p:txBody>
      </p:sp>
      <p:pic>
        <p:nvPicPr>
          <p:cNvPr id="4" name="Content Placeholder 3">
            <a:extLst>
              <a:ext uri="{FF2B5EF4-FFF2-40B4-BE49-F238E27FC236}">
                <a16:creationId xmlns:a16="http://schemas.microsoft.com/office/drawing/2014/main" id="{D1F35C7B-8A0F-4239-B42E-74E5D5F7BFCD}"/>
              </a:ext>
            </a:extLst>
          </p:cNvPr>
          <p:cNvPicPr>
            <a:picLocks noGrp="1" noChangeAspect="1"/>
          </p:cNvPicPr>
          <p:nvPr>
            <p:ph idx="1"/>
          </p:nvPr>
        </p:nvPicPr>
        <p:blipFill>
          <a:blip r:embed="rId2"/>
          <a:stretch>
            <a:fillRect/>
          </a:stretch>
        </p:blipFill>
        <p:spPr>
          <a:xfrm>
            <a:off x="1097280" y="2755769"/>
            <a:ext cx="6697986" cy="1872792"/>
          </a:xfrm>
          <a:prstGeom prst="rect">
            <a:avLst/>
          </a:prstGeom>
        </p:spPr>
      </p:pic>
      <p:sp>
        <p:nvSpPr>
          <p:cNvPr id="5" name="TextBox 4">
            <a:extLst>
              <a:ext uri="{FF2B5EF4-FFF2-40B4-BE49-F238E27FC236}">
                <a16:creationId xmlns:a16="http://schemas.microsoft.com/office/drawing/2014/main" id="{F563A6DE-651E-42BE-8171-71D8EF4D6D87}"/>
              </a:ext>
            </a:extLst>
          </p:cNvPr>
          <p:cNvSpPr txBox="1"/>
          <p:nvPr/>
        </p:nvSpPr>
        <p:spPr>
          <a:xfrm>
            <a:off x="8559538" y="3239992"/>
            <a:ext cx="2535182" cy="707886"/>
          </a:xfrm>
          <a:prstGeom prst="rect">
            <a:avLst/>
          </a:prstGeom>
          <a:noFill/>
        </p:spPr>
        <p:txBody>
          <a:bodyPr wrap="square" rtlCol="0">
            <a:spAutoFit/>
          </a:bodyPr>
          <a:lstStyle/>
          <a:p>
            <a:r>
              <a:rPr lang="en-GB" sz="2000" dirty="0"/>
              <a:t>Vertical skew suggests a central cause</a:t>
            </a:r>
          </a:p>
        </p:txBody>
      </p:sp>
    </p:spTree>
    <p:extLst>
      <p:ext uri="{BB962C8B-B14F-4D97-AF65-F5344CB8AC3E}">
        <p14:creationId xmlns:p14="http://schemas.microsoft.com/office/powerpoint/2010/main" val="2604722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6DB2C-E1E5-4EA6-9989-29328BAC80D1}"/>
              </a:ext>
            </a:extLst>
          </p:cNvPr>
          <p:cNvSpPr>
            <a:spLocks noGrp="1"/>
          </p:cNvSpPr>
          <p:nvPr>
            <p:ph type="title"/>
          </p:nvPr>
        </p:nvSpPr>
        <p:spPr/>
        <p:txBody>
          <a:bodyPr/>
          <a:lstStyle/>
          <a:p>
            <a:r>
              <a:rPr lang="en-GB" dirty="0" err="1"/>
              <a:t>HiNTs</a:t>
            </a:r>
            <a:r>
              <a:rPr lang="en-GB" dirty="0"/>
              <a:t> summary</a:t>
            </a:r>
          </a:p>
        </p:txBody>
      </p:sp>
      <p:graphicFrame>
        <p:nvGraphicFramePr>
          <p:cNvPr id="4" name="Table 4">
            <a:extLst>
              <a:ext uri="{FF2B5EF4-FFF2-40B4-BE49-F238E27FC236}">
                <a16:creationId xmlns:a16="http://schemas.microsoft.com/office/drawing/2014/main" id="{9769A026-C755-456B-BB40-36A64BF4E2F1}"/>
              </a:ext>
            </a:extLst>
          </p:cNvPr>
          <p:cNvGraphicFramePr>
            <a:graphicFrameLocks noGrp="1"/>
          </p:cNvGraphicFramePr>
          <p:nvPr>
            <p:ph idx="1"/>
          </p:nvPr>
        </p:nvGraphicFramePr>
        <p:xfrm>
          <a:off x="1097280" y="2226386"/>
          <a:ext cx="10177494" cy="2405228"/>
        </p:xfrm>
        <a:graphic>
          <a:graphicData uri="http://schemas.openxmlformats.org/drawingml/2006/table">
            <a:tbl>
              <a:tblPr firstRow="1" bandRow="1">
                <a:tableStyleId>{5C22544A-7EE6-4342-B048-85BDC9FD1C3A}</a:tableStyleId>
              </a:tblPr>
              <a:tblGrid>
                <a:gridCol w="3392498">
                  <a:extLst>
                    <a:ext uri="{9D8B030D-6E8A-4147-A177-3AD203B41FA5}">
                      <a16:colId xmlns:a16="http://schemas.microsoft.com/office/drawing/2014/main" val="2827956931"/>
                    </a:ext>
                  </a:extLst>
                </a:gridCol>
                <a:gridCol w="3392498">
                  <a:extLst>
                    <a:ext uri="{9D8B030D-6E8A-4147-A177-3AD203B41FA5}">
                      <a16:colId xmlns:a16="http://schemas.microsoft.com/office/drawing/2014/main" val="354373539"/>
                    </a:ext>
                  </a:extLst>
                </a:gridCol>
                <a:gridCol w="3392498">
                  <a:extLst>
                    <a:ext uri="{9D8B030D-6E8A-4147-A177-3AD203B41FA5}">
                      <a16:colId xmlns:a16="http://schemas.microsoft.com/office/drawing/2014/main" val="3507402023"/>
                    </a:ext>
                  </a:extLst>
                </a:gridCol>
              </a:tblGrid>
              <a:tr h="601307">
                <a:tc>
                  <a:txBody>
                    <a:bodyPr/>
                    <a:lstStyle/>
                    <a:p>
                      <a:endParaRPr lang="en-GB" sz="2400" dirty="0"/>
                    </a:p>
                  </a:txBody>
                  <a:tcPr/>
                </a:tc>
                <a:tc>
                  <a:txBody>
                    <a:bodyPr/>
                    <a:lstStyle/>
                    <a:p>
                      <a:r>
                        <a:rPr lang="en-GB" sz="2400" dirty="0"/>
                        <a:t>Central</a:t>
                      </a:r>
                    </a:p>
                  </a:txBody>
                  <a:tcPr/>
                </a:tc>
                <a:tc>
                  <a:txBody>
                    <a:bodyPr/>
                    <a:lstStyle/>
                    <a:p>
                      <a:r>
                        <a:rPr lang="en-GB" sz="2400" dirty="0"/>
                        <a:t>Peripheral</a:t>
                      </a:r>
                    </a:p>
                  </a:txBody>
                  <a:tcPr/>
                </a:tc>
                <a:extLst>
                  <a:ext uri="{0D108BD9-81ED-4DB2-BD59-A6C34878D82A}">
                    <a16:rowId xmlns:a16="http://schemas.microsoft.com/office/drawing/2014/main" val="1625794933"/>
                  </a:ext>
                </a:extLst>
              </a:tr>
              <a:tr h="601307">
                <a:tc>
                  <a:txBody>
                    <a:bodyPr/>
                    <a:lstStyle/>
                    <a:p>
                      <a:r>
                        <a:rPr lang="en-GB" sz="2400" b="1" dirty="0"/>
                        <a:t>Head impulse test</a:t>
                      </a:r>
                    </a:p>
                  </a:txBody>
                  <a:tcPr/>
                </a:tc>
                <a:tc>
                  <a:txBody>
                    <a:bodyPr/>
                    <a:lstStyle/>
                    <a:p>
                      <a:r>
                        <a:rPr lang="en-GB" sz="2400" dirty="0"/>
                        <a:t>No saccade</a:t>
                      </a:r>
                    </a:p>
                  </a:txBody>
                  <a:tcPr/>
                </a:tc>
                <a:tc>
                  <a:txBody>
                    <a:bodyPr/>
                    <a:lstStyle/>
                    <a:p>
                      <a:r>
                        <a:rPr lang="en-GB" sz="2400" dirty="0"/>
                        <a:t>Corrective saccade</a:t>
                      </a:r>
                    </a:p>
                  </a:txBody>
                  <a:tcPr/>
                </a:tc>
                <a:extLst>
                  <a:ext uri="{0D108BD9-81ED-4DB2-BD59-A6C34878D82A}">
                    <a16:rowId xmlns:a16="http://schemas.microsoft.com/office/drawing/2014/main" val="3480678160"/>
                  </a:ext>
                </a:extLst>
              </a:tr>
              <a:tr h="601307">
                <a:tc>
                  <a:txBody>
                    <a:bodyPr/>
                    <a:lstStyle/>
                    <a:p>
                      <a:r>
                        <a:rPr lang="en-GB" sz="2400" b="1" dirty="0"/>
                        <a:t>Nystagmus</a:t>
                      </a:r>
                    </a:p>
                  </a:txBody>
                  <a:tcPr/>
                </a:tc>
                <a:tc>
                  <a:txBody>
                    <a:bodyPr/>
                    <a:lstStyle/>
                    <a:p>
                      <a:r>
                        <a:rPr lang="en-GB" sz="2400" dirty="0"/>
                        <a:t>Bidirectional</a:t>
                      </a:r>
                    </a:p>
                  </a:txBody>
                  <a:tcPr/>
                </a:tc>
                <a:tc>
                  <a:txBody>
                    <a:bodyPr/>
                    <a:lstStyle/>
                    <a:p>
                      <a:r>
                        <a:rPr lang="en-GB" sz="2400" dirty="0"/>
                        <a:t>Unidirectional</a:t>
                      </a:r>
                    </a:p>
                  </a:txBody>
                  <a:tcPr/>
                </a:tc>
                <a:extLst>
                  <a:ext uri="{0D108BD9-81ED-4DB2-BD59-A6C34878D82A}">
                    <a16:rowId xmlns:a16="http://schemas.microsoft.com/office/drawing/2014/main" val="1828258851"/>
                  </a:ext>
                </a:extLst>
              </a:tr>
              <a:tr h="601307">
                <a:tc>
                  <a:txBody>
                    <a:bodyPr/>
                    <a:lstStyle/>
                    <a:p>
                      <a:r>
                        <a:rPr lang="en-GB" sz="2400" b="1" dirty="0"/>
                        <a:t>Test of skew</a:t>
                      </a:r>
                    </a:p>
                  </a:txBody>
                  <a:tcPr/>
                </a:tc>
                <a:tc>
                  <a:txBody>
                    <a:bodyPr/>
                    <a:lstStyle/>
                    <a:p>
                      <a:r>
                        <a:rPr lang="en-GB" sz="2400" dirty="0"/>
                        <a:t>Vertical skew</a:t>
                      </a:r>
                    </a:p>
                  </a:txBody>
                  <a:tcPr/>
                </a:tc>
                <a:tc>
                  <a:txBody>
                    <a:bodyPr/>
                    <a:lstStyle/>
                    <a:p>
                      <a:r>
                        <a:rPr lang="en-GB" sz="2400" dirty="0"/>
                        <a:t>No skew</a:t>
                      </a:r>
                    </a:p>
                  </a:txBody>
                  <a:tcPr/>
                </a:tc>
                <a:extLst>
                  <a:ext uri="{0D108BD9-81ED-4DB2-BD59-A6C34878D82A}">
                    <a16:rowId xmlns:a16="http://schemas.microsoft.com/office/drawing/2014/main" val="3630106080"/>
                  </a:ext>
                </a:extLst>
              </a:tr>
            </a:tbl>
          </a:graphicData>
        </a:graphic>
      </p:graphicFrame>
      <p:sp>
        <p:nvSpPr>
          <p:cNvPr id="6" name="TextBox 5">
            <a:extLst>
              <a:ext uri="{FF2B5EF4-FFF2-40B4-BE49-F238E27FC236}">
                <a16:creationId xmlns:a16="http://schemas.microsoft.com/office/drawing/2014/main" id="{042F9D31-EADD-43BE-AA8F-0F949B5D896A}"/>
              </a:ext>
            </a:extLst>
          </p:cNvPr>
          <p:cNvSpPr txBox="1"/>
          <p:nvPr/>
        </p:nvSpPr>
        <p:spPr>
          <a:xfrm>
            <a:off x="876693" y="5109328"/>
            <a:ext cx="10398081" cy="400110"/>
          </a:xfrm>
          <a:prstGeom prst="rect">
            <a:avLst/>
          </a:prstGeom>
          <a:noFill/>
        </p:spPr>
        <p:txBody>
          <a:bodyPr wrap="square" rtlCol="0">
            <a:spAutoFit/>
          </a:bodyPr>
          <a:lstStyle/>
          <a:p>
            <a:r>
              <a:rPr lang="en-GB" sz="2000" dirty="0"/>
              <a:t>INFARCT – Impulse Normal, Fast phase Alternating, Refixation on Cover Test</a:t>
            </a:r>
          </a:p>
        </p:txBody>
      </p:sp>
    </p:spTree>
    <p:extLst>
      <p:ext uri="{BB962C8B-B14F-4D97-AF65-F5344CB8AC3E}">
        <p14:creationId xmlns:p14="http://schemas.microsoft.com/office/powerpoint/2010/main" val="2071944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03EC-1BFB-4470-ABCB-A00643FB9D58}"/>
              </a:ext>
            </a:extLst>
          </p:cNvPr>
          <p:cNvSpPr>
            <a:spLocks noGrp="1"/>
          </p:cNvSpPr>
          <p:nvPr>
            <p:ph type="title"/>
          </p:nvPr>
        </p:nvSpPr>
        <p:spPr/>
        <p:txBody>
          <a:bodyPr/>
          <a:lstStyle/>
          <a:p>
            <a:r>
              <a:rPr lang="en-GB" dirty="0" err="1"/>
              <a:t>HiNTs</a:t>
            </a:r>
            <a:r>
              <a:rPr lang="en-GB" dirty="0"/>
              <a:t> evidence</a:t>
            </a:r>
          </a:p>
        </p:txBody>
      </p:sp>
      <p:sp>
        <p:nvSpPr>
          <p:cNvPr id="3" name="Content Placeholder 2">
            <a:extLst>
              <a:ext uri="{FF2B5EF4-FFF2-40B4-BE49-F238E27FC236}">
                <a16:creationId xmlns:a16="http://schemas.microsoft.com/office/drawing/2014/main" id="{D9C57B2C-64D6-41E8-8431-50BCEFE5A2A6}"/>
              </a:ext>
            </a:extLst>
          </p:cNvPr>
          <p:cNvSpPr>
            <a:spLocks noGrp="1"/>
          </p:cNvSpPr>
          <p:nvPr>
            <p:ph idx="1"/>
          </p:nvPr>
        </p:nvSpPr>
        <p:spPr/>
        <p:txBody>
          <a:bodyPr/>
          <a:lstStyle/>
          <a:p>
            <a:r>
              <a:rPr lang="en-GB" b="1" dirty="0"/>
              <a:t>HINTS to Diagnose Stroke in the Acute Vestibular Syndrome</a:t>
            </a:r>
          </a:p>
          <a:p>
            <a:r>
              <a:rPr lang="en-GB" dirty="0" err="1">
                <a:solidFill>
                  <a:schemeClr val="tx1"/>
                </a:solidFill>
              </a:rPr>
              <a:t>Kattah</a:t>
            </a:r>
            <a:r>
              <a:rPr lang="en-GB" dirty="0">
                <a:solidFill>
                  <a:schemeClr val="tx1"/>
                </a:solidFill>
              </a:rPr>
              <a:t> JC, </a:t>
            </a:r>
            <a:r>
              <a:rPr lang="en-GB" dirty="0" err="1">
                <a:solidFill>
                  <a:schemeClr val="tx1"/>
                </a:solidFill>
              </a:rPr>
              <a:t>Talkad</a:t>
            </a:r>
            <a:r>
              <a:rPr lang="en-GB" dirty="0">
                <a:solidFill>
                  <a:schemeClr val="tx1"/>
                </a:solidFill>
              </a:rPr>
              <a:t> AV, Wang DZ, Hsieh YH, Newman-</a:t>
            </a:r>
            <a:r>
              <a:rPr lang="en-GB" dirty="0" err="1">
                <a:solidFill>
                  <a:schemeClr val="tx1"/>
                </a:solidFill>
              </a:rPr>
              <a:t>Toker</a:t>
            </a:r>
            <a:r>
              <a:rPr lang="en-GB" dirty="0">
                <a:solidFill>
                  <a:schemeClr val="tx1"/>
                </a:solidFill>
              </a:rPr>
              <a:t> DE. </a:t>
            </a:r>
            <a:r>
              <a:rPr lang="nl-NL" dirty="0">
                <a:solidFill>
                  <a:schemeClr val="tx1"/>
                </a:solidFill>
              </a:rPr>
              <a:t>Stroke. 2009 </a:t>
            </a:r>
            <a:r>
              <a:rPr lang="nl-NL" dirty="0"/>
              <a:t>Nov;40(11):3504-10</a:t>
            </a:r>
          </a:p>
          <a:p>
            <a:endParaRPr lang="nl-NL" dirty="0"/>
          </a:p>
          <a:p>
            <a:r>
              <a:rPr lang="en-GB" dirty="0"/>
              <a:t>Presence of any of the three HINTS signs:</a:t>
            </a:r>
          </a:p>
          <a:p>
            <a:r>
              <a:rPr lang="en-GB" dirty="0"/>
              <a:t>100% sensitive, 96% specific for stroke</a:t>
            </a:r>
          </a:p>
          <a:p>
            <a:endParaRPr lang="en-GB" dirty="0"/>
          </a:p>
          <a:p>
            <a:r>
              <a:rPr lang="en-GB" dirty="0"/>
              <a:t>More sensitive and specific than early MRI</a:t>
            </a:r>
          </a:p>
          <a:p>
            <a:endParaRPr lang="en-GB" dirty="0"/>
          </a:p>
        </p:txBody>
      </p:sp>
    </p:spTree>
    <p:extLst>
      <p:ext uri="{BB962C8B-B14F-4D97-AF65-F5344CB8AC3E}">
        <p14:creationId xmlns:p14="http://schemas.microsoft.com/office/powerpoint/2010/main" val="4027383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F3EF-C6D6-4444-9841-1CE705C6AD9C}"/>
              </a:ext>
            </a:extLst>
          </p:cNvPr>
          <p:cNvSpPr>
            <a:spLocks noGrp="1"/>
          </p:cNvSpPr>
          <p:nvPr>
            <p:ph type="title"/>
          </p:nvPr>
        </p:nvSpPr>
        <p:spPr>
          <a:xfrm>
            <a:off x="1097279" y="286603"/>
            <a:ext cx="10212872" cy="1450757"/>
          </a:xfrm>
        </p:spPr>
        <p:txBody>
          <a:bodyPr/>
          <a:lstStyle/>
          <a:p>
            <a:r>
              <a:rPr lang="en-GB" dirty="0"/>
              <a:t>Vestibular neuritis/neuronitis/labyrinthitis</a:t>
            </a:r>
          </a:p>
        </p:txBody>
      </p:sp>
      <p:sp>
        <p:nvSpPr>
          <p:cNvPr id="3" name="Content Placeholder 2">
            <a:extLst>
              <a:ext uri="{FF2B5EF4-FFF2-40B4-BE49-F238E27FC236}">
                <a16:creationId xmlns:a16="http://schemas.microsoft.com/office/drawing/2014/main" id="{28CE48D9-231D-49B7-8EC6-B3CA88EC9E1A}"/>
              </a:ext>
            </a:extLst>
          </p:cNvPr>
          <p:cNvSpPr>
            <a:spLocks noGrp="1"/>
          </p:cNvSpPr>
          <p:nvPr>
            <p:ph idx="1"/>
          </p:nvPr>
        </p:nvSpPr>
        <p:spPr/>
        <p:txBody>
          <a:bodyPr>
            <a:normAutofit/>
          </a:bodyPr>
          <a:lstStyle/>
          <a:p>
            <a:r>
              <a:rPr lang="en-GB" sz="2400" dirty="0"/>
              <a:t>Subacute onset over a few hours</a:t>
            </a:r>
          </a:p>
          <a:p>
            <a:r>
              <a:rPr lang="en-GB" sz="2400" dirty="0"/>
              <a:t>?viral aetiology</a:t>
            </a:r>
          </a:p>
          <a:p>
            <a:r>
              <a:rPr lang="en-GB" sz="2400" dirty="0"/>
              <a:t>Vestibular sedatives (</a:t>
            </a:r>
            <a:r>
              <a:rPr lang="en-GB" sz="2400" dirty="0" err="1"/>
              <a:t>betahistine</a:t>
            </a:r>
            <a:r>
              <a:rPr lang="en-GB" sz="2400" dirty="0"/>
              <a:t>) may be helpful</a:t>
            </a:r>
          </a:p>
          <a:p>
            <a:r>
              <a:rPr lang="en-GB" sz="2400" dirty="0"/>
              <a:t>Will resolve in a few days due to vestibular compensatory mechanisms</a:t>
            </a:r>
          </a:p>
        </p:txBody>
      </p:sp>
    </p:spTree>
    <p:extLst>
      <p:ext uri="{BB962C8B-B14F-4D97-AF65-F5344CB8AC3E}">
        <p14:creationId xmlns:p14="http://schemas.microsoft.com/office/powerpoint/2010/main" val="41116250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A6D3-8F95-4B71-8B00-B841D4A0FF81}"/>
              </a:ext>
            </a:extLst>
          </p:cNvPr>
          <p:cNvSpPr>
            <a:spLocks noGrp="1"/>
          </p:cNvSpPr>
          <p:nvPr>
            <p:ph type="title"/>
          </p:nvPr>
        </p:nvSpPr>
        <p:spPr/>
        <p:txBody>
          <a:bodyPr/>
          <a:lstStyle/>
          <a:p>
            <a:r>
              <a:rPr lang="en-GB" dirty="0"/>
              <a:t>BPPV</a:t>
            </a:r>
          </a:p>
        </p:txBody>
      </p:sp>
      <p:pic>
        <p:nvPicPr>
          <p:cNvPr id="4" name="Picture 3">
            <a:extLst>
              <a:ext uri="{FF2B5EF4-FFF2-40B4-BE49-F238E27FC236}">
                <a16:creationId xmlns:a16="http://schemas.microsoft.com/office/drawing/2014/main" id="{00DC0A46-DDC8-4BC0-9C48-ABF541D4D2F6}"/>
              </a:ext>
            </a:extLst>
          </p:cNvPr>
          <p:cNvPicPr>
            <a:picLocks noChangeAspect="1"/>
          </p:cNvPicPr>
          <p:nvPr/>
        </p:nvPicPr>
        <p:blipFill rotWithShape="1">
          <a:blip r:embed="rId3"/>
          <a:srcRect t="15266"/>
          <a:stretch/>
        </p:blipFill>
        <p:spPr>
          <a:xfrm>
            <a:off x="1036320" y="2460396"/>
            <a:ext cx="5534025" cy="4188795"/>
          </a:xfrm>
          <a:prstGeom prst="rect">
            <a:avLst/>
          </a:prstGeom>
        </p:spPr>
      </p:pic>
      <p:pic>
        <p:nvPicPr>
          <p:cNvPr id="5" name="Picture 4">
            <a:extLst>
              <a:ext uri="{FF2B5EF4-FFF2-40B4-BE49-F238E27FC236}">
                <a16:creationId xmlns:a16="http://schemas.microsoft.com/office/drawing/2014/main" id="{C5663AF4-AF82-4FE0-8B8A-FB67E9EEDF78}"/>
              </a:ext>
            </a:extLst>
          </p:cNvPr>
          <p:cNvPicPr>
            <a:picLocks noChangeAspect="1"/>
          </p:cNvPicPr>
          <p:nvPr/>
        </p:nvPicPr>
        <p:blipFill>
          <a:blip r:embed="rId4"/>
          <a:stretch>
            <a:fillRect/>
          </a:stretch>
        </p:blipFill>
        <p:spPr>
          <a:xfrm>
            <a:off x="7077320" y="1973022"/>
            <a:ext cx="4417725" cy="4598375"/>
          </a:xfrm>
          <a:prstGeom prst="rect">
            <a:avLst/>
          </a:prstGeom>
        </p:spPr>
      </p:pic>
      <p:sp>
        <p:nvSpPr>
          <p:cNvPr id="6" name="TextBox 5">
            <a:extLst>
              <a:ext uri="{FF2B5EF4-FFF2-40B4-BE49-F238E27FC236}">
                <a16:creationId xmlns:a16="http://schemas.microsoft.com/office/drawing/2014/main" id="{E5DDD98D-5080-4FB8-9413-5ED888D8CCE7}"/>
              </a:ext>
            </a:extLst>
          </p:cNvPr>
          <p:cNvSpPr txBox="1"/>
          <p:nvPr/>
        </p:nvSpPr>
        <p:spPr>
          <a:xfrm>
            <a:off x="1715678" y="1809946"/>
            <a:ext cx="3399003" cy="369332"/>
          </a:xfrm>
          <a:prstGeom prst="rect">
            <a:avLst/>
          </a:prstGeom>
          <a:noFill/>
        </p:spPr>
        <p:txBody>
          <a:bodyPr wrap="square" rtlCol="0">
            <a:spAutoFit/>
          </a:bodyPr>
          <a:lstStyle/>
          <a:p>
            <a:r>
              <a:rPr lang="en-GB" dirty="0"/>
              <a:t>Dix-Hallpike manoeuvre</a:t>
            </a:r>
          </a:p>
        </p:txBody>
      </p:sp>
      <p:sp>
        <p:nvSpPr>
          <p:cNvPr id="7" name="TextBox 6">
            <a:extLst>
              <a:ext uri="{FF2B5EF4-FFF2-40B4-BE49-F238E27FC236}">
                <a16:creationId xmlns:a16="http://schemas.microsoft.com/office/drawing/2014/main" id="{3094B202-C624-4874-9EC1-C6B29C1D4D38}"/>
              </a:ext>
            </a:extLst>
          </p:cNvPr>
          <p:cNvSpPr txBox="1"/>
          <p:nvPr/>
        </p:nvSpPr>
        <p:spPr>
          <a:xfrm>
            <a:off x="6485641" y="1809946"/>
            <a:ext cx="1875934" cy="369332"/>
          </a:xfrm>
          <a:prstGeom prst="rect">
            <a:avLst/>
          </a:prstGeom>
          <a:noFill/>
        </p:spPr>
        <p:txBody>
          <a:bodyPr wrap="square" rtlCol="0">
            <a:spAutoFit/>
          </a:bodyPr>
          <a:lstStyle/>
          <a:p>
            <a:r>
              <a:rPr lang="en-GB" dirty="0"/>
              <a:t>Epley manoeuvre</a:t>
            </a:r>
          </a:p>
        </p:txBody>
      </p:sp>
    </p:spTree>
    <p:extLst>
      <p:ext uri="{BB962C8B-B14F-4D97-AF65-F5344CB8AC3E}">
        <p14:creationId xmlns:p14="http://schemas.microsoft.com/office/powerpoint/2010/main" val="2354710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47E44-169B-4D0C-932C-98598C2A154C}"/>
              </a:ext>
            </a:extLst>
          </p:cNvPr>
          <p:cNvSpPr>
            <a:spLocks noGrp="1"/>
          </p:cNvSpPr>
          <p:nvPr>
            <p:ph type="title"/>
          </p:nvPr>
        </p:nvSpPr>
        <p:spPr/>
        <p:txBody>
          <a:bodyPr/>
          <a:lstStyle/>
          <a:p>
            <a:r>
              <a:rPr lang="en-GB" dirty="0" err="1"/>
              <a:t>Ménière’s</a:t>
            </a:r>
            <a:r>
              <a:rPr lang="en-GB" dirty="0"/>
              <a:t> disease</a:t>
            </a:r>
          </a:p>
        </p:txBody>
      </p:sp>
      <p:sp>
        <p:nvSpPr>
          <p:cNvPr id="3" name="Content Placeholder 2">
            <a:extLst>
              <a:ext uri="{FF2B5EF4-FFF2-40B4-BE49-F238E27FC236}">
                <a16:creationId xmlns:a16="http://schemas.microsoft.com/office/drawing/2014/main" id="{4800D434-BCE8-42B3-8A9B-AFFA6A1DECAD}"/>
              </a:ext>
            </a:extLst>
          </p:cNvPr>
          <p:cNvSpPr>
            <a:spLocks noGrp="1"/>
          </p:cNvSpPr>
          <p:nvPr>
            <p:ph idx="1"/>
          </p:nvPr>
        </p:nvSpPr>
        <p:spPr>
          <a:xfrm>
            <a:off x="1097280" y="1855161"/>
            <a:ext cx="10058400" cy="4023360"/>
          </a:xfrm>
        </p:spPr>
        <p:txBody>
          <a:bodyPr>
            <a:normAutofit/>
          </a:bodyPr>
          <a:lstStyle/>
          <a:p>
            <a:r>
              <a:rPr lang="en-GB" sz="2400" dirty="0"/>
              <a:t>Vertigo, nausea and vomiting associated with hearing loss, tinnitus and sense of fullness in ear</a:t>
            </a:r>
          </a:p>
          <a:p>
            <a:r>
              <a:rPr lang="en-GB" sz="2400" dirty="0"/>
              <a:t>Audiogram shows low-frequency hearing loss</a:t>
            </a:r>
          </a:p>
          <a:p>
            <a:r>
              <a:rPr lang="en-GB" sz="2400" dirty="0"/>
              <a:t>Decrease sodium intake, give thiazides</a:t>
            </a:r>
          </a:p>
        </p:txBody>
      </p:sp>
    </p:spTree>
    <p:extLst>
      <p:ext uri="{BB962C8B-B14F-4D97-AF65-F5344CB8AC3E}">
        <p14:creationId xmlns:p14="http://schemas.microsoft.com/office/powerpoint/2010/main" val="306556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CA9C3-5569-4B8F-A8F7-B5AADAE38A6D}"/>
              </a:ext>
            </a:extLst>
          </p:cNvPr>
          <p:cNvSpPr>
            <a:spLocks noGrp="1"/>
          </p:cNvSpPr>
          <p:nvPr>
            <p:ph type="title"/>
          </p:nvPr>
        </p:nvSpPr>
        <p:spPr/>
        <p:txBody>
          <a:bodyPr/>
          <a:lstStyle/>
          <a:p>
            <a:r>
              <a:rPr lang="en-GB" dirty="0"/>
              <a:t>Vestibular migraine</a:t>
            </a:r>
          </a:p>
        </p:txBody>
      </p:sp>
      <p:sp>
        <p:nvSpPr>
          <p:cNvPr id="3" name="Content Placeholder 2">
            <a:extLst>
              <a:ext uri="{FF2B5EF4-FFF2-40B4-BE49-F238E27FC236}">
                <a16:creationId xmlns:a16="http://schemas.microsoft.com/office/drawing/2014/main" id="{9279EB12-F1C7-49B1-9F18-0F54810B17C6}"/>
              </a:ext>
            </a:extLst>
          </p:cNvPr>
          <p:cNvSpPr>
            <a:spLocks noGrp="1"/>
          </p:cNvSpPr>
          <p:nvPr>
            <p:ph idx="1"/>
          </p:nvPr>
        </p:nvSpPr>
        <p:spPr/>
        <p:txBody>
          <a:bodyPr>
            <a:normAutofit/>
          </a:bodyPr>
          <a:lstStyle/>
          <a:p>
            <a:r>
              <a:rPr lang="en-GB" sz="2400" dirty="0"/>
              <a:t>Recurrent vestibular symptoms</a:t>
            </a:r>
          </a:p>
          <a:p>
            <a:r>
              <a:rPr lang="en-GB" sz="2400" dirty="0"/>
              <a:t>Features suggestive of migraine – headache, photophobia, phonophobia, family history, history of motion sickness</a:t>
            </a:r>
          </a:p>
          <a:p>
            <a:r>
              <a:rPr lang="en-GB" sz="2400" dirty="0"/>
              <a:t>Responds to usual migraine treatment/prophylaxis</a:t>
            </a:r>
          </a:p>
          <a:p>
            <a:r>
              <a:rPr lang="en-GB" sz="2400" dirty="0"/>
              <a:t>Does not respond to vestibular suppressants</a:t>
            </a:r>
          </a:p>
        </p:txBody>
      </p:sp>
    </p:spTree>
    <p:extLst>
      <p:ext uri="{BB962C8B-B14F-4D97-AF65-F5344CB8AC3E}">
        <p14:creationId xmlns:p14="http://schemas.microsoft.com/office/powerpoint/2010/main" val="993074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2CD1-F62A-47FA-8CEF-B815DDB63BD9}"/>
              </a:ext>
            </a:extLst>
          </p:cNvPr>
          <p:cNvSpPr>
            <a:spLocks noGrp="1"/>
          </p:cNvSpPr>
          <p:nvPr>
            <p:ph type="title"/>
          </p:nvPr>
        </p:nvSpPr>
        <p:spPr/>
        <p:txBody>
          <a:bodyPr/>
          <a:lstStyle/>
          <a:p>
            <a:r>
              <a:rPr lang="en-GB" dirty="0"/>
              <a:t>Cerebellar infarct</a:t>
            </a:r>
          </a:p>
        </p:txBody>
      </p:sp>
      <p:sp>
        <p:nvSpPr>
          <p:cNvPr id="3" name="Content Placeholder 2">
            <a:extLst>
              <a:ext uri="{FF2B5EF4-FFF2-40B4-BE49-F238E27FC236}">
                <a16:creationId xmlns:a16="http://schemas.microsoft.com/office/drawing/2014/main" id="{E6BBECAC-F7D1-4635-954C-68077D228E87}"/>
              </a:ext>
            </a:extLst>
          </p:cNvPr>
          <p:cNvSpPr>
            <a:spLocks noGrp="1"/>
          </p:cNvSpPr>
          <p:nvPr>
            <p:ph idx="1"/>
          </p:nvPr>
        </p:nvSpPr>
        <p:spPr/>
        <p:txBody>
          <a:bodyPr>
            <a:normAutofit/>
          </a:bodyPr>
          <a:lstStyle/>
          <a:p>
            <a:r>
              <a:rPr lang="en-GB" sz="2400" dirty="0"/>
              <a:t>Hyperacute onset</a:t>
            </a:r>
          </a:p>
          <a:p>
            <a:r>
              <a:rPr lang="en-GB" sz="2400" dirty="0"/>
              <a:t>Vascular risk factors</a:t>
            </a:r>
          </a:p>
          <a:p>
            <a:r>
              <a:rPr lang="en-GB" sz="2400" dirty="0"/>
              <a:t>Usually not vertigo alone</a:t>
            </a:r>
          </a:p>
          <a:p>
            <a:r>
              <a:rPr lang="en-GB" sz="2400" dirty="0"/>
              <a:t>Horner’s, diplopia, dysarthria, unsteady gait</a:t>
            </a:r>
          </a:p>
          <a:p>
            <a:r>
              <a:rPr lang="en-GB" sz="2400" dirty="0"/>
              <a:t>HINTS</a:t>
            </a:r>
          </a:p>
        </p:txBody>
      </p:sp>
    </p:spTree>
    <p:extLst>
      <p:ext uri="{BB962C8B-B14F-4D97-AF65-F5344CB8AC3E}">
        <p14:creationId xmlns:p14="http://schemas.microsoft.com/office/powerpoint/2010/main" val="2768950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42AE-79E7-4072-A161-9E0580318FB9}"/>
              </a:ext>
            </a:extLst>
          </p:cNvPr>
          <p:cNvSpPr>
            <a:spLocks noGrp="1"/>
          </p:cNvSpPr>
          <p:nvPr>
            <p:ph type="title"/>
          </p:nvPr>
        </p:nvSpPr>
        <p:spPr>
          <a:xfrm>
            <a:off x="838200" y="2103437"/>
            <a:ext cx="10515600" cy="1325563"/>
          </a:xfrm>
        </p:spPr>
        <p:txBody>
          <a:bodyPr/>
          <a:lstStyle/>
          <a:p>
            <a:pPr algn="ctr"/>
            <a:r>
              <a:rPr lang="en-GB" dirty="0"/>
              <a:t>6. Stroke</a:t>
            </a:r>
          </a:p>
        </p:txBody>
      </p:sp>
    </p:spTree>
    <p:extLst>
      <p:ext uri="{BB962C8B-B14F-4D97-AF65-F5344CB8AC3E}">
        <p14:creationId xmlns:p14="http://schemas.microsoft.com/office/powerpoint/2010/main" val="286911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6BE03FB-3F14-4166-87B7-4D4C08C685AA}"/>
              </a:ext>
            </a:extLst>
          </p:cNvPr>
          <p:cNvGraphicFramePr>
            <a:graphicFrameLocks noGrp="1"/>
          </p:cNvGraphicFramePr>
          <p:nvPr>
            <p:extLst>
              <p:ext uri="{D42A27DB-BD31-4B8C-83A1-F6EECF244321}">
                <p14:modId xmlns:p14="http://schemas.microsoft.com/office/powerpoint/2010/main" val="3733749258"/>
              </p:ext>
            </p:extLst>
          </p:nvPr>
        </p:nvGraphicFramePr>
        <p:xfrm>
          <a:off x="2032000" y="1310536"/>
          <a:ext cx="8128000" cy="222504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3724050364"/>
                    </a:ext>
                  </a:extLst>
                </a:gridCol>
                <a:gridCol w="4064000">
                  <a:extLst>
                    <a:ext uri="{9D8B030D-6E8A-4147-A177-3AD203B41FA5}">
                      <a16:colId xmlns:a16="http://schemas.microsoft.com/office/drawing/2014/main" val="130663782"/>
                    </a:ext>
                  </a:extLst>
                </a:gridCol>
              </a:tblGrid>
              <a:tr h="370840">
                <a:tc>
                  <a:txBody>
                    <a:bodyPr/>
                    <a:lstStyle/>
                    <a:p>
                      <a:pPr algn="ctr"/>
                      <a:r>
                        <a:rPr lang="en-GB" dirty="0"/>
                        <a:t>Upper motor neurone</a:t>
                      </a:r>
                    </a:p>
                  </a:txBody>
                  <a:tcPr/>
                </a:tc>
                <a:tc>
                  <a:txBody>
                    <a:bodyPr/>
                    <a:lstStyle/>
                    <a:p>
                      <a:pPr algn="ctr"/>
                      <a:r>
                        <a:rPr lang="en-GB" dirty="0"/>
                        <a:t>Lower motor neurone</a:t>
                      </a:r>
                    </a:p>
                  </a:txBody>
                  <a:tcPr/>
                </a:tc>
                <a:extLst>
                  <a:ext uri="{0D108BD9-81ED-4DB2-BD59-A6C34878D82A}">
                    <a16:rowId xmlns:a16="http://schemas.microsoft.com/office/drawing/2014/main" val="817676239"/>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16292165"/>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48370685"/>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958896672"/>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33359288"/>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99206037"/>
                  </a:ext>
                </a:extLst>
              </a:tr>
            </a:tbl>
          </a:graphicData>
        </a:graphic>
      </p:graphicFrame>
    </p:spTree>
    <p:extLst>
      <p:ext uri="{BB962C8B-B14F-4D97-AF65-F5344CB8AC3E}">
        <p14:creationId xmlns:p14="http://schemas.microsoft.com/office/powerpoint/2010/main" val="11892839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F13FF0-9C35-4737-A26F-9640035BDD91}"/>
              </a:ext>
            </a:extLst>
          </p:cNvPr>
          <p:cNvSpPr>
            <a:spLocks noGrp="1"/>
          </p:cNvSpPr>
          <p:nvPr>
            <p:ph idx="1"/>
          </p:nvPr>
        </p:nvSpPr>
        <p:spPr>
          <a:xfrm>
            <a:off x="838200" y="744718"/>
            <a:ext cx="10515600" cy="5432245"/>
          </a:xfrm>
        </p:spPr>
        <p:txBody>
          <a:bodyPr/>
          <a:lstStyle/>
          <a:p>
            <a:r>
              <a:rPr lang="en-GB" dirty="0"/>
              <a:t>You’ve been dragged away from your AMU job to cross cover the stroke ward (classic clinical staffing)</a:t>
            </a:r>
          </a:p>
          <a:p>
            <a:r>
              <a:rPr lang="en-GB" dirty="0"/>
              <a:t>A big red phone starts ringing ominously</a:t>
            </a:r>
          </a:p>
          <a:p>
            <a:r>
              <a:rPr lang="en-GB" dirty="0"/>
              <a:t>The stroke registrar and stroke nurse are both sick today </a:t>
            </a:r>
          </a:p>
          <a:p>
            <a:pPr marL="0" indent="0">
              <a:buNone/>
            </a:pPr>
            <a:r>
              <a:rPr lang="en-GB" dirty="0"/>
              <a:t>	– it’s all up to you</a:t>
            </a:r>
          </a:p>
        </p:txBody>
      </p:sp>
      <p:pic>
        <p:nvPicPr>
          <p:cNvPr id="4" name="Picture 3">
            <a:extLst>
              <a:ext uri="{FF2B5EF4-FFF2-40B4-BE49-F238E27FC236}">
                <a16:creationId xmlns:a16="http://schemas.microsoft.com/office/drawing/2014/main" id="{341BE389-1A5A-49F2-BC42-A0B279DBF392}"/>
              </a:ext>
            </a:extLst>
          </p:cNvPr>
          <p:cNvPicPr>
            <a:picLocks noChangeAspect="1"/>
          </p:cNvPicPr>
          <p:nvPr/>
        </p:nvPicPr>
        <p:blipFill>
          <a:blip r:embed="rId3"/>
          <a:stretch>
            <a:fillRect/>
          </a:stretch>
        </p:blipFill>
        <p:spPr>
          <a:xfrm>
            <a:off x="4996206" y="2683731"/>
            <a:ext cx="5628391" cy="3794496"/>
          </a:xfrm>
          <a:prstGeom prst="rect">
            <a:avLst/>
          </a:prstGeom>
        </p:spPr>
      </p:pic>
    </p:spTree>
    <p:extLst>
      <p:ext uri="{BB962C8B-B14F-4D97-AF65-F5344CB8AC3E}">
        <p14:creationId xmlns:p14="http://schemas.microsoft.com/office/powerpoint/2010/main" val="1139608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50747-90C1-4F53-9D1C-8C80F9E1E599}"/>
              </a:ext>
            </a:extLst>
          </p:cNvPr>
          <p:cNvSpPr>
            <a:spLocks noGrp="1"/>
          </p:cNvSpPr>
          <p:nvPr>
            <p:ph idx="1"/>
          </p:nvPr>
        </p:nvSpPr>
        <p:spPr>
          <a:xfrm>
            <a:off x="838200" y="914400"/>
            <a:ext cx="10515600" cy="5262563"/>
          </a:xfrm>
        </p:spPr>
        <p:txBody>
          <a:bodyPr/>
          <a:lstStyle/>
          <a:p>
            <a:pPr marL="0" indent="0">
              <a:buNone/>
            </a:pPr>
            <a:r>
              <a:rPr lang="en-GB" dirty="0"/>
              <a:t>55 year old man</a:t>
            </a:r>
          </a:p>
          <a:p>
            <a:pPr marL="0" indent="0">
              <a:buNone/>
            </a:pPr>
            <a:endParaRPr lang="en-GB" dirty="0"/>
          </a:p>
          <a:p>
            <a:pPr marL="0" indent="0">
              <a:buNone/>
            </a:pPr>
            <a:r>
              <a:rPr lang="en-GB" dirty="0"/>
              <a:t>HPC</a:t>
            </a:r>
          </a:p>
          <a:p>
            <a:r>
              <a:rPr lang="en-GB" dirty="0"/>
              <a:t>Was sitting with his wife watching TV</a:t>
            </a:r>
          </a:p>
          <a:p>
            <a:r>
              <a:rPr lang="en-GB" dirty="0"/>
              <a:t>Sudden onset right arm and leg weakness, facial droop, speech disturbance </a:t>
            </a:r>
          </a:p>
          <a:p>
            <a:endParaRPr lang="en-GB" dirty="0"/>
          </a:p>
          <a:p>
            <a:pPr marL="0" indent="0">
              <a:buNone/>
            </a:pPr>
            <a:r>
              <a:rPr lang="en-GB" dirty="0"/>
              <a:t>PMH</a:t>
            </a:r>
          </a:p>
          <a:p>
            <a:r>
              <a:rPr lang="en-GB" dirty="0"/>
              <a:t>T2DM</a:t>
            </a:r>
          </a:p>
          <a:p>
            <a:r>
              <a:rPr lang="en-GB" dirty="0"/>
              <a:t>Hypertension</a:t>
            </a:r>
          </a:p>
          <a:p>
            <a:pPr marL="0" indent="0">
              <a:buNone/>
            </a:pPr>
            <a:endParaRPr lang="en-GB" dirty="0"/>
          </a:p>
        </p:txBody>
      </p:sp>
    </p:spTree>
    <p:extLst>
      <p:ext uri="{BB962C8B-B14F-4D97-AF65-F5344CB8AC3E}">
        <p14:creationId xmlns:p14="http://schemas.microsoft.com/office/powerpoint/2010/main" val="17034096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AE05D7-00D3-4B7A-9304-DC3AF927D19A}"/>
              </a:ext>
            </a:extLst>
          </p:cNvPr>
          <p:cNvSpPr>
            <a:spLocks noGrp="1"/>
          </p:cNvSpPr>
          <p:nvPr>
            <p:ph idx="1"/>
          </p:nvPr>
        </p:nvSpPr>
        <p:spPr>
          <a:xfrm>
            <a:off x="838200" y="820132"/>
            <a:ext cx="10515600" cy="5356831"/>
          </a:xfrm>
        </p:spPr>
        <p:txBody>
          <a:bodyPr/>
          <a:lstStyle/>
          <a:p>
            <a:pPr marL="0" indent="0">
              <a:buNone/>
            </a:pPr>
            <a:r>
              <a:rPr lang="en-GB" dirty="0"/>
              <a:t>DH</a:t>
            </a:r>
          </a:p>
          <a:p>
            <a:r>
              <a:rPr lang="en-GB" dirty="0"/>
              <a:t>Metformin 1g BD</a:t>
            </a:r>
          </a:p>
          <a:p>
            <a:r>
              <a:rPr lang="en-GB" dirty="0"/>
              <a:t>Amlodipine 5mg OD</a:t>
            </a:r>
          </a:p>
          <a:p>
            <a:pPr marL="0" indent="0">
              <a:buNone/>
            </a:pPr>
            <a:endParaRPr lang="en-GB" dirty="0"/>
          </a:p>
          <a:p>
            <a:pPr marL="0" indent="0">
              <a:buNone/>
            </a:pPr>
            <a:r>
              <a:rPr lang="en-GB" dirty="0"/>
              <a:t>SH</a:t>
            </a:r>
          </a:p>
          <a:p>
            <a:r>
              <a:rPr lang="en-GB" dirty="0"/>
              <a:t>Current smoker – 30 pack years</a:t>
            </a:r>
          </a:p>
          <a:p>
            <a:r>
              <a:rPr lang="en-GB" dirty="0"/>
              <a:t>Alcohol 20 units/week</a:t>
            </a:r>
          </a:p>
          <a:p>
            <a:r>
              <a:rPr lang="en-GB" dirty="0"/>
              <a:t>Taxi driver</a:t>
            </a:r>
          </a:p>
        </p:txBody>
      </p:sp>
    </p:spTree>
    <p:extLst>
      <p:ext uri="{BB962C8B-B14F-4D97-AF65-F5344CB8AC3E}">
        <p14:creationId xmlns:p14="http://schemas.microsoft.com/office/powerpoint/2010/main" val="39344421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50803-79FB-4D39-B653-4CB2C7ACC9AE}"/>
              </a:ext>
            </a:extLst>
          </p:cNvPr>
          <p:cNvSpPr>
            <a:spLocks noGrp="1"/>
          </p:cNvSpPr>
          <p:nvPr>
            <p:ph idx="1"/>
          </p:nvPr>
        </p:nvSpPr>
        <p:spPr>
          <a:xfrm>
            <a:off x="838200" y="877078"/>
            <a:ext cx="10515600" cy="5299885"/>
          </a:xfrm>
        </p:spPr>
        <p:txBody>
          <a:bodyPr>
            <a:normAutofit/>
          </a:bodyPr>
          <a:lstStyle/>
          <a:p>
            <a:pPr marL="0" indent="0">
              <a:buNone/>
            </a:pPr>
            <a:r>
              <a:rPr lang="en-GB" dirty="0"/>
              <a:t>On examination</a:t>
            </a:r>
          </a:p>
          <a:p>
            <a:r>
              <a:rPr lang="en-GB" dirty="0"/>
              <a:t>Clear right facial weakness – forehead spared</a:t>
            </a:r>
          </a:p>
          <a:p>
            <a:r>
              <a:rPr lang="en-GB" dirty="0"/>
              <a:t>Struggle to test eye movements – looking more to left</a:t>
            </a:r>
          </a:p>
          <a:p>
            <a:r>
              <a:rPr lang="en-GB" dirty="0"/>
              <a:t>Right homonymous hemianopia</a:t>
            </a:r>
          </a:p>
          <a:p>
            <a:r>
              <a:rPr lang="en-GB" dirty="0"/>
              <a:t>Expressive dysphasia</a:t>
            </a:r>
          </a:p>
          <a:p>
            <a:endParaRPr lang="en-GB" dirty="0"/>
          </a:p>
          <a:p>
            <a:r>
              <a:rPr lang="en-GB" dirty="0"/>
              <a:t>Dense right upper and lower limb weakness</a:t>
            </a:r>
          </a:p>
          <a:p>
            <a:r>
              <a:rPr lang="en-GB" dirty="0"/>
              <a:t>Sensory inattention to right </a:t>
            </a:r>
          </a:p>
          <a:p>
            <a:endParaRPr lang="en-GB" dirty="0"/>
          </a:p>
          <a:p>
            <a:pPr marL="0" indent="0">
              <a:buNone/>
            </a:pPr>
            <a:r>
              <a:rPr lang="en-GB" dirty="0"/>
              <a:t>What’s the most likely diagnosis? What’s your initial plan?</a:t>
            </a:r>
          </a:p>
        </p:txBody>
      </p:sp>
    </p:spTree>
    <p:extLst>
      <p:ext uri="{BB962C8B-B14F-4D97-AF65-F5344CB8AC3E}">
        <p14:creationId xmlns:p14="http://schemas.microsoft.com/office/powerpoint/2010/main" val="1418950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641449-700D-4F6C-9028-79D06727791A}"/>
              </a:ext>
            </a:extLst>
          </p:cNvPr>
          <p:cNvSpPr>
            <a:spLocks noGrp="1"/>
          </p:cNvSpPr>
          <p:nvPr>
            <p:ph idx="1"/>
          </p:nvPr>
        </p:nvSpPr>
        <p:spPr>
          <a:xfrm>
            <a:off x="838200" y="763571"/>
            <a:ext cx="10515600" cy="5413392"/>
          </a:xfrm>
        </p:spPr>
        <p:txBody>
          <a:bodyPr/>
          <a:lstStyle/>
          <a:p>
            <a:r>
              <a:rPr lang="en-GB" dirty="0"/>
              <a:t>CT head –important to exclude haemorrhage</a:t>
            </a:r>
          </a:p>
          <a:p>
            <a:r>
              <a:rPr lang="en-GB" dirty="0"/>
              <a:t>Aspirin 300mg stat and OD, PO/PR</a:t>
            </a:r>
          </a:p>
          <a:p>
            <a:r>
              <a:rPr lang="en-GB" dirty="0"/>
              <a:t>PPI – lansoprazole 15mg OD</a:t>
            </a:r>
          </a:p>
          <a:p>
            <a:r>
              <a:rPr lang="en-GB" dirty="0"/>
              <a:t>NBM pending SLT review</a:t>
            </a:r>
          </a:p>
          <a:p>
            <a:endParaRPr lang="en-GB" dirty="0"/>
          </a:p>
          <a:p>
            <a:pPr marL="0" indent="0">
              <a:buNone/>
            </a:pPr>
            <a:r>
              <a:rPr lang="en-GB" dirty="0"/>
              <a:t>Any other treatments you could give?</a:t>
            </a:r>
          </a:p>
        </p:txBody>
      </p:sp>
    </p:spTree>
    <p:extLst>
      <p:ext uri="{BB962C8B-B14F-4D97-AF65-F5344CB8AC3E}">
        <p14:creationId xmlns:p14="http://schemas.microsoft.com/office/powerpoint/2010/main" val="12592995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13B9-E545-47EA-A86C-EABAF76AF771}"/>
              </a:ext>
            </a:extLst>
          </p:cNvPr>
          <p:cNvSpPr>
            <a:spLocks noGrp="1"/>
          </p:cNvSpPr>
          <p:nvPr>
            <p:ph type="title"/>
          </p:nvPr>
        </p:nvSpPr>
        <p:spPr/>
        <p:txBody>
          <a:bodyPr/>
          <a:lstStyle/>
          <a:p>
            <a:r>
              <a:rPr lang="en-GB" dirty="0"/>
              <a:t>Thrombolysis</a:t>
            </a:r>
          </a:p>
        </p:txBody>
      </p:sp>
      <p:sp>
        <p:nvSpPr>
          <p:cNvPr id="3" name="Content Placeholder 2">
            <a:extLst>
              <a:ext uri="{FF2B5EF4-FFF2-40B4-BE49-F238E27FC236}">
                <a16:creationId xmlns:a16="http://schemas.microsoft.com/office/drawing/2014/main" id="{CAB7428F-9EE5-4AC1-84B0-011C5CDE49E8}"/>
              </a:ext>
            </a:extLst>
          </p:cNvPr>
          <p:cNvSpPr>
            <a:spLocks noGrp="1"/>
          </p:cNvSpPr>
          <p:nvPr>
            <p:ph idx="1"/>
          </p:nvPr>
        </p:nvSpPr>
        <p:spPr/>
        <p:txBody>
          <a:bodyPr/>
          <a:lstStyle/>
          <a:p>
            <a:r>
              <a:rPr lang="en-GB" dirty="0"/>
              <a:t>IV alteplase/tissue plasminogen activator (</a:t>
            </a:r>
            <a:r>
              <a:rPr lang="en-GB" dirty="0" err="1"/>
              <a:t>tPA</a:t>
            </a:r>
            <a:r>
              <a:rPr lang="en-GB" dirty="0"/>
              <a:t>)</a:t>
            </a:r>
          </a:p>
          <a:p>
            <a:r>
              <a:rPr lang="en-GB" dirty="0"/>
              <a:t>As soon as possible, certainly less than 4.5 hours after stroke onset</a:t>
            </a:r>
          </a:p>
          <a:p>
            <a:r>
              <a:rPr lang="en-GB" dirty="0"/>
              <a:t>Must have definite time of onset</a:t>
            </a:r>
          </a:p>
          <a:p>
            <a:r>
              <a:rPr lang="en-GB" dirty="0"/>
              <a:t>Contraindications: haemorrhage, high BP, major surgery, anticoagulants, recent stroke, seizure at onset, head injury</a:t>
            </a:r>
          </a:p>
          <a:p>
            <a:r>
              <a:rPr lang="en-GB" dirty="0"/>
              <a:t>Consider risk vs benefit – premorbid function, stroke severity</a:t>
            </a:r>
          </a:p>
          <a:p>
            <a:r>
              <a:rPr lang="en-GB" dirty="0"/>
              <a:t>Post-thrombolysis CT at 24 hours to exclude haemorrhage before starting aspirin</a:t>
            </a:r>
          </a:p>
          <a:p>
            <a:endParaRPr lang="en-GB" dirty="0"/>
          </a:p>
        </p:txBody>
      </p:sp>
    </p:spTree>
    <p:extLst>
      <p:ext uri="{BB962C8B-B14F-4D97-AF65-F5344CB8AC3E}">
        <p14:creationId xmlns:p14="http://schemas.microsoft.com/office/powerpoint/2010/main" val="2527341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3CAA-44EB-4B69-9389-B04E808010CB}"/>
              </a:ext>
            </a:extLst>
          </p:cNvPr>
          <p:cNvSpPr>
            <a:spLocks noGrp="1"/>
          </p:cNvSpPr>
          <p:nvPr>
            <p:ph type="title"/>
          </p:nvPr>
        </p:nvSpPr>
        <p:spPr/>
        <p:txBody>
          <a:bodyPr/>
          <a:lstStyle/>
          <a:p>
            <a:r>
              <a:rPr lang="en-GB" dirty="0"/>
              <a:t>Thrombectomy</a:t>
            </a:r>
          </a:p>
        </p:txBody>
      </p:sp>
      <p:sp>
        <p:nvSpPr>
          <p:cNvPr id="3" name="Content Placeholder 2">
            <a:extLst>
              <a:ext uri="{FF2B5EF4-FFF2-40B4-BE49-F238E27FC236}">
                <a16:creationId xmlns:a16="http://schemas.microsoft.com/office/drawing/2014/main" id="{DA8C670E-73E5-4DEE-9C96-521FF75E81DD}"/>
              </a:ext>
            </a:extLst>
          </p:cNvPr>
          <p:cNvSpPr>
            <a:spLocks noGrp="1"/>
          </p:cNvSpPr>
          <p:nvPr>
            <p:ph idx="1"/>
          </p:nvPr>
        </p:nvSpPr>
        <p:spPr/>
        <p:txBody>
          <a:bodyPr/>
          <a:lstStyle/>
          <a:p>
            <a:r>
              <a:rPr lang="en-GB" dirty="0"/>
              <a:t>Only available at tertiary centres (RHH) at certain times</a:t>
            </a:r>
          </a:p>
          <a:p>
            <a:r>
              <a:rPr lang="en-GB" dirty="0"/>
              <a:t>Must have an anterior circulation large vessel occlusion  (CTA)</a:t>
            </a:r>
          </a:p>
          <a:p>
            <a:r>
              <a:rPr lang="en-GB" dirty="0"/>
              <a:t>Can give thrombolysis as well</a:t>
            </a:r>
          </a:p>
          <a:p>
            <a:r>
              <a:rPr lang="en-GB" dirty="0"/>
              <a:t>Patients with significant stroke and good premorbid function </a:t>
            </a:r>
          </a:p>
        </p:txBody>
      </p:sp>
    </p:spTree>
    <p:extLst>
      <p:ext uri="{BB962C8B-B14F-4D97-AF65-F5344CB8AC3E}">
        <p14:creationId xmlns:p14="http://schemas.microsoft.com/office/powerpoint/2010/main" val="25146481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1BA5-6DC5-4C67-B646-3431FD646D47}"/>
              </a:ext>
            </a:extLst>
          </p:cNvPr>
          <p:cNvSpPr>
            <a:spLocks noGrp="1"/>
          </p:cNvSpPr>
          <p:nvPr>
            <p:ph type="title"/>
          </p:nvPr>
        </p:nvSpPr>
        <p:spPr/>
        <p:txBody>
          <a:bodyPr/>
          <a:lstStyle/>
          <a:p>
            <a:r>
              <a:rPr lang="en-GB" dirty="0"/>
              <a:t>New developments – wake up stroke</a:t>
            </a:r>
          </a:p>
        </p:txBody>
      </p:sp>
      <p:sp>
        <p:nvSpPr>
          <p:cNvPr id="3" name="Content Placeholder 2">
            <a:extLst>
              <a:ext uri="{FF2B5EF4-FFF2-40B4-BE49-F238E27FC236}">
                <a16:creationId xmlns:a16="http://schemas.microsoft.com/office/drawing/2014/main" id="{1571407F-C7AE-4944-B8FF-40002DAEBB86}"/>
              </a:ext>
            </a:extLst>
          </p:cNvPr>
          <p:cNvSpPr>
            <a:spLocks noGrp="1"/>
          </p:cNvSpPr>
          <p:nvPr>
            <p:ph idx="1"/>
          </p:nvPr>
        </p:nvSpPr>
        <p:spPr/>
        <p:txBody>
          <a:bodyPr/>
          <a:lstStyle/>
          <a:p>
            <a:r>
              <a:rPr lang="en-GB" dirty="0"/>
              <a:t>MRI may show a mismatch between ischaemic and infarcted areas – the ischaemic penumbra</a:t>
            </a:r>
          </a:p>
          <a:p>
            <a:r>
              <a:rPr lang="en-GB" dirty="0"/>
              <a:t>This is tissue with a better collateral supply which could be salvaged if the clot is removed by thrombolysis/thrombectomy</a:t>
            </a:r>
          </a:p>
          <a:p>
            <a:r>
              <a:rPr lang="en-GB" dirty="0"/>
              <a:t>Patients who wake up with a stroke may still be treated despite no clear onset time</a:t>
            </a:r>
          </a:p>
        </p:txBody>
      </p:sp>
    </p:spTree>
    <p:extLst>
      <p:ext uri="{BB962C8B-B14F-4D97-AF65-F5344CB8AC3E}">
        <p14:creationId xmlns:p14="http://schemas.microsoft.com/office/powerpoint/2010/main" val="2364789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EC335-0195-4817-B9F4-744598FEAA5D}"/>
              </a:ext>
            </a:extLst>
          </p:cNvPr>
          <p:cNvPicPr>
            <a:picLocks noChangeAspect="1"/>
          </p:cNvPicPr>
          <p:nvPr/>
        </p:nvPicPr>
        <p:blipFill>
          <a:blip r:embed="rId2"/>
          <a:stretch>
            <a:fillRect/>
          </a:stretch>
        </p:blipFill>
        <p:spPr>
          <a:xfrm>
            <a:off x="1334611" y="1090981"/>
            <a:ext cx="9522777" cy="4676037"/>
          </a:xfrm>
          <a:prstGeom prst="rect">
            <a:avLst/>
          </a:prstGeom>
        </p:spPr>
      </p:pic>
    </p:spTree>
    <p:extLst>
      <p:ext uri="{BB962C8B-B14F-4D97-AF65-F5344CB8AC3E}">
        <p14:creationId xmlns:p14="http://schemas.microsoft.com/office/powerpoint/2010/main" val="5169527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147C1-6B56-44F3-8BEE-DD77E74FB7D3}"/>
              </a:ext>
            </a:extLst>
          </p:cNvPr>
          <p:cNvSpPr>
            <a:spLocks noGrp="1"/>
          </p:cNvSpPr>
          <p:nvPr>
            <p:ph type="title"/>
          </p:nvPr>
        </p:nvSpPr>
        <p:spPr/>
        <p:txBody>
          <a:bodyPr/>
          <a:lstStyle/>
          <a:p>
            <a:br>
              <a:rPr lang="en-GB" dirty="0"/>
            </a:br>
            <a:r>
              <a:rPr lang="en-GB" dirty="0"/>
              <a:t>Further management</a:t>
            </a:r>
          </a:p>
        </p:txBody>
      </p:sp>
      <p:sp>
        <p:nvSpPr>
          <p:cNvPr id="3" name="Content Placeholder 2">
            <a:extLst>
              <a:ext uri="{FF2B5EF4-FFF2-40B4-BE49-F238E27FC236}">
                <a16:creationId xmlns:a16="http://schemas.microsoft.com/office/drawing/2014/main" id="{B9D56EC8-B13B-4A99-B1B2-6CE848A1CDB8}"/>
              </a:ext>
            </a:extLst>
          </p:cNvPr>
          <p:cNvSpPr>
            <a:spLocks noGrp="1"/>
          </p:cNvSpPr>
          <p:nvPr>
            <p:ph idx="1"/>
          </p:nvPr>
        </p:nvSpPr>
        <p:spPr/>
        <p:txBody>
          <a:bodyPr/>
          <a:lstStyle/>
          <a:p>
            <a:r>
              <a:rPr lang="en-GB" dirty="0"/>
              <a:t>Carotid doppler (anterior circulation only) -  identify symptomatic stenosis which could be treated with endarterectomy</a:t>
            </a:r>
          </a:p>
          <a:p>
            <a:r>
              <a:rPr lang="en-GB" dirty="0"/>
              <a:t>ECG, 24/72 hour tape – identify AF which can be anticoagulated</a:t>
            </a:r>
          </a:p>
          <a:p>
            <a:r>
              <a:rPr lang="en-GB" dirty="0"/>
              <a:t>Echo</a:t>
            </a:r>
          </a:p>
          <a:p>
            <a:r>
              <a:rPr lang="en-GB" dirty="0"/>
              <a:t>Smoking cessation</a:t>
            </a:r>
          </a:p>
          <a:p>
            <a:r>
              <a:rPr lang="en-GB" dirty="0"/>
              <a:t>Statin</a:t>
            </a:r>
          </a:p>
          <a:p>
            <a:r>
              <a:rPr lang="en-GB" dirty="0"/>
              <a:t>Driving advice  - must not drive for 1 month, may need further assessment</a:t>
            </a:r>
          </a:p>
        </p:txBody>
      </p:sp>
    </p:spTree>
    <p:extLst>
      <p:ext uri="{BB962C8B-B14F-4D97-AF65-F5344CB8AC3E}">
        <p14:creationId xmlns:p14="http://schemas.microsoft.com/office/powerpoint/2010/main" val="19968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6BE03FB-3F14-4166-87B7-4D4C08C685AA}"/>
              </a:ext>
            </a:extLst>
          </p:cNvPr>
          <p:cNvGraphicFramePr>
            <a:graphicFrameLocks noGrp="1"/>
          </p:cNvGraphicFramePr>
          <p:nvPr>
            <p:extLst>
              <p:ext uri="{D42A27DB-BD31-4B8C-83A1-F6EECF244321}">
                <p14:modId xmlns:p14="http://schemas.microsoft.com/office/powerpoint/2010/main" val="1307902231"/>
              </p:ext>
            </p:extLst>
          </p:nvPr>
        </p:nvGraphicFramePr>
        <p:xfrm>
          <a:off x="2032000" y="1305592"/>
          <a:ext cx="8128000" cy="222504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3724050364"/>
                    </a:ext>
                  </a:extLst>
                </a:gridCol>
                <a:gridCol w="4064000">
                  <a:extLst>
                    <a:ext uri="{9D8B030D-6E8A-4147-A177-3AD203B41FA5}">
                      <a16:colId xmlns:a16="http://schemas.microsoft.com/office/drawing/2014/main" val="130663782"/>
                    </a:ext>
                  </a:extLst>
                </a:gridCol>
              </a:tblGrid>
              <a:tr h="370840">
                <a:tc>
                  <a:txBody>
                    <a:bodyPr/>
                    <a:lstStyle/>
                    <a:p>
                      <a:pPr algn="ctr"/>
                      <a:r>
                        <a:rPr lang="en-GB" dirty="0"/>
                        <a:t>Upper motor neurone</a:t>
                      </a:r>
                    </a:p>
                  </a:txBody>
                  <a:tcPr/>
                </a:tc>
                <a:tc>
                  <a:txBody>
                    <a:bodyPr/>
                    <a:lstStyle/>
                    <a:p>
                      <a:pPr algn="ctr"/>
                      <a:r>
                        <a:rPr lang="en-GB" dirty="0"/>
                        <a:t>Lower motor neurone</a:t>
                      </a:r>
                    </a:p>
                  </a:txBody>
                  <a:tcPr/>
                </a:tc>
                <a:extLst>
                  <a:ext uri="{0D108BD9-81ED-4DB2-BD59-A6C34878D82A}">
                    <a16:rowId xmlns:a16="http://schemas.microsoft.com/office/drawing/2014/main" val="817676239"/>
                  </a:ext>
                </a:extLst>
              </a:tr>
              <a:tr h="370840">
                <a:tc>
                  <a:txBody>
                    <a:bodyPr/>
                    <a:lstStyle/>
                    <a:p>
                      <a:pPr algn="ctr"/>
                      <a:r>
                        <a:rPr lang="en-GB" dirty="0"/>
                        <a:t>Increased tone</a:t>
                      </a:r>
                    </a:p>
                  </a:txBody>
                  <a:tcPr/>
                </a:tc>
                <a:tc>
                  <a:txBody>
                    <a:bodyPr/>
                    <a:lstStyle/>
                    <a:p>
                      <a:pPr algn="ctr"/>
                      <a:r>
                        <a:rPr lang="en-GB" dirty="0"/>
                        <a:t>Decreased tone</a:t>
                      </a:r>
                    </a:p>
                  </a:txBody>
                  <a:tcPr/>
                </a:tc>
                <a:extLst>
                  <a:ext uri="{0D108BD9-81ED-4DB2-BD59-A6C34878D82A}">
                    <a16:rowId xmlns:a16="http://schemas.microsoft.com/office/drawing/2014/main" val="816292165"/>
                  </a:ext>
                </a:extLst>
              </a:tr>
              <a:tr h="370840">
                <a:tc>
                  <a:txBody>
                    <a:bodyPr/>
                    <a:lstStyle/>
                    <a:p>
                      <a:pPr algn="ctr"/>
                      <a:r>
                        <a:rPr lang="en-GB" dirty="0"/>
                        <a:t>Increased reflexes (clonus)</a:t>
                      </a:r>
                    </a:p>
                  </a:txBody>
                  <a:tcPr/>
                </a:tc>
                <a:tc>
                  <a:txBody>
                    <a:bodyPr/>
                    <a:lstStyle/>
                    <a:p>
                      <a:pPr algn="ctr"/>
                      <a:r>
                        <a:rPr lang="en-GB" dirty="0"/>
                        <a:t>Decreased reflexes</a:t>
                      </a:r>
                    </a:p>
                  </a:txBody>
                  <a:tcPr/>
                </a:tc>
                <a:extLst>
                  <a:ext uri="{0D108BD9-81ED-4DB2-BD59-A6C34878D82A}">
                    <a16:rowId xmlns:a16="http://schemas.microsoft.com/office/drawing/2014/main" val="3148370685"/>
                  </a:ext>
                </a:extLst>
              </a:tr>
              <a:tr h="370840">
                <a:tc>
                  <a:txBody>
                    <a:bodyPr/>
                    <a:lstStyle/>
                    <a:p>
                      <a:pPr algn="ctr"/>
                      <a:r>
                        <a:rPr lang="en-GB" dirty="0"/>
                        <a:t>Upgoing </a:t>
                      </a:r>
                      <a:r>
                        <a:rPr lang="en-GB" dirty="0" err="1"/>
                        <a:t>plantars</a:t>
                      </a:r>
                      <a:endParaRPr lang="en-GB" dirty="0"/>
                    </a:p>
                  </a:txBody>
                  <a:tcPr/>
                </a:tc>
                <a:tc>
                  <a:txBody>
                    <a:bodyPr/>
                    <a:lstStyle/>
                    <a:p>
                      <a:pPr algn="ctr"/>
                      <a:r>
                        <a:rPr lang="en-GB" dirty="0" err="1"/>
                        <a:t>Downgoing</a:t>
                      </a:r>
                      <a:r>
                        <a:rPr lang="en-GB" dirty="0"/>
                        <a:t> </a:t>
                      </a:r>
                      <a:r>
                        <a:rPr lang="en-GB" dirty="0" err="1"/>
                        <a:t>plantars</a:t>
                      </a:r>
                      <a:endParaRPr lang="en-GB" dirty="0"/>
                    </a:p>
                  </a:txBody>
                  <a:tcPr/>
                </a:tc>
                <a:extLst>
                  <a:ext uri="{0D108BD9-81ED-4DB2-BD59-A6C34878D82A}">
                    <a16:rowId xmlns:a16="http://schemas.microsoft.com/office/drawing/2014/main" val="1958896672"/>
                  </a:ext>
                </a:extLst>
              </a:tr>
              <a:tr h="370840">
                <a:tc>
                  <a:txBody>
                    <a:bodyPr/>
                    <a:lstStyle/>
                    <a:p>
                      <a:pPr algn="ctr"/>
                      <a:r>
                        <a:rPr lang="en-GB" dirty="0"/>
                        <a:t>Drift</a:t>
                      </a:r>
                    </a:p>
                  </a:txBody>
                  <a:tcPr/>
                </a:tc>
                <a:tc>
                  <a:txBody>
                    <a:bodyPr/>
                    <a:lstStyle/>
                    <a:p>
                      <a:pPr algn="ctr"/>
                      <a:r>
                        <a:rPr lang="en-GB" dirty="0"/>
                        <a:t>Fasciculations</a:t>
                      </a:r>
                    </a:p>
                  </a:txBody>
                  <a:tcPr/>
                </a:tc>
                <a:extLst>
                  <a:ext uri="{0D108BD9-81ED-4DB2-BD59-A6C34878D82A}">
                    <a16:rowId xmlns:a16="http://schemas.microsoft.com/office/drawing/2014/main" val="833359288"/>
                  </a:ext>
                </a:extLst>
              </a:tr>
              <a:tr h="370840">
                <a:tc>
                  <a:txBody>
                    <a:bodyPr/>
                    <a:lstStyle/>
                    <a:p>
                      <a:pPr algn="ctr"/>
                      <a:r>
                        <a:rPr lang="en-GB" dirty="0"/>
                        <a:t>Pyramidal pattern of weakness</a:t>
                      </a:r>
                    </a:p>
                  </a:txBody>
                  <a:tcPr/>
                </a:tc>
                <a:tc>
                  <a:txBody>
                    <a:bodyPr/>
                    <a:lstStyle/>
                    <a:p>
                      <a:pPr algn="ctr"/>
                      <a:r>
                        <a:rPr lang="en-GB" dirty="0"/>
                        <a:t>Wasting</a:t>
                      </a:r>
                    </a:p>
                  </a:txBody>
                  <a:tcPr/>
                </a:tc>
                <a:extLst>
                  <a:ext uri="{0D108BD9-81ED-4DB2-BD59-A6C34878D82A}">
                    <a16:rowId xmlns:a16="http://schemas.microsoft.com/office/drawing/2014/main" val="2399206037"/>
                  </a:ext>
                </a:extLst>
              </a:tr>
            </a:tbl>
          </a:graphicData>
        </a:graphic>
      </p:graphicFrame>
    </p:spTree>
    <p:extLst>
      <p:ext uri="{BB962C8B-B14F-4D97-AF65-F5344CB8AC3E}">
        <p14:creationId xmlns:p14="http://schemas.microsoft.com/office/powerpoint/2010/main" val="2493070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B1B6-4177-4AD5-A90A-98F861BCC3F3}"/>
              </a:ext>
            </a:extLst>
          </p:cNvPr>
          <p:cNvSpPr>
            <a:spLocks noGrp="1"/>
          </p:cNvSpPr>
          <p:nvPr>
            <p:ph type="title"/>
          </p:nvPr>
        </p:nvSpPr>
        <p:spPr/>
        <p:txBody>
          <a:bodyPr/>
          <a:lstStyle/>
          <a:p>
            <a:r>
              <a:rPr lang="en-GB" dirty="0"/>
              <a:t>Quiz</a:t>
            </a:r>
          </a:p>
        </p:txBody>
      </p:sp>
      <p:sp>
        <p:nvSpPr>
          <p:cNvPr id="3" name="Content Placeholder 2">
            <a:extLst>
              <a:ext uri="{FF2B5EF4-FFF2-40B4-BE49-F238E27FC236}">
                <a16:creationId xmlns:a16="http://schemas.microsoft.com/office/drawing/2014/main" id="{3862C19E-B57E-4BBC-A2DE-96AF1EA1A9C2}"/>
              </a:ext>
            </a:extLst>
          </p:cNvPr>
          <p:cNvSpPr>
            <a:spLocks noGrp="1"/>
          </p:cNvSpPr>
          <p:nvPr>
            <p:ph idx="1"/>
          </p:nvPr>
        </p:nvSpPr>
        <p:spPr/>
        <p:txBody>
          <a:bodyPr/>
          <a:lstStyle/>
          <a:p>
            <a:pPr marL="0" indent="0">
              <a:buNone/>
            </a:pPr>
            <a:r>
              <a:rPr lang="en-GB" dirty="0"/>
              <a:t>A woman in her 50s with numbness and weakness down the left side, progressing from face to arm and leg. She also has blurring of vision on the left side and is photophobic, </a:t>
            </a:r>
            <a:r>
              <a:rPr lang="en-GB" dirty="0" err="1"/>
              <a:t>headachey</a:t>
            </a:r>
            <a:r>
              <a:rPr lang="en-GB" dirty="0"/>
              <a:t> and nauseated.</a:t>
            </a:r>
          </a:p>
          <a:p>
            <a:pPr marL="0" indent="0">
              <a:buNone/>
            </a:pPr>
            <a:r>
              <a:rPr lang="en-GB" dirty="0"/>
              <a:t>What treatment will you give?</a:t>
            </a:r>
          </a:p>
          <a:p>
            <a:pPr marL="514350" indent="-514350">
              <a:buAutoNum type="arabicPeriod"/>
            </a:pPr>
            <a:r>
              <a:rPr lang="en-GB" dirty="0"/>
              <a:t>Aspirin 300mg</a:t>
            </a:r>
          </a:p>
          <a:p>
            <a:pPr marL="514350" indent="-514350">
              <a:buAutoNum type="arabicPeriod"/>
            </a:pPr>
            <a:r>
              <a:rPr lang="en-GB" dirty="0"/>
              <a:t>IV ceftriaxone</a:t>
            </a:r>
          </a:p>
          <a:p>
            <a:pPr marL="514350" indent="-514350">
              <a:buAutoNum type="arabicPeriod"/>
            </a:pPr>
            <a:r>
              <a:rPr lang="en-GB" dirty="0"/>
              <a:t>Ibuprofen ± domperidone</a:t>
            </a:r>
          </a:p>
          <a:p>
            <a:pPr marL="514350" indent="-514350">
              <a:buAutoNum type="arabicPeriod"/>
            </a:pPr>
            <a:r>
              <a:rPr lang="en-GB" dirty="0"/>
              <a:t>Paracetamol</a:t>
            </a:r>
          </a:p>
          <a:p>
            <a:endParaRPr lang="en-GB" dirty="0"/>
          </a:p>
        </p:txBody>
      </p:sp>
    </p:spTree>
    <p:extLst>
      <p:ext uri="{BB962C8B-B14F-4D97-AF65-F5344CB8AC3E}">
        <p14:creationId xmlns:p14="http://schemas.microsoft.com/office/powerpoint/2010/main" val="11040722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B1B6-4177-4AD5-A90A-98F861BCC3F3}"/>
              </a:ext>
            </a:extLst>
          </p:cNvPr>
          <p:cNvSpPr>
            <a:spLocks noGrp="1"/>
          </p:cNvSpPr>
          <p:nvPr>
            <p:ph type="title"/>
          </p:nvPr>
        </p:nvSpPr>
        <p:spPr/>
        <p:txBody>
          <a:bodyPr/>
          <a:lstStyle/>
          <a:p>
            <a:r>
              <a:rPr lang="en-GB" dirty="0"/>
              <a:t>Quiz</a:t>
            </a:r>
          </a:p>
        </p:txBody>
      </p:sp>
      <p:sp>
        <p:nvSpPr>
          <p:cNvPr id="3" name="Content Placeholder 2">
            <a:extLst>
              <a:ext uri="{FF2B5EF4-FFF2-40B4-BE49-F238E27FC236}">
                <a16:creationId xmlns:a16="http://schemas.microsoft.com/office/drawing/2014/main" id="{3862C19E-B57E-4BBC-A2DE-96AF1EA1A9C2}"/>
              </a:ext>
            </a:extLst>
          </p:cNvPr>
          <p:cNvSpPr>
            <a:spLocks noGrp="1"/>
          </p:cNvSpPr>
          <p:nvPr>
            <p:ph idx="1"/>
          </p:nvPr>
        </p:nvSpPr>
        <p:spPr/>
        <p:txBody>
          <a:bodyPr/>
          <a:lstStyle/>
          <a:p>
            <a:pPr marL="0" indent="0">
              <a:buNone/>
            </a:pPr>
            <a:r>
              <a:rPr lang="en-GB" dirty="0"/>
              <a:t>A woman in her 50s with numbness and weakness down the left side, progressing from face to arm and leg. She also has blurring of vision on the left side and is photophobic, </a:t>
            </a:r>
            <a:r>
              <a:rPr lang="en-GB" dirty="0" err="1"/>
              <a:t>headachey</a:t>
            </a:r>
            <a:r>
              <a:rPr lang="en-GB" dirty="0"/>
              <a:t> and nauseated.</a:t>
            </a:r>
          </a:p>
          <a:p>
            <a:pPr marL="0" indent="0">
              <a:buNone/>
            </a:pPr>
            <a:r>
              <a:rPr lang="en-GB" dirty="0"/>
              <a:t>What treatment will you give?</a:t>
            </a:r>
          </a:p>
          <a:p>
            <a:pPr marL="514350" indent="-514350">
              <a:buAutoNum type="arabicPeriod"/>
            </a:pPr>
            <a:r>
              <a:rPr lang="en-GB" dirty="0"/>
              <a:t>Aspirin 300mg</a:t>
            </a:r>
          </a:p>
          <a:p>
            <a:pPr marL="514350" indent="-514350">
              <a:buAutoNum type="arabicPeriod"/>
            </a:pPr>
            <a:r>
              <a:rPr lang="en-GB" dirty="0"/>
              <a:t>IV ceftriaxone</a:t>
            </a:r>
          </a:p>
          <a:p>
            <a:pPr marL="514350" indent="-514350">
              <a:buAutoNum type="arabicPeriod"/>
            </a:pPr>
            <a:r>
              <a:rPr lang="en-GB" dirty="0">
                <a:solidFill>
                  <a:srgbClr val="00B050"/>
                </a:solidFill>
              </a:rPr>
              <a:t>Ibuprofen ± domperidone</a:t>
            </a:r>
          </a:p>
          <a:p>
            <a:pPr marL="514350" indent="-514350">
              <a:buAutoNum type="arabicPeriod"/>
            </a:pPr>
            <a:r>
              <a:rPr lang="en-GB" dirty="0"/>
              <a:t>Paracetamol</a:t>
            </a:r>
          </a:p>
          <a:p>
            <a:endParaRPr lang="en-GB" dirty="0"/>
          </a:p>
        </p:txBody>
      </p:sp>
    </p:spTree>
    <p:extLst>
      <p:ext uri="{BB962C8B-B14F-4D97-AF65-F5344CB8AC3E}">
        <p14:creationId xmlns:p14="http://schemas.microsoft.com/office/powerpoint/2010/main" val="27298466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27D9-784C-4D70-9521-1317E1B9ABEB}"/>
              </a:ext>
            </a:extLst>
          </p:cNvPr>
          <p:cNvSpPr>
            <a:spLocks noGrp="1"/>
          </p:cNvSpPr>
          <p:nvPr>
            <p:ph type="title"/>
          </p:nvPr>
        </p:nvSpPr>
        <p:spPr/>
        <p:txBody>
          <a:bodyPr/>
          <a:lstStyle/>
          <a:p>
            <a:r>
              <a:rPr lang="en-GB" dirty="0"/>
              <a:t>Migraine</a:t>
            </a:r>
          </a:p>
        </p:txBody>
      </p:sp>
      <p:sp>
        <p:nvSpPr>
          <p:cNvPr id="3" name="Content Placeholder 2">
            <a:extLst>
              <a:ext uri="{FF2B5EF4-FFF2-40B4-BE49-F238E27FC236}">
                <a16:creationId xmlns:a16="http://schemas.microsoft.com/office/drawing/2014/main" id="{4485EFC6-F20F-4F35-9C85-6B94B162B8D2}"/>
              </a:ext>
            </a:extLst>
          </p:cNvPr>
          <p:cNvSpPr>
            <a:spLocks noGrp="1"/>
          </p:cNvSpPr>
          <p:nvPr>
            <p:ph idx="1"/>
          </p:nvPr>
        </p:nvSpPr>
        <p:spPr/>
        <p:txBody>
          <a:bodyPr>
            <a:normAutofit lnSpcReduction="10000"/>
          </a:bodyPr>
          <a:lstStyle/>
          <a:p>
            <a:r>
              <a:rPr lang="en-GB" dirty="0"/>
              <a:t>Subacute onset/marching symptoms</a:t>
            </a:r>
          </a:p>
          <a:p>
            <a:r>
              <a:rPr lang="en-GB" dirty="0"/>
              <a:t>Auras can cause visual or sensory symptoms, hemiplegia or vertigo</a:t>
            </a:r>
          </a:p>
          <a:p>
            <a:r>
              <a:rPr lang="en-GB" dirty="0"/>
              <a:t>Often associated with nausea, photophobia, phonophobia</a:t>
            </a:r>
          </a:p>
          <a:p>
            <a:r>
              <a:rPr lang="en-GB" dirty="0"/>
              <a:t>Often have family history of migraine</a:t>
            </a:r>
          </a:p>
          <a:p>
            <a:r>
              <a:rPr lang="en-GB" dirty="0"/>
              <a:t>Prone to nausea, travel sickness etc</a:t>
            </a:r>
          </a:p>
          <a:p>
            <a:r>
              <a:rPr lang="en-GB" dirty="0"/>
              <a:t>Can last days and be very severe</a:t>
            </a:r>
          </a:p>
          <a:p>
            <a:r>
              <a:rPr lang="en-GB" dirty="0"/>
              <a:t>Acute – NSAID ± antiemetic,  triptans</a:t>
            </a:r>
          </a:p>
          <a:p>
            <a:r>
              <a:rPr lang="en-GB" dirty="0"/>
              <a:t>Preventative – beta-blockers, amitriptyline, topiramate…</a:t>
            </a:r>
          </a:p>
          <a:p>
            <a:r>
              <a:rPr lang="en-GB" dirty="0"/>
              <a:t>Migraine with aura is a contraindication to the COCP</a:t>
            </a:r>
          </a:p>
        </p:txBody>
      </p:sp>
    </p:spTree>
    <p:extLst>
      <p:ext uri="{BB962C8B-B14F-4D97-AF65-F5344CB8AC3E}">
        <p14:creationId xmlns:p14="http://schemas.microsoft.com/office/powerpoint/2010/main" val="4925789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3CC5-E30C-4D09-99A4-81167F69E1C4}"/>
              </a:ext>
            </a:extLst>
          </p:cNvPr>
          <p:cNvSpPr>
            <a:spLocks noGrp="1"/>
          </p:cNvSpPr>
          <p:nvPr>
            <p:ph type="title"/>
          </p:nvPr>
        </p:nvSpPr>
        <p:spPr/>
        <p:txBody>
          <a:bodyPr/>
          <a:lstStyle/>
          <a:p>
            <a:r>
              <a:rPr lang="en-GB" dirty="0"/>
              <a:t>Quiz</a:t>
            </a:r>
          </a:p>
        </p:txBody>
      </p:sp>
      <p:sp>
        <p:nvSpPr>
          <p:cNvPr id="3" name="Content Placeholder 2">
            <a:extLst>
              <a:ext uri="{FF2B5EF4-FFF2-40B4-BE49-F238E27FC236}">
                <a16:creationId xmlns:a16="http://schemas.microsoft.com/office/drawing/2014/main" id="{CA466164-3AB3-4064-A056-2A880EEC9B9B}"/>
              </a:ext>
            </a:extLst>
          </p:cNvPr>
          <p:cNvSpPr>
            <a:spLocks noGrp="1"/>
          </p:cNvSpPr>
          <p:nvPr>
            <p:ph idx="1"/>
          </p:nvPr>
        </p:nvSpPr>
        <p:spPr/>
        <p:txBody>
          <a:bodyPr/>
          <a:lstStyle/>
          <a:p>
            <a:pPr marL="0" indent="0">
              <a:buNone/>
            </a:pPr>
            <a:r>
              <a:rPr lang="en-GB" dirty="0"/>
              <a:t>A woman in her 30s with weak legs and increased tone (spastic paraparesis). Previous episode of monocular visual blurring with discomfort on eye movements. </a:t>
            </a:r>
          </a:p>
          <a:p>
            <a:pPr marL="0" indent="0">
              <a:buNone/>
            </a:pPr>
            <a:r>
              <a:rPr lang="en-GB" dirty="0"/>
              <a:t>Which set of tests will be most helpful?</a:t>
            </a:r>
          </a:p>
          <a:p>
            <a:pPr marL="514350" indent="-514350">
              <a:buAutoNum type="arabicPeriod"/>
            </a:pPr>
            <a:r>
              <a:rPr lang="en-GB" dirty="0"/>
              <a:t>MRI brain, MRI whole spine, CXR</a:t>
            </a:r>
          </a:p>
          <a:p>
            <a:pPr marL="514350" indent="-514350">
              <a:buFont typeface="Arial" panose="020B0604020202020204" pitchFamily="34" charset="0"/>
              <a:buAutoNum type="arabicPeriod"/>
            </a:pPr>
            <a:r>
              <a:rPr lang="en-GB" dirty="0"/>
              <a:t>Visual evoked potentials, nerve conduction studies, CT spine</a:t>
            </a:r>
          </a:p>
          <a:p>
            <a:pPr marL="514350" indent="-514350">
              <a:buAutoNum type="arabicPeriod"/>
            </a:pPr>
            <a:r>
              <a:rPr lang="en-GB" dirty="0"/>
              <a:t>MRI whole spine, LP, urine dip</a:t>
            </a:r>
          </a:p>
          <a:p>
            <a:pPr marL="514350" indent="-514350">
              <a:buAutoNum type="arabicPeriod"/>
            </a:pPr>
            <a:r>
              <a:rPr lang="en-GB" dirty="0"/>
              <a:t>MRI head with contrast, LP, EEG</a:t>
            </a:r>
          </a:p>
        </p:txBody>
      </p:sp>
    </p:spTree>
    <p:extLst>
      <p:ext uri="{BB962C8B-B14F-4D97-AF65-F5344CB8AC3E}">
        <p14:creationId xmlns:p14="http://schemas.microsoft.com/office/powerpoint/2010/main" val="2771534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3CC5-E30C-4D09-99A4-81167F69E1C4}"/>
              </a:ext>
            </a:extLst>
          </p:cNvPr>
          <p:cNvSpPr>
            <a:spLocks noGrp="1"/>
          </p:cNvSpPr>
          <p:nvPr>
            <p:ph type="title"/>
          </p:nvPr>
        </p:nvSpPr>
        <p:spPr/>
        <p:txBody>
          <a:bodyPr/>
          <a:lstStyle/>
          <a:p>
            <a:r>
              <a:rPr lang="en-GB" dirty="0"/>
              <a:t>Quiz</a:t>
            </a:r>
          </a:p>
        </p:txBody>
      </p:sp>
      <p:sp>
        <p:nvSpPr>
          <p:cNvPr id="3" name="Content Placeholder 2">
            <a:extLst>
              <a:ext uri="{FF2B5EF4-FFF2-40B4-BE49-F238E27FC236}">
                <a16:creationId xmlns:a16="http://schemas.microsoft.com/office/drawing/2014/main" id="{CA466164-3AB3-4064-A056-2A880EEC9B9B}"/>
              </a:ext>
            </a:extLst>
          </p:cNvPr>
          <p:cNvSpPr>
            <a:spLocks noGrp="1"/>
          </p:cNvSpPr>
          <p:nvPr>
            <p:ph idx="1"/>
          </p:nvPr>
        </p:nvSpPr>
        <p:spPr/>
        <p:txBody>
          <a:bodyPr/>
          <a:lstStyle/>
          <a:p>
            <a:pPr marL="0" indent="0">
              <a:buNone/>
            </a:pPr>
            <a:r>
              <a:rPr lang="en-GB" dirty="0"/>
              <a:t>A woman in her 30s with weak legs and increased tone (spastic paraparesis). Previous episode of monocular visual blurring with discomfort on eye movements. </a:t>
            </a:r>
          </a:p>
          <a:p>
            <a:pPr marL="0" indent="0">
              <a:buNone/>
            </a:pPr>
            <a:r>
              <a:rPr lang="en-GB" dirty="0"/>
              <a:t>Which set of tests will be most helpful?</a:t>
            </a:r>
          </a:p>
          <a:p>
            <a:pPr marL="514350" indent="-514350">
              <a:buAutoNum type="arabicPeriod"/>
            </a:pPr>
            <a:r>
              <a:rPr lang="en-GB" dirty="0"/>
              <a:t>MRI brain, MRI whole spine, CXR</a:t>
            </a:r>
          </a:p>
          <a:p>
            <a:pPr marL="514350" indent="-514350">
              <a:buFont typeface="Arial" panose="020B0604020202020204" pitchFamily="34" charset="0"/>
              <a:buAutoNum type="arabicPeriod"/>
            </a:pPr>
            <a:r>
              <a:rPr lang="en-GB" dirty="0"/>
              <a:t>Visual evoked potentials, nerve conduction studies, CT spine</a:t>
            </a:r>
          </a:p>
          <a:p>
            <a:pPr marL="514350" indent="-514350">
              <a:buAutoNum type="arabicPeriod"/>
            </a:pPr>
            <a:r>
              <a:rPr lang="en-GB" dirty="0">
                <a:solidFill>
                  <a:srgbClr val="00B050"/>
                </a:solidFill>
              </a:rPr>
              <a:t>MRI whole spine, LP, urine dip</a:t>
            </a:r>
          </a:p>
          <a:p>
            <a:pPr marL="514350" indent="-514350">
              <a:buAutoNum type="arabicPeriod"/>
            </a:pPr>
            <a:r>
              <a:rPr lang="en-GB" dirty="0"/>
              <a:t>MRI head with contrast, LP, EEG</a:t>
            </a:r>
          </a:p>
        </p:txBody>
      </p:sp>
    </p:spTree>
    <p:extLst>
      <p:ext uri="{BB962C8B-B14F-4D97-AF65-F5344CB8AC3E}">
        <p14:creationId xmlns:p14="http://schemas.microsoft.com/office/powerpoint/2010/main" val="15567175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B31A-89DE-4B9A-8463-0E61927CAA6A}"/>
              </a:ext>
            </a:extLst>
          </p:cNvPr>
          <p:cNvSpPr>
            <a:spLocks noGrp="1"/>
          </p:cNvSpPr>
          <p:nvPr>
            <p:ph type="title"/>
          </p:nvPr>
        </p:nvSpPr>
        <p:spPr/>
        <p:txBody>
          <a:bodyPr/>
          <a:lstStyle/>
          <a:p>
            <a:r>
              <a:rPr lang="en-GB" dirty="0"/>
              <a:t>Multiple sclerosis</a:t>
            </a:r>
          </a:p>
        </p:txBody>
      </p:sp>
      <p:sp>
        <p:nvSpPr>
          <p:cNvPr id="3" name="Content Placeholder 2">
            <a:extLst>
              <a:ext uri="{FF2B5EF4-FFF2-40B4-BE49-F238E27FC236}">
                <a16:creationId xmlns:a16="http://schemas.microsoft.com/office/drawing/2014/main" id="{04279C0D-DA9D-4CE2-AB8C-9AEE324CBAC3}"/>
              </a:ext>
            </a:extLst>
          </p:cNvPr>
          <p:cNvSpPr>
            <a:spLocks noGrp="1"/>
          </p:cNvSpPr>
          <p:nvPr>
            <p:ph idx="1"/>
          </p:nvPr>
        </p:nvSpPr>
        <p:spPr/>
        <p:txBody>
          <a:bodyPr/>
          <a:lstStyle/>
          <a:p>
            <a:r>
              <a:rPr lang="en-GB" dirty="0"/>
              <a:t>Demyelinating plaques disseminated in space and time</a:t>
            </a:r>
          </a:p>
          <a:p>
            <a:r>
              <a:rPr lang="en-GB" dirty="0"/>
              <a:t>This lady is likely to have plaques in the spine, but we would end up scanning the brain as well</a:t>
            </a:r>
          </a:p>
          <a:p>
            <a:r>
              <a:rPr lang="en-GB" dirty="0"/>
              <a:t>Contrast enhancement (GAD) suggests a more acute lesion</a:t>
            </a:r>
          </a:p>
          <a:p>
            <a:r>
              <a:rPr lang="en-GB" dirty="0"/>
              <a:t>Oligoclonal bands in CSF but not serum</a:t>
            </a:r>
          </a:p>
          <a:p>
            <a:r>
              <a:rPr lang="en-GB" dirty="0"/>
              <a:t>Treat acute relapses with high dose steroids – need a urine dip before starting</a:t>
            </a:r>
          </a:p>
          <a:p>
            <a:r>
              <a:rPr lang="en-GB" dirty="0"/>
              <a:t>Disease modifying treatments include interferon beta, glatiramer acetate, dimethyl fumarate, natalizumab, alemtuzumab, fingolimod</a:t>
            </a:r>
          </a:p>
        </p:txBody>
      </p:sp>
    </p:spTree>
    <p:extLst>
      <p:ext uri="{BB962C8B-B14F-4D97-AF65-F5344CB8AC3E}">
        <p14:creationId xmlns:p14="http://schemas.microsoft.com/office/powerpoint/2010/main" val="24712118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CA49B-7C46-465A-ADFF-BFA52E341C3C}"/>
              </a:ext>
            </a:extLst>
          </p:cNvPr>
          <p:cNvSpPr>
            <a:spLocks noGrp="1"/>
          </p:cNvSpPr>
          <p:nvPr>
            <p:ph type="title"/>
          </p:nvPr>
        </p:nvSpPr>
        <p:spPr/>
        <p:txBody>
          <a:bodyPr/>
          <a:lstStyle/>
          <a:p>
            <a:r>
              <a:rPr lang="en-GB" dirty="0"/>
              <a:t>Quiz</a:t>
            </a:r>
          </a:p>
        </p:txBody>
      </p:sp>
      <p:sp>
        <p:nvSpPr>
          <p:cNvPr id="3" name="Content Placeholder 2">
            <a:extLst>
              <a:ext uri="{FF2B5EF4-FFF2-40B4-BE49-F238E27FC236}">
                <a16:creationId xmlns:a16="http://schemas.microsoft.com/office/drawing/2014/main" id="{18A20D13-6C0E-46C8-9B90-73425FD96E49}"/>
              </a:ext>
            </a:extLst>
          </p:cNvPr>
          <p:cNvSpPr>
            <a:spLocks noGrp="1"/>
          </p:cNvSpPr>
          <p:nvPr>
            <p:ph idx="1"/>
          </p:nvPr>
        </p:nvSpPr>
        <p:spPr/>
        <p:txBody>
          <a:bodyPr/>
          <a:lstStyle/>
          <a:p>
            <a:pPr marL="0" indent="0">
              <a:buNone/>
            </a:pPr>
            <a:r>
              <a:rPr lang="en-GB" dirty="0"/>
              <a:t>A man in his 50s develops writhing movements bilaterally and becomes progressively emotionally labile and disinhibited.</a:t>
            </a:r>
          </a:p>
          <a:p>
            <a:pPr marL="0" indent="0">
              <a:buNone/>
            </a:pPr>
            <a:r>
              <a:rPr lang="en-GB" dirty="0"/>
              <a:t>What is the pattern of inheritance?</a:t>
            </a:r>
          </a:p>
          <a:p>
            <a:pPr marL="514350" indent="-514350">
              <a:buFont typeface="+mj-lt"/>
              <a:buAutoNum type="arabicPeriod"/>
            </a:pPr>
            <a:r>
              <a:rPr lang="en-GB" dirty="0"/>
              <a:t>Autosomal recessive</a:t>
            </a:r>
          </a:p>
          <a:p>
            <a:pPr marL="514350" indent="-514350">
              <a:buFont typeface="+mj-lt"/>
              <a:buAutoNum type="arabicPeriod"/>
            </a:pPr>
            <a:r>
              <a:rPr lang="en-GB" dirty="0"/>
              <a:t>Autosomal dominant</a:t>
            </a:r>
          </a:p>
          <a:p>
            <a:pPr marL="514350" indent="-514350">
              <a:buFont typeface="+mj-lt"/>
              <a:buAutoNum type="arabicPeriod"/>
            </a:pPr>
            <a:r>
              <a:rPr lang="en-GB" dirty="0"/>
              <a:t>X-linked recessive</a:t>
            </a:r>
          </a:p>
          <a:p>
            <a:pPr marL="514350" indent="-514350">
              <a:buFont typeface="+mj-lt"/>
              <a:buAutoNum type="arabicPeriod"/>
            </a:pPr>
            <a:r>
              <a:rPr lang="en-GB" dirty="0"/>
              <a:t>X-linked dominant</a:t>
            </a:r>
          </a:p>
        </p:txBody>
      </p:sp>
    </p:spTree>
    <p:extLst>
      <p:ext uri="{BB962C8B-B14F-4D97-AF65-F5344CB8AC3E}">
        <p14:creationId xmlns:p14="http://schemas.microsoft.com/office/powerpoint/2010/main" val="37277586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CA49B-7C46-465A-ADFF-BFA52E341C3C}"/>
              </a:ext>
            </a:extLst>
          </p:cNvPr>
          <p:cNvSpPr>
            <a:spLocks noGrp="1"/>
          </p:cNvSpPr>
          <p:nvPr>
            <p:ph type="title"/>
          </p:nvPr>
        </p:nvSpPr>
        <p:spPr/>
        <p:txBody>
          <a:bodyPr/>
          <a:lstStyle/>
          <a:p>
            <a:r>
              <a:rPr lang="en-GB" dirty="0"/>
              <a:t>Quiz</a:t>
            </a:r>
          </a:p>
        </p:txBody>
      </p:sp>
      <p:sp>
        <p:nvSpPr>
          <p:cNvPr id="3" name="Content Placeholder 2">
            <a:extLst>
              <a:ext uri="{FF2B5EF4-FFF2-40B4-BE49-F238E27FC236}">
                <a16:creationId xmlns:a16="http://schemas.microsoft.com/office/drawing/2014/main" id="{18A20D13-6C0E-46C8-9B90-73425FD96E49}"/>
              </a:ext>
            </a:extLst>
          </p:cNvPr>
          <p:cNvSpPr>
            <a:spLocks noGrp="1"/>
          </p:cNvSpPr>
          <p:nvPr>
            <p:ph idx="1"/>
          </p:nvPr>
        </p:nvSpPr>
        <p:spPr/>
        <p:txBody>
          <a:bodyPr/>
          <a:lstStyle/>
          <a:p>
            <a:pPr marL="0" indent="0">
              <a:buNone/>
            </a:pPr>
            <a:r>
              <a:rPr lang="en-GB" dirty="0"/>
              <a:t>A man in his 50s develops writhing movements bilaterally and becomes progressively emotionally labile and disinhibited.</a:t>
            </a:r>
          </a:p>
          <a:p>
            <a:pPr marL="0" indent="0">
              <a:buNone/>
            </a:pPr>
            <a:r>
              <a:rPr lang="en-GB" dirty="0"/>
              <a:t>What is the pattern of inheritance?</a:t>
            </a:r>
          </a:p>
          <a:p>
            <a:pPr marL="514350" indent="-514350">
              <a:buFont typeface="+mj-lt"/>
              <a:buAutoNum type="arabicPeriod"/>
            </a:pPr>
            <a:r>
              <a:rPr lang="en-GB" dirty="0"/>
              <a:t>Autosomal recessive</a:t>
            </a:r>
          </a:p>
          <a:p>
            <a:pPr marL="514350" indent="-514350">
              <a:buFont typeface="+mj-lt"/>
              <a:buAutoNum type="arabicPeriod"/>
            </a:pPr>
            <a:r>
              <a:rPr lang="en-GB" dirty="0">
                <a:solidFill>
                  <a:srgbClr val="00B050"/>
                </a:solidFill>
              </a:rPr>
              <a:t>Autosomal dominant</a:t>
            </a:r>
          </a:p>
          <a:p>
            <a:pPr marL="514350" indent="-514350">
              <a:buFont typeface="+mj-lt"/>
              <a:buAutoNum type="arabicPeriod"/>
            </a:pPr>
            <a:r>
              <a:rPr lang="en-GB" dirty="0"/>
              <a:t>X-linked recessive</a:t>
            </a:r>
          </a:p>
          <a:p>
            <a:pPr marL="514350" indent="-514350">
              <a:buFont typeface="+mj-lt"/>
              <a:buAutoNum type="arabicPeriod"/>
            </a:pPr>
            <a:r>
              <a:rPr lang="en-GB" dirty="0"/>
              <a:t>X-linked dominant</a:t>
            </a:r>
          </a:p>
        </p:txBody>
      </p:sp>
    </p:spTree>
    <p:extLst>
      <p:ext uri="{BB962C8B-B14F-4D97-AF65-F5344CB8AC3E}">
        <p14:creationId xmlns:p14="http://schemas.microsoft.com/office/powerpoint/2010/main" val="20114758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F512-149B-4B06-81CC-EA2E2FCDA4DB}"/>
              </a:ext>
            </a:extLst>
          </p:cNvPr>
          <p:cNvSpPr>
            <a:spLocks noGrp="1"/>
          </p:cNvSpPr>
          <p:nvPr>
            <p:ph type="title"/>
          </p:nvPr>
        </p:nvSpPr>
        <p:spPr/>
        <p:txBody>
          <a:bodyPr/>
          <a:lstStyle/>
          <a:p>
            <a:r>
              <a:rPr lang="en-GB" dirty="0"/>
              <a:t>Huntington’s disease</a:t>
            </a:r>
          </a:p>
        </p:txBody>
      </p:sp>
      <p:sp>
        <p:nvSpPr>
          <p:cNvPr id="3" name="Content Placeholder 2">
            <a:extLst>
              <a:ext uri="{FF2B5EF4-FFF2-40B4-BE49-F238E27FC236}">
                <a16:creationId xmlns:a16="http://schemas.microsoft.com/office/drawing/2014/main" id="{36E36ADF-6BD3-4904-B8A6-5051100E4F5C}"/>
              </a:ext>
            </a:extLst>
          </p:cNvPr>
          <p:cNvSpPr>
            <a:spLocks noGrp="1"/>
          </p:cNvSpPr>
          <p:nvPr>
            <p:ph idx="1"/>
          </p:nvPr>
        </p:nvSpPr>
        <p:spPr/>
        <p:txBody>
          <a:bodyPr/>
          <a:lstStyle/>
          <a:p>
            <a:r>
              <a:rPr lang="en-GB" dirty="0"/>
              <a:t>Autosomal dominant</a:t>
            </a:r>
          </a:p>
          <a:p>
            <a:r>
              <a:rPr lang="en-GB" dirty="0"/>
              <a:t>Mutations in the huntingtin gene (CAG triplet repeats)</a:t>
            </a:r>
          </a:p>
          <a:p>
            <a:r>
              <a:rPr lang="en-GB" dirty="0"/>
              <a:t>Genetic anticipation</a:t>
            </a:r>
          </a:p>
          <a:p>
            <a:r>
              <a:rPr lang="en-GB" dirty="0"/>
              <a:t>Chorea</a:t>
            </a:r>
          </a:p>
          <a:p>
            <a:r>
              <a:rPr lang="en-GB" dirty="0"/>
              <a:t>Emotional lability, disinhibition</a:t>
            </a:r>
          </a:p>
          <a:p>
            <a:r>
              <a:rPr lang="en-GB" dirty="0"/>
              <a:t>Impaired executive function, dementia</a:t>
            </a:r>
          </a:p>
          <a:p>
            <a:endParaRPr lang="en-GB" dirty="0"/>
          </a:p>
        </p:txBody>
      </p:sp>
    </p:spTree>
    <p:extLst>
      <p:ext uri="{BB962C8B-B14F-4D97-AF65-F5344CB8AC3E}">
        <p14:creationId xmlns:p14="http://schemas.microsoft.com/office/powerpoint/2010/main" val="32273189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F0B6-D418-4EEC-95A9-45BB5B1A45FE}"/>
              </a:ext>
            </a:extLst>
          </p:cNvPr>
          <p:cNvSpPr>
            <a:spLocks noGrp="1"/>
          </p:cNvSpPr>
          <p:nvPr>
            <p:ph type="title"/>
          </p:nvPr>
        </p:nvSpPr>
        <p:spPr/>
        <p:txBody>
          <a:bodyPr/>
          <a:lstStyle/>
          <a:p>
            <a:r>
              <a:rPr lang="en-GB" dirty="0"/>
              <a:t>Quiz</a:t>
            </a:r>
          </a:p>
        </p:txBody>
      </p:sp>
      <p:sp>
        <p:nvSpPr>
          <p:cNvPr id="3" name="Content Placeholder 2">
            <a:extLst>
              <a:ext uri="{FF2B5EF4-FFF2-40B4-BE49-F238E27FC236}">
                <a16:creationId xmlns:a16="http://schemas.microsoft.com/office/drawing/2014/main" id="{7E80D951-5EE0-45E5-86C4-07BF25E59261}"/>
              </a:ext>
            </a:extLst>
          </p:cNvPr>
          <p:cNvSpPr>
            <a:spLocks noGrp="1"/>
          </p:cNvSpPr>
          <p:nvPr>
            <p:ph idx="1"/>
          </p:nvPr>
        </p:nvSpPr>
        <p:spPr/>
        <p:txBody>
          <a:bodyPr/>
          <a:lstStyle/>
          <a:p>
            <a:pPr marL="0" indent="0">
              <a:buNone/>
            </a:pPr>
            <a:r>
              <a:rPr lang="en-GB" dirty="0"/>
              <a:t>Which of these interventions does not make myasthenia gravis better?</a:t>
            </a:r>
          </a:p>
          <a:p>
            <a:pPr marL="514350" indent="-514350">
              <a:buFont typeface="+mj-lt"/>
              <a:buAutoNum type="arabicPeriod"/>
            </a:pPr>
            <a:r>
              <a:rPr lang="en-GB" dirty="0"/>
              <a:t>Prednisolone</a:t>
            </a:r>
          </a:p>
          <a:p>
            <a:pPr marL="514350" indent="-514350">
              <a:buFont typeface="+mj-lt"/>
              <a:buAutoNum type="arabicPeriod"/>
            </a:pPr>
            <a:r>
              <a:rPr lang="en-GB" dirty="0"/>
              <a:t>Methotrexate</a:t>
            </a:r>
          </a:p>
          <a:p>
            <a:pPr marL="514350" indent="-514350">
              <a:buFont typeface="+mj-lt"/>
              <a:buAutoNum type="arabicPeriod"/>
            </a:pPr>
            <a:r>
              <a:rPr lang="en-GB" dirty="0"/>
              <a:t>Hydroxychloroquine</a:t>
            </a:r>
          </a:p>
          <a:p>
            <a:pPr marL="514350" indent="-514350">
              <a:buFont typeface="+mj-lt"/>
              <a:buAutoNum type="arabicPeriod"/>
            </a:pPr>
            <a:r>
              <a:rPr lang="en-GB" dirty="0"/>
              <a:t>Ice on the eyelids</a:t>
            </a:r>
          </a:p>
          <a:p>
            <a:pPr marL="514350" indent="-514350">
              <a:buFont typeface="+mj-lt"/>
              <a:buAutoNum type="arabicPeriod"/>
            </a:pPr>
            <a:r>
              <a:rPr lang="en-GB" dirty="0"/>
              <a:t>IV immunoglobulin</a:t>
            </a:r>
          </a:p>
        </p:txBody>
      </p:sp>
    </p:spTree>
    <p:extLst>
      <p:ext uri="{BB962C8B-B14F-4D97-AF65-F5344CB8AC3E}">
        <p14:creationId xmlns:p14="http://schemas.microsoft.com/office/powerpoint/2010/main" val="408985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6BE03FB-3F14-4166-87B7-4D4C08C685AA}"/>
              </a:ext>
            </a:extLst>
          </p:cNvPr>
          <p:cNvGraphicFramePr>
            <a:graphicFrameLocks noGrp="1"/>
          </p:cNvGraphicFramePr>
          <p:nvPr>
            <p:extLst>
              <p:ext uri="{D42A27DB-BD31-4B8C-83A1-F6EECF244321}">
                <p14:modId xmlns:p14="http://schemas.microsoft.com/office/powerpoint/2010/main" val="526276691"/>
              </p:ext>
            </p:extLst>
          </p:nvPr>
        </p:nvGraphicFramePr>
        <p:xfrm>
          <a:off x="2032000" y="1305592"/>
          <a:ext cx="8128000" cy="222504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3724050364"/>
                    </a:ext>
                  </a:extLst>
                </a:gridCol>
                <a:gridCol w="4064000">
                  <a:extLst>
                    <a:ext uri="{9D8B030D-6E8A-4147-A177-3AD203B41FA5}">
                      <a16:colId xmlns:a16="http://schemas.microsoft.com/office/drawing/2014/main" val="130663782"/>
                    </a:ext>
                  </a:extLst>
                </a:gridCol>
              </a:tblGrid>
              <a:tr h="370840">
                <a:tc>
                  <a:txBody>
                    <a:bodyPr/>
                    <a:lstStyle/>
                    <a:p>
                      <a:pPr algn="ctr"/>
                      <a:r>
                        <a:rPr lang="en-GB" dirty="0"/>
                        <a:t>Upper motor neurone</a:t>
                      </a:r>
                    </a:p>
                  </a:txBody>
                  <a:tcPr/>
                </a:tc>
                <a:tc>
                  <a:txBody>
                    <a:bodyPr/>
                    <a:lstStyle/>
                    <a:p>
                      <a:pPr algn="ctr"/>
                      <a:r>
                        <a:rPr lang="en-GB" dirty="0"/>
                        <a:t>Lower motor neurone</a:t>
                      </a:r>
                    </a:p>
                  </a:txBody>
                  <a:tcPr/>
                </a:tc>
                <a:extLst>
                  <a:ext uri="{0D108BD9-81ED-4DB2-BD59-A6C34878D82A}">
                    <a16:rowId xmlns:a16="http://schemas.microsoft.com/office/drawing/2014/main" val="817676239"/>
                  </a:ext>
                </a:extLst>
              </a:tr>
              <a:tr h="370840">
                <a:tc>
                  <a:txBody>
                    <a:bodyPr/>
                    <a:lstStyle/>
                    <a:p>
                      <a:pPr algn="ctr"/>
                      <a:r>
                        <a:rPr lang="en-GB" dirty="0"/>
                        <a:t>Increased tone</a:t>
                      </a:r>
                    </a:p>
                  </a:txBody>
                  <a:tcPr/>
                </a:tc>
                <a:tc>
                  <a:txBody>
                    <a:bodyPr/>
                    <a:lstStyle/>
                    <a:p>
                      <a:pPr algn="ctr"/>
                      <a:r>
                        <a:rPr lang="en-GB" dirty="0"/>
                        <a:t>Decreased tone</a:t>
                      </a:r>
                    </a:p>
                  </a:txBody>
                  <a:tcPr/>
                </a:tc>
                <a:extLst>
                  <a:ext uri="{0D108BD9-81ED-4DB2-BD59-A6C34878D82A}">
                    <a16:rowId xmlns:a16="http://schemas.microsoft.com/office/drawing/2014/main" val="816292165"/>
                  </a:ext>
                </a:extLst>
              </a:tr>
              <a:tr h="370840">
                <a:tc>
                  <a:txBody>
                    <a:bodyPr/>
                    <a:lstStyle/>
                    <a:p>
                      <a:pPr algn="ctr"/>
                      <a:r>
                        <a:rPr lang="en-GB" dirty="0"/>
                        <a:t>Increased reflexes (clonus)</a:t>
                      </a:r>
                    </a:p>
                  </a:txBody>
                  <a:tcPr/>
                </a:tc>
                <a:tc>
                  <a:txBody>
                    <a:bodyPr/>
                    <a:lstStyle/>
                    <a:p>
                      <a:pPr algn="ctr"/>
                      <a:r>
                        <a:rPr lang="en-GB" dirty="0"/>
                        <a:t>Decreased reflexes</a:t>
                      </a:r>
                    </a:p>
                  </a:txBody>
                  <a:tcPr/>
                </a:tc>
                <a:extLst>
                  <a:ext uri="{0D108BD9-81ED-4DB2-BD59-A6C34878D82A}">
                    <a16:rowId xmlns:a16="http://schemas.microsoft.com/office/drawing/2014/main" val="3148370685"/>
                  </a:ext>
                </a:extLst>
              </a:tr>
              <a:tr h="370840">
                <a:tc>
                  <a:txBody>
                    <a:bodyPr/>
                    <a:lstStyle/>
                    <a:p>
                      <a:pPr algn="ctr"/>
                      <a:r>
                        <a:rPr lang="en-GB" dirty="0"/>
                        <a:t>Upgoing </a:t>
                      </a:r>
                      <a:r>
                        <a:rPr lang="en-GB" dirty="0" err="1"/>
                        <a:t>plantars</a:t>
                      </a:r>
                      <a:endParaRPr lang="en-GB" dirty="0"/>
                    </a:p>
                  </a:txBody>
                  <a:tcPr/>
                </a:tc>
                <a:tc>
                  <a:txBody>
                    <a:bodyPr/>
                    <a:lstStyle/>
                    <a:p>
                      <a:pPr algn="ctr"/>
                      <a:r>
                        <a:rPr lang="en-GB" dirty="0" err="1"/>
                        <a:t>Downgoing</a:t>
                      </a:r>
                      <a:r>
                        <a:rPr lang="en-GB" dirty="0"/>
                        <a:t> </a:t>
                      </a:r>
                      <a:r>
                        <a:rPr lang="en-GB" dirty="0" err="1"/>
                        <a:t>plantars</a:t>
                      </a:r>
                      <a:endParaRPr lang="en-GB" dirty="0"/>
                    </a:p>
                  </a:txBody>
                  <a:tcPr/>
                </a:tc>
                <a:extLst>
                  <a:ext uri="{0D108BD9-81ED-4DB2-BD59-A6C34878D82A}">
                    <a16:rowId xmlns:a16="http://schemas.microsoft.com/office/drawing/2014/main" val="1958896672"/>
                  </a:ext>
                </a:extLst>
              </a:tr>
              <a:tr h="370840">
                <a:tc>
                  <a:txBody>
                    <a:bodyPr/>
                    <a:lstStyle/>
                    <a:p>
                      <a:pPr algn="ctr"/>
                      <a:r>
                        <a:rPr lang="en-GB" dirty="0"/>
                        <a:t>Drift</a:t>
                      </a:r>
                    </a:p>
                  </a:txBody>
                  <a:tcPr/>
                </a:tc>
                <a:tc>
                  <a:txBody>
                    <a:bodyPr/>
                    <a:lstStyle/>
                    <a:p>
                      <a:pPr algn="ctr"/>
                      <a:r>
                        <a:rPr lang="en-GB" dirty="0"/>
                        <a:t>Fasciculations</a:t>
                      </a:r>
                    </a:p>
                  </a:txBody>
                  <a:tcPr/>
                </a:tc>
                <a:extLst>
                  <a:ext uri="{0D108BD9-81ED-4DB2-BD59-A6C34878D82A}">
                    <a16:rowId xmlns:a16="http://schemas.microsoft.com/office/drawing/2014/main" val="833359288"/>
                  </a:ext>
                </a:extLst>
              </a:tr>
              <a:tr h="370840">
                <a:tc>
                  <a:txBody>
                    <a:bodyPr/>
                    <a:lstStyle/>
                    <a:p>
                      <a:pPr algn="ctr"/>
                      <a:r>
                        <a:rPr lang="en-GB" dirty="0"/>
                        <a:t>Pyramidal pattern of weakness</a:t>
                      </a:r>
                    </a:p>
                  </a:txBody>
                  <a:tcPr/>
                </a:tc>
                <a:tc>
                  <a:txBody>
                    <a:bodyPr/>
                    <a:lstStyle/>
                    <a:p>
                      <a:pPr algn="ctr"/>
                      <a:r>
                        <a:rPr lang="en-GB" dirty="0"/>
                        <a:t>Wasting</a:t>
                      </a:r>
                    </a:p>
                  </a:txBody>
                  <a:tcPr/>
                </a:tc>
                <a:extLst>
                  <a:ext uri="{0D108BD9-81ED-4DB2-BD59-A6C34878D82A}">
                    <a16:rowId xmlns:a16="http://schemas.microsoft.com/office/drawing/2014/main" val="2399206037"/>
                  </a:ext>
                </a:extLst>
              </a:tr>
            </a:tbl>
          </a:graphicData>
        </a:graphic>
      </p:graphicFrame>
      <p:sp>
        <p:nvSpPr>
          <p:cNvPr id="2" name="TextBox 1">
            <a:extLst>
              <a:ext uri="{FF2B5EF4-FFF2-40B4-BE49-F238E27FC236}">
                <a16:creationId xmlns:a16="http://schemas.microsoft.com/office/drawing/2014/main" id="{E2FE0A74-1B7E-480F-8B58-3E11918466AE}"/>
              </a:ext>
            </a:extLst>
          </p:cNvPr>
          <p:cNvSpPr txBox="1"/>
          <p:nvPr/>
        </p:nvSpPr>
        <p:spPr>
          <a:xfrm>
            <a:off x="1402672" y="4074850"/>
            <a:ext cx="8757328" cy="923330"/>
          </a:xfrm>
          <a:prstGeom prst="rect">
            <a:avLst/>
          </a:prstGeom>
          <a:noFill/>
        </p:spPr>
        <p:txBody>
          <a:bodyPr wrap="square" rtlCol="0">
            <a:spAutoFit/>
          </a:bodyPr>
          <a:lstStyle/>
          <a:p>
            <a:r>
              <a:rPr lang="en-GB" b="1" dirty="0"/>
              <a:t>Neuromuscular junction: </a:t>
            </a:r>
          </a:p>
          <a:p>
            <a:r>
              <a:rPr lang="en-GB" dirty="0"/>
              <a:t>Myasthenia gravis – </a:t>
            </a:r>
            <a:r>
              <a:rPr lang="en-GB" dirty="0" err="1"/>
              <a:t>fatiguable</a:t>
            </a:r>
            <a:r>
              <a:rPr lang="en-GB" dirty="0"/>
              <a:t> weakness of ocular, bulbar and proximal muscles</a:t>
            </a:r>
          </a:p>
          <a:p>
            <a:r>
              <a:rPr lang="en-GB" sz="1600" dirty="0"/>
              <a:t>Lambert-Eaton myasthenic syndrome – improves on exertion</a:t>
            </a:r>
          </a:p>
        </p:txBody>
      </p:sp>
      <p:sp>
        <p:nvSpPr>
          <p:cNvPr id="3" name="TextBox 2">
            <a:extLst>
              <a:ext uri="{FF2B5EF4-FFF2-40B4-BE49-F238E27FC236}">
                <a16:creationId xmlns:a16="http://schemas.microsoft.com/office/drawing/2014/main" id="{8878EBD4-D6CF-47DA-9A06-8E61C31B81C0}"/>
              </a:ext>
            </a:extLst>
          </p:cNvPr>
          <p:cNvSpPr txBox="1"/>
          <p:nvPr/>
        </p:nvSpPr>
        <p:spPr>
          <a:xfrm>
            <a:off x="1376039" y="5326602"/>
            <a:ext cx="8877670" cy="646331"/>
          </a:xfrm>
          <a:prstGeom prst="rect">
            <a:avLst/>
          </a:prstGeom>
          <a:noFill/>
        </p:spPr>
        <p:txBody>
          <a:bodyPr wrap="square" rtlCol="0">
            <a:spAutoFit/>
          </a:bodyPr>
          <a:lstStyle/>
          <a:p>
            <a:r>
              <a:rPr lang="en-GB" b="1" dirty="0"/>
              <a:t>Myopathies:</a:t>
            </a:r>
          </a:p>
          <a:p>
            <a:r>
              <a:rPr lang="en-GB" dirty="0"/>
              <a:t>Raised CK, usually proximal symmetrical weakness</a:t>
            </a:r>
          </a:p>
        </p:txBody>
      </p:sp>
    </p:spTree>
    <p:extLst>
      <p:ext uri="{BB962C8B-B14F-4D97-AF65-F5344CB8AC3E}">
        <p14:creationId xmlns:p14="http://schemas.microsoft.com/office/powerpoint/2010/main" val="34222617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F0B6-D418-4EEC-95A9-45BB5B1A45FE}"/>
              </a:ext>
            </a:extLst>
          </p:cNvPr>
          <p:cNvSpPr>
            <a:spLocks noGrp="1"/>
          </p:cNvSpPr>
          <p:nvPr>
            <p:ph type="title"/>
          </p:nvPr>
        </p:nvSpPr>
        <p:spPr/>
        <p:txBody>
          <a:bodyPr/>
          <a:lstStyle/>
          <a:p>
            <a:r>
              <a:rPr lang="en-GB" dirty="0"/>
              <a:t>Quiz</a:t>
            </a:r>
          </a:p>
        </p:txBody>
      </p:sp>
      <p:sp>
        <p:nvSpPr>
          <p:cNvPr id="3" name="Content Placeholder 2">
            <a:extLst>
              <a:ext uri="{FF2B5EF4-FFF2-40B4-BE49-F238E27FC236}">
                <a16:creationId xmlns:a16="http://schemas.microsoft.com/office/drawing/2014/main" id="{7E80D951-5EE0-45E5-86C4-07BF25E59261}"/>
              </a:ext>
            </a:extLst>
          </p:cNvPr>
          <p:cNvSpPr>
            <a:spLocks noGrp="1"/>
          </p:cNvSpPr>
          <p:nvPr>
            <p:ph idx="1"/>
          </p:nvPr>
        </p:nvSpPr>
        <p:spPr/>
        <p:txBody>
          <a:bodyPr/>
          <a:lstStyle/>
          <a:p>
            <a:pPr marL="0" indent="0">
              <a:buNone/>
            </a:pPr>
            <a:r>
              <a:rPr lang="en-GB" dirty="0"/>
              <a:t>Which of these interventions does not make myasthenia gravis better?</a:t>
            </a:r>
          </a:p>
          <a:p>
            <a:pPr marL="514350" indent="-514350">
              <a:buFont typeface="+mj-lt"/>
              <a:buAutoNum type="arabicPeriod"/>
            </a:pPr>
            <a:r>
              <a:rPr lang="en-GB" dirty="0"/>
              <a:t>Prednisolone</a:t>
            </a:r>
          </a:p>
          <a:p>
            <a:pPr marL="514350" indent="-514350">
              <a:buFont typeface="+mj-lt"/>
              <a:buAutoNum type="arabicPeriod"/>
            </a:pPr>
            <a:r>
              <a:rPr lang="en-GB" dirty="0"/>
              <a:t>Methotrexate</a:t>
            </a:r>
          </a:p>
          <a:p>
            <a:pPr marL="514350" indent="-514350">
              <a:buFont typeface="+mj-lt"/>
              <a:buAutoNum type="arabicPeriod"/>
            </a:pPr>
            <a:r>
              <a:rPr lang="en-GB" dirty="0">
                <a:solidFill>
                  <a:srgbClr val="00B050"/>
                </a:solidFill>
              </a:rPr>
              <a:t>Hydroxychloroquine</a:t>
            </a:r>
          </a:p>
          <a:p>
            <a:pPr marL="514350" indent="-514350">
              <a:buFont typeface="+mj-lt"/>
              <a:buAutoNum type="arabicPeriod"/>
            </a:pPr>
            <a:r>
              <a:rPr lang="en-GB" dirty="0"/>
              <a:t>Ice on the eyelids</a:t>
            </a:r>
          </a:p>
          <a:p>
            <a:pPr marL="514350" indent="-514350">
              <a:buFont typeface="+mj-lt"/>
              <a:buAutoNum type="arabicPeriod"/>
            </a:pPr>
            <a:r>
              <a:rPr lang="en-GB" dirty="0"/>
              <a:t>IV immunoglobulin</a:t>
            </a:r>
          </a:p>
        </p:txBody>
      </p:sp>
    </p:spTree>
    <p:extLst>
      <p:ext uri="{BB962C8B-B14F-4D97-AF65-F5344CB8AC3E}">
        <p14:creationId xmlns:p14="http://schemas.microsoft.com/office/powerpoint/2010/main" val="33088294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76A4-8584-49EE-A55F-C5353CD54EC7}"/>
              </a:ext>
            </a:extLst>
          </p:cNvPr>
          <p:cNvSpPr>
            <a:spLocks noGrp="1"/>
          </p:cNvSpPr>
          <p:nvPr>
            <p:ph type="title"/>
          </p:nvPr>
        </p:nvSpPr>
        <p:spPr/>
        <p:txBody>
          <a:bodyPr/>
          <a:lstStyle/>
          <a:p>
            <a:r>
              <a:rPr lang="en-GB" dirty="0"/>
              <a:t>Myasthenia gravis</a:t>
            </a:r>
          </a:p>
        </p:txBody>
      </p:sp>
      <p:sp>
        <p:nvSpPr>
          <p:cNvPr id="3" name="Content Placeholder 2">
            <a:extLst>
              <a:ext uri="{FF2B5EF4-FFF2-40B4-BE49-F238E27FC236}">
                <a16:creationId xmlns:a16="http://schemas.microsoft.com/office/drawing/2014/main" id="{71D30619-39FF-4614-835B-0AE07DA8D11A}"/>
              </a:ext>
            </a:extLst>
          </p:cNvPr>
          <p:cNvSpPr>
            <a:spLocks noGrp="1"/>
          </p:cNvSpPr>
          <p:nvPr>
            <p:ph idx="1"/>
          </p:nvPr>
        </p:nvSpPr>
        <p:spPr/>
        <p:txBody>
          <a:bodyPr/>
          <a:lstStyle/>
          <a:p>
            <a:r>
              <a:rPr lang="en-GB" dirty="0"/>
              <a:t>Acetylcholine receptor antibodies or MUSK antibodies</a:t>
            </a:r>
          </a:p>
          <a:p>
            <a:r>
              <a:rPr lang="en-GB" dirty="0"/>
              <a:t>Stops post-synaptic receptors working at the neuromuscular junction</a:t>
            </a:r>
          </a:p>
          <a:p>
            <a:r>
              <a:rPr lang="en-GB" dirty="0"/>
              <a:t>Treat acute relapses with immunosuppression – steroids, </a:t>
            </a:r>
            <a:r>
              <a:rPr lang="en-GB" dirty="0" err="1"/>
              <a:t>IVIg</a:t>
            </a:r>
            <a:r>
              <a:rPr lang="en-GB" dirty="0"/>
              <a:t>, plasmapheresis</a:t>
            </a:r>
          </a:p>
          <a:p>
            <a:r>
              <a:rPr lang="en-GB" dirty="0"/>
              <a:t>Acetylcholinesterase – pyridostigmine</a:t>
            </a:r>
          </a:p>
          <a:p>
            <a:r>
              <a:rPr lang="en-GB" dirty="0"/>
              <a:t>Thymectomy</a:t>
            </a:r>
          </a:p>
          <a:p>
            <a:r>
              <a:rPr lang="en-GB" dirty="0"/>
              <a:t>Careful with medications </a:t>
            </a:r>
          </a:p>
          <a:p>
            <a:r>
              <a:rPr lang="en-GB" dirty="0"/>
              <a:t>Monitor FVC during an acute episode </a:t>
            </a:r>
          </a:p>
        </p:txBody>
      </p:sp>
    </p:spTree>
    <p:extLst>
      <p:ext uri="{BB962C8B-B14F-4D97-AF65-F5344CB8AC3E}">
        <p14:creationId xmlns:p14="http://schemas.microsoft.com/office/powerpoint/2010/main" val="1524436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ABA4-EADB-49FB-AA18-BE1E8E7B4FB8}"/>
              </a:ext>
            </a:extLst>
          </p:cNvPr>
          <p:cNvSpPr>
            <a:spLocks noGrp="1"/>
          </p:cNvSpPr>
          <p:nvPr>
            <p:ph type="title"/>
          </p:nvPr>
        </p:nvSpPr>
        <p:spPr/>
        <p:txBody>
          <a:bodyPr/>
          <a:lstStyle/>
          <a:p>
            <a:r>
              <a:rPr lang="en-GB" dirty="0"/>
              <a:t>Thanks</a:t>
            </a:r>
          </a:p>
        </p:txBody>
      </p:sp>
      <p:sp>
        <p:nvSpPr>
          <p:cNvPr id="3" name="Content Placeholder 2">
            <a:extLst>
              <a:ext uri="{FF2B5EF4-FFF2-40B4-BE49-F238E27FC236}">
                <a16:creationId xmlns:a16="http://schemas.microsoft.com/office/drawing/2014/main" id="{499BADA0-A988-4161-92BE-3C7C34C1BFED}"/>
              </a:ext>
            </a:extLst>
          </p:cNvPr>
          <p:cNvSpPr>
            <a:spLocks noGrp="1"/>
          </p:cNvSpPr>
          <p:nvPr>
            <p:ph idx="1"/>
          </p:nvPr>
        </p:nvSpPr>
        <p:spPr/>
        <p:txBody>
          <a:bodyPr>
            <a:normAutofit lnSpcReduction="1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Any questions?</a:t>
            </a:r>
          </a:p>
        </p:txBody>
      </p:sp>
      <p:pic>
        <p:nvPicPr>
          <p:cNvPr id="4" name="Picture 3">
            <a:extLst>
              <a:ext uri="{FF2B5EF4-FFF2-40B4-BE49-F238E27FC236}">
                <a16:creationId xmlns:a16="http://schemas.microsoft.com/office/drawing/2014/main" id="{41535B4B-864A-42DA-8DBE-35F955C32508}"/>
              </a:ext>
            </a:extLst>
          </p:cNvPr>
          <p:cNvPicPr>
            <a:picLocks noChangeAspect="1"/>
          </p:cNvPicPr>
          <p:nvPr/>
        </p:nvPicPr>
        <p:blipFill>
          <a:blip r:embed="rId2"/>
          <a:stretch>
            <a:fillRect/>
          </a:stretch>
        </p:blipFill>
        <p:spPr>
          <a:xfrm>
            <a:off x="7488760" y="579687"/>
            <a:ext cx="3761890" cy="5597276"/>
          </a:xfrm>
          <a:prstGeom prst="rect">
            <a:avLst/>
          </a:prstGeom>
        </p:spPr>
      </p:pic>
      <p:pic>
        <p:nvPicPr>
          <p:cNvPr id="5" name="Picture 4">
            <a:extLst>
              <a:ext uri="{FF2B5EF4-FFF2-40B4-BE49-F238E27FC236}">
                <a16:creationId xmlns:a16="http://schemas.microsoft.com/office/drawing/2014/main" id="{CF7214BC-02BA-44C0-9DDF-D6D0907E1B75}"/>
              </a:ext>
            </a:extLst>
          </p:cNvPr>
          <p:cNvPicPr>
            <a:picLocks noChangeAspect="1"/>
          </p:cNvPicPr>
          <p:nvPr/>
        </p:nvPicPr>
        <p:blipFill>
          <a:blip r:embed="rId3"/>
          <a:stretch>
            <a:fillRect/>
          </a:stretch>
        </p:blipFill>
        <p:spPr>
          <a:xfrm>
            <a:off x="3483935" y="2159019"/>
            <a:ext cx="2438611" cy="2438611"/>
          </a:xfrm>
          <a:prstGeom prst="rect">
            <a:avLst/>
          </a:prstGeom>
        </p:spPr>
      </p:pic>
    </p:spTree>
    <p:extLst>
      <p:ext uri="{BB962C8B-B14F-4D97-AF65-F5344CB8AC3E}">
        <p14:creationId xmlns:p14="http://schemas.microsoft.com/office/powerpoint/2010/main" val="7951781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A118-EDB8-4B1C-AF11-1EC44E3D75EF}"/>
              </a:ext>
            </a:extLst>
          </p:cNvPr>
          <p:cNvSpPr>
            <a:spLocks noGrp="1"/>
          </p:cNvSpPr>
          <p:nvPr>
            <p:ph type="title"/>
          </p:nvPr>
        </p:nvSpPr>
        <p:spPr>
          <a:xfrm>
            <a:off x="838200" y="327418"/>
            <a:ext cx="10515600" cy="1325563"/>
          </a:xfrm>
        </p:spPr>
        <p:txBody>
          <a:bodyPr/>
          <a:lstStyle/>
          <a:p>
            <a:r>
              <a:rPr lang="en-GB" dirty="0"/>
              <a:t>HINTS video</a:t>
            </a:r>
          </a:p>
        </p:txBody>
      </p:sp>
      <p:sp>
        <p:nvSpPr>
          <p:cNvPr id="3" name="Content Placeholder 2">
            <a:extLst>
              <a:ext uri="{FF2B5EF4-FFF2-40B4-BE49-F238E27FC236}">
                <a16:creationId xmlns:a16="http://schemas.microsoft.com/office/drawing/2014/main" id="{649E74C4-2342-4B20-9DAE-7087DD22B6B7}"/>
              </a:ext>
            </a:extLst>
          </p:cNvPr>
          <p:cNvSpPr>
            <a:spLocks noGrp="1"/>
          </p:cNvSpPr>
          <p:nvPr>
            <p:ph idx="1"/>
          </p:nvPr>
        </p:nvSpPr>
        <p:spPr/>
        <p:txBody>
          <a:bodyPr/>
          <a:lstStyle/>
          <a:p>
            <a:pPr marL="0" indent="0">
              <a:buNone/>
            </a:pPr>
            <a:r>
              <a:rPr lang="en-GB" dirty="0">
                <a:hlinkClick r:id="rId2"/>
              </a:rPr>
              <a:t>https://www.youtube.com/watch?v=1q-VTKPweuk</a:t>
            </a:r>
            <a:endParaRPr lang="en-GB" dirty="0"/>
          </a:p>
        </p:txBody>
      </p:sp>
    </p:spTree>
    <p:extLst>
      <p:ext uri="{BB962C8B-B14F-4D97-AF65-F5344CB8AC3E}">
        <p14:creationId xmlns:p14="http://schemas.microsoft.com/office/powerpoint/2010/main" val="793765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768</TotalTime>
  <Words>3324</Words>
  <Application>Microsoft Office PowerPoint</Application>
  <PresentationFormat>Widescreen</PresentationFormat>
  <Paragraphs>711</Paragraphs>
  <Slides>93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93</vt:i4>
      </vt:variant>
    </vt:vector>
  </HeadingPairs>
  <TitlesOfParts>
    <vt:vector size="97" baseType="lpstr">
      <vt:lpstr>Arial</vt:lpstr>
      <vt:lpstr>Calibri</vt:lpstr>
      <vt:lpstr>Calibri Light</vt:lpstr>
      <vt:lpstr>Office Theme</vt:lpstr>
      <vt:lpstr>Neurology for  finals and F1</vt:lpstr>
      <vt:lpstr>Aim</vt:lpstr>
      <vt:lpstr>1. Weakness</vt:lpstr>
      <vt:lpstr>PowerPoint Presentation</vt:lpstr>
      <vt:lpstr>Weakness</vt:lpstr>
      <vt:lpstr>Weakness</vt:lpstr>
      <vt:lpstr>PowerPoint Presentation</vt:lpstr>
      <vt:lpstr>PowerPoint Presentation</vt:lpstr>
      <vt:lpstr>PowerPoint Presentation</vt:lpstr>
      <vt:lpstr>Peripheral neuropathy</vt:lpstr>
      <vt:lpstr>Peripheral neuropathy</vt:lpstr>
      <vt:lpstr>Other clues</vt:lpstr>
      <vt:lpstr>Examples</vt:lpstr>
      <vt:lpstr>2. Fits, faints and funny turns</vt:lpstr>
      <vt:lpstr>Blackout history</vt:lpstr>
      <vt:lpstr>Differential diagnosis</vt:lpstr>
      <vt:lpstr>Differential diagnosis</vt:lpstr>
      <vt:lpstr>Non-epileptic attack disorder</vt:lpstr>
      <vt:lpstr>Functional problems in every specialty</vt:lpstr>
      <vt:lpstr>PowerPoint Presentation</vt:lpstr>
      <vt:lpstr>PowerPoint Presentation</vt:lpstr>
      <vt:lpstr>Patient is having a seizure</vt:lpstr>
      <vt:lpstr>Seizure – initial approach</vt:lpstr>
      <vt:lpstr>Seizure - investigations</vt:lpstr>
      <vt:lpstr>Seizure - investigations</vt:lpstr>
      <vt:lpstr>Seizure - management</vt:lpstr>
      <vt:lpstr>Seizure - management</vt:lpstr>
      <vt:lpstr>3. Parkinson’s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Cord compression</vt:lpstr>
      <vt:lpstr>PowerPoint Presentation</vt:lpstr>
      <vt:lpstr>PowerPoint Presentation</vt:lpstr>
      <vt:lpstr>PowerPoint Presentation</vt:lpstr>
      <vt:lpstr>PowerPoint Presentation</vt:lpstr>
      <vt:lpstr>PowerPoint Presentation</vt:lpstr>
      <vt:lpstr>PowerPoint Presentation</vt:lpstr>
      <vt:lpstr>5. Dizziness/vertigo</vt:lpstr>
      <vt:lpstr>Differential diagnosis of vertigo</vt:lpstr>
      <vt:lpstr>Differential diagnosis of vertigo</vt:lpstr>
      <vt:lpstr>HiNTs </vt:lpstr>
      <vt:lpstr>PowerPoint Presentation</vt:lpstr>
      <vt:lpstr>PowerPoint Presentation</vt:lpstr>
      <vt:lpstr>Nystagmus</vt:lpstr>
      <vt:lpstr>Skew</vt:lpstr>
      <vt:lpstr>HiNTs summary</vt:lpstr>
      <vt:lpstr>HiNTs evidence</vt:lpstr>
      <vt:lpstr>Vestibular neuritis/neuronitis/labyrinthitis</vt:lpstr>
      <vt:lpstr>BPPV</vt:lpstr>
      <vt:lpstr>Ménière’s disease</vt:lpstr>
      <vt:lpstr>Vestibular migraine</vt:lpstr>
      <vt:lpstr>Cerebellar infarct</vt:lpstr>
      <vt:lpstr>6. Stroke</vt:lpstr>
      <vt:lpstr>PowerPoint Presentation</vt:lpstr>
      <vt:lpstr>PowerPoint Presentation</vt:lpstr>
      <vt:lpstr>PowerPoint Presentation</vt:lpstr>
      <vt:lpstr>PowerPoint Presentation</vt:lpstr>
      <vt:lpstr>PowerPoint Presentation</vt:lpstr>
      <vt:lpstr>Thrombolysis</vt:lpstr>
      <vt:lpstr>Thrombectomy</vt:lpstr>
      <vt:lpstr>New developments – wake up stroke</vt:lpstr>
      <vt:lpstr>PowerPoint Presentation</vt:lpstr>
      <vt:lpstr> Further management</vt:lpstr>
      <vt:lpstr>Quiz</vt:lpstr>
      <vt:lpstr>Quiz</vt:lpstr>
      <vt:lpstr>Migraine</vt:lpstr>
      <vt:lpstr>Quiz</vt:lpstr>
      <vt:lpstr>Quiz</vt:lpstr>
      <vt:lpstr>Multiple sclerosis</vt:lpstr>
      <vt:lpstr>Quiz</vt:lpstr>
      <vt:lpstr>Quiz</vt:lpstr>
      <vt:lpstr>Huntington’s disease</vt:lpstr>
      <vt:lpstr>Quiz</vt:lpstr>
      <vt:lpstr>Quiz</vt:lpstr>
      <vt:lpstr>Myasthenia gravis</vt:lpstr>
      <vt:lpstr>Thanks</vt:lpstr>
      <vt:lpstr>HINTS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Neurology for finals and F1</dc:title>
  <dc:creator>Sophie Moore</dc:creator>
  <cp:lastModifiedBy>Sophie Moore</cp:lastModifiedBy>
  <cp:revision>66</cp:revision>
  <dcterms:created xsi:type="dcterms:W3CDTF">2019-02-24T12:55:03Z</dcterms:created>
  <dcterms:modified xsi:type="dcterms:W3CDTF">2020-03-03T20:19:31Z</dcterms:modified>
</cp:coreProperties>
</file>