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86"/>
  </p:notesMasterIdLst>
  <p:sldIdLst>
    <p:sldId id="256" r:id="rId2"/>
    <p:sldId id="257" r:id="rId3"/>
    <p:sldId id="258" r:id="rId4"/>
    <p:sldId id="264" r:id="rId5"/>
    <p:sldId id="308" r:id="rId6"/>
    <p:sldId id="306" r:id="rId7"/>
    <p:sldId id="318" r:id="rId8"/>
    <p:sldId id="319" r:id="rId9"/>
    <p:sldId id="277" r:id="rId10"/>
    <p:sldId id="317" r:id="rId11"/>
    <p:sldId id="310" r:id="rId12"/>
    <p:sldId id="309" r:id="rId13"/>
    <p:sldId id="320" r:id="rId14"/>
    <p:sldId id="321" r:id="rId15"/>
    <p:sldId id="322" r:id="rId16"/>
    <p:sldId id="305" r:id="rId17"/>
    <p:sldId id="325" r:id="rId18"/>
    <p:sldId id="326" r:id="rId19"/>
    <p:sldId id="279" r:id="rId20"/>
    <p:sldId id="324" r:id="rId21"/>
    <p:sldId id="280" r:id="rId22"/>
    <p:sldId id="327" r:id="rId23"/>
    <p:sldId id="270" r:id="rId24"/>
    <p:sldId id="328" r:id="rId25"/>
    <p:sldId id="330" r:id="rId26"/>
    <p:sldId id="333" r:id="rId27"/>
    <p:sldId id="335" r:id="rId28"/>
    <p:sldId id="332" r:id="rId29"/>
    <p:sldId id="298" r:id="rId30"/>
    <p:sldId id="336" r:id="rId31"/>
    <p:sldId id="265" r:id="rId32"/>
    <p:sldId id="300" r:id="rId33"/>
    <p:sldId id="337" r:id="rId34"/>
    <p:sldId id="338" r:id="rId35"/>
    <p:sldId id="299" r:id="rId36"/>
    <p:sldId id="271" r:id="rId37"/>
    <p:sldId id="353" r:id="rId38"/>
    <p:sldId id="288" r:id="rId39"/>
    <p:sldId id="341" r:id="rId40"/>
    <p:sldId id="340" r:id="rId41"/>
    <p:sldId id="342" r:id="rId42"/>
    <p:sldId id="303" r:id="rId43"/>
    <p:sldId id="339" r:id="rId44"/>
    <p:sldId id="301" r:id="rId45"/>
    <p:sldId id="354" r:id="rId46"/>
    <p:sldId id="272" r:id="rId47"/>
    <p:sldId id="345" r:id="rId48"/>
    <p:sldId id="351" r:id="rId49"/>
    <p:sldId id="304" r:id="rId50"/>
    <p:sldId id="343" r:id="rId51"/>
    <p:sldId id="352" r:id="rId52"/>
    <p:sldId id="273" r:id="rId53"/>
    <p:sldId id="282" r:id="rId54"/>
    <p:sldId id="283" r:id="rId55"/>
    <p:sldId id="349" r:id="rId56"/>
    <p:sldId id="350" r:id="rId57"/>
    <p:sldId id="348" r:id="rId58"/>
    <p:sldId id="297" r:id="rId59"/>
    <p:sldId id="285" r:id="rId60"/>
    <p:sldId id="346" r:id="rId61"/>
    <p:sldId id="347" r:id="rId62"/>
    <p:sldId id="284" r:id="rId63"/>
    <p:sldId id="295" r:id="rId64"/>
    <p:sldId id="287" r:id="rId65"/>
    <p:sldId id="355" r:id="rId66"/>
    <p:sldId id="356" r:id="rId67"/>
    <p:sldId id="274" r:id="rId68"/>
    <p:sldId id="357" r:id="rId69"/>
    <p:sldId id="358" r:id="rId70"/>
    <p:sldId id="359" r:id="rId71"/>
    <p:sldId id="360" r:id="rId72"/>
    <p:sldId id="361" r:id="rId73"/>
    <p:sldId id="268" r:id="rId74"/>
    <p:sldId id="267" r:id="rId75"/>
    <p:sldId id="266" r:id="rId76"/>
    <p:sldId id="362" r:id="rId77"/>
    <p:sldId id="363" r:id="rId78"/>
    <p:sldId id="278" r:id="rId79"/>
    <p:sldId id="364" r:id="rId80"/>
    <p:sldId id="275" r:id="rId81"/>
    <p:sldId id="269" r:id="rId82"/>
    <p:sldId id="262" r:id="rId83"/>
    <p:sldId id="259" r:id="rId84"/>
    <p:sldId id="311" r:id="rId85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0403"/>
    <a:srgbClr val="FFFF00"/>
    <a:srgbClr val="3B479E"/>
    <a:srgbClr val="343E87"/>
    <a:srgbClr val="293067"/>
    <a:srgbClr val="293167"/>
    <a:srgbClr val="2932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50"/>
    <p:restoredTop sz="92381"/>
  </p:normalViewPr>
  <p:slideViewPr>
    <p:cSldViewPr snapToGrid="0" snapToObjects="1">
      <p:cViewPr varScale="1">
        <p:scale>
          <a:sx n="102" d="100"/>
          <a:sy n="102" d="100"/>
        </p:scale>
        <p:origin x="2432" y="176"/>
      </p:cViewPr>
      <p:guideLst/>
    </p:cSldViewPr>
  </p:slideViewPr>
  <p:outlineViewPr>
    <p:cViewPr>
      <p:scale>
        <a:sx n="33" d="100"/>
        <a:sy n="33" d="100"/>
      </p:scale>
      <p:origin x="0" y="-1167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0574521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yIpyitm6eE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306657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Pupil</a:t>
            </a:r>
          </a:p>
          <a:p>
            <a:r>
              <a:rPr lang="en-US" dirty="0"/>
              <a:t>Lens</a:t>
            </a:r>
          </a:p>
          <a:p>
            <a:r>
              <a:rPr lang="en-US" dirty="0"/>
              <a:t>Optic nerve</a:t>
            </a:r>
          </a:p>
          <a:p>
            <a:r>
              <a:rPr lang="en-US" dirty="0"/>
              <a:t>Ant and post chamber</a:t>
            </a:r>
          </a:p>
          <a:p>
            <a:pPr>
              <a:buNone/>
            </a:pPr>
            <a:r>
              <a:rPr lang="en-US" dirty="0" err="1"/>
              <a:t>Vitreus</a:t>
            </a:r>
            <a:r>
              <a:rPr lang="en-US" dirty="0"/>
              <a:t>= glass- jelly in the eye- between lens and retina</a:t>
            </a:r>
          </a:p>
          <a:p>
            <a:pPr>
              <a:buNone/>
            </a:pPr>
            <a:r>
              <a:rPr lang="en-US" dirty="0"/>
              <a:t>Aqueous= water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394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Sclera- majority- 85% of fibrous</a:t>
            </a:r>
            <a:r>
              <a:rPr lang="en-US" baseline="0" dirty="0"/>
              <a:t> layer</a:t>
            </a:r>
          </a:p>
          <a:p>
            <a:r>
              <a:rPr lang="en-US" baseline="0" dirty="0"/>
              <a:t>White if the eye</a:t>
            </a:r>
          </a:p>
          <a:p>
            <a:r>
              <a:rPr lang="en-US" baseline="0" dirty="0"/>
              <a:t>Goes all the way around the eyeball</a:t>
            </a:r>
          </a:p>
          <a:p>
            <a:r>
              <a:rPr lang="en-US" baseline="0" dirty="0"/>
              <a:t> becomes a part of neural sheath of the optic nerve</a:t>
            </a:r>
          </a:p>
          <a:p>
            <a:endParaRPr lang="en-US" dirty="0"/>
          </a:p>
          <a:p>
            <a:r>
              <a:rPr lang="en-US" dirty="0"/>
              <a:t>Cornea-</a:t>
            </a:r>
            <a:r>
              <a:rPr lang="en-US" baseline="0" dirty="0"/>
              <a:t> part of fibrous layer over pupil and iris</a:t>
            </a:r>
          </a:p>
          <a:p>
            <a:r>
              <a:rPr lang="en-US" baseline="0" dirty="0"/>
              <a:t>Hence transparent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30970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sz="1600" b="1" dirty="0">
                <a:latin typeface="Calibri" charset="0"/>
                <a:ea typeface="Calibri" charset="0"/>
                <a:cs typeface="Calibri" charset="0"/>
              </a:rPr>
              <a:t>Choroid</a:t>
            </a:r>
          </a:p>
          <a:p>
            <a:pPr marL="320675"/>
            <a:r>
              <a:rPr lang="en-US" sz="1200" dirty="0">
                <a:latin typeface="Calibri" charset="0"/>
                <a:ea typeface="Calibri" charset="0"/>
                <a:cs typeface="Calibri" charset="0"/>
              </a:rPr>
              <a:t>layer of connective tissue and blood vessels. </a:t>
            </a:r>
          </a:p>
          <a:p>
            <a:pPr marL="320675"/>
            <a:r>
              <a:rPr lang="en-US" sz="1200" dirty="0">
                <a:latin typeface="Calibri" charset="0"/>
                <a:ea typeface="Calibri" charset="0"/>
                <a:cs typeface="Calibri" charset="0"/>
              </a:rPr>
              <a:t>It provides nourishment to the outer layers of the retina</a:t>
            </a:r>
          </a:p>
          <a:p>
            <a:pPr marL="320675"/>
            <a:r>
              <a:rPr lang="en-US" sz="1200" b="0" i="0" u="none" strike="noStrike" kern="1200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pigmented layer</a:t>
            </a:r>
            <a:endParaRPr lang="en-US" sz="1200" dirty="0">
              <a:latin typeface="Calibri" charset="0"/>
              <a:ea typeface="Calibri" charset="0"/>
              <a:cs typeface="Calibri" charset="0"/>
            </a:endParaRPr>
          </a:p>
          <a:p>
            <a:pPr marL="320675"/>
            <a:endParaRPr lang="en-US" sz="1200" dirty="0">
              <a:latin typeface="Calibri" charset="0"/>
              <a:ea typeface="Calibri" charset="0"/>
              <a:cs typeface="Calibri" charset="0"/>
            </a:endParaRPr>
          </a:p>
          <a:p>
            <a:pPr marL="320675">
              <a:buNone/>
            </a:pPr>
            <a:r>
              <a:rPr lang="en-US" sz="1200" b="1" dirty="0" err="1">
                <a:latin typeface="Calibri" charset="0"/>
                <a:ea typeface="Calibri" charset="0"/>
                <a:cs typeface="Calibri" charset="0"/>
              </a:rPr>
              <a:t>Cilliary</a:t>
            </a:r>
            <a:r>
              <a:rPr lang="en-US" sz="1200" b="1" baseline="0" dirty="0">
                <a:latin typeface="Calibri" charset="0"/>
                <a:ea typeface="Calibri" charset="0"/>
                <a:cs typeface="Calibri" charset="0"/>
              </a:rPr>
              <a:t> body</a:t>
            </a:r>
          </a:p>
          <a:p>
            <a:pPr marL="492125" indent="-171450"/>
            <a:r>
              <a:rPr lang="en-US" sz="1200" baseline="0" dirty="0">
                <a:latin typeface="Calibri" charset="0"/>
                <a:ea typeface="Calibri" charset="0"/>
                <a:cs typeface="Calibri" charset="0"/>
              </a:rPr>
              <a:t>Control of the shape of the lens- eye</a:t>
            </a:r>
            <a:r>
              <a:rPr lang="pl-PL" sz="1200" baseline="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pl-PL" sz="1200" baseline="0" dirty="0" err="1">
                <a:latin typeface="Calibri" charset="0"/>
                <a:ea typeface="Calibri" charset="0"/>
                <a:cs typeface="Calibri" charset="0"/>
              </a:rPr>
              <a:t>accommodation</a:t>
            </a:r>
            <a:endParaRPr lang="pl-PL" sz="1200" baseline="0" dirty="0">
              <a:latin typeface="Calibri" charset="0"/>
              <a:ea typeface="Calibri" charset="0"/>
              <a:cs typeface="Calibri" charset="0"/>
            </a:endParaRPr>
          </a:p>
          <a:p>
            <a:pPr marL="492125" indent="-171450"/>
            <a:r>
              <a:rPr lang="pl-PL" sz="1200" baseline="0" dirty="0" err="1">
                <a:latin typeface="Calibri" charset="0"/>
                <a:ea typeface="Calibri" charset="0"/>
                <a:cs typeface="Calibri" charset="0"/>
              </a:rPr>
              <a:t>Contraction</a:t>
            </a:r>
            <a:r>
              <a:rPr lang="pl-PL" sz="1200" baseline="0" dirty="0">
                <a:latin typeface="Calibri" charset="0"/>
                <a:ea typeface="Calibri" charset="0"/>
                <a:cs typeface="Calibri" charset="0"/>
              </a:rPr>
              <a:t> of the </a:t>
            </a:r>
            <a:r>
              <a:rPr lang="pl-PL" sz="1200" baseline="0" dirty="0" err="1">
                <a:latin typeface="Calibri" charset="0"/>
                <a:ea typeface="Calibri" charset="0"/>
                <a:cs typeface="Calibri" charset="0"/>
              </a:rPr>
              <a:t>muscle</a:t>
            </a:r>
            <a:r>
              <a:rPr lang="pl-PL" sz="1200" baseline="0" dirty="0">
                <a:latin typeface="Calibri" charset="0"/>
                <a:ea typeface="Calibri" charset="0"/>
                <a:cs typeface="Calibri" charset="0"/>
              </a:rPr>
              <a:t> „</a:t>
            </a:r>
            <a:r>
              <a:rPr lang="pl-PL" sz="1200" baseline="0" dirty="0" err="1">
                <a:latin typeface="Calibri" charset="0"/>
                <a:ea typeface="Calibri" charset="0"/>
                <a:cs typeface="Calibri" charset="0"/>
              </a:rPr>
              <a:t>moves</a:t>
            </a:r>
            <a:r>
              <a:rPr lang="pl-PL" sz="1200" baseline="0" dirty="0">
                <a:latin typeface="Calibri" charset="0"/>
                <a:ea typeface="Calibri" charset="0"/>
                <a:cs typeface="Calibri" charset="0"/>
              </a:rPr>
              <a:t> the </a:t>
            </a:r>
            <a:r>
              <a:rPr lang="pl-PL" sz="1200" baseline="0" dirty="0" err="1">
                <a:latin typeface="Calibri" charset="0"/>
                <a:ea typeface="Calibri" charset="0"/>
                <a:cs typeface="Calibri" charset="0"/>
              </a:rPr>
              <a:t>ciliary</a:t>
            </a:r>
            <a:r>
              <a:rPr lang="pl-PL" sz="1200" baseline="0" dirty="0">
                <a:latin typeface="Calibri" charset="0"/>
                <a:ea typeface="Calibri" charset="0"/>
                <a:cs typeface="Calibri" charset="0"/>
              </a:rPr>
              <a:t> body </a:t>
            </a:r>
            <a:r>
              <a:rPr lang="pl-PL" sz="1200" baseline="0" dirty="0" err="1">
                <a:latin typeface="Calibri" charset="0"/>
                <a:ea typeface="Calibri" charset="0"/>
                <a:cs typeface="Calibri" charset="0"/>
              </a:rPr>
              <a:t>forwards</a:t>
            </a:r>
            <a:r>
              <a:rPr lang="pl-PL" sz="1200" baseline="0" dirty="0">
                <a:latin typeface="Calibri" charset="0"/>
                <a:ea typeface="Calibri" charset="0"/>
                <a:cs typeface="Calibri" charset="0"/>
              </a:rPr>
              <a:t>” </a:t>
            </a:r>
            <a:r>
              <a:rPr lang="pl-PL" sz="1200" baseline="0" dirty="0" err="1">
                <a:latin typeface="Calibri" charset="0"/>
                <a:ea typeface="Calibri" charset="0"/>
                <a:cs typeface="Calibri" charset="0"/>
              </a:rPr>
              <a:t>making</a:t>
            </a:r>
            <a:r>
              <a:rPr lang="pl-PL" sz="1200" baseline="0" dirty="0">
                <a:latin typeface="Calibri" charset="0"/>
                <a:ea typeface="Calibri" charset="0"/>
                <a:cs typeface="Calibri" charset="0"/>
              </a:rPr>
              <a:t> the hole </a:t>
            </a:r>
            <a:r>
              <a:rPr lang="pl-PL" sz="1200" baseline="0" dirty="0" err="1">
                <a:latin typeface="Calibri" charset="0"/>
                <a:ea typeface="Calibri" charset="0"/>
                <a:cs typeface="Calibri" charset="0"/>
              </a:rPr>
              <a:t>it</a:t>
            </a:r>
            <a:r>
              <a:rPr lang="pl-PL" sz="1200" baseline="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pl-PL" sz="1200" baseline="0" dirty="0" err="1">
                <a:latin typeface="Calibri" charset="0"/>
                <a:ea typeface="Calibri" charset="0"/>
                <a:cs typeface="Calibri" charset="0"/>
              </a:rPr>
              <a:t>surrounds</a:t>
            </a:r>
            <a:r>
              <a:rPr lang="pl-PL" sz="1200" baseline="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pl-PL" sz="1200" baseline="0" dirty="0" err="1">
                <a:latin typeface="Calibri" charset="0"/>
                <a:ea typeface="Calibri" charset="0"/>
                <a:cs typeface="Calibri" charset="0"/>
              </a:rPr>
              <a:t>smaller</a:t>
            </a:r>
            <a:r>
              <a:rPr lang="pl-PL" sz="1200" baseline="0" dirty="0">
                <a:latin typeface="Calibri" charset="0"/>
                <a:ea typeface="Calibri" charset="0"/>
                <a:cs typeface="Calibri" charset="0"/>
              </a:rPr>
              <a:t>- </a:t>
            </a:r>
            <a:r>
              <a:rPr lang="pl-PL" sz="1200" baseline="0" dirty="0" err="1">
                <a:latin typeface="Calibri" charset="0"/>
                <a:ea typeface="Calibri" charset="0"/>
                <a:cs typeface="Calibri" charset="0"/>
              </a:rPr>
              <a:t>suspensory</a:t>
            </a:r>
            <a:r>
              <a:rPr lang="pl-PL" sz="1200" baseline="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pl-PL" sz="1200" baseline="0" dirty="0" err="1">
                <a:latin typeface="Calibri" charset="0"/>
                <a:ea typeface="Calibri" charset="0"/>
                <a:cs typeface="Calibri" charset="0"/>
              </a:rPr>
              <a:t>ligaments</a:t>
            </a:r>
            <a:r>
              <a:rPr lang="pl-PL" sz="1200" baseline="0" dirty="0">
                <a:latin typeface="Calibri" charset="0"/>
                <a:ea typeface="Calibri" charset="0"/>
                <a:cs typeface="Calibri" charset="0"/>
              </a:rPr>
              <a:t> of </a:t>
            </a:r>
            <a:r>
              <a:rPr lang="pl-PL" sz="1200" baseline="0" dirty="0" err="1">
                <a:latin typeface="Calibri" charset="0"/>
                <a:ea typeface="Calibri" charset="0"/>
                <a:cs typeface="Calibri" charset="0"/>
              </a:rPr>
              <a:t>lens</a:t>
            </a:r>
            <a:r>
              <a:rPr lang="pl-PL" sz="1200" baseline="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pl-PL" sz="1200" baseline="0" dirty="0" err="1">
                <a:latin typeface="Calibri" charset="0"/>
                <a:ea typeface="Calibri" charset="0"/>
                <a:cs typeface="Calibri" charset="0"/>
              </a:rPr>
              <a:t>are</a:t>
            </a:r>
            <a:r>
              <a:rPr lang="pl-PL" sz="1200" baseline="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pl-PL" sz="1200" baseline="0" dirty="0" err="1">
                <a:latin typeface="Calibri" charset="0"/>
                <a:ea typeface="Calibri" charset="0"/>
                <a:cs typeface="Calibri" charset="0"/>
              </a:rPr>
              <a:t>relaxed</a:t>
            </a:r>
            <a:r>
              <a:rPr lang="pl-PL" sz="1200" baseline="0" dirty="0">
                <a:latin typeface="Calibri" charset="0"/>
                <a:ea typeface="Calibri" charset="0"/>
                <a:cs typeface="Calibri" charset="0"/>
              </a:rPr>
              <a:t>- </a:t>
            </a:r>
            <a:r>
              <a:rPr lang="pl-PL" sz="1200" baseline="0" dirty="0" err="1">
                <a:latin typeface="Calibri" charset="0"/>
                <a:ea typeface="Calibri" charset="0"/>
                <a:cs typeface="Calibri" charset="0"/>
              </a:rPr>
              <a:t>lens</a:t>
            </a:r>
            <a:r>
              <a:rPr lang="pl-PL" sz="1200" baseline="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pl-PL" sz="1200" baseline="0" dirty="0" err="1">
                <a:latin typeface="Calibri" charset="0"/>
                <a:ea typeface="Calibri" charset="0"/>
                <a:cs typeface="Calibri" charset="0"/>
              </a:rPr>
              <a:t>rounded</a:t>
            </a:r>
            <a:r>
              <a:rPr lang="pl-PL" sz="1200" baseline="0" dirty="0">
                <a:latin typeface="Calibri" charset="0"/>
                <a:ea typeface="Calibri" charset="0"/>
                <a:cs typeface="Calibri" charset="0"/>
              </a:rPr>
              <a:t>- </a:t>
            </a:r>
            <a:r>
              <a:rPr lang="pl-PL" sz="1200" baseline="0" dirty="0" err="1">
                <a:latin typeface="Calibri" charset="0"/>
                <a:ea typeface="Calibri" charset="0"/>
                <a:cs typeface="Calibri" charset="0"/>
              </a:rPr>
              <a:t>close</a:t>
            </a:r>
            <a:r>
              <a:rPr lang="pl-PL" sz="1200" baseline="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pl-PL" sz="1200" baseline="0" dirty="0" err="1">
                <a:latin typeface="Calibri" charset="0"/>
                <a:ea typeface="Calibri" charset="0"/>
                <a:cs typeface="Calibri" charset="0"/>
              </a:rPr>
              <a:t>vision</a:t>
            </a:r>
            <a:endParaRPr lang="pl-PL" sz="1200" baseline="0" dirty="0">
              <a:latin typeface="Calibri" charset="0"/>
              <a:ea typeface="Calibri" charset="0"/>
              <a:cs typeface="Calibri" charset="0"/>
            </a:endParaRPr>
          </a:p>
          <a:p>
            <a:pPr marL="320675" indent="0">
              <a:buNone/>
            </a:pPr>
            <a:r>
              <a:rPr lang="pl-PL" dirty="0">
                <a:hlinkClick r:id="rId3"/>
              </a:rPr>
              <a:t>https://www.youtube.com/watch?v=1yIpyitm6eE</a:t>
            </a:r>
            <a:endParaRPr lang="pl-PL" sz="1200" baseline="0" dirty="0">
              <a:latin typeface="Calibri" charset="0"/>
              <a:ea typeface="Calibri" charset="0"/>
              <a:cs typeface="Calibri" charset="0"/>
            </a:endParaRPr>
          </a:p>
          <a:p>
            <a:pPr marL="492125" indent="-171450"/>
            <a:r>
              <a:rPr lang="pl-PL" sz="1200" baseline="0" dirty="0" err="1">
                <a:latin typeface="Calibri" charset="0"/>
                <a:ea typeface="Calibri" charset="0"/>
                <a:cs typeface="Calibri" charset="0"/>
              </a:rPr>
              <a:t>Contributes</a:t>
            </a:r>
            <a:r>
              <a:rPr lang="pl-PL" sz="1200" baseline="0" dirty="0">
                <a:latin typeface="Calibri" charset="0"/>
                <a:ea typeface="Calibri" charset="0"/>
                <a:cs typeface="Calibri" charset="0"/>
              </a:rPr>
              <a:t> to the </a:t>
            </a:r>
            <a:r>
              <a:rPr lang="pl-PL" sz="1200" baseline="0" dirty="0" err="1">
                <a:latin typeface="Calibri" charset="0"/>
                <a:ea typeface="Calibri" charset="0"/>
                <a:cs typeface="Calibri" charset="0"/>
              </a:rPr>
              <a:t>formation</a:t>
            </a:r>
            <a:r>
              <a:rPr lang="pl-PL" sz="1200" baseline="0" dirty="0">
                <a:latin typeface="Calibri" charset="0"/>
                <a:ea typeface="Calibri" charset="0"/>
                <a:cs typeface="Calibri" charset="0"/>
              </a:rPr>
              <a:t> of </a:t>
            </a:r>
            <a:r>
              <a:rPr lang="pl-PL" sz="1200" baseline="0" dirty="0" err="1">
                <a:latin typeface="Calibri" charset="0"/>
                <a:ea typeface="Calibri" charset="0"/>
                <a:cs typeface="Calibri" charset="0"/>
              </a:rPr>
              <a:t>aqueous</a:t>
            </a:r>
            <a:r>
              <a:rPr lang="pl-PL" sz="1200" baseline="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pl-PL" sz="1200" baseline="0" dirty="0" err="1">
                <a:latin typeface="Calibri" charset="0"/>
                <a:ea typeface="Calibri" charset="0"/>
                <a:cs typeface="Calibri" charset="0"/>
              </a:rPr>
              <a:t>humour</a:t>
            </a:r>
            <a:endParaRPr lang="en-US" sz="1200" baseline="0" dirty="0">
              <a:latin typeface="Calibri" charset="0"/>
              <a:ea typeface="Calibri" charset="0"/>
              <a:cs typeface="Calibri" charset="0"/>
            </a:endParaRPr>
          </a:p>
          <a:p>
            <a:pPr marL="492125" indent="-171450"/>
            <a:endParaRPr lang="en-US" sz="1200" baseline="0" dirty="0">
              <a:latin typeface="Calibri" charset="0"/>
              <a:ea typeface="Calibri" charset="0"/>
              <a:cs typeface="Calibri" charset="0"/>
            </a:endParaRPr>
          </a:p>
          <a:p>
            <a:pPr marL="320675" indent="0">
              <a:buNone/>
            </a:pPr>
            <a:r>
              <a:rPr lang="en-US" sz="1200" b="1" baseline="0" dirty="0">
                <a:latin typeface="Calibri" charset="0"/>
                <a:ea typeface="Calibri" charset="0"/>
                <a:cs typeface="Calibri" charset="0"/>
              </a:rPr>
              <a:t>Iris</a:t>
            </a:r>
          </a:p>
          <a:p>
            <a:pPr marL="492125" indent="-171450"/>
            <a:r>
              <a:rPr lang="en-US" sz="1200" b="0" baseline="0" dirty="0" err="1">
                <a:latin typeface="Calibri" charset="0"/>
                <a:ea typeface="Calibri" charset="0"/>
                <a:cs typeface="Calibri" charset="0"/>
              </a:rPr>
              <a:t>Coloured</a:t>
            </a:r>
            <a:r>
              <a:rPr lang="en-US" sz="1200" b="0" baseline="0" dirty="0">
                <a:latin typeface="Calibri" charset="0"/>
                <a:ea typeface="Calibri" charset="0"/>
                <a:cs typeface="Calibri" charset="0"/>
              </a:rPr>
              <a:t> part of the eye with central opening- pupil</a:t>
            </a:r>
          </a:p>
          <a:p>
            <a:pPr marL="492125" indent="-171450"/>
            <a:r>
              <a:rPr lang="en-US" sz="1200" b="0" baseline="0" dirty="0">
                <a:latin typeface="Calibri" charset="0"/>
                <a:ea typeface="Calibri" charset="0"/>
                <a:cs typeface="Calibri" charset="0"/>
              </a:rPr>
              <a:t>Controlling the size of pupil- eye accommodation</a:t>
            </a:r>
          </a:p>
          <a:p>
            <a:pPr marL="320675" indent="0">
              <a:buNone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0755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err="1"/>
              <a:t>Cilliary</a:t>
            </a:r>
            <a:r>
              <a:rPr lang="en-US" baseline="0" dirty="0"/>
              <a:t> muscle contraction- close </a:t>
            </a:r>
            <a:r>
              <a:rPr lang="en-US" baseline="0" dirty="0" err="1"/>
              <a:t>vivion</a:t>
            </a:r>
            <a:endParaRPr lang="en-US" baseline="0" dirty="0"/>
          </a:p>
          <a:p>
            <a:r>
              <a:rPr lang="en-US" dirty="0"/>
              <a:t> Parasympathetic vs sympathetic</a:t>
            </a:r>
          </a:p>
          <a:p>
            <a:r>
              <a:rPr lang="en-US" dirty="0"/>
              <a:t> Which</a:t>
            </a:r>
            <a:r>
              <a:rPr lang="en-US" baseline="0" dirty="0"/>
              <a:t> cranial nerves have got parasympathetic </a:t>
            </a:r>
            <a:r>
              <a:rPr lang="en-US" baseline="0" dirty="0" err="1"/>
              <a:t>fibres</a:t>
            </a:r>
            <a:r>
              <a:rPr lang="en-US" baseline="0" dirty="0"/>
              <a:t>?</a:t>
            </a:r>
            <a:endParaRPr lang="en-US" dirty="0"/>
          </a:p>
          <a:p>
            <a:r>
              <a:rPr lang="en-US" baseline="0" dirty="0"/>
              <a:t> Pupillary light reflex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28952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Fovea, optic disc</a:t>
            </a:r>
          </a:p>
          <a:p>
            <a:r>
              <a:rPr lang="en-US" dirty="0"/>
              <a:t>Rods</a:t>
            </a:r>
            <a:r>
              <a:rPr lang="en-US" baseline="0" dirty="0"/>
              <a:t> vs cons</a:t>
            </a:r>
          </a:p>
          <a:p>
            <a:r>
              <a:rPr lang="en-US" baseline="0" dirty="0"/>
              <a:t>Distribution of rods and cons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53421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Pigmented and neural layer</a:t>
            </a:r>
          </a:p>
          <a:p>
            <a:r>
              <a:rPr lang="en-US" dirty="0"/>
              <a:t>Rods and cons and number of neurons</a:t>
            </a:r>
          </a:p>
          <a:p>
            <a:r>
              <a:rPr lang="en-US" baseline="0" dirty="0"/>
              <a:t>Number of neurons in the pathway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4895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inverted and upside</a:t>
            </a:r>
            <a:r>
              <a:rPr lang="en-US" baseline="0" dirty="0"/>
              <a:t> down due to spherical shape of the eye</a:t>
            </a:r>
          </a:p>
          <a:p>
            <a:r>
              <a:rPr lang="en-US" dirty="0"/>
              <a:t> Majority</a:t>
            </a:r>
            <a:r>
              <a:rPr lang="en-US" baseline="0" dirty="0"/>
              <a:t> of somatosensory pathways consists of 3 neurons</a:t>
            </a:r>
          </a:p>
          <a:p>
            <a:pPr>
              <a:buNone/>
            </a:pPr>
            <a:r>
              <a:rPr lang="en-US" baseline="0" dirty="0"/>
              <a:t>Here: bipolar cells, ganglion cells and neurons from lateral geniculate nucleus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79831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inverted and upside</a:t>
            </a:r>
            <a:r>
              <a:rPr lang="en-US" baseline="0" dirty="0"/>
              <a:t> down due to spherical shape of the eye</a:t>
            </a:r>
          </a:p>
          <a:p>
            <a:r>
              <a:rPr lang="en-US" dirty="0"/>
              <a:t> Majority</a:t>
            </a:r>
            <a:r>
              <a:rPr lang="en-US" baseline="0" dirty="0"/>
              <a:t> of somatosensory pathways consists of 3 neurons</a:t>
            </a:r>
          </a:p>
          <a:p>
            <a:pPr>
              <a:buNone/>
            </a:pPr>
            <a:r>
              <a:rPr lang="en-US" baseline="0" dirty="0"/>
              <a:t>Here: bipolar cells, ganglion cells and neurons from lateral geniculate nucleus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62936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1=</a:t>
            </a:r>
            <a:r>
              <a:rPr lang="en-US" baseline="0" dirty="0"/>
              <a:t> bipolar cells</a:t>
            </a:r>
          </a:p>
          <a:p>
            <a:r>
              <a:rPr lang="en-US" baseline="0" dirty="0"/>
              <a:t>2= Lateral geniculate body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96410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Bitemporal</a:t>
            </a:r>
            <a:r>
              <a:rPr lang="en-US" dirty="0"/>
              <a:t> hemianopia</a:t>
            </a:r>
          </a:p>
          <a:p>
            <a:r>
              <a:rPr lang="en-US" dirty="0"/>
              <a:t>Contralateral </a:t>
            </a:r>
            <a:r>
              <a:rPr lang="en-US" dirty="0" err="1"/>
              <a:t>homonynous</a:t>
            </a:r>
            <a:r>
              <a:rPr lang="en-US" dirty="0"/>
              <a:t> hemianopia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7858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Shape 9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lang="en-GB"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81513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External ear consists of auricle and external acoustic meatus</a:t>
            </a:r>
          </a:p>
          <a:p>
            <a:pPr>
              <a:buNone/>
            </a:pPr>
            <a:r>
              <a:rPr lang="en-US" dirty="0"/>
              <a:t>Function:</a:t>
            </a:r>
            <a:r>
              <a:rPr lang="en-US" baseline="0" dirty="0"/>
              <a:t> directing sound waves onto tympanic membrane</a:t>
            </a:r>
            <a:endParaRPr lang="en-US" dirty="0"/>
          </a:p>
          <a:p>
            <a:r>
              <a:rPr lang="en-US" dirty="0"/>
              <a:t>Parts of auricle- probably not that relevant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24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93130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Ear bones carry</a:t>
            </a:r>
            <a:r>
              <a:rPr lang="en-US" baseline="0" dirty="0"/>
              <a:t> vibration from the tympanic membrane</a:t>
            </a:r>
          </a:p>
          <a:p>
            <a:r>
              <a:rPr lang="en-US" baseline="0" dirty="0"/>
              <a:t>Malleus gathers sound from the tympanic membrane</a:t>
            </a:r>
          </a:p>
          <a:p>
            <a:r>
              <a:rPr lang="en-US" baseline="0" dirty="0"/>
              <a:t>Stapes directs it into the the inner ear via oval window</a:t>
            </a:r>
          </a:p>
          <a:p>
            <a:r>
              <a:rPr lang="en-US" baseline="0" dirty="0" err="1"/>
              <a:t>Pharyngotympanic</a:t>
            </a:r>
            <a:r>
              <a:rPr lang="en-US" baseline="0" dirty="0"/>
              <a:t> tube 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25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06062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Internal</a:t>
            </a:r>
            <a:r>
              <a:rPr lang="en-US" baseline="0" dirty="0"/>
              <a:t> ear- vibration is translated into a neurological impulse</a:t>
            </a:r>
          </a:p>
          <a:p>
            <a:r>
              <a:rPr lang="en-US" baseline="0" dirty="0"/>
              <a:t>Bony and </a:t>
            </a:r>
            <a:r>
              <a:rPr lang="en-US" baseline="0" dirty="0" err="1"/>
              <a:t>membranaceus</a:t>
            </a:r>
            <a:r>
              <a:rPr lang="en-US" baseline="0" dirty="0"/>
              <a:t> labyrinths</a:t>
            </a:r>
            <a:endParaRPr lang="en-US" dirty="0"/>
          </a:p>
          <a:p>
            <a:r>
              <a:rPr lang="en-US" dirty="0"/>
              <a:t>Bony and </a:t>
            </a:r>
            <a:r>
              <a:rPr lang="en-US" dirty="0" err="1"/>
              <a:t>membranaceus</a:t>
            </a:r>
            <a:r>
              <a:rPr lang="en-US" dirty="0"/>
              <a:t> labyrinth</a:t>
            </a:r>
            <a:r>
              <a:rPr lang="en-US" baseline="0" dirty="0"/>
              <a:t>- analogy of Kinder </a:t>
            </a:r>
            <a:r>
              <a:rPr lang="en-US" baseline="0" dirty="0" err="1"/>
              <a:t>suprise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26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86161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Bony and </a:t>
            </a:r>
            <a:r>
              <a:rPr lang="en-US" dirty="0" err="1"/>
              <a:t>membranaceus</a:t>
            </a:r>
            <a:r>
              <a:rPr lang="en-US" dirty="0"/>
              <a:t> labyrinth</a:t>
            </a:r>
            <a:r>
              <a:rPr lang="en-US" baseline="0" dirty="0"/>
              <a:t>- analogy of Kinder </a:t>
            </a:r>
            <a:r>
              <a:rPr lang="en-US" baseline="0" dirty="0" err="1"/>
              <a:t>suprise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27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01271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Semicircular canals- balance</a:t>
            </a:r>
          </a:p>
          <a:p>
            <a:r>
              <a:rPr lang="en-US" baseline="0" dirty="0"/>
              <a:t>Cochlea- hearing</a:t>
            </a:r>
          </a:p>
          <a:p>
            <a:r>
              <a:rPr lang="en-US" baseline="0" dirty="0" err="1"/>
              <a:t>Ovale</a:t>
            </a:r>
            <a:r>
              <a:rPr lang="en-US" baseline="0" dirty="0"/>
              <a:t> window </a:t>
            </a:r>
            <a:r>
              <a:rPr lang="en-US" baseline="0" dirty="0" err="1"/>
              <a:t>vcovered</a:t>
            </a:r>
            <a:r>
              <a:rPr lang="en-US" baseline="0" dirty="0"/>
              <a:t> with stapes, round window with membrane</a:t>
            </a:r>
          </a:p>
          <a:p>
            <a:r>
              <a:rPr lang="en-US" baseline="0" dirty="0"/>
              <a:t>Hence vestibulocochlear nerve- branches out to vestibular nerve- to the vestibule and cochlear nerve- to the cochlea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28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51904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Organ</a:t>
            </a:r>
            <a:r>
              <a:rPr lang="en-US" baseline="0" dirty="0"/>
              <a:t> of </a:t>
            </a:r>
            <a:r>
              <a:rPr lang="en-US" baseline="0" dirty="0" err="1"/>
              <a:t>corti</a:t>
            </a:r>
            <a:endParaRPr lang="en-US" baseline="0" dirty="0"/>
          </a:p>
          <a:p>
            <a:r>
              <a:rPr lang="en-US" baseline="0" dirty="0"/>
              <a:t>Scala tympani </a:t>
            </a:r>
            <a:r>
              <a:rPr lang="en-US" baseline="0" dirty="0" err="1"/>
              <a:t>scala</a:t>
            </a:r>
            <a:r>
              <a:rPr lang="en-US" baseline="0" dirty="0"/>
              <a:t> </a:t>
            </a:r>
            <a:r>
              <a:rPr lang="en-US" baseline="0" dirty="0" err="1"/>
              <a:t>vestibuli</a:t>
            </a:r>
            <a:endParaRPr lang="en-US" baseline="0" dirty="0"/>
          </a:p>
          <a:p>
            <a:r>
              <a:rPr lang="en-US" baseline="0" dirty="0"/>
              <a:t>Connections to oval and round window</a:t>
            </a:r>
          </a:p>
          <a:p>
            <a:r>
              <a:rPr lang="en-US" baseline="0" dirty="0" err="1"/>
              <a:t>Chochlear</a:t>
            </a:r>
            <a:r>
              <a:rPr lang="en-US" baseline="0" dirty="0"/>
              <a:t> nerve- from vestibulocochlear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29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9775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Vibration of perilymph</a:t>
            </a:r>
          </a:p>
          <a:p>
            <a:r>
              <a:rPr lang="en-US" dirty="0"/>
              <a:t>Hits the round window</a:t>
            </a:r>
          </a:p>
          <a:p>
            <a:r>
              <a:rPr lang="en-US" dirty="0"/>
              <a:t>That makes the membrane</a:t>
            </a:r>
            <a:r>
              <a:rPr lang="en-US" baseline="0" dirty="0"/>
              <a:t> of </a:t>
            </a:r>
            <a:r>
              <a:rPr lang="en-US" baseline="0" dirty="0" err="1"/>
              <a:t>membranaceus</a:t>
            </a:r>
            <a:r>
              <a:rPr lang="en-US" baseline="0" dirty="0"/>
              <a:t> labyrinth move</a:t>
            </a:r>
          </a:p>
          <a:p>
            <a:r>
              <a:rPr lang="en-US" dirty="0"/>
              <a:t>Movement activates the organ of </a:t>
            </a:r>
            <a:r>
              <a:rPr lang="en-US" dirty="0" err="1"/>
              <a:t>Corti</a:t>
            </a:r>
            <a:r>
              <a:rPr lang="en-US" dirty="0"/>
              <a:t>- through HAIR</a:t>
            </a:r>
            <a:r>
              <a:rPr lang="en-US" baseline="0" dirty="0"/>
              <a:t> CELLS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30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48753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Organ of </a:t>
            </a:r>
            <a:r>
              <a:rPr lang="en-US" dirty="0" err="1"/>
              <a:t>Corti</a:t>
            </a:r>
            <a:r>
              <a:rPr lang="en-US" dirty="0"/>
              <a:t>-&gt;</a:t>
            </a:r>
            <a:r>
              <a:rPr lang="en-US" baseline="0" dirty="0"/>
              <a:t> cochlear branch-&gt; vestibulocochlear nerve</a:t>
            </a:r>
            <a:endParaRPr lang="en-US" dirty="0"/>
          </a:p>
          <a:p>
            <a:r>
              <a:rPr lang="en-US" dirty="0"/>
              <a:t>Auditory pathway</a:t>
            </a:r>
          </a:p>
          <a:p>
            <a:r>
              <a:rPr lang="en-US" dirty="0"/>
              <a:t>Involves</a:t>
            </a:r>
            <a:r>
              <a:rPr lang="en-US" baseline="0" dirty="0"/>
              <a:t> medial geniculate body</a:t>
            </a:r>
          </a:p>
          <a:p>
            <a:r>
              <a:rPr lang="en-US" baseline="0" dirty="0"/>
              <a:t>Inferior </a:t>
            </a:r>
            <a:r>
              <a:rPr lang="en-US" baseline="0" dirty="0" err="1"/>
              <a:t>colliculus</a:t>
            </a:r>
            <a:endParaRPr lang="en-US" baseline="0" dirty="0"/>
          </a:p>
          <a:p>
            <a:r>
              <a:rPr lang="en-US" baseline="0" dirty="0"/>
              <a:t>Cortex: temporal lobe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31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74528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Auditory complex- temporal lobe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32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1522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It works like a spirit level</a:t>
            </a:r>
          </a:p>
          <a:p>
            <a:r>
              <a:rPr lang="en-US" dirty="0"/>
              <a:t>Each organ- separate spirit level</a:t>
            </a:r>
          </a:p>
          <a:p>
            <a:r>
              <a:rPr lang="en-US" dirty="0"/>
              <a:t>Utricle</a:t>
            </a:r>
          </a:p>
          <a:p>
            <a:r>
              <a:rPr lang="en-US" dirty="0" err="1"/>
              <a:t>Saccule</a:t>
            </a:r>
            <a:endParaRPr lang="en-US" dirty="0"/>
          </a:p>
          <a:p>
            <a:r>
              <a:rPr lang="en-US" dirty="0"/>
              <a:t>Semicircular</a:t>
            </a:r>
            <a:r>
              <a:rPr lang="en-US" baseline="0" dirty="0"/>
              <a:t> ducts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33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597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17381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It works like a spirit level</a:t>
            </a:r>
          </a:p>
          <a:p>
            <a:r>
              <a:rPr lang="en-US" dirty="0"/>
              <a:t>Each organ- separate spirit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34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03288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Movement of </a:t>
            </a:r>
            <a:r>
              <a:rPr lang="en-US" dirty="0" err="1"/>
              <a:t>endolymph</a:t>
            </a:r>
            <a:r>
              <a:rPr lang="en-US" baseline="0" dirty="0"/>
              <a:t> in the canal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35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8845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Lentiform</a:t>
            </a:r>
            <a:r>
              <a:rPr lang="en-US" dirty="0"/>
              <a:t> nucleus- </a:t>
            </a:r>
            <a:r>
              <a:rPr lang="en-US" dirty="0" err="1"/>
              <a:t>anatoimically</a:t>
            </a:r>
            <a:r>
              <a:rPr lang="en-US" baseline="0" dirty="0"/>
              <a:t> both constituents look together like one structure</a:t>
            </a:r>
          </a:p>
          <a:p>
            <a:r>
              <a:rPr lang="en-US" baseline="0" dirty="0"/>
              <a:t>Striatum- functionally putamen and caudate nucleus are more closely related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37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51954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39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1024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40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083813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Parkinson syndrome- substantia </a:t>
            </a:r>
            <a:r>
              <a:rPr lang="en-US" sz="1200" dirty="0" err="1"/>
              <a:t>niagra</a:t>
            </a:r>
            <a:r>
              <a:rPr lang="en-US" sz="1200" dirty="0"/>
              <a:t>- not enough dopamine to modulate movement</a:t>
            </a:r>
          </a:p>
          <a:p>
            <a:pPr fontAlgn="auto"/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42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62737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44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130681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Parkinson syndrome- substantia </a:t>
            </a:r>
            <a:r>
              <a:rPr lang="en-US" sz="1200" dirty="0" err="1"/>
              <a:t>niagra</a:t>
            </a:r>
            <a:r>
              <a:rPr lang="en-US" sz="1200" dirty="0"/>
              <a:t>- not enough dopamine to modulate movement</a:t>
            </a:r>
          </a:p>
          <a:p>
            <a:pPr fontAlgn="auto"/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45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3597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Function, elements, where in brain</a:t>
            </a:r>
          </a:p>
          <a:p>
            <a:r>
              <a:rPr lang="en-US" dirty="0"/>
              <a:t>Sometimes olfactory pathway counted too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●"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47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68471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Other structures sometimes</a:t>
            </a:r>
            <a:r>
              <a:rPr lang="en-US" baseline="0" dirty="0"/>
              <a:t> counted in:</a:t>
            </a:r>
          </a:p>
          <a:p>
            <a:r>
              <a:rPr lang="en-US" baseline="0" dirty="0"/>
              <a:t>Cortical: orbital frontal cortex, </a:t>
            </a:r>
          </a:p>
          <a:p>
            <a:r>
              <a:rPr lang="en-US" baseline="0" dirty="0"/>
              <a:t>Subcortical: anterior and dorsolateral nuclei of thalamus, septal nuclei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●"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48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1624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Quick revision from neuro 1 presentation</a:t>
            </a:r>
          </a:p>
          <a:p>
            <a:r>
              <a:rPr lang="en-US" dirty="0"/>
              <a:t>Skull</a:t>
            </a:r>
            <a:r>
              <a:rPr lang="en-US" baseline="0" dirty="0"/>
              <a:t> foramina and cranial nerves</a:t>
            </a:r>
          </a:p>
          <a:p>
            <a:r>
              <a:rPr lang="en-US" baseline="0" dirty="0"/>
              <a:t>Any other structures?</a:t>
            </a:r>
          </a:p>
          <a:p>
            <a:endParaRPr lang="en-US" baseline="0" dirty="0"/>
          </a:p>
          <a:p>
            <a:r>
              <a:rPr lang="en-US" baseline="0" dirty="0"/>
              <a:t>Sympathetic </a:t>
            </a:r>
            <a:r>
              <a:rPr lang="en-US" baseline="0" dirty="0" err="1"/>
              <a:t>fibres</a:t>
            </a:r>
            <a:r>
              <a:rPr lang="en-US" baseline="0" dirty="0"/>
              <a:t> around arteries</a:t>
            </a:r>
          </a:p>
          <a:p>
            <a:r>
              <a:rPr lang="en-US" baseline="0" dirty="0"/>
              <a:t>Oculomotor- branches (sup and </a:t>
            </a:r>
            <a:r>
              <a:rPr lang="en-US" baseline="0" dirty="0" err="1"/>
              <a:t>inf</a:t>
            </a:r>
            <a:r>
              <a:rPr lang="en-US" baseline="0" dirty="0"/>
              <a:t>)</a:t>
            </a:r>
          </a:p>
          <a:p>
            <a:r>
              <a:rPr lang="en-US" baseline="0" dirty="0" err="1"/>
              <a:t>Ophtalmic</a:t>
            </a:r>
            <a:r>
              <a:rPr lang="en-US" baseline="0" dirty="0"/>
              <a:t> nerve (V1) branches: lacrimal, frontal, </a:t>
            </a:r>
            <a:r>
              <a:rPr lang="en-US" baseline="0" dirty="0" err="1"/>
              <a:t>nasociliary</a:t>
            </a:r>
            <a:r>
              <a:rPr lang="en-US" baseline="0" dirty="0"/>
              <a:t> branches</a:t>
            </a:r>
          </a:p>
          <a:p>
            <a:endParaRPr lang="en-US" baseline="0" dirty="0"/>
          </a:p>
          <a:p>
            <a:r>
              <a:rPr lang="en-US" baseline="0" dirty="0"/>
              <a:t>Zygomatic branch of V2 innervates meninges</a:t>
            </a:r>
          </a:p>
          <a:p>
            <a:r>
              <a:rPr lang="en-US" baseline="0" dirty="0"/>
              <a:t>Meningeal branches of cranial nerves: V1, V2, V3, IX, X</a:t>
            </a:r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07617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●"/>
              <a:tabLst/>
              <a:defRPr/>
            </a:pPr>
            <a:r>
              <a:rPr lang="en-US" dirty="0"/>
              <a:t>Limbic system - structure, function and </a:t>
            </a:r>
            <a:r>
              <a:rPr lang="en-US" dirty="0" err="1"/>
              <a:t>Papez</a:t>
            </a:r>
            <a:r>
              <a:rPr lang="en-US" dirty="0"/>
              <a:t> circuit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●"/>
              <a:tabLst/>
              <a:defRPr/>
            </a:pPr>
            <a:r>
              <a:rPr lang="en-US" dirty="0" err="1"/>
              <a:t>Mamillary</a:t>
            </a:r>
            <a:r>
              <a:rPr lang="en-US" dirty="0"/>
              <a:t> bodies</a:t>
            </a:r>
            <a:r>
              <a:rPr lang="en-US" baseline="0" dirty="0"/>
              <a:t> belong to hypothalamus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●"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49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681735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Works by influencing endocrine</a:t>
            </a:r>
            <a:r>
              <a:rPr lang="en-US" baseline="0" dirty="0"/>
              <a:t> system and the autonomic nervous system (via hypothalamus)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50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15340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Works by influencing endocrine</a:t>
            </a:r>
            <a:r>
              <a:rPr lang="en-US" baseline="0" dirty="0"/>
              <a:t> </a:t>
            </a:r>
            <a:r>
              <a:rPr lang="en-US" baseline="0" dirty="0" err="1"/>
              <a:t>ssystem</a:t>
            </a:r>
            <a:r>
              <a:rPr lang="en-US" baseline="0" dirty="0"/>
              <a:t> and the autonomic nervous system (via hypothalamus)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51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624895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53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938737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54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859834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55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647209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56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32200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57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764748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need to know lobules of hemispheres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58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345348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Dentate nucleus is the only</a:t>
            </a:r>
            <a:r>
              <a:rPr lang="en-US" baseline="0" dirty="0"/>
              <a:t> cerebellar nucleus visible with naked eye</a:t>
            </a:r>
          </a:p>
          <a:p>
            <a:r>
              <a:rPr lang="en-US" baseline="0" dirty="0" err="1"/>
              <a:t>Globose</a:t>
            </a:r>
            <a:r>
              <a:rPr lang="en-US" baseline="0" dirty="0"/>
              <a:t> nuclei+ </a:t>
            </a:r>
            <a:r>
              <a:rPr lang="en-US" baseline="0" dirty="0" err="1"/>
              <a:t>emboliform</a:t>
            </a:r>
            <a:r>
              <a:rPr lang="en-US" baseline="0" dirty="0"/>
              <a:t> nucleus= interposed </a:t>
            </a:r>
            <a:r>
              <a:rPr lang="en-US" baseline="0" dirty="0" err="1"/>
              <a:t>nucelus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60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26139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fat surrounding the eye</a:t>
            </a:r>
          </a:p>
          <a:p>
            <a:r>
              <a:rPr lang="en-US" dirty="0"/>
              <a:t>Relevant</a:t>
            </a:r>
            <a:r>
              <a:rPr lang="en-US" baseline="0" dirty="0"/>
              <a:t> in hyperthyroidism- Graves eyes/ Graves disease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05350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Cerebrocerebellum</a:t>
            </a:r>
            <a:r>
              <a:rPr lang="en-US" dirty="0"/>
              <a:t>=</a:t>
            </a:r>
            <a:r>
              <a:rPr lang="en-US" baseline="0" dirty="0"/>
              <a:t> lateral hemispheres</a:t>
            </a:r>
          </a:p>
          <a:p>
            <a:r>
              <a:rPr lang="en-US" baseline="0" dirty="0" err="1"/>
              <a:t>Spinocerebellum</a:t>
            </a:r>
            <a:r>
              <a:rPr lang="en-US" baseline="0" dirty="0"/>
              <a:t>= </a:t>
            </a:r>
            <a:r>
              <a:rPr lang="en-US" baseline="0" dirty="0" err="1"/>
              <a:t>vermis</a:t>
            </a:r>
            <a:r>
              <a:rPr lang="en-US" baseline="0" dirty="0"/>
              <a:t>+ medial parts of hemispheres</a:t>
            </a:r>
          </a:p>
          <a:p>
            <a:r>
              <a:rPr lang="en-US" baseline="0" dirty="0" err="1"/>
              <a:t>Vestibulocerebellum</a:t>
            </a:r>
            <a:r>
              <a:rPr lang="en-US" baseline="0" dirty="0"/>
              <a:t>= </a:t>
            </a:r>
            <a:r>
              <a:rPr lang="en-US" baseline="0" dirty="0" err="1"/>
              <a:t>flocculonodular</a:t>
            </a:r>
            <a:r>
              <a:rPr lang="en-US" baseline="0" dirty="0"/>
              <a:t> lobe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61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447240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learn</a:t>
            </a:r>
            <a:r>
              <a:rPr lang="en-US" baseline="0" dirty="0"/>
              <a:t> just the peduncles, part of cortex and the nucleus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62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79457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9039311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/>
            <a:r>
              <a:rPr lang="en-GB" dirty="0"/>
              <a:t>Dendrite – propagates electrochemical stimulation from other neurons to the cell body</a:t>
            </a:r>
          </a:p>
          <a:p>
            <a:pPr marL="171450" indent="-171450"/>
            <a:r>
              <a:rPr lang="en-GB" dirty="0"/>
              <a:t>Axon – conducts actions potential</a:t>
            </a:r>
          </a:p>
          <a:p>
            <a:pPr marL="628650" lvl="1" indent="-171450"/>
            <a:r>
              <a:rPr lang="en-GB" dirty="0"/>
              <a:t>Myelin sheath – insulating layer along axon</a:t>
            </a:r>
          </a:p>
          <a:p>
            <a:pPr marL="628650" lvl="1" indent="-171450"/>
            <a:r>
              <a:rPr lang="en-GB" dirty="0"/>
              <a:t>Node of Ranvier – gap between myelin sheaths along the axon</a:t>
            </a:r>
          </a:p>
          <a:p>
            <a:pPr marL="628650" lvl="1" indent="-171450"/>
            <a:r>
              <a:rPr lang="en-GB" dirty="0"/>
              <a:t>Schwann cells – produces myelin sheaths</a:t>
            </a:r>
          </a:p>
          <a:p>
            <a:pPr marL="171450" lvl="0" indent="-171450"/>
            <a:r>
              <a:rPr lang="en-GB" dirty="0"/>
              <a:t>Axon terminal – end of axon that connects to the next neuron’s dendrite</a:t>
            </a:r>
          </a:p>
          <a:p>
            <a:pPr marL="171450" lvl="0" indent="-171450"/>
            <a:r>
              <a:rPr lang="en-GB" dirty="0"/>
              <a:t>Synapse – the space between the axon terminal and dendrite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66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861761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68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608021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200" dirty="0"/>
              <a:t>Periaqueductal grey activates opioid receptors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200" dirty="0"/>
              <a:t>Projects to raphe nuclei magnus in brainstem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200" dirty="0"/>
              <a:t>Produces serotonin </a:t>
            </a:r>
            <a:r>
              <a:rPr lang="en-US" sz="1200" dirty="0">
                <a:sym typeface="Wingdings" panose="05000000000000000000" pitchFamily="2" charset="2"/>
              </a:rPr>
              <a:t> dorsal horn to bind to excitatory connections with “inhibitory interneurons”</a:t>
            </a:r>
            <a:endParaRPr lang="en-US" sz="120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200" dirty="0">
                <a:sym typeface="Wingdings" panose="05000000000000000000" pitchFamily="2" charset="2"/>
              </a:rPr>
              <a:t>Reduction in pre-synaptic neuronal sensitivity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200" dirty="0">
                <a:sym typeface="Wingdings" panose="05000000000000000000" pitchFamily="2" charset="2"/>
              </a:rPr>
              <a:t>Inhibits Substance P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200" dirty="0">
                <a:sym typeface="Wingdings" panose="05000000000000000000" pitchFamily="2" charset="2"/>
              </a:rPr>
              <a:t>Fewer impulse travels up pathway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200" dirty="0">
                <a:sym typeface="Wingdings" panose="05000000000000000000" pitchFamily="2" charset="2"/>
              </a:rPr>
              <a:t>Reduced pain sensation</a:t>
            </a:r>
            <a:endParaRPr lang="en-US" sz="12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72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33422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73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176563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Muscles fibres in a single motor unit will be within the same muscle, but not necessarily adjacent to each other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75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151773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9025393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4098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Intrinsic ocular muscles mentioned later- when talking </a:t>
            </a:r>
            <a:r>
              <a:rPr lang="en-US" dirty="0" err="1"/>
              <a:t>aboyt</a:t>
            </a:r>
            <a:r>
              <a:rPr lang="en-US" dirty="0"/>
              <a:t> eye layers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99036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9328264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22538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Intrinsic ocular muscles mentioned later- when talking </a:t>
            </a:r>
            <a:r>
              <a:rPr lang="en-US" dirty="0" err="1"/>
              <a:t>aboyt</a:t>
            </a:r>
            <a:r>
              <a:rPr lang="en-US" dirty="0"/>
              <a:t> eye layers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87729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Intrinsic ocular muscles mentioned later- when talking </a:t>
            </a:r>
            <a:r>
              <a:rPr lang="en-US" dirty="0" err="1"/>
              <a:t>aboyt</a:t>
            </a:r>
            <a:r>
              <a:rPr lang="en-US" dirty="0"/>
              <a:t> eye layers</a:t>
            </a:r>
          </a:p>
          <a:p>
            <a:r>
              <a:rPr lang="en-US" dirty="0"/>
              <a:t>Tarsus- </a:t>
            </a:r>
            <a:r>
              <a:rPr lang="en-US" dirty="0" err="1"/>
              <a:t>flate</a:t>
            </a:r>
            <a:r>
              <a:rPr lang="en-US" baseline="0" dirty="0"/>
              <a:t> of connective tissue making the scaffold of an eyelid- superior tarsal muscle</a:t>
            </a:r>
          </a:p>
          <a:p>
            <a:r>
              <a:rPr lang="en-US" baseline="0" dirty="0"/>
              <a:t>Common </a:t>
            </a:r>
            <a:r>
              <a:rPr lang="en-US" baseline="0" dirty="0" err="1"/>
              <a:t>tendinous</a:t>
            </a:r>
            <a:r>
              <a:rPr lang="en-US" baseline="0" dirty="0"/>
              <a:t> ring (annulus of </a:t>
            </a:r>
            <a:r>
              <a:rPr lang="en-US" baseline="0" dirty="0" err="1"/>
              <a:t>Zinn</a:t>
            </a:r>
            <a:r>
              <a:rPr lang="en-US" baseline="0" dirty="0"/>
              <a:t>)- tendons of recti make it up</a:t>
            </a:r>
          </a:p>
          <a:p>
            <a:r>
              <a:rPr lang="en-US" baseline="0" dirty="0" err="1"/>
              <a:t>Trochla</a:t>
            </a:r>
            <a:r>
              <a:rPr lang="en-US" baseline="0" dirty="0"/>
              <a:t>= pulley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73471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lang="en-GB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5395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Shape 107">
            <a:extLst>
              <a:ext uri="{FF2B5EF4-FFF2-40B4-BE49-F238E27FC236}">
                <a16:creationId xmlns:a16="http://schemas.microsoft.com/office/drawing/2014/main" id="{E2F15547-55AA-4344-911D-51C87D3BAE58}"/>
              </a:ext>
            </a:extLst>
          </p:cNvPr>
          <p:cNvSpPr txBox="1"/>
          <p:nvPr userDrawn="1"/>
        </p:nvSpPr>
        <p:spPr>
          <a:xfrm>
            <a:off x="1187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GB" sz="12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The Peer Teaching Society is not liable for false or misleading information…</a:t>
            </a:r>
          </a:p>
        </p:txBody>
      </p:sp>
      <p:pic>
        <p:nvPicPr>
          <p:cNvPr id="8" name="Shape 109">
            <a:extLst>
              <a:ext uri="{FF2B5EF4-FFF2-40B4-BE49-F238E27FC236}">
                <a16:creationId xmlns:a16="http://schemas.microsoft.com/office/drawing/2014/main" id="{1B8150F0-C8C0-FF4A-9F4B-358FCFB4B6FE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386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solidFill>
            <a:srgbClr val="293167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Shape 107">
            <a:extLst>
              <a:ext uri="{FF2B5EF4-FFF2-40B4-BE49-F238E27FC236}">
                <a16:creationId xmlns:a16="http://schemas.microsoft.com/office/drawing/2014/main" id="{86F2BB21-7E0E-6644-BA68-C9A2E2A14B44}"/>
              </a:ext>
            </a:extLst>
          </p:cNvPr>
          <p:cNvSpPr txBox="1"/>
          <p:nvPr userDrawn="1"/>
        </p:nvSpPr>
        <p:spPr>
          <a:xfrm>
            <a:off x="1187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GB" sz="12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The Peer Teaching Society is not liable for false or misleading information…</a:t>
            </a:r>
          </a:p>
        </p:txBody>
      </p:sp>
      <p:pic>
        <p:nvPicPr>
          <p:cNvPr id="9" name="Shape 109">
            <a:extLst>
              <a:ext uri="{FF2B5EF4-FFF2-40B4-BE49-F238E27FC236}">
                <a16:creationId xmlns:a16="http://schemas.microsoft.com/office/drawing/2014/main" id="{BC7F419F-2F04-AB4B-B10C-4D5EEBE13045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386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7E0D81-2948-C44C-A492-C66B35B1C6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920FF5-DAF1-ED42-8D44-F9DEE8DF351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chemeClr val="bg1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ti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ti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surveymonkey.com/r/DZPTLNP" TargetMode="External"/><Relationship Id="rId4" Type="http://schemas.openxmlformats.org/officeDocument/2006/relationships/image" Target="../media/image76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surveymonkey.com/r/DZPTLNP" TargetMode="External"/><Relationship Id="rId4" Type="http://schemas.openxmlformats.org/officeDocument/2006/relationships/image" Target="../media/image76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hyperlink" Target="https://teachmeanatomy.info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/>
          <p:nvPr/>
        </p:nvSpPr>
        <p:spPr>
          <a:xfrm>
            <a:off x="3877732" y="5046132"/>
            <a:ext cx="1744133" cy="62939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Radley"/>
              <a:ea typeface="Radley"/>
              <a:cs typeface="Radley"/>
              <a:sym typeface="Radley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3229" y="208752"/>
            <a:ext cx="5573138" cy="55895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36330" y="5897455"/>
            <a:ext cx="2734489" cy="646331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293267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2019/2020</a:t>
            </a:r>
            <a:endParaRPr lang="en-GB" sz="3200" b="1" dirty="0">
              <a:solidFill>
                <a:srgbClr val="293267"/>
              </a:solidFill>
              <a:latin typeface="Calibri" panose="020F0502020204030204" pitchFamily="34" charset="0"/>
              <a:ea typeface="Didot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/>
            <a:r>
              <a:rPr lang="en-GB" dirty="0" err="1"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Extraocular</a:t>
            </a:r>
            <a:r>
              <a:rPr lang="en-GB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 muscles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4334645"/>
              </p:ext>
            </p:extLst>
          </p:nvPr>
        </p:nvGraphicFramePr>
        <p:xfrm>
          <a:off x="457200" y="1620251"/>
          <a:ext cx="8229600" cy="418848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charset="0"/>
                          <a:ea typeface="Calibri" charset="0"/>
                          <a:cs typeface="Calibri" charset="0"/>
                        </a:rPr>
                        <a:t>Muscle</a:t>
                      </a:r>
                    </a:p>
                  </a:txBody>
                  <a:tcPr>
                    <a:solidFill>
                      <a:srgbClr val="3B479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charset="0"/>
                          <a:ea typeface="Calibri" charset="0"/>
                          <a:cs typeface="Calibri" charset="0"/>
                        </a:rPr>
                        <a:t>Nerve</a:t>
                      </a:r>
                    </a:p>
                  </a:txBody>
                  <a:tcPr>
                    <a:solidFill>
                      <a:srgbClr val="3B479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charset="0"/>
                          <a:ea typeface="Calibri" charset="0"/>
                          <a:cs typeface="Calibri" charset="0"/>
                        </a:rPr>
                        <a:t>Movement</a:t>
                      </a:r>
                    </a:p>
                  </a:txBody>
                  <a:tcPr>
                    <a:solidFill>
                      <a:srgbClr val="3B47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latin typeface="Calibri" charset="0"/>
                          <a:ea typeface="Calibri" charset="0"/>
                          <a:cs typeface="Calibri" charset="0"/>
                        </a:rPr>
                        <a:t>Levator</a:t>
                      </a:r>
                      <a:r>
                        <a:rPr lang="en-US" sz="1600" b="1" dirty="0"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en-US" sz="1600" b="1" dirty="0" err="1">
                          <a:latin typeface="Calibri" charset="0"/>
                          <a:ea typeface="Calibri" charset="0"/>
                          <a:cs typeface="Calibri" charset="0"/>
                        </a:rPr>
                        <a:t>palpebrae</a:t>
                      </a:r>
                      <a:r>
                        <a:rPr lang="en-US" sz="1600" b="1" dirty="0"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en-US" sz="1600" b="1" dirty="0" err="1">
                          <a:latin typeface="Calibri" charset="0"/>
                          <a:ea typeface="Calibri" charset="0"/>
                          <a:cs typeface="Calibri" charset="0"/>
                        </a:rPr>
                        <a:t>superioris</a:t>
                      </a:r>
                      <a:endParaRPr lang="en-US" sz="1600" b="1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3B47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alibri" charset="0"/>
                          <a:ea typeface="Calibri" charset="0"/>
                          <a:cs typeface="Calibri" charset="0"/>
                        </a:rPr>
                        <a:t>Oculomotor (CN III)</a:t>
                      </a:r>
                    </a:p>
                  </a:txBody>
                  <a:tcPr>
                    <a:lnL w="12700" cap="flat" cmpd="sng" algn="ctr">
                      <a:solidFill>
                        <a:srgbClr val="3B47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47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charset="0"/>
                          <a:ea typeface="Calibri" charset="0"/>
                          <a:cs typeface="Calibri" charset="0"/>
                        </a:rPr>
                        <a:t>Elevation of </a:t>
                      </a:r>
                      <a:r>
                        <a:rPr lang="en-US" sz="1600" baseline="0" dirty="0">
                          <a:latin typeface="Calibri" charset="0"/>
                          <a:ea typeface="Calibri" charset="0"/>
                          <a:cs typeface="Calibri" charset="0"/>
                        </a:rPr>
                        <a:t>the upper eyelid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B47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alibri" charset="0"/>
                          <a:ea typeface="Calibri" charset="0"/>
                          <a:cs typeface="Calibri" charset="0"/>
                        </a:rPr>
                        <a:t>Superior</a:t>
                      </a:r>
                      <a:r>
                        <a:rPr lang="en-US" sz="1600" b="1" baseline="0" dirty="0">
                          <a:latin typeface="Calibri" charset="0"/>
                          <a:ea typeface="Calibri" charset="0"/>
                          <a:cs typeface="Calibri" charset="0"/>
                        </a:rPr>
                        <a:t> rectus</a:t>
                      </a:r>
                      <a:endParaRPr lang="en-US" sz="1600" b="1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3B47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Calibri" charset="0"/>
                          <a:ea typeface="Calibri" charset="0"/>
                          <a:cs typeface="Calibri" charset="0"/>
                        </a:rPr>
                        <a:t>Oculomotor (CN III)</a:t>
                      </a:r>
                    </a:p>
                  </a:txBody>
                  <a:tcPr>
                    <a:lnL w="12700" cap="flat" cmpd="sng" algn="ctr">
                      <a:solidFill>
                        <a:srgbClr val="3B47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47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charset="0"/>
                          <a:ea typeface="Calibri" charset="0"/>
                          <a:cs typeface="Calibri" charset="0"/>
                        </a:rPr>
                        <a:t>Elevation, adduction, medial rotation of eyeball</a:t>
                      </a:r>
                    </a:p>
                  </a:txBody>
                  <a:tcPr>
                    <a:lnL w="12700" cap="flat" cmpd="sng" algn="ctr">
                      <a:solidFill>
                        <a:srgbClr val="3B47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Calibri" charset="0"/>
                          <a:ea typeface="Calibri" charset="0"/>
                          <a:cs typeface="Calibri" charset="0"/>
                        </a:rPr>
                        <a:t>Inferior</a:t>
                      </a:r>
                      <a:r>
                        <a:rPr lang="en-US" sz="1600" b="1" baseline="0" dirty="0">
                          <a:latin typeface="Calibri" charset="0"/>
                          <a:ea typeface="Calibri" charset="0"/>
                          <a:cs typeface="Calibri" charset="0"/>
                        </a:rPr>
                        <a:t> rectus</a:t>
                      </a:r>
                      <a:endParaRPr lang="en-US" sz="1600" b="1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3B47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Calibri" charset="0"/>
                          <a:ea typeface="Calibri" charset="0"/>
                          <a:cs typeface="Calibri" charset="0"/>
                        </a:rPr>
                        <a:t>Oculomotor (CN III)</a:t>
                      </a:r>
                    </a:p>
                  </a:txBody>
                  <a:tcPr>
                    <a:lnL w="12700" cap="flat" cmpd="sng" algn="ctr">
                      <a:solidFill>
                        <a:srgbClr val="3B47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47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charset="0"/>
                          <a:ea typeface="Calibri" charset="0"/>
                          <a:cs typeface="Calibri" charset="0"/>
                        </a:rPr>
                        <a:t>Depression, adduction, lateral rotation of eyes</a:t>
                      </a:r>
                    </a:p>
                  </a:txBody>
                  <a:tcPr>
                    <a:lnL w="12700" cap="flat" cmpd="sng" algn="ctr">
                      <a:solidFill>
                        <a:srgbClr val="3B47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Calibri" charset="0"/>
                          <a:ea typeface="Calibri" charset="0"/>
                          <a:cs typeface="Calibri" charset="0"/>
                        </a:rPr>
                        <a:t>Lateral </a:t>
                      </a:r>
                      <a:r>
                        <a:rPr lang="en-US" sz="1600" b="1" baseline="0" dirty="0">
                          <a:latin typeface="Calibri" charset="0"/>
                          <a:ea typeface="Calibri" charset="0"/>
                          <a:cs typeface="Calibri" charset="0"/>
                        </a:rPr>
                        <a:t>rectus</a:t>
                      </a:r>
                      <a:endParaRPr lang="en-US" sz="1600" b="1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3B47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solidFill>
                            <a:srgbClr val="FF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Abducens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(VI)</a:t>
                      </a:r>
                    </a:p>
                  </a:txBody>
                  <a:tcPr>
                    <a:lnL w="12700" cap="flat" cmpd="sng" algn="ctr">
                      <a:solidFill>
                        <a:srgbClr val="3B47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47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charset="0"/>
                          <a:ea typeface="Calibri" charset="0"/>
                          <a:cs typeface="Calibri" charset="0"/>
                        </a:rPr>
                        <a:t>Abduction of the eyeball</a:t>
                      </a:r>
                    </a:p>
                  </a:txBody>
                  <a:tcPr>
                    <a:lnL w="12700" cap="flat" cmpd="sng" algn="ctr">
                      <a:solidFill>
                        <a:srgbClr val="3B47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Calibri" charset="0"/>
                          <a:ea typeface="Calibri" charset="0"/>
                          <a:cs typeface="Calibri" charset="0"/>
                        </a:rPr>
                        <a:t>Medial </a:t>
                      </a:r>
                      <a:r>
                        <a:rPr lang="en-US" sz="1600" b="1" baseline="0" dirty="0">
                          <a:latin typeface="Calibri" charset="0"/>
                          <a:ea typeface="Calibri" charset="0"/>
                          <a:cs typeface="Calibri" charset="0"/>
                        </a:rPr>
                        <a:t>rectus</a:t>
                      </a:r>
                      <a:endParaRPr lang="en-US" sz="1600" b="1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3B47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Calibri" charset="0"/>
                          <a:ea typeface="Calibri" charset="0"/>
                          <a:cs typeface="Calibri" charset="0"/>
                        </a:rPr>
                        <a:t>Oculomotor (CN III)</a:t>
                      </a:r>
                    </a:p>
                  </a:txBody>
                  <a:tcPr>
                    <a:lnL w="12700" cap="flat" cmpd="sng" algn="ctr">
                      <a:solidFill>
                        <a:srgbClr val="3B47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47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charset="0"/>
                          <a:ea typeface="Calibri" charset="0"/>
                          <a:cs typeface="Calibri" charset="0"/>
                        </a:rPr>
                        <a:t>Adduction of the eyeball</a:t>
                      </a:r>
                    </a:p>
                  </a:txBody>
                  <a:tcPr>
                    <a:lnL w="12700" cap="flat" cmpd="sng" algn="ctr">
                      <a:solidFill>
                        <a:srgbClr val="3B47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alibri" charset="0"/>
                          <a:ea typeface="Calibri" charset="0"/>
                          <a:cs typeface="Calibri" charset="0"/>
                        </a:rPr>
                        <a:t>Superior oblique</a:t>
                      </a:r>
                    </a:p>
                  </a:txBody>
                  <a:tcPr>
                    <a:lnR w="12700" cap="flat" cmpd="sng" algn="ctr">
                      <a:solidFill>
                        <a:srgbClr val="3B47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Trochlear</a:t>
                      </a:r>
                      <a:r>
                        <a:rPr lang="en-US" sz="1600" b="1" baseline="0" dirty="0">
                          <a:solidFill>
                            <a:srgbClr val="FF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(IV)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B47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47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charset="0"/>
                          <a:ea typeface="Calibri" charset="0"/>
                          <a:cs typeface="Calibri" charset="0"/>
                        </a:rPr>
                        <a:t>Depression, abduction,</a:t>
                      </a:r>
                      <a:r>
                        <a:rPr lang="en-US" sz="1600" baseline="0" dirty="0">
                          <a:latin typeface="Calibri" charset="0"/>
                          <a:ea typeface="Calibri" charset="0"/>
                          <a:cs typeface="Calibri" charset="0"/>
                        </a:rPr>
                        <a:t> medial rotation of the eye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B47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alibri" charset="0"/>
                          <a:ea typeface="Calibri" charset="0"/>
                          <a:cs typeface="Calibri" charset="0"/>
                        </a:rPr>
                        <a:t>Inferior oblique</a:t>
                      </a:r>
                    </a:p>
                  </a:txBody>
                  <a:tcPr>
                    <a:lnR w="12700" cap="flat" cmpd="sng" algn="ctr">
                      <a:solidFill>
                        <a:srgbClr val="3B47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Calibri" charset="0"/>
                          <a:ea typeface="Calibri" charset="0"/>
                          <a:cs typeface="Calibri" charset="0"/>
                        </a:rPr>
                        <a:t>Oculomotor (CN III)</a:t>
                      </a:r>
                    </a:p>
                  </a:txBody>
                  <a:tcPr>
                    <a:lnL w="12700" cap="flat" cmpd="sng" algn="ctr">
                      <a:solidFill>
                        <a:srgbClr val="3B47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47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charset="0"/>
                          <a:ea typeface="Calibri" charset="0"/>
                          <a:cs typeface="Calibri" charset="0"/>
                        </a:rPr>
                        <a:t>Elevation, abduction, lateral rotation of the</a:t>
                      </a:r>
                      <a:r>
                        <a:rPr lang="en-US" sz="1600" baseline="0" dirty="0">
                          <a:latin typeface="Calibri" charset="0"/>
                          <a:ea typeface="Calibri" charset="0"/>
                          <a:cs typeface="Calibri" charset="0"/>
                        </a:rPr>
                        <a:t> eyeball</a:t>
                      </a:r>
                    </a:p>
                  </a:txBody>
                  <a:tcPr>
                    <a:lnL w="12700" cap="flat" cmpd="sng" algn="ctr">
                      <a:solidFill>
                        <a:srgbClr val="3B47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968997" y="5905857"/>
            <a:ext cx="3280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Origin of all recti muscles: </a:t>
            </a:r>
            <a:r>
              <a:rPr lang="en-US" b="1" u="sng" dirty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common </a:t>
            </a:r>
            <a:r>
              <a:rPr lang="en-US" b="1" u="sng" dirty="0" err="1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tendinous</a:t>
            </a:r>
            <a:r>
              <a:rPr lang="en-US" b="1" u="sng" dirty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 ring (annulus of </a:t>
            </a:r>
            <a:r>
              <a:rPr lang="en-US" b="1" u="sng" dirty="0" err="1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Zinn</a:t>
            </a:r>
            <a:r>
              <a:rPr lang="en-US" b="1" u="sng" dirty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)</a:t>
            </a:r>
          </a:p>
        </p:txBody>
      </p:sp>
      <p:sp>
        <p:nvSpPr>
          <p:cNvPr id="7" name="Rectangle 6"/>
          <p:cNvSpPr/>
          <p:nvPr/>
        </p:nvSpPr>
        <p:spPr>
          <a:xfrm>
            <a:off x="3386668" y="2188577"/>
            <a:ext cx="5164666" cy="214345"/>
          </a:xfrm>
          <a:prstGeom prst="rect">
            <a:avLst/>
          </a:prstGeom>
          <a:solidFill>
            <a:srgbClr val="3B47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386668" y="2605537"/>
            <a:ext cx="5164665" cy="476330"/>
          </a:xfrm>
          <a:prstGeom prst="rect">
            <a:avLst/>
          </a:prstGeom>
          <a:solidFill>
            <a:srgbClr val="3B47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386666" y="3178993"/>
            <a:ext cx="5164665" cy="476330"/>
          </a:xfrm>
          <a:prstGeom prst="rect">
            <a:avLst/>
          </a:prstGeom>
          <a:solidFill>
            <a:srgbClr val="3B47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386666" y="3694163"/>
            <a:ext cx="5164665" cy="476330"/>
          </a:xfrm>
          <a:prstGeom prst="rect">
            <a:avLst/>
          </a:prstGeom>
          <a:solidFill>
            <a:srgbClr val="3B47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386666" y="4201104"/>
            <a:ext cx="5164665" cy="476330"/>
          </a:xfrm>
          <a:prstGeom prst="rect">
            <a:avLst/>
          </a:prstGeom>
          <a:solidFill>
            <a:srgbClr val="3B47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386666" y="4723415"/>
            <a:ext cx="5164665" cy="476330"/>
          </a:xfrm>
          <a:prstGeom prst="rect">
            <a:avLst/>
          </a:prstGeom>
          <a:solidFill>
            <a:srgbClr val="3B47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386665" y="5283006"/>
            <a:ext cx="5164665" cy="476330"/>
          </a:xfrm>
          <a:prstGeom prst="rect">
            <a:avLst/>
          </a:prstGeom>
          <a:solidFill>
            <a:srgbClr val="3B47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794" y="1520265"/>
            <a:ext cx="6478292" cy="424952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25027" y="423585"/>
            <a:ext cx="432173" cy="845104"/>
            <a:chOff x="44165" y="1969477"/>
            <a:chExt cx="432173" cy="845104"/>
          </a:xfrm>
        </p:grpSpPr>
        <p:sp>
          <p:nvSpPr>
            <p:cNvPr id="16" name="Triangle 15"/>
            <p:cNvSpPr/>
            <p:nvPr/>
          </p:nvSpPr>
          <p:spPr>
            <a:xfrm flipV="1">
              <a:off x="44165" y="1969477"/>
              <a:ext cx="432173" cy="636060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 flipV="1">
              <a:off x="182884" y="2661664"/>
              <a:ext cx="152917" cy="1529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0107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7" grpId="1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/>
            <a:r>
              <a:rPr lang="en-GB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Eye anatomy</a:t>
            </a:r>
          </a:p>
        </p:txBody>
      </p:sp>
      <p:sp>
        <p:nvSpPr>
          <p:cNvPr id="9" name="Rectangle 8"/>
          <p:cNvSpPr/>
          <p:nvPr/>
        </p:nvSpPr>
        <p:spPr>
          <a:xfrm>
            <a:off x="4801891" y="6415840"/>
            <a:ext cx="2417736" cy="442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07383" y="1417637"/>
            <a:ext cx="8836617" cy="5440363"/>
            <a:chOff x="307383" y="1417637"/>
            <a:chExt cx="8836617" cy="5440363"/>
          </a:xfrm>
        </p:grpSpPr>
        <p:grpSp>
          <p:nvGrpSpPr>
            <p:cNvPr id="7" name="Group 6"/>
            <p:cNvGrpSpPr/>
            <p:nvPr/>
          </p:nvGrpSpPr>
          <p:grpSpPr>
            <a:xfrm>
              <a:off x="457200" y="1417637"/>
              <a:ext cx="8245550" cy="5440363"/>
              <a:chOff x="457200" y="1417637"/>
              <a:chExt cx="8245550" cy="5440363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1417637"/>
                <a:ext cx="8245550" cy="5440363"/>
              </a:xfrm>
              <a:prstGeom prst="rect">
                <a:avLst/>
              </a:prstGeom>
            </p:spPr>
          </p:pic>
          <p:sp>
            <p:nvSpPr>
              <p:cNvPr id="6" name="Rectangle 5"/>
              <p:cNvSpPr/>
              <p:nvPr/>
            </p:nvSpPr>
            <p:spPr>
              <a:xfrm>
                <a:off x="457200" y="6257365"/>
                <a:ext cx="2447365" cy="60063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1131376" y="1433135"/>
              <a:ext cx="2417736" cy="442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07383" y="2102978"/>
              <a:ext cx="1381932" cy="7177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191573" y="1660818"/>
              <a:ext cx="1511085" cy="442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571281" y="5129939"/>
              <a:ext cx="2572719" cy="260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14295" y="4854311"/>
            <a:ext cx="2228100" cy="175432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Calibri" charset="0"/>
                <a:ea typeface="Calibri" charset="0"/>
                <a:cs typeface="Calibri" charset="0"/>
              </a:rPr>
              <a:t>Anterior and posterior chamber- </a:t>
            </a:r>
            <a:r>
              <a:rPr lang="en-GB" sz="1800" b="1" dirty="0">
                <a:latin typeface="Calibri" charset="0"/>
                <a:ea typeface="Calibri" charset="0"/>
                <a:cs typeface="Calibri" charset="0"/>
              </a:rPr>
              <a:t>aqueous humour</a:t>
            </a:r>
            <a:endParaRPr lang="en-GB" sz="1800" dirty="0">
              <a:latin typeface="Calibri" charset="0"/>
              <a:ea typeface="Calibri" charset="0"/>
              <a:cs typeface="Calibri" charset="0"/>
            </a:endParaRPr>
          </a:p>
          <a:p>
            <a:endParaRPr lang="en-GB" sz="1800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GB" sz="1800" dirty="0">
                <a:latin typeface="Calibri" charset="0"/>
                <a:ea typeface="Calibri" charset="0"/>
                <a:cs typeface="Calibri" charset="0"/>
              </a:rPr>
              <a:t>Rest of the eye- </a:t>
            </a:r>
            <a:r>
              <a:rPr lang="en-GB" sz="1800" b="1" dirty="0">
                <a:latin typeface="Calibri" charset="0"/>
                <a:ea typeface="Calibri" charset="0"/>
                <a:cs typeface="Calibri" charset="0"/>
              </a:rPr>
              <a:t>vitreous humour</a:t>
            </a:r>
            <a:endParaRPr lang="en-GB" sz="18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120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/>
            <a:r>
              <a:rPr lang="en-GB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Eye anatomy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99562" y="3510578"/>
            <a:ext cx="1390495" cy="1482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910020" y="5620334"/>
            <a:ext cx="1775123" cy="515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135896" y="5442857"/>
            <a:ext cx="1775123" cy="515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924001" y="3736003"/>
            <a:ext cx="1775123" cy="515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360135" y="1722183"/>
            <a:ext cx="2217808" cy="718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494345" y="1501190"/>
            <a:ext cx="1907941" cy="487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081322"/>
            <a:ext cx="8686800" cy="446379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57200" y="1520130"/>
            <a:ext cx="3266253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/>
              <a:t>1.Fibrous layer</a:t>
            </a:r>
          </a:p>
        </p:txBody>
      </p:sp>
    </p:spTree>
    <p:extLst>
      <p:ext uri="{BB962C8B-B14F-4D97-AF65-F5344CB8AC3E}">
        <p14:creationId xmlns:p14="http://schemas.microsoft.com/office/powerpoint/2010/main" val="755979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/>
            <a:r>
              <a:rPr lang="en-GB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Eye anatomy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10020" y="5620334"/>
            <a:ext cx="1775123" cy="515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135896" y="5442857"/>
            <a:ext cx="1775123" cy="515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924001" y="3736003"/>
            <a:ext cx="1775123" cy="515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360135" y="1722183"/>
            <a:ext cx="2217808" cy="718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494345" y="1501190"/>
            <a:ext cx="1907941" cy="487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57200" y="1521838"/>
            <a:ext cx="3266253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/>
              <a:t>2.Vascular layer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967" y="1483213"/>
            <a:ext cx="5562910" cy="53079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2189611"/>
            <a:ext cx="3266253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GB" sz="2000" b="1" dirty="0">
                <a:latin typeface="Calibri" charset="0"/>
                <a:ea typeface="Calibri" charset="0"/>
                <a:cs typeface="Calibri" charset="0"/>
              </a:rPr>
              <a:t>Choroid</a:t>
            </a:r>
          </a:p>
          <a:p>
            <a:pPr marL="606425" indent="-285750">
              <a:buFontTx/>
              <a:buChar char="-"/>
            </a:pPr>
            <a:r>
              <a:rPr lang="en-GB" sz="1600" dirty="0">
                <a:latin typeface="Calibri" charset="0"/>
                <a:ea typeface="Calibri" charset="0"/>
                <a:cs typeface="Calibri" charset="0"/>
              </a:rPr>
              <a:t>connective tissue and blood vessels. </a:t>
            </a:r>
          </a:p>
          <a:p>
            <a:pPr marL="606425" indent="-285750">
              <a:buFontTx/>
              <a:buChar char="-"/>
            </a:pPr>
            <a:r>
              <a:rPr lang="en-GB" sz="1600" dirty="0">
                <a:latin typeface="Calibri" charset="0"/>
                <a:ea typeface="Calibri" charset="0"/>
                <a:cs typeface="Calibri" charset="0"/>
              </a:rPr>
              <a:t>nourishment to the outer layers of the retina.</a:t>
            </a:r>
          </a:p>
          <a:p>
            <a:pPr marL="320675"/>
            <a:endParaRPr lang="en-GB" dirty="0">
              <a:latin typeface="Calibri" charset="0"/>
              <a:ea typeface="Calibri" charset="0"/>
              <a:cs typeface="Calibri" charset="0"/>
            </a:endParaRPr>
          </a:p>
          <a:p>
            <a:pPr marL="342900" lvl="3" indent="-342900">
              <a:buFont typeface="Arial" charset="0"/>
              <a:buChar char="•"/>
            </a:pPr>
            <a:r>
              <a:rPr lang="en-GB" sz="2000" b="1" dirty="0">
                <a:latin typeface="Calibri" charset="0"/>
                <a:ea typeface="Calibri" charset="0"/>
                <a:cs typeface="Calibri" charset="0"/>
              </a:rPr>
              <a:t>Ciliary body </a:t>
            </a:r>
            <a:r>
              <a:rPr lang="en-GB" sz="1600" dirty="0">
                <a:latin typeface="Calibri" charset="0"/>
                <a:ea typeface="Calibri" charset="0"/>
                <a:cs typeface="Calibri" charset="0"/>
              </a:rPr>
              <a:t>(ciliary muscle &amp; ciliary processes)</a:t>
            </a:r>
          </a:p>
          <a:p>
            <a:pPr marL="606425" lvl="3" indent="-285750">
              <a:buFontTx/>
              <a:buChar char="-"/>
            </a:pPr>
            <a:r>
              <a:rPr lang="en-GB" sz="1600" dirty="0">
                <a:latin typeface="Calibri" charset="0"/>
                <a:ea typeface="Calibri" charset="0"/>
                <a:cs typeface="Calibri" charset="0"/>
              </a:rPr>
              <a:t>shape of lens control</a:t>
            </a:r>
          </a:p>
          <a:p>
            <a:pPr marL="606425" lvl="3" indent="-285750">
              <a:buFontTx/>
              <a:buChar char="-"/>
            </a:pPr>
            <a:r>
              <a:rPr lang="en-GB" sz="1600" dirty="0">
                <a:latin typeface="Calibri" charset="0"/>
                <a:ea typeface="Calibri" charset="0"/>
                <a:cs typeface="Calibri" charset="0"/>
              </a:rPr>
              <a:t>aqueous humour formation</a:t>
            </a:r>
          </a:p>
          <a:p>
            <a:pPr marL="606425" lvl="3" indent="-285750">
              <a:buFontTx/>
              <a:buChar char="-"/>
            </a:pPr>
            <a:endParaRPr lang="en-GB" sz="1600" dirty="0">
              <a:latin typeface="Calibri" charset="0"/>
              <a:ea typeface="Calibri" charset="0"/>
              <a:cs typeface="Calibri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GB" sz="2000" b="1" dirty="0">
                <a:latin typeface="Calibri" charset="0"/>
                <a:ea typeface="Calibri" charset="0"/>
                <a:cs typeface="Calibri" charset="0"/>
              </a:rPr>
              <a:t>Iris</a:t>
            </a:r>
          </a:p>
          <a:p>
            <a:pPr marL="585788" indent="-265113">
              <a:buFontTx/>
              <a:buChar char="-"/>
            </a:pPr>
            <a:r>
              <a:rPr lang="en-GB" sz="1600" dirty="0">
                <a:latin typeface="Calibri" charset="0"/>
                <a:ea typeface="Calibri" charset="0"/>
                <a:cs typeface="Calibri" charset="0"/>
              </a:rPr>
              <a:t>coloured part of the eye</a:t>
            </a:r>
          </a:p>
          <a:p>
            <a:pPr marL="585788" indent="-265113">
              <a:buFontTx/>
              <a:buChar char="-"/>
            </a:pPr>
            <a:r>
              <a:rPr lang="en-GB" sz="1600" dirty="0">
                <a:latin typeface="Calibri" charset="0"/>
                <a:ea typeface="Calibri" charset="0"/>
                <a:cs typeface="Calibri" charset="0"/>
              </a:rPr>
              <a:t>control of the size of pupil</a:t>
            </a:r>
          </a:p>
          <a:p>
            <a:pPr marL="285750" indent="-285750">
              <a:buFontTx/>
              <a:buChar char="-"/>
            </a:pPr>
            <a:endParaRPr lang="en-GB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83212" y="4251583"/>
            <a:ext cx="1951343" cy="306348"/>
          </a:xfrm>
          <a:prstGeom prst="rect">
            <a:avLst/>
          </a:prstGeom>
          <a:noFill/>
          <a:ln>
            <a:solidFill>
              <a:srgbClr val="F604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083212" y="5547472"/>
            <a:ext cx="2264897" cy="276553"/>
          </a:xfrm>
          <a:prstGeom prst="rect">
            <a:avLst/>
          </a:prstGeom>
          <a:noFill/>
          <a:ln>
            <a:solidFill>
              <a:srgbClr val="F604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704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/>
            <a:r>
              <a:rPr lang="en-GB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Eye anatomy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10020" y="5620334"/>
            <a:ext cx="1775123" cy="515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135896" y="5442857"/>
            <a:ext cx="1775123" cy="515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924001" y="3736003"/>
            <a:ext cx="1775123" cy="515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360135" y="1722183"/>
            <a:ext cx="2217808" cy="718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494345" y="1501190"/>
            <a:ext cx="1907941" cy="487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57200" y="1501190"/>
            <a:ext cx="7069015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/>
              <a:t>Intrinsic </a:t>
            </a:r>
            <a:r>
              <a:rPr lang="en-US" sz="2800" b="1"/>
              <a:t>eye muscles</a:t>
            </a:r>
            <a:endParaRPr lang="en-US" sz="2800" b="1" dirty="0"/>
          </a:p>
        </p:txBody>
      </p:sp>
      <p:pic>
        <p:nvPicPr>
          <p:cNvPr id="1026" name="Picture 2" descr="https://www.easynotecards.com/uploads/830/98/287db63b_15aecb86a33__8000_0000006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24082"/>
            <a:ext cx="4524375" cy="2498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endmyopia.org/wp-content/uploads/2013/02/ciliary-muscle-myopi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993" y="1539407"/>
            <a:ext cx="3790950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" y="2129042"/>
            <a:ext cx="357319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charset="0"/>
                <a:ea typeface="Calibri" charset="0"/>
                <a:cs typeface="Calibri" charset="0"/>
              </a:rPr>
              <a:t>Ciliary muscle</a:t>
            </a:r>
          </a:p>
          <a:p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Constricts ciliary body, relaxes tension on lens, lens becomes more rounded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7199" y="3282645"/>
            <a:ext cx="39630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charset="0"/>
                <a:ea typeface="Calibri" charset="0"/>
                <a:cs typeface="Calibri" charset="0"/>
              </a:rPr>
              <a:t>Sphincter </a:t>
            </a:r>
            <a:r>
              <a:rPr lang="en-US" sz="2000" b="1" dirty="0" err="1">
                <a:latin typeface="Calibri" charset="0"/>
                <a:ea typeface="Calibri" charset="0"/>
                <a:cs typeface="Calibri" charset="0"/>
              </a:rPr>
              <a:t>pupillae</a:t>
            </a:r>
            <a:r>
              <a:rPr lang="en-US" sz="2000" b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Constricts the pupil</a:t>
            </a:r>
            <a:endParaRPr lang="en-US" sz="1600" b="1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2000" b="1" dirty="0">
                <a:latin typeface="Calibri" charset="0"/>
                <a:ea typeface="Calibri" charset="0"/>
                <a:cs typeface="Calibri" charset="0"/>
              </a:rPr>
              <a:t>Dilator </a:t>
            </a:r>
            <a:r>
              <a:rPr lang="en-US" sz="2000" b="1" dirty="0" err="1">
                <a:latin typeface="Calibri" charset="0"/>
                <a:ea typeface="Calibri" charset="0"/>
                <a:cs typeface="Calibri" charset="0"/>
              </a:rPr>
              <a:t>pupillae</a:t>
            </a:r>
            <a:r>
              <a:rPr lang="en-US" sz="2000" b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Dilates the pupil</a:t>
            </a:r>
            <a:endParaRPr lang="en-US" sz="16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199" y="4251583"/>
            <a:ext cx="4519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Parasympathetic</a:t>
            </a:r>
            <a:r>
              <a:rPr lang="en-GB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Symbol" charset="2"/>
              </a:rPr>
              <a:t> system</a:t>
            </a:r>
            <a:r>
              <a:rPr lang="en-GB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pupil </a:t>
            </a:r>
            <a:r>
              <a:rPr lang="en-GB" sz="18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constriction</a:t>
            </a:r>
            <a:endParaRPr lang="en-US" sz="1800" b="1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18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Sympathetic</a:t>
            </a:r>
            <a: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system</a:t>
            </a:r>
            <a:r>
              <a:rPr lang="en-GB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Symbol" charset="2"/>
              </a:rPr>
              <a:t> </a:t>
            </a:r>
            <a: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pupil </a:t>
            </a:r>
            <a:r>
              <a:rPr lang="en-US" sz="18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dilation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342270" y="5317743"/>
            <a:ext cx="21875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Pupillary light reflex</a:t>
            </a:r>
          </a:p>
          <a:p>
            <a:r>
              <a:rPr lang="en-US" dirty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Read about cranial nerves involved</a:t>
            </a:r>
          </a:p>
        </p:txBody>
      </p:sp>
    </p:spTree>
    <p:extLst>
      <p:ext uri="{BB962C8B-B14F-4D97-AF65-F5344CB8AC3E}">
        <p14:creationId xmlns:p14="http://schemas.microsoft.com/office/powerpoint/2010/main" val="14574963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/>
            <a:r>
              <a:rPr lang="en-GB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Eye anatomy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99562" y="3510578"/>
            <a:ext cx="1390495" cy="1482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910020" y="5620334"/>
            <a:ext cx="1775123" cy="515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135896" y="5442857"/>
            <a:ext cx="1775123" cy="515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924001" y="3736003"/>
            <a:ext cx="1775123" cy="515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360135" y="1722183"/>
            <a:ext cx="2217808" cy="718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494345" y="1501190"/>
            <a:ext cx="1907941" cy="487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57200" y="1520130"/>
            <a:ext cx="3266253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/>
              <a:t>3. Retina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03842" y="2145843"/>
            <a:ext cx="7416800" cy="4241800"/>
            <a:chOff x="103842" y="2145843"/>
            <a:chExt cx="7416800" cy="42418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42" y="2145843"/>
              <a:ext cx="7416800" cy="42418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3806866" y="2307071"/>
              <a:ext cx="3676540" cy="3385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202262" y="1446621"/>
            <a:ext cx="4315745" cy="3300995"/>
            <a:chOff x="4222622" y="1811591"/>
            <a:chExt cx="4315745" cy="3300995"/>
          </a:xfrm>
        </p:grpSpPr>
        <p:pic>
          <p:nvPicPr>
            <p:cNvPr id="3076" name="Picture 4" descr="https://s3.amazonaws.com/classconnection/682/flashcards/3453682/png/picture100-14CDF0AFA446C74B01E-thumb400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2622" y="1811591"/>
              <a:ext cx="4315745" cy="3300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4222622" y="1811591"/>
              <a:ext cx="4315745" cy="3300995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3829092" y="4700864"/>
            <a:ext cx="35731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b="1" dirty="0">
                <a:latin typeface="Calibri" charset="0"/>
                <a:ea typeface="Calibri" charset="0"/>
                <a:cs typeface="Calibri" charset="0"/>
              </a:rPr>
              <a:t>Optic part</a:t>
            </a:r>
          </a:p>
          <a:p>
            <a:pPr marL="361950"/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Light sensitive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b="1" dirty="0">
                <a:latin typeface="Calibri" charset="0"/>
                <a:ea typeface="Calibri" charset="0"/>
                <a:cs typeface="Calibri" charset="0"/>
              </a:rPr>
              <a:t>Nonvisual part</a:t>
            </a:r>
          </a:p>
          <a:p>
            <a:pPr marL="320675"/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Covers internal surface of ciliary body and iris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022599" y="4622023"/>
            <a:ext cx="19742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Ora</a:t>
            </a:r>
            <a:r>
              <a:rPr lang="en-US" sz="1600" b="1" dirty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b="1" dirty="0" err="1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serrata</a:t>
            </a:r>
            <a:r>
              <a:rPr lang="en-US" sz="1600" dirty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- junction between optic and nonvisual retina</a:t>
            </a:r>
            <a:endParaRPr lang="en-US" dirty="0">
              <a:solidFill>
                <a:srgbClr val="00B0F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6614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3758778" y="645513"/>
            <a:ext cx="710417" cy="7373072"/>
            <a:chOff x="4525467" y="3727938"/>
            <a:chExt cx="710417" cy="773724"/>
          </a:xfrm>
        </p:grpSpPr>
        <p:sp>
          <p:nvSpPr>
            <p:cNvPr id="14" name="Frame 13"/>
            <p:cNvSpPr/>
            <p:nvPr/>
          </p:nvSpPr>
          <p:spPr>
            <a:xfrm>
              <a:off x="4799786" y="3882210"/>
              <a:ext cx="436098" cy="447912"/>
            </a:xfrm>
            <a:prstGeom prst="fram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525467" y="3727938"/>
              <a:ext cx="548640" cy="7737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758778" y="1417637"/>
            <a:ext cx="710417" cy="773724"/>
            <a:chOff x="4525467" y="3727938"/>
            <a:chExt cx="710417" cy="773724"/>
          </a:xfrm>
        </p:grpSpPr>
        <p:sp>
          <p:nvSpPr>
            <p:cNvPr id="7" name="Frame 6"/>
            <p:cNvSpPr/>
            <p:nvPr/>
          </p:nvSpPr>
          <p:spPr>
            <a:xfrm>
              <a:off x="4799786" y="3882210"/>
              <a:ext cx="436098" cy="447912"/>
            </a:xfrm>
            <a:prstGeom prst="fram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525467" y="3727938"/>
              <a:ext cx="548640" cy="7737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Eye anatomy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0942"/>
            <a:ext cx="4230044" cy="52504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69195" y="1591903"/>
            <a:ext cx="357319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b="1" u="sng" dirty="0">
                <a:latin typeface="Calibri" charset="0"/>
                <a:ea typeface="Calibri" charset="0"/>
                <a:cs typeface="Calibri" charset="0"/>
              </a:rPr>
              <a:t>Pigmented layer</a:t>
            </a:r>
          </a:p>
          <a:p>
            <a:endParaRPr lang="en-US" sz="2000" dirty="0">
              <a:latin typeface="Calibri" charset="0"/>
              <a:ea typeface="Calibri" charset="0"/>
              <a:cs typeface="Calibri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b="1" u="sng" dirty="0">
                <a:latin typeface="Calibri" charset="0"/>
                <a:ea typeface="Calibri" charset="0"/>
                <a:cs typeface="Calibri" charset="0"/>
              </a:rPr>
              <a:t>Neural layer</a:t>
            </a:r>
            <a:r>
              <a:rPr lang="en-US" sz="2000" b="1" dirty="0">
                <a:latin typeface="Calibri" charset="0"/>
                <a:ea typeface="Calibri" charset="0"/>
                <a:cs typeface="Calibri" charset="0"/>
              </a:rPr>
              <a:t>:</a:t>
            </a:r>
          </a:p>
          <a:p>
            <a:pPr marL="663575" indent="-342900">
              <a:buFontTx/>
              <a:buChar char="-"/>
            </a:pPr>
            <a:r>
              <a:rPr lang="en-US" sz="1800" b="1" dirty="0">
                <a:latin typeface="Calibri" charset="0"/>
                <a:ea typeface="Calibri" charset="0"/>
                <a:cs typeface="Calibri" charset="0"/>
              </a:rPr>
              <a:t>Photoreceptors</a:t>
            </a:r>
          </a:p>
          <a:p>
            <a:pPr marL="990600" lvl="1" indent="-293688">
              <a:buFont typeface="Wingdings" charset="2"/>
              <a:buChar char="§"/>
            </a:pPr>
            <a:r>
              <a:rPr lang="en-US" sz="18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RODS- </a:t>
            </a:r>
            <a:r>
              <a:rPr lang="en-US" sz="16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function in dim light and are insensitive to color</a:t>
            </a:r>
          </a:p>
          <a:p>
            <a:pPr marL="990600" lvl="1" indent="-293688">
              <a:buFont typeface="Wingdings" charset="2"/>
              <a:buChar char="§"/>
            </a:pPr>
            <a:r>
              <a:rPr lang="en-US" sz="18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CONS- </a:t>
            </a:r>
            <a:r>
              <a:rPr lang="en-US" sz="16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respond to bright light and are sensitive to color</a:t>
            </a:r>
          </a:p>
          <a:p>
            <a:pPr marL="663575" indent="-342900">
              <a:buFontTx/>
              <a:buChar char="-"/>
            </a:pPr>
            <a:r>
              <a:rPr lang="en-US" sz="1800" b="1" dirty="0">
                <a:latin typeface="Calibri" charset="0"/>
                <a:ea typeface="Calibri" charset="0"/>
                <a:cs typeface="Calibri" charset="0"/>
              </a:rPr>
              <a:t>Bipolar cells</a:t>
            </a:r>
          </a:p>
          <a:p>
            <a:pPr marL="663575" indent="-342900">
              <a:buFontTx/>
              <a:buChar char="-"/>
            </a:pPr>
            <a:r>
              <a:rPr lang="en-US" sz="1800" b="1" dirty="0">
                <a:latin typeface="Calibri" charset="0"/>
                <a:ea typeface="Calibri" charset="0"/>
                <a:cs typeface="Calibri" charset="0"/>
              </a:rPr>
              <a:t>Ganglion cells</a:t>
            </a:r>
          </a:p>
          <a:p>
            <a:pPr marL="668338"/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Synapse in the lateral geniculate body</a:t>
            </a:r>
          </a:p>
        </p:txBody>
      </p:sp>
    </p:spTree>
    <p:extLst>
      <p:ext uri="{BB962C8B-B14F-4D97-AF65-F5344CB8AC3E}">
        <p14:creationId xmlns:p14="http://schemas.microsoft.com/office/powerpoint/2010/main" val="14414058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/>
            <a:r>
              <a:rPr lang="en-GB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Visual pathway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5027" y="423585"/>
            <a:ext cx="432173" cy="845104"/>
            <a:chOff x="44165" y="1969477"/>
            <a:chExt cx="432173" cy="845104"/>
          </a:xfrm>
        </p:grpSpPr>
        <p:sp>
          <p:nvSpPr>
            <p:cNvPr id="6" name="Triangle 5"/>
            <p:cNvSpPr/>
            <p:nvPr/>
          </p:nvSpPr>
          <p:spPr>
            <a:xfrm flipV="1">
              <a:off x="44165" y="1969477"/>
              <a:ext cx="432173" cy="636060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 flipV="1">
              <a:off x="182884" y="2661664"/>
              <a:ext cx="152917" cy="1529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052" y="2134408"/>
            <a:ext cx="3087472" cy="448277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7199" y="1721079"/>
            <a:ext cx="50388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Image on retina is </a:t>
            </a:r>
            <a:r>
              <a:rPr lang="en-US" sz="20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inverted </a:t>
            </a:r>
            <a:r>
              <a:rPr lang="en-US" sz="20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and </a:t>
            </a:r>
            <a:r>
              <a:rPr lang="en-US" sz="20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upside down</a:t>
            </a:r>
            <a:endParaRPr lang="en-US" sz="1600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" y="2285473"/>
            <a:ext cx="3875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Visual pathway consists of </a:t>
            </a:r>
            <a:r>
              <a:rPr lang="en-US" sz="1800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3 neurons</a:t>
            </a:r>
            <a:endParaRPr lang="en-US" sz="18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2819089"/>
            <a:ext cx="4860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Primary visual cortex: </a:t>
            </a:r>
            <a:r>
              <a:rPr lang="en-US" sz="1800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occipital lobe</a:t>
            </a:r>
            <a:r>
              <a:rPr lang="en-US"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, around </a:t>
            </a:r>
            <a:r>
              <a:rPr lang="en-US" sz="1800" b="1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calcarine</a:t>
            </a:r>
            <a:r>
              <a:rPr lang="en-US" sz="1800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sulcus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132" y="3518799"/>
            <a:ext cx="4250471" cy="333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934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/>
            <a:r>
              <a:rPr lang="en-GB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Visual pathway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63108" y="5811691"/>
            <a:ext cx="2482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Stria</a:t>
            </a:r>
            <a:r>
              <a:rPr lang="en-US" sz="1800" b="1" dirty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 of </a:t>
            </a:r>
            <a:r>
              <a:rPr lang="en-US" sz="1800" b="1" dirty="0" err="1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Gennari</a:t>
            </a:r>
            <a:endParaRPr lang="en-US" sz="1800" b="1" dirty="0">
              <a:solidFill>
                <a:srgbClr val="00B0F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624197"/>
            <a:ext cx="6400800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2847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889" y="1375874"/>
            <a:ext cx="3720008" cy="53230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7"/>
            <a:ext cx="8166295" cy="1143000"/>
          </a:xfrm>
        </p:spPr>
        <p:txBody>
          <a:bodyPr/>
          <a:lstStyle/>
          <a:p>
            <a:pPr marL="457200" indent="-457200"/>
            <a:r>
              <a:rPr lang="en-GB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Visual pathway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5027" y="423585"/>
            <a:ext cx="432173" cy="845104"/>
            <a:chOff x="44165" y="1969477"/>
            <a:chExt cx="432173" cy="845104"/>
          </a:xfrm>
        </p:grpSpPr>
        <p:sp>
          <p:nvSpPr>
            <p:cNvPr id="6" name="Triangle 5"/>
            <p:cNvSpPr/>
            <p:nvPr/>
          </p:nvSpPr>
          <p:spPr>
            <a:xfrm flipV="1">
              <a:off x="44165" y="1969477"/>
              <a:ext cx="432173" cy="636060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 flipV="1">
              <a:off x="182884" y="2661664"/>
              <a:ext cx="152917" cy="1529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48" name="Group 2047"/>
          <p:cNvGrpSpPr/>
          <p:nvPr/>
        </p:nvGrpSpPr>
        <p:grpSpPr>
          <a:xfrm>
            <a:off x="1280159" y="1375468"/>
            <a:ext cx="3923030" cy="4982698"/>
            <a:chOff x="520504" y="1366048"/>
            <a:chExt cx="3923030" cy="4982698"/>
          </a:xfrm>
        </p:grpSpPr>
        <p:sp>
          <p:nvSpPr>
            <p:cNvPr id="13" name="TextBox 12"/>
            <p:cNvSpPr txBox="1"/>
            <p:nvPr/>
          </p:nvSpPr>
          <p:spPr>
            <a:xfrm>
              <a:off x="1758460" y="1366048"/>
              <a:ext cx="17021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Visual field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2355306" y="1665040"/>
              <a:ext cx="1" cy="2157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520504" y="1795223"/>
              <a:ext cx="39230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Visual field representation on the retina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590961" y="2228343"/>
              <a:ext cx="17021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Photoreceptors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731637" y="2711332"/>
              <a:ext cx="13632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Bipolar cells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675366" y="3170951"/>
              <a:ext cx="17021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Ganglion cells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767462" y="3629358"/>
              <a:ext cx="17021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Optic nerve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683055" y="4090165"/>
              <a:ext cx="17021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Optic </a:t>
              </a:r>
              <a:r>
                <a:rPr lang="en-US" sz="1800" dirty="0" err="1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chiasma</a:t>
              </a:r>
              <a:endParaRPr lang="en-US"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809664" y="4522808"/>
              <a:ext cx="12929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Optic tract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320155" y="4962483"/>
              <a:ext cx="24279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Lateral geniculate body</a:t>
              </a:r>
              <a:endParaRPr lang="en-US"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flipH="1">
              <a:off x="2352961" y="2098797"/>
              <a:ext cx="1" cy="2157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H="1">
              <a:off x="2350614" y="2546614"/>
              <a:ext cx="1" cy="2157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H="1">
              <a:off x="2350617" y="3010849"/>
              <a:ext cx="1" cy="2157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H="1">
              <a:off x="2350614" y="3489151"/>
              <a:ext cx="1" cy="2157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H="1">
              <a:off x="2379676" y="5276780"/>
              <a:ext cx="1" cy="2157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1119696" y="5423422"/>
              <a:ext cx="2931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Meyer’s loop/ Baum’s loop </a:t>
              </a: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82131" y="3940783"/>
              <a:ext cx="165100" cy="304800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76680" y="4398707"/>
              <a:ext cx="165100" cy="304800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97127" y="4810037"/>
              <a:ext cx="165100" cy="304800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1367425" y="5979414"/>
              <a:ext cx="2149497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Primary visual cortex</a:t>
              </a:r>
            </a:p>
          </p:txBody>
        </p:sp>
        <p:cxnSp>
          <p:nvCxnSpPr>
            <p:cNvPr id="46" name="Straight Arrow Connector 45"/>
            <p:cNvCxnSpPr/>
            <p:nvPr/>
          </p:nvCxnSpPr>
          <p:spPr>
            <a:xfrm flipH="1">
              <a:off x="2391398" y="5752740"/>
              <a:ext cx="1" cy="2157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051" name="Picture 205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41439" y="2681894"/>
            <a:ext cx="597825" cy="34610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6768" y="3779934"/>
            <a:ext cx="2080682" cy="67258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6460" y="5402652"/>
            <a:ext cx="1024279" cy="409313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2477224" y="2768640"/>
            <a:ext cx="1358544" cy="251628"/>
          </a:xfrm>
          <a:prstGeom prst="rect">
            <a:avLst/>
          </a:prstGeom>
          <a:solidFill>
            <a:srgbClr val="3B47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2142948" y="5046351"/>
            <a:ext cx="2246171" cy="239849"/>
          </a:xfrm>
          <a:prstGeom prst="rect">
            <a:avLst/>
          </a:prstGeom>
          <a:solidFill>
            <a:srgbClr val="3B47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7817962" y="4864994"/>
            <a:ext cx="1009597" cy="4975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43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5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GB" sz="4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    </a:t>
            </a:r>
          </a:p>
        </p:txBody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457200" y="2981325"/>
            <a:ext cx="8229600" cy="314483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4290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GB" sz="32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Phase 1 Revision Session</a:t>
            </a:r>
          </a:p>
          <a:p>
            <a:pPr marL="342900" marR="0" lvl="0" indent="-342900" algn="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32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Didot" charset="0"/>
              <a:cs typeface="Calibri" panose="020F0502020204030204" pitchFamily="34" charset="0"/>
              <a:sym typeface="Calibri"/>
            </a:endParaRPr>
          </a:p>
          <a:p>
            <a:pPr marL="342900" marR="0" lvl="0" indent="-342900" algn="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GB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Mai Morita and Karolina </a:t>
            </a:r>
            <a:r>
              <a:rPr lang="en-GB" dirty="0" err="1"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Szarżanowicz</a:t>
            </a:r>
            <a:endParaRPr lang="en-GB" sz="32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Didot" charset="0"/>
              <a:cs typeface="Calibri" panose="020F0502020204030204" pitchFamily="34" charset="0"/>
              <a:sym typeface="Calibri"/>
            </a:endParaRPr>
          </a:p>
          <a:p>
            <a:pPr marL="342900" marR="0" lvl="0" indent="-342900" algn="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GB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20/03/2020</a:t>
            </a:r>
            <a:endParaRPr lang="en-GB" sz="32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Didot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98" name="Shape 98"/>
          <p:cNvSpPr txBox="1"/>
          <p:nvPr/>
        </p:nvSpPr>
        <p:spPr>
          <a:xfrm>
            <a:off x="457200" y="274637"/>
            <a:ext cx="8229600" cy="1981199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99" name="Shape 99"/>
          <p:cNvSpPr txBox="1"/>
          <p:nvPr/>
        </p:nvSpPr>
        <p:spPr>
          <a:xfrm>
            <a:off x="878946" y="605270"/>
            <a:ext cx="7386107" cy="224676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GB" sz="7000" dirty="0">
                <a:solidFill>
                  <a:schemeClr val="bg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Neurophysiology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/>
            <a:r>
              <a:rPr lang="en-GB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Visual pathway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5027" y="423585"/>
            <a:ext cx="432173" cy="845104"/>
            <a:chOff x="44165" y="1969477"/>
            <a:chExt cx="432173" cy="845104"/>
          </a:xfrm>
        </p:grpSpPr>
        <p:sp>
          <p:nvSpPr>
            <p:cNvPr id="6" name="Triangle 5"/>
            <p:cNvSpPr/>
            <p:nvPr/>
          </p:nvSpPr>
          <p:spPr>
            <a:xfrm flipV="1">
              <a:off x="44165" y="1969477"/>
              <a:ext cx="432173" cy="636060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 flipV="1">
              <a:off x="182884" y="2661664"/>
              <a:ext cx="152917" cy="1529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2" name="Picture 4" descr="ig 3 - The optic pathway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367" y="1516111"/>
            <a:ext cx="7387383" cy="484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93908" y="3923286"/>
            <a:ext cx="130829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/>
              <a:t>Baum’s loop</a:t>
            </a:r>
          </a:p>
        </p:txBody>
      </p:sp>
    </p:spTree>
    <p:extLst>
      <p:ext uri="{BB962C8B-B14F-4D97-AF65-F5344CB8AC3E}">
        <p14:creationId xmlns:p14="http://schemas.microsoft.com/office/powerpoint/2010/main" val="6739733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/>
            <a:r>
              <a:rPr lang="en-GB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Visual pathway pathologies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17637"/>
            <a:ext cx="4941395" cy="5440363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4621155"/>
              </p:ext>
            </p:extLst>
          </p:nvPr>
        </p:nvGraphicFramePr>
        <p:xfrm>
          <a:off x="4941394" y="2286094"/>
          <a:ext cx="2500415" cy="33879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58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151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Central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scrotoma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270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Monocular vision loss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736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rgbClr val="FF0000"/>
                          </a:solidFill>
                        </a:rPr>
                        <a:t>Bitemporal</a:t>
                      </a:r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 hemianopia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387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</a:t>
                      </a:r>
                    </a:p>
                    <a:p>
                      <a:pPr algn="ctr"/>
                      <a:r>
                        <a:rPr lang="en-US" dirty="0"/>
                        <a:t>G</a:t>
                      </a:r>
                    </a:p>
                    <a:p>
                      <a:pPr algn="ctr"/>
                      <a:r>
                        <a:rPr lang="en-US" dirty="0"/>
                        <a:t>H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Contralateral homonymous hemianopia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462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K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Contralateral homonymous hemianopia with macular</a:t>
                      </a:r>
                      <a:r>
                        <a:rPr lang="en-US" baseline="0" dirty="0"/>
                        <a:t> sparing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327" y="2789629"/>
            <a:ext cx="1409700" cy="6223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348" y="3383685"/>
            <a:ext cx="1397000" cy="6477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344" y="4893194"/>
            <a:ext cx="1320800" cy="5715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686" y="4115793"/>
            <a:ext cx="1358900" cy="5461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618" y="2233805"/>
            <a:ext cx="1397000" cy="55880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25027" y="423585"/>
            <a:ext cx="432173" cy="845104"/>
            <a:chOff x="44165" y="1969477"/>
            <a:chExt cx="432173" cy="845104"/>
          </a:xfrm>
        </p:grpSpPr>
        <p:sp>
          <p:nvSpPr>
            <p:cNvPr id="23" name="Triangle 22"/>
            <p:cNvSpPr/>
            <p:nvPr/>
          </p:nvSpPr>
          <p:spPr>
            <a:xfrm flipV="1">
              <a:off x="44165" y="1969477"/>
              <a:ext cx="432173" cy="636060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 flipV="1">
              <a:off x="182884" y="2661664"/>
              <a:ext cx="152917" cy="1529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ectangle 26"/>
          <p:cNvSpPr/>
          <p:nvPr/>
        </p:nvSpPr>
        <p:spPr>
          <a:xfrm>
            <a:off x="5327413" y="3441106"/>
            <a:ext cx="3656592" cy="503892"/>
          </a:xfrm>
          <a:prstGeom prst="rect">
            <a:avLst/>
          </a:prstGeom>
          <a:solidFill>
            <a:srgbClr val="3B47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327412" y="4055313"/>
            <a:ext cx="3656037" cy="609356"/>
          </a:xfrm>
          <a:prstGeom prst="rect">
            <a:avLst/>
          </a:prstGeom>
          <a:solidFill>
            <a:srgbClr val="3B47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327552" y="2858605"/>
            <a:ext cx="3656592" cy="503892"/>
          </a:xfrm>
          <a:prstGeom prst="rect">
            <a:avLst/>
          </a:prstGeom>
          <a:solidFill>
            <a:srgbClr val="3B47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435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/>
            <a:r>
              <a:rPr lang="en-GB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Visual pathway pathologies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754" y="1415585"/>
            <a:ext cx="7723161" cy="5442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3062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326" y="2548606"/>
            <a:ext cx="8229600" cy="1143000"/>
          </a:xfrm>
        </p:spPr>
        <p:txBody>
          <a:bodyPr/>
          <a:lstStyle/>
          <a:p>
            <a:pPr marL="457200" indent="-457200"/>
            <a:r>
              <a:rPr lang="en-GB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Auditory system</a:t>
            </a:r>
          </a:p>
        </p:txBody>
      </p:sp>
    </p:spTree>
    <p:extLst>
      <p:ext uri="{BB962C8B-B14F-4D97-AF65-F5344CB8AC3E}">
        <p14:creationId xmlns:p14="http://schemas.microsoft.com/office/powerpoint/2010/main" val="10200657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545" y="1600200"/>
            <a:ext cx="7573253" cy="45157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/>
            <a:r>
              <a:rPr lang="en-GB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Ear anatomy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18A94-C739-1946-93E9-B3EE03E3C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6184" y="1600200"/>
            <a:ext cx="4038599" cy="4525963"/>
          </a:xfrm>
        </p:spPr>
        <p:txBody>
          <a:bodyPr/>
          <a:lstStyle/>
          <a:p>
            <a:r>
              <a:rPr lang="en-US" dirty="0"/>
              <a:t>External ear:</a:t>
            </a:r>
          </a:p>
          <a:p>
            <a:pPr marL="501650" indent="-168275">
              <a:buFontTx/>
              <a:buChar char="-"/>
            </a:pPr>
            <a:r>
              <a:rPr lang="en-US" sz="2000" dirty="0"/>
              <a:t>Auricle</a:t>
            </a:r>
          </a:p>
          <a:p>
            <a:pPr marL="501650" indent="-168275">
              <a:buFontTx/>
              <a:buChar char="-"/>
            </a:pPr>
            <a:r>
              <a:rPr lang="en-US" sz="2000" dirty="0"/>
              <a:t>External acoustic meatus</a:t>
            </a:r>
            <a:endParaRPr lang="en-US" dirty="0"/>
          </a:p>
          <a:p>
            <a:r>
              <a:rPr lang="en-US" dirty="0"/>
              <a:t>Middle ear</a:t>
            </a:r>
          </a:p>
          <a:p>
            <a:r>
              <a:rPr lang="en-US" dirty="0"/>
              <a:t>Internal ear</a:t>
            </a:r>
          </a:p>
        </p:txBody>
      </p:sp>
    </p:spTree>
    <p:extLst>
      <p:ext uri="{BB962C8B-B14F-4D97-AF65-F5344CB8AC3E}">
        <p14:creationId xmlns:p14="http://schemas.microsoft.com/office/powerpoint/2010/main" val="7357096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7"/>
            <a:ext cx="4466492" cy="1143000"/>
          </a:xfrm>
        </p:spPr>
        <p:txBody>
          <a:bodyPr/>
          <a:lstStyle/>
          <a:p>
            <a:pPr marL="457200" indent="-457200"/>
            <a:r>
              <a:rPr lang="en-GB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Ear anatomy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18A94-C739-1946-93E9-B3EE03E3C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6184" y="1600200"/>
            <a:ext cx="4038599" cy="4525963"/>
          </a:xfrm>
        </p:spPr>
        <p:txBody>
          <a:bodyPr/>
          <a:lstStyle/>
          <a:p>
            <a:pPr marL="177800" indent="0" algn="ctr">
              <a:buNone/>
            </a:pPr>
            <a:r>
              <a:rPr lang="en-US" dirty="0"/>
              <a:t>Middle ear</a:t>
            </a:r>
          </a:p>
          <a:p>
            <a:r>
              <a:rPr lang="en-US" sz="2000" dirty="0"/>
              <a:t>Ear bones</a:t>
            </a:r>
          </a:p>
          <a:p>
            <a:pPr lvl="1"/>
            <a:r>
              <a:rPr lang="en-US" sz="1800" b="1" dirty="0">
                <a:solidFill>
                  <a:srgbClr val="FF0000"/>
                </a:solidFill>
              </a:rPr>
              <a:t>Malleus</a:t>
            </a:r>
          </a:p>
          <a:p>
            <a:pPr lvl="1"/>
            <a:r>
              <a:rPr lang="en-US" sz="1800" b="1" dirty="0">
                <a:solidFill>
                  <a:srgbClr val="FF0000"/>
                </a:solidFill>
              </a:rPr>
              <a:t>Incus </a:t>
            </a:r>
          </a:p>
          <a:p>
            <a:pPr lvl="1"/>
            <a:r>
              <a:rPr lang="en-US" sz="1800" b="1" dirty="0">
                <a:solidFill>
                  <a:srgbClr val="FF0000"/>
                </a:solidFill>
              </a:rPr>
              <a:t>Stapes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sz="2000" b="1" dirty="0" err="1"/>
              <a:t>Pharyngotympanic</a:t>
            </a:r>
            <a:r>
              <a:rPr lang="en-US" sz="2000" b="1" dirty="0"/>
              <a:t> tube </a:t>
            </a:r>
            <a:r>
              <a:rPr lang="en-US" sz="2000" dirty="0"/>
              <a:t>(</a:t>
            </a:r>
            <a:r>
              <a:rPr lang="en-US" sz="2000" dirty="0" err="1"/>
              <a:t>eustachian</a:t>
            </a:r>
            <a:r>
              <a:rPr lang="en-US" sz="2000" dirty="0"/>
              <a:t> tube/ auditory tube)</a:t>
            </a:r>
          </a:p>
          <a:p>
            <a:pPr lvl="1"/>
            <a:r>
              <a:rPr lang="en-US" sz="1800" dirty="0"/>
              <a:t>Pressure </a:t>
            </a:r>
            <a:r>
              <a:rPr lang="en-US" sz="1800" dirty="0" err="1"/>
              <a:t>equalisation</a:t>
            </a:r>
            <a:endParaRPr lang="en-US" sz="1800" dirty="0"/>
          </a:p>
          <a:p>
            <a:r>
              <a:rPr lang="en-US" sz="2000" dirty="0"/>
              <a:t>The </a:t>
            </a:r>
            <a:r>
              <a:rPr lang="en-US" sz="2000" b="1" dirty="0"/>
              <a:t>oval window</a:t>
            </a:r>
          </a:p>
          <a:p>
            <a:r>
              <a:rPr lang="en-US" sz="2000" dirty="0"/>
              <a:t>The </a:t>
            </a:r>
            <a:r>
              <a:rPr lang="en-US" sz="2000" b="1" dirty="0"/>
              <a:t>round window</a:t>
            </a:r>
          </a:p>
          <a:p>
            <a:pPr lvl="1"/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219" y="166623"/>
            <a:ext cx="4318782" cy="669137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464127" y="0"/>
            <a:ext cx="1457177" cy="4783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8572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/>
            <a:r>
              <a:rPr lang="en-GB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Ear anatomy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18A94-C739-1946-93E9-B3EE03E3C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0588" y="1417637"/>
            <a:ext cx="4128868" cy="4525963"/>
          </a:xfrm>
        </p:spPr>
        <p:txBody>
          <a:bodyPr/>
          <a:lstStyle/>
          <a:p>
            <a:endParaRPr lang="en-US" sz="2000" b="1" dirty="0"/>
          </a:p>
          <a:p>
            <a:pPr marL="177800" indent="0">
              <a:buNone/>
            </a:pPr>
            <a:endParaRPr lang="en-US" sz="2000" b="1" dirty="0"/>
          </a:p>
          <a:p>
            <a:r>
              <a:rPr lang="en-US" sz="2000" b="1" dirty="0"/>
              <a:t>Bony labyrinth</a:t>
            </a:r>
          </a:p>
          <a:p>
            <a:pPr lvl="1"/>
            <a:r>
              <a:rPr lang="en-US" sz="1800" dirty="0"/>
              <a:t>Lined with periosteum</a:t>
            </a:r>
          </a:p>
          <a:p>
            <a:pPr lvl="1"/>
            <a:r>
              <a:rPr lang="en-US" sz="1800" dirty="0"/>
              <a:t>Contains </a:t>
            </a:r>
            <a:r>
              <a:rPr lang="en-US" sz="1800" b="1" dirty="0">
                <a:solidFill>
                  <a:srgbClr val="FF0000"/>
                </a:solidFill>
              </a:rPr>
              <a:t>perilymph</a:t>
            </a:r>
          </a:p>
          <a:p>
            <a:pPr lvl="1"/>
            <a:r>
              <a:rPr lang="en-US" sz="1800" b="1" dirty="0">
                <a:solidFill>
                  <a:schemeClr val="tx1"/>
                </a:solidFill>
              </a:rPr>
              <a:t>Consists of:</a:t>
            </a:r>
          </a:p>
          <a:p>
            <a:pPr marL="892175" lvl="1" indent="-139700">
              <a:buFont typeface="Wingdings" charset="2"/>
              <a:buChar char="§"/>
            </a:pPr>
            <a:r>
              <a:rPr lang="en-US" sz="1600" b="1" dirty="0">
                <a:solidFill>
                  <a:srgbClr val="FF0000"/>
                </a:solidFill>
              </a:rPr>
              <a:t>Cochlea</a:t>
            </a:r>
          </a:p>
          <a:p>
            <a:pPr marL="892175" lvl="1" indent="-139700">
              <a:buFont typeface="Wingdings" charset="2"/>
              <a:buChar char="§"/>
            </a:pPr>
            <a:r>
              <a:rPr lang="en-US" sz="1600" b="1" dirty="0">
                <a:solidFill>
                  <a:srgbClr val="FF0000"/>
                </a:solidFill>
              </a:rPr>
              <a:t>Vestibule</a:t>
            </a:r>
          </a:p>
          <a:p>
            <a:pPr marL="892175" lvl="1" indent="-139700">
              <a:buFont typeface="Wingdings" charset="2"/>
              <a:buChar char="§"/>
            </a:pPr>
            <a:r>
              <a:rPr lang="en-US" sz="1600" b="1" dirty="0">
                <a:solidFill>
                  <a:srgbClr val="FF0000"/>
                </a:solidFill>
              </a:rPr>
              <a:t>Semicircular </a:t>
            </a:r>
            <a:r>
              <a:rPr lang="en-US" sz="1600" b="1" u="sng" dirty="0">
                <a:solidFill>
                  <a:srgbClr val="FF0000"/>
                </a:solidFill>
              </a:rPr>
              <a:t>canals</a:t>
            </a:r>
            <a:r>
              <a:rPr lang="en-US" sz="1600" b="1" dirty="0">
                <a:solidFill>
                  <a:srgbClr val="FF0000"/>
                </a:solidFill>
              </a:rPr>
              <a:t> (lateral, superior, posterior)</a:t>
            </a:r>
          </a:p>
          <a:p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2602523" y="1473909"/>
            <a:ext cx="34043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lvl="0" algn="ctr">
              <a:spcBef>
                <a:spcPts val="560"/>
              </a:spcBef>
              <a:buClr>
                <a:srgbClr val="000000"/>
              </a:buClr>
              <a:buSzPct val="100000"/>
            </a:pP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Internal ear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699" y="2058986"/>
            <a:ext cx="5156200" cy="328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8255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893" y="2462163"/>
            <a:ext cx="5677091" cy="29257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/>
            <a:r>
              <a:rPr lang="en-GB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Ear anatomy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A218A94-C739-1946-93E9-B3EE03E3C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0588" y="1417637"/>
            <a:ext cx="4128868" cy="4525963"/>
          </a:xfrm>
        </p:spPr>
        <p:txBody>
          <a:bodyPr/>
          <a:lstStyle/>
          <a:p>
            <a:endParaRPr lang="en-US" sz="2000" b="1" dirty="0"/>
          </a:p>
          <a:p>
            <a:endParaRPr lang="en-US" sz="2000" b="1" dirty="0"/>
          </a:p>
          <a:p>
            <a:r>
              <a:rPr lang="en-US" sz="2000" b="1" dirty="0" err="1"/>
              <a:t>Membranaceus</a:t>
            </a:r>
            <a:r>
              <a:rPr lang="en-US" sz="2000" b="1" dirty="0"/>
              <a:t> labyrinth</a:t>
            </a:r>
          </a:p>
          <a:p>
            <a:pPr lvl="1"/>
            <a:r>
              <a:rPr lang="en-US" sz="1800" dirty="0"/>
              <a:t>Lies within bony labyrinth</a:t>
            </a:r>
          </a:p>
          <a:p>
            <a:pPr lvl="1"/>
            <a:r>
              <a:rPr lang="en-US" sz="1800" dirty="0"/>
              <a:t>Contains </a:t>
            </a:r>
            <a:r>
              <a:rPr lang="en-US" sz="1800" b="1" dirty="0" err="1">
                <a:solidFill>
                  <a:srgbClr val="FF0000"/>
                </a:solidFill>
              </a:rPr>
              <a:t>endolymph</a:t>
            </a:r>
            <a:endParaRPr lang="en-US" sz="1800" b="1" dirty="0">
              <a:solidFill>
                <a:srgbClr val="FF0000"/>
              </a:solidFill>
            </a:endParaRPr>
          </a:p>
          <a:p>
            <a:pPr lvl="1"/>
            <a:r>
              <a:rPr lang="en-US" sz="1800" b="1" dirty="0">
                <a:solidFill>
                  <a:schemeClr val="tx1"/>
                </a:solidFill>
              </a:rPr>
              <a:t>Consists of:</a:t>
            </a:r>
          </a:p>
          <a:p>
            <a:pPr marL="892175" lvl="1" indent="-139700">
              <a:buFont typeface="Wingdings" charset="2"/>
              <a:buChar char="§"/>
            </a:pPr>
            <a:r>
              <a:rPr lang="en-US" sz="1600" b="1" dirty="0">
                <a:solidFill>
                  <a:srgbClr val="FF0000"/>
                </a:solidFill>
              </a:rPr>
              <a:t>Cochlear </a:t>
            </a:r>
            <a:r>
              <a:rPr lang="en-US" sz="1600" b="1" u="sng" dirty="0">
                <a:solidFill>
                  <a:srgbClr val="FF0000"/>
                </a:solidFill>
              </a:rPr>
              <a:t>duct</a:t>
            </a:r>
          </a:p>
          <a:p>
            <a:pPr marL="892175" lvl="1" indent="-139700">
              <a:buFont typeface="Wingdings" charset="2"/>
              <a:buChar char="§"/>
            </a:pPr>
            <a:r>
              <a:rPr lang="en-US" sz="1600" b="1" dirty="0">
                <a:solidFill>
                  <a:srgbClr val="FF0000"/>
                </a:solidFill>
              </a:rPr>
              <a:t>Utricle</a:t>
            </a:r>
          </a:p>
          <a:p>
            <a:pPr marL="892175" lvl="1" indent="-139700">
              <a:buFont typeface="Wingdings" charset="2"/>
              <a:buChar char="§"/>
            </a:pPr>
            <a:r>
              <a:rPr lang="en-US" sz="1600" b="1" dirty="0" err="1">
                <a:solidFill>
                  <a:srgbClr val="FF0000"/>
                </a:solidFill>
              </a:rPr>
              <a:t>Saccule</a:t>
            </a:r>
            <a:endParaRPr lang="en-US" sz="1600" b="1" dirty="0">
              <a:solidFill>
                <a:srgbClr val="FF0000"/>
              </a:solidFill>
            </a:endParaRPr>
          </a:p>
          <a:p>
            <a:pPr marL="892175" lvl="1" indent="-139700">
              <a:buFont typeface="Wingdings" charset="2"/>
              <a:buChar char="§"/>
            </a:pPr>
            <a:r>
              <a:rPr lang="en-US" sz="1600" b="1" dirty="0">
                <a:solidFill>
                  <a:srgbClr val="FF0000"/>
                </a:solidFill>
              </a:rPr>
              <a:t>Semicircular </a:t>
            </a:r>
            <a:r>
              <a:rPr lang="en-US" sz="1600" b="1" u="sng" dirty="0">
                <a:solidFill>
                  <a:srgbClr val="FF0000"/>
                </a:solidFill>
              </a:rPr>
              <a:t>ducts</a:t>
            </a:r>
            <a:r>
              <a:rPr lang="en-US" sz="1600" b="1" dirty="0">
                <a:solidFill>
                  <a:srgbClr val="FF0000"/>
                </a:solidFill>
              </a:rPr>
              <a:t> (lateral, </a:t>
            </a:r>
          </a:p>
          <a:p>
            <a:pPr marL="752475" lvl="1" indent="0">
              <a:buNone/>
            </a:pPr>
            <a:r>
              <a:rPr lang="en-US" sz="1600" b="1" dirty="0">
                <a:solidFill>
                  <a:srgbClr val="FF0000"/>
                </a:solidFill>
              </a:rPr>
              <a:t>	superior, posterior)</a:t>
            </a:r>
          </a:p>
          <a:p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2602523" y="1473909"/>
            <a:ext cx="34043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lvl="0" algn="ctr">
              <a:spcBef>
                <a:spcPts val="560"/>
              </a:spcBef>
              <a:buClr>
                <a:srgbClr val="000000"/>
              </a:buClr>
              <a:buSzPct val="100000"/>
            </a:pP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Internal ear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4686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/>
            <a:r>
              <a:rPr lang="en-GB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Ear anatomy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02523" y="1473909"/>
            <a:ext cx="34043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lvl="0" algn="ctr">
              <a:spcBef>
                <a:spcPts val="560"/>
              </a:spcBef>
              <a:buClr>
                <a:srgbClr val="000000"/>
              </a:buClr>
              <a:buSzPct val="100000"/>
            </a:pP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Internal ear</a:t>
            </a:r>
          </a:p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73909"/>
            <a:ext cx="7955280" cy="487810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5556737" y="3638470"/>
            <a:ext cx="0" cy="2162479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036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/>
            <a:r>
              <a:rPr lang="en-GB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Auditory system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1607624"/>
            <a:ext cx="5877100" cy="4427415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A218A94-C739-1946-93E9-B3EE03E3C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32707"/>
            <a:ext cx="1681092" cy="551839"/>
          </a:xfrm>
          <a:ln>
            <a:solidFill>
              <a:schemeClr val="tx1"/>
            </a:solidFill>
          </a:ln>
        </p:spPr>
        <p:txBody>
          <a:bodyPr/>
          <a:lstStyle/>
          <a:p>
            <a:pPr marL="177800" indent="0">
              <a:buNone/>
            </a:pPr>
            <a:r>
              <a:rPr lang="en-US" sz="2400" b="1" dirty="0"/>
              <a:t>Cochlea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0123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457200" y="1506669"/>
            <a:ext cx="8229600" cy="91649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sz="28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To have a good understanding of the key information from the following topics:</a:t>
            </a:r>
          </a:p>
        </p:txBody>
      </p:sp>
      <p:sp>
        <p:nvSpPr>
          <p:cNvPr id="107" name="Shape 107"/>
          <p:cNvSpPr txBox="1"/>
          <p:nvPr/>
        </p:nvSpPr>
        <p:spPr>
          <a:xfrm>
            <a:off x="1187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GB" sz="12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The Peer Teaching Society is not liable for false or misleading information…</a:t>
            </a:r>
          </a:p>
        </p:txBody>
      </p:sp>
      <p:sp>
        <p:nvSpPr>
          <p:cNvPr id="108" name="Shape 108"/>
          <p:cNvSpPr txBox="1"/>
          <p:nvPr/>
        </p:nvSpPr>
        <p:spPr>
          <a:xfrm>
            <a:off x="457200" y="239713"/>
            <a:ext cx="82296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109" name="Shape 10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386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644808" y="475195"/>
            <a:ext cx="7041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Part 1 - Aims and Objectives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2526030"/>
            <a:ext cx="8229600" cy="4401205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457200" lvl="0" indent="-457200"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GB" sz="2800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Axons and axonal transmission</a:t>
            </a:r>
          </a:p>
          <a:p>
            <a:pPr marL="457200" lvl="0" indent="-457200"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GB" sz="2800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Pain</a:t>
            </a:r>
          </a:p>
          <a:p>
            <a:pPr marL="457200" lvl="0" indent="-457200"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GB" sz="2800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Neuromuscular junctions, muscle spindles and tendon Golgi bodies</a:t>
            </a:r>
          </a:p>
          <a:p>
            <a:pPr marL="457200" lvl="0" indent="-457200">
              <a:buClr>
                <a:srgbClr val="000000"/>
              </a:buClr>
              <a:buSzPct val="100000"/>
              <a:buFont typeface="Arial"/>
              <a:buChar char="•"/>
            </a:pPr>
            <a:endParaRPr lang="en-GB" sz="2800" dirty="0">
              <a:latin typeface="Calibri" panose="020F0502020204030204" pitchFamily="34" charset="0"/>
              <a:ea typeface="Didot" charset="0"/>
              <a:cs typeface="Calibri" panose="020F0502020204030204" pitchFamily="34" charset="0"/>
              <a:sym typeface="Calibri"/>
            </a:endParaRPr>
          </a:p>
          <a:p>
            <a:pPr marL="457200" lvl="0" indent="-457200">
              <a:buClr>
                <a:srgbClr val="000000"/>
              </a:buClr>
              <a:buSzPct val="100000"/>
              <a:buFont typeface="Arial"/>
              <a:buChar char="•"/>
            </a:pPr>
            <a:endParaRPr lang="en-GB" sz="2800" dirty="0">
              <a:latin typeface="Calibri" panose="020F0502020204030204" pitchFamily="34" charset="0"/>
              <a:ea typeface="Didot" charset="0"/>
              <a:cs typeface="Calibri" panose="020F0502020204030204" pitchFamily="34" charset="0"/>
              <a:sym typeface="Calibri"/>
            </a:endParaRPr>
          </a:p>
          <a:p>
            <a:pPr marL="457200" lvl="0" indent="-457200">
              <a:buClr>
                <a:srgbClr val="000000"/>
              </a:buClr>
              <a:buSzPct val="100000"/>
              <a:buFont typeface="Arial"/>
              <a:buChar char="•"/>
            </a:pPr>
            <a:endParaRPr lang="en-GB" sz="2800" dirty="0">
              <a:latin typeface="Calibri" panose="020F0502020204030204" pitchFamily="34" charset="0"/>
              <a:ea typeface="Didot" charset="0"/>
              <a:cs typeface="Calibri" panose="020F0502020204030204" pitchFamily="34" charset="0"/>
              <a:sym typeface="Calibri"/>
            </a:endParaRPr>
          </a:p>
          <a:p>
            <a:pPr marL="457200" lvl="0" indent="-457200"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GB" sz="2800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Vision</a:t>
            </a:r>
          </a:p>
          <a:p>
            <a:pPr marL="457200" lvl="0" indent="-457200"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GB" sz="2800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Auditory system</a:t>
            </a:r>
          </a:p>
          <a:p>
            <a:pPr marL="457200" lvl="0" indent="-457200"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GB" sz="2800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Basal ganglia</a:t>
            </a:r>
          </a:p>
          <a:p>
            <a:pPr marL="457200" lvl="0" indent="-457200"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GB" sz="2800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Limbic system</a:t>
            </a:r>
          </a:p>
          <a:p>
            <a:pPr marL="457200" lvl="0" indent="-457200"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GB" sz="2800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Cerebellum</a:t>
            </a:r>
          </a:p>
          <a:p>
            <a:pPr marL="457200" lvl="0" indent="-457200">
              <a:buClr>
                <a:srgbClr val="000000"/>
              </a:buClr>
              <a:buSzPct val="100000"/>
              <a:buFont typeface="Arial"/>
              <a:buChar char="•"/>
            </a:pPr>
            <a:endParaRPr lang="en-GB" sz="2800" dirty="0">
              <a:latin typeface="Calibri" panose="020F0502020204030204" pitchFamily="34" charset="0"/>
              <a:ea typeface="Didot" charset="0"/>
              <a:cs typeface="Calibri" panose="020F0502020204030204" pitchFamily="34" charset="0"/>
              <a:sym typeface="Calibri"/>
            </a:endParaRPr>
          </a:p>
          <a:p>
            <a:pPr lvl="0">
              <a:buClr>
                <a:srgbClr val="000000"/>
              </a:buClr>
              <a:buSzPct val="100000"/>
            </a:pPr>
            <a:endParaRPr lang="en-GB" sz="2800" dirty="0">
              <a:latin typeface="Calibri" panose="020F0502020204030204" pitchFamily="34" charset="0"/>
              <a:ea typeface="Didot" charset="0"/>
              <a:cs typeface="Calibri" panose="020F0502020204030204" pitchFamily="34" charset="0"/>
              <a:sym typeface="Calibri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/>
            <a:r>
              <a:rPr lang="en-GB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Sound transmission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50" y="1857524"/>
            <a:ext cx="85217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0251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/>
            <a:r>
              <a:rPr lang="en-GB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Auditory system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18A94-C739-1946-93E9-B3EE03E3C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4368018" cy="509953"/>
          </a:xfrm>
          <a:ln>
            <a:solidFill>
              <a:schemeClr val="tx1"/>
            </a:solidFill>
          </a:ln>
        </p:spPr>
        <p:txBody>
          <a:bodyPr/>
          <a:lstStyle/>
          <a:p>
            <a:pPr marL="17780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Organ of </a:t>
            </a:r>
            <a:r>
              <a:rPr lang="en-US" sz="2400" b="1" dirty="0" err="1">
                <a:solidFill>
                  <a:srgbClr val="FF0000"/>
                </a:solidFill>
              </a:rPr>
              <a:t>Corti</a:t>
            </a:r>
            <a:r>
              <a:rPr lang="en-US" sz="2400" b="1" dirty="0"/>
              <a:t>= spiral organ </a:t>
            </a:r>
          </a:p>
          <a:p>
            <a:endParaRPr lang="en-US" dirty="0"/>
          </a:p>
        </p:txBody>
      </p:sp>
      <p:pic>
        <p:nvPicPr>
          <p:cNvPr id="1026" name="Picture 2" descr="https://teachmeanatomy.info/wp-content/uploads/Spiral-Ganglion-Neurones-Auditory-Pathwa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07" y="2359010"/>
            <a:ext cx="7807570" cy="376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A218A94-C739-1946-93E9-B3EE03E3C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7498" y="4242586"/>
            <a:ext cx="2433711" cy="520505"/>
          </a:xfrm>
        </p:spPr>
        <p:txBody>
          <a:bodyPr/>
          <a:lstStyle/>
          <a:p>
            <a:pPr marL="177800" indent="0">
              <a:buNone/>
            </a:pPr>
            <a:r>
              <a:rPr lang="en-US" sz="2000" b="1" dirty="0">
                <a:solidFill>
                  <a:srgbClr val="FF0000"/>
                </a:solidFill>
              </a:rPr>
              <a:t>Hair cells </a:t>
            </a:r>
            <a:r>
              <a:rPr lang="en-US" sz="1800" dirty="0">
                <a:solidFill>
                  <a:srgbClr val="FF0000"/>
                </a:solidFill>
              </a:rPr>
              <a:t>(of the organ of </a:t>
            </a:r>
            <a:r>
              <a:rPr lang="en-US" sz="1800" dirty="0" err="1">
                <a:solidFill>
                  <a:srgbClr val="FF0000"/>
                </a:solidFill>
              </a:rPr>
              <a:t>Corti</a:t>
            </a:r>
            <a:r>
              <a:rPr lang="en-US" sz="1800" dirty="0">
                <a:solidFill>
                  <a:srgbClr val="FF0000"/>
                </a:solidFill>
              </a:rPr>
              <a:t>) translate </a:t>
            </a:r>
            <a:r>
              <a:rPr lang="en-US" sz="1800" dirty="0" err="1">
                <a:solidFill>
                  <a:srgbClr val="FF0000"/>
                </a:solidFill>
              </a:rPr>
              <a:t>endolymph</a:t>
            </a:r>
            <a:r>
              <a:rPr lang="en-US" sz="1800" dirty="0">
                <a:solidFill>
                  <a:srgbClr val="FF0000"/>
                </a:solidFill>
              </a:rPr>
              <a:t> movement into nerve impulse</a:t>
            </a:r>
          </a:p>
        </p:txBody>
      </p:sp>
    </p:spTree>
    <p:extLst>
      <p:ext uri="{BB962C8B-B14F-4D97-AF65-F5344CB8AC3E}">
        <p14:creationId xmlns:p14="http://schemas.microsoft.com/office/powerpoint/2010/main" val="3831177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065" y="1730166"/>
            <a:ext cx="4644921" cy="42660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/>
            <a:r>
              <a:rPr lang="en-GB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Auditory pathway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18A94-C739-1946-93E9-B3EE03E3C3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7800" indent="0">
              <a:buNone/>
            </a:pPr>
            <a:r>
              <a:rPr lang="en-US" b="1" dirty="0"/>
              <a:t>ECOLIMA</a:t>
            </a:r>
          </a:p>
          <a:p>
            <a:pPr marL="177800" indent="0">
              <a:buNone/>
            </a:pPr>
            <a:endParaRPr lang="en-US" b="1" dirty="0"/>
          </a:p>
          <a:p>
            <a:pPr marL="177800" indent="0">
              <a:buNone/>
            </a:pPr>
            <a:r>
              <a:rPr lang="en-US" sz="2400" b="1" dirty="0"/>
              <a:t>E</a:t>
            </a:r>
            <a:r>
              <a:rPr lang="en-US" sz="2400" dirty="0"/>
              <a:t>ar receptors &amp; </a:t>
            </a:r>
            <a:r>
              <a:rPr lang="en-US" sz="2400" b="1" dirty="0"/>
              <a:t>E</a:t>
            </a:r>
            <a:r>
              <a:rPr lang="en-US" sz="2400" dirty="0"/>
              <a:t>ighth CN </a:t>
            </a:r>
            <a:endParaRPr lang="en-US" sz="2400" b="1" dirty="0"/>
          </a:p>
          <a:p>
            <a:pPr marL="177800" indent="0">
              <a:buNone/>
            </a:pPr>
            <a:r>
              <a:rPr lang="en-US" sz="2400" b="1" dirty="0"/>
              <a:t>C</a:t>
            </a:r>
            <a:r>
              <a:rPr lang="en-US" sz="2400" dirty="0"/>
              <a:t>ochlear nucleus</a:t>
            </a:r>
            <a:endParaRPr lang="en-US" sz="2400" b="1" dirty="0"/>
          </a:p>
          <a:p>
            <a:pPr marL="177800" indent="0">
              <a:buNone/>
            </a:pPr>
            <a:r>
              <a:rPr lang="en-US" sz="2400" dirty="0"/>
              <a:t>Superior </a:t>
            </a:r>
            <a:r>
              <a:rPr lang="en-US" sz="2400" b="1" dirty="0" err="1"/>
              <a:t>O</a:t>
            </a:r>
            <a:r>
              <a:rPr lang="en-US" sz="2400" dirty="0" err="1"/>
              <a:t>livary</a:t>
            </a:r>
            <a:r>
              <a:rPr lang="en-US" sz="2400" dirty="0"/>
              <a:t> nucleus</a:t>
            </a:r>
            <a:endParaRPr lang="en-US" sz="2400" b="1" dirty="0"/>
          </a:p>
          <a:p>
            <a:pPr marL="177800" indent="0">
              <a:buNone/>
            </a:pPr>
            <a:r>
              <a:rPr lang="en-US" sz="2400" b="1" dirty="0">
                <a:solidFill>
                  <a:schemeClr val="tx1"/>
                </a:solidFill>
              </a:rPr>
              <a:t>L</a:t>
            </a:r>
            <a:r>
              <a:rPr lang="en-US" sz="2400" dirty="0">
                <a:solidFill>
                  <a:schemeClr val="tx1"/>
                </a:solidFill>
              </a:rPr>
              <a:t>ateral </a:t>
            </a:r>
            <a:r>
              <a:rPr lang="en-US" sz="2400" dirty="0" err="1">
                <a:solidFill>
                  <a:schemeClr val="tx1"/>
                </a:solidFill>
              </a:rPr>
              <a:t>lemniscus</a:t>
            </a:r>
            <a:endParaRPr lang="en-US" sz="2400" b="1" dirty="0">
              <a:solidFill>
                <a:schemeClr val="tx1"/>
              </a:solidFill>
            </a:endParaRPr>
          </a:p>
          <a:p>
            <a:pPr marL="17780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I</a:t>
            </a:r>
            <a:r>
              <a:rPr lang="en-US" sz="2400" dirty="0">
                <a:solidFill>
                  <a:srgbClr val="FF0000"/>
                </a:solidFill>
              </a:rPr>
              <a:t>nferior </a:t>
            </a:r>
            <a:r>
              <a:rPr lang="en-US" sz="2400" dirty="0" err="1">
                <a:solidFill>
                  <a:srgbClr val="FF0000"/>
                </a:solidFill>
              </a:rPr>
              <a:t>colliculus</a:t>
            </a:r>
            <a:endParaRPr lang="en-US" sz="2400" b="1" dirty="0">
              <a:solidFill>
                <a:srgbClr val="FF0000"/>
              </a:solidFill>
            </a:endParaRPr>
          </a:p>
          <a:p>
            <a:pPr marL="17780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M</a:t>
            </a:r>
            <a:r>
              <a:rPr lang="en-US" sz="2400" dirty="0">
                <a:solidFill>
                  <a:srgbClr val="FF0000"/>
                </a:solidFill>
              </a:rPr>
              <a:t>edial geniculate body</a:t>
            </a:r>
            <a:endParaRPr lang="en-US" sz="2400" b="1" dirty="0">
              <a:solidFill>
                <a:srgbClr val="FF0000"/>
              </a:solidFill>
            </a:endParaRPr>
          </a:p>
          <a:p>
            <a:pPr marL="177800" indent="0">
              <a:buNone/>
            </a:pPr>
            <a:r>
              <a:rPr lang="en-US" sz="2400" b="1" dirty="0"/>
              <a:t>A</a:t>
            </a:r>
            <a:r>
              <a:rPr lang="en-US" sz="2400" dirty="0"/>
              <a:t>uditory complex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1651755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/>
            <a:r>
              <a:rPr lang="en-GB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Vestibular system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73909"/>
            <a:ext cx="7955280" cy="4878104"/>
          </a:xfrm>
          <a:prstGeom prst="rect">
            <a:avLst/>
          </a:prstGeom>
        </p:spPr>
      </p:pic>
      <p:sp>
        <p:nvSpPr>
          <p:cNvPr id="12" name="Freeform 11"/>
          <p:cNvSpPr/>
          <p:nvPr/>
        </p:nvSpPr>
        <p:spPr>
          <a:xfrm>
            <a:off x="3030042" y="2093814"/>
            <a:ext cx="1971682" cy="2359297"/>
          </a:xfrm>
          <a:custGeom>
            <a:avLst/>
            <a:gdLst>
              <a:gd name="connsiteX0" fmla="*/ 810438 w 1971682"/>
              <a:gd name="connsiteY0" fmla="*/ 1620057 h 2359297"/>
              <a:gd name="connsiteX1" fmla="*/ 64850 w 1971682"/>
              <a:gd name="connsiteY1" fmla="*/ 1099552 h 2359297"/>
              <a:gd name="connsiteX2" fmla="*/ 107053 w 1971682"/>
              <a:gd name="connsiteY2" fmla="*/ 522777 h 2359297"/>
              <a:gd name="connsiteX3" fmla="*/ 669761 w 1971682"/>
              <a:gd name="connsiteY3" fmla="*/ 283626 h 2359297"/>
              <a:gd name="connsiteX4" fmla="*/ 993318 w 1971682"/>
              <a:gd name="connsiteY4" fmla="*/ 438371 h 2359297"/>
              <a:gd name="connsiteX5" fmla="*/ 1133995 w 1971682"/>
              <a:gd name="connsiteY5" fmla="*/ 157017 h 2359297"/>
              <a:gd name="connsiteX6" fmla="*/ 1401281 w 1971682"/>
              <a:gd name="connsiteY6" fmla="*/ 2272 h 2359297"/>
              <a:gd name="connsiteX7" fmla="*/ 1879583 w 1971682"/>
              <a:gd name="connsiteY7" fmla="*/ 114814 h 2359297"/>
              <a:gd name="connsiteX8" fmla="*/ 1907718 w 1971682"/>
              <a:gd name="connsiteY8" fmla="*/ 705657 h 2359297"/>
              <a:gd name="connsiteX9" fmla="*/ 1949921 w 1971682"/>
              <a:gd name="connsiteY9" fmla="*/ 1845140 h 2359297"/>
              <a:gd name="connsiteX10" fmla="*/ 1527890 w 1971682"/>
              <a:gd name="connsiteY10" fmla="*/ 2351577 h 2359297"/>
              <a:gd name="connsiteX11" fmla="*/ 1246536 w 1971682"/>
              <a:gd name="connsiteY11" fmla="*/ 2126494 h 2359297"/>
              <a:gd name="connsiteX12" fmla="*/ 1204333 w 1971682"/>
              <a:gd name="connsiteY12" fmla="*/ 1788869 h 2359297"/>
              <a:gd name="connsiteX13" fmla="*/ 937047 w 1971682"/>
              <a:gd name="connsiteY13" fmla="*/ 1774801 h 2359297"/>
              <a:gd name="connsiteX14" fmla="*/ 810438 w 1971682"/>
              <a:gd name="connsiteY14" fmla="*/ 1620057 h 2359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71682" h="2359297">
                <a:moveTo>
                  <a:pt x="810438" y="1620057"/>
                </a:moveTo>
                <a:cubicBezTo>
                  <a:pt x="665072" y="1507516"/>
                  <a:pt x="182081" y="1282432"/>
                  <a:pt x="64850" y="1099552"/>
                </a:cubicBezTo>
                <a:cubicBezTo>
                  <a:pt x="-52381" y="916672"/>
                  <a:pt x="6234" y="658765"/>
                  <a:pt x="107053" y="522777"/>
                </a:cubicBezTo>
                <a:cubicBezTo>
                  <a:pt x="207871" y="386789"/>
                  <a:pt x="522050" y="297694"/>
                  <a:pt x="669761" y="283626"/>
                </a:cubicBezTo>
                <a:cubicBezTo>
                  <a:pt x="817472" y="269558"/>
                  <a:pt x="915946" y="459473"/>
                  <a:pt x="993318" y="438371"/>
                </a:cubicBezTo>
                <a:cubicBezTo>
                  <a:pt x="1070690" y="417269"/>
                  <a:pt x="1066001" y="229700"/>
                  <a:pt x="1133995" y="157017"/>
                </a:cubicBezTo>
                <a:cubicBezTo>
                  <a:pt x="1201989" y="84334"/>
                  <a:pt x="1277016" y="9306"/>
                  <a:pt x="1401281" y="2272"/>
                </a:cubicBezTo>
                <a:cubicBezTo>
                  <a:pt x="1525546" y="-4762"/>
                  <a:pt x="1795177" y="-2417"/>
                  <a:pt x="1879583" y="114814"/>
                </a:cubicBezTo>
                <a:cubicBezTo>
                  <a:pt x="1963989" y="232045"/>
                  <a:pt x="1895995" y="417269"/>
                  <a:pt x="1907718" y="705657"/>
                </a:cubicBezTo>
                <a:cubicBezTo>
                  <a:pt x="1919441" y="994045"/>
                  <a:pt x="2013226" y="1570820"/>
                  <a:pt x="1949921" y="1845140"/>
                </a:cubicBezTo>
                <a:cubicBezTo>
                  <a:pt x="1886616" y="2119460"/>
                  <a:pt x="1645121" y="2304685"/>
                  <a:pt x="1527890" y="2351577"/>
                </a:cubicBezTo>
                <a:cubicBezTo>
                  <a:pt x="1410659" y="2398469"/>
                  <a:pt x="1300462" y="2220279"/>
                  <a:pt x="1246536" y="2126494"/>
                </a:cubicBezTo>
                <a:cubicBezTo>
                  <a:pt x="1192610" y="2032709"/>
                  <a:pt x="1255914" y="1847484"/>
                  <a:pt x="1204333" y="1788869"/>
                </a:cubicBezTo>
                <a:cubicBezTo>
                  <a:pt x="1152752" y="1730254"/>
                  <a:pt x="1005041" y="1802936"/>
                  <a:pt x="937047" y="1774801"/>
                </a:cubicBezTo>
                <a:cubicBezTo>
                  <a:pt x="869053" y="1746666"/>
                  <a:pt x="955804" y="1732598"/>
                  <a:pt x="810438" y="1620057"/>
                </a:cubicBezTo>
                <a:close/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155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/>
            <a:r>
              <a:rPr lang="en-GB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Vestibular system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199" y="2127932"/>
            <a:ext cx="4038599" cy="4114483"/>
          </a:xfrm>
        </p:spPr>
        <p:txBody>
          <a:bodyPr/>
          <a:lstStyle/>
          <a:p>
            <a:r>
              <a:rPr lang="en-US" b="1" dirty="0"/>
              <a:t> Utricle</a:t>
            </a:r>
          </a:p>
          <a:p>
            <a:pPr marL="585788" indent="-168275">
              <a:buFont typeface="Wingdings" charset="2"/>
              <a:buChar char="§"/>
            </a:pPr>
            <a:r>
              <a:rPr lang="en-US" sz="2000" dirty="0"/>
              <a:t>horizontal movement</a:t>
            </a:r>
          </a:p>
          <a:p>
            <a:pPr marL="417513" indent="0">
              <a:buNone/>
            </a:pPr>
            <a:endParaRPr lang="en-US" sz="1200" dirty="0"/>
          </a:p>
          <a:p>
            <a:r>
              <a:rPr lang="en-US" dirty="0"/>
              <a:t> </a:t>
            </a:r>
            <a:r>
              <a:rPr lang="en-US" b="1" dirty="0" err="1"/>
              <a:t>Saccule</a:t>
            </a:r>
            <a:endParaRPr lang="en-US" b="1" dirty="0"/>
          </a:p>
          <a:p>
            <a:pPr marL="627063" indent="-166688">
              <a:buFont typeface="Wingdings" charset="2"/>
              <a:buChar char="§"/>
            </a:pPr>
            <a:r>
              <a:rPr lang="en-US" sz="2000" dirty="0"/>
              <a:t> vertical movement</a:t>
            </a:r>
          </a:p>
          <a:p>
            <a:pPr marL="460375" indent="0">
              <a:buNone/>
            </a:pPr>
            <a:endParaRPr lang="en-US" sz="1200" dirty="0"/>
          </a:p>
          <a:p>
            <a:r>
              <a:rPr lang="en-US" dirty="0"/>
              <a:t> </a:t>
            </a:r>
            <a:r>
              <a:rPr lang="en-US" b="1" dirty="0"/>
              <a:t>Semi-circular ducts </a:t>
            </a:r>
            <a:r>
              <a:rPr lang="en-US" sz="2400" dirty="0"/>
              <a:t>(Lateral, Posterior, Anterior)</a:t>
            </a:r>
          </a:p>
          <a:p>
            <a:pPr marL="668338" indent="-166688">
              <a:buFont typeface="Wingdings" charset="2"/>
              <a:buChar char="§"/>
            </a:pPr>
            <a:r>
              <a:rPr lang="en-US" sz="2000" dirty="0"/>
              <a:t>head movements: nodding, shaking, tilting</a:t>
            </a:r>
            <a:endParaRPr lang="en-US" sz="1800" dirty="0"/>
          </a:p>
          <a:p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457199" y="1561514"/>
            <a:ext cx="6084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Sensation of: </a:t>
            </a:r>
            <a:r>
              <a:rPr lang="en-US" sz="2000" b="1" dirty="0">
                <a:latin typeface="Calibri" charset="0"/>
                <a:ea typeface="Calibri" charset="0"/>
                <a:cs typeface="Calibri" charset="0"/>
              </a:rPr>
              <a:t>motion, head position, spatial orientation</a:t>
            </a:r>
            <a:endParaRPr lang="en-US" sz="1800" b="1" dirty="0">
              <a:latin typeface="Calibri" charset="0"/>
              <a:ea typeface="Calibri" charset="0"/>
              <a:cs typeface="Calibri" charset="0"/>
            </a:endParaRPr>
          </a:p>
          <a:p>
            <a:endParaRPr lang="en-US" sz="20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356" y="2785402"/>
            <a:ext cx="2897457" cy="31941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60274" y="4754312"/>
            <a:ext cx="9287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Utricle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77191" y="4628559"/>
            <a:ext cx="9287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Saccule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377571" y="2276254"/>
            <a:ext cx="1744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Anterior </a:t>
            </a:r>
            <a:r>
              <a:rPr lang="en-US" dirty="0" err="1"/>
              <a:t>semicricular</a:t>
            </a:r>
            <a:r>
              <a:rPr lang="en-US" dirty="0"/>
              <a:t> canal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92172" y="2377443"/>
            <a:ext cx="11315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Posterior </a:t>
            </a:r>
            <a:r>
              <a:rPr lang="en-US" dirty="0" err="1"/>
              <a:t>semicricular</a:t>
            </a:r>
            <a:r>
              <a:rPr lang="en-US" dirty="0"/>
              <a:t> canal</a:t>
            </a:r>
          </a:p>
        </p:txBody>
      </p:sp>
    </p:spTree>
    <p:extLst>
      <p:ext uri="{BB962C8B-B14F-4D97-AF65-F5344CB8AC3E}">
        <p14:creationId xmlns:p14="http://schemas.microsoft.com/office/powerpoint/2010/main" val="7553874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/>
            <a:r>
              <a:rPr lang="en-GB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Vestibular system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648201" y="1603718"/>
            <a:ext cx="4038599" cy="4674844"/>
          </a:xfrm>
        </p:spPr>
        <p:txBody>
          <a:bodyPr/>
          <a:lstStyle/>
          <a:p>
            <a:pPr marL="177800" indent="0" algn="ctr">
              <a:buNone/>
            </a:pPr>
            <a:r>
              <a:rPr lang="en-US" sz="2400" b="1" dirty="0" err="1"/>
              <a:t>Otolith</a:t>
            </a:r>
            <a:r>
              <a:rPr lang="en-US" sz="2400" b="1" dirty="0"/>
              <a:t> organs </a:t>
            </a:r>
          </a:p>
          <a:p>
            <a:pPr marL="177800" indent="0" algn="ctr">
              <a:buNone/>
            </a:pPr>
            <a:r>
              <a:rPr lang="en-US" sz="2000" u="sng" dirty="0"/>
              <a:t>Acceleration</a:t>
            </a:r>
            <a:endParaRPr lang="en-US" sz="2400" dirty="0"/>
          </a:p>
          <a:p>
            <a:pPr marL="635000" indent="-457200">
              <a:buFont typeface="+mj-lt"/>
              <a:buAutoNum type="arabicPeriod"/>
            </a:pPr>
            <a:r>
              <a:rPr lang="en-US" sz="2000" dirty="0"/>
              <a:t>Crystals in the </a:t>
            </a:r>
            <a:r>
              <a:rPr lang="en-US" sz="2000" dirty="0" err="1"/>
              <a:t>endolymph</a:t>
            </a:r>
            <a:r>
              <a:rPr lang="en-US" sz="2000" dirty="0"/>
              <a:t> move on acceleration</a:t>
            </a:r>
          </a:p>
          <a:p>
            <a:pPr marL="635000" indent="-457200">
              <a:buFont typeface="+mj-lt"/>
              <a:buAutoNum type="arabicPeriod"/>
            </a:pPr>
            <a:r>
              <a:rPr lang="en-US" sz="2000" dirty="0"/>
              <a:t>Hair cells detect the crystals (</a:t>
            </a:r>
            <a:r>
              <a:rPr lang="en-US" sz="2000" dirty="0" err="1"/>
              <a:t>otoliths</a:t>
            </a:r>
            <a:r>
              <a:rPr lang="en-US" sz="2000" dirty="0"/>
              <a:t>)</a:t>
            </a:r>
          </a:p>
          <a:p>
            <a:pPr marL="635000" indent="-457200">
              <a:buFont typeface="+mj-lt"/>
              <a:buAutoNum type="arabicPeriod"/>
            </a:pPr>
            <a:r>
              <a:rPr lang="en-US" sz="2000" dirty="0"/>
              <a:t>Signal sent via vestibular nerve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idx="1"/>
          </p:nvPr>
        </p:nvSpPr>
        <p:spPr>
          <a:xfrm>
            <a:off x="457200" y="1603718"/>
            <a:ext cx="4190999" cy="4674846"/>
          </a:xfrm>
        </p:spPr>
        <p:txBody>
          <a:bodyPr/>
          <a:lstStyle/>
          <a:p>
            <a:pPr marL="177800" indent="0" algn="ctr">
              <a:buNone/>
            </a:pPr>
            <a:r>
              <a:rPr lang="en-US" sz="2400" b="1" dirty="0"/>
              <a:t>Semicircular canals</a:t>
            </a:r>
          </a:p>
          <a:p>
            <a:pPr marL="177800" indent="0" algn="ctr">
              <a:buNone/>
            </a:pPr>
            <a:r>
              <a:rPr lang="en-US" sz="2000" u="sng" dirty="0"/>
              <a:t>Rotation</a:t>
            </a:r>
            <a:endParaRPr lang="en-US" sz="2400" dirty="0"/>
          </a:p>
          <a:p>
            <a:pPr marL="635000" indent="-457200">
              <a:buFont typeface="+mj-lt"/>
              <a:buAutoNum type="arabicPeriod"/>
            </a:pPr>
            <a:r>
              <a:rPr lang="en-US" sz="2000" dirty="0"/>
              <a:t>Hair cells detect </a:t>
            </a:r>
            <a:r>
              <a:rPr lang="en-US" sz="2000" dirty="0" err="1"/>
              <a:t>endolymph</a:t>
            </a:r>
            <a:r>
              <a:rPr lang="en-US" sz="2000" dirty="0"/>
              <a:t> movement</a:t>
            </a:r>
          </a:p>
          <a:p>
            <a:pPr marL="635000" indent="-457200">
              <a:buFont typeface="+mj-lt"/>
              <a:buAutoNum type="arabicPeriod"/>
            </a:pPr>
            <a:r>
              <a:rPr lang="en-US" sz="2000" dirty="0"/>
              <a:t>Signal sent via vestibular nerve</a:t>
            </a:r>
          </a:p>
          <a:p>
            <a:pPr marL="635000" indent="-457200">
              <a:buFont typeface="+mj-lt"/>
              <a:buAutoNum type="arabicPeriod"/>
            </a:pPr>
            <a:endParaRPr lang="en-US" sz="2000" dirty="0"/>
          </a:p>
          <a:p>
            <a:endParaRPr lang="en-US" sz="20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714" y="4346659"/>
            <a:ext cx="3075746" cy="200031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681" y="4346659"/>
            <a:ext cx="3128596" cy="211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284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326" y="2548606"/>
            <a:ext cx="8229600" cy="1143000"/>
          </a:xfrm>
        </p:spPr>
        <p:txBody>
          <a:bodyPr/>
          <a:lstStyle/>
          <a:p>
            <a:pPr marL="457200" indent="-457200"/>
            <a:r>
              <a:rPr lang="en-GB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Basal ganglia</a:t>
            </a:r>
          </a:p>
        </p:txBody>
      </p:sp>
    </p:spTree>
    <p:extLst>
      <p:ext uri="{BB962C8B-B14F-4D97-AF65-F5344CB8AC3E}">
        <p14:creationId xmlns:p14="http://schemas.microsoft.com/office/powerpoint/2010/main" val="19513095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/>
            <a:r>
              <a:rPr lang="en-GB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Basal ganglia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18A94-C739-1946-93E9-B3EE03E3C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9743" y="1455255"/>
            <a:ext cx="3178744" cy="2341241"/>
          </a:xfrm>
        </p:spPr>
        <p:txBody>
          <a:bodyPr/>
          <a:lstStyle/>
          <a:p>
            <a:pPr fontAlgn="auto"/>
            <a:r>
              <a:rPr lang="en-US" sz="2000" dirty="0"/>
              <a:t>Also called </a:t>
            </a:r>
            <a:r>
              <a:rPr lang="en-US" sz="2000" b="1" dirty="0"/>
              <a:t>basal nuclei </a:t>
            </a:r>
          </a:p>
          <a:p>
            <a:pPr fontAlgn="auto"/>
            <a:r>
              <a:rPr lang="en-US" sz="2000" dirty="0"/>
              <a:t>Spread in the </a:t>
            </a:r>
            <a:r>
              <a:rPr lang="en-US" sz="2000" b="1" dirty="0"/>
              <a:t>forebrain</a:t>
            </a:r>
          </a:p>
          <a:p>
            <a:pPr fontAlgn="auto"/>
            <a:r>
              <a:rPr lang="en-US" sz="2000" dirty="0"/>
              <a:t>Modulate signals in descending motor pathways</a:t>
            </a:r>
          </a:p>
          <a:p>
            <a:pPr marL="357188" indent="0">
              <a:buNone/>
            </a:pPr>
            <a:r>
              <a:rPr lang="en-GB" sz="2000" dirty="0">
                <a:sym typeface="Symbol" charset="2"/>
              </a:rPr>
              <a:t> refine movement, control </a:t>
            </a:r>
            <a:r>
              <a:rPr lang="en-GB" sz="2000" dirty="0"/>
              <a:t>posture and muscle tone, inhibit undesired movement. </a:t>
            </a:r>
            <a:endParaRPr lang="en-US" sz="2000" dirty="0"/>
          </a:p>
          <a:p>
            <a:pPr fontAlgn="auto"/>
            <a:r>
              <a:rPr lang="en-US" sz="2000" dirty="0"/>
              <a:t>Supplied by </a:t>
            </a:r>
            <a:r>
              <a:rPr lang="en-US" sz="2000" b="1" dirty="0" err="1">
                <a:solidFill>
                  <a:srgbClr val="FF0000"/>
                </a:solidFill>
              </a:rPr>
              <a:t>lenticulostriate</a:t>
            </a:r>
            <a:r>
              <a:rPr lang="en-US" sz="2000" b="1" dirty="0">
                <a:solidFill>
                  <a:srgbClr val="FF0000"/>
                </a:solidFill>
              </a:rPr>
              <a:t> arteries</a:t>
            </a:r>
            <a:endParaRPr lang="en-US" sz="2000" dirty="0">
              <a:solidFill>
                <a:srgbClr val="FF0000"/>
              </a:solidFill>
            </a:endParaRPr>
          </a:p>
          <a:p>
            <a:pPr marL="177800" indent="0" fontAlgn="auto">
              <a:buNone/>
            </a:pP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59889" y="5576838"/>
            <a:ext cx="59956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/>
            <a:r>
              <a:rPr lang="en-US" sz="2000" b="1" dirty="0" err="1">
                <a:solidFill>
                  <a:srgbClr val="FF0000"/>
                </a:solidFill>
              </a:rPr>
              <a:t>Lentiform</a:t>
            </a:r>
            <a:r>
              <a:rPr lang="en-US" sz="2000" b="1" dirty="0">
                <a:solidFill>
                  <a:srgbClr val="FF0000"/>
                </a:solidFill>
              </a:rPr>
              <a:t> nucleus</a:t>
            </a:r>
            <a:r>
              <a:rPr lang="en-US" sz="2000" dirty="0">
                <a:solidFill>
                  <a:srgbClr val="FF0000"/>
                </a:solidFill>
              </a:rPr>
              <a:t>= </a:t>
            </a:r>
            <a:r>
              <a:rPr lang="en-US" sz="2000" dirty="0" err="1">
                <a:solidFill>
                  <a:srgbClr val="FF0000"/>
                </a:solidFill>
              </a:rPr>
              <a:t>globus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pallidus</a:t>
            </a:r>
            <a:r>
              <a:rPr lang="en-US" sz="2000" dirty="0">
                <a:solidFill>
                  <a:srgbClr val="FF0000"/>
                </a:solidFill>
              </a:rPr>
              <a:t>+ putamen</a:t>
            </a:r>
            <a:endParaRPr lang="en-US" sz="2000" b="1" dirty="0"/>
          </a:p>
          <a:p>
            <a:pPr marL="177800"/>
            <a:r>
              <a:rPr lang="en-US" sz="2000" b="1" dirty="0">
                <a:solidFill>
                  <a:srgbClr val="FF0000"/>
                </a:solidFill>
              </a:rPr>
              <a:t>Striatum</a:t>
            </a:r>
            <a:r>
              <a:rPr lang="en-US" sz="2000" dirty="0">
                <a:solidFill>
                  <a:srgbClr val="FF0000"/>
                </a:solidFill>
              </a:rPr>
              <a:t>= putamen+ caudate nucleus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8487" y="1474790"/>
            <a:ext cx="5310414" cy="38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7861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/>
            <a:r>
              <a:rPr lang="en-GB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Basal ganglia anatomy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974" y="1417637"/>
            <a:ext cx="5097379" cy="5097379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61951" y="1708401"/>
            <a:ext cx="2013284" cy="485274"/>
          </a:xfrm>
        </p:spPr>
        <p:txBody>
          <a:bodyPr/>
          <a:lstStyle/>
          <a:p>
            <a:pPr marL="177800" indent="0">
              <a:buNone/>
            </a:pPr>
            <a:r>
              <a:rPr lang="en-US" sz="1800" b="1" dirty="0">
                <a:solidFill>
                  <a:srgbClr val="FF0000"/>
                </a:solidFill>
              </a:rPr>
              <a:t>Caudate nucleus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133601" y="2085474"/>
            <a:ext cx="1351546" cy="9934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750595" y="3057943"/>
            <a:ext cx="1757612" cy="54541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823538" y="1912352"/>
            <a:ext cx="253665" cy="151514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4443663" y="4013620"/>
            <a:ext cx="2438400" cy="14128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4923924" y="2560637"/>
            <a:ext cx="1726155" cy="67987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4572000" y="4383507"/>
            <a:ext cx="2310064" cy="62760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Text Placeholder 5"/>
          <p:cNvSpPr>
            <a:spLocks noGrp="1"/>
          </p:cNvSpPr>
          <p:nvPr>
            <p:ph type="body" idx="1"/>
          </p:nvPr>
        </p:nvSpPr>
        <p:spPr>
          <a:xfrm>
            <a:off x="545432" y="2767180"/>
            <a:ext cx="1429752" cy="485274"/>
          </a:xfrm>
        </p:spPr>
        <p:txBody>
          <a:bodyPr/>
          <a:lstStyle/>
          <a:p>
            <a:pPr marL="177800" indent="0">
              <a:buNone/>
            </a:pPr>
            <a:r>
              <a:rPr lang="en-US" sz="1800" b="1" dirty="0">
                <a:solidFill>
                  <a:srgbClr val="FF0000"/>
                </a:solidFill>
              </a:rPr>
              <a:t>Putamen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idx="1"/>
          </p:nvPr>
        </p:nvSpPr>
        <p:spPr>
          <a:xfrm>
            <a:off x="2935706" y="1450619"/>
            <a:ext cx="1924050" cy="485274"/>
          </a:xfrm>
        </p:spPr>
        <p:txBody>
          <a:bodyPr/>
          <a:lstStyle/>
          <a:p>
            <a:pPr marL="177800" indent="0">
              <a:buNone/>
            </a:pPr>
            <a:r>
              <a:rPr lang="en-US" sz="1800" b="1" dirty="0">
                <a:solidFill>
                  <a:srgbClr val="FF0000"/>
                </a:solidFill>
              </a:rPr>
              <a:t>Globus </a:t>
            </a:r>
            <a:r>
              <a:rPr lang="en-US" sz="1800" b="1" dirty="0" err="1">
                <a:solidFill>
                  <a:srgbClr val="FF0000"/>
                </a:solidFill>
              </a:rPr>
              <a:t>pallidus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27" name="Text Placeholder 5"/>
          <p:cNvSpPr>
            <a:spLocks noGrp="1"/>
          </p:cNvSpPr>
          <p:nvPr>
            <p:ph type="body" idx="1"/>
          </p:nvPr>
        </p:nvSpPr>
        <p:spPr>
          <a:xfrm>
            <a:off x="6753727" y="3922211"/>
            <a:ext cx="2438400" cy="485274"/>
          </a:xfrm>
        </p:spPr>
        <p:txBody>
          <a:bodyPr/>
          <a:lstStyle/>
          <a:p>
            <a:pPr marL="177800" indent="0">
              <a:buNone/>
            </a:pPr>
            <a:r>
              <a:rPr lang="en-US" sz="1800" b="1" dirty="0" err="1">
                <a:solidFill>
                  <a:srgbClr val="FF0000"/>
                </a:solidFill>
              </a:rPr>
              <a:t>Subthalamic</a:t>
            </a:r>
            <a:r>
              <a:rPr lang="en-US" sz="1800" b="1" dirty="0">
                <a:solidFill>
                  <a:srgbClr val="FF0000"/>
                </a:solidFill>
              </a:rPr>
              <a:t> nucleus</a:t>
            </a:r>
          </a:p>
        </p:txBody>
      </p:sp>
      <p:sp>
        <p:nvSpPr>
          <p:cNvPr id="33" name="Text Placeholder 5"/>
          <p:cNvSpPr>
            <a:spLocks noGrp="1"/>
          </p:cNvSpPr>
          <p:nvPr>
            <p:ph type="body" idx="1"/>
          </p:nvPr>
        </p:nvSpPr>
        <p:spPr>
          <a:xfrm>
            <a:off x="6726655" y="4811503"/>
            <a:ext cx="2176714" cy="485274"/>
          </a:xfrm>
        </p:spPr>
        <p:txBody>
          <a:bodyPr/>
          <a:lstStyle/>
          <a:p>
            <a:pPr marL="177800" indent="0">
              <a:buNone/>
            </a:pPr>
            <a:r>
              <a:rPr lang="en-US" sz="1800" b="1" dirty="0">
                <a:solidFill>
                  <a:srgbClr val="FF0000"/>
                </a:solidFill>
              </a:rPr>
              <a:t>Substantia </a:t>
            </a:r>
            <a:r>
              <a:rPr lang="en-US" sz="1800" b="1" dirty="0" err="1">
                <a:solidFill>
                  <a:srgbClr val="FF0000"/>
                </a:solidFill>
              </a:rPr>
              <a:t>niagra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34" name="Text Placeholder 5"/>
          <p:cNvSpPr>
            <a:spLocks noGrp="1"/>
          </p:cNvSpPr>
          <p:nvPr>
            <p:ph type="body" idx="1"/>
          </p:nvPr>
        </p:nvSpPr>
        <p:spPr>
          <a:xfrm>
            <a:off x="6448927" y="2223795"/>
            <a:ext cx="1429752" cy="485274"/>
          </a:xfrm>
        </p:spPr>
        <p:txBody>
          <a:bodyPr/>
          <a:lstStyle/>
          <a:p>
            <a:pPr marL="177800" indent="0">
              <a:buNone/>
            </a:pPr>
            <a:r>
              <a:rPr lang="en-US" sz="1800" b="1" dirty="0">
                <a:solidFill>
                  <a:srgbClr val="FF0000"/>
                </a:solidFill>
              </a:rPr>
              <a:t>Thalamus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4145381" y="1912352"/>
            <a:ext cx="0" cy="3231148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Text Placeholder 5"/>
          <p:cNvSpPr>
            <a:spLocks noGrp="1"/>
          </p:cNvSpPr>
          <p:nvPr>
            <p:ph type="body" idx="1"/>
          </p:nvPr>
        </p:nvSpPr>
        <p:spPr>
          <a:xfrm>
            <a:off x="1245603" y="5054140"/>
            <a:ext cx="1429752" cy="485274"/>
          </a:xfrm>
        </p:spPr>
        <p:txBody>
          <a:bodyPr/>
          <a:lstStyle/>
          <a:p>
            <a:pPr marL="177800" indent="0">
              <a:buNone/>
            </a:pPr>
            <a:r>
              <a:rPr lang="en-US" sz="1800" b="1" dirty="0">
                <a:solidFill>
                  <a:srgbClr val="FF0000"/>
                </a:solidFill>
              </a:rPr>
              <a:t>Amygdala</a:t>
            </a:r>
          </a:p>
        </p:txBody>
      </p:sp>
      <p:cxnSp>
        <p:nvCxnSpPr>
          <p:cNvPr id="48" name="Straight Arrow Connector 47"/>
          <p:cNvCxnSpPr/>
          <p:nvPr/>
        </p:nvCxnSpPr>
        <p:spPr>
          <a:xfrm flipV="1">
            <a:off x="2500064" y="4467621"/>
            <a:ext cx="1397667" cy="76156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51" name="Group 50"/>
          <p:cNvGrpSpPr/>
          <p:nvPr/>
        </p:nvGrpSpPr>
        <p:grpSpPr>
          <a:xfrm>
            <a:off x="25027" y="423585"/>
            <a:ext cx="432173" cy="845104"/>
            <a:chOff x="44165" y="1969477"/>
            <a:chExt cx="432173" cy="845104"/>
          </a:xfrm>
        </p:grpSpPr>
        <p:sp>
          <p:nvSpPr>
            <p:cNvPr id="52" name="Triangle 51"/>
            <p:cNvSpPr/>
            <p:nvPr/>
          </p:nvSpPr>
          <p:spPr>
            <a:xfrm flipV="1">
              <a:off x="44165" y="1969477"/>
              <a:ext cx="432173" cy="636060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 flipV="1">
              <a:off x="182884" y="2661664"/>
              <a:ext cx="152917" cy="1529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643" y="6327175"/>
            <a:ext cx="4795916" cy="312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011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/>
            <a:r>
              <a:rPr lang="en-GB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Basal ganglia anatomy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754" y="1417637"/>
            <a:ext cx="6384090" cy="525493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050952" y="2122004"/>
            <a:ext cx="1035148" cy="570395"/>
            <a:chOff x="2050952" y="2122004"/>
            <a:chExt cx="1035148" cy="570395"/>
          </a:xfrm>
        </p:grpSpPr>
        <p:sp>
          <p:nvSpPr>
            <p:cNvPr id="6" name="Rectangle 5"/>
            <p:cNvSpPr/>
            <p:nvPr/>
          </p:nvSpPr>
          <p:spPr>
            <a:xfrm>
              <a:off x="2050952" y="2122004"/>
              <a:ext cx="1035148" cy="570395"/>
            </a:xfrm>
            <a:prstGeom prst="rect">
              <a:avLst/>
            </a:prstGeom>
            <a:solidFill>
              <a:srgbClr val="3B47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400300" y="2234783"/>
              <a:ext cx="279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971952" y="1932590"/>
            <a:ext cx="1022448" cy="367765"/>
            <a:chOff x="4971952" y="1932590"/>
            <a:chExt cx="1022448" cy="367765"/>
          </a:xfrm>
        </p:grpSpPr>
        <p:sp>
          <p:nvSpPr>
            <p:cNvPr id="7" name="Rectangle 6"/>
            <p:cNvSpPr/>
            <p:nvPr/>
          </p:nvSpPr>
          <p:spPr>
            <a:xfrm>
              <a:off x="4971952" y="1943653"/>
              <a:ext cx="1022448" cy="356702"/>
            </a:xfrm>
            <a:prstGeom prst="rect">
              <a:avLst/>
            </a:prstGeom>
            <a:solidFill>
              <a:srgbClr val="3B47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343476" y="1932590"/>
              <a:ext cx="279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411704" y="3430286"/>
            <a:ext cx="1115596" cy="579133"/>
            <a:chOff x="1411704" y="3430286"/>
            <a:chExt cx="1115596" cy="579133"/>
          </a:xfrm>
        </p:grpSpPr>
        <p:sp>
          <p:nvSpPr>
            <p:cNvPr id="12" name="Rectangle 11"/>
            <p:cNvSpPr/>
            <p:nvPr/>
          </p:nvSpPr>
          <p:spPr>
            <a:xfrm>
              <a:off x="1411704" y="3430286"/>
              <a:ext cx="1115596" cy="579133"/>
            </a:xfrm>
            <a:prstGeom prst="rect">
              <a:avLst/>
            </a:prstGeom>
            <a:solidFill>
              <a:srgbClr val="3B47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829802" y="3537271"/>
              <a:ext cx="279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303754" y="4674886"/>
            <a:ext cx="969546" cy="506713"/>
            <a:chOff x="1303754" y="4674886"/>
            <a:chExt cx="969546" cy="506713"/>
          </a:xfrm>
        </p:grpSpPr>
        <p:sp>
          <p:nvSpPr>
            <p:cNvPr id="11" name="Rectangle 10"/>
            <p:cNvSpPr/>
            <p:nvPr/>
          </p:nvSpPr>
          <p:spPr>
            <a:xfrm>
              <a:off x="1303754" y="4674886"/>
              <a:ext cx="969546" cy="506713"/>
            </a:xfrm>
            <a:prstGeom prst="rect">
              <a:avLst/>
            </a:prstGeom>
            <a:solidFill>
              <a:srgbClr val="3B47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648827" y="4758965"/>
              <a:ext cx="279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917700" y="5562603"/>
            <a:ext cx="927100" cy="444498"/>
            <a:chOff x="1917700" y="5562603"/>
            <a:chExt cx="927100" cy="444498"/>
          </a:xfrm>
        </p:grpSpPr>
        <p:sp>
          <p:nvSpPr>
            <p:cNvPr id="10" name="Rectangle 9"/>
            <p:cNvSpPr/>
            <p:nvPr/>
          </p:nvSpPr>
          <p:spPr>
            <a:xfrm>
              <a:off x="1917700" y="5562603"/>
              <a:ext cx="927100" cy="444498"/>
            </a:xfrm>
            <a:prstGeom prst="rect">
              <a:avLst/>
            </a:prstGeom>
            <a:solidFill>
              <a:srgbClr val="3B47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235200" y="5615575"/>
              <a:ext cx="279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495952" y="4064000"/>
            <a:ext cx="1035148" cy="444499"/>
            <a:chOff x="6495952" y="4064000"/>
            <a:chExt cx="1035148" cy="444499"/>
          </a:xfrm>
        </p:grpSpPr>
        <p:sp>
          <p:nvSpPr>
            <p:cNvPr id="8" name="Rectangle 7"/>
            <p:cNvSpPr/>
            <p:nvPr/>
          </p:nvSpPr>
          <p:spPr>
            <a:xfrm>
              <a:off x="6495952" y="4064000"/>
              <a:ext cx="1035148" cy="444499"/>
            </a:xfrm>
            <a:prstGeom prst="rect">
              <a:avLst/>
            </a:prstGeom>
            <a:solidFill>
              <a:srgbClr val="3B47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873826" y="4116972"/>
              <a:ext cx="279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600700" y="6121401"/>
            <a:ext cx="1879600" cy="551167"/>
            <a:chOff x="5600700" y="6121401"/>
            <a:chExt cx="1879600" cy="551167"/>
          </a:xfrm>
        </p:grpSpPr>
        <p:sp>
          <p:nvSpPr>
            <p:cNvPr id="9" name="Rectangle 8"/>
            <p:cNvSpPr/>
            <p:nvPr/>
          </p:nvSpPr>
          <p:spPr>
            <a:xfrm>
              <a:off x="5600700" y="6121401"/>
              <a:ext cx="1879600" cy="551167"/>
            </a:xfrm>
            <a:prstGeom prst="rect">
              <a:avLst/>
            </a:prstGeom>
            <a:solidFill>
              <a:srgbClr val="3B47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400800" y="6227707"/>
              <a:ext cx="279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888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326" y="2548606"/>
            <a:ext cx="8229600" cy="1143000"/>
          </a:xfrm>
        </p:spPr>
        <p:txBody>
          <a:bodyPr/>
          <a:lstStyle/>
          <a:p>
            <a:pPr marL="457200" indent="-457200"/>
            <a:r>
              <a:rPr lang="en-GB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Vision</a:t>
            </a:r>
          </a:p>
        </p:txBody>
      </p:sp>
    </p:spTree>
    <p:extLst>
      <p:ext uri="{BB962C8B-B14F-4D97-AF65-F5344CB8AC3E}">
        <p14:creationId xmlns:p14="http://schemas.microsoft.com/office/powerpoint/2010/main" val="10133582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roup 106"/>
          <p:cNvGrpSpPr/>
          <p:nvPr/>
        </p:nvGrpSpPr>
        <p:grpSpPr>
          <a:xfrm>
            <a:off x="1134976" y="3691720"/>
            <a:ext cx="906379" cy="2404280"/>
            <a:chOff x="1134976" y="3691720"/>
            <a:chExt cx="906379" cy="2404280"/>
          </a:xfrm>
        </p:grpSpPr>
        <p:grpSp>
          <p:nvGrpSpPr>
            <p:cNvPr id="81" name="Group 80"/>
            <p:cNvGrpSpPr/>
            <p:nvPr/>
          </p:nvGrpSpPr>
          <p:grpSpPr>
            <a:xfrm>
              <a:off x="1134976" y="3691720"/>
              <a:ext cx="906379" cy="2404280"/>
              <a:chOff x="862262" y="3643594"/>
              <a:chExt cx="906379" cy="2404280"/>
            </a:xfrm>
          </p:grpSpPr>
          <p:grpSp>
            <p:nvGrpSpPr>
              <p:cNvPr id="79" name="Group 78"/>
              <p:cNvGrpSpPr/>
              <p:nvPr/>
            </p:nvGrpSpPr>
            <p:grpSpPr>
              <a:xfrm>
                <a:off x="862262" y="3643594"/>
                <a:ext cx="794084" cy="2091458"/>
                <a:chOff x="862262" y="3643594"/>
                <a:chExt cx="794084" cy="2091458"/>
              </a:xfrm>
            </p:grpSpPr>
            <p:grpSp>
              <p:nvGrpSpPr>
                <p:cNvPr id="77" name="Group 76"/>
                <p:cNvGrpSpPr/>
                <p:nvPr/>
              </p:nvGrpSpPr>
              <p:grpSpPr>
                <a:xfrm>
                  <a:off x="862262" y="4025480"/>
                  <a:ext cx="659734" cy="1709571"/>
                  <a:chOff x="862262" y="4025480"/>
                  <a:chExt cx="659734" cy="1709571"/>
                </a:xfrm>
              </p:grpSpPr>
              <p:sp>
                <p:nvSpPr>
                  <p:cNvPr id="75" name="Frame 74"/>
                  <p:cNvSpPr/>
                  <p:nvPr/>
                </p:nvSpPr>
                <p:spPr>
                  <a:xfrm>
                    <a:off x="862262" y="4265781"/>
                    <a:ext cx="292770" cy="1058269"/>
                  </a:xfrm>
                  <a:prstGeom prst="frame">
                    <a:avLst/>
                  </a:prstGeom>
                  <a:ln w="19050"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6" name="Rectangle 75"/>
                  <p:cNvSpPr/>
                  <p:nvPr/>
                </p:nvSpPr>
                <p:spPr>
                  <a:xfrm>
                    <a:off x="1070812" y="4025480"/>
                    <a:ext cx="451184" cy="170957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78" name="Rectangle 77"/>
                <p:cNvSpPr/>
                <p:nvPr/>
              </p:nvSpPr>
              <p:spPr>
                <a:xfrm>
                  <a:off x="1070812" y="3643594"/>
                  <a:ext cx="585534" cy="209145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0" name="Rectangle 79"/>
              <p:cNvSpPr/>
              <p:nvPr/>
            </p:nvSpPr>
            <p:spPr>
              <a:xfrm>
                <a:off x="1070812" y="5502442"/>
                <a:ext cx="697829" cy="5454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6" name="Rectangle 105"/>
            <p:cNvSpPr/>
            <p:nvPr/>
          </p:nvSpPr>
          <p:spPr>
            <a:xfrm>
              <a:off x="1318126" y="4073606"/>
              <a:ext cx="585534" cy="17496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/>
            <a:r>
              <a:rPr lang="en-GB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Basal ganglia anatomy</a:t>
            </a:r>
          </a:p>
        </p:txBody>
      </p:sp>
      <p:grpSp>
        <p:nvGrpSpPr>
          <p:cNvPr id="94" name="Group 93"/>
          <p:cNvGrpSpPr/>
          <p:nvPr/>
        </p:nvGrpSpPr>
        <p:grpSpPr>
          <a:xfrm>
            <a:off x="181471" y="1451810"/>
            <a:ext cx="7734837" cy="5406189"/>
            <a:chOff x="181471" y="1451810"/>
            <a:chExt cx="7734837" cy="5406189"/>
          </a:xfrm>
        </p:grpSpPr>
        <p:grpSp>
          <p:nvGrpSpPr>
            <p:cNvPr id="93" name="Group 92"/>
            <p:cNvGrpSpPr/>
            <p:nvPr/>
          </p:nvGrpSpPr>
          <p:grpSpPr>
            <a:xfrm>
              <a:off x="181471" y="1451810"/>
              <a:ext cx="7734837" cy="5406189"/>
              <a:chOff x="181471" y="1451810"/>
              <a:chExt cx="7734837" cy="5406189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56086" y="1451810"/>
                <a:ext cx="6360222" cy="5406189"/>
              </a:xfrm>
              <a:prstGeom prst="rect">
                <a:avLst/>
              </a:prstGeom>
            </p:spPr>
          </p:pic>
          <p:sp>
            <p:nvSpPr>
              <p:cNvPr id="62" name="TextBox 61"/>
              <p:cNvSpPr txBox="1"/>
              <p:nvPr/>
            </p:nvSpPr>
            <p:spPr>
              <a:xfrm>
                <a:off x="782053" y="1907006"/>
                <a:ext cx="170848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Calibri" charset="0"/>
                    <a:ea typeface="Calibri" charset="0"/>
                    <a:cs typeface="Calibri" charset="0"/>
                  </a:rPr>
                  <a:t>Head of caudate nucleus</a:t>
                </a: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1070812" y="2750677"/>
                <a:ext cx="90236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Calibri" charset="0"/>
                    <a:ea typeface="Calibri" charset="0"/>
                    <a:cs typeface="Calibri" charset="0"/>
                  </a:rPr>
                  <a:t>Insula</a:t>
                </a: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782053" y="3305040"/>
                <a:ext cx="110489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err="1">
                    <a:latin typeface="Calibri" charset="0"/>
                    <a:ea typeface="Calibri" charset="0"/>
                    <a:cs typeface="Calibri" charset="0"/>
                  </a:rPr>
                  <a:t>Claustrum</a:t>
                </a:r>
                <a:endParaRPr lang="en-US" sz="1600" b="1" dirty="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882316" y="3859403"/>
                <a:ext cx="101366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>
                    <a:latin typeface="Calibri" charset="0"/>
                    <a:ea typeface="Calibri" charset="0"/>
                    <a:cs typeface="Calibri" charset="0"/>
                  </a:rPr>
                  <a:t>Putamen</a:t>
                </a:r>
                <a:endParaRPr lang="en-US" sz="1600" b="1" dirty="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1219196" y="4297865"/>
                <a:ext cx="90236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latin typeface="Calibri" charset="0"/>
                    <a:ea typeface="Calibri" charset="0"/>
                    <a:cs typeface="Calibri" charset="0"/>
                  </a:rPr>
                  <a:t>External segment</a:t>
                </a: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1199144" y="4832914"/>
                <a:ext cx="90236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latin typeface="Calibri" charset="0"/>
                    <a:ea typeface="Calibri" charset="0"/>
                    <a:cs typeface="Calibri" charset="0"/>
                  </a:rPr>
                  <a:t>Internal segment</a:t>
                </a:r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181471" y="4520046"/>
                <a:ext cx="101366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Calibri" charset="0"/>
                    <a:ea typeface="Calibri" charset="0"/>
                    <a:cs typeface="Calibri" charset="0"/>
                  </a:rPr>
                  <a:t>Globus </a:t>
                </a:r>
                <a:r>
                  <a:rPr lang="en-US" sz="1600" b="1" dirty="0" err="1">
                    <a:latin typeface="Calibri" charset="0"/>
                    <a:ea typeface="Calibri" charset="0"/>
                    <a:cs typeface="Calibri" charset="0"/>
                  </a:rPr>
                  <a:t>Pallidus</a:t>
                </a:r>
                <a:endParaRPr lang="en-US" sz="1600" b="1" dirty="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818148" y="5695939"/>
                <a:ext cx="160822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Calibri" charset="0"/>
                    <a:ea typeface="Calibri" charset="0"/>
                    <a:cs typeface="Calibri" charset="0"/>
                  </a:rPr>
                  <a:t>Tail </a:t>
                </a:r>
                <a:r>
                  <a:rPr lang="en-US" sz="1600" b="1">
                    <a:latin typeface="Calibri" charset="0"/>
                    <a:ea typeface="Calibri" charset="0"/>
                    <a:cs typeface="Calibri" charset="0"/>
                  </a:rPr>
                  <a:t>of caudate nucleus</a:t>
                </a:r>
                <a:endParaRPr lang="en-US" sz="1600" b="1" dirty="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p:grpSp>
        <p:cxnSp>
          <p:nvCxnSpPr>
            <p:cNvPr id="38" name="Straight Arrow Connector 37"/>
            <p:cNvCxnSpPr/>
            <p:nvPr/>
          </p:nvCxnSpPr>
          <p:spPr>
            <a:xfrm>
              <a:off x="1840832" y="2981827"/>
              <a:ext cx="1303421" cy="35493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1840832" y="3482183"/>
              <a:ext cx="1371600" cy="11717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V="1">
              <a:off x="1840832" y="3986465"/>
              <a:ext cx="1403684" cy="3901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flipV="1">
              <a:off x="2165685" y="5229726"/>
              <a:ext cx="1347536" cy="50532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>
              <a:off x="2165685" y="2317999"/>
              <a:ext cx="1588168" cy="84129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flipV="1">
              <a:off x="2077445" y="4181978"/>
              <a:ext cx="1323481" cy="23060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V="1">
              <a:off x="2001253" y="4265782"/>
              <a:ext cx="1511968" cy="72364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/>
            <p:nvPr/>
          </p:nvCxnSpPr>
          <p:spPr>
            <a:xfrm flipH="1">
              <a:off x="4789218" y="3336758"/>
              <a:ext cx="1586182" cy="2626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/>
            <p:nvPr/>
          </p:nvCxnSpPr>
          <p:spPr>
            <a:xfrm flipH="1" flipV="1">
              <a:off x="4895912" y="4280734"/>
              <a:ext cx="1568388" cy="120165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95" name="Straight Arrow Connector 94"/>
          <p:cNvCxnSpPr/>
          <p:nvPr/>
        </p:nvCxnSpPr>
        <p:spPr>
          <a:xfrm flipH="1" flipV="1">
            <a:off x="5166284" y="3968404"/>
            <a:ext cx="1841772" cy="18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 flipH="1" flipV="1">
            <a:off x="5166284" y="4265783"/>
            <a:ext cx="1841772" cy="471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4" name="TextBox 103"/>
          <p:cNvSpPr txBox="1"/>
          <p:nvPr/>
        </p:nvSpPr>
        <p:spPr>
          <a:xfrm>
            <a:off x="6242236" y="3049427"/>
            <a:ext cx="17084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Internal capsule</a:t>
            </a:r>
          </a:p>
          <a:p>
            <a:pPr algn="ctr"/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Anterior limb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6356883" y="5384876"/>
            <a:ext cx="17084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libri" charset="0"/>
                <a:ea typeface="Calibri" charset="0"/>
                <a:cs typeface="Calibri" charset="0"/>
              </a:rPr>
              <a:t>Internal capsule</a:t>
            </a:r>
          </a:p>
          <a:p>
            <a:pPr algn="ctr"/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Posterior limb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6978836" y="3760627"/>
            <a:ext cx="1708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libri" charset="0"/>
                <a:ea typeface="Calibri" charset="0"/>
                <a:cs typeface="Calibri" charset="0"/>
              </a:rPr>
              <a:t>Lateral medullary lamina</a:t>
            </a:r>
            <a:endParaRPr lang="en-US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6963461" y="4610948"/>
            <a:ext cx="1708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libri" charset="0"/>
                <a:ea typeface="Calibri" charset="0"/>
                <a:cs typeface="Calibri" charset="0"/>
              </a:rPr>
              <a:t>Medial medullary lamina</a:t>
            </a:r>
            <a:endParaRPr lang="en-US" b="1" dirty="0"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110" name="Straight Arrow Connector 109"/>
          <p:cNvCxnSpPr/>
          <p:nvPr/>
        </p:nvCxnSpPr>
        <p:spPr>
          <a:xfrm flipH="1">
            <a:off x="4527887" y="2005132"/>
            <a:ext cx="475098" cy="18353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4312041" y="1451134"/>
            <a:ext cx="17084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libri" charset="0"/>
                <a:ea typeface="Calibri" charset="0"/>
                <a:cs typeface="Calibri" charset="0"/>
              </a:rPr>
              <a:t>Internal capsule</a:t>
            </a:r>
          </a:p>
          <a:p>
            <a:pPr algn="ctr"/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Genu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25027" y="423585"/>
            <a:ext cx="432173" cy="845104"/>
            <a:chOff x="44165" y="1969477"/>
            <a:chExt cx="432173" cy="845104"/>
          </a:xfrm>
        </p:grpSpPr>
        <p:sp>
          <p:nvSpPr>
            <p:cNvPr id="41" name="Triangle 40"/>
            <p:cNvSpPr/>
            <p:nvPr/>
          </p:nvSpPr>
          <p:spPr>
            <a:xfrm flipV="1">
              <a:off x="44165" y="1969477"/>
              <a:ext cx="432173" cy="636060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 flipV="1">
              <a:off x="182884" y="2661664"/>
              <a:ext cx="152917" cy="1529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794288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/>
            <a:r>
              <a:rPr lang="en-GB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Basal ganglia anatomy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E60A04F5-7AA7-BA4C-B714-6822C08ECC2D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800101" y="1579563"/>
            <a:ext cx="4216400" cy="4135438"/>
          </a:xfrm>
        </p:spPr>
        <p:txBody>
          <a:bodyPr/>
          <a:lstStyle/>
          <a:p>
            <a:pPr marL="177800" indent="0">
              <a:buNone/>
            </a:pPr>
            <a:r>
              <a:rPr lang="en-US" dirty="0"/>
              <a:t>In internal capsule:</a:t>
            </a:r>
          </a:p>
          <a:p>
            <a:pPr marL="177800" indent="0">
              <a:buNone/>
            </a:pPr>
            <a:endParaRPr lang="en-US" dirty="0"/>
          </a:p>
          <a:p>
            <a:pPr marL="177800" indent="0">
              <a:buNone/>
            </a:pPr>
            <a:r>
              <a:rPr lang="en-US" sz="2400" b="1" dirty="0">
                <a:solidFill>
                  <a:srgbClr val="00B0F0"/>
                </a:solidFill>
              </a:rPr>
              <a:t>Somatosensory</a:t>
            </a:r>
            <a:r>
              <a:rPr lang="en-US" sz="2400" dirty="0">
                <a:solidFill>
                  <a:srgbClr val="00B0F0"/>
                </a:solidFill>
              </a:rPr>
              <a:t> pathways pass through the posterior 2/3 of </a:t>
            </a:r>
            <a:r>
              <a:rPr lang="en-US" sz="2400" b="1" dirty="0">
                <a:solidFill>
                  <a:srgbClr val="00B0F0"/>
                </a:solidFill>
              </a:rPr>
              <a:t>posterior limb</a:t>
            </a:r>
          </a:p>
          <a:p>
            <a:pPr marL="177800" indent="0">
              <a:buNone/>
            </a:pPr>
            <a:endParaRPr lang="en-US" sz="2400" dirty="0"/>
          </a:p>
          <a:p>
            <a:pPr marL="177800" indent="0">
              <a:buNone/>
            </a:pPr>
            <a:r>
              <a:rPr lang="en-US" sz="2400" b="1" dirty="0">
                <a:solidFill>
                  <a:srgbClr val="00B0F0"/>
                </a:solidFill>
              </a:rPr>
              <a:t>Motor</a:t>
            </a:r>
            <a:r>
              <a:rPr lang="en-US" sz="2400" dirty="0">
                <a:solidFill>
                  <a:srgbClr val="00B0F0"/>
                </a:solidFill>
              </a:rPr>
              <a:t> (pyramidal) pathways pass through the </a:t>
            </a:r>
            <a:r>
              <a:rPr lang="en-US" sz="2400" b="1" dirty="0">
                <a:solidFill>
                  <a:srgbClr val="00B0F0"/>
                </a:solidFill>
              </a:rPr>
              <a:t>genus</a:t>
            </a:r>
            <a:r>
              <a:rPr lang="en-US" sz="2400" dirty="0">
                <a:solidFill>
                  <a:srgbClr val="00B0F0"/>
                </a:solidFill>
              </a:rPr>
              <a:t> and anterior 1/3 of posterior limb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071" y="1579563"/>
            <a:ext cx="3031958" cy="52161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643" y="6327175"/>
            <a:ext cx="4795916" cy="312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8714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/>
            <a:r>
              <a:rPr lang="en-GB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Basal ganglia function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18A94-C739-1946-93E9-B3EE03E3C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0390" y="1545221"/>
            <a:ext cx="8316410" cy="445625"/>
          </a:xfrm>
        </p:spPr>
        <p:txBody>
          <a:bodyPr/>
          <a:lstStyle/>
          <a:p>
            <a:pPr marL="177800" indent="0" fontAlgn="auto">
              <a:buNone/>
            </a:pPr>
            <a:r>
              <a:rPr lang="en-US" sz="2000" dirty="0"/>
              <a:t>Balance between direct and indirect pathway provides smooth movement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1009525"/>
              </p:ext>
            </p:extLst>
          </p:nvPr>
        </p:nvGraphicFramePr>
        <p:xfrm>
          <a:off x="2496595" y="2164469"/>
          <a:ext cx="4064000" cy="104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Direct Pathway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Indirect Pathway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Excitatory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Inhibitory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Glutamate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GABA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6" y="3604490"/>
            <a:ext cx="4246347" cy="2090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853" y="3591879"/>
            <a:ext cx="4352082" cy="212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3042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-170481"/>
            <a:ext cx="8510336" cy="71274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83079" y="46037"/>
            <a:ext cx="350617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latin typeface="Calibri" charset="0"/>
                <a:ea typeface="Calibri" charset="0"/>
                <a:cs typeface="Calibri" charset="0"/>
              </a:rPr>
              <a:t>Direct Pathway </a:t>
            </a:r>
            <a:endParaRPr lang="en-US" sz="2000" b="1" u="sng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83079" y="-170481"/>
            <a:ext cx="3506176" cy="216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01902" y="334743"/>
            <a:ext cx="432173" cy="845104"/>
            <a:chOff x="44165" y="1969477"/>
            <a:chExt cx="432173" cy="845104"/>
          </a:xfrm>
        </p:grpSpPr>
        <p:sp>
          <p:nvSpPr>
            <p:cNvPr id="7" name="Triangle 6"/>
            <p:cNvSpPr/>
            <p:nvPr/>
          </p:nvSpPr>
          <p:spPr>
            <a:xfrm flipV="1">
              <a:off x="44165" y="1969477"/>
              <a:ext cx="432173" cy="636060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 flipV="1">
              <a:off x="182884" y="2661664"/>
              <a:ext cx="152917" cy="1529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636870" y="609047"/>
            <a:ext cx="3240911" cy="28931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Motor cortex excites </a:t>
            </a:r>
            <a:r>
              <a:rPr lang="en-US" b="1" dirty="0"/>
              <a:t>striatum</a:t>
            </a:r>
          </a:p>
          <a:p>
            <a:pPr marL="342900" indent="-342900">
              <a:buAutoNum type="arabicPeriod"/>
            </a:pPr>
            <a:r>
              <a:rPr lang="en-US" b="1" dirty="0"/>
              <a:t>Substantia </a:t>
            </a:r>
            <a:r>
              <a:rPr lang="en-US" b="1" dirty="0" err="1"/>
              <a:t>niagra</a:t>
            </a:r>
            <a:r>
              <a:rPr lang="en-US" b="1" dirty="0"/>
              <a:t> </a:t>
            </a:r>
            <a:r>
              <a:rPr lang="en-US" dirty="0"/>
              <a:t>initiates the direct pathway </a:t>
            </a:r>
            <a:r>
              <a:rPr lang="en-US" i="1" dirty="0"/>
              <a:t>(see slide 46)</a:t>
            </a:r>
          </a:p>
          <a:p>
            <a:pPr marL="342900" indent="-342900">
              <a:buAutoNum type="arabicPeriod"/>
            </a:pPr>
            <a:r>
              <a:rPr lang="en-US" dirty="0"/>
              <a:t>Excited striatum sends inhibitory signal to the </a:t>
            </a:r>
            <a:r>
              <a:rPr lang="en-US" b="1" dirty="0">
                <a:solidFill>
                  <a:srgbClr val="FF0000"/>
                </a:solidFill>
              </a:rPr>
              <a:t>internal</a:t>
            </a:r>
            <a:r>
              <a:rPr lang="en-US" b="1" dirty="0"/>
              <a:t> </a:t>
            </a:r>
            <a:r>
              <a:rPr lang="en-US" b="1" dirty="0" err="1"/>
              <a:t>globus</a:t>
            </a:r>
            <a:r>
              <a:rPr lang="en-US" b="1" dirty="0"/>
              <a:t> </a:t>
            </a:r>
            <a:r>
              <a:rPr lang="en-US" b="1" dirty="0" err="1"/>
              <a:t>pallidus</a:t>
            </a:r>
            <a:r>
              <a:rPr lang="en-US" b="1" dirty="0"/>
              <a:t> (</a:t>
            </a:r>
            <a:r>
              <a:rPr lang="en-US" b="1" dirty="0" err="1"/>
              <a:t>GPi</a:t>
            </a:r>
            <a:r>
              <a:rPr lang="en-US" b="1" dirty="0"/>
              <a:t>)</a:t>
            </a:r>
          </a:p>
          <a:p>
            <a:pPr marL="342900" indent="-342900">
              <a:buAutoNum type="arabicPeriod"/>
            </a:pPr>
            <a:r>
              <a:rPr lang="en-US" dirty="0"/>
              <a:t>Inhibited </a:t>
            </a:r>
            <a:r>
              <a:rPr lang="en-US" dirty="0" err="1"/>
              <a:t>globus</a:t>
            </a:r>
            <a:r>
              <a:rPr lang="en-US" dirty="0"/>
              <a:t> </a:t>
            </a:r>
            <a:r>
              <a:rPr lang="en-US" dirty="0" err="1"/>
              <a:t>pallidus</a:t>
            </a:r>
            <a:r>
              <a:rPr lang="en-US" dirty="0"/>
              <a:t> can’t send an inhibitory signal to the </a:t>
            </a:r>
            <a:r>
              <a:rPr lang="en-US" b="1" dirty="0">
                <a:solidFill>
                  <a:srgbClr val="FF0000"/>
                </a:solidFill>
              </a:rPr>
              <a:t>thalamus</a:t>
            </a:r>
          </a:p>
          <a:p>
            <a:pPr marL="342900" indent="-342900">
              <a:buAutoNum type="arabicPeriod"/>
            </a:pPr>
            <a:r>
              <a:rPr lang="en-US" dirty="0"/>
              <a:t>Not inhibited, thalamus stays active and constantly sends signals to the </a:t>
            </a:r>
            <a:r>
              <a:rPr lang="en-US" b="1" dirty="0"/>
              <a:t>motor cortex </a:t>
            </a:r>
            <a:r>
              <a:rPr lang="en-US" dirty="0"/>
              <a:t>to initiate the movement</a:t>
            </a:r>
          </a:p>
        </p:txBody>
      </p:sp>
    </p:spTree>
    <p:extLst>
      <p:ext uri="{BB962C8B-B14F-4D97-AF65-F5344CB8AC3E}">
        <p14:creationId xmlns:p14="http://schemas.microsoft.com/office/powerpoint/2010/main" val="4695902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825500" y="-84804"/>
            <a:ext cx="7770734" cy="6663404"/>
            <a:chOff x="825500" y="-84804"/>
            <a:chExt cx="7770734" cy="666340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5500" y="-84804"/>
              <a:ext cx="7770734" cy="6663404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032178" y="-55308"/>
              <a:ext cx="5308421" cy="4998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883079" y="46037"/>
            <a:ext cx="350617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latin typeface="Calibri" charset="0"/>
                <a:ea typeface="Calibri" charset="0"/>
                <a:cs typeface="Calibri" charset="0"/>
              </a:rPr>
              <a:t>Indirect Pathway </a:t>
            </a:r>
            <a:endParaRPr lang="en-US" sz="2000" b="1" u="sng" dirty="0"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01902" y="334743"/>
            <a:ext cx="432173" cy="845104"/>
            <a:chOff x="44165" y="1969477"/>
            <a:chExt cx="432173" cy="845104"/>
          </a:xfrm>
        </p:grpSpPr>
        <p:sp>
          <p:nvSpPr>
            <p:cNvPr id="14" name="Triangle 13"/>
            <p:cNvSpPr/>
            <p:nvPr/>
          </p:nvSpPr>
          <p:spPr>
            <a:xfrm flipV="1">
              <a:off x="44165" y="1969477"/>
              <a:ext cx="432173" cy="636060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 flipV="1">
              <a:off x="182884" y="2661664"/>
              <a:ext cx="152917" cy="1529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034988" y="609047"/>
            <a:ext cx="3978404" cy="28931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Motor cortex excites </a:t>
            </a:r>
            <a:r>
              <a:rPr lang="en-US" b="1" dirty="0"/>
              <a:t>striatum</a:t>
            </a:r>
          </a:p>
          <a:p>
            <a:pPr marL="342900" indent="-342900">
              <a:buFontTx/>
              <a:buAutoNum type="arabicPeriod"/>
            </a:pPr>
            <a:r>
              <a:rPr lang="en-US" b="1" dirty="0"/>
              <a:t>Substantia </a:t>
            </a:r>
            <a:r>
              <a:rPr lang="en-US" b="1" dirty="0" err="1"/>
              <a:t>niagra</a:t>
            </a:r>
            <a:r>
              <a:rPr lang="en-US" b="1" dirty="0"/>
              <a:t> </a:t>
            </a:r>
            <a:r>
              <a:rPr lang="en-US" dirty="0"/>
              <a:t>initiates the indirect pathway </a:t>
            </a:r>
            <a:r>
              <a:rPr lang="en-US" i="1" dirty="0"/>
              <a:t>(see slide 46)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Excited striatum sends inhibitory signal to the </a:t>
            </a:r>
            <a:r>
              <a:rPr lang="en-US" b="1" dirty="0">
                <a:solidFill>
                  <a:srgbClr val="FF0000"/>
                </a:solidFill>
              </a:rPr>
              <a:t>external</a:t>
            </a:r>
            <a:r>
              <a:rPr lang="en-US" b="1" dirty="0"/>
              <a:t> </a:t>
            </a:r>
            <a:r>
              <a:rPr lang="en-US" b="1" dirty="0" err="1"/>
              <a:t>globus</a:t>
            </a:r>
            <a:r>
              <a:rPr lang="en-US" b="1" dirty="0"/>
              <a:t> </a:t>
            </a:r>
            <a:r>
              <a:rPr lang="en-US" b="1" dirty="0" err="1"/>
              <a:t>pallidus</a:t>
            </a:r>
            <a:r>
              <a:rPr lang="en-US" b="1" dirty="0"/>
              <a:t> </a:t>
            </a:r>
            <a:r>
              <a:rPr lang="en-US" dirty="0"/>
              <a:t>(</a:t>
            </a:r>
            <a:r>
              <a:rPr lang="en-US" dirty="0" err="1"/>
              <a:t>GPe</a:t>
            </a:r>
            <a:r>
              <a:rPr lang="en-US" dirty="0"/>
              <a:t>)</a:t>
            </a:r>
          </a:p>
          <a:p>
            <a:pPr marL="342900" indent="-342900">
              <a:buAutoNum type="arabicPeriod"/>
            </a:pPr>
            <a:r>
              <a:rPr lang="en-US" dirty="0"/>
              <a:t>External </a:t>
            </a:r>
            <a:r>
              <a:rPr lang="en-US" dirty="0" err="1"/>
              <a:t>globus</a:t>
            </a:r>
            <a:r>
              <a:rPr lang="en-US" dirty="0"/>
              <a:t> </a:t>
            </a:r>
            <a:r>
              <a:rPr lang="en-US" dirty="0" err="1"/>
              <a:t>pallidus</a:t>
            </a:r>
            <a:r>
              <a:rPr lang="en-US" dirty="0"/>
              <a:t> cannot send an inhibitory signal to the </a:t>
            </a:r>
            <a:r>
              <a:rPr lang="en-US" b="1" dirty="0" err="1">
                <a:solidFill>
                  <a:srgbClr val="FF0000"/>
                </a:solidFill>
              </a:rPr>
              <a:t>subthalamic</a:t>
            </a:r>
            <a:r>
              <a:rPr lang="en-US" b="1" dirty="0">
                <a:solidFill>
                  <a:srgbClr val="FF0000"/>
                </a:solidFill>
              </a:rPr>
              <a:t> nucleus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(STN)</a:t>
            </a:r>
          </a:p>
          <a:p>
            <a:pPr marL="342900" indent="-342900">
              <a:buFontTx/>
              <a:buAutoNum type="arabicPeriod"/>
            </a:pPr>
            <a:r>
              <a:rPr lang="en-US" dirty="0"/>
              <a:t>Not inhibited, </a:t>
            </a:r>
            <a:r>
              <a:rPr lang="en-US" dirty="0" err="1"/>
              <a:t>subthalamic</a:t>
            </a:r>
            <a:r>
              <a:rPr lang="en-US" dirty="0"/>
              <a:t> nucleus constantly sends signals to </a:t>
            </a:r>
            <a:r>
              <a:rPr lang="en-US" b="1" dirty="0"/>
              <a:t>internal </a:t>
            </a:r>
            <a:r>
              <a:rPr lang="en-US" b="1" dirty="0" err="1"/>
              <a:t>globus</a:t>
            </a:r>
            <a:r>
              <a:rPr lang="en-US" b="1" dirty="0"/>
              <a:t> </a:t>
            </a:r>
            <a:r>
              <a:rPr lang="en-US" b="1" dirty="0" err="1"/>
              <a:t>pallidus</a:t>
            </a:r>
            <a:r>
              <a:rPr lang="en-US" dirty="0"/>
              <a:t> (</a:t>
            </a:r>
            <a:r>
              <a:rPr lang="en-US" dirty="0" err="1"/>
              <a:t>GPi</a:t>
            </a:r>
            <a:r>
              <a:rPr lang="en-US" dirty="0"/>
              <a:t>)</a:t>
            </a:r>
          </a:p>
          <a:p>
            <a:pPr marL="342900" indent="-342900">
              <a:buFontTx/>
              <a:buAutoNum type="arabicPeriod"/>
            </a:pPr>
            <a:r>
              <a:rPr lang="en-US" dirty="0"/>
              <a:t>Excited internal </a:t>
            </a:r>
            <a:r>
              <a:rPr lang="en-US" dirty="0" err="1"/>
              <a:t>globus</a:t>
            </a:r>
            <a:r>
              <a:rPr lang="en-US" dirty="0"/>
              <a:t> </a:t>
            </a:r>
            <a:r>
              <a:rPr lang="en-US" dirty="0" err="1"/>
              <a:t>pallidus</a:t>
            </a:r>
            <a:r>
              <a:rPr lang="en-US" dirty="0"/>
              <a:t> sends inhibitory signal to the </a:t>
            </a:r>
            <a:r>
              <a:rPr lang="en-US" b="1" dirty="0"/>
              <a:t>motor cortex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566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/>
            <a:r>
              <a:rPr lang="en-GB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Basal ganglia function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18A94-C739-1946-93E9-B3EE03E3C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0390" y="1545221"/>
            <a:ext cx="8316410" cy="445625"/>
          </a:xfrm>
        </p:spPr>
        <p:txBody>
          <a:bodyPr/>
          <a:lstStyle/>
          <a:p>
            <a:pPr marL="177800" indent="0" algn="ctr" fontAlgn="auto">
              <a:buNone/>
            </a:pPr>
            <a:r>
              <a:rPr lang="en-US" sz="2000" b="1" dirty="0"/>
              <a:t>Substantia</a:t>
            </a:r>
            <a:r>
              <a:rPr lang="en-US" sz="2000" dirty="0"/>
              <a:t> </a:t>
            </a:r>
            <a:r>
              <a:rPr lang="en-US" sz="2000" b="1" dirty="0" err="1"/>
              <a:t>niagra</a:t>
            </a:r>
            <a:r>
              <a:rPr lang="en-US" sz="2000" dirty="0"/>
              <a:t> acts upon striatum, inducing either direct (via internal </a:t>
            </a:r>
            <a:r>
              <a:rPr lang="en-US" sz="2000" dirty="0" err="1"/>
              <a:t>globus</a:t>
            </a:r>
            <a:r>
              <a:rPr lang="en-US" sz="2000" dirty="0"/>
              <a:t> </a:t>
            </a:r>
            <a:r>
              <a:rPr lang="en-US" sz="2000" dirty="0" err="1"/>
              <a:t>pallidus</a:t>
            </a:r>
            <a:r>
              <a:rPr lang="en-US" sz="2000" dirty="0"/>
              <a:t>) or indirect pathway (via external </a:t>
            </a:r>
            <a:r>
              <a:rPr lang="en-US" sz="2000" dirty="0" err="1"/>
              <a:t>globus</a:t>
            </a:r>
            <a:r>
              <a:rPr lang="en-US" sz="2000" dirty="0"/>
              <a:t> </a:t>
            </a:r>
            <a:r>
              <a:rPr lang="en-US" sz="2000" dirty="0" err="1"/>
              <a:t>pallidus</a:t>
            </a:r>
            <a:r>
              <a:rPr lang="en-US" sz="2000" dirty="0"/>
              <a:t>).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5027" y="423585"/>
            <a:ext cx="432173" cy="845104"/>
            <a:chOff x="44165" y="1969477"/>
            <a:chExt cx="432173" cy="845104"/>
          </a:xfrm>
        </p:grpSpPr>
        <p:sp>
          <p:nvSpPr>
            <p:cNvPr id="10" name="Triangle 9"/>
            <p:cNvSpPr/>
            <p:nvPr/>
          </p:nvSpPr>
          <p:spPr>
            <a:xfrm flipV="1">
              <a:off x="44165" y="1969477"/>
              <a:ext cx="432173" cy="636060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 flipV="1">
              <a:off x="182884" y="2661664"/>
              <a:ext cx="152917" cy="1529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535012" y="2476422"/>
            <a:ext cx="7023100" cy="3695700"/>
            <a:chOff x="1535012" y="2476422"/>
            <a:chExt cx="7023100" cy="3695700"/>
          </a:xfrm>
        </p:grpSpPr>
        <p:grpSp>
          <p:nvGrpSpPr>
            <p:cNvPr id="18" name="Group 17"/>
            <p:cNvGrpSpPr/>
            <p:nvPr/>
          </p:nvGrpSpPr>
          <p:grpSpPr>
            <a:xfrm>
              <a:off x="1535012" y="2476422"/>
              <a:ext cx="7023100" cy="3695700"/>
              <a:chOff x="1535012" y="2476422"/>
              <a:chExt cx="7023100" cy="3695700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1535012" y="2476422"/>
                <a:ext cx="7023100" cy="3695700"/>
                <a:chOff x="1535012" y="2476422"/>
                <a:chExt cx="7023100" cy="3695700"/>
              </a:xfrm>
            </p:grpSpPr>
            <p:grpSp>
              <p:nvGrpSpPr>
                <p:cNvPr id="13" name="Group 12"/>
                <p:cNvGrpSpPr/>
                <p:nvPr/>
              </p:nvGrpSpPr>
              <p:grpSpPr>
                <a:xfrm>
                  <a:off x="1535012" y="2476422"/>
                  <a:ext cx="7023100" cy="3695700"/>
                  <a:chOff x="1535012" y="2476422"/>
                  <a:chExt cx="7023100" cy="3695700"/>
                </a:xfrm>
              </p:grpSpPr>
              <p:pic>
                <p:nvPicPr>
                  <p:cNvPr id="5" name="Picture 4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535012" y="2476422"/>
                    <a:ext cx="7023100" cy="3695700"/>
                  </a:xfrm>
                  <a:prstGeom prst="rect">
                    <a:avLst/>
                  </a:prstGeom>
                </p:spPr>
              </p:pic>
              <p:sp>
                <p:nvSpPr>
                  <p:cNvPr id="6" name="Rectangle 5"/>
                  <p:cNvSpPr/>
                  <p:nvPr/>
                </p:nvSpPr>
                <p:spPr>
                  <a:xfrm>
                    <a:off x="4872943" y="2581154"/>
                    <a:ext cx="2372810" cy="30094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4" name="Rectangle 13"/>
                <p:cNvSpPr/>
                <p:nvPr/>
              </p:nvSpPr>
              <p:spPr>
                <a:xfrm>
                  <a:off x="4319288" y="5208608"/>
                  <a:ext cx="2266707" cy="44176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5602147" y="5474825"/>
                  <a:ext cx="1537503" cy="58122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7" name="Rectangle 16"/>
              <p:cNvSpPr/>
              <p:nvPr/>
            </p:nvSpPr>
            <p:spPr>
              <a:xfrm>
                <a:off x="6105646" y="5021203"/>
                <a:ext cx="960698" cy="8840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4892720" y="4847580"/>
              <a:ext cx="95970" cy="8840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5466425" y="5851739"/>
            <a:ext cx="1562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Direct pathway is excited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104243" y="5865522"/>
            <a:ext cx="1562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Indirect pathway is inhibited</a:t>
            </a:r>
          </a:p>
        </p:txBody>
      </p:sp>
      <p:cxnSp>
        <p:nvCxnSpPr>
          <p:cNvPr id="24" name="Straight Arrow Connector 23"/>
          <p:cNvCxnSpPr>
            <a:endCxn id="21" idx="0"/>
          </p:cNvCxnSpPr>
          <p:nvPr/>
        </p:nvCxnSpPr>
        <p:spPr>
          <a:xfrm flipH="1">
            <a:off x="6247716" y="5088543"/>
            <a:ext cx="331526" cy="7631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7789078" y="5592499"/>
            <a:ext cx="119605" cy="3097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57200" y="3738624"/>
            <a:ext cx="27489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Release of </a:t>
            </a:r>
            <a:r>
              <a:rPr lang="en-US" sz="16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dopamine </a:t>
            </a:r>
            <a:r>
              <a:rPr lang="en-US" sz="1600" u="sng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reinforces the desired movements </a:t>
            </a:r>
            <a:r>
              <a:rPr lang="en-US" sz="16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and </a:t>
            </a:r>
            <a:r>
              <a:rPr lang="en-US" sz="1600" u="sng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inhibits the unwanted movement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250066" y="5069740"/>
            <a:ext cx="258308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Parkinson syndrome</a:t>
            </a:r>
            <a:r>
              <a:rPr lang="en-US" sz="16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- </a:t>
            </a:r>
            <a:r>
              <a:rPr lang="en-US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not enough dopamine is released, which results in tremor, bradykinesia, rigid muscles, </a:t>
            </a:r>
            <a:r>
              <a:rPr lang="en-US" dirty="0" err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etc</a:t>
            </a:r>
            <a:endParaRPr lang="en-US" b="1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796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326" y="2548606"/>
            <a:ext cx="8229600" cy="1143000"/>
          </a:xfrm>
        </p:spPr>
        <p:txBody>
          <a:bodyPr/>
          <a:lstStyle/>
          <a:p>
            <a:pPr marL="457200" indent="-457200"/>
            <a:r>
              <a:rPr lang="en-GB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Limbic system</a:t>
            </a:r>
          </a:p>
        </p:txBody>
      </p:sp>
    </p:spTree>
    <p:extLst>
      <p:ext uri="{BB962C8B-B14F-4D97-AF65-F5344CB8AC3E}">
        <p14:creationId xmlns:p14="http://schemas.microsoft.com/office/powerpoint/2010/main" val="14359931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025" y="1824788"/>
            <a:ext cx="5162450" cy="37244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/>
            <a:r>
              <a:rPr lang="en-GB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Limbic system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A218A94-C739-1946-93E9-B3EE03E3C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267" y="1452361"/>
            <a:ext cx="4259480" cy="4708526"/>
          </a:xfrm>
        </p:spPr>
        <p:txBody>
          <a:bodyPr/>
          <a:lstStyle/>
          <a:p>
            <a:pPr>
              <a:buFont typeface="Wingdings" charset="2"/>
              <a:buChar char="Ø"/>
            </a:pPr>
            <a:r>
              <a:rPr lang="en-GB" sz="2000" dirty="0"/>
              <a:t> influences endocrine system and autonomic NS via </a:t>
            </a:r>
            <a:r>
              <a:rPr lang="en-GB" sz="2000" b="1" dirty="0"/>
              <a:t>hypothalamus</a:t>
            </a:r>
          </a:p>
          <a:p>
            <a:pPr>
              <a:buFont typeface="Wingdings" charset="2"/>
              <a:buChar char="Ø"/>
            </a:pPr>
            <a:r>
              <a:rPr lang="en-GB" sz="2000" dirty="0"/>
              <a:t> one of the oldest parts of the brain</a:t>
            </a:r>
            <a:endParaRPr lang="en-GB" sz="2000" b="1" u="sng" dirty="0">
              <a:solidFill>
                <a:srgbClr val="FF0000"/>
              </a:solidFill>
            </a:endParaRPr>
          </a:p>
          <a:p>
            <a:pPr marL="177800" indent="0">
              <a:buNone/>
            </a:pPr>
            <a:endParaRPr lang="en-GB" sz="600" dirty="0"/>
          </a:p>
          <a:p>
            <a:pPr marL="177800" indent="0">
              <a:buNone/>
            </a:pPr>
            <a:r>
              <a:rPr lang="en-GB" sz="2400" dirty="0">
                <a:solidFill>
                  <a:schemeClr val="tx1"/>
                </a:solidFill>
              </a:rPr>
              <a:t>Function: </a:t>
            </a:r>
            <a:r>
              <a:rPr lang="en-GB" sz="2400" b="1" dirty="0">
                <a:solidFill>
                  <a:schemeClr val="tx1"/>
                </a:solidFill>
              </a:rPr>
              <a:t>instinctive</a:t>
            </a:r>
            <a:r>
              <a:rPr lang="en-GB" sz="2400" dirty="0">
                <a:solidFill>
                  <a:schemeClr val="tx1"/>
                </a:solidFill>
              </a:rPr>
              <a:t> and </a:t>
            </a:r>
            <a:r>
              <a:rPr lang="en-GB" sz="2400" b="1" dirty="0">
                <a:solidFill>
                  <a:schemeClr val="tx1"/>
                </a:solidFill>
              </a:rPr>
              <a:t>emotional</a:t>
            </a:r>
            <a:r>
              <a:rPr lang="en-GB" sz="2400" dirty="0">
                <a:solidFill>
                  <a:schemeClr val="tx1"/>
                </a:solidFill>
              </a:rPr>
              <a:t> aspects of behaviour, </a:t>
            </a:r>
            <a:r>
              <a:rPr lang="en-GB" sz="2400" b="1" dirty="0">
                <a:solidFill>
                  <a:schemeClr val="tx1"/>
                </a:solidFill>
              </a:rPr>
              <a:t>memory</a:t>
            </a:r>
          </a:p>
          <a:p>
            <a:pPr marL="177800" indent="0">
              <a:buNone/>
            </a:pPr>
            <a:endParaRPr lang="en-GB" sz="500" b="1" dirty="0">
              <a:solidFill>
                <a:schemeClr val="tx1"/>
              </a:solidFill>
            </a:endParaRPr>
          </a:p>
          <a:p>
            <a:r>
              <a:rPr lang="en-GB" sz="1800" dirty="0"/>
              <a:t>Behaviour during satiety, hunger</a:t>
            </a:r>
          </a:p>
          <a:p>
            <a:r>
              <a:rPr lang="en-GB" sz="1800" dirty="0"/>
              <a:t>Short-term memory</a:t>
            </a:r>
          </a:p>
          <a:p>
            <a:r>
              <a:rPr lang="en-GB" sz="1800" dirty="0"/>
              <a:t>Sexual arousal</a:t>
            </a:r>
          </a:p>
          <a:p>
            <a:r>
              <a:rPr lang="en-GB" sz="1800" dirty="0"/>
              <a:t>Maternal instincts</a:t>
            </a:r>
          </a:p>
          <a:p>
            <a:r>
              <a:rPr lang="en-GB" sz="1800" dirty="0"/>
              <a:t>Emotional response</a:t>
            </a:r>
          </a:p>
          <a:p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4534727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025" y="1824788"/>
            <a:ext cx="5162450" cy="37244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pPr marL="457200" indent="-457200"/>
            <a:r>
              <a:rPr lang="en-GB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Limbic system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A218A94-C739-1946-93E9-B3EE03E3C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6570" y="1417638"/>
            <a:ext cx="4038599" cy="4708526"/>
          </a:xfrm>
        </p:spPr>
        <p:txBody>
          <a:bodyPr/>
          <a:lstStyle/>
          <a:p>
            <a:pPr marL="177800" indent="0" algn="ctr">
              <a:buNone/>
            </a:pPr>
            <a:r>
              <a:rPr lang="en-GB" sz="1800" u="sng" dirty="0"/>
              <a:t>Cortical structures</a:t>
            </a:r>
          </a:p>
          <a:p>
            <a:r>
              <a:rPr lang="en-GB" sz="1800" b="1" dirty="0"/>
              <a:t>Hippocampus</a:t>
            </a:r>
            <a:r>
              <a:rPr lang="en-GB" sz="1800" dirty="0"/>
              <a:t>- </a:t>
            </a:r>
            <a:r>
              <a:rPr lang="en-GB" sz="1600" dirty="0"/>
              <a:t>long-term memory</a:t>
            </a:r>
            <a:endParaRPr lang="en-GB" sz="1800" b="1" dirty="0"/>
          </a:p>
          <a:p>
            <a:r>
              <a:rPr lang="en-GB" sz="1800" b="1" dirty="0"/>
              <a:t>Cingulate </a:t>
            </a:r>
            <a:r>
              <a:rPr lang="en-GB" sz="1800" b="1" dirty="0" err="1"/>
              <a:t>gyrus</a:t>
            </a:r>
            <a:r>
              <a:rPr lang="en-GB" sz="1800" dirty="0"/>
              <a:t>- </a:t>
            </a:r>
            <a:r>
              <a:rPr lang="en-GB" sz="1600" dirty="0"/>
              <a:t>neuropathic pain, nociception</a:t>
            </a:r>
            <a:endParaRPr lang="en-GB" sz="1600" b="1" dirty="0"/>
          </a:p>
          <a:p>
            <a:r>
              <a:rPr lang="en-GB" sz="1800" b="1" dirty="0" err="1"/>
              <a:t>Parahippocampal</a:t>
            </a:r>
            <a:r>
              <a:rPr lang="en-GB" sz="1800" b="1" dirty="0"/>
              <a:t> </a:t>
            </a:r>
            <a:r>
              <a:rPr lang="en-GB" sz="1800" b="1" dirty="0" err="1"/>
              <a:t>gyrus</a:t>
            </a:r>
            <a:endParaRPr lang="en-GB" sz="1800" b="1" dirty="0"/>
          </a:p>
          <a:p>
            <a:r>
              <a:rPr lang="en-GB" sz="1800" b="1" dirty="0"/>
              <a:t>Fornix</a:t>
            </a:r>
          </a:p>
          <a:p>
            <a:pPr marL="177800" indent="0" algn="ctr">
              <a:buNone/>
            </a:pPr>
            <a:r>
              <a:rPr lang="en-GB" sz="1800" u="sng" dirty="0"/>
              <a:t>Subcortical structures </a:t>
            </a:r>
          </a:p>
          <a:p>
            <a:r>
              <a:rPr lang="en-GB" sz="1800" b="1" dirty="0"/>
              <a:t>Amygdala</a:t>
            </a:r>
            <a:r>
              <a:rPr lang="en-GB" sz="1800" dirty="0"/>
              <a:t>- </a:t>
            </a:r>
            <a:r>
              <a:rPr lang="en-GB" sz="1600" dirty="0"/>
              <a:t>emotional, anxiety responses</a:t>
            </a:r>
          </a:p>
          <a:p>
            <a:r>
              <a:rPr lang="en-GB" sz="1800" b="1" dirty="0" err="1"/>
              <a:t>Nucelus</a:t>
            </a:r>
            <a:r>
              <a:rPr lang="en-GB" sz="1800" b="1" dirty="0"/>
              <a:t> </a:t>
            </a:r>
            <a:r>
              <a:rPr lang="en-GB" sz="1800" b="1" dirty="0" err="1"/>
              <a:t>accumbens</a:t>
            </a:r>
            <a:r>
              <a:rPr lang="en-GB" sz="1800" dirty="0"/>
              <a:t>- </a:t>
            </a:r>
            <a:r>
              <a:rPr lang="en-GB" sz="1600" dirty="0"/>
              <a:t>desires, cravings, addiction</a:t>
            </a:r>
            <a:endParaRPr lang="en-GB" sz="1600" b="1" dirty="0"/>
          </a:p>
          <a:p>
            <a:r>
              <a:rPr lang="en-GB" sz="1800" b="1" dirty="0"/>
              <a:t>Hypothalamus</a:t>
            </a:r>
            <a:r>
              <a:rPr lang="en-GB" sz="1800" dirty="0"/>
              <a:t>- </a:t>
            </a:r>
            <a:r>
              <a:rPr lang="en-GB" sz="1600" dirty="0"/>
              <a:t>output of limbic system</a:t>
            </a:r>
          </a:p>
          <a:p>
            <a:r>
              <a:rPr lang="en-GB" sz="1800" b="1" dirty="0"/>
              <a:t>Olfactory bulb- </a:t>
            </a:r>
            <a:r>
              <a:rPr lang="en-GB" sz="1600" dirty="0"/>
              <a:t>smell, its relation to memory</a:t>
            </a:r>
          </a:p>
          <a:p>
            <a:pPr marL="177800" indent="0">
              <a:buNone/>
            </a:pP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2757707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/>
            <a:r>
              <a:rPr lang="en-GB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Limbic system anatomy</a:t>
            </a:r>
          </a:p>
        </p:txBody>
      </p:sp>
      <p:grpSp>
        <p:nvGrpSpPr>
          <p:cNvPr id="79" name="Group 78"/>
          <p:cNvGrpSpPr/>
          <p:nvPr/>
        </p:nvGrpSpPr>
        <p:grpSpPr>
          <a:xfrm>
            <a:off x="609607" y="1407168"/>
            <a:ext cx="7725769" cy="5450832"/>
            <a:chOff x="1973177" y="1407168"/>
            <a:chExt cx="7725769" cy="5450832"/>
          </a:xfrm>
        </p:grpSpPr>
        <p:sp>
          <p:nvSpPr>
            <p:cNvPr id="14" name="Rectangle 13"/>
            <p:cNvSpPr/>
            <p:nvPr/>
          </p:nvSpPr>
          <p:spPr>
            <a:xfrm>
              <a:off x="8169442" y="3625515"/>
              <a:ext cx="667750" cy="5314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738307" y="4717423"/>
              <a:ext cx="1405693" cy="387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169441" y="2185475"/>
              <a:ext cx="757245" cy="7926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520995" y="2065073"/>
              <a:ext cx="1075194" cy="5236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7" name="Group 66"/>
            <p:cNvGrpSpPr/>
            <p:nvPr/>
          </p:nvGrpSpPr>
          <p:grpSpPr>
            <a:xfrm>
              <a:off x="2261689" y="1407168"/>
              <a:ext cx="7437257" cy="5450832"/>
              <a:chOff x="1668132" y="1417637"/>
              <a:chExt cx="7437257" cy="5450832"/>
            </a:xfrm>
          </p:grpSpPr>
          <p:grpSp>
            <p:nvGrpSpPr>
              <p:cNvPr id="64" name="Group 63"/>
              <p:cNvGrpSpPr/>
              <p:nvPr/>
            </p:nvGrpSpPr>
            <p:grpSpPr>
              <a:xfrm>
                <a:off x="1668132" y="1417637"/>
                <a:ext cx="7397475" cy="5450832"/>
                <a:chOff x="1668132" y="1417637"/>
                <a:chExt cx="7397475" cy="5450832"/>
              </a:xfrm>
            </p:grpSpPr>
            <p:grpSp>
              <p:nvGrpSpPr>
                <p:cNvPr id="62" name="Group 61"/>
                <p:cNvGrpSpPr/>
                <p:nvPr/>
              </p:nvGrpSpPr>
              <p:grpSpPr>
                <a:xfrm>
                  <a:off x="1668132" y="1417637"/>
                  <a:ext cx="7397475" cy="5450832"/>
                  <a:chOff x="1668132" y="1417637"/>
                  <a:chExt cx="7397475" cy="5450832"/>
                </a:xfrm>
              </p:grpSpPr>
              <p:grpSp>
                <p:nvGrpSpPr>
                  <p:cNvPr id="60" name="Group 59"/>
                  <p:cNvGrpSpPr/>
                  <p:nvPr/>
                </p:nvGrpSpPr>
                <p:grpSpPr>
                  <a:xfrm>
                    <a:off x="1668132" y="1417637"/>
                    <a:ext cx="7397475" cy="5450832"/>
                    <a:chOff x="1668132" y="1417637"/>
                    <a:chExt cx="7397475" cy="5450832"/>
                  </a:xfrm>
                </p:grpSpPr>
                <p:pic>
                  <p:nvPicPr>
                    <p:cNvPr id="19" name="Picture 18"/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2476499" y="1417637"/>
                      <a:ext cx="6450187" cy="5399728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59" name="Group 58"/>
                    <p:cNvGrpSpPr/>
                    <p:nvPr/>
                  </p:nvGrpSpPr>
                  <p:grpSpPr>
                    <a:xfrm>
                      <a:off x="1668132" y="2974028"/>
                      <a:ext cx="7397475" cy="3894441"/>
                      <a:chOff x="1668132" y="2974028"/>
                      <a:chExt cx="7397475" cy="3894441"/>
                    </a:xfrm>
                  </p:grpSpPr>
                  <p:grpSp>
                    <p:nvGrpSpPr>
                      <p:cNvPr id="57" name="Group 56"/>
                      <p:cNvGrpSpPr/>
                      <p:nvPr/>
                    </p:nvGrpSpPr>
                    <p:grpSpPr>
                      <a:xfrm>
                        <a:off x="1668132" y="2974028"/>
                        <a:ext cx="7397475" cy="3894441"/>
                        <a:chOff x="1668132" y="2974028"/>
                        <a:chExt cx="7397475" cy="3894441"/>
                      </a:xfrm>
                    </p:grpSpPr>
                    <p:grpSp>
                      <p:nvGrpSpPr>
                        <p:cNvPr id="55" name="Group 54"/>
                        <p:cNvGrpSpPr/>
                        <p:nvPr/>
                      </p:nvGrpSpPr>
                      <p:grpSpPr>
                        <a:xfrm>
                          <a:off x="1668132" y="2974028"/>
                          <a:ext cx="7397475" cy="3894441"/>
                          <a:chOff x="1668132" y="2974028"/>
                          <a:chExt cx="7397475" cy="3894441"/>
                        </a:xfrm>
                      </p:grpSpPr>
                      <p:grpSp>
                        <p:nvGrpSpPr>
                          <p:cNvPr id="52" name="Group 51"/>
                          <p:cNvGrpSpPr/>
                          <p:nvPr/>
                        </p:nvGrpSpPr>
                        <p:grpSpPr>
                          <a:xfrm>
                            <a:off x="1668132" y="2974028"/>
                            <a:ext cx="7397475" cy="3894441"/>
                            <a:chOff x="1668132" y="2974028"/>
                            <a:chExt cx="7397475" cy="3894441"/>
                          </a:xfrm>
                        </p:grpSpPr>
                        <p:grpSp>
                          <p:nvGrpSpPr>
                            <p:cNvPr id="50" name="Group 49"/>
                            <p:cNvGrpSpPr/>
                            <p:nvPr/>
                          </p:nvGrpSpPr>
                          <p:grpSpPr>
                            <a:xfrm>
                              <a:off x="1668132" y="2974028"/>
                              <a:ext cx="4931431" cy="3894441"/>
                              <a:chOff x="1668132" y="2974028"/>
                              <a:chExt cx="4931431" cy="3894441"/>
                            </a:xfrm>
                          </p:grpSpPr>
                          <p:grpSp>
                            <p:nvGrpSpPr>
                              <p:cNvPr id="48" name="Group 47"/>
                              <p:cNvGrpSpPr/>
                              <p:nvPr/>
                            </p:nvGrpSpPr>
                            <p:grpSpPr>
                              <a:xfrm>
                                <a:off x="1668132" y="4516298"/>
                                <a:ext cx="4931431" cy="2352171"/>
                                <a:chOff x="1668132" y="4516298"/>
                                <a:chExt cx="4931431" cy="2352171"/>
                              </a:xfrm>
                            </p:grpSpPr>
                            <p:grpSp>
                              <p:nvGrpSpPr>
                                <p:cNvPr id="46" name="Group 45"/>
                                <p:cNvGrpSpPr/>
                                <p:nvPr/>
                              </p:nvGrpSpPr>
                              <p:grpSpPr>
                                <a:xfrm>
                                  <a:off x="1668132" y="4516298"/>
                                  <a:ext cx="4931431" cy="2352171"/>
                                  <a:chOff x="1668132" y="4516298"/>
                                  <a:chExt cx="4931431" cy="2352171"/>
                                </a:xfrm>
                              </p:grpSpPr>
                              <p:grpSp>
                                <p:nvGrpSpPr>
                                  <p:cNvPr id="43" name="Group 42"/>
                                  <p:cNvGrpSpPr/>
                                  <p:nvPr/>
                                </p:nvGrpSpPr>
                                <p:grpSpPr>
                                  <a:xfrm>
                                    <a:off x="2411585" y="5542548"/>
                                    <a:ext cx="4187978" cy="1325921"/>
                                    <a:chOff x="2411585" y="5542548"/>
                                    <a:chExt cx="4187978" cy="1325921"/>
                                  </a:xfrm>
                                </p:grpSpPr>
                                <p:grpSp>
                                  <p:nvGrpSpPr>
                                    <p:cNvPr id="41" name="Group 40"/>
                                    <p:cNvGrpSpPr/>
                                    <p:nvPr/>
                                  </p:nvGrpSpPr>
                                  <p:grpSpPr>
                                    <a:xfrm>
                                      <a:off x="2411585" y="5542548"/>
                                      <a:ext cx="4187978" cy="1325921"/>
                                      <a:chOff x="2411585" y="5542548"/>
                                      <a:chExt cx="4187978" cy="1325921"/>
                                    </a:xfrm>
                                  </p:grpSpPr>
                                  <p:grpSp>
                                    <p:nvGrpSpPr>
                                      <p:cNvPr id="39" name="Group 38"/>
                                      <p:cNvGrpSpPr/>
                                      <p:nvPr/>
                                    </p:nvGrpSpPr>
                                    <p:grpSpPr>
                                      <a:xfrm>
                                        <a:off x="2411585" y="5729969"/>
                                        <a:ext cx="4187978" cy="1138500"/>
                                        <a:chOff x="2411585" y="5729969"/>
                                        <a:chExt cx="4187978" cy="1138500"/>
                                      </a:xfrm>
                                    </p:grpSpPr>
                                    <p:sp>
                                      <p:nvSpPr>
                                        <p:cNvPr id="36" name="Rectangle 35"/>
                                        <p:cNvSpPr/>
                                        <p:nvPr/>
                                      </p:nvSpPr>
                                      <p:spPr>
                                        <a:xfrm>
                                          <a:off x="2411585" y="5775158"/>
                                          <a:ext cx="1616734" cy="1093311"/>
                                        </a:xfrm>
                                        <a:prstGeom prst="rect">
                                          <a:avLst/>
                                        </a:prstGeom>
                                        <a:solidFill>
                                          <a:schemeClr val="bg1"/>
                                        </a:solidFill>
                                        <a:ln>
                                          <a:noFill/>
                                        </a:ln>
                                      </p:spPr>
                                      <p:style>
                                        <a:lnRef idx="2">
                                          <a:schemeClr val="accent1">
                                            <a:shade val="50000"/>
                                          </a:schemeClr>
                                        </a:lnRef>
                                        <a:fillRef idx="1">
                                          <a:schemeClr val="accent1"/>
                                        </a:fillRef>
                                        <a:effectRef idx="0">
                                          <a:schemeClr val="accent1"/>
                                        </a:effectRef>
                                        <a:fontRef idx="minor">
                                          <a:schemeClr val="lt1"/>
                                        </a:fontRef>
                                      </p:style>
                                      <p:txBody>
                                        <a:bodyPr rtlCol="0" anchor="ctr"/>
                                        <a:lstStyle/>
                                        <a:p>
                                          <a:pPr algn="ctr"/>
                                          <a:endParaRPr lang="en-US"/>
                                        </a:p>
                                      </p:txBody>
                                    </p:sp>
                                    <p:sp>
                                      <p:nvSpPr>
                                        <p:cNvPr id="37" name="Rectangle 36"/>
                                        <p:cNvSpPr/>
                                        <p:nvPr/>
                                      </p:nvSpPr>
                                      <p:spPr>
                                        <a:xfrm>
                                          <a:off x="3437266" y="5729969"/>
                                          <a:ext cx="1616734" cy="1093311"/>
                                        </a:xfrm>
                                        <a:prstGeom prst="rect">
                                          <a:avLst/>
                                        </a:prstGeom>
                                        <a:solidFill>
                                          <a:schemeClr val="bg1"/>
                                        </a:solidFill>
                                        <a:ln>
                                          <a:noFill/>
                                        </a:ln>
                                      </p:spPr>
                                      <p:style>
                                        <a:lnRef idx="2">
                                          <a:schemeClr val="accent1">
                                            <a:shade val="50000"/>
                                          </a:schemeClr>
                                        </a:lnRef>
                                        <a:fillRef idx="1">
                                          <a:schemeClr val="accent1"/>
                                        </a:fillRef>
                                        <a:effectRef idx="0">
                                          <a:schemeClr val="accent1"/>
                                        </a:effectRef>
                                        <a:fontRef idx="minor">
                                          <a:schemeClr val="lt1"/>
                                        </a:fontRef>
                                      </p:style>
                                      <p:txBody>
                                        <a:bodyPr rtlCol="0" anchor="ctr"/>
                                        <a:lstStyle/>
                                        <a:p>
                                          <a:pPr algn="ctr"/>
                                          <a:endParaRPr lang="en-US"/>
                                        </a:p>
                                      </p:txBody>
                                    </p:sp>
                                    <p:sp>
                                      <p:nvSpPr>
                                        <p:cNvPr id="38" name="Rectangle 37"/>
                                        <p:cNvSpPr/>
                                        <p:nvPr/>
                                      </p:nvSpPr>
                                      <p:spPr>
                                        <a:xfrm>
                                          <a:off x="4982829" y="6273131"/>
                                          <a:ext cx="1616734" cy="533568"/>
                                        </a:xfrm>
                                        <a:prstGeom prst="rect">
                                          <a:avLst/>
                                        </a:prstGeom>
                                        <a:solidFill>
                                          <a:schemeClr val="bg1"/>
                                        </a:solidFill>
                                        <a:ln>
                                          <a:noFill/>
                                        </a:ln>
                                      </p:spPr>
                                      <p:style>
                                        <a:lnRef idx="2">
                                          <a:schemeClr val="accent1">
                                            <a:shade val="50000"/>
                                          </a:schemeClr>
                                        </a:lnRef>
                                        <a:fillRef idx="1">
                                          <a:schemeClr val="accent1"/>
                                        </a:fillRef>
                                        <a:effectRef idx="0">
                                          <a:schemeClr val="accent1"/>
                                        </a:effectRef>
                                        <a:fontRef idx="minor">
                                          <a:schemeClr val="lt1"/>
                                        </a:fontRef>
                                      </p:style>
                                      <p:txBody>
                                        <a:bodyPr rtlCol="0" anchor="ctr"/>
                                        <a:lstStyle/>
                                        <a:p>
                                          <a:pPr algn="ctr"/>
                                          <a:endParaRPr lang="en-US"/>
                                        </a:p>
                                      </p:txBody>
                                    </p:sp>
                                  </p:grpSp>
                                  <p:sp>
                                    <p:nvSpPr>
                                      <p:cNvPr id="40" name="Rectangle 39"/>
                                      <p:cNvSpPr/>
                                      <p:nvPr/>
                                    </p:nvSpPr>
                                    <p:spPr>
                                      <a:xfrm>
                                        <a:off x="3878302" y="5542548"/>
                                        <a:ext cx="1095760" cy="1072370"/>
                                      </a:xfrm>
                                      <a:prstGeom prst="rect">
                                        <a:avLst/>
                                      </a:prstGeom>
                                      <a:solidFill>
                                        <a:schemeClr val="bg1"/>
                                      </a:solidFill>
                                      <a:ln>
                                        <a:noFill/>
                                      </a:ln>
                                    </p:spPr>
                                    <p:style>
                                      <a:lnRef idx="2">
                                        <a:schemeClr val="accent1">
                                          <a:shade val="50000"/>
                                        </a:schemeClr>
                                      </a:lnRef>
                                      <a:fillRef idx="1">
                                        <a:schemeClr val="accent1"/>
                                      </a:fillRef>
                                      <a:effectRef idx="0">
                                        <a:schemeClr val="accent1"/>
                                      </a:effectRef>
                                      <a:fontRef idx="minor">
                                        <a:schemeClr val="lt1"/>
                                      </a:fontRef>
                                    </p:style>
                                    <p:txBody>
                                      <a:bodyPr rtlCol="0" anchor="ctr"/>
                                      <a:lstStyle/>
                                      <a:p>
                                        <a:pPr algn="ctr"/>
                                        <a:endParaRPr lang="en-US"/>
                                      </a:p>
                                    </p:txBody>
                                  </p:sp>
                                </p:grpSp>
                                <p:sp>
                                  <p:nvSpPr>
                                    <p:cNvPr id="42" name="Rectangle 41"/>
                                    <p:cNvSpPr/>
                                    <p:nvPr/>
                                  </p:nvSpPr>
                                  <p:spPr>
                                    <a:xfrm>
                                      <a:off x="4657016" y="6078733"/>
                                      <a:ext cx="1503694" cy="318921"/>
                                    </a:xfrm>
                                    <a:prstGeom prst="rect">
                                      <a:avLst/>
                                    </a:prstGeom>
                                    <a:solidFill>
                                      <a:schemeClr val="bg1"/>
                                    </a:solidFill>
                                    <a:ln>
                                      <a:noFill/>
                                    </a:ln>
                                  </p:spPr>
                                  <p:style>
                                    <a:lnRef idx="2">
                                      <a:schemeClr val="accent1">
                                        <a:shade val="50000"/>
                                      </a:schemeClr>
                                    </a:lnRef>
                                    <a:fillRef idx="1">
                                      <a:schemeClr val="accent1"/>
                                    </a:fillRef>
                                    <a:effectRef idx="0">
                                      <a:schemeClr val="accent1"/>
                                    </a:effectRef>
                                    <a:fontRef idx="minor">
                                      <a:schemeClr val="lt1"/>
                                    </a:fontRef>
                                  </p:style>
                                  <p:txBody>
                                    <a:bodyPr rtlCol="0" anchor="ctr"/>
                                    <a:lstStyle/>
                                    <a:p>
                                      <a:pPr algn="ctr"/>
                                      <a:endParaRPr lang="en-US"/>
                                    </a:p>
                                  </p:txBody>
                                </p:sp>
                              </p:grpSp>
                              <p:sp>
                                <p:nvSpPr>
                                  <p:cNvPr id="44" name="Rectangle 43"/>
                                  <p:cNvSpPr/>
                                  <p:nvPr/>
                                </p:nvSpPr>
                                <p:spPr>
                                  <a:xfrm>
                                    <a:off x="1668132" y="4516298"/>
                                    <a:ext cx="1616734" cy="687360"/>
                                  </a:xfrm>
                                  <a:prstGeom prst="rect">
                                    <a:avLst/>
                                  </a:prstGeom>
                                  <a:solidFill>
                                    <a:schemeClr val="bg1"/>
                                  </a:solidFill>
                                  <a:ln>
                                    <a:noFill/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tlCol="0" anchor="ctr"/>
                                  <a:lstStyle/>
                                  <a:p>
                                    <a:pPr algn="ctr"/>
                                    <a:endParaRPr lang="en-US"/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47" name="Rectangle 46"/>
                                <p:cNvSpPr/>
                                <p:nvPr/>
                              </p:nvSpPr>
                              <p:spPr>
                                <a:xfrm flipV="1">
                                  <a:off x="2018048" y="4660824"/>
                                  <a:ext cx="1616734" cy="455216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bg1"/>
                                </a:solidFill>
                                <a:ln>
                                  <a:noFill/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en-US"/>
                                </a:p>
                              </p:txBody>
                            </p:sp>
                          </p:grpSp>
                          <p:sp>
                            <p:nvSpPr>
                              <p:cNvPr id="49" name="Rectangle 48"/>
                              <p:cNvSpPr/>
                              <p:nvPr/>
                            </p:nvSpPr>
                            <p:spPr>
                              <a:xfrm>
                                <a:off x="2126488" y="2974028"/>
                                <a:ext cx="851237" cy="687360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/>
                              </a:solidFill>
                              <a:ln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/>
                              </a:p>
                            </p:txBody>
                          </p:sp>
                        </p:grpSp>
                        <p:sp>
                          <p:nvSpPr>
                            <p:cNvPr id="51" name="Rectangle 50"/>
                            <p:cNvSpPr/>
                            <p:nvPr/>
                          </p:nvSpPr>
                          <p:spPr>
                            <a:xfrm>
                              <a:off x="7448873" y="5579507"/>
                              <a:ext cx="1616734" cy="1093311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/>
                            </a:p>
                          </p:txBody>
                        </p:sp>
                      </p:grpSp>
                      <p:sp>
                        <p:nvSpPr>
                          <p:cNvPr id="53" name="Rectangle 52"/>
                          <p:cNvSpPr/>
                          <p:nvPr/>
                        </p:nvSpPr>
                        <p:spPr>
                          <a:xfrm>
                            <a:off x="7584907" y="4701754"/>
                            <a:ext cx="873281" cy="1093311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54" name="Rectangle 53"/>
                          <p:cNvSpPr/>
                          <p:nvPr/>
                        </p:nvSpPr>
                        <p:spPr>
                          <a:xfrm>
                            <a:off x="7741690" y="4435092"/>
                            <a:ext cx="1095502" cy="1093311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56" name="Rectangle 55"/>
                        <p:cNvSpPr/>
                        <p:nvPr/>
                      </p:nvSpPr>
                      <p:spPr>
                        <a:xfrm>
                          <a:off x="7981206" y="4200078"/>
                          <a:ext cx="705594" cy="1093311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sp>
                    <p:nvSpPr>
                      <p:cNvPr id="58" name="Rectangle 57"/>
                      <p:cNvSpPr/>
                      <p:nvPr/>
                    </p:nvSpPr>
                    <p:spPr>
                      <a:xfrm>
                        <a:off x="7941339" y="4277309"/>
                        <a:ext cx="960767" cy="57542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grpSp>
                <p:nvGrpSpPr>
                  <p:cNvPr id="23" name="Group 22"/>
                  <p:cNvGrpSpPr/>
                  <p:nvPr/>
                </p:nvGrpSpPr>
                <p:grpSpPr>
                  <a:xfrm>
                    <a:off x="2259185" y="1945820"/>
                    <a:ext cx="1205910" cy="1086138"/>
                    <a:chOff x="2259185" y="1945820"/>
                    <a:chExt cx="1205910" cy="1086138"/>
                  </a:xfrm>
                </p:grpSpPr>
                <p:sp>
                  <p:nvSpPr>
                    <p:cNvPr id="20" name="Rectangle 19"/>
                    <p:cNvSpPr/>
                    <p:nvPr/>
                  </p:nvSpPr>
                  <p:spPr>
                    <a:xfrm>
                      <a:off x="2259185" y="1945820"/>
                      <a:ext cx="1205910" cy="61481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" name="Rectangle 20"/>
                    <p:cNvSpPr/>
                    <p:nvPr/>
                  </p:nvSpPr>
                  <p:spPr>
                    <a:xfrm>
                      <a:off x="2411585" y="2133600"/>
                      <a:ext cx="652457" cy="89835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" name="Rectangle 21"/>
                    <p:cNvSpPr/>
                    <p:nvPr/>
                  </p:nvSpPr>
                  <p:spPr>
                    <a:xfrm>
                      <a:off x="2677025" y="2468563"/>
                      <a:ext cx="652457" cy="27463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5" name="Group 34"/>
                  <p:cNvGrpSpPr/>
                  <p:nvPr/>
                </p:nvGrpSpPr>
                <p:grpSpPr>
                  <a:xfrm>
                    <a:off x="6123955" y="1541441"/>
                    <a:ext cx="2811498" cy="1351716"/>
                    <a:chOff x="6123955" y="1541441"/>
                    <a:chExt cx="2811498" cy="1351716"/>
                  </a:xfrm>
                </p:grpSpPr>
                <p:grpSp>
                  <p:nvGrpSpPr>
                    <p:cNvPr id="31" name="Group 30"/>
                    <p:cNvGrpSpPr/>
                    <p:nvPr/>
                  </p:nvGrpSpPr>
                  <p:grpSpPr>
                    <a:xfrm>
                      <a:off x="6123955" y="1541441"/>
                      <a:ext cx="2666746" cy="1351716"/>
                      <a:chOff x="6123955" y="1541441"/>
                      <a:chExt cx="2666746" cy="1351716"/>
                    </a:xfrm>
                  </p:grpSpPr>
                  <p:grpSp>
                    <p:nvGrpSpPr>
                      <p:cNvPr id="26" name="Group 25"/>
                      <p:cNvGrpSpPr/>
                      <p:nvPr/>
                    </p:nvGrpSpPr>
                    <p:grpSpPr>
                      <a:xfrm>
                        <a:off x="6123955" y="1541441"/>
                        <a:ext cx="2530761" cy="523632"/>
                        <a:chOff x="6123955" y="1541441"/>
                        <a:chExt cx="2530761" cy="523632"/>
                      </a:xfrm>
                    </p:grpSpPr>
                    <p:sp>
                      <p:nvSpPr>
                        <p:cNvPr id="24" name="Rectangle 23"/>
                        <p:cNvSpPr/>
                        <p:nvPr/>
                      </p:nvSpPr>
                      <p:spPr>
                        <a:xfrm>
                          <a:off x="6123955" y="1541441"/>
                          <a:ext cx="2378361" cy="37123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5" name="Rectangle 24"/>
                        <p:cNvSpPr/>
                        <p:nvPr/>
                      </p:nvSpPr>
                      <p:spPr>
                        <a:xfrm>
                          <a:off x="6515098" y="1541441"/>
                          <a:ext cx="2139618" cy="52363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sp>
                    <p:nvSpPr>
                      <p:cNvPr id="28" name="Rectangle 27"/>
                      <p:cNvSpPr/>
                      <p:nvPr/>
                    </p:nvSpPr>
                    <p:spPr>
                      <a:xfrm>
                        <a:off x="7471119" y="1898030"/>
                        <a:ext cx="1319582" cy="52363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0" name="Rectangle 29"/>
                      <p:cNvSpPr/>
                      <p:nvPr/>
                    </p:nvSpPr>
                    <p:spPr>
                      <a:xfrm>
                        <a:off x="7918292" y="2369525"/>
                        <a:ext cx="677897" cy="52363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sp>
                  <p:nvSpPr>
                    <p:cNvPr id="32" name="Rectangle 31"/>
                    <p:cNvSpPr/>
                    <p:nvPr/>
                  </p:nvSpPr>
                  <p:spPr>
                    <a:xfrm>
                      <a:off x="7673221" y="2429799"/>
                      <a:ext cx="1109832" cy="20742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" name="Rectangle 32"/>
                    <p:cNvSpPr/>
                    <p:nvPr/>
                  </p:nvSpPr>
                  <p:spPr>
                    <a:xfrm>
                      <a:off x="7825621" y="2582199"/>
                      <a:ext cx="1109832" cy="20742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sp>
              <p:nvSpPr>
                <p:cNvPr id="63" name="Rectangle 62"/>
                <p:cNvSpPr/>
                <p:nvPr/>
              </p:nvSpPr>
              <p:spPr>
                <a:xfrm>
                  <a:off x="8319345" y="2045189"/>
                  <a:ext cx="684846" cy="109331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5" name="Rectangle 64"/>
              <p:cNvSpPr/>
              <p:nvPr/>
            </p:nvSpPr>
            <p:spPr>
              <a:xfrm>
                <a:off x="7488655" y="2152234"/>
                <a:ext cx="1616734" cy="3607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8" name="TextBox 67"/>
            <p:cNvSpPr txBox="1"/>
            <p:nvPr/>
          </p:nvSpPr>
          <p:spPr>
            <a:xfrm>
              <a:off x="1973177" y="3320535"/>
              <a:ext cx="17004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Column of fornix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261689" y="4453066"/>
              <a:ext cx="17004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rPr>
                <a:t>Mammillary body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4592920" y="5541180"/>
              <a:ext cx="10385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rPr>
                <a:t>Amygdala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950619" y="6021197"/>
              <a:ext cx="22759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err="1">
                  <a:latin typeface="Calibri" charset="0"/>
                  <a:ea typeface="Calibri" charset="0"/>
                  <a:cs typeface="Calibri" charset="0"/>
                </a:rPr>
                <a:t>Parahippocampal</a:t>
              </a:r>
              <a:r>
                <a:rPr lang="en-US" sz="1600" b="1" dirty="0">
                  <a:latin typeface="Calibri" charset="0"/>
                  <a:ea typeface="Calibri" charset="0"/>
                  <a:cs typeface="Calibri" charset="0"/>
                </a:rPr>
                <a:t> </a:t>
              </a:r>
              <a:r>
                <a:rPr lang="en-US" sz="1600" b="1" dirty="0" err="1">
                  <a:latin typeface="Calibri" charset="0"/>
                  <a:ea typeface="Calibri" charset="0"/>
                  <a:cs typeface="Calibri" charset="0"/>
                </a:rPr>
                <a:t>gyrus</a:t>
              </a:r>
              <a:endParaRPr lang="en-US" sz="1600" b="1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7998482" y="5974798"/>
              <a:ext cx="13857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rPr>
                <a:t>Hippocampus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8510347" y="4081355"/>
              <a:ext cx="9444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charset="0"/>
                  <a:ea typeface="Calibri" charset="0"/>
                  <a:cs typeface="Calibri" charset="0"/>
                </a:rPr>
                <a:t>Midbrain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7998482" y="5485939"/>
              <a:ext cx="9444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charset="0"/>
                  <a:ea typeface="Calibri" charset="0"/>
                  <a:cs typeface="Calibri" charset="0"/>
                </a:rPr>
                <a:t>Pons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3091466" y="1846324"/>
              <a:ext cx="11924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charset="0"/>
                  <a:ea typeface="Calibri" charset="0"/>
                  <a:cs typeface="Calibri" charset="0"/>
                </a:rPr>
                <a:t>Septum </a:t>
              </a:r>
              <a:r>
                <a:rPr lang="en-US" dirty="0" err="1">
                  <a:latin typeface="Calibri" charset="0"/>
                  <a:ea typeface="Calibri" charset="0"/>
                  <a:cs typeface="Calibri" charset="0"/>
                </a:rPr>
                <a:t>pellucidum</a:t>
              </a:r>
              <a:endParaRPr lang="en-US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384515" y="1653660"/>
              <a:ext cx="15218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rPr>
                <a:t>Cingulate </a:t>
              </a:r>
              <a:r>
                <a:rPr lang="en-US" sz="1600" b="1" dirty="0" err="1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rPr>
                <a:t>gyrus</a:t>
              </a:r>
              <a:endParaRPr lang="en-US" sz="16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981128" y="1949383"/>
              <a:ext cx="7970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rPr>
                <a:t>Fornix</a:t>
              </a:r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1211241" y="5744133"/>
            <a:ext cx="1700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Olfactory bulbs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642" y="6327176"/>
            <a:ext cx="4487443" cy="29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861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/>
            <a:r>
              <a:rPr lang="en-GB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Eye anatomy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370" y="1670350"/>
            <a:ext cx="4834767" cy="455432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42900" y="1670350"/>
            <a:ext cx="2445657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GB" sz="2000" dirty="0">
                <a:solidFill>
                  <a:srgbClr val="FF0000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Optic nerve (CN II)</a:t>
            </a:r>
          </a:p>
          <a:p>
            <a:pPr marL="342900" indent="-342900">
              <a:buFont typeface="Arial" charset="0"/>
              <a:buChar char="•"/>
            </a:pPr>
            <a:r>
              <a:rPr lang="en-GB" sz="2000" dirty="0" err="1">
                <a:solidFill>
                  <a:schemeClr val="tx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Opthalmic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 artery</a:t>
            </a:r>
          </a:p>
          <a:p>
            <a:pPr marL="342900" indent="-342900">
              <a:buFont typeface="Arial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Sympathetic </a:t>
            </a:r>
            <a:r>
              <a:rPr lang="en-GB" sz="2000" dirty="0" err="1">
                <a:solidFill>
                  <a:schemeClr val="tx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nn</a:t>
            </a:r>
            <a:endParaRPr lang="en-GB" sz="2000" dirty="0">
              <a:solidFill>
                <a:schemeClr val="tx1"/>
              </a:solidFill>
              <a:latin typeface="Calibri" panose="020F0502020204030204" pitchFamily="34" charset="0"/>
              <a:ea typeface="Didot" charset="0"/>
              <a:cs typeface="Calibri" panose="020F0502020204030204" pitchFamily="34" charset="0"/>
              <a:sym typeface="Calibri"/>
            </a:endParaRPr>
          </a:p>
          <a:p>
            <a:pPr marL="171450" indent="-171450">
              <a:buFont typeface="Arial" charset="0"/>
              <a:buChar char="•"/>
            </a:pPr>
            <a:endParaRPr lang="en-US" sz="1100" dirty="0"/>
          </a:p>
        </p:txBody>
      </p:sp>
      <p:sp>
        <p:nvSpPr>
          <p:cNvPr id="8" name="TextBox 7"/>
          <p:cNvSpPr txBox="1"/>
          <p:nvPr/>
        </p:nvSpPr>
        <p:spPr>
          <a:xfrm>
            <a:off x="6515847" y="1670350"/>
            <a:ext cx="2478315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GB" sz="2000" dirty="0">
                <a:solidFill>
                  <a:srgbClr val="FF0000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Oculomotor nerve (CN III)- </a:t>
            </a:r>
            <a:r>
              <a:rPr lang="en-GB" sz="2000" i="1" dirty="0">
                <a:solidFill>
                  <a:srgbClr val="FF0000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branches</a:t>
            </a:r>
          </a:p>
          <a:p>
            <a:pPr marL="342900" indent="-342900">
              <a:buFont typeface="Arial" charset="0"/>
              <a:buChar char="•"/>
            </a:pPr>
            <a:r>
              <a:rPr lang="en-GB" sz="2000" dirty="0">
                <a:solidFill>
                  <a:srgbClr val="FF0000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Trochlear nerve (CN IV)</a:t>
            </a:r>
          </a:p>
          <a:p>
            <a:pPr marL="342900" indent="-342900">
              <a:buFont typeface="Arial" charset="0"/>
              <a:buChar char="•"/>
            </a:pPr>
            <a:r>
              <a:rPr lang="en-GB" sz="2000" dirty="0">
                <a:solidFill>
                  <a:srgbClr val="FF0000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Ophthalmic nerve (CN V1) </a:t>
            </a:r>
            <a:r>
              <a:rPr lang="mr-IN" sz="2000" dirty="0">
                <a:solidFill>
                  <a:srgbClr val="FF0000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–</a:t>
            </a:r>
            <a:r>
              <a:rPr lang="en-GB" sz="2000" i="1" dirty="0">
                <a:solidFill>
                  <a:srgbClr val="FF0000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branches</a:t>
            </a:r>
            <a:endParaRPr lang="en-GB" sz="2000" dirty="0">
              <a:solidFill>
                <a:srgbClr val="FF0000"/>
              </a:solidFill>
              <a:latin typeface="Calibri" panose="020F0502020204030204" pitchFamily="34" charset="0"/>
              <a:ea typeface="Didot" charset="0"/>
              <a:cs typeface="Calibri" panose="020F0502020204030204" pitchFamily="34" charset="0"/>
              <a:sym typeface="Calibri"/>
            </a:endParaRPr>
          </a:p>
          <a:p>
            <a:pPr marL="342900" indent="-342900">
              <a:buFont typeface="Arial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Superior </a:t>
            </a:r>
            <a:r>
              <a:rPr lang="en-GB" sz="2000" dirty="0" err="1">
                <a:solidFill>
                  <a:schemeClr val="tx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ophtalmic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 vein</a:t>
            </a:r>
          </a:p>
          <a:p>
            <a:pPr marL="171450" indent="-171450">
              <a:buFont typeface="Arial" charset="0"/>
              <a:buChar char="•"/>
            </a:pPr>
            <a:endParaRPr lang="en-US" sz="1100" dirty="0"/>
          </a:p>
        </p:txBody>
      </p:sp>
      <p:sp>
        <p:nvSpPr>
          <p:cNvPr id="10" name="TextBox 9"/>
          <p:cNvSpPr txBox="1"/>
          <p:nvPr/>
        </p:nvSpPr>
        <p:spPr>
          <a:xfrm>
            <a:off x="6308270" y="4716955"/>
            <a:ext cx="2685892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GB" sz="2000" dirty="0">
                <a:solidFill>
                  <a:srgbClr val="FF0000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Maxillary nerve (CN V2)</a:t>
            </a:r>
          </a:p>
          <a:p>
            <a:pPr marL="342900" indent="-342900">
              <a:buFont typeface="Arial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Its zygomatic branch</a:t>
            </a:r>
          </a:p>
          <a:p>
            <a:pPr marL="342900" indent="-342900">
              <a:buFont typeface="Arial" charset="0"/>
              <a:buChar char="•"/>
            </a:pPr>
            <a:r>
              <a:rPr lang="en-GB" sz="2000" dirty="0" err="1">
                <a:solidFill>
                  <a:schemeClr val="tx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Infraorbital</a:t>
            </a: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 artery and vein</a:t>
            </a:r>
          </a:p>
          <a:p>
            <a:pPr marL="171450" indent="-171450">
              <a:buFont typeface="Arial" charset="0"/>
              <a:buChar char="•"/>
            </a:pPr>
            <a:endParaRPr lang="en-US" sz="1100" dirty="0"/>
          </a:p>
        </p:txBody>
      </p:sp>
      <p:sp>
        <p:nvSpPr>
          <p:cNvPr id="7" name="Rectangle 6"/>
          <p:cNvSpPr/>
          <p:nvPr/>
        </p:nvSpPr>
        <p:spPr>
          <a:xfrm>
            <a:off x="342900" y="1569830"/>
            <a:ext cx="2445657" cy="1124384"/>
          </a:xfrm>
          <a:prstGeom prst="rect">
            <a:avLst/>
          </a:prstGeom>
          <a:solidFill>
            <a:srgbClr val="3B47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608835" y="1700627"/>
            <a:ext cx="2385327" cy="2544801"/>
          </a:xfrm>
          <a:prstGeom prst="rect">
            <a:avLst/>
          </a:prstGeom>
          <a:solidFill>
            <a:srgbClr val="3B47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322027" y="4747233"/>
            <a:ext cx="2672135" cy="1577966"/>
          </a:xfrm>
          <a:prstGeom prst="rect">
            <a:avLst/>
          </a:prstGeom>
          <a:solidFill>
            <a:srgbClr val="3B47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788557" y="3455578"/>
            <a:ext cx="2518476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293067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Cranial nerves innervating meninges:</a:t>
            </a:r>
          </a:p>
          <a:p>
            <a:r>
              <a:rPr lang="en-US" sz="1800" b="1" dirty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V1, V2, V3, IX, X</a:t>
            </a:r>
          </a:p>
        </p:txBody>
      </p:sp>
    </p:spTree>
    <p:extLst>
      <p:ext uri="{BB962C8B-B14F-4D97-AF65-F5344CB8AC3E}">
        <p14:creationId xmlns:p14="http://schemas.microsoft.com/office/powerpoint/2010/main" val="509821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  <p:bldP spid="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/>
            <a:r>
              <a:rPr lang="en-GB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Limbic system function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77386" y="1417637"/>
            <a:ext cx="73094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Papez</a:t>
            </a:r>
            <a:r>
              <a:rPr lang="en-US" sz="16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Circuit</a:t>
            </a:r>
            <a:r>
              <a:rPr lang="en-US" sz="16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- </a:t>
            </a:r>
            <a:r>
              <a:rPr lang="en-US" sz="16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part of limbic system responsible for memory processing</a:t>
            </a:r>
            <a:endParaRPr lang="en-US" sz="16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1173979" y="2141316"/>
            <a:ext cx="7044048" cy="4469276"/>
            <a:chOff x="548945" y="1840375"/>
            <a:chExt cx="7044048" cy="4469276"/>
          </a:xfrm>
        </p:grpSpPr>
        <p:grpSp>
          <p:nvGrpSpPr>
            <p:cNvPr id="32" name="Group 31"/>
            <p:cNvGrpSpPr/>
            <p:nvPr/>
          </p:nvGrpSpPr>
          <p:grpSpPr>
            <a:xfrm>
              <a:off x="2963119" y="2122908"/>
              <a:ext cx="4629874" cy="4186743"/>
              <a:chOff x="2963119" y="2122908"/>
              <a:chExt cx="4629874" cy="4186743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2963119" y="2122908"/>
                <a:ext cx="4629874" cy="3203096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 rot="19975429">
                <a:off x="3188403" y="2180583"/>
                <a:ext cx="2858947" cy="4129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548945" y="1840375"/>
              <a:ext cx="6190992" cy="3485629"/>
              <a:chOff x="548945" y="1840375"/>
              <a:chExt cx="6190992" cy="3485629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3286356" y="1840375"/>
                <a:ext cx="1656881" cy="497711"/>
                <a:chOff x="3286356" y="1840375"/>
                <a:chExt cx="1656881" cy="497711"/>
              </a:xfrm>
            </p:grpSpPr>
            <p:sp>
              <p:nvSpPr>
                <p:cNvPr id="7" name="Rectangle 6"/>
                <p:cNvSpPr/>
                <p:nvPr/>
              </p:nvSpPr>
              <p:spPr>
                <a:xfrm>
                  <a:off x="3286356" y="1840375"/>
                  <a:ext cx="1656881" cy="497711"/>
                </a:xfrm>
                <a:prstGeom prst="rect">
                  <a:avLst/>
                </a:prstGeom>
                <a:solidFill>
                  <a:srgbClr val="3B47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" name="TextBox 3"/>
                <p:cNvSpPr txBox="1"/>
                <p:nvPr/>
              </p:nvSpPr>
              <p:spPr>
                <a:xfrm>
                  <a:off x="3333509" y="1932974"/>
                  <a:ext cx="1539433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</a:rPr>
                    <a:t>Cingulate </a:t>
                  </a:r>
                  <a:r>
                    <a:rPr lang="en-US" b="1" dirty="0" err="1">
                      <a:solidFill>
                        <a:schemeClr val="bg1"/>
                      </a:solidFill>
                    </a:rPr>
                    <a:t>gyrus</a:t>
                  </a:r>
                  <a:endParaRPr lang="en-US" b="1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0" name="Rectangle 9"/>
              <p:cNvSpPr/>
              <p:nvPr/>
            </p:nvSpPr>
            <p:spPr>
              <a:xfrm>
                <a:off x="4872942" y="4828293"/>
                <a:ext cx="1656881" cy="497711"/>
              </a:xfrm>
              <a:prstGeom prst="rect">
                <a:avLst/>
              </a:prstGeom>
              <a:solidFill>
                <a:srgbClr val="3B47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" name="Group 11"/>
              <p:cNvGrpSpPr/>
              <p:nvPr/>
            </p:nvGrpSpPr>
            <p:grpSpPr>
              <a:xfrm>
                <a:off x="4872942" y="3792469"/>
                <a:ext cx="1656881" cy="497711"/>
                <a:chOff x="3286356" y="1840375"/>
                <a:chExt cx="1656881" cy="497711"/>
              </a:xfrm>
            </p:grpSpPr>
            <p:sp>
              <p:nvSpPr>
                <p:cNvPr id="13" name="Rectangle 12"/>
                <p:cNvSpPr/>
                <p:nvPr/>
              </p:nvSpPr>
              <p:spPr>
                <a:xfrm>
                  <a:off x="3286356" y="1840375"/>
                  <a:ext cx="1656881" cy="497711"/>
                </a:xfrm>
                <a:prstGeom prst="rect">
                  <a:avLst/>
                </a:prstGeom>
                <a:solidFill>
                  <a:srgbClr val="3B47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3333509" y="1858397"/>
                  <a:ext cx="153943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chemeClr val="bg1"/>
                      </a:solidFill>
                    </a:rPr>
                    <a:t>Hippocampus </a:t>
                  </a:r>
                  <a:r>
                    <a:rPr lang="en-US" sz="1200" b="1">
                      <a:solidFill>
                        <a:schemeClr val="bg1"/>
                      </a:solidFill>
                    </a:rPr>
                    <a:t>(</a:t>
                  </a:r>
                  <a:r>
                    <a:rPr lang="en-US" sz="1200" b="1" dirty="0" err="1">
                      <a:solidFill>
                        <a:schemeClr val="bg1"/>
                      </a:solidFill>
                    </a:rPr>
                    <a:t>subiculum</a:t>
                  </a:r>
                  <a:r>
                    <a:rPr lang="en-US" sz="1200" b="1" dirty="0">
                      <a:solidFill>
                        <a:schemeClr val="bg1"/>
                      </a:solidFill>
                    </a:rPr>
                    <a:t>)</a:t>
                  </a:r>
                </a:p>
              </p:txBody>
            </p:sp>
          </p:grpSp>
          <p:grpSp>
            <p:nvGrpSpPr>
              <p:cNvPr id="15" name="Group 14"/>
              <p:cNvGrpSpPr/>
              <p:nvPr/>
            </p:nvGrpSpPr>
            <p:grpSpPr>
              <a:xfrm>
                <a:off x="1760427" y="4330582"/>
                <a:ext cx="1656881" cy="497711"/>
                <a:chOff x="3286356" y="1840375"/>
                <a:chExt cx="1656881" cy="497711"/>
              </a:xfrm>
            </p:grpSpPr>
            <p:sp>
              <p:nvSpPr>
                <p:cNvPr id="16" name="Rectangle 15"/>
                <p:cNvSpPr/>
                <p:nvPr/>
              </p:nvSpPr>
              <p:spPr>
                <a:xfrm>
                  <a:off x="3286356" y="1840375"/>
                  <a:ext cx="1656881" cy="497711"/>
                </a:xfrm>
                <a:prstGeom prst="rect">
                  <a:avLst/>
                </a:prstGeom>
                <a:solidFill>
                  <a:srgbClr val="3B47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3333509" y="1932974"/>
                  <a:ext cx="1539433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 err="1">
                      <a:solidFill>
                        <a:schemeClr val="bg1"/>
                      </a:solidFill>
                    </a:rPr>
                    <a:t>Mammilary</a:t>
                  </a:r>
                  <a:r>
                    <a:rPr lang="en-US" sz="1200" b="1" dirty="0">
                      <a:solidFill>
                        <a:schemeClr val="bg1"/>
                      </a:solidFill>
                    </a:rPr>
                    <a:t> bodies</a:t>
                  </a:r>
                </a:p>
              </p:txBody>
            </p:sp>
          </p:grpSp>
          <p:grpSp>
            <p:nvGrpSpPr>
              <p:cNvPr id="18" name="Group 17"/>
              <p:cNvGrpSpPr/>
              <p:nvPr/>
            </p:nvGrpSpPr>
            <p:grpSpPr>
              <a:xfrm>
                <a:off x="548945" y="2829222"/>
                <a:ext cx="1656881" cy="497711"/>
                <a:chOff x="3286356" y="1840375"/>
                <a:chExt cx="1656881" cy="497711"/>
              </a:xfrm>
            </p:grpSpPr>
            <p:sp>
              <p:nvSpPr>
                <p:cNvPr id="19" name="Rectangle 18"/>
                <p:cNvSpPr/>
                <p:nvPr/>
              </p:nvSpPr>
              <p:spPr>
                <a:xfrm>
                  <a:off x="3286356" y="1840375"/>
                  <a:ext cx="1656881" cy="497711"/>
                </a:xfrm>
                <a:prstGeom prst="rect">
                  <a:avLst/>
                </a:prstGeom>
                <a:solidFill>
                  <a:srgbClr val="3B47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3368234" y="1875099"/>
                  <a:ext cx="153943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chemeClr val="bg1"/>
                      </a:solidFill>
                    </a:rPr>
                    <a:t>Anterior thalamic nuclei</a:t>
                  </a:r>
                </a:p>
              </p:txBody>
            </p:sp>
          </p:grpSp>
          <p:sp>
            <p:nvSpPr>
              <p:cNvPr id="21" name="TextBox 20"/>
              <p:cNvSpPr txBox="1"/>
              <p:nvPr/>
            </p:nvSpPr>
            <p:spPr>
              <a:xfrm>
                <a:off x="4872942" y="4828293"/>
                <a:ext cx="153943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err="1">
                    <a:solidFill>
                      <a:schemeClr val="bg1"/>
                    </a:solidFill>
                  </a:rPr>
                  <a:t>Parahippocampal</a:t>
                </a:r>
                <a:endParaRPr lang="en-US" sz="1200" b="1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1200" b="1" dirty="0">
                    <a:solidFill>
                      <a:schemeClr val="bg1"/>
                    </a:solidFill>
                  </a:rPr>
                  <a:t>region</a:t>
                </a:r>
              </a:p>
            </p:txBody>
          </p:sp>
          <p:sp>
            <p:nvSpPr>
              <p:cNvPr id="33" name="Triangle 32"/>
              <p:cNvSpPr/>
              <p:nvPr/>
            </p:nvSpPr>
            <p:spPr>
              <a:xfrm rot="14305057">
                <a:off x="6602507" y="4917282"/>
                <a:ext cx="118373" cy="156487"/>
              </a:xfrm>
              <a:prstGeom prst="triangl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7200000">
                <a:off x="5597371" y="4366064"/>
                <a:ext cx="179249" cy="161324"/>
              </a:xfrm>
              <a:prstGeom prst="rect">
                <a:avLst/>
              </a:prstGeom>
            </p:spPr>
          </p:pic>
          <p:cxnSp>
            <p:nvCxnSpPr>
              <p:cNvPr id="38" name="Straight Connector 37"/>
              <p:cNvCxnSpPr/>
              <p:nvPr/>
            </p:nvCxnSpPr>
            <p:spPr>
              <a:xfrm>
                <a:off x="5671595" y="4427428"/>
                <a:ext cx="0" cy="310867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9" name="Freeform 38"/>
              <p:cNvSpPr/>
              <p:nvPr/>
            </p:nvSpPr>
            <p:spPr>
              <a:xfrm>
                <a:off x="3492283" y="3334981"/>
                <a:ext cx="1982544" cy="1327089"/>
              </a:xfrm>
              <a:custGeom>
                <a:avLst/>
                <a:gdLst>
                  <a:gd name="connsiteX0" fmla="*/ 1982544 w 1982544"/>
                  <a:gd name="connsiteY0" fmla="*/ 253171 h 1327089"/>
                  <a:gd name="connsiteX1" fmla="*/ 639881 w 1982544"/>
                  <a:gd name="connsiteY1" fmla="*/ 56402 h 1327089"/>
                  <a:gd name="connsiteX2" fmla="*/ 246342 w 1982544"/>
                  <a:gd name="connsiteY2" fmla="*/ 1144422 h 1327089"/>
                  <a:gd name="connsiteX3" fmla="*/ 14848 w 1982544"/>
                  <a:gd name="connsiteY3" fmla="*/ 1318042 h 1327089"/>
                  <a:gd name="connsiteX4" fmla="*/ 14848 w 1982544"/>
                  <a:gd name="connsiteY4" fmla="*/ 1306467 h 1327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82544" h="1327089">
                    <a:moveTo>
                      <a:pt x="1982544" y="253171"/>
                    </a:moveTo>
                    <a:cubicBezTo>
                      <a:pt x="1455896" y="80515"/>
                      <a:pt x="929248" y="-92140"/>
                      <a:pt x="639881" y="56402"/>
                    </a:cubicBezTo>
                    <a:cubicBezTo>
                      <a:pt x="350514" y="204944"/>
                      <a:pt x="350514" y="934149"/>
                      <a:pt x="246342" y="1144422"/>
                    </a:cubicBezTo>
                    <a:cubicBezTo>
                      <a:pt x="142170" y="1354695"/>
                      <a:pt x="53430" y="1291034"/>
                      <a:pt x="14848" y="1318042"/>
                    </a:cubicBezTo>
                    <a:cubicBezTo>
                      <a:pt x="-23734" y="1345050"/>
                      <a:pt x="26423" y="1302609"/>
                      <a:pt x="14848" y="1306467"/>
                    </a:cubicBezTo>
                  </a:path>
                </a:pathLst>
              </a:cu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Triangle 39"/>
              <p:cNvSpPr/>
              <p:nvPr/>
            </p:nvSpPr>
            <p:spPr>
              <a:xfrm rot="14305057">
                <a:off x="3456118" y="4606691"/>
                <a:ext cx="118373" cy="156487"/>
              </a:xfrm>
              <a:prstGeom prst="triangl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2" name="Straight Connector 41"/>
              <p:cNvCxnSpPr/>
              <p:nvPr/>
            </p:nvCxnSpPr>
            <p:spPr>
              <a:xfrm flipH="1" flipV="1">
                <a:off x="1632030" y="3472405"/>
                <a:ext cx="175550" cy="71763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3" name="Triangle 42"/>
              <p:cNvSpPr/>
              <p:nvPr/>
            </p:nvSpPr>
            <p:spPr>
              <a:xfrm rot="20700000">
                <a:off x="1566530" y="3374607"/>
                <a:ext cx="128313" cy="169627"/>
              </a:xfrm>
              <a:prstGeom prst="triangl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Freeform 43"/>
              <p:cNvSpPr/>
              <p:nvPr/>
            </p:nvSpPr>
            <p:spPr>
              <a:xfrm>
                <a:off x="1504709" y="2176042"/>
                <a:ext cx="1655180" cy="555585"/>
              </a:xfrm>
              <a:custGeom>
                <a:avLst/>
                <a:gdLst>
                  <a:gd name="connsiteX0" fmla="*/ 0 w 1655180"/>
                  <a:gd name="connsiteY0" fmla="*/ 555585 h 555585"/>
                  <a:gd name="connsiteX1" fmla="*/ 1655180 w 1655180"/>
                  <a:gd name="connsiteY1" fmla="*/ 0 h 555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55180" h="555585">
                    <a:moveTo>
                      <a:pt x="0" y="555585"/>
                    </a:moveTo>
                    <a:cubicBezTo>
                      <a:pt x="577770" y="315410"/>
                      <a:pt x="1155540" y="75235"/>
                      <a:pt x="1655180" y="0"/>
                    </a:cubicBezTo>
                  </a:path>
                </a:pathLst>
              </a:cu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Triangle 44"/>
              <p:cNvSpPr/>
              <p:nvPr/>
            </p:nvSpPr>
            <p:spPr>
              <a:xfrm rot="4500000">
                <a:off x="3026364" y="2086430"/>
                <a:ext cx="148227" cy="195953"/>
              </a:xfrm>
              <a:prstGeom prst="triangl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642" y="6327176"/>
            <a:ext cx="4487443" cy="292206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 rot="1828582">
            <a:off x="7160396" y="2537438"/>
            <a:ext cx="8808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Calibri" charset="0"/>
                <a:ea typeface="Calibri" charset="0"/>
                <a:cs typeface="Calibri" charset="0"/>
              </a:rPr>
              <a:t>Cingulum</a:t>
            </a:r>
            <a:endParaRPr lang="en-US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177857" y="3367770"/>
            <a:ext cx="7447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Calibri" charset="0"/>
                <a:ea typeface="Calibri" charset="0"/>
                <a:cs typeface="Calibri" charset="0"/>
              </a:rPr>
              <a:t>Fornix</a:t>
            </a:r>
            <a:endParaRPr lang="en-US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94481" y="3882657"/>
            <a:ext cx="1645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Calibri" charset="0"/>
                <a:ea typeface="Calibri" charset="0"/>
                <a:cs typeface="Calibri" charset="0"/>
              </a:rPr>
              <a:t>Mammillothalamic</a:t>
            </a:r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 tract</a:t>
            </a:r>
          </a:p>
        </p:txBody>
      </p:sp>
    </p:spTree>
    <p:extLst>
      <p:ext uri="{BB962C8B-B14F-4D97-AF65-F5344CB8AC3E}">
        <p14:creationId xmlns:p14="http://schemas.microsoft.com/office/powerpoint/2010/main" val="7270971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/>
            <a:r>
              <a:rPr lang="en-GB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Types of memory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23009" y="1931181"/>
            <a:ext cx="13079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libri" charset="0"/>
                <a:ea typeface="Calibri" charset="0"/>
                <a:cs typeface="Calibri" charset="0"/>
              </a:rPr>
              <a:t>Sensory Memory</a:t>
            </a:r>
          </a:p>
          <a:p>
            <a:pPr algn="ctr"/>
            <a:r>
              <a:rPr lang="en-US" dirty="0">
                <a:latin typeface="Calibri" charset="0"/>
                <a:ea typeface="Calibri" charset="0"/>
                <a:cs typeface="Calibri" charset="0"/>
              </a:rPr>
              <a:t>(fraction of a second)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130948" y="2081115"/>
            <a:ext cx="937550" cy="648183"/>
            <a:chOff x="2476982" y="2835797"/>
            <a:chExt cx="937550" cy="648183"/>
          </a:xfrm>
        </p:grpSpPr>
        <p:sp>
          <p:nvSpPr>
            <p:cNvPr id="4" name="Right Arrow 3"/>
            <p:cNvSpPr/>
            <p:nvPr/>
          </p:nvSpPr>
          <p:spPr>
            <a:xfrm>
              <a:off x="2476982" y="2835797"/>
              <a:ext cx="937550" cy="648183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476982" y="3032566"/>
              <a:ext cx="93754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Information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57200" y="1946749"/>
            <a:ext cx="1326253" cy="916916"/>
            <a:chOff x="2476982" y="2835797"/>
            <a:chExt cx="937550" cy="648183"/>
          </a:xfrm>
        </p:grpSpPr>
        <p:sp>
          <p:nvSpPr>
            <p:cNvPr id="9" name="Right Arrow 8"/>
            <p:cNvSpPr/>
            <p:nvPr/>
          </p:nvSpPr>
          <p:spPr>
            <a:xfrm>
              <a:off x="2476982" y="2835797"/>
              <a:ext cx="937550" cy="648183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476983" y="3051102"/>
              <a:ext cx="937549" cy="217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Information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068497" y="1926481"/>
            <a:ext cx="13079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libri" charset="0"/>
                <a:ea typeface="Calibri" charset="0"/>
                <a:cs typeface="Calibri" charset="0"/>
              </a:rPr>
              <a:t>Short-term Memory</a:t>
            </a:r>
          </a:p>
          <a:p>
            <a:pPr algn="ctr"/>
            <a:r>
              <a:rPr lang="en-US" dirty="0">
                <a:latin typeface="Calibri" charset="0"/>
                <a:ea typeface="Calibri" charset="0"/>
                <a:cs typeface="Calibri" charset="0"/>
              </a:rPr>
              <a:t>(less than 1 minute)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376436" y="2162770"/>
            <a:ext cx="850745" cy="484143"/>
            <a:chOff x="2384007" y="2835797"/>
            <a:chExt cx="1139001" cy="648183"/>
          </a:xfrm>
        </p:grpSpPr>
        <p:sp>
          <p:nvSpPr>
            <p:cNvPr id="13" name="Right Arrow 12"/>
            <p:cNvSpPr/>
            <p:nvPr/>
          </p:nvSpPr>
          <p:spPr>
            <a:xfrm>
              <a:off x="2476982" y="2835797"/>
              <a:ext cx="937550" cy="648183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384007" y="3016346"/>
              <a:ext cx="1139001" cy="309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Information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146158" y="2012932"/>
            <a:ext cx="130793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libri" charset="0"/>
                <a:ea typeface="Calibri" charset="0"/>
                <a:cs typeface="Calibri" charset="0"/>
              </a:rPr>
              <a:t>Long-term Memory</a:t>
            </a:r>
          </a:p>
          <a:p>
            <a:pPr algn="ctr"/>
            <a:r>
              <a:rPr lang="en-US" dirty="0">
                <a:latin typeface="Calibri" charset="0"/>
                <a:ea typeface="Calibri" charset="0"/>
                <a:cs typeface="Calibri" charset="0"/>
              </a:rPr>
              <a:t>(Lifetime)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5142049" y="2813151"/>
            <a:ext cx="3316156" cy="2673249"/>
            <a:chOff x="5142049" y="2813151"/>
            <a:chExt cx="3316156" cy="2673249"/>
          </a:xfrm>
        </p:grpSpPr>
        <p:grpSp>
          <p:nvGrpSpPr>
            <p:cNvPr id="24" name="Group 23"/>
            <p:cNvGrpSpPr/>
            <p:nvPr/>
          </p:nvGrpSpPr>
          <p:grpSpPr>
            <a:xfrm>
              <a:off x="5787342" y="3103937"/>
              <a:ext cx="2025570" cy="2382463"/>
              <a:chOff x="5787342" y="3103937"/>
              <a:chExt cx="2025570" cy="2382463"/>
            </a:xfrm>
          </p:grpSpPr>
          <p:sp>
            <p:nvSpPr>
              <p:cNvPr id="16" name="Frame 15"/>
              <p:cNvSpPr/>
              <p:nvPr/>
            </p:nvSpPr>
            <p:spPr>
              <a:xfrm>
                <a:off x="5787342" y="3103937"/>
                <a:ext cx="2025570" cy="1979271"/>
              </a:xfrm>
              <a:prstGeom prst="frame">
                <a:avLst>
                  <a:gd name="adj1" fmla="val 0"/>
                </a:avLst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6486162" y="4598257"/>
                <a:ext cx="708954" cy="88814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5142049" y="3323666"/>
              <a:ext cx="1307939" cy="8002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Calibri" charset="0"/>
                  <a:ea typeface="Calibri" charset="0"/>
                  <a:cs typeface="Calibri" charset="0"/>
                </a:rPr>
                <a:t>Explicit Memory</a:t>
              </a:r>
            </a:p>
            <a:p>
              <a:pPr algn="ctr"/>
              <a:r>
                <a:rPr lang="en-US" dirty="0">
                  <a:latin typeface="Calibri" charset="0"/>
                  <a:ea typeface="Calibri" charset="0"/>
                  <a:cs typeface="Calibri" charset="0"/>
                </a:rPr>
                <a:t>(conscious)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095281" y="3322005"/>
              <a:ext cx="1307939" cy="8002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Calibri" charset="0"/>
                  <a:ea typeface="Calibri" charset="0"/>
                  <a:cs typeface="Calibri" charset="0"/>
                </a:rPr>
                <a:t>Implicit Memory</a:t>
              </a:r>
            </a:p>
            <a:p>
              <a:pPr algn="ctr"/>
              <a:r>
                <a:rPr lang="en-US" dirty="0">
                  <a:latin typeface="Calibri" charset="0"/>
                  <a:ea typeface="Calibri" charset="0"/>
                  <a:cs typeface="Calibri" charset="0"/>
                </a:rPr>
                <a:t>(unconscious)</a:t>
              </a:r>
            </a:p>
          </p:txBody>
        </p:sp>
        <p:cxnSp>
          <p:nvCxnSpPr>
            <p:cNvPr id="20" name="Straight Connector 19"/>
            <p:cNvCxnSpPr>
              <a:stCxn id="16" idx="0"/>
              <a:endCxn id="15" idx="2"/>
            </p:cNvCxnSpPr>
            <p:nvPr/>
          </p:nvCxnSpPr>
          <p:spPr>
            <a:xfrm flipV="1">
              <a:off x="6800127" y="2813151"/>
              <a:ext cx="1" cy="290786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7150266" y="4340292"/>
              <a:ext cx="1307939" cy="8002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Calibri" charset="0"/>
                  <a:ea typeface="Calibri" charset="0"/>
                  <a:cs typeface="Calibri" charset="0"/>
                </a:rPr>
                <a:t>Procedural Memory</a:t>
              </a:r>
            </a:p>
            <a:p>
              <a:pPr algn="ctr"/>
              <a:r>
                <a:rPr lang="en-US" dirty="0">
                  <a:latin typeface="Calibri" charset="0"/>
                  <a:ea typeface="Calibri" charset="0"/>
                  <a:cs typeface="Calibri" charset="0"/>
                </a:rPr>
                <a:t>(skills, tasks)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178223" y="4343614"/>
              <a:ext cx="1307939" cy="8002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err="1">
                  <a:latin typeface="Calibri" charset="0"/>
                  <a:ea typeface="Calibri" charset="0"/>
                  <a:cs typeface="Calibri" charset="0"/>
                </a:rPr>
                <a:t>DeclarativeMemory</a:t>
              </a:r>
              <a:endParaRPr lang="en-US" sz="1600" b="1" dirty="0">
                <a:latin typeface="Calibri" charset="0"/>
                <a:ea typeface="Calibri" charset="0"/>
                <a:cs typeface="Calibri" charset="0"/>
              </a:endParaRPr>
            </a:p>
            <a:p>
              <a:pPr algn="ctr"/>
              <a:r>
                <a:rPr lang="en-US" dirty="0">
                  <a:latin typeface="Calibri" charset="0"/>
                  <a:ea typeface="Calibri" charset="0"/>
                  <a:cs typeface="Calibri" charset="0"/>
                </a:rPr>
                <a:t>(facts, events)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4780344" y="5142992"/>
            <a:ext cx="2019783" cy="1240517"/>
            <a:chOff x="4780344" y="5142992"/>
            <a:chExt cx="2019783" cy="1240517"/>
          </a:xfrm>
        </p:grpSpPr>
        <p:sp>
          <p:nvSpPr>
            <p:cNvPr id="37" name="Frame 36"/>
            <p:cNvSpPr/>
            <p:nvPr/>
          </p:nvSpPr>
          <p:spPr>
            <a:xfrm>
              <a:off x="4896092" y="5363562"/>
              <a:ext cx="1805650" cy="879945"/>
            </a:xfrm>
            <a:prstGeom prst="frame">
              <a:avLst>
                <a:gd name="adj1" fmla="val 0"/>
              </a:avLst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45" name="Straight Connector 44"/>
            <p:cNvCxnSpPr/>
            <p:nvPr/>
          </p:nvCxnSpPr>
          <p:spPr>
            <a:xfrm flipV="1">
              <a:off x="5787341" y="5142992"/>
              <a:ext cx="1" cy="22057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6" name="Rectangle 45"/>
            <p:cNvSpPr/>
            <p:nvPr/>
          </p:nvSpPr>
          <p:spPr>
            <a:xfrm>
              <a:off x="4780344" y="6137288"/>
              <a:ext cx="2019783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3970116" y="5583291"/>
            <a:ext cx="1817225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libri" charset="0"/>
                <a:ea typeface="Calibri" charset="0"/>
                <a:cs typeface="Calibri" charset="0"/>
              </a:rPr>
              <a:t>Episodic Memory</a:t>
            </a:r>
          </a:p>
          <a:p>
            <a:pPr algn="ctr"/>
            <a:r>
              <a:rPr lang="en-US" dirty="0">
                <a:latin typeface="Calibri" charset="0"/>
                <a:ea typeface="Calibri" charset="0"/>
                <a:cs typeface="Calibri" charset="0"/>
              </a:rPr>
              <a:t>(experiences, events)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787341" y="5583291"/>
            <a:ext cx="1817225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libri" charset="0"/>
                <a:ea typeface="Calibri" charset="0"/>
                <a:cs typeface="Calibri" charset="0"/>
              </a:rPr>
              <a:t>Semantic Memory</a:t>
            </a:r>
          </a:p>
          <a:p>
            <a:pPr algn="ctr"/>
            <a:r>
              <a:rPr lang="en-US" dirty="0">
                <a:latin typeface="Calibri" charset="0"/>
                <a:ea typeface="Calibri" charset="0"/>
                <a:cs typeface="Calibri" charset="0"/>
              </a:rPr>
              <a:t>(facts, concepts)</a:t>
            </a:r>
          </a:p>
        </p:txBody>
      </p:sp>
    </p:spTree>
    <p:extLst>
      <p:ext uri="{BB962C8B-B14F-4D97-AF65-F5344CB8AC3E}">
        <p14:creationId xmlns:p14="http://schemas.microsoft.com/office/powerpoint/2010/main" val="20333732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326" y="2548606"/>
            <a:ext cx="8229600" cy="1143000"/>
          </a:xfrm>
        </p:spPr>
        <p:txBody>
          <a:bodyPr/>
          <a:lstStyle/>
          <a:p>
            <a:pPr marL="457200" indent="-457200"/>
            <a:r>
              <a:rPr lang="en-GB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Cerebellum</a:t>
            </a:r>
          </a:p>
        </p:txBody>
      </p:sp>
    </p:spTree>
    <p:extLst>
      <p:ext uri="{BB962C8B-B14F-4D97-AF65-F5344CB8AC3E}">
        <p14:creationId xmlns:p14="http://schemas.microsoft.com/office/powerpoint/2010/main" val="13158655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/>
            <a:r>
              <a:rPr lang="en-GB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Cerebellum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18A94-C739-1946-93E9-B3EE03E3C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38155"/>
            <a:ext cx="4318538" cy="3099121"/>
          </a:xfrm>
        </p:spPr>
        <p:txBody>
          <a:bodyPr/>
          <a:lstStyle/>
          <a:p>
            <a:pPr marL="177800" indent="0" algn="ctr">
              <a:buNone/>
            </a:pPr>
            <a:endParaRPr lang="en-US" sz="2000" dirty="0"/>
          </a:p>
          <a:p>
            <a:pPr marL="177800" indent="0" algn="ctr">
              <a:buNone/>
            </a:pPr>
            <a:r>
              <a:rPr lang="en-US" sz="2000" dirty="0"/>
              <a:t>Lies inferiorly to occipital and temporal lobes, under </a:t>
            </a:r>
            <a:r>
              <a:rPr lang="en-US" sz="2000" b="1" dirty="0"/>
              <a:t>tentorium </a:t>
            </a:r>
            <a:r>
              <a:rPr lang="en-US" sz="2000" b="1" dirty="0" err="1"/>
              <a:t>cerebelli</a:t>
            </a:r>
            <a:endParaRPr lang="en-US" sz="2000" b="1" dirty="0"/>
          </a:p>
          <a:p>
            <a:pPr marL="177800" indent="0" algn="ctr">
              <a:buNone/>
            </a:pPr>
            <a:endParaRPr lang="en-US" sz="1800" dirty="0"/>
          </a:p>
          <a:p>
            <a:pPr marL="177800" indent="0">
              <a:buNone/>
            </a:pPr>
            <a:r>
              <a:rPr lang="en-US" sz="2000" u="sng" dirty="0"/>
              <a:t>Blood supply:</a:t>
            </a:r>
          </a:p>
          <a:p>
            <a:pPr marL="230188" lvl="1" indent="-138113">
              <a:buFont typeface="Arial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 Superior cerebellar artery</a:t>
            </a:r>
          </a:p>
          <a:p>
            <a:pPr marL="230188" lvl="1" indent="-138113">
              <a:buFont typeface="Arial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 Anterior inferior cerebellar artery</a:t>
            </a:r>
          </a:p>
          <a:p>
            <a:pPr marL="230188" lvl="1" indent="-138113">
              <a:buFont typeface="Arial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 Posterior inferior cerebellar artery</a:t>
            </a:r>
          </a:p>
          <a:p>
            <a:pPr marL="177800" indent="0">
              <a:buNone/>
            </a:pP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738" y="1801187"/>
            <a:ext cx="3911062" cy="43249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5000266"/>
            <a:ext cx="405692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In cerebrum: </a:t>
            </a:r>
            <a:r>
              <a:rPr lang="en-US" sz="1600" dirty="0" err="1">
                <a:latin typeface="Calibri" charset="0"/>
                <a:ea typeface="Calibri" charset="0"/>
                <a:cs typeface="Calibri" charset="0"/>
              </a:rPr>
              <a:t>gyri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 and sulci</a:t>
            </a:r>
            <a:endParaRPr lang="en-US" sz="3600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In cerebellum: </a:t>
            </a:r>
            <a:r>
              <a:rPr lang="en-US" sz="1800" b="1" dirty="0">
                <a:latin typeface="Calibri" charset="0"/>
                <a:ea typeface="Calibri" charset="0"/>
                <a:cs typeface="Calibri" charset="0"/>
              </a:rPr>
              <a:t>folia 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and</a:t>
            </a:r>
            <a:r>
              <a:rPr lang="en-US" sz="1800" b="1" dirty="0">
                <a:latin typeface="Calibri" charset="0"/>
                <a:ea typeface="Calibri" charset="0"/>
                <a:cs typeface="Calibri" charset="0"/>
              </a:rPr>
              <a:t> fissures</a:t>
            </a:r>
          </a:p>
        </p:txBody>
      </p:sp>
    </p:spTree>
    <p:extLst>
      <p:ext uri="{BB962C8B-B14F-4D97-AF65-F5344CB8AC3E}">
        <p14:creationId xmlns:p14="http://schemas.microsoft.com/office/powerpoint/2010/main" val="4366614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/>
            <a:r>
              <a:rPr lang="en-GB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Cerebellum anatomy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2" y="1474789"/>
            <a:ext cx="8245642" cy="42801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4352" y="1837826"/>
            <a:ext cx="13876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Anterior lobe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95552" y="5585614"/>
            <a:ext cx="13876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Posterior lobe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4352" y="5070310"/>
            <a:ext cx="1604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Flocculonodular</a:t>
            </a:r>
            <a:r>
              <a:rPr lang="en-US" sz="16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lobe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372605" y="2176380"/>
            <a:ext cx="1122947" cy="59188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1785687" y="3965635"/>
            <a:ext cx="485276" cy="110467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2872541" y="4517972"/>
            <a:ext cx="8022" cy="10676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982079" y="1709489"/>
            <a:ext cx="123524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Hemisphere</a:t>
            </a:r>
            <a:endParaRPr lang="en-US" sz="1600" b="1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21596" y="1709489"/>
            <a:ext cx="77804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Vermis</a:t>
            </a:r>
            <a:endParaRPr lang="en-US" sz="1600" b="1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5027" y="423585"/>
            <a:ext cx="432173" cy="845104"/>
            <a:chOff x="44165" y="1969477"/>
            <a:chExt cx="432173" cy="845104"/>
          </a:xfrm>
        </p:grpSpPr>
        <p:sp>
          <p:nvSpPr>
            <p:cNvPr id="14" name="Triangle 13"/>
            <p:cNvSpPr/>
            <p:nvPr/>
          </p:nvSpPr>
          <p:spPr>
            <a:xfrm flipV="1">
              <a:off x="44165" y="1969477"/>
              <a:ext cx="432173" cy="636060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 flipV="1">
              <a:off x="182884" y="2661664"/>
              <a:ext cx="152917" cy="1529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664929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/>
            <a:r>
              <a:rPr lang="en-GB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Cerebellum anatomy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80720" y="5327971"/>
            <a:ext cx="726957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Primary fissure </a:t>
            </a:r>
            <a:r>
              <a:rPr lang="en-US" sz="2000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2000" b="1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preclival</a:t>
            </a:r>
            <a:r>
              <a:rPr lang="en-US" sz="2000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fissure)</a:t>
            </a:r>
            <a:r>
              <a:rPr lang="en-US" sz="20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- </a:t>
            </a:r>
            <a:r>
              <a:rPr lang="en-US"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between anterior and posterior lobes</a:t>
            </a:r>
            <a:endParaRPr lang="en-US" sz="18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33286" y="1777370"/>
            <a:ext cx="9129121" cy="3411036"/>
            <a:chOff x="290451" y="1820234"/>
            <a:chExt cx="9129121" cy="3411036"/>
          </a:xfrm>
        </p:grpSpPr>
        <p:grpSp>
          <p:nvGrpSpPr>
            <p:cNvPr id="34" name="Group 33"/>
            <p:cNvGrpSpPr/>
            <p:nvPr/>
          </p:nvGrpSpPr>
          <p:grpSpPr>
            <a:xfrm>
              <a:off x="290451" y="1820234"/>
              <a:ext cx="9129121" cy="3411036"/>
              <a:chOff x="290451" y="1820234"/>
              <a:chExt cx="9129121" cy="3411036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290451" y="1820234"/>
                <a:ext cx="9129121" cy="3411036"/>
                <a:chOff x="290451" y="1820234"/>
                <a:chExt cx="9129121" cy="3411036"/>
              </a:xfrm>
            </p:grpSpPr>
            <p:grpSp>
              <p:nvGrpSpPr>
                <p:cNvPr id="23" name="Group 22"/>
                <p:cNvGrpSpPr/>
                <p:nvPr/>
              </p:nvGrpSpPr>
              <p:grpSpPr>
                <a:xfrm>
                  <a:off x="290451" y="1820234"/>
                  <a:ext cx="9129121" cy="3411036"/>
                  <a:chOff x="290451" y="1515436"/>
                  <a:chExt cx="9129121" cy="3411036"/>
                </a:xfrm>
              </p:grpSpPr>
              <p:grpSp>
                <p:nvGrpSpPr>
                  <p:cNvPr id="21" name="Group 20"/>
                  <p:cNvGrpSpPr/>
                  <p:nvPr/>
                </p:nvGrpSpPr>
                <p:grpSpPr>
                  <a:xfrm>
                    <a:off x="290451" y="1515436"/>
                    <a:ext cx="9129121" cy="3411036"/>
                    <a:chOff x="290451" y="1515436"/>
                    <a:chExt cx="9129121" cy="3411036"/>
                  </a:xfrm>
                </p:grpSpPr>
                <p:grpSp>
                  <p:nvGrpSpPr>
                    <p:cNvPr id="7" name="Group 6"/>
                    <p:cNvGrpSpPr/>
                    <p:nvPr/>
                  </p:nvGrpSpPr>
                  <p:grpSpPr>
                    <a:xfrm>
                      <a:off x="290451" y="1515436"/>
                      <a:ext cx="9129121" cy="3411036"/>
                      <a:chOff x="290451" y="1515436"/>
                      <a:chExt cx="9129121" cy="3411036"/>
                    </a:xfrm>
                  </p:grpSpPr>
                  <p:grpSp>
                    <p:nvGrpSpPr>
                      <p:cNvPr id="16" name="Group 15"/>
                      <p:cNvGrpSpPr/>
                      <p:nvPr/>
                    </p:nvGrpSpPr>
                    <p:grpSpPr>
                      <a:xfrm>
                        <a:off x="290451" y="1515436"/>
                        <a:ext cx="9129121" cy="3411036"/>
                        <a:chOff x="229549" y="1979111"/>
                        <a:chExt cx="8914451" cy="3330826"/>
                      </a:xfrm>
                    </p:grpSpPr>
                    <p:grpSp>
                      <p:nvGrpSpPr>
                        <p:cNvPr id="14" name="Group 13"/>
                        <p:cNvGrpSpPr/>
                        <p:nvPr/>
                      </p:nvGrpSpPr>
                      <p:grpSpPr>
                        <a:xfrm>
                          <a:off x="229549" y="1979111"/>
                          <a:ext cx="8914451" cy="3330826"/>
                          <a:chOff x="229549" y="1979111"/>
                          <a:chExt cx="8914451" cy="3330826"/>
                        </a:xfrm>
                      </p:grpSpPr>
                      <p:grpSp>
                        <p:nvGrpSpPr>
                          <p:cNvPr id="12" name="Group 11"/>
                          <p:cNvGrpSpPr/>
                          <p:nvPr/>
                        </p:nvGrpSpPr>
                        <p:grpSpPr>
                          <a:xfrm>
                            <a:off x="229549" y="1979111"/>
                            <a:ext cx="8914451" cy="3330826"/>
                            <a:chOff x="229549" y="1979111"/>
                            <a:chExt cx="8914451" cy="3330826"/>
                          </a:xfrm>
                        </p:grpSpPr>
                        <p:grpSp>
                          <p:nvGrpSpPr>
                            <p:cNvPr id="6" name="Group 5"/>
                            <p:cNvGrpSpPr/>
                            <p:nvPr/>
                          </p:nvGrpSpPr>
                          <p:grpSpPr>
                            <a:xfrm>
                              <a:off x="229549" y="1979111"/>
                              <a:ext cx="8914451" cy="3330826"/>
                              <a:chOff x="229549" y="1979111"/>
                              <a:chExt cx="8914451" cy="3330826"/>
                            </a:xfrm>
                          </p:grpSpPr>
                          <p:pic>
                            <p:nvPicPr>
                              <p:cNvPr id="3" name="Picture 2"/>
                              <p:cNvPicPr>
                                <a:picLocks noChangeAspect="1"/>
                              </p:cNvPicPr>
                              <p:nvPr/>
                            </p:nvPicPr>
                            <p:blipFill>
                              <a:blip r:embed="rId3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229549" y="1979111"/>
                                <a:ext cx="8914451" cy="3330826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  <p:sp>
                            <p:nvSpPr>
                              <p:cNvPr id="5" name="Rectangle 4"/>
                              <p:cNvSpPr/>
                              <p:nvPr/>
                            </p:nvSpPr>
                            <p:spPr>
                              <a:xfrm>
                                <a:off x="6577263" y="2614865"/>
                                <a:ext cx="1620252" cy="192504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/>
                              </a:solidFill>
                              <a:ln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8" name="Rectangle 7"/>
                              <p:cNvSpPr/>
                              <p:nvPr/>
                            </p:nvSpPr>
                            <p:spPr>
                              <a:xfrm>
                                <a:off x="1532021" y="2326109"/>
                                <a:ext cx="1949116" cy="144375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/>
                              </a:solidFill>
                              <a:ln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/>
                              </a:p>
                            </p:txBody>
                          </p:sp>
                        </p:grpSp>
                        <p:sp>
                          <p:nvSpPr>
                            <p:cNvPr id="9" name="Rectangle 8"/>
                            <p:cNvSpPr/>
                            <p:nvPr/>
                          </p:nvSpPr>
                          <p:spPr>
                            <a:xfrm>
                              <a:off x="6954253" y="3336758"/>
                              <a:ext cx="1620252" cy="230519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/>
                            </a:p>
                          </p:txBody>
                        </p:sp>
                        <p:sp>
                          <p:nvSpPr>
                            <p:cNvPr id="10" name="Rectangle 9"/>
                            <p:cNvSpPr/>
                            <p:nvPr/>
                          </p:nvSpPr>
                          <p:spPr>
                            <a:xfrm>
                              <a:off x="6577263" y="4854827"/>
                              <a:ext cx="1620252" cy="455110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/>
                            </a:p>
                          </p:txBody>
                        </p:sp>
                        <p:sp>
                          <p:nvSpPr>
                            <p:cNvPr id="11" name="Rectangle 10"/>
                            <p:cNvSpPr/>
                            <p:nvPr/>
                          </p:nvSpPr>
                          <p:spPr>
                            <a:xfrm>
                              <a:off x="6954253" y="3898232"/>
                              <a:ext cx="1620252" cy="609599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/>
                            </a:p>
                          </p:txBody>
                        </p:sp>
                      </p:grpSp>
                      <p:sp>
                        <p:nvSpPr>
                          <p:cNvPr id="13" name="Rectangle 12"/>
                          <p:cNvSpPr/>
                          <p:nvPr/>
                        </p:nvSpPr>
                        <p:spPr>
                          <a:xfrm>
                            <a:off x="1098884" y="4986130"/>
                            <a:ext cx="3521241" cy="163386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15" name="Rectangle 14"/>
                        <p:cNvSpPr/>
                        <p:nvPr/>
                      </p:nvSpPr>
                      <p:spPr>
                        <a:xfrm>
                          <a:off x="3163357" y="2261939"/>
                          <a:ext cx="1620252" cy="192504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sp>
                    <p:nvSpPr>
                      <p:cNvPr id="4" name="Rectangle 3"/>
                      <p:cNvSpPr/>
                      <p:nvPr/>
                    </p:nvSpPr>
                    <p:spPr>
                      <a:xfrm>
                        <a:off x="6450131" y="2153128"/>
                        <a:ext cx="489284" cy="30325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sp>
                  <p:nvSpPr>
                    <p:cNvPr id="20" name="Rectangle 19"/>
                    <p:cNvSpPr/>
                    <p:nvPr/>
                  </p:nvSpPr>
                  <p:spPr>
                    <a:xfrm>
                      <a:off x="6923486" y="2955232"/>
                      <a:ext cx="449064" cy="21051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7" name="TextBox 16"/>
                  <p:cNvSpPr txBox="1"/>
                  <p:nvPr/>
                </p:nvSpPr>
                <p:spPr>
                  <a:xfrm>
                    <a:off x="6823109" y="2304755"/>
                    <a:ext cx="1659269" cy="338554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b="1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rPr>
                      <a:t>Primary fissure</a:t>
                    </a:r>
                  </a:p>
                </p:txBody>
              </p:sp>
              <p:sp>
                <p:nvSpPr>
                  <p:cNvPr id="19" name="TextBox 18"/>
                  <p:cNvSpPr txBox="1"/>
                  <p:nvPr/>
                </p:nvSpPr>
                <p:spPr>
                  <a:xfrm>
                    <a:off x="7011489" y="2584262"/>
                    <a:ext cx="1795741" cy="338554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b="1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rPr>
                      <a:t>Horizontal fissure</a:t>
                    </a:r>
                  </a:p>
                </p:txBody>
              </p:sp>
            </p:grpSp>
            <p:cxnSp>
              <p:nvCxnSpPr>
                <p:cNvPr id="24" name="Straight Arrow Connector 23"/>
                <p:cNvCxnSpPr/>
                <p:nvPr/>
              </p:nvCxnSpPr>
              <p:spPr>
                <a:xfrm flipH="1">
                  <a:off x="5308482" y="3174579"/>
                  <a:ext cx="1703007" cy="1479159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Arrow Connector 25"/>
                <p:cNvCxnSpPr/>
                <p:nvPr/>
              </p:nvCxnSpPr>
              <p:spPr>
                <a:xfrm flipH="1">
                  <a:off x="6528739" y="3086362"/>
                  <a:ext cx="467367" cy="176435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1" name="Straight Arrow Connector 30"/>
              <p:cNvCxnSpPr/>
              <p:nvPr/>
            </p:nvCxnSpPr>
            <p:spPr>
              <a:xfrm flipH="1">
                <a:off x="5750071" y="2869910"/>
                <a:ext cx="1040954" cy="378154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6" name="Rectangle 35"/>
            <p:cNvSpPr/>
            <p:nvPr/>
          </p:nvSpPr>
          <p:spPr>
            <a:xfrm>
              <a:off x="6791025" y="4506550"/>
              <a:ext cx="1691353" cy="4245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990256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44958" y="1660858"/>
            <a:ext cx="9295412" cy="3782676"/>
            <a:chOff x="-44958" y="1775160"/>
            <a:chExt cx="9295412" cy="3782676"/>
          </a:xfrm>
        </p:grpSpPr>
        <p:grpSp>
          <p:nvGrpSpPr>
            <p:cNvPr id="38" name="Group 37"/>
            <p:cNvGrpSpPr/>
            <p:nvPr/>
          </p:nvGrpSpPr>
          <p:grpSpPr>
            <a:xfrm>
              <a:off x="-44958" y="1775160"/>
              <a:ext cx="9295412" cy="3782676"/>
              <a:chOff x="-44958" y="1775160"/>
              <a:chExt cx="9295412" cy="3782676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-44958" y="1775160"/>
                <a:ext cx="9295412" cy="3782676"/>
                <a:chOff x="-44958" y="1775160"/>
                <a:chExt cx="9295412" cy="3782676"/>
              </a:xfrm>
            </p:grpSpPr>
            <p:grpSp>
              <p:nvGrpSpPr>
                <p:cNvPr id="30" name="Group 29"/>
                <p:cNvGrpSpPr/>
                <p:nvPr/>
              </p:nvGrpSpPr>
              <p:grpSpPr>
                <a:xfrm>
                  <a:off x="-44958" y="1775160"/>
                  <a:ext cx="9295412" cy="3782676"/>
                  <a:chOff x="-44958" y="1775160"/>
                  <a:chExt cx="9295412" cy="3782676"/>
                </a:xfrm>
              </p:grpSpPr>
              <p:grpSp>
                <p:nvGrpSpPr>
                  <p:cNvPr id="24" name="Group 23"/>
                  <p:cNvGrpSpPr/>
                  <p:nvPr/>
                </p:nvGrpSpPr>
                <p:grpSpPr>
                  <a:xfrm>
                    <a:off x="-44958" y="1775160"/>
                    <a:ext cx="9295412" cy="3782676"/>
                    <a:chOff x="-44958" y="1775160"/>
                    <a:chExt cx="9295412" cy="3782676"/>
                  </a:xfrm>
                </p:grpSpPr>
                <p:grpSp>
                  <p:nvGrpSpPr>
                    <p:cNvPr id="21" name="Group 20"/>
                    <p:cNvGrpSpPr/>
                    <p:nvPr/>
                  </p:nvGrpSpPr>
                  <p:grpSpPr>
                    <a:xfrm>
                      <a:off x="-44958" y="1775160"/>
                      <a:ext cx="9295412" cy="3782676"/>
                      <a:chOff x="-44958" y="1775160"/>
                      <a:chExt cx="9295412" cy="3782676"/>
                    </a:xfrm>
                  </p:grpSpPr>
                  <p:grpSp>
                    <p:nvGrpSpPr>
                      <p:cNvPr id="17" name="Group 16"/>
                      <p:cNvGrpSpPr/>
                      <p:nvPr/>
                    </p:nvGrpSpPr>
                    <p:grpSpPr>
                      <a:xfrm>
                        <a:off x="-44958" y="1775160"/>
                        <a:ext cx="9295412" cy="3782676"/>
                        <a:chOff x="243212" y="1860887"/>
                        <a:chExt cx="8850079" cy="3601452"/>
                      </a:xfrm>
                    </p:grpSpPr>
                    <p:grpSp>
                      <p:nvGrpSpPr>
                        <p:cNvPr id="14" name="Group 13"/>
                        <p:cNvGrpSpPr/>
                        <p:nvPr/>
                      </p:nvGrpSpPr>
                      <p:grpSpPr>
                        <a:xfrm>
                          <a:off x="243212" y="1860887"/>
                          <a:ext cx="8850079" cy="3601452"/>
                          <a:chOff x="243212" y="1860887"/>
                          <a:chExt cx="8850079" cy="3601452"/>
                        </a:xfrm>
                      </p:grpSpPr>
                      <p:grpSp>
                        <p:nvGrpSpPr>
                          <p:cNvPr id="12" name="Group 11"/>
                          <p:cNvGrpSpPr/>
                          <p:nvPr/>
                        </p:nvGrpSpPr>
                        <p:grpSpPr>
                          <a:xfrm>
                            <a:off x="243212" y="1860887"/>
                            <a:ext cx="8850079" cy="3601452"/>
                            <a:chOff x="243212" y="1860887"/>
                            <a:chExt cx="8850079" cy="3601452"/>
                          </a:xfrm>
                        </p:grpSpPr>
                        <p:grpSp>
                          <p:nvGrpSpPr>
                            <p:cNvPr id="10" name="Group 9"/>
                            <p:cNvGrpSpPr/>
                            <p:nvPr/>
                          </p:nvGrpSpPr>
                          <p:grpSpPr>
                            <a:xfrm>
                              <a:off x="243212" y="1860887"/>
                              <a:ext cx="8850079" cy="3601452"/>
                              <a:chOff x="243212" y="1860887"/>
                              <a:chExt cx="8850079" cy="3601452"/>
                            </a:xfrm>
                          </p:grpSpPr>
                          <p:grpSp>
                            <p:nvGrpSpPr>
                              <p:cNvPr id="8" name="Group 7"/>
                              <p:cNvGrpSpPr/>
                              <p:nvPr/>
                            </p:nvGrpSpPr>
                            <p:grpSpPr>
                              <a:xfrm>
                                <a:off x="243212" y="1860887"/>
                                <a:ext cx="8850079" cy="3601452"/>
                                <a:chOff x="243212" y="1860887"/>
                                <a:chExt cx="8850079" cy="3601452"/>
                              </a:xfrm>
                            </p:grpSpPr>
                            <p:grpSp>
                              <p:nvGrpSpPr>
                                <p:cNvPr id="6" name="Group 5"/>
                                <p:cNvGrpSpPr/>
                                <p:nvPr/>
                              </p:nvGrpSpPr>
                              <p:grpSpPr>
                                <a:xfrm>
                                  <a:off x="243212" y="1860887"/>
                                  <a:ext cx="8850079" cy="3601452"/>
                                  <a:chOff x="243212" y="1860887"/>
                                  <a:chExt cx="8850079" cy="3601452"/>
                                </a:xfrm>
                              </p:grpSpPr>
                              <p:pic>
                                <p:nvPicPr>
                                  <p:cNvPr id="4" name="Picture 3"/>
                                  <p:cNvPicPr>
                                    <a:picLocks noChangeAspect="1"/>
                                  </p:cNvPicPr>
                                  <p:nvPr/>
                                </p:nvPicPr>
                                <p:blipFill>
                                  <a:blip r:embed="rId3">
                                    <a:extLst>
                                      <a:ext uri="{28A0092B-C50C-407E-A947-70E740481C1C}">
                                        <a14:useLocalDpi xmlns:a14="http://schemas.microsoft.com/office/drawing/2010/main" val="0"/>
                                      </a:ext>
                                    </a:extLst>
                                  </a:blip>
                                  <a:stretch>
                                    <a:fillRect/>
                                  </a:stretch>
                                </p:blipFill>
                                <p:spPr>
                                  <a:xfrm>
                                    <a:off x="243212" y="1860887"/>
                                    <a:ext cx="8850079" cy="3601452"/>
                                  </a:xfrm>
                                  <a:prstGeom prst="rect">
                                    <a:avLst/>
                                  </a:prstGeom>
                                </p:spPr>
                              </p:pic>
                              <p:sp>
                                <p:nvSpPr>
                                  <p:cNvPr id="3" name="Rectangle 2"/>
                                  <p:cNvSpPr/>
                                  <p:nvPr/>
                                </p:nvSpPr>
                                <p:spPr>
                                  <a:xfrm>
                                    <a:off x="6023810" y="5149518"/>
                                    <a:ext cx="2662990" cy="312821"/>
                                  </a:xfrm>
                                  <a:prstGeom prst="rect">
                                    <a:avLst/>
                                  </a:prstGeom>
                                  <a:solidFill>
                                    <a:schemeClr val="bg1"/>
                                  </a:solidFill>
                                  <a:ln>
                                    <a:noFill/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tlCol="0" anchor="ctr"/>
                                  <a:lstStyle/>
                                  <a:p>
                                    <a:pPr algn="ctr"/>
                                    <a:endParaRPr lang="en-US"/>
                                  </a:p>
                                </p:txBody>
                              </p:sp>
                              <p:sp>
                                <p:nvSpPr>
                                  <p:cNvPr id="5" name="Rectangle 4"/>
                                  <p:cNvSpPr/>
                                  <p:nvPr/>
                                </p:nvSpPr>
                                <p:spPr>
                                  <a:xfrm>
                                    <a:off x="6914147" y="4507832"/>
                                    <a:ext cx="1652337" cy="150310"/>
                                  </a:xfrm>
                                  <a:prstGeom prst="rect">
                                    <a:avLst/>
                                  </a:prstGeom>
                                  <a:solidFill>
                                    <a:schemeClr val="bg1"/>
                                  </a:solidFill>
                                  <a:ln>
                                    <a:noFill/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tlCol="0" anchor="ctr"/>
                                  <a:lstStyle/>
                                  <a:p>
                                    <a:pPr algn="ctr"/>
                                    <a:endParaRPr lang="en-US"/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7" name="Rectangle 6"/>
                                <p:cNvSpPr/>
                                <p:nvPr/>
                              </p:nvSpPr>
                              <p:spPr>
                                <a:xfrm>
                                  <a:off x="6914146" y="4601123"/>
                                  <a:ext cx="1909011" cy="387972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bg1"/>
                                </a:solidFill>
                                <a:ln>
                                  <a:noFill/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en-US"/>
                                </a:p>
                              </p:txBody>
                            </p:sp>
                          </p:grpSp>
                          <p:sp>
                            <p:nvSpPr>
                              <p:cNvPr id="9" name="Rectangle 8"/>
                              <p:cNvSpPr/>
                              <p:nvPr/>
                            </p:nvSpPr>
                            <p:spPr>
                              <a:xfrm>
                                <a:off x="7026441" y="3717763"/>
                                <a:ext cx="1540043" cy="160421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/>
                              </a:solidFill>
                              <a:ln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/>
                              </a:p>
                            </p:txBody>
                          </p:sp>
                        </p:grpSp>
                        <p:sp>
                          <p:nvSpPr>
                            <p:cNvPr id="11" name="Rectangle 10"/>
                            <p:cNvSpPr/>
                            <p:nvPr/>
                          </p:nvSpPr>
                          <p:spPr>
                            <a:xfrm>
                              <a:off x="6168188" y="2187224"/>
                              <a:ext cx="1997244" cy="219092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/>
                            </a:p>
                          </p:txBody>
                        </p:sp>
                      </p:grpSp>
                      <p:sp>
                        <p:nvSpPr>
                          <p:cNvPr id="13" name="Rectangle 12"/>
                          <p:cNvSpPr/>
                          <p:nvPr/>
                        </p:nvSpPr>
                        <p:spPr>
                          <a:xfrm>
                            <a:off x="1122946" y="4957011"/>
                            <a:ext cx="3400927" cy="160424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15" name="Rectangle 14"/>
                        <p:cNvSpPr/>
                        <p:nvPr/>
                      </p:nvSpPr>
                      <p:spPr>
                        <a:xfrm>
                          <a:off x="457200" y="3486636"/>
                          <a:ext cx="1716506" cy="156411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6" name="Rectangle 15"/>
                        <p:cNvSpPr/>
                        <p:nvPr/>
                      </p:nvSpPr>
                      <p:spPr>
                        <a:xfrm>
                          <a:off x="737936" y="2595556"/>
                          <a:ext cx="2005263" cy="292023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sp>
                    <p:nvSpPr>
                      <p:cNvPr id="20" name="Rectangle 19"/>
                      <p:cNvSpPr/>
                      <p:nvPr/>
                    </p:nvSpPr>
                    <p:spPr>
                      <a:xfrm>
                        <a:off x="6807806" y="4313708"/>
                        <a:ext cx="671915" cy="49590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sp>
                  <p:nvSpPr>
                    <p:cNvPr id="23" name="Rectangle 22"/>
                    <p:cNvSpPr/>
                    <p:nvPr/>
                  </p:nvSpPr>
                  <p:spPr>
                    <a:xfrm>
                      <a:off x="6586538" y="4606676"/>
                      <a:ext cx="294096" cy="27936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29" name="Rectangle 28"/>
                  <p:cNvSpPr/>
                  <p:nvPr/>
                </p:nvSpPr>
                <p:spPr>
                  <a:xfrm>
                    <a:off x="7056904" y="4393371"/>
                    <a:ext cx="1735482" cy="15787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9" name="TextBox 18"/>
                <p:cNvSpPr txBox="1"/>
                <p:nvPr/>
              </p:nvSpPr>
              <p:spPr>
                <a:xfrm>
                  <a:off x="6897909" y="4263444"/>
                  <a:ext cx="72137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chemeClr val="tx1"/>
                      </a:solidFill>
                      <a:latin typeface="Calibri" charset="0"/>
                      <a:ea typeface="Calibri" charset="0"/>
                      <a:cs typeface="Calibri" charset="0"/>
                    </a:rPr>
                    <a:t>Tonsil</a:t>
                  </a:r>
                </a:p>
              </p:txBody>
            </p:sp>
            <p:cxnSp>
              <p:nvCxnSpPr>
                <p:cNvPr id="26" name="Straight Arrow Connector 25"/>
                <p:cNvCxnSpPr/>
                <p:nvPr/>
              </p:nvCxnSpPr>
              <p:spPr>
                <a:xfrm flipH="1" flipV="1">
                  <a:off x="5186363" y="3564857"/>
                  <a:ext cx="1775292" cy="770025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" name="TextBox 30"/>
              <p:cNvSpPr txBox="1"/>
              <p:nvPr/>
            </p:nvSpPr>
            <p:spPr>
              <a:xfrm>
                <a:off x="7064192" y="3347088"/>
                <a:ext cx="2079808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Dorsolateral fissure</a:t>
                </a:r>
              </a:p>
            </p:txBody>
          </p:sp>
          <p:cxnSp>
            <p:nvCxnSpPr>
              <p:cNvPr id="32" name="Straight Arrow Connector 31"/>
              <p:cNvCxnSpPr/>
              <p:nvPr/>
            </p:nvCxnSpPr>
            <p:spPr>
              <a:xfrm flipH="1" flipV="1">
                <a:off x="5383731" y="3258434"/>
                <a:ext cx="1673173" cy="195249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39" name="Straight Arrow Connector 38"/>
            <p:cNvCxnSpPr/>
            <p:nvPr/>
          </p:nvCxnSpPr>
          <p:spPr>
            <a:xfrm flipH="1" flipV="1">
              <a:off x="6207377" y="4671887"/>
              <a:ext cx="513266" cy="40318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6733051" y="4959520"/>
              <a:ext cx="1725146" cy="3494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Horizontal fissure</a:t>
              </a:r>
              <a:endParaRPr lang="en-US" sz="1600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/>
            <a:r>
              <a:rPr lang="en-GB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Cerebellum anatomy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80720" y="5327971"/>
            <a:ext cx="7269573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Dorsolateral fissure </a:t>
            </a:r>
            <a:r>
              <a:rPr lang="en-US" sz="2000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(posterolateral fissure)</a:t>
            </a:r>
            <a:r>
              <a:rPr lang="en-US" sz="20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- </a:t>
            </a:r>
            <a:r>
              <a:rPr lang="en-US"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between posterior and </a:t>
            </a:r>
            <a:r>
              <a:rPr lang="en-US" sz="18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flocculonodular</a:t>
            </a:r>
            <a:r>
              <a:rPr lang="en-US"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lobes</a:t>
            </a:r>
            <a:endParaRPr lang="en-US" sz="1800" b="1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2930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33286" y="1777370"/>
            <a:ext cx="9129121" cy="3411036"/>
            <a:chOff x="290451" y="1515436"/>
            <a:chExt cx="9129121" cy="3411036"/>
          </a:xfrm>
        </p:grpSpPr>
        <p:grpSp>
          <p:nvGrpSpPr>
            <p:cNvPr id="17" name="Group 16"/>
            <p:cNvGrpSpPr/>
            <p:nvPr/>
          </p:nvGrpSpPr>
          <p:grpSpPr>
            <a:xfrm>
              <a:off x="290451" y="1515436"/>
              <a:ext cx="9129121" cy="3411036"/>
              <a:chOff x="290451" y="1515436"/>
              <a:chExt cx="9129121" cy="3411036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290451" y="1515436"/>
                <a:ext cx="9129121" cy="3411036"/>
                <a:chOff x="229549" y="1979111"/>
                <a:chExt cx="8914451" cy="3330826"/>
              </a:xfrm>
            </p:grpSpPr>
            <p:grpSp>
              <p:nvGrpSpPr>
                <p:cNvPr id="21" name="Group 20"/>
                <p:cNvGrpSpPr/>
                <p:nvPr/>
              </p:nvGrpSpPr>
              <p:grpSpPr>
                <a:xfrm>
                  <a:off x="229549" y="1979111"/>
                  <a:ext cx="8914451" cy="3330826"/>
                  <a:chOff x="229549" y="1979111"/>
                  <a:chExt cx="8914451" cy="3330826"/>
                </a:xfrm>
              </p:grpSpPr>
              <p:grpSp>
                <p:nvGrpSpPr>
                  <p:cNvPr id="23" name="Group 22"/>
                  <p:cNvGrpSpPr/>
                  <p:nvPr/>
                </p:nvGrpSpPr>
                <p:grpSpPr>
                  <a:xfrm>
                    <a:off x="229549" y="1979111"/>
                    <a:ext cx="8914451" cy="3330826"/>
                    <a:chOff x="229549" y="1979111"/>
                    <a:chExt cx="8914451" cy="3330826"/>
                  </a:xfrm>
                </p:grpSpPr>
                <p:grpSp>
                  <p:nvGrpSpPr>
                    <p:cNvPr id="25" name="Group 24"/>
                    <p:cNvGrpSpPr/>
                    <p:nvPr/>
                  </p:nvGrpSpPr>
                  <p:grpSpPr>
                    <a:xfrm>
                      <a:off x="229549" y="1979111"/>
                      <a:ext cx="8914451" cy="3330826"/>
                      <a:chOff x="229549" y="1979111"/>
                      <a:chExt cx="8914451" cy="3330826"/>
                    </a:xfrm>
                  </p:grpSpPr>
                  <p:pic>
                    <p:nvPicPr>
                      <p:cNvPr id="29" name="Picture 28"/>
                      <p:cNvPicPr>
                        <a:picLocks noChangeAspect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229549" y="1979111"/>
                        <a:ext cx="8914451" cy="3330826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30" name="Rectangle 29"/>
                      <p:cNvSpPr/>
                      <p:nvPr/>
                    </p:nvSpPr>
                    <p:spPr>
                      <a:xfrm>
                        <a:off x="6577263" y="2614865"/>
                        <a:ext cx="1620252" cy="19250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1" name="Rectangle 30"/>
                      <p:cNvSpPr/>
                      <p:nvPr/>
                    </p:nvSpPr>
                    <p:spPr>
                      <a:xfrm>
                        <a:off x="1532021" y="2326109"/>
                        <a:ext cx="1949116" cy="1443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sp>
                  <p:nvSpPr>
                    <p:cNvPr id="26" name="Rectangle 25"/>
                    <p:cNvSpPr/>
                    <p:nvPr/>
                  </p:nvSpPr>
                  <p:spPr>
                    <a:xfrm>
                      <a:off x="6954253" y="3336758"/>
                      <a:ext cx="1620252" cy="23051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24" name="Rectangle 23"/>
                  <p:cNvSpPr/>
                  <p:nvPr/>
                </p:nvSpPr>
                <p:spPr>
                  <a:xfrm>
                    <a:off x="1098884" y="4986130"/>
                    <a:ext cx="3521241" cy="16338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2" name="Rectangle 21"/>
                <p:cNvSpPr/>
                <p:nvPr/>
              </p:nvSpPr>
              <p:spPr>
                <a:xfrm>
                  <a:off x="3163357" y="2261939"/>
                  <a:ext cx="1620252" cy="19250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0" name="Rectangle 19"/>
              <p:cNvSpPr/>
              <p:nvPr/>
            </p:nvSpPr>
            <p:spPr>
              <a:xfrm>
                <a:off x="6450131" y="2153128"/>
                <a:ext cx="489284" cy="3032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Rectangle 17"/>
            <p:cNvSpPr/>
            <p:nvPr/>
          </p:nvSpPr>
          <p:spPr>
            <a:xfrm>
              <a:off x="6923486" y="2955232"/>
              <a:ext cx="449064" cy="2105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/>
            <a:r>
              <a:rPr lang="en-GB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Cerebellum anatomy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620126" y="2201786"/>
            <a:ext cx="0" cy="2883619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5468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/>
            <a:r>
              <a:rPr lang="en-GB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Cerebellum anatomy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18A94-C739-1946-93E9-B3EE03E3C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8943" y="1389062"/>
            <a:ext cx="3186113" cy="554037"/>
          </a:xfrm>
        </p:spPr>
        <p:txBody>
          <a:bodyPr/>
          <a:lstStyle/>
          <a:p>
            <a:pPr marL="177800" indent="0">
              <a:buNone/>
            </a:pPr>
            <a:r>
              <a:rPr lang="en-US" b="1" u="sng" dirty="0"/>
              <a:t>Lobules of </a:t>
            </a:r>
            <a:r>
              <a:rPr lang="en-US" b="1" u="sng" dirty="0" err="1"/>
              <a:t>vermis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153" y="1971675"/>
            <a:ext cx="5004647" cy="4222336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A218A94-C739-1946-93E9-B3EE03E3C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2601546"/>
            <a:ext cx="2683043" cy="3270616"/>
          </a:xfrm>
        </p:spPr>
        <p:txBody>
          <a:bodyPr/>
          <a:lstStyle/>
          <a:p>
            <a:r>
              <a:rPr lang="en-US" sz="1800" b="1" dirty="0" err="1"/>
              <a:t>L</a:t>
            </a:r>
            <a:r>
              <a:rPr lang="en-US" sz="1800" dirty="0" err="1"/>
              <a:t>ingula</a:t>
            </a:r>
            <a:endParaRPr lang="en-US" sz="1800" dirty="0"/>
          </a:p>
          <a:p>
            <a:r>
              <a:rPr lang="en-US" sz="1800" b="1" dirty="0"/>
              <a:t>C</a:t>
            </a:r>
            <a:r>
              <a:rPr lang="en-US" sz="1800" dirty="0"/>
              <a:t>entral lobule</a:t>
            </a:r>
          </a:p>
          <a:p>
            <a:r>
              <a:rPr lang="en-US" sz="1800" b="1" dirty="0" err="1"/>
              <a:t>C</a:t>
            </a:r>
            <a:r>
              <a:rPr lang="en-US" sz="1800" dirty="0" err="1"/>
              <a:t>ulmen</a:t>
            </a:r>
            <a:endParaRPr lang="en-US" sz="1800" dirty="0"/>
          </a:p>
          <a:p>
            <a:r>
              <a:rPr lang="en-US" sz="1800" b="1" dirty="0" err="1"/>
              <a:t>D</a:t>
            </a:r>
            <a:r>
              <a:rPr lang="en-US" sz="1800" dirty="0" err="1"/>
              <a:t>eclive</a:t>
            </a:r>
            <a:endParaRPr lang="en-US" sz="1800" dirty="0"/>
          </a:p>
          <a:p>
            <a:r>
              <a:rPr lang="en-US" sz="1800" b="1" dirty="0"/>
              <a:t>F</a:t>
            </a:r>
            <a:r>
              <a:rPr lang="en-US" sz="1800" dirty="0"/>
              <a:t>olium</a:t>
            </a:r>
          </a:p>
          <a:p>
            <a:r>
              <a:rPr lang="en-US" sz="1800" b="1" dirty="0"/>
              <a:t>T</a:t>
            </a:r>
            <a:r>
              <a:rPr lang="en-US" sz="1800" dirty="0"/>
              <a:t>uber</a:t>
            </a:r>
          </a:p>
          <a:p>
            <a:r>
              <a:rPr lang="en-US" sz="1800" b="1" dirty="0"/>
              <a:t>P</a:t>
            </a:r>
            <a:r>
              <a:rPr lang="en-US" sz="1800" dirty="0"/>
              <a:t>yramid</a:t>
            </a:r>
          </a:p>
          <a:p>
            <a:r>
              <a:rPr lang="en-US" sz="1800" b="1" dirty="0"/>
              <a:t>U</a:t>
            </a:r>
            <a:r>
              <a:rPr lang="en-US" sz="1800" dirty="0"/>
              <a:t>vula</a:t>
            </a:r>
          </a:p>
          <a:p>
            <a:r>
              <a:rPr lang="en-US" sz="1800" b="1" dirty="0"/>
              <a:t>N</a:t>
            </a:r>
            <a:r>
              <a:rPr lang="en-US" sz="1800" dirty="0"/>
              <a:t>odule</a:t>
            </a:r>
          </a:p>
          <a:p>
            <a:endParaRPr lang="en-US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990138"/>
            <a:ext cx="3343272" cy="654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Mnemonic: </a:t>
            </a:r>
            <a:r>
              <a:rPr lang="en-US" sz="1800" b="1" dirty="0">
                <a:latin typeface="Calibri" charset="0"/>
                <a:ea typeface="Calibri" charset="0"/>
                <a:cs typeface="Calibri" charset="0"/>
              </a:rPr>
              <a:t>L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ike </a:t>
            </a:r>
            <a:r>
              <a:rPr lang="en-US" sz="1800" b="1" dirty="0">
                <a:latin typeface="Calibri" charset="0"/>
                <a:ea typeface="Calibri" charset="0"/>
                <a:cs typeface="Calibri" charset="0"/>
              </a:rPr>
              <a:t>C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ats </a:t>
            </a:r>
            <a:r>
              <a:rPr lang="en-US" sz="1800" b="1" dirty="0">
                <a:latin typeface="Calibri" charset="0"/>
                <a:ea typeface="Calibri" charset="0"/>
                <a:cs typeface="Calibri" charset="0"/>
              </a:rPr>
              <a:t>C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atching </a:t>
            </a:r>
            <a:r>
              <a:rPr lang="en-US" sz="1800" b="1" dirty="0"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ogs </a:t>
            </a:r>
            <a:r>
              <a:rPr lang="en-US" sz="1800" b="1" dirty="0">
                <a:latin typeface="Calibri" charset="0"/>
                <a:ea typeface="Calibri" charset="0"/>
                <a:cs typeface="Calibri" charset="0"/>
              </a:rPr>
              <a:t>F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or </a:t>
            </a:r>
            <a:r>
              <a:rPr lang="en-US" sz="1800" b="1" dirty="0">
                <a:latin typeface="Calibri" charset="0"/>
                <a:ea typeface="Calibri" charset="0"/>
                <a:cs typeface="Calibri" charset="0"/>
              </a:rPr>
              <a:t>T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he </a:t>
            </a:r>
            <a:r>
              <a:rPr lang="en-US" sz="1800" b="1" dirty="0"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arty </a:t>
            </a:r>
            <a:r>
              <a:rPr lang="en-US" sz="1800" b="1" dirty="0">
                <a:latin typeface="Calibri" charset="0"/>
                <a:ea typeface="Calibri" charset="0"/>
                <a:cs typeface="Calibri" charset="0"/>
              </a:rPr>
              <a:t>U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p </a:t>
            </a:r>
            <a:r>
              <a:rPr lang="en-US" sz="1800" b="1" dirty="0">
                <a:latin typeface="Calibri" charset="0"/>
                <a:ea typeface="Calibri" charset="0"/>
                <a:cs typeface="Calibri" charset="0"/>
              </a:rPr>
              <a:t>N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orth</a:t>
            </a:r>
          </a:p>
        </p:txBody>
      </p:sp>
    </p:spTree>
    <p:extLst>
      <p:ext uri="{BB962C8B-B14F-4D97-AF65-F5344CB8AC3E}">
        <p14:creationId xmlns:p14="http://schemas.microsoft.com/office/powerpoint/2010/main" val="21330772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317855" y="1386583"/>
            <a:ext cx="6554680" cy="4642741"/>
            <a:chOff x="2386013" y="1508919"/>
            <a:chExt cx="6814445" cy="464026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1260" y="1508919"/>
              <a:ext cx="6619198" cy="4640263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386013" y="3271838"/>
              <a:ext cx="1285875" cy="5572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/>
            <a:r>
              <a:rPr lang="en-GB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Cerebellar cortex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>
          <a:xfrm>
            <a:off x="6634155" y="4736307"/>
            <a:ext cx="2542830" cy="1664493"/>
          </a:xfrm>
        </p:spPr>
        <p:txBody>
          <a:bodyPr/>
          <a:lstStyle/>
          <a:p>
            <a:pPr marL="177800" indent="0">
              <a:buNone/>
            </a:pPr>
            <a:r>
              <a:rPr lang="en-US" sz="1800" u="sng" dirty="0"/>
              <a:t>3 layers of cortex:</a:t>
            </a:r>
          </a:p>
          <a:p>
            <a:r>
              <a:rPr lang="en-US" sz="2000" b="1" dirty="0"/>
              <a:t> Molecular layer</a:t>
            </a:r>
          </a:p>
          <a:p>
            <a:r>
              <a:rPr lang="en-US" sz="2000" b="1" dirty="0"/>
              <a:t> Purkinje cell layer</a:t>
            </a:r>
          </a:p>
          <a:p>
            <a:r>
              <a:rPr lang="en-US" sz="2000" b="1" dirty="0"/>
              <a:t> Granular layer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2875" y="1772353"/>
            <a:ext cx="402907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u="sng" dirty="0"/>
              <a:t>Cortical afferent fibres </a:t>
            </a:r>
          </a:p>
          <a:p>
            <a:r>
              <a:rPr lang="en-GB" sz="1600" dirty="0"/>
              <a:t>(from outside the cerebellum to the cortex)</a:t>
            </a:r>
          </a:p>
          <a:p>
            <a:pPr marL="285750" indent="-285750">
              <a:buFont typeface="Arial" charset="0"/>
              <a:buChar char="•"/>
            </a:pPr>
            <a:r>
              <a:rPr lang="en-GB" sz="2000" b="1" dirty="0"/>
              <a:t>Climbing fibres</a:t>
            </a:r>
          </a:p>
          <a:p>
            <a:pPr marL="552450" indent="-285750">
              <a:buFontTx/>
              <a:buChar char="-"/>
            </a:pPr>
            <a:r>
              <a:rPr lang="en-GB" sz="1600" dirty="0"/>
              <a:t>Origin in inferior </a:t>
            </a:r>
            <a:r>
              <a:rPr lang="en-GB" sz="1600" dirty="0" err="1"/>
              <a:t>olivary</a:t>
            </a:r>
            <a:r>
              <a:rPr lang="en-GB" sz="1600" dirty="0"/>
              <a:t> nucleus</a:t>
            </a:r>
          </a:p>
          <a:p>
            <a:pPr marL="285750" indent="-285750">
              <a:buFont typeface="Arial" charset="0"/>
              <a:buChar char="•"/>
            </a:pPr>
            <a:r>
              <a:rPr lang="en-GB" sz="2000" b="1" dirty="0"/>
              <a:t>Mossy fibres</a:t>
            </a:r>
          </a:p>
          <a:p>
            <a:pPr marL="552450" indent="-285750">
              <a:buFontTx/>
              <a:buChar char="-"/>
            </a:pPr>
            <a:r>
              <a:rPr lang="en-GB" sz="1600" dirty="0"/>
              <a:t>Origin elsewhere</a:t>
            </a:r>
          </a:p>
          <a:p>
            <a:pPr marL="285750" indent="-285750">
              <a:buFontTx/>
              <a:buChar char="-"/>
            </a:pPr>
            <a:endParaRPr lang="en-GB" sz="1800" dirty="0"/>
          </a:p>
          <a:p>
            <a:r>
              <a:rPr lang="en-GB" sz="1800" u="sng" dirty="0"/>
              <a:t>Cortical efferent fibres </a:t>
            </a:r>
          </a:p>
          <a:p>
            <a:r>
              <a:rPr lang="en-GB" sz="1600" dirty="0"/>
              <a:t>(from cortex to the cerebellar nuclei):</a:t>
            </a:r>
          </a:p>
          <a:p>
            <a:pPr marL="285750" indent="-285750">
              <a:buFont typeface="Arial" charset="0"/>
              <a:buChar char="•"/>
            </a:pPr>
            <a:r>
              <a:rPr lang="en-GB" sz="2000" b="1" dirty="0">
                <a:solidFill>
                  <a:srgbClr val="FF0000"/>
                </a:solidFill>
              </a:rPr>
              <a:t>Purkinje cells</a:t>
            </a:r>
          </a:p>
          <a:p>
            <a:pPr marL="552450" indent="-285750">
              <a:buFontTx/>
              <a:buChar char="-"/>
            </a:pPr>
            <a:r>
              <a:rPr lang="en-GB" sz="1600" dirty="0"/>
              <a:t>Communicate through </a:t>
            </a:r>
            <a:r>
              <a:rPr lang="en-GB" sz="1600" b="1" dirty="0"/>
              <a:t>GABA</a:t>
            </a:r>
            <a:r>
              <a:rPr lang="en-GB" sz="1600" dirty="0"/>
              <a:t> neurotransmitter (inhibitory modulation)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171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/>
            <a:r>
              <a:rPr lang="en-GB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Eye anatomy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99562" y="3510578"/>
            <a:ext cx="1390495" cy="1482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159638" y="2409243"/>
            <a:ext cx="1525505" cy="5625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910020" y="5620334"/>
            <a:ext cx="1775123" cy="515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135896" y="5442857"/>
            <a:ext cx="1775123" cy="515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924001" y="3736003"/>
            <a:ext cx="1775123" cy="515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360135" y="1722183"/>
            <a:ext cx="2217808" cy="718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494345" y="1501190"/>
            <a:ext cx="1907941" cy="487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00" y="273848"/>
            <a:ext cx="6681922" cy="608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42087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/>
            <a:r>
              <a:rPr lang="en-GB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Cerebellar nuclei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18A94-C739-1946-93E9-B3EE03E3C3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Nuclei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60" y="1600200"/>
            <a:ext cx="8146342" cy="41482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6674" y="3433011"/>
            <a:ext cx="158817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Dentate nucleus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4590" y="3927349"/>
            <a:ext cx="158817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latin typeface="Calibri" charset="0"/>
                <a:ea typeface="Calibri" charset="0"/>
                <a:cs typeface="Calibri" charset="0"/>
              </a:rPr>
              <a:t>Fastigal</a:t>
            </a:r>
            <a:r>
              <a:rPr lang="en-US" sz="1600" b="1" dirty="0">
                <a:latin typeface="Calibri" charset="0"/>
                <a:ea typeface="Calibri" charset="0"/>
                <a:cs typeface="Calibri" charset="0"/>
              </a:rPr>
              <a:t> nucleus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82587" y="3340058"/>
            <a:ext cx="191703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latin typeface="Calibri" charset="0"/>
                <a:ea typeface="Calibri" charset="0"/>
                <a:cs typeface="Calibri" charset="0"/>
              </a:rPr>
              <a:t>Emboliform</a:t>
            </a:r>
            <a:r>
              <a:rPr lang="en-US" sz="1600" b="1" dirty="0">
                <a:latin typeface="Calibri" charset="0"/>
                <a:ea typeface="Calibri" charset="0"/>
                <a:cs typeface="Calibri" charset="0"/>
              </a:rPr>
              <a:t> nucleus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98630" y="3771565"/>
            <a:ext cx="158817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latin typeface="Calibri" charset="0"/>
                <a:ea typeface="Calibri" charset="0"/>
                <a:cs typeface="Calibri" charset="0"/>
              </a:rPr>
              <a:t>Globose</a:t>
            </a:r>
            <a:r>
              <a:rPr lang="en-US" sz="1600" b="1" dirty="0">
                <a:latin typeface="Calibri" charset="0"/>
                <a:ea typeface="Calibri" charset="0"/>
                <a:cs typeface="Calibri" charset="0"/>
              </a:rPr>
              <a:t> nuclei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72736" y="3433011"/>
            <a:ext cx="1540023" cy="338554"/>
            <a:chOff x="2050952" y="2122004"/>
            <a:chExt cx="1035148" cy="570395"/>
          </a:xfrm>
        </p:grpSpPr>
        <p:sp>
          <p:nvSpPr>
            <p:cNvPr id="11" name="Rectangle 10"/>
            <p:cNvSpPr/>
            <p:nvPr/>
          </p:nvSpPr>
          <p:spPr>
            <a:xfrm>
              <a:off x="2050952" y="2122004"/>
              <a:ext cx="1035148" cy="570395"/>
            </a:xfrm>
            <a:prstGeom prst="rect">
              <a:avLst/>
            </a:prstGeom>
            <a:solidFill>
              <a:srgbClr val="3B47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464998" y="2153700"/>
              <a:ext cx="279400" cy="33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64705" y="3917882"/>
            <a:ext cx="1540023" cy="357367"/>
            <a:chOff x="2050952" y="2122004"/>
            <a:chExt cx="1035148" cy="602091"/>
          </a:xfrm>
        </p:grpSpPr>
        <p:sp>
          <p:nvSpPr>
            <p:cNvPr id="14" name="Rectangle 13"/>
            <p:cNvSpPr/>
            <p:nvPr/>
          </p:nvSpPr>
          <p:spPr>
            <a:xfrm>
              <a:off x="2050952" y="2122004"/>
              <a:ext cx="1035148" cy="570395"/>
            </a:xfrm>
            <a:prstGeom prst="rect">
              <a:avLst/>
            </a:prstGeom>
            <a:solidFill>
              <a:srgbClr val="3B47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464998" y="2153700"/>
              <a:ext cx="279400" cy="570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146777" y="3329240"/>
            <a:ext cx="1708465" cy="410241"/>
            <a:chOff x="2050952" y="2122004"/>
            <a:chExt cx="1035148" cy="640316"/>
          </a:xfrm>
        </p:grpSpPr>
        <p:sp>
          <p:nvSpPr>
            <p:cNvPr id="17" name="Rectangle 16"/>
            <p:cNvSpPr/>
            <p:nvPr/>
          </p:nvSpPr>
          <p:spPr>
            <a:xfrm>
              <a:off x="2050952" y="2122004"/>
              <a:ext cx="1035148" cy="570395"/>
            </a:xfrm>
            <a:prstGeom prst="rect">
              <a:avLst/>
            </a:prstGeom>
            <a:solidFill>
              <a:srgbClr val="3B47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464998" y="2153699"/>
              <a:ext cx="279400" cy="608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161464" y="3818109"/>
            <a:ext cx="1708465" cy="365444"/>
            <a:chOff x="2050952" y="2122004"/>
            <a:chExt cx="1035148" cy="570395"/>
          </a:xfrm>
        </p:grpSpPr>
        <p:sp>
          <p:nvSpPr>
            <p:cNvPr id="20" name="Rectangle 19"/>
            <p:cNvSpPr/>
            <p:nvPr/>
          </p:nvSpPr>
          <p:spPr>
            <a:xfrm>
              <a:off x="2050952" y="2122004"/>
              <a:ext cx="1035148" cy="570395"/>
            </a:xfrm>
            <a:prstGeom prst="rect">
              <a:avLst/>
            </a:prstGeom>
            <a:solidFill>
              <a:srgbClr val="3B47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464998" y="2153700"/>
              <a:ext cx="279400" cy="528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7000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/>
            <a:r>
              <a:rPr lang="en-GB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Functional lobes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155315" y="1728786"/>
            <a:ext cx="7988685" cy="4522525"/>
            <a:chOff x="1155315" y="1728786"/>
            <a:chExt cx="7988685" cy="452252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5315" y="1728786"/>
              <a:ext cx="7931539" cy="448627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172200" y="1903534"/>
              <a:ext cx="2914654" cy="16158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800" b="1" u="sng" dirty="0" err="1">
                  <a:latin typeface="Calibri" charset="0"/>
                  <a:ea typeface="Calibri" charset="0"/>
                  <a:cs typeface="Calibri" charset="0"/>
                </a:rPr>
                <a:t>Spinocerebellum</a:t>
              </a:r>
              <a:r>
                <a:rPr lang="en-US" sz="1800" b="1" u="sng" dirty="0">
                  <a:latin typeface="Calibri" charset="0"/>
                  <a:ea typeface="Calibri" charset="0"/>
                  <a:cs typeface="Calibri" charset="0"/>
                </a:rPr>
                <a:t> (</a:t>
              </a:r>
              <a:r>
                <a:rPr lang="en-US" sz="1800" b="1" u="sng" dirty="0" err="1">
                  <a:latin typeface="Calibri" charset="0"/>
                  <a:ea typeface="Calibri" charset="0"/>
                  <a:cs typeface="Calibri" charset="0"/>
                </a:rPr>
                <a:t>paleocerebellum</a:t>
              </a:r>
              <a:r>
                <a:rPr lang="en-US" sz="1800" b="1" u="sng" dirty="0">
                  <a:latin typeface="Calibri" charset="0"/>
                  <a:ea typeface="Calibri" charset="0"/>
                  <a:cs typeface="Calibri" charset="0"/>
                </a:rPr>
                <a:t>)</a:t>
              </a:r>
              <a:endParaRPr lang="en-US" sz="2000" b="1" u="sng" dirty="0">
                <a:latin typeface="Calibri" charset="0"/>
                <a:ea typeface="Calibri" charset="0"/>
                <a:cs typeface="Calibri" charset="0"/>
              </a:endParaRPr>
            </a:p>
            <a:p>
              <a:pPr algn="ctr">
                <a:spcAft>
                  <a:spcPts val="600"/>
                </a:spcAft>
              </a:pPr>
              <a:r>
                <a:rPr lang="en-US" sz="1700" dirty="0">
                  <a:latin typeface="Calibri" charset="0"/>
                  <a:ea typeface="Calibri" charset="0"/>
                  <a:cs typeface="Calibri" charset="0"/>
                </a:rPr>
                <a:t>Muscle tone and posture</a:t>
              </a:r>
              <a:endParaRPr lang="en-US" sz="1700" b="1" u="sng" dirty="0">
                <a:latin typeface="Calibri" charset="0"/>
                <a:ea typeface="Calibri" charset="0"/>
                <a:cs typeface="Calibri" charset="0"/>
              </a:endParaRPr>
            </a:p>
            <a:p>
              <a:pPr algn="ctr"/>
              <a:endParaRPr lang="en-US" sz="1800" b="1" dirty="0">
                <a:latin typeface="Calibri" charset="0"/>
                <a:ea typeface="Calibri" charset="0"/>
                <a:cs typeface="Calibri" charset="0"/>
              </a:endParaRPr>
            </a:p>
            <a:p>
              <a:pPr algn="ctr"/>
              <a:endParaRPr lang="en-US" sz="1800" b="1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172200" y="3371759"/>
              <a:ext cx="2971800" cy="12464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u="sng" dirty="0" err="1">
                  <a:latin typeface="Calibri" charset="0"/>
                  <a:ea typeface="Calibri" charset="0"/>
                  <a:cs typeface="Calibri" charset="0"/>
                </a:rPr>
                <a:t>Corticocerebellum</a:t>
              </a:r>
              <a:endParaRPr lang="en-US" sz="1800" b="1" u="sng" dirty="0">
                <a:latin typeface="Calibri" charset="0"/>
                <a:ea typeface="Calibri" charset="0"/>
                <a:cs typeface="Calibri" charset="0"/>
              </a:endParaRPr>
            </a:p>
            <a:p>
              <a:pPr algn="ctr">
                <a:spcAft>
                  <a:spcPts val="600"/>
                </a:spcAft>
              </a:pPr>
              <a:r>
                <a:rPr lang="en-US" sz="1800" b="1" u="sng" dirty="0">
                  <a:latin typeface="Calibri" charset="0"/>
                  <a:ea typeface="Calibri" charset="0"/>
                  <a:cs typeface="Calibri" charset="0"/>
                </a:rPr>
                <a:t>(</a:t>
              </a:r>
              <a:r>
                <a:rPr lang="en-US" sz="1800" b="1" u="sng" dirty="0" err="1">
                  <a:latin typeface="Calibri" charset="0"/>
                  <a:ea typeface="Calibri" charset="0"/>
                  <a:cs typeface="Calibri" charset="0"/>
                </a:rPr>
                <a:t>neocerebellum</a:t>
              </a:r>
              <a:r>
                <a:rPr lang="en-US" sz="1800" b="1" u="sng" dirty="0">
                  <a:latin typeface="Calibri" charset="0"/>
                  <a:ea typeface="Calibri" charset="0"/>
                  <a:cs typeface="Calibri" charset="0"/>
                </a:rPr>
                <a:t>)</a:t>
              </a:r>
            </a:p>
            <a:p>
              <a:pPr algn="ctr">
                <a:spcAft>
                  <a:spcPts val="600"/>
                </a:spcAft>
              </a:pPr>
              <a:r>
                <a:rPr lang="en-US" sz="1700" dirty="0">
                  <a:latin typeface="Calibri" charset="0"/>
                  <a:ea typeface="Calibri" charset="0"/>
                  <a:cs typeface="Calibri" charset="0"/>
                </a:rPr>
                <a:t>Muscular coordination (trajectory, speed, force)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172200" y="4912483"/>
              <a:ext cx="2914654" cy="13388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800" b="1" u="sng" dirty="0" err="1">
                  <a:latin typeface="Calibri" charset="0"/>
                  <a:ea typeface="Calibri" charset="0"/>
                  <a:cs typeface="Calibri" charset="0"/>
                </a:rPr>
                <a:t>Vestibulocerebellum</a:t>
              </a:r>
              <a:r>
                <a:rPr lang="en-US" sz="1800" b="1" u="sng" dirty="0">
                  <a:latin typeface="Calibri" charset="0"/>
                  <a:ea typeface="Calibri" charset="0"/>
                  <a:cs typeface="Calibri" charset="0"/>
                </a:rPr>
                <a:t> (</a:t>
              </a:r>
              <a:r>
                <a:rPr lang="en-US" sz="1800" b="1" u="sng" dirty="0" err="1">
                  <a:latin typeface="Calibri" charset="0"/>
                  <a:ea typeface="Calibri" charset="0"/>
                  <a:cs typeface="Calibri" charset="0"/>
                </a:rPr>
                <a:t>archicerebellum</a:t>
              </a:r>
              <a:r>
                <a:rPr lang="en-US" sz="1800" b="1" u="sng" dirty="0">
                  <a:latin typeface="Calibri" charset="0"/>
                  <a:ea typeface="Calibri" charset="0"/>
                  <a:cs typeface="Calibri" charset="0"/>
                </a:rPr>
                <a:t>)</a:t>
              </a:r>
            </a:p>
            <a:p>
              <a:pPr algn="ctr">
                <a:spcAft>
                  <a:spcPts val="600"/>
                </a:spcAft>
              </a:pPr>
              <a:r>
                <a:rPr lang="en-US" sz="1700" dirty="0">
                  <a:latin typeface="Calibri" charset="0"/>
                  <a:ea typeface="Calibri" charset="0"/>
                  <a:cs typeface="Calibri" charset="0"/>
                </a:rPr>
                <a:t>Maintenance of balance</a:t>
              </a:r>
            </a:p>
            <a:p>
              <a:endParaRPr lang="en-US" sz="1800" b="1" dirty="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39226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/>
            <a:r>
              <a:rPr lang="en-GB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Cerebellar pathways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76" y="4003030"/>
            <a:ext cx="3757611" cy="2977136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2465319"/>
              </p:ext>
            </p:extLst>
          </p:nvPr>
        </p:nvGraphicFramePr>
        <p:xfrm>
          <a:off x="185739" y="1654173"/>
          <a:ext cx="8743965" cy="2352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74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45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30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15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573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alibri" charset="0"/>
                          <a:ea typeface="Calibri" charset="0"/>
                          <a:cs typeface="Calibri" charset="0"/>
                        </a:rPr>
                        <a:t>Tract (signal origin)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alibri" charset="0"/>
                          <a:ea typeface="Calibri" charset="0"/>
                          <a:cs typeface="Calibri" charset="0"/>
                        </a:rPr>
                        <a:t>Peduncles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alibri" charset="0"/>
                          <a:ea typeface="Calibri" charset="0"/>
                          <a:cs typeface="Calibri" charset="0"/>
                        </a:rPr>
                        <a:t>Cerebellar cortex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alibri" charset="0"/>
                          <a:ea typeface="Calibri" charset="0"/>
                          <a:cs typeface="Calibri" charset="0"/>
                        </a:rPr>
                        <a:t>Nucleus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u="sng" dirty="0">
                          <a:latin typeface="Calibri" charset="0"/>
                          <a:ea typeface="Calibri" charset="0"/>
                          <a:cs typeface="Calibri" charset="0"/>
                        </a:rPr>
                        <a:t>Tracts influenced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Calibri" charset="0"/>
                          <a:ea typeface="Calibri" charset="0"/>
                          <a:cs typeface="Calibri" charset="0"/>
                        </a:rPr>
                        <a:t>Corticopontocerebellar</a:t>
                      </a:r>
                      <a:endParaRPr lang="en-US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  <a:p>
                      <a:pPr algn="ctr"/>
                      <a:r>
                        <a:rPr lang="en-US" dirty="0">
                          <a:latin typeface="Calibri" charset="0"/>
                          <a:ea typeface="Calibri" charset="0"/>
                          <a:cs typeface="Calibri" charset="0"/>
                        </a:rPr>
                        <a:t>(from motor cortex through pons)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Middle cerebellar peduncles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rgbClr val="FF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Cerebrocerebellar</a:t>
                      </a:r>
                      <a:endParaRPr lang="en-US" b="1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Dentate nucleus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Calibri" charset="0"/>
                          <a:ea typeface="Calibri" charset="0"/>
                          <a:cs typeface="Calibri" charset="0"/>
                        </a:rPr>
                        <a:t>Corticospinal</a:t>
                      </a:r>
                      <a:r>
                        <a:rPr lang="en-US" dirty="0">
                          <a:latin typeface="Calibri" charset="0"/>
                          <a:ea typeface="Calibri" charset="0"/>
                          <a:cs typeface="Calibri" charset="0"/>
                        </a:rPr>
                        <a:t> and </a:t>
                      </a:r>
                      <a:r>
                        <a:rPr lang="en-US" dirty="0" err="1">
                          <a:latin typeface="Calibri" charset="0"/>
                          <a:ea typeface="Calibri" charset="0"/>
                          <a:cs typeface="Calibri" charset="0"/>
                        </a:rPr>
                        <a:t>corticobulbar</a:t>
                      </a:r>
                      <a:r>
                        <a:rPr lang="en-US" dirty="0">
                          <a:latin typeface="Calibri" charset="0"/>
                          <a:ea typeface="Calibri" charset="0"/>
                          <a:cs typeface="Calibri" charset="0"/>
                        </a:rPr>
                        <a:t> tracts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Calibri" charset="0"/>
                          <a:ea typeface="Calibri" charset="0"/>
                          <a:cs typeface="Calibri" charset="0"/>
                        </a:rPr>
                        <a:t>Spinocerebellar</a:t>
                      </a:r>
                      <a:endParaRPr lang="en-US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  <a:p>
                      <a:pPr algn="ctr"/>
                      <a:r>
                        <a:rPr lang="en-US" dirty="0">
                          <a:latin typeface="Calibri" charset="0"/>
                          <a:ea typeface="Calibri" charset="0"/>
                          <a:cs typeface="Calibri" charset="0"/>
                        </a:rPr>
                        <a:t>(position</a:t>
                      </a:r>
                      <a:r>
                        <a:rPr lang="en-US" baseline="0" dirty="0">
                          <a:latin typeface="Calibri" charset="0"/>
                          <a:ea typeface="Calibri" charset="0"/>
                          <a:cs typeface="Calibri" charset="0"/>
                        </a:rPr>
                        <a:t> sense from muscle, joint, skin receptors</a:t>
                      </a:r>
                      <a:r>
                        <a:rPr lang="en-US" dirty="0">
                          <a:latin typeface="Calibri" charset="0"/>
                          <a:ea typeface="Calibri" charset="0"/>
                          <a:cs typeface="Calibri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Superior and inferior cerebellar peduncles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rgbClr val="FF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Spinocerebellar</a:t>
                      </a:r>
                      <a:endParaRPr lang="en-US" b="1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rgbClr val="FF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Globose</a:t>
                      </a:r>
                      <a:r>
                        <a:rPr lang="en-US" b="1" dirty="0">
                          <a:solidFill>
                            <a:srgbClr val="FF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and </a:t>
                      </a:r>
                      <a:r>
                        <a:rPr lang="en-US" b="1" dirty="0" err="1">
                          <a:solidFill>
                            <a:srgbClr val="FF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emboliform</a:t>
                      </a:r>
                      <a:r>
                        <a:rPr lang="en-US" b="1" baseline="0" dirty="0">
                          <a:solidFill>
                            <a:srgbClr val="FF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nuclei</a:t>
                      </a:r>
                      <a:endParaRPr lang="en-US" b="1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Calibri" charset="0"/>
                          <a:ea typeface="Calibri" charset="0"/>
                          <a:cs typeface="Calibri" charset="0"/>
                        </a:rPr>
                        <a:t>Rubrospinal</a:t>
                      </a:r>
                      <a:r>
                        <a:rPr lang="en-US" dirty="0">
                          <a:latin typeface="Calibri" charset="0"/>
                          <a:ea typeface="Calibri" charset="0"/>
                          <a:cs typeface="Calibri" charset="0"/>
                        </a:rPr>
                        <a:t> tract</a:t>
                      </a:r>
                    </a:p>
                    <a:p>
                      <a:pPr algn="ctr"/>
                      <a:endParaRPr lang="en-US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Calibri" charset="0"/>
                          <a:ea typeface="Calibri" charset="0"/>
                          <a:cs typeface="Calibri" charset="0"/>
                        </a:rPr>
                        <a:t>Vestibulocerebellar</a:t>
                      </a:r>
                      <a:r>
                        <a:rPr lang="en-US" baseline="0" dirty="0">
                          <a:latin typeface="Calibri" charset="0"/>
                          <a:ea typeface="Calibri" charset="0"/>
                          <a:cs typeface="Calibri" charset="0"/>
                        </a:rPr>
                        <a:t> (impulses from labyrinths via brainstem)</a:t>
                      </a:r>
                      <a:endParaRPr lang="en-US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Inferior cerebellar peduncles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rgbClr val="FF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Vestibulocerebellum</a:t>
                      </a:r>
                      <a:endParaRPr lang="en-US" b="1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solidFill>
                            <a:srgbClr val="FF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Fastigal</a:t>
                      </a:r>
                      <a:r>
                        <a:rPr lang="en-US" b="1" dirty="0">
                          <a:solidFill>
                            <a:srgbClr val="FF0000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nucleus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Calibri" charset="0"/>
                          <a:ea typeface="Calibri" charset="0"/>
                          <a:cs typeface="Calibri" charset="0"/>
                        </a:rPr>
                        <a:t>Vestibulospinal</a:t>
                      </a:r>
                      <a:r>
                        <a:rPr lang="en-US" dirty="0">
                          <a:latin typeface="Calibri" charset="0"/>
                          <a:ea typeface="Calibri" charset="0"/>
                          <a:cs typeface="Calibri" charset="0"/>
                        </a:rPr>
                        <a:t> and </a:t>
                      </a:r>
                      <a:r>
                        <a:rPr lang="en-US" dirty="0" err="1">
                          <a:latin typeface="Calibri" charset="0"/>
                          <a:ea typeface="Calibri" charset="0"/>
                          <a:cs typeface="Calibri" charset="0"/>
                        </a:rPr>
                        <a:t>reticulospinal</a:t>
                      </a:r>
                      <a:r>
                        <a:rPr lang="en-US" dirty="0">
                          <a:latin typeface="Calibri" charset="0"/>
                          <a:ea typeface="Calibri" charset="0"/>
                          <a:cs typeface="Calibri" charset="0"/>
                        </a:rPr>
                        <a:t> tracts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9" name="Straight Arrow Connector 8"/>
          <p:cNvCxnSpPr/>
          <p:nvPr/>
        </p:nvCxnSpPr>
        <p:spPr>
          <a:xfrm>
            <a:off x="185739" y="1528763"/>
            <a:ext cx="874394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U-Turn Arrow 29"/>
          <p:cNvSpPr/>
          <p:nvPr/>
        </p:nvSpPr>
        <p:spPr>
          <a:xfrm rot="6478113">
            <a:off x="4443149" y="4633393"/>
            <a:ext cx="536965" cy="1716408"/>
          </a:xfrm>
          <a:prstGeom prst="uturnArrow">
            <a:avLst>
              <a:gd name="adj1" fmla="val 15322"/>
              <a:gd name="adj2" fmla="val 25000"/>
              <a:gd name="adj3" fmla="val 47160"/>
              <a:gd name="adj4" fmla="val 41330"/>
              <a:gd name="adj5" fmla="val 53143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72111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/>
            <a:r>
              <a:rPr lang="en-GB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Cerebellar pathways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52243" y="1417637"/>
            <a:ext cx="8334556" cy="5440363"/>
            <a:chOff x="352243" y="1417637"/>
            <a:chExt cx="8334556" cy="544036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118433" y="518403"/>
              <a:ext cx="5440362" cy="7238829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219200" y="5934974"/>
              <a:ext cx="3076756" cy="923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52243" y="2067480"/>
              <a:ext cx="1733910" cy="11242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211682" y="1505333"/>
              <a:ext cx="1475117" cy="9790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990428" y="4160838"/>
              <a:ext cx="1424968" cy="8640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7418717" y="6176513"/>
              <a:ext cx="1268082" cy="6814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112082" y="4593566"/>
              <a:ext cx="562156" cy="15829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024245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/>
            <a:r>
              <a:rPr lang="en-GB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Cerebellar damage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18A94-C739-1946-93E9-B3EE03E3C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7168" y="1428745"/>
            <a:ext cx="8429631" cy="500063"/>
          </a:xfrm>
        </p:spPr>
        <p:txBody>
          <a:bodyPr/>
          <a:lstStyle/>
          <a:p>
            <a:pPr marL="177800" indent="0" algn="ctr">
              <a:buNone/>
            </a:pPr>
            <a:r>
              <a:rPr lang="en-US" u="sng" dirty="0"/>
              <a:t>Signs of cerebellar damage- </a:t>
            </a:r>
            <a:r>
              <a:rPr lang="en-US" b="1" u="sng" dirty="0"/>
              <a:t>DANISH</a:t>
            </a:r>
            <a:r>
              <a:rPr lang="en-US" u="sng" dirty="0"/>
              <a:t> 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>
          <a:xfrm>
            <a:off x="257168" y="2025644"/>
            <a:ext cx="8429631" cy="3957641"/>
          </a:xfrm>
        </p:spPr>
        <p:txBody>
          <a:bodyPr/>
          <a:lstStyle/>
          <a:p>
            <a:r>
              <a:rPr lang="en-US" b="1" dirty="0"/>
              <a:t> </a:t>
            </a:r>
            <a:r>
              <a:rPr lang="en-US" sz="2400" b="1" dirty="0" err="1"/>
              <a:t>D</a:t>
            </a:r>
            <a:r>
              <a:rPr lang="en-US" sz="2400" dirty="0" err="1"/>
              <a:t>ysdiadokinesia</a:t>
            </a:r>
            <a:r>
              <a:rPr lang="en-US" sz="2400" dirty="0"/>
              <a:t> &amp; </a:t>
            </a:r>
            <a:r>
              <a:rPr lang="en-US" sz="2400" dirty="0" err="1"/>
              <a:t>Dysmetria</a:t>
            </a:r>
            <a:r>
              <a:rPr lang="en-US" sz="2400" dirty="0"/>
              <a:t> </a:t>
            </a:r>
            <a:r>
              <a:rPr lang="en-US" sz="1800" dirty="0"/>
              <a:t>- inability to perform and sustain a series of rapidly alternating muscle movements &amp; overshooting when attempting to reach a point with a finger</a:t>
            </a:r>
            <a:endParaRPr lang="en-US" sz="1800" b="1" dirty="0"/>
          </a:p>
          <a:p>
            <a:r>
              <a:rPr lang="en-US" sz="2400" b="1" dirty="0"/>
              <a:t> A</a:t>
            </a:r>
            <a:r>
              <a:rPr lang="en-US" sz="2400" dirty="0"/>
              <a:t>taxia- </a:t>
            </a:r>
            <a:r>
              <a:rPr lang="en-US" sz="1800" dirty="0"/>
              <a:t>gross incoordination of muscle movements (f.ex. unsteadiness of standing towards the side of lesion)</a:t>
            </a:r>
            <a:endParaRPr lang="en-US" b="1" dirty="0"/>
          </a:p>
          <a:p>
            <a:r>
              <a:rPr lang="en-US" sz="2400" b="1" dirty="0"/>
              <a:t> N</a:t>
            </a:r>
            <a:r>
              <a:rPr lang="en-US" sz="2400" dirty="0"/>
              <a:t>ystagmus- </a:t>
            </a:r>
            <a:r>
              <a:rPr lang="en-US" sz="1800" dirty="0"/>
              <a:t>repetitive, involuntary oscillation of the eyes</a:t>
            </a:r>
            <a:endParaRPr lang="en-US" sz="1800" b="1" dirty="0"/>
          </a:p>
          <a:p>
            <a:r>
              <a:rPr lang="en-US" sz="2400" b="1" dirty="0"/>
              <a:t> I</a:t>
            </a:r>
            <a:r>
              <a:rPr lang="en-US" sz="2400" dirty="0"/>
              <a:t>ntention tremor- </a:t>
            </a:r>
            <a:r>
              <a:rPr lang="en-US" sz="1800" dirty="0"/>
              <a:t>wide tremor during voluntary movements</a:t>
            </a:r>
            <a:endParaRPr lang="en-US" sz="1800" b="1" dirty="0"/>
          </a:p>
          <a:p>
            <a:r>
              <a:rPr lang="en-US" sz="2400" b="1" dirty="0"/>
              <a:t> S</a:t>
            </a:r>
            <a:r>
              <a:rPr lang="en-US" sz="2400" dirty="0"/>
              <a:t>lurred speech</a:t>
            </a:r>
            <a:endParaRPr lang="en-US" sz="2400" b="1" dirty="0"/>
          </a:p>
          <a:p>
            <a:r>
              <a:rPr lang="en-US" sz="2400" b="1" dirty="0"/>
              <a:t> </a:t>
            </a:r>
            <a:r>
              <a:rPr lang="en-US" sz="2400" b="1" dirty="0" err="1"/>
              <a:t>H</a:t>
            </a:r>
            <a:r>
              <a:rPr lang="en-US" sz="2400" dirty="0" err="1"/>
              <a:t>ypotonia</a:t>
            </a:r>
            <a:r>
              <a:rPr lang="en-US" sz="2400" dirty="0"/>
              <a:t>- </a:t>
            </a:r>
            <a:r>
              <a:rPr lang="en-US" sz="1800" dirty="0"/>
              <a:t>muscle weakness on the side of the lesion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54748414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57200" indent="-457200">
              <a:spcBef>
                <a:spcPts val="0"/>
              </a:spcBef>
            </a:pPr>
            <a:r>
              <a:rPr lang="en-GB" sz="28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Understand basic structure of a neuron, how synapses work and action potential along an axon</a:t>
            </a:r>
          </a:p>
          <a:p>
            <a:pPr marL="457200" indent="-457200">
              <a:spcBef>
                <a:spcPts val="0"/>
              </a:spcBef>
            </a:pPr>
            <a:r>
              <a:rPr lang="en-GB" sz="28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Understand the difference between nociceptive and neuropathic pain, pain pathways and pain modulation</a:t>
            </a:r>
          </a:p>
          <a:p>
            <a:pPr marL="457200" indent="-457200">
              <a:spcBef>
                <a:spcPts val="0"/>
              </a:spcBef>
            </a:pPr>
            <a:r>
              <a:rPr lang="en-GB" sz="28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Understand motor units, muscle spindle and </a:t>
            </a:r>
            <a:r>
              <a:rPr lang="en-GB" sz="2800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golgi</a:t>
            </a:r>
            <a:r>
              <a:rPr lang="en-GB" sz="28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 tendon structures, reflexes, and UMN and LMN disorders</a:t>
            </a:r>
            <a:endParaRPr sz="28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Didot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07" name="Shape 107"/>
          <p:cNvSpPr txBox="1"/>
          <p:nvPr/>
        </p:nvSpPr>
        <p:spPr>
          <a:xfrm>
            <a:off x="1187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GB" sz="12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The Peer Teaching Society is not liable for false or misleading information…</a:t>
            </a:r>
          </a:p>
        </p:txBody>
      </p:sp>
      <p:sp>
        <p:nvSpPr>
          <p:cNvPr id="108" name="Shape 108"/>
          <p:cNvSpPr txBox="1"/>
          <p:nvPr/>
        </p:nvSpPr>
        <p:spPr>
          <a:xfrm>
            <a:off x="457200" y="239713"/>
            <a:ext cx="82296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109" name="Shape 10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386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870276" y="408671"/>
            <a:ext cx="6816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Part 2 - Aims and Objectives</a:t>
            </a:r>
          </a:p>
        </p:txBody>
      </p:sp>
    </p:spTree>
    <p:extLst>
      <p:ext uri="{BB962C8B-B14F-4D97-AF65-F5344CB8AC3E}">
        <p14:creationId xmlns:p14="http://schemas.microsoft.com/office/powerpoint/2010/main" val="214979953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Neuron Structure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5945FE82-ADB5-49F7-AB44-E0D586CBD6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76" t="6026" r="6862" b="27759"/>
          <a:stretch/>
        </p:blipFill>
        <p:spPr>
          <a:xfrm>
            <a:off x="872563" y="1822822"/>
            <a:ext cx="8142942" cy="420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09412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Synapses + Synaptic Transmission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0A04F5-7AA7-BA4C-B714-6822C08ECC2D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078584" y="1926611"/>
            <a:ext cx="2967445" cy="3873137"/>
          </a:xfrm>
        </p:spPr>
        <p:txBody>
          <a:bodyPr/>
          <a:lstStyle/>
          <a:p>
            <a:pPr marL="177800" indent="0">
              <a:buNone/>
            </a:pPr>
            <a:r>
              <a:rPr lang="en-US" sz="2000" dirty="0"/>
              <a:t>TYPES</a:t>
            </a:r>
          </a:p>
          <a:p>
            <a:pPr marL="177800" indent="0">
              <a:buNone/>
            </a:pPr>
            <a:r>
              <a:rPr lang="en-US" sz="2000" dirty="0"/>
              <a:t>Synapses</a:t>
            </a:r>
          </a:p>
          <a:p>
            <a:r>
              <a:rPr lang="en-US" sz="2000" dirty="0"/>
              <a:t>Excitatory (e.g. Acetylcholine)</a:t>
            </a:r>
          </a:p>
          <a:p>
            <a:r>
              <a:rPr lang="en-US" sz="2000" dirty="0"/>
              <a:t>Inhibitory (e.g. GABA)</a:t>
            </a:r>
          </a:p>
          <a:p>
            <a:r>
              <a:rPr lang="en-US" sz="2000" dirty="0"/>
              <a:t>Modulatory </a:t>
            </a:r>
          </a:p>
          <a:p>
            <a:pPr marL="177800" indent="0">
              <a:buNone/>
            </a:pPr>
            <a:endParaRPr lang="en-US" sz="2000" dirty="0"/>
          </a:p>
          <a:p>
            <a:pPr marL="177800" indent="0">
              <a:buNone/>
            </a:pPr>
            <a:r>
              <a:rPr lang="en-US" sz="2000" dirty="0"/>
              <a:t>Synaptic Transmission</a:t>
            </a:r>
          </a:p>
          <a:p>
            <a:r>
              <a:rPr lang="en-US" sz="2000" dirty="0"/>
              <a:t>Chemical (majority)</a:t>
            </a:r>
          </a:p>
          <a:p>
            <a:r>
              <a:rPr lang="en-US" sz="2000" dirty="0"/>
              <a:t>Electrical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1BA4CC3-C1AC-4FAD-B06F-5E2532570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61" y="2119289"/>
            <a:ext cx="5728199" cy="348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41960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Synapse</a:t>
            </a: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0F6458FF-C376-4036-B7AA-CCBF62F005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57" r="2429"/>
          <a:stretch/>
        </p:blipFill>
        <p:spPr>
          <a:xfrm>
            <a:off x="1397726" y="1417637"/>
            <a:ext cx="6472646" cy="496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14233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Potential Along Axons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D02DCD3-D264-4C3D-A5B8-E8447A9A6C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0"/>
          <a:stretch/>
        </p:blipFill>
        <p:spPr bwMode="auto">
          <a:xfrm>
            <a:off x="1691912" y="1678577"/>
            <a:ext cx="6191250" cy="462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058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051" y="1977933"/>
            <a:ext cx="4653247" cy="35726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/>
            <a:r>
              <a:rPr lang="en-GB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Eye movements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465763"/>
            <a:ext cx="459606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2000" b="1" u="sng" dirty="0">
                <a:latin typeface="Calibri" charset="0"/>
                <a:ea typeface="Calibri" charset="0"/>
                <a:cs typeface="Calibri" charset="0"/>
              </a:rPr>
              <a:t>Individual eye movements</a:t>
            </a:r>
          </a:p>
          <a:p>
            <a:pPr algn="ctr" fontAlgn="base"/>
            <a:endParaRPr lang="en-US" sz="2000" b="1" u="sng" dirty="0">
              <a:latin typeface="Calibri" charset="0"/>
              <a:ea typeface="Calibri" charset="0"/>
              <a:cs typeface="Calibri" charset="0"/>
            </a:endParaRPr>
          </a:p>
          <a:p>
            <a:pPr marL="342900" indent="-342900" fontAlgn="base">
              <a:buFont typeface="Arial" charset="0"/>
              <a:buChar char="•"/>
            </a:pPr>
            <a:r>
              <a:rPr lang="en-US" sz="2000" b="1" dirty="0">
                <a:latin typeface="Calibri" charset="0"/>
                <a:ea typeface="Calibri" charset="0"/>
                <a:cs typeface="Calibri" charset="0"/>
              </a:rPr>
              <a:t>elevation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— moving the pupil superiorly</a:t>
            </a:r>
            <a:endParaRPr lang="en-US" sz="2000" b="1" dirty="0">
              <a:latin typeface="Calibri" charset="0"/>
              <a:ea typeface="Calibri" charset="0"/>
              <a:cs typeface="Calibri" charset="0"/>
            </a:endParaRPr>
          </a:p>
          <a:p>
            <a:pPr marL="342900" indent="-342900" fontAlgn="base">
              <a:buFont typeface="Arial" charset="0"/>
              <a:buChar char="•"/>
            </a:pPr>
            <a:r>
              <a:rPr lang="en-US" sz="2000" b="1" dirty="0">
                <a:latin typeface="Calibri" charset="0"/>
                <a:ea typeface="Calibri" charset="0"/>
                <a:cs typeface="Calibri" charset="0"/>
              </a:rPr>
              <a:t>depression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— 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moving the pupil inferiorly</a:t>
            </a:r>
          </a:p>
          <a:p>
            <a:pPr fontAlgn="base"/>
            <a:endParaRPr lang="en-US" sz="2000" b="1" dirty="0">
              <a:latin typeface="Calibri" charset="0"/>
              <a:ea typeface="Calibri" charset="0"/>
              <a:cs typeface="Calibri" charset="0"/>
            </a:endParaRPr>
          </a:p>
          <a:p>
            <a:pPr marL="342900" indent="-342900" fontAlgn="base">
              <a:buFont typeface="Arial" charset="0"/>
              <a:buChar char="•"/>
            </a:pPr>
            <a:r>
              <a:rPr lang="en-US" sz="2000" b="1" dirty="0">
                <a:latin typeface="Calibri" charset="0"/>
                <a:ea typeface="Calibri" charset="0"/>
                <a:cs typeface="Calibri" charset="0"/>
              </a:rPr>
              <a:t>abduction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— 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moving the pupil laterally</a:t>
            </a:r>
            <a:endParaRPr lang="en-US" sz="2000" b="1" dirty="0">
              <a:latin typeface="Calibri" charset="0"/>
              <a:ea typeface="Calibri" charset="0"/>
              <a:cs typeface="Calibri" charset="0"/>
            </a:endParaRPr>
          </a:p>
          <a:p>
            <a:pPr marL="342900" indent="-342900" fontAlgn="base">
              <a:buFont typeface="Arial" charset="0"/>
              <a:buChar char="•"/>
            </a:pPr>
            <a:r>
              <a:rPr lang="en-US" sz="2000" b="1" dirty="0">
                <a:latin typeface="Calibri" charset="0"/>
                <a:ea typeface="Calibri" charset="0"/>
                <a:cs typeface="Calibri" charset="0"/>
              </a:rPr>
              <a:t>adduction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— 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moving the pupil medially</a:t>
            </a:r>
          </a:p>
          <a:p>
            <a:pPr fontAlgn="base"/>
            <a:endParaRPr lang="en-US" sz="2000" b="1" dirty="0">
              <a:latin typeface="Calibri" charset="0"/>
              <a:ea typeface="Calibri" charset="0"/>
              <a:cs typeface="Calibri" charset="0"/>
            </a:endParaRPr>
          </a:p>
          <a:p>
            <a:pPr marL="342900" indent="-342900" fontAlgn="base">
              <a:buFont typeface="Arial" charset="0"/>
              <a:buChar char="•"/>
            </a:pPr>
            <a:r>
              <a:rPr lang="en-US" sz="2000" b="1" dirty="0">
                <a:latin typeface="Calibri" charset="0"/>
                <a:ea typeface="Calibri" charset="0"/>
                <a:cs typeface="Calibri" charset="0"/>
              </a:rPr>
              <a:t>internal rotation 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2000" b="1" dirty="0" err="1">
                <a:latin typeface="Calibri" charset="0"/>
                <a:ea typeface="Calibri" charset="0"/>
                <a:cs typeface="Calibri" charset="0"/>
              </a:rPr>
              <a:t>intorsion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)— 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rotating the upper part of the pupil medially (or toward the nose)</a:t>
            </a:r>
            <a:endParaRPr lang="en-US" sz="1800" b="1" dirty="0">
              <a:latin typeface="Calibri" charset="0"/>
              <a:ea typeface="Calibri" charset="0"/>
              <a:cs typeface="Calibri" charset="0"/>
            </a:endParaRPr>
          </a:p>
          <a:p>
            <a:pPr marL="342900" indent="-342900" fontAlgn="base">
              <a:buFont typeface="Arial" charset="0"/>
              <a:buChar char="•"/>
            </a:pPr>
            <a:r>
              <a:rPr lang="en-US" sz="2000" b="1" dirty="0">
                <a:latin typeface="Calibri" charset="0"/>
                <a:ea typeface="Calibri" charset="0"/>
                <a:cs typeface="Calibri" charset="0"/>
              </a:rPr>
              <a:t>external rotation (</a:t>
            </a:r>
            <a:r>
              <a:rPr lang="en-US" sz="2000" b="1" dirty="0" err="1">
                <a:latin typeface="Calibri" charset="0"/>
                <a:ea typeface="Calibri" charset="0"/>
                <a:cs typeface="Calibri" charset="0"/>
              </a:rPr>
              <a:t>extorsion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)— 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rotating the upper part of the pupil laterally (or toward the temple).</a:t>
            </a:r>
          </a:p>
        </p:txBody>
      </p:sp>
    </p:spTree>
    <p:extLst>
      <p:ext uri="{BB962C8B-B14F-4D97-AF65-F5344CB8AC3E}">
        <p14:creationId xmlns:p14="http://schemas.microsoft.com/office/powerpoint/2010/main" val="204822305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mage result for broken arm animated">
            <a:extLst>
              <a:ext uri="{FF2B5EF4-FFF2-40B4-BE49-F238E27FC236}">
                <a16:creationId xmlns:a16="http://schemas.microsoft.com/office/drawing/2014/main" id="{58A8BBF1-EA0C-4368-AF3F-F8DEA98302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9" r="30240"/>
          <a:stretch/>
        </p:blipFill>
        <p:spPr bwMode="auto">
          <a:xfrm>
            <a:off x="3081472" y="3553149"/>
            <a:ext cx="1671503" cy="286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Nociceptive vs Neuropathic Pain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18A94-C739-1946-93E9-B3EE03E3C3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7800" indent="0">
              <a:buNone/>
            </a:pPr>
            <a:r>
              <a:rPr lang="en-US" dirty="0"/>
              <a:t>Nociceptive Pain</a:t>
            </a:r>
          </a:p>
          <a:p>
            <a:r>
              <a:rPr lang="en-US" sz="2400" dirty="0"/>
              <a:t>Injury to non-neural tissue</a:t>
            </a:r>
          </a:p>
          <a:p>
            <a:r>
              <a:rPr lang="en-US" sz="2400" dirty="0"/>
              <a:t>Somatic or visceral</a:t>
            </a:r>
          </a:p>
          <a:p>
            <a:r>
              <a:rPr lang="en-US" sz="2400" dirty="0"/>
              <a:t>Activates nociceptors</a:t>
            </a:r>
          </a:p>
          <a:p>
            <a:r>
              <a:rPr lang="en-US" sz="2400" dirty="0"/>
              <a:t>Nociceptive stimuli</a:t>
            </a:r>
          </a:p>
          <a:p>
            <a:pPr lvl="1"/>
            <a:r>
              <a:rPr lang="en-US" sz="2000" dirty="0"/>
              <a:t>Thermal</a:t>
            </a:r>
          </a:p>
          <a:p>
            <a:pPr lvl="1"/>
            <a:r>
              <a:rPr lang="en-US" sz="2000" dirty="0"/>
              <a:t>Chemical</a:t>
            </a:r>
          </a:p>
          <a:p>
            <a:pPr lvl="1"/>
            <a:r>
              <a:rPr lang="en-US" sz="2000" dirty="0"/>
              <a:t>Mechanical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0A04F5-7AA7-BA4C-B714-6822C08ECC2D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177800" indent="0">
              <a:buNone/>
            </a:pPr>
            <a:r>
              <a:rPr lang="en-US" dirty="0"/>
              <a:t>Neuropathic Pain</a:t>
            </a:r>
          </a:p>
          <a:p>
            <a:r>
              <a:rPr lang="en-US" sz="2000" dirty="0"/>
              <a:t>Pain from primary lesion/ dysfunction of nervous system (e.g. spinal nerve root compression)</a:t>
            </a:r>
          </a:p>
        </p:txBody>
      </p:sp>
      <p:pic>
        <p:nvPicPr>
          <p:cNvPr id="1026" name="Picture 2" descr="Image result for neuropathic pain animated">
            <a:extLst>
              <a:ext uri="{FF2B5EF4-FFF2-40B4-BE49-F238E27FC236}">
                <a16:creationId xmlns:a16="http://schemas.microsoft.com/office/drawing/2014/main" id="{CB8A3145-6B9D-416A-9752-9D91C757E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843" y="3863181"/>
            <a:ext cx="3397956" cy="191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05180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Alpha-Delta and C Fibres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60BA9A84-7BD8-4D00-8070-8D994D4F0C21}"/>
              </a:ext>
            </a:extLst>
          </p:cNvPr>
          <p:cNvGraphicFramePr>
            <a:graphicFrameLocks noGrp="1"/>
          </p:cNvGraphicFramePr>
          <p:nvPr/>
        </p:nvGraphicFramePr>
        <p:xfrm>
          <a:off x="1943100" y="1604993"/>
          <a:ext cx="5743576" cy="4656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0638">
                  <a:extLst>
                    <a:ext uri="{9D8B030D-6E8A-4147-A177-3AD203B41FA5}">
                      <a16:colId xmlns:a16="http://schemas.microsoft.com/office/drawing/2014/main" val="833373396"/>
                    </a:ext>
                  </a:extLst>
                </a:gridCol>
                <a:gridCol w="2166938">
                  <a:extLst>
                    <a:ext uri="{9D8B030D-6E8A-4147-A177-3AD203B41FA5}">
                      <a16:colId xmlns:a16="http://schemas.microsoft.com/office/drawing/2014/main" val="30863734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407874920"/>
                    </a:ext>
                  </a:extLst>
                </a:gridCol>
              </a:tblGrid>
              <a:tr h="396170">
                <a:tc>
                  <a:txBody>
                    <a:bodyPr/>
                    <a:lstStyle/>
                    <a:p>
                      <a:endParaRPr lang="en-GB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Alpha-Delta Fibres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 Fibres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9891004"/>
                  </a:ext>
                </a:extLst>
              </a:tr>
              <a:tr h="1505446">
                <a:tc>
                  <a:txBody>
                    <a:bodyPr/>
                    <a:lstStyle/>
                    <a:p>
                      <a:r>
                        <a:rPr lang="en-GB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Characteristics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Primary Afferent Fibres (First order neuron)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Large diameter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Myelinated </a:t>
                      </a:r>
                      <a:r>
                        <a:rPr lang="en-GB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 fast conduction</a:t>
                      </a:r>
                      <a:endParaRPr lang="en-GB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Primary Afferent Fibres (First order neuron)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Small diameter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Unmyelinated </a:t>
                      </a:r>
                      <a:r>
                        <a:rPr lang="en-GB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 slow conduction</a:t>
                      </a:r>
                      <a:endParaRPr lang="en-GB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3487183"/>
                  </a:ext>
                </a:extLst>
              </a:tr>
              <a:tr h="950808">
                <a:tc>
                  <a:txBody>
                    <a:bodyPr/>
                    <a:lstStyle/>
                    <a:p>
                      <a:r>
                        <a:rPr lang="en-GB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Receptor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Mechanical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Mechanical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Chemical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Thermal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4872555"/>
                  </a:ext>
                </a:extLst>
              </a:tr>
              <a:tr h="950808">
                <a:tc>
                  <a:txBody>
                    <a:bodyPr/>
                    <a:lstStyle/>
                    <a:p>
                      <a:r>
                        <a:rPr lang="en-GB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Pain Quality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Well-localised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Sharp/ prick/ sting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‘Fast’ pain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Diffused pain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Dull/ ache/ burning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‘Slow’ pain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0087289"/>
                  </a:ext>
                </a:extLst>
              </a:tr>
              <a:tr h="673489">
                <a:tc>
                  <a:txBody>
                    <a:bodyPr/>
                    <a:lstStyle/>
                    <a:p>
                      <a:r>
                        <a:rPr lang="en-GB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Substances Released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Glutamate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Glutamate and Substance P</a:t>
                      </a:r>
                    </a:p>
                    <a:p>
                      <a:r>
                        <a:rPr lang="en-GB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(Substance P – bound to receptors for a longer time </a:t>
                      </a:r>
                      <a:r>
                        <a:rPr lang="en-GB" sz="12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 transmits long lasting pain)</a:t>
                      </a: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5657653"/>
                  </a:ext>
                </a:extLst>
              </a:tr>
            </a:tbl>
          </a:graphicData>
        </a:graphic>
      </p:graphicFrame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87F13C36-6C21-44CE-A7A8-42C3F56E53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365" t="14058" r="40052" b="13490"/>
          <a:stretch/>
        </p:blipFill>
        <p:spPr>
          <a:xfrm>
            <a:off x="120736" y="1939939"/>
            <a:ext cx="1679489" cy="3806827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31DFF209-8FB0-452F-97C3-9D5F608DA8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427" t="16385" r="18594" b="15589"/>
          <a:stretch/>
        </p:blipFill>
        <p:spPr>
          <a:xfrm>
            <a:off x="7829551" y="1939938"/>
            <a:ext cx="1095376" cy="38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95824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Pain Modulation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18A94-C739-1946-93E9-B3EE03E3C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2081254"/>
          </a:xfrm>
        </p:spPr>
        <p:txBody>
          <a:bodyPr/>
          <a:lstStyle/>
          <a:p>
            <a:pPr marL="177800" indent="0">
              <a:buNone/>
            </a:pPr>
            <a:r>
              <a:rPr lang="en-US" dirty="0"/>
              <a:t>Periaqueductal Grey</a:t>
            </a:r>
          </a:p>
          <a:p>
            <a:r>
              <a:rPr lang="en-US" sz="2000" dirty="0"/>
              <a:t>Grey matter structure in cerebral aqueduct</a:t>
            </a:r>
          </a:p>
          <a:p>
            <a:r>
              <a:rPr lang="en-US" sz="2000" dirty="0"/>
              <a:t>Receives info from spinothalamic tract</a:t>
            </a:r>
          </a:p>
          <a:p>
            <a:r>
              <a:rPr lang="en-US" sz="2000" dirty="0"/>
              <a:t>Inhibits Substance P </a:t>
            </a:r>
            <a:r>
              <a:rPr lang="en-US" sz="2000" dirty="0">
                <a:sym typeface="Wingdings" panose="05000000000000000000" pitchFamily="2" charset="2"/>
              </a:rPr>
              <a:t> reduced pain sensation</a:t>
            </a:r>
          </a:p>
          <a:p>
            <a:pPr marL="177800" indent="0">
              <a:buNone/>
            </a:pPr>
            <a:endParaRPr lang="en-US" sz="2000" dirty="0">
              <a:sym typeface="Wingdings" panose="05000000000000000000" pitchFamily="2" charset="2"/>
            </a:endParaRPr>
          </a:p>
          <a:p>
            <a:pPr marL="177800" indent="0">
              <a:buNone/>
            </a:pPr>
            <a:r>
              <a:rPr lang="en-US" sz="2000" dirty="0">
                <a:sym typeface="Wingdings" panose="05000000000000000000" pitchFamily="2" charset="2"/>
              </a:rPr>
              <a:t>Action of opioids</a:t>
            </a:r>
          </a:p>
          <a:p>
            <a:r>
              <a:rPr lang="en-US" sz="2000" dirty="0">
                <a:sym typeface="Wingdings" panose="05000000000000000000" pitchFamily="2" charset="2"/>
              </a:rPr>
              <a:t>Opioids mimics this action by binding to opioid receptors in periaqueductal grey </a:t>
            </a:r>
          </a:p>
          <a:p>
            <a:endParaRPr lang="en-US" sz="2000" dirty="0">
              <a:sym typeface="Wingdings" panose="05000000000000000000" pitchFamily="2" charset="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547512-7CEB-4C9D-B27F-5C1E0D5DD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9142" y="4481495"/>
            <a:ext cx="5462627" cy="237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65348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Pain Modulation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18A94-C739-1946-93E9-B3EE03E3C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177800" indent="0">
              <a:buNone/>
            </a:pPr>
            <a:r>
              <a:rPr lang="en-US" b="1" dirty="0"/>
              <a:t>Analgesia</a:t>
            </a:r>
            <a:r>
              <a:rPr lang="en-US" dirty="0"/>
              <a:t> – selective suppression of pain without affecting consciousness or sensation</a:t>
            </a:r>
          </a:p>
          <a:p>
            <a:pPr lvl="1"/>
            <a:r>
              <a:rPr lang="en-US" dirty="0"/>
              <a:t>Centrally acting – decreased perception</a:t>
            </a:r>
          </a:p>
          <a:p>
            <a:pPr lvl="1"/>
            <a:r>
              <a:rPr lang="en-US" dirty="0"/>
              <a:t>Locally acting – decreased chemical production</a:t>
            </a:r>
          </a:p>
          <a:p>
            <a:pPr marL="177800" indent="0">
              <a:buNone/>
            </a:pPr>
            <a:r>
              <a:rPr lang="en-US" b="1" dirty="0"/>
              <a:t>Anaesthesia</a:t>
            </a:r>
            <a:r>
              <a:rPr lang="en-US" dirty="0"/>
              <a:t> – uniform suppression of pain </a:t>
            </a:r>
          </a:p>
          <a:p>
            <a:pPr lvl="1"/>
            <a:r>
              <a:rPr lang="en-US" dirty="0"/>
              <a:t>Sometimes consciousness is lost – general anaethesia</a:t>
            </a:r>
          </a:p>
          <a:p>
            <a:pPr marL="177800" indent="0">
              <a:buNone/>
            </a:pPr>
            <a:r>
              <a:rPr lang="en-US" b="1" dirty="0" err="1"/>
              <a:t>Melzack</a:t>
            </a:r>
            <a:r>
              <a:rPr lang="en-US" b="1" dirty="0"/>
              <a:t>-Wall Pain Gate </a:t>
            </a:r>
            <a:r>
              <a:rPr lang="en-US" sz="2400" dirty="0"/>
              <a:t>– non-painful input closes the gate to painful input </a:t>
            </a:r>
            <a:r>
              <a:rPr lang="en-US" sz="2400" dirty="0">
                <a:sym typeface="Wingdings" panose="05000000000000000000" pitchFamily="2" charset="2"/>
              </a:rPr>
              <a:t> prevents pain from travelling to somatosensory cortex  pain not felt</a:t>
            </a:r>
          </a:p>
          <a:p>
            <a:pPr marL="177800" indent="0">
              <a:buNone/>
            </a:pPr>
            <a:r>
              <a:rPr lang="en-US" sz="2400" dirty="0">
                <a:sym typeface="Wingdings" panose="05000000000000000000" pitchFamily="2" charset="2"/>
              </a:rPr>
              <a:t>	(aka – rubbing around a painful area reduces pain)</a:t>
            </a:r>
          </a:p>
          <a:p>
            <a:pPr marL="177800" indent="0">
              <a:buNone/>
            </a:pPr>
            <a:endParaRPr lang="en-US" dirty="0"/>
          </a:p>
          <a:p>
            <a:pPr marL="1778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75844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Pain Pathways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18A94-C739-1946-93E9-B3EE03E3C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35527"/>
            <a:ext cx="8229600" cy="4525963"/>
          </a:xfrm>
        </p:spPr>
        <p:txBody>
          <a:bodyPr/>
          <a:lstStyle/>
          <a:p>
            <a:pPr marL="177800" indent="0">
              <a:buNone/>
            </a:pPr>
            <a:r>
              <a:rPr lang="en-US" sz="2000" dirty="0"/>
              <a:t>First Order Neurons (Primary Afferent Neurons)</a:t>
            </a:r>
          </a:p>
          <a:p>
            <a:pPr lvl="1"/>
            <a:r>
              <a:rPr lang="en-US" sz="2000" dirty="0"/>
              <a:t>Transmit info to dorsal root ganglion to synapse with second order neurons</a:t>
            </a:r>
          </a:p>
          <a:p>
            <a:pPr marL="177800" indent="0">
              <a:buNone/>
            </a:pPr>
            <a:r>
              <a:rPr lang="en-US" sz="2000" dirty="0"/>
              <a:t>Second Order Neurons </a:t>
            </a:r>
          </a:p>
          <a:p>
            <a:pPr lvl="1"/>
            <a:r>
              <a:rPr lang="en-US" sz="2000" dirty="0"/>
              <a:t>Spinothalamic tract – carries pain, temperature and crude touch from body</a:t>
            </a:r>
          </a:p>
          <a:p>
            <a:pPr lvl="2"/>
            <a:r>
              <a:rPr lang="en-US" dirty="0"/>
              <a:t>Lateral – pain and temperature</a:t>
            </a:r>
          </a:p>
          <a:p>
            <a:pPr lvl="2"/>
            <a:r>
              <a:rPr lang="en-US" dirty="0"/>
              <a:t>Anterior – crude touch</a:t>
            </a:r>
          </a:p>
          <a:p>
            <a:pPr lvl="1"/>
            <a:r>
              <a:rPr lang="en-US" sz="2000" dirty="0"/>
              <a:t>Trigemino-thalamic tract – pain, temperature and crude touch from face/head/neck</a:t>
            </a:r>
          </a:p>
          <a:p>
            <a:pPr marL="177800" indent="0">
              <a:buNone/>
            </a:pPr>
            <a:r>
              <a:rPr lang="en-US" sz="2000" dirty="0"/>
              <a:t>Third Order Neurons</a:t>
            </a:r>
          </a:p>
          <a:p>
            <a:pPr lvl="1"/>
            <a:r>
              <a:rPr lang="en-US" sz="2000" dirty="0"/>
              <a:t>Ascend from thalamus to terminate in somatosensory cortex of parietal lobe </a:t>
            </a:r>
            <a:r>
              <a:rPr lang="en-US" sz="2000" dirty="0">
                <a:sym typeface="Wingdings" panose="05000000000000000000" pitchFamily="2" charset="2"/>
              </a:rPr>
              <a:t> perception of pain</a:t>
            </a:r>
            <a:endParaRPr lang="en-US" sz="2000" dirty="0"/>
          </a:p>
          <a:p>
            <a:pPr marL="1041400" lvl="2" indent="0">
              <a:buNone/>
            </a:pPr>
            <a:endParaRPr lang="en-US" dirty="0"/>
          </a:p>
          <a:p>
            <a:pPr marL="17780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3788197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Motor Unit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18A94-C739-1946-93E9-B3EE03E3C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/>
              <a:t>An Alpha motor neuron + extrafusal skeletal muscle fibres it innervates</a:t>
            </a:r>
          </a:p>
          <a:p>
            <a:r>
              <a:rPr lang="en-US" dirty="0"/>
              <a:t>Different motor units innervate different number of muscle fibres</a:t>
            </a:r>
          </a:p>
          <a:p>
            <a:pPr lvl="1"/>
            <a:r>
              <a:rPr lang="en-US" dirty="0"/>
              <a:t>Small motor unit </a:t>
            </a:r>
            <a:r>
              <a:rPr lang="en-US" dirty="0">
                <a:sym typeface="Wingdings" panose="05000000000000000000" pitchFamily="2" charset="2"/>
              </a:rPr>
              <a:t> increased flexibility (e.g. fingers, eyes)</a:t>
            </a:r>
          </a:p>
          <a:p>
            <a:r>
              <a:rPr lang="en-US" dirty="0"/>
              <a:t>Neuromuscular Junction – space between neuron and muscle fibres</a:t>
            </a:r>
          </a:p>
          <a:p>
            <a:pPr lvl="1"/>
            <a:r>
              <a:rPr lang="en-US" dirty="0"/>
              <a:t>All excitatory synapses – releases Ach</a:t>
            </a:r>
          </a:p>
          <a:p>
            <a:pPr lvl="1"/>
            <a:r>
              <a:rPr lang="en-US" dirty="0"/>
              <a:t>One End Plate Potential is sufficient to initiate an action potential</a:t>
            </a:r>
          </a:p>
          <a:p>
            <a:pPr marL="1778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56709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Muscle Spindle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18A94-C739-1946-93E9-B3EE03E3C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r>
              <a:rPr lang="en-US" sz="2000" dirty="0"/>
              <a:t>Senses STRETCH – monitors muscle length and rate of change</a:t>
            </a:r>
          </a:p>
          <a:p>
            <a:r>
              <a:rPr lang="en-US" sz="2000" dirty="0"/>
              <a:t>Intrafusal fibres – innervated by gamma motor neurons</a:t>
            </a:r>
          </a:p>
          <a:p>
            <a:r>
              <a:rPr lang="en-US" sz="2000" dirty="0"/>
              <a:t>Intrafusal fibres set a length that optimizes muscle stretch detection</a:t>
            </a:r>
          </a:p>
          <a:p>
            <a:r>
              <a:rPr lang="en-US" sz="2000" dirty="0"/>
              <a:t>Middle third – Type 1a Afferent Sensory Nerves (FAST)</a:t>
            </a:r>
          </a:p>
          <a:p>
            <a:r>
              <a:rPr lang="en-US" sz="2000" dirty="0"/>
              <a:t>Superior/ Inferior thirds – Type 2 Afferent Sensory Nerves (SLOW)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1D59D17B-2C90-433A-A7A3-A2999AD6BB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52" t="3502" r="38174" b="30143"/>
          <a:stretch/>
        </p:blipFill>
        <p:spPr>
          <a:xfrm>
            <a:off x="5029200" y="1442798"/>
            <a:ext cx="3955774" cy="532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14046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Golgi Tendon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18A94-C739-1946-93E9-B3EE03E3C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sz="2400" dirty="0"/>
              <a:t>Senses TENSION</a:t>
            </a:r>
          </a:p>
          <a:p>
            <a:pPr lvl="1"/>
            <a:r>
              <a:rPr lang="en-US" dirty="0"/>
              <a:t>Sensory info to brain via spinal cord about amount of force on muscles</a:t>
            </a:r>
          </a:p>
          <a:p>
            <a:r>
              <a:rPr lang="en-US" sz="2400" dirty="0"/>
              <a:t>At ending of afferent fibres – Type 1b afferent fibres</a:t>
            </a:r>
          </a:p>
          <a:p>
            <a:r>
              <a:rPr lang="en-US" sz="2400" dirty="0"/>
              <a:t>Muscle stretched – Golgi tendon receptor endings distorted </a:t>
            </a:r>
            <a:r>
              <a:rPr lang="en-US" sz="2400" dirty="0">
                <a:sym typeface="Wingdings" panose="05000000000000000000" pitchFamily="2" charset="2"/>
              </a:rPr>
              <a:t> ACTIVATED</a:t>
            </a:r>
            <a:endParaRPr lang="en-US" sz="2400" dirty="0"/>
          </a:p>
          <a:p>
            <a:r>
              <a:rPr lang="en-US" sz="2400" dirty="0"/>
              <a:t>Inverse Stretch (Myotatic) Reflex – afferent neurons from Golgi tendon can inhibit alpha motor neurons from contracting to protect muscle from overload</a:t>
            </a:r>
          </a:p>
        </p:txBody>
      </p:sp>
    </p:spTree>
    <p:extLst>
      <p:ext uri="{BB962C8B-B14F-4D97-AF65-F5344CB8AC3E}">
        <p14:creationId xmlns:p14="http://schemas.microsoft.com/office/powerpoint/2010/main" val="396271153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Reflexes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18A94-C739-1946-93E9-B3EE03E3C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177800" indent="0">
              <a:buNone/>
            </a:pPr>
            <a:r>
              <a:rPr lang="en-US" sz="2000" dirty="0"/>
              <a:t>Stretch – e.g. Knee jerk reflex</a:t>
            </a:r>
          </a:p>
          <a:p>
            <a:pPr lvl="1"/>
            <a:r>
              <a:rPr lang="en-US" sz="1600" dirty="0"/>
              <a:t>Physician taps patellar tendon – stretch receptors activated </a:t>
            </a:r>
          </a:p>
          <a:p>
            <a:pPr lvl="1"/>
            <a:r>
              <a:rPr lang="en-US" sz="1600" dirty="0"/>
              <a:t>Burst of action potential in afferent nerves </a:t>
            </a:r>
            <a:r>
              <a:rPr lang="en-US" sz="1600" dirty="0">
                <a:sym typeface="Wingdings" panose="05000000000000000000" pitchFamily="2" charset="2"/>
              </a:rPr>
              <a:t> activate excitatory synapse of motor neurons innervating these muscles </a:t>
            </a:r>
          </a:p>
          <a:p>
            <a:pPr lvl="1"/>
            <a:r>
              <a:rPr lang="en-US" sz="1600" dirty="0">
                <a:sym typeface="Wingdings" panose="05000000000000000000" pitchFamily="2" charset="2"/>
              </a:rPr>
              <a:t>Stimulation of motor units of thigh muscle  knee jerk reflex</a:t>
            </a:r>
            <a:endParaRPr lang="en-US" sz="1600" dirty="0"/>
          </a:p>
          <a:p>
            <a:pPr marL="177800" indent="0">
              <a:buNone/>
            </a:pPr>
            <a:r>
              <a:rPr lang="en-US" sz="2000" dirty="0"/>
              <a:t>Withdrawal</a:t>
            </a:r>
          </a:p>
          <a:p>
            <a:pPr lvl="1"/>
            <a:r>
              <a:rPr lang="en-US" sz="1600" dirty="0"/>
              <a:t>Painful stimulation </a:t>
            </a:r>
            <a:r>
              <a:rPr lang="en-US" sz="1600" dirty="0">
                <a:sym typeface="Wingdings" panose="05000000000000000000" pitchFamily="2" charset="2"/>
              </a:rPr>
              <a:t> ipsilateral activation of flexor + inhibits of extensor</a:t>
            </a:r>
          </a:p>
          <a:p>
            <a:pPr lvl="1"/>
            <a:r>
              <a:rPr lang="en-US" sz="1600" dirty="0">
                <a:sym typeface="Wingdings" panose="05000000000000000000" pitchFamily="2" charset="2"/>
              </a:rPr>
              <a:t>Opposite reaction on contralateral  activation of extensors + inhibits flexors</a:t>
            </a:r>
            <a:endParaRPr lang="en-US" sz="1600" dirty="0"/>
          </a:p>
          <a:p>
            <a:pPr marL="177800" indent="0">
              <a:buNone/>
            </a:pPr>
            <a:r>
              <a:rPr lang="en-US" sz="2000" dirty="0"/>
              <a:t>Inverse stretch </a:t>
            </a:r>
          </a:p>
          <a:p>
            <a:r>
              <a:rPr lang="en-US" sz="2000" dirty="0"/>
              <a:t>Clasp Knife – example of inverse stretch</a:t>
            </a:r>
          </a:p>
          <a:p>
            <a:pPr lvl="1"/>
            <a:r>
              <a:rPr lang="en-US" sz="1600" dirty="0"/>
              <a:t>Bend patient limb – initial resistance, but resistance drastically drops at a certain point</a:t>
            </a:r>
          </a:p>
          <a:p>
            <a:pPr lvl="1"/>
            <a:r>
              <a:rPr lang="en-US" sz="1600" dirty="0"/>
              <a:t>Characteristic of upper motor neuron lesion</a:t>
            </a:r>
          </a:p>
          <a:p>
            <a:pPr marL="17780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2296702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UMN and LMN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18A94-C739-1946-93E9-B3EE03E3C3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7800" indent="0">
              <a:buNone/>
            </a:pPr>
            <a:r>
              <a:rPr lang="en-US" sz="2000" dirty="0"/>
              <a:t>UMN</a:t>
            </a:r>
          </a:p>
          <a:p>
            <a:r>
              <a:rPr lang="en-US" sz="2000" dirty="0"/>
              <a:t>Descending pathways + neurons in motor cortex</a:t>
            </a:r>
          </a:p>
          <a:p>
            <a:r>
              <a:rPr lang="en-US" sz="2000" dirty="0"/>
              <a:t>UMN lesions causes movement problems</a:t>
            </a:r>
          </a:p>
          <a:p>
            <a:r>
              <a:rPr lang="en-US" sz="2000" dirty="0"/>
              <a:t>Muscle wasting over time due to inactivity</a:t>
            </a:r>
          </a:p>
          <a:p>
            <a:r>
              <a:rPr lang="en-US" sz="2000" dirty="0"/>
              <a:t>Hypertonic muscles – uncontrollable movement, muscle spasms </a:t>
            </a:r>
            <a:r>
              <a:rPr lang="en-US" sz="2000" dirty="0">
                <a:sym typeface="Wingdings" panose="05000000000000000000" pitchFamily="2" charset="2"/>
              </a:rPr>
              <a:t> decrease in fine-motor skills</a:t>
            </a:r>
          </a:p>
          <a:p>
            <a:r>
              <a:rPr lang="en-US" sz="2000" dirty="0">
                <a:sym typeface="Wingdings" panose="05000000000000000000" pitchFamily="2" charset="2"/>
              </a:rPr>
              <a:t>Babinski Sign – dorsiflexed toe</a:t>
            </a:r>
          </a:p>
          <a:p>
            <a:r>
              <a:rPr lang="en-US" sz="2000" dirty="0">
                <a:sym typeface="Wingdings" panose="05000000000000000000" pitchFamily="2" charset="2"/>
              </a:rPr>
              <a:t>Clasp-knife reflex</a:t>
            </a:r>
            <a:endParaRPr lang="en-US" sz="2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0A04F5-7AA7-BA4C-B714-6822C08ECC2D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177800" indent="0">
              <a:buNone/>
            </a:pPr>
            <a:r>
              <a:rPr lang="en-US" sz="2000" dirty="0"/>
              <a:t>LMN</a:t>
            </a:r>
          </a:p>
          <a:p>
            <a:r>
              <a:rPr lang="en-US" sz="2000" dirty="0"/>
              <a:t>Motor neurons or cord + brainstem (alpha/ gamma)</a:t>
            </a:r>
          </a:p>
          <a:p>
            <a:r>
              <a:rPr lang="en-US" sz="2000" dirty="0"/>
              <a:t>Muscle severely wasted</a:t>
            </a:r>
          </a:p>
          <a:p>
            <a:pPr lvl="1"/>
            <a:r>
              <a:rPr lang="en-US" sz="1600" dirty="0"/>
              <a:t>7 days – muscle still responds to electrical stimulation</a:t>
            </a:r>
          </a:p>
          <a:p>
            <a:pPr lvl="1"/>
            <a:r>
              <a:rPr lang="en-US" sz="1600" dirty="0"/>
              <a:t>10 days – reaction to direct current ceases </a:t>
            </a:r>
            <a:r>
              <a:rPr lang="en-US" sz="1600" dirty="0">
                <a:sym typeface="Wingdings" panose="05000000000000000000" pitchFamily="2" charset="2"/>
              </a:rPr>
              <a:t> takes time to notice muscle damage</a:t>
            </a:r>
          </a:p>
          <a:p>
            <a:r>
              <a:rPr lang="en-US" sz="2000" dirty="0">
                <a:sym typeface="Wingdings" panose="05000000000000000000" pitchFamily="2" charset="2"/>
              </a:rPr>
              <a:t>Hypotonic muscles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98645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/>
            <a:r>
              <a:rPr lang="en-GB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Eye movements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2116210"/>
            <a:ext cx="394990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2000" b="1" u="sng" dirty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Both eyes movements</a:t>
            </a:r>
          </a:p>
          <a:p>
            <a:pPr algn="ctr" fontAlgn="base"/>
            <a:endParaRPr lang="en-US" sz="2000" b="1" u="sng" dirty="0">
              <a:solidFill>
                <a:srgbClr val="00B0F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342900" indent="-342900" fontAlgn="base">
              <a:buFont typeface="Arial" charset="0"/>
              <a:buChar char="•"/>
            </a:pPr>
            <a:r>
              <a:rPr lang="en-US" sz="2000" b="1" dirty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convergence-</a:t>
            </a:r>
            <a:r>
              <a:rPr lang="en-US" sz="2000" dirty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 simultaneous inward movement of both eyes toward each other</a:t>
            </a:r>
          </a:p>
          <a:p>
            <a:pPr marL="342900" indent="-342900" fontAlgn="base">
              <a:buFont typeface="Arial" charset="0"/>
              <a:buChar char="•"/>
            </a:pPr>
            <a:r>
              <a:rPr lang="en-US" sz="2000" b="1" dirty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divergence</a:t>
            </a:r>
            <a:r>
              <a:rPr lang="en-US" sz="2000" dirty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- simultaneous outward movement of both eyes away from each other</a:t>
            </a:r>
            <a:endParaRPr lang="en-US" sz="2000" b="1" dirty="0">
              <a:solidFill>
                <a:srgbClr val="00B0F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342900" indent="-342900" fontAlgn="base">
              <a:buFont typeface="Arial" charset="0"/>
              <a:buChar char="•"/>
            </a:pPr>
            <a:endParaRPr lang="en-US" sz="18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043" y="2116210"/>
            <a:ext cx="3506242" cy="298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13880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/>
          <p:nvPr/>
        </p:nvSpPr>
        <p:spPr>
          <a:xfrm>
            <a:off x="1187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GB" sz="12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The Peer Teaching Society is not liable for false or misleading information…</a:t>
            </a:r>
          </a:p>
        </p:txBody>
      </p:sp>
      <p:pic>
        <p:nvPicPr>
          <p:cNvPr id="109" name="Shape 10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386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117558" y="79698"/>
            <a:ext cx="49088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20/03/2020 18:00-19:00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Phase 1 Neurology 2</a:t>
            </a:r>
          </a:p>
        </p:txBody>
      </p:sp>
      <p:pic>
        <p:nvPicPr>
          <p:cNvPr id="4" name="Picture 3" descr="A picture containing object&#10;&#10;Description automatically generated">
            <a:extLst>
              <a:ext uri="{FF2B5EF4-FFF2-40B4-BE49-F238E27FC236}">
                <a16:creationId xmlns:a16="http://schemas.microsoft.com/office/drawing/2014/main" id="{8C9D28AD-E96A-CD4B-886E-EF98B785F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3401" y="1366911"/>
            <a:ext cx="4197191" cy="41971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CBAC8F-306C-6242-B594-BB0FAE07B443}"/>
              </a:ext>
            </a:extLst>
          </p:cNvPr>
          <p:cNvSpPr txBox="1"/>
          <p:nvPr/>
        </p:nvSpPr>
        <p:spPr>
          <a:xfrm>
            <a:off x="1879018" y="5690836"/>
            <a:ext cx="53859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u="sng" dirty="0">
                <a:hlinkClick r:id="rId5"/>
              </a:rPr>
              <a:t>https://www.surveymonkey.com/r/DZPTLNP</a:t>
            </a:r>
            <a:endParaRPr lang="en-GB" sz="2000" dirty="0"/>
          </a:p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7360887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57200" indent="-457200">
              <a:spcBef>
                <a:spcPts val="0"/>
              </a:spcBef>
            </a:pPr>
            <a:r>
              <a:rPr lang="en-GB" sz="2400" b="0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Cranial nerves, Visual pathway, Basal ganglia pathways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	</a:t>
            </a:r>
            <a:r>
              <a:rPr lang="en-GB" sz="2400" b="0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-</a:t>
            </a:r>
            <a:r>
              <a:rPr lang="en-GB" sz="1800" b="0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absolute minimum</a:t>
            </a:r>
            <a:endParaRPr lang="en-GB" sz="2400" b="0" i="0" u="none" strike="noStrike" cap="none" dirty="0">
              <a:solidFill>
                <a:schemeClr val="tx1"/>
              </a:solidFill>
              <a:latin typeface="Calibri" panose="020F0502020204030204" pitchFamily="34" charset="0"/>
              <a:ea typeface="Didot" charset="0"/>
              <a:cs typeface="Calibri" panose="020F0502020204030204" pitchFamily="34" charset="0"/>
              <a:sym typeface="Calibri"/>
            </a:endParaRPr>
          </a:p>
          <a:p>
            <a:pPr marL="457200" indent="-457200">
              <a:spcBef>
                <a:spcPts val="0"/>
              </a:spcBef>
            </a:pPr>
            <a:r>
              <a:rPr lang="en-GB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Use the anatomy booklet to understand how much detail you need to get</a:t>
            </a:r>
            <a:r>
              <a:rPr lang="en-GB" sz="2400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 into</a:t>
            </a:r>
          </a:p>
          <a:p>
            <a:pPr marL="457200" indent="-457200">
              <a:spcBef>
                <a:spcPts val="0"/>
              </a:spcBef>
            </a:pPr>
            <a:r>
              <a:rPr lang="en-GB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Pictures, pictures, pictures</a:t>
            </a:r>
          </a:p>
          <a:p>
            <a:pPr marL="857250" lvl="1" indent="-457200">
              <a:spcBef>
                <a:spcPts val="0"/>
              </a:spcBef>
            </a:pPr>
            <a:r>
              <a:rPr lang="en-GB" sz="1800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Neuroanatomy atlas by University of Utah</a:t>
            </a:r>
            <a:endParaRPr lang="en-GB" sz="18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Didot" charset="0"/>
              <a:cs typeface="Calibri" panose="020F0502020204030204" pitchFamily="34" charset="0"/>
              <a:sym typeface="Calibri"/>
            </a:endParaRPr>
          </a:p>
          <a:p>
            <a:pPr marL="457200" indent="-457200">
              <a:spcBef>
                <a:spcPts val="0"/>
              </a:spcBef>
            </a:pPr>
            <a:r>
              <a:rPr lang="en-GB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„Neuroanatomy” by A.R. Crossman and </a:t>
            </a:r>
            <a:r>
              <a:rPr lang="en-GB" sz="2400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D.Neary</a:t>
            </a:r>
            <a:r>
              <a:rPr lang="en-GB"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 for context and explanations</a:t>
            </a:r>
          </a:p>
          <a:p>
            <a:pPr marL="457200" indent="-457200">
              <a:spcBef>
                <a:spcPts val="0"/>
              </a:spcBef>
            </a:pPr>
            <a:r>
              <a:rPr lang="en-GB" sz="2400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Osmosis, Armando </a:t>
            </a:r>
            <a:r>
              <a:rPr lang="en-GB" sz="2400" dirty="0" err="1"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Hasudungan</a:t>
            </a:r>
            <a:r>
              <a:rPr lang="en-GB" sz="2400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, 2-minute neuroscience, Teach me Anatomy, Teach me Physiology</a:t>
            </a:r>
            <a:endParaRPr lang="en-GB" sz="24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Didot" charset="0"/>
              <a:cs typeface="Calibri" panose="020F0502020204030204" pitchFamily="34" charset="0"/>
              <a:sym typeface="Calibri"/>
            </a:endParaRPr>
          </a:p>
          <a:p>
            <a:pPr marL="457200" indent="-457200">
              <a:spcBef>
                <a:spcPts val="0"/>
              </a:spcBef>
            </a:pPr>
            <a:r>
              <a:rPr lang="en-GB" sz="2400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PTS presentations</a:t>
            </a:r>
            <a:endParaRPr lang="en-GB" sz="24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Didot" charset="0"/>
              <a:cs typeface="Calibri" panose="020F0502020204030204" pitchFamily="34" charset="0"/>
              <a:sym typeface="Calibri"/>
            </a:endParaRPr>
          </a:p>
          <a:p>
            <a:pPr marL="457200" indent="-457200">
              <a:spcBef>
                <a:spcPts val="0"/>
              </a:spcBef>
            </a:pPr>
            <a:endParaRPr lang="en-GB" sz="28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Didot" charset="0"/>
              <a:cs typeface="Calibri" panose="020F0502020204030204" pitchFamily="34" charset="0"/>
              <a:sym typeface="Calibri"/>
            </a:endParaRPr>
          </a:p>
          <a:p>
            <a:pPr marL="457200" indent="-457200">
              <a:spcBef>
                <a:spcPts val="0"/>
              </a:spcBef>
            </a:pPr>
            <a:endParaRPr lang="en-GB" sz="28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Didot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07" name="Shape 107"/>
          <p:cNvSpPr txBox="1"/>
          <p:nvPr/>
        </p:nvSpPr>
        <p:spPr>
          <a:xfrm>
            <a:off x="1187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GB" sz="12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The Peer Teaching Society is not liable for false or misleading information…</a:t>
            </a:r>
          </a:p>
        </p:txBody>
      </p:sp>
      <p:sp>
        <p:nvSpPr>
          <p:cNvPr id="108" name="Shape 108"/>
          <p:cNvSpPr txBox="1"/>
          <p:nvPr/>
        </p:nvSpPr>
        <p:spPr>
          <a:xfrm>
            <a:off x="457200" y="239712"/>
            <a:ext cx="82296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109" name="Shape 10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386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187608" y="449705"/>
            <a:ext cx="4694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02662210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/>
          <p:nvPr/>
        </p:nvSpPr>
        <p:spPr>
          <a:xfrm>
            <a:off x="1187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GB" sz="12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The Peer Teaching Society is not liable for false or misleading information…</a:t>
            </a:r>
          </a:p>
        </p:txBody>
      </p:sp>
      <p:pic>
        <p:nvPicPr>
          <p:cNvPr id="109" name="Shape 10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386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117558" y="79698"/>
            <a:ext cx="49088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20/03/2020 18:00-19:00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Phase 1 Neurology 2</a:t>
            </a:r>
          </a:p>
        </p:txBody>
      </p:sp>
      <p:pic>
        <p:nvPicPr>
          <p:cNvPr id="4" name="Picture 3" descr="A picture containing object&#10;&#10;Description automatically generated">
            <a:extLst>
              <a:ext uri="{FF2B5EF4-FFF2-40B4-BE49-F238E27FC236}">
                <a16:creationId xmlns:a16="http://schemas.microsoft.com/office/drawing/2014/main" id="{8C9D28AD-E96A-CD4B-886E-EF98B785F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3401" y="1366911"/>
            <a:ext cx="4197191" cy="41971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CBAC8F-306C-6242-B594-BB0FAE07B443}"/>
              </a:ext>
            </a:extLst>
          </p:cNvPr>
          <p:cNvSpPr txBox="1"/>
          <p:nvPr/>
        </p:nvSpPr>
        <p:spPr>
          <a:xfrm>
            <a:off x="1879018" y="5690836"/>
            <a:ext cx="53859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u="sng" dirty="0">
                <a:hlinkClick r:id="rId5"/>
              </a:rPr>
              <a:t>https://www.surveymonkey.com/r/DZPTLNP</a:t>
            </a:r>
            <a:endParaRPr lang="en-GB" sz="2000" dirty="0"/>
          </a:p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0902845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Shape 114"/>
          <p:cNvPicPr preferRelativeResize="0"/>
          <p:nvPr/>
        </p:nvPicPr>
        <p:blipFill rotWithShape="1">
          <a:blip r:embed="rId3" cstate="screen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646"/>
          <a:stretch/>
        </p:blipFill>
        <p:spPr>
          <a:xfrm>
            <a:off x="1474242" y="0"/>
            <a:ext cx="6134099" cy="6858000"/>
          </a:xfrm>
          <a:prstGeom prst="rect">
            <a:avLst/>
          </a:prstGeom>
          <a:noFill/>
          <a:ln>
            <a:solidFill>
              <a:srgbClr val="293267"/>
            </a:solidFill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/>
            <a:r>
              <a:rPr lang="en-GB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References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18A94-C739-1946-93E9-B3EE03E3C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177800" indent="0">
              <a:buNone/>
            </a:pPr>
            <a:r>
              <a:rPr lang="en-US" sz="2000" dirty="0"/>
              <a:t>Images used in the presentation come from sources:</a:t>
            </a:r>
          </a:p>
          <a:p>
            <a:r>
              <a:rPr lang="en-US" sz="2000" dirty="0"/>
              <a:t> </a:t>
            </a:r>
            <a:r>
              <a:rPr lang="en-US" sz="2000" dirty="0">
                <a:hlinkClick r:id="rId2"/>
              </a:rPr>
              <a:t>https://teachmeanatomy.info/</a:t>
            </a:r>
            <a:endParaRPr lang="en-US" sz="2000" dirty="0"/>
          </a:p>
          <a:p>
            <a:r>
              <a:rPr lang="en-US" sz="2000" dirty="0"/>
              <a:t>“Neuroanatomy” by AR Crossman and D </a:t>
            </a:r>
            <a:r>
              <a:rPr lang="en-US" sz="2000" dirty="0" err="1"/>
              <a:t>Neary</a:t>
            </a:r>
            <a:endParaRPr lang="en-US" sz="2000" dirty="0"/>
          </a:p>
          <a:p>
            <a:r>
              <a:rPr lang="en-US" sz="2000" dirty="0"/>
              <a:t>Grays Anatomy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62552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7D60-B1E3-F543-8EE7-203622BF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/>
            <a:r>
              <a:rPr lang="en-GB" dirty="0" err="1"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Extraocular</a:t>
            </a:r>
            <a:r>
              <a:rPr lang="en-GB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</a:rPr>
              <a:t> muscles</a:t>
            </a:r>
          </a:p>
        </p:txBody>
      </p:sp>
      <p:pic>
        <p:nvPicPr>
          <p:cNvPr id="1026" name="Picture 2" descr="ig 1.1 - Lateral view of the extraocular muscles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628776"/>
            <a:ext cx="8229600" cy="338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150142" y="1890041"/>
            <a:ext cx="2336131" cy="307728"/>
          </a:xfrm>
          <a:prstGeom prst="rect">
            <a:avLst/>
          </a:prstGeom>
          <a:solidFill>
            <a:srgbClr val="3B47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150142" y="2215474"/>
            <a:ext cx="2336131" cy="307728"/>
          </a:xfrm>
          <a:prstGeom prst="rect">
            <a:avLst/>
          </a:prstGeom>
          <a:solidFill>
            <a:srgbClr val="3B47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150142" y="2539244"/>
            <a:ext cx="2336131" cy="307728"/>
          </a:xfrm>
          <a:prstGeom prst="rect">
            <a:avLst/>
          </a:prstGeom>
          <a:solidFill>
            <a:srgbClr val="3B47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150141" y="2857633"/>
            <a:ext cx="2336131" cy="307728"/>
          </a:xfrm>
          <a:prstGeom prst="rect">
            <a:avLst/>
          </a:prstGeom>
          <a:solidFill>
            <a:srgbClr val="3B47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150141" y="3192602"/>
            <a:ext cx="2336131" cy="307728"/>
          </a:xfrm>
          <a:prstGeom prst="rect">
            <a:avLst/>
          </a:prstGeom>
          <a:solidFill>
            <a:srgbClr val="3B47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150141" y="3513065"/>
            <a:ext cx="2336131" cy="307728"/>
          </a:xfrm>
          <a:prstGeom prst="rect">
            <a:avLst/>
          </a:prstGeom>
          <a:solidFill>
            <a:srgbClr val="3B47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150141" y="3840215"/>
            <a:ext cx="2336131" cy="307728"/>
          </a:xfrm>
          <a:prstGeom prst="rect">
            <a:avLst/>
          </a:prstGeom>
          <a:solidFill>
            <a:srgbClr val="3B47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46747" y="5469483"/>
            <a:ext cx="7050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alibri" panose="020F0502020204030204" pitchFamily="34" charset="0"/>
                <a:ea typeface="Didot" charset="0"/>
                <a:cs typeface="Calibri" panose="020F0502020204030204" pitchFamily="34" charset="0"/>
                <a:sym typeface="Calibri"/>
              </a:rPr>
              <a:t>Function: movements of the eyeball and raising the upper eyelid </a:t>
            </a:r>
            <a:endParaRPr lang="en-US" sz="11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25027" y="423585"/>
            <a:ext cx="432173" cy="845104"/>
            <a:chOff x="44165" y="1969477"/>
            <a:chExt cx="432173" cy="845104"/>
          </a:xfrm>
        </p:grpSpPr>
        <p:sp>
          <p:nvSpPr>
            <p:cNvPr id="14" name="Triangle 13"/>
            <p:cNvSpPr/>
            <p:nvPr/>
          </p:nvSpPr>
          <p:spPr>
            <a:xfrm flipV="1">
              <a:off x="44165" y="1969477"/>
              <a:ext cx="432173" cy="636060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 flipV="1">
              <a:off x="182884" y="2661664"/>
              <a:ext cx="152917" cy="1529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95057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Peer Teaching Society Master Slides 2010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8674</TotalTime>
  <Words>3763</Words>
  <Application>Microsoft Macintosh PowerPoint</Application>
  <PresentationFormat>On-screen Show (4:3)</PresentationFormat>
  <Paragraphs>836</Paragraphs>
  <Slides>84</Slides>
  <Notes>61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89" baseType="lpstr">
      <vt:lpstr>Arial</vt:lpstr>
      <vt:lpstr>Calibri</vt:lpstr>
      <vt:lpstr>Radley</vt:lpstr>
      <vt:lpstr>Wingdings</vt:lpstr>
      <vt:lpstr>Peer Teaching Society Master Slides 2010</vt:lpstr>
      <vt:lpstr>PowerPoint Presentation</vt:lpstr>
      <vt:lpstr>     </vt:lpstr>
      <vt:lpstr>PowerPoint Presentation</vt:lpstr>
      <vt:lpstr>Vision</vt:lpstr>
      <vt:lpstr>Eye anatomy</vt:lpstr>
      <vt:lpstr>Eye anatomy</vt:lpstr>
      <vt:lpstr>Eye movements</vt:lpstr>
      <vt:lpstr>Eye movements</vt:lpstr>
      <vt:lpstr>Extraocular muscles</vt:lpstr>
      <vt:lpstr>Extraocular muscles</vt:lpstr>
      <vt:lpstr>Eye anatomy</vt:lpstr>
      <vt:lpstr>Eye anatomy</vt:lpstr>
      <vt:lpstr>Eye anatomy</vt:lpstr>
      <vt:lpstr>Eye anatomy</vt:lpstr>
      <vt:lpstr>Eye anatomy</vt:lpstr>
      <vt:lpstr>Eye anatomy</vt:lpstr>
      <vt:lpstr>Visual pathway</vt:lpstr>
      <vt:lpstr>Visual pathway</vt:lpstr>
      <vt:lpstr>Visual pathway</vt:lpstr>
      <vt:lpstr>Visual pathway</vt:lpstr>
      <vt:lpstr>Visual pathway pathologies</vt:lpstr>
      <vt:lpstr>Visual pathway pathologies</vt:lpstr>
      <vt:lpstr>Auditory system</vt:lpstr>
      <vt:lpstr>Ear anatomy</vt:lpstr>
      <vt:lpstr>Ear anatomy</vt:lpstr>
      <vt:lpstr>Ear anatomy</vt:lpstr>
      <vt:lpstr>Ear anatomy</vt:lpstr>
      <vt:lpstr>Ear anatomy</vt:lpstr>
      <vt:lpstr>Auditory system</vt:lpstr>
      <vt:lpstr>Sound transmission</vt:lpstr>
      <vt:lpstr>Auditory system</vt:lpstr>
      <vt:lpstr>Auditory pathway</vt:lpstr>
      <vt:lpstr>Vestibular system</vt:lpstr>
      <vt:lpstr>Vestibular system</vt:lpstr>
      <vt:lpstr>Vestibular system</vt:lpstr>
      <vt:lpstr>Basal ganglia</vt:lpstr>
      <vt:lpstr>Basal ganglia</vt:lpstr>
      <vt:lpstr>Basal ganglia anatomy</vt:lpstr>
      <vt:lpstr>Basal ganglia anatomy</vt:lpstr>
      <vt:lpstr>Basal ganglia anatomy</vt:lpstr>
      <vt:lpstr>Basal ganglia anatomy</vt:lpstr>
      <vt:lpstr>Basal ganglia function</vt:lpstr>
      <vt:lpstr>PowerPoint Presentation</vt:lpstr>
      <vt:lpstr>PowerPoint Presentation</vt:lpstr>
      <vt:lpstr>Basal ganglia function</vt:lpstr>
      <vt:lpstr>Limbic system</vt:lpstr>
      <vt:lpstr>Limbic system</vt:lpstr>
      <vt:lpstr>Limbic system</vt:lpstr>
      <vt:lpstr>Limbic system anatomy</vt:lpstr>
      <vt:lpstr>Limbic system function</vt:lpstr>
      <vt:lpstr>Types of memory</vt:lpstr>
      <vt:lpstr>Cerebellum</vt:lpstr>
      <vt:lpstr>Cerebellum</vt:lpstr>
      <vt:lpstr>Cerebellum anatomy</vt:lpstr>
      <vt:lpstr>Cerebellum anatomy</vt:lpstr>
      <vt:lpstr>Cerebellum anatomy</vt:lpstr>
      <vt:lpstr>Cerebellum anatomy</vt:lpstr>
      <vt:lpstr>Cerebellum anatomy</vt:lpstr>
      <vt:lpstr>Cerebellar cortex</vt:lpstr>
      <vt:lpstr>Cerebellar nuclei</vt:lpstr>
      <vt:lpstr>Functional lobes</vt:lpstr>
      <vt:lpstr>Cerebellar pathways</vt:lpstr>
      <vt:lpstr>Cerebellar pathways</vt:lpstr>
      <vt:lpstr>Cerebellar damage</vt:lpstr>
      <vt:lpstr>PowerPoint Presentation</vt:lpstr>
      <vt:lpstr>Neuron Structure</vt:lpstr>
      <vt:lpstr>Synapses + Synaptic Transmission</vt:lpstr>
      <vt:lpstr>Synapse</vt:lpstr>
      <vt:lpstr>Action Potential Along Axons</vt:lpstr>
      <vt:lpstr>Nociceptive vs Neuropathic Pain</vt:lpstr>
      <vt:lpstr>Alpha-Delta and C Fibres</vt:lpstr>
      <vt:lpstr>Pain Modulation</vt:lpstr>
      <vt:lpstr>Pain Modulation</vt:lpstr>
      <vt:lpstr>Pain Pathways</vt:lpstr>
      <vt:lpstr>Motor Unit</vt:lpstr>
      <vt:lpstr>Muscle Spindle</vt:lpstr>
      <vt:lpstr>Golgi Tendon</vt:lpstr>
      <vt:lpstr>Reflexes</vt:lpstr>
      <vt:lpstr>UMN and LMN</vt:lpstr>
      <vt:lpstr>PowerPoint Presentation</vt:lpstr>
      <vt:lpstr>PowerPoint Presentation</vt:lpstr>
      <vt:lpstr>PowerPoint Presentation</vt:lpstr>
      <vt:lpstr>PowerPoint Presentation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William Giles</cp:lastModifiedBy>
  <cp:revision>1095</cp:revision>
  <dcterms:modified xsi:type="dcterms:W3CDTF">2020-03-21T18:11:47Z</dcterms:modified>
</cp:coreProperties>
</file>