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2" r:id="rId10"/>
    <p:sldId id="263" r:id="rId11"/>
    <p:sldId id="264" r:id="rId12"/>
    <p:sldId id="274" r:id="rId13"/>
    <p:sldId id="276" r:id="rId14"/>
    <p:sldId id="273" r:id="rId15"/>
    <p:sldId id="277" r:id="rId16"/>
    <p:sldId id="278" r:id="rId17"/>
    <p:sldId id="272" r:id="rId18"/>
    <p:sldId id="267" r:id="rId19"/>
    <p:sldId id="280" r:id="rId20"/>
    <p:sldId id="268" r:id="rId21"/>
    <p:sldId id="282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3178" autoAdjust="0"/>
  </p:normalViewPr>
  <p:slideViewPr>
    <p:cSldViewPr snapToGrid="0">
      <p:cViewPr varScale="1">
        <p:scale>
          <a:sx n="69" d="100"/>
          <a:sy n="69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A1794-DE69-49AD-BFA4-87ED3CB5CF9F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D59C7-C410-4D31-8C83-13B1BA112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54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Cytomegalovirus 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common congenital infection 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Herpes virus, transmitted by personal contact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35% women immune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1% develop infection in pregnancy (usually subclinical)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cause of deafness and handicap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 transmission occurs in 40%; 10% symptomatic at birth(IUGR)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Symptomatic at birth develop: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Hearing, visual, mental impairment, epilepsy, cerebral palsy, hydrocephalus, thrombocytopenia or die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cardiac defects</a:t>
            </a:r>
            <a:endParaRPr lang="en-GB" dirty="0" smtClean="0"/>
          </a:p>
          <a:p>
            <a:pPr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Asypmtomatic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birth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15% develop deafness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Rising CMV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IgM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low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detect maternal infection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Amniocentesis to assess vertical transmission status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vaccine available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not severely affected so  monitor to identify high risk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frequent US checks for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abnormalties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blood sampling at 32 weeks (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platelet levels)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Herpes simplex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DNA virus, only transmitted on vaginal delivery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if mother recently infected as no antibodies passed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teratogenic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mortality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infection of mother in pregnancy =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aciclovir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 for mum with primary infection within 6w of labour 6w 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Recurrent genital lesions at time of delivery =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aciclovir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(after 36w), 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 for vaginal delivery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Avoid PROM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Rubella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Rare congenitally due to immunisation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early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pregancy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causes multiple abnormalities (first 8 weeks)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deafness, eye, retardation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13-16w; 30% have deafness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consequence after16w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Rubella specific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IgM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Non-immune women develops it before 16w = offer top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16w  = no management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Vaccinate after pregnancy = live so contraindicated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Toxoplasmosis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Protazoan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toxoplasmosis Gondi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 with cat faeces, soil, uncooked meat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common later in pregnancy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infection = more severe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sequelae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Convulsions, retardation, visual impairment</a:t>
            </a:r>
            <a:endParaRPr lang="en-GB" dirty="0" smtClean="0"/>
          </a:p>
          <a:p>
            <a:pPr lvl="3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Hydrocephalus and cerebral calcification</a:t>
            </a:r>
            <a:endParaRPr lang="en-GB" dirty="0" smtClean="0"/>
          </a:p>
          <a:p>
            <a:pPr lvl="3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chorioretinitis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(retinopathy); can = visual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impairement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Hydrocephalus on US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Maternal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IgM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Amnio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confirm vertical transmission (after 20w)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Maternal diagnosed = </a:t>
            </a:r>
            <a:r>
              <a:rPr lang="en-GB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spiramycin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 transmission =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combnation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therapy for 1 year/ offer TOP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Pyrimethamine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sulfadiazine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Syphilis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Trepenomun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pallidum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disease = miscarriage, still birth or severe congenital disease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pregnancy = high chance of transmission + high chance of still birth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VDRL screening test (routine)</a:t>
            </a:r>
            <a:endParaRPr lang="en-GB" dirty="0" smtClean="0"/>
          </a:p>
          <a:p>
            <a:pPr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Trep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pal specific tests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Benpen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safe + prevent but NOT reverse damage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1st/2nd trimester - 1 dose 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3rd trimester 2 doses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 child IV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BenPen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first 10 days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completed before 1 month before delivery = good prognosis and no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rx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child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Herpes zoster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Rare in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pregancy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but = Severe Maternal Illness (hepatitis, encephalitis, mortality)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Teratogenicity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rare effect of early infection, particularly under 16w (give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aciclovir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Varicella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syndrome =</a:t>
            </a:r>
            <a:endParaRPr lang="en-GB" dirty="0" smtClean="0"/>
          </a:p>
          <a:p>
            <a:pPr lvl="3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Dermatomal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skin scarring</a:t>
            </a:r>
            <a:endParaRPr lang="en-GB" dirty="0" smtClean="0"/>
          </a:p>
          <a:p>
            <a:pPr lvl="3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Neurological defects</a:t>
            </a:r>
            <a:endParaRPr lang="en-GB" dirty="0" smtClean="0"/>
          </a:p>
          <a:p>
            <a:pPr lvl="3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growth retardation</a:t>
            </a:r>
            <a:endParaRPr lang="en-GB" dirty="0" smtClean="0"/>
          </a:p>
          <a:p>
            <a:pPr lvl="3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Limb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hypoplasia</a:t>
            </a:r>
            <a:endParaRPr lang="en-GB" dirty="0" smtClean="0"/>
          </a:p>
          <a:p>
            <a:pPr lvl="3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Eye defects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Maternal infection within 4 weeks of birth = severe neonatal infection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Exposed to zoster = check if immune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Non-immune =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within 10 days of exposure to avoid infection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=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aciclovir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late pregnancy babies born 5 days after or 2 days before mother develops illness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aciclovir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if infection occurs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Parvovisrus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B19 virus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Slapped cheek,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arthralgia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asymptomatic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usually from children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Supresses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erythropoeisis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anaemia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variable degree of thrombocytopenia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death 10% (usually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&lt;20w)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maternal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IgM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close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surveilance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Anaemia on US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 blood flow velocity in MCA and subsequent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anameia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(cardiac failure)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Hydrops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occur in 50%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Infected mothers scanned frequently for anaemia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Hydrops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detected = in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utero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transfusion if severe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A strep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Strep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pyogenes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(carried by 5-30%; sore throat )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Occasionally causes 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Sevre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illness with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chorioamnionitis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peurpural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sepisis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(50% of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meternal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deaths from sepsis due to GAS)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from child -&gt; maternal hand -&gt; perineum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 in pregnancy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Chorioamnionitis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Abdo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pain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Diarrhoea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Sepsis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often dies in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utero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(labour ensues)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Cultures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dose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Abx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_ intensive care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B strep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Strep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agalactaiae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(carried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asx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25% of women)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occurs during labour usually in presence of risk factor</a:t>
            </a:r>
            <a:endParaRPr lang="en-GB" dirty="0" smtClean="0"/>
          </a:p>
          <a:p>
            <a:pPr lvl="1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Ealy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onset GBS sepsis occurs in 1 in 500 = severe illness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 mortality 6%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mortality 18%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  <a:endParaRPr lang="en-GB" dirty="0" smtClean="0"/>
          </a:p>
          <a:p>
            <a:pPr lvl="1" rtl="0" fontAlgn="ctr"/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 </a:t>
            </a:r>
            <a:r>
              <a:rPr lang="en-GB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penecillin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labour if RF present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Previously affected child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Fever &gt; 38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 &gt; 18h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preterm labour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 c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found in HIV +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women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 trans in 6% (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nire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if high viral load/ HIV)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Neonates: if infected prone to hepatitis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Screen only high risk groups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 b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Pathology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DNA virus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Infectivity dependent of AB status</a:t>
            </a:r>
            <a:endParaRPr lang="en-GB" dirty="0" smtClean="0"/>
          </a:p>
          <a:p>
            <a:pPr lvl="2"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HBsAb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low infectivity </a:t>
            </a:r>
            <a:endParaRPr lang="en-GB" dirty="0" smtClean="0"/>
          </a:p>
          <a:p>
            <a:pPr lvl="2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with antigen (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HBsAG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but not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 those with the E antigen (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HBSeAg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more infectious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effects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 transmission can occur at delivery - 90% of infected become chronic carries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  <a:endParaRPr lang="en-GB" dirty="0" smtClean="0"/>
          </a:p>
          <a:p>
            <a:pPr lvl="1"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 immunisation (reduce risk by &gt;90%)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Chlamydia +gonorrhoea</a:t>
            </a: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Preterm labour + neonatal conjunctivitis</a:t>
            </a:r>
            <a:endParaRPr lang="en-GB" dirty="0" smtClean="0"/>
          </a:p>
          <a:p>
            <a:pPr rtl="0" fontAlgn="ctr"/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Azithromycin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cause feta l teeth discolouration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Bacterial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vaginosis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Preterm labour and late miscarriage common</a:t>
            </a:r>
            <a:endParaRPr lang="en-GB" dirty="0" smtClean="0"/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 treatment is with oral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clindamycin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reduces preterm risk (if used before 20w)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D59C7-C410-4D31-8C83-13B1BA112AD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4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1)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Normally falls  by about 30/15 in second trimester (lowest point) due to reduced resistance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fontAlgn="ctr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term levels are back to pre-pregnant levels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2) Young; </a:t>
            </a:r>
            <a:r>
              <a:rPr lang="en-GB" dirty="0" err="1" smtClean="0"/>
              <a:t>afrocarribean</a:t>
            </a:r>
            <a:r>
              <a:rPr lang="en-GB" dirty="0" smtClean="0"/>
              <a:t>;</a:t>
            </a:r>
            <a:r>
              <a:rPr lang="en-GB" baseline="0" dirty="0" smtClean="0"/>
              <a:t> twins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D59C7-C410-4D31-8C83-13B1BA112AD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758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Placenta </a:t>
            </a:r>
            <a:r>
              <a:rPr lang="en-GB" dirty="0" err="1" smtClean="0"/>
              <a:t>praevia</a:t>
            </a:r>
            <a:r>
              <a:rPr lang="en-GB" dirty="0" smtClean="0"/>
              <a:t>,</a:t>
            </a:r>
            <a:r>
              <a:rPr lang="en-GB" baseline="0" dirty="0" smtClean="0"/>
              <a:t> abruption, </a:t>
            </a:r>
            <a:r>
              <a:rPr lang="en-GB" baseline="0" dirty="0" err="1" smtClean="0"/>
              <a:t>vasa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praevia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uterin</a:t>
            </a:r>
            <a:r>
              <a:rPr lang="en-GB" baseline="0" dirty="0" smtClean="0"/>
              <a:t> rupture; incidental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D59C7-C410-4D31-8C83-13B1BA112AD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8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sheffield.ac.uk/forms/d/1ASl1ydtHplHA4yIvNi5vnr5050ewBibuycXLiIv9qdI/viewform?usp=send_form" TargetMode="External"/><Relationship Id="rId2" Type="http://schemas.openxmlformats.org/officeDocument/2006/relationships/hyperlink" Target="mailto:mda10amw@sheffield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OBGY Part </a:t>
            </a:r>
            <a:r>
              <a:rPr lang="en-GB" dirty="0" smtClean="0"/>
              <a:t>1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Anna Willis and Alex </a:t>
            </a:r>
            <a:r>
              <a:rPr lang="en-GB" dirty="0" err="1" smtClean="0"/>
              <a:t>mcgeachan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0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175183" cy="436110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Give 3 reasons why perinatal infections  are </a:t>
            </a:r>
            <a:r>
              <a:rPr lang="en-GB" dirty="0" smtClean="0"/>
              <a:t>important.</a:t>
            </a:r>
          </a:p>
          <a:p>
            <a:pPr lvl="1"/>
            <a:r>
              <a:rPr lang="en-GB" dirty="0" smtClean="0"/>
              <a:t>Maternal </a:t>
            </a:r>
            <a:r>
              <a:rPr lang="en-GB" dirty="0" smtClean="0"/>
              <a:t>infection may be more severe; preterm labour; foetal abnormality; Vertical </a:t>
            </a:r>
            <a:r>
              <a:rPr lang="en-GB" dirty="0" smtClean="0"/>
              <a:t>transmission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Describe </a:t>
            </a:r>
            <a:r>
              <a:rPr lang="en-GB" dirty="0" smtClean="0"/>
              <a:t>a consequences </a:t>
            </a:r>
            <a:r>
              <a:rPr lang="en-GB" dirty="0" smtClean="0"/>
              <a:t>of the following infections:</a:t>
            </a:r>
          </a:p>
          <a:p>
            <a:r>
              <a:rPr lang="en-GB" dirty="0" smtClean="0"/>
              <a:t>CMV</a:t>
            </a:r>
          </a:p>
          <a:p>
            <a:pPr lvl="1" fontAlgn="ctr"/>
            <a:r>
              <a:rPr lang="en-GB" sz="1400" dirty="0">
                <a:solidFill>
                  <a:schemeClr val="tx1"/>
                </a:solidFill>
              </a:rPr>
              <a:t>Hearing, visual, mental impairment, epilepsy, cerebral palsy, hydrocephalus, thrombocytopenia or die</a:t>
            </a:r>
            <a:endParaRPr lang="en-GB" sz="1400" dirty="0"/>
          </a:p>
          <a:p>
            <a:pPr lvl="1" fontAlgn="ctr"/>
            <a:r>
              <a:rPr lang="en-GB" sz="1400" dirty="0">
                <a:solidFill>
                  <a:schemeClr val="tx1"/>
                </a:solidFill>
              </a:rPr>
              <a:t>Not cardiac defects</a:t>
            </a:r>
            <a:endParaRPr lang="en-GB" sz="1400" dirty="0"/>
          </a:p>
          <a:p>
            <a:r>
              <a:rPr lang="en-GB" dirty="0" smtClean="0"/>
              <a:t>Rubella</a:t>
            </a:r>
          </a:p>
          <a:p>
            <a:pPr lvl="1" fontAlgn="ctr"/>
            <a:r>
              <a:rPr lang="en-GB" sz="1400" dirty="0">
                <a:solidFill>
                  <a:schemeClr val="tx1"/>
                </a:solidFill>
              </a:rPr>
              <a:t>In early </a:t>
            </a:r>
            <a:r>
              <a:rPr lang="en-GB" sz="1400" dirty="0" smtClean="0">
                <a:solidFill>
                  <a:schemeClr val="tx1"/>
                </a:solidFill>
              </a:rPr>
              <a:t>pregnancy </a:t>
            </a:r>
            <a:r>
              <a:rPr lang="en-GB" sz="1400" dirty="0">
                <a:solidFill>
                  <a:schemeClr val="tx1"/>
                </a:solidFill>
              </a:rPr>
              <a:t>causes multiple abnormalities (first 8 weeks)</a:t>
            </a:r>
            <a:endParaRPr lang="en-GB" sz="1400" dirty="0"/>
          </a:p>
          <a:p>
            <a:pPr lvl="2" fontAlgn="ctr"/>
            <a:r>
              <a:rPr lang="en-GB" dirty="0">
                <a:solidFill>
                  <a:schemeClr val="tx1"/>
                </a:solidFill>
              </a:rPr>
              <a:t>Cardia, deafness, eye, retardation</a:t>
            </a:r>
            <a:endParaRPr lang="en-GB" dirty="0"/>
          </a:p>
          <a:p>
            <a:pPr lvl="2" fontAlgn="ctr"/>
            <a:r>
              <a:rPr lang="en-GB" dirty="0">
                <a:solidFill>
                  <a:schemeClr val="tx1"/>
                </a:solidFill>
              </a:rPr>
              <a:t>13-16w; 30% have deafness</a:t>
            </a:r>
            <a:endParaRPr lang="en-GB" dirty="0"/>
          </a:p>
          <a:p>
            <a:pPr lvl="1" fontAlgn="ctr"/>
            <a:r>
              <a:rPr lang="en-GB" sz="1400" dirty="0">
                <a:solidFill>
                  <a:schemeClr val="tx1"/>
                </a:solidFill>
              </a:rPr>
              <a:t>No consequence </a:t>
            </a:r>
            <a:r>
              <a:rPr lang="en-GB" sz="1400" dirty="0" smtClean="0">
                <a:solidFill>
                  <a:schemeClr val="tx1"/>
                </a:solidFill>
              </a:rPr>
              <a:t>after16w</a:t>
            </a:r>
            <a:endParaRPr lang="en-GB" sz="1400" dirty="0" smtClean="0"/>
          </a:p>
          <a:p>
            <a:r>
              <a:rPr lang="en-GB" dirty="0" smtClean="0"/>
              <a:t>Toxoplasmosis</a:t>
            </a:r>
          </a:p>
          <a:p>
            <a:pPr lvl="2" fontAlgn="ctr"/>
            <a:r>
              <a:rPr lang="en-GB" dirty="0">
                <a:solidFill>
                  <a:schemeClr val="tx1"/>
                </a:solidFill>
              </a:rPr>
              <a:t>Convulsions, retardation, visual impairment</a:t>
            </a:r>
            <a:endParaRPr lang="en-GB" dirty="0"/>
          </a:p>
          <a:p>
            <a:pPr lvl="2" fontAlgn="ctr"/>
            <a:r>
              <a:rPr lang="en-GB" dirty="0">
                <a:solidFill>
                  <a:schemeClr val="tx1"/>
                </a:solidFill>
              </a:rPr>
              <a:t>Hydrocephalus and cerebral calcification</a:t>
            </a:r>
            <a:endParaRPr lang="en-GB" dirty="0"/>
          </a:p>
          <a:p>
            <a:pPr lvl="2" fontAlgn="ctr"/>
            <a:r>
              <a:rPr lang="en-GB" dirty="0">
                <a:solidFill>
                  <a:schemeClr val="tx1"/>
                </a:solidFill>
              </a:rPr>
              <a:t>Acute fundal chorioretinitis (retinopathy); can = visual </a:t>
            </a:r>
            <a:r>
              <a:rPr lang="en-GB" dirty="0" err="1" smtClean="0">
                <a:solidFill>
                  <a:schemeClr val="tx1"/>
                </a:solidFill>
              </a:rPr>
              <a:t>impairement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6930190" y="2064694"/>
            <a:ext cx="46361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Herpes zoster</a:t>
            </a:r>
          </a:p>
          <a:p>
            <a:pPr lvl="2" fontAlgn="ctr"/>
            <a:r>
              <a:rPr lang="en-GB" sz="1200" dirty="0"/>
              <a:t>Varicella syndrome =</a:t>
            </a:r>
            <a:endParaRPr lang="en-GB" dirty="0"/>
          </a:p>
          <a:p>
            <a:pPr lvl="3" fontAlgn="ctr"/>
            <a:r>
              <a:rPr lang="en-GB" sz="1200" dirty="0"/>
              <a:t>Dermatomal skin scarring</a:t>
            </a:r>
            <a:endParaRPr lang="en-GB" dirty="0"/>
          </a:p>
          <a:p>
            <a:pPr lvl="3" fontAlgn="ctr"/>
            <a:r>
              <a:rPr lang="en-GB" sz="1200" dirty="0"/>
              <a:t>Neurological defects</a:t>
            </a:r>
            <a:endParaRPr lang="en-GB" dirty="0"/>
          </a:p>
          <a:p>
            <a:pPr lvl="3" fontAlgn="ctr"/>
            <a:r>
              <a:rPr lang="en-GB" sz="1200" dirty="0" err="1"/>
              <a:t>Fetal</a:t>
            </a:r>
            <a:r>
              <a:rPr lang="en-GB" sz="1200" dirty="0"/>
              <a:t> growth retardation</a:t>
            </a:r>
            <a:endParaRPr lang="en-GB" dirty="0"/>
          </a:p>
          <a:p>
            <a:pPr lvl="3" fontAlgn="ctr"/>
            <a:r>
              <a:rPr lang="en-GB" sz="1200" dirty="0"/>
              <a:t>Limb hypoplasia</a:t>
            </a:r>
            <a:endParaRPr lang="en-GB" dirty="0"/>
          </a:p>
          <a:p>
            <a:pPr lvl="3" fontAlgn="ctr"/>
            <a:r>
              <a:rPr lang="en-GB" sz="1200" dirty="0"/>
              <a:t>Eye </a:t>
            </a:r>
            <a:r>
              <a:rPr lang="en-GB" sz="1200" dirty="0" smtClean="0"/>
              <a:t>defects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Parvovirus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1200" dirty="0" smtClean="0"/>
              <a:t>Supresses </a:t>
            </a:r>
            <a:r>
              <a:rPr lang="en-GB" sz="1200" dirty="0" err="1" smtClean="0"/>
              <a:t>fetal</a:t>
            </a:r>
            <a:r>
              <a:rPr lang="en-GB" sz="1200" dirty="0" smtClean="0"/>
              <a:t> </a:t>
            </a:r>
            <a:r>
              <a:rPr lang="en-GB" sz="1200" dirty="0" err="1" smtClean="0"/>
              <a:t>erythropoeisis</a:t>
            </a:r>
            <a:r>
              <a:rPr lang="en-GB" sz="1200" dirty="0" smtClean="0"/>
              <a:t> = anaemia</a:t>
            </a:r>
            <a:endParaRPr lang="en-GB" dirty="0" smtClean="0"/>
          </a:p>
          <a:p>
            <a:pPr marL="1085850" lvl="2" indent="-171450" fontAlgn="ctr">
              <a:buFont typeface="Arial" panose="020B0604020202020204" pitchFamily="34" charset="0"/>
              <a:buChar char="•"/>
            </a:pPr>
            <a:r>
              <a:rPr lang="en-GB" sz="1200" dirty="0" smtClean="0"/>
              <a:t>With variable degree of thrombocytopenia</a:t>
            </a:r>
            <a:endParaRPr lang="en-GB" dirty="0" smtClean="0"/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1200" dirty="0" err="1" smtClean="0"/>
              <a:t>Fetal</a:t>
            </a:r>
            <a:r>
              <a:rPr lang="en-GB" sz="1200" dirty="0" smtClean="0"/>
              <a:t> death 10% (usually </a:t>
            </a:r>
            <a:r>
              <a:rPr lang="en-GB" sz="1200" dirty="0" err="1" smtClean="0"/>
              <a:t>infectin</a:t>
            </a:r>
            <a:r>
              <a:rPr lang="en-GB" sz="1200" dirty="0" smtClean="0"/>
              <a:t> &lt;20w)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Neonatal infection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Preterm labour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Listeria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Neonatal meningitis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37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 of </a:t>
            </a:r>
            <a:r>
              <a:rPr lang="en-GB" dirty="0" smtClean="0"/>
              <a:t>Pregnancy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Define miscarriage</a:t>
            </a:r>
          </a:p>
          <a:p>
            <a:pPr lvl="1"/>
            <a:r>
              <a:rPr lang="en-GB" dirty="0" smtClean="0"/>
              <a:t>Foetus dies or is delivered dead before 24  weeks</a:t>
            </a:r>
          </a:p>
          <a:p>
            <a:r>
              <a:rPr lang="en-GB" dirty="0" smtClean="0"/>
              <a:t>What are the types of miscarriage?</a:t>
            </a:r>
          </a:p>
          <a:p>
            <a:pPr lvl="1" fontAlgn="ctr"/>
            <a:r>
              <a:rPr lang="en-GB" dirty="0"/>
              <a:t>Threatened</a:t>
            </a:r>
          </a:p>
          <a:p>
            <a:pPr lvl="2" fontAlgn="ctr"/>
            <a:r>
              <a:rPr lang="en-GB" dirty="0"/>
              <a:t>Bleeding but foetus alive, uterus is correct size for dates, os </a:t>
            </a:r>
            <a:r>
              <a:rPr lang="en-GB" dirty="0" smtClean="0"/>
              <a:t>closed / 60</a:t>
            </a:r>
            <a:r>
              <a:rPr lang="en-GB" dirty="0"/>
              <a:t>% will be </a:t>
            </a:r>
            <a:r>
              <a:rPr lang="en-GB" dirty="0" smtClean="0"/>
              <a:t>viable</a:t>
            </a:r>
          </a:p>
          <a:p>
            <a:pPr lvl="1" fontAlgn="ctr"/>
            <a:r>
              <a:rPr lang="en-GB" dirty="0" smtClean="0"/>
              <a:t>Inevitable</a:t>
            </a:r>
            <a:endParaRPr lang="en-GB" dirty="0"/>
          </a:p>
          <a:p>
            <a:pPr lvl="2" fontAlgn="ctr"/>
            <a:r>
              <a:rPr lang="en-GB" dirty="0"/>
              <a:t>Heavy bleeding, os open. </a:t>
            </a:r>
            <a:r>
              <a:rPr lang="en-GB" dirty="0" smtClean="0"/>
              <a:t>May </a:t>
            </a:r>
            <a:r>
              <a:rPr lang="en-GB" dirty="0"/>
              <a:t>present in </a:t>
            </a:r>
            <a:r>
              <a:rPr lang="en-GB" dirty="0" smtClean="0"/>
              <a:t>SHOCK. Miscarriage imminent.</a:t>
            </a:r>
          </a:p>
          <a:p>
            <a:pPr lvl="1" fontAlgn="ctr"/>
            <a:r>
              <a:rPr lang="en-GB" dirty="0" smtClean="0"/>
              <a:t>Incomplete</a:t>
            </a:r>
            <a:endParaRPr lang="en-GB" dirty="0"/>
          </a:p>
          <a:p>
            <a:pPr lvl="2" fontAlgn="ctr"/>
            <a:r>
              <a:rPr lang="en-GB" dirty="0"/>
              <a:t>Some foetal parts passed, os </a:t>
            </a:r>
            <a:r>
              <a:rPr lang="en-GB" dirty="0" smtClean="0"/>
              <a:t>open. Expectant </a:t>
            </a:r>
            <a:r>
              <a:rPr lang="en-GB" dirty="0"/>
              <a:t>management if &lt;</a:t>
            </a:r>
            <a:r>
              <a:rPr lang="en-GB" dirty="0" smtClean="0"/>
              <a:t>8weeks</a:t>
            </a:r>
          </a:p>
          <a:p>
            <a:pPr lvl="1" fontAlgn="ctr"/>
            <a:r>
              <a:rPr lang="en-GB" dirty="0" smtClean="0"/>
              <a:t>Septic</a:t>
            </a:r>
            <a:endParaRPr lang="en-GB" dirty="0"/>
          </a:p>
          <a:p>
            <a:pPr lvl="2" fontAlgn="ctr"/>
            <a:r>
              <a:rPr lang="en-GB" dirty="0"/>
              <a:t>Contents of uterus infected = </a:t>
            </a:r>
            <a:r>
              <a:rPr lang="en-GB" dirty="0" smtClean="0"/>
              <a:t>endometritis / Vaginal </a:t>
            </a:r>
            <a:r>
              <a:rPr lang="en-GB" dirty="0"/>
              <a:t>loss is smelly, uterus </a:t>
            </a:r>
            <a:r>
              <a:rPr lang="en-GB" dirty="0" smtClean="0"/>
              <a:t>tender</a:t>
            </a:r>
          </a:p>
          <a:p>
            <a:pPr lvl="1" fontAlgn="ctr"/>
            <a:r>
              <a:rPr lang="en-GB" dirty="0" smtClean="0"/>
              <a:t>Missed </a:t>
            </a:r>
            <a:r>
              <a:rPr lang="en-GB" dirty="0"/>
              <a:t>(or delayed)</a:t>
            </a:r>
          </a:p>
          <a:p>
            <a:pPr lvl="2" fontAlgn="ctr"/>
            <a:r>
              <a:rPr lang="en-GB" dirty="0" err="1"/>
              <a:t>Fetus</a:t>
            </a:r>
            <a:r>
              <a:rPr lang="en-GB" dirty="0"/>
              <a:t> not developed or died in utero, but not recognised until bleeding or US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23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4821" y="1092284"/>
            <a:ext cx="10058400" cy="4022725"/>
          </a:xfrm>
        </p:spPr>
        <p:txBody>
          <a:bodyPr>
            <a:normAutofit/>
          </a:bodyPr>
          <a:lstStyle/>
          <a:p>
            <a:r>
              <a:rPr lang="en-GB" dirty="0" smtClean="0"/>
              <a:t>What investigation would you do for ?miscarriage</a:t>
            </a:r>
          </a:p>
          <a:p>
            <a:pPr lvl="1"/>
            <a:r>
              <a:rPr lang="en-GB" dirty="0" smtClean="0"/>
              <a:t>USS and </a:t>
            </a:r>
            <a:r>
              <a:rPr lang="en-GB" dirty="0" err="1" smtClean="0"/>
              <a:t>bHCG</a:t>
            </a:r>
            <a:endParaRPr lang="en-GB" dirty="0" smtClean="0"/>
          </a:p>
          <a:p>
            <a:r>
              <a:rPr lang="en-GB" dirty="0" smtClean="0"/>
              <a:t>How would you manage a non-viable miscarriage?</a:t>
            </a:r>
          </a:p>
          <a:p>
            <a:pPr lvl="1"/>
            <a:r>
              <a:rPr lang="en-GB" dirty="0" smtClean="0"/>
              <a:t>Expectant </a:t>
            </a:r>
          </a:p>
          <a:p>
            <a:pPr lvl="1"/>
            <a:r>
              <a:rPr lang="en-GB" dirty="0" smtClean="0"/>
              <a:t>Medical</a:t>
            </a:r>
          </a:p>
          <a:p>
            <a:pPr lvl="2"/>
            <a:r>
              <a:rPr lang="en-GB" dirty="0" smtClean="0"/>
              <a:t>Prostaglandin (soften cervix) +/- mifepristone (causes contractions)</a:t>
            </a:r>
          </a:p>
          <a:p>
            <a:pPr lvl="1"/>
            <a:r>
              <a:rPr lang="en-GB" dirty="0" smtClean="0"/>
              <a:t>Surgical</a:t>
            </a:r>
          </a:p>
          <a:p>
            <a:pPr lvl="2"/>
            <a:r>
              <a:rPr lang="en-GB" dirty="0" smtClean="0"/>
              <a:t>Evacuation of </a:t>
            </a:r>
            <a:r>
              <a:rPr lang="en-GB" dirty="0" err="1" smtClean="0"/>
              <a:t>retined</a:t>
            </a:r>
            <a:r>
              <a:rPr lang="en-GB" dirty="0" smtClean="0"/>
              <a:t> products of conception</a:t>
            </a:r>
          </a:p>
          <a:p>
            <a:r>
              <a:rPr lang="en-GB" dirty="0" smtClean="0"/>
              <a:t>What is a side effect of surgical management?</a:t>
            </a:r>
          </a:p>
          <a:p>
            <a:pPr lvl="1"/>
            <a:r>
              <a:rPr lang="en-GB" dirty="0" err="1" smtClean="0"/>
              <a:t>Asherman’s</a:t>
            </a:r>
            <a:r>
              <a:rPr lang="en-GB" dirty="0" smtClean="0"/>
              <a:t> - </a:t>
            </a:r>
            <a:r>
              <a:rPr lang="en-GB" dirty="0"/>
              <a:t>Intrauterine adhesions of basal layer of </a:t>
            </a:r>
            <a:r>
              <a:rPr lang="en-GB" dirty="0" smtClean="0"/>
              <a:t>endometrium = </a:t>
            </a:r>
            <a:r>
              <a:rPr lang="en-GB" dirty="0" err="1" smtClean="0"/>
              <a:t>amnorrohea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Perforated uterus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27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66274" y="288925"/>
            <a:ext cx="10058400" cy="586898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Woman presents with lower </a:t>
            </a:r>
            <a:r>
              <a:rPr lang="en-GB" dirty="0" err="1" smtClean="0"/>
              <a:t>abdo</a:t>
            </a:r>
            <a:r>
              <a:rPr lang="en-GB" dirty="0" smtClean="0"/>
              <a:t> pain, and dark PV bleed. On examination her cervix is excitable. What investigations would you like to do?</a:t>
            </a:r>
          </a:p>
          <a:p>
            <a:pPr lvl="1"/>
            <a:r>
              <a:rPr lang="en-GB" dirty="0" smtClean="0"/>
              <a:t>Pregnancy </a:t>
            </a:r>
            <a:r>
              <a:rPr lang="en-GB" dirty="0" smtClean="0"/>
              <a:t>test</a:t>
            </a:r>
          </a:p>
          <a:p>
            <a:pPr lvl="1"/>
            <a:r>
              <a:rPr lang="en-GB" dirty="0" smtClean="0"/>
              <a:t>Transvaginal USS</a:t>
            </a:r>
          </a:p>
          <a:p>
            <a:pPr lvl="2"/>
            <a:r>
              <a:rPr lang="en-GB" dirty="0" smtClean="0"/>
              <a:t>Uterus empty = do </a:t>
            </a:r>
            <a:r>
              <a:rPr lang="en-GB" dirty="0" smtClean="0"/>
              <a:t>quantitive </a:t>
            </a:r>
            <a:r>
              <a:rPr lang="en-GB" dirty="0" smtClean="0"/>
              <a:t>serum HCG</a:t>
            </a:r>
          </a:p>
          <a:p>
            <a:pPr lvl="2"/>
            <a:endParaRPr lang="en-GB" dirty="0"/>
          </a:p>
          <a:p>
            <a:r>
              <a:rPr lang="en-GB" dirty="0" smtClean="0"/>
              <a:t>Name 3 differentials</a:t>
            </a:r>
          </a:p>
          <a:p>
            <a:pPr lvl="1"/>
            <a:r>
              <a:rPr lang="en-GB" dirty="0" smtClean="0"/>
              <a:t>Ectopic pregnancy</a:t>
            </a:r>
          </a:p>
          <a:p>
            <a:pPr lvl="1"/>
            <a:r>
              <a:rPr lang="en-GB" dirty="0" smtClean="0"/>
              <a:t>Miscarriage </a:t>
            </a:r>
          </a:p>
          <a:p>
            <a:pPr lvl="1"/>
            <a:r>
              <a:rPr lang="en-GB" dirty="0" smtClean="0"/>
              <a:t>PID</a:t>
            </a:r>
          </a:p>
          <a:p>
            <a:pPr lvl="1"/>
            <a:r>
              <a:rPr lang="en-GB" dirty="0" smtClean="0"/>
              <a:t>Menstruation </a:t>
            </a:r>
          </a:p>
          <a:p>
            <a:pPr lvl="1"/>
            <a:r>
              <a:rPr lang="en-GB" dirty="0" smtClean="0"/>
              <a:t>Cancer </a:t>
            </a:r>
            <a:endParaRPr lang="en-GB" dirty="0" smtClean="0"/>
          </a:p>
          <a:p>
            <a:r>
              <a:rPr lang="en-GB" dirty="0" smtClean="0"/>
              <a:t>Management of ectopic </a:t>
            </a:r>
            <a:r>
              <a:rPr lang="en-GB" dirty="0" smtClean="0"/>
              <a:t>pregnancy</a:t>
            </a:r>
            <a:endParaRPr lang="en-GB" dirty="0" smtClean="0"/>
          </a:p>
          <a:p>
            <a:pPr lvl="1"/>
            <a:r>
              <a:rPr lang="en-GB" dirty="0" smtClean="0"/>
              <a:t>ABCDE</a:t>
            </a:r>
          </a:p>
          <a:p>
            <a:pPr lvl="1"/>
            <a:r>
              <a:rPr lang="en-GB" dirty="0" smtClean="0"/>
              <a:t>NBM</a:t>
            </a:r>
          </a:p>
          <a:p>
            <a:pPr lvl="1"/>
            <a:r>
              <a:rPr lang="en-GB" dirty="0" smtClean="0"/>
              <a:t>FBC + crossmatch</a:t>
            </a:r>
          </a:p>
          <a:p>
            <a:pPr lvl="1"/>
            <a:r>
              <a:rPr lang="en-GB" dirty="0" smtClean="0"/>
              <a:t>ACUTE: </a:t>
            </a:r>
            <a:r>
              <a:rPr lang="en-GB" dirty="0" err="1" smtClean="0"/>
              <a:t>lapatromy</a:t>
            </a:r>
            <a:r>
              <a:rPr lang="en-GB" dirty="0" smtClean="0"/>
              <a:t> – salpingectomy</a:t>
            </a:r>
          </a:p>
          <a:p>
            <a:pPr lvl="1"/>
            <a:r>
              <a:rPr lang="en-GB" dirty="0" smtClean="0"/>
              <a:t>SUBACUTE: </a:t>
            </a:r>
            <a:r>
              <a:rPr lang="en-GB" dirty="0" err="1" smtClean="0"/>
              <a:t>laprascopy</a:t>
            </a:r>
            <a:r>
              <a:rPr lang="en-GB" dirty="0" smtClean="0"/>
              <a:t> = salpingectomy OR medical methotrexate (if no rupture, and no cardiac activity and </a:t>
            </a:r>
            <a:r>
              <a:rPr lang="en-GB" dirty="0" err="1" smtClean="0"/>
              <a:t>bHCG</a:t>
            </a:r>
            <a:r>
              <a:rPr lang="en-GB" dirty="0" smtClean="0"/>
              <a:t> &lt;5000) OR conservative (if </a:t>
            </a:r>
            <a:r>
              <a:rPr lang="en-GB" dirty="0" err="1" smtClean="0"/>
              <a:t>bHCG</a:t>
            </a:r>
            <a:r>
              <a:rPr lang="en-GB" dirty="0" smtClean="0"/>
              <a:t> &lt;2000 and stable)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4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are the normal changes in blood pressure during pregnancy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Initial decrease in BP then rises up to original level </a:t>
            </a:r>
            <a:endParaRPr lang="en-GB" dirty="0" smtClean="0"/>
          </a:p>
          <a:p>
            <a:r>
              <a:rPr lang="en-GB" dirty="0" smtClean="0"/>
              <a:t>Define pregnancy induced </a:t>
            </a:r>
            <a:r>
              <a:rPr lang="en-GB" dirty="0" smtClean="0"/>
              <a:t>hypertension in pregnancy</a:t>
            </a:r>
          </a:p>
          <a:p>
            <a:pPr lvl="1"/>
            <a:r>
              <a:rPr lang="en-GB" dirty="0" smtClean="0"/>
              <a:t>140/90 or more after 20 weeks (otherwise its not due to the pregnancy) = gestational hypertension (no proteinuria) </a:t>
            </a:r>
            <a:endParaRPr lang="en-GB" dirty="0" smtClean="0"/>
          </a:p>
          <a:p>
            <a:r>
              <a:rPr lang="en-GB" dirty="0" smtClean="0"/>
              <a:t>Define </a:t>
            </a:r>
            <a:r>
              <a:rPr lang="en-GB" dirty="0" smtClean="0"/>
              <a:t>pre-eclampsia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Proteinuria and hypertension after 20 weeks.</a:t>
            </a:r>
            <a:endParaRPr lang="en-GB" dirty="0" smtClean="0"/>
          </a:p>
          <a:p>
            <a:r>
              <a:rPr lang="en-GB" dirty="0" smtClean="0"/>
              <a:t>What is the pathophysiology of pre-eclampsia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STAGE 1: incomplete tropoblastic invasion = reduced spiral artery flow = reduced uteroplacental blood flow</a:t>
            </a:r>
          </a:p>
          <a:p>
            <a:pPr lvl="1"/>
            <a:r>
              <a:rPr lang="en-GB" dirty="0" smtClean="0"/>
              <a:t>STAGE 2: inflammatory response = endothelial damage = vasoconstriction</a:t>
            </a:r>
            <a:endParaRPr lang="en-GB" dirty="0" smtClean="0"/>
          </a:p>
          <a:p>
            <a:r>
              <a:rPr lang="en-GB" dirty="0" smtClean="0"/>
              <a:t>Give 5 risk </a:t>
            </a:r>
            <a:r>
              <a:rPr lang="en-GB" dirty="0" smtClean="0"/>
              <a:t>factors</a:t>
            </a:r>
          </a:p>
          <a:p>
            <a:pPr lvl="1"/>
            <a:r>
              <a:rPr lang="en-GB" dirty="0" err="1" smtClean="0"/>
              <a:t>Nullip</a:t>
            </a:r>
            <a:r>
              <a:rPr lang="en-GB" dirty="0" smtClean="0"/>
              <a:t> / FH / obesity / extreme of age / DM / Antiphospholipid syndrome / renal disease / chronic HTN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032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55031" y="914818"/>
            <a:ext cx="10058400" cy="4841875"/>
          </a:xfrm>
        </p:spPr>
        <p:txBody>
          <a:bodyPr>
            <a:normAutofit/>
          </a:bodyPr>
          <a:lstStyle/>
          <a:p>
            <a:r>
              <a:rPr lang="en-GB" dirty="0"/>
              <a:t>Give 5 symptoms </a:t>
            </a:r>
            <a:r>
              <a:rPr lang="en-GB" dirty="0" smtClean="0"/>
              <a:t>/ signs</a:t>
            </a:r>
          </a:p>
          <a:p>
            <a:pPr lvl="1"/>
            <a:r>
              <a:rPr lang="en-GB" dirty="0" smtClean="0"/>
              <a:t>None / headache / drowsiness / nausea / visual disturbance / epigastric pain / sudden onset oedema </a:t>
            </a: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investigations should be carried out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Urine dip (2+ protein)</a:t>
            </a:r>
          </a:p>
          <a:p>
            <a:pPr lvl="1"/>
            <a:r>
              <a:rPr lang="en-GB" dirty="0" smtClean="0"/>
              <a:t>Blood culture</a:t>
            </a:r>
          </a:p>
          <a:p>
            <a:pPr lvl="1"/>
            <a:r>
              <a:rPr lang="en-GB" dirty="0" err="1" smtClean="0"/>
              <a:t>Protein:creatinine</a:t>
            </a:r>
            <a:r>
              <a:rPr lang="en-GB" dirty="0" smtClean="0"/>
              <a:t> ratio (&gt;30 = bad)</a:t>
            </a:r>
          </a:p>
          <a:p>
            <a:pPr lvl="1"/>
            <a:r>
              <a:rPr lang="en-GB" dirty="0" smtClean="0"/>
              <a:t>Foetal USS / Doppler / CTG</a:t>
            </a:r>
          </a:p>
          <a:p>
            <a:pPr lvl="1"/>
            <a:r>
              <a:rPr lang="en-GB" dirty="0" smtClean="0"/>
              <a:t>Bloods (U+E/ LFTs/FBC)</a:t>
            </a:r>
            <a:endParaRPr lang="en-GB" dirty="0"/>
          </a:p>
          <a:p>
            <a:r>
              <a:rPr lang="en-GB" dirty="0" smtClean="0"/>
              <a:t>A 29+1 G1P1 presents with malaise, bruising and hepatomegaly. What complication of pre-eclampsia does she have?</a:t>
            </a:r>
          </a:p>
          <a:p>
            <a:pPr lvl="1"/>
            <a:r>
              <a:rPr lang="en-GB" dirty="0" smtClean="0"/>
              <a:t>HELLP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67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6695" y="849563"/>
            <a:ext cx="10058400" cy="4891088"/>
          </a:xfrm>
        </p:spPr>
        <p:txBody>
          <a:bodyPr>
            <a:normAutofit/>
          </a:bodyPr>
          <a:lstStyle/>
          <a:p>
            <a:r>
              <a:rPr lang="en-GB" dirty="0"/>
              <a:t>What is eclampsia? </a:t>
            </a:r>
          </a:p>
          <a:p>
            <a:pPr lvl="1"/>
            <a:r>
              <a:rPr lang="en-GB" dirty="0"/>
              <a:t>Grand-mal seizures </a:t>
            </a:r>
          </a:p>
          <a:p>
            <a:r>
              <a:rPr lang="en-GB" dirty="0"/>
              <a:t>A patient attends A+E due to a seizure (still ongoing), and you notice she is pregnant. What is your immediate management?</a:t>
            </a:r>
          </a:p>
          <a:p>
            <a:pPr lvl="1"/>
            <a:r>
              <a:rPr lang="en-GB" dirty="0"/>
              <a:t>ABCDE</a:t>
            </a:r>
          </a:p>
          <a:p>
            <a:pPr lvl="1"/>
            <a:r>
              <a:rPr lang="en-GB" dirty="0"/>
              <a:t>Magnesium sulphate </a:t>
            </a:r>
          </a:p>
          <a:p>
            <a:r>
              <a:rPr lang="en-GB" dirty="0" smtClean="0"/>
              <a:t>She recovers but still has a high blood pressure. What drug would you use for initial BP control?</a:t>
            </a:r>
          </a:p>
          <a:p>
            <a:pPr lvl="1"/>
            <a:r>
              <a:rPr lang="en-GB" dirty="0" err="1" smtClean="0"/>
              <a:t>Nifedapine</a:t>
            </a:r>
            <a:r>
              <a:rPr lang="en-GB" dirty="0" smtClean="0"/>
              <a:t> </a:t>
            </a:r>
          </a:p>
          <a:p>
            <a:r>
              <a:rPr lang="en-GB" dirty="0" smtClean="0"/>
              <a:t>And what to maintain her BP?</a:t>
            </a:r>
          </a:p>
          <a:p>
            <a:pPr lvl="1"/>
            <a:r>
              <a:rPr lang="en-GB" dirty="0" smtClean="0"/>
              <a:t>Methyldopa (or labetalol)</a:t>
            </a:r>
          </a:p>
          <a:p>
            <a:r>
              <a:rPr lang="en-GB" dirty="0" smtClean="0"/>
              <a:t>Name an antihypertensive, anticoagulant, and antibiotic you should avoid in pregnancy.</a:t>
            </a:r>
          </a:p>
          <a:p>
            <a:pPr lvl="1"/>
            <a:r>
              <a:rPr lang="en-GB" dirty="0" err="1" smtClean="0"/>
              <a:t>ACEi</a:t>
            </a:r>
            <a:r>
              <a:rPr lang="en-GB" dirty="0" smtClean="0"/>
              <a:t> / thiazide, warfarin, trimethoprim or tetracycline </a:t>
            </a:r>
          </a:p>
        </p:txBody>
      </p:sp>
    </p:spTree>
    <p:extLst>
      <p:ext uri="{BB962C8B-B14F-4D97-AF65-F5344CB8AC3E}">
        <p14:creationId xmlns:p14="http://schemas.microsoft.com/office/powerpoint/2010/main" val="88805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Gestational diabetes mellitus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1548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Give a definition of GDM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Carbohydrate intolerance first diagnosed in pregnancy with fast BG &gt;7.0 or GTT &gt;7.8 2 hour post glucose</a:t>
            </a:r>
            <a:endParaRPr lang="en-GB" dirty="0" smtClean="0"/>
          </a:p>
          <a:p>
            <a:r>
              <a:rPr lang="en-GB" dirty="0" smtClean="0"/>
              <a:t>List 5 foetal and 4 maternal complications of </a:t>
            </a:r>
            <a:r>
              <a:rPr lang="en-GB" dirty="0" smtClean="0"/>
              <a:t>GDM</a:t>
            </a:r>
          </a:p>
          <a:p>
            <a:pPr lvl="1"/>
            <a:r>
              <a:rPr lang="en-GB" dirty="0" smtClean="0"/>
              <a:t>Foetal: VSD / preterm delivery / lung immaturity / neural tube defect / polyhydramnios / dystocia / foetal compromise</a:t>
            </a:r>
          </a:p>
          <a:p>
            <a:pPr lvl="1"/>
            <a:r>
              <a:rPr lang="en-GB" dirty="0" smtClean="0"/>
              <a:t>Maternal: UTI / pre-eclampsia / increased risk of needing C section / nephropathy / retinopathy / DKA risk</a:t>
            </a:r>
            <a:endParaRPr lang="en-GB" dirty="0" smtClean="0"/>
          </a:p>
          <a:p>
            <a:r>
              <a:rPr lang="en-GB" dirty="0" smtClean="0"/>
              <a:t>What is the screening protocol for GDM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GTT at 28 W if considered high risk</a:t>
            </a:r>
          </a:p>
          <a:p>
            <a:pPr lvl="1"/>
            <a:r>
              <a:rPr lang="en-GB" dirty="0" smtClean="0"/>
              <a:t>GTT at 18W if previous GDM</a:t>
            </a:r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 smtClean="0"/>
              <a:t>are the risk factors for developing </a:t>
            </a:r>
            <a:r>
              <a:rPr lang="en-GB" dirty="0" smtClean="0"/>
              <a:t>GDM</a:t>
            </a:r>
          </a:p>
          <a:p>
            <a:pPr lvl="1"/>
            <a:r>
              <a:rPr lang="en-GB" dirty="0" smtClean="0"/>
              <a:t>BMI &gt;30 / FH of type 2 DM / ethnicity / previous baby &gt;4kg</a:t>
            </a:r>
            <a:endParaRPr lang="en-GB" dirty="0" smtClean="0"/>
          </a:p>
          <a:p>
            <a:r>
              <a:rPr lang="en-GB" dirty="0" smtClean="0"/>
              <a:t>What management steps should be </a:t>
            </a:r>
            <a:r>
              <a:rPr lang="en-GB" dirty="0" smtClean="0"/>
              <a:t>taken for newly diagnosed GDM?</a:t>
            </a:r>
          </a:p>
          <a:p>
            <a:pPr lvl="1"/>
            <a:r>
              <a:rPr lang="en-GB" dirty="0" smtClean="0"/>
              <a:t>Diet controlled + exercise </a:t>
            </a:r>
            <a:r>
              <a:rPr lang="en-GB" dirty="0" smtClean="0">
                <a:sym typeface="Wingdings" panose="05000000000000000000" pitchFamily="2" charset="2"/>
              </a:rPr>
              <a:t> add metformin after 2 weeks if not improving  insulin if still not better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Aim for 1 hour post meal BM &lt;7.8 (before food &lt;5.5)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Treat with aspirin from week 12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Measure GTT 3 months post partum (as 35-50% chance they will get DM in next 10 years)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77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739" y="1877819"/>
            <a:ext cx="10058400" cy="4023360"/>
          </a:xfrm>
        </p:spPr>
        <p:txBody>
          <a:bodyPr>
            <a:normAutofit/>
          </a:bodyPr>
          <a:lstStyle/>
          <a:p>
            <a:r>
              <a:rPr lang="en-GB" dirty="0" smtClean="0"/>
              <a:t>What is the definition of an antepartum haemorrhage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Bleeding from genital tract after 24 weeks gestation</a:t>
            </a:r>
            <a:endParaRPr lang="en-GB" dirty="0" smtClean="0"/>
          </a:p>
          <a:p>
            <a:r>
              <a:rPr lang="en-GB" dirty="0" smtClean="0"/>
              <a:t>A women 28W pregnant presents with vaginal bleeding, give 5 differentials.</a:t>
            </a:r>
          </a:p>
          <a:p>
            <a:pPr lvl="1"/>
            <a:r>
              <a:rPr lang="en-GB" dirty="0" smtClean="0"/>
              <a:t>Placental abruption, placenta previa, uterine rupture, ectropion, cervical polyp/cancer, </a:t>
            </a:r>
            <a:r>
              <a:rPr lang="en-GB" dirty="0" err="1" smtClean="0"/>
              <a:t>undertermined</a:t>
            </a:r>
            <a:endParaRPr lang="en-GB" dirty="0" smtClean="0"/>
          </a:p>
          <a:p>
            <a:r>
              <a:rPr lang="en-GB" dirty="0" smtClean="0"/>
              <a:t>What investigations should be carried </a:t>
            </a:r>
            <a:r>
              <a:rPr lang="en-GB" dirty="0" smtClean="0"/>
              <a:t>out on this lady?</a:t>
            </a:r>
          </a:p>
          <a:p>
            <a:pPr lvl="1"/>
            <a:r>
              <a:rPr lang="en-GB" dirty="0"/>
              <a:t>CTG</a:t>
            </a:r>
          </a:p>
          <a:p>
            <a:pPr lvl="1"/>
            <a:r>
              <a:rPr lang="en-GB" dirty="0" smtClean="0"/>
              <a:t>(USS)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is important about the examination in a patient with APH of unknown origin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DO not do a PV until you know the placenta is not low lying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9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188" y="417095"/>
            <a:ext cx="1090863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If you find a low lying placenta on the 20W USS, what should you do?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Repeat scan at 32 weeks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Give 2 risk factors </a:t>
            </a:r>
            <a:r>
              <a:rPr lang="en-GB" dirty="0"/>
              <a:t>for developing </a:t>
            </a:r>
            <a:r>
              <a:rPr lang="en-GB" dirty="0" smtClean="0"/>
              <a:t>praevia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Twins, previous CS, old, </a:t>
            </a:r>
            <a:r>
              <a:rPr lang="en-GB" dirty="0" err="1" smtClean="0"/>
              <a:t>fibrpods</a:t>
            </a:r>
            <a:r>
              <a:rPr lang="en-GB" dirty="0" smtClean="0"/>
              <a:t>, </a:t>
            </a:r>
            <a:r>
              <a:rPr lang="en-GB" dirty="0" err="1" smtClean="0"/>
              <a:t>endometroisos</a:t>
            </a:r>
            <a:r>
              <a:rPr lang="en-GB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lady presents at 34weeks with PV bleeding, on USS she has a placenta within 2cm of the os. How would you manage this lady?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Admit and stay until delivery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Give steroids if 24-34 weeks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Deliver at 39W by CS (or earlier if foetus at risk / severe bleeding)</a:t>
            </a:r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Abruption </a:t>
            </a:r>
            <a:r>
              <a:rPr lang="en-GB" dirty="0"/>
              <a:t>-  what are the types and how does that affect the presentation</a:t>
            </a:r>
            <a:r>
              <a:rPr lang="en-GB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Concelaed</a:t>
            </a:r>
            <a:r>
              <a:rPr lang="en-GB" dirty="0" smtClean="0"/>
              <a:t> : presents at pain only, tachycardia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Revealed = bleeding (dark)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Both: woody hard uterus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patient 36W presents to A+E collapsed, in shock, how would you manage?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ABCDE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IV fluids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Crossmatch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Urgent laparotomy for delivery and repair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31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teaching for phase 3a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charset="0"/>
              </a:rPr>
              <a:t>The Peer Teaching Society is not liable for false or misleading information…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148" t="27498" r="65905" b="51700"/>
          <a:stretch/>
        </p:blipFill>
        <p:spPr>
          <a:xfrm>
            <a:off x="8005011" y="2791326"/>
            <a:ext cx="1554480" cy="152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Describe the differences between primary and secondary PPH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Primary &gt;500ml loss &lt;24 hour after delivery</a:t>
            </a:r>
          </a:p>
          <a:p>
            <a:pPr lvl="1"/>
            <a:r>
              <a:rPr lang="en-GB" dirty="0" smtClean="0"/>
              <a:t>Secondary = excessive blood loss 24hr-6 weeks </a:t>
            </a:r>
            <a:endParaRPr lang="en-GB" dirty="0" smtClean="0"/>
          </a:p>
          <a:p>
            <a:r>
              <a:rPr lang="en-GB" b="1" dirty="0" smtClean="0"/>
              <a:t>For primary </a:t>
            </a:r>
            <a:r>
              <a:rPr lang="en-GB" b="1" dirty="0" smtClean="0"/>
              <a:t>PPH</a:t>
            </a:r>
            <a:endParaRPr lang="en-GB" b="1" dirty="0" smtClean="0"/>
          </a:p>
          <a:p>
            <a:r>
              <a:rPr lang="en-GB" dirty="0" smtClean="0"/>
              <a:t>What </a:t>
            </a:r>
            <a:r>
              <a:rPr lang="en-GB" dirty="0" smtClean="0"/>
              <a:t>are the 4 T’s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Tone</a:t>
            </a:r>
          </a:p>
          <a:p>
            <a:pPr lvl="1"/>
            <a:r>
              <a:rPr lang="en-GB" dirty="0" smtClean="0"/>
              <a:t>Tissue</a:t>
            </a:r>
          </a:p>
          <a:p>
            <a:pPr lvl="1"/>
            <a:r>
              <a:rPr lang="en-GB" dirty="0" smtClean="0"/>
              <a:t>Trauma</a:t>
            </a:r>
          </a:p>
          <a:p>
            <a:pPr lvl="1"/>
            <a:r>
              <a:rPr lang="en-GB" dirty="0" smtClean="0"/>
              <a:t>Thrombin</a:t>
            </a:r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 smtClean="0"/>
              <a:t>is PPH prevented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I’m oxytocin in 3</a:t>
            </a:r>
            <a:r>
              <a:rPr lang="en-GB" baseline="30000" dirty="0" smtClean="0"/>
              <a:t>rd</a:t>
            </a:r>
            <a:r>
              <a:rPr lang="en-GB" dirty="0" smtClean="0"/>
              <a:t> stage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82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9410" y="486688"/>
            <a:ext cx="943275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</a:t>
            </a:r>
            <a:r>
              <a:rPr lang="en-GB" dirty="0"/>
              <a:t>are the steps in management for a patient with a </a:t>
            </a:r>
            <a:r>
              <a:rPr lang="en-GB" dirty="0" smtClean="0"/>
              <a:t>PPH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ABCDE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Resus IV blood (crossmatched or O-)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Treat cause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Uterine massage / Bimanual compression / rush balloon / </a:t>
            </a:r>
            <a:r>
              <a:rPr lang="en-GB" dirty="0"/>
              <a:t>Prolonged atony = I’m prostaglandin into </a:t>
            </a:r>
            <a:r>
              <a:rPr lang="en-GB" dirty="0" smtClean="0"/>
              <a:t>myometrium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Manual removal of tissue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Suture tear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Give clotting factors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EUA if not responding (for tone/tissue cause)</a:t>
            </a: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For </a:t>
            </a:r>
            <a:r>
              <a:rPr lang="en-GB" b="1" dirty="0"/>
              <a:t>secondary </a:t>
            </a:r>
            <a:r>
              <a:rPr lang="en-GB" b="1" dirty="0" smtClean="0"/>
              <a:t>PPH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are the common </a:t>
            </a:r>
            <a:r>
              <a:rPr lang="en-GB" dirty="0" smtClean="0"/>
              <a:t>causes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Endometritis +/- retained placental parts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Gynae</a:t>
            </a:r>
            <a:r>
              <a:rPr lang="en-GB" dirty="0" smtClean="0"/>
              <a:t> pathology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women presents 4 weeks post delivery with PV bleed, what investigations would you do?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High vaginal swab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FBC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</a:t>
            </a:r>
            <a:r>
              <a:rPr lang="en-GB" dirty="0"/>
              <a:t>is the </a:t>
            </a:r>
            <a:r>
              <a:rPr lang="en-GB" dirty="0" smtClean="0"/>
              <a:t>management for a lady with PPH?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Antibiotics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Evacuation of retain products of conception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40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83670"/>
            <a:ext cx="10058400" cy="4023360"/>
          </a:xfrm>
        </p:spPr>
        <p:txBody>
          <a:bodyPr/>
          <a:lstStyle/>
          <a:p>
            <a:r>
              <a:rPr lang="en-GB" sz="3600" dirty="0"/>
              <a:t>Email </a:t>
            </a:r>
            <a:r>
              <a:rPr lang="en-GB" sz="3600" dirty="0">
                <a:hlinkClick r:id="rId2"/>
              </a:rPr>
              <a:t>mda10amw@sheffield.ac.uk</a:t>
            </a:r>
            <a:r>
              <a:rPr lang="en-GB" sz="3600" dirty="0"/>
              <a:t> for the </a:t>
            </a:r>
            <a:r>
              <a:rPr lang="en-GB" sz="3600" dirty="0" err="1" smtClean="0"/>
              <a:t>powerpoint</a:t>
            </a:r>
            <a:endParaRPr lang="en-GB" sz="3600" dirty="0" smtClean="0"/>
          </a:p>
          <a:p>
            <a:endParaRPr lang="en-GB" dirty="0"/>
          </a:p>
          <a:p>
            <a:r>
              <a:rPr lang="en-GB" dirty="0" smtClean="0"/>
              <a:t>Also please can you fill in a feedback form (online – link will send when you get the </a:t>
            </a:r>
            <a:r>
              <a:rPr lang="en-GB" dirty="0" err="1" smtClean="0"/>
              <a:t>ppt</a:t>
            </a:r>
            <a:r>
              <a:rPr lang="en-GB" dirty="0" smtClean="0"/>
              <a:t>!</a:t>
            </a:r>
            <a:r>
              <a:rPr lang="en-GB" dirty="0" smtClean="0"/>
              <a:t>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docs.google.com/a/sheffield.ac.uk/forms/d/1ASl1ydtHplHA4yIvNi5vnr5050ewBibuycXLiIv9qdI/viewform?usp=send_form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5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Antenatal </a:t>
            </a:r>
            <a:r>
              <a:rPr lang="en-GB" dirty="0" smtClean="0"/>
              <a:t>screening</a:t>
            </a:r>
          </a:p>
          <a:p>
            <a:pPr lvl="1"/>
            <a:r>
              <a:rPr lang="en-GB" dirty="0" smtClean="0"/>
              <a:t>Bloods, USS, Down’s </a:t>
            </a:r>
            <a:r>
              <a:rPr lang="en-GB" dirty="0"/>
              <a:t>syndrome etc </a:t>
            </a:r>
            <a:endParaRPr lang="en-GB" dirty="0" smtClean="0"/>
          </a:p>
          <a:p>
            <a:r>
              <a:rPr lang="en-GB" dirty="0" smtClean="0"/>
              <a:t>Rhesus </a:t>
            </a:r>
            <a:r>
              <a:rPr lang="en-GB" dirty="0"/>
              <a:t>disease </a:t>
            </a:r>
            <a:endParaRPr lang="en-GB" dirty="0" smtClean="0"/>
          </a:p>
          <a:p>
            <a:r>
              <a:rPr lang="en-GB" dirty="0" smtClean="0"/>
              <a:t>Infections </a:t>
            </a:r>
          </a:p>
          <a:p>
            <a:r>
              <a:rPr lang="en-GB" dirty="0" smtClean="0"/>
              <a:t>Complications </a:t>
            </a:r>
            <a:r>
              <a:rPr lang="en-GB" dirty="0"/>
              <a:t>of </a:t>
            </a:r>
            <a:r>
              <a:rPr lang="en-GB" dirty="0" smtClean="0"/>
              <a:t>pregnancy</a:t>
            </a:r>
          </a:p>
          <a:p>
            <a:pPr lvl="1"/>
            <a:r>
              <a:rPr lang="en-GB" dirty="0" smtClean="0"/>
              <a:t>Miscarriages </a:t>
            </a:r>
          </a:p>
          <a:p>
            <a:pPr lvl="1"/>
            <a:r>
              <a:rPr lang="en-GB" dirty="0" smtClean="0"/>
              <a:t>Ectopic </a:t>
            </a:r>
            <a:r>
              <a:rPr lang="en-GB" dirty="0"/>
              <a:t>pregnancies </a:t>
            </a:r>
            <a:endParaRPr lang="en-GB" dirty="0" smtClean="0"/>
          </a:p>
          <a:p>
            <a:pPr lvl="1"/>
            <a:r>
              <a:rPr lang="en-GB" dirty="0" smtClean="0"/>
              <a:t>Molar </a:t>
            </a:r>
            <a:r>
              <a:rPr lang="en-GB" dirty="0"/>
              <a:t>pregnancies </a:t>
            </a:r>
            <a:endParaRPr lang="en-GB" dirty="0" smtClean="0"/>
          </a:p>
          <a:p>
            <a:r>
              <a:rPr lang="en-GB" dirty="0" smtClean="0"/>
              <a:t>Maternal </a:t>
            </a:r>
            <a:r>
              <a:rPr lang="en-GB" dirty="0"/>
              <a:t>disorders – especially pre-eclampsia and other hypertensive diseases </a:t>
            </a:r>
            <a:endParaRPr lang="en-GB" dirty="0" smtClean="0"/>
          </a:p>
          <a:p>
            <a:r>
              <a:rPr lang="en-GB" dirty="0" smtClean="0"/>
              <a:t>Obstetric shock</a:t>
            </a:r>
          </a:p>
          <a:p>
            <a:pPr lvl="1"/>
            <a:r>
              <a:rPr lang="en-GB" dirty="0" smtClean="0"/>
              <a:t>APH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isorders </a:t>
            </a:r>
            <a:r>
              <a:rPr lang="en-GB" dirty="0"/>
              <a:t>of the placenta, include PPH here</a:t>
            </a:r>
          </a:p>
        </p:txBody>
      </p:sp>
    </p:spTree>
    <p:extLst>
      <p:ext uri="{BB962C8B-B14F-4D97-AF65-F5344CB8AC3E}">
        <p14:creationId xmlns:p14="http://schemas.microsoft.com/office/powerpoint/2010/main" val="1011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Questions!!!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5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Prenatal Diagnosis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At what gestation would you do normal USS screening?</a:t>
            </a:r>
          </a:p>
          <a:p>
            <a:pPr lvl="1"/>
            <a:r>
              <a:rPr lang="en-GB" dirty="0" smtClean="0"/>
              <a:t>11-13+6 weeks (check is pregnant, work out EDD, nuchal translucency )</a:t>
            </a:r>
          </a:p>
          <a:p>
            <a:pPr lvl="1"/>
            <a:r>
              <a:rPr lang="en-GB" dirty="0" smtClean="0"/>
              <a:t>20 weeks (anemology USS, and sexing)</a:t>
            </a:r>
            <a:endParaRPr lang="en-GB" dirty="0"/>
          </a:p>
          <a:p>
            <a:r>
              <a:rPr lang="en-GB" dirty="0" smtClean="0"/>
              <a:t>What is the combined test, and what’s it for? </a:t>
            </a:r>
          </a:p>
          <a:p>
            <a:pPr lvl="1"/>
            <a:r>
              <a:rPr lang="en-GB" dirty="0" smtClean="0"/>
              <a:t>Down’s syndrome test. Do at 11-14 weeks</a:t>
            </a:r>
          </a:p>
          <a:p>
            <a:pPr lvl="1"/>
            <a:r>
              <a:rPr lang="en-GB" dirty="0" smtClean="0"/>
              <a:t>Nuchal translucency + free </a:t>
            </a:r>
            <a:r>
              <a:rPr lang="en-GB" dirty="0" err="1" smtClean="0"/>
              <a:t>bHCG</a:t>
            </a:r>
            <a:r>
              <a:rPr lang="en-GB" dirty="0" smtClean="0"/>
              <a:t> + PAPP-A + women’s age</a:t>
            </a:r>
            <a:endParaRPr lang="en-GB" dirty="0"/>
          </a:p>
          <a:p>
            <a:r>
              <a:rPr lang="en-GB" dirty="0" smtClean="0"/>
              <a:t>If the woman presents after 14 weeks what test could you do?</a:t>
            </a:r>
          </a:p>
          <a:p>
            <a:pPr lvl="1"/>
            <a:r>
              <a:rPr lang="en-GB" dirty="0" smtClean="0"/>
              <a:t>Quadruple test = maternal AFP + </a:t>
            </a:r>
            <a:r>
              <a:rPr lang="en-GB" dirty="0" err="1" smtClean="0"/>
              <a:t>inconjugated</a:t>
            </a:r>
            <a:r>
              <a:rPr lang="en-GB" dirty="0" smtClean="0"/>
              <a:t> </a:t>
            </a:r>
            <a:r>
              <a:rPr lang="en-GB" dirty="0" err="1" smtClean="0"/>
              <a:t>oesteriol</a:t>
            </a:r>
            <a:r>
              <a:rPr lang="en-GB" dirty="0" smtClean="0"/>
              <a:t> + </a:t>
            </a:r>
            <a:r>
              <a:rPr lang="en-GB" dirty="0" err="1" smtClean="0"/>
              <a:t>bHCG</a:t>
            </a:r>
            <a:r>
              <a:rPr lang="en-GB" dirty="0" smtClean="0"/>
              <a:t> + inhibin A </a:t>
            </a:r>
          </a:p>
          <a:p>
            <a:r>
              <a:rPr lang="en-GB" dirty="0" smtClean="0"/>
              <a:t>At what risk would you consider offering the mother a further test?</a:t>
            </a:r>
          </a:p>
          <a:p>
            <a:pPr lvl="1"/>
            <a:r>
              <a:rPr lang="en-GB" dirty="0" smtClean="0"/>
              <a:t>1/150</a:t>
            </a:r>
          </a:p>
          <a:p>
            <a:r>
              <a:rPr lang="en-GB" dirty="0" smtClean="0"/>
              <a:t>What test would you do?</a:t>
            </a:r>
          </a:p>
          <a:p>
            <a:pPr lvl="1"/>
            <a:r>
              <a:rPr lang="en-GB" dirty="0" smtClean="0"/>
              <a:t>Chorionic villus sampling or amniocentesis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7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Prenatal diagnosis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what gestation can you complete CVS and </a:t>
            </a:r>
            <a:r>
              <a:rPr lang="en-GB" dirty="0" err="1" smtClean="0"/>
              <a:t>aminocentesis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CVS = 11 weeks +</a:t>
            </a:r>
          </a:p>
          <a:p>
            <a:pPr lvl="1"/>
            <a:r>
              <a:rPr lang="en-GB" dirty="0" smtClean="0"/>
              <a:t>Amnio = 15 weeks +</a:t>
            </a:r>
          </a:p>
          <a:p>
            <a:r>
              <a:rPr lang="en-GB" dirty="0" smtClean="0"/>
              <a:t>Which test has the highest risk?</a:t>
            </a:r>
          </a:p>
          <a:p>
            <a:pPr lvl="1"/>
            <a:r>
              <a:rPr lang="en-GB" dirty="0" smtClean="0"/>
              <a:t>CVS = 1-2% risk of miscarriage, amnio = 1% risk</a:t>
            </a:r>
          </a:p>
          <a:p>
            <a:r>
              <a:rPr lang="en-GB" dirty="0" smtClean="0"/>
              <a:t>Which tests would you do with the trophoblast biopsy/</a:t>
            </a:r>
            <a:r>
              <a:rPr lang="en-GB" dirty="0" err="1" smtClean="0"/>
              <a:t>aminotic</a:t>
            </a:r>
            <a:r>
              <a:rPr lang="en-GB" dirty="0" smtClean="0"/>
              <a:t> fluid?</a:t>
            </a:r>
          </a:p>
          <a:p>
            <a:pPr lvl="1"/>
            <a:r>
              <a:rPr lang="en-GB" dirty="0" smtClean="0"/>
              <a:t>PCR and FISH (takes 48 hours)</a:t>
            </a:r>
          </a:p>
          <a:p>
            <a:pPr lvl="1"/>
            <a:r>
              <a:rPr lang="en-GB" dirty="0" smtClean="0"/>
              <a:t>Karyotyping (takes 2 weeks)</a:t>
            </a:r>
          </a:p>
          <a:p>
            <a:pPr lvl="1"/>
            <a:r>
              <a:rPr lang="en-GB" dirty="0" smtClean="0"/>
              <a:t>Amnio can also teat for CMV/toxoplasmosis/CF</a:t>
            </a:r>
          </a:p>
        </p:txBody>
      </p:sp>
    </p:spTree>
    <p:extLst>
      <p:ext uri="{BB962C8B-B14F-4D97-AF65-F5344CB8AC3E}">
        <p14:creationId xmlns:p14="http://schemas.microsoft.com/office/powerpoint/2010/main" val="61146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Antenatal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should the booking visit take place?</a:t>
            </a:r>
          </a:p>
          <a:p>
            <a:pPr lvl="1"/>
            <a:r>
              <a:rPr lang="en-GB" dirty="0" smtClean="0"/>
              <a:t>&lt;10 week in community, 11-13+ weeks in clinic</a:t>
            </a:r>
          </a:p>
          <a:p>
            <a:r>
              <a:rPr lang="en-GB" dirty="0" smtClean="0"/>
              <a:t>What bloods would you take for a ‘normal’ </a:t>
            </a:r>
            <a:r>
              <a:rPr lang="en-GB" dirty="0" smtClean="0"/>
              <a:t>pregnancy?</a:t>
            </a:r>
            <a:endParaRPr lang="en-GB" dirty="0" smtClean="0"/>
          </a:p>
          <a:p>
            <a:pPr lvl="1"/>
            <a:r>
              <a:rPr lang="en-GB" dirty="0" smtClean="0"/>
              <a:t>FBC, anti-D, syphilis, rubella, HIV, hep B, haemoglobinopathy screen </a:t>
            </a:r>
          </a:p>
          <a:p>
            <a:pPr lvl="1"/>
            <a:r>
              <a:rPr lang="en-GB" dirty="0" smtClean="0"/>
              <a:t>urine dip</a:t>
            </a:r>
          </a:p>
          <a:p>
            <a:r>
              <a:rPr lang="en-GB" dirty="0" smtClean="0"/>
              <a:t>What conditions might you also screen for?</a:t>
            </a:r>
          </a:p>
          <a:p>
            <a:pPr lvl="1"/>
            <a:r>
              <a:rPr lang="en-GB" dirty="0" smtClean="0"/>
              <a:t>Diabetes (GTT if overweight – at 28 W if high risk, or 18W if previous GDM)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4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Amniotic fluid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363362" cy="40233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Causes of OLIGOHYDRAMNIOS</a:t>
            </a:r>
          </a:p>
          <a:p>
            <a:pPr lvl="1"/>
            <a:r>
              <a:rPr lang="en-GB" dirty="0" smtClean="0"/>
              <a:t>ROM</a:t>
            </a:r>
          </a:p>
          <a:p>
            <a:pPr lvl="1"/>
            <a:r>
              <a:rPr lang="en-GB" dirty="0" smtClean="0"/>
              <a:t>Renal aplasia</a:t>
            </a:r>
          </a:p>
          <a:p>
            <a:pPr lvl="1"/>
            <a:r>
              <a:rPr lang="en-GB" dirty="0" smtClean="0"/>
              <a:t>42+ weeks</a:t>
            </a:r>
          </a:p>
          <a:p>
            <a:pPr lvl="1"/>
            <a:r>
              <a:rPr lang="en-GB" dirty="0" smtClean="0"/>
              <a:t>Chromosomal</a:t>
            </a:r>
          </a:p>
          <a:p>
            <a:pPr lvl="1"/>
            <a:r>
              <a:rPr lang="en-GB" dirty="0" smtClean="0"/>
              <a:t>IUGR</a:t>
            </a:r>
          </a:p>
          <a:p>
            <a:pPr lvl="1"/>
            <a:r>
              <a:rPr lang="en-GB" dirty="0" err="1" smtClean="0"/>
              <a:t>Palcental</a:t>
            </a:r>
            <a:r>
              <a:rPr lang="en-GB" dirty="0" smtClean="0"/>
              <a:t> abruption</a:t>
            </a:r>
          </a:p>
          <a:p>
            <a:pPr lvl="1"/>
            <a:r>
              <a:rPr lang="en-GB" dirty="0" smtClean="0"/>
              <a:t>TTT syndrome</a:t>
            </a:r>
          </a:p>
          <a:p>
            <a:pPr lvl="1"/>
            <a:r>
              <a:rPr lang="en-GB" dirty="0" smtClean="0"/>
              <a:t>Maternal dehydration, HTN, pre-eclampsia, </a:t>
            </a:r>
            <a:r>
              <a:rPr lang="en-GB" dirty="0" err="1" smtClean="0"/>
              <a:t>ACEi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AFI &lt;5cm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95922" y="1845734"/>
            <a:ext cx="4363362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Causes of POLYHYDRAMNIOS</a:t>
            </a:r>
          </a:p>
          <a:p>
            <a:pPr lvl="1"/>
            <a:r>
              <a:rPr lang="en-GB" dirty="0" smtClean="0"/>
              <a:t>DM</a:t>
            </a:r>
          </a:p>
          <a:p>
            <a:pPr lvl="1"/>
            <a:r>
              <a:rPr lang="en-GB" dirty="0" smtClean="0"/>
              <a:t>Hydrops</a:t>
            </a:r>
          </a:p>
          <a:p>
            <a:pPr lvl="1"/>
            <a:r>
              <a:rPr lang="en-GB" dirty="0" smtClean="0"/>
              <a:t>Atresia</a:t>
            </a:r>
          </a:p>
          <a:p>
            <a:pPr lvl="1"/>
            <a:r>
              <a:rPr lang="en-GB" dirty="0" err="1" smtClean="0"/>
              <a:t>Aencephaly</a:t>
            </a:r>
            <a:endParaRPr lang="en-GB" dirty="0" smtClean="0"/>
          </a:p>
          <a:p>
            <a:pPr lvl="1"/>
            <a:r>
              <a:rPr lang="en-GB" dirty="0" smtClean="0"/>
              <a:t>Chromosomal</a:t>
            </a:r>
          </a:p>
          <a:p>
            <a:pPr lvl="1"/>
            <a:r>
              <a:rPr lang="en-GB" dirty="0" smtClean="0"/>
              <a:t>Foetal anaemia</a:t>
            </a:r>
          </a:p>
          <a:p>
            <a:pPr lvl="1"/>
            <a:r>
              <a:rPr lang="en-GB" dirty="0" smtClean="0"/>
              <a:t>TTT syndrome</a:t>
            </a:r>
          </a:p>
          <a:p>
            <a:pPr lvl="1"/>
            <a:r>
              <a:rPr lang="en-GB" dirty="0" smtClean="0"/>
              <a:t>Viral 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AFI &gt;24cm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73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Rhesus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is rhesus disease?</a:t>
            </a:r>
          </a:p>
          <a:p>
            <a:pPr lvl="1"/>
            <a:r>
              <a:rPr lang="en-GB" dirty="0" smtClean="0"/>
              <a:t>Condition where mother mounts response against foetal antigens, the antibodies then cross the placenta and can attack foetal RBCs</a:t>
            </a:r>
          </a:p>
          <a:p>
            <a:pPr lvl="1"/>
            <a:r>
              <a:rPr lang="en-GB" dirty="0" smtClean="0"/>
              <a:t>If mother is D rhesus negative, then they will recognise D antigen as </a:t>
            </a:r>
            <a:r>
              <a:rPr lang="en-GB" dirty="0" err="1" smtClean="0"/>
              <a:t>forieng</a:t>
            </a:r>
            <a:endParaRPr lang="en-GB" dirty="0" smtClean="0"/>
          </a:p>
          <a:p>
            <a:r>
              <a:rPr lang="en-GB" dirty="0" smtClean="0"/>
              <a:t>What is SENSITISATION?</a:t>
            </a:r>
          </a:p>
          <a:p>
            <a:pPr lvl="1"/>
            <a:r>
              <a:rPr lang="en-GB" dirty="0" smtClean="0"/>
              <a:t>What foetal blood enters mat circulation for the first time</a:t>
            </a:r>
          </a:p>
          <a:p>
            <a:pPr lvl="1"/>
            <a:r>
              <a:rPr lang="en-GB" dirty="0" smtClean="0"/>
              <a:t>TOP / ectopic / delivery / </a:t>
            </a:r>
            <a:r>
              <a:rPr lang="en-GB" dirty="0" err="1" smtClean="0"/>
              <a:t>vag</a:t>
            </a:r>
            <a:r>
              <a:rPr lang="en-GB" dirty="0" smtClean="0"/>
              <a:t> bleeding / IUFD</a:t>
            </a:r>
          </a:p>
          <a:p>
            <a:r>
              <a:rPr lang="en-GB" dirty="0" smtClean="0"/>
              <a:t>What is  the HAEMOLYITIC DISORDER?</a:t>
            </a:r>
          </a:p>
          <a:p>
            <a:pPr lvl="1"/>
            <a:r>
              <a:rPr lang="en-GB" dirty="0" smtClean="0"/>
              <a:t>Occurs in the 2</a:t>
            </a:r>
            <a:r>
              <a:rPr lang="en-GB" baseline="30000" dirty="0" smtClean="0"/>
              <a:t>nd</a:t>
            </a:r>
            <a:r>
              <a:rPr lang="en-GB" dirty="0" smtClean="0"/>
              <a:t> pregnancy when next exposed to the antigen = neonatal haemolytic disorder</a:t>
            </a:r>
          </a:p>
          <a:p>
            <a:pPr lvl="1"/>
            <a:r>
              <a:rPr lang="en-GB" dirty="0" smtClean="0"/>
              <a:t>Presentation: hydrops, polyhydramnios, neonatal jaundice, hepatosplenomegaly, pallor</a:t>
            </a:r>
          </a:p>
          <a:p>
            <a:r>
              <a:rPr lang="en-GB" dirty="0" smtClean="0"/>
              <a:t>How do you prevent the haemolytic disease of the baby?</a:t>
            </a:r>
          </a:p>
          <a:p>
            <a:pPr lvl="1"/>
            <a:r>
              <a:rPr lang="en-GB" dirty="0" smtClean="0"/>
              <a:t>exogenous Anti-D IgG at 28w if rhesus negative (and not sensitised yet)</a:t>
            </a:r>
          </a:p>
          <a:p>
            <a:pPr lvl="1"/>
            <a:r>
              <a:rPr lang="en-GB" dirty="0" smtClean="0"/>
              <a:t>OR 72hours after sensitising event AND 72hours after delivery if baby is +</a:t>
            </a:r>
            <a:r>
              <a:rPr lang="en-GB" dirty="0" err="1" smtClean="0"/>
              <a:t>ve</a:t>
            </a:r>
            <a:endParaRPr lang="en-GB" dirty="0" smtClean="0"/>
          </a:p>
          <a:p>
            <a:r>
              <a:rPr lang="en-GB" dirty="0" smtClean="0"/>
              <a:t>How can you manage it if they have the neonatal haemolytic disorder?</a:t>
            </a:r>
          </a:p>
          <a:p>
            <a:pPr lvl="1"/>
            <a:r>
              <a:rPr lang="en-GB" dirty="0" smtClean="0"/>
              <a:t>Antenatal IV transfusion (umbilical vein) // phototherapy when born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8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2037</Words>
  <Application>Microsoft Office PowerPoint</Application>
  <PresentationFormat>Widescreen</PresentationFormat>
  <Paragraphs>493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Retrospect</vt:lpstr>
      <vt:lpstr>OBGY Part 1 </vt:lpstr>
      <vt:lpstr>Peer teaching for phase 3a</vt:lpstr>
      <vt:lpstr>Contents</vt:lpstr>
      <vt:lpstr>Format</vt:lpstr>
      <vt:lpstr>Prenatal Diagnosis </vt:lpstr>
      <vt:lpstr>Prenatal diagnosis continued</vt:lpstr>
      <vt:lpstr>Antenatal care</vt:lpstr>
      <vt:lpstr>Amniotic fluid levels</vt:lpstr>
      <vt:lpstr>Rhesus disease</vt:lpstr>
      <vt:lpstr>Infections</vt:lpstr>
      <vt:lpstr>Complications of Pregnancy</vt:lpstr>
      <vt:lpstr>PowerPoint Presentation</vt:lpstr>
      <vt:lpstr>PowerPoint Presentation</vt:lpstr>
      <vt:lpstr>HTN</vt:lpstr>
      <vt:lpstr>PowerPoint Presentation</vt:lpstr>
      <vt:lpstr>PowerPoint Presentation</vt:lpstr>
      <vt:lpstr>Gestational diabetes mellitus</vt:lpstr>
      <vt:lpstr>APH</vt:lpstr>
      <vt:lpstr>PowerPoint Presentation</vt:lpstr>
      <vt:lpstr>PPH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OBGY Part 2</dc:title>
  <dc:creator>Anna</dc:creator>
  <cp:lastModifiedBy>Anna</cp:lastModifiedBy>
  <cp:revision>25</cp:revision>
  <dcterms:created xsi:type="dcterms:W3CDTF">2015-10-18T10:39:21Z</dcterms:created>
  <dcterms:modified xsi:type="dcterms:W3CDTF">2015-10-19T20:43:12Z</dcterms:modified>
</cp:coreProperties>
</file>