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71" r:id="rId7"/>
    <p:sldId id="270" r:id="rId8"/>
    <p:sldId id="260" r:id="rId9"/>
    <p:sldId id="265" r:id="rId10"/>
    <p:sldId id="269" r:id="rId11"/>
    <p:sldId id="268" r:id="rId12"/>
    <p:sldId id="266" r:id="rId13"/>
    <p:sldId id="267" r:id="rId14"/>
    <p:sldId id="272" r:id="rId15"/>
    <p:sldId id="273" r:id="rId16"/>
    <p:sldId id="274" r:id="rId17"/>
    <p:sldId id="261" r:id="rId18"/>
    <p:sldId id="263" r:id="rId19"/>
    <p:sldId id="264" r:id="rId20"/>
    <p:sldId id="276" r:id="rId21"/>
    <p:sldId id="275" r:id="rId22"/>
    <p:sldId id="279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34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94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13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9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9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5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6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9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4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2D50-C2BB-4CBE-A785-C20453BEC1CF}" type="datetimeFigureOut">
              <a:rPr lang="en-GB" smtClean="0"/>
              <a:t>12/11/2015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69A4-440B-41BF-8858-1B485228B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6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atient.info/search.asp?searchterm=RUBELLA&amp;collections=PPsearch" TargetMode="External"/><Relationship Id="rId3" Type="http://schemas.openxmlformats.org/officeDocument/2006/relationships/hyperlink" Target="http://patient.info/search.asp?searchterm=SYPHILIS&amp;collections=PPsearc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Phase 3A </a:t>
            </a:r>
            <a:r>
              <a:rPr lang="en-GB" dirty="0" smtClean="0"/>
              <a:t>Obstetrics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Rosie O’Donoghue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34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t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" b="1129"/>
          <a:stretch>
            <a:fillRect/>
          </a:stretch>
        </p:blipFill>
        <p:spPr>
          <a:xfrm>
            <a:off x="457200" y="260350"/>
            <a:ext cx="8229600" cy="5865813"/>
          </a:xfrm>
        </p:spPr>
      </p:pic>
    </p:spTree>
    <p:extLst>
      <p:ext uri="{BB962C8B-B14F-4D97-AF65-F5344CB8AC3E}">
        <p14:creationId xmlns:p14="http://schemas.microsoft.com/office/powerpoint/2010/main" val="66082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t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r="406"/>
          <a:stretch>
            <a:fillRect/>
          </a:stretch>
        </p:blipFill>
        <p:spPr>
          <a:xfrm>
            <a:off x="467544" y="332656"/>
            <a:ext cx="8229600" cy="6010275"/>
          </a:xfrm>
        </p:spPr>
      </p:pic>
    </p:spTree>
    <p:extLst>
      <p:ext uri="{BB962C8B-B14F-4D97-AF65-F5344CB8AC3E}">
        <p14:creationId xmlns:p14="http://schemas.microsoft.com/office/powerpoint/2010/main" val="362875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Quadruple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 bookers</a:t>
            </a:r>
          </a:p>
          <a:p>
            <a:r>
              <a:rPr lang="en-US" dirty="0" smtClean="0"/>
              <a:t>nuchal </a:t>
            </a:r>
            <a:r>
              <a:rPr lang="en-US" dirty="0"/>
              <a:t>translucency is not as </a:t>
            </a:r>
            <a:r>
              <a:rPr lang="en-US" dirty="0" smtClean="0"/>
              <a:t>accurate after 13 weeks</a:t>
            </a:r>
          </a:p>
          <a:p>
            <a:r>
              <a:rPr lang="en-US" dirty="0" smtClean="0"/>
              <a:t>quadruple </a:t>
            </a:r>
            <a:r>
              <a:rPr lang="en-US" dirty="0"/>
              <a:t>test can be taken between 14 + 2 to 20 + 0 weeks of </a:t>
            </a:r>
            <a:r>
              <a:rPr lang="en-US" dirty="0" smtClean="0"/>
              <a:t>gestation</a:t>
            </a:r>
          </a:p>
          <a:p>
            <a:r>
              <a:rPr lang="en-US" dirty="0" smtClean="0"/>
              <a:t>free </a:t>
            </a:r>
            <a:r>
              <a:rPr lang="en-US" dirty="0"/>
              <a:t>beta-</a:t>
            </a:r>
            <a:r>
              <a:rPr lang="en-US" dirty="0" err="1"/>
              <a:t>hCG</a:t>
            </a:r>
            <a:r>
              <a:rPr lang="en-US" dirty="0"/>
              <a:t>, alpha fetoprotein (AFP), </a:t>
            </a:r>
            <a:r>
              <a:rPr lang="en-US" dirty="0" err="1"/>
              <a:t>inhibin</a:t>
            </a:r>
            <a:r>
              <a:rPr lang="en-US" dirty="0"/>
              <a:t>-A and unconjugated </a:t>
            </a:r>
            <a:r>
              <a:rPr lang="en-US" dirty="0" err="1"/>
              <a:t>estriol</a:t>
            </a:r>
            <a:r>
              <a:rPr lang="en-US" dirty="0"/>
              <a:t> (uE3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</a:t>
            </a:r>
            <a:r>
              <a:rPr lang="en-US" dirty="0"/>
              <a:t>is less accurate than the combined </a:t>
            </a:r>
            <a:r>
              <a:rPr lang="en-US" dirty="0" smtClean="0"/>
              <a:t>test with a higher FPR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9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Diagnostic testing for Downs syndrome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en-US" dirty="0" smtClean="0"/>
              <a:t>Chorionic villus sampling </a:t>
            </a:r>
          </a:p>
          <a:p>
            <a:r>
              <a:rPr lang="en-US" dirty="0"/>
              <a:t>sampling the developing placenta late in the first trimester of </a:t>
            </a:r>
            <a:r>
              <a:rPr lang="en-US" dirty="0" smtClean="0"/>
              <a:t>pregnancy – performed too soon can lead to limb deformities</a:t>
            </a:r>
          </a:p>
          <a:p>
            <a:r>
              <a:rPr lang="en-US" dirty="0" smtClean="0"/>
              <a:t>fetal karyotyping </a:t>
            </a:r>
          </a:p>
          <a:p>
            <a:r>
              <a:rPr lang="en-US" dirty="0" smtClean="0"/>
              <a:t>performed </a:t>
            </a:r>
            <a:r>
              <a:rPr lang="en-US" dirty="0" err="1"/>
              <a:t>transabdominally</a:t>
            </a:r>
            <a:r>
              <a:rPr lang="en-US" dirty="0"/>
              <a:t>, </a:t>
            </a:r>
            <a:r>
              <a:rPr lang="en-US" dirty="0" smtClean="0"/>
              <a:t>may </a:t>
            </a:r>
            <a:r>
              <a:rPr lang="en-US" dirty="0"/>
              <a:t>also be performed </a:t>
            </a:r>
            <a:r>
              <a:rPr lang="en-US" dirty="0" err="1"/>
              <a:t>transcervically</a:t>
            </a:r>
            <a:r>
              <a:rPr lang="en-US" dirty="0"/>
              <a:t> prior to 13 </a:t>
            </a:r>
            <a:r>
              <a:rPr lang="en-US" dirty="0" smtClean="0"/>
              <a:t>weeks – </a:t>
            </a:r>
            <a:r>
              <a:rPr lang="en-US" dirty="0" err="1" smtClean="0"/>
              <a:t>transabdominal</a:t>
            </a:r>
            <a:r>
              <a:rPr lang="en-US" dirty="0" smtClean="0"/>
              <a:t> seen as safer</a:t>
            </a:r>
          </a:p>
          <a:p>
            <a:r>
              <a:rPr lang="en-US" dirty="0" smtClean="0"/>
              <a:t>Miscarriage risk of around 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94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Amniocentesis</a:t>
            </a:r>
          </a:p>
          <a:p>
            <a:r>
              <a:rPr lang="en-US" dirty="0" smtClean="0"/>
              <a:t>Taking a sample </a:t>
            </a:r>
            <a:r>
              <a:rPr lang="en-US" dirty="0"/>
              <a:t>of amniotic fluid in order to examine fetal cells </a:t>
            </a:r>
            <a:r>
              <a:rPr lang="en-US" dirty="0" smtClean="0"/>
              <a:t>(karyotyping, Enzymatic </a:t>
            </a:r>
            <a:r>
              <a:rPr lang="en-US" dirty="0"/>
              <a:t>activity in </a:t>
            </a:r>
            <a:r>
              <a:rPr lang="en-US" dirty="0" err="1"/>
              <a:t>amniocytes</a:t>
            </a:r>
            <a:r>
              <a:rPr lang="en-US" dirty="0"/>
              <a:t> </a:t>
            </a:r>
            <a:r>
              <a:rPr lang="en-US" dirty="0" smtClean="0"/>
              <a:t>and fluid biochemistry</a:t>
            </a:r>
          </a:p>
          <a:p>
            <a:r>
              <a:rPr lang="en-US" dirty="0" smtClean="0"/>
              <a:t>early </a:t>
            </a:r>
            <a:r>
              <a:rPr lang="en-US" dirty="0"/>
              <a:t>amniocentesis between 12 and 14 </a:t>
            </a:r>
            <a:r>
              <a:rPr lang="en-US" dirty="0" smtClean="0"/>
              <a:t>weeks</a:t>
            </a:r>
          </a:p>
          <a:p>
            <a:r>
              <a:rPr lang="en-US" dirty="0" err="1" smtClean="0"/>
              <a:t>Midtrimester</a:t>
            </a:r>
            <a:r>
              <a:rPr lang="en-US" dirty="0" smtClean="0"/>
              <a:t> amniocentesis </a:t>
            </a:r>
            <a:r>
              <a:rPr lang="en-US" dirty="0"/>
              <a:t>between 15 and 18 </a:t>
            </a:r>
            <a:r>
              <a:rPr lang="en-US" dirty="0" smtClean="0"/>
              <a:t>weeks. (most common, less risk associated as more amniotic fluid)</a:t>
            </a:r>
          </a:p>
          <a:p>
            <a:r>
              <a:rPr lang="en-US" dirty="0" smtClean="0"/>
              <a:t>CVS safer than early amniocentesis, mid trimester amniocentesis safer than both.</a:t>
            </a:r>
          </a:p>
          <a:p>
            <a:r>
              <a:rPr lang="en-US" dirty="0"/>
              <a:t>0.5-1% increased risk of pregnancy loss compared with the background </a:t>
            </a:r>
            <a:r>
              <a:rPr lang="en-US" dirty="0" smtClean="0"/>
              <a:t>risk (</a:t>
            </a:r>
            <a:r>
              <a:rPr lang="en-US" dirty="0" err="1" smtClean="0"/>
              <a:t>midtrimester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78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Complications in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en-US" b="1" dirty="0" smtClean="0"/>
              <a:t>Spontaneous miscarriage </a:t>
            </a:r>
          </a:p>
          <a:p>
            <a:r>
              <a:rPr lang="en-US" dirty="0" smtClean="0"/>
              <a:t>Loss of an intrauterine pregnancy before 24 weeks gestation </a:t>
            </a:r>
          </a:p>
          <a:p>
            <a:r>
              <a:rPr lang="en-US" dirty="0" smtClean="0"/>
              <a:t>1 in 5 pregnancies affected</a:t>
            </a:r>
          </a:p>
          <a:p>
            <a:r>
              <a:rPr lang="en-US" dirty="0" smtClean="0"/>
              <a:t>50% caused by fetal chromosomal antibodies</a:t>
            </a:r>
          </a:p>
          <a:p>
            <a:r>
              <a:rPr lang="en-US" dirty="0" smtClean="0"/>
              <a:t>Maternal risk factors include DM, SLE, APS, Age, obesity, smoking, cannabis, alcohol, anatomical abnormalities.</a:t>
            </a:r>
          </a:p>
          <a:p>
            <a:r>
              <a:rPr lang="en-US" dirty="0" smtClean="0"/>
              <a:t>Maternal infections such as listeria, toxoplasmosis, varicella zoster and malaria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1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miscarriage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r>
              <a:rPr lang="en-US" dirty="0" smtClean="0"/>
              <a:t>Threatened – cervical os closed, PV bleed, +/- pain, viable pregnancy on TVUS</a:t>
            </a:r>
          </a:p>
          <a:p>
            <a:r>
              <a:rPr lang="en-US" dirty="0" smtClean="0"/>
              <a:t>Inevitable – Os open, POC may be seen, heavy bleeding, pain, no FHS on TVUS</a:t>
            </a:r>
          </a:p>
          <a:p>
            <a:r>
              <a:rPr lang="en-US" dirty="0" smtClean="0"/>
              <a:t>Incomplete – Os open, POC may be seen, ongoing bleeding, pain, RPOC on TVUS</a:t>
            </a:r>
          </a:p>
          <a:p>
            <a:r>
              <a:rPr lang="en-US" dirty="0" smtClean="0"/>
              <a:t>Complete – Os closed, bleeding and pain diminished, Uterus SFD, no RPOC</a:t>
            </a:r>
          </a:p>
          <a:p>
            <a:r>
              <a:rPr lang="en-US" dirty="0" smtClean="0"/>
              <a:t>Delayed – Os closed, brown loss, minimal pain, uterus SFD, empty sac on TVUS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96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iscarriage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10" r="-13910"/>
          <a:stretch>
            <a:fillRect/>
          </a:stretch>
        </p:blipFill>
        <p:spPr>
          <a:xfrm>
            <a:off x="-1188640" y="188640"/>
            <a:ext cx="11233248" cy="6408712"/>
          </a:xfrm>
        </p:spPr>
      </p:pic>
    </p:spTree>
    <p:extLst>
      <p:ext uri="{BB962C8B-B14F-4D97-AF65-F5344CB8AC3E}">
        <p14:creationId xmlns:p14="http://schemas.microsoft.com/office/powerpoint/2010/main" val="348570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Managing miscarriage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ABCDE assessment of woman, treat any signs of shock </a:t>
            </a:r>
          </a:p>
          <a:p>
            <a:r>
              <a:rPr lang="en-US" dirty="0" smtClean="0"/>
              <a:t>History and examination</a:t>
            </a:r>
          </a:p>
          <a:p>
            <a:r>
              <a:rPr lang="en-US" dirty="0" smtClean="0"/>
              <a:t>US scanning </a:t>
            </a:r>
          </a:p>
          <a:p>
            <a:r>
              <a:rPr lang="en-US" dirty="0" smtClean="0"/>
              <a:t>Serum </a:t>
            </a:r>
            <a:r>
              <a:rPr lang="en-US" dirty="0" err="1" smtClean="0"/>
              <a:t>hCG</a:t>
            </a:r>
            <a:r>
              <a:rPr lang="en-US" dirty="0" smtClean="0"/>
              <a:t> – mainly to exclude ectopic pregnancy </a:t>
            </a:r>
          </a:p>
          <a:p>
            <a:r>
              <a:rPr lang="en-US" dirty="0" smtClean="0"/>
              <a:t>FBC, Group and save/cross match, Rhesus status</a:t>
            </a:r>
          </a:p>
          <a:p>
            <a:r>
              <a:rPr lang="en-US" dirty="0" smtClean="0"/>
              <a:t>Expectant management for 7 – 14 days if low risk of bleeding and other complications</a:t>
            </a:r>
          </a:p>
          <a:p>
            <a:r>
              <a:rPr lang="en-US" dirty="0" smtClean="0"/>
              <a:t>Medical management – vaginal misoprostal</a:t>
            </a:r>
          </a:p>
          <a:p>
            <a:r>
              <a:rPr lang="en-US" dirty="0" smtClean="0"/>
              <a:t>Surgical management - ERPC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20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Ectopic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US" dirty="0" smtClean="0"/>
              <a:t>Any pregnancy occurring outside uterus </a:t>
            </a:r>
          </a:p>
          <a:p>
            <a:r>
              <a:rPr lang="en-US" dirty="0" smtClean="0"/>
              <a:t>Most commonly fallopian tubes – ampulla or isthmus </a:t>
            </a:r>
          </a:p>
          <a:p>
            <a:r>
              <a:rPr lang="en-US" dirty="0" smtClean="0"/>
              <a:t>Risk factors – previous ectopic, IUD/IUS, PID, Previous pelvic or tubal surgery, </a:t>
            </a:r>
            <a:r>
              <a:rPr lang="en-US" dirty="0" err="1" smtClean="0"/>
              <a:t>assissted</a:t>
            </a:r>
            <a:r>
              <a:rPr lang="en-US" dirty="0" smtClean="0"/>
              <a:t> reproduction, endometriosis</a:t>
            </a:r>
          </a:p>
          <a:p>
            <a:r>
              <a:rPr lang="en-US" dirty="0" smtClean="0"/>
              <a:t>1/3 women have no risk factors!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89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Antenatal care</a:t>
            </a:r>
          </a:p>
          <a:p>
            <a:r>
              <a:rPr lang="en-US" dirty="0" smtClean="0"/>
              <a:t>Screening</a:t>
            </a:r>
          </a:p>
          <a:p>
            <a:r>
              <a:rPr lang="en-US" dirty="0" smtClean="0"/>
              <a:t>Complications of pregnancy- miscarriages, ectopic pregnancy</a:t>
            </a:r>
          </a:p>
          <a:p>
            <a:r>
              <a:rPr lang="en-US" dirty="0" smtClean="0"/>
              <a:t>Hypertension in pregnancy– pre </a:t>
            </a:r>
            <a:r>
              <a:rPr lang="en-US" dirty="0" err="1" smtClean="0"/>
              <a:t>eclampsia</a:t>
            </a:r>
            <a:r>
              <a:rPr lang="en-US" dirty="0" smtClean="0"/>
              <a:t>/ </a:t>
            </a:r>
            <a:r>
              <a:rPr lang="en-US" dirty="0" err="1" smtClean="0"/>
              <a:t>eclampsia</a:t>
            </a:r>
            <a:endParaRPr lang="en-US" dirty="0" smtClean="0"/>
          </a:p>
          <a:p>
            <a:r>
              <a:rPr lang="en-US" dirty="0" smtClean="0"/>
              <a:t>Obstetric shock – APH, PPH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Other things not in presentation that you should revise – Maternal infections, Rhesus disease, Molar pregnancies</a:t>
            </a:r>
          </a:p>
        </p:txBody>
      </p:sp>
    </p:spTree>
    <p:extLst>
      <p:ext uri="{BB962C8B-B14F-4D97-AF65-F5344CB8AC3E}">
        <p14:creationId xmlns:p14="http://schemas.microsoft.com/office/powerpoint/2010/main" val="4097604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ctop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" b="186"/>
          <a:stretch>
            <a:fillRect/>
          </a:stretch>
        </p:blipFill>
        <p:spPr>
          <a:xfrm>
            <a:off x="0" y="116632"/>
            <a:ext cx="8982523" cy="6480447"/>
          </a:xfrm>
        </p:spPr>
      </p:pic>
    </p:spTree>
    <p:extLst>
      <p:ext uri="{BB962C8B-B14F-4D97-AF65-F5344CB8AC3E}">
        <p14:creationId xmlns:p14="http://schemas.microsoft.com/office/powerpoint/2010/main" val="3851232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Symptoms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Abdominal pain</a:t>
            </a:r>
            <a:endParaRPr lang="en-US" dirty="0"/>
          </a:p>
          <a:p>
            <a:r>
              <a:rPr lang="en-US" dirty="0"/>
              <a:t>Pelvic </a:t>
            </a:r>
            <a:r>
              <a:rPr lang="en-US" dirty="0" smtClean="0"/>
              <a:t>pain</a:t>
            </a:r>
            <a:endParaRPr lang="en-US" dirty="0"/>
          </a:p>
          <a:p>
            <a:r>
              <a:rPr lang="en-US" dirty="0" err="1"/>
              <a:t>Amenorrhoea</a:t>
            </a:r>
            <a:r>
              <a:rPr lang="en-US" dirty="0"/>
              <a:t> or missed </a:t>
            </a:r>
            <a:r>
              <a:rPr lang="en-US" dirty="0" smtClean="0"/>
              <a:t>period</a:t>
            </a:r>
            <a:endParaRPr lang="en-US" dirty="0"/>
          </a:p>
          <a:p>
            <a:r>
              <a:rPr lang="en-US" dirty="0"/>
              <a:t>Vaginal bleeding (with or without clots</a:t>
            </a:r>
            <a:r>
              <a:rPr lang="en-US" dirty="0" smtClean="0"/>
              <a:t>)</a:t>
            </a:r>
          </a:p>
          <a:p>
            <a:r>
              <a:rPr lang="en-US" dirty="0"/>
              <a:t>Dizziness, fainting or </a:t>
            </a:r>
            <a:r>
              <a:rPr lang="en-US" dirty="0" smtClean="0"/>
              <a:t>syncope</a:t>
            </a:r>
            <a:endParaRPr lang="en-US" dirty="0"/>
          </a:p>
          <a:p>
            <a:r>
              <a:rPr lang="en-US" dirty="0"/>
              <a:t>Breast </a:t>
            </a:r>
            <a:r>
              <a:rPr lang="en-US" dirty="0" smtClean="0"/>
              <a:t>tenderness</a:t>
            </a:r>
            <a:endParaRPr lang="en-US" dirty="0"/>
          </a:p>
          <a:p>
            <a:r>
              <a:rPr lang="en-US" dirty="0"/>
              <a:t>Shoulder tip </a:t>
            </a:r>
            <a:r>
              <a:rPr lang="en-US" dirty="0" smtClean="0"/>
              <a:t>pain</a:t>
            </a:r>
            <a:endParaRPr lang="en-US" dirty="0"/>
          </a:p>
          <a:p>
            <a:r>
              <a:rPr lang="en-US" dirty="0"/>
              <a:t>Urinary </a:t>
            </a:r>
            <a:r>
              <a:rPr lang="en-US" dirty="0" smtClean="0"/>
              <a:t>symptoms</a:t>
            </a:r>
            <a:endParaRPr lang="en-US" dirty="0"/>
          </a:p>
          <a:p>
            <a:r>
              <a:rPr lang="en-US" dirty="0"/>
              <a:t>Passage of </a:t>
            </a:r>
            <a:r>
              <a:rPr lang="en-US" dirty="0" smtClean="0"/>
              <a:t>tissue</a:t>
            </a:r>
            <a:endParaRPr lang="en-US" dirty="0"/>
          </a:p>
          <a:p>
            <a:r>
              <a:rPr lang="en-US" dirty="0"/>
              <a:t>Rectal pain or pressure on defecation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7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en-US" b="1" dirty="0" smtClean="0"/>
              <a:t>On examination </a:t>
            </a:r>
          </a:p>
          <a:p>
            <a:endParaRPr lang="en-US" dirty="0" smtClean="0"/>
          </a:p>
          <a:p>
            <a:r>
              <a:rPr lang="en-US" dirty="0" smtClean="0"/>
              <a:t>Acute abdomen or signs of </a:t>
            </a:r>
            <a:r>
              <a:rPr lang="en-US" dirty="0" err="1" smtClean="0"/>
              <a:t>peritonism</a:t>
            </a:r>
            <a:endParaRPr lang="en-US" dirty="0" smtClean="0"/>
          </a:p>
          <a:p>
            <a:r>
              <a:rPr lang="en-US" dirty="0" smtClean="0"/>
              <a:t>Signs of </a:t>
            </a:r>
            <a:r>
              <a:rPr lang="en-US" dirty="0" err="1" smtClean="0"/>
              <a:t>hypovolaemic</a:t>
            </a:r>
            <a:r>
              <a:rPr lang="en-US" dirty="0" smtClean="0"/>
              <a:t> shock</a:t>
            </a:r>
          </a:p>
          <a:p>
            <a:r>
              <a:rPr lang="en-US" dirty="0"/>
              <a:t>Pain and abdominal </a:t>
            </a:r>
            <a:r>
              <a:rPr lang="en-US" dirty="0" smtClean="0"/>
              <a:t>tenderness</a:t>
            </a:r>
            <a:endParaRPr lang="en-US" dirty="0"/>
          </a:p>
          <a:p>
            <a:r>
              <a:rPr lang="en-US" dirty="0"/>
              <a:t>Pelvic </a:t>
            </a:r>
            <a:r>
              <a:rPr lang="en-US" dirty="0" smtClean="0"/>
              <a:t>tenderness</a:t>
            </a:r>
            <a:endParaRPr lang="en-US" dirty="0"/>
          </a:p>
          <a:p>
            <a:r>
              <a:rPr lang="en-US" dirty="0"/>
              <a:t>Cervical motion </a:t>
            </a:r>
            <a:r>
              <a:rPr lang="en-US" dirty="0" smtClean="0"/>
              <a:t>tenderness</a:t>
            </a:r>
          </a:p>
          <a:p>
            <a:r>
              <a:rPr lang="en-US" dirty="0" smtClean="0"/>
              <a:t>Uterus SFD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46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Management </a:t>
            </a:r>
          </a:p>
          <a:p>
            <a:endParaRPr lang="en-US" dirty="0"/>
          </a:p>
          <a:p>
            <a:r>
              <a:rPr lang="en-US" dirty="0" smtClean="0"/>
              <a:t>ABCDE assessment </a:t>
            </a:r>
          </a:p>
          <a:p>
            <a:r>
              <a:rPr lang="en-US" dirty="0" smtClean="0"/>
              <a:t>FBC</a:t>
            </a:r>
          </a:p>
          <a:p>
            <a:r>
              <a:rPr lang="en-US" dirty="0" err="1" smtClean="0"/>
              <a:t>transvaginal</a:t>
            </a:r>
            <a:r>
              <a:rPr lang="en-US" dirty="0" smtClean="0"/>
              <a:t> </a:t>
            </a:r>
            <a:r>
              <a:rPr lang="en-US" dirty="0"/>
              <a:t>ultrasound.</a:t>
            </a:r>
          </a:p>
          <a:p>
            <a:r>
              <a:rPr lang="en-US" dirty="0"/>
              <a:t>This can identify the location of the pregnancy and also whether there is a fetal pole and </a:t>
            </a:r>
            <a:r>
              <a:rPr lang="en-US" dirty="0" smtClean="0"/>
              <a:t>heartbeat</a:t>
            </a:r>
            <a:endParaRPr lang="en-US" dirty="0"/>
          </a:p>
          <a:p>
            <a:r>
              <a:rPr lang="en-US" dirty="0" err="1" smtClean="0"/>
              <a:t>hCG</a:t>
            </a:r>
            <a:r>
              <a:rPr lang="en-US" dirty="0" smtClean="0"/>
              <a:t> levels </a:t>
            </a:r>
            <a:r>
              <a:rPr lang="en-US" dirty="0"/>
              <a:t>are performed in women with pregnancy of unknown location who are clinically </a:t>
            </a:r>
            <a:r>
              <a:rPr lang="en-US" dirty="0" smtClean="0"/>
              <a:t>stable</a:t>
            </a:r>
            <a:endParaRPr lang="en-US" dirty="0"/>
          </a:p>
          <a:p>
            <a:r>
              <a:rPr lang="en-US" dirty="0" err="1"/>
              <a:t>hCG</a:t>
            </a:r>
            <a:r>
              <a:rPr lang="en-US" dirty="0"/>
              <a:t> levels are taken 48 hours apart. </a:t>
            </a:r>
            <a:endParaRPr lang="en-US" dirty="0" smtClean="0"/>
          </a:p>
          <a:p>
            <a:r>
              <a:rPr lang="en-US" dirty="0" smtClean="0"/>
              <a:t>&lt;63% rise in </a:t>
            </a:r>
            <a:r>
              <a:rPr lang="en-US" dirty="0" err="1" smtClean="0"/>
              <a:t>hCG</a:t>
            </a:r>
            <a:r>
              <a:rPr lang="en-US" dirty="0" smtClean="0"/>
              <a:t> is suboptimal and is associated with </a:t>
            </a:r>
            <a:r>
              <a:rPr lang="en-US" dirty="0" err="1" smtClean="0"/>
              <a:t>ectopics</a:t>
            </a:r>
            <a:r>
              <a:rPr lang="en-US" dirty="0" smtClean="0"/>
              <a:t> and miscarriages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63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US" b="1" dirty="0" smtClean="0"/>
              <a:t>Medical management </a:t>
            </a:r>
          </a:p>
          <a:p>
            <a:r>
              <a:rPr lang="en-US" dirty="0"/>
              <a:t>systemic methotrexate is offered first-line to </a:t>
            </a:r>
            <a:r>
              <a:rPr lang="en-US" dirty="0" smtClean="0"/>
              <a:t>women with:</a:t>
            </a:r>
          </a:p>
          <a:p>
            <a:r>
              <a:rPr lang="en-US" dirty="0" smtClean="0"/>
              <a:t>No </a:t>
            </a:r>
            <a:r>
              <a:rPr lang="en-US" dirty="0"/>
              <a:t>significant pain.</a:t>
            </a:r>
          </a:p>
          <a:p>
            <a:r>
              <a:rPr lang="en-US" dirty="0" err="1"/>
              <a:t>Unruptured</a:t>
            </a:r>
            <a:r>
              <a:rPr lang="en-US" dirty="0"/>
              <a:t> ectopic pregnancy with an adnexal mass &lt;35 mm and no visible heartbeat.</a:t>
            </a:r>
          </a:p>
          <a:p>
            <a:r>
              <a:rPr lang="en-US" dirty="0"/>
              <a:t>No intrauterine pregnancy seen on ultrasound scan.</a:t>
            </a:r>
          </a:p>
          <a:p>
            <a:r>
              <a:rPr lang="is-IS" dirty="0"/>
              <a:t>Serum hCG &lt;1500 IU/L.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66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Surgical management </a:t>
            </a:r>
          </a:p>
          <a:p>
            <a:r>
              <a:rPr lang="en-US" dirty="0"/>
              <a:t>Surgery should be offered to those women who </a:t>
            </a:r>
            <a:r>
              <a:rPr lang="en-US" dirty="0" smtClean="0"/>
              <a:t>have:</a:t>
            </a:r>
            <a:endParaRPr lang="en-US" dirty="0"/>
          </a:p>
          <a:p>
            <a:r>
              <a:rPr lang="en-US" dirty="0"/>
              <a:t>Significant pain.</a:t>
            </a:r>
          </a:p>
          <a:p>
            <a:r>
              <a:rPr lang="en-US" dirty="0"/>
              <a:t>Adnexal mass ≥35 mm.</a:t>
            </a:r>
          </a:p>
          <a:p>
            <a:r>
              <a:rPr lang="en-US" dirty="0"/>
              <a:t>Fetal heartbeat visible on scan.</a:t>
            </a:r>
          </a:p>
          <a:p>
            <a:r>
              <a:rPr lang="en-US" dirty="0"/>
              <a:t>Serum </a:t>
            </a:r>
            <a:r>
              <a:rPr lang="en-US" dirty="0" err="1"/>
              <a:t>hCG</a:t>
            </a:r>
            <a:r>
              <a:rPr lang="en-US" dirty="0"/>
              <a:t> level ≥5000 IU/L.</a:t>
            </a:r>
          </a:p>
          <a:p>
            <a:r>
              <a:rPr lang="en-US" dirty="0"/>
              <a:t>A laparoscopic approach is </a:t>
            </a:r>
            <a:r>
              <a:rPr lang="en-US" dirty="0" smtClean="0"/>
              <a:t>best</a:t>
            </a:r>
          </a:p>
          <a:p>
            <a:r>
              <a:rPr lang="en-US" dirty="0" smtClean="0"/>
              <a:t>A </a:t>
            </a:r>
            <a:r>
              <a:rPr lang="en-US" dirty="0"/>
              <a:t>salpingectomy should be performed, unless the woman has other risk factors for infertility, in which case a </a:t>
            </a:r>
            <a:r>
              <a:rPr lang="en-US" dirty="0" err="1"/>
              <a:t>salpingotomy</a:t>
            </a:r>
            <a:r>
              <a:rPr lang="en-US" dirty="0"/>
              <a:t> should be </a:t>
            </a:r>
            <a:r>
              <a:rPr lang="en-US" dirty="0" smtClean="0"/>
              <a:t>undertaken in order to try and conserve fertility.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420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Hypertension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pregnancies affected</a:t>
            </a:r>
          </a:p>
          <a:p>
            <a:r>
              <a:rPr lang="en-US" dirty="0" smtClean="0"/>
              <a:t>&gt;140/90 or rise of &gt;30 systolic</a:t>
            </a:r>
          </a:p>
          <a:p>
            <a:r>
              <a:rPr lang="en-US" dirty="0" smtClean="0"/>
              <a:t>Chronic hypertension – pre existing</a:t>
            </a:r>
          </a:p>
          <a:p>
            <a:r>
              <a:rPr lang="en-US" dirty="0" smtClean="0"/>
              <a:t>Gestational hypertension – No proteinuria, good prognosis, resolves after delivery</a:t>
            </a:r>
          </a:p>
          <a:p>
            <a:r>
              <a:rPr lang="en-US" dirty="0" smtClean="0"/>
              <a:t>Pre </a:t>
            </a:r>
            <a:r>
              <a:rPr lang="en-US" dirty="0" err="1" smtClean="0"/>
              <a:t>eclampsia</a:t>
            </a:r>
            <a:r>
              <a:rPr lang="en-US" dirty="0" smtClean="0"/>
              <a:t> – Proteinuria, serious with potential for serious complications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9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</a:t>
            </a:r>
            <a:r>
              <a:rPr lang="en-US" dirty="0" err="1" smtClean="0"/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Favourite</a:t>
            </a:r>
            <a:r>
              <a:rPr lang="en-US" dirty="0" smtClean="0"/>
              <a:t> exam topic!</a:t>
            </a:r>
          </a:p>
          <a:p>
            <a:r>
              <a:rPr lang="en-US" dirty="0" smtClean="0"/>
              <a:t>Hypertension + proteinuria &gt;300mg/24 hours</a:t>
            </a:r>
          </a:p>
          <a:p>
            <a:r>
              <a:rPr lang="en-US" dirty="0" smtClean="0"/>
              <a:t>Disease of the placenta – failure of </a:t>
            </a:r>
            <a:r>
              <a:rPr lang="en-US" dirty="0" err="1" smtClean="0"/>
              <a:t>remodelling</a:t>
            </a:r>
            <a:r>
              <a:rPr lang="en-US" dirty="0" smtClean="0"/>
              <a:t> of maternal spiral arterioles leading to a high resistance, low flow placenta.</a:t>
            </a:r>
          </a:p>
          <a:p>
            <a:r>
              <a:rPr lang="en-US" dirty="0" smtClean="0"/>
              <a:t>Risk factors – previous pre </a:t>
            </a:r>
            <a:r>
              <a:rPr lang="en-US" dirty="0" err="1" smtClean="0"/>
              <a:t>eclampsia</a:t>
            </a:r>
            <a:r>
              <a:rPr lang="en-US" dirty="0" smtClean="0"/>
              <a:t>, first pregnancy, twins, SLE/APS, chronic hypertension, renal disease, diabetes, smoking, obesity, family history.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6044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Monitor BP and urine </a:t>
            </a:r>
          </a:p>
          <a:p>
            <a:r>
              <a:rPr lang="en-US" dirty="0" smtClean="0"/>
              <a:t>Bloods – FBC, U and E, LFT (think of HELLP syndrome)</a:t>
            </a:r>
          </a:p>
          <a:p>
            <a:r>
              <a:rPr lang="en-US" dirty="0" smtClean="0"/>
              <a:t>Prophylaxis from 12/40 if previous gestational hypertension, chronic hypertension, CKD, SLE, APS, diabetes – Aspirin 75mg</a:t>
            </a:r>
          </a:p>
          <a:p>
            <a:r>
              <a:rPr lang="en-US" dirty="0" smtClean="0"/>
              <a:t>Treat hypertension to target &lt;150/90 until 6 </a:t>
            </a:r>
            <a:r>
              <a:rPr lang="en-US" dirty="0" err="1" smtClean="0"/>
              <a:t>wks</a:t>
            </a:r>
            <a:r>
              <a:rPr lang="en-US" dirty="0" smtClean="0"/>
              <a:t> post partum </a:t>
            </a:r>
          </a:p>
          <a:p>
            <a:r>
              <a:rPr lang="en-US" dirty="0" smtClean="0"/>
              <a:t>May become </a:t>
            </a:r>
            <a:r>
              <a:rPr lang="en-US" dirty="0" err="1" smtClean="0"/>
              <a:t>multisystemic</a:t>
            </a:r>
            <a:r>
              <a:rPr lang="en-US" dirty="0" smtClean="0"/>
              <a:t> disorder</a:t>
            </a:r>
          </a:p>
          <a:p>
            <a:r>
              <a:rPr lang="en-US" dirty="0" smtClean="0"/>
              <a:t>Only cure is delivery of the placenta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 OF PRE 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Headache</a:t>
            </a:r>
          </a:p>
          <a:p>
            <a:r>
              <a:rPr lang="en-US" dirty="0" smtClean="0"/>
              <a:t>Visual disturbance </a:t>
            </a:r>
          </a:p>
          <a:p>
            <a:r>
              <a:rPr lang="en-US" dirty="0" err="1" smtClean="0"/>
              <a:t>Epigastric</a:t>
            </a:r>
            <a:r>
              <a:rPr lang="en-US" dirty="0" smtClean="0"/>
              <a:t>/RUQ pain</a:t>
            </a:r>
          </a:p>
          <a:p>
            <a:r>
              <a:rPr lang="en-US" dirty="0" smtClean="0"/>
              <a:t>SOB </a:t>
            </a:r>
          </a:p>
          <a:p>
            <a:r>
              <a:rPr lang="en-US" dirty="0" err="1" smtClean="0"/>
              <a:t>Periorbital</a:t>
            </a:r>
            <a:r>
              <a:rPr lang="en-US" dirty="0" smtClean="0"/>
              <a:t> oedema </a:t>
            </a:r>
          </a:p>
          <a:p>
            <a:r>
              <a:rPr lang="en-US" dirty="0" err="1" smtClean="0"/>
              <a:t>Hyperreflexia</a:t>
            </a:r>
            <a:endParaRPr lang="en-US" dirty="0" smtClean="0"/>
          </a:p>
          <a:p>
            <a:r>
              <a:rPr lang="en-US" dirty="0" smtClean="0"/>
              <a:t>Clonus</a:t>
            </a:r>
          </a:p>
          <a:p>
            <a:r>
              <a:rPr lang="en-US" dirty="0" smtClean="0"/>
              <a:t>Seizures ( ECLAMPSIA)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49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Antenatal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risk pregnancy – Midwife led care</a:t>
            </a:r>
          </a:p>
          <a:p>
            <a:r>
              <a:rPr lang="en-GB" dirty="0" smtClean="0"/>
              <a:t>High risk pregnancy – Consultant led/ Shared care</a:t>
            </a:r>
          </a:p>
          <a:p>
            <a:r>
              <a:rPr lang="en-GB" dirty="0" err="1" smtClean="0"/>
              <a:t>Primiparous</a:t>
            </a:r>
            <a:r>
              <a:rPr lang="en-GB" dirty="0" smtClean="0"/>
              <a:t> women – 10 Antenatal appointments</a:t>
            </a:r>
          </a:p>
          <a:p>
            <a:r>
              <a:rPr lang="en-GB" dirty="0" smtClean="0"/>
              <a:t>Multiparous women – 7 Antenatal appointments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271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seizure in pregnancy is </a:t>
            </a:r>
            <a:r>
              <a:rPr lang="en-US" dirty="0" err="1" smtClean="0"/>
              <a:t>eclampsia</a:t>
            </a:r>
            <a:r>
              <a:rPr lang="en-US" dirty="0" smtClean="0"/>
              <a:t> until proven otherwise </a:t>
            </a:r>
          </a:p>
          <a:p>
            <a:r>
              <a:rPr lang="en-US" dirty="0" smtClean="0"/>
              <a:t>EMERGENCY</a:t>
            </a:r>
          </a:p>
          <a:p>
            <a:r>
              <a:rPr lang="en-US" dirty="0" smtClean="0"/>
              <a:t>Tonic clonic seizure before, during or after delivery </a:t>
            </a:r>
          </a:p>
          <a:p>
            <a:r>
              <a:rPr lang="en-US" dirty="0" smtClean="0"/>
              <a:t>Remember BP predicts risk of stroke not risk of seizures</a:t>
            </a:r>
          </a:p>
          <a:p>
            <a:r>
              <a:rPr lang="en-US" dirty="0" smtClean="0"/>
              <a:t>Manage by getting help, ABCDE </a:t>
            </a:r>
            <a:r>
              <a:rPr lang="en-US" dirty="0" err="1" smtClean="0"/>
              <a:t>assessment,turn</a:t>
            </a:r>
            <a:r>
              <a:rPr lang="en-US" dirty="0" smtClean="0"/>
              <a:t> patient on side, 02, IV MgS04,IV labetalol, general anesthetic, intubation and delivery by C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86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Haemolysis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Elevated liver enzymes </a:t>
            </a:r>
          </a:p>
          <a:p>
            <a:r>
              <a:rPr lang="en-US" dirty="0" smtClean="0"/>
              <a:t>Low platelets </a:t>
            </a:r>
          </a:p>
          <a:p>
            <a:endParaRPr lang="en-US" dirty="0"/>
          </a:p>
          <a:p>
            <a:r>
              <a:rPr lang="en-US" dirty="0" smtClean="0"/>
              <a:t>Risk of DIC, placental </a:t>
            </a:r>
            <a:r>
              <a:rPr lang="en-US" dirty="0" err="1" smtClean="0"/>
              <a:t>abrubtion</a:t>
            </a:r>
            <a:r>
              <a:rPr lang="en-US" dirty="0" smtClean="0"/>
              <a:t>, renal failure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80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Haemorrhage in pregnancy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APH -  </a:t>
            </a:r>
            <a:r>
              <a:rPr lang="en-US" dirty="0"/>
              <a:t>bleeding from the birth canal after the 24th week </a:t>
            </a:r>
            <a:r>
              <a:rPr lang="en-US" dirty="0" smtClean="0"/>
              <a:t>up until the second stage of </a:t>
            </a:r>
            <a:r>
              <a:rPr lang="en-US" dirty="0" err="1" smtClean="0"/>
              <a:t>labour</a:t>
            </a:r>
            <a:r>
              <a:rPr lang="en-US" dirty="0" smtClean="0"/>
              <a:t> is complete </a:t>
            </a:r>
          </a:p>
          <a:p>
            <a:r>
              <a:rPr lang="en-US" dirty="0" smtClean="0"/>
              <a:t>40% no cause found </a:t>
            </a:r>
          </a:p>
          <a:p>
            <a:r>
              <a:rPr lang="en-US" dirty="0" smtClean="0"/>
              <a:t>More common in multiparous women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00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Placenta Praevia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placenta is inserted wholly or in part into the lower segment of the uterus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Classified as minor or major </a:t>
            </a:r>
          </a:p>
          <a:p>
            <a:r>
              <a:rPr lang="en-US" dirty="0"/>
              <a:t>Major, if the placenta covers the internal os of the cervix.</a:t>
            </a:r>
          </a:p>
          <a:p>
            <a:r>
              <a:rPr lang="en-US" dirty="0"/>
              <a:t>Minor or partial, if the leading edge is in the lower segment but not covering the 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69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691" b="-21691"/>
          <a:stretch>
            <a:fillRect/>
          </a:stretch>
        </p:blipFill>
        <p:spPr>
          <a:xfrm>
            <a:off x="0" y="260648"/>
            <a:ext cx="9144000" cy="5462067"/>
          </a:xfrm>
        </p:spPr>
      </p:pic>
    </p:spTree>
    <p:extLst>
      <p:ext uri="{BB962C8B-B14F-4D97-AF65-F5344CB8AC3E}">
        <p14:creationId xmlns:p14="http://schemas.microsoft.com/office/powerpoint/2010/main" val="768297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/>
          </a:bodyPr>
          <a:lstStyle/>
          <a:p>
            <a:r>
              <a:rPr lang="en-US" b="1" dirty="0"/>
              <a:t>Minor placenta </a:t>
            </a:r>
            <a:r>
              <a:rPr lang="en-US" b="1" dirty="0" err="1"/>
              <a:t>praevia</a:t>
            </a:r>
            <a:endParaRPr lang="en-US" b="1" dirty="0"/>
          </a:p>
          <a:p>
            <a:r>
              <a:rPr lang="en-US" dirty="0" smtClean="0"/>
              <a:t>may </a:t>
            </a:r>
            <a:r>
              <a:rPr lang="en-US" dirty="0"/>
              <a:t>be able to deliver vaginally.</a:t>
            </a:r>
          </a:p>
          <a:p>
            <a:r>
              <a:rPr lang="en-US" dirty="0"/>
              <a:t>A placental edge less than 2 cm from the os has been suggested as indicating a need for delivery by caesarean </a:t>
            </a:r>
            <a:r>
              <a:rPr lang="en-US" dirty="0" smtClean="0"/>
              <a:t>section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placenta is anterior, is reaching the os and the woman has previously had a caesarean section, she should be managed as if she has placenta </a:t>
            </a:r>
            <a:r>
              <a:rPr lang="en-US" dirty="0" err="1" smtClean="0"/>
              <a:t>accreta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463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en-US" b="1" dirty="0"/>
              <a:t>Major placenta </a:t>
            </a:r>
            <a:r>
              <a:rPr lang="en-US" b="1" dirty="0" err="1" smtClean="0"/>
              <a:t>praevia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/>
              <a:t>Major placenta </a:t>
            </a:r>
            <a:r>
              <a:rPr lang="en-US" dirty="0" err="1"/>
              <a:t>praevia</a:t>
            </a:r>
            <a:r>
              <a:rPr lang="en-US" dirty="0"/>
              <a:t> will require delivery by caesarean section.</a:t>
            </a:r>
          </a:p>
          <a:p>
            <a:r>
              <a:rPr lang="en-US" dirty="0"/>
              <a:t>Women should be advised not to have </a:t>
            </a:r>
            <a:r>
              <a:rPr lang="en-US" dirty="0" smtClean="0"/>
              <a:t>intercourse</a:t>
            </a:r>
            <a:r>
              <a:rPr lang="en-US" dirty="0"/>
              <a:t>.</a:t>
            </a:r>
          </a:p>
          <a:p>
            <a:r>
              <a:rPr lang="en-US" dirty="0" smtClean="0"/>
              <a:t>Women </a:t>
            </a:r>
            <a:r>
              <a:rPr lang="en-US" dirty="0"/>
              <a:t>who have experienced a bleed, should be encouraged to stay in hospital from 34 weeks of </a:t>
            </a:r>
            <a:r>
              <a:rPr lang="en-US" dirty="0" smtClean="0"/>
              <a:t>gestation</a:t>
            </a:r>
          </a:p>
          <a:p>
            <a:r>
              <a:rPr lang="en-US" dirty="0" smtClean="0"/>
              <a:t>Previous C section – think of </a:t>
            </a:r>
            <a:r>
              <a:rPr lang="en-US" dirty="0" err="1" smtClean="0"/>
              <a:t>accreta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593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PPH - Loss of &gt;500mls blood  within 24 hours delivery</a:t>
            </a:r>
          </a:p>
          <a:p>
            <a:r>
              <a:rPr lang="en-US" dirty="0" smtClean="0"/>
              <a:t>Secondary PPH – Loss of excessive blood between 24 hours and 6 weeks following delivery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979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dirty="0" smtClean="0"/>
              <a:t>Four T’s of primary PPH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Tone</a:t>
            </a:r>
          </a:p>
          <a:p>
            <a:r>
              <a:rPr lang="en-US" dirty="0" smtClean="0"/>
              <a:t>Tissue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Thrombin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1434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Secondary PPH causes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Infection </a:t>
            </a:r>
            <a:r>
              <a:rPr lang="en-US" dirty="0" smtClean="0"/>
              <a:t>– endometritis </a:t>
            </a:r>
          </a:p>
          <a:p>
            <a:r>
              <a:rPr lang="en-US" dirty="0" smtClean="0"/>
              <a:t>Caesarean section</a:t>
            </a:r>
          </a:p>
          <a:p>
            <a:r>
              <a:rPr lang="en-US" dirty="0" smtClean="0"/>
              <a:t>prolonged </a:t>
            </a:r>
            <a:r>
              <a:rPr lang="en-US" dirty="0"/>
              <a:t>rupture of </a:t>
            </a:r>
            <a:r>
              <a:rPr lang="en-US" dirty="0" smtClean="0"/>
              <a:t>membranes </a:t>
            </a:r>
          </a:p>
          <a:p>
            <a:r>
              <a:rPr lang="en-US" dirty="0" smtClean="0"/>
              <a:t>severe </a:t>
            </a:r>
            <a:r>
              <a:rPr lang="en-US" dirty="0"/>
              <a:t>meconium staining in </a:t>
            </a:r>
            <a:r>
              <a:rPr lang="en-US" dirty="0" smtClean="0"/>
              <a:t>liquor </a:t>
            </a:r>
          </a:p>
          <a:p>
            <a:r>
              <a:rPr lang="en-US" dirty="0" smtClean="0"/>
              <a:t>long </a:t>
            </a:r>
            <a:r>
              <a:rPr lang="en-US" dirty="0" err="1"/>
              <a:t>labour</a:t>
            </a:r>
            <a:r>
              <a:rPr lang="en-US" dirty="0"/>
              <a:t> with multiple </a:t>
            </a:r>
            <a:r>
              <a:rPr lang="en-US" dirty="0" smtClean="0"/>
              <a:t>examinations</a:t>
            </a:r>
            <a:endParaRPr lang="en-US" dirty="0"/>
          </a:p>
          <a:p>
            <a:r>
              <a:rPr lang="en-US" dirty="0" smtClean="0"/>
              <a:t>manual </a:t>
            </a:r>
            <a:r>
              <a:rPr lang="en-US" dirty="0"/>
              <a:t>removal of </a:t>
            </a:r>
            <a:r>
              <a:rPr lang="en-US" dirty="0" smtClean="0"/>
              <a:t>placenta</a:t>
            </a:r>
            <a:endParaRPr lang="en-US" dirty="0"/>
          </a:p>
          <a:p>
            <a:r>
              <a:rPr lang="en-US" dirty="0" smtClean="0"/>
              <a:t>mother's </a:t>
            </a:r>
            <a:r>
              <a:rPr lang="en-US" dirty="0"/>
              <a:t>age at extremes of the reproductive </a:t>
            </a:r>
            <a:r>
              <a:rPr lang="en-US" dirty="0" smtClean="0"/>
              <a:t>span</a:t>
            </a:r>
          </a:p>
          <a:p>
            <a:r>
              <a:rPr lang="en-US" dirty="0" smtClean="0"/>
              <a:t>low </a:t>
            </a:r>
            <a:r>
              <a:rPr lang="en-US" dirty="0"/>
              <a:t>socio-economic </a:t>
            </a:r>
            <a:r>
              <a:rPr lang="en-US" dirty="0" smtClean="0"/>
              <a:t>status</a:t>
            </a:r>
            <a:endParaRPr lang="en-US" dirty="0"/>
          </a:p>
          <a:p>
            <a:r>
              <a:rPr lang="en-US" dirty="0" smtClean="0"/>
              <a:t>Retained </a:t>
            </a:r>
            <a:r>
              <a:rPr lang="en-US" dirty="0"/>
              <a:t>products of </a:t>
            </a:r>
            <a:r>
              <a:rPr lang="en-US" dirty="0" smtClean="0"/>
              <a:t>conception.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9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Before 12 weeks gestation</a:t>
            </a:r>
          </a:p>
          <a:p>
            <a:r>
              <a:rPr lang="en-GB" dirty="0" smtClean="0"/>
              <a:t>Weight, BMI, BP, MSU</a:t>
            </a:r>
          </a:p>
          <a:p>
            <a:r>
              <a:rPr lang="en-GB" dirty="0" smtClean="0">
                <a:effectLst/>
              </a:rPr>
              <a:t>lifestyle </a:t>
            </a:r>
            <a:r>
              <a:rPr lang="en-GB" dirty="0" smtClean="0"/>
              <a:t>advice on </a:t>
            </a:r>
            <a:r>
              <a:rPr lang="en-GB" dirty="0" smtClean="0">
                <a:effectLst/>
              </a:rPr>
              <a:t>diet, alcohol, smoking, exercises, </a:t>
            </a:r>
            <a:r>
              <a:rPr lang="en-GB" dirty="0" err="1" smtClean="0">
                <a:effectLst/>
              </a:rPr>
              <a:t>etc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provide information to make an informed decision about undergoing screening tests – routine blood tests and downs syndrome screening.</a:t>
            </a:r>
          </a:p>
          <a:p>
            <a:r>
              <a:rPr lang="en-GB" dirty="0" smtClean="0"/>
              <a:t>Arrange dating scan to take </a:t>
            </a:r>
            <a:r>
              <a:rPr lang="en-GB" smtClean="0"/>
              <a:t>place between 10 – 13 weeks 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2311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7926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Routine screening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effectLst/>
              </a:rPr>
              <a:t>Offer screening of mother for: </a:t>
            </a:r>
          </a:p>
          <a:p>
            <a:pPr lvl="1"/>
            <a:r>
              <a:rPr lang="en-GB" dirty="0" smtClean="0">
                <a:effectLst/>
              </a:rPr>
              <a:t>Anaemia.</a:t>
            </a:r>
          </a:p>
          <a:p>
            <a:pPr lvl="1"/>
            <a:r>
              <a:rPr lang="en-GB" dirty="0" smtClean="0">
                <a:effectLst/>
              </a:rPr>
              <a:t>Red cell </a:t>
            </a:r>
            <a:r>
              <a:rPr lang="en-GB" dirty="0" err="1" smtClean="0">
                <a:effectLst/>
              </a:rPr>
              <a:t>allo</a:t>
            </a:r>
            <a:r>
              <a:rPr lang="en-GB" dirty="0" smtClean="0">
                <a:effectLst/>
              </a:rPr>
              <a:t>-antibodies.</a:t>
            </a:r>
          </a:p>
          <a:p>
            <a:pPr lvl="1"/>
            <a:r>
              <a:rPr lang="en-GB" dirty="0" smtClean="0">
                <a:effectLst/>
              </a:rPr>
              <a:t>Hepatitis B virus.</a:t>
            </a:r>
          </a:p>
          <a:p>
            <a:pPr lvl="1"/>
            <a:r>
              <a:rPr lang="en-GB" dirty="0" smtClean="0">
                <a:effectLst/>
              </a:rPr>
              <a:t>HIV.</a:t>
            </a:r>
          </a:p>
          <a:p>
            <a:pPr lvl="1"/>
            <a:r>
              <a:rPr lang="en-GB" dirty="0" smtClean="0">
                <a:effectLst/>
                <a:hlinkClick r:id="rId2"/>
              </a:rPr>
              <a:t>Rubella</a:t>
            </a:r>
            <a:r>
              <a:rPr lang="en-GB" dirty="0" smtClean="0">
                <a:effectLst/>
              </a:rPr>
              <a:t> susceptibility.</a:t>
            </a:r>
          </a:p>
          <a:p>
            <a:pPr lvl="1"/>
            <a:r>
              <a:rPr lang="en-GB" dirty="0" smtClean="0">
                <a:effectLst/>
                <a:hlinkClick r:id="rId3"/>
              </a:rPr>
              <a:t>Syphilis</a:t>
            </a:r>
            <a:r>
              <a:rPr lang="en-GB" dirty="0" smtClean="0">
                <a:effectLst/>
              </a:rPr>
              <a:t>.</a:t>
            </a:r>
          </a:p>
          <a:p>
            <a:pPr lvl="1"/>
            <a:r>
              <a:rPr lang="en-GB" dirty="0" smtClean="0">
                <a:effectLst/>
              </a:rPr>
              <a:t>Asymptomatic </a:t>
            </a:r>
            <a:r>
              <a:rPr lang="en-GB" dirty="0" err="1" smtClean="0">
                <a:effectLst/>
              </a:rPr>
              <a:t>bacteriuria</a:t>
            </a:r>
            <a:r>
              <a:rPr lang="en-GB" dirty="0"/>
              <a:t> </a:t>
            </a:r>
            <a:r>
              <a:rPr lang="en-GB" dirty="0" smtClean="0"/>
              <a:t>(strep B)</a:t>
            </a:r>
            <a:endParaRPr lang="en-GB" dirty="0" smtClean="0">
              <a:effectLst/>
            </a:endParaRPr>
          </a:p>
          <a:p>
            <a:pPr lvl="1"/>
            <a:r>
              <a:rPr lang="en-GB" dirty="0" smtClean="0">
                <a:effectLst/>
              </a:rPr>
              <a:t>Sickle cell and </a:t>
            </a:r>
            <a:r>
              <a:rPr lang="en-GB" dirty="0" err="1" smtClean="0">
                <a:effectLst/>
              </a:rPr>
              <a:t>thalassaemia</a:t>
            </a:r>
            <a:r>
              <a:rPr lang="en-GB" dirty="0" smtClean="0">
                <a:effectLst/>
              </a:rPr>
              <a:t> screening is offered to all women using the national Family Origin Questionnaire.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45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What are the principles for screening according to the </a:t>
            </a:r>
            <a:r>
              <a:rPr lang="en-US" sz="5400" dirty="0"/>
              <a:t>W</a:t>
            </a:r>
            <a:r>
              <a:rPr lang="en-US" sz="5400" dirty="0" smtClean="0"/>
              <a:t>orld Health </a:t>
            </a:r>
            <a:r>
              <a:rPr lang="en-US" sz="5400" dirty="0" err="1"/>
              <a:t>O</a:t>
            </a:r>
            <a:r>
              <a:rPr lang="en-US" sz="5400" dirty="0" err="1" smtClean="0"/>
              <a:t>rganisation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9969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Principles of screening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condition should be an important health problem.</a:t>
            </a:r>
          </a:p>
          <a:p>
            <a:r>
              <a:rPr lang="en-US" dirty="0"/>
              <a:t>There should be a treatment for the condition.</a:t>
            </a:r>
          </a:p>
          <a:p>
            <a:r>
              <a:rPr lang="en-US" dirty="0"/>
              <a:t>Facilities for diagnosis and treatment should be available.</a:t>
            </a:r>
          </a:p>
          <a:p>
            <a:r>
              <a:rPr lang="en-US" dirty="0"/>
              <a:t>There should be a latent stage of the disease.</a:t>
            </a:r>
          </a:p>
          <a:p>
            <a:r>
              <a:rPr lang="en-US" dirty="0"/>
              <a:t>There should be a test or examination for the condition.</a:t>
            </a:r>
          </a:p>
          <a:p>
            <a:r>
              <a:rPr lang="en-US" dirty="0"/>
              <a:t>The test should be acceptable to the population.</a:t>
            </a:r>
          </a:p>
          <a:p>
            <a:r>
              <a:rPr lang="en-US" dirty="0"/>
              <a:t>The natural history of the disease should be adequately understood.</a:t>
            </a:r>
          </a:p>
          <a:p>
            <a:r>
              <a:rPr lang="en-US" dirty="0"/>
              <a:t>There should be an agreed policy on whom to treat.</a:t>
            </a:r>
          </a:p>
          <a:p>
            <a:r>
              <a:rPr lang="en-US" dirty="0"/>
              <a:t>The total cost of finding a case should be economically balanced in relation to medical expenditure as a whole.</a:t>
            </a:r>
          </a:p>
          <a:p>
            <a:r>
              <a:rPr lang="en-US" dirty="0"/>
              <a:t>Case-finding should be a </a:t>
            </a:r>
            <a:r>
              <a:rPr lang="en-US" dirty="0" smtClean="0"/>
              <a:t>continuous </a:t>
            </a:r>
            <a:r>
              <a:rPr lang="en-US" dirty="0"/>
              <a:t>process, not just a "once and for all"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9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Screening for Downs </a:t>
            </a:r>
            <a:r>
              <a:rPr lang="en-GB" dirty="0" smtClean="0"/>
              <a:t>syndrome (T21)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Favourite exam topic</a:t>
            </a:r>
            <a:r>
              <a:rPr lang="en-GB" dirty="0" smtClean="0"/>
              <a:t>!</a:t>
            </a:r>
          </a:p>
          <a:p>
            <a:r>
              <a:rPr lang="en-GB" dirty="0" smtClean="0"/>
              <a:t>Also screens for Edwards (T18) and </a:t>
            </a:r>
            <a:r>
              <a:rPr lang="en-GB" dirty="0" err="1" smtClean="0"/>
              <a:t>Patau’s</a:t>
            </a:r>
            <a:r>
              <a:rPr lang="en-GB" dirty="0" smtClean="0"/>
              <a:t> (T13) since 2015</a:t>
            </a:r>
          </a:p>
          <a:p>
            <a:r>
              <a:rPr lang="en-GB" dirty="0" smtClean="0"/>
              <a:t>Maternal age main risk factor </a:t>
            </a:r>
            <a:endParaRPr lang="en-GB" dirty="0" smtClean="0"/>
          </a:p>
          <a:p>
            <a:r>
              <a:rPr lang="en-GB" dirty="0" smtClean="0"/>
              <a:t>Combined test at 10 – 14 weeks </a:t>
            </a:r>
          </a:p>
          <a:p>
            <a:r>
              <a:rPr lang="en-GB" dirty="0" smtClean="0"/>
              <a:t>Late presentations can have quadruple test performed at 14 – 20 weeks for Downs Syndrome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32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Combined screening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Offered to every woman regardless of age </a:t>
            </a:r>
          </a:p>
          <a:p>
            <a:r>
              <a:rPr lang="en-US" dirty="0" smtClean="0"/>
              <a:t>Combines serum testing with ultrasound scan of nuchal skin fold</a:t>
            </a:r>
          </a:p>
          <a:p>
            <a:r>
              <a:rPr lang="en-US" dirty="0"/>
              <a:t>S</a:t>
            </a:r>
            <a:r>
              <a:rPr lang="en-US" dirty="0" smtClean="0"/>
              <a:t>erum </a:t>
            </a:r>
            <a:r>
              <a:rPr lang="en-US" dirty="0"/>
              <a:t>screen measures </a:t>
            </a:r>
            <a:r>
              <a:rPr lang="en-US" dirty="0" smtClean="0"/>
              <a:t>beta</a:t>
            </a:r>
            <a:r>
              <a:rPr lang="en-US" dirty="0"/>
              <a:t>-</a:t>
            </a:r>
            <a:r>
              <a:rPr lang="en-US" dirty="0" err="1" smtClean="0"/>
              <a:t>hCG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PAPP</a:t>
            </a:r>
            <a:r>
              <a:rPr lang="en-US" dirty="0"/>
              <a:t>-</a:t>
            </a:r>
            <a:r>
              <a:rPr lang="en-US" dirty="0" smtClean="0"/>
              <a:t>A</a:t>
            </a:r>
          </a:p>
          <a:p>
            <a:r>
              <a:rPr lang="en-US" dirty="0"/>
              <a:t>Fetal nuchal </a:t>
            </a:r>
            <a:r>
              <a:rPr lang="en-US" dirty="0" smtClean="0"/>
              <a:t>translucency </a:t>
            </a:r>
            <a:r>
              <a:rPr lang="en-US" dirty="0"/>
              <a:t>screening uses ultrasound to measure the size of the nuchal pad at the nape of the fetal neck. </a:t>
            </a:r>
            <a:r>
              <a:rPr lang="en-US" dirty="0" smtClean="0"/>
              <a:t>It is performed </a:t>
            </a:r>
            <a:r>
              <a:rPr lang="en-US" dirty="0"/>
              <a:t>between 11 weeks + 2 </a:t>
            </a:r>
            <a:r>
              <a:rPr lang="en-US" dirty="0" smtClean="0"/>
              <a:t>and </a:t>
            </a:r>
            <a:r>
              <a:rPr lang="en-US" dirty="0"/>
              <a:t>14 weeks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Maternal factors are then taken into account before a probability is calculated</a:t>
            </a:r>
          </a:p>
          <a:p>
            <a:r>
              <a:rPr lang="en-US" dirty="0" smtClean="0"/>
              <a:t>In </a:t>
            </a:r>
            <a:r>
              <a:rPr lang="en-US" dirty="0"/>
              <a:t>E</a:t>
            </a:r>
            <a:r>
              <a:rPr lang="en-US" dirty="0" smtClean="0"/>
              <a:t>ngland the national cut off is a probability of 1 in 150, at this risk level women are offered diagnostic testing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1727</Words>
  <Application>Microsoft Macintosh PowerPoint</Application>
  <PresentationFormat>On-screen Show (4:3)</PresentationFormat>
  <Paragraphs>225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Phase 3A Obstetrics 1</vt:lpstr>
      <vt:lpstr>PowerPoint Presentation</vt:lpstr>
      <vt:lpstr>Antenatal Care</vt:lpstr>
      <vt:lpstr>Booking</vt:lpstr>
      <vt:lpstr>Routine screening </vt:lpstr>
      <vt:lpstr>PowerPoint Presentation</vt:lpstr>
      <vt:lpstr>Principles of screening (WHO)</vt:lpstr>
      <vt:lpstr>Screening for Downs syndrome (T21)</vt:lpstr>
      <vt:lpstr>Combined screening test</vt:lpstr>
      <vt:lpstr>PowerPoint Presentation</vt:lpstr>
      <vt:lpstr>PowerPoint Presentation</vt:lpstr>
      <vt:lpstr>Quadruple test</vt:lpstr>
      <vt:lpstr>Diagnostic testing for Downs syndrome </vt:lpstr>
      <vt:lpstr>PowerPoint Presentation</vt:lpstr>
      <vt:lpstr>Complications in pregnancy</vt:lpstr>
      <vt:lpstr>Types of miscarriage </vt:lpstr>
      <vt:lpstr>PowerPoint Presentation</vt:lpstr>
      <vt:lpstr>Managing miscarriage </vt:lpstr>
      <vt:lpstr>Ectopic 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Hypertension in pregnancy</vt:lpstr>
      <vt:lpstr>Pre eclampsia</vt:lpstr>
      <vt:lpstr>Management </vt:lpstr>
      <vt:lpstr>RED FLAGS OF PRE ECLAMPSIA</vt:lpstr>
      <vt:lpstr>Eclampsia</vt:lpstr>
      <vt:lpstr>HELLP</vt:lpstr>
      <vt:lpstr>Haemorrhage in pregnancy </vt:lpstr>
      <vt:lpstr>Placenta Praevia </vt:lpstr>
      <vt:lpstr>PowerPoint Presentation</vt:lpstr>
      <vt:lpstr>PowerPoint Presentation</vt:lpstr>
      <vt:lpstr>PowerPoint Presentation</vt:lpstr>
      <vt:lpstr>PPH</vt:lpstr>
      <vt:lpstr>PowerPoint Presentation</vt:lpstr>
      <vt:lpstr>PowerPoint Presentation</vt:lpstr>
      <vt:lpstr>PowerPoint Presentation</vt:lpstr>
    </vt:vector>
  </TitlesOfParts>
  <Company>The Rotherham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3A obstetrics</dc:title>
  <dc:creator>Administrator</dc:creator>
  <cp:lastModifiedBy>Rosemary O'Donoghue</cp:lastModifiedBy>
  <cp:revision>22</cp:revision>
  <dcterms:created xsi:type="dcterms:W3CDTF">2015-11-05T09:47:43Z</dcterms:created>
  <dcterms:modified xsi:type="dcterms:W3CDTF">2015-11-12T17:44:18Z</dcterms:modified>
</cp:coreProperties>
</file>