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2" r:id="rId4"/>
    <p:sldId id="263" r:id="rId5"/>
    <p:sldId id="264" r:id="rId6"/>
    <p:sldId id="265" r:id="rId7"/>
    <p:sldId id="281" r:id="rId8"/>
    <p:sldId id="282" r:id="rId9"/>
    <p:sldId id="283" r:id="rId10"/>
    <p:sldId id="284" r:id="rId11"/>
    <p:sldId id="317" r:id="rId12"/>
    <p:sldId id="323" r:id="rId13"/>
    <p:sldId id="322" r:id="rId14"/>
    <p:sldId id="319" r:id="rId15"/>
    <p:sldId id="285" r:id="rId16"/>
    <p:sldId id="286" r:id="rId17"/>
    <p:sldId id="290" r:id="rId18"/>
    <p:sldId id="287" r:id="rId19"/>
    <p:sldId id="288" r:id="rId20"/>
    <p:sldId id="289" r:id="rId21"/>
    <p:sldId id="258" r:id="rId22"/>
    <p:sldId id="297" r:id="rId23"/>
    <p:sldId id="299" r:id="rId24"/>
    <p:sldId id="298" r:id="rId25"/>
    <p:sldId id="300" r:id="rId26"/>
    <p:sldId id="291" r:id="rId27"/>
    <p:sldId id="292" r:id="rId28"/>
    <p:sldId id="293" r:id="rId29"/>
    <p:sldId id="294" r:id="rId30"/>
    <p:sldId id="295" r:id="rId31"/>
    <p:sldId id="296" r:id="rId32"/>
    <p:sldId id="320" r:id="rId33"/>
    <p:sldId id="33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F5FB8-4504-44C4-AC6F-390EF85D0799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1A8D-0ED6-44AC-A674-6707E7A95E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9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Cord starts at base of skull, terminates at L1, beyond that cauda equina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F4AE8-0ED2-144E-A71A-F8B89296A1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2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DEX AT LEAST 16 MG AS SOON AS OSSIBLE if </a:t>
            </a:r>
            <a:r>
              <a:rPr lang="en-US" dirty="0" err="1"/>
              <a:t>aralegia</a:t>
            </a:r>
            <a:r>
              <a:rPr lang="en-US" dirty="0"/>
              <a:t> and </a:t>
            </a:r>
            <a:r>
              <a:rPr lang="en-US" dirty="0" err="1"/>
              <a:t>hincter</a:t>
            </a:r>
            <a:r>
              <a:rPr lang="en-US" dirty="0"/>
              <a:t> involvement recovery is uncommon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F4AE8-0ED2-144E-A71A-F8B89296A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going to talk about </a:t>
            </a:r>
            <a:r>
              <a:rPr lang="en-US" dirty="0" err="1"/>
              <a:t>oiates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F4AE8-0ED2-144E-A71A-F8B89296A1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74E5-2773-4ACE-8220-9121D3769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C5F19-200B-4CB1-987B-11E869377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14148-D68F-45DA-BACB-F299CBE0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996D2-EC7F-444C-8CD3-144EB0B1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E9396-873A-46D7-BAEC-4C86F21C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24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3AA9-62E1-42F1-8368-B4D3458D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C27686-3CFB-42C8-BBDB-4E3804710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4936D-D624-4423-88E0-F9FE0C33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9A8F7-ABE5-4325-832D-083CFF23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F10F8-6850-44CF-973F-2C812D9E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7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AE2AC-EB95-4DFE-9BA3-C85EB72BB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2D048-8E80-454A-8DC9-30DB6F8B7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4B358-0FD7-4F87-8830-AE14AD7F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285A5-8611-443E-87C5-8C879D7A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E49C4-B3D3-4BED-B019-E1B69F81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51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0A3B-527E-41E7-BE3E-EAF8D2CB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B342-F1DC-495D-895C-425237C18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6820D-CB0F-437C-A93A-F51AF874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8A844-F224-489F-8A54-C02388CD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E9576-AB2D-4A65-A030-054BB97E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1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CBAD-81BA-437C-9563-22C0BEA8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F4380-D38C-400B-8C41-050E280D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D286-F542-4B08-B728-404E1C42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7E2F3-EDE1-4C72-9018-4AD42AF1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9186B-27F3-405C-BE38-DF2238A3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9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7169-C9E2-4062-990E-9A3EDAEF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99FF-9385-4449-95DD-7019332EB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5DA45-713C-4E83-9EEA-C27BB0FD8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8A2BB8-DFB3-4C24-9C27-18CF271A5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799E5-9D9B-4E5C-AE09-D9B24091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5715B-D5AF-44A8-A538-A916DCD1F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3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B1E9-2FA3-4FD5-A6C8-A567ECFA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E3BB2-9D0D-4830-92B7-A365B617D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6B293-4531-4D48-B961-490F52EB2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8AF8B-28AC-4122-ABB8-D844B4586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73CCF-0B9D-43E6-8B14-412271741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225E5D-8906-4B29-82D6-35066C9DF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88B5E-F39A-4922-BB0F-3CAA1E0B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84D8F-7945-4496-A066-9664F578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09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6702-1A5C-4880-9C30-85E82D82E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74664D-2CFD-4A12-A607-1632F208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FC8FE-9F2D-47B4-A23A-4B48823C8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643B8-F6BB-4A74-9A97-0486DA2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8A37A-D1C3-401D-BB02-31D46DE19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65CD67-A0A6-4FC0-84EE-34FA2891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38F42-F594-4F34-9343-28983C10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13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53A04-7DFC-45FF-BFD5-4EE3A2E3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C6C3F-8CC4-40BF-8020-673762666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9E942-572E-4451-AFE4-868496F0F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0B946-8373-4C3C-8B35-F75FE34BE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2E0CCE-8F25-46B2-98E5-14CA05CE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FE620-A1F8-4765-8C42-8123600F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48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A862-3A46-4C1A-9374-945148EE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4F405-0D91-4503-9BF9-C93DF9A27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0D45A-3461-47A6-9B85-96132B377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E581F-442C-4C06-BE61-4730D6EE1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4BE2F-3660-4B1B-93D7-93865C42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5B07D-9CB1-4C8B-AFB6-F018A2E0E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81499-D52A-4A58-AE10-AB564DA5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3EC9-F25E-4673-A392-B2E6D62E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74B74-C2A3-4931-8CB9-2DABD2DC0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F1C5-D9F7-4381-B70B-673BA0321603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8AA0E-CCDD-419B-A9D8-9D846BD42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74767-4376-4BF1-80CE-F76E50F41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26DDF-A4B6-4EDE-98C4-264A5AEB6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4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PeerTeachingSoc?fbclid=IwAR3TOugbsDkxgZtzNPjpghUytYzPFRes_WGxyEAX7hWC8jdze1bPKjZv4G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639CC-82F7-41DB-8253-8B8CC65BC8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Oncology-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5A08D3-6405-45E4-8E3E-CA08C4931C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Phase 3B PTS 17/10/19</a:t>
            </a:r>
          </a:p>
        </p:txBody>
      </p:sp>
    </p:spTree>
    <p:extLst>
      <p:ext uri="{BB962C8B-B14F-4D97-AF65-F5344CB8AC3E}">
        <p14:creationId xmlns:p14="http://schemas.microsoft.com/office/powerpoint/2010/main" val="13958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66AD-53EB-EF42-B688-59045B2E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7D4B-0F81-6D4E-B971-B047E1D9B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Immediate = Head u</a:t>
            </a:r>
            <a:r>
              <a:rPr lang="en-GB" dirty="0"/>
              <a:t>p, oxygen, corticosteroids</a:t>
            </a:r>
          </a:p>
          <a:p>
            <a:endParaRPr lang="en-GB" dirty="0"/>
          </a:p>
          <a:p>
            <a:r>
              <a:rPr lang="en-GB" dirty="0"/>
              <a:t>Radiotherapy or chemo if </a:t>
            </a:r>
            <a:r>
              <a:rPr lang="en-GB" dirty="0" err="1"/>
              <a:t>chemosensitive</a:t>
            </a:r>
            <a:r>
              <a:rPr lang="en-GB" dirty="0"/>
              <a:t> tumour </a:t>
            </a:r>
            <a:r>
              <a:rPr lang="en-GB" dirty="0" err="1"/>
              <a:t>eg</a:t>
            </a:r>
            <a:r>
              <a:rPr lang="en-GB" dirty="0"/>
              <a:t> SCLC</a:t>
            </a:r>
          </a:p>
          <a:p>
            <a:endParaRPr lang="en-GB" dirty="0"/>
          </a:p>
          <a:p>
            <a:r>
              <a:rPr lang="en-GB" dirty="0"/>
              <a:t>Don’t forget anticoagulation</a:t>
            </a:r>
          </a:p>
          <a:p>
            <a:endParaRPr lang="en-GB" dirty="0"/>
          </a:p>
          <a:p>
            <a:r>
              <a:rPr lang="en-GB" dirty="0"/>
              <a:t>Surgical stenting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73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17EC-281F-AF40-9A9F-6F2D0BFB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</a:t>
            </a:r>
            <a:r>
              <a:rPr lang="en-GB" dirty="0" err="1"/>
              <a:t>percalcaemia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D06E7-D702-214A-9AF4-375BA93CF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Presentation = groans, moans, stones, thrones, bones</a:t>
            </a:r>
          </a:p>
          <a:p>
            <a:r>
              <a:rPr lang="en-GB" dirty="0"/>
              <a:t>Abdo pain, constipation, renal colic, confusion, bone pain, polyuria</a:t>
            </a:r>
          </a:p>
          <a:p>
            <a:endParaRPr lang="en-GB" dirty="0"/>
          </a:p>
          <a:p>
            <a:r>
              <a:rPr lang="en-GB" dirty="0"/>
              <a:t>80% PTH related protein production 20% lytic bone mets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63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Bone profile </a:t>
            </a:r>
            <a:r>
              <a:rPr lang="en-US" dirty="0" err="1"/>
              <a:t>inc</a:t>
            </a:r>
            <a:r>
              <a:rPr lang="en-US" dirty="0"/>
              <a:t> corrected calcium </a:t>
            </a:r>
          </a:p>
          <a:p>
            <a:r>
              <a:rPr lang="en-US" dirty="0"/>
              <a:t>PTH</a:t>
            </a:r>
          </a:p>
          <a:p>
            <a:r>
              <a:rPr lang="en-US" dirty="0"/>
              <a:t>ECG (short </a:t>
            </a:r>
            <a:r>
              <a:rPr lang="en-US" dirty="0" err="1"/>
              <a:t>QTc</a:t>
            </a:r>
            <a:r>
              <a:rPr lang="en-US" dirty="0"/>
              <a:t>)</a:t>
            </a:r>
          </a:p>
          <a:p>
            <a:r>
              <a:rPr lang="en-US" dirty="0"/>
              <a:t>Imaging for bone </a:t>
            </a:r>
            <a:r>
              <a:rPr lang="en-US" dirty="0" err="1"/>
              <a:t>mets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9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EB70-77FC-7C4D-9B1C-27E7B7B2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</a:t>
            </a:r>
            <a:r>
              <a:rPr lang="en-GB" dirty="0" err="1"/>
              <a:t>percalcaemia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EB16-6C24-B745-A581-95C6D36EC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Management: aggressive rehydration 4 - 6 </a:t>
            </a:r>
            <a:r>
              <a:rPr lang="en-US" dirty="0" err="1"/>
              <a:t>litres</a:t>
            </a:r>
            <a:r>
              <a:rPr lang="en-US" dirty="0"/>
              <a:t> over 24 hours</a:t>
            </a:r>
          </a:p>
          <a:p>
            <a:endParaRPr lang="en-US" dirty="0"/>
          </a:p>
          <a:p>
            <a:r>
              <a:rPr lang="en-US" dirty="0"/>
              <a:t>IV bisphosphonates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dirty="0" err="1"/>
              <a:t>pamidronate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3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D2DEF-1EAF-1541-84D6-D8D36A82BC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67ED2-A445-894C-A16B-DB4426629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7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A0B8-599C-BF4E-A273-ED8DBEEA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0769-D943-BB41-9ED5-50DE5917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GB" dirty="0"/>
              <a:t>process of identifying apparently healthy people who may be at increased risk of a disease or condition</a:t>
            </a:r>
            <a:r>
              <a:rPr lang="en-US" dirty="0"/>
              <a:t> 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28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87AFE-0728-CF41-8B23-B955CA8C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Wilson’s criteria for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A79CB-54CB-4141-B0C4-8B878D222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the condition </a:t>
            </a:r>
            <a:endParaRPr lang="en-GB" dirty="0"/>
          </a:p>
          <a:p>
            <a:pPr lvl="1"/>
            <a:r>
              <a:rPr lang="en-GB" dirty="0"/>
              <a:t>should be an important health problem</a:t>
            </a:r>
          </a:p>
          <a:p>
            <a:pPr lvl="1"/>
            <a:r>
              <a:rPr lang="en-GB" dirty="0"/>
              <a:t>the natural history should be understood</a:t>
            </a:r>
          </a:p>
          <a:p>
            <a:pPr lvl="1"/>
            <a:r>
              <a:rPr lang="en-GB" dirty="0"/>
              <a:t>should have a recognisable latent or early asymptomatic but detectable</a:t>
            </a:r>
          </a:p>
          <a:p>
            <a:pPr lvl="1"/>
            <a:endParaRPr lang="en-GB" dirty="0"/>
          </a:p>
          <a:p>
            <a:r>
              <a:rPr lang="en-GB" b="1" dirty="0"/>
              <a:t>The test</a:t>
            </a:r>
          </a:p>
          <a:p>
            <a:pPr lvl="1"/>
            <a:r>
              <a:rPr lang="en-GB" dirty="0"/>
              <a:t>should be acceptable</a:t>
            </a:r>
          </a:p>
          <a:p>
            <a:pPr lvl="1"/>
            <a:r>
              <a:rPr lang="en-GB" dirty="0"/>
              <a:t>Cost effective</a:t>
            </a:r>
          </a:p>
          <a:p>
            <a:pPr lvl="1"/>
            <a:r>
              <a:rPr lang="en-GB" dirty="0"/>
              <a:t>accurate, reliable, sensitive and specific</a:t>
            </a:r>
          </a:p>
          <a:p>
            <a:pPr lvl="1"/>
            <a:endParaRPr lang="en-GB" dirty="0"/>
          </a:p>
          <a:p>
            <a:r>
              <a:rPr lang="en-GB" b="1" dirty="0"/>
              <a:t>The treatment</a:t>
            </a:r>
          </a:p>
          <a:p>
            <a:pPr lvl="1"/>
            <a:r>
              <a:rPr lang="en-GB" dirty="0"/>
              <a:t>should be an accepted treatment recognised for the disease</a:t>
            </a:r>
          </a:p>
          <a:p>
            <a:pPr lvl="1"/>
            <a:r>
              <a:rPr lang="en-GB" dirty="0"/>
              <a:t>more effective if started early</a:t>
            </a:r>
          </a:p>
          <a:p>
            <a:pPr lvl="1"/>
            <a:r>
              <a:rPr lang="en-GB" dirty="0"/>
              <a:t>policy on who should be treated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5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E9A0-E921-1843-897C-C0FA8D2D8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Cancer Screening </a:t>
            </a:r>
            <a:r>
              <a:rPr lang="en-GB" dirty="0"/>
              <a:t>programmes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459A-48C1-B94E-83FC-E5A2CF9A8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Breast </a:t>
            </a:r>
            <a:endParaRPr lang="en-GB" dirty="0"/>
          </a:p>
          <a:p>
            <a:pPr lvl="1"/>
            <a:r>
              <a:rPr lang="en-US" dirty="0"/>
              <a:t>mammography </a:t>
            </a:r>
            <a:endParaRPr lang="en-GB" dirty="0"/>
          </a:p>
          <a:p>
            <a:pPr lvl="1"/>
            <a:r>
              <a:rPr lang="en-US" dirty="0"/>
              <a:t>age fifty to seventy every three years</a:t>
            </a:r>
            <a:endParaRPr lang="en-GB" dirty="0"/>
          </a:p>
          <a:p>
            <a:pPr lvl="1"/>
            <a:r>
              <a:rPr lang="en-GB" dirty="0"/>
              <a:t>Aims to identify calcified DCIS</a:t>
            </a:r>
          </a:p>
          <a:p>
            <a:pPr lvl="1"/>
            <a:r>
              <a:rPr lang="en-GB" dirty="0"/>
              <a:t>If positive send for triple assessment </a:t>
            </a:r>
            <a:r>
              <a:rPr lang="en-GB" dirty="0" err="1"/>
              <a:t>inc</a:t>
            </a:r>
            <a:r>
              <a:rPr lang="en-GB" dirty="0"/>
              <a:t> radiologically guided biopsy</a:t>
            </a:r>
          </a:p>
          <a:p>
            <a:r>
              <a:rPr lang="en-GB" dirty="0"/>
              <a:t>Colon </a:t>
            </a:r>
          </a:p>
          <a:p>
            <a:pPr lvl="1"/>
            <a:r>
              <a:rPr lang="en-GB" dirty="0"/>
              <a:t>faecal occult blood now called faecal immunochemical test (still checking for blood)</a:t>
            </a:r>
          </a:p>
          <a:p>
            <a:pPr lvl="1"/>
            <a:r>
              <a:rPr lang="en-GB" dirty="0"/>
              <a:t> age fifty to 74 every 2 years</a:t>
            </a:r>
          </a:p>
          <a:p>
            <a:pPr lvl="1"/>
            <a:r>
              <a:rPr lang="en-GB" dirty="0"/>
              <a:t>If positive send for colonoscopy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8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2161-F281-134A-A067-93A3D793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Cancer Screening </a:t>
            </a:r>
            <a:r>
              <a:rPr lang="en-GB" dirty="0"/>
              <a:t>programmes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0BF5A-33FA-B54F-9299-DECADD81A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Cervical</a:t>
            </a:r>
            <a:endParaRPr lang="en-GB" dirty="0"/>
          </a:p>
          <a:p>
            <a:pPr lvl="1"/>
            <a:r>
              <a:rPr lang="en-US" dirty="0"/>
              <a:t>3yrly age 25-49, 5 </a:t>
            </a:r>
            <a:r>
              <a:rPr lang="en-US" dirty="0" err="1"/>
              <a:t>yrly</a:t>
            </a:r>
            <a:r>
              <a:rPr lang="en-US" dirty="0"/>
              <a:t> 50-65, over 65 if they have recent abnormal cytology or they request screening and have not been screened since age fifty</a:t>
            </a:r>
            <a:endParaRPr lang="en-GB" dirty="0"/>
          </a:p>
          <a:p>
            <a:pPr lvl="1"/>
            <a:r>
              <a:rPr lang="en-US" dirty="0"/>
              <a:t>The results are called </a:t>
            </a:r>
            <a:r>
              <a:rPr lang="en-US" b="1" dirty="0"/>
              <a:t>cytology</a:t>
            </a:r>
            <a:endParaRPr lang="en-GB" dirty="0"/>
          </a:p>
          <a:p>
            <a:pPr lvl="1"/>
            <a:r>
              <a:rPr lang="en-US" dirty="0"/>
              <a:t>Cytology can be inadequate OR normal OR abnormal</a:t>
            </a:r>
            <a:endParaRPr lang="en-GB" dirty="0"/>
          </a:p>
          <a:p>
            <a:pPr lvl="1"/>
            <a:r>
              <a:rPr lang="en-US" dirty="0"/>
              <a:t>Abnormal results can be borderline, low grade </a:t>
            </a:r>
            <a:r>
              <a:rPr lang="en-US" b="1" dirty="0"/>
              <a:t>dyskaryosis</a:t>
            </a:r>
            <a:r>
              <a:rPr lang="en-US" dirty="0"/>
              <a:t>, high grade </a:t>
            </a:r>
            <a:r>
              <a:rPr lang="en-US" dirty="0" err="1"/>
              <a:t>dyskariosis</a:t>
            </a:r>
            <a:r>
              <a:rPr lang="en-US" dirty="0"/>
              <a:t> which can be moderate or severe, invasive glandular carcinoma or invasive squamous carcinoma</a:t>
            </a:r>
          </a:p>
        </p:txBody>
      </p:sp>
    </p:spTree>
    <p:extLst>
      <p:ext uri="{BB962C8B-B14F-4D97-AF65-F5344CB8AC3E}">
        <p14:creationId xmlns:p14="http://schemas.microsoft.com/office/powerpoint/2010/main" val="152785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F0F8-2FDF-994B-B389-53C67B58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Cancer Screening </a:t>
            </a:r>
            <a:r>
              <a:rPr lang="en-GB" dirty="0"/>
              <a:t>programmes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6071-C2CD-F041-ACD5-4282E45C3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Cervical</a:t>
            </a:r>
            <a:endParaRPr lang="en-GB" dirty="0"/>
          </a:p>
          <a:p>
            <a:pPr lvl="1"/>
            <a:r>
              <a:rPr lang="en-US" dirty="0"/>
              <a:t>Low grade, moderate high grade and severe high grade </a:t>
            </a:r>
            <a:r>
              <a:rPr lang="en-US" dirty="0" err="1"/>
              <a:t>dyskariosis</a:t>
            </a:r>
            <a:r>
              <a:rPr lang="en-US" dirty="0"/>
              <a:t> roughly ma</a:t>
            </a:r>
            <a:r>
              <a:rPr lang="en-GB" dirty="0"/>
              <a:t>p to CIN 1, 2 and 3 respectively</a:t>
            </a:r>
          </a:p>
          <a:p>
            <a:pPr lvl="1"/>
            <a:r>
              <a:rPr lang="en-US" dirty="0"/>
              <a:t>CIN 1, 2 and 3 means abnormal cells occupying the basal third, 2 thirds and entire basal e</a:t>
            </a:r>
            <a:r>
              <a:rPr lang="en-GB" dirty="0" err="1"/>
              <a:t>pithelium</a:t>
            </a:r>
            <a:r>
              <a:rPr lang="en-GB" dirty="0"/>
              <a:t> respectively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55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3C3C4-CCCA-5E4D-AEB6-19F3FEAA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GB" dirty="0"/>
              <a:t>pinal cord compression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8BBF6-33C8-5245-84A5-DBF0461F9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533CD-1E41-2F4F-AEF8-16453017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196752"/>
            <a:ext cx="4536504" cy="52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96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392D-3C5C-8D4B-A330-79C1D435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Cancer Screening </a:t>
            </a:r>
            <a:r>
              <a:rPr lang="en-GB" dirty="0"/>
              <a:t>programmes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74A1F-6694-8845-8016-03859C2C7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Cervical</a:t>
            </a:r>
            <a:endParaRPr lang="en-GB" dirty="0"/>
          </a:p>
          <a:p>
            <a:pPr lvl="1"/>
            <a:r>
              <a:rPr lang="en-US" dirty="0"/>
              <a:t>Low grade dyskaryosis or worse get sent for col</a:t>
            </a:r>
            <a:r>
              <a:rPr lang="en-GB" dirty="0" err="1"/>
              <a:t>poscopy</a:t>
            </a:r>
            <a:r>
              <a:rPr lang="en-GB" dirty="0"/>
              <a:t>, high grade or worse goes as 2WW</a:t>
            </a:r>
          </a:p>
          <a:p>
            <a:pPr lvl="1"/>
            <a:r>
              <a:rPr lang="en-GB" dirty="0"/>
              <a:t>Borderline </a:t>
            </a:r>
            <a:r>
              <a:rPr lang="en-GB" dirty="0" err="1"/>
              <a:t>dyskarosis</a:t>
            </a:r>
            <a:r>
              <a:rPr lang="en-GB" dirty="0"/>
              <a:t> gets HPV tested and sent for colposcopy if positive</a:t>
            </a:r>
          </a:p>
          <a:p>
            <a:pPr lvl="1"/>
            <a:r>
              <a:rPr lang="en-GB" dirty="0"/>
              <a:t>If abnormal cells are confirmed at colposcopy then either a LLETZ or cone biopsy is performed</a:t>
            </a:r>
          </a:p>
        </p:txBody>
      </p:sp>
    </p:spTree>
    <p:extLst>
      <p:ext uri="{BB962C8B-B14F-4D97-AF65-F5344CB8AC3E}">
        <p14:creationId xmlns:p14="http://schemas.microsoft.com/office/powerpoint/2010/main" val="3029828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Palliative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Pain</a:t>
            </a:r>
          </a:p>
          <a:p>
            <a:r>
              <a:rPr lang="en-GB" dirty="0"/>
              <a:t>Nausea</a:t>
            </a:r>
          </a:p>
          <a:p>
            <a:r>
              <a:rPr lang="en-GB" dirty="0"/>
              <a:t>Anxiety</a:t>
            </a:r>
          </a:p>
          <a:p>
            <a:r>
              <a:rPr lang="en-GB" dirty="0"/>
              <a:t>Breathlessness</a:t>
            </a:r>
          </a:p>
          <a:p>
            <a:r>
              <a:rPr lang="en-GB" dirty="0"/>
              <a:t>Secretions</a:t>
            </a:r>
          </a:p>
          <a:p>
            <a:endParaRPr lang="en-GB" dirty="0"/>
          </a:p>
          <a:p>
            <a:r>
              <a:rPr lang="en-GB" dirty="0"/>
              <a:t>Constipation</a:t>
            </a:r>
          </a:p>
        </p:txBody>
      </p:sp>
    </p:spTree>
    <p:extLst>
      <p:ext uri="{BB962C8B-B14F-4D97-AF65-F5344CB8AC3E}">
        <p14:creationId xmlns:p14="http://schemas.microsoft.com/office/powerpoint/2010/main" val="2713019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34152-6519-9940-91BC-D3EF41B8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Pain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4F813-0B48-DA49-A62E-2EDDE8C4F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 dose </a:t>
            </a:r>
          </a:p>
          <a:p>
            <a:r>
              <a:rPr lang="en-GB" dirty="0"/>
              <a:t>1 tenth to 1 sixth of that dose for breakthrough</a:t>
            </a:r>
          </a:p>
          <a:p>
            <a:endParaRPr lang="en-GB" dirty="0"/>
          </a:p>
          <a:p>
            <a:r>
              <a:rPr lang="en-GB" dirty="0"/>
              <a:t>Titrate by converting all the opiates they are having over 24 hours into oral morphine equivalents, summing and converting back to desired opiate</a:t>
            </a:r>
          </a:p>
          <a:p>
            <a:r>
              <a:rPr lang="en-US" dirty="0" err="1"/>
              <a:t>Subcut</a:t>
            </a:r>
            <a:r>
              <a:rPr lang="en-US" dirty="0"/>
              <a:t> or IV o</a:t>
            </a:r>
            <a:r>
              <a:rPr lang="en-GB" dirty="0" err="1"/>
              <a:t>piates</a:t>
            </a:r>
            <a:r>
              <a:rPr lang="en-GB" dirty="0"/>
              <a:t> = double the oral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3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2CA8-41A8-6A43-8ADB-F67E9517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GB" dirty="0" err="1"/>
              <a:t>piates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1942E-B6C4-3946-AF48-DD6B83819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Mor</a:t>
            </a:r>
            <a:r>
              <a:rPr lang="en-GB" dirty="0" err="1"/>
              <a:t>phine</a:t>
            </a:r>
            <a:endParaRPr lang="en-GB" dirty="0"/>
          </a:p>
          <a:p>
            <a:r>
              <a:rPr lang="en-GB" dirty="0" err="1"/>
              <a:t>Diamorphine</a:t>
            </a:r>
            <a:endParaRPr lang="en-GB" dirty="0"/>
          </a:p>
          <a:p>
            <a:r>
              <a:rPr lang="en-US" dirty="0"/>
              <a:t>Oxycodone = </a:t>
            </a:r>
            <a:r>
              <a:rPr lang="en-US" dirty="0" err="1"/>
              <a:t>oxynorm</a:t>
            </a:r>
            <a:r>
              <a:rPr lang="en-US" dirty="0"/>
              <a:t> oxycontin</a:t>
            </a:r>
            <a:endParaRPr lang="en-GB" dirty="0"/>
          </a:p>
          <a:p>
            <a:r>
              <a:rPr lang="en-US" dirty="0"/>
              <a:t>Fentanyl = strong</a:t>
            </a:r>
            <a:endParaRPr lang="en-GB" dirty="0"/>
          </a:p>
          <a:p>
            <a:r>
              <a:rPr lang="en-US" dirty="0"/>
              <a:t>Bu</a:t>
            </a:r>
            <a:r>
              <a:rPr lang="en-GB" dirty="0" err="1"/>
              <a:t>prenorphine</a:t>
            </a:r>
            <a:r>
              <a:rPr lang="en-GB" dirty="0"/>
              <a:t> = partial agonist antagonist</a:t>
            </a:r>
          </a:p>
        </p:txBody>
      </p:sp>
    </p:spTree>
    <p:extLst>
      <p:ext uri="{BB962C8B-B14F-4D97-AF65-F5344CB8AC3E}">
        <p14:creationId xmlns:p14="http://schemas.microsoft.com/office/powerpoint/2010/main" val="356120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E0E45-4DB2-F649-B298-8F64AEB1B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63E78-FED1-8441-8A0A-9E2F05E83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twenty mg oxycontin BD</a:t>
            </a:r>
            <a:endParaRPr lang="en-GB" dirty="0"/>
          </a:p>
          <a:p>
            <a:r>
              <a:rPr lang="en-US" dirty="0"/>
              <a:t>4 x ten mg </a:t>
            </a:r>
            <a:r>
              <a:rPr lang="en-US" dirty="0" err="1"/>
              <a:t>oromor</a:t>
            </a:r>
            <a:r>
              <a:rPr lang="en-GB" dirty="0" err="1"/>
              <a:t>ph</a:t>
            </a:r>
            <a:endParaRPr lang="en-GB" dirty="0"/>
          </a:p>
          <a:p>
            <a:r>
              <a:rPr lang="en-GB" dirty="0"/>
              <a:t>Convert her to a syringe driver (BG and breakthrough using the following conversion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A048406-1668-D441-8BEF-F32B15B0BC4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51820" y="4343400"/>
          <a:ext cx="6288360" cy="1828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44180">
                  <a:extLst>
                    <a:ext uri="{9D8B030D-6E8A-4147-A177-3AD203B41FA5}">
                      <a16:colId xmlns:a16="http://schemas.microsoft.com/office/drawing/2014/main" val="2987791612"/>
                    </a:ext>
                  </a:extLst>
                </a:gridCol>
                <a:gridCol w="3144180">
                  <a:extLst>
                    <a:ext uri="{9D8B030D-6E8A-4147-A177-3AD203B41FA5}">
                      <a16:colId xmlns:a16="http://schemas.microsoft.com/office/drawing/2014/main" val="3357411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Oral </a:t>
                      </a:r>
                      <a:r>
                        <a:rPr lang="en-US" sz="2400" dirty="0" err="1"/>
                        <a:t>mor</a:t>
                      </a:r>
                      <a:r>
                        <a:rPr lang="en-GB" sz="2400" dirty="0" err="1"/>
                        <a:t>phine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r>
                        <a:rPr lang="en-GB" sz="2400" dirty="0"/>
                        <a:t>0mg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08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Subcut</a:t>
                      </a:r>
                      <a:r>
                        <a:rPr lang="en-US" sz="2400" dirty="0"/>
                        <a:t> or IV </a:t>
                      </a:r>
                      <a:r>
                        <a:rPr lang="en-US" sz="2400" dirty="0" err="1"/>
                        <a:t>mor</a:t>
                      </a:r>
                      <a:r>
                        <a:rPr lang="en-GB" sz="2400" dirty="0" err="1"/>
                        <a:t>phine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1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Oral oxycodone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14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Subcut</a:t>
                      </a:r>
                      <a:r>
                        <a:rPr lang="en-US" sz="2400" dirty="0"/>
                        <a:t> or IV oxycodone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2.5mg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99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537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3A5B-FB82-4343-8335-26BCEFE9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9000-F410-1943-9DF7-787A59E75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Twenty mg oxycontin bd = forty mg oxycodone = eighty mg oral </a:t>
            </a:r>
            <a:r>
              <a:rPr lang="en-US" dirty="0" err="1"/>
              <a:t>mor</a:t>
            </a:r>
            <a:r>
              <a:rPr lang="en-GB" dirty="0" err="1"/>
              <a:t>phine</a:t>
            </a:r>
            <a:r>
              <a:rPr lang="en-GB" dirty="0"/>
              <a:t> </a:t>
            </a:r>
          </a:p>
          <a:p>
            <a:r>
              <a:rPr lang="en-US" dirty="0"/>
              <a:t>4 x ten mg </a:t>
            </a:r>
            <a:r>
              <a:rPr lang="en-US" dirty="0" err="1"/>
              <a:t>oromor</a:t>
            </a:r>
            <a:r>
              <a:rPr lang="en-GB" dirty="0" err="1"/>
              <a:t>ph</a:t>
            </a:r>
            <a:r>
              <a:rPr lang="en-GB" dirty="0"/>
              <a:t> = forty mg oral morphine</a:t>
            </a:r>
          </a:p>
          <a:p>
            <a:r>
              <a:rPr lang="en-GB" dirty="0"/>
              <a:t>120mg oral morphine over 24 hours</a:t>
            </a:r>
          </a:p>
          <a:p>
            <a:r>
              <a:rPr lang="en-GB" dirty="0"/>
              <a:t>60mg morphine continuous 24 hour </a:t>
            </a:r>
            <a:r>
              <a:rPr lang="en-GB" dirty="0" err="1"/>
              <a:t>subcut</a:t>
            </a:r>
            <a:r>
              <a:rPr lang="en-GB" dirty="0"/>
              <a:t> infusion</a:t>
            </a:r>
          </a:p>
          <a:p>
            <a:r>
              <a:rPr lang="en-GB" dirty="0"/>
              <a:t>6 to 10mg </a:t>
            </a:r>
            <a:r>
              <a:rPr lang="en-GB" dirty="0" err="1"/>
              <a:t>subcut</a:t>
            </a:r>
            <a:r>
              <a:rPr lang="en-GB" dirty="0"/>
              <a:t> morphine for breakthrough (</a:t>
            </a:r>
            <a:r>
              <a:rPr lang="en-GB" dirty="0" err="1"/>
              <a:t>eg</a:t>
            </a:r>
            <a:r>
              <a:rPr lang="en-GB" dirty="0"/>
              <a:t> 7.5mg)</a:t>
            </a:r>
          </a:p>
        </p:txBody>
      </p:sp>
    </p:spTree>
    <p:extLst>
      <p:ext uri="{BB962C8B-B14F-4D97-AF65-F5344CB8AC3E}">
        <p14:creationId xmlns:p14="http://schemas.microsoft.com/office/powerpoint/2010/main" val="1548566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6D51-16EB-0A4D-8A12-CFD25ECC6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3EDA-3E73-E640-80AC-21C9E9F90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 </a:t>
            </a:r>
            <a:r>
              <a:rPr lang="en-GB" dirty="0"/>
              <a:t>pharmacological = control odours, minimise site and smell of food, acupressure wrist bands, ginger, small meals</a:t>
            </a:r>
          </a:p>
        </p:txBody>
      </p:sp>
    </p:spTree>
    <p:extLst>
      <p:ext uri="{BB962C8B-B14F-4D97-AF65-F5344CB8AC3E}">
        <p14:creationId xmlns:p14="http://schemas.microsoft.com/office/powerpoint/2010/main" val="455021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7135B-E2F9-E049-8E50-893A9FFA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Nausea (what we don’t use in </a:t>
            </a:r>
            <a:r>
              <a:rPr lang="en-GB" dirty="0"/>
              <a:t>palliative care)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70F26-3D5E-3742-BFAC-5289DBFE6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Cyclizine</a:t>
            </a:r>
            <a:r>
              <a:rPr lang="en-US" dirty="0"/>
              <a:t> = H1 antagonist. Also has antimuscarinic effects (</a:t>
            </a:r>
            <a:r>
              <a:rPr lang="en-US" dirty="0" err="1"/>
              <a:t>inc</a:t>
            </a:r>
            <a:r>
              <a:rPr lang="en-US" dirty="0"/>
              <a:t> dry mouth and </a:t>
            </a:r>
            <a:r>
              <a:rPr lang="en-US" dirty="0" err="1"/>
              <a:t>consti</a:t>
            </a:r>
            <a:r>
              <a:rPr lang="en-GB" dirty="0" err="1"/>
              <a:t>pation</a:t>
            </a:r>
            <a:r>
              <a:rPr lang="en-GB" dirty="0"/>
              <a:t>( and can cause a “high” and hallucinations when combined with morphine.</a:t>
            </a:r>
          </a:p>
          <a:p>
            <a:r>
              <a:rPr lang="en-GB" dirty="0"/>
              <a:t>Ondansetron = 5HT3 antagonist. Used often alongside chemo but less so in palliation because it is constipating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445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F7CE-FC6B-594E-BA08-E5017345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Nausea (what we do use)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E222C-BC82-FC49-AECE-12E919CEB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Halo</a:t>
            </a:r>
            <a:r>
              <a:rPr lang="en-GB" dirty="0" err="1"/>
              <a:t>peridol</a:t>
            </a:r>
            <a:r>
              <a:rPr lang="en-GB" dirty="0"/>
              <a:t> = acts on D2 receptors in chemoreceptor trigger zone, use for chemical induced nausea and if predominant problem is nausea (as opposed to vomiting</a:t>
            </a:r>
          </a:p>
          <a:p>
            <a:r>
              <a:rPr lang="en-US" dirty="0" err="1"/>
              <a:t>Metoclo</a:t>
            </a:r>
            <a:r>
              <a:rPr lang="en-GB" dirty="0" err="1"/>
              <a:t>pramide</a:t>
            </a:r>
            <a:r>
              <a:rPr lang="en-GB" dirty="0"/>
              <a:t> = acts on D2 receptors. Prokinetic. Use for mechanical, ileus, gastric outlet emptying induced nausea and if predominant problem is vomiting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76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FCFE-D8E5-3545-A880-EDCE723E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534E4-7D0E-7A4B-B414-721FDDFF1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GB" dirty="0"/>
              <a:t>pharmacological = manage unpleasant physical symptoms, address psychosocial and spiritual needs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Benzodiazepines (GABA agonist = generally midazolam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2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7EE91-CAAA-1D4D-AC37-A083AAC1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GB" dirty="0"/>
              <a:t>pinal cord compression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9F01-16BF-4A49-8D6F-FA3B8ABE0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Causes</a:t>
            </a:r>
            <a:endParaRPr lang="en-GB" dirty="0"/>
          </a:p>
          <a:p>
            <a:r>
              <a:rPr lang="en-US" b="1" dirty="0"/>
              <a:t>Malignancy</a:t>
            </a:r>
            <a:r>
              <a:rPr lang="en-US" dirty="0"/>
              <a:t>! Mostly secondary</a:t>
            </a:r>
            <a:endParaRPr lang="en-GB" dirty="0"/>
          </a:p>
          <a:p>
            <a:endParaRPr lang="en-GB" dirty="0"/>
          </a:p>
          <a:p>
            <a:r>
              <a:rPr lang="en-US" dirty="0"/>
              <a:t>Also trauma, disc </a:t>
            </a:r>
            <a:r>
              <a:rPr lang="en-GB" dirty="0"/>
              <a:t>p</a:t>
            </a:r>
            <a:r>
              <a:rPr lang="en-US" dirty="0"/>
              <a:t>rolase, rheumatoid arthritis, s</a:t>
            </a:r>
            <a:r>
              <a:rPr lang="en-GB" dirty="0"/>
              <a:t>p</a:t>
            </a:r>
            <a:r>
              <a:rPr lang="en-US" dirty="0" err="1"/>
              <a:t>inal</a:t>
            </a:r>
            <a:r>
              <a:rPr lang="en-US" dirty="0"/>
              <a:t> infection, epidural or subdural </a:t>
            </a:r>
            <a:r>
              <a:rPr lang="en-US" dirty="0" err="1"/>
              <a:t>haematoma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94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2DD2-5F1F-3542-888B-54925A52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Breathlessness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9272-1982-6549-8C07-E7AEEBCDC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GB" dirty="0"/>
              <a:t>pharmacological = open window, fan, breathing exercises</a:t>
            </a:r>
          </a:p>
          <a:p>
            <a:endParaRPr lang="en-GB" dirty="0"/>
          </a:p>
          <a:p>
            <a:r>
              <a:rPr lang="en-US" dirty="0" err="1"/>
              <a:t>Mor</a:t>
            </a:r>
            <a:r>
              <a:rPr lang="en-GB" dirty="0" err="1"/>
              <a:t>phine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93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C88C2-E159-4D4A-A582-94B5BFED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Secretions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FA7D4-1D6D-7C4F-9BE5-861BBF4FB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Hyoscine </a:t>
            </a:r>
            <a:r>
              <a:rPr lang="en-US" dirty="0" err="1"/>
              <a:t>butylbromide</a:t>
            </a:r>
            <a:r>
              <a:rPr lang="en-US" dirty="0"/>
              <a:t> (</a:t>
            </a:r>
            <a:r>
              <a:rPr lang="en-US" dirty="0" err="1"/>
              <a:t>anticholingergic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6249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2BC0D5-C399-4F4C-A869-E22C4920D8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94786F0-03CF-BC4D-8780-35FEE196C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7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393FB-6F9E-AB4C-9FE3-5F9E541D8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Please feed back!</a:t>
            </a:r>
            <a:br>
              <a:rPr lang="en-GB" dirty="0"/>
            </a:br>
            <a:r>
              <a:rPr lang="en-GB" sz="3100" dirty="0">
                <a:hlinkClick r:id="rId2"/>
              </a:rPr>
              <a:t>https://www.surveymonkey.com/r/PeerTeachingSoc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8C0846-9A24-2C47-9CFB-FED018369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Thanks, come along on the 5</a:t>
            </a:r>
            <a:r>
              <a:rPr lang="en-US" baseline="30000" dirty="0"/>
              <a:t>th</a:t>
            </a:r>
            <a:r>
              <a:rPr lang="en-US" dirty="0"/>
              <a:t> and GOOD LUCK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1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9396-63CE-494B-BC08-AAD9809F6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B117-5004-5B4A-9E30-7A1D000CC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Radicular </a:t>
            </a:r>
            <a:r>
              <a:rPr lang="en-GB" dirty="0"/>
              <a:t>pain</a:t>
            </a:r>
          </a:p>
          <a:p>
            <a:r>
              <a:rPr lang="en-US" dirty="0"/>
              <a:t>Limb weakness below the level of com</a:t>
            </a:r>
            <a:r>
              <a:rPr lang="en-GB" dirty="0"/>
              <a:t>p</a:t>
            </a:r>
            <a:r>
              <a:rPr lang="en-US" dirty="0" err="1"/>
              <a:t>ression</a:t>
            </a:r>
            <a:endParaRPr lang="en-GB" dirty="0"/>
          </a:p>
          <a:p>
            <a:r>
              <a:rPr lang="en-US" dirty="0"/>
              <a:t>Difficulty walking</a:t>
            </a:r>
            <a:endParaRPr lang="en-GB" dirty="0"/>
          </a:p>
          <a:p>
            <a:r>
              <a:rPr lang="en-US" dirty="0"/>
              <a:t>Sensory level</a:t>
            </a:r>
            <a:endParaRPr lang="en-GB" dirty="0"/>
          </a:p>
          <a:p>
            <a:r>
              <a:rPr lang="en-US" dirty="0"/>
              <a:t>Bowel or bladder dysfunction</a:t>
            </a:r>
            <a:endParaRPr lang="en-GB" dirty="0"/>
          </a:p>
          <a:p>
            <a:r>
              <a:rPr lang="en-US" dirty="0"/>
              <a:t>Lower motor </a:t>
            </a:r>
            <a:r>
              <a:rPr lang="en-US" dirty="0" err="1"/>
              <a:t>neurone</a:t>
            </a:r>
            <a:r>
              <a:rPr lang="en-US" dirty="0"/>
              <a:t> signs at the level and u</a:t>
            </a:r>
            <a:r>
              <a:rPr lang="en-GB" dirty="0"/>
              <a:t>pp</a:t>
            </a:r>
            <a:r>
              <a:rPr lang="en-US" dirty="0" err="1"/>
              <a:t>er</a:t>
            </a:r>
            <a:r>
              <a:rPr lang="en-US" dirty="0"/>
              <a:t> motor neuron signs below the level</a:t>
            </a:r>
          </a:p>
        </p:txBody>
      </p:sp>
    </p:spTree>
    <p:extLst>
      <p:ext uri="{BB962C8B-B14F-4D97-AF65-F5344CB8AC3E}">
        <p14:creationId xmlns:p14="http://schemas.microsoft.com/office/powerpoint/2010/main" val="117743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24634-0D88-4149-88ED-F76CB7D62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19D44-2AED-BB43-B8AA-7C9BC7DCF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MRI whole s</a:t>
            </a:r>
            <a:r>
              <a:rPr lang="en-GB" b="1" u="sng" dirty="0"/>
              <a:t>pine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8762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E01A-BCD5-6E42-86BD-5686D8249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8CB5-22E6-7546-8D07-1C4A604D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Immediate = Analgesia</a:t>
            </a:r>
            <a:r>
              <a:rPr lang="en-GB" dirty="0"/>
              <a:t> + </a:t>
            </a:r>
            <a:r>
              <a:rPr lang="en-US" b="1" dirty="0"/>
              <a:t>High dose corticosteroids</a:t>
            </a:r>
            <a:endParaRPr lang="en-GB" dirty="0"/>
          </a:p>
          <a:p>
            <a:r>
              <a:rPr lang="en-US" dirty="0"/>
              <a:t>Definitive </a:t>
            </a:r>
            <a:endParaRPr lang="en-GB" dirty="0"/>
          </a:p>
          <a:p>
            <a:pPr lvl="1"/>
            <a:r>
              <a:rPr lang="en-US" dirty="0"/>
              <a:t>urgent surgical decom</a:t>
            </a:r>
            <a:r>
              <a:rPr lang="en-GB" dirty="0"/>
              <a:t>pression </a:t>
            </a:r>
          </a:p>
          <a:p>
            <a:pPr lvl="1"/>
            <a:r>
              <a:rPr lang="en-GB" dirty="0"/>
              <a:t>radiotherapy </a:t>
            </a:r>
          </a:p>
          <a:p>
            <a:pPr lvl="1"/>
            <a:r>
              <a:rPr lang="en-GB" dirty="0"/>
              <a:t>chemotherapy (</a:t>
            </a:r>
            <a:r>
              <a:rPr lang="en-GB" dirty="0" err="1"/>
              <a:t>chemosensitive</a:t>
            </a:r>
            <a:r>
              <a:rPr lang="en-GB" dirty="0"/>
              <a:t>)</a:t>
            </a:r>
          </a:p>
          <a:p>
            <a:pPr lvl="1"/>
            <a:r>
              <a:rPr lang="en-US" dirty="0"/>
              <a:t>Hormone de</a:t>
            </a:r>
            <a:r>
              <a:rPr lang="en-GB" dirty="0"/>
              <a:t>p</a:t>
            </a:r>
            <a:r>
              <a:rPr lang="en-US" dirty="0" err="1"/>
              <a:t>rivation</a:t>
            </a:r>
            <a:r>
              <a:rPr lang="en-US" dirty="0"/>
              <a:t> (prostate)</a:t>
            </a:r>
            <a:endParaRPr lang="en-GB" dirty="0"/>
          </a:p>
          <a:p>
            <a:r>
              <a:rPr lang="en-GB" dirty="0"/>
              <a:t>Also important</a:t>
            </a:r>
          </a:p>
          <a:p>
            <a:pPr lvl="1"/>
            <a:r>
              <a:rPr lang="en-GB" dirty="0"/>
              <a:t>VTE prophylaxis</a:t>
            </a:r>
          </a:p>
          <a:p>
            <a:pPr lvl="1"/>
            <a:r>
              <a:rPr lang="en-GB" dirty="0"/>
              <a:t>Pressure sore prevention </a:t>
            </a:r>
          </a:p>
          <a:p>
            <a:pPr lvl="1"/>
            <a:r>
              <a:rPr lang="en-GB" dirty="0"/>
              <a:t>Bisphosphonate for painful bone mets </a:t>
            </a:r>
          </a:p>
          <a:p>
            <a:pPr lvl="1"/>
            <a:r>
              <a:rPr lang="en-GB" dirty="0"/>
              <a:t>Looking after bowel and bladder </a:t>
            </a:r>
          </a:p>
          <a:p>
            <a:pPr lvl="1"/>
            <a:r>
              <a:rPr lang="en-GB" dirty="0"/>
              <a:t>Rehabilitation</a:t>
            </a:r>
          </a:p>
        </p:txBody>
      </p:sp>
    </p:spTree>
    <p:extLst>
      <p:ext uri="{BB962C8B-B14F-4D97-AF65-F5344CB8AC3E}">
        <p14:creationId xmlns:p14="http://schemas.microsoft.com/office/powerpoint/2010/main" val="3788716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F8F6-3079-DD4D-8A17-F4A57A02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SVC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60213-20FF-ED4C-9FDA-3C5558DB8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Bronchogenic carcinoma (SCLC and NSCLC)</a:t>
            </a:r>
            <a:endParaRPr lang="en-GB" dirty="0"/>
          </a:p>
          <a:p>
            <a:endParaRPr lang="en-GB" dirty="0"/>
          </a:p>
          <a:p>
            <a:r>
              <a:rPr lang="en-US" dirty="0"/>
              <a:t>Also </a:t>
            </a:r>
            <a:r>
              <a:rPr lang="en-US" dirty="0" err="1"/>
              <a:t>lym</a:t>
            </a:r>
            <a:r>
              <a:rPr lang="en-GB" dirty="0" err="1"/>
              <a:t>phoma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B64C-A59F-F947-9765-BF16D836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75E95-66C4-8543-9500-F990F9F0A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Dys</a:t>
            </a:r>
            <a:r>
              <a:rPr lang="en-GB" dirty="0" err="1"/>
              <a:t>pnoea</a:t>
            </a:r>
            <a:r>
              <a:rPr lang="en-GB" dirty="0"/>
              <a:t>, chest pain, neck, face and arm swelling, stuffiness, dizziness, syncope. Worse on lying down</a:t>
            </a:r>
          </a:p>
          <a:p>
            <a:r>
              <a:rPr lang="en-US" dirty="0"/>
              <a:t>OE = </a:t>
            </a:r>
            <a:r>
              <a:rPr lang="en-US" dirty="0" err="1"/>
              <a:t>oedema</a:t>
            </a:r>
            <a:r>
              <a:rPr lang="en-US" dirty="0"/>
              <a:t> of u</a:t>
            </a:r>
            <a:r>
              <a:rPr lang="en-GB" dirty="0" err="1"/>
              <a:t>pper</a:t>
            </a:r>
            <a:r>
              <a:rPr lang="en-GB" dirty="0"/>
              <a:t> body, face and extremities, dilated veins over arms neck and anterior chest wall, severe respiratory distress, engorged conjunctiva</a:t>
            </a:r>
          </a:p>
        </p:txBody>
      </p:sp>
    </p:spTree>
    <p:extLst>
      <p:ext uri="{BB962C8B-B14F-4D97-AF65-F5344CB8AC3E}">
        <p14:creationId xmlns:p14="http://schemas.microsoft.com/office/powerpoint/2010/main" val="382651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2222D-B80D-E94C-8650-2AAAB888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67DC5-ABAC-5B4E-888D-E22756A5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CXR, CT, bio</a:t>
            </a:r>
            <a:r>
              <a:rPr lang="en-GB" dirty="0" err="1"/>
              <a:t>psies</a:t>
            </a:r>
            <a:r>
              <a:rPr lang="en-GB" dirty="0"/>
              <a:t> (USS or bronchoscopy)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03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Widescreen</PresentationFormat>
  <Paragraphs>170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Oncology- Part 2</vt:lpstr>
      <vt:lpstr>Spinal cord compression</vt:lpstr>
      <vt:lpstr>Spinal cord compression</vt:lpstr>
      <vt:lpstr>presentation</vt:lpstr>
      <vt:lpstr>Investigations</vt:lpstr>
      <vt:lpstr>Management</vt:lpstr>
      <vt:lpstr>SVC Obstruction</vt:lpstr>
      <vt:lpstr>presentation</vt:lpstr>
      <vt:lpstr>Investigations</vt:lpstr>
      <vt:lpstr>Management</vt:lpstr>
      <vt:lpstr>Hypercalcaemia</vt:lpstr>
      <vt:lpstr>Investigations</vt:lpstr>
      <vt:lpstr>Hypercalcaemia</vt:lpstr>
      <vt:lpstr>Screening</vt:lpstr>
      <vt:lpstr>Screening</vt:lpstr>
      <vt:lpstr>Wilson’s criteria for screening</vt:lpstr>
      <vt:lpstr>Our Cancer Screening programmes </vt:lpstr>
      <vt:lpstr>Our Cancer Screening programmes </vt:lpstr>
      <vt:lpstr>Our Cancer Screening programmes </vt:lpstr>
      <vt:lpstr>Our Cancer Screening programmes </vt:lpstr>
      <vt:lpstr>Palliative care</vt:lpstr>
      <vt:lpstr>Pain</vt:lpstr>
      <vt:lpstr>Opiates</vt:lpstr>
      <vt:lpstr>Doris</vt:lpstr>
      <vt:lpstr>Doris</vt:lpstr>
      <vt:lpstr>Nausea</vt:lpstr>
      <vt:lpstr>Nausea (what we don’t use in palliative care)</vt:lpstr>
      <vt:lpstr>Nausea (what we do use)</vt:lpstr>
      <vt:lpstr>Anxiety</vt:lpstr>
      <vt:lpstr>Breathlessness</vt:lpstr>
      <vt:lpstr>Secretions</vt:lpstr>
      <vt:lpstr>Questions</vt:lpstr>
      <vt:lpstr>Please feed back! https://www.surveymonkey.com/r/PeerTeachingSoc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Oncology- Part 2</dc:title>
  <dc:creator>NIKITA VERMA</dc:creator>
  <cp:lastModifiedBy>NIKITA VERMA</cp:lastModifiedBy>
  <cp:revision>1</cp:revision>
  <dcterms:created xsi:type="dcterms:W3CDTF">2019-10-21T13:55:43Z</dcterms:created>
  <dcterms:modified xsi:type="dcterms:W3CDTF">2019-10-21T13:55:57Z</dcterms:modified>
</cp:coreProperties>
</file>