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Lst>
  <p:sldSz cy="6858000" cx="12192000"/>
  <p:notesSz cx="6858000" cy="9144000"/>
  <p:embeddedFontLst>
    <p:embeddedFont>
      <p:font typeface="Radley"/>
      <p:regular r:id="rId64"/>
      <p: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68F5864-06E5-4C57-9B05-3447B3D72B92}">
  <a:tblStyle styleId="{068F5864-06E5-4C57-9B05-3447B3D72B9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Radley-regular.fntdata"/><Relationship Id="rId63" Type="http://schemas.openxmlformats.org/officeDocument/2006/relationships/slide" Target="slides/slide58.xml"/><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font" Target="fonts/Radley-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6" name="Google Shape;8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99fd06e771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79" name="Google Shape;179;g299fd06e771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99fd06e771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89" name="Google Shape;189;g299fd06e771_0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99fd06e771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99" name="Google Shape;199;g299fd06e771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99fd06e771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09" name="Google Shape;209;g299fd06e771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99fd06e771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20" name="Google Shape;220;g299fd06e771_0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99fd06e771_0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29" name="Google Shape;229;g299fd06e771_0_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99fd06e771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39" name="Google Shape;239;g299fd06e771_0_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99fd06e771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49" name="Google Shape;249;g299fd06e771_0_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99fd06e771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59" name="Google Shape;259;g299fd06e771_0_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994b6af34e_1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68" name="Google Shape;268;g2994b6af34e_1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3: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95" name="Google Shape;95;p3: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99fd06e771_0_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278" name="Google Shape;278;g299fd06e771_0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99fd06e771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US"/>
              <a:t>otoacoustic emission test, auditory brainstem response, distraction test, pure tone audiometry</a:t>
            </a:r>
            <a:endParaRPr/>
          </a:p>
        </p:txBody>
      </p:sp>
      <p:sp>
        <p:nvSpPr>
          <p:cNvPr id="291" name="Google Shape;291;g299fd06e771_0_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9959669993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03" name="Google Shape;303;g29959669993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11" name="Google Shape;31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99b834da43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21" name="Google Shape;321;g299b834da43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9959669993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37" name="Google Shape;337;g29959669993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9959669993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46" name="Google Shape;346;g29959669993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9959669993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Char char="-"/>
            </a:pPr>
            <a:r>
              <a:rPr lang="en-US"/>
              <a:t>Intussusception is a common exam question: your key exam buzzwords are telescoping bowel, sausage shaped mass, </a:t>
            </a:r>
            <a:r>
              <a:rPr lang="en-US"/>
              <a:t>recurrent</a:t>
            </a:r>
            <a:r>
              <a:rPr lang="en-US"/>
              <a:t> jelly stools and target shaped masses</a:t>
            </a:r>
            <a:endParaRPr/>
          </a:p>
          <a:p>
            <a:pPr indent="-304800" lvl="0" marL="457200" rtl="0" algn="l">
              <a:lnSpc>
                <a:spcPct val="100000"/>
              </a:lnSpc>
              <a:spcBef>
                <a:spcPts val="0"/>
              </a:spcBef>
              <a:spcAft>
                <a:spcPts val="0"/>
              </a:spcAft>
              <a:buSzPts val="1200"/>
              <a:buChar char="-"/>
            </a:pPr>
            <a:r>
              <a:rPr lang="en-US"/>
              <a:t>Vomit will become bilious once you have bowel obstruction</a:t>
            </a:r>
            <a:endParaRPr/>
          </a:p>
          <a:p>
            <a:pPr indent="-304800" lvl="0" marL="457200" rtl="0" algn="l">
              <a:lnSpc>
                <a:spcPct val="100000"/>
              </a:lnSpc>
              <a:spcBef>
                <a:spcPts val="0"/>
              </a:spcBef>
              <a:spcAft>
                <a:spcPts val="0"/>
              </a:spcAft>
              <a:buSzPts val="1200"/>
              <a:buChar char="-"/>
            </a:pPr>
            <a:r>
              <a:rPr lang="en-US"/>
              <a:t>Common presentation with the abdo pain is where the child draws their knees up to their chest </a:t>
            </a:r>
            <a:endParaRPr/>
          </a:p>
        </p:txBody>
      </p:sp>
      <p:sp>
        <p:nvSpPr>
          <p:cNvPr id="356" name="Google Shape;356;g29959669993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9959669993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Another one of your differentials for bilious vomiting</a:t>
            </a:r>
            <a:endParaRPr/>
          </a:p>
          <a:p>
            <a:pPr indent="0" lvl="0" marL="0" rtl="0" algn="l">
              <a:lnSpc>
                <a:spcPct val="100000"/>
              </a:lnSpc>
              <a:spcBef>
                <a:spcPts val="0"/>
              </a:spcBef>
              <a:spcAft>
                <a:spcPts val="0"/>
              </a:spcAft>
              <a:buClr>
                <a:schemeClr val="dk1"/>
              </a:buClr>
              <a:buSzPts val="1200"/>
              <a:buFont typeface="Calibri"/>
              <a:buNone/>
            </a:pPr>
            <a:r>
              <a:rPr lang="en-US"/>
              <a:t>If they develop volvulus, they are usually diagnosed before the age of 1</a:t>
            </a:r>
            <a:endParaRPr/>
          </a:p>
          <a:p>
            <a:pPr indent="0" lvl="0" marL="0" rtl="0" algn="l">
              <a:lnSpc>
                <a:spcPct val="100000"/>
              </a:lnSpc>
              <a:spcBef>
                <a:spcPts val="0"/>
              </a:spcBef>
              <a:spcAft>
                <a:spcPts val="0"/>
              </a:spcAft>
              <a:buClr>
                <a:schemeClr val="dk1"/>
              </a:buClr>
              <a:buSzPts val="1200"/>
              <a:buFont typeface="Calibri"/>
              <a:buNone/>
            </a:pPr>
            <a:r>
              <a:rPr lang="en-US"/>
              <a:t>During the surgery, all of the necrosed bowel will be removed and then the bowel will be straightened out again, a common thing in this procedure is where </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366" name="Google Shape;366;g29959669993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9959669993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NICE guidelines state anyone with </a:t>
            </a:r>
            <a:r>
              <a:rPr lang="en-US" sz="1400">
                <a:latin typeface="Arial"/>
                <a:ea typeface="Arial"/>
                <a:cs typeface="Arial"/>
                <a:sym typeface="Arial"/>
              </a:rPr>
              <a:t>delayed meconium, constipation in the first few weeks, chronic abdominal distension, positive FH, faltering growth should have a rectal suction biopsy to rule out HD</a:t>
            </a:r>
            <a:endParaRPr sz="1400">
              <a:latin typeface="Arial"/>
              <a:ea typeface="Arial"/>
              <a:cs typeface="Arial"/>
              <a:sym typeface="Arial"/>
            </a:endParaRPr>
          </a:p>
        </p:txBody>
      </p:sp>
      <p:sp>
        <p:nvSpPr>
          <p:cNvPr id="376" name="Google Shape;376;g29959669993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6" name="Google Shape;10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9959669993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Why do you get projectile vomiting? </a:t>
            </a:r>
            <a:endParaRPr/>
          </a:p>
          <a:p>
            <a:pPr indent="0" lvl="0" marL="0" rtl="0" algn="l">
              <a:lnSpc>
                <a:spcPct val="100000"/>
              </a:lnSpc>
              <a:spcBef>
                <a:spcPts val="0"/>
              </a:spcBef>
              <a:spcAft>
                <a:spcPts val="0"/>
              </a:spcAft>
              <a:buClr>
                <a:schemeClr val="dk1"/>
              </a:buClr>
              <a:buSzPts val="1200"/>
              <a:buFont typeface="Calibri"/>
              <a:buNone/>
            </a:pPr>
            <a:r>
              <a:rPr lang="en-US"/>
              <a:t>After feeding, there is powerful peristalsis to try and push food into the duodenum, </a:t>
            </a:r>
            <a:r>
              <a:rPr lang="en-US"/>
              <a:t>eventually</a:t>
            </a:r>
            <a:r>
              <a:rPr lang="en-US"/>
              <a:t> this pressure builds </a:t>
            </a:r>
            <a:r>
              <a:rPr lang="en-US"/>
              <a:t>causing</a:t>
            </a:r>
            <a:r>
              <a:rPr lang="en-US"/>
              <a:t> food to be ejected into the oesopahgus and projectile across the room</a:t>
            </a:r>
            <a:endParaRPr/>
          </a:p>
          <a:p>
            <a:pPr indent="0" lvl="0" marL="0" rtl="0" algn="l">
              <a:lnSpc>
                <a:spcPct val="100000"/>
              </a:lnSpc>
              <a:spcBef>
                <a:spcPts val="0"/>
              </a:spcBef>
              <a:spcAft>
                <a:spcPts val="0"/>
              </a:spcAft>
              <a:buClr>
                <a:schemeClr val="dk1"/>
              </a:buClr>
              <a:buSzPts val="1200"/>
              <a:buFont typeface="Calibri"/>
              <a:buNone/>
            </a:pPr>
            <a:r>
              <a:rPr lang="en-US"/>
              <a:t>It is very important to clarify what patients mean when they say projectile as this should literally be across the room </a:t>
            </a:r>
            <a:endParaRPr/>
          </a:p>
        </p:txBody>
      </p:sp>
      <p:sp>
        <p:nvSpPr>
          <p:cNvPr id="386" name="Google Shape;386;g29959669993_0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9959669993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A very fatal condition - one of the leading causes of death in premature babies, a very common issue for infants in NICU</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Prematurity is the biggest risk factor for this: any prem baby with a blood stained stools -&gt; think about Nec Enc</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396" name="Google Shape;396;g29959669993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9959669993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Important to differentiate this as normally babies do regurgitate as the lower oeseopahgeal sphincter is still immature therefore it is easily for stomach contents to regurg however the key thing with this is that babies will be well and growing normally</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406" name="Google Shape;406;g29959669993_0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9959669993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16" name="Google Shape;416;g29959669993_0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9959669993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1 - pathological jaundice, usually due to blood disorders</a:t>
            </a:r>
            <a:endParaRPr/>
          </a:p>
          <a:p>
            <a:pPr indent="0" lvl="0" marL="0" rtl="0" algn="l">
              <a:lnSpc>
                <a:spcPct val="100000"/>
              </a:lnSpc>
              <a:spcBef>
                <a:spcPts val="0"/>
              </a:spcBef>
              <a:spcAft>
                <a:spcPts val="0"/>
              </a:spcAft>
              <a:buClr>
                <a:schemeClr val="dk1"/>
              </a:buClr>
              <a:buSzPts val="1200"/>
              <a:buFont typeface="Calibri"/>
              <a:buNone/>
            </a:pPr>
            <a:r>
              <a:rPr lang="en-US"/>
              <a:t>2 - normal jaundice as 2 days - 14 days</a:t>
            </a:r>
            <a:endParaRPr/>
          </a:p>
          <a:p>
            <a:pPr indent="0" lvl="0" marL="0" rtl="0" algn="l">
              <a:lnSpc>
                <a:spcPct val="100000"/>
              </a:lnSpc>
              <a:spcBef>
                <a:spcPts val="0"/>
              </a:spcBef>
              <a:spcAft>
                <a:spcPts val="0"/>
              </a:spcAft>
              <a:buClr>
                <a:schemeClr val="dk1"/>
              </a:buClr>
              <a:buSzPts val="1200"/>
              <a:buFont typeface="Calibri"/>
              <a:buNone/>
            </a:pPr>
            <a:r>
              <a:rPr lang="en-US"/>
              <a:t>3 - Prolonged jaundice - important to rule out biliary atresia which needs surgical intervention </a:t>
            </a:r>
            <a:endParaRPr/>
          </a:p>
          <a:p>
            <a:pPr indent="0" lvl="0" marL="0" rtl="0" algn="l">
              <a:lnSpc>
                <a:spcPct val="100000"/>
              </a:lnSpc>
              <a:spcBef>
                <a:spcPts val="0"/>
              </a:spcBef>
              <a:spcAft>
                <a:spcPts val="0"/>
              </a:spcAft>
              <a:buClr>
                <a:schemeClr val="dk1"/>
              </a:buClr>
              <a:buSzPts val="1200"/>
              <a:buFont typeface="Calibri"/>
              <a:buNone/>
            </a:pPr>
            <a:r>
              <a:rPr lang="en-US"/>
              <a:t>Does anyone want to guess what they think the causes would be? </a:t>
            </a:r>
            <a:endParaRPr/>
          </a:p>
        </p:txBody>
      </p:sp>
      <p:sp>
        <p:nvSpPr>
          <p:cNvPr id="426" name="Google Shape;426;g29959669993_0_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9959669993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Kernicterus is a really important complication to know and tell parents as they may think jaundice is not </a:t>
            </a:r>
            <a:r>
              <a:rPr lang="en-US"/>
              <a:t>actually that serious of a condition therefore you need to highlight the significant of kernicterus and the life threatening problems it can cause</a:t>
            </a:r>
            <a:endParaRPr/>
          </a:p>
        </p:txBody>
      </p:sp>
      <p:sp>
        <p:nvSpPr>
          <p:cNvPr id="435" name="Google Shape;435;g29959669993_0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9959669993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Obstruction of this means bile cannot be transported from the liver to the bile therefore conjugated bilirubin builds up as there is no issues with the liver in processing bile but it just cannot be excreted</a:t>
            </a:r>
            <a:endParaRPr/>
          </a:p>
        </p:txBody>
      </p:sp>
      <p:sp>
        <p:nvSpPr>
          <p:cNvPr id="445" name="Google Shape;445;g29959669993_0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99fd06e771_3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55" name="Google Shape;455;g299fd06e771_3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99b834da43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64" name="Google Shape;464;g299b834da43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9959669993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72" name="Google Shape;472;g29959669993_0_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994b6af34e_1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16" name="Google Shape;116;g2994b6af34e_1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99fd06e771_2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82" name="Google Shape;482;g299fd06e771_2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99fd06e771_2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Char char="-"/>
            </a:pPr>
            <a:r>
              <a:rPr lang="en-US"/>
              <a:t>Tet spells - intermittent episodes where the right to left shunt becomes worse causing an episode of syanosis: usually when child is </a:t>
            </a:r>
            <a:r>
              <a:rPr lang="en-US"/>
              <a:t>exerting</a:t>
            </a:r>
            <a:r>
              <a:rPr lang="en-US"/>
              <a:t> themselves or crying</a:t>
            </a:r>
            <a:endParaRPr/>
          </a:p>
          <a:p>
            <a:pPr indent="-304800" lvl="0" marL="457200" rtl="0" algn="l">
              <a:lnSpc>
                <a:spcPct val="100000"/>
              </a:lnSpc>
              <a:spcBef>
                <a:spcPts val="0"/>
              </a:spcBef>
              <a:spcAft>
                <a:spcPts val="0"/>
              </a:spcAft>
              <a:buSzPts val="1200"/>
              <a:buChar char="-"/>
            </a:pPr>
            <a:r>
              <a:rPr lang="en-US"/>
              <a:t>Children may </a:t>
            </a:r>
            <a:r>
              <a:rPr lang="en-US"/>
              <a:t>squat</a:t>
            </a:r>
            <a:r>
              <a:rPr lang="en-US"/>
              <a:t> during these as this increases vascular resistance and encourages blood to enter the pulmonary circulation hence reducing cyanosis </a:t>
            </a:r>
            <a:endParaRPr/>
          </a:p>
        </p:txBody>
      </p:sp>
      <p:sp>
        <p:nvSpPr>
          <p:cNvPr id="497" name="Google Shape;497;g299fd06e771_2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9959669993_0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What feature of TOF is most indicative of the severity of the disease? - Pulmonary stenosis which if you think about make sense: if the pulmonary is stenosed, more blood will be pushed through the VSD as well as increased strain on the heart hence causing more symptoms</a:t>
            </a:r>
            <a:endParaRPr/>
          </a:p>
        </p:txBody>
      </p:sp>
      <p:sp>
        <p:nvSpPr>
          <p:cNvPr id="507" name="Google Shape;507;g29959669993_0_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99fd06e771_2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What feature of TOF is most indicative of the severity of the disease? - Pulmonary stenosis </a:t>
            </a:r>
            <a:endParaRPr/>
          </a:p>
        </p:txBody>
      </p:sp>
      <p:sp>
        <p:nvSpPr>
          <p:cNvPr id="517" name="Google Shape;517;g299fd06e771_2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9959669993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This is essentially the switching of the </a:t>
            </a:r>
            <a:r>
              <a:rPr lang="en-US"/>
              <a:t>pulmonary artery and the aorta meaning the wrong blood is sent into the wrong vessels</a:t>
            </a:r>
            <a:endParaRPr/>
          </a:p>
          <a:p>
            <a:pPr indent="0" lvl="0" marL="0" rtl="0" algn="l">
              <a:lnSpc>
                <a:spcPct val="100000"/>
              </a:lnSpc>
              <a:spcBef>
                <a:spcPts val="0"/>
              </a:spcBef>
              <a:spcAft>
                <a:spcPts val="0"/>
              </a:spcAft>
              <a:buClr>
                <a:schemeClr val="dk1"/>
              </a:buClr>
              <a:buSzPts val="1200"/>
              <a:buFont typeface="Calibri"/>
              <a:buNone/>
            </a:pPr>
            <a:r>
              <a:rPr lang="en-US"/>
              <a:t>This is an unsurvivable condition -&gt; if deoxygenated blood is travelling through the body, cells will die therefore you need a septal defect/PDA to survive </a:t>
            </a:r>
            <a:endParaRPr/>
          </a:p>
        </p:txBody>
      </p:sp>
      <p:sp>
        <p:nvSpPr>
          <p:cNvPr id="527" name="Google Shape;527;g29959669993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9959669993_0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050">
                <a:solidFill>
                  <a:srgbClr val="4C4C4C"/>
                </a:solidFill>
                <a:highlight>
                  <a:srgbClr val="FFFFFF"/>
                </a:highlight>
                <a:latin typeface="Arial"/>
                <a:ea typeface="Arial"/>
                <a:cs typeface="Arial"/>
                <a:sym typeface="Arial"/>
              </a:rPr>
              <a:t>Unlikely for them to put this in a question but maybe on the end of an SAQ question, the last part could be stating a complication of VSD which would be Eisenmengers</a:t>
            </a:r>
            <a:endParaRPr sz="1050">
              <a:solidFill>
                <a:srgbClr val="4C4C4C"/>
              </a:solidFill>
              <a:highlight>
                <a:srgbClr val="FFFFFF"/>
              </a:highlight>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US" sz="1050">
                <a:solidFill>
                  <a:srgbClr val="4C4C4C"/>
                </a:solidFill>
                <a:highlight>
                  <a:srgbClr val="FFFFFF"/>
                </a:highlight>
                <a:latin typeface="Arial"/>
                <a:ea typeface="Arial"/>
                <a:cs typeface="Arial"/>
                <a:sym typeface="Arial"/>
              </a:rPr>
              <a:t>Immediate survival depends on a shunt between the systemic circulation and pulmonary circulation that allows blood flowing through the body an opportunity to get oxygenated in the lungs</a:t>
            </a:r>
            <a:endParaRPr sz="1050">
              <a:solidFill>
                <a:srgbClr val="4C4C4C"/>
              </a:solidFill>
              <a:highlight>
                <a:srgbClr val="FFFFFF"/>
              </a:highlight>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US" sz="1050">
                <a:solidFill>
                  <a:srgbClr val="4C4C4C"/>
                </a:solidFill>
                <a:highlight>
                  <a:srgbClr val="FFFFFF"/>
                </a:highlight>
                <a:latin typeface="Arial"/>
                <a:ea typeface="Arial"/>
                <a:cs typeface="Arial"/>
                <a:sym typeface="Arial"/>
              </a:rPr>
              <a:t>What are other causes of a pan-systolic murmur? - Mitral regurg, tricuspid regurg </a:t>
            </a:r>
            <a:endParaRPr sz="1050">
              <a:solidFill>
                <a:srgbClr val="4C4C4C"/>
              </a:solidFill>
              <a:highlight>
                <a:srgbClr val="FFFFFF"/>
              </a:highlight>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sz="1050">
              <a:solidFill>
                <a:srgbClr val="4C4C4C"/>
              </a:solidFill>
              <a:highlight>
                <a:srgbClr val="FFFFFF"/>
              </a:highlight>
              <a:latin typeface="Arial"/>
              <a:ea typeface="Arial"/>
              <a:cs typeface="Arial"/>
              <a:sym typeface="Arial"/>
            </a:endParaRPr>
          </a:p>
        </p:txBody>
      </p:sp>
      <p:sp>
        <p:nvSpPr>
          <p:cNvPr id="537" name="Google Shape;537;g29959669993_0_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9959669993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Why would a </a:t>
            </a:r>
            <a:r>
              <a:rPr lang="en-US"/>
              <a:t>stroke</a:t>
            </a:r>
            <a:r>
              <a:rPr lang="en-US"/>
              <a:t> be more likely?</a:t>
            </a:r>
            <a:endParaRPr/>
          </a:p>
          <a:p>
            <a:pPr indent="0" lvl="0" marL="0" rtl="0" algn="l">
              <a:lnSpc>
                <a:spcPct val="100000"/>
              </a:lnSpc>
              <a:spcBef>
                <a:spcPts val="0"/>
              </a:spcBef>
              <a:spcAft>
                <a:spcPts val="0"/>
              </a:spcAft>
              <a:buClr>
                <a:schemeClr val="dk1"/>
              </a:buClr>
              <a:buSzPts val="1200"/>
              <a:buFont typeface="Calibri"/>
              <a:buNone/>
            </a:pPr>
            <a:r>
              <a:rPr b="1" i="1" lang="en-US" sz="1050">
                <a:solidFill>
                  <a:srgbClr val="008000"/>
                </a:solidFill>
                <a:highlight>
                  <a:srgbClr val="FFFFFF"/>
                </a:highlight>
                <a:latin typeface="Arial"/>
                <a:ea typeface="Arial"/>
                <a:cs typeface="Arial"/>
                <a:sym typeface="Arial"/>
              </a:rPr>
              <a:t>It is worth remembering atrial septal defects as a cause of stroke in patients with a DVT. Normally when patients have a DVT and this becomes an embolus, the clot travels to the right side of the heart, enters the lungs and becomes a pulmonary embolism. In patients with an ASD the clot is able to travel from the right atrium to the left atrium across the ASD. This means the clot can travel to the left ventricle, aorta and up to the brain, causing a large stroke.</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547" name="Google Shape;547;g29959669993_0_1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9959669993_0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57" name="Google Shape;557;g29959669993_0_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9959669993_0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Pressure in aorta &gt; pressure of </a:t>
            </a:r>
            <a:r>
              <a:rPr lang="en-US"/>
              <a:t>pulmonary</a:t>
            </a:r>
            <a:r>
              <a:rPr lang="en-US"/>
              <a:t> vessels so blood goes from aorta into artgery causing increased pressure in pulmonary system and pulmonary HTN leading to right heart strain</a:t>
            </a:r>
            <a:endParaRPr/>
          </a:p>
        </p:txBody>
      </p:sp>
      <p:sp>
        <p:nvSpPr>
          <p:cNvPr id="566" name="Google Shape;566;g29959669993_0_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9959669993_0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76" name="Google Shape;576;g29959669993_0_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9966d4364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29" name="Google Shape;129;g29966d4364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99fd06e771_0_1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85" name="Google Shape;585;g299fd06e771_0_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99fd06e771_0_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594" name="Google Shape;594;g299fd06e771_0_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99fd06e771_0_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02" name="Google Shape;602;g299fd06e771_0_2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99fd06e771_0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11" name="Google Shape;611;g299fd06e771_0_1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99fd06e771_3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20" name="Google Shape;620;g299fd06e771_3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99fd06e771_3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29" name="Google Shape;629;g299fd06e771_3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99fd06e771_3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38" name="Google Shape;638;g299fd06e771_3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47" name="Google Shape;64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56" name="Google Shape;65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99fd06e771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39" name="Google Shape;139;g299fd06e771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99fd06e771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49" name="Google Shape;149;g299fd06e771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99fd06e771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59" name="Google Shape;159;g299fd06e771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99fd06e771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69" name="Google Shape;169;g299fd06e771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 name="Shape 15"/>
        <p:cNvGrpSpPr/>
        <p:nvPr/>
      </p:nvGrpSpPr>
      <p:grpSpPr>
        <a:xfrm>
          <a:off x="0" y="0"/>
          <a:ext cx="0" cy="0"/>
          <a:chOff x="0" y="0"/>
          <a:chExt cx="0" cy="0"/>
        </a:xfrm>
      </p:grpSpPr>
      <p:sp>
        <p:nvSpPr>
          <p:cNvPr id="16" name="Google Shape;1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 name="Shape 28"/>
        <p:cNvGrpSpPr/>
        <p:nvPr/>
      </p:nvGrpSpPr>
      <p:grpSpPr>
        <a:xfrm>
          <a:off x="0" y="0"/>
          <a:ext cx="0" cy="0"/>
          <a:chOff x="0" y="0"/>
          <a:chExt cx="0" cy="0"/>
        </a:xfrm>
      </p:grpSpPr>
      <p:sp>
        <p:nvSpPr>
          <p:cNvPr id="29" name="Google Shape;29;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 name="Google Shape;31;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1.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18.png"/><Relationship Id="rId5" Type="http://schemas.openxmlformats.org/officeDocument/2006/relationships/image" Target="../media/image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25.png"/><Relationship Id="rId5"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jp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jp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jp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jp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jp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jp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jp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jp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jp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6.png"/><Relationship Id="rId4" Type="http://schemas.openxmlformats.org/officeDocument/2006/relationships/image" Target="../media/image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jp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jp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jp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jp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jp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jp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7.jp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7.jp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7.jpg"/><Relationship Id="rId4" Type="http://schemas.openxmlformats.org/officeDocument/2006/relationships/image" Target="../media/image37.png"/><Relationship Id="rId5"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txBox="1"/>
          <p:nvPr/>
        </p:nvSpPr>
        <p:spPr>
          <a:xfrm>
            <a:off x="5401733" y="5046132"/>
            <a:ext cx="1744133" cy="62939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3600" u="none" cap="none" strike="noStrike">
              <a:solidFill>
                <a:schemeClr val="dk1"/>
              </a:solidFill>
              <a:latin typeface="Radley"/>
              <a:ea typeface="Radley"/>
              <a:cs typeface="Radley"/>
              <a:sym typeface="Radley"/>
            </a:endParaRPr>
          </a:p>
        </p:txBody>
      </p:sp>
      <p:sp>
        <p:nvSpPr>
          <p:cNvPr id="89" name="Google Shape;89;p13"/>
          <p:cNvSpPr txBox="1"/>
          <p:nvPr/>
        </p:nvSpPr>
        <p:spPr>
          <a:xfrm>
            <a:off x="4906550" y="5930880"/>
            <a:ext cx="27345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600" u="none" cap="none" strike="noStrike">
                <a:solidFill>
                  <a:srgbClr val="293267"/>
                </a:solidFill>
                <a:latin typeface="Calibri"/>
                <a:ea typeface="Calibri"/>
                <a:cs typeface="Calibri"/>
                <a:sym typeface="Calibri"/>
              </a:rPr>
              <a:t>202</a:t>
            </a:r>
            <a:r>
              <a:rPr b="1" lang="en-US" sz="3600">
                <a:solidFill>
                  <a:srgbClr val="293267"/>
                </a:solidFill>
                <a:latin typeface="Calibri"/>
                <a:ea typeface="Calibri"/>
                <a:cs typeface="Calibri"/>
                <a:sym typeface="Calibri"/>
              </a:rPr>
              <a:t>3</a:t>
            </a:r>
            <a:r>
              <a:rPr b="1" i="0" lang="en-US" sz="3600" u="none" cap="none" strike="noStrike">
                <a:solidFill>
                  <a:srgbClr val="293267"/>
                </a:solidFill>
                <a:latin typeface="Calibri"/>
                <a:ea typeface="Calibri"/>
                <a:cs typeface="Calibri"/>
                <a:sym typeface="Calibri"/>
              </a:rPr>
              <a:t>/202</a:t>
            </a:r>
            <a:r>
              <a:rPr b="1" lang="en-US" sz="3600">
                <a:solidFill>
                  <a:srgbClr val="293267"/>
                </a:solidFill>
                <a:latin typeface="Calibri"/>
                <a:ea typeface="Calibri"/>
                <a:cs typeface="Calibri"/>
                <a:sym typeface="Calibri"/>
              </a:rPr>
              <a:t>4</a:t>
            </a:r>
            <a:endParaRPr b="1" i="0" sz="3200" u="none" cap="none" strike="noStrike">
              <a:solidFill>
                <a:srgbClr val="293267"/>
              </a:solidFill>
              <a:latin typeface="Calibri"/>
              <a:ea typeface="Calibri"/>
              <a:cs typeface="Calibri"/>
              <a:sym typeface="Calibri"/>
            </a:endParaRPr>
          </a:p>
        </p:txBody>
      </p:sp>
      <p:pic>
        <p:nvPicPr>
          <p:cNvPr id="90" name="Google Shape;90;p13"/>
          <p:cNvPicPr preferRelativeResize="0"/>
          <p:nvPr/>
        </p:nvPicPr>
        <p:blipFill rotWithShape="1">
          <a:blip r:embed="rId3">
            <a:alphaModFix/>
          </a:blip>
          <a:srcRect b="0" l="0" r="0" t="0"/>
          <a:stretch/>
        </p:blipFill>
        <p:spPr>
          <a:xfrm>
            <a:off x="3999633" y="450064"/>
            <a:ext cx="4192731" cy="4192731"/>
          </a:xfrm>
          <a:prstGeom prst="rect">
            <a:avLst/>
          </a:prstGeom>
          <a:noFill/>
          <a:ln>
            <a:noFill/>
          </a:ln>
        </p:spPr>
      </p:pic>
      <p:pic>
        <p:nvPicPr>
          <p:cNvPr descr="A picture containing text&#10;&#10;Description automatically generated" id="91" name="Google Shape;91;p13"/>
          <p:cNvPicPr preferRelativeResize="0"/>
          <p:nvPr/>
        </p:nvPicPr>
        <p:blipFill rotWithShape="1">
          <a:blip r:embed="rId4">
            <a:alphaModFix/>
          </a:blip>
          <a:srcRect b="11473" l="0" r="0" t="0"/>
          <a:stretch/>
        </p:blipFill>
        <p:spPr>
          <a:xfrm>
            <a:off x="2358025" y="-587025"/>
            <a:ext cx="7475949" cy="6618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2"/>
          <p:cNvSpPr txBox="1"/>
          <p:nvPr>
            <p:ph idx="1" type="body"/>
          </p:nvPr>
        </p:nvSpPr>
        <p:spPr>
          <a:xfrm>
            <a:off x="207450" y="1542725"/>
            <a:ext cx="9084900" cy="39600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Mucosal inflammation of </a:t>
            </a:r>
            <a:r>
              <a:rPr lang="en-US"/>
              <a:t>upper</a:t>
            </a:r>
            <a:r>
              <a:rPr lang="en-US"/>
              <a:t> airways </a:t>
            </a:r>
            <a:endParaRPr/>
          </a:p>
          <a:p>
            <a:pPr indent="-342900" lvl="0" marL="457200" rtl="0" algn="l">
              <a:lnSpc>
                <a:spcPct val="90000"/>
              </a:lnSpc>
              <a:spcBef>
                <a:spcPts val="0"/>
              </a:spcBef>
              <a:spcAft>
                <a:spcPts val="0"/>
              </a:spcAft>
              <a:buSzPts val="1800"/>
              <a:buChar char="•"/>
            </a:pPr>
            <a:r>
              <a:rPr lang="en-US"/>
              <a:t>6 months - 6 years (peak incidence at 2 years)</a:t>
            </a:r>
            <a:endParaRPr/>
          </a:p>
          <a:p>
            <a:pPr indent="-342900" lvl="0" marL="457200" rtl="0" algn="l">
              <a:lnSpc>
                <a:spcPct val="90000"/>
              </a:lnSpc>
              <a:spcBef>
                <a:spcPts val="0"/>
              </a:spcBef>
              <a:spcAft>
                <a:spcPts val="0"/>
              </a:spcAft>
              <a:buSzPts val="1800"/>
              <a:buChar char="•"/>
            </a:pPr>
            <a:r>
              <a:rPr lang="en-US"/>
              <a:t>Sx: BARKING cough, harsh inspiratory stridor, worse at night, prodrome of coryza and fever</a:t>
            </a:r>
            <a:endParaRPr/>
          </a:p>
          <a:p>
            <a:pPr indent="-342900" lvl="0" marL="457200" rtl="0" algn="l">
              <a:lnSpc>
                <a:spcPct val="90000"/>
              </a:lnSpc>
              <a:spcBef>
                <a:spcPts val="0"/>
              </a:spcBef>
              <a:spcAft>
                <a:spcPts val="0"/>
              </a:spcAft>
              <a:buSzPts val="1800"/>
              <a:buChar char="•"/>
            </a:pPr>
            <a:r>
              <a:rPr lang="en-US"/>
              <a:t>Causative organism: viral parainfluenza </a:t>
            </a:r>
            <a:endParaRPr/>
          </a:p>
          <a:p>
            <a:pPr indent="-342900" lvl="0" marL="457200" rtl="0" algn="l">
              <a:lnSpc>
                <a:spcPct val="90000"/>
              </a:lnSpc>
              <a:spcBef>
                <a:spcPts val="0"/>
              </a:spcBef>
              <a:spcAft>
                <a:spcPts val="0"/>
              </a:spcAft>
              <a:buSzPts val="1800"/>
              <a:buChar char="•"/>
            </a:pPr>
            <a:r>
              <a:rPr lang="en-US"/>
              <a:t>Clinical Dx </a:t>
            </a:r>
            <a:endParaRPr/>
          </a:p>
          <a:p>
            <a:pPr indent="-342900" lvl="0" marL="457200" rtl="0" algn="l">
              <a:lnSpc>
                <a:spcPct val="90000"/>
              </a:lnSpc>
              <a:spcBef>
                <a:spcPts val="0"/>
              </a:spcBef>
              <a:spcAft>
                <a:spcPts val="0"/>
              </a:spcAft>
              <a:buSzPts val="1800"/>
              <a:buChar char="•"/>
            </a:pPr>
            <a:r>
              <a:rPr lang="en-US"/>
              <a:t>X-RAY: ______________ sign</a:t>
            </a:r>
            <a:endParaRPr/>
          </a:p>
          <a:p>
            <a:pPr indent="-342900" lvl="0" marL="457200" rtl="0" algn="l">
              <a:lnSpc>
                <a:spcPct val="90000"/>
              </a:lnSpc>
              <a:spcBef>
                <a:spcPts val="0"/>
              </a:spcBef>
              <a:spcAft>
                <a:spcPts val="0"/>
              </a:spcAft>
              <a:buSzPts val="1800"/>
              <a:buChar char="•"/>
            </a:pPr>
            <a:r>
              <a:rPr lang="en-US"/>
              <a:t>Tx: single dose of dexamethasone </a:t>
            </a:r>
            <a:endParaRPr/>
          </a:p>
          <a:p>
            <a:pPr indent="-342900" lvl="0" marL="457200" rtl="0" algn="l">
              <a:lnSpc>
                <a:spcPct val="90000"/>
              </a:lnSpc>
              <a:spcBef>
                <a:spcPts val="0"/>
              </a:spcBef>
              <a:spcAft>
                <a:spcPts val="0"/>
              </a:spcAft>
              <a:buSzPts val="1800"/>
              <a:buChar char="•"/>
            </a:pPr>
            <a:r>
              <a:rPr lang="en-US"/>
              <a:t>If severe: high-flow oxygen, </a:t>
            </a:r>
            <a:r>
              <a:rPr lang="en-US"/>
              <a:t>nebulised</a:t>
            </a:r>
            <a:r>
              <a:rPr lang="en-US"/>
              <a:t> adrenaline </a:t>
            </a:r>
            <a:endParaRPr/>
          </a:p>
        </p:txBody>
      </p:sp>
      <p:sp>
        <p:nvSpPr>
          <p:cNvPr id="182" name="Google Shape;182;p22"/>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3" name="Google Shape;183;p22"/>
          <p:cNvSpPr txBox="1"/>
          <p:nvPr/>
        </p:nvSpPr>
        <p:spPr>
          <a:xfrm>
            <a:off x="536984" y="487956"/>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Croup</a:t>
            </a:r>
            <a:endParaRPr b="0" i="0" sz="1800" u="none" cap="none" strike="noStrike">
              <a:solidFill>
                <a:schemeClr val="dk1"/>
              </a:solidFill>
              <a:latin typeface="Calibri"/>
              <a:ea typeface="Calibri"/>
              <a:cs typeface="Calibri"/>
              <a:sym typeface="Calibri"/>
            </a:endParaRPr>
          </a:p>
        </p:txBody>
      </p:sp>
      <p:sp>
        <p:nvSpPr>
          <p:cNvPr id="184" name="Google Shape;184;p2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85" name="Google Shape;185;p22"/>
          <p:cNvPicPr preferRelativeResize="0"/>
          <p:nvPr/>
        </p:nvPicPr>
        <p:blipFill>
          <a:blip r:embed="rId3">
            <a:alphaModFix/>
          </a:blip>
          <a:stretch>
            <a:fillRect/>
          </a:stretch>
        </p:blipFill>
        <p:spPr>
          <a:xfrm>
            <a:off x="8534200" y="3335919"/>
            <a:ext cx="3065575" cy="3093450"/>
          </a:xfrm>
          <a:prstGeom prst="rect">
            <a:avLst/>
          </a:prstGeom>
          <a:noFill/>
          <a:ln>
            <a:noFill/>
          </a:ln>
        </p:spPr>
      </p:pic>
      <p:pic>
        <p:nvPicPr>
          <p:cNvPr id="186" name="Google Shape;186;p22"/>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3"/>
          <p:cNvSpPr txBox="1"/>
          <p:nvPr>
            <p:ph idx="1" type="body"/>
          </p:nvPr>
        </p:nvSpPr>
        <p:spPr>
          <a:xfrm>
            <a:off x="207450" y="1542725"/>
            <a:ext cx="9084900" cy="3960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US"/>
              <a:t>As you </a:t>
            </a:r>
            <a:r>
              <a:rPr lang="en-US"/>
              <a:t>continue</a:t>
            </a:r>
            <a:r>
              <a:rPr lang="en-US"/>
              <a:t> to observe Chris, you realise you can see visible suprasternal and intercostal recession, even when he’s at rest and not upset. You quickly check his pulse and realise his HR is 152 bpm. </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a:t>What do you do? </a:t>
            </a:r>
            <a:endParaRPr/>
          </a:p>
        </p:txBody>
      </p:sp>
      <p:sp>
        <p:nvSpPr>
          <p:cNvPr id="192" name="Google Shape;192;p23"/>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93" name="Google Shape;193;p23"/>
          <p:cNvSpPr txBox="1"/>
          <p:nvPr/>
        </p:nvSpPr>
        <p:spPr>
          <a:xfrm>
            <a:off x="536984" y="487956"/>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Case 1 </a:t>
            </a:r>
            <a:endParaRPr b="0" i="0" sz="1800" u="none" cap="none" strike="noStrike">
              <a:solidFill>
                <a:schemeClr val="dk1"/>
              </a:solidFill>
              <a:latin typeface="Calibri"/>
              <a:ea typeface="Calibri"/>
              <a:cs typeface="Calibri"/>
              <a:sym typeface="Calibri"/>
            </a:endParaRPr>
          </a:p>
        </p:txBody>
      </p:sp>
      <p:sp>
        <p:nvSpPr>
          <p:cNvPr id="194" name="Google Shape;194;p23"/>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95" name="Google Shape;195;p23"/>
          <p:cNvPicPr preferRelativeResize="0"/>
          <p:nvPr/>
        </p:nvPicPr>
        <p:blipFill rotWithShape="1">
          <a:blip r:embed="rId3">
            <a:alphaModFix/>
          </a:blip>
          <a:srcRect b="9066" l="0" r="0" t="0"/>
          <a:stretch/>
        </p:blipFill>
        <p:spPr>
          <a:xfrm>
            <a:off x="8204875" y="4350024"/>
            <a:ext cx="3708925" cy="2421475"/>
          </a:xfrm>
          <a:prstGeom prst="rect">
            <a:avLst/>
          </a:prstGeom>
          <a:noFill/>
          <a:ln>
            <a:noFill/>
          </a:ln>
        </p:spPr>
      </p:pic>
      <p:pic>
        <p:nvPicPr>
          <p:cNvPr id="196" name="Google Shape;196;p23"/>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4"/>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02" name="Google Shape;202;p24"/>
          <p:cNvSpPr txBox="1"/>
          <p:nvPr/>
        </p:nvSpPr>
        <p:spPr>
          <a:xfrm>
            <a:off x="536984" y="487956"/>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Paediatric </a:t>
            </a:r>
            <a:r>
              <a:rPr lang="en-US" sz="3600">
                <a:solidFill>
                  <a:schemeClr val="lt1"/>
                </a:solidFill>
                <a:latin typeface="Calibri"/>
                <a:ea typeface="Calibri"/>
                <a:cs typeface="Calibri"/>
                <a:sym typeface="Calibri"/>
              </a:rPr>
              <a:t>Red Flags</a:t>
            </a:r>
            <a:endParaRPr b="0" i="0" sz="1800" u="none" cap="none" strike="noStrike">
              <a:solidFill>
                <a:schemeClr val="dk1"/>
              </a:solidFill>
              <a:latin typeface="Calibri"/>
              <a:ea typeface="Calibri"/>
              <a:cs typeface="Calibri"/>
              <a:sym typeface="Calibri"/>
            </a:endParaRPr>
          </a:p>
        </p:txBody>
      </p:sp>
      <p:sp>
        <p:nvSpPr>
          <p:cNvPr id="203" name="Google Shape;203;p24"/>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04" name="Google Shape;204;p24"/>
          <p:cNvPicPr preferRelativeResize="0"/>
          <p:nvPr/>
        </p:nvPicPr>
        <p:blipFill rotWithShape="1">
          <a:blip r:embed="rId3">
            <a:alphaModFix/>
          </a:blip>
          <a:srcRect b="50534" l="0" r="0" t="0"/>
          <a:stretch/>
        </p:blipFill>
        <p:spPr>
          <a:xfrm>
            <a:off x="328076" y="1561750"/>
            <a:ext cx="5986702" cy="4286249"/>
          </a:xfrm>
          <a:prstGeom prst="rect">
            <a:avLst/>
          </a:prstGeom>
          <a:noFill/>
          <a:ln>
            <a:noFill/>
          </a:ln>
        </p:spPr>
      </p:pic>
      <p:pic>
        <p:nvPicPr>
          <p:cNvPr id="205" name="Google Shape;205;p24"/>
          <p:cNvPicPr preferRelativeResize="0"/>
          <p:nvPr/>
        </p:nvPicPr>
        <p:blipFill rotWithShape="1">
          <a:blip r:embed="rId3">
            <a:alphaModFix/>
          </a:blip>
          <a:srcRect b="0" l="0" r="0" t="48027"/>
          <a:stretch/>
        </p:blipFill>
        <p:spPr>
          <a:xfrm>
            <a:off x="6314775" y="1535100"/>
            <a:ext cx="5698049" cy="4286249"/>
          </a:xfrm>
          <a:prstGeom prst="rect">
            <a:avLst/>
          </a:prstGeom>
          <a:noFill/>
          <a:ln>
            <a:noFill/>
          </a:ln>
        </p:spPr>
      </p:pic>
      <p:pic>
        <p:nvPicPr>
          <p:cNvPr id="206" name="Google Shape;206;p24"/>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5"/>
          <p:cNvSpPr txBox="1"/>
          <p:nvPr>
            <p:ph idx="1" type="body"/>
          </p:nvPr>
        </p:nvSpPr>
        <p:spPr>
          <a:xfrm>
            <a:off x="207450" y="1542725"/>
            <a:ext cx="9084900" cy="39600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LIFE-THREATENING EMERGENCY</a:t>
            </a:r>
            <a:endParaRPr/>
          </a:p>
          <a:p>
            <a:pPr indent="-342900" lvl="0" marL="457200" rtl="0" algn="l">
              <a:lnSpc>
                <a:spcPct val="90000"/>
              </a:lnSpc>
              <a:spcBef>
                <a:spcPts val="0"/>
              </a:spcBef>
              <a:spcAft>
                <a:spcPts val="0"/>
              </a:spcAft>
              <a:buSzPts val="1800"/>
              <a:buChar char="•"/>
            </a:pPr>
            <a:r>
              <a:rPr lang="en-US"/>
              <a:t>Severe swelling of epiglottis and surrounding tissues</a:t>
            </a:r>
            <a:endParaRPr/>
          </a:p>
          <a:p>
            <a:pPr indent="-342900" lvl="0" marL="457200" rtl="0" algn="l">
              <a:lnSpc>
                <a:spcPct val="90000"/>
              </a:lnSpc>
              <a:spcBef>
                <a:spcPts val="0"/>
              </a:spcBef>
              <a:spcAft>
                <a:spcPts val="0"/>
              </a:spcAft>
              <a:buSzPts val="1800"/>
              <a:buChar char="•"/>
            </a:pPr>
            <a:r>
              <a:rPr lang="en-US"/>
              <a:t>4-6 </a:t>
            </a:r>
            <a:r>
              <a:rPr lang="en-US"/>
              <a:t>years</a:t>
            </a:r>
            <a:r>
              <a:rPr lang="en-US"/>
              <a:t> old, but can affect all ages</a:t>
            </a:r>
            <a:endParaRPr/>
          </a:p>
          <a:p>
            <a:pPr indent="-342900" lvl="0" marL="457200" rtl="0" algn="l">
              <a:lnSpc>
                <a:spcPct val="90000"/>
              </a:lnSpc>
              <a:spcBef>
                <a:spcPts val="0"/>
              </a:spcBef>
              <a:spcAft>
                <a:spcPts val="0"/>
              </a:spcAft>
              <a:buSzPts val="1800"/>
              <a:buChar char="•"/>
            </a:pPr>
            <a:r>
              <a:rPr lang="en-US"/>
              <a:t>Sx: ACUTE onset, high fever, painful throat (drooling!), tripoding </a:t>
            </a:r>
            <a:endParaRPr/>
          </a:p>
          <a:p>
            <a:pPr indent="-342900" lvl="0" marL="457200" rtl="0" algn="l">
              <a:lnSpc>
                <a:spcPct val="90000"/>
              </a:lnSpc>
              <a:spcBef>
                <a:spcPts val="0"/>
              </a:spcBef>
              <a:spcAft>
                <a:spcPts val="0"/>
              </a:spcAft>
              <a:buSzPts val="1800"/>
              <a:buChar char="•"/>
            </a:pPr>
            <a:r>
              <a:rPr lang="en-US"/>
              <a:t>Causative organism: H.influenzae B (immunisation!)</a:t>
            </a:r>
            <a:endParaRPr/>
          </a:p>
          <a:p>
            <a:pPr indent="-342900" lvl="0" marL="457200" rtl="0" algn="l">
              <a:lnSpc>
                <a:spcPct val="90000"/>
              </a:lnSpc>
              <a:spcBef>
                <a:spcPts val="0"/>
              </a:spcBef>
              <a:spcAft>
                <a:spcPts val="0"/>
              </a:spcAft>
              <a:buSzPts val="1800"/>
              <a:buChar char="•"/>
            </a:pPr>
            <a:r>
              <a:rPr lang="en-US"/>
              <a:t>Ix: clinical assessment, DO NOT LIE CHILD DOWN</a:t>
            </a:r>
            <a:endParaRPr/>
          </a:p>
          <a:p>
            <a:pPr indent="-342900" lvl="0" marL="457200" rtl="0" algn="l">
              <a:lnSpc>
                <a:spcPct val="90000"/>
              </a:lnSpc>
              <a:spcBef>
                <a:spcPts val="0"/>
              </a:spcBef>
              <a:spcAft>
                <a:spcPts val="0"/>
              </a:spcAft>
              <a:buSzPts val="1800"/>
              <a:buChar char="•"/>
            </a:pPr>
            <a:r>
              <a:rPr lang="en-US"/>
              <a:t>Compare to viral croup: fever, no cough, saliva drooling</a:t>
            </a:r>
            <a:endParaRPr/>
          </a:p>
          <a:p>
            <a:pPr indent="-342900" lvl="0" marL="457200" rtl="0" algn="l">
              <a:lnSpc>
                <a:spcPct val="90000"/>
              </a:lnSpc>
              <a:spcBef>
                <a:spcPts val="0"/>
              </a:spcBef>
              <a:spcAft>
                <a:spcPts val="0"/>
              </a:spcAft>
              <a:buSzPts val="1800"/>
              <a:buChar char="•"/>
            </a:pPr>
            <a:r>
              <a:rPr lang="en-US"/>
              <a:t>Tx: EARLY INTUBATION, IV abx (ceftriaxone) 7-10 days</a:t>
            </a:r>
            <a:endParaRPr/>
          </a:p>
          <a:p>
            <a:pPr indent="-342900" lvl="0" marL="457200" rtl="0" algn="l">
              <a:lnSpc>
                <a:spcPct val="90000"/>
              </a:lnSpc>
              <a:spcBef>
                <a:spcPts val="0"/>
              </a:spcBef>
              <a:spcAft>
                <a:spcPts val="0"/>
              </a:spcAft>
              <a:buClr>
                <a:srgbClr val="CC0000"/>
              </a:buClr>
              <a:buSzPts val="1800"/>
              <a:buChar char="•"/>
            </a:pPr>
            <a:r>
              <a:rPr lang="en-US">
                <a:solidFill>
                  <a:srgbClr val="CC0000"/>
                </a:solidFill>
              </a:rPr>
              <a:t>Prophylaxis?</a:t>
            </a:r>
            <a:endParaRPr>
              <a:solidFill>
                <a:srgbClr val="CC0000"/>
              </a:solidFill>
            </a:endParaRPr>
          </a:p>
        </p:txBody>
      </p:sp>
      <p:sp>
        <p:nvSpPr>
          <p:cNvPr id="212" name="Google Shape;212;p25"/>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13" name="Google Shape;213;p25"/>
          <p:cNvSpPr txBox="1"/>
          <p:nvPr/>
        </p:nvSpPr>
        <p:spPr>
          <a:xfrm>
            <a:off x="536984" y="487956"/>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Epiglottitis </a:t>
            </a:r>
            <a:endParaRPr b="0" i="0" sz="1800" u="none" cap="none" strike="noStrike">
              <a:solidFill>
                <a:schemeClr val="dk1"/>
              </a:solidFill>
              <a:latin typeface="Calibri"/>
              <a:ea typeface="Calibri"/>
              <a:cs typeface="Calibri"/>
              <a:sym typeface="Calibri"/>
            </a:endParaRPr>
          </a:p>
        </p:txBody>
      </p:sp>
      <p:sp>
        <p:nvSpPr>
          <p:cNvPr id="214" name="Google Shape;214;p2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15" name="Google Shape;215;p25"/>
          <p:cNvPicPr preferRelativeResize="0"/>
          <p:nvPr/>
        </p:nvPicPr>
        <p:blipFill rotWithShape="1">
          <a:blip r:embed="rId3">
            <a:alphaModFix/>
          </a:blip>
          <a:srcRect b="0" l="20299" r="0" t="47243"/>
          <a:stretch/>
        </p:blipFill>
        <p:spPr>
          <a:xfrm>
            <a:off x="8898924" y="1606197"/>
            <a:ext cx="3125801" cy="1727549"/>
          </a:xfrm>
          <a:prstGeom prst="rect">
            <a:avLst/>
          </a:prstGeom>
          <a:noFill/>
          <a:ln>
            <a:noFill/>
          </a:ln>
        </p:spPr>
      </p:pic>
      <p:pic>
        <p:nvPicPr>
          <p:cNvPr id="216" name="Google Shape;216;p25"/>
          <p:cNvPicPr preferRelativeResize="0"/>
          <p:nvPr/>
        </p:nvPicPr>
        <p:blipFill>
          <a:blip r:embed="rId4">
            <a:alphaModFix/>
          </a:blip>
          <a:stretch>
            <a:fillRect/>
          </a:stretch>
        </p:blipFill>
        <p:spPr>
          <a:xfrm>
            <a:off x="8810625" y="3486151"/>
            <a:ext cx="3228975" cy="3296075"/>
          </a:xfrm>
          <a:prstGeom prst="rect">
            <a:avLst/>
          </a:prstGeom>
          <a:noFill/>
          <a:ln>
            <a:noFill/>
          </a:ln>
        </p:spPr>
      </p:pic>
      <p:pic>
        <p:nvPicPr>
          <p:cNvPr id="217" name="Google Shape;217;p25"/>
          <p:cNvPicPr preferRelativeResize="0"/>
          <p:nvPr/>
        </p:nvPicPr>
        <p:blipFill rotWithShape="1">
          <a:blip r:embed="rId5">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6"/>
          <p:cNvSpPr txBox="1"/>
          <p:nvPr>
            <p:ph idx="1" type="body"/>
          </p:nvPr>
        </p:nvSpPr>
        <p:spPr>
          <a:xfrm>
            <a:off x="207450" y="1542725"/>
            <a:ext cx="11706300" cy="39600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Common cold: coryza, caused by rhinovirus</a:t>
            </a:r>
            <a:endParaRPr/>
          </a:p>
          <a:p>
            <a:pPr indent="-342900" lvl="0" marL="457200" rtl="0" algn="l">
              <a:lnSpc>
                <a:spcPct val="90000"/>
              </a:lnSpc>
              <a:spcBef>
                <a:spcPts val="0"/>
              </a:spcBef>
              <a:spcAft>
                <a:spcPts val="0"/>
              </a:spcAft>
              <a:buSzPts val="1800"/>
              <a:buChar char="•"/>
            </a:pPr>
            <a:r>
              <a:rPr lang="en-US"/>
              <a:t>Sore throat: viral cause is adenovirus, bacterial cause is GAS</a:t>
            </a:r>
            <a:endParaRPr/>
          </a:p>
          <a:p>
            <a:pPr indent="-342900" lvl="1" marL="914400" rtl="0" algn="l">
              <a:lnSpc>
                <a:spcPct val="90000"/>
              </a:lnSpc>
              <a:spcBef>
                <a:spcPts val="0"/>
              </a:spcBef>
              <a:spcAft>
                <a:spcPts val="0"/>
              </a:spcAft>
              <a:buSzPts val="1800"/>
              <a:buChar char="•"/>
            </a:pPr>
            <a:r>
              <a:rPr lang="en-US"/>
              <a:t>FeverPAIN/CENT-OR - to determine whether to start abx </a:t>
            </a:r>
            <a:endParaRPr/>
          </a:p>
          <a:p>
            <a:pPr indent="-342900" lvl="1" marL="914400" rtl="0" algn="l">
              <a:lnSpc>
                <a:spcPct val="90000"/>
              </a:lnSpc>
              <a:spcBef>
                <a:spcPts val="0"/>
              </a:spcBef>
              <a:spcAft>
                <a:spcPts val="0"/>
              </a:spcAft>
              <a:buSzPts val="1800"/>
              <a:buChar char="•"/>
            </a:pPr>
            <a:r>
              <a:rPr lang="en-US"/>
              <a:t>7-10 day course of phenoxymethylpenicillin or clarithromycin</a:t>
            </a:r>
            <a:endParaRPr/>
          </a:p>
          <a:p>
            <a:pPr indent="-342900" lvl="1" marL="914400" rtl="0" algn="l">
              <a:lnSpc>
                <a:spcPct val="90000"/>
              </a:lnSpc>
              <a:spcBef>
                <a:spcPts val="0"/>
              </a:spcBef>
              <a:spcAft>
                <a:spcPts val="0"/>
              </a:spcAft>
              <a:buSzPts val="1800"/>
              <a:buChar char="•"/>
            </a:pPr>
            <a:r>
              <a:rPr lang="en-US"/>
              <a:t>Glandular fever/Mono: caused by EBV, weeks of </a:t>
            </a:r>
            <a:r>
              <a:rPr lang="en-US">
                <a:highlight>
                  <a:srgbClr val="FFFF00"/>
                </a:highlight>
              </a:rPr>
              <a:t>fever</a:t>
            </a:r>
            <a:r>
              <a:rPr lang="en-US"/>
              <a:t>, </a:t>
            </a:r>
            <a:r>
              <a:rPr lang="en-US"/>
              <a:t>maculopapular</a:t>
            </a:r>
            <a:r>
              <a:rPr lang="en-US"/>
              <a:t> rash,</a:t>
            </a:r>
            <a:r>
              <a:rPr lang="en-US">
                <a:highlight>
                  <a:srgbClr val="FFFF00"/>
                </a:highlight>
              </a:rPr>
              <a:t> throat pain, cervical lymphadenopathy</a:t>
            </a:r>
            <a:r>
              <a:rPr lang="en-US"/>
              <a:t>, jaundice, hepatosplenomegaly. Monospot test. </a:t>
            </a:r>
            <a:endParaRPr/>
          </a:p>
          <a:p>
            <a:pPr indent="-342900" lvl="0" marL="457200" rtl="0" algn="l">
              <a:lnSpc>
                <a:spcPct val="90000"/>
              </a:lnSpc>
              <a:spcBef>
                <a:spcPts val="0"/>
              </a:spcBef>
              <a:spcAft>
                <a:spcPts val="0"/>
              </a:spcAft>
              <a:buSzPts val="1800"/>
              <a:buChar char="•"/>
            </a:pPr>
            <a:r>
              <a:rPr lang="en-US"/>
              <a:t>Decongestant: </a:t>
            </a:r>
            <a:r>
              <a:rPr lang="en-US"/>
              <a:t>pseudoephedrine</a:t>
            </a:r>
            <a:r>
              <a:rPr lang="en-US"/>
              <a:t> </a:t>
            </a:r>
            <a:endParaRPr/>
          </a:p>
          <a:p>
            <a:pPr indent="-342900" lvl="0" marL="457200" rtl="0" algn="l">
              <a:lnSpc>
                <a:spcPct val="90000"/>
              </a:lnSpc>
              <a:spcBef>
                <a:spcPts val="0"/>
              </a:spcBef>
              <a:spcAft>
                <a:spcPts val="0"/>
              </a:spcAft>
              <a:buSzPts val="1800"/>
              <a:buChar char="•"/>
            </a:pPr>
            <a:r>
              <a:rPr lang="en-US"/>
              <a:t>Paracetamol, ibuprofen </a:t>
            </a:r>
            <a:endParaRPr/>
          </a:p>
        </p:txBody>
      </p:sp>
      <p:sp>
        <p:nvSpPr>
          <p:cNvPr id="223" name="Google Shape;223;p26"/>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24" name="Google Shape;224;p26"/>
          <p:cNvSpPr txBox="1"/>
          <p:nvPr/>
        </p:nvSpPr>
        <p:spPr>
          <a:xfrm>
            <a:off x="536984" y="487956"/>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Other URTI</a:t>
            </a:r>
            <a:endParaRPr b="0" i="0" sz="1800" u="none" cap="none" strike="noStrike">
              <a:solidFill>
                <a:schemeClr val="dk1"/>
              </a:solidFill>
              <a:latin typeface="Calibri"/>
              <a:ea typeface="Calibri"/>
              <a:cs typeface="Calibri"/>
              <a:sym typeface="Calibri"/>
            </a:endParaRPr>
          </a:p>
        </p:txBody>
      </p:sp>
      <p:sp>
        <p:nvSpPr>
          <p:cNvPr id="225" name="Google Shape;225;p2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26" name="Google Shape;226;p26"/>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7"/>
          <p:cNvSpPr txBox="1"/>
          <p:nvPr>
            <p:ph idx="1" type="body"/>
          </p:nvPr>
        </p:nvSpPr>
        <p:spPr>
          <a:xfrm>
            <a:off x="207450" y="1542725"/>
            <a:ext cx="9084900" cy="53778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i="1" lang="en-US"/>
              <a:t>Prolonged cough + fever for &gt;2 weeks, infants and OC &gt;14y.o.</a:t>
            </a:r>
            <a:endParaRPr i="1"/>
          </a:p>
          <a:p>
            <a:pPr indent="-342900" lvl="0" marL="457200" rtl="0" algn="l">
              <a:lnSpc>
                <a:spcPct val="90000"/>
              </a:lnSpc>
              <a:spcBef>
                <a:spcPts val="0"/>
              </a:spcBef>
              <a:spcAft>
                <a:spcPts val="0"/>
              </a:spcAft>
              <a:buSzPts val="1800"/>
              <a:buChar char="•"/>
            </a:pPr>
            <a:r>
              <a:rPr lang="en-US"/>
              <a:t>HIGHLY contagious, caused by Bordatella Pertussis</a:t>
            </a:r>
            <a:endParaRPr/>
          </a:p>
          <a:p>
            <a:pPr indent="-342900" lvl="0" marL="457200" rtl="0" algn="l">
              <a:lnSpc>
                <a:spcPct val="90000"/>
              </a:lnSpc>
              <a:spcBef>
                <a:spcPts val="0"/>
              </a:spcBef>
              <a:spcAft>
                <a:spcPts val="0"/>
              </a:spcAft>
              <a:buSzPts val="1800"/>
              <a:buChar char="•"/>
            </a:pPr>
            <a:r>
              <a:rPr lang="en-US"/>
              <a:t>3 stages: </a:t>
            </a:r>
            <a:endParaRPr/>
          </a:p>
          <a:p>
            <a:pPr indent="-342900" lvl="1" marL="914400" rtl="0" algn="l">
              <a:lnSpc>
                <a:spcPct val="90000"/>
              </a:lnSpc>
              <a:spcBef>
                <a:spcPts val="0"/>
              </a:spcBef>
              <a:spcAft>
                <a:spcPts val="0"/>
              </a:spcAft>
              <a:buSzPts val="1800"/>
              <a:buChar char="•"/>
            </a:pPr>
            <a:r>
              <a:rPr lang="en-US"/>
              <a:t>Incubation (1-2 weeks with coryza, fever)</a:t>
            </a:r>
            <a:endParaRPr/>
          </a:p>
          <a:p>
            <a:pPr indent="-342900" lvl="1" marL="914400" rtl="0" algn="l">
              <a:lnSpc>
                <a:spcPct val="90000"/>
              </a:lnSpc>
              <a:spcBef>
                <a:spcPts val="0"/>
              </a:spcBef>
              <a:spcAft>
                <a:spcPts val="0"/>
              </a:spcAft>
              <a:buSzPts val="1800"/>
              <a:buChar char="•"/>
            </a:pPr>
            <a:r>
              <a:rPr lang="en-US"/>
              <a:t>Paroxysmal (2-6 weeks of coughing fits with inspiratory whoop, during which child goes cyanotic, vomiting)</a:t>
            </a:r>
            <a:endParaRPr/>
          </a:p>
          <a:p>
            <a:pPr indent="-342900" lvl="1" marL="914400" rtl="0" algn="l">
              <a:lnSpc>
                <a:spcPct val="90000"/>
              </a:lnSpc>
              <a:spcBef>
                <a:spcPts val="0"/>
              </a:spcBef>
              <a:spcAft>
                <a:spcPts val="0"/>
              </a:spcAft>
              <a:buSzPts val="1800"/>
              <a:buChar char="•"/>
            </a:pPr>
            <a:r>
              <a:rPr lang="en-US"/>
              <a:t>Convalescent</a:t>
            </a:r>
            <a:r>
              <a:rPr lang="en-US"/>
              <a:t> (2-4 weeks of lessening symptoms)</a:t>
            </a:r>
            <a:endParaRPr/>
          </a:p>
          <a:p>
            <a:pPr indent="-342900" lvl="0" marL="457200" rtl="0" algn="l">
              <a:lnSpc>
                <a:spcPct val="90000"/>
              </a:lnSpc>
              <a:spcBef>
                <a:spcPts val="0"/>
              </a:spcBef>
              <a:spcAft>
                <a:spcPts val="0"/>
              </a:spcAft>
              <a:buSzPts val="1800"/>
              <a:buChar char="•"/>
            </a:pPr>
            <a:r>
              <a:rPr lang="en-US"/>
              <a:t>Thankfully, primary vaccinations completed @ 4 months</a:t>
            </a:r>
            <a:endParaRPr/>
          </a:p>
          <a:p>
            <a:pPr indent="-342900" lvl="0" marL="457200" rtl="0" algn="l">
              <a:lnSpc>
                <a:spcPct val="90000"/>
              </a:lnSpc>
              <a:spcBef>
                <a:spcPts val="0"/>
              </a:spcBef>
              <a:spcAft>
                <a:spcPts val="0"/>
              </a:spcAft>
              <a:buSzPts val="1800"/>
              <a:buChar char="•"/>
            </a:pPr>
            <a:r>
              <a:rPr lang="en-US"/>
              <a:t>Ix: perinasal swab</a:t>
            </a:r>
            <a:endParaRPr/>
          </a:p>
          <a:p>
            <a:pPr indent="-342900" lvl="0" marL="457200" rtl="0" algn="l">
              <a:lnSpc>
                <a:spcPct val="90000"/>
              </a:lnSpc>
              <a:spcBef>
                <a:spcPts val="0"/>
              </a:spcBef>
              <a:spcAft>
                <a:spcPts val="0"/>
              </a:spcAft>
              <a:buSzPts val="1800"/>
              <a:buChar char="•"/>
            </a:pPr>
            <a:r>
              <a:rPr lang="en-US"/>
              <a:t>          Tx: hospital admission,                                                          ____14 days </a:t>
            </a:r>
            <a:r>
              <a:rPr lang="en-US"/>
              <a:t>erythromycin</a:t>
            </a:r>
            <a:r>
              <a:rPr lang="en-US"/>
              <a:t>/7 days clarithromycin</a:t>
            </a:r>
            <a:endParaRPr/>
          </a:p>
          <a:p>
            <a:pPr indent="-342900" lvl="0" marL="457200" rtl="0" algn="l">
              <a:lnSpc>
                <a:spcPct val="90000"/>
              </a:lnSpc>
              <a:spcBef>
                <a:spcPts val="0"/>
              </a:spcBef>
              <a:spcAft>
                <a:spcPts val="0"/>
              </a:spcAft>
              <a:buSzPts val="1800"/>
              <a:buChar char="•"/>
            </a:pPr>
            <a:r>
              <a:rPr lang="en-US"/>
              <a:t>____</a:t>
            </a:r>
            <a:r>
              <a:rPr lang="en-US">
                <a:solidFill>
                  <a:srgbClr val="CC0000"/>
                </a:solidFill>
              </a:rPr>
              <a:t>Prophylaxis?</a:t>
            </a:r>
            <a:endParaRPr>
              <a:solidFill>
                <a:srgbClr val="CC0000"/>
              </a:solidFill>
            </a:endParaRPr>
          </a:p>
        </p:txBody>
      </p:sp>
      <p:sp>
        <p:nvSpPr>
          <p:cNvPr id="232" name="Google Shape;232;p27"/>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33" name="Google Shape;233;p27"/>
          <p:cNvSpPr txBox="1"/>
          <p:nvPr/>
        </p:nvSpPr>
        <p:spPr>
          <a:xfrm>
            <a:off x="536984" y="487956"/>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LRTI: Whooping Cough</a:t>
            </a:r>
            <a:endParaRPr b="0" i="0" sz="1800" u="none" cap="none" strike="noStrike">
              <a:solidFill>
                <a:schemeClr val="dk1"/>
              </a:solidFill>
              <a:latin typeface="Calibri"/>
              <a:ea typeface="Calibri"/>
              <a:cs typeface="Calibri"/>
              <a:sym typeface="Calibri"/>
            </a:endParaRPr>
          </a:p>
        </p:txBody>
      </p:sp>
      <p:sp>
        <p:nvSpPr>
          <p:cNvPr id="234" name="Google Shape;234;p2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35" name="Google Shape;235;p27"/>
          <p:cNvPicPr preferRelativeResize="0"/>
          <p:nvPr/>
        </p:nvPicPr>
        <p:blipFill>
          <a:blip r:embed="rId3">
            <a:alphaModFix/>
          </a:blip>
          <a:stretch>
            <a:fillRect/>
          </a:stretch>
        </p:blipFill>
        <p:spPr>
          <a:xfrm>
            <a:off x="9444750" y="1535112"/>
            <a:ext cx="2381250" cy="3038475"/>
          </a:xfrm>
          <a:prstGeom prst="rect">
            <a:avLst/>
          </a:prstGeom>
          <a:noFill/>
          <a:ln>
            <a:noFill/>
          </a:ln>
        </p:spPr>
      </p:pic>
      <p:pic>
        <p:nvPicPr>
          <p:cNvPr id="236" name="Google Shape;236;p27"/>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8"/>
          <p:cNvSpPr txBox="1"/>
          <p:nvPr>
            <p:ph idx="1" type="body"/>
          </p:nvPr>
        </p:nvSpPr>
        <p:spPr>
          <a:xfrm>
            <a:off x="207450" y="1542725"/>
            <a:ext cx="9084900" cy="39600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Infants, rare after 1 y.o.</a:t>
            </a:r>
            <a:endParaRPr/>
          </a:p>
          <a:p>
            <a:pPr indent="-342900" lvl="0" marL="457200" rtl="0" algn="l">
              <a:lnSpc>
                <a:spcPct val="90000"/>
              </a:lnSpc>
              <a:spcBef>
                <a:spcPts val="0"/>
              </a:spcBef>
              <a:spcAft>
                <a:spcPts val="0"/>
              </a:spcAft>
              <a:buSzPts val="1800"/>
              <a:buChar char="•"/>
            </a:pPr>
            <a:r>
              <a:rPr lang="en-US"/>
              <a:t>Causative organism: RSV</a:t>
            </a:r>
            <a:endParaRPr/>
          </a:p>
          <a:p>
            <a:pPr indent="-342900" lvl="0" marL="457200" rtl="0" algn="l">
              <a:lnSpc>
                <a:spcPct val="90000"/>
              </a:lnSpc>
              <a:spcBef>
                <a:spcPts val="0"/>
              </a:spcBef>
              <a:spcAft>
                <a:spcPts val="0"/>
              </a:spcAft>
              <a:buSzPts val="1800"/>
              <a:buChar char="•"/>
            </a:pPr>
            <a:r>
              <a:rPr lang="en-US"/>
              <a:t>RFs: prematurity, CF, </a:t>
            </a:r>
            <a:r>
              <a:rPr lang="en-US"/>
              <a:t>immunodeficiency</a:t>
            </a:r>
            <a:r>
              <a:rPr lang="en-US"/>
              <a:t>, CHD/CLD</a:t>
            </a:r>
            <a:endParaRPr/>
          </a:p>
          <a:p>
            <a:pPr indent="-342900" lvl="0" marL="457200" rtl="0" algn="l">
              <a:lnSpc>
                <a:spcPct val="90000"/>
              </a:lnSpc>
              <a:spcBef>
                <a:spcPts val="0"/>
              </a:spcBef>
              <a:spcAft>
                <a:spcPts val="0"/>
              </a:spcAft>
              <a:buSzPts val="1800"/>
              <a:buChar char="•"/>
            </a:pPr>
            <a:r>
              <a:rPr lang="en-US"/>
              <a:t>RSV invades nasopharyngeal epithelium → increased mucus production → </a:t>
            </a:r>
            <a:r>
              <a:rPr lang="en-US"/>
              <a:t>bronchial</a:t>
            </a:r>
            <a:r>
              <a:rPr lang="en-US"/>
              <a:t> obstruction</a:t>
            </a:r>
            <a:endParaRPr/>
          </a:p>
          <a:p>
            <a:pPr indent="-342900" lvl="0" marL="457200" rtl="0" algn="l">
              <a:lnSpc>
                <a:spcPct val="90000"/>
              </a:lnSpc>
              <a:spcBef>
                <a:spcPts val="0"/>
              </a:spcBef>
              <a:spcAft>
                <a:spcPts val="0"/>
              </a:spcAft>
              <a:buSzPts val="1800"/>
              <a:buChar char="•"/>
            </a:pPr>
            <a:r>
              <a:rPr lang="en-US"/>
              <a:t>Sx: winter months, </a:t>
            </a:r>
            <a:r>
              <a:rPr lang="en-US"/>
              <a:t>coryza</a:t>
            </a:r>
            <a:r>
              <a:rPr lang="en-US"/>
              <a:t>, followed by fever + dry cough, progressive dyspnoea </a:t>
            </a:r>
            <a:endParaRPr/>
          </a:p>
          <a:p>
            <a:pPr indent="-342900" lvl="0" marL="457200" rtl="0" algn="l">
              <a:lnSpc>
                <a:spcPct val="90000"/>
              </a:lnSpc>
              <a:spcBef>
                <a:spcPts val="0"/>
              </a:spcBef>
              <a:spcAft>
                <a:spcPts val="0"/>
              </a:spcAft>
              <a:buSzPts val="1800"/>
              <a:buChar char="•"/>
            </a:pPr>
            <a:r>
              <a:rPr lang="en-US"/>
              <a:t>Ix: nasopharyngeal swab to test for RSV</a:t>
            </a:r>
            <a:endParaRPr/>
          </a:p>
          <a:p>
            <a:pPr indent="-342900" lvl="0" marL="457200" rtl="0" algn="l">
              <a:lnSpc>
                <a:spcPct val="90000"/>
              </a:lnSpc>
              <a:spcBef>
                <a:spcPts val="0"/>
              </a:spcBef>
              <a:spcAft>
                <a:spcPts val="0"/>
              </a:spcAft>
              <a:buSzPts val="1800"/>
              <a:buChar char="•"/>
            </a:pPr>
            <a:r>
              <a:rPr lang="en-US"/>
              <a:t>Tx: O2, NGT, CPAP</a:t>
            </a:r>
            <a:endParaRPr/>
          </a:p>
          <a:p>
            <a:pPr indent="-342900" lvl="0" marL="457200" rtl="0" algn="l">
              <a:lnSpc>
                <a:spcPct val="90000"/>
              </a:lnSpc>
              <a:spcBef>
                <a:spcPts val="0"/>
              </a:spcBef>
              <a:spcAft>
                <a:spcPts val="0"/>
              </a:spcAft>
              <a:buClr>
                <a:srgbClr val="CC0000"/>
              </a:buClr>
              <a:buSzPts val="1800"/>
              <a:buChar char="•"/>
            </a:pPr>
            <a:r>
              <a:rPr lang="en-US">
                <a:solidFill>
                  <a:srgbClr val="CC0000"/>
                </a:solidFill>
              </a:rPr>
              <a:t>Prevention?</a:t>
            </a:r>
            <a:endParaRPr>
              <a:solidFill>
                <a:srgbClr val="CC0000"/>
              </a:solidFill>
            </a:endParaRPr>
          </a:p>
        </p:txBody>
      </p:sp>
      <p:sp>
        <p:nvSpPr>
          <p:cNvPr id="242" name="Google Shape;242;p28"/>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43" name="Google Shape;243;p28"/>
          <p:cNvSpPr txBox="1"/>
          <p:nvPr/>
        </p:nvSpPr>
        <p:spPr>
          <a:xfrm>
            <a:off x="536984" y="487956"/>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LRTI: Bronchiolitis </a:t>
            </a:r>
            <a:endParaRPr b="0" i="0" sz="1800" u="none" cap="none" strike="noStrike">
              <a:solidFill>
                <a:schemeClr val="dk1"/>
              </a:solidFill>
              <a:latin typeface="Calibri"/>
              <a:ea typeface="Calibri"/>
              <a:cs typeface="Calibri"/>
              <a:sym typeface="Calibri"/>
            </a:endParaRPr>
          </a:p>
        </p:txBody>
      </p:sp>
      <p:sp>
        <p:nvSpPr>
          <p:cNvPr id="244" name="Google Shape;244;p2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45" name="Google Shape;245;p28"/>
          <p:cNvPicPr preferRelativeResize="0"/>
          <p:nvPr/>
        </p:nvPicPr>
        <p:blipFill>
          <a:blip r:embed="rId3">
            <a:alphaModFix/>
          </a:blip>
          <a:stretch>
            <a:fillRect/>
          </a:stretch>
        </p:blipFill>
        <p:spPr>
          <a:xfrm>
            <a:off x="9078525" y="3767573"/>
            <a:ext cx="2990824" cy="2990824"/>
          </a:xfrm>
          <a:prstGeom prst="rect">
            <a:avLst/>
          </a:prstGeom>
          <a:noFill/>
          <a:ln>
            <a:noFill/>
          </a:ln>
        </p:spPr>
      </p:pic>
      <p:pic>
        <p:nvPicPr>
          <p:cNvPr id="246" name="Google Shape;246;p28"/>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9"/>
          <p:cNvSpPr txBox="1"/>
          <p:nvPr>
            <p:ph idx="1" type="body"/>
          </p:nvPr>
        </p:nvSpPr>
        <p:spPr>
          <a:xfrm>
            <a:off x="207450" y="1542725"/>
            <a:ext cx="9084900" cy="54225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Chronic inflammatory disease of airways with REVERSIBLE airway obstruction</a:t>
            </a:r>
            <a:endParaRPr/>
          </a:p>
          <a:p>
            <a:pPr indent="-342900" lvl="0" marL="457200" rtl="0" algn="l">
              <a:lnSpc>
                <a:spcPct val="90000"/>
              </a:lnSpc>
              <a:spcBef>
                <a:spcPts val="0"/>
              </a:spcBef>
              <a:spcAft>
                <a:spcPts val="0"/>
              </a:spcAft>
              <a:buSzPts val="1800"/>
              <a:buChar char="•"/>
            </a:pPr>
            <a:r>
              <a:rPr lang="en-US"/>
              <a:t>Asthma + Eczema + Hay fever (atopy)</a:t>
            </a:r>
            <a:endParaRPr/>
          </a:p>
          <a:p>
            <a:pPr indent="-342900" lvl="0" marL="457200" rtl="0" algn="l">
              <a:lnSpc>
                <a:spcPct val="90000"/>
              </a:lnSpc>
              <a:spcBef>
                <a:spcPts val="0"/>
              </a:spcBef>
              <a:spcAft>
                <a:spcPts val="0"/>
              </a:spcAft>
              <a:buSzPts val="1800"/>
              <a:buChar char="•"/>
            </a:pPr>
            <a:r>
              <a:rPr lang="en-US"/>
              <a:t>Sx: wheeze, dry cough, SoB, chest tightness (+diurnal variation in peak flow, have triggers)</a:t>
            </a:r>
            <a:endParaRPr/>
          </a:p>
          <a:p>
            <a:pPr indent="-342900" lvl="0" marL="457200" rtl="0" algn="l">
              <a:lnSpc>
                <a:spcPct val="90000"/>
              </a:lnSpc>
              <a:spcBef>
                <a:spcPts val="0"/>
              </a:spcBef>
              <a:spcAft>
                <a:spcPts val="0"/>
              </a:spcAft>
              <a:buSzPts val="1800"/>
              <a:buChar char="•"/>
            </a:pPr>
            <a:r>
              <a:rPr lang="en-US"/>
              <a:t>Ix: clinical dx, PEFR and peak flow diary, reversibility test</a:t>
            </a:r>
            <a:endParaRPr/>
          </a:p>
          <a:p>
            <a:pPr indent="-342900" lvl="0" marL="457200" rtl="0" algn="l">
              <a:lnSpc>
                <a:spcPct val="90000"/>
              </a:lnSpc>
              <a:spcBef>
                <a:spcPts val="0"/>
              </a:spcBef>
              <a:spcAft>
                <a:spcPts val="0"/>
              </a:spcAft>
              <a:buSzPts val="1800"/>
              <a:buChar char="•"/>
            </a:pPr>
            <a:r>
              <a:rPr lang="en-US"/>
              <a:t>Mx: </a:t>
            </a:r>
            <a:endParaRPr/>
          </a:p>
          <a:p>
            <a:pPr indent="-342900" lvl="1" marL="914400" rtl="0" algn="l">
              <a:lnSpc>
                <a:spcPct val="90000"/>
              </a:lnSpc>
              <a:spcBef>
                <a:spcPts val="0"/>
              </a:spcBef>
              <a:spcAft>
                <a:spcPts val="0"/>
              </a:spcAft>
              <a:buSzPts val="1800"/>
              <a:buChar char="•"/>
            </a:pPr>
            <a:r>
              <a:rPr lang="en-US"/>
              <a:t>1. PRN Salbutamol (SABA). If using 3x a week →</a:t>
            </a:r>
            <a:endParaRPr/>
          </a:p>
          <a:p>
            <a:pPr indent="-342900" lvl="1" marL="914400" rtl="0" algn="l">
              <a:lnSpc>
                <a:spcPct val="90000"/>
              </a:lnSpc>
              <a:spcBef>
                <a:spcPts val="0"/>
              </a:spcBef>
              <a:spcAft>
                <a:spcPts val="0"/>
              </a:spcAft>
              <a:buSzPts val="1800"/>
              <a:buChar char="•"/>
            </a:pPr>
            <a:r>
              <a:rPr lang="en-US"/>
              <a:t>2. Regular ICS (beclomethasone)</a:t>
            </a:r>
            <a:endParaRPr/>
          </a:p>
          <a:p>
            <a:pPr indent="-342900" lvl="1" marL="914400" rtl="0" algn="l">
              <a:lnSpc>
                <a:spcPct val="90000"/>
              </a:lnSpc>
              <a:spcBef>
                <a:spcPts val="0"/>
              </a:spcBef>
              <a:spcAft>
                <a:spcPts val="0"/>
              </a:spcAft>
              <a:buSzPts val="1800"/>
              <a:buChar char="•"/>
            </a:pPr>
            <a:r>
              <a:rPr lang="en-US"/>
              <a:t>3. &lt;5 y.o. give regular PO LTRA (montelukast), &gt;5y.o. add LABA and    __increase ICS </a:t>
            </a:r>
            <a:endParaRPr/>
          </a:p>
          <a:p>
            <a:pPr indent="-342900" lvl="1" marL="914400" rtl="0" algn="l">
              <a:lnSpc>
                <a:spcPct val="90000"/>
              </a:lnSpc>
              <a:spcBef>
                <a:spcPts val="0"/>
              </a:spcBef>
              <a:spcAft>
                <a:spcPts val="0"/>
              </a:spcAft>
              <a:buSzPts val="1800"/>
              <a:buChar char="•"/>
            </a:pPr>
            <a:r>
              <a:rPr lang="en-US"/>
              <a:t>    4. </a:t>
            </a:r>
            <a:r>
              <a:rPr lang="en-US"/>
              <a:t>Increase ICS dosage (200 → 400 → 800mcg)</a:t>
            </a:r>
            <a:endParaRPr/>
          </a:p>
          <a:p>
            <a:pPr indent="-342900" lvl="1" marL="914400" rtl="0" algn="l">
              <a:lnSpc>
                <a:spcPct val="90000"/>
              </a:lnSpc>
              <a:spcBef>
                <a:spcPts val="0"/>
              </a:spcBef>
              <a:spcAft>
                <a:spcPts val="0"/>
              </a:spcAft>
              <a:buSzPts val="1800"/>
              <a:buChar char="•"/>
            </a:pPr>
            <a:r>
              <a:rPr lang="en-US"/>
              <a:t>    5. For &gt;5y.o. add PO prednisolone </a:t>
            </a:r>
            <a:r>
              <a:rPr lang="en-US">
                <a:solidFill>
                  <a:srgbClr val="CC0000"/>
                </a:solidFill>
              </a:rPr>
              <a:t>(what do you check?)</a:t>
            </a:r>
            <a:endParaRPr>
              <a:solidFill>
                <a:srgbClr val="CC0000"/>
              </a:solidFill>
            </a:endParaRPr>
          </a:p>
        </p:txBody>
      </p:sp>
      <p:sp>
        <p:nvSpPr>
          <p:cNvPr id="252" name="Google Shape;252;p29"/>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53" name="Google Shape;253;p29"/>
          <p:cNvSpPr txBox="1"/>
          <p:nvPr/>
        </p:nvSpPr>
        <p:spPr>
          <a:xfrm>
            <a:off x="536984" y="487956"/>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Asthma </a:t>
            </a:r>
            <a:endParaRPr b="0" i="0" sz="1800" u="none" cap="none" strike="noStrike">
              <a:solidFill>
                <a:schemeClr val="dk1"/>
              </a:solidFill>
              <a:latin typeface="Calibri"/>
              <a:ea typeface="Calibri"/>
              <a:cs typeface="Calibri"/>
              <a:sym typeface="Calibri"/>
            </a:endParaRPr>
          </a:p>
        </p:txBody>
      </p:sp>
      <p:sp>
        <p:nvSpPr>
          <p:cNvPr id="254" name="Google Shape;254;p29"/>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55" name="Google Shape;255;p29"/>
          <p:cNvPicPr preferRelativeResize="0"/>
          <p:nvPr/>
        </p:nvPicPr>
        <p:blipFill rotWithShape="1">
          <a:blip r:embed="rId3">
            <a:alphaModFix/>
          </a:blip>
          <a:srcRect b="0" l="22664" r="18467" t="0"/>
          <a:stretch/>
        </p:blipFill>
        <p:spPr>
          <a:xfrm>
            <a:off x="8932625" y="3093425"/>
            <a:ext cx="3155176" cy="3675274"/>
          </a:xfrm>
          <a:prstGeom prst="rect">
            <a:avLst/>
          </a:prstGeom>
          <a:noFill/>
          <a:ln>
            <a:noFill/>
          </a:ln>
        </p:spPr>
      </p:pic>
      <p:pic>
        <p:nvPicPr>
          <p:cNvPr id="256" name="Google Shape;256;p29"/>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0"/>
          <p:cNvSpPr txBox="1"/>
          <p:nvPr>
            <p:ph idx="1" type="body"/>
          </p:nvPr>
        </p:nvSpPr>
        <p:spPr>
          <a:xfrm>
            <a:off x="207450" y="1542725"/>
            <a:ext cx="11635500" cy="45183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Severity assessment</a:t>
            </a:r>
            <a:endParaRPr/>
          </a:p>
          <a:p>
            <a:pPr indent="-342900" lvl="1" marL="914400" rtl="0" algn="l">
              <a:lnSpc>
                <a:spcPct val="90000"/>
              </a:lnSpc>
              <a:spcBef>
                <a:spcPts val="0"/>
              </a:spcBef>
              <a:spcAft>
                <a:spcPts val="0"/>
              </a:spcAft>
              <a:buSzPts val="1800"/>
              <a:buChar char="•"/>
            </a:pPr>
            <a:r>
              <a:rPr lang="en-US"/>
              <a:t>Moderate: breathless, but NOT </a:t>
            </a:r>
            <a:r>
              <a:rPr lang="en-US"/>
              <a:t>distressed</a:t>
            </a:r>
            <a:r>
              <a:rPr lang="en-US"/>
              <a:t>. O2 &lt;92%, PEFR &gt;50% predicted</a:t>
            </a:r>
            <a:endParaRPr/>
          </a:p>
          <a:p>
            <a:pPr indent="-342900" lvl="1" marL="914400" rtl="0" algn="l">
              <a:lnSpc>
                <a:spcPct val="90000"/>
              </a:lnSpc>
              <a:spcBef>
                <a:spcPts val="0"/>
              </a:spcBef>
              <a:spcAft>
                <a:spcPts val="0"/>
              </a:spcAft>
              <a:buSzPts val="1800"/>
              <a:buChar char="•"/>
            </a:pPr>
            <a:r>
              <a:rPr lang="en-US"/>
              <a:t>Severe: some signs of distress. Too breathless to talk/feed, tachypnoea, tachycardia, O2&lt;92%, PEFR 33-50% predicted</a:t>
            </a:r>
            <a:endParaRPr/>
          </a:p>
          <a:p>
            <a:pPr indent="-342900" lvl="1" marL="914400" rtl="0" algn="l">
              <a:lnSpc>
                <a:spcPct val="90000"/>
              </a:lnSpc>
              <a:spcBef>
                <a:spcPts val="0"/>
              </a:spcBef>
              <a:spcAft>
                <a:spcPts val="0"/>
              </a:spcAft>
              <a:buSzPts val="1800"/>
              <a:buChar char="•"/>
            </a:pPr>
            <a:r>
              <a:rPr lang="en-US"/>
              <a:t>Life-threatening: silent chest, confusion, normal pCO2, PEFR &lt;33% predicted</a:t>
            </a:r>
            <a:endParaRPr/>
          </a:p>
          <a:p>
            <a:pPr indent="-342900" lvl="0" marL="457200" rtl="0" algn="l">
              <a:lnSpc>
                <a:spcPct val="90000"/>
              </a:lnSpc>
              <a:spcBef>
                <a:spcPts val="0"/>
              </a:spcBef>
              <a:spcAft>
                <a:spcPts val="0"/>
              </a:spcAft>
              <a:buSzPts val="1800"/>
              <a:buChar char="•"/>
            </a:pPr>
            <a:r>
              <a:rPr lang="en-US"/>
              <a:t>Tx</a:t>
            </a:r>
            <a:endParaRPr/>
          </a:p>
          <a:p>
            <a:pPr indent="-342900" lvl="1" marL="914400" rtl="0" algn="l">
              <a:lnSpc>
                <a:spcPct val="90000"/>
              </a:lnSpc>
              <a:spcBef>
                <a:spcPts val="0"/>
              </a:spcBef>
              <a:spcAft>
                <a:spcPts val="0"/>
              </a:spcAft>
              <a:buSzPts val="1800"/>
              <a:buChar char="•"/>
            </a:pPr>
            <a:r>
              <a:rPr lang="en-US"/>
              <a:t>Moderate: Inhaled SABA 10 puffs, PO prednisolone, </a:t>
            </a:r>
            <a:r>
              <a:rPr lang="en-US"/>
              <a:t>reassess</a:t>
            </a:r>
            <a:r>
              <a:rPr lang="en-US"/>
              <a:t> in 1h</a:t>
            </a:r>
            <a:endParaRPr/>
          </a:p>
          <a:p>
            <a:pPr indent="-342900" lvl="1" marL="914400" rtl="0" algn="l">
              <a:lnSpc>
                <a:spcPct val="90000"/>
              </a:lnSpc>
              <a:spcBef>
                <a:spcPts val="0"/>
              </a:spcBef>
              <a:spcAft>
                <a:spcPts val="0"/>
              </a:spcAft>
              <a:buSzPts val="1800"/>
              <a:buChar char="•"/>
            </a:pPr>
            <a:r>
              <a:rPr lang="en-US"/>
              <a:t>Severe/Life-threatening:</a:t>
            </a:r>
            <a:endParaRPr/>
          </a:p>
          <a:p>
            <a:pPr indent="-342900" lvl="2" marL="1371600" rtl="0" algn="l">
              <a:lnSpc>
                <a:spcPct val="90000"/>
              </a:lnSpc>
              <a:spcBef>
                <a:spcPts val="0"/>
              </a:spcBef>
              <a:spcAft>
                <a:spcPts val="0"/>
              </a:spcAft>
              <a:buSzPts val="1800"/>
              <a:buChar char="•"/>
            </a:pPr>
            <a:r>
              <a:rPr lang="en-US"/>
              <a:t>High flow O2 if sats &lt;92%</a:t>
            </a:r>
            <a:endParaRPr/>
          </a:p>
          <a:p>
            <a:pPr indent="-342900" lvl="2" marL="1371600" rtl="0" algn="l">
              <a:lnSpc>
                <a:spcPct val="90000"/>
              </a:lnSpc>
              <a:spcBef>
                <a:spcPts val="0"/>
              </a:spcBef>
              <a:spcAft>
                <a:spcPts val="0"/>
              </a:spcAft>
              <a:buSzPts val="1800"/>
              <a:buChar char="•"/>
            </a:pPr>
            <a:r>
              <a:rPr lang="en-US"/>
              <a:t>SABA + SAMA (10 puffs, repeat every 20-30 min)</a:t>
            </a:r>
            <a:endParaRPr/>
          </a:p>
          <a:p>
            <a:pPr indent="-342900" lvl="2" marL="1371600" rtl="0" algn="l">
              <a:lnSpc>
                <a:spcPct val="90000"/>
              </a:lnSpc>
              <a:spcBef>
                <a:spcPts val="0"/>
              </a:spcBef>
              <a:spcAft>
                <a:spcPts val="0"/>
              </a:spcAft>
              <a:buSzPts val="1800"/>
              <a:buChar char="•"/>
            </a:pPr>
            <a:r>
              <a:rPr lang="en-US"/>
              <a:t>IV hydrocortisone</a:t>
            </a:r>
            <a:endParaRPr/>
          </a:p>
          <a:p>
            <a:pPr indent="-342900" lvl="2" marL="1371600" rtl="0" algn="l">
              <a:lnSpc>
                <a:spcPct val="90000"/>
              </a:lnSpc>
              <a:spcBef>
                <a:spcPts val="0"/>
              </a:spcBef>
              <a:spcAft>
                <a:spcPts val="0"/>
              </a:spcAft>
              <a:buSzPts val="1800"/>
              <a:buChar char="•"/>
            </a:pPr>
            <a:r>
              <a:rPr lang="en-US"/>
              <a:t>Transfer to PICU if not responding → IV salbutamol, aminophylline, </a:t>
            </a:r>
            <a:r>
              <a:rPr lang="en-US"/>
              <a:t>magnesium</a:t>
            </a:r>
            <a:r>
              <a:rPr lang="en-US"/>
              <a:t> sulphate </a:t>
            </a:r>
            <a:endParaRPr/>
          </a:p>
          <a:p>
            <a:pPr indent="-342900" lvl="2" marL="1371600" rtl="0" algn="l">
              <a:lnSpc>
                <a:spcPct val="90000"/>
              </a:lnSpc>
              <a:spcBef>
                <a:spcPts val="0"/>
              </a:spcBef>
              <a:spcAft>
                <a:spcPts val="0"/>
              </a:spcAft>
              <a:buSzPts val="1800"/>
              <a:buChar char="•"/>
            </a:pPr>
            <a:r>
              <a:rPr lang="en-US"/>
              <a:t>Discharge: ensure PEFR&gt;75% predicted, follow-up in clinic </a:t>
            </a:r>
            <a:endParaRPr/>
          </a:p>
        </p:txBody>
      </p:sp>
      <p:sp>
        <p:nvSpPr>
          <p:cNvPr id="262" name="Google Shape;262;p30"/>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63" name="Google Shape;263;p30"/>
          <p:cNvSpPr txBox="1"/>
          <p:nvPr/>
        </p:nvSpPr>
        <p:spPr>
          <a:xfrm>
            <a:off x="536984" y="487956"/>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Acute Asthma</a:t>
            </a:r>
            <a:endParaRPr b="0" i="0" sz="1800" u="none" cap="none" strike="noStrike">
              <a:solidFill>
                <a:schemeClr val="dk1"/>
              </a:solidFill>
              <a:latin typeface="Calibri"/>
              <a:ea typeface="Calibri"/>
              <a:cs typeface="Calibri"/>
              <a:sym typeface="Calibri"/>
            </a:endParaRPr>
          </a:p>
        </p:txBody>
      </p:sp>
      <p:sp>
        <p:nvSpPr>
          <p:cNvPr id="264" name="Google Shape;264;p3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65" name="Google Shape;265;p30"/>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1"/>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71" name="Google Shape;271;p31"/>
          <p:cNvSpPr txBox="1"/>
          <p:nvPr/>
        </p:nvSpPr>
        <p:spPr>
          <a:xfrm>
            <a:off x="536976" y="487950"/>
            <a:ext cx="76425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Case 2</a:t>
            </a:r>
            <a:endParaRPr b="0" i="0" sz="1800" u="none" cap="none" strike="noStrike">
              <a:solidFill>
                <a:schemeClr val="dk1"/>
              </a:solidFill>
              <a:latin typeface="Calibri"/>
              <a:ea typeface="Calibri"/>
              <a:cs typeface="Calibri"/>
              <a:sym typeface="Calibri"/>
            </a:endParaRPr>
          </a:p>
        </p:txBody>
      </p:sp>
      <p:sp>
        <p:nvSpPr>
          <p:cNvPr id="272" name="Google Shape;272;p3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273" name="Google Shape;273;p31"/>
          <p:cNvSpPr txBox="1"/>
          <p:nvPr>
            <p:ph idx="1" type="body"/>
          </p:nvPr>
        </p:nvSpPr>
        <p:spPr>
          <a:xfrm>
            <a:off x="207450" y="1542725"/>
            <a:ext cx="11635500" cy="4518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US"/>
              <a:t>Mr and Mrs One bring 2 year old Ella to your GP practice.</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a:t>Ella had had a viral URTI a few weeks ago. Now, she was irritable, spiking a mild temperature, and tugging at her ears.</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a:t>What do you do?  </a:t>
            </a:r>
            <a:endParaRPr/>
          </a:p>
        </p:txBody>
      </p:sp>
      <p:pic>
        <p:nvPicPr>
          <p:cNvPr id="274" name="Google Shape;274;p31"/>
          <p:cNvPicPr preferRelativeResize="0"/>
          <p:nvPr/>
        </p:nvPicPr>
        <p:blipFill>
          <a:blip r:embed="rId3">
            <a:alphaModFix/>
          </a:blip>
          <a:stretch>
            <a:fillRect/>
          </a:stretch>
        </p:blipFill>
        <p:spPr>
          <a:xfrm>
            <a:off x="6960200" y="3243119"/>
            <a:ext cx="4953600" cy="3304075"/>
          </a:xfrm>
          <a:prstGeom prst="rect">
            <a:avLst/>
          </a:prstGeom>
          <a:noFill/>
          <a:ln>
            <a:noFill/>
          </a:ln>
        </p:spPr>
      </p:pic>
      <p:pic>
        <p:nvPicPr>
          <p:cNvPr id="275" name="Google Shape;275;p31"/>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4"/>
          <p:cNvSpPr txBox="1"/>
          <p:nvPr>
            <p:ph type="title"/>
          </p:nvPr>
        </p:nvSpPr>
        <p:spPr>
          <a:xfrm>
            <a:off x="1981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Calibri"/>
              <a:buNone/>
            </a:pPr>
            <a:r>
              <a:rPr lang="en-US"/>
              <a:t>     </a:t>
            </a:r>
            <a:endParaRPr/>
          </a:p>
        </p:txBody>
      </p:sp>
      <p:sp>
        <p:nvSpPr>
          <p:cNvPr id="98" name="Google Shape;98;p14"/>
          <p:cNvSpPr txBox="1"/>
          <p:nvPr>
            <p:ph idx="1" type="body"/>
          </p:nvPr>
        </p:nvSpPr>
        <p:spPr>
          <a:xfrm>
            <a:off x="3108675" y="2851976"/>
            <a:ext cx="8229600" cy="3144900"/>
          </a:xfrm>
          <a:prstGeom prst="rect">
            <a:avLst/>
          </a:prstGeom>
          <a:noFill/>
          <a:ln>
            <a:noFill/>
          </a:ln>
        </p:spPr>
        <p:txBody>
          <a:bodyPr anchorCtr="0" anchor="t" bIns="45700" lIns="91425" spcFirstLastPara="1" rIns="91425" wrap="square" tIns="45700">
            <a:noAutofit/>
          </a:bodyPr>
          <a:lstStyle/>
          <a:p>
            <a:pPr indent="-342900" lvl="0" marL="342900" rtl="0" algn="r">
              <a:lnSpc>
                <a:spcPct val="90000"/>
              </a:lnSpc>
              <a:spcBef>
                <a:spcPts val="0"/>
              </a:spcBef>
              <a:spcAft>
                <a:spcPts val="0"/>
              </a:spcAft>
              <a:buClr>
                <a:schemeClr val="dk1"/>
              </a:buClr>
              <a:buSzPts val="800"/>
              <a:buNone/>
            </a:pPr>
            <a:r>
              <a:rPr lang="en-US"/>
              <a:t>Phase 3a Paediatric Revision Session</a:t>
            </a:r>
            <a:endParaRPr/>
          </a:p>
          <a:p>
            <a:pPr indent="-342900" lvl="0" marL="342900" rtl="0" algn="r">
              <a:lnSpc>
                <a:spcPct val="90000"/>
              </a:lnSpc>
              <a:spcBef>
                <a:spcPts val="1000"/>
              </a:spcBef>
              <a:spcAft>
                <a:spcPts val="0"/>
              </a:spcAft>
              <a:buClr>
                <a:schemeClr val="dk1"/>
              </a:buClr>
              <a:buSzPts val="800"/>
              <a:buNone/>
            </a:pPr>
            <a:r>
              <a:t/>
            </a:r>
            <a:endParaRPr/>
          </a:p>
          <a:p>
            <a:pPr indent="-342900" lvl="0" marL="342900" rtl="0" algn="r">
              <a:lnSpc>
                <a:spcPct val="90000"/>
              </a:lnSpc>
              <a:spcBef>
                <a:spcPts val="1000"/>
              </a:spcBef>
              <a:spcAft>
                <a:spcPts val="0"/>
              </a:spcAft>
              <a:buClr>
                <a:schemeClr val="dk1"/>
              </a:buClr>
              <a:buSzPts val="800"/>
              <a:buNone/>
            </a:pPr>
            <a:r>
              <a:rPr lang="en-US"/>
              <a:t>Vansh Asher, Preethi Muthukumar</a:t>
            </a:r>
            <a:endParaRPr/>
          </a:p>
          <a:p>
            <a:pPr indent="-342900" lvl="0" marL="342900" rtl="0" algn="r">
              <a:lnSpc>
                <a:spcPct val="90000"/>
              </a:lnSpc>
              <a:spcBef>
                <a:spcPts val="1000"/>
              </a:spcBef>
              <a:spcAft>
                <a:spcPts val="0"/>
              </a:spcAft>
              <a:buClr>
                <a:schemeClr val="dk1"/>
              </a:buClr>
              <a:buSzPts val="800"/>
              <a:buNone/>
            </a:pPr>
            <a:r>
              <a:rPr lang="en-US">
                <a:latin typeface="Calibri"/>
                <a:ea typeface="Calibri"/>
                <a:cs typeface="Calibri"/>
                <a:sym typeface="Calibri"/>
              </a:rPr>
              <a:t>[</a:t>
            </a:r>
            <a:r>
              <a:rPr lang="en-US"/>
              <a:t>Monday 13th Nov 2023, 6pm</a:t>
            </a:r>
            <a:r>
              <a:rPr lang="en-US">
                <a:latin typeface="Calibri"/>
                <a:ea typeface="Calibri"/>
                <a:cs typeface="Calibri"/>
                <a:sym typeface="Calibri"/>
              </a:rPr>
              <a:t>]</a:t>
            </a:r>
            <a:endParaRPr/>
          </a:p>
        </p:txBody>
      </p:sp>
      <p:sp>
        <p:nvSpPr>
          <p:cNvPr id="99" name="Google Shape;99;p14"/>
          <p:cNvSpPr txBox="1"/>
          <p:nvPr/>
        </p:nvSpPr>
        <p:spPr>
          <a:xfrm>
            <a:off x="424069" y="475985"/>
            <a:ext cx="11383617" cy="1505214"/>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00" name="Google Shape;100;p14"/>
          <p:cNvSpPr txBox="1"/>
          <p:nvPr/>
        </p:nvSpPr>
        <p:spPr>
          <a:xfrm>
            <a:off x="2402947" y="605271"/>
            <a:ext cx="7386000" cy="2246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7000">
                <a:solidFill>
                  <a:schemeClr val="lt1"/>
                </a:solidFill>
                <a:latin typeface="Calibri"/>
                <a:ea typeface="Calibri"/>
                <a:cs typeface="Calibri"/>
                <a:sym typeface="Calibri"/>
              </a:rPr>
              <a:t>Paediatrics Part 1</a:t>
            </a:r>
            <a:endParaRPr b="0" i="0" sz="1800" u="none" cap="none" strike="noStrike">
              <a:solidFill>
                <a:schemeClr val="dk1"/>
              </a:solidFill>
              <a:latin typeface="Calibri"/>
              <a:ea typeface="Calibri"/>
              <a:cs typeface="Calibri"/>
              <a:sym typeface="Calibri"/>
            </a:endParaRPr>
          </a:p>
        </p:txBody>
      </p:sp>
      <p:sp>
        <p:nvSpPr>
          <p:cNvPr id="101" name="Google Shape;101;p14"/>
          <p:cNvSpPr txBox="1"/>
          <p:nvPr/>
        </p:nvSpPr>
        <p:spPr>
          <a:xfrm>
            <a:off x="1465904" y="6269388"/>
            <a:ext cx="5065712" cy="2778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02" name="Google Shape;102;p14"/>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103" name="Google Shape;103;p14"/>
          <p:cNvPicPr preferRelativeResize="0"/>
          <p:nvPr/>
        </p:nvPicPr>
        <p:blipFill>
          <a:blip r:embed="rId4">
            <a:alphaModFix/>
          </a:blip>
          <a:stretch>
            <a:fillRect/>
          </a:stretch>
        </p:blipFill>
        <p:spPr>
          <a:xfrm>
            <a:off x="1981200" y="2331514"/>
            <a:ext cx="3571675" cy="3587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2"/>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81" name="Google Shape;281;p32"/>
          <p:cNvSpPr txBox="1"/>
          <p:nvPr/>
        </p:nvSpPr>
        <p:spPr>
          <a:xfrm>
            <a:off x="536976" y="487950"/>
            <a:ext cx="76425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Case 2</a:t>
            </a:r>
            <a:endParaRPr b="0" i="0" sz="1800" u="none" cap="none" strike="noStrike">
              <a:solidFill>
                <a:schemeClr val="dk1"/>
              </a:solidFill>
              <a:latin typeface="Calibri"/>
              <a:ea typeface="Calibri"/>
              <a:cs typeface="Calibri"/>
              <a:sym typeface="Calibri"/>
            </a:endParaRPr>
          </a:p>
        </p:txBody>
      </p:sp>
      <p:sp>
        <p:nvSpPr>
          <p:cNvPr id="282" name="Google Shape;282;p3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283" name="Google Shape;283;p32"/>
          <p:cNvSpPr txBox="1"/>
          <p:nvPr>
            <p:ph idx="1" type="body"/>
          </p:nvPr>
        </p:nvSpPr>
        <p:spPr>
          <a:xfrm>
            <a:off x="207450" y="1542725"/>
            <a:ext cx="11635500" cy="4518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US"/>
              <a:t>You decide to examine Ella’s ear and see this:</a:t>
            </a:r>
            <a:endParaRPr/>
          </a:p>
        </p:txBody>
      </p:sp>
      <p:pic>
        <p:nvPicPr>
          <p:cNvPr id="284" name="Google Shape;284;p32"/>
          <p:cNvPicPr preferRelativeResize="0"/>
          <p:nvPr/>
        </p:nvPicPr>
        <p:blipFill rotWithShape="1">
          <a:blip r:embed="rId3">
            <a:alphaModFix/>
          </a:blip>
          <a:srcRect b="24260" l="13160" r="62304" t="32120"/>
          <a:stretch/>
        </p:blipFill>
        <p:spPr>
          <a:xfrm>
            <a:off x="278300" y="2330325"/>
            <a:ext cx="2430374" cy="2430374"/>
          </a:xfrm>
          <a:prstGeom prst="rect">
            <a:avLst/>
          </a:prstGeom>
          <a:noFill/>
          <a:ln>
            <a:noFill/>
          </a:ln>
        </p:spPr>
      </p:pic>
      <p:pic>
        <p:nvPicPr>
          <p:cNvPr id="285" name="Google Shape;285;p32"/>
          <p:cNvPicPr preferRelativeResize="0"/>
          <p:nvPr/>
        </p:nvPicPr>
        <p:blipFill rotWithShape="1">
          <a:blip r:embed="rId4">
            <a:alphaModFix/>
          </a:blip>
          <a:srcRect b="51207" l="57156" r="4777" t="4306"/>
          <a:stretch/>
        </p:blipFill>
        <p:spPr>
          <a:xfrm>
            <a:off x="3095650" y="2505475"/>
            <a:ext cx="2315551" cy="2161574"/>
          </a:xfrm>
          <a:prstGeom prst="rect">
            <a:avLst/>
          </a:prstGeom>
          <a:noFill/>
          <a:ln>
            <a:noFill/>
          </a:ln>
        </p:spPr>
      </p:pic>
      <p:pic>
        <p:nvPicPr>
          <p:cNvPr id="286" name="Google Shape;286;p32"/>
          <p:cNvPicPr preferRelativeResize="0"/>
          <p:nvPr/>
        </p:nvPicPr>
        <p:blipFill rotWithShape="1">
          <a:blip r:embed="rId4">
            <a:alphaModFix/>
          </a:blip>
          <a:srcRect b="0" l="15197" r="44545" t="55179"/>
          <a:stretch/>
        </p:blipFill>
        <p:spPr>
          <a:xfrm>
            <a:off x="5798175" y="2530074"/>
            <a:ext cx="2430375" cy="2161574"/>
          </a:xfrm>
          <a:prstGeom prst="rect">
            <a:avLst/>
          </a:prstGeom>
          <a:noFill/>
          <a:ln>
            <a:noFill/>
          </a:ln>
        </p:spPr>
      </p:pic>
      <p:pic>
        <p:nvPicPr>
          <p:cNvPr id="287" name="Google Shape;287;p32"/>
          <p:cNvPicPr preferRelativeResize="0"/>
          <p:nvPr/>
        </p:nvPicPr>
        <p:blipFill rotWithShape="1">
          <a:blip r:embed="rId4">
            <a:alphaModFix/>
          </a:blip>
          <a:srcRect b="0" l="55963" r="3595" t="54749"/>
          <a:stretch/>
        </p:blipFill>
        <p:spPr>
          <a:xfrm>
            <a:off x="8615525" y="2367800"/>
            <a:ext cx="2677154" cy="2392900"/>
          </a:xfrm>
          <a:prstGeom prst="rect">
            <a:avLst/>
          </a:prstGeom>
          <a:noFill/>
          <a:ln>
            <a:noFill/>
          </a:ln>
        </p:spPr>
      </p:pic>
      <p:pic>
        <p:nvPicPr>
          <p:cNvPr id="288" name="Google Shape;288;p32"/>
          <p:cNvPicPr preferRelativeResize="0"/>
          <p:nvPr/>
        </p:nvPicPr>
        <p:blipFill rotWithShape="1">
          <a:blip r:embed="rId5">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3"/>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94" name="Google Shape;294;p33"/>
          <p:cNvSpPr txBox="1"/>
          <p:nvPr/>
        </p:nvSpPr>
        <p:spPr>
          <a:xfrm>
            <a:off x="536976" y="487950"/>
            <a:ext cx="76425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Case 2: Otitis Media</a:t>
            </a:r>
            <a:endParaRPr b="0" i="0" sz="1800" u="none" cap="none" strike="noStrike">
              <a:solidFill>
                <a:schemeClr val="dk1"/>
              </a:solidFill>
              <a:latin typeface="Calibri"/>
              <a:ea typeface="Calibri"/>
              <a:cs typeface="Calibri"/>
              <a:sym typeface="Calibri"/>
            </a:endParaRPr>
          </a:p>
        </p:txBody>
      </p:sp>
      <p:sp>
        <p:nvSpPr>
          <p:cNvPr id="295" name="Google Shape;295;p33"/>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296" name="Google Shape;296;p33"/>
          <p:cNvSpPr txBox="1"/>
          <p:nvPr>
            <p:ph idx="1" type="body"/>
          </p:nvPr>
        </p:nvSpPr>
        <p:spPr>
          <a:xfrm>
            <a:off x="207450" y="1542725"/>
            <a:ext cx="11635500" cy="45183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Fever, earache, hearing loss</a:t>
            </a:r>
            <a:endParaRPr/>
          </a:p>
          <a:p>
            <a:pPr indent="-342900" lvl="0" marL="457200" rtl="0" algn="l">
              <a:lnSpc>
                <a:spcPct val="90000"/>
              </a:lnSpc>
              <a:spcBef>
                <a:spcPts val="0"/>
              </a:spcBef>
              <a:spcAft>
                <a:spcPts val="0"/>
              </a:spcAft>
              <a:buSzPts val="1800"/>
              <a:buChar char="•"/>
            </a:pPr>
            <a:r>
              <a:rPr lang="en-US"/>
              <a:t>Otoscopy: bright red, bulging membrane</a:t>
            </a:r>
            <a:endParaRPr/>
          </a:p>
          <a:p>
            <a:pPr indent="-342900" lvl="0" marL="457200" rtl="0" algn="l">
              <a:lnSpc>
                <a:spcPct val="90000"/>
              </a:lnSpc>
              <a:spcBef>
                <a:spcPts val="0"/>
              </a:spcBef>
              <a:spcAft>
                <a:spcPts val="0"/>
              </a:spcAft>
              <a:buSzPts val="1800"/>
              <a:buChar char="•"/>
            </a:pPr>
            <a:r>
              <a:rPr lang="en-US"/>
              <a:t>Mx: paracetamol + observe, most resolve spontaneous</a:t>
            </a:r>
            <a:endParaRPr/>
          </a:p>
          <a:p>
            <a:pPr indent="-342900" lvl="0" marL="457200" rtl="0" algn="l">
              <a:lnSpc>
                <a:spcPct val="90000"/>
              </a:lnSpc>
              <a:spcBef>
                <a:spcPts val="0"/>
              </a:spcBef>
              <a:spcAft>
                <a:spcPts val="0"/>
              </a:spcAft>
              <a:buSzPts val="1800"/>
              <a:buChar char="•"/>
            </a:pPr>
            <a:r>
              <a:rPr lang="en-US"/>
              <a:t>If Sx do not improve: give amoxicillin</a:t>
            </a:r>
            <a:endParaRPr/>
          </a:p>
          <a:p>
            <a:pPr indent="-342900" lvl="1" marL="914400" rtl="0" algn="l">
              <a:lnSpc>
                <a:spcPct val="90000"/>
              </a:lnSpc>
              <a:spcBef>
                <a:spcPts val="0"/>
              </a:spcBef>
              <a:spcAft>
                <a:spcPts val="0"/>
              </a:spcAft>
              <a:buSzPts val="1800"/>
              <a:buChar char="•"/>
            </a:pPr>
            <a:r>
              <a:rPr lang="en-US"/>
              <a:t>Sx do </a:t>
            </a:r>
            <a:r>
              <a:rPr lang="en-US"/>
              <a:t>not</a:t>
            </a:r>
            <a:r>
              <a:rPr lang="en-US"/>
              <a:t> improve after 3 days</a:t>
            </a:r>
            <a:endParaRPr/>
          </a:p>
          <a:p>
            <a:pPr indent="-342900" lvl="1" marL="914400" rtl="0" algn="l">
              <a:lnSpc>
                <a:spcPct val="90000"/>
              </a:lnSpc>
              <a:spcBef>
                <a:spcPts val="0"/>
              </a:spcBef>
              <a:spcAft>
                <a:spcPts val="0"/>
              </a:spcAft>
              <a:buSzPts val="1800"/>
              <a:buChar char="•"/>
            </a:pPr>
            <a:r>
              <a:rPr lang="en-US"/>
              <a:t>Younger than 2 years old with exudate</a:t>
            </a:r>
            <a:endParaRPr/>
          </a:p>
          <a:p>
            <a:pPr indent="-342900" lvl="1" marL="914400" rtl="0" algn="l">
              <a:lnSpc>
                <a:spcPct val="90000"/>
              </a:lnSpc>
              <a:spcBef>
                <a:spcPts val="0"/>
              </a:spcBef>
              <a:spcAft>
                <a:spcPts val="0"/>
              </a:spcAft>
              <a:buSzPts val="1800"/>
              <a:buChar char="•"/>
            </a:pPr>
            <a:r>
              <a:rPr lang="en-US"/>
              <a:t>Perforation or discharge in canal</a:t>
            </a:r>
            <a:endParaRPr/>
          </a:p>
          <a:p>
            <a:pPr indent="-342900" lvl="0" marL="457200" rtl="0" algn="l">
              <a:lnSpc>
                <a:spcPct val="90000"/>
              </a:lnSpc>
              <a:spcBef>
                <a:spcPts val="0"/>
              </a:spcBef>
              <a:spcAft>
                <a:spcPts val="0"/>
              </a:spcAft>
              <a:buSzPts val="1800"/>
              <a:buChar char="•"/>
            </a:pPr>
            <a:r>
              <a:rPr lang="en-US"/>
              <a:t>Recurrent OM → OM with effusion (‘glue ear’)</a:t>
            </a:r>
            <a:endParaRPr/>
          </a:p>
          <a:p>
            <a:pPr indent="-342900" lvl="1" marL="914400" rtl="0" algn="l">
              <a:lnSpc>
                <a:spcPct val="90000"/>
              </a:lnSpc>
              <a:spcBef>
                <a:spcPts val="0"/>
              </a:spcBef>
              <a:spcAft>
                <a:spcPts val="0"/>
              </a:spcAft>
              <a:buSzPts val="1800"/>
              <a:buChar char="•"/>
            </a:pPr>
            <a:r>
              <a:rPr lang="en-US"/>
              <a:t>Px: hearing loss</a:t>
            </a:r>
            <a:endParaRPr/>
          </a:p>
          <a:p>
            <a:pPr indent="-342900" lvl="1" marL="914400" rtl="0" algn="l">
              <a:lnSpc>
                <a:spcPct val="90000"/>
              </a:lnSpc>
              <a:spcBef>
                <a:spcPts val="0"/>
              </a:spcBef>
              <a:spcAft>
                <a:spcPts val="0"/>
              </a:spcAft>
              <a:buSzPts val="1800"/>
              <a:buChar char="•"/>
            </a:pPr>
            <a:r>
              <a:rPr lang="en-US"/>
              <a:t>Evidence of conductive hearing loss </a:t>
            </a:r>
            <a:r>
              <a:rPr lang="en-US">
                <a:solidFill>
                  <a:srgbClr val="CC0000"/>
                </a:solidFill>
              </a:rPr>
              <a:t>(newborn? &lt;4y.o.? &gt;4y.o.?)</a:t>
            </a:r>
            <a:endParaRPr>
              <a:solidFill>
                <a:srgbClr val="CC0000"/>
              </a:solidFill>
            </a:endParaRPr>
          </a:p>
          <a:p>
            <a:pPr indent="-342900" lvl="1" marL="914400" rtl="0" algn="l">
              <a:lnSpc>
                <a:spcPct val="90000"/>
              </a:lnSpc>
              <a:spcBef>
                <a:spcPts val="0"/>
              </a:spcBef>
              <a:spcAft>
                <a:spcPts val="0"/>
              </a:spcAft>
              <a:buSzPts val="1800"/>
              <a:buChar char="•"/>
            </a:pPr>
            <a:r>
              <a:rPr lang="en-US"/>
              <a:t>Tx: Grommets</a:t>
            </a:r>
            <a:endParaRPr/>
          </a:p>
        </p:txBody>
      </p:sp>
      <p:pic>
        <p:nvPicPr>
          <p:cNvPr id="297" name="Google Shape;297;p33"/>
          <p:cNvPicPr preferRelativeResize="0"/>
          <p:nvPr/>
        </p:nvPicPr>
        <p:blipFill rotWithShape="1">
          <a:blip r:embed="rId3">
            <a:alphaModFix/>
          </a:blip>
          <a:srcRect b="0" l="0" r="53802" t="0"/>
          <a:stretch/>
        </p:blipFill>
        <p:spPr>
          <a:xfrm>
            <a:off x="9483875" y="1542725"/>
            <a:ext cx="2288425" cy="2188550"/>
          </a:xfrm>
          <a:prstGeom prst="rect">
            <a:avLst/>
          </a:prstGeom>
          <a:noFill/>
          <a:ln>
            <a:noFill/>
          </a:ln>
        </p:spPr>
      </p:pic>
      <p:pic>
        <p:nvPicPr>
          <p:cNvPr id="298" name="Google Shape;298;p33"/>
          <p:cNvPicPr preferRelativeResize="0"/>
          <p:nvPr/>
        </p:nvPicPr>
        <p:blipFill rotWithShape="1">
          <a:blip r:embed="rId3">
            <a:alphaModFix/>
          </a:blip>
          <a:srcRect b="0" l="50726" r="0" t="0"/>
          <a:stretch/>
        </p:blipFill>
        <p:spPr>
          <a:xfrm>
            <a:off x="9539263" y="4197550"/>
            <a:ext cx="2177649" cy="1952625"/>
          </a:xfrm>
          <a:prstGeom prst="rect">
            <a:avLst/>
          </a:prstGeom>
          <a:noFill/>
          <a:ln>
            <a:noFill/>
          </a:ln>
        </p:spPr>
      </p:pic>
      <p:pic>
        <p:nvPicPr>
          <p:cNvPr id="299" name="Google Shape;299;p33"/>
          <p:cNvPicPr preferRelativeResize="0"/>
          <p:nvPr/>
        </p:nvPicPr>
        <p:blipFill>
          <a:blip r:embed="rId4">
            <a:alphaModFix/>
          </a:blip>
          <a:stretch>
            <a:fillRect/>
          </a:stretch>
        </p:blipFill>
        <p:spPr>
          <a:xfrm>
            <a:off x="6531698" y="5377007"/>
            <a:ext cx="1465901" cy="1413745"/>
          </a:xfrm>
          <a:prstGeom prst="rect">
            <a:avLst/>
          </a:prstGeom>
          <a:noFill/>
          <a:ln>
            <a:noFill/>
          </a:ln>
        </p:spPr>
      </p:pic>
      <p:pic>
        <p:nvPicPr>
          <p:cNvPr id="300" name="Google Shape;300;p33"/>
          <p:cNvPicPr preferRelativeResize="0"/>
          <p:nvPr/>
        </p:nvPicPr>
        <p:blipFill rotWithShape="1">
          <a:blip r:embed="rId5">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4"/>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06" name="Google Shape;306;p34"/>
          <p:cNvSpPr txBox="1"/>
          <p:nvPr/>
        </p:nvSpPr>
        <p:spPr>
          <a:xfrm>
            <a:off x="311400" y="22862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07" name="Google Shape;307;p34"/>
          <p:cNvSpPr txBox="1"/>
          <p:nvPr/>
        </p:nvSpPr>
        <p:spPr>
          <a:xfrm>
            <a:off x="3748959" y="2519181"/>
            <a:ext cx="4694100" cy="677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800">
                <a:solidFill>
                  <a:schemeClr val="lt1"/>
                </a:solidFill>
                <a:latin typeface="Calibri"/>
                <a:ea typeface="Calibri"/>
                <a:cs typeface="Calibri"/>
                <a:sym typeface="Calibri"/>
              </a:rPr>
              <a:t>Paeds Gastro </a:t>
            </a:r>
            <a:endParaRPr b="1" i="0" sz="2000" u="none" cap="none" strike="noStrike">
              <a:solidFill>
                <a:schemeClr val="dk1"/>
              </a:solidFill>
              <a:latin typeface="Calibri"/>
              <a:ea typeface="Calibri"/>
              <a:cs typeface="Calibri"/>
              <a:sym typeface="Calibri"/>
            </a:endParaRPr>
          </a:p>
        </p:txBody>
      </p:sp>
      <p:pic>
        <p:nvPicPr>
          <p:cNvPr id="308" name="Google Shape;308;p34"/>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5"/>
          <p:cNvSpPr txBox="1"/>
          <p:nvPr/>
        </p:nvSpPr>
        <p:spPr>
          <a:xfrm>
            <a:off x="1465904" y="6269388"/>
            <a:ext cx="5065712" cy="2778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14" name="Google Shape;314;p35"/>
          <p:cNvSpPr txBox="1"/>
          <p:nvPr/>
        </p:nvSpPr>
        <p:spPr>
          <a:xfrm>
            <a:off x="304800" y="239713"/>
            <a:ext cx="11569148"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15" name="Google Shape;315;p35"/>
          <p:cNvSpPr txBox="1"/>
          <p:nvPr/>
        </p:nvSpPr>
        <p:spPr>
          <a:xfrm>
            <a:off x="817826" y="495775"/>
            <a:ext cx="7270500" cy="630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500">
                <a:solidFill>
                  <a:srgbClr val="F3F3F3"/>
                </a:solidFill>
                <a:latin typeface="Calibri"/>
                <a:ea typeface="Calibri"/>
                <a:cs typeface="Calibri"/>
                <a:sym typeface="Calibri"/>
              </a:rPr>
              <a:t>The Vomiting Child </a:t>
            </a:r>
            <a:endParaRPr b="0" i="0" sz="3500" u="none" cap="none" strike="noStrike">
              <a:solidFill>
                <a:srgbClr val="F3F3F3"/>
              </a:solidFill>
              <a:latin typeface="Calibri"/>
              <a:ea typeface="Calibri"/>
              <a:cs typeface="Calibri"/>
              <a:sym typeface="Calibri"/>
            </a:endParaRPr>
          </a:p>
        </p:txBody>
      </p:sp>
      <p:sp>
        <p:nvSpPr>
          <p:cNvPr id="316" name="Google Shape;316;p35"/>
          <p:cNvSpPr txBox="1"/>
          <p:nvPr/>
        </p:nvSpPr>
        <p:spPr>
          <a:xfrm>
            <a:off x="754475" y="1654050"/>
            <a:ext cx="10659300" cy="36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chemeClr val="dk1"/>
                </a:solidFill>
                <a:latin typeface="Calibri"/>
                <a:ea typeface="Calibri"/>
                <a:cs typeface="Calibri"/>
                <a:sym typeface="Calibri"/>
              </a:rPr>
              <a:t>You are the FY2 covering Paeds </a:t>
            </a:r>
            <a:r>
              <a:rPr b="1" lang="en-US" sz="2800">
                <a:solidFill>
                  <a:schemeClr val="dk1"/>
                </a:solidFill>
                <a:latin typeface="Calibri"/>
                <a:ea typeface="Calibri"/>
                <a:cs typeface="Calibri"/>
                <a:sym typeface="Calibri"/>
              </a:rPr>
              <a:t>A&amp;E</a:t>
            </a:r>
            <a:r>
              <a:rPr b="1" lang="en-US" sz="2800">
                <a:solidFill>
                  <a:schemeClr val="dk1"/>
                </a:solidFill>
                <a:latin typeface="Calibri"/>
                <a:ea typeface="Calibri"/>
                <a:cs typeface="Calibri"/>
                <a:sym typeface="Calibri"/>
              </a:rPr>
              <a:t> overnight. </a:t>
            </a:r>
            <a:endParaRPr b="1" sz="2800">
              <a:solidFill>
                <a:schemeClr val="dk1"/>
              </a:solidFill>
              <a:latin typeface="Calibri"/>
              <a:ea typeface="Calibri"/>
              <a:cs typeface="Calibri"/>
              <a:sym typeface="Calibri"/>
            </a:endParaRPr>
          </a:p>
          <a:p>
            <a:pPr indent="0" lvl="0" marL="0" rtl="0" algn="l">
              <a:spcBef>
                <a:spcPts val="0"/>
              </a:spcBef>
              <a:spcAft>
                <a:spcPts val="0"/>
              </a:spcAft>
              <a:buNone/>
            </a:pPr>
            <a:r>
              <a:t/>
            </a:r>
            <a:endParaRPr b="1" sz="2800">
              <a:solidFill>
                <a:schemeClr val="dk1"/>
              </a:solidFill>
              <a:latin typeface="Calibri"/>
              <a:ea typeface="Calibri"/>
              <a:cs typeface="Calibri"/>
              <a:sym typeface="Calibri"/>
            </a:endParaRPr>
          </a:p>
          <a:p>
            <a:pPr indent="0" lvl="0" marL="0" rtl="0" algn="l">
              <a:spcBef>
                <a:spcPts val="0"/>
              </a:spcBef>
              <a:spcAft>
                <a:spcPts val="0"/>
              </a:spcAft>
              <a:buNone/>
            </a:pPr>
            <a:r>
              <a:rPr b="1" lang="en-US" sz="2800">
                <a:solidFill>
                  <a:schemeClr val="dk1"/>
                </a:solidFill>
                <a:latin typeface="Calibri"/>
                <a:ea typeface="Calibri"/>
                <a:cs typeface="Calibri"/>
                <a:sym typeface="Calibri"/>
              </a:rPr>
              <a:t>A very anxious mum brings in her son to you stating he has been vomiting for the last 4 hours. </a:t>
            </a:r>
            <a:endParaRPr b="1" sz="2800">
              <a:solidFill>
                <a:schemeClr val="dk1"/>
              </a:solidFill>
              <a:latin typeface="Calibri"/>
              <a:ea typeface="Calibri"/>
              <a:cs typeface="Calibri"/>
              <a:sym typeface="Calibri"/>
            </a:endParaRPr>
          </a:p>
          <a:p>
            <a:pPr indent="0" lvl="0" marL="0" rtl="0" algn="l">
              <a:spcBef>
                <a:spcPts val="0"/>
              </a:spcBef>
              <a:spcAft>
                <a:spcPts val="0"/>
              </a:spcAft>
              <a:buNone/>
            </a:pPr>
            <a:r>
              <a:t/>
            </a:r>
            <a:endParaRPr b="1" sz="2800">
              <a:solidFill>
                <a:schemeClr val="dk1"/>
              </a:solidFill>
              <a:latin typeface="Calibri"/>
              <a:ea typeface="Calibri"/>
              <a:cs typeface="Calibri"/>
              <a:sym typeface="Calibri"/>
            </a:endParaRPr>
          </a:p>
          <a:p>
            <a:pPr indent="0" lvl="0" marL="0" rtl="0" algn="l">
              <a:spcBef>
                <a:spcPts val="0"/>
              </a:spcBef>
              <a:spcAft>
                <a:spcPts val="0"/>
              </a:spcAft>
              <a:buNone/>
            </a:pPr>
            <a:r>
              <a:rPr b="1" lang="en-US" sz="2800">
                <a:solidFill>
                  <a:schemeClr val="dk1"/>
                </a:solidFill>
                <a:latin typeface="Calibri"/>
                <a:ea typeface="Calibri"/>
                <a:cs typeface="Calibri"/>
                <a:sym typeface="Calibri"/>
              </a:rPr>
              <a:t>What do you want to know? </a:t>
            </a:r>
            <a:endParaRPr b="1" sz="2800">
              <a:solidFill>
                <a:schemeClr val="dk1"/>
              </a:solidFill>
              <a:latin typeface="Calibri"/>
              <a:ea typeface="Calibri"/>
              <a:cs typeface="Calibri"/>
              <a:sym typeface="Calibri"/>
            </a:endParaRPr>
          </a:p>
        </p:txBody>
      </p:sp>
      <p:pic>
        <p:nvPicPr>
          <p:cNvPr id="317" name="Google Shape;317;p35"/>
          <p:cNvPicPr preferRelativeResize="0"/>
          <p:nvPr/>
        </p:nvPicPr>
        <p:blipFill>
          <a:blip r:embed="rId3">
            <a:alphaModFix/>
          </a:blip>
          <a:stretch>
            <a:fillRect/>
          </a:stretch>
        </p:blipFill>
        <p:spPr>
          <a:xfrm>
            <a:off x="9766075" y="3484850"/>
            <a:ext cx="2013224" cy="3019826"/>
          </a:xfrm>
          <a:prstGeom prst="rect">
            <a:avLst/>
          </a:prstGeom>
          <a:noFill/>
          <a:ln>
            <a:noFill/>
          </a:ln>
        </p:spPr>
      </p:pic>
      <p:pic>
        <p:nvPicPr>
          <p:cNvPr id="318" name="Google Shape;318;p35"/>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24" name="Google Shape;324;p36"/>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25" name="Google Shape;325;p36"/>
          <p:cNvSpPr txBox="1"/>
          <p:nvPr/>
        </p:nvSpPr>
        <p:spPr>
          <a:xfrm>
            <a:off x="764125" y="476425"/>
            <a:ext cx="7293300" cy="600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300">
                <a:solidFill>
                  <a:srgbClr val="FFFFFF"/>
                </a:solidFill>
                <a:latin typeface="Calibri"/>
                <a:ea typeface="Calibri"/>
                <a:cs typeface="Calibri"/>
                <a:sym typeface="Calibri"/>
              </a:rPr>
              <a:t>The Vomiting Child </a:t>
            </a:r>
            <a:endParaRPr b="1" i="0" sz="3300" u="none" cap="none" strike="noStrike">
              <a:solidFill>
                <a:srgbClr val="FFFFFF"/>
              </a:solidFill>
              <a:latin typeface="Calibri"/>
              <a:ea typeface="Calibri"/>
              <a:cs typeface="Calibri"/>
              <a:sym typeface="Calibri"/>
            </a:endParaRPr>
          </a:p>
        </p:txBody>
      </p:sp>
      <p:sp>
        <p:nvSpPr>
          <p:cNvPr id="326" name="Google Shape;326;p36"/>
          <p:cNvSpPr txBox="1"/>
          <p:nvPr/>
        </p:nvSpPr>
        <p:spPr>
          <a:xfrm>
            <a:off x="4461350" y="3131025"/>
            <a:ext cx="2805000" cy="88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400">
                <a:solidFill>
                  <a:schemeClr val="dk1"/>
                </a:solidFill>
                <a:latin typeface="Calibri"/>
                <a:ea typeface="Calibri"/>
                <a:cs typeface="Calibri"/>
                <a:sym typeface="Calibri"/>
              </a:rPr>
              <a:t>VOMITING </a:t>
            </a:r>
            <a:endParaRPr b="1" sz="3400">
              <a:solidFill>
                <a:schemeClr val="dk1"/>
              </a:solidFill>
              <a:latin typeface="Calibri"/>
              <a:ea typeface="Calibri"/>
              <a:cs typeface="Calibri"/>
              <a:sym typeface="Calibri"/>
            </a:endParaRPr>
          </a:p>
        </p:txBody>
      </p:sp>
      <p:sp>
        <p:nvSpPr>
          <p:cNvPr id="327" name="Google Shape;327;p36"/>
          <p:cNvSpPr txBox="1"/>
          <p:nvPr/>
        </p:nvSpPr>
        <p:spPr>
          <a:xfrm>
            <a:off x="841500" y="1770125"/>
            <a:ext cx="2689200" cy="66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Age of the child? </a:t>
            </a:r>
            <a:endParaRPr sz="2800">
              <a:solidFill>
                <a:schemeClr val="dk1"/>
              </a:solidFill>
              <a:latin typeface="Calibri"/>
              <a:ea typeface="Calibri"/>
              <a:cs typeface="Calibri"/>
              <a:sym typeface="Calibri"/>
            </a:endParaRPr>
          </a:p>
        </p:txBody>
      </p:sp>
      <p:sp>
        <p:nvSpPr>
          <p:cNvPr id="328" name="Google Shape;328;p36"/>
          <p:cNvSpPr txBox="1"/>
          <p:nvPr/>
        </p:nvSpPr>
        <p:spPr>
          <a:xfrm>
            <a:off x="841500" y="3131025"/>
            <a:ext cx="2544000" cy="5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Bilious or Non-bilious? </a:t>
            </a:r>
            <a:endParaRPr sz="2800">
              <a:solidFill>
                <a:schemeClr val="dk1"/>
              </a:solidFill>
              <a:latin typeface="Calibri"/>
              <a:ea typeface="Calibri"/>
              <a:cs typeface="Calibri"/>
              <a:sym typeface="Calibri"/>
            </a:endParaRPr>
          </a:p>
        </p:txBody>
      </p:sp>
      <p:sp>
        <p:nvSpPr>
          <p:cNvPr id="329" name="Google Shape;329;p36"/>
          <p:cNvSpPr txBox="1"/>
          <p:nvPr/>
        </p:nvSpPr>
        <p:spPr>
          <a:xfrm>
            <a:off x="3385500" y="4662125"/>
            <a:ext cx="2650500" cy="7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Acute or Chronic? </a:t>
            </a:r>
            <a:endParaRPr sz="2800">
              <a:solidFill>
                <a:schemeClr val="dk1"/>
              </a:solidFill>
              <a:latin typeface="Calibri"/>
              <a:ea typeface="Calibri"/>
              <a:cs typeface="Calibri"/>
              <a:sym typeface="Calibri"/>
            </a:endParaRPr>
          </a:p>
        </p:txBody>
      </p:sp>
      <p:sp>
        <p:nvSpPr>
          <p:cNvPr id="330" name="Google Shape;330;p36"/>
          <p:cNvSpPr txBox="1"/>
          <p:nvPr/>
        </p:nvSpPr>
        <p:spPr>
          <a:xfrm>
            <a:off x="6036000" y="4662125"/>
            <a:ext cx="2495700" cy="88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Projectile or non-projectile? </a:t>
            </a:r>
            <a:endParaRPr sz="2800">
              <a:solidFill>
                <a:schemeClr val="dk1"/>
              </a:solidFill>
              <a:latin typeface="Calibri"/>
              <a:ea typeface="Calibri"/>
              <a:cs typeface="Calibri"/>
              <a:sym typeface="Calibri"/>
            </a:endParaRPr>
          </a:p>
        </p:txBody>
      </p:sp>
      <p:sp>
        <p:nvSpPr>
          <p:cNvPr id="331" name="Google Shape;331;p36"/>
          <p:cNvSpPr txBox="1"/>
          <p:nvPr/>
        </p:nvSpPr>
        <p:spPr>
          <a:xfrm>
            <a:off x="8531700" y="2437625"/>
            <a:ext cx="3375900" cy="9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Associated symptoms? </a:t>
            </a:r>
            <a:endParaRPr sz="2800">
              <a:solidFill>
                <a:schemeClr val="dk1"/>
              </a:solidFill>
              <a:latin typeface="Calibri"/>
              <a:ea typeface="Calibri"/>
              <a:cs typeface="Calibri"/>
              <a:sym typeface="Calibri"/>
            </a:endParaRPr>
          </a:p>
          <a:p>
            <a:pPr indent="0" lvl="0" marL="0" rtl="0" algn="ctr">
              <a:spcBef>
                <a:spcPts val="0"/>
              </a:spcBef>
              <a:spcAft>
                <a:spcPts val="0"/>
              </a:spcAft>
              <a:buNone/>
            </a:pPr>
            <a:r>
              <a:rPr lang="en-US" sz="2800">
                <a:solidFill>
                  <a:schemeClr val="dk1"/>
                </a:solidFill>
                <a:latin typeface="Calibri"/>
                <a:ea typeface="Calibri"/>
                <a:cs typeface="Calibri"/>
                <a:sym typeface="Calibri"/>
              </a:rPr>
              <a:t>Pain?</a:t>
            </a:r>
            <a:endParaRPr sz="2800">
              <a:solidFill>
                <a:schemeClr val="dk1"/>
              </a:solidFill>
              <a:latin typeface="Calibri"/>
              <a:ea typeface="Calibri"/>
              <a:cs typeface="Calibri"/>
              <a:sym typeface="Calibri"/>
            </a:endParaRPr>
          </a:p>
          <a:p>
            <a:pPr indent="0" lvl="0" marL="0" rtl="0" algn="ctr">
              <a:spcBef>
                <a:spcPts val="0"/>
              </a:spcBef>
              <a:spcAft>
                <a:spcPts val="0"/>
              </a:spcAft>
              <a:buNone/>
            </a:pPr>
            <a:r>
              <a:rPr lang="en-US" sz="2800">
                <a:solidFill>
                  <a:schemeClr val="dk1"/>
                </a:solidFill>
                <a:latin typeface="Calibri"/>
                <a:ea typeface="Calibri"/>
                <a:cs typeface="Calibri"/>
                <a:sym typeface="Calibri"/>
              </a:rPr>
              <a:t>Abdominal distension?</a:t>
            </a:r>
            <a:endParaRPr sz="2800">
              <a:solidFill>
                <a:schemeClr val="dk1"/>
              </a:solidFill>
              <a:latin typeface="Calibri"/>
              <a:ea typeface="Calibri"/>
              <a:cs typeface="Calibri"/>
              <a:sym typeface="Calibri"/>
            </a:endParaRPr>
          </a:p>
          <a:p>
            <a:pPr indent="0" lvl="0" marL="0" rtl="0" algn="ctr">
              <a:spcBef>
                <a:spcPts val="0"/>
              </a:spcBef>
              <a:spcAft>
                <a:spcPts val="0"/>
              </a:spcAft>
              <a:buNone/>
            </a:pPr>
            <a:r>
              <a:rPr lang="en-US" sz="2800">
                <a:solidFill>
                  <a:schemeClr val="dk1"/>
                </a:solidFill>
                <a:latin typeface="Calibri"/>
                <a:ea typeface="Calibri"/>
                <a:cs typeface="Calibri"/>
                <a:sym typeface="Calibri"/>
              </a:rPr>
              <a:t>Diarrhea</a:t>
            </a:r>
            <a:r>
              <a:rPr lang="en-US"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p:txBody>
      </p:sp>
      <p:sp>
        <p:nvSpPr>
          <p:cNvPr id="332" name="Google Shape;332;p36"/>
          <p:cNvSpPr txBox="1"/>
          <p:nvPr/>
        </p:nvSpPr>
        <p:spPr>
          <a:xfrm>
            <a:off x="4604175" y="1633075"/>
            <a:ext cx="1722000" cy="66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Blood in vomit? </a:t>
            </a:r>
            <a:endParaRPr sz="2800">
              <a:solidFill>
                <a:schemeClr val="dk1"/>
              </a:solidFill>
              <a:latin typeface="Calibri"/>
              <a:ea typeface="Calibri"/>
              <a:cs typeface="Calibri"/>
              <a:sym typeface="Calibri"/>
            </a:endParaRPr>
          </a:p>
        </p:txBody>
      </p:sp>
      <p:sp>
        <p:nvSpPr>
          <p:cNvPr id="333" name="Google Shape;333;p36"/>
          <p:cNvSpPr txBox="1"/>
          <p:nvPr/>
        </p:nvSpPr>
        <p:spPr>
          <a:xfrm>
            <a:off x="7399650" y="1633075"/>
            <a:ext cx="1669200" cy="79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Changes to weight? </a:t>
            </a:r>
            <a:endParaRPr sz="2800">
              <a:solidFill>
                <a:schemeClr val="dk1"/>
              </a:solidFill>
              <a:latin typeface="Calibri"/>
              <a:ea typeface="Calibri"/>
              <a:cs typeface="Calibri"/>
              <a:sym typeface="Calibri"/>
            </a:endParaRPr>
          </a:p>
        </p:txBody>
      </p:sp>
      <p:pic>
        <p:nvPicPr>
          <p:cNvPr id="334" name="Google Shape;334;p36"/>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7"/>
          <p:cNvSpPr txBox="1"/>
          <p:nvPr>
            <p:ph idx="1" type="body"/>
          </p:nvPr>
        </p:nvSpPr>
        <p:spPr>
          <a:xfrm>
            <a:off x="605375" y="1563013"/>
            <a:ext cx="10775400" cy="452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a:t>You begin to take your history….</a:t>
            </a:r>
            <a:endParaRPr/>
          </a:p>
          <a:p>
            <a:pPr indent="0" lvl="0" marL="0" rtl="0" algn="l">
              <a:lnSpc>
                <a:spcPct val="90000"/>
              </a:lnSpc>
              <a:spcBef>
                <a:spcPts val="0"/>
              </a:spcBef>
              <a:spcAft>
                <a:spcPts val="0"/>
              </a:spcAft>
              <a:buClr>
                <a:schemeClr val="dk1"/>
              </a:buClr>
              <a:buSzPts val="2800"/>
              <a:buNone/>
            </a:pPr>
            <a:r>
              <a:t/>
            </a:r>
            <a:endParaRPr/>
          </a:p>
          <a:p>
            <a:pPr indent="-342900" lvl="0" marL="457200" rtl="0" algn="l">
              <a:lnSpc>
                <a:spcPct val="90000"/>
              </a:lnSpc>
              <a:spcBef>
                <a:spcPts val="0"/>
              </a:spcBef>
              <a:spcAft>
                <a:spcPts val="0"/>
              </a:spcAft>
              <a:buSzPts val="1800"/>
              <a:buChar char="-"/>
            </a:pPr>
            <a:r>
              <a:rPr lang="en-US"/>
              <a:t>8 month old boy who has been vomiting for the last 12 hours</a:t>
            </a:r>
            <a:endParaRPr/>
          </a:p>
          <a:p>
            <a:pPr indent="-342900" lvl="0" marL="457200" rtl="0" algn="l">
              <a:lnSpc>
                <a:spcPct val="90000"/>
              </a:lnSpc>
              <a:spcBef>
                <a:spcPts val="0"/>
              </a:spcBef>
              <a:spcAft>
                <a:spcPts val="0"/>
              </a:spcAft>
              <a:buSzPts val="1800"/>
              <a:buChar char="-"/>
            </a:pPr>
            <a:r>
              <a:rPr lang="en-US"/>
              <a:t>Mum states he looks quite paler than usual, not as active as normal and not feeding as well as normal</a:t>
            </a:r>
            <a:endParaRPr/>
          </a:p>
          <a:p>
            <a:pPr indent="-342900" lvl="0" marL="457200" rtl="0" algn="l">
              <a:lnSpc>
                <a:spcPct val="90000"/>
              </a:lnSpc>
              <a:spcBef>
                <a:spcPts val="0"/>
              </a:spcBef>
              <a:spcAft>
                <a:spcPts val="0"/>
              </a:spcAft>
              <a:buSzPts val="1800"/>
              <a:buChar char="-"/>
            </a:pPr>
            <a:r>
              <a:rPr lang="en-US"/>
              <a:t>Mum also states that he has been coughing and had a snotty nose for the past 4 days</a:t>
            </a:r>
            <a:endParaRPr/>
          </a:p>
          <a:p>
            <a:pPr indent="-342900" lvl="0" marL="457200" rtl="0" algn="l">
              <a:lnSpc>
                <a:spcPct val="90000"/>
              </a:lnSpc>
              <a:spcBef>
                <a:spcPts val="0"/>
              </a:spcBef>
              <a:spcAft>
                <a:spcPts val="0"/>
              </a:spcAft>
              <a:buSzPts val="1800"/>
              <a:buChar char="-"/>
            </a:pPr>
            <a:r>
              <a:rPr lang="en-US"/>
              <a:t>He has a PMH of Cystic Fibrosis</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a:t>What are your immediate differentials? </a:t>
            </a:r>
            <a:endParaRPr/>
          </a:p>
        </p:txBody>
      </p:sp>
      <p:sp>
        <p:nvSpPr>
          <p:cNvPr id="340" name="Google Shape;340;p3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41" name="Google Shape;341;p37"/>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42" name="Google Shape;342;p37"/>
          <p:cNvSpPr txBox="1"/>
          <p:nvPr/>
        </p:nvSpPr>
        <p:spPr>
          <a:xfrm>
            <a:off x="9322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The Vomiting Child </a:t>
            </a:r>
            <a:endParaRPr b="0" i="0" sz="1800" u="none" cap="none" strike="noStrike">
              <a:solidFill>
                <a:schemeClr val="dk1"/>
              </a:solidFill>
              <a:latin typeface="Calibri"/>
              <a:ea typeface="Calibri"/>
              <a:cs typeface="Calibri"/>
              <a:sym typeface="Calibri"/>
            </a:endParaRPr>
          </a:p>
        </p:txBody>
      </p:sp>
      <p:pic>
        <p:nvPicPr>
          <p:cNvPr id="343" name="Google Shape;343;p37"/>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8"/>
          <p:cNvSpPr txBox="1"/>
          <p:nvPr>
            <p:ph idx="1" type="body"/>
          </p:nvPr>
        </p:nvSpPr>
        <p:spPr>
          <a:xfrm>
            <a:off x="770050" y="1563025"/>
            <a:ext cx="105432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a:t>Examination Findings</a:t>
            </a:r>
            <a:endParaRPr/>
          </a:p>
          <a:p>
            <a:pPr indent="-342900" lvl="0" marL="457200" rtl="0" algn="l">
              <a:lnSpc>
                <a:spcPct val="90000"/>
              </a:lnSpc>
              <a:spcBef>
                <a:spcPts val="0"/>
              </a:spcBef>
              <a:spcAft>
                <a:spcPts val="0"/>
              </a:spcAft>
              <a:buSzPts val="1800"/>
              <a:buChar char="-"/>
            </a:pPr>
            <a:r>
              <a:rPr lang="en-US"/>
              <a:t>Palpable mass in the RUQ</a:t>
            </a:r>
            <a:endParaRPr/>
          </a:p>
          <a:p>
            <a:pPr indent="-342900" lvl="0" marL="457200" rtl="0" algn="l">
              <a:lnSpc>
                <a:spcPct val="90000"/>
              </a:lnSpc>
              <a:spcBef>
                <a:spcPts val="0"/>
              </a:spcBef>
              <a:spcAft>
                <a:spcPts val="0"/>
              </a:spcAft>
              <a:buSzPts val="1800"/>
              <a:buChar char="-"/>
            </a:pPr>
            <a:r>
              <a:rPr lang="en-US"/>
              <a:t>Some generalised tenderness across the abdomen</a:t>
            </a:r>
            <a:endParaRPr/>
          </a:p>
          <a:p>
            <a:pPr indent="-342900" lvl="0" marL="457200" rtl="0" algn="l">
              <a:lnSpc>
                <a:spcPct val="90000"/>
              </a:lnSpc>
              <a:spcBef>
                <a:spcPts val="0"/>
              </a:spcBef>
              <a:spcAft>
                <a:spcPts val="0"/>
              </a:spcAft>
              <a:buSzPts val="1800"/>
              <a:buChar char="-"/>
            </a:pPr>
            <a:r>
              <a:rPr lang="en-US"/>
              <a:t>You open his nappy and see some jelly like stools which are blood-stained </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a:t>What is the most likely diagnosis? </a:t>
            </a:r>
            <a:endParaRPr/>
          </a:p>
          <a:p>
            <a:pPr indent="-342900" lvl="0" marL="342900" rtl="0" algn="l">
              <a:lnSpc>
                <a:spcPct val="90000"/>
              </a:lnSpc>
              <a:spcBef>
                <a:spcPts val="0"/>
              </a:spcBef>
              <a:spcAft>
                <a:spcPts val="0"/>
              </a:spcAft>
              <a:buClr>
                <a:schemeClr val="dk1"/>
              </a:buClr>
              <a:buSzPts val="2800"/>
              <a:buNone/>
            </a:pPr>
            <a:r>
              <a:t/>
            </a:r>
            <a:endParaRPr/>
          </a:p>
          <a:p>
            <a:pPr indent="-342900" lvl="0" marL="34290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t/>
            </a:r>
            <a:endParaRPr/>
          </a:p>
        </p:txBody>
      </p:sp>
      <p:sp>
        <p:nvSpPr>
          <p:cNvPr id="349" name="Google Shape;349;p3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50" name="Google Shape;350;p3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51" name="Google Shape;351;p38"/>
          <p:cNvSpPr txBox="1"/>
          <p:nvPr/>
        </p:nvSpPr>
        <p:spPr>
          <a:xfrm>
            <a:off x="9981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The Vomiting Child</a:t>
            </a:r>
            <a:endParaRPr b="0" i="0" sz="1800" u="none" cap="none" strike="noStrike">
              <a:solidFill>
                <a:schemeClr val="dk1"/>
              </a:solidFill>
              <a:latin typeface="Calibri"/>
              <a:ea typeface="Calibri"/>
              <a:cs typeface="Calibri"/>
              <a:sym typeface="Calibri"/>
            </a:endParaRPr>
          </a:p>
        </p:txBody>
      </p:sp>
      <p:pic>
        <p:nvPicPr>
          <p:cNvPr id="352" name="Google Shape;352;p38"/>
          <p:cNvPicPr preferRelativeResize="0"/>
          <p:nvPr/>
        </p:nvPicPr>
        <p:blipFill>
          <a:blip r:embed="rId3">
            <a:alphaModFix/>
          </a:blip>
          <a:stretch>
            <a:fillRect/>
          </a:stretch>
        </p:blipFill>
        <p:spPr>
          <a:xfrm>
            <a:off x="7995400" y="3842175"/>
            <a:ext cx="3665900" cy="2427225"/>
          </a:xfrm>
          <a:prstGeom prst="rect">
            <a:avLst/>
          </a:prstGeom>
          <a:noFill/>
          <a:ln>
            <a:noFill/>
          </a:ln>
        </p:spPr>
      </p:pic>
      <p:pic>
        <p:nvPicPr>
          <p:cNvPr id="353" name="Google Shape;353;p38"/>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9"/>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59" name="Google Shape;359;p39"/>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60" name="Google Shape;360;p39"/>
          <p:cNvSpPr txBox="1"/>
          <p:nvPr/>
        </p:nvSpPr>
        <p:spPr>
          <a:xfrm>
            <a:off x="75648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Intussusception</a:t>
            </a:r>
            <a:endParaRPr b="0" i="0" sz="1800" u="none" cap="none" strike="noStrike">
              <a:solidFill>
                <a:schemeClr val="dk1"/>
              </a:solidFill>
              <a:latin typeface="Calibri"/>
              <a:ea typeface="Calibri"/>
              <a:cs typeface="Calibri"/>
              <a:sym typeface="Calibri"/>
            </a:endParaRPr>
          </a:p>
        </p:txBody>
      </p:sp>
      <p:graphicFrame>
        <p:nvGraphicFramePr>
          <p:cNvPr id="361" name="Google Shape;361;p39"/>
          <p:cNvGraphicFramePr/>
          <p:nvPr/>
        </p:nvGraphicFramePr>
        <p:xfrm>
          <a:off x="363900" y="1437825"/>
          <a:ext cx="3000000" cy="3000000"/>
        </p:xfrm>
        <a:graphic>
          <a:graphicData uri="http://schemas.openxmlformats.org/drawingml/2006/table">
            <a:tbl>
              <a:tblPr>
                <a:noFill/>
                <a:tableStyleId>{068F5864-06E5-4C57-9B05-3447B3D72B92}</a:tableStyleId>
              </a:tblPr>
              <a:tblGrid>
                <a:gridCol w="1657700"/>
                <a:gridCol w="6916800"/>
              </a:tblGrid>
              <a:tr h="788300">
                <a:tc>
                  <a:txBody>
                    <a:bodyPr/>
                    <a:lstStyle/>
                    <a:p>
                      <a:pPr indent="0" lvl="0" marL="0" rtl="0" algn="l">
                        <a:spcBef>
                          <a:spcPts val="0"/>
                        </a:spcBef>
                        <a:spcAft>
                          <a:spcPts val="0"/>
                        </a:spcAft>
                        <a:buNone/>
                      </a:pPr>
                      <a:r>
                        <a:rPr lang="en-US">
                          <a:solidFill>
                            <a:schemeClr val="dk1"/>
                          </a:solidFill>
                        </a:rPr>
                        <a:t>Definition</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US">
                          <a:solidFill>
                            <a:schemeClr val="dk1"/>
                          </a:solidFill>
                        </a:rPr>
                        <a:t>One piece of the bowel </a:t>
                      </a:r>
                      <a:r>
                        <a:rPr b="1" lang="en-US">
                          <a:solidFill>
                            <a:schemeClr val="dk1"/>
                          </a:solidFill>
                        </a:rPr>
                        <a:t>telescopes</a:t>
                      </a:r>
                      <a:r>
                        <a:rPr lang="en-US">
                          <a:solidFill>
                            <a:schemeClr val="dk1"/>
                          </a:solidFill>
                        </a:rPr>
                        <a:t> inside another leading to ischaemia and bowel obstruction</a:t>
                      </a:r>
                      <a:endParaRPr>
                        <a:solidFill>
                          <a:schemeClr val="dk1"/>
                        </a:solidFill>
                      </a:endParaRPr>
                    </a:p>
                    <a:p>
                      <a:pPr indent="0" lvl="0" marL="0" rtl="0" algn="l">
                        <a:spcBef>
                          <a:spcPts val="0"/>
                        </a:spcBef>
                        <a:spcAft>
                          <a:spcPts val="0"/>
                        </a:spcAft>
                        <a:buNone/>
                      </a:pPr>
                      <a:r>
                        <a:rPr lang="en-US">
                          <a:solidFill>
                            <a:schemeClr val="dk1"/>
                          </a:solidFill>
                        </a:rPr>
                        <a:t>Most common in the distal ileum at the </a:t>
                      </a:r>
                      <a:r>
                        <a:rPr b="1" lang="en-US">
                          <a:solidFill>
                            <a:schemeClr val="dk1"/>
                          </a:solidFill>
                        </a:rPr>
                        <a:t>ileocaecal junction</a:t>
                      </a:r>
                      <a:endParaRPr b="1">
                        <a:solidFill>
                          <a:schemeClr val="dk1"/>
                        </a:solidFill>
                      </a:endParaRPr>
                    </a:p>
                  </a:txBody>
                  <a:tcPr marT="91425" marB="91425" marR="91425" marL="91425"/>
                </a:tc>
              </a:tr>
              <a:tr h="840225">
                <a:tc>
                  <a:txBody>
                    <a:bodyPr/>
                    <a:lstStyle/>
                    <a:p>
                      <a:pPr indent="0" lvl="0" marL="0" rtl="0" algn="l">
                        <a:spcBef>
                          <a:spcPts val="0"/>
                        </a:spcBef>
                        <a:spcAft>
                          <a:spcPts val="0"/>
                        </a:spcAft>
                        <a:buNone/>
                      </a:pPr>
                      <a:r>
                        <a:rPr lang="en-US">
                          <a:solidFill>
                            <a:schemeClr val="dk1"/>
                          </a:solidFill>
                        </a:rPr>
                        <a:t>Epidemiology/Risk Factors</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US">
                          <a:solidFill>
                            <a:schemeClr val="dk1"/>
                          </a:solidFill>
                        </a:rPr>
                        <a:t>Presents around 3 months - 3 years of age, most commonly &lt; 1</a:t>
                      </a:r>
                      <a:endParaRPr>
                        <a:solidFill>
                          <a:schemeClr val="dk1"/>
                        </a:solidFill>
                      </a:endParaRPr>
                    </a:p>
                    <a:p>
                      <a:pPr indent="-317500" lvl="0" marL="457200" rtl="0" algn="l">
                        <a:spcBef>
                          <a:spcPts val="0"/>
                        </a:spcBef>
                        <a:spcAft>
                          <a:spcPts val="0"/>
                        </a:spcAft>
                        <a:buClr>
                          <a:schemeClr val="dk1"/>
                        </a:buClr>
                        <a:buSzPts val="1400"/>
                        <a:buChar char="-"/>
                      </a:pPr>
                      <a:r>
                        <a:rPr b="1" lang="en-US">
                          <a:solidFill>
                            <a:schemeClr val="dk1"/>
                          </a:solidFill>
                        </a:rPr>
                        <a:t>Most common cause of obstruction in neonates</a:t>
                      </a:r>
                      <a:r>
                        <a:rPr lang="en-US">
                          <a:solidFill>
                            <a:schemeClr val="dk1"/>
                          </a:solidFill>
                        </a:rPr>
                        <a:t> (mainly boys)</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Associated with </a:t>
                      </a:r>
                      <a:r>
                        <a:rPr b="1" lang="en-US">
                          <a:solidFill>
                            <a:schemeClr val="dk1"/>
                          </a:solidFill>
                        </a:rPr>
                        <a:t>CF and Meckel’s diverticulum</a:t>
                      </a:r>
                      <a:endParaRPr b="1">
                        <a:solidFill>
                          <a:schemeClr val="dk1"/>
                        </a:solidFill>
                      </a:endParaRPr>
                    </a:p>
                  </a:txBody>
                  <a:tcPr marT="91425" marB="91425" marR="91425" marL="91425"/>
                </a:tc>
              </a:tr>
              <a:tr h="1634975">
                <a:tc>
                  <a:txBody>
                    <a:bodyPr/>
                    <a:lstStyle/>
                    <a:p>
                      <a:pPr indent="0" lvl="0" marL="0" rtl="0" algn="l">
                        <a:spcBef>
                          <a:spcPts val="0"/>
                        </a:spcBef>
                        <a:spcAft>
                          <a:spcPts val="0"/>
                        </a:spcAft>
                        <a:buNone/>
                      </a:pPr>
                      <a:r>
                        <a:rPr lang="en-US">
                          <a:solidFill>
                            <a:schemeClr val="dk1"/>
                          </a:solidFill>
                        </a:rPr>
                        <a:t>Clinical Presentation</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b="1" lang="en-US">
                          <a:solidFill>
                            <a:schemeClr val="dk1"/>
                          </a:solidFill>
                        </a:rPr>
                        <a:t>Colic abdominal pain</a:t>
                      </a:r>
                      <a:endParaRPr b="1">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Pallor</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Abdominal distention</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Vomiting </a:t>
                      </a:r>
                      <a:endParaRPr>
                        <a:solidFill>
                          <a:schemeClr val="dk1"/>
                        </a:solidFill>
                      </a:endParaRPr>
                    </a:p>
                    <a:p>
                      <a:pPr indent="-317500" lvl="0" marL="457200" rtl="0" algn="l">
                        <a:spcBef>
                          <a:spcPts val="0"/>
                        </a:spcBef>
                        <a:spcAft>
                          <a:spcPts val="0"/>
                        </a:spcAft>
                        <a:buClr>
                          <a:schemeClr val="dk1"/>
                        </a:buClr>
                        <a:buSzPts val="1400"/>
                        <a:buChar char="-"/>
                      </a:pPr>
                      <a:r>
                        <a:rPr b="1" lang="en-US">
                          <a:solidFill>
                            <a:schemeClr val="dk1"/>
                          </a:solidFill>
                        </a:rPr>
                        <a:t>Sausage shaped mass </a:t>
                      </a:r>
                      <a:r>
                        <a:rPr lang="en-US">
                          <a:solidFill>
                            <a:schemeClr val="dk1"/>
                          </a:solidFill>
                        </a:rPr>
                        <a:t>palpable in the RUQ</a:t>
                      </a:r>
                      <a:endParaRPr>
                        <a:solidFill>
                          <a:schemeClr val="dk1"/>
                        </a:solidFill>
                      </a:endParaRPr>
                    </a:p>
                    <a:p>
                      <a:pPr indent="-317500" lvl="0" marL="457200" rtl="0" algn="l">
                        <a:spcBef>
                          <a:spcPts val="0"/>
                        </a:spcBef>
                        <a:spcAft>
                          <a:spcPts val="0"/>
                        </a:spcAft>
                        <a:buClr>
                          <a:schemeClr val="dk1"/>
                        </a:buClr>
                        <a:buSzPts val="1400"/>
                        <a:buChar char="-"/>
                      </a:pPr>
                      <a:r>
                        <a:rPr b="1" lang="en-US">
                          <a:solidFill>
                            <a:schemeClr val="dk1"/>
                          </a:solidFill>
                        </a:rPr>
                        <a:t>Redcurrant jelly stools</a:t>
                      </a:r>
                      <a:r>
                        <a:rPr lang="en-US">
                          <a:solidFill>
                            <a:schemeClr val="dk1"/>
                          </a:solidFill>
                        </a:rPr>
                        <a:t>, often a late presentation</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Signs of shock/peritonitis: Abdominal guarding, rigidity, pyrexia </a:t>
                      </a:r>
                      <a:endParaRPr>
                        <a:solidFill>
                          <a:schemeClr val="dk1"/>
                        </a:solidFill>
                      </a:endParaRPr>
                    </a:p>
                  </a:txBody>
                  <a:tcPr marT="91425" marB="91425" marR="91425" marL="91425"/>
                </a:tc>
              </a:tr>
              <a:tr h="651850">
                <a:tc>
                  <a:txBody>
                    <a:bodyPr/>
                    <a:lstStyle/>
                    <a:p>
                      <a:pPr indent="0" lvl="0" marL="0" rtl="0" algn="l">
                        <a:spcBef>
                          <a:spcPts val="0"/>
                        </a:spcBef>
                        <a:spcAft>
                          <a:spcPts val="0"/>
                        </a:spcAft>
                        <a:buNone/>
                      </a:pPr>
                      <a:r>
                        <a:rPr lang="en-US">
                          <a:solidFill>
                            <a:schemeClr val="dk1"/>
                          </a:solidFill>
                        </a:rPr>
                        <a:t>investigations</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US">
                          <a:solidFill>
                            <a:schemeClr val="dk1"/>
                          </a:solidFill>
                        </a:rPr>
                        <a:t>Abdominal X-ray: Distended small bowel with absence of gas in the large bowel</a:t>
                      </a:r>
                      <a:endParaRPr>
                        <a:solidFill>
                          <a:schemeClr val="dk1"/>
                        </a:solidFill>
                      </a:endParaRPr>
                    </a:p>
                    <a:p>
                      <a:pPr indent="-317500" lvl="0" marL="457200" rtl="0" algn="l">
                        <a:spcBef>
                          <a:spcPts val="0"/>
                        </a:spcBef>
                        <a:spcAft>
                          <a:spcPts val="0"/>
                        </a:spcAft>
                        <a:buClr>
                          <a:schemeClr val="dk1"/>
                        </a:buClr>
                        <a:buSzPts val="1400"/>
                        <a:buChar char="-"/>
                      </a:pPr>
                      <a:r>
                        <a:rPr b="1" lang="en-US">
                          <a:solidFill>
                            <a:schemeClr val="dk1"/>
                          </a:solidFill>
                        </a:rPr>
                        <a:t>USS: Target shaped mass</a:t>
                      </a:r>
                      <a:endParaRPr b="1">
                        <a:solidFill>
                          <a:schemeClr val="dk1"/>
                        </a:solidFill>
                      </a:endParaRPr>
                    </a:p>
                  </a:txBody>
                  <a:tcPr marT="91425" marB="91425" marR="91425" marL="91425"/>
                </a:tc>
              </a:tr>
              <a:tr h="840225">
                <a:tc>
                  <a:txBody>
                    <a:bodyPr/>
                    <a:lstStyle/>
                    <a:p>
                      <a:pPr indent="0" lvl="0" marL="0" rtl="0" algn="l">
                        <a:spcBef>
                          <a:spcPts val="0"/>
                        </a:spcBef>
                        <a:spcAft>
                          <a:spcPts val="0"/>
                        </a:spcAft>
                        <a:buNone/>
                      </a:pPr>
                      <a:r>
                        <a:rPr lang="en-US">
                          <a:solidFill>
                            <a:schemeClr val="dk1"/>
                          </a:solidFill>
                        </a:rPr>
                        <a:t>Management</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US">
                          <a:solidFill>
                            <a:schemeClr val="dk1"/>
                          </a:solidFill>
                        </a:rPr>
                        <a:t>Medical emergency: A-E treatment</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Air enema using USS to stretch walls of the bowel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Surgical repair if enema treatment is unsuccessful </a:t>
                      </a:r>
                      <a:endParaRPr>
                        <a:solidFill>
                          <a:schemeClr val="dk1"/>
                        </a:solidFill>
                      </a:endParaRPr>
                    </a:p>
                  </a:txBody>
                  <a:tcPr marT="91425" marB="91425" marR="91425" marL="91425"/>
                </a:tc>
              </a:tr>
            </a:tbl>
          </a:graphicData>
        </a:graphic>
      </p:graphicFrame>
      <p:pic>
        <p:nvPicPr>
          <p:cNvPr id="362" name="Google Shape;362;p39"/>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363" name="Google Shape;363;p39"/>
          <p:cNvPicPr preferRelativeResize="0"/>
          <p:nvPr/>
        </p:nvPicPr>
        <p:blipFill>
          <a:blip r:embed="rId4">
            <a:alphaModFix/>
          </a:blip>
          <a:stretch>
            <a:fillRect/>
          </a:stretch>
        </p:blipFill>
        <p:spPr>
          <a:xfrm>
            <a:off x="8478450" y="2412553"/>
            <a:ext cx="3321325" cy="2364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69" name="Google Shape;369;p40"/>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70" name="Google Shape;370;p40"/>
          <p:cNvSpPr txBox="1"/>
          <p:nvPr/>
        </p:nvSpPr>
        <p:spPr>
          <a:xfrm>
            <a:off x="653120" y="487975"/>
            <a:ext cx="7101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Malrotation and Volvulus </a:t>
            </a:r>
            <a:endParaRPr b="0" i="0" sz="1800" u="none" cap="none" strike="noStrike">
              <a:solidFill>
                <a:schemeClr val="dk1"/>
              </a:solidFill>
              <a:latin typeface="Calibri"/>
              <a:ea typeface="Calibri"/>
              <a:cs typeface="Calibri"/>
              <a:sym typeface="Calibri"/>
            </a:endParaRPr>
          </a:p>
        </p:txBody>
      </p:sp>
      <p:graphicFrame>
        <p:nvGraphicFramePr>
          <p:cNvPr id="371" name="Google Shape;371;p40"/>
          <p:cNvGraphicFramePr/>
          <p:nvPr/>
        </p:nvGraphicFramePr>
        <p:xfrm>
          <a:off x="304800" y="1658788"/>
          <a:ext cx="3000000" cy="3000000"/>
        </p:xfrm>
        <a:graphic>
          <a:graphicData uri="http://schemas.openxmlformats.org/drawingml/2006/table">
            <a:tbl>
              <a:tblPr>
                <a:noFill/>
                <a:tableStyleId>{068F5864-06E5-4C57-9B05-3447B3D72B92}</a:tableStyleId>
              </a:tblPr>
              <a:tblGrid>
                <a:gridCol w="1875975"/>
                <a:gridCol w="7827525"/>
              </a:tblGrid>
              <a:tr h="738325">
                <a:tc>
                  <a:txBody>
                    <a:bodyPr/>
                    <a:lstStyle/>
                    <a:p>
                      <a:pPr indent="0" lvl="0" marL="0" rtl="0" algn="l">
                        <a:spcBef>
                          <a:spcPts val="0"/>
                        </a:spcBef>
                        <a:spcAft>
                          <a:spcPts val="0"/>
                        </a:spcAft>
                        <a:buNone/>
                      </a:pPr>
                      <a:r>
                        <a:rPr lang="en-US">
                          <a:solidFill>
                            <a:schemeClr val="dk1"/>
                          </a:solidFill>
                        </a:rPr>
                        <a:t>Definition</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US">
                          <a:solidFill>
                            <a:schemeClr val="dk1"/>
                          </a:solidFill>
                        </a:rPr>
                        <a:t>Malrotation - Bowels twists abnormally in utero</a:t>
                      </a:r>
                      <a:endParaRPr>
                        <a:solidFill>
                          <a:schemeClr val="dk1"/>
                        </a:solidFill>
                      </a:endParaRPr>
                    </a:p>
                    <a:p>
                      <a:pPr indent="0" lvl="0" marL="0" rtl="0" algn="l">
                        <a:spcBef>
                          <a:spcPts val="0"/>
                        </a:spcBef>
                        <a:spcAft>
                          <a:spcPts val="0"/>
                        </a:spcAft>
                        <a:buNone/>
                      </a:pPr>
                      <a:r>
                        <a:rPr lang="en-US">
                          <a:solidFill>
                            <a:schemeClr val="dk1"/>
                          </a:solidFill>
                        </a:rPr>
                        <a:t>Volvulus</a:t>
                      </a:r>
                      <a:r>
                        <a:rPr b="1" lang="en-US">
                          <a:solidFill>
                            <a:schemeClr val="dk1"/>
                          </a:solidFill>
                        </a:rPr>
                        <a:t> - Twisting of the bowel loops</a:t>
                      </a:r>
                      <a:r>
                        <a:rPr lang="en-US">
                          <a:solidFill>
                            <a:schemeClr val="dk1"/>
                          </a:solidFill>
                        </a:rPr>
                        <a:t> which leads to intestinal obstruction</a:t>
                      </a:r>
                      <a:endParaRPr>
                        <a:solidFill>
                          <a:schemeClr val="dk1"/>
                        </a:solidFill>
                      </a:endParaRPr>
                    </a:p>
                  </a:txBody>
                  <a:tcPr marT="91425" marB="91425" marR="91425" marL="91425"/>
                </a:tc>
              </a:tr>
              <a:tr h="646375">
                <a:tc>
                  <a:txBody>
                    <a:bodyPr/>
                    <a:lstStyle/>
                    <a:p>
                      <a:pPr indent="0" lvl="0" marL="0" rtl="0" algn="l">
                        <a:spcBef>
                          <a:spcPts val="0"/>
                        </a:spcBef>
                        <a:spcAft>
                          <a:spcPts val="0"/>
                        </a:spcAft>
                        <a:buNone/>
                      </a:pPr>
                      <a:r>
                        <a:rPr lang="en-US">
                          <a:solidFill>
                            <a:schemeClr val="dk1"/>
                          </a:solidFill>
                        </a:rPr>
                        <a:t>Epidemiology/Risk Factors</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US">
                          <a:solidFill>
                            <a:schemeClr val="dk1"/>
                          </a:solidFill>
                        </a:rPr>
                        <a:t>Generally presents in the first month of life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Often malrotation doesn’t cause any problems and will be diagnosed with volvulus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Usually diagnosed before &lt;1 years of age  </a:t>
                      </a:r>
                      <a:endParaRPr>
                        <a:solidFill>
                          <a:schemeClr val="dk1"/>
                        </a:solidFill>
                      </a:endParaRPr>
                    </a:p>
                  </a:txBody>
                  <a:tcPr marT="91425" marB="91425" marR="91425" marL="91425"/>
                </a:tc>
              </a:tr>
              <a:tr h="1061600">
                <a:tc>
                  <a:txBody>
                    <a:bodyPr/>
                    <a:lstStyle/>
                    <a:p>
                      <a:pPr indent="0" lvl="0" marL="0" rtl="0" algn="l">
                        <a:spcBef>
                          <a:spcPts val="0"/>
                        </a:spcBef>
                        <a:spcAft>
                          <a:spcPts val="0"/>
                        </a:spcAft>
                        <a:buNone/>
                      </a:pPr>
                      <a:r>
                        <a:rPr lang="en-US">
                          <a:solidFill>
                            <a:schemeClr val="dk1"/>
                          </a:solidFill>
                        </a:rPr>
                        <a:t>Clinical Presentation</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b="1" lang="en-US">
                          <a:solidFill>
                            <a:schemeClr val="dk1"/>
                          </a:solidFill>
                        </a:rPr>
                        <a:t>Abdominal pain</a:t>
                      </a:r>
                      <a:endParaRPr b="1">
                        <a:solidFill>
                          <a:schemeClr val="dk1"/>
                        </a:solidFill>
                      </a:endParaRPr>
                    </a:p>
                    <a:p>
                      <a:pPr indent="-317500" lvl="0" marL="457200" rtl="0" algn="l">
                        <a:spcBef>
                          <a:spcPts val="0"/>
                        </a:spcBef>
                        <a:spcAft>
                          <a:spcPts val="0"/>
                        </a:spcAft>
                        <a:buClr>
                          <a:schemeClr val="dk1"/>
                        </a:buClr>
                        <a:buSzPts val="1400"/>
                        <a:buChar char="-"/>
                      </a:pPr>
                      <a:r>
                        <a:rPr b="1" lang="en-US">
                          <a:solidFill>
                            <a:schemeClr val="dk1"/>
                          </a:solidFill>
                        </a:rPr>
                        <a:t>Bilious vomiting</a:t>
                      </a:r>
                      <a:endParaRPr b="1">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Abdominal distention</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Tachycardia with HTN due to the severe abdominal pain </a:t>
                      </a:r>
                      <a:endParaRPr>
                        <a:solidFill>
                          <a:schemeClr val="dk1"/>
                        </a:solidFill>
                      </a:endParaRPr>
                    </a:p>
                  </a:txBody>
                  <a:tcPr marT="91425" marB="91425" marR="91425" marL="91425"/>
                </a:tc>
              </a:tr>
              <a:tr h="690150">
                <a:tc>
                  <a:txBody>
                    <a:bodyPr/>
                    <a:lstStyle/>
                    <a:p>
                      <a:pPr indent="0" lvl="0" marL="0" rtl="0" algn="l">
                        <a:spcBef>
                          <a:spcPts val="0"/>
                        </a:spcBef>
                        <a:spcAft>
                          <a:spcPts val="0"/>
                        </a:spcAft>
                        <a:buNone/>
                      </a:pPr>
                      <a:r>
                        <a:rPr lang="en-US">
                          <a:solidFill>
                            <a:schemeClr val="dk1"/>
                          </a:solidFill>
                        </a:rPr>
                        <a:t>investigations</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US">
                          <a:solidFill>
                            <a:schemeClr val="dk1"/>
                          </a:solidFill>
                        </a:rPr>
                        <a:t>Barium enema</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Abdominal X-ray with contrast to look for obstruction</a:t>
                      </a:r>
                      <a:endParaRPr b="1">
                        <a:solidFill>
                          <a:schemeClr val="dk1"/>
                        </a:solidFill>
                      </a:endParaRPr>
                    </a:p>
                  </a:txBody>
                  <a:tcPr marT="91425" marB="91425" marR="91425" marL="91425"/>
                </a:tc>
              </a:tr>
              <a:tr h="773300">
                <a:tc>
                  <a:txBody>
                    <a:bodyPr/>
                    <a:lstStyle/>
                    <a:p>
                      <a:pPr indent="0" lvl="0" marL="0" rtl="0" algn="l">
                        <a:spcBef>
                          <a:spcPts val="0"/>
                        </a:spcBef>
                        <a:spcAft>
                          <a:spcPts val="0"/>
                        </a:spcAft>
                        <a:buNone/>
                      </a:pPr>
                      <a:r>
                        <a:rPr lang="en-US">
                          <a:solidFill>
                            <a:schemeClr val="dk1"/>
                          </a:solidFill>
                        </a:rPr>
                        <a:t>Management</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US">
                          <a:solidFill>
                            <a:schemeClr val="dk1"/>
                          </a:solidFill>
                        </a:rPr>
                        <a:t>Laparotomy if malrotation</a:t>
                      </a:r>
                      <a:endParaRPr>
                        <a:solidFill>
                          <a:schemeClr val="dk1"/>
                        </a:solidFill>
                      </a:endParaRPr>
                    </a:p>
                    <a:p>
                      <a:pPr indent="-317500" lvl="0" marL="457200" rtl="0" algn="l">
                        <a:spcBef>
                          <a:spcPts val="0"/>
                        </a:spcBef>
                        <a:spcAft>
                          <a:spcPts val="0"/>
                        </a:spcAft>
                        <a:buClr>
                          <a:schemeClr val="dk1"/>
                        </a:buClr>
                        <a:buSzPts val="1400"/>
                        <a:buChar char="-"/>
                      </a:pPr>
                      <a:r>
                        <a:rPr b="1" lang="en-US">
                          <a:solidFill>
                            <a:schemeClr val="dk1"/>
                          </a:solidFill>
                        </a:rPr>
                        <a:t>Ladd’s procedure if has progressed to volvulus </a:t>
                      </a:r>
                      <a:endParaRPr b="1">
                        <a:solidFill>
                          <a:schemeClr val="dk1"/>
                        </a:solidFill>
                      </a:endParaRPr>
                    </a:p>
                  </a:txBody>
                  <a:tcPr marT="91425" marB="91425" marR="91425" marL="91425"/>
                </a:tc>
              </a:tr>
            </a:tbl>
          </a:graphicData>
        </a:graphic>
      </p:graphicFrame>
      <p:pic>
        <p:nvPicPr>
          <p:cNvPr id="372" name="Google Shape;372;p40"/>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373" name="Google Shape;373;p40"/>
          <p:cNvPicPr preferRelativeResize="0"/>
          <p:nvPr/>
        </p:nvPicPr>
        <p:blipFill>
          <a:blip r:embed="rId4">
            <a:alphaModFix/>
          </a:blip>
          <a:stretch>
            <a:fillRect/>
          </a:stretch>
        </p:blipFill>
        <p:spPr>
          <a:xfrm>
            <a:off x="9314775" y="2397125"/>
            <a:ext cx="2877224" cy="27519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79" name="Google Shape;379;p41"/>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80" name="Google Shape;380;p41"/>
          <p:cNvSpPr txBox="1"/>
          <p:nvPr/>
        </p:nvSpPr>
        <p:spPr>
          <a:xfrm>
            <a:off x="75218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Hirschsprung's</a:t>
            </a:r>
            <a:r>
              <a:rPr lang="en-US" sz="3600">
                <a:solidFill>
                  <a:schemeClr val="lt1"/>
                </a:solidFill>
                <a:latin typeface="Calibri"/>
                <a:ea typeface="Calibri"/>
                <a:cs typeface="Calibri"/>
                <a:sym typeface="Calibri"/>
              </a:rPr>
              <a:t> Disease </a:t>
            </a:r>
            <a:endParaRPr b="0" i="0" sz="1800" u="none" cap="none" strike="noStrike">
              <a:solidFill>
                <a:schemeClr val="dk1"/>
              </a:solidFill>
              <a:latin typeface="Calibri"/>
              <a:ea typeface="Calibri"/>
              <a:cs typeface="Calibri"/>
              <a:sym typeface="Calibri"/>
            </a:endParaRPr>
          </a:p>
        </p:txBody>
      </p:sp>
      <p:graphicFrame>
        <p:nvGraphicFramePr>
          <p:cNvPr id="381" name="Google Shape;381;p41"/>
          <p:cNvGraphicFramePr/>
          <p:nvPr/>
        </p:nvGraphicFramePr>
        <p:xfrm>
          <a:off x="304800" y="1562825"/>
          <a:ext cx="3000000" cy="3000000"/>
        </p:xfrm>
        <a:graphic>
          <a:graphicData uri="http://schemas.openxmlformats.org/drawingml/2006/table">
            <a:tbl>
              <a:tblPr>
                <a:noFill/>
                <a:tableStyleId>{068F5864-06E5-4C57-9B05-3447B3D72B92}</a:tableStyleId>
              </a:tblPr>
              <a:tblGrid>
                <a:gridCol w="1694375"/>
                <a:gridCol w="6579075"/>
              </a:tblGrid>
              <a:tr h="697225">
                <a:tc>
                  <a:txBody>
                    <a:bodyPr/>
                    <a:lstStyle/>
                    <a:p>
                      <a:pPr indent="0" lvl="0" marL="0" rtl="0" algn="l">
                        <a:spcBef>
                          <a:spcPts val="0"/>
                        </a:spcBef>
                        <a:spcAft>
                          <a:spcPts val="0"/>
                        </a:spcAft>
                        <a:buNone/>
                      </a:pPr>
                      <a:r>
                        <a:rPr lang="en-US">
                          <a:solidFill>
                            <a:schemeClr val="dk1"/>
                          </a:solidFill>
                        </a:rPr>
                        <a:t>Definition</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US">
                          <a:solidFill>
                            <a:schemeClr val="dk1"/>
                          </a:solidFill>
                        </a:rPr>
                        <a:t>Absence of parasympathetic ganglionic cells of the myenteric plexus in the distal bowel and rectum resulting in lack of peristalsis </a:t>
                      </a:r>
                      <a:endParaRPr>
                        <a:solidFill>
                          <a:schemeClr val="dk1"/>
                        </a:solidFill>
                      </a:endParaRPr>
                    </a:p>
                  </a:txBody>
                  <a:tcPr marT="91425" marB="91425" marR="91425" marL="91425"/>
                </a:tc>
              </a:tr>
              <a:tr h="828050">
                <a:tc>
                  <a:txBody>
                    <a:bodyPr/>
                    <a:lstStyle/>
                    <a:p>
                      <a:pPr indent="0" lvl="0" marL="0" rtl="0" algn="l">
                        <a:spcBef>
                          <a:spcPts val="0"/>
                        </a:spcBef>
                        <a:spcAft>
                          <a:spcPts val="0"/>
                        </a:spcAft>
                        <a:buNone/>
                      </a:pPr>
                      <a:r>
                        <a:rPr lang="en-US">
                          <a:solidFill>
                            <a:schemeClr val="dk1"/>
                          </a:solidFill>
                        </a:rPr>
                        <a:t>Epidemiology/Risk Factors</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US">
                          <a:solidFill>
                            <a:schemeClr val="dk1"/>
                          </a:solidFill>
                        </a:rPr>
                        <a:t>Average presentation is </a:t>
                      </a:r>
                      <a:r>
                        <a:rPr b="1" lang="en-US">
                          <a:solidFill>
                            <a:schemeClr val="dk1"/>
                          </a:solidFill>
                        </a:rPr>
                        <a:t>2 days old</a:t>
                      </a:r>
                      <a:endParaRPr b="1">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More common in males</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Associated with </a:t>
                      </a:r>
                      <a:r>
                        <a:rPr b="1" lang="en-US">
                          <a:solidFill>
                            <a:schemeClr val="dk1"/>
                          </a:solidFill>
                        </a:rPr>
                        <a:t>Down’s Syndrome</a:t>
                      </a:r>
                      <a:endParaRPr b="1">
                        <a:solidFill>
                          <a:schemeClr val="dk1"/>
                        </a:solidFill>
                      </a:endParaRPr>
                    </a:p>
                  </a:txBody>
                  <a:tcPr marT="91425" marB="91425" marR="91425" marL="91425"/>
                </a:tc>
              </a:tr>
              <a:tr h="1042725">
                <a:tc>
                  <a:txBody>
                    <a:bodyPr/>
                    <a:lstStyle/>
                    <a:p>
                      <a:pPr indent="0" lvl="0" marL="0" rtl="0" algn="l">
                        <a:spcBef>
                          <a:spcPts val="0"/>
                        </a:spcBef>
                        <a:spcAft>
                          <a:spcPts val="0"/>
                        </a:spcAft>
                        <a:buNone/>
                      </a:pPr>
                      <a:r>
                        <a:rPr lang="en-US">
                          <a:solidFill>
                            <a:schemeClr val="dk1"/>
                          </a:solidFill>
                        </a:rPr>
                        <a:t>Clinical Presentation</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b="1" lang="en-US">
                          <a:solidFill>
                            <a:schemeClr val="dk1"/>
                          </a:solidFill>
                        </a:rPr>
                        <a:t>Failure to pass meconium </a:t>
                      </a:r>
                      <a:r>
                        <a:rPr lang="en-US">
                          <a:solidFill>
                            <a:schemeClr val="dk1"/>
                          </a:solidFill>
                        </a:rPr>
                        <a:t>within 48 hours of birth</a:t>
                      </a:r>
                      <a:endParaRPr>
                        <a:solidFill>
                          <a:schemeClr val="dk1"/>
                        </a:solidFill>
                      </a:endParaRPr>
                    </a:p>
                    <a:p>
                      <a:pPr indent="-317500" lvl="0" marL="457200" rtl="0" algn="l">
                        <a:spcBef>
                          <a:spcPts val="0"/>
                        </a:spcBef>
                        <a:spcAft>
                          <a:spcPts val="0"/>
                        </a:spcAft>
                        <a:buClr>
                          <a:schemeClr val="dk1"/>
                        </a:buClr>
                        <a:buSzPts val="1400"/>
                        <a:buChar char="-"/>
                      </a:pPr>
                      <a:r>
                        <a:rPr b="1" lang="en-US">
                          <a:solidFill>
                            <a:schemeClr val="dk1"/>
                          </a:solidFill>
                        </a:rPr>
                        <a:t>Abdominal distention</a:t>
                      </a:r>
                      <a:endParaRPr b="1">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Bilious vomiting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Palpable faecal mass in the left lower abdomen</a:t>
                      </a:r>
                      <a:endParaRPr>
                        <a:solidFill>
                          <a:schemeClr val="dk1"/>
                        </a:solidFill>
                      </a:endParaRPr>
                    </a:p>
                  </a:txBody>
                  <a:tcPr marT="91425" marB="91425" marR="91425" marL="91425"/>
                </a:tc>
              </a:tr>
              <a:tr h="1058725">
                <a:tc>
                  <a:txBody>
                    <a:bodyPr/>
                    <a:lstStyle/>
                    <a:p>
                      <a:pPr indent="0" lvl="0" marL="0" rtl="0" algn="l">
                        <a:spcBef>
                          <a:spcPts val="0"/>
                        </a:spcBef>
                        <a:spcAft>
                          <a:spcPts val="0"/>
                        </a:spcAft>
                        <a:buNone/>
                      </a:pPr>
                      <a:r>
                        <a:rPr lang="en-US">
                          <a:solidFill>
                            <a:schemeClr val="dk1"/>
                          </a:solidFill>
                        </a:rPr>
                        <a:t>investigations</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US">
                          <a:solidFill>
                            <a:schemeClr val="dk1"/>
                          </a:solidFill>
                        </a:rPr>
                        <a:t>Contrast enema is the initial diagnostic test</a:t>
                      </a:r>
                      <a:endParaRPr>
                        <a:solidFill>
                          <a:schemeClr val="dk1"/>
                        </a:solidFill>
                      </a:endParaRPr>
                    </a:p>
                    <a:p>
                      <a:pPr indent="-317500" lvl="0" marL="457200" rtl="0" algn="l">
                        <a:spcBef>
                          <a:spcPts val="0"/>
                        </a:spcBef>
                        <a:spcAft>
                          <a:spcPts val="0"/>
                        </a:spcAft>
                        <a:buClr>
                          <a:schemeClr val="dk1"/>
                        </a:buClr>
                        <a:buSzPts val="1400"/>
                        <a:buChar char="-"/>
                      </a:pPr>
                      <a:r>
                        <a:rPr b="1" lang="en-US">
                          <a:solidFill>
                            <a:schemeClr val="dk1"/>
                          </a:solidFill>
                        </a:rPr>
                        <a:t>Rectal suction biopsy </a:t>
                      </a:r>
                      <a:r>
                        <a:rPr lang="en-US">
                          <a:solidFill>
                            <a:schemeClr val="dk1"/>
                          </a:solidFill>
                        </a:rPr>
                        <a:t>to test for ganglionic cells in anyone with delayed meconium, constipation in the first few weeks, chronic abdominal distension, positive FH, faltering growth</a:t>
                      </a:r>
                      <a:endParaRPr>
                        <a:solidFill>
                          <a:schemeClr val="dk1"/>
                        </a:solidFill>
                      </a:endParaRPr>
                    </a:p>
                  </a:txBody>
                  <a:tcPr marT="91425" marB="91425" marR="91425" marL="91425"/>
                </a:tc>
              </a:tr>
              <a:tr h="1042725">
                <a:tc>
                  <a:txBody>
                    <a:bodyPr/>
                    <a:lstStyle/>
                    <a:p>
                      <a:pPr indent="0" lvl="0" marL="0" rtl="0" algn="l">
                        <a:spcBef>
                          <a:spcPts val="0"/>
                        </a:spcBef>
                        <a:spcAft>
                          <a:spcPts val="0"/>
                        </a:spcAft>
                        <a:buNone/>
                      </a:pPr>
                      <a:r>
                        <a:rPr lang="en-US">
                          <a:solidFill>
                            <a:schemeClr val="dk1"/>
                          </a:solidFill>
                        </a:rPr>
                        <a:t>Management</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US">
                          <a:solidFill>
                            <a:schemeClr val="dk1"/>
                          </a:solidFill>
                        </a:rPr>
                        <a:t>IV Abx</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Bowel decompression</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NG tube feeding only</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Swenson, Soave, Duhamel pull through surgery </a:t>
                      </a:r>
                      <a:endParaRPr>
                        <a:solidFill>
                          <a:schemeClr val="dk1"/>
                        </a:solidFill>
                      </a:endParaRPr>
                    </a:p>
                  </a:txBody>
                  <a:tcPr marT="91425" marB="91425" marR="91425" marL="91425"/>
                </a:tc>
              </a:tr>
            </a:tbl>
          </a:graphicData>
        </a:graphic>
      </p:graphicFrame>
      <p:pic>
        <p:nvPicPr>
          <p:cNvPr id="382" name="Google Shape;382;p41"/>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383" name="Google Shape;383;p41"/>
          <p:cNvPicPr preferRelativeResize="0"/>
          <p:nvPr/>
        </p:nvPicPr>
        <p:blipFill>
          <a:blip r:embed="rId4">
            <a:alphaModFix/>
          </a:blip>
          <a:stretch>
            <a:fillRect/>
          </a:stretch>
        </p:blipFill>
        <p:spPr>
          <a:xfrm>
            <a:off x="8687925" y="2757550"/>
            <a:ext cx="3465400" cy="2193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5"/>
          <p:cNvSpPr txBox="1"/>
          <p:nvPr>
            <p:ph idx="1" type="body"/>
          </p:nvPr>
        </p:nvSpPr>
        <p:spPr>
          <a:xfrm>
            <a:off x="213425" y="1539919"/>
            <a:ext cx="8229600" cy="4312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0"/>
              </a:spcBef>
              <a:spcAft>
                <a:spcPts val="0"/>
              </a:spcAft>
              <a:buSzPts val="1800"/>
              <a:buChar char="•"/>
            </a:pPr>
            <a:r>
              <a:rPr lang="en-US"/>
              <a:t>How many conditions are there in Paeds?</a:t>
            </a:r>
            <a:endParaRPr/>
          </a:p>
          <a:p>
            <a:pPr indent="-342900" lvl="0" marL="457200" rtl="0" algn="l">
              <a:lnSpc>
                <a:spcPct val="90000"/>
              </a:lnSpc>
              <a:spcBef>
                <a:spcPts val="0"/>
              </a:spcBef>
              <a:spcAft>
                <a:spcPts val="0"/>
              </a:spcAft>
              <a:buSzPts val="1800"/>
              <a:buChar char="•"/>
            </a:pPr>
            <a:r>
              <a:rPr lang="en-US"/>
              <a:t>155</a:t>
            </a:r>
            <a:endParaRPr/>
          </a:p>
          <a:p>
            <a:pPr indent="-342900" lvl="0" marL="457200" rtl="0" algn="l">
              <a:lnSpc>
                <a:spcPct val="90000"/>
              </a:lnSpc>
              <a:spcBef>
                <a:spcPts val="0"/>
              </a:spcBef>
              <a:spcAft>
                <a:spcPts val="0"/>
              </a:spcAft>
              <a:buSzPts val="1800"/>
              <a:buChar char="•"/>
            </a:pPr>
            <a:r>
              <a:rPr lang="en-US"/>
              <a:t>Can we cover them all today?</a:t>
            </a:r>
            <a:endParaRPr/>
          </a:p>
          <a:p>
            <a:pPr indent="-342900" lvl="0" marL="457200" rtl="0" algn="l">
              <a:lnSpc>
                <a:spcPct val="90000"/>
              </a:lnSpc>
              <a:spcBef>
                <a:spcPts val="0"/>
              </a:spcBef>
              <a:spcAft>
                <a:spcPts val="0"/>
              </a:spcAft>
              <a:buSzPts val="1800"/>
              <a:buChar char="•"/>
            </a:pPr>
            <a:r>
              <a:rPr lang="en-US"/>
              <a:t>Nope</a:t>
            </a:r>
            <a:endParaRPr/>
          </a:p>
          <a:p>
            <a:pPr indent="-342900" lvl="0" marL="457200" rtl="0" algn="l">
              <a:lnSpc>
                <a:spcPct val="90000"/>
              </a:lnSpc>
              <a:spcBef>
                <a:spcPts val="0"/>
              </a:spcBef>
              <a:spcAft>
                <a:spcPts val="0"/>
              </a:spcAft>
              <a:buSzPts val="1800"/>
              <a:buChar char="•"/>
            </a:pPr>
            <a:r>
              <a:rPr lang="en-US"/>
              <a:t>So what are we going to do instead?</a:t>
            </a:r>
            <a:endParaRPr/>
          </a:p>
        </p:txBody>
      </p:sp>
      <p:sp>
        <p:nvSpPr>
          <p:cNvPr id="109" name="Google Shape;109;p1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110" name="Google Shape;110;p15"/>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11" name="Google Shape;111;p15"/>
          <p:cNvSpPr txBox="1"/>
          <p:nvPr/>
        </p:nvSpPr>
        <p:spPr>
          <a:xfrm>
            <a:off x="2711609" y="449706"/>
            <a:ext cx="46941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600" u="none" cap="none" strike="noStrike">
                <a:solidFill>
                  <a:schemeClr val="lt1"/>
                </a:solidFill>
                <a:latin typeface="Calibri"/>
                <a:ea typeface="Calibri"/>
                <a:cs typeface="Calibri"/>
                <a:sym typeface="Calibri"/>
              </a:rPr>
              <a:t>Aims and Objectives</a:t>
            </a:r>
            <a:endParaRPr b="0" i="0" sz="1800" u="none" cap="none" strike="noStrike">
              <a:solidFill>
                <a:schemeClr val="dk1"/>
              </a:solidFill>
              <a:latin typeface="Calibri"/>
              <a:ea typeface="Calibri"/>
              <a:cs typeface="Calibri"/>
              <a:sym typeface="Calibri"/>
            </a:endParaRPr>
          </a:p>
        </p:txBody>
      </p:sp>
      <p:pic>
        <p:nvPicPr>
          <p:cNvPr id="112" name="Google Shape;112;p15"/>
          <p:cNvPicPr preferRelativeResize="0"/>
          <p:nvPr/>
        </p:nvPicPr>
        <p:blipFill>
          <a:blip r:embed="rId3">
            <a:alphaModFix/>
          </a:blip>
          <a:stretch>
            <a:fillRect/>
          </a:stretch>
        </p:blipFill>
        <p:spPr>
          <a:xfrm>
            <a:off x="6622049" y="2542431"/>
            <a:ext cx="5125624" cy="3403399"/>
          </a:xfrm>
          <a:prstGeom prst="rect">
            <a:avLst/>
          </a:prstGeom>
          <a:noFill/>
          <a:ln>
            <a:noFill/>
          </a:ln>
        </p:spPr>
      </p:pic>
      <p:pic>
        <p:nvPicPr>
          <p:cNvPr id="113" name="Google Shape;113;p15"/>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89" name="Google Shape;389;p42"/>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390" name="Google Shape;390;p42"/>
          <p:cNvSpPr txBox="1"/>
          <p:nvPr/>
        </p:nvSpPr>
        <p:spPr>
          <a:xfrm>
            <a:off x="86443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Pyloric Stenosis </a:t>
            </a:r>
            <a:endParaRPr b="0" i="0" sz="1800" u="none" cap="none" strike="noStrike">
              <a:solidFill>
                <a:schemeClr val="dk1"/>
              </a:solidFill>
              <a:latin typeface="Calibri"/>
              <a:ea typeface="Calibri"/>
              <a:cs typeface="Calibri"/>
              <a:sym typeface="Calibri"/>
            </a:endParaRPr>
          </a:p>
        </p:txBody>
      </p:sp>
      <p:graphicFrame>
        <p:nvGraphicFramePr>
          <p:cNvPr id="391" name="Google Shape;391;p42"/>
          <p:cNvGraphicFramePr/>
          <p:nvPr/>
        </p:nvGraphicFramePr>
        <p:xfrm>
          <a:off x="379688" y="1486488"/>
          <a:ext cx="3000000" cy="3000000"/>
        </p:xfrm>
        <a:graphic>
          <a:graphicData uri="http://schemas.openxmlformats.org/drawingml/2006/table">
            <a:tbl>
              <a:tblPr>
                <a:noFill/>
                <a:tableStyleId>{068F5864-06E5-4C57-9B05-3447B3D72B92}</a:tableStyleId>
              </a:tblPr>
              <a:tblGrid>
                <a:gridCol w="1690250"/>
                <a:gridCol w="7052650"/>
              </a:tblGrid>
              <a:tr h="528325">
                <a:tc>
                  <a:txBody>
                    <a:bodyPr/>
                    <a:lstStyle/>
                    <a:p>
                      <a:pPr indent="0" lvl="0" marL="0" rtl="0" algn="l">
                        <a:spcBef>
                          <a:spcPts val="0"/>
                        </a:spcBef>
                        <a:spcAft>
                          <a:spcPts val="0"/>
                        </a:spcAft>
                        <a:buNone/>
                      </a:pPr>
                      <a:r>
                        <a:rPr lang="en-US">
                          <a:solidFill>
                            <a:schemeClr val="dk1"/>
                          </a:solidFill>
                        </a:rPr>
                        <a:t>Definition</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US">
                          <a:solidFill>
                            <a:schemeClr val="dk1"/>
                          </a:solidFill>
                        </a:rPr>
                        <a:t>Progressive hypertrophy of the pyloric sphincter causing gastric outlet obstruction</a:t>
                      </a:r>
                      <a:endParaRPr>
                        <a:solidFill>
                          <a:schemeClr val="dk1"/>
                        </a:solidFill>
                      </a:endParaRPr>
                    </a:p>
                  </a:txBody>
                  <a:tcPr marT="91425" marB="91425" marR="91425" marL="91425"/>
                </a:tc>
              </a:tr>
              <a:tr h="717000">
                <a:tc>
                  <a:txBody>
                    <a:bodyPr/>
                    <a:lstStyle/>
                    <a:p>
                      <a:pPr indent="0" lvl="0" marL="0" rtl="0" algn="l">
                        <a:spcBef>
                          <a:spcPts val="0"/>
                        </a:spcBef>
                        <a:spcAft>
                          <a:spcPts val="0"/>
                        </a:spcAft>
                        <a:buNone/>
                      </a:pPr>
                      <a:r>
                        <a:rPr lang="en-US">
                          <a:solidFill>
                            <a:schemeClr val="dk1"/>
                          </a:solidFill>
                        </a:rPr>
                        <a:t>Epidemiology/Risk Factors</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US">
                          <a:solidFill>
                            <a:schemeClr val="dk1"/>
                          </a:solidFill>
                        </a:rPr>
                        <a:t>Much more common in boys</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Strong Family history link</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More common in first borns</a:t>
                      </a:r>
                      <a:endParaRPr>
                        <a:solidFill>
                          <a:schemeClr val="dk1"/>
                        </a:solidFill>
                      </a:endParaRPr>
                    </a:p>
                  </a:txBody>
                  <a:tcPr marT="91425" marB="91425" marR="91425" marL="91425"/>
                </a:tc>
              </a:tr>
              <a:tr h="1471775">
                <a:tc>
                  <a:txBody>
                    <a:bodyPr/>
                    <a:lstStyle/>
                    <a:p>
                      <a:pPr indent="0" lvl="0" marL="0" rtl="0" algn="l">
                        <a:spcBef>
                          <a:spcPts val="0"/>
                        </a:spcBef>
                        <a:spcAft>
                          <a:spcPts val="0"/>
                        </a:spcAft>
                        <a:buNone/>
                      </a:pPr>
                      <a:r>
                        <a:rPr lang="en-US">
                          <a:solidFill>
                            <a:schemeClr val="dk1"/>
                          </a:solidFill>
                        </a:rPr>
                        <a:t>Clinical Presentation</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US">
                          <a:solidFill>
                            <a:schemeClr val="dk1"/>
                          </a:solidFill>
                        </a:rPr>
                        <a:t>Presents </a:t>
                      </a:r>
                      <a:r>
                        <a:rPr b="1" lang="en-US">
                          <a:solidFill>
                            <a:schemeClr val="dk1"/>
                          </a:solidFill>
                        </a:rPr>
                        <a:t>4-6 weeks of age</a:t>
                      </a:r>
                      <a:endParaRPr b="1">
                        <a:solidFill>
                          <a:schemeClr val="dk1"/>
                        </a:solidFill>
                      </a:endParaRPr>
                    </a:p>
                    <a:p>
                      <a:pPr indent="-317500" lvl="0" marL="457200" rtl="0" algn="l">
                        <a:spcBef>
                          <a:spcPts val="0"/>
                        </a:spcBef>
                        <a:spcAft>
                          <a:spcPts val="0"/>
                        </a:spcAft>
                        <a:buClr>
                          <a:schemeClr val="dk1"/>
                        </a:buClr>
                        <a:buSzPts val="1400"/>
                        <a:buChar char="-"/>
                      </a:pPr>
                      <a:r>
                        <a:rPr b="1" lang="en-US">
                          <a:solidFill>
                            <a:schemeClr val="dk1"/>
                          </a:solidFill>
                        </a:rPr>
                        <a:t>Non-bilious, projectile vomiting</a:t>
                      </a:r>
                      <a:r>
                        <a:rPr lang="en-US">
                          <a:solidFill>
                            <a:schemeClr val="dk1"/>
                          </a:solidFill>
                        </a:rPr>
                        <a:t> after every feed (usually 30 mins after)</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Continue to feed despite the vomiting</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Weight loss</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Dehydration</a:t>
                      </a:r>
                      <a:endParaRPr>
                        <a:solidFill>
                          <a:schemeClr val="dk1"/>
                        </a:solidFill>
                      </a:endParaRPr>
                    </a:p>
                    <a:p>
                      <a:pPr indent="-317500" lvl="0" marL="457200" rtl="0" algn="l">
                        <a:spcBef>
                          <a:spcPts val="0"/>
                        </a:spcBef>
                        <a:spcAft>
                          <a:spcPts val="0"/>
                        </a:spcAft>
                        <a:buClr>
                          <a:schemeClr val="dk1"/>
                        </a:buClr>
                        <a:buSzPts val="1400"/>
                        <a:buChar char="-"/>
                      </a:pPr>
                      <a:r>
                        <a:rPr b="1" lang="en-US">
                          <a:solidFill>
                            <a:schemeClr val="dk1"/>
                          </a:solidFill>
                        </a:rPr>
                        <a:t>Olive sized pyloric mass</a:t>
                      </a:r>
                      <a:endParaRPr b="1">
                        <a:solidFill>
                          <a:schemeClr val="dk1"/>
                        </a:solidFill>
                      </a:endParaRPr>
                    </a:p>
                  </a:txBody>
                  <a:tcPr marT="91425" marB="91425" marR="91425" marL="91425"/>
                </a:tc>
              </a:tr>
              <a:tr h="905700">
                <a:tc>
                  <a:txBody>
                    <a:bodyPr/>
                    <a:lstStyle/>
                    <a:p>
                      <a:pPr indent="0" lvl="0" marL="0" rtl="0" algn="l">
                        <a:spcBef>
                          <a:spcPts val="0"/>
                        </a:spcBef>
                        <a:spcAft>
                          <a:spcPts val="0"/>
                        </a:spcAft>
                        <a:buNone/>
                      </a:pPr>
                      <a:r>
                        <a:rPr lang="en-US">
                          <a:solidFill>
                            <a:schemeClr val="dk1"/>
                          </a:solidFill>
                        </a:rPr>
                        <a:t>investigations</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US">
                          <a:solidFill>
                            <a:schemeClr val="dk1"/>
                          </a:solidFill>
                        </a:rPr>
                        <a:t>Test feeds with NG tube and empty stomach to assess peristalsis and olive shaped mass</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USS - To show hypertrophy of the muscle</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Blood gas: </a:t>
                      </a:r>
                      <a:r>
                        <a:rPr b="1" lang="en-US">
                          <a:solidFill>
                            <a:schemeClr val="dk1"/>
                          </a:solidFill>
                        </a:rPr>
                        <a:t>Hypochloremic, Hypokalemia Metabolic Alkalosis</a:t>
                      </a:r>
                      <a:r>
                        <a:rPr lang="en-US">
                          <a:solidFill>
                            <a:schemeClr val="dk1"/>
                          </a:solidFill>
                        </a:rPr>
                        <a:t> </a:t>
                      </a:r>
                      <a:endParaRPr>
                        <a:solidFill>
                          <a:schemeClr val="dk1"/>
                        </a:solidFill>
                      </a:endParaRPr>
                    </a:p>
                  </a:txBody>
                  <a:tcPr marT="91425" marB="91425" marR="91425" marL="91425"/>
                </a:tc>
              </a:tr>
              <a:tr h="528325">
                <a:tc>
                  <a:txBody>
                    <a:bodyPr/>
                    <a:lstStyle/>
                    <a:p>
                      <a:pPr indent="0" lvl="0" marL="0" rtl="0" algn="l">
                        <a:spcBef>
                          <a:spcPts val="0"/>
                        </a:spcBef>
                        <a:spcAft>
                          <a:spcPts val="0"/>
                        </a:spcAft>
                        <a:buNone/>
                      </a:pPr>
                      <a:r>
                        <a:rPr lang="en-US">
                          <a:solidFill>
                            <a:schemeClr val="dk1"/>
                          </a:solidFill>
                        </a:rPr>
                        <a:t>Management</a:t>
                      </a:r>
                      <a:endParaRPr>
                        <a:solidFill>
                          <a:schemeClr val="dk1"/>
                        </a:solidFill>
                      </a:endParaRPr>
                    </a:p>
                  </a:txBody>
                  <a:tcPr marT="91425" marB="91425" marR="91425" marL="91425"/>
                </a:tc>
                <a:tc>
                  <a:txBody>
                    <a:bodyPr/>
                    <a:lstStyle/>
                    <a:p>
                      <a:pPr indent="-317500" lvl="0" marL="457200" rtl="0" algn="l">
                        <a:spcBef>
                          <a:spcPts val="0"/>
                        </a:spcBef>
                        <a:spcAft>
                          <a:spcPts val="0"/>
                        </a:spcAft>
                        <a:buClr>
                          <a:schemeClr val="dk1"/>
                        </a:buClr>
                        <a:buSzPts val="1400"/>
                        <a:buChar char="-"/>
                      </a:pPr>
                      <a:r>
                        <a:rPr lang="en-US">
                          <a:solidFill>
                            <a:schemeClr val="dk1"/>
                          </a:solidFill>
                        </a:rPr>
                        <a:t>Correct metabolic imbalances and give fluid boluses </a:t>
                      </a:r>
                      <a:endParaRPr>
                        <a:solidFill>
                          <a:schemeClr val="dk1"/>
                        </a:solidFill>
                      </a:endParaRPr>
                    </a:p>
                    <a:p>
                      <a:pPr indent="-317500" lvl="0" marL="457200" rtl="0" algn="l">
                        <a:spcBef>
                          <a:spcPts val="0"/>
                        </a:spcBef>
                        <a:spcAft>
                          <a:spcPts val="0"/>
                        </a:spcAft>
                        <a:buClr>
                          <a:schemeClr val="dk1"/>
                        </a:buClr>
                        <a:buSzPts val="1400"/>
                        <a:buChar char="-"/>
                      </a:pPr>
                      <a:r>
                        <a:rPr b="1" lang="en-US">
                          <a:solidFill>
                            <a:schemeClr val="dk1"/>
                          </a:solidFill>
                        </a:rPr>
                        <a:t>Ramstedt’s Pyloromyotomy</a:t>
                      </a:r>
                      <a:r>
                        <a:rPr lang="en-US">
                          <a:solidFill>
                            <a:schemeClr val="dk1"/>
                          </a:solidFill>
                        </a:rPr>
                        <a:t> </a:t>
                      </a:r>
                      <a:endParaRPr>
                        <a:solidFill>
                          <a:schemeClr val="dk1"/>
                        </a:solidFill>
                      </a:endParaRPr>
                    </a:p>
                  </a:txBody>
                  <a:tcPr marT="91425" marB="91425" marR="91425" marL="91425"/>
                </a:tc>
              </a:tr>
            </a:tbl>
          </a:graphicData>
        </a:graphic>
      </p:graphicFrame>
      <p:pic>
        <p:nvPicPr>
          <p:cNvPr id="392" name="Google Shape;392;p42"/>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393" name="Google Shape;393;p42"/>
          <p:cNvPicPr preferRelativeResize="0"/>
          <p:nvPr/>
        </p:nvPicPr>
        <p:blipFill>
          <a:blip r:embed="rId4">
            <a:alphaModFix/>
          </a:blip>
          <a:stretch>
            <a:fillRect/>
          </a:stretch>
        </p:blipFill>
        <p:spPr>
          <a:xfrm>
            <a:off x="8591775" y="2513050"/>
            <a:ext cx="3600225" cy="2025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3"/>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99" name="Google Shape;399;p43"/>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00" name="Google Shape;400;p43"/>
          <p:cNvSpPr txBox="1"/>
          <p:nvPr/>
        </p:nvSpPr>
        <p:spPr>
          <a:xfrm>
            <a:off x="774972" y="487975"/>
            <a:ext cx="60429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Necrotising </a:t>
            </a:r>
            <a:r>
              <a:rPr lang="en-US" sz="3600">
                <a:solidFill>
                  <a:schemeClr val="lt1"/>
                </a:solidFill>
                <a:latin typeface="Calibri"/>
                <a:ea typeface="Calibri"/>
                <a:cs typeface="Calibri"/>
                <a:sym typeface="Calibri"/>
              </a:rPr>
              <a:t>Enterocolitis</a:t>
            </a:r>
            <a:r>
              <a:rPr lang="en-US" sz="3600">
                <a:solidFill>
                  <a:schemeClr val="lt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graphicFrame>
        <p:nvGraphicFramePr>
          <p:cNvPr id="401" name="Google Shape;401;p43"/>
          <p:cNvGraphicFramePr/>
          <p:nvPr/>
        </p:nvGraphicFramePr>
        <p:xfrm>
          <a:off x="951888" y="1507475"/>
          <a:ext cx="3000000" cy="3000000"/>
        </p:xfrm>
        <a:graphic>
          <a:graphicData uri="http://schemas.openxmlformats.org/drawingml/2006/table">
            <a:tbl>
              <a:tblPr>
                <a:noFill/>
                <a:tableStyleId>{068F5864-06E5-4C57-9B05-3447B3D72B92}</a:tableStyleId>
              </a:tblPr>
              <a:tblGrid>
                <a:gridCol w="1133075"/>
                <a:gridCol w="4960750"/>
              </a:tblGrid>
              <a:tr h="424975">
                <a:tc>
                  <a:txBody>
                    <a:bodyPr/>
                    <a:lstStyle/>
                    <a:p>
                      <a:pPr indent="0" lvl="0" marL="0" rtl="0" algn="l">
                        <a:spcBef>
                          <a:spcPts val="0"/>
                        </a:spcBef>
                        <a:spcAft>
                          <a:spcPts val="0"/>
                        </a:spcAft>
                        <a:buNone/>
                      </a:pPr>
                      <a:r>
                        <a:rPr lang="en-US" sz="1200">
                          <a:solidFill>
                            <a:schemeClr val="dk1"/>
                          </a:solidFill>
                        </a:rPr>
                        <a:t>Definition</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US" sz="1200">
                          <a:solidFill>
                            <a:schemeClr val="dk1"/>
                          </a:solidFill>
                        </a:rPr>
                        <a:t>Acute inflammatory disease affecting</a:t>
                      </a:r>
                      <a:r>
                        <a:rPr b="1" lang="en-US" sz="1200">
                          <a:solidFill>
                            <a:schemeClr val="dk1"/>
                          </a:solidFill>
                        </a:rPr>
                        <a:t> preterm neonates</a:t>
                      </a:r>
                      <a:r>
                        <a:rPr lang="en-US" sz="1200">
                          <a:solidFill>
                            <a:schemeClr val="dk1"/>
                          </a:solidFill>
                        </a:rPr>
                        <a:t> leading to bowel necrosis and multisystem organ failure </a:t>
                      </a:r>
                      <a:endParaRPr sz="1200">
                        <a:solidFill>
                          <a:schemeClr val="dk1"/>
                        </a:solidFill>
                      </a:endParaRPr>
                    </a:p>
                  </a:txBody>
                  <a:tcPr marT="91425" marB="91425" marR="91425" marL="91425"/>
                </a:tc>
              </a:tr>
              <a:tr h="851850">
                <a:tc>
                  <a:txBody>
                    <a:bodyPr/>
                    <a:lstStyle/>
                    <a:p>
                      <a:pPr indent="0" lvl="0" marL="0" rtl="0" algn="l">
                        <a:spcBef>
                          <a:spcPts val="0"/>
                        </a:spcBef>
                        <a:spcAft>
                          <a:spcPts val="0"/>
                        </a:spcAft>
                        <a:buNone/>
                      </a:pPr>
                      <a:r>
                        <a:rPr lang="en-US" sz="1200">
                          <a:solidFill>
                            <a:schemeClr val="dk1"/>
                          </a:solidFill>
                        </a:rPr>
                        <a:t>Epidemiology/Risk Factors</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Low birth weight</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Most common surgical emergency in neonates</a:t>
                      </a:r>
                      <a:endParaRPr sz="1200">
                        <a:solidFill>
                          <a:schemeClr val="dk1"/>
                        </a:solidFill>
                      </a:endParaRPr>
                    </a:p>
                    <a:p>
                      <a:pPr indent="-304800" lvl="0" marL="457200" rtl="0" algn="l">
                        <a:spcBef>
                          <a:spcPts val="0"/>
                        </a:spcBef>
                        <a:spcAft>
                          <a:spcPts val="0"/>
                        </a:spcAft>
                        <a:buClr>
                          <a:schemeClr val="dk1"/>
                        </a:buClr>
                        <a:buSzPts val="1200"/>
                        <a:buChar char="-"/>
                      </a:pPr>
                      <a:r>
                        <a:rPr b="1" lang="en-US" sz="1200">
                          <a:solidFill>
                            <a:schemeClr val="dk1"/>
                          </a:solidFill>
                        </a:rPr>
                        <a:t>Prematurity</a:t>
                      </a:r>
                      <a:endParaRPr b="1"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Abx therapy for more than 10 days </a:t>
                      </a:r>
                      <a:endParaRPr sz="1200">
                        <a:solidFill>
                          <a:schemeClr val="dk1"/>
                        </a:solidFill>
                      </a:endParaRPr>
                    </a:p>
                  </a:txBody>
                  <a:tcPr marT="91425" marB="91425" marR="91425" marL="91425"/>
                </a:tc>
              </a:tr>
              <a:tr h="1022650">
                <a:tc>
                  <a:txBody>
                    <a:bodyPr/>
                    <a:lstStyle/>
                    <a:p>
                      <a:pPr indent="0" lvl="0" marL="0" rtl="0" algn="l">
                        <a:spcBef>
                          <a:spcPts val="0"/>
                        </a:spcBef>
                        <a:spcAft>
                          <a:spcPts val="0"/>
                        </a:spcAft>
                        <a:buNone/>
                      </a:pPr>
                      <a:r>
                        <a:rPr lang="en-US" sz="1200">
                          <a:solidFill>
                            <a:schemeClr val="dk1"/>
                          </a:solidFill>
                        </a:rPr>
                        <a:t>Clinical Presentation</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New feed intolerance</a:t>
                      </a:r>
                      <a:endParaRPr sz="1200">
                        <a:solidFill>
                          <a:schemeClr val="dk1"/>
                        </a:solidFill>
                      </a:endParaRPr>
                    </a:p>
                    <a:p>
                      <a:pPr indent="-304800" lvl="0" marL="457200" rtl="0" algn="l">
                        <a:spcBef>
                          <a:spcPts val="0"/>
                        </a:spcBef>
                        <a:spcAft>
                          <a:spcPts val="0"/>
                        </a:spcAft>
                        <a:buClr>
                          <a:schemeClr val="dk1"/>
                        </a:buClr>
                        <a:buSzPts val="1200"/>
                        <a:buChar char="-"/>
                      </a:pPr>
                      <a:r>
                        <a:rPr b="1" lang="en-US" sz="1200">
                          <a:solidFill>
                            <a:schemeClr val="dk1"/>
                          </a:solidFill>
                        </a:rPr>
                        <a:t>Vomiting (+ bile)</a:t>
                      </a:r>
                      <a:endParaRPr b="1" sz="1200">
                        <a:solidFill>
                          <a:schemeClr val="dk1"/>
                        </a:solidFill>
                      </a:endParaRPr>
                    </a:p>
                    <a:p>
                      <a:pPr indent="-304800" lvl="0" marL="457200" rtl="0" algn="l">
                        <a:spcBef>
                          <a:spcPts val="0"/>
                        </a:spcBef>
                        <a:spcAft>
                          <a:spcPts val="0"/>
                        </a:spcAft>
                        <a:buClr>
                          <a:schemeClr val="dk1"/>
                        </a:buClr>
                        <a:buSzPts val="1200"/>
                        <a:buChar char="-"/>
                      </a:pPr>
                      <a:r>
                        <a:rPr b="1" lang="en-US" sz="1200">
                          <a:solidFill>
                            <a:schemeClr val="dk1"/>
                          </a:solidFill>
                        </a:rPr>
                        <a:t>Fresh blood in stools</a:t>
                      </a:r>
                      <a:endParaRPr b="1"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Abdominal distention</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Reduced bowel sounds </a:t>
                      </a:r>
                      <a:endParaRPr sz="1200">
                        <a:solidFill>
                          <a:schemeClr val="dk1"/>
                        </a:solidFill>
                      </a:endParaRPr>
                    </a:p>
                  </a:txBody>
                  <a:tcPr marT="91425" marB="91425" marR="91425" marL="91425"/>
                </a:tc>
              </a:tr>
              <a:tr h="851850">
                <a:tc>
                  <a:txBody>
                    <a:bodyPr/>
                    <a:lstStyle/>
                    <a:p>
                      <a:pPr indent="0" lvl="0" marL="0" rtl="0" algn="l">
                        <a:spcBef>
                          <a:spcPts val="0"/>
                        </a:spcBef>
                        <a:spcAft>
                          <a:spcPts val="0"/>
                        </a:spcAft>
                        <a:buNone/>
                      </a:pPr>
                      <a:r>
                        <a:rPr lang="en-US" sz="1200">
                          <a:solidFill>
                            <a:schemeClr val="dk1"/>
                          </a:solidFill>
                        </a:rPr>
                        <a:t>Investigations</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Bloods: thrombocytopenia, neutropenia</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Blood gas: Acidotic presentation</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X ray: </a:t>
                      </a:r>
                      <a:r>
                        <a:rPr b="1" lang="en-US" sz="1200">
                          <a:solidFill>
                            <a:schemeClr val="dk1"/>
                          </a:solidFill>
                        </a:rPr>
                        <a:t>Rigler’s sign</a:t>
                      </a:r>
                      <a:r>
                        <a:rPr lang="en-US" sz="1200">
                          <a:solidFill>
                            <a:schemeClr val="dk1"/>
                          </a:solidFill>
                        </a:rPr>
                        <a:t>: both sides of bowel are visible due to gas in the cavity, dilated bowel loops, distended bowel</a:t>
                      </a:r>
                      <a:endParaRPr sz="1200">
                        <a:solidFill>
                          <a:schemeClr val="dk1"/>
                        </a:solidFill>
                      </a:endParaRPr>
                    </a:p>
                  </a:txBody>
                  <a:tcPr marT="91425" marB="91425" marR="91425" marL="91425"/>
                </a:tc>
              </a:tr>
              <a:tr h="851850">
                <a:tc>
                  <a:txBody>
                    <a:bodyPr/>
                    <a:lstStyle/>
                    <a:p>
                      <a:pPr indent="0" lvl="0" marL="0" rtl="0" algn="l">
                        <a:spcBef>
                          <a:spcPts val="0"/>
                        </a:spcBef>
                        <a:spcAft>
                          <a:spcPts val="0"/>
                        </a:spcAft>
                        <a:buNone/>
                      </a:pPr>
                      <a:r>
                        <a:rPr lang="en-US" sz="1200">
                          <a:solidFill>
                            <a:schemeClr val="dk1"/>
                          </a:solidFill>
                        </a:rPr>
                        <a:t>Management</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Nil by mouth</a:t>
                      </a:r>
                      <a:endParaRPr sz="1200">
                        <a:solidFill>
                          <a:schemeClr val="dk1"/>
                        </a:solidFill>
                      </a:endParaRPr>
                    </a:p>
                    <a:p>
                      <a:pPr indent="-304800" lvl="0" marL="457200" rtl="0" algn="l">
                        <a:spcBef>
                          <a:spcPts val="0"/>
                        </a:spcBef>
                        <a:spcAft>
                          <a:spcPts val="0"/>
                        </a:spcAft>
                        <a:buClr>
                          <a:schemeClr val="dk1"/>
                        </a:buClr>
                        <a:buSzPts val="1200"/>
                        <a:buChar char="-"/>
                      </a:pPr>
                      <a:r>
                        <a:rPr b="1" lang="en-US" sz="1200">
                          <a:solidFill>
                            <a:schemeClr val="dk1"/>
                          </a:solidFill>
                        </a:rPr>
                        <a:t>Bowel decompression by NG tube</a:t>
                      </a:r>
                      <a:endParaRPr b="1"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IV Cefotaxime </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Surgery to remove necrotic bowel </a:t>
                      </a:r>
                      <a:endParaRPr sz="1200">
                        <a:solidFill>
                          <a:schemeClr val="dk1"/>
                        </a:solidFill>
                      </a:endParaRPr>
                    </a:p>
                  </a:txBody>
                  <a:tcPr marT="91425" marB="91425" marR="91425" marL="91425"/>
                </a:tc>
              </a:tr>
            </a:tbl>
          </a:graphicData>
        </a:graphic>
      </p:graphicFrame>
      <p:pic>
        <p:nvPicPr>
          <p:cNvPr id="402" name="Google Shape;402;p43"/>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403" name="Google Shape;403;p43"/>
          <p:cNvPicPr preferRelativeResize="0"/>
          <p:nvPr/>
        </p:nvPicPr>
        <p:blipFill>
          <a:blip r:embed="rId4">
            <a:alphaModFix/>
          </a:blip>
          <a:stretch>
            <a:fillRect/>
          </a:stretch>
        </p:blipFill>
        <p:spPr>
          <a:xfrm>
            <a:off x="7341025" y="2475244"/>
            <a:ext cx="4389676" cy="24533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44"/>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409" name="Google Shape;409;p44"/>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10" name="Google Shape;410;p44"/>
          <p:cNvSpPr txBox="1"/>
          <p:nvPr/>
        </p:nvSpPr>
        <p:spPr>
          <a:xfrm>
            <a:off x="114408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GORD </a:t>
            </a:r>
            <a:endParaRPr b="0" i="0" sz="1800" u="none" cap="none" strike="noStrike">
              <a:solidFill>
                <a:schemeClr val="dk1"/>
              </a:solidFill>
              <a:latin typeface="Calibri"/>
              <a:ea typeface="Calibri"/>
              <a:cs typeface="Calibri"/>
              <a:sym typeface="Calibri"/>
            </a:endParaRPr>
          </a:p>
        </p:txBody>
      </p:sp>
      <p:graphicFrame>
        <p:nvGraphicFramePr>
          <p:cNvPr id="411" name="Google Shape;411;p44"/>
          <p:cNvGraphicFramePr/>
          <p:nvPr/>
        </p:nvGraphicFramePr>
        <p:xfrm>
          <a:off x="304800" y="1585900"/>
          <a:ext cx="3000000" cy="3000000"/>
        </p:xfrm>
        <a:graphic>
          <a:graphicData uri="http://schemas.openxmlformats.org/drawingml/2006/table">
            <a:tbl>
              <a:tblPr>
                <a:noFill/>
                <a:tableStyleId>{068F5864-06E5-4C57-9B05-3447B3D72B92}</a:tableStyleId>
              </a:tblPr>
              <a:tblGrid>
                <a:gridCol w="1718125"/>
                <a:gridCol w="7168950"/>
              </a:tblGrid>
              <a:tr h="561425">
                <a:tc>
                  <a:txBody>
                    <a:bodyPr/>
                    <a:lstStyle/>
                    <a:p>
                      <a:pPr indent="0" lvl="0" marL="0" rtl="0" algn="l">
                        <a:spcBef>
                          <a:spcPts val="0"/>
                        </a:spcBef>
                        <a:spcAft>
                          <a:spcPts val="0"/>
                        </a:spcAft>
                        <a:buNone/>
                      </a:pPr>
                      <a:r>
                        <a:rPr lang="en-US" sz="1300">
                          <a:solidFill>
                            <a:schemeClr val="dk1"/>
                          </a:solidFill>
                        </a:rPr>
                        <a:t>Definition</a:t>
                      </a:r>
                      <a:endParaRPr sz="1300">
                        <a:solidFill>
                          <a:schemeClr val="dk1"/>
                        </a:solidFill>
                      </a:endParaRPr>
                    </a:p>
                  </a:txBody>
                  <a:tcPr marT="91425" marB="91425" marR="91425" marL="91425"/>
                </a:tc>
                <a:tc>
                  <a:txBody>
                    <a:bodyPr/>
                    <a:lstStyle/>
                    <a:p>
                      <a:pPr indent="0" lvl="0" marL="0" rtl="0" algn="l">
                        <a:spcBef>
                          <a:spcPts val="0"/>
                        </a:spcBef>
                        <a:spcAft>
                          <a:spcPts val="0"/>
                        </a:spcAft>
                        <a:buNone/>
                      </a:pPr>
                      <a:r>
                        <a:rPr lang="en-US" sz="1300">
                          <a:solidFill>
                            <a:schemeClr val="dk1"/>
                          </a:solidFill>
                        </a:rPr>
                        <a:t>Presence of the symptoms of reflux </a:t>
                      </a:r>
                      <a:endParaRPr sz="1300">
                        <a:solidFill>
                          <a:schemeClr val="dk1"/>
                        </a:solidFill>
                      </a:endParaRPr>
                    </a:p>
                    <a:p>
                      <a:pPr indent="0" lvl="0" marL="0" rtl="0" algn="l">
                        <a:spcBef>
                          <a:spcPts val="0"/>
                        </a:spcBef>
                        <a:spcAft>
                          <a:spcPts val="0"/>
                        </a:spcAft>
                        <a:buNone/>
                      </a:pPr>
                      <a:r>
                        <a:rPr lang="en-US" sz="1300">
                          <a:solidFill>
                            <a:schemeClr val="dk1"/>
                          </a:solidFill>
                        </a:rPr>
                        <a:t>Regurgitation - Reflux of stomach contents beyond the oesophagus</a:t>
                      </a:r>
                      <a:endParaRPr sz="1300">
                        <a:solidFill>
                          <a:schemeClr val="dk1"/>
                        </a:solidFill>
                      </a:endParaRPr>
                    </a:p>
                  </a:txBody>
                  <a:tcPr marT="91425" marB="91425" marR="91425" marL="91425"/>
                </a:tc>
              </a:tr>
              <a:tr h="680575">
                <a:tc>
                  <a:txBody>
                    <a:bodyPr/>
                    <a:lstStyle/>
                    <a:p>
                      <a:pPr indent="0" lvl="0" marL="0" rtl="0" algn="l">
                        <a:spcBef>
                          <a:spcPts val="0"/>
                        </a:spcBef>
                        <a:spcAft>
                          <a:spcPts val="0"/>
                        </a:spcAft>
                        <a:buNone/>
                      </a:pPr>
                      <a:r>
                        <a:rPr lang="en-US" sz="1300">
                          <a:solidFill>
                            <a:schemeClr val="dk1"/>
                          </a:solidFill>
                        </a:rPr>
                        <a:t>Epidemiology/Risk Factors</a:t>
                      </a:r>
                      <a:endParaRPr sz="1300">
                        <a:solidFill>
                          <a:schemeClr val="dk1"/>
                        </a:solidFill>
                      </a:endParaRPr>
                    </a:p>
                  </a:txBody>
                  <a:tcPr marT="91425" marB="91425" marR="91425" marL="91425"/>
                </a:tc>
                <a:tc>
                  <a:txBody>
                    <a:bodyPr/>
                    <a:lstStyle/>
                    <a:p>
                      <a:pPr indent="-311150" lvl="0" marL="457200" rtl="0" algn="l">
                        <a:spcBef>
                          <a:spcPts val="0"/>
                        </a:spcBef>
                        <a:spcAft>
                          <a:spcPts val="0"/>
                        </a:spcAft>
                        <a:buClr>
                          <a:schemeClr val="dk1"/>
                        </a:buClr>
                        <a:buSzPts val="1300"/>
                        <a:buChar char="-"/>
                      </a:pPr>
                      <a:r>
                        <a:rPr lang="en-US" sz="1300">
                          <a:solidFill>
                            <a:schemeClr val="dk1"/>
                          </a:solidFill>
                        </a:rPr>
                        <a:t>Regurgitation impacts 40% of infants</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Usually appears in the first 2 weeks of life </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More common in premature babies </a:t>
                      </a:r>
                      <a:endParaRPr sz="1300">
                        <a:solidFill>
                          <a:schemeClr val="dk1"/>
                        </a:solidFill>
                      </a:endParaRPr>
                    </a:p>
                  </a:txBody>
                  <a:tcPr marT="91425" marB="91425" marR="91425" marL="91425"/>
                </a:tc>
              </a:tr>
              <a:tr h="1201000">
                <a:tc>
                  <a:txBody>
                    <a:bodyPr/>
                    <a:lstStyle/>
                    <a:p>
                      <a:pPr indent="0" lvl="0" marL="0" rtl="0" algn="l">
                        <a:spcBef>
                          <a:spcPts val="0"/>
                        </a:spcBef>
                        <a:spcAft>
                          <a:spcPts val="0"/>
                        </a:spcAft>
                        <a:buNone/>
                      </a:pPr>
                      <a:r>
                        <a:rPr lang="en-US" sz="1300">
                          <a:solidFill>
                            <a:schemeClr val="dk1"/>
                          </a:solidFill>
                        </a:rPr>
                        <a:t>Clinical Presentation</a:t>
                      </a:r>
                      <a:endParaRPr sz="1300">
                        <a:solidFill>
                          <a:schemeClr val="dk1"/>
                        </a:solidFill>
                      </a:endParaRPr>
                    </a:p>
                  </a:txBody>
                  <a:tcPr marT="91425" marB="91425" marR="91425" marL="91425"/>
                </a:tc>
                <a:tc>
                  <a:txBody>
                    <a:bodyPr/>
                    <a:lstStyle/>
                    <a:p>
                      <a:pPr indent="-311150" lvl="0" marL="457200" rtl="0" algn="l">
                        <a:spcBef>
                          <a:spcPts val="0"/>
                        </a:spcBef>
                        <a:spcAft>
                          <a:spcPts val="0"/>
                        </a:spcAft>
                        <a:buClr>
                          <a:schemeClr val="dk1"/>
                        </a:buClr>
                        <a:buSzPts val="1300"/>
                        <a:buChar char="-"/>
                      </a:pPr>
                      <a:r>
                        <a:rPr lang="en-US" sz="1300">
                          <a:solidFill>
                            <a:schemeClr val="dk1"/>
                          </a:solidFill>
                        </a:rPr>
                        <a:t>Symptoms should have started in the </a:t>
                      </a:r>
                      <a:r>
                        <a:rPr b="1" lang="en-US" sz="1300">
                          <a:solidFill>
                            <a:schemeClr val="dk1"/>
                          </a:solidFill>
                        </a:rPr>
                        <a:t>first 2 months of life</a:t>
                      </a:r>
                      <a:endParaRPr b="1"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Distressed behaviour</a:t>
                      </a:r>
                      <a:endParaRPr sz="1300">
                        <a:solidFill>
                          <a:schemeClr val="dk1"/>
                        </a:solidFill>
                      </a:endParaRPr>
                    </a:p>
                    <a:p>
                      <a:pPr indent="-311150" lvl="0" marL="457200" rtl="0" algn="l">
                        <a:spcBef>
                          <a:spcPts val="0"/>
                        </a:spcBef>
                        <a:spcAft>
                          <a:spcPts val="0"/>
                        </a:spcAft>
                        <a:buClr>
                          <a:schemeClr val="dk1"/>
                        </a:buClr>
                        <a:buSzPts val="1300"/>
                        <a:buChar char="-"/>
                      </a:pPr>
                      <a:r>
                        <a:rPr b="1" lang="en-US" sz="1300">
                          <a:solidFill>
                            <a:schemeClr val="dk1"/>
                          </a:solidFill>
                        </a:rPr>
                        <a:t>Feeding difficulty</a:t>
                      </a:r>
                      <a:endParaRPr b="1" sz="1300">
                        <a:solidFill>
                          <a:schemeClr val="dk1"/>
                        </a:solidFill>
                      </a:endParaRPr>
                    </a:p>
                    <a:p>
                      <a:pPr indent="-311150" lvl="0" marL="457200" rtl="0" algn="l">
                        <a:spcBef>
                          <a:spcPts val="0"/>
                        </a:spcBef>
                        <a:spcAft>
                          <a:spcPts val="0"/>
                        </a:spcAft>
                        <a:buClr>
                          <a:schemeClr val="dk1"/>
                        </a:buClr>
                        <a:buSzPts val="1300"/>
                        <a:buChar char="-"/>
                      </a:pPr>
                      <a:r>
                        <a:rPr b="1" lang="en-US" sz="1300">
                          <a:solidFill>
                            <a:schemeClr val="dk1"/>
                          </a:solidFill>
                        </a:rPr>
                        <a:t>Chronic crying</a:t>
                      </a:r>
                      <a:endParaRPr b="1"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Faltering Growth</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If onset is &gt;6 months or symptoms continue over 1 year, it is unlikely to be reflux</a:t>
                      </a:r>
                      <a:endParaRPr sz="1300">
                        <a:solidFill>
                          <a:schemeClr val="dk1"/>
                        </a:solidFill>
                      </a:endParaRPr>
                    </a:p>
                  </a:txBody>
                  <a:tcPr marT="91425" marB="91425" marR="91425" marL="91425"/>
                </a:tc>
              </a:tr>
              <a:tr h="335250">
                <a:tc>
                  <a:txBody>
                    <a:bodyPr/>
                    <a:lstStyle/>
                    <a:p>
                      <a:pPr indent="0" lvl="0" marL="0" rtl="0" algn="l">
                        <a:spcBef>
                          <a:spcPts val="0"/>
                        </a:spcBef>
                        <a:spcAft>
                          <a:spcPts val="0"/>
                        </a:spcAft>
                        <a:buNone/>
                      </a:pPr>
                      <a:r>
                        <a:rPr lang="en-US" sz="1300">
                          <a:solidFill>
                            <a:schemeClr val="dk1"/>
                          </a:solidFill>
                        </a:rPr>
                        <a:t>investigations</a:t>
                      </a:r>
                      <a:endParaRPr sz="1300">
                        <a:solidFill>
                          <a:schemeClr val="dk1"/>
                        </a:solidFill>
                      </a:endParaRPr>
                    </a:p>
                  </a:txBody>
                  <a:tcPr marT="91425" marB="91425" marR="91425" marL="91425"/>
                </a:tc>
                <a:tc>
                  <a:txBody>
                    <a:bodyPr/>
                    <a:lstStyle/>
                    <a:p>
                      <a:pPr indent="-311150" lvl="0" marL="457200" rtl="0" algn="l">
                        <a:spcBef>
                          <a:spcPts val="0"/>
                        </a:spcBef>
                        <a:spcAft>
                          <a:spcPts val="0"/>
                        </a:spcAft>
                        <a:buClr>
                          <a:schemeClr val="dk1"/>
                        </a:buClr>
                        <a:buSzPts val="1300"/>
                        <a:buChar char="-"/>
                      </a:pPr>
                      <a:r>
                        <a:rPr lang="en-US" sz="1300">
                          <a:solidFill>
                            <a:schemeClr val="dk1"/>
                          </a:solidFill>
                        </a:rPr>
                        <a:t>Urinalysis to rule out UTI</a:t>
                      </a:r>
                      <a:endParaRPr sz="1300">
                        <a:solidFill>
                          <a:schemeClr val="dk1"/>
                        </a:solidFill>
                      </a:endParaRPr>
                    </a:p>
                  </a:txBody>
                  <a:tcPr marT="91425" marB="91425" marR="91425" marL="91425"/>
                </a:tc>
              </a:tr>
              <a:tr h="638425">
                <a:tc>
                  <a:txBody>
                    <a:bodyPr/>
                    <a:lstStyle/>
                    <a:p>
                      <a:pPr indent="0" lvl="0" marL="0" rtl="0" algn="l">
                        <a:spcBef>
                          <a:spcPts val="0"/>
                        </a:spcBef>
                        <a:spcAft>
                          <a:spcPts val="0"/>
                        </a:spcAft>
                        <a:buNone/>
                      </a:pPr>
                      <a:r>
                        <a:rPr lang="en-US" sz="1300">
                          <a:solidFill>
                            <a:schemeClr val="dk1"/>
                          </a:solidFill>
                        </a:rPr>
                        <a:t>Management</a:t>
                      </a:r>
                      <a:endParaRPr sz="1300">
                        <a:solidFill>
                          <a:schemeClr val="dk1"/>
                        </a:solidFill>
                      </a:endParaRPr>
                    </a:p>
                  </a:txBody>
                  <a:tcPr marT="91425" marB="91425" marR="91425" marL="91425"/>
                </a:tc>
                <a:tc>
                  <a:txBody>
                    <a:bodyPr/>
                    <a:lstStyle/>
                    <a:p>
                      <a:pPr indent="-311150" lvl="0" marL="457200" rtl="0" algn="l">
                        <a:spcBef>
                          <a:spcPts val="0"/>
                        </a:spcBef>
                        <a:spcAft>
                          <a:spcPts val="0"/>
                        </a:spcAft>
                        <a:buClr>
                          <a:schemeClr val="dk1"/>
                        </a:buClr>
                        <a:buSzPts val="1300"/>
                        <a:buChar char="-"/>
                      </a:pPr>
                      <a:r>
                        <a:rPr lang="en-US" sz="1300">
                          <a:solidFill>
                            <a:schemeClr val="dk1"/>
                          </a:solidFill>
                        </a:rPr>
                        <a:t>Usually resolves by 1 year of life</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Can mix </a:t>
                      </a:r>
                      <a:r>
                        <a:rPr b="1" lang="en-US" sz="1300">
                          <a:solidFill>
                            <a:schemeClr val="dk1"/>
                          </a:solidFill>
                        </a:rPr>
                        <a:t>alginate with feeds (Gaviscon) for </a:t>
                      </a:r>
                      <a:r>
                        <a:rPr b="1" lang="en-US" sz="1300">
                          <a:solidFill>
                            <a:schemeClr val="dk1"/>
                          </a:solidFill>
                        </a:rPr>
                        <a:t>breastfed</a:t>
                      </a:r>
                      <a:r>
                        <a:rPr b="1" lang="en-US" sz="1300">
                          <a:solidFill>
                            <a:schemeClr val="dk1"/>
                          </a:solidFill>
                        </a:rPr>
                        <a:t> babies</a:t>
                      </a:r>
                      <a:endParaRPr b="1"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For formula fed, encourage smaller, more regular feeds otherwise use </a:t>
                      </a:r>
                      <a:r>
                        <a:rPr b="1" lang="en-US" sz="1300">
                          <a:solidFill>
                            <a:schemeClr val="dk1"/>
                          </a:solidFill>
                        </a:rPr>
                        <a:t>thickened formula</a:t>
                      </a:r>
                      <a:endParaRPr b="1"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Consider trial to PPI for 4 weeks</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Referral if symptoms still persisting </a:t>
                      </a:r>
                      <a:endParaRPr sz="1300">
                        <a:solidFill>
                          <a:schemeClr val="dk1"/>
                        </a:solidFill>
                      </a:endParaRPr>
                    </a:p>
                  </a:txBody>
                  <a:tcPr marT="91425" marB="91425" marR="91425" marL="91425"/>
                </a:tc>
              </a:tr>
            </a:tbl>
          </a:graphicData>
        </a:graphic>
      </p:graphicFrame>
      <p:pic>
        <p:nvPicPr>
          <p:cNvPr id="412" name="Google Shape;412;p44"/>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413" name="Google Shape;413;p44"/>
          <p:cNvPicPr preferRelativeResize="0"/>
          <p:nvPr/>
        </p:nvPicPr>
        <p:blipFill>
          <a:blip r:embed="rId4">
            <a:alphaModFix/>
          </a:blip>
          <a:stretch>
            <a:fillRect/>
          </a:stretch>
        </p:blipFill>
        <p:spPr>
          <a:xfrm>
            <a:off x="8510100" y="2338388"/>
            <a:ext cx="3681900" cy="21812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5"/>
          <p:cNvSpPr txBox="1"/>
          <p:nvPr>
            <p:ph idx="1" type="body"/>
          </p:nvPr>
        </p:nvSpPr>
        <p:spPr>
          <a:xfrm>
            <a:off x="685800" y="1743300"/>
            <a:ext cx="65532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a:t>You are the Paeds Reg on call and one of the nurses on the ward rings </a:t>
            </a:r>
            <a:r>
              <a:rPr lang="en-US"/>
              <a:t>you to say she is worried about 3 babies on the ward who are looking jaundiced?</a:t>
            </a:r>
            <a:endParaRPr/>
          </a:p>
          <a:p>
            <a:pPr indent="-342900" lvl="0" marL="342900" rtl="0" algn="l">
              <a:lnSpc>
                <a:spcPct val="90000"/>
              </a:lnSpc>
              <a:spcBef>
                <a:spcPts val="0"/>
              </a:spcBef>
              <a:spcAft>
                <a:spcPts val="0"/>
              </a:spcAft>
              <a:buClr>
                <a:schemeClr val="dk1"/>
              </a:buClr>
              <a:buSzPts val="2800"/>
              <a:buNone/>
            </a:pPr>
            <a:r>
              <a:t/>
            </a:r>
            <a:endParaRPr/>
          </a:p>
          <a:p>
            <a:pPr indent="-342900" lvl="0" marL="342900" rtl="0" algn="l">
              <a:lnSpc>
                <a:spcPct val="90000"/>
              </a:lnSpc>
              <a:spcBef>
                <a:spcPts val="0"/>
              </a:spcBef>
              <a:spcAft>
                <a:spcPts val="0"/>
              </a:spcAft>
              <a:buClr>
                <a:schemeClr val="dk1"/>
              </a:buClr>
              <a:buSzPts val="2800"/>
              <a:buNone/>
            </a:pPr>
            <a:r>
              <a:rPr lang="en-US"/>
              <a:t>What is the most important thing you want to know about these babies?</a:t>
            </a:r>
            <a:endParaRPr/>
          </a:p>
        </p:txBody>
      </p:sp>
      <p:sp>
        <p:nvSpPr>
          <p:cNvPr id="419" name="Google Shape;419;p4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420" name="Google Shape;420;p45"/>
          <p:cNvSpPr txBox="1"/>
          <p:nvPr/>
        </p:nvSpPr>
        <p:spPr>
          <a:xfrm>
            <a:off x="3114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21" name="Google Shape;421;p45"/>
          <p:cNvSpPr txBox="1"/>
          <p:nvPr/>
        </p:nvSpPr>
        <p:spPr>
          <a:xfrm>
            <a:off x="861019" y="487975"/>
            <a:ext cx="79128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The Jaundiced Baby</a:t>
            </a:r>
            <a:endParaRPr b="0" i="0" sz="1800" u="none" cap="none" strike="noStrike">
              <a:solidFill>
                <a:schemeClr val="dk1"/>
              </a:solidFill>
              <a:latin typeface="Calibri"/>
              <a:ea typeface="Calibri"/>
              <a:cs typeface="Calibri"/>
              <a:sym typeface="Calibri"/>
            </a:endParaRPr>
          </a:p>
        </p:txBody>
      </p:sp>
      <p:pic>
        <p:nvPicPr>
          <p:cNvPr id="422" name="Google Shape;422;p45"/>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423" name="Google Shape;423;p45"/>
          <p:cNvPicPr preferRelativeResize="0"/>
          <p:nvPr/>
        </p:nvPicPr>
        <p:blipFill>
          <a:blip r:embed="rId4">
            <a:alphaModFix/>
          </a:blip>
          <a:stretch>
            <a:fillRect/>
          </a:stretch>
        </p:blipFill>
        <p:spPr>
          <a:xfrm>
            <a:off x="7734300" y="1812212"/>
            <a:ext cx="3993900" cy="43882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46"/>
          <p:cNvSpPr txBox="1"/>
          <p:nvPr>
            <p:ph idx="1" type="body"/>
          </p:nvPr>
        </p:nvSpPr>
        <p:spPr>
          <a:xfrm>
            <a:off x="986925" y="1563013"/>
            <a:ext cx="99642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a:t>She gives you more info on the 3 babies:</a:t>
            </a:r>
            <a:endParaRPr/>
          </a:p>
          <a:p>
            <a:pPr indent="-342900" lvl="0" marL="342900" rtl="0" algn="l">
              <a:lnSpc>
                <a:spcPct val="90000"/>
              </a:lnSpc>
              <a:spcBef>
                <a:spcPts val="0"/>
              </a:spcBef>
              <a:spcAft>
                <a:spcPts val="0"/>
              </a:spcAft>
              <a:buClr>
                <a:schemeClr val="dk1"/>
              </a:buClr>
              <a:buSzPts val="2800"/>
              <a:buNone/>
            </a:pPr>
            <a:r>
              <a:t/>
            </a:r>
            <a:endParaRPr/>
          </a:p>
          <a:p>
            <a:pPr indent="-342900" lvl="0" marL="457200" rtl="0" algn="l">
              <a:lnSpc>
                <a:spcPct val="90000"/>
              </a:lnSpc>
              <a:spcBef>
                <a:spcPts val="0"/>
              </a:spcBef>
              <a:spcAft>
                <a:spcPts val="0"/>
              </a:spcAft>
              <a:buSzPts val="1800"/>
              <a:buAutoNum type="arabicPeriod"/>
            </a:pPr>
            <a:r>
              <a:rPr lang="en-US"/>
              <a:t>Baby 1 - Born via Cat 1 C-section 14 hours ago due to cord prolapse</a:t>
            </a:r>
            <a:endParaRPr/>
          </a:p>
          <a:p>
            <a:pPr indent="-342900" lvl="0" marL="457200" rtl="0" algn="l">
              <a:lnSpc>
                <a:spcPct val="90000"/>
              </a:lnSpc>
              <a:spcBef>
                <a:spcPts val="0"/>
              </a:spcBef>
              <a:spcAft>
                <a:spcPts val="0"/>
              </a:spcAft>
              <a:buSzPts val="1800"/>
              <a:buAutoNum type="arabicPeriod"/>
            </a:pPr>
            <a:r>
              <a:rPr lang="en-US"/>
              <a:t>Baby 2 - Born via Elective C-section 3 days ago, was just awaiting to be discharged</a:t>
            </a:r>
            <a:endParaRPr/>
          </a:p>
          <a:p>
            <a:pPr indent="-342900" lvl="0" marL="457200" rtl="0" algn="l">
              <a:lnSpc>
                <a:spcPct val="90000"/>
              </a:lnSpc>
              <a:spcBef>
                <a:spcPts val="0"/>
              </a:spcBef>
              <a:spcAft>
                <a:spcPts val="0"/>
              </a:spcAft>
              <a:buSzPts val="1800"/>
              <a:buAutoNum type="arabicPeriod"/>
            </a:pPr>
            <a:r>
              <a:rPr lang="en-US"/>
              <a:t>Baby 3 - Brought in with Mum from home as 16 days old and still jaundiced </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a:t>Who are you most concerned about? </a:t>
            </a:r>
            <a:endParaRPr/>
          </a:p>
        </p:txBody>
      </p:sp>
      <p:sp>
        <p:nvSpPr>
          <p:cNvPr id="429" name="Google Shape;429;p4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430" name="Google Shape;430;p46"/>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31" name="Google Shape;431;p46"/>
          <p:cNvSpPr txBox="1"/>
          <p:nvPr/>
        </p:nvSpPr>
        <p:spPr>
          <a:xfrm>
            <a:off x="861019" y="487975"/>
            <a:ext cx="79128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The Jaundiced Baby </a:t>
            </a:r>
            <a:endParaRPr b="0" i="0" sz="1800" u="none" cap="none" strike="noStrike">
              <a:solidFill>
                <a:schemeClr val="dk1"/>
              </a:solidFill>
              <a:latin typeface="Calibri"/>
              <a:ea typeface="Calibri"/>
              <a:cs typeface="Calibri"/>
              <a:sym typeface="Calibri"/>
            </a:endParaRPr>
          </a:p>
        </p:txBody>
      </p:sp>
      <p:pic>
        <p:nvPicPr>
          <p:cNvPr id="432" name="Google Shape;432;p46"/>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438" name="Google Shape;438;p47"/>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39" name="Google Shape;439;p47"/>
          <p:cNvSpPr txBox="1"/>
          <p:nvPr/>
        </p:nvSpPr>
        <p:spPr>
          <a:xfrm>
            <a:off x="92635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Neonatal Jaundice </a:t>
            </a:r>
            <a:endParaRPr b="0" i="0" sz="1800" u="none" cap="none" strike="noStrike">
              <a:solidFill>
                <a:schemeClr val="dk1"/>
              </a:solidFill>
              <a:latin typeface="Calibri"/>
              <a:ea typeface="Calibri"/>
              <a:cs typeface="Calibri"/>
              <a:sym typeface="Calibri"/>
            </a:endParaRPr>
          </a:p>
        </p:txBody>
      </p:sp>
      <p:graphicFrame>
        <p:nvGraphicFramePr>
          <p:cNvPr id="440" name="Google Shape;440;p47"/>
          <p:cNvGraphicFramePr/>
          <p:nvPr/>
        </p:nvGraphicFramePr>
        <p:xfrm>
          <a:off x="304788" y="1478350"/>
          <a:ext cx="3000000" cy="3000000"/>
        </p:xfrm>
        <a:graphic>
          <a:graphicData uri="http://schemas.openxmlformats.org/drawingml/2006/table">
            <a:tbl>
              <a:tblPr>
                <a:noFill/>
                <a:tableStyleId>{068F5864-06E5-4C57-9B05-3447B3D72B92}</a:tableStyleId>
              </a:tblPr>
              <a:tblGrid>
                <a:gridCol w="1718125"/>
                <a:gridCol w="7168950"/>
              </a:tblGrid>
              <a:tr h="1794325">
                <a:tc>
                  <a:txBody>
                    <a:bodyPr/>
                    <a:lstStyle/>
                    <a:p>
                      <a:pPr indent="0" lvl="0" marL="0" rtl="0" algn="l">
                        <a:spcBef>
                          <a:spcPts val="0"/>
                        </a:spcBef>
                        <a:spcAft>
                          <a:spcPts val="0"/>
                        </a:spcAft>
                        <a:buNone/>
                      </a:pPr>
                      <a:r>
                        <a:rPr lang="en-US" sz="1000">
                          <a:solidFill>
                            <a:schemeClr val="dk1"/>
                          </a:solidFill>
                        </a:rPr>
                        <a:t>Pathophysiology</a:t>
                      </a:r>
                      <a:endParaRPr sz="1000">
                        <a:solidFill>
                          <a:schemeClr val="dk1"/>
                        </a:solidFill>
                      </a:endParaRPr>
                    </a:p>
                  </a:txBody>
                  <a:tcPr marT="91425" marB="91425" marR="91425" marL="91425"/>
                </a:tc>
                <a:tc>
                  <a:txBody>
                    <a:bodyPr/>
                    <a:lstStyle/>
                    <a:p>
                      <a:pPr indent="0" lvl="0" marL="0" rtl="0" algn="l">
                        <a:spcBef>
                          <a:spcPts val="0"/>
                        </a:spcBef>
                        <a:spcAft>
                          <a:spcPts val="0"/>
                        </a:spcAft>
                        <a:buNone/>
                      </a:pPr>
                      <a:r>
                        <a:rPr lang="en-US" sz="1000">
                          <a:solidFill>
                            <a:schemeClr val="dk1"/>
                          </a:solidFill>
                        </a:rPr>
                        <a:t>Physiological</a:t>
                      </a:r>
                      <a:endParaRPr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Breakdown of in-utero Hb</a:t>
                      </a:r>
                      <a:endParaRPr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Immature liver cannot break down high concentrations of bilirubin</a:t>
                      </a:r>
                      <a:endParaRPr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Starts at 2-3 days of life, peaks at day 5, usually resolves by 14 days</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rPr lang="en-US" sz="1000">
                          <a:solidFill>
                            <a:schemeClr val="dk1"/>
                          </a:solidFill>
                        </a:rPr>
                        <a:t>Pathological</a:t>
                      </a:r>
                      <a:endParaRPr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Onset</a:t>
                      </a:r>
                      <a:r>
                        <a:rPr b="1" lang="en-US" sz="1000">
                          <a:solidFill>
                            <a:schemeClr val="dk1"/>
                          </a:solidFill>
                        </a:rPr>
                        <a:t> less than 24 hours </a:t>
                      </a:r>
                      <a:r>
                        <a:rPr lang="en-US" sz="1000">
                          <a:solidFill>
                            <a:schemeClr val="dk1"/>
                          </a:solidFill>
                        </a:rPr>
                        <a:t>is pathological</a:t>
                      </a:r>
                      <a:endParaRPr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G6PD deficiency, Spherocytosis, Rhesus disease, Blood group incompatibility</a:t>
                      </a:r>
                      <a:endParaRPr sz="1000">
                        <a:solidFill>
                          <a:schemeClr val="dk1"/>
                        </a:solidFill>
                      </a:endParaRPr>
                    </a:p>
                    <a:p>
                      <a:pPr indent="0" lvl="0" marL="0" rtl="0" algn="l">
                        <a:spcBef>
                          <a:spcPts val="0"/>
                        </a:spcBef>
                        <a:spcAft>
                          <a:spcPts val="0"/>
                        </a:spcAft>
                        <a:buNone/>
                      </a:pPr>
                      <a:r>
                        <a:t/>
                      </a:r>
                      <a:endParaRPr sz="1000">
                        <a:solidFill>
                          <a:schemeClr val="dk1"/>
                        </a:solidFill>
                      </a:endParaRPr>
                    </a:p>
                    <a:p>
                      <a:pPr indent="0" lvl="0" marL="0" rtl="0" algn="l">
                        <a:spcBef>
                          <a:spcPts val="0"/>
                        </a:spcBef>
                        <a:spcAft>
                          <a:spcPts val="0"/>
                        </a:spcAft>
                        <a:buNone/>
                      </a:pPr>
                      <a:r>
                        <a:rPr lang="en-US" sz="1000">
                          <a:solidFill>
                            <a:schemeClr val="dk1"/>
                          </a:solidFill>
                        </a:rPr>
                        <a:t>Prolonged Jaundice</a:t>
                      </a:r>
                      <a:endParaRPr sz="1000">
                        <a:solidFill>
                          <a:schemeClr val="dk1"/>
                        </a:solidFill>
                      </a:endParaRPr>
                    </a:p>
                    <a:p>
                      <a:pPr indent="-292100" lvl="0" marL="457200" rtl="0" algn="l">
                        <a:spcBef>
                          <a:spcPts val="0"/>
                        </a:spcBef>
                        <a:spcAft>
                          <a:spcPts val="0"/>
                        </a:spcAft>
                        <a:buClr>
                          <a:schemeClr val="dk1"/>
                        </a:buClr>
                        <a:buSzPts val="1000"/>
                        <a:buChar char="-"/>
                      </a:pPr>
                      <a:r>
                        <a:rPr b="1" lang="en-US" sz="1000">
                          <a:solidFill>
                            <a:schemeClr val="dk1"/>
                          </a:solidFill>
                        </a:rPr>
                        <a:t>Jaunice &gt; 14 days</a:t>
                      </a:r>
                      <a:r>
                        <a:rPr lang="en-US" sz="1000">
                          <a:solidFill>
                            <a:schemeClr val="dk1"/>
                          </a:solidFill>
                        </a:rPr>
                        <a:t> in term infants and 21 days in preterm infants</a:t>
                      </a:r>
                      <a:endParaRPr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Biliary atresia, Hypothyroidism, Breast milk jaundice, UTI/Infection</a:t>
                      </a:r>
                      <a:endParaRPr sz="1000">
                        <a:solidFill>
                          <a:schemeClr val="dk1"/>
                        </a:solidFill>
                      </a:endParaRPr>
                    </a:p>
                  </a:txBody>
                  <a:tcPr marT="91425" marB="91425" marR="91425" marL="91425"/>
                </a:tc>
              </a:tr>
              <a:tr h="587050">
                <a:tc>
                  <a:txBody>
                    <a:bodyPr/>
                    <a:lstStyle/>
                    <a:p>
                      <a:pPr indent="0" lvl="0" marL="0" rtl="0" algn="l">
                        <a:spcBef>
                          <a:spcPts val="0"/>
                        </a:spcBef>
                        <a:spcAft>
                          <a:spcPts val="0"/>
                        </a:spcAft>
                        <a:buNone/>
                      </a:pPr>
                      <a:r>
                        <a:rPr lang="en-US" sz="1000">
                          <a:solidFill>
                            <a:schemeClr val="dk1"/>
                          </a:solidFill>
                        </a:rPr>
                        <a:t>Clinical Presentation</a:t>
                      </a:r>
                      <a:endParaRPr sz="1000">
                        <a:solidFill>
                          <a:schemeClr val="dk1"/>
                        </a:solidFill>
                      </a:endParaRPr>
                    </a:p>
                  </a:txBody>
                  <a:tcPr marT="91425" marB="91425" marR="91425" marL="91425"/>
                </a:tc>
                <a:tc>
                  <a:txBody>
                    <a:bodyPr/>
                    <a:lstStyle/>
                    <a:p>
                      <a:pPr indent="-292100" lvl="0" marL="457200" rtl="0" algn="l">
                        <a:spcBef>
                          <a:spcPts val="0"/>
                        </a:spcBef>
                        <a:spcAft>
                          <a:spcPts val="0"/>
                        </a:spcAft>
                        <a:buClr>
                          <a:schemeClr val="dk1"/>
                        </a:buClr>
                        <a:buSzPts val="1000"/>
                        <a:buChar char="-"/>
                      </a:pPr>
                      <a:r>
                        <a:rPr lang="en-US" sz="1000">
                          <a:solidFill>
                            <a:schemeClr val="dk1"/>
                          </a:solidFill>
                        </a:rPr>
                        <a:t>Jaundiced colour</a:t>
                      </a:r>
                      <a:endParaRPr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Drowsiness</a:t>
                      </a:r>
                      <a:endParaRPr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Signs of infection</a:t>
                      </a:r>
                      <a:endParaRPr sz="1000">
                        <a:solidFill>
                          <a:schemeClr val="dk1"/>
                        </a:solidFill>
                      </a:endParaRPr>
                    </a:p>
                  </a:txBody>
                  <a:tcPr marT="91425" marB="91425" marR="91425" marL="91425"/>
                </a:tc>
              </a:tr>
              <a:tr h="638425">
                <a:tc>
                  <a:txBody>
                    <a:bodyPr/>
                    <a:lstStyle/>
                    <a:p>
                      <a:pPr indent="0" lvl="0" marL="0" rtl="0" algn="l">
                        <a:spcBef>
                          <a:spcPts val="0"/>
                        </a:spcBef>
                        <a:spcAft>
                          <a:spcPts val="0"/>
                        </a:spcAft>
                        <a:buNone/>
                      </a:pPr>
                      <a:r>
                        <a:rPr lang="en-US" sz="1000">
                          <a:solidFill>
                            <a:schemeClr val="dk1"/>
                          </a:solidFill>
                        </a:rPr>
                        <a:t>investigations</a:t>
                      </a:r>
                      <a:endParaRPr sz="1000">
                        <a:solidFill>
                          <a:schemeClr val="dk1"/>
                        </a:solidFill>
                      </a:endParaRPr>
                    </a:p>
                  </a:txBody>
                  <a:tcPr marT="91425" marB="91425" marR="91425" marL="91425"/>
                </a:tc>
                <a:tc>
                  <a:txBody>
                    <a:bodyPr/>
                    <a:lstStyle/>
                    <a:p>
                      <a:pPr indent="-292100" lvl="0" marL="457200" rtl="0" algn="l">
                        <a:spcBef>
                          <a:spcPts val="0"/>
                        </a:spcBef>
                        <a:spcAft>
                          <a:spcPts val="0"/>
                        </a:spcAft>
                        <a:buClr>
                          <a:schemeClr val="dk1"/>
                        </a:buClr>
                        <a:buSzPts val="1000"/>
                        <a:buChar char="-"/>
                      </a:pPr>
                      <a:r>
                        <a:rPr b="1" lang="en-US" sz="1000">
                          <a:solidFill>
                            <a:schemeClr val="dk1"/>
                          </a:solidFill>
                        </a:rPr>
                        <a:t>TCB should be used for gestation over 35 weeks</a:t>
                      </a:r>
                      <a:endParaRPr b="1" sz="1000">
                        <a:solidFill>
                          <a:schemeClr val="dk1"/>
                        </a:solidFill>
                      </a:endParaRPr>
                    </a:p>
                    <a:p>
                      <a:pPr indent="-292100" lvl="0" marL="457200" rtl="0" algn="l">
                        <a:spcBef>
                          <a:spcPts val="0"/>
                        </a:spcBef>
                        <a:spcAft>
                          <a:spcPts val="0"/>
                        </a:spcAft>
                        <a:buClr>
                          <a:schemeClr val="dk1"/>
                        </a:buClr>
                        <a:buSzPts val="1000"/>
                        <a:buChar char="-"/>
                      </a:pPr>
                      <a:r>
                        <a:rPr b="1" lang="en-US" sz="1000">
                          <a:solidFill>
                            <a:schemeClr val="dk1"/>
                          </a:solidFill>
                        </a:rPr>
                        <a:t>Serum bilirubin used if cannot be used</a:t>
                      </a:r>
                      <a:endParaRPr b="1"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Coombs test</a:t>
                      </a:r>
                      <a:endParaRPr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Infection screen </a:t>
                      </a:r>
                      <a:endParaRPr sz="1000">
                        <a:solidFill>
                          <a:schemeClr val="dk1"/>
                        </a:solidFill>
                      </a:endParaRPr>
                    </a:p>
                  </a:txBody>
                  <a:tcPr marT="91425" marB="91425" marR="91425" marL="91425"/>
                </a:tc>
              </a:tr>
              <a:tr h="638425">
                <a:tc>
                  <a:txBody>
                    <a:bodyPr/>
                    <a:lstStyle/>
                    <a:p>
                      <a:pPr indent="0" lvl="0" marL="0" rtl="0" algn="l">
                        <a:spcBef>
                          <a:spcPts val="0"/>
                        </a:spcBef>
                        <a:spcAft>
                          <a:spcPts val="0"/>
                        </a:spcAft>
                        <a:buNone/>
                      </a:pPr>
                      <a:r>
                        <a:rPr lang="en-US" sz="1000">
                          <a:solidFill>
                            <a:schemeClr val="dk1"/>
                          </a:solidFill>
                        </a:rPr>
                        <a:t>Management</a:t>
                      </a:r>
                      <a:endParaRPr sz="1000">
                        <a:solidFill>
                          <a:schemeClr val="dk1"/>
                        </a:solidFill>
                      </a:endParaRPr>
                    </a:p>
                  </a:txBody>
                  <a:tcPr marT="91425" marB="91425" marR="91425" marL="91425"/>
                </a:tc>
                <a:tc>
                  <a:txBody>
                    <a:bodyPr/>
                    <a:lstStyle/>
                    <a:p>
                      <a:pPr indent="-292100" lvl="0" marL="457200" rtl="0" algn="l">
                        <a:spcBef>
                          <a:spcPts val="0"/>
                        </a:spcBef>
                        <a:spcAft>
                          <a:spcPts val="0"/>
                        </a:spcAft>
                        <a:buClr>
                          <a:schemeClr val="dk1"/>
                        </a:buClr>
                        <a:buSzPts val="1000"/>
                        <a:buChar char="-"/>
                      </a:pPr>
                      <a:r>
                        <a:rPr lang="en-US" sz="1000">
                          <a:solidFill>
                            <a:schemeClr val="dk1"/>
                          </a:solidFill>
                        </a:rPr>
                        <a:t>Treatment threshold graphs for specific gestation</a:t>
                      </a:r>
                      <a:endParaRPr sz="1000">
                        <a:solidFill>
                          <a:schemeClr val="dk1"/>
                        </a:solidFill>
                      </a:endParaRPr>
                    </a:p>
                    <a:p>
                      <a:pPr indent="-292100" lvl="0" marL="457200" rtl="0" algn="l">
                        <a:spcBef>
                          <a:spcPts val="0"/>
                        </a:spcBef>
                        <a:spcAft>
                          <a:spcPts val="0"/>
                        </a:spcAft>
                        <a:buClr>
                          <a:schemeClr val="dk1"/>
                        </a:buClr>
                        <a:buSzPts val="1000"/>
                        <a:buChar char="-"/>
                      </a:pPr>
                      <a:r>
                        <a:rPr b="1" lang="en-US" sz="1000">
                          <a:solidFill>
                            <a:schemeClr val="dk1"/>
                          </a:solidFill>
                        </a:rPr>
                        <a:t>Phototherapy for those above threshold</a:t>
                      </a:r>
                      <a:endParaRPr b="1"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Repeat bilirubins 4-6 hours after commencing phototherapy</a:t>
                      </a:r>
                      <a:endParaRPr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Stop phototherapy 50 umol/L over the line</a:t>
                      </a:r>
                      <a:endParaRPr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Exchange transfusion if above that line</a:t>
                      </a:r>
                      <a:endParaRPr sz="1000">
                        <a:solidFill>
                          <a:schemeClr val="dk1"/>
                        </a:solidFill>
                      </a:endParaRPr>
                    </a:p>
                    <a:p>
                      <a:pPr indent="-292100" lvl="0" marL="457200" rtl="0" algn="l">
                        <a:spcBef>
                          <a:spcPts val="0"/>
                        </a:spcBef>
                        <a:spcAft>
                          <a:spcPts val="0"/>
                        </a:spcAft>
                        <a:buClr>
                          <a:schemeClr val="dk1"/>
                        </a:buClr>
                        <a:buSzPts val="1000"/>
                        <a:buChar char="-"/>
                      </a:pPr>
                      <a:r>
                        <a:rPr lang="en-US" sz="1000">
                          <a:solidFill>
                            <a:schemeClr val="dk1"/>
                          </a:solidFill>
                        </a:rPr>
                        <a:t>Kernicterus: bilirubin induced encephalopathy </a:t>
                      </a:r>
                      <a:endParaRPr sz="1000">
                        <a:solidFill>
                          <a:schemeClr val="dk1"/>
                        </a:solidFill>
                      </a:endParaRPr>
                    </a:p>
                  </a:txBody>
                  <a:tcPr marT="91425" marB="91425" marR="91425" marL="91425"/>
                </a:tc>
              </a:tr>
            </a:tbl>
          </a:graphicData>
        </a:graphic>
      </p:graphicFrame>
      <p:pic>
        <p:nvPicPr>
          <p:cNvPr id="441" name="Google Shape;441;p47"/>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442" name="Google Shape;442;p47"/>
          <p:cNvPicPr preferRelativeResize="0"/>
          <p:nvPr/>
        </p:nvPicPr>
        <p:blipFill>
          <a:blip r:embed="rId4">
            <a:alphaModFix/>
          </a:blip>
          <a:stretch>
            <a:fillRect/>
          </a:stretch>
        </p:blipFill>
        <p:spPr>
          <a:xfrm>
            <a:off x="9363538" y="2401326"/>
            <a:ext cx="2695337" cy="269533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4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448" name="Google Shape;448;p4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49" name="Google Shape;449;p48"/>
          <p:cNvSpPr txBox="1"/>
          <p:nvPr/>
        </p:nvSpPr>
        <p:spPr>
          <a:xfrm>
            <a:off x="90458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Biliary Atresia </a:t>
            </a:r>
            <a:endParaRPr b="0" i="0" sz="1800" u="none" cap="none" strike="noStrike">
              <a:solidFill>
                <a:schemeClr val="dk1"/>
              </a:solidFill>
              <a:latin typeface="Calibri"/>
              <a:ea typeface="Calibri"/>
              <a:cs typeface="Calibri"/>
              <a:sym typeface="Calibri"/>
            </a:endParaRPr>
          </a:p>
        </p:txBody>
      </p:sp>
      <p:graphicFrame>
        <p:nvGraphicFramePr>
          <p:cNvPr id="450" name="Google Shape;450;p48"/>
          <p:cNvGraphicFramePr/>
          <p:nvPr/>
        </p:nvGraphicFramePr>
        <p:xfrm>
          <a:off x="518913" y="1485125"/>
          <a:ext cx="3000000" cy="3000000"/>
        </p:xfrm>
        <a:graphic>
          <a:graphicData uri="http://schemas.openxmlformats.org/drawingml/2006/table">
            <a:tbl>
              <a:tblPr>
                <a:noFill/>
                <a:tableStyleId>{068F5864-06E5-4C57-9B05-3447B3D72B92}</a:tableStyleId>
              </a:tblPr>
              <a:tblGrid>
                <a:gridCol w="1718125"/>
                <a:gridCol w="7168950"/>
              </a:tblGrid>
              <a:tr h="456150">
                <a:tc>
                  <a:txBody>
                    <a:bodyPr/>
                    <a:lstStyle/>
                    <a:p>
                      <a:pPr indent="0" lvl="0" marL="0" rtl="0" algn="l">
                        <a:spcBef>
                          <a:spcPts val="0"/>
                        </a:spcBef>
                        <a:spcAft>
                          <a:spcPts val="0"/>
                        </a:spcAft>
                        <a:buNone/>
                      </a:pPr>
                      <a:r>
                        <a:rPr lang="en-US" sz="1500">
                          <a:solidFill>
                            <a:schemeClr val="dk1"/>
                          </a:solidFill>
                        </a:rPr>
                        <a:t>Definition</a:t>
                      </a:r>
                      <a:endParaRPr sz="1500">
                        <a:solidFill>
                          <a:schemeClr val="dk1"/>
                        </a:solidFill>
                      </a:endParaRPr>
                    </a:p>
                  </a:txBody>
                  <a:tcPr marT="91425" marB="91425" marR="91425" marL="91425"/>
                </a:tc>
                <a:tc>
                  <a:txBody>
                    <a:bodyPr/>
                    <a:lstStyle/>
                    <a:p>
                      <a:pPr indent="0" lvl="0" marL="0" rtl="0" algn="l">
                        <a:spcBef>
                          <a:spcPts val="0"/>
                        </a:spcBef>
                        <a:spcAft>
                          <a:spcPts val="0"/>
                        </a:spcAft>
                        <a:buNone/>
                      </a:pPr>
                      <a:r>
                        <a:rPr lang="en-US" sz="1500">
                          <a:solidFill>
                            <a:schemeClr val="dk1"/>
                          </a:solidFill>
                        </a:rPr>
                        <a:t>Obstruction of the biliary tree due to sclerosis of the bile duct, reducing bile flow</a:t>
                      </a:r>
                      <a:endParaRPr sz="1500">
                        <a:solidFill>
                          <a:schemeClr val="dk1"/>
                        </a:solidFill>
                      </a:endParaRPr>
                    </a:p>
                  </a:txBody>
                  <a:tcPr marT="91425" marB="91425" marR="91425" marL="91425"/>
                </a:tc>
              </a:tr>
              <a:tr h="772375">
                <a:tc>
                  <a:txBody>
                    <a:bodyPr/>
                    <a:lstStyle/>
                    <a:p>
                      <a:pPr indent="0" lvl="0" marL="0" rtl="0" algn="l">
                        <a:spcBef>
                          <a:spcPts val="0"/>
                        </a:spcBef>
                        <a:spcAft>
                          <a:spcPts val="0"/>
                        </a:spcAft>
                        <a:buNone/>
                      </a:pPr>
                      <a:r>
                        <a:rPr lang="en-US" sz="1500">
                          <a:solidFill>
                            <a:schemeClr val="dk1"/>
                          </a:solidFill>
                        </a:rPr>
                        <a:t>Epidemiology/Risk Factors</a:t>
                      </a:r>
                      <a:endParaRPr sz="1500">
                        <a:solidFill>
                          <a:schemeClr val="dk1"/>
                        </a:solidFill>
                      </a:endParaRPr>
                    </a:p>
                  </a:txBody>
                  <a:tcPr marT="91425" marB="91425" marR="91425" marL="91425"/>
                </a:tc>
                <a:tc>
                  <a:txBody>
                    <a:bodyPr/>
                    <a:lstStyle/>
                    <a:p>
                      <a:pPr indent="-323850" lvl="0" marL="457200" rtl="0" algn="l">
                        <a:spcBef>
                          <a:spcPts val="0"/>
                        </a:spcBef>
                        <a:spcAft>
                          <a:spcPts val="0"/>
                        </a:spcAft>
                        <a:buClr>
                          <a:schemeClr val="dk1"/>
                        </a:buClr>
                        <a:buSzPts val="1500"/>
                        <a:buChar char="-"/>
                      </a:pPr>
                      <a:r>
                        <a:rPr lang="en-US" sz="1500">
                          <a:solidFill>
                            <a:schemeClr val="dk1"/>
                          </a:solidFill>
                        </a:rPr>
                        <a:t>More common in females</a:t>
                      </a:r>
                      <a:endParaRPr sz="1500">
                        <a:solidFill>
                          <a:schemeClr val="dk1"/>
                        </a:solidFill>
                      </a:endParaRPr>
                    </a:p>
                    <a:p>
                      <a:pPr indent="-323850" lvl="0" marL="457200" rtl="0" algn="l">
                        <a:spcBef>
                          <a:spcPts val="0"/>
                        </a:spcBef>
                        <a:spcAft>
                          <a:spcPts val="0"/>
                        </a:spcAft>
                        <a:buClr>
                          <a:schemeClr val="dk1"/>
                        </a:buClr>
                        <a:buSzPts val="1500"/>
                        <a:buChar char="-"/>
                      </a:pPr>
                      <a:r>
                        <a:rPr lang="en-US" sz="1500">
                          <a:solidFill>
                            <a:schemeClr val="dk1"/>
                          </a:solidFill>
                        </a:rPr>
                        <a:t>Neonatal cholestasis at 2-8 weeks</a:t>
                      </a:r>
                      <a:endParaRPr sz="1500">
                        <a:solidFill>
                          <a:schemeClr val="dk1"/>
                        </a:solidFill>
                      </a:endParaRPr>
                    </a:p>
                    <a:p>
                      <a:pPr indent="-323850" lvl="0" marL="457200" rtl="0" algn="l">
                        <a:spcBef>
                          <a:spcPts val="0"/>
                        </a:spcBef>
                        <a:spcAft>
                          <a:spcPts val="0"/>
                        </a:spcAft>
                        <a:buClr>
                          <a:schemeClr val="dk1"/>
                        </a:buClr>
                        <a:buSzPts val="1500"/>
                        <a:buChar char="-"/>
                      </a:pPr>
                      <a:r>
                        <a:rPr lang="en-US" sz="1500">
                          <a:solidFill>
                            <a:schemeClr val="dk1"/>
                          </a:solidFill>
                        </a:rPr>
                        <a:t>Associated with CMV infection</a:t>
                      </a:r>
                      <a:endParaRPr sz="1500">
                        <a:solidFill>
                          <a:schemeClr val="dk1"/>
                        </a:solidFill>
                      </a:endParaRPr>
                    </a:p>
                  </a:txBody>
                  <a:tcPr marT="91425" marB="91425" marR="91425" marL="91425"/>
                </a:tc>
              </a:tr>
              <a:tr h="1373125">
                <a:tc>
                  <a:txBody>
                    <a:bodyPr/>
                    <a:lstStyle/>
                    <a:p>
                      <a:pPr indent="0" lvl="0" marL="0" rtl="0" algn="l">
                        <a:spcBef>
                          <a:spcPts val="0"/>
                        </a:spcBef>
                        <a:spcAft>
                          <a:spcPts val="0"/>
                        </a:spcAft>
                        <a:buNone/>
                      </a:pPr>
                      <a:r>
                        <a:rPr lang="en-US" sz="1500">
                          <a:solidFill>
                            <a:schemeClr val="dk1"/>
                          </a:solidFill>
                        </a:rPr>
                        <a:t>Clinical Presentation</a:t>
                      </a:r>
                      <a:endParaRPr sz="1500">
                        <a:solidFill>
                          <a:schemeClr val="dk1"/>
                        </a:solidFill>
                      </a:endParaRPr>
                    </a:p>
                  </a:txBody>
                  <a:tcPr marT="91425" marB="91425" marR="91425" marL="91425"/>
                </a:tc>
                <a:tc>
                  <a:txBody>
                    <a:bodyPr/>
                    <a:lstStyle/>
                    <a:p>
                      <a:pPr indent="-323850" lvl="0" marL="457200" rtl="0" algn="l">
                        <a:spcBef>
                          <a:spcPts val="0"/>
                        </a:spcBef>
                        <a:spcAft>
                          <a:spcPts val="0"/>
                        </a:spcAft>
                        <a:buClr>
                          <a:schemeClr val="dk1"/>
                        </a:buClr>
                        <a:buSzPts val="1500"/>
                        <a:buChar char="-"/>
                      </a:pPr>
                      <a:r>
                        <a:rPr b="1" lang="en-US" sz="1500">
                          <a:solidFill>
                            <a:schemeClr val="dk1"/>
                          </a:solidFill>
                        </a:rPr>
                        <a:t>Jaundice post 2 weeks</a:t>
                      </a:r>
                      <a:endParaRPr b="1" sz="1500">
                        <a:solidFill>
                          <a:schemeClr val="dk1"/>
                        </a:solidFill>
                      </a:endParaRPr>
                    </a:p>
                    <a:p>
                      <a:pPr indent="-323850" lvl="0" marL="457200" rtl="0" algn="l">
                        <a:spcBef>
                          <a:spcPts val="0"/>
                        </a:spcBef>
                        <a:spcAft>
                          <a:spcPts val="0"/>
                        </a:spcAft>
                        <a:buClr>
                          <a:schemeClr val="dk1"/>
                        </a:buClr>
                        <a:buSzPts val="1500"/>
                        <a:buChar char="-"/>
                      </a:pPr>
                      <a:r>
                        <a:rPr lang="en-US" sz="1500">
                          <a:solidFill>
                            <a:schemeClr val="dk1"/>
                          </a:solidFill>
                        </a:rPr>
                        <a:t>Dark urine</a:t>
                      </a:r>
                      <a:endParaRPr sz="1500">
                        <a:solidFill>
                          <a:schemeClr val="dk1"/>
                        </a:solidFill>
                      </a:endParaRPr>
                    </a:p>
                    <a:p>
                      <a:pPr indent="-323850" lvl="0" marL="457200" rtl="0" algn="l">
                        <a:spcBef>
                          <a:spcPts val="0"/>
                        </a:spcBef>
                        <a:spcAft>
                          <a:spcPts val="0"/>
                        </a:spcAft>
                        <a:buClr>
                          <a:schemeClr val="dk1"/>
                        </a:buClr>
                        <a:buSzPts val="1500"/>
                        <a:buChar char="-"/>
                      </a:pPr>
                      <a:r>
                        <a:rPr lang="en-US" sz="1500">
                          <a:solidFill>
                            <a:schemeClr val="dk1"/>
                          </a:solidFill>
                        </a:rPr>
                        <a:t>Pale stools</a:t>
                      </a:r>
                      <a:endParaRPr sz="1500">
                        <a:solidFill>
                          <a:schemeClr val="dk1"/>
                        </a:solidFill>
                      </a:endParaRPr>
                    </a:p>
                    <a:p>
                      <a:pPr indent="-323850" lvl="0" marL="457200" rtl="0" algn="l">
                        <a:spcBef>
                          <a:spcPts val="0"/>
                        </a:spcBef>
                        <a:spcAft>
                          <a:spcPts val="0"/>
                        </a:spcAft>
                        <a:buClr>
                          <a:schemeClr val="dk1"/>
                        </a:buClr>
                        <a:buSzPts val="1500"/>
                        <a:buChar char="-"/>
                      </a:pPr>
                      <a:r>
                        <a:rPr lang="en-US" sz="1500">
                          <a:solidFill>
                            <a:schemeClr val="dk1"/>
                          </a:solidFill>
                        </a:rPr>
                        <a:t>Appetite disturbances</a:t>
                      </a:r>
                      <a:endParaRPr sz="1500">
                        <a:solidFill>
                          <a:schemeClr val="dk1"/>
                        </a:solidFill>
                      </a:endParaRPr>
                    </a:p>
                    <a:p>
                      <a:pPr indent="-323850" lvl="0" marL="457200" rtl="0" algn="l">
                        <a:spcBef>
                          <a:spcPts val="0"/>
                        </a:spcBef>
                        <a:spcAft>
                          <a:spcPts val="0"/>
                        </a:spcAft>
                        <a:buClr>
                          <a:schemeClr val="dk1"/>
                        </a:buClr>
                        <a:buSzPts val="1500"/>
                        <a:buChar char="-"/>
                      </a:pPr>
                      <a:r>
                        <a:rPr lang="en-US" sz="1500">
                          <a:solidFill>
                            <a:schemeClr val="dk1"/>
                          </a:solidFill>
                        </a:rPr>
                        <a:t>Hepatsplenomegaly</a:t>
                      </a:r>
                      <a:endParaRPr sz="1500">
                        <a:solidFill>
                          <a:schemeClr val="dk1"/>
                        </a:solidFill>
                      </a:endParaRPr>
                    </a:p>
                  </a:txBody>
                  <a:tcPr marT="91425" marB="91425" marR="91425" marL="91425"/>
                </a:tc>
              </a:tr>
              <a:tr h="638425">
                <a:tc>
                  <a:txBody>
                    <a:bodyPr/>
                    <a:lstStyle/>
                    <a:p>
                      <a:pPr indent="0" lvl="0" marL="0" rtl="0" algn="l">
                        <a:spcBef>
                          <a:spcPts val="0"/>
                        </a:spcBef>
                        <a:spcAft>
                          <a:spcPts val="0"/>
                        </a:spcAft>
                        <a:buNone/>
                      </a:pPr>
                      <a:r>
                        <a:rPr lang="en-US" sz="1500">
                          <a:solidFill>
                            <a:schemeClr val="dk1"/>
                          </a:solidFill>
                        </a:rPr>
                        <a:t>investigations</a:t>
                      </a:r>
                      <a:endParaRPr sz="1500">
                        <a:solidFill>
                          <a:schemeClr val="dk1"/>
                        </a:solidFill>
                      </a:endParaRPr>
                    </a:p>
                  </a:txBody>
                  <a:tcPr marT="91425" marB="91425" marR="91425" marL="91425"/>
                </a:tc>
                <a:tc>
                  <a:txBody>
                    <a:bodyPr/>
                    <a:lstStyle/>
                    <a:p>
                      <a:pPr indent="-323850" lvl="0" marL="457200" rtl="0" algn="l">
                        <a:spcBef>
                          <a:spcPts val="0"/>
                        </a:spcBef>
                        <a:spcAft>
                          <a:spcPts val="0"/>
                        </a:spcAft>
                        <a:buClr>
                          <a:schemeClr val="dk1"/>
                        </a:buClr>
                        <a:buSzPts val="1500"/>
                        <a:buChar char="-"/>
                      </a:pPr>
                      <a:r>
                        <a:rPr lang="en-US" sz="1500">
                          <a:solidFill>
                            <a:schemeClr val="dk1"/>
                          </a:solidFill>
                        </a:rPr>
                        <a:t>Bloods: LFTs raised, </a:t>
                      </a:r>
                      <a:r>
                        <a:rPr b="1" lang="en-US" sz="1500">
                          <a:solidFill>
                            <a:schemeClr val="dk1"/>
                          </a:solidFill>
                        </a:rPr>
                        <a:t>high conjugated bilirubin</a:t>
                      </a:r>
                      <a:r>
                        <a:rPr lang="en-US" sz="1500">
                          <a:solidFill>
                            <a:schemeClr val="dk1"/>
                          </a:solidFill>
                        </a:rPr>
                        <a:t> </a:t>
                      </a:r>
                      <a:endParaRPr sz="1500">
                        <a:solidFill>
                          <a:schemeClr val="dk1"/>
                        </a:solidFill>
                      </a:endParaRPr>
                    </a:p>
                    <a:p>
                      <a:pPr indent="-323850" lvl="0" marL="457200" rtl="0" algn="l">
                        <a:spcBef>
                          <a:spcPts val="0"/>
                        </a:spcBef>
                        <a:spcAft>
                          <a:spcPts val="0"/>
                        </a:spcAft>
                        <a:buClr>
                          <a:schemeClr val="dk1"/>
                        </a:buClr>
                        <a:buSzPts val="1500"/>
                        <a:buChar char="-"/>
                      </a:pPr>
                      <a:r>
                        <a:rPr lang="en-US" sz="1500">
                          <a:solidFill>
                            <a:schemeClr val="dk1"/>
                          </a:solidFill>
                        </a:rPr>
                        <a:t>Sweat test to rule of CF</a:t>
                      </a:r>
                      <a:endParaRPr sz="1500">
                        <a:solidFill>
                          <a:schemeClr val="dk1"/>
                        </a:solidFill>
                      </a:endParaRPr>
                    </a:p>
                    <a:p>
                      <a:pPr indent="-323850" lvl="0" marL="457200" rtl="0" algn="l">
                        <a:spcBef>
                          <a:spcPts val="0"/>
                        </a:spcBef>
                        <a:spcAft>
                          <a:spcPts val="0"/>
                        </a:spcAft>
                        <a:buClr>
                          <a:schemeClr val="dk1"/>
                        </a:buClr>
                        <a:buSzPts val="1500"/>
                        <a:buChar char="-"/>
                      </a:pPr>
                      <a:r>
                        <a:rPr lang="en-US" sz="1500">
                          <a:solidFill>
                            <a:schemeClr val="dk1"/>
                          </a:solidFill>
                        </a:rPr>
                        <a:t>A1A to rule out deficiency</a:t>
                      </a:r>
                      <a:endParaRPr sz="1500">
                        <a:solidFill>
                          <a:schemeClr val="dk1"/>
                        </a:solidFill>
                      </a:endParaRPr>
                    </a:p>
                    <a:p>
                      <a:pPr indent="-323850" lvl="0" marL="457200" rtl="0" algn="l">
                        <a:spcBef>
                          <a:spcPts val="0"/>
                        </a:spcBef>
                        <a:spcAft>
                          <a:spcPts val="0"/>
                        </a:spcAft>
                        <a:buClr>
                          <a:schemeClr val="dk1"/>
                        </a:buClr>
                        <a:buSzPts val="1500"/>
                        <a:buChar char="-"/>
                      </a:pPr>
                      <a:r>
                        <a:rPr lang="en-US" sz="1500">
                          <a:solidFill>
                            <a:schemeClr val="dk1"/>
                          </a:solidFill>
                        </a:rPr>
                        <a:t>USS to look for structural abnormalities </a:t>
                      </a:r>
                      <a:endParaRPr sz="1500">
                        <a:solidFill>
                          <a:schemeClr val="dk1"/>
                        </a:solidFill>
                      </a:endParaRPr>
                    </a:p>
                  </a:txBody>
                  <a:tcPr marT="91425" marB="91425" marR="91425" marL="91425"/>
                </a:tc>
              </a:tr>
              <a:tr h="638425">
                <a:tc>
                  <a:txBody>
                    <a:bodyPr/>
                    <a:lstStyle/>
                    <a:p>
                      <a:pPr indent="0" lvl="0" marL="0" rtl="0" algn="l">
                        <a:spcBef>
                          <a:spcPts val="0"/>
                        </a:spcBef>
                        <a:spcAft>
                          <a:spcPts val="0"/>
                        </a:spcAft>
                        <a:buNone/>
                      </a:pPr>
                      <a:r>
                        <a:rPr lang="en-US" sz="1500">
                          <a:solidFill>
                            <a:schemeClr val="dk1"/>
                          </a:solidFill>
                        </a:rPr>
                        <a:t>Management</a:t>
                      </a:r>
                      <a:endParaRPr sz="1500">
                        <a:solidFill>
                          <a:schemeClr val="dk1"/>
                        </a:solidFill>
                      </a:endParaRPr>
                    </a:p>
                  </a:txBody>
                  <a:tcPr marT="91425" marB="91425" marR="91425" marL="91425"/>
                </a:tc>
                <a:tc>
                  <a:txBody>
                    <a:bodyPr/>
                    <a:lstStyle/>
                    <a:p>
                      <a:pPr indent="-323850" lvl="0" marL="457200" rtl="0" algn="l">
                        <a:spcBef>
                          <a:spcPts val="0"/>
                        </a:spcBef>
                        <a:spcAft>
                          <a:spcPts val="0"/>
                        </a:spcAft>
                        <a:buClr>
                          <a:schemeClr val="dk1"/>
                        </a:buClr>
                        <a:buSzPts val="1500"/>
                        <a:buChar char="-"/>
                      </a:pPr>
                      <a:r>
                        <a:rPr lang="en-US" sz="1500">
                          <a:solidFill>
                            <a:schemeClr val="dk1"/>
                          </a:solidFill>
                        </a:rPr>
                        <a:t>Surgical management: </a:t>
                      </a:r>
                      <a:r>
                        <a:rPr b="1" lang="en-US" sz="1500">
                          <a:solidFill>
                            <a:schemeClr val="dk1"/>
                          </a:solidFill>
                        </a:rPr>
                        <a:t>Kasai procedure</a:t>
                      </a:r>
                      <a:r>
                        <a:rPr lang="en-US" sz="1500">
                          <a:solidFill>
                            <a:schemeClr val="dk1"/>
                          </a:solidFill>
                        </a:rPr>
                        <a:t> </a:t>
                      </a:r>
                      <a:endParaRPr sz="1500">
                        <a:solidFill>
                          <a:schemeClr val="dk1"/>
                        </a:solidFill>
                      </a:endParaRPr>
                    </a:p>
                  </a:txBody>
                  <a:tcPr marT="91425" marB="91425" marR="91425" marL="91425"/>
                </a:tc>
              </a:tr>
            </a:tbl>
          </a:graphicData>
        </a:graphic>
      </p:graphicFrame>
      <p:pic>
        <p:nvPicPr>
          <p:cNvPr id="451" name="Google Shape;451;p48"/>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452" name="Google Shape;452;p48"/>
          <p:cNvPicPr preferRelativeResize="0"/>
          <p:nvPr/>
        </p:nvPicPr>
        <p:blipFill>
          <a:blip r:embed="rId4">
            <a:alphaModFix/>
          </a:blip>
          <a:stretch>
            <a:fillRect/>
          </a:stretch>
        </p:blipFill>
        <p:spPr>
          <a:xfrm>
            <a:off x="8167756" y="2433275"/>
            <a:ext cx="3706250" cy="253729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9"/>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458" name="Google Shape;458;p49"/>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59" name="Google Shape;459;p49"/>
          <p:cNvSpPr txBox="1"/>
          <p:nvPr/>
        </p:nvSpPr>
        <p:spPr>
          <a:xfrm>
            <a:off x="90458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Biliary Atresia </a:t>
            </a:r>
            <a:endParaRPr b="0" i="0" sz="1800" u="none" cap="none" strike="noStrike">
              <a:solidFill>
                <a:schemeClr val="dk1"/>
              </a:solidFill>
              <a:latin typeface="Calibri"/>
              <a:ea typeface="Calibri"/>
              <a:cs typeface="Calibri"/>
              <a:sym typeface="Calibri"/>
            </a:endParaRPr>
          </a:p>
        </p:txBody>
      </p:sp>
      <p:pic>
        <p:nvPicPr>
          <p:cNvPr id="460" name="Google Shape;460;p49"/>
          <p:cNvPicPr preferRelativeResize="0"/>
          <p:nvPr/>
        </p:nvPicPr>
        <p:blipFill>
          <a:blip r:embed="rId3">
            <a:alphaModFix/>
          </a:blip>
          <a:stretch>
            <a:fillRect/>
          </a:stretch>
        </p:blipFill>
        <p:spPr>
          <a:xfrm>
            <a:off x="2467375" y="1472001"/>
            <a:ext cx="7244050" cy="4708125"/>
          </a:xfrm>
          <a:prstGeom prst="rect">
            <a:avLst/>
          </a:prstGeom>
          <a:noFill/>
          <a:ln>
            <a:noFill/>
          </a:ln>
        </p:spPr>
      </p:pic>
      <p:pic>
        <p:nvPicPr>
          <p:cNvPr id="461" name="Google Shape;461;p49"/>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5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467" name="Google Shape;467;p50"/>
          <p:cNvSpPr txBox="1"/>
          <p:nvPr/>
        </p:nvSpPr>
        <p:spPr>
          <a:xfrm>
            <a:off x="311400" y="22862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68" name="Google Shape;468;p50"/>
          <p:cNvSpPr txBox="1"/>
          <p:nvPr/>
        </p:nvSpPr>
        <p:spPr>
          <a:xfrm>
            <a:off x="3748959" y="2519181"/>
            <a:ext cx="4694100" cy="677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800">
                <a:solidFill>
                  <a:schemeClr val="lt1"/>
                </a:solidFill>
                <a:latin typeface="Calibri"/>
                <a:ea typeface="Calibri"/>
                <a:cs typeface="Calibri"/>
                <a:sym typeface="Calibri"/>
              </a:rPr>
              <a:t>Paeds Cardio</a:t>
            </a:r>
            <a:endParaRPr b="1" i="0" sz="2000" u="none" cap="none" strike="noStrike">
              <a:solidFill>
                <a:schemeClr val="dk1"/>
              </a:solidFill>
              <a:latin typeface="Calibri"/>
              <a:ea typeface="Calibri"/>
              <a:cs typeface="Calibri"/>
              <a:sym typeface="Calibri"/>
            </a:endParaRPr>
          </a:p>
        </p:txBody>
      </p:sp>
      <p:pic>
        <p:nvPicPr>
          <p:cNvPr id="469" name="Google Shape;469;p50"/>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1"/>
          <p:cNvSpPr txBox="1"/>
          <p:nvPr>
            <p:ph idx="1" type="body"/>
          </p:nvPr>
        </p:nvSpPr>
        <p:spPr>
          <a:xfrm>
            <a:off x="814175" y="1600200"/>
            <a:ext cx="105501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a:t>You are the on call SHO in the CAU and the next patient waiting to be seen is a 4 week old baby boy. </a:t>
            </a:r>
            <a:endParaRPr/>
          </a:p>
          <a:p>
            <a:pPr indent="-342900" lvl="0" marL="342900" rtl="0" algn="l">
              <a:lnSpc>
                <a:spcPct val="90000"/>
              </a:lnSpc>
              <a:spcBef>
                <a:spcPts val="0"/>
              </a:spcBef>
              <a:spcAft>
                <a:spcPts val="0"/>
              </a:spcAft>
              <a:buClr>
                <a:schemeClr val="dk1"/>
              </a:buClr>
              <a:buSzPts val="2800"/>
              <a:buNone/>
            </a:pPr>
            <a:r>
              <a:t/>
            </a:r>
            <a:endParaRPr/>
          </a:p>
          <a:p>
            <a:pPr indent="-342900" lvl="0" marL="342900" rtl="0" algn="l">
              <a:lnSpc>
                <a:spcPct val="90000"/>
              </a:lnSpc>
              <a:spcBef>
                <a:spcPts val="0"/>
              </a:spcBef>
              <a:spcAft>
                <a:spcPts val="0"/>
              </a:spcAft>
              <a:buClr>
                <a:schemeClr val="dk1"/>
              </a:buClr>
              <a:buSzPts val="2800"/>
              <a:buNone/>
            </a:pPr>
            <a:r>
              <a:rPr lang="en-US"/>
              <a:t>His mum states he has been very irritable the past 2 weeks and has not been growing as expected.</a:t>
            </a:r>
            <a:endParaRPr/>
          </a:p>
          <a:p>
            <a:pPr indent="-342900" lvl="0" marL="342900" rtl="0" algn="l">
              <a:lnSpc>
                <a:spcPct val="90000"/>
              </a:lnSpc>
              <a:spcBef>
                <a:spcPts val="0"/>
              </a:spcBef>
              <a:spcAft>
                <a:spcPts val="0"/>
              </a:spcAft>
              <a:buClr>
                <a:schemeClr val="dk1"/>
              </a:buClr>
              <a:buSzPts val="2800"/>
              <a:buNone/>
            </a:pPr>
            <a:r>
              <a:t/>
            </a:r>
            <a:endParaRPr/>
          </a:p>
          <a:p>
            <a:pPr indent="-342900" lvl="0" marL="342900" rtl="0" algn="l">
              <a:lnSpc>
                <a:spcPct val="90000"/>
              </a:lnSpc>
              <a:spcBef>
                <a:spcPts val="0"/>
              </a:spcBef>
              <a:spcAft>
                <a:spcPts val="0"/>
              </a:spcAft>
              <a:buClr>
                <a:schemeClr val="dk1"/>
              </a:buClr>
              <a:buSzPts val="2800"/>
              <a:buNone/>
            </a:pPr>
            <a:r>
              <a:rPr lang="en-US"/>
              <a:t>What are your </a:t>
            </a:r>
            <a:r>
              <a:rPr lang="en-US"/>
              <a:t>immediate thoughts? </a:t>
            </a:r>
            <a:endParaRPr/>
          </a:p>
        </p:txBody>
      </p:sp>
      <p:sp>
        <p:nvSpPr>
          <p:cNvPr id="475" name="Google Shape;475;p5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476" name="Google Shape;476;p51"/>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77" name="Google Shape;477;p51"/>
          <p:cNvSpPr txBox="1"/>
          <p:nvPr/>
        </p:nvSpPr>
        <p:spPr>
          <a:xfrm>
            <a:off x="814175" y="487975"/>
            <a:ext cx="5624700" cy="630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500">
                <a:solidFill>
                  <a:srgbClr val="FFFFFF"/>
                </a:solidFill>
                <a:latin typeface="Calibri"/>
                <a:ea typeface="Calibri"/>
                <a:cs typeface="Calibri"/>
                <a:sym typeface="Calibri"/>
              </a:rPr>
              <a:t>The Child failing to thrive </a:t>
            </a:r>
            <a:endParaRPr b="0" i="0" sz="3500" u="none" cap="none" strike="noStrike">
              <a:solidFill>
                <a:srgbClr val="FFFFFF"/>
              </a:solidFill>
              <a:latin typeface="Calibri"/>
              <a:ea typeface="Calibri"/>
              <a:cs typeface="Calibri"/>
              <a:sym typeface="Calibri"/>
            </a:endParaRPr>
          </a:p>
        </p:txBody>
      </p:sp>
      <p:pic>
        <p:nvPicPr>
          <p:cNvPr id="478" name="Google Shape;478;p51"/>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479" name="Google Shape;479;p51"/>
          <p:cNvPicPr preferRelativeResize="0"/>
          <p:nvPr/>
        </p:nvPicPr>
        <p:blipFill>
          <a:blip r:embed="rId4">
            <a:alphaModFix/>
          </a:blip>
          <a:stretch>
            <a:fillRect/>
          </a:stretch>
        </p:blipFill>
        <p:spPr>
          <a:xfrm>
            <a:off x="7898250" y="3752850"/>
            <a:ext cx="3681349" cy="25165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6"/>
          <p:cNvSpPr txBox="1"/>
          <p:nvPr>
            <p:ph idx="1" type="body"/>
          </p:nvPr>
        </p:nvSpPr>
        <p:spPr>
          <a:xfrm>
            <a:off x="213425" y="1539919"/>
            <a:ext cx="8229600" cy="43122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0"/>
              </a:spcBef>
              <a:spcAft>
                <a:spcPts val="0"/>
              </a:spcAft>
              <a:buSzPts val="1800"/>
              <a:buChar char="•"/>
            </a:pPr>
            <a:r>
              <a:rPr lang="en-US"/>
              <a:t>Common paediatric presentations</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What are your differentials?</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How will you investigate?</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What’s your management?</a:t>
            </a:r>
            <a:endParaRPr/>
          </a:p>
        </p:txBody>
      </p:sp>
      <p:sp>
        <p:nvSpPr>
          <p:cNvPr id="119" name="Google Shape;119;p1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120" name="Google Shape;120;p16"/>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21" name="Google Shape;121;p16"/>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600" u="none" cap="none" strike="noStrike">
                <a:solidFill>
                  <a:schemeClr val="lt1"/>
                </a:solidFill>
                <a:latin typeface="Calibri"/>
                <a:ea typeface="Calibri"/>
                <a:cs typeface="Calibri"/>
                <a:sym typeface="Calibri"/>
              </a:rPr>
              <a:t>Aims and Objectives</a:t>
            </a:r>
            <a:endParaRPr b="0" i="0" sz="1800" u="none" cap="none" strike="noStrike">
              <a:solidFill>
                <a:schemeClr val="dk1"/>
              </a:solidFill>
              <a:latin typeface="Calibri"/>
              <a:ea typeface="Calibri"/>
              <a:cs typeface="Calibri"/>
              <a:sym typeface="Calibri"/>
            </a:endParaRPr>
          </a:p>
        </p:txBody>
      </p:sp>
      <p:pic>
        <p:nvPicPr>
          <p:cNvPr id="122" name="Google Shape;122;p16"/>
          <p:cNvPicPr preferRelativeResize="0"/>
          <p:nvPr/>
        </p:nvPicPr>
        <p:blipFill>
          <a:blip r:embed="rId3">
            <a:alphaModFix/>
          </a:blip>
          <a:stretch>
            <a:fillRect/>
          </a:stretch>
        </p:blipFill>
        <p:spPr>
          <a:xfrm>
            <a:off x="6622049" y="2542431"/>
            <a:ext cx="5125624" cy="3403399"/>
          </a:xfrm>
          <a:prstGeom prst="rect">
            <a:avLst/>
          </a:prstGeom>
          <a:noFill/>
          <a:ln>
            <a:noFill/>
          </a:ln>
        </p:spPr>
      </p:pic>
      <p:sp>
        <p:nvSpPr>
          <p:cNvPr id="123" name="Google Shape;123;p16"/>
          <p:cNvSpPr/>
          <p:nvPr/>
        </p:nvSpPr>
        <p:spPr>
          <a:xfrm>
            <a:off x="2581500" y="1992250"/>
            <a:ext cx="350700" cy="799800"/>
          </a:xfrm>
          <a:prstGeom prst="down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4" name="Google Shape;124;p16"/>
          <p:cNvSpPr/>
          <p:nvPr/>
        </p:nvSpPr>
        <p:spPr>
          <a:xfrm>
            <a:off x="2581500" y="3126725"/>
            <a:ext cx="350700" cy="799800"/>
          </a:xfrm>
          <a:prstGeom prst="downArrow">
            <a:avLst>
              <a:gd fmla="val 50000" name="adj1"/>
              <a:gd fmla="val 50000" name="adj2"/>
            </a:avLst>
          </a:prstGeom>
          <a:solidFill>
            <a:srgbClr val="E0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5" name="Google Shape;125;p16"/>
          <p:cNvSpPr/>
          <p:nvPr/>
        </p:nvSpPr>
        <p:spPr>
          <a:xfrm>
            <a:off x="2581500" y="4261200"/>
            <a:ext cx="350700" cy="799800"/>
          </a:xfrm>
          <a:prstGeom prst="downArrow">
            <a:avLst>
              <a:gd fmla="val 50000" name="adj1"/>
              <a:gd fmla="val 50000" name="adj2"/>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26" name="Google Shape;126;p16"/>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52"/>
          <p:cNvSpPr txBox="1"/>
          <p:nvPr>
            <p:ph idx="1" type="body"/>
          </p:nvPr>
        </p:nvSpPr>
        <p:spPr>
          <a:xfrm>
            <a:off x="4319675" y="3378700"/>
            <a:ext cx="3007500" cy="6309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b="1" lang="en-US" sz="3100"/>
              <a:t>Failure to Thrive </a:t>
            </a:r>
            <a:endParaRPr b="1" sz="3100"/>
          </a:p>
        </p:txBody>
      </p:sp>
      <p:sp>
        <p:nvSpPr>
          <p:cNvPr id="485" name="Google Shape;485;p5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486" name="Google Shape;486;p52"/>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487" name="Google Shape;487;p52"/>
          <p:cNvSpPr txBox="1"/>
          <p:nvPr/>
        </p:nvSpPr>
        <p:spPr>
          <a:xfrm>
            <a:off x="814175" y="487975"/>
            <a:ext cx="5829300" cy="630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500">
                <a:solidFill>
                  <a:srgbClr val="FFFFFF"/>
                </a:solidFill>
                <a:latin typeface="Calibri"/>
                <a:ea typeface="Calibri"/>
                <a:cs typeface="Calibri"/>
                <a:sym typeface="Calibri"/>
              </a:rPr>
              <a:t>The Child failing to thrive </a:t>
            </a:r>
            <a:endParaRPr b="0" i="0" sz="3500" u="none" cap="none" strike="noStrike">
              <a:solidFill>
                <a:srgbClr val="FFFFFF"/>
              </a:solidFill>
              <a:latin typeface="Calibri"/>
              <a:ea typeface="Calibri"/>
              <a:cs typeface="Calibri"/>
              <a:sym typeface="Calibri"/>
            </a:endParaRPr>
          </a:p>
        </p:txBody>
      </p:sp>
      <p:sp>
        <p:nvSpPr>
          <p:cNvPr id="488" name="Google Shape;488;p52"/>
          <p:cNvSpPr txBox="1"/>
          <p:nvPr/>
        </p:nvSpPr>
        <p:spPr>
          <a:xfrm>
            <a:off x="403700" y="1655225"/>
            <a:ext cx="3007500" cy="9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A very non-specific presentation! </a:t>
            </a:r>
            <a:endParaRPr sz="2800">
              <a:solidFill>
                <a:schemeClr val="dk1"/>
              </a:solidFill>
              <a:latin typeface="Calibri"/>
              <a:ea typeface="Calibri"/>
              <a:cs typeface="Calibri"/>
              <a:sym typeface="Calibri"/>
            </a:endParaRPr>
          </a:p>
        </p:txBody>
      </p:sp>
      <p:sp>
        <p:nvSpPr>
          <p:cNvPr id="489" name="Google Shape;489;p52"/>
          <p:cNvSpPr txBox="1"/>
          <p:nvPr/>
        </p:nvSpPr>
        <p:spPr>
          <a:xfrm>
            <a:off x="7614900" y="1655225"/>
            <a:ext cx="4259100" cy="9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Associated symptoms?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Tachypnoea</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Dyspnoea</a:t>
            </a:r>
            <a:endParaRPr sz="2800">
              <a:solidFill>
                <a:schemeClr val="dk1"/>
              </a:solidFill>
              <a:latin typeface="Calibri"/>
              <a:ea typeface="Calibri"/>
              <a:cs typeface="Calibri"/>
              <a:sym typeface="Calibri"/>
            </a:endParaRPr>
          </a:p>
        </p:txBody>
      </p:sp>
      <p:sp>
        <p:nvSpPr>
          <p:cNvPr id="490" name="Google Shape;490;p52"/>
          <p:cNvSpPr txBox="1"/>
          <p:nvPr/>
        </p:nvSpPr>
        <p:spPr>
          <a:xfrm>
            <a:off x="4382650" y="1774475"/>
            <a:ext cx="2260800" cy="9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Cyanosis or acyanotic? </a:t>
            </a:r>
            <a:endParaRPr sz="2800">
              <a:solidFill>
                <a:schemeClr val="dk1"/>
              </a:solidFill>
              <a:latin typeface="Calibri"/>
              <a:ea typeface="Calibri"/>
              <a:cs typeface="Calibri"/>
              <a:sym typeface="Calibri"/>
            </a:endParaRPr>
          </a:p>
        </p:txBody>
      </p:sp>
      <p:sp>
        <p:nvSpPr>
          <p:cNvPr id="491" name="Google Shape;491;p52"/>
          <p:cNvSpPr txBox="1"/>
          <p:nvPr/>
        </p:nvSpPr>
        <p:spPr>
          <a:xfrm>
            <a:off x="8069100" y="4009600"/>
            <a:ext cx="3350700" cy="11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Maternal risk factors?</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Diabetes?</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Rubella?</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Smoking?</a:t>
            </a:r>
            <a:endParaRPr sz="2800">
              <a:solidFill>
                <a:schemeClr val="dk1"/>
              </a:solidFill>
              <a:latin typeface="Calibri"/>
              <a:ea typeface="Calibri"/>
              <a:cs typeface="Calibri"/>
              <a:sym typeface="Calibri"/>
            </a:endParaRPr>
          </a:p>
        </p:txBody>
      </p:sp>
      <p:sp>
        <p:nvSpPr>
          <p:cNvPr id="492" name="Google Shape;492;p52"/>
          <p:cNvSpPr txBox="1"/>
          <p:nvPr/>
        </p:nvSpPr>
        <p:spPr>
          <a:xfrm>
            <a:off x="3898150" y="4665225"/>
            <a:ext cx="2745300" cy="11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Any signs of infection? </a:t>
            </a:r>
            <a:endParaRPr sz="2800">
              <a:solidFill>
                <a:schemeClr val="dk1"/>
              </a:solidFill>
              <a:latin typeface="Calibri"/>
              <a:ea typeface="Calibri"/>
              <a:cs typeface="Calibri"/>
              <a:sym typeface="Calibri"/>
            </a:endParaRPr>
          </a:p>
        </p:txBody>
      </p:sp>
      <p:sp>
        <p:nvSpPr>
          <p:cNvPr id="493" name="Google Shape;493;p52"/>
          <p:cNvSpPr txBox="1"/>
          <p:nvPr/>
        </p:nvSpPr>
        <p:spPr>
          <a:xfrm>
            <a:off x="645800" y="3430775"/>
            <a:ext cx="2523300" cy="11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Often picked up by drop in centiles when weighed</a:t>
            </a:r>
            <a:endParaRPr sz="2800">
              <a:solidFill>
                <a:schemeClr val="dk1"/>
              </a:solidFill>
              <a:latin typeface="Calibri"/>
              <a:ea typeface="Calibri"/>
              <a:cs typeface="Calibri"/>
              <a:sym typeface="Calibri"/>
            </a:endParaRPr>
          </a:p>
        </p:txBody>
      </p:sp>
      <p:pic>
        <p:nvPicPr>
          <p:cNvPr id="494" name="Google Shape;494;p52"/>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53"/>
          <p:cNvSpPr txBox="1"/>
          <p:nvPr>
            <p:ph idx="1" type="body"/>
          </p:nvPr>
        </p:nvSpPr>
        <p:spPr>
          <a:xfrm>
            <a:off x="625750" y="1600200"/>
            <a:ext cx="11248200" cy="452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a:t>You take a history from Mum who states he has not been feeding weight, a lot of irritable and having these short spells where he turns blue for a few seconds and becomes short of breath before returning to normal. </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What are these called?</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You examine him and find a Ejection systolic murmur in the pulmonary region. </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What is your top differential? </a:t>
            </a:r>
            <a:endParaRPr/>
          </a:p>
        </p:txBody>
      </p:sp>
      <p:sp>
        <p:nvSpPr>
          <p:cNvPr id="500" name="Google Shape;500;p53"/>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501" name="Google Shape;501;p53"/>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02" name="Google Shape;502;p53"/>
          <p:cNvSpPr txBox="1"/>
          <p:nvPr/>
        </p:nvSpPr>
        <p:spPr>
          <a:xfrm>
            <a:off x="814175" y="487975"/>
            <a:ext cx="6253500" cy="630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500">
                <a:solidFill>
                  <a:srgbClr val="FFFFFF"/>
                </a:solidFill>
                <a:latin typeface="Calibri"/>
                <a:ea typeface="Calibri"/>
                <a:cs typeface="Calibri"/>
                <a:sym typeface="Calibri"/>
              </a:rPr>
              <a:t>The Child failing to thrive </a:t>
            </a:r>
            <a:endParaRPr b="0" i="0" sz="3500" u="none" cap="none" strike="noStrike">
              <a:solidFill>
                <a:srgbClr val="FFFFFF"/>
              </a:solidFill>
              <a:latin typeface="Calibri"/>
              <a:ea typeface="Calibri"/>
              <a:cs typeface="Calibri"/>
              <a:sym typeface="Calibri"/>
            </a:endParaRPr>
          </a:p>
        </p:txBody>
      </p:sp>
      <p:pic>
        <p:nvPicPr>
          <p:cNvPr id="503" name="Google Shape;503;p53"/>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504" name="Google Shape;504;p53"/>
          <p:cNvPicPr preferRelativeResize="0"/>
          <p:nvPr/>
        </p:nvPicPr>
        <p:blipFill>
          <a:blip r:embed="rId4">
            <a:alphaModFix/>
          </a:blip>
          <a:stretch>
            <a:fillRect/>
          </a:stretch>
        </p:blipFill>
        <p:spPr>
          <a:xfrm>
            <a:off x="8909625" y="4474900"/>
            <a:ext cx="2650950" cy="19882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4"/>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510" name="Google Shape;510;p54"/>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11" name="Google Shape;511;p54"/>
          <p:cNvSpPr txBox="1"/>
          <p:nvPr/>
        </p:nvSpPr>
        <p:spPr>
          <a:xfrm>
            <a:off x="91510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Tetralogy of Fallot</a:t>
            </a:r>
            <a:endParaRPr b="0" i="0" sz="1800" u="none" cap="none" strike="noStrike">
              <a:solidFill>
                <a:schemeClr val="dk1"/>
              </a:solidFill>
              <a:latin typeface="Calibri"/>
              <a:ea typeface="Calibri"/>
              <a:cs typeface="Calibri"/>
              <a:sym typeface="Calibri"/>
            </a:endParaRPr>
          </a:p>
        </p:txBody>
      </p:sp>
      <p:graphicFrame>
        <p:nvGraphicFramePr>
          <p:cNvPr id="512" name="Google Shape;512;p54"/>
          <p:cNvGraphicFramePr/>
          <p:nvPr/>
        </p:nvGraphicFramePr>
        <p:xfrm>
          <a:off x="304800" y="1543313"/>
          <a:ext cx="3000000" cy="3000000"/>
        </p:xfrm>
        <a:graphic>
          <a:graphicData uri="http://schemas.openxmlformats.org/drawingml/2006/table">
            <a:tbl>
              <a:tblPr>
                <a:noFill/>
                <a:tableStyleId>{068F5864-06E5-4C57-9B05-3447B3D72B92}</a:tableStyleId>
              </a:tblPr>
              <a:tblGrid>
                <a:gridCol w="1519650"/>
                <a:gridCol w="6340800"/>
              </a:tblGrid>
              <a:tr h="1020750">
                <a:tc>
                  <a:txBody>
                    <a:bodyPr/>
                    <a:lstStyle/>
                    <a:p>
                      <a:pPr indent="0" lvl="0" marL="0" rtl="0" algn="l">
                        <a:spcBef>
                          <a:spcPts val="0"/>
                        </a:spcBef>
                        <a:spcAft>
                          <a:spcPts val="0"/>
                        </a:spcAft>
                        <a:buNone/>
                      </a:pPr>
                      <a:r>
                        <a:rPr lang="en-US" sz="1300">
                          <a:solidFill>
                            <a:schemeClr val="dk1"/>
                          </a:solidFill>
                        </a:rPr>
                        <a:t>Features</a:t>
                      </a:r>
                      <a:endParaRPr sz="1300">
                        <a:solidFill>
                          <a:schemeClr val="dk1"/>
                        </a:solidFill>
                      </a:endParaRPr>
                    </a:p>
                  </a:txBody>
                  <a:tcPr marT="91425" marB="91425" marR="91425" marL="91425"/>
                </a:tc>
                <a:tc>
                  <a:txBody>
                    <a:bodyPr/>
                    <a:lstStyle/>
                    <a:p>
                      <a:pPr indent="-311150" lvl="0" marL="457200" rtl="0" algn="l">
                        <a:spcBef>
                          <a:spcPts val="0"/>
                        </a:spcBef>
                        <a:spcAft>
                          <a:spcPts val="0"/>
                        </a:spcAft>
                        <a:buClr>
                          <a:schemeClr val="dk1"/>
                        </a:buClr>
                        <a:buSzPts val="1300"/>
                        <a:buChar char="-"/>
                      </a:pPr>
                      <a:r>
                        <a:rPr lang="en-US" sz="1300">
                          <a:solidFill>
                            <a:schemeClr val="dk1"/>
                          </a:solidFill>
                        </a:rPr>
                        <a:t>Pulmonary valve stenosis </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Right ventricular hypertrophy</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Overriding aorta</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Ventricular Septal Defect</a:t>
                      </a:r>
                      <a:endParaRPr sz="1300">
                        <a:solidFill>
                          <a:schemeClr val="dk1"/>
                        </a:solidFill>
                      </a:endParaRPr>
                    </a:p>
                  </a:txBody>
                  <a:tcPr marT="91425" marB="91425" marR="91425" marL="91425"/>
                </a:tc>
              </a:tr>
              <a:tr h="2049225">
                <a:tc>
                  <a:txBody>
                    <a:bodyPr/>
                    <a:lstStyle/>
                    <a:p>
                      <a:pPr indent="0" lvl="0" marL="0" rtl="0" algn="l">
                        <a:spcBef>
                          <a:spcPts val="0"/>
                        </a:spcBef>
                        <a:spcAft>
                          <a:spcPts val="0"/>
                        </a:spcAft>
                        <a:buNone/>
                      </a:pPr>
                      <a:r>
                        <a:rPr lang="en-US" sz="1300">
                          <a:solidFill>
                            <a:schemeClr val="dk1"/>
                          </a:solidFill>
                        </a:rPr>
                        <a:t>Pathophysiology </a:t>
                      </a:r>
                      <a:endParaRPr sz="1300">
                        <a:solidFill>
                          <a:schemeClr val="dk1"/>
                        </a:solidFill>
                      </a:endParaRPr>
                    </a:p>
                  </a:txBody>
                  <a:tcPr marT="91425" marB="91425" marR="91425" marL="91425"/>
                </a:tc>
                <a:tc>
                  <a:txBody>
                    <a:bodyPr/>
                    <a:lstStyle/>
                    <a:p>
                      <a:pPr indent="-311150" lvl="0" marL="457200" rtl="0" algn="l">
                        <a:spcBef>
                          <a:spcPts val="0"/>
                        </a:spcBef>
                        <a:spcAft>
                          <a:spcPts val="0"/>
                        </a:spcAft>
                        <a:buClr>
                          <a:schemeClr val="dk1"/>
                        </a:buClr>
                        <a:buSzPts val="1300"/>
                        <a:buChar char="-"/>
                      </a:pPr>
                      <a:r>
                        <a:rPr lang="en-US" sz="1300">
                          <a:solidFill>
                            <a:schemeClr val="dk1"/>
                          </a:solidFill>
                        </a:rPr>
                        <a:t>VSD means blood will flow between the ventricles</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Overriding aorta essentially means the aortic valve is placed more to the right than normal which means </a:t>
                      </a:r>
                      <a:r>
                        <a:rPr lang="en-US" sz="1300">
                          <a:solidFill>
                            <a:schemeClr val="dk1"/>
                          </a:solidFill>
                        </a:rPr>
                        <a:t>when</a:t>
                      </a:r>
                      <a:r>
                        <a:rPr lang="en-US" sz="1300">
                          <a:solidFill>
                            <a:schemeClr val="dk1"/>
                          </a:solidFill>
                        </a:rPr>
                        <a:t> the right ventricle contracts, some of the blood enters the aorta rather than all going into the pulmonary artery </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Pulmonary stenosis means there is greater resistance against the flow of blood which pushes it through the VSD and into the aorta i.e. shunts from right to left causing cyanosis</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Increased strain of the right heart causes right ventricular hypertrophy </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These 4 features cause a </a:t>
                      </a:r>
                      <a:r>
                        <a:rPr b="1" lang="en-US" sz="1300">
                          <a:solidFill>
                            <a:schemeClr val="dk1"/>
                          </a:solidFill>
                        </a:rPr>
                        <a:t>right to left shunt</a:t>
                      </a:r>
                      <a:r>
                        <a:rPr lang="en-US" sz="1300">
                          <a:solidFill>
                            <a:schemeClr val="dk1"/>
                          </a:solidFill>
                        </a:rPr>
                        <a:t> meaning blood bypasses the lungs and does not become oxygenated this causes cyanosis</a:t>
                      </a:r>
                      <a:endParaRPr sz="1300">
                        <a:solidFill>
                          <a:schemeClr val="dk1"/>
                        </a:solidFill>
                      </a:endParaRPr>
                    </a:p>
                  </a:txBody>
                  <a:tcPr marT="91425" marB="91425" marR="91425" marL="91425"/>
                </a:tc>
              </a:tr>
              <a:tr h="1016650">
                <a:tc>
                  <a:txBody>
                    <a:bodyPr/>
                    <a:lstStyle/>
                    <a:p>
                      <a:pPr indent="0" lvl="0" marL="0" rtl="0" algn="l">
                        <a:spcBef>
                          <a:spcPts val="0"/>
                        </a:spcBef>
                        <a:spcAft>
                          <a:spcPts val="0"/>
                        </a:spcAft>
                        <a:buNone/>
                      </a:pPr>
                      <a:r>
                        <a:rPr lang="en-US" sz="1300">
                          <a:solidFill>
                            <a:schemeClr val="dk1"/>
                          </a:solidFill>
                        </a:rPr>
                        <a:t>Risk Factors</a:t>
                      </a:r>
                      <a:endParaRPr sz="1300">
                        <a:solidFill>
                          <a:schemeClr val="dk1"/>
                        </a:solidFill>
                      </a:endParaRPr>
                    </a:p>
                  </a:txBody>
                  <a:tcPr marT="91425" marB="91425" marR="91425" marL="91425"/>
                </a:tc>
                <a:tc>
                  <a:txBody>
                    <a:bodyPr/>
                    <a:lstStyle/>
                    <a:p>
                      <a:pPr indent="-311150" lvl="0" marL="457200" rtl="0" algn="l">
                        <a:spcBef>
                          <a:spcPts val="0"/>
                        </a:spcBef>
                        <a:spcAft>
                          <a:spcPts val="0"/>
                        </a:spcAft>
                        <a:buClr>
                          <a:schemeClr val="dk1"/>
                        </a:buClr>
                        <a:buSzPts val="1300"/>
                        <a:buChar char="-"/>
                      </a:pPr>
                      <a:r>
                        <a:rPr lang="en-US" sz="1300">
                          <a:solidFill>
                            <a:schemeClr val="dk1"/>
                          </a:solidFill>
                        </a:rPr>
                        <a:t>Rubella infection</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Increased maternal age</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Alcohol consumption in pregnancy</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Diabetic mother </a:t>
                      </a:r>
                      <a:endParaRPr sz="1300">
                        <a:solidFill>
                          <a:schemeClr val="dk1"/>
                        </a:solidFill>
                      </a:endParaRPr>
                    </a:p>
                  </a:txBody>
                  <a:tcPr marT="91425" marB="91425" marR="91425" marL="91425"/>
                </a:tc>
              </a:tr>
            </a:tbl>
          </a:graphicData>
        </a:graphic>
      </p:graphicFrame>
      <p:pic>
        <p:nvPicPr>
          <p:cNvPr id="513" name="Google Shape;513;p54"/>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514" name="Google Shape;514;p54"/>
          <p:cNvPicPr preferRelativeResize="0"/>
          <p:nvPr/>
        </p:nvPicPr>
        <p:blipFill rotWithShape="1">
          <a:blip r:embed="rId4">
            <a:alphaModFix/>
          </a:blip>
          <a:srcRect b="6043" l="42645" r="2876" t="2665"/>
          <a:stretch/>
        </p:blipFill>
        <p:spPr>
          <a:xfrm>
            <a:off x="8312450" y="1786375"/>
            <a:ext cx="3251187" cy="3913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5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520" name="Google Shape;520;p55"/>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21" name="Google Shape;521;p55"/>
          <p:cNvSpPr txBox="1"/>
          <p:nvPr/>
        </p:nvSpPr>
        <p:spPr>
          <a:xfrm>
            <a:off x="91510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Tetralogy of Fallot</a:t>
            </a:r>
            <a:endParaRPr b="0" i="0" sz="1800" u="none" cap="none" strike="noStrike">
              <a:solidFill>
                <a:schemeClr val="dk1"/>
              </a:solidFill>
              <a:latin typeface="Calibri"/>
              <a:ea typeface="Calibri"/>
              <a:cs typeface="Calibri"/>
              <a:sym typeface="Calibri"/>
            </a:endParaRPr>
          </a:p>
        </p:txBody>
      </p:sp>
      <p:graphicFrame>
        <p:nvGraphicFramePr>
          <p:cNvPr id="522" name="Google Shape;522;p55"/>
          <p:cNvGraphicFramePr/>
          <p:nvPr/>
        </p:nvGraphicFramePr>
        <p:xfrm>
          <a:off x="885350" y="1619550"/>
          <a:ext cx="3000000" cy="3000000"/>
        </p:xfrm>
        <a:graphic>
          <a:graphicData uri="http://schemas.openxmlformats.org/drawingml/2006/table">
            <a:tbl>
              <a:tblPr>
                <a:noFill/>
                <a:tableStyleId>{068F5864-06E5-4C57-9B05-3447B3D72B92}</a:tableStyleId>
              </a:tblPr>
              <a:tblGrid>
                <a:gridCol w="1262650"/>
                <a:gridCol w="5268550"/>
              </a:tblGrid>
              <a:tr h="1500050">
                <a:tc>
                  <a:txBody>
                    <a:bodyPr/>
                    <a:lstStyle/>
                    <a:p>
                      <a:pPr indent="0" lvl="0" marL="0" rtl="0" algn="l">
                        <a:spcBef>
                          <a:spcPts val="0"/>
                        </a:spcBef>
                        <a:spcAft>
                          <a:spcPts val="0"/>
                        </a:spcAft>
                        <a:buNone/>
                      </a:pPr>
                      <a:r>
                        <a:rPr lang="en-US" sz="1300">
                          <a:solidFill>
                            <a:schemeClr val="dk1"/>
                          </a:solidFill>
                        </a:rPr>
                        <a:t>Clinical Presentation</a:t>
                      </a:r>
                      <a:endParaRPr sz="1300">
                        <a:solidFill>
                          <a:schemeClr val="dk1"/>
                        </a:solidFill>
                      </a:endParaRPr>
                    </a:p>
                  </a:txBody>
                  <a:tcPr marT="91425" marB="91425" marR="91425" marL="91425"/>
                </a:tc>
                <a:tc>
                  <a:txBody>
                    <a:bodyPr/>
                    <a:lstStyle/>
                    <a:p>
                      <a:pPr indent="-311150" lvl="0" marL="457200" rtl="0" algn="l">
                        <a:spcBef>
                          <a:spcPts val="0"/>
                        </a:spcBef>
                        <a:spcAft>
                          <a:spcPts val="0"/>
                        </a:spcAft>
                        <a:buClr>
                          <a:schemeClr val="dk1"/>
                        </a:buClr>
                        <a:buSzPts val="1300"/>
                        <a:buChar char="-"/>
                      </a:pPr>
                      <a:r>
                        <a:rPr lang="en-US" sz="1300">
                          <a:solidFill>
                            <a:schemeClr val="dk1"/>
                          </a:solidFill>
                        </a:rPr>
                        <a:t>Can be picked up on antenatal scans/NIPE exam</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Severe cases can present with </a:t>
                      </a:r>
                      <a:r>
                        <a:rPr b="1" lang="en-US" sz="1300">
                          <a:solidFill>
                            <a:schemeClr val="dk1"/>
                          </a:solidFill>
                        </a:rPr>
                        <a:t>heart failure before the age of 1</a:t>
                      </a:r>
                      <a:endParaRPr b="1"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Milder cases will present with cyanosis, poor feeding, poor weight gain</a:t>
                      </a:r>
                      <a:endParaRPr sz="1300">
                        <a:solidFill>
                          <a:schemeClr val="dk1"/>
                        </a:solidFill>
                      </a:endParaRPr>
                    </a:p>
                    <a:p>
                      <a:pPr indent="-311150" lvl="0" marL="457200" rtl="0" algn="l">
                        <a:spcBef>
                          <a:spcPts val="0"/>
                        </a:spcBef>
                        <a:spcAft>
                          <a:spcPts val="0"/>
                        </a:spcAft>
                        <a:buClr>
                          <a:schemeClr val="dk1"/>
                        </a:buClr>
                        <a:buSzPts val="1300"/>
                        <a:buChar char="-"/>
                      </a:pPr>
                      <a:r>
                        <a:rPr b="1" lang="en-US" sz="1300">
                          <a:solidFill>
                            <a:schemeClr val="dk1"/>
                          </a:solidFill>
                        </a:rPr>
                        <a:t>Tet Spells</a:t>
                      </a:r>
                      <a:endParaRPr b="1" sz="1300">
                        <a:solidFill>
                          <a:schemeClr val="dk1"/>
                        </a:solidFill>
                      </a:endParaRPr>
                    </a:p>
                  </a:txBody>
                  <a:tcPr marT="91425" marB="91425" marR="91425" marL="91425"/>
                </a:tc>
              </a:tr>
              <a:tr h="1042525">
                <a:tc>
                  <a:txBody>
                    <a:bodyPr/>
                    <a:lstStyle/>
                    <a:p>
                      <a:pPr indent="0" lvl="0" marL="0" rtl="0" algn="l">
                        <a:spcBef>
                          <a:spcPts val="0"/>
                        </a:spcBef>
                        <a:spcAft>
                          <a:spcPts val="0"/>
                        </a:spcAft>
                        <a:buNone/>
                      </a:pPr>
                      <a:r>
                        <a:rPr lang="en-US" sz="1300">
                          <a:solidFill>
                            <a:schemeClr val="dk1"/>
                          </a:solidFill>
                        </a:rPr>
                        <a:t>Investigations</a:t>
                      </a:r>
                      <a:endParaRPr sz="1300">
                        <a:solidFill>
                          <a:schemeClr val="dk1"/>
                        </a:solidFill>
                      </a:endParaRPr>
                    </a:p>
                  </a:txBody>
                  <a:tcPr marT="91425" marB="91425" marR="91425" marL="91425"/>
                </a:tc>
                <a:tc>
                  <a:txBody>
                    <a:bodyPr/>
                    <a:lstStyle/>
                    <a:p>
                      <a:pPr indent="-311150" lvl="0" marL="457200" rtl="0" algn="l">
                        <a:spcBef>
                          <a:spcPts val="0"/>
                        </a:spcBef>
                        <a:spcAft>
                          <a:spcPts val="0"/>
                        </a:spcAft>
                        <a:buClr>
                          <a:schemeClr val="dk1"/>
                        </a:buClr>
                        <a:buSzPts val="1300"/>
                        <a:buChar char="-"/>
                      </a:pPr>
                      <a:r>
                        <a:rPr lang="en-US" sz="1300">
                          <a:solidFill>
                            <a:schemeClr val="dk1"/>
                          </a:solidFill>
                        </a:rPr>
                        <a:t>Echo</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CXR: </a:t>
                      </a:r>
                      <a:r>
                        <a:rPr b="1" lang="en-US" sz="1300">
                          <a:solidFill>
                            <a:schemeClr val="dk1"/>
                          </a:solidFill>
                        </a:rPr>
                        <a:t>Boot-shaped heart </a:t>
                      </a:r>
                      <a:endParaRPr b="1" sz="1300">
                        <a:solidFill>
                          <a:schemeClr val="dk1"/>
                        </a:solidFill>
                      </a:endParaRPr>
                    </a:p>
                  </a:txBody>
                  <a:tcPr marT="91425" marB="91425" marR="91425" marL="91425"/>
                </a:tc>
              </a:tr>
              <a:tr h="1494025">
                <a:tc>
                  <a:txBody>
                    <a:bodyPr/>
                    <a:lstStyle/>
                    <a:p>
                      <a:pPr indent="0" lvl="0" marL="0" rtl="0" algn="l">
                        <a:spcBef>
                          <a:spcPts val="0"/>
                        </a:spcBef>
                        <a:spcAft>
                          <a:spcPts val="0"/>
                        </a:spcAft>
                        <a:buNone/>
                      </a:pPr>
                      <a:r>
                        <a:rPr lang="en-US" sz="1300">
                          <a:solidFill>
                            <a:schemeClr val="dk1"/>
                          </a:solidFill>
                        </a:rPr>
                        <a:t>Management</a:t>
                      </a:r>
                      <a:endParaRPr sz="1300">
                        <a:solidFill>
                          <a:schemeClr val="dk1"/>
                        </a:solidFill>
                      </a:endParaRPr>
                    </a:p>
                  </a:txBody>
                  <a:tcPr marT="91425" marB="91425" marR="91425" marL="91425"/>
                </a:tc>
                <a:tc>
                  <a:txBody>
                    <a:bodyPr/>
                    <a:lstStyle/>
                    <a:p>
                      <a:pPr indent="-311150" lvl="0" marL="457200" rtl="0" algn="l">
                        <a:spcBef>
                          <a:spcPts val="0"/>
                        </a:spcBef>
                        <a:spcAft>
                          <a:spcPts val="0"/>
                        </a:spcAft>
                        <a:buClr>
                          <a:schemeClr val="dk1"/>
                        </a:buClr>
                        <a:buSzPts val="1300"/>
                        <a:buChar char="-"/>
                      </a:pPr>
                      <a:r>
                        <a:rPr lang="en-US" sz="1300">
                          <a:solidFill>
                            <a:schemeClr val="dk1"/>
                          </a:solidFill>
                        </a:rPr>
                        <a:t>For neonates, a </a:t>
                      </a:r>
                      <a:r>
                        <a:rPr lang="en-US" sz="1300">
                          <a:solidFill>
                            <a:schemeClr val="dk1"/>
                          </a:solidFill>
                        </a:rPr>
                        <a:t>prostaglandin</a:t>
                      </a:r>
                      <a:r>
                        <a:rPr lang="en-US" sz="1300">
                          <a:solidFill>
                            <a:schemeClr val="dk1"/>
                          </a:solidFill>
                        </a:rPr>
                        <a:t> infusion can be used to maintain the ductus arteriosus and allow blood to flow from the aorta into the pulmonary arteries</a:t>
                      </a:r>
                      <a:endParaRPr sz="1300">
                        <a:solidFill>
                          <a:schemeClr val="dk1"/>
                        </a:solidFill>
                      </a:endParaRPr>
                    </a:p>
                    <a:p>
                      <a:pPr indent="-311150" lvl="0" marL="457200" rtl="0" algn="l">
                        <a:spcBef>
                          <a:spcPts val="0"/>
                        </a:spcBef>
                        <a:spcAft>
                          <a:spcPts val="0"/>
                        </a:spcAft>
                        <a:buClr>
                          <a:schemeClr val="dk1"/>
                        </a:buClr>
                        <a:buSzPts val="1300"/>
                        <a:buChar char="-"/>
                      </a:pPr>
                      <a:r>
                        <a:rPr lang="en-US" sz="1300">
                          <a:solidFill>
                            <a:schemeClr val="dk1"/>
                          </a:solidFill>
                        </a:rPr>
                        <a:t>Definitive management is through </a:t>
                      </a:r>
                      <a:r>
                        <a:rPr b="1" lang="en-US" sz="1300">
                          <a:solidFill>
                            <a:schemeClr val="dk1"/>
                          </a:solidFill>
                        </a:rPr>
                        <a:t>open heart surgery</a:t>
                      </a:r>
                      <a:r>
                        <a:rPr lang="en-US" sz="1300">
                          <a:solidFill>
                            <a:schemeClr val="dk1"/>
                          </a:solidFill>
                        </a:rPr>
                        <a:t> which is only done if severe as it has a high mortality rate </a:t>
                      </a:r>
                      <a:endParaRPr sz="1300">
                        <a:solidFill>
                          <a:schemeClr val="dk1"/>
                        </a:solidFill>
                      </a:endParaRPr>
                    </a:p>
                  </a:txBody>
                  <a:tcPr marT="91425" marB="91425" marR="91425" marL="91425"/>
                </a:tc>
              </a:tr>
            </a:tbl>
          </a:graphicData>
        </a:graphic>
      </p:graphicFrame>
      <p:pic>
        <p:nvPicPr>
          <p:cNvPr id="523" name="Google Shape;523;p55"/>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524" name="Google Shape;524;p55"/>
          <p:cNvPicPr preferRelativeResize="0"/>
          <p:nvPr/>
        </p:nvPicPr>
        <p:blipFill>
          <a:blip r:embed="rId4">
            <a:alphaModFix/>
          </a:blip>
          <a:stretch>
            <a:fillRect/>
          </a:stretch>
        </p:blipFill>
        <p:spPr>
          <a:xfrm>
            <a:off x="8042750" y="1920562"/>
            <a:ext cx="3630849" cy="33574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5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530" name="Google Shape;530;p56"/>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31" name="Google Shape;531;p56"/>
          <p:cNvSpPr txBox="1"/>
          <p:nvPr/>
        </p:nvSpPr>
        <p:spPr>
          <a:xfrm>
            <a:off x="808226" y="487975"/>
            <a:ext cx="81198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Transposition of the Great Arteries</a:t>
            </a:r>
            <a:endParaRPr b="0" i="0" sz="1800" u="none" cap="none" strike="noStrike">
              <a:solidFill>
                <a:schemeClr val="dk1"/>
              </a:solidFill>
              <a:latin typeface="Calibri"/>
              <a:ea typeface="Calibri"/>
              <a:cs typeface="Calibri"/>
              <a:sym typeface="Calibri"/>
            </a:endParaRPr>
          </a:p>
        </p:txBody>
      </p:sp>
      <p:graphicFrame>
        <p:nvGraphicFramePr>
          <p:cNvPr id="532" name="Google Shape;532;p56"/>
          <p:cNvGraphicFramePr/>
          <p:nvPr/>
        </p:nvGraphicFramePr>
        <p:xfrm>
          <a:off x="514825" y="1483463"/>
          <a:ext cx="3000000" cy="3000000"/>
        </p:xfrm>
        <a:graphic>
          <a:graphicData uri="http://schemas.openxmlformats.org/drawingml/2006/table">
            <a:tbl>
              <a:tblPr>
                <a:noFill/>
                <a:tableStyleId>{068F5864-06E5-4C57-9B05-3447B3D72B92}</a:tableStyleId>
              </a:tblPr>
              <a:tblGrid>
                <a:gridCol w="1400750"/>
                <a:gridCol w="6132650"/>
              </a:tblGrid>
              <a:tr h="491600">
                <a:tc>
                  <a:txBody>
                    <a:bodyPr/>
                    <a:lstStyle/>
                    <a:p>
                      <a:pPr indent="0" lvl="0" marL="0" rtl="0" algn="l">
                        <a:spcBef>
                          <a:spcPts val="0"/>
                        </a:spcBef>
                        <a:spcAft>
                          <a:spcPts val="0"/>
                        </a:spcAft>
                        <a:buNone/>
                      </a:pPr>
                      <a:r>
                        <a:rPr lang="en-US" sz="1200">
                          <a:solidFill>
                            <a:schemeClr val="dk1"/>
                          </a:solidFill>
                        </a:rPr>
                        <a:t>Definition/Pathophysiology</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The aorta and the pulmonary artery is essentially switched meaning right ventricle pumps blood into the aorta and left ventricle pumps blood into the pulmonary artery</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During pregnancy, this does not affect development however upon birth, this is</a:t>
                      </a:r>
                      <a:r>
                        <a:rPr b="1" lang="en-US" sz="1200">
                          <a:solidFill>
                            <a:schemeClr val="dk1"/>
                          </a:solidFill>
                        </a:rPr>
                        <a:t> life threatening</a:t>
                      </a:r>
                      <a:r>
                        <a:rPr lang="en-US" sz="1200">
                          <a:solidFill>
                            <a:schemeClr val="dk1"/>
                          </a:solidFill>
                        </a:rPr>
                        <a:t> as the baby will be </a:t>
                      </a:r>
                      <a:r>
                        <a:rPr lang="en-US" sz="1200">
                          <a:solidFill>
                            <a:schemeClr val="dk1"/>
                          </a:solidFill>
                        </a:rPr>
                        <a:t>cyanosed</a:t>
                      </a:r>
                      <a:endParaRPr sz="1200">
                        <a:solidFill>
                          <a:schemeClr val="dk1"/>
                        </a:solidFill>
                      </a:endParaRPr>
                    </a:p>
                    <a:p>
                      <a:pPr indent="-304800" lvl="0" marL="457200" rtl="0" algn="l">
                        <a:spcBef>
                          <a:spcPts val="0"/>
                        </a:spcBef>
                        <a:spcAft>
                          <a:spcPts val="0"/>
                        </a:spcAft>
                        <a:buClr>
                          <a:schemeClr val="dk1"/>
                        </a:buClr>
                        <a:buSzPts val="1200"/>
                        <a:buChar char="-"/>
                      </a:pPr>
                      <a:r>
                        <a:rPr b="1" lang="en-US" sz="1200">
                          <a:solidFill>
                            <a:schemeClr val="dk1"/>
                          </a:solidFill>
                        </a:rPr>
                        <a:t>Survival depends on the presence of a PDA, VSD or ASD to allow blood to mix</a:t>
                      </a:r>
                      <a:endParaRPr b="1" sz="1200">
                        <a:solidFill>
                          <a:schemeClr val="dk1"/>
                        </a:solidFill>
                      </a:endParaRPr>
                    </a:p>
                  </a:txBody>
                  <a:tcPr marT="91425" marB="91425" marR="91425" marL="91425"/>
                </a:tc>
              </a:tr>
              <a:tr h="737675">
                <a:tc>
                  <a:txBody>
                    <a:bodyPr/>
                    <a:lstStyle/>
                    <a:p>
                      <a:pPr indent="0" lvl="0" marL="0" rtl="0" algn="l">
                        <a:spcBef>
                          <a:spcPts val="0"/>
                        </a:spcBef>
                        <a:spcAft>
                          <a:spcPts val="0"/>
                        </a:spcAft>
                        <a:buNone/>
                      </a:pPr>
                      <a:r>
                        <a:rPr lang="en-US" sz="1200">
                          <a:solidFill>
                            <a:schemeClr val="dk1"/>
                          </a:solidFill>
                        </a:rPr>
                        <a:t>Epidemiology/Risk Factors</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More common in males</a:t>
                      </a:r>
                      <a:endParaRPr sz="1200">
                        <a:solidFill>
                          <a:schemeClr val="dk1"/>
                        </a:solidFill>
                      </a:endParaRPr>
                    </a:p>
                    <a:p>
                      <a:pPr indent="-304800" lvl="0" marL="457200" rtl="0" algn="l">
                        <a:spcBef>
                          <a:spcPts val="0"/>
                        </a:spcBef>
                        <a:spcAft>
                          <a:spcPts val="0"/>
                        </a:spcAft>
                        <a:buClr>
                          <a:schemeClr val="dk1"/>
                        </a:buClr>
                        <a:buSzPts val="1200"/>
                        <a:buChar char="-"/>
                      </a:pPr>
                      <a:r>
                        <a:rPr b="1" lang="en-US" sz="1200">
                          <a:solidFill>
                            <a:schemeClr val="dk1"/>
                          </a:solidFill>
                        </a:rPr>
                        <a:t>Maternal rubella</a:t>
                      </a:r>
                      <a:endParaRPr b="1" sz="1200">
                        <a:solidFill>
                          <a:schemeClr val="dk1"/>
                        </a:solidFill>
                      </a:endParaRPr>
                    </a:p>
                    <a:p>
                      <a:pPr indent="-304800" lvl="0" marL="457200" rtl="0" algn="l">
                        <a:spcBef>
                          <a:spcPts val="0"/>
                        </a:spcBef>
                        <a:spcAft>
                          <a:spcPts val="0"/>
                        </a:spcAft>
                        <a:buClr>
                          <a:schemeClr val="dk1"/>
                        </a:buClr>
                        <a:buSzPts val="1200"/>
                        <a:buChar char="-"/>
                      </a:pPr>
                      <a:r>
                        <a:rPr b="1" lang="en-US" sz="1200">
                          <a:solidFill>
                            <a:schemeClr val="dk1"/>
                          </a:solidFill>
                        </a:rPr>
                        <a:t>Increased maternal age</a:t>
                      </a:r>
                      <a:endParaRPr b="1" sz="1200">
                        <a:solidFill>
                          <a:schemeClr val="dk1"/>
                        </a:solidFill>
                      </a:endParaRPr>
                    </a:p>
                    <a:p>
                      <a:pPr indent="-304800" lvl="0" marL="457200" rtl="0" algn="l">
                        <a:spcBef>
                          <a:spcPts val="0"/>
                        </a:spcBef>
                        <a:spcAft>
                          <a:spcPts val="0"/>
                        </a:spcAft>
                        <a:buClr>
                          <a:schemeClr val="dk1"/>
                        </a:buClr>
                        <a:buSzPts val="1200"/>
                        <a:buChar char="-"/>
                      </a:pPr>
                      <a:r>
                        <a:rPr b="1" lang="en-US" sz="1200">
                          <a:solidFill>
                            <a:schemeClr val="dk1"/>
                          </a:solidFill>
                        </a:rPr>
                        <a:t>Maternal diabetes</a:t>
                      </a:r>
                      <a:endParaRPr b="1" sz="1200">
                        <a:solidFill>
                          <a:schemeClr val="dk1"/>
                        </a:solidFill>
                      </a:endParaRPr>
                    </a:p>
                  </a:txBody>
                  <a:tcPr marT="91425" marB="91425" marR="91425" marL="91425"/>
                </a:tc>
              </a:tr>
              <a:tr h="789250">
                <a:tc>
                  <a:txBody>
                    <a:bodyPr/>
                    <a:lstStyle/>
                    <a:p>
                      <a:pPr indent="0" lvl="0" marL="0" rtl="0" algn="l">
                        <a:spcBef>
                          <a:spcPts val="0"/>
                        </a:spcBef>
                        <a:spcAft>
                          <a:spcPts val="0"/>
                        </a:spcAft>
                        <a:buNone/>
                      </a:pPr>
                      <a:r>
                        <a:rPr lang="en-US" sz="1200">
                          <a:solidFill>
                            <a:schemeClr val="dk1"/>
                          </a:solidFill>
                        </a:rPr>
                        <a:t>Clinical Presentation</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Cyanosis, often in the first 24 hours of life</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May be asymptomatic initially if the PDA/VSD are compensating</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Otherwise can present with respiratory distress, poor feeding, poor weight gain</a:t>
                      </a:r>
                      <a:endParaRPr sz="1200">
                        <a:solidFill>
                          <a:schemeClr val="dk1"/>
                        </a:solidFill>
                      </a:endParaRPr>
                    </a:p>
                  </a:txBody>
                  <a:tcPr marT="91425" marB="91425" marR="91425" marL="91425"/>
                </a:tc>
              </a:tr>
              <a:tr h="655450">
                <a:tc>
                  <a:txBody>
                    <a:bodyPr/>
                    <a:lstStyle/>
                    <a:p>
                      <a:pPr indent="0" lvl="0" marL="0" rtl="0" algn="l">
                        <a:spcBef>
                          <a:spcPts val="0"/>
                        </a:spcBef>
                        <a:spcAft>
                          <a:spcPts val="0"/>
                        </a:spcAft>
                        <a:buNone/>
                      </a:pPr>
                      <a:r>
                        <a:rPr lang="en-US" sz="1200">
                          <a:solidFill>
                            <a:schemeClr val="dk1"/>
                          </a:solidFill>
                        </a:rPr>
                        <a:t>Investigations</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Echo</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CXR: ‘</a:t>
                      </a:r>
                      <a:r>
                        <a:rPr b="1" lang="en-US" sz="1200">
                          <a:solidFill>
                            <a:schemeClr val="dk1"/>
                          </a:solidFill>
                        </a:rPr>
                        <a:t>Egg on a string appearance</a:t>
                      </a:r>
                      <a:r>
                        <a:rPr lang="en-US" sz="1200">
                          <a:solidFill>
                            <a:schemeClr val="dk1"/>
                          </a:solidFill>
                        </a:rPr>
                        <a:t>’: narrowed </a:t>
                      </a:r>
                      <a:r>
                        <a:rPr lang="en-US" sz="1200">
                          <a:solidFill>
                            <a:schemeClr val="dk1"/>
                          </a:solidFill>
                        </a:rPr>
                        <a:t>mediastinum</a:t>
                      </a:r>
                      <a:r>
                        <a:rPr lang="en-US" sz="1200">
                          <a:solidFill>
                            <a:schemeClr val="dk1"/>
                          </a:solidFill>
                        </a:rPr>
                        <a:t> and cardiomegaly</a:t>
                      </a:r>
                      <a:endParaRPr sz="1200">
                        <a:solidFill>
                          <a:schemeClr val="dk1"/>
                        </a:solidFill>
                      </a:endParaRPr>
                    </a:p>
                  </a:txBody>
                  <a:tcPr marT="91425" marB="91425" marR="91425" marL="91425"/>
                </a:tc>
              </a:tr>
              <a:tr h="819325">
                <a:tc>
                  <a:txBody>
                    <a:bodyPr/>
                    <a:lstStyle/>
                    <a:p>
                      <a:pPr indent="0" lvl="0" marL="0" rtl="0" algn="l">
                        <a:spcBef>
                          <a:spcPts val="0"/>
                        </a:spcBef>
                        <a:spcAft>
                          <a:spcPts val="0"/>
                        </a:spcAft>
                        <a:buNone/>
                      </a:pPr>
                      <a:r>
                        <a:rPr lang="en-US" sz="1200">
                          <a:solidFill>
                            <a:schemeClr val="dk1"/>
                          </a:solidFill>
                        </a:rPr>
                        <a:t>Management</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Prostaglandin infusion to maintain PDA and mixing of blood</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Definitive management is </a:t>
                      </a:r>
                      <a:r>
                        <a:rPr b="1" lang="en-US" sz="1200">
                          <a:solidFill>
                            <a:schemeClr val="dk1"/>
                          </a:solidFill>
                        </a:rPr>
                        <a:t>surgical correction</a:t>
                      </a:r>
                      <a:r>
                        <a:rPr lang="en-US" sz="1200">
                          <a:solidFill>
                            <a:schemeClr val="dk1"/>
                          </a:solidFill>
                        </a:rPr>
                        <a:t> </a:t>
                      </a:r>
                      <a:endParaRPr sz="1200">
                        <a:solidFill>
                          <a:schemeClr val="dk1"/>
                        </a:solidFill>
                      </a:endParaRPr>
                    </a:p>
                  </a:txBody>
                  <a:tcPr marT="91425" marB="91425" marR="91425" marL="91425"/>
                </a:tc>
              </a:tr>
            </a:tbl>
          </a:graphicData>
        </a:graphic>
      </p:graphicFrame>
      <p:pic>
        <p:nvPicPr>
          <p:cNvPr id="533" name="Google Shape;533;p56"/>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534" name="Google Shape;534;p56"/>
          <p:cNvPicPr preferRelativeResize="0"/>
          <p:nvPr/>
        </p:nvPicPr>
        <p:blipFill>
          <a:blip r:embed="rId4">
            <a:alphaModFix/>
          </a:blip>
          <a:stretch>
            <a:fillRect/>
          </a:stretch>
        </p:blipFill>
        <p:spPr>
          <a:xfrm>
            <a:off x="8152450" y="2176763"/>
            <a:ext cx="3838974" cy="25044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5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540" name="Google Shape;540;p57"/>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41" name="Google Shape;541;p57"/>
          <p:cNvSpPr txBox="1"/>
          <p:nvPr/>
        </p:nvSpPr>
        <p:spPr>
          <a:xfrm>
            <a:off x="936526" y="449700"/>
            <a:ext cx="8020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Ventricular Septal Defect</a:t>
            </a:r>
            <a:endParaRPr b="0" i="0" sz="1800" u="none" cap="none" strike="noStrike">
              <a:solidFill>
                <a:schemeClr val="dk1"/>
              </a:solidFill>
              <a:latin typeface="Calibri"/>
              <a:ea typeface="Calibri"/>
              <a:cs typeface="Calibri"/>
              <a:sym typeface="Calibri"/>
            </a:endParaRPr>
          </a:p>
        </p:txBody>
      </p:sp>
      <p:graphicFrame>
        <p:nvGraphicFramePr>
          <p:cNvPr id="542" name="Google Shape;542;p57"/>
          <p:cNvGraphicFramePr/>
          <p:nvPr/>
        </p:nvGraphicFramePr>
        <p:xfrm>
          <a:off x="304800" y="1551438"/>
          <a:ext cx="3000000" cy="3000000"/>
        </p:xfrm>
        <a:graphic>
          <a:graphicData uri="http://schemas.openxmlformats.org/drawingml/2006/table">
            <a:tbl>
              <a:tblPr>
                <a:noFill/>
                <a:tableStyleId>{068F5864-06E5-4C57-9B05-3447B3D72B92}</a:tableStyleId>
              </a:tblPr>
              <a:tblGrid>
                <a:gridCol w="1515450"/>
                <a:gridCol w="6634675"/>
              </a:tblGrid>
              <a:tr h="1278725">
                <a:tc>
                  <a:txBody>
                    <a:bodyPr/>
                    <a:lstStyle/>
                    <a:p>
                      <a:pPr indent="0" lvl="0" marL="0" rtl="0" algn="l">
                        <a:spcBef>
                          <a:spcPts val="0"/>
                        </a:spcBef>
                        <a:spcAft>
                          <a:spcPts val="0"/>
                        </a:spcAft>
                        <a:buNone/>
                      </a:pPr>
                      <a:r>
                        <a:rPr lang="en-US" sz="1200">
                          <a:solidFill>
                            <a:schemeClr val="dk1"/>
                          </a:solidFill>
                        </a:rPr>
                        <a:t>Definition/Pathophysiology</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US" sz="1200">
                          <a:solidFill>
                            <a:schemeClr val="dk1"/>
                          </a:solidFill>
                        </a:rPr>
                        <a:t>A congenital hole in the septum between the ventricles</a:t>
                      </a:r>
                      <a:endParaRPr sz="1200">
                        <a:solidFill>
                          <a:schemeClr val="dk1"/>
                        </a:solidFill>
                      </a:endParaRPr>
                    </a:p>
                    <a:p>
                      <a:pPr indent="0" lvl="0" marL="0" rtl="0" algn="l">
                        <a:spcBef>
                          <a:spcPts val="0"/>
                        </a:spcBef>
                        <a:spcAft>
                          <a:spcPts val="0"/>
                        </a:spcAft>
                        <a:buNone/>
                      </a:pPr>
                      <a:r>
                        <a:rPr lang="en-US" sz="1200">
                          <a:solidFill>
                            <a:schemeClr val="dk1"/>
                          </a:solidFill>
                        </a:rPr>
                        <a:t>Blood typically flows from</a:t>
                      </a:r>
                      <a:r>
                        <a:rPr b="1" lang="en-US" sz="1200">
                          <a:solidFill>
                            <a:schemeClr val="dk1"/>
                          </a:solidFill>
                        </a:rPr>
                        <a:t> left-right</a:t>
                      </a:r>
                      <a:r>
                        <a:rPr lang="en-US" sz="1200">
                          <a:solidFill>
                            <a:schemeClr val="dk1"/>
                          </a:solidFill>
                        </a:rPr>
                        <a:t> through the hole as there is increased pressure in the left ventricles therefore they remain acyanotic</a:t>
                      </a:r>
                      <a:endParaRPr sz="1200">
                        <a:solidFill>
                          <a:schemeClr val="dk1"/>
                        </a:solidFill>
                      </a:endParaRPr>
                    </a:p>
                    <a:p>
                      <a:pPr indent="0" lvl="0" marL="0" rtl="0" algn="l">
                        <a:spcBef>
                          <a:spcPts val="0"/>
                        </a:spcBef>
                        <a:spcAft>
                          <a:spcPts val="0"/>
                        </a:spcAft>
                        <a:buNone/>
                      </a:pPr>
                      <a:r>
                        <a:rPr lang="en-US" sz="1200">
                          <a:solidFill>
                            <a:schemeClr val="dk1"/>
                          </a:solidFill>
                        </a:rPr>
                        <a:t>If severe, can cause pulmonary HTN as there is extra blood flow in the pulmonary vessels</a:t>
                      </a:r>
                      <a:endParaRPr sz="1200">
                        <a:solidFill>
                          <a:schemeClr val="dk1"/>
                        </a:solidFill>
                      </a:endParaRPr>
                    </a:p>
                    <a:p>
                      <a:pPr indent="0" lvl="0" marL="0" rtl="0" algn="l">
                        <a:spcBef>
                          <a:spcPts val="0"/>
                        </a:spcBef>
                        <a:spcAft>
                          <a:spcPts val="0"/>
                        </a:spcAft>
                        <a:buNone/>
                      </a:pPr>
                      <a:r>
                        <a:rPr lang="en-US" sz="1200">
                          <a:solidFill>
                            <a:schemeClr val="dk1"/>
                          </a:solidFill>
                        </a:rPr>
                        <a:t>If this continues, pressure in the right heart may become higher than the left causing a right to left shunt: cyanosis - this is </a:t>
                      </a:r>
                      <a:r>
                        <a:rPr b="1" lang="en-US" sz="1200">
                          <a:solidFill>
                            <a:schemeClr val="dk1"/>
                          </a:solidFill>
                        </a:rPr>
                        <a:t>Eisenmenger's</a:t>
                      </a:r>
                      <a:r>
                        <a:rPr b="1" lang="en-US" sz="1200">
                          <a:solidFill>
                            <a:schemeClr val="dk1"/>
                          </a:solidFill>
                        </a:rPr>
                        <a:t> syndrome</a:t>
                      </a:r>
                      <a:r>
                        <a:rPr lang="en-US" sz="1200">
                          <a:solidFill>
                            <a:schemeClr val="dk1"/>
                          </a:solidFill>
                        </a:rPr>
                        <a:t> </a:t>
                      </a:r>
                      <a:endParaRPr sz="1200">
                        <a:solidFill>
                          <a:schemeClr val="dk1"/>
                        </a:solidFill>
                      </a:endParaRPr>
                    </a:p>
                  </a:txBody>
                  <a:tcPr marT="91425" marB="91425" marR="91425" marL="91425"/>
                </a:tc>
              </a:tr>
              <a:tr h="548000">
                <a:tc>
                  <a:txBody>
                    <a:bodyPr/>
                    <a:lstStyle/>
                    <a:p>
                      <a:pPr indent="0" lvl="0" marL="0" rtl="0" algn="l">
                        <a:spcBef>
                          <a:spcPts val="0"/>
                        </a:spcBef>
                        <a:spcAft>
                          <a:spcPts val="0"/>
                        </a:spcAft>
                        <a:buNone/>
                      </a:pPr>
                      <a:r>
                        <a:rPr lang="en-US" sz="1200">
                          <a:solidFill>
                            <a:schemeClr val="dk1"/>
                          </a:solidFill>
                        </a:rPr>
                        <a:t>Epidemiology/Risk Factors</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Associated with Down’s and Turner’s Syndrome </a:t>
                      </a:r>
                      <a:endParaRPr sz="1200">
                        <a:solidFill>
                          <a:schemeClr val="dk1"/>
                        </a:solidFill>
                      </a:endParaRPr>
                    </a:p>
                  </a:txBody>
                  <a:tcPr marT="91425" marB="91425" marR="91425" marL="91425"/>
                </a:tc>
              </a:tr>
              <a:tr h="1096050">
                <a:tc>
                  <a:txBody>
                    <a:bodyPr/>
                    <a:lstStyle/>
                    <a:p>
                      <a:pPr indent="0" lvl="0" marL="0" rtl="0" algn="l">
                        <a:spcBef>
                          <a:spcPts val="0"/>
                        </a:spcBef>
                        <a:spcAft>
                          <a:spcPts val="0"/>
                        </a:spcAft>
                        <a:buNone/>
                      </a:pPr>
                      <a:r>
                        <a:rPr lang="en-US" sz="1200">
                          <a:solidFill>
                            <a:schemeClr val="dk1"/>
                          </a:solidFill>
                        </a:rPr>
                        <a:t>Clinical Presentation</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Can be diagnosed antenatally or picked up on NIPE</a:t>
                      </a:r>
                      <a:endParaRPr sz="1200">
                        <a:solidFill>
                          <a:schemeClr val="dk1"/>
                        </a:solidFill>
                      </a:endParaRPr>
                    </a:p>
                    <a:p>
                      <a:pPr indent="-304800" lvl="0" marL="457200" rtl="0" algn="l">
                        <a:spcBef>
                          <a:spcPts val="0"/>
                        </a:spcBef>
                        <a:spcAft>
                          <a:spcPts val="0"/>
                        </a:spcAft>
                        <a:buClr>
                          <a:schemeClr val="dk1"/>
                        </a:buClr>
                        <a:buSzPts val="1200"/>
                        <a:buChar char="-"/>
                      </a:pPr>
                      <a:r>
                        <a:rPr b="1" lang="en-US" sz="1200">
                          <a:solidFill>
                            <a:schemeClr val="dk1"/>
                          </a:solidFill>
                        </a:rPr>
                        <a:t>Poor feeding</a:t>
                      </a:r>
                      <a:endParaRPr b="1" sz="1200">
                        <a:solidFill>
                          <a:schemeClr val="dk1"/>
                        </a:solidFill>
                      </a:endParaRPr>
                    </a:p>
                    <a:p>
                      <a:pPr indent="-304800" lvl="0" marL="457200" rtl="0" algn="l">
                        <a:spcBef>
                          <a:spcPts val="0"/>
                        </a:spcBef>
                        <a:spcAft>
                          <a:spcPts val="0"/>
                        </a:spcAft>
                        <a:buClr>
                          <a:schemeClr val="dk1"/>
                        </a:buClr>
                        <a:buSzPts val="1200"/>
                        <a:buChar char="-"/>
                      </a:pPr>
                      <a:r>
                        <a:rPr b="1" lang="en-US" sz="1200">
                          <a:solidFill>
                            <a:schemeClr val="dk1"/>
                          </a:solidFill>
                        </a:rPr>
                        <a:t>Dyspnoea/Tachypnoea</a:t>
                      </a:r>
                      <a:endParaRPr b="1"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Failure to thrive</a:t>
                      </a:r>
                      <a:endParaRPr sz="1200">
                        <a:solidFill>
                          <a:schemeClr val="dk1"/>
                        </a:solidFill>
                      </a:endParaRPr>
                    </a:p>
                    <a:p>
                      <a:pPr indent="-304800" lvl="0" marL="457200" rtl="0" algn="l">
                        <a:spcBef>
                          <a:spcPts val="0"/>
                        </a:spcBef>
                        <a:spcAft>
                          <a:spcPts val="0"/>
                        </a:spcAft>
                        <a:buClr>
                          <a:schemeClr val="dk1"/>
                        </a:buClr>
                        <a:buSzPts val="1200"/>
                        <a:buChar char="-"/>
                      </a:pPr>
                      <a:r>
                        <a:rPr b="1" lang="en-US" sz="1200">
                          <a:solidFill>
                            <a:schemeClr val="dk1"/>
                          </a:solidFill>
                        </a:rPr>
                        <a:t>Pansystolic</a:t>
                      </a:r>
                      <a:r>
                        <a:rPr b="1" lang="en-US" sz="1200">
                          <a:solidFill>
                            <a:schemeClr val="dk1"/>
                          </a:solidFill>
                        </a:rPr>
                        <a:t> murmur at the left lower sternal border </a:t>
                      </a:r>
                      <a:endParaRPr b="1" sz="1200">
                        <a:solidFill>
                          <a:schemeClr val="dk1"/>
                        </a:solidFill>
                      </a:endParaRPr>
                    </a:p>
                  </a:txBody>
                  <a:tcPr marT="91425" marB="91425" marR="91425" marL="91425"/>
                </a:tc>
              </a:tr>
              <a:tr h="704250">
                <a:tc>
                  <a:txBody>
                    <a:bodyPr/>
                    <a:lstStyle/>
                    <a:p>
                      <a:pPr indent="0" lvl="0" marL="0" rtl="0" algn="l">
                        <a:spcBef>
                          <a:spcPts val="0"/>
                        </a:spcBef>
                        <a:spcAft>
                          <a:spcPts val="0"/>
                        </a:spcAft>
                        <a:buNone/>
                      </a:pPr>
                      <a:r>
                        <a:rPr lang="en-US" sz="1200">
                          <a:solidFill>
                            <a:schemeClr val="dk1"/>
                          </a:solidFill>
                        </a:rPr>
                        <a:t>Investigations</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b="1" lang="en-US" sz="1200">
                          <a:solidFill>
                            <a:schemeClr val="dk1"/>
                          </a:solidFill>
                        </a:rPr>
                        <a:t>Echo</a:t>
                      </a:r>
                      <a:endParaRPr b="1"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CXR may show cardiomegaly</a:t>
                      </a:r>
                      <a:endParaRPr sz="1200">
                        <a:solidFill>
                          <a:schemeClr val="dk1"/>
                        </a:solidFill>
                      </a:endParaRPr>
                    </a:p>
                  </a:txBody>
                  <a:tcPr marT="91425" marB="91425" marR="91425" marL="91425"/>
                </a:tc>
              </a:tr>
              <a:tr h="769800">
                <a:tc>
                  <a:txBody>
                    <a:bodyPr/>
                    <a:lstStyle/>
                    <a:p>
                      <a:pPr indent="0" lvl="0" marL="0" rtl="0" algn="l">
                        <a:spcBef>
                          <a:spcPts val="0"/>
                        </a:spcBef>
                        <a:spcAft>
                          <a:spcPts val="0"/>
                        </a:spcAft>
                        <a:buNone/>
                      </a:pPr>
                      <a:r>
                        <a:rPr lang="en-US" sz="1200">
                          <a:solidFill>
                            <a:schemeClr val="dk1"/>
                          </a:solidFill>
                        </a:rPr>
                        <a:t>Management</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Small VSD can be monitored over time as they may close</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Surgical correction</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Increased risk of infective endocarditis therefore Abx prophylaxis should be given </a:t>
                      </a:r>
                      <a:endParaRPr sz="1200">
                        <a:solidFill>
                          <a:schemeClr val="dk1"/>
                        </a:solidFill>
                      </a:endParaRPr>
                    </a:p>
                  </a:txBody>
                  <a:tcPr marT="91425" marB="91425" marR="91425" marL="91425"/>
                </a:tc>
              </a:tr>
            </a:tbl>
          </a:graphicData>
        </a:graphic>
      </p:graphicFrame>
      <p:pic>
        <p:nvPicPr>
          <p:cNvPr id="543" name="Google Shape;543;p57"/>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544" name="Google Shape;544;p57"/>
          <p:cNvPicPr preferRelativeResize="0"/>
          <p:nvPr/>
        </p:nvPicPr>
        <p:blipFill>
          <a:blip r:embed="rId4">
            <a:alphaModFix/>
          </a:blip>
          <a:stretch>
            <a:fillRect/>
          </a:stretch>
        </p:blipFill>
        <p:spPr>
          <a:xfrm>
            <a:off x="8618350" y="2355386"/>
            <a:ext cx="3344201" cy="27921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5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550" name="Google Shape;550;p5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51" name="Google Shape;551;p58"/>
          <p:cNvSpPr txBox="1"/>
          <p:nvPr/>
        </p:nvSpPr>
        <p:spPr>
          <a:xfrm>
            <a:off x="70230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Atrial Septal Defect</a:t>
            </a:r>
            <a:endParaRPr b="0" i="0" sz="1800" u="none" cap="none" strike="noStrike">
              <a:solidFill>
                <a:schemeClr val="dk1"/>
              </a:solidFill>
              <a:latin typeface="Calibri"/>
              <a:ea typeface="Calibri"/>
              <a:cs typeface="Calibri"/>
              <a:sym typeface="Calibri"/>
            </a:endParaRPr>
          </a:p>
        </p:txBody>
      </p:sp>
      <p:graphicFrame>
        <p:nvGraphicFramePr>
          <p:cNvPr id="552" name="Google Shape;552;p58"/>
          <p:cNvGraphicFramePr/>
          <p:nvPr/>
        </p:nvGraphicFramePr>
        <p:xfrm>
          <a:off x="473600" y="1448975"/>
          <a:ext cx="3000000" cy="3000000"/>
        </p:xfrm>
        <a:graphic>
          <a:graphicData uri="http://schemas.openxmlformats.org/drawingml/2006/table">
            <a:tbl>
              <a:tblPr>
                <a:noFill/>
                <a:tableStyleId>{068F5864-06E5-4C57-9B05-3447B3D72B92}</a:tableStyleId>
              </a:tblPr>
              <a:tblGrid>
                <a:gridCol w="1733275"/>
                <a:gridCol w="7588300"/>
              </a:tblGrid>
              <a:tr h="1099600">
                <a:tc>
                  <a:txBody>
                    <a:bodyPr/>
                    <a:lstStyle/>
                    <a:p>
                      <a:pPr indent="0" lvl="0" marL="0" rtl="0" algn="l">
                        <a:spcBef>
                          <a:spcPts val="0"/>
                        </a:spcBef>
                        <a:spcAft>
                          <a:spcPts val="0"/>
                        </a:spcAft>
                        <a:buNone/>
                      </a:pPr>
                      <a:r>
                        <a:rPr lang="en-US" sz="1200">
                          <a:solidFill>
                            <a:schemeClr val="dk1"/>
                          </a:solidFill>
                        </a:rPr>
                        <a:t>Definition/Pathophysiology</a:t>
                      </a:r>
                      <a:endParaRPr sz="1200">
                        <a:solidFill>
                          <a:schemeClr val="dk1"/>
                        </a:solidFill>
                      </a:endParaRPr>
                    </a:p>
                  </a:txBody>
                  <a:tcPr marT="91425" marB="91425" marR="91425" marL="91425"/>
                </a:tc>
                <a:tc>
                  <a:txBody>
                    <a:bodyPr/>
                    <a:lstStyle/>
                    <a:p>
                      <a:pPr indent="0" lvl="0" marL="0" rtl="0" algn="l">
                        <a:spcBef>
                          <a:spcPts val="0"/>
                        </a:spcBef>
                        <a:spcAft>
                          <a:spcPts val="0"/>
                        </a:spcAft>
                        <a:buNone/>
                      </a:pPr>
                      <a:r>
                        <a:rPr lang="en-US" sz="1200">
                          <a:solidFill>
                            <a:schemeClr val="dk1"/>
                          </a:solidFill>
                        </a:rPr>
                        <a:t>A congenital hole in the septum between the atria</a:t>
                      </a:r>
                      <a:endParaRPr sz="1200">
                        <a:solidFill>
                          <a:schemeClr val="dk1"/>
                        </a:solidFill>
                      </a:endParaRPr>
                    </a:p>
                    <a:p>
                      <a:pPr indent="0" lvl="0" marL="0" rtl="0" algn="l">
                        <a:spcBef>
                          <a:spcPts val="0"/>
                        </a:spcBef>
                        <a:spcAft>
                          <a:spcPts val="0"/>
                        </a:spcAft>
                        <a:buNone/>
                      </a:pPr>
                      <a:r>
                        <a:rPr lang="en-US" sz="1200">
                          <a:solidFill>
                            <a:schemeClr val="dk1"/>
                          </a:solidFill>
                        </a:rPr>
                        <a:t>This causes a </a:t>
                      </a:r>
                      <a:r>
                        <a:rPr b="1" lang="en-US" sz="1200">
                          <a:solidFill>
                            <a:schemeClr val="dk1"/>
                          </a:solidFill>
                        </a:rPr>
                        <a:t>left to right shunt </a:t>
                      </a:r>
                      <a:r>
                        <a:rPr lang="en-US" sz="1200">
                          <a:solidFill>
                            <a:schemeClr val="dk1"/>
                          </a:solidFill>
                        </a:rPr>
                        <a:t>due to higher pressure in the left atria </a:t>
                      </a:r>
                      <a:r>
                        <a:rPr lang="en-US" sz="1200">
                          <a:solidFill>
                            <a:schemeClr val="dk1"/>
                          </a:solidFill>
                        </a:rPr>
                        <a:t>compared</a:t>
                      </a:r>
                      <a:r>
                        <a:rPr lang="en-US" sz="1200">
                          <a:solidFill>
                            <a:schemeClr val="dk1"/>
                          </a:solidFill>
                        </a:rPr>
                        <a:t> to the right and so blood is still oxygenated and so there is no cyanosis</a:t>
                      </a:r>
                      <a:endParaRPr sz="1200">
                        <a:solidFill>
                          <a:schemeClr val="dk1"/>
                        </a:solidFill>
                      </a:endParaRPr>
                    </a:p>
                    <a:p>
                      <a:pPr indent="0" lvl="0" marL="0" rtl="0" algn="l">
                        <a:spcBef>
                          <a:spcPts val="0"/>
                        </a:spcBef>
                        <a:spcAft>
                          <a:spcPts val="0"/>
                        </a:spcAft>
                        <a:buNone/>
                      </a:pPr>
                      <a:r>
                        <a:rPr lang="en-US" sz="1200">
                          <a:solidFill>
                            <a:schemeClr val="dk1"/>
                          </a:solidFill>
                        </a:rPr>
                        <a:t>However, over time this can cause strain on the right heart leading to right heart failure and pulmonary HTN</a:t>
                      </a:r>
                      <a:endParaRPr sz="1200">
                        <a:solidFill>
                          <a:schemeClr val="dk1"/>
                        </a:solidFill>
                      </a:endParaRPr>
                    </a:p>
                    <a:p>
                      <a:pPr indent="0" lvl="0" marL="0" rtl="0" algn="l">
                        <a:spcBef>
                          <a:spcPts val="0"/>
                        </a:spcBef>
                        <a:spcAft>
                          <a:spcPts val="0"/>
                        </a:spcAft>
                        <a:buNone/>
                      </a:pPr>
                      <a:r>
                        <a:rPr lang="en-US" sz="1200">
                          <a:solidFill>
                            <a:schemeClr val="dk1"/>
                          </a:solidFill>
                        </a:rPr>
                        <a:t>This can again lead to </a:t>
                      </a:r>
                      <a:r>
                        <a:rPr b="1" lang="en-US" sz="1200">
                          <a:solidFill>
                            <a:schemeClr val="dk1"/>
                          </a:solidFill>
                        </a:rPr>
                        <a:t>Eisenmenger’s syndrome </a:t>
                      </a:r>
                      <a:endParaRPr b="1" sz="1200">
                        <a:solidFill>
                          <a:schemeClr val="dk1"/>
                        </a:solidFill>
                      </a:endParaRPr>
                    </a:p>
                  </a:txBody>
                  <a:tcPr marT="91425" marB="91425" marR="91425" marL="91425"/>
                </a:tc>
              </a:tr>
              <a:tr h="733050">
                <a:tc>
                  <a:txBody>
                    <a:bodyPr/>
                    <a:lstStyle/>
                    <a:p>
                      <a:pPr indent="0" lvl="0" marL="0" rtl="0" algn="l">
                        <a:spcBef>
                          <a:spcPts val="0"/>
                        </a:spcBef>
                        <a:spcAft>
                          <a:spcPts val="0"/>
                        </a:spcAft>
                        <a:buNone/>
                      </a:pPr>
                      <a:r>
                        <a:rPr lang="en-US" sz="1200">
                          <a:solidFill>
                            <a:schemeClr val="dk1"/>
                          </a:solidFill>
                        </a:rPr>
                        <a:t>Epidemiology/Risk Factors</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Maternal smoking in the first trimester</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Maternal diabetes</a:t>
                      </a:r>
                      <a:endParaRPr sz="1200">
                        <a:solidFill>
                          <a:schemeClr val="dk1"/>
                        </a:solidFill>
                      </a:endParaRPr>
                    </a:p>
                    <a:p>
                      <a:pPr indent="-304800" lvl="0" marL="457200" rtl="0" algn="l">
                        <a:spcBef>
                          <a:spcPts val="0"/>
                        </a:spcBef>
                        <a:spcAft>
                          <a:spcPts val="0"/>
                        </a:spcAft>
                        <a:buClr>
                          <a:schemeClr val="dk1"/>
                        </a:buClr>
                        <a:buSzPts val="1200"/>
                        <a:buChar char="-"/>
                      </a:pPr>
                      <a:r>
                        <a:rPr b="1" lang="en-US" sz="1200">
                          <a:solidFill>
                            <a:schemeClr val="dk1"/>
                          </a:solidFill>
                        </a:rPr>
                        <a:t>Maternal rubella</a:t>
                      </a:r>
                      <a:endParaRPr b="1" sz="1200">
                        <a:solidFill>
                          <a:schemeClr val="dk1"/>
                        </a:solidFill>
                      </a:endParaRPr>
                    </a:p>
                  </a:txBody>
                  <a:tcPr marT="91425" marB="91425" marR="91425" marL="91425"/>
                </a:tc>
              </a:tr>
              <a:tr h="916300">
                <a:tc>
                  <a:txBody>
                    <a:bodyPr/>
                    <a:lstStyle/>
                    <a:p>
                      <a:pPr indent="0" lvl="0" marL="0" rtl="0" algn="l">
                        <a:spcBef>
                          <a:spcPts val="0"/>
                        </a:spcBef>
                        <a:spcAft>
                          <a:spcPts val="0"/>
                        </a:spcAft>
                        <a:buNone/>
                      </a:pPr>
                      <a:r>
                        <a:rPr lang="en-US" sz="1200">
                          <a:solidFill>
                            <a:schemeClr val="dk1"/>
                          </a:solidFill>
                        </a:rPr>
                        <a:t>Clinical Presentation</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Can be diagnosed on antenatal scan</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Can be asymptomatic if small </a:t>
                      </a:r>
                      <a:endParaRPr sz="1200">
                        <a:solidFill>
                          <a:schemeClr val="dk1"/>
                        </a:solidFill>
                      </a:endParaRPr>
                    </a:p>
                    <a:p>
                      <a:pPr indent="-304800" lvl="0" marL="457200" rtl="0" algn="l">
                        <a:spcBef>
                          <a:spcPts val="0"/>
                        </a:spcBef>
                        <a:spcAft>
                          <a:spcPts val="0"/>
                        </a:spcAft>
                        <a:buClr>
                          <a:schemeClr val="dk1"/>
                        </a:buClr>
                        <a:buSzPts val="1200"/>
                        <a:buChar char="-"/>
                      </a:pPr>
                      <a:r>
                        <a:rPr b="1" lang="en-US" sz="1200">
                          <a:solidFill>
                            <a:schemeClr val="dk1"/>
                          </a:solidFill>
                        </a:rPr>
                        <a:t>Mid-systolic, crescendo-</a:t>
                      </a:r>
                      <a:r>
                        <a:rPr b="1" lang="en-US" sz="1200">
                          <a:solidFill>
                            <a:schemeClr val="dk1"/>
                          </a:solidFill>
                        </a:rPr>
                        <a:t>decrescendo</a:t>
                      </a:r>
                      <a:r>
                        <a:rPr b="1" lang="en-US" sz="1200">
                          <a:solidFill>
                            <a:schemeClr val="dk1"/>
                          </a:solidFill>
                        </a:rPr>
                        <a:t> murmur heard at the upper left sternal border</a:t>
                      </a:r>
                      <a:endParaRPr b="1"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Symptoms </a:t>
                      </a:r>
                      <a:r>
                        <a:rPr lang="en-US" sz="1200">
                          <a:solidFill>
                            <a:schemeClr val="dk1"/>
                          </a:solidFill>
                        </a:rPr>
                        <a:t>include</a:t>
                      </a:r>
                      <a:r>
                        <a:rPr lang="en-US" sz="1200">
                          <a:solidFill>
                            <a:schemeClr val="dk1"/>
                          </a:solidFill>
                        </a:rPr>
                        <a:t> SOB, difficulty feeding and poor weight gain </a:t>
                      </a:r>
                      <a:endParaRPr sz="1200">
                        <a:solidFill>
                          <a:schemeClr val="dk1"/>
                        </a:solidFill>
                      </a:endParaRPr>
                    </a:p>
                  </a:txBody>
                  <a:tcPr marT="91425" marB="91425" marR="91425" marL="91425"/>
                </a:tc>
              </a:tr>
              <a:tr h="611350">
                <a:tc>
                  <a:txBody>
                    <a:bodyPr/>
                    <a:lstStyle/>
                    <a:p>
                      <a:pPr indent="0" lvl="0" marL="0" rtl="0" algn="l">
                        <a:spcBef>
                          <a:spcPts val="0"/>
                        </a:spcBef>
                        <a:spcAft>
                          <a:spcPts val="0"/>
                        </a:spcAft>
                        <a:buNone/>
                      </a:pPr>
                      <a:r>
                        <a:rPr lang="en-US" sz="1200">
                          <a:solidFill>
                            <a:schemeClr val="dk1"/>
                          </a:solidFill>
                        </a:rPr>
                        <a:t>Investigations</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b="1" lang="en-US" sz="1200">
                          <a:solidFill>
                            <a:schemeClr val="dk1"/>
                          </a:solidFill>
                        </a:rPr>
                        <a:t>Echo</a:t>
                      </a:r>
                      <a:endParaRPr b="1"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CXR may show cardiomegaly</a:t>
                      </a:r>
                      <a:endParaRPr sz="1200">
                        <a:solidFill>
                          <a:schemeClr val="dk1"/>
                        </a:solidFill>
                      </a:endParaRPr>
                    </a:p>
                  </a:txBody>
                  <a:tcPr marT="91425" marB="91425" marR="91425" marL="91425"/>
                </a:tc>
              </a:tr>
              <a:tr h="611350">
                <a:tc>
                  <a:txBody>
                    <a:bodyPr/>
                    <a:lstStyle/>
                    <a:p>
                      <a:pPr indent="0" lvl="0" marL="0" rtl="0" algn="l">
                        <a:spcBef>
                          <a:spcPts val="0"/>
                        </a:spcBef>
                        <a:spcAft>
                          <a:spcPts val="0"/>
                        </a:spcAft>
                        <a:buNone/>
                      </a:pPr>
                      <a:r>
                        <a:rPr lang="en-US" sz="1200">
                          <a:solidFill>
                            <a:schemeClr val="dk1"/>
                          </a:solidFill>
                        </a:rPr>
                        <a:t>Management </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Small ASD can be monitored over time as they may close</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Surgical correction</a:t>
                      </a:r>
                      <a:endParaRPr sz="1200">
                        <a:solidFill>
                          <a:schemeClr val="dk1"/>
                        </a:solidFill>
                      </a:endParaRPr>
                    </a:p>
                  </a:txBody>
                  <a:tcPr marT="91425" marB="91425" marR="91425" marL="91425"/>
                </a:tc>
              </a:tr>
              <a:tr h="668250">
                <a:tc>
                  <a:txBody>
                    <a:bodyPr/>
                    <a:lstStyle/>
                    <a:p>
                      <a:pPr indent="0" lvl="0" marL="0" rtl="0" algn="l">
                        <a:spcBef>
                          <a:spcPts val="0"/>
                        </a:spcBef>
                        <a:spcAft>
                          <a:spcPts val="0"/>
                        </a:spcAft>
                        <a:buNone/>
                      </a:pPr>
                      <a:r>
                        <a:rPr lang="en-US" sz="1200">
                          <a:solidFill>
                            <a:schemeClr val="dk1"/>
                          </a:solidFill>
                        </a:rPr>
                        <a:t>Complications</a:t>
                      </a:r>
                      <a:r>
                        <a:rPr lang="en-US" sz="1200">
                          <a:solidFill>
                            <a:schemeClr val="dk1"/>
                          </a:solidFill>
                        </a:rPr>
                        <a:t> </a:t>
                      </a:r>
                      <a:endParaRPr sz="1200">
                        <a:solidFill>
                          <a:schemeClr val="dk1"/>
                        </a:solidFill>
                      </a:endParaRPr>
                    </a:p>
                  </a:txBody>
                  <a:tcPr marT="91425" marB="91425" marR="91425" marL="91425"/>
                </a:tc>
                <a:tc>
                  <a:txBody>
                    <a:bodyPr/>
                    <a:lstStyle/>
                    <a:p>
                      <a:pPr indent="-304800" lvl="0" marL="457200" rtl="0" algn="l">
                        <a:spcBef>
                          <a:spcPts val="0"/>
                        </a:spcBef>
                        <a:spcAft>
                          <a:spcPts val="0"/>
                        </a:spcAft>
                        <a:buClr>
                          <a:schemeClr val="dk1"/>
                        </a:buClr>
                        <a:buSzPts val="1200"/>
                        <a:buChar char="-"/>
                      </a:pPr>
                      <a:r>
                        <a:rPr lang="en-US" sz="1200">
                          <a:solidFill>
                            <a:schemeClr val="dk1"/>
                          </a:solidFill>
                        </a:rPr>
                        <a:t>Stroke due to VTE</a:t>
                      </a:r>
                      <a:endParaRPr sz="1200">
                        <a:solidFill>
                          <a:schemeClr val="dk1"/>
                        </a:solidFill>
                      </a:endParaRPr>
                    </a:p>
                    <a:p>
                      <a:pPr indent="-304800" lvl="0" marL="457200" rtl="0" algn="l">
                        <a:spcBef>
                          <a:spcPts val="0"/>
                        </a:spcBef>
                        <a:spcAft>
                          <a:spcPts val="0"/>
                        </a:spcAft>
                        <a:buClr>
                          <a:schemeClr val="dk1"/>
                        </a:buClr>
                        <a:buSzPts val="1200"/>
                        <a:buChar char="-"/>
                      </a:pPr>
                      <a:r>
                        <a:rPr lang="en-US" sz="1200">
                          <a:solidFill>
                            <a:schemeClr val="dk1"/>
                          </a:solidFill>
                        </a:rPr>
                        <a:t>Atrial </a:t>
                      </a:r>
                      <a:r>
                        <a:rPr lang="en-US" sz="1200">
                          <a:solidFill>
                            <a:schemeClr val="dk1"/>
                          </a:solidFill>
                        </a:rPr>
                        <a:t>fibrillation</a:t>
                      </a:r>
                      <a:r>
                        <a:rPr lang="en-US" sz="1200">
                          <a:solidFill>
                            <a:schemeClr val="dk1"/>
                          </a:solidFill>
                        </a:rPr>
                        <a:t> or atrial flutter</a:t>
                      </a:r>
                      <a:endParaRPr sz="1200">
                        <a:solidFill>
                          <a:schemeClr val="dk1"/>
                        </a:solidFill>
                      </a:endParaRPr>
                    </a:p>
                  </a:txBody>
                  <a:tcPr marT="91425" marB="91425" marR="91425" marL="91425"/>
                </a:tc>
              </a:tr>
            </a:tbl>
          </a:graphicData>
        </a:graphic>
      </p:graphicFrame>
      <p:pic>
        <p:nvPicPr>
          <p:cNvPr id="553" name="Google Shape;553;p58"/>
          <p:cNvPicPr preferRelativeResize="0"/>
          <p:nvPr/>
        </p:nvPicPr>
        <p:blipFill rotWithShape="1">
          <a:blip r:embed="rId3">
            <a:alphaModFix/>
          </a:blip>
          <a:srcRect b="5246" l="22560" r="28848" t="8879"/>
          <a:stretch/>
        </p:blipFill>
        <p:spPr>
          <a:xfrm>
            <a:off x="0" y="5754650"/>
            <a:ext cx="1109876" cy="1103350"/>
          </a:xfrm>
          <a:prstGeom prst="rect">
            <a:avLst/>
          </a:prstGeom>
          <a:noFill/>
          <a:ln>
            <a:noFill/>
          </a:ln>
        </p:spPr>
      </p:pic>
      <p:pic>
        <p:nvPicPr>
          <p:cNvPr id="554" name="Google Shape;554;p58"/>
          <p:cNvPicPr preferRelativeResize="0"/>
          <p:nvPr/>
        </p:nvPicPr>
        <p:blipFill>
          <a:blip r:embed="rId4">
            <a:alphaModFix/>
          </a:blip>
          <a:stretch>
            <a:fillRect/>
          </a:stretch>
        </p:blipFill>
        <p:spPr>
          <a:xfrm>
            <a:off x="9300825" y="2427289"/>
            <a:ext cx="2828475" cy="268327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9"/>
          <p:cNvSpPr txBox="1"/>
          <p:nvPr>
            <p:ph idx="1" type="body"/>
          </p:nvPr>
        </p:nvSpPr>
        <p:spPr>
          <a:xfrm>
            <a:off x="488100" y="1563013"/>
            <a:ext cx="112026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a:t>You are the neonatal registrar and your consultant asks you to go and examine a 2 days old baby girl who was born at 34 weeks gestation. Upon examination, you think you can hear a murmur and notice a very loud, bounding pulse. </a:t>
            </a:r>
            <a:endParaRPr/>
          </a:p>
          <a:p>
            <a:pPr indent="-342900" lvl="0" marL="342900" rtl="0" algn="l">
              <a:lnSpc>
                <a:spcPct val="90000"/>
              </a:lnSpc>
              <a:spcBef>
                <a:spcPts val="0"/>
              </a:spcBef>
              <a:spcAft>
                <a:spcPts val="0"/>
              </a:spcAft>
              <a:buClr>
                <a:schemeClr val="dk1"/>
              </a:buClr>
              <a:buSzPts val="2800"/>
              <a:buNone/>
            </a:pPr>
            <a:r>
              <a:t/>
            </a:r>
            <a:endParaRPr/>
          </a:p>
          <a:p>
            <a:pPr indent="-342900" lvl="0" marL="342900" rtl="0" algn="l">
              <a:lnSpc>
                <a:spcPct val="90000"/>
              </a:lnSpc>
              <a:spcBef>
                <a:spcPts val="0"/>
              </a:spcBef>
              <a:spcAft>
                <a:spcPts val="0"/>
              </a:spcAft>
              <a:buClr>
                <a:schemeClr val="dk1"/>
              </a:buClr>
              <a:buSzPts val="2800"/>
              <a:buNone/>
            </a:pPr>
            <a:r>
              <a:rPr lang="en-US"/>
              <a:t>What is the most likely diagnosis? </a:t>
            </a:r>
            <a:endParaRPr/>
          </a:p>
          <a:p>
            <a:pPr indent="-342900" lvl="0" marL="342900" rtl="0" algn="l">
              <a:lnSpc>
                <a:spcPct val="90000"/>
              </a:lnSpc>
              <a:spcBef>
                <a:spcPts val="0"/>
              </a:spcBef>
              <a:spcAft>
                <a:spcPts val="0"/>
              </a:spcAft>
              <a:buClr>
                <a:schemeClr val="dk1"/>
              </a:buClr>
              <a:buSzPts val="2800"/>
              <a:buNone/>
            </a:pPr>
            <a:r>
              <a:t/>
            </a:r>
            <a:endParaRPr/>
          </a:p>
          <a:p>
            <a:pPr indent="-342900" lvl="0" marL="342900" rtl="0" algn="l">
              <a:lnSpc>
                <a:spcPct val="90000"/>
              </a:lnSpc>
              <a:spcBef>
                <a:spcPts val="0"/>
              </a:spcBef>
              <a:spcAft>
                <a:spcPts val="0"/>
              </a:spcAft>
              <a:buClr>
                <a:schemeClr val="dk1"/>
              </a:buClr>
              <a:buSzPts val="2800"/>
              <a:buNone/>
            </a:pPr>
            <a:r>
              <a:rPr lang="en-US"/>
              <a:t>What is the biggest risk factor for this condition? </a:t>
            </a:r>
            <a:endParaRPr/>
          </a:p>
          <a:p>
            <a:pPr indent="-342900" lvl="0" marL="342900" rtl="0" algn="l">
              <a:lnSpc>
                <a:spcPct val="90000"/>
              </a:lnSpc>
              <a:spcBef>
                <a:spcPts val="0"/>
              </a:spcBef>
              <a:spcAft>
                <a:spcPts val="0"/>
              </a:spcAft>
              <a:buClr>
                <a:schemeClr val="dk1"/>
              </a:buClr>
              <a:buSzPts val="2800"/>
              <a:buNone/>
            </a:pPr>
            <a:r>
              <a:t/>
            </a:r>
            <a:endParaRPr/>
          </a:p>
          <a:p>
            <a:pPr indent="-342900" lvl="0" marL="342900" rtl="0" algn="l">
              <a:lnSpc>
                <a:spcPct val="90000"/>
              </a:lnSpc>
              <a:spcBef>
                <a:spcPts val="0"/>
              </a:spcBef>
              <a:spcAft>
                <a:spcPts val="0"/>
              </a:spcAft>
              <a:buClr>
                <a:schemeClr val="dk1"/>
              </a:buClr>
              <a:buSzPts val="2800"/>
              <a:buNone/>
            </a:pPr>
            <a:r>
              <a:rPr lang="en-US"/>
              <a:t>How would you manage this condition? </a:t>
            </a:r>
            <a:endParaRPr/>
          </a:p>
        </p:txBody>
      </p:sp>
      <p:sp>
        <p:nvSpPr>
          <p:cNvPr id="560" name="Google Shape;560;p59"/>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561" name="Google Shape;561;p59"/>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62" name="Google Shape;562;p59"/>
          <p:cNvSpPr txBox="1"/>
          <p:nvPr/>
        </p:nvSpPr>
        <p:spPr>
          <a:xfrm>
            <a:off x="856284"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The Abnormal NIPE </a:t>
            </a:r>
            <a:endParaRPr b="0" i="0" sz="1800" u="none" cap="none" strike="noStrike">
              <a:solidFill>
                <a:schemeClr val="dk1"/>
              </a:solidFill>
              <a:latin typeface="Calibri"/>
              <a:ea typeface="Calibri"/>
              <a:cs typeface="Calibri"/>
              <a:sym typeface="Calibri"/>
            </a:endParaRPr>
          </a:p>
        </p:txBody>
      </p:sp>
      <p:pic>
        <p:nvPicPr>
          <p:cNvPr id="563" name="Google Shape;563;p59"/>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6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569" name="Google Shape;569;p60"/>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70" name="Google Shape;570;p60"/>
          <p:cNvSpPr txBox="1"/>
          <p:nvPr/>
        </p:nvSpPr>
        <p:spPr>
          <a:xfrm>
            <a:off x="954172" y="487975"/>
            <a:ext cx="6310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Patent Ductus Arteriosus </a:t>
            </a:r>
            <a:endParaRPr b="0" i="0" sz="1800" u="none" cap="none" strike="noStrike">
              <a:solidFill>
                <a:schemeClr val="dk1"/>
              </a:solidFill>
              <a:latin typeface="Calibri"/>
              <a:ea typeface="Calibri"/>
              <a:cs typeface="Calibri"/>
              <a:sym typeface="Calibri"/>
            </a:endParaRPr>
          </a:p>
        </p:txBody>
      </p:sp>
      <p:graphicFrame>
        <p:nvGraphicFramePr>
          <p:cNvPr id="571" name="Google Shape;571;p60"/>
          <p:cNvGraphicFramePr/>
          <p:nvPr/>
        </p:nvGraphicFramePr>
        <p:xfrm>
          <a:off x="427575" y="1557850"/>
          <a:ext cx="3000000" cy="3000000"/>
        </p:xfrm>
        <a:graphic>
          <a:graphicData uri="http://schemas.openxmlformats.org/drawingml/2006/table">
            <a:tbl>
              <a:tblPr>
                <a:noFill/>
                <a:tableStyleId>{068F5864-06E5-4C57-9B05-3447B3D72B92}</a:tableStyleId>
              </a:tblPr>
              <a:tblGrid>
                <a:gridCol w="1501725"/>
                <a:gridCol w="6574675"/>
              </a:tblGrid>
              <a:tr h="616625">
                <a:tc>
                  <a:txBody>
                    <a:bodyPr/>
                    <a:lstStyle/>
                    <a:p>
                      <a:pPr indent="0" lvl="0" marL="0" rtl="0" algn="l">
                        <a:spcBef>
                          <a:spcPts val="0"/>
                        </a:spcBef>
                        <a:spcAft>
                          <a:spcPts val="0"/>
                        </a:spcAft>
                        <a:buNone/>
                      </a:pPr>
                      <a:r>
                        <a:rPr lang="en-US" sz="1500">
                          <a:solidFill>
                            <a:schemeClr val="dk1"/>
                          </a:solidFill>
                        </a:rPr>
                        <a:t>Definition/Pathophysiology</a:t>
                      </a:r>
                      <a:endParaRPr sz="1500">
                        <a:solidFill>
                          <a:schemeClr val="dk1"/>
                        </a:solidFill>
                      </a:endParaRPr>
                    </a:p>
                  </a:txBody>
                  <a:tcPr marT="91425" marB="91425" marR="91425" marL="91425"/>
                </a:tc>
                <a:tc>
                  <a:txBody>
                    <a:bodyPr/>
                    <a:lstStyle/>
                    <a:p>
                      <a:pPr indent="0" lvl="0" marL="0" rtl="0" algn="l">
                        <a:spcBef>
                          <a:spcPts val="0"/>
                        </a:spcBef>
                        <a:spcAft>
                          <a:spcPts val="0"/>
                        </a:spcAft>
                        <a:buNone/>
                      </a:pPr>
                      <a:r>
                        <a:rPr lang="en-US" sz="1500">
                          <a:solidFill>
                            <a:schemeClr val="dk1"/>
                          </a:solidFill>
                        </a:rPr>
                        <a:t>A persistent connection between the aorta and the pulmonary artery causing a </a:t>
                      </a:r>
                      <a:r>
                        <a:rPr b="1" lang="en-US" sz="1500">
                          <a:solidFill>
                            <a:schemeClr val="dk1"/>
                          </a:solidFill>
                        </a:rPr>
                        <a:t>left to right shunt </a:t>
                      </a:r>
                      <a:endParaRPr b="1" sz="1500">
                        <a:solidFill>
                          <a:schemeClr val="dk1"/>
                        </a:solidFill>
                      </a:endParaRPr>
                    </a:p>
                    <a:p>
                      <a:pPr indent="0" lvl="0" marL="0" rtl="0" algn="l">
                        <a:spcBef>
                          <a:spcPts val="0"/>
                        </a:spcBef>
                        <a:spcAft>
                          <a:spcPts val="0"/>
                        </a:spcAft>
                        <a:buNone/>
                      </a:pPr>
                      <a:r>
                        <a:rPr lang="en-US" sz="1500">
                          <a:solidFill>
                            <a:schemeClr val="dk1"/>
                          </a:solidFill>
                        </a:rPr>
                        <a:t>Normally, this closes within the first few weeks of life however sometimes this can fail to close</a:t>
                      </a:r>
                      <a:endParaRPr sz="1500">
                        <a:solidFill>
                          <a:schemeClr val="dk1"/>
                        </a:solidFill>
                      </a:endParaRPr>
                    </a:p>
                  </a:txBody>
                  <a:tcPr marT="91425" marB="91425" marR="91425" marL="91425"/>
                </a:tc>
              </a:tr>
              <a:tr h="643325">
                <a:tc>
                  <a:txBody>
                    <a:bodyPr/>
                    <a:lstStyle/>
                    <a:p>
                      <a:pPr indent="0" lvl="0" marL="0" rtl="0" algn="l">
                        <a:spcBef>
                          <a:spcPts val="0"/>
                        </a:spcBef>
                        <a:spcAft>
                          <a:spcPts val="0"/>
                        </a:spcAft>
                        <a:buNone/>
                      </a:pPr>
                      <a:r>
                        <a:rPr lang="en-US" sz="1500">
                          <a:solidFill>
                            <a:schemeClr val="dk1"/>
                          </a:solidFill>
                        </a:rPr>
                        <a:t>Epidemiology/Risk Factors</a:t>
                      </a:r>
                      <a:endParaRPr sz="1500">
                        <a:solidFill>
                          <a:schemeClr val="dk1"/>
                        </a:solidFill>
                      </a:endParaRPr>
                    </a:p>
                  </a:txBody>
                  <a:tcPr marT="91425" marB="91425" marR="91425" marL="91425"/>
                </a:tc>
                <a:tc>
                  <a:txBody>
                    <a:bodyPr/>
                    <a:lstStyle/>
                    <a:p>
                      <a:pPr indent="-323850" lvl="0" marL="457200" rtl="0" algn="l">
                        <a:spcBef>
                          <a:spcPts val="0"/>
                        </a:spcBef>
                        <a:spcAft>
                          <a:spcPts val="0"/>
                        </a:spcAft>
                        <a:buClr>
                          <a:schemeClr val="dk1"/>
                        </a:buClr>
                        <a:buSzPts val="1500"/>
                        <a:buChar char="-"/>
                      </a:pPr>
                      <a:r>
                        <a:rPr lang="en-US" sz="1500">
                          <a:solidFill>
                            <a:schemeClr val="dk1"/>
                          </a:solidFill>
                        </a:rPr>
                        <a:t>Maternal rubella</a:t>
                      </a:r>
                      <a:endParaRPr sz="1500">
                        <a:solidFill>
                          <a:schemeClr val="dk1"/>
                        </a:solidFill>
                      </a:endParaRPr>
                    </a:p>
                    <a:p>
                      <a:pPr indent="-323850" lvl="0" marL="457200" rtl="0" algn="l">
                        <a:spcBef>
                          <a:spcPts val="0"/>
                        </a:spcBef>
                        <a:spcAft>
                          <a:spcPts val="0"/>
                        </a:spcAft>
                        <a:buClr>
                          <a:schemeClr val="dk1"/>
                        </a:buClr>
                        <a:buSzPts val="1500"/>
                        <a:buChar char="-"/>
                      </a:pPr>
                      <a:r>
                        <a:rPr b="1" lang="en-US" sz="1500">
                          <a:solidFill>
                            <a:schemeClr val="dk1"/>
                          </a:solidFill>
                        </a:rPr>
                        <a:t>Prematurity</a:t>
                      </a:r>
                      <a:endParaRPr b="1" sz="1500">
                        <a:solidFill>
                          <a:schemeClr val="dk1"/>
                        </a:solidFill>
                      </a:endParaRPr>
                    </a:p>
                  </a:txBody>
                  <a:tcPr marT="91425" marB="91425" marR="91425" marL="91425"/>
                </a:tc>
              </a:tr>
              <a:tr h="928125">
                <a:tc>
                  <a:txBody>
                    <a:bodyPr/>
                    <a:lstStyle/>
                    <a:p>
                      <a:pPr indent="0" lvl="0" marL="0" rtl="0" algn="l">
                        <a:spcBef>
                          <a:spcPts val="0"/>
                        </a:spcBef>
                        <a:spcAft>
                          <a:spcPts val="0"/>
                        </a:spcAft>
                        <a:buNone/>
                      </a:pPr>
                      <a:r>
                        <a:rPr lang="en-US" sz="1500">
                          <a:solidFill>
                            <a:schemeClr val="dk1"/>
                          </a:solidFill>
                        </a:rPr>
                        <a:t>Clinical Presentation</a:t>
                      </a:r>
                      <a:endParaRPr sz="1500">
                        <a:solidFill>
                          <a:schemeClr val="dk1"/>
                        </a:solidFill>
                      </a:endParaRPr>
                    </a:p>
                  </a:txBody>
                  <a:tcPr marT="91425" marB="91425" marR="91425" marL="91425"/>
                </a:tc>
                <a:tc>
                  <a:txBody>
                    <a:bodyPr/>
                    <a:lstStyle/>
                    <a:p>
                      <a:pPr indent="-323850" lvl="0" marL="457200" rtl="0" algn="l">
                        <a:spcBef>
                          <a:spcPts val="0"/>
                        </a:spcBef>
                        <a:spcAft>
                          <a:spcPts val="0"/>
                        </a:spcAft>
                        <a:buClr>
                          <a:schemeClr val="dk1"/>
                        </a:buClr>
                        <a:buSzPts val="1500"/>
                        <a:buChar char="-"/>
                      </a:pPr>
                      <a:r>
                        <a:rPr lang="en-US" sz="1500">
                          <a:solidFill>
                            <a:schemeClr val="dk1"/>
                          </a:solidFill>
                        </a:rPr>
                        <a:t>Small PDA can be asymptomatic</a:t>
                      </a:r>
                      <a:endParaRPr sz="1500">
                        <a:solidFill>
                          <a:schemeClr val="dk1"/>
                        </a:solidFill>
                      </a:endParaRPr>
                    </a:p>
                    <a:p>
                      <a:pPr indent="-323850" lvl="0" marL="457200" rtl="0" algn="l">
                        <a:spcBef>
                          <a:spcPts val="0"/>
                        </a:spcBef>
                        <a:spcAft>
                          <a:spcPts val="0"/>
                        </a:spcAft>
                        <a:buClr>
                          <a:schemeClr val="dk1"/>
                        </a:buClr>
                        <a:buSzPts val="1500"/>
                        <a:buChar char="-"/>
                      </a:pPr>
                      <a:r>
                        <a:rPr lang="en-US" sz="1500">
                          <a:solidFill>
                            <a:schemeClr val="dk1"/>
                          </a:solidFill>
                        </a:rPr>
                        <a:t>Can be </a:t>
                      </a:r>
                      <a:r>
                        <a:rPr lang="en-US" sz="1500">
                          <a:solidFill>
                            <a:schemeClr val="dk1"/>
                          </a:solidFill>
                        </a:rPr>
                        <a:t>picked up on NIPE when a </a:t>
                      </a:r>
                      <a:r>
                        <a:rPr b="1" lang="en-US" sz="1500">
                          <a:solidFill>
                            <a:schemeClr val="dk1"/>
                          </a:solidFill>
                        </a:rPr>
                        <a:t>‘continuous machinery murmur’ </a:t>
                      </a:r>
                      <a:r>
                        <a:rPr lang="en-US" sz="1500">
                          <a:solidFill>
                            <a:schemeClr val="dk1"/>
                          </a:solidFill>
                        </a:rPr>
                        <a:t>is heard</a:t>
                      </a:r>
                      <a:endParaRPr sz="1500">
                        <a:solidFill>
                          <a:schemeClr val="dk1"/>
                        </a:solidFill>
                      </a:endParaRPr>
                    </a:p>
                    <a:p>
                      <a:pPr indent="-323850" lvl="0" marL="457200" rtl="0" algn="l">
                        <a:spcBef>
                          <a:spcPts val="0"/>
                        </a:spcBef>
                        <a:spcAft>
                          <a:spcPts val="0"/>
                        </a:spcAft>
                        <a:buClr>
                          <a:schemeClr val="dk1"/>
                        </a:buClr>
                        <a:buSzPts val="1500"/>
                        <a:buChar char="-"/>
                      </a:pPr>
                      <a:r>
                        <a:rPr lang="en-US" sz="1500">
                          <a:solidFill>
                            <a:schemeClr val="dk1"/>
                          </a:solidFill>
                        </a:rPr>
                        <a:t>Symptoms can include SOB, difficulty feeding, poor weight gain</a:t>
                      </a:r>
                      <a:endParaRPr sz="1500">
                        <a:solidFill>
                          <a:schemeClr val="dk1"/>
                        </a:solidFill>
                      </a:endParaRPr>
                    </a:p>
                  </a:txBody>
                  <a:tcPr marT="91425" marB="91425" marR="91425" marL="91425"/>
                </a:tc>
              </a:tr>
              <a:tr h="500175">
                <a:tc>
                  <a:txBody>
                    <a:bodyPr/>
                    <a:lstStyle/>
                    <a:p>
                      <a:pPr indent="0" lvl="0" marL="0" rtl="0" algn="l">
                        <a:spcBef>
                          <a:spcPts val="0"/>
                        </a:spcBef>
                        <a:spcAft>
                          <a:spcPts val="0"/>
                        </a:spcAft>
                        <a:buNone/>
                      </a:pPr>
                      <a:r>
                        <a:rPr lang="en-US" sz="1500">
                          <a:solidFill>
                            <a:schemeClr val="dk1"/>
                          </a:solidFill>
                        </a:rPr>
                        <a:t>Investigations</a:t>
                      </a:r>
                      <a:endParaRPr sz="1500">
                        <a:solidFill>
                          <a:schemeClr val="dk1"/>
                        </a:solidFill>
                      </a:endParaRPr>
                    </a:p>
                  </a:txBody>
                  <a:tcPr marT="91425" marB="91425" marR="91425" marL="91425"/>
                </a:tc>
                <a:tc>
                  <a:txBody>
                    <a:bodyPr/>
                    <a:lstStyle/>
                    <a:p>
                      <a:pPr indent="-323850" lvl="0" marL="457200" rtl="0" algn="l">
                        <a:spcBef>
                          <a:spcPts val="0"/>
                        </a:spcBef>
                        <a:spcAft>
                          <a:spcPts val="0"/>
                        </a:spcAft>
                        <a:buClr>
                          <a:schemeClr val="dk1"/>
                        </a:buClr>
                        <a:buSzPts val="1500"/>
                        <a:buChar char="-"/>
                      </a:pPr>
                      <a:r>
                        <a:rPr b="1" lang="en-US" sz="1500">
                          <a:solidFill>
                            <a:schemeClr val="dk1"/>
                          </a:solidFill>
                        </a:rPr>
                        <a:t>Echo</a:t>
                      </a:r>
                      <a:endParaRPr b="1" sz="1500">
                        <a:solidFill>
                          <a:schemeClr val="dk1"/>
                        </a:solidFill>
                      </a:endParaRPr>
                    </a:p>
                  </a:txBody>
                  <a:tcPr marT="91425" marB="91425" marR="91425" marL="91425"/>
                </a:tc>
              </a:tr>
              <a:tr h="1117100">
                <a:tc>
                  <a:txBody>
                    <a:bodyPr/>
                    <a:lstStyle/>
                    <a:p>
                      <a:pPr indent="0" lvl="0" marL="0" rtl="0" algn="l">
                        <a:spcBef>
                          <a:spcPts val="0"/>
                        </a:spcBef>
                        <a:spcAft>
                          <a:spcPts val="0"/>
                        </a:spcAft>
                        <a:buNone/>
                      </a:pPr>
                      <a:r>
                        <a:rPr lang="en-US" sz="1500">
                          <a:solidFill>
                            <a:schemeClr val="dk1"/>
                          </a:solidFill>
                        </a:rPr>
                        <a:t>Complications </a:t>
                      </a:r>
                      <a:endParaRPr sz="1500">
                        <a:solidFill>
                          <a:schemeClr val="dk1"/>
                        </a:solidFill>
                      </a:endParaRPr>
                    </a:p>
                  </a:txBody>
                  <a:tcPr marT="91425" marB="91425" marR="91425" marL="91425"/>
                </a:tc>
                <a:tc>
                  <a:txBody>
                    <a:bodyPr/>
                    <a:lstStyle/>
                    <a:p>
                      <a:pPr indent="-323850" lvl="0" marL="457200" rtl="0" algn="l">
                        <a:spcBef>
                          <a:spcPts val="0"/>
                        </a:spcBef>
                        <a:spcAft>
                          <a:spcPts val="0"/>
                        </a:spcAft>
                        <a:buClr>
                          <a:schemeClr val="dk1"/>
                        </a:buClr>
                        <a:buSzPts val="1500"/>
                        <a:buChar char="-"/>
                      </a:pPr>
                      <a:r>
                        <a:rPr b="1" lang="en-US" sz="1500">
                          <a:solidFill>
                            <a:schemeClr val="dk1"/>
                          </a:solidFill>
                        </a:rPr>
                        <a:t>Ibuprofen/Indomethacin </a:t>
                      </a:r>
                      <a:r>
                        <a:rPr lang="en-US" sz="1500">
                          <a:solidFill>
                            <a:schemeClr val="dk1"/>
                          </a:solidFill>
                        </a:rPr>
                        <a:t>can be given to inhibit </a:t>
                      </a:r>
                      <a:r>
                        <a:rPr lang="en-US" sz="1500">
                          <a:solidFill>
                            <a:schemeClr val="dk1"/>
                          </a:solidFill>
                        </a:rPr>
                        <a:t>prostaglandin</a:t>
                      </a:r>
                      <a:r>
                        <a:rPr lang="en-US" sz="1500">
                          <a:solidFill>
                            <a:schemeClr val="dk1"/>
                          </a:solidFill>
                        </a:rPr>
                        <a:t> synthesis and close the DA</a:t>
                      </a:r>
                      <a:endParaRPr sz="1500">
                        <a:solidFill>
                          <a:schemeClr val="dk1"/>
                        </a:solidFill>
                      </a:endParaRPr>
                    </a:p>
                    <a:p>
                      <a:pPr indent="-323850" lvl="0" marL="457200" rtl="0" algn="l">
                        <a:spcBef>
                          <a:spcPts val="0"/>
                        </a:spcBef>
                        <a:spcAft>
                          <a:spcPts val="0"/>
                        </a:spcAft>
                        <a:buClr>
                          <a:schemeClr val="dk1"/>
                        </a:buClr>
                        <a:buSzPts val="1500"/>
                        <a:buChar char="-"/>
                      </a:pPr>
                      <a:r>
                        <a:rPr lang="en-US" sz="1500">
                          <a:solidFill>
                            <a:schemeClr val="dk1"/>
                          </a:solidFill>
                        </a:rPr>
                        <a:t>If this is unsuccessful/associated with another congenital heart defect, surgery is definitive management </a:t>
                      </a:r>
                      <a:endParaRPr sz="1500">
                        <a:solidFill>
                          <a:schemeClr val="dk1"/>
                        </a:solidFill>
                      </a:endParaRPr>
                    </a:p>
                  </a:txBody>
                  <a:tcPr marT="91425" marB="91425" marR="91425" marL="91425"/>
                </a:tc>
              </a:tr>
            </a:tbl>
          </a:graphicData>
        </a:graphic>
      </p:graphicFrame>
      <p:pic>
        <p:nvPicPr>
          <p:cNvPr id="572" name="Google Shape;572;p60"/>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573" name="Google Shape;573;p60"/>
          <p:cNvPicPr preferRelativeResize="0"/>
          <p:nvPr/>
        </p:nvPicPr>
        <p:blipFill>
          <a:blip r:embed="rId4">
            <a:alphaModFix/>
          </a:blip>
          <a:stretch>
            <a:fillRect/>
          </a:stretch>
        </p:blipFill>
        <p:spPr>
          <a:xfrm>
            <a:off x="8637275" y="2312388"/>
            <a:ext cx="3383227" cy="253742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61"/>
          <p:cNvSpPr txBox="1"/>
          <p:nvPr>
            <p:ph idx="1" type="body"/>
          </p:nvPr>
        </p:nvSpPr>
        <p:spPr>
          <a:xfrm>
            <a:off x="682500" y="1438900"/>
            <a:ext cx="11509500" cy="452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100"/>
              <a:buNone/>
            </a:pPr>
            <a:r>
              <a:rPr lang="en-US"/>
              <a:t>A 7-year-old boy is brought in to the GP surgery with an exacerbation of asthma. On examination he has a bilateral expiratory wheeze but there are no signs of respiratory distress. His respiratory rate is 24 / min and PEF around 60% of normal. </a:t>
            </a:r>
            <a:endParaRPr/>
          </a:p>
          <a:p>
            <a:pPr indent="-342900" lvl="0" marL="342900" rtl="0" algn="l">
              <a:spcBef>
                <a:spcPts val="0"/>
              </a:spcBef>
              <a:spcAft>
                <a:spcPts val="0"/>
              </a:spcAft>
              <a:buClr>
                <a:schemeClr val="dk1"/>
              </a:buClr>
              <a:buSzPts val="1100"/>
              <a:buNone/>
            </a:pPr>
            <a:r>
              <a:t/>
            </a:r>
            <a:endParaRPr/>
          </a:p>
          <a:p>
            <a:pPr indent="-342900" lvl="0" marL="457200" rtl="0" algn="l">
              <a:spcBef>
                <a:spcPts val="0"/>
              </a:spcBef>
              <a:spcAft>
                <a:spcPts val="0"/>
              </a:spcAft>
              <a:buSzPts val="1800"/>
              <a:buAutoNum type="arabicPeriod"/>
            </a:pPr>
            <a:r>
              <a:rPr lang="en-US"/>
              <a:t>What is the most appropriate action with regards to steroids therapy? [1 mark]</a:t>
            </a:r>
            <a:endParaRPr/>
          </a:p>
          <a:p>
            <a:pPr indent="-342900" lvl="0" marL="457200" rtl="0" algn="l">
              <a:spcBef>
                <a:spcPts val="0"/>
              </a:spcBef>
              <a:spcAft>
                <a:spcPts val="0"/>
              </a:spcAft>
              <a:buSzPts val="1800"/>
              <a:buAutoNum type="arabicPeriod"/>
            </a:pPr>
            <a:r>
              <a:rPr lang="en-US"/>
              <a:t>Name 3 signs of a life-threatening acute asthma attack? [3 marks]</a:t>
            </a:r>
            <a:endParaRPr/>
          </a:p>
          <a:p>
            <a:pPr indent="-342900" lvl="0" marL="457200" rtl="0" algn="l">
              <a:spcBef>
                <a:spcPts val="0"/>
              </a:spcBef>
              <a:spcAft>
                <a:spcPts val="0"/>
              </a:spcAft>
              <a:buSzPts val="1800"/>
              <a:buAutoNum type="arabicPeriod"/>
            </a:pPr>
            <a:r>
              <a:rPr lang="en-US"/>
              <a:t>In addition to steroids, what medication should be given and through what route? [3 marks]</a:t>
            </a:r>
            <a:endParaRPr/>
          </a:p>
          <a:p>
            <a:pPr indent="-342900" lvl="0" marL="457200" rtl="0" algn="l">
              <a:lnSpc>
                <a:spcPct val="90000"/>
              </a:lnSpc>
              <a:spcBef>
                <a:spcPts val="0"/>
              </a:spcBef>
              <a:spcAft>
                <a:spcPts val="0"/>
              </a:spcAft>
              <a:buSzPts val="1800"/>
              <a:buAutoNum type="arabicPeriod"/>
            </a:pPr>
            <a:r>
              <a:rPr lang="en-US"/>
              <a:t>What severity of asthma attack is the boy experiencing? [1 mark]</a:t>
            </a:r>
            <a:endParaRPr/>
          </a:p>
        </p:txBody>
      </p:sp>
      <p:sp>
        <p:nvSpPr>
          <p:cNvPr id="579" name="Google Shape;579;p6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580" name="Google Shape;580;p61"/>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81" name="Google Shape;581;p61"/>
          <p:cNvSpPr txBox="1"/>
          <p:nvPr/>
        </p:nvSpPr>
        <p:spPr>
          <a:xfrm>
            <a:off x="82095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 </a:t>
            </a:r>
            <a:endParaRPr b="0" i="0" sz="1800" u="none" cap="none" strike="noStrike">
              <a:solidFill>
                <a:schemeClr val="dk1"/>
              </a:solidFill>
              <a:latin typeface="Calibri"/>
              <a:ea typeface="Calibri"/>
              <a:cs typeface="Calibri"/>
              <a:sym typeface="Calibri"/>
            </a:endParaRPr>
          </a:p>
        </p:txBody>
      </p:sp>
      <p:pic>
        <p:nvPicPr>
          <p:cNvPr id="582" name="Google Shape;582;p61"/>
          <p:cNvPicPr preferRelativeResize="0"/>
          <p:nvPr/>
        </p:nvPicPr>
        <p:blipFill rotWithShape="1">
          <a:blip r:embed="rId3">
            <a:alphaModFix/>
          </a:blip>
          <a:srcRect b="5246" l="22560" r="28848" t="8879"/>
          <a:stretch/>
        </p:blipFill>
        <p:spPr>
          <a:xfrm>
            <a:off x="0" y="5715000"/>
            <a:ext cx="1149775" cy="1143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7"/>
          <p:cNvSpPr txBox="1"/>
          <p:nvPr>
            <p:ph idx="1" type="body"/>
          </p:nvPr>
        </p:nvSpPr>
        <p:spPr>
          <a:xfrm>
            <a:off x="207450" y="1542725"/>
            <a:ext cx="9084900" cy="3960000"/>
          </a:xfrm>
          <a:prstGeom prst="rect">
            <a:avLst/>
          </a:prstGeom>
          <a:noFill/>
          <a:ln>
            <a:noFill/>
          </a:ln>
        </p:spPr>
        <p:txBody>
          <a:bodyPr anchorCtr="0" anchor="t" bIns="91425" lIns="91425" spcFirstLastPara="1" rIns="91425" wrap="square" tIns="91425">
            <a:noAutofit/>
          </a:bodyPr>
          <a:lstStyle/>
          <a:p>
            <a:pPr indent="0" lvl="0" marL="342900" rtl="0" algn="l">
              <a:lnSpc>
                <a:spcPct val="90000"/>
              </a:lnSpc>
              <a:spcBef>
                <a:spcPts val="0"/>
              </a:spcBef>
              <a:spcAft>
                <a:spcPts val="0"/>
              </a:spcAft>
              <a:buClr>
                <a:schemeClr val="dk1"/>
              </a:buClr>
              <a:buSzPts val="2800"/>
              <a:buNone/>
            </a:pPr>
            <a:r>
              <a:rPr lang="en-US"/>
              <a:t>You’re in your GP practice when Mr and Mrs Bacon bring in their 5 year old son Chris P. </a:t>
            </a:r>
            <a:endParaRPr/>
          </a:p>
          <a:p>
            <a:pPr indent="0" lvl="0" marL="342900" rtl="0" algn="l">
              <a:lnSpc>
                <a:spcPct val="90000"/>
              </a:lnSpc>
              <a:spcBef>
                <a:spcPts val="0"/>
              </a:spcBef>
              <a:spcAft>
                <a:spcPts val="0"/>
              </a:spcAft>
              <a:buClr>
                <a:schemeClr val="dk1"/>
              </a:buClr>
              <a:buSzPts val="2800"/>
              <a:buNone/>
            </a:pPr>
            <a:r>
              <a:t/>
            </a:r>
            <a:endParaRPr/>
          </a:p>
          <a:p>
            <a:pPr indent="0" lvl="0" marL="342900" rtl="0" algn="l">
              <a:lnSpc>
                <a:spcPct val="90000"/>
              </a:lnSpc>
              <a:spcBef>
                <a:spcPts val="0"/>
              </a:spcBef>
              <a:spcAft>
                <a:spcPts val="0"/>
              </a:spcAft>
              <a:buClr>
                <a:schemeClr val="dk1"/>
              </a:buClr>
              <a:buSzPts val="2800"/>
              <a:buNone/>
            </a:pPr>
            <a:r>
              <a:rPr lang="en-US"/>
              <a:t>Chris has been having an awful cough and is unable to sleep at night, which has prompted them to bring him in.</a:t>
            </a:r>
            <a:endParaRPr/>
          </a:p>
          <a:p>
            <a:pPr indent="0" lvl="0" marL="342900" rtl="0" algn="l">
              <a:lnSpc>
                <a:spcPct val="90000"/>
              </a:lnSpc>
              <a:spcBef>
                <a:spcPts val="0"/>
              </a:spcBef>
              <a:spcAft>
                <a:spcPts val="0"/>
              </a:spcAft>
              <a:buClr>
                <a:schemeClr val="dk1"/>
              </a:buClr>
              <a:buSzPts val="2800"/>
              <a:buNone/>
            </a:pPr>
            <a:r>
              <a:t/>
            </a:r>
            <a:endParaRPr/>
          </a:p>
          <a:p>
            <a:pPr indent="0" lvl="0" marL="342900" rtl="0" algn="l">
              <a:lnSpc>
                <a:spcPct val="90000"/>
              </a:lnSpc>
              <a:spcBef>
                <a:spcPts val="0"/>
              </a:spcBef>
              <a:spcAft>
                <a:spcPts val="0"/>
              </a:spcAft>
              <a:buClr>
                <a:schemeClr val="dk1"/>
              </a:buClr>
              <a:buSzPts val="2800"/>
              <a:buNone/>
            </a:pPr>
            <a:r>
              <a:rPr lang="en-US"/>
              <a:t>What do you do? </a:t>
            </a:r>
            <a:endParaRPr/>
          </a:p>
        </p:txBody>
      </p:sp>
      <p:sp>
        <p:nvSpPr>
          <p:cNvPr id="132" name="Google Shape;132;p17"/>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33" name="Google Shape;133;p17"/>
          <p:cNvSpPr txBox="1"/>
          <p:nvPr/>
        </p:nvSpPr>
        <p:spPr>
          <a:xfrm>
            <a:off x="536984" y="487956"/>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Case 1</a:t>
            </a:r>
            <a:endParaRPr b="0" i="0" sz="1800" u="none" cap="none" strike="noStrike">
              <a:solidFill>
                <a:schemeClr val="dk1"/>
              </a:solidFill>
              <a:latin typeface="Calibri"/>
              <a:ea typeface="Calibri"/>
              <a:cs typeface="Calibri"/>
              <a:sym typeface="Calibri"/>
            </a:endParaRPr>
          </a:p>
        </p:txBody>
      </p:sp>
      <p:sp>
        <p:nvSpPr>
          <p:cNvPr id="134" name="Google Shape;134;p1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35" name="Google Shape;135;p17"/>
          <p:cNvPicPr preferRelativeResize="0"/>
          <p:nvPr/>
        </p:nvPicPr>
        <p:blipFill rotWithShape="1">
          <a:blip r:embed="rId3">
            <a:alphaModFix/>
          </a:blip>
          <a:srcRect b="9066" l="0" r="0" t="0"/>
          <a:stretch/>
        </p:blipFill>
        <p:spPr>
          <a:xfrm>
            <a:off x="8204875" y="4350024"/>
            <a:ext cx="3708925" cy="2421475"/>
          </a:xfrm>
          <a:prstGeom prst="rect">
            <a:avLst/>
          </a:prstGeom>
          <a:noFill/>
          <a:ln>
            <a:noFill/>
          </a:ln>
        </p:spPr>
      </p:pic>
      <p:pic>
        <p:nvPicPr>
          <p:cNvPr id="136" name="Google Shape;136;p17"/>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62"/>
          <p:cNvSpPr txBox="1"/>
          <p:nvPr>
            <p:ph idx="1" type="body"/>
          </p:nvPr>
        </p:nvSpPr>
        <p:spPr>
          <a:xfrm>
            <a:off x="364500" y="1563013"/>
            <a:ext cx="11509500" cy="4526100"/>
          </a:xfrm>
          <a:prstGeom prst="rect">
            <a:avLst/>
          </a:prstGeom>
          <a:noFill/>
          <a:ln>
            <a:noFill/>
          </a:ln>
        </p:spPr>
        <p:txBody>
          <a:bodyPr anchorCtr="0" anchor="t" bIns="45700" lIns="91425" spcFirstLastPara="1" rIns="91425" wrap="square" tIns="45700">
            <a:noAutofit/>
          </a:bodyPr>
          <a:lstStyle/>
          <a:p>
            <a:pPr indent="-361950" lvl="0" marL="457200" rtl="0" algn="l">
              <a:lnSpc>
                <a:spcPct val="115000"/>
              </a:lnSpc>
              <a:spcBef>
                <a:spcPts val="0"/>
              </a:spcBef>
              <a:spcAft>
                <a:spcPts val="0"/>
              </a:spcAft>
              <a:buSzPts val="2100"/>
              <a:buAutoNum type="arabicPeriod"/>
            </a:pPr>
            <a:r>
              <a:rPr lang="en-US" sz="2100"/>
              <a:t>What is the most appropriate action with regards to steroids therapy? [1 mark]</a:t>
            </a:r>
            <a:endParaRPr sz="2100"/>
          </a:p>
          <a:p>
            <a:pPr indent="-298450" lvl="0" marL="457200" rtl="0" algn="l">
              <a:lnSpc>
                <a:spcPct val="115000"/>
              </a:lnSpc>
              <a:spcBef>
                <a:spcPts val="0"/>
              </a:spcBef>
              <a:spcAft>
                <a:spcPts val="0"/>
              </a:spcAft>
              <a:buSzPts val="1100"/>
              <a:buChar char="-"/>
            </a:pPr>
            <a:r>
              <a:rPr b="1" lang="en-US" sz="2100"/>
              <a:t>Oral prednisolone for 3-5 days</a:t>
            </a:r>
            <a:endParaRPr b="1" sz="2100"/>
          </a:p>
          <a:p>
            <a:pPr indent="-361950" lvl="0" marL="457200" rtl="0" algn="l">
              <a:lnSpc>
                <a:spcPct val="115000"/>
              </a:lnSpc>
              <a:spcBef>
                <a:spcPts val="0"/>
              </a:spcBef>
              <a:spcAft>
                <a:spcPts val="0"/>
              </a:spcAft>
              <a:buSzPts val="2100"/>
              <a:buAutoNum type="arabicPeriod"/>
            </a:pPr>
            <a:r>
              <a:rPr lang="en-US" sz="2100"/>
              <a:t>Name 3 signs of a life-threatening acute asthma attack? [3 marks]</a:t>
            </a:r>
            <a:endParaRPr sz="2100"/>
          </a:p>
          <a:p>
            <a:pPr indent="-361950" lvl="0" marL="457200" rtl="0" algn="l">
              <a:lnSpc>
                <a:spcPct val="115000"/>
              </a:lnSpc>
              <a:spcBef>
                <a:spcPts val="0"/>
              </a:spcBef>
              <a:spcAft>
                <a:spcPts val="0"/>
              </a:spcAft>
              <a:buSzPts val="2100"/>
              <a:buChar char="-"/>
            </a:pPr>
            <a:r>
              <a:rPr b="1" lang="en-US" sz="2100"/>
              <a:t>3 from: SpO2 &lt;92%, silent chest, poor respiratory effort, altered consciousness, cyanosis, elevated pCO2, PEF &lt;33% predicted</a:t>
            </a:r>
            <a:endParaRPr b="1" sz="2100"/>
          </a:p>
          <a:p>
            <a:pPr indent="-361950" lvl="0" marL="457200" rtl="0" algn="l">
              <a:lnSpc>
                <a:spcPct val="115000"/>
              </a:lnSpc>
              <a:spcBef>
                <a:spcPts val="0"/>
              </a:spcBef>
              <a:spcAft>
                <a:spcPts val="0"/>
              </a:spcAft>
              <a:buSzPts val="2100"/>
              <a:buAutoNum type="arabicPeriod"/>
            </a:pPr>
            <a:r>
              <a:rPr lang="en-US" sz="2100"/>
              <a:t>In addition to steroids, what medication should be given and through what route? [3 marks]</a:t>
            </a:r>
            <a:endParaRPr sz="2100"/>
          </a:p>
          <a:p>
            <a:pPr indent="-298450" lvl="0" marL="457200" rtl="0" algn="l">
              <a:lnSpc>
                <a:spcPct val="115000"/>
              </a:lnSpc>
              <a:spcBef>
                <a:spcPts val="0"/>
              </a:spcBef>
              <a:spcAft>
                <a:spcPts val="0"/>
              </a:spcAft>
              <a:buSzPts val="1100"/>
              <a:buChar char="-"/>
            </a:pPr>
            <a:r>
              <a:rPr b="1" lang="en-US" sz="2100"/>
              <a:t>Short-acting bronchodilators like salbutamol or ipratropium, given via a spacer. Give up to 10 puffs.</a:t>
            </a:r>
            <a:endParaRPr b="1" sz="2100"/>
          </a:p>
          <a:p>
            <a:pPr indent="-361950" lvl="0" marL="457200" rtl="0" algn="l">
              <a:lnSpc>
                <a:spcPct val="115000"/>
              </a:lnSpc>
              <a:spcBef>
                <a:spcPts val="0"/>
              </a:spcBef>
              <a:spcAft>
                <a:spcPts val="0"/>
              </a:spcAft>
              <a:buSzPts val="2100"/>
              <a:buAutoNum type="arabicPeriod"/>
            </a:pPr>
            <a:r>
              <a:rPr lang="en-US" sz="2100"/>
              <a:t>What severity of asthma attack is the boy experiencing? [1 mark]</a:t>
            </a:r>
            <a:endParaRPr sz="2100"/>
          </a:p>
          <a:p>
            <a:pPr indent="-298450" lvl="0" marL="457200" rtl="0" algn="l">
              <a:lnSpc>
                <a:spcPct val="115000"/>
              </a:lnSpc>
              <a:spcBef>
                <a:spcPts val="0"/>
              </a:spcBef>
              <a:spcAft>
                <a:spcPts val="0"/>
              </a:spcAft>
              <a:buSzPts val="1100"/>
              <a:buChar char="-"/>
            </a:pPr>
            <a:r>
              <a:rPr b="1" lang="en-US" sz="2100"/>
              <a:t>He is having a moderate asthma attack, due to PEF being  more than 50% predicted and RR being less than 30</a:t>
            </a:r>
            <a:endParaRPr b="1" sz="2100"/>
          </a:p>
        </p:txBody>
      </p:sp>
      <p:sp>
        <p:nvSpPr>
          <p:cNvPr id="588" name="Google Shape;588;p6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589" name="Google Shape;589;p62"/>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90" name="Google Shape;590;p62"/>
          <p:cNvSpPr txBox="1"/>
          <p:nvPr/>
        </p:nvSpPr>
        <p:spPr>
          <a:xfrm>
            <a:off x="82095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 </a:t>
            </a:r>
            <a:endParaRPr b="0" i="0" sz="1800" u="none" cap="none" strike="noStrike">
              <a:solidFill>
                <a:schemeClr val="dk1"/>
              </a:solidFill>
              <a:latin typeface="Calibri"/>
              <a:ea typeface="Calibri"/>
              <a:cs typeface="Calibri"/>
              <a:sym typeface="Calibri"/>
            </a:endParaRPr>
          </a:p>
        </p:txBody>
      </p:sp>
      <p:pic>
        <p:nvPicPr>
          <p:cNvPr id="591" name="Google Shape;591;p62"/>
          <p:cNvPicPr preferRelativeResize="0"/>
          <p:nvPr/>
        </p:nvPicPr>
        <p:blipFill rotWithShape="1">
          <a:blip r:embed="rId3">
            <a:alphaModFix/>
          </a:blip>
          <a:srcRect b="5246" l="22560" r="28848" t="8879"/>
          <a:stretch/>
        </p:blipFill>
        <p:spPr>
          <a:xfrm>
            <a:off x="0" y="5715000"/>
            <a:ext cx="1149775" cy="1143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3"/>
          <p:cNvSpPr txBox="1"/>
          <p:nvPr>
            <p:ph idx="1" type="body"/>
          </p:nvPr>
        </p:nvSpPr>
        <p:spPr>
          <a:xfrm>
            <a:off x="664800" y="1382725"/>
            <a:ext cx="11209200" cy="54192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100"/>
              <a:buNone/>
            </a:pPr>
            <a:r>
              <a:rPr lang="en-US" sz="2700"/>
              <a:t>A 3-month-old girl is brought to the emergency department with a cough, poor feeding and fever. The infant is alert and responsive. She has had all routine vaccines offered. Her observations are temperature 38.1ºC, heart rate 154 bpm, respiratory rate 40/min, and oxygen saturation 91% on air. On examination, coarse crackles and a wheeze can be heard across her chest. The infant's heart sounds and ECG are normal. A lumbar puncture is performed and reported as unremarkable. An hour later, the patient has a cardiac arrest.</a:t>
            </a:r>
            <a:endParaRPr sz="2700"/>
          </a:p>
          <a:p>
            <a:pPr indent="-342900" lvl="0" marL="342900" rtl="0" algn="l">
              <a:spcBef>
                <a:spcPts val="0"/>
              </a:spcBef>
              <a:spcAft>
                <a:spcPts val="0"/>
              </a:spcAft>
              <a:buClr>
                <a:schemeClr val="dk1"/>
              </a:buClr>
              <a:buSzPts val="1100"/>
              <a:buNone/>
            </a:pPr>
            <a:r>
              <a:t/>
            </a:r>
            <a:endParaRPr sz="2700"/>
          </a:p>
          <a:p>
            <a:pPr indent="-336550" lvl="0" marL="457200" rtl="0" algn="l">
              <a:spcBef>
                <a:spcPts val="0"/>
              </a:spcBef>
              <a:spcAft>
                <a:spcPts val="0"/>
              </a:spcAft>
              <a:buSzPts val="1700"/>
              <a:buAutoNum type="arabicPeriod"/>
            </a:pPr>
            <a:r>
              <a:rPr lang="en-US" sz="2700"/>
              <a:t>What is the likely diagnosis [1 mark]</a:t>
            </a:r>
            <a:endParaRPr sz="2700"/>
          </a:p>
          <a:p>
            <a:pPr indent="-336550" lvl="0" marL="457200" rtl="0" algn="l">
              <a:spcBef>
                <a:spcPts val="0"/>
              </a:spcBef>
              <a:spcAft>
                <a:spcPts val="0"/>
              </a:spcAft>
              <a:buSzPts val="1700"/>
              <a:buAutoNum type="arabicPeriod"/>
            </a:pPr>
            <a:r>
              <a:rPr lang="en-US" sz="2700"/>
              <a:t>What has most likely caused the cardiac arrest [1 mark]</a:t>
            </a:r>
            <a:endParaRPr sz="2700"/>
          </a:p>
          <a:p>
            <a:pPr indent="-336550" lvl="0" marL="457200" rtl="0" algn="l">
              <a:spcBef>
                <a:spcPts val="0"/>
              </a:spcBef>
              <a:spcAft>
                <a:spcPts val="0"/>
              </a:spcAft>
              <a:buSzPts val="1700"/>
              <a:buAutoNum type="arabicPeriod"/>
            </a:pPr>
            <a:r>
              <a:rPr lang="en-US" sz="2700"/>
              <a:t>What is the compression:ventilation ratio in paediatric BLS? [1 mark]</a:t>
            </a:r>
            <a:endParaRPr sz="2700"/>
          </a:p>
          <a:p>
            <a:pPr indent="-336550" lvl="0" marL="457200" rtl="0" algn="l">
              <a:spcBef>
                <a:spcPts val="0"/>
              </a:spcBef>
              <a:spcAft>
                <a:spcPts val="0"/>
              </a:spcAft>
              <a:buSzPts val="1700"/>
              <a:buAutoNum type="arabicPeriod"/>
            </a:pPr>
            <a:r>
              <a:rPr lang="en-US" sz="2700"/>
              <a:t>What is a prophylactic drug that can be offered to immunocompromised infants? [1 mark]</a:t>
            </a:r>
            <a:endParaRPr sz="2700"/>
          </a:p>
        </p:txBody>
      </p:sp>
      <p:sp>
        <p:nvSpPr>
          <p:cNvPr id="597" name="Google Shape;597;p63"/>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98" name="Google Shape;598;p63"/>
          <p:cNvSpPr txBox="1"/>
          <p:nvPr/>
        </p:nvSpPr>
        <p:spPr>
          <a:xfrm>
            <a:off x="82095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 </a:t>
            </a:r>
            <a:endParaRPr b="0" i="0" sz="1800" u="none" cap="none" strike="noStrike">
              <a:solidFill>
                <a:schemeClr val="dk1"/>
              </a:solidFill>
              <a:latin typeface="Calibri"/>
              <a:ea typeface="Calibri"/>
              <a:cs typeface="Calibri"/>
              <a:sym typeface="Calibri"/>
            </a:endParaRPr>
          </a:p>
        </p:txBody>
      </p:sp>
      <p:pic>
        <p:nvPicPr>
          <p:cNvPr id="599" name="Google Shape;599;p63"/>
          <p:cNvPicPr preferRelativeResize="0"/>
          <p:nvPr/>
        </p:nvPicPr>
        <p:blipFill rotWithShape="1">
          <a:blip r:embed="rId3">
            <a:alphaModFix/>
          </a:blip>
          <a:srcRect b="5246" l="22560" r="28848" t="8879"/>
          <a:stretch/>
        </p:blipFill>
        <p:spPr>
          <a:xfrm>
            <a:off x="0" y="5715000"/>
            <a:ext cx="1149775" cy="1143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64"/>
          <p:cNvSpPr txBox="1"/>
          <p:nvPr>
            <p:ph idx="1" type="body"/>
          </p:nvPr>
        </p:nvSpPr>
        <p:spPr>
          <a:xfrm>
            <a:off x="682500" y="1438900"/>
            <a:ext cx="11509500" cy="4526100"/>
          </a:xfrm>
          <a:prstGeom prst="rect">
            <a:avLst/>
          </a:prstGeom>
          <a:noFill/>
          <a:ln>
            <a:noFill/>
          </a:ln>
        </p:spPr>
        <p:txBody>
          <a:bodyPr anchorCtr="0" anchor="t" bIns="45700" lIns="91425" spcFirstLastPara="1" rIns="91425" wrap="square" tIns="45700">
            <a:noAutofit/>
          </a:bodyPr>
          <a:lstStyle/>
          <a:p>
            <a:pPr indent="-342900" lvl="0" marL="457200" rtl="0" algn="l">
              <a:lnSpc>
                <a:spcPct val="115000"/>
              </a:lnSpc>
              <a:spcBef>
                <a:spcPts val="0"/>
              </a:spcBef>
              <a:spcAft>
                <a:spcPts val="0"/>
              </a:spcAft>
              <a:buSzPts val="1800"/>
              <a:buAutoNum type="arabicPeriod"/>
            </a:pPr>
            <a:r>
              <a:rPr lang="en-US"/>
              <a:t>What is the most likely diagnosis? </a:t>
            </a:r>
            <a:endParaRPr/>
          </a:p>
          <a:p>
            <a:pPr indent="-342900" lvl="0" marL="457200" rtl="0" algn="l">
              <a:lnSpc>
                <a:spcPct val="115000"/>
              </a:lnSpc>
              <a:spcBef>
                <a:spcPts val="0"/>
              </a:spcBef>
              <a:spcAft>
                <a:spcPts val="0"/>
              </a:spcAft>
              <a:buSzPts val="1800"/>
              <a:buChar char="-"/>
            </a:pPr>
            <a:r>
              <a:rPr b="1" lang="en-US"/>
              <a:t>Bronchiolitis</a:t>
            </a:r>
            <a:endParaRPr b="1"/>
          </a:p>
          <a:p>
            <a:pPr indent="-342900" lvl="0" marL="457200" rtl="0" algn="l">
              <a:lnSpc>
                <a:spcPct val="115000"/>
              </a:lnSpc>
              <a:spcBef>
                <a:spcPts val="0"/>
              </a:spcBef>
              <a:spcAft>
                <a:spcPts val="0"/>
              </a:spcAft>
              <a:buSzPts val="1800"/>
              <a:buAutoNum type="arabicPeriod"/>
            </a:pPr>
            <a:r>
              <a:rPr lang="en-US"/>
              <a:t>What has most likely caused the cardiac arrest?</a:t>
            </a:r>
            <a:endParaRPr/>
          </a:p>
          <a:p>
            <a:pPr indent="-342900" lvl="0" marL="457200" rtl="0" algn="l">
              <a:lnSpc>
                <a:spcPct val="115000"/>
              </a:lnSpc>
              <a:spcBef>
                <a:spcPts val="0"/>
              </a:spcBef>
              <a:spcAft>
                <a:spcPts val="0"/>
              </a:spcAft>
              <a:buSzPts val="1800"/>
              <a:buChar char="-"/>
            </a:pPr>
            <a:r>
              <a:rPr b="1" lang="en-US"/>
              <a:t>Respiratory distress secondary to bronchiolitis, leading to hypoxia</a:t>
            </a:r>
            <a:endParaRPr b="1"/>
          </a:p>
          <a:p>
            <a:pPr indent="-342900" lvl="0" marL="457200" rtl="0" algn="l">
              <a:lnSpc>
                <a:spcPct val="115000"/>
              </a:lnSpc>
              <a:spcBef>
                <a:spcPts val="0"/>
              </a:spcBef>
              <a:spcAft>
                <a:spcPts val="0"/>
              </a:spcAft>
              <a:buSzPts val="1800"/>
              <a:buAutoNum type="arabicPeriod"/>
            </a:pPr>
            <a:r>
              <a:rPr lang="en-US"/>
              <a:t>What is the compression:ventilation ratio in paediatric BLS?</a:t>
            </a:r>
            <a:endParaRPr/>
          </a:p>
          <a:p>
            <a:pPr indent="-342900" lvl="0" marL="457200" rtl="0" algn="l">
              <a:lnSpc>
                <a:spcPct val="115000"/>
              </a:lnSpc>
              <a:spcBef>
                <a:spcPts val="0"/>
              </a:spcBef>
              <a:spcAft>
                <a:spcPts val="0"/>
              </a:spcAft>
              <a:buSzPts val="1800"/>
              <a:buChar char="-"/>
            </a:pPr>
            <a:r>
              <a:rPr b="1" lang="en-US"/>
              <a:t>15:2</a:t>
            </a:r>
            <a:endParaRPr b="1"/>
          </a:p>
          <a:p>
            <a:pPr indent="-342900" lvl="0" marL="457200" rtl="0" algn="l">
              <a:lnSpc>
                <a:spcPct val="115000"/>
              </a:lnSpc>
              <a:spcBef>
                <a:spcPts val="0"/>
              </a:spcBef>
              <a:spcAft>
                <a:spcPts val="0"/>
              </a:spcAft>
              <a:buSzPts val="1800"/>
              <a:buAutoNum type="arabicPeriod"/>
            </a:pPr>
            <a:r>
              <a:rPr lang="en-US"/>
              <a:t>What is a prophylactic drug that can be offered to immunocompromised infants? </a:t>
            </a:r>
            <a:endParaRPr/>
          </a:p>
          <a:p>
            <a:pPr indent="-342900" lvl="0" marL="457200" rtl="0" algn="l">
              <a:lnSpc>
                <a:spcPct val="115000"/>
              </a:lnSpc>
              <a:spcBef>
                <a:spcPts val="0"/>
              </a:spcBef>
              <a:spcAft>
                <a:spcPts val="0"/>
              </a:spcAft>
              <a:buSzPts val="1800"/>
              <a:buChar char="-"/>
            </a:pPr>
            <a:r>
              <a:rPr b="1" lang="en-US"/>
              <a:t>Palivizumab </a:t>
            </a:r>
            <a:endParaRPr b="1"/>
          </a:p>
        </p:txBody>
      </p:sp>
      <p:sp>
        <p:nvSpPr>
          <p:cNvPr id="605" name="Google Shape;605;p64"/>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06" name="Google Shape;606;p64"/>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07" name="Google Shape;607;p64"/>
          <p:cNvSpPr txBox="1"/>
          <p:nvPr/>
        </p:nvSpPr>
        <p:spPr>
          <a:xfrm>
            <a:off x="82095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 </a:t>
            </a:r>
            <a:endParaRPr b="0" i="0" sz="1800" u="none" cap="none" strike="noStrike">
              <a:solidFill>
                <a:schemeClr val="dk1"/>
              </a:solidFill>
              <a:latin typeface="Calibri"/>
              <a:ea typeface="Calibri"/>
              <a:cs typeface="Calibri"/>
              <a:sym typeface="Calibri"/>
            </a:endParaRPr>
          </a:p>
        </p:txBody>
      </p:sp>
      <p:pic>
        <p:nvPicPr>
          <p:cNvPr id="608" name="Google Shape;608;p64"/>
          <p:cNvPicPr preferRelativeResize="0"/>
          <p:nvPr/>
        </p:nvPicPr>
        <p:blipFill rotWithShape="1">
          <a:blip r:embed="rId3">
            <a:alphaModFix/>
          </a:blip>
          <a:srcRect b="5246" l="22560" r="28848" t="8879"/>
          <a:stretch/>
        </p:blipFill>
        <p:spPr>
          <a:xfrm>
            <a:off x="0" y="5715000"/>
            <a:ext cx="1149775" cy="1143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65"/>
          <p:cNvSpPr txBox="1"/>
          <p:nvPr>
            <p:ph idx="1" type="body"/>
          </p:nvPr>
        </p:nvSpPr>
        <p:spPr>
          <a:xfrm>
            <a:off x="682500" y="1632613"/>
            <a:ext cx="108138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a:t>You are the F1 on nights in Grimsby and you are called to see a 3 day old baby born at 39+1 who has still not yet passed meconium and has been vomiting after feeds. On examination, you noticed the abdomen is particularly distended. </a:t>
            </a:r>
            <a:endParaRPr/>
          </a:p>
          <a:p>
            <a:pPr indent="-342900" lvl="0" marL="342900" rtl="0" algn="l">
              <a:lnSpc>
                <a:spcPct val="90000"/>
              </a:lnSpc>
              <a:spcBef>
                <a:spcPts val="0"/>
              </a:spcBef>
              <a:spcAft>
                <a:spcPts val="0"/>
              </a:spcAft>
              <a:buClr>
                <a:schemeClr val="dk1"/>
              </a:buClr>
              <a:buSzPts val="2800"/>
              <a:buNone/>
            </a:pPr>
            <a:r>
              <a:t/>
            </a:r>
            <a:endParaRPr/>
          </a:p>
          <a:p>
            <a:pPr indent="-342900" lvl="0" marL="457200" rtl="0" algn="l">
              <a:lnSpc>
                <a:spcPct val="90000"/>
              </a:lnSpc>
              <a:spcBef>
                <a:spcPts val="0"/>
              </a:spcBef>
              <a:spcAft>
                <a:spcPts val="0"/>
              </a:spcAft>
              <a:buSzPts val="1800"/>
              <a:buAutoNum type="arabicPeriod"/>
            </a:pPr>
            <a:r>
              <a:rPr lang="en-US"/>
              <a:t>What is the most likely diagnosis? [1 mark]</a:t>
            </a:r>
            <a:endParaRPr/>
          </a:p>
          <a:p>
            <a:pPr indent="-342900" lvl="0" marL="457200" rtl="0" algn="l">
              <a:lnSpc>
                <a:spcPct val="90000"/>
              </a:lnSpc>
              <a:spcBef>
                <a:spcPts val="0"/>
              </a:spcBef>
              <a:spcAft>
                <a:spcPts val="0"/>
              </a:spcAft>
              <a:buSzPts val="1800"/>
              <a:buAutoNum type="arabicPeriod"/>
            </a:pPr>
            <a:r>
              <a:rPr lang="en-US"/>
              <a:t>What is the pathophysiology of this condition? [2 marks]</a:t>
            </a:r>
            <a:endParaRPr/>
          </a:p>
          <a:p>
            <a:pPr indent="-342900" lvl="0" marL="457200" rtl="0" algn="l">
              <a:lnSpc>
                <a:spcPct val="90000"/>
              </a:lnSpc>
              <a:spcBef>
                <a:spcPts val="0"/>
              </a:spcBef>
              <a:spcAft>
                <a:spcPts val="0"/>
              </a:spcAft>
              <a:buSzPts val="1800"/>
              <a:buAutoNum type="arabicPeriod"/>
            </a:pPr>
            <a:r>
              <a:rPr lang="en-US"/>
              <a:t>What would be your first line investigation? [1 mark]</a:t>
            </a:r>
            <a:endParaRPr/>
          </a:p>
          <a:p>
            <a:pPr indent="-342900" lvl="0" marL="457200" rtl="0" algn="l">
              <a:lnSpc>
                <a:spcPct val="90000"/>
              </a:lnSpc>
              <a:spcBef>
                <a:spcPts val="0"/>
              </a:spcBef>
              <a:spcAft>
                <a:spcPts val="0"/>
              </a:spcAft>
              <a:buSzPts val="1800"/>
              <a:buAutoNum type="arabicPeriod"/>
            </a:pPr>
            <a:r>
              <a:rPr lang="en-US"/>
              <a:t>What would be your investigation of choice to confirm your diagnosis? [1 mark]</a:t>
            </a:r>
            <a:endParaRPr/>
          </a:p>
          <a:p>
            <a:pPr indent="0" lvl="0" marL="0" rtl="0" algn="l">
              <a:lnSpc>
                <a:spcPct val="90000"/>
              </a:lnSpc>
              <a:spcBef>
                <a:spcPts val="0"/>
              </a:spcBef>
              <a:spcAft>
                <a:spcPts val="0"/>
              </a:spcAft>
              <a:buNone/>
            </a:pPr>
            <a:r>
              <a:t/>
            </a:r>
            <a:endParaRPr/>
          </a:p>
        </p:txBody>
      </p:sp>
      <p:sp>
        <p:nvSpPr>
          <p:cNvPr id="614" name="Google Shape;614;p6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15" name="Google Shape;615;p65"/>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16" name="Google Shape;616;p65"/>
          <p:cNvSpPr txBox="1"/>
          <p:nvPr/>
        </p:nvSpPr>
        <p:spPr>
          <a:xfrm>
            <a:off x="82095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 </a:t>
            </a:r>
            <a:endParaRPr b="0" i="0" sz="1800" u="none" cap="none" strike="noStrike">
              <a:solidFill>
                <a:schemeClr val="dk1"/>
              </a:solidFill>
              <a:latin typeface="Calibri"/>
              <a:ea typeface="Calibri"/>
              <a:cs typeface="Calibri"/>
              <a:sym typeface="Calibri"/>
            </a:endParaRPr>
          </a:p>
        </p:txBody>
      </p:sp>
      <p:pic>
        <p:nvPicPr>
          <p:cNvPr id="617" name="Google Shape;617;p65"/>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66"/>
          <p:cNvSpPr txBox="1"/>
          <p:nvPr>
            <p:ph idx="1" type="body"/>
          </p:nvPr>
        </p:nvSpPr>
        <p:spPr>
          <a:xfrm>
            <a:off x="466250" y="1134475"/>
            <a:ext cx="11983200" cy="513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t/>
            </a:r>
            <a:endParaRPr/>
          </a:p>
          <a:p>
            <a:pPr indent="-342900" lvl="0" marL="457200" rtl="0" algn="l">
              <a:lnSpc>
                <a:spcPct val="90000"/>
              </a:lnSpc>
              <a:spcBef>
                <a:spcPts val="0"/>
              </a:spcBef>
              <a:spcAft>
                <a:spcPts val="0"/>
              </a:spcAft>
              <a:buSzPts val="1800"/>
              <a:buAutoNum type="arabicPeriod"/>
            </a:pPr>
            <a:r>
              <a:rPr lang="en-US"/>
              <a:t>What is the most likely diagnosis? [1 mark]</a:t>
            </a:r>
            <a:endParaRPr/>
          </a:p>
          <a:p>
            <a:pPr indent="-342900" lvl="0" marL="457200" rtl="0" algn="l">
              <a:lnSpc>
                <a:spcPct val="90000"/>
              </a:lnSpc>
              <a:spcBef>
                <a:spcPts val="0"/>
              </a:spcBef>
              <a:spcAft>
                <a:spcPts val="0"/>
              </a:spcAft>
              <a:buSzPts val="1800"/>
              <a:buChar char="-"/>
            </a:pPr>
            <a:r>
              <a:rPr b="1" lang="en-US"/>
              <a:t>Hirschsprung's</a:t>
            </a:r>
            <a:r>
              <a:rPr b="1" lang="en-US"/>
              <a:t> Disease</a:t>
            </a:r>
            <a:endParaRPr b="1"/>
          </a:p>
          <a:p>
            <a:pPr indent="-342900" lvl="0" marL="457200" rtl="0" algn="l">
              <a:lnSpc>
                <a:spcPct val="90000"/>
              </a:lnSpc>
              <a:spcBef>
                <a:spcPts val="0"/>
              </a:spcBef>
              <a:spcAft>
                <a:spcPts val="0"/>
              </a:spcAft>
              <a:buSzPts val="1800"/>
              <a:buAutoNum type="arabicPeriod"/>
            </a:pPr>
            <a:r>
              <a:rPr lang="en-US"/>
              <a:t>What is the pathophysiology of this condition? [2 marks]</a:t>
            </a:r>
            <a:endParaRPr/>
          </a:p>
          <a:p>
            <a:pPr indent="-342900" lvl="0" marL="457200" rtl="0" algn="l">
              <a:lnSpc>
                <a:spcPct val="90000"/>
              </a:lnSpc>
              <a:spcBef>
                <a:spcPts val="0"/>
              </a:spcBef>
              <a:spcAft>
                <a:spcPts val="0"/>
              </a:spcAft>
              <a:buSzPts val="1800"/>
              <a:buChar char="-"/>
            </a:pPr>
            <a:r>
              <a:rPr b="1" lang="en-US"/>
              <a:t>Loss of ganglionic cells [1 mark]</a:t>
            </a:r>
            <a:endParaRPr b="1"/>
          </a:p>
          <a:p>
            <a:pPr indent="-342900" lvl="0" marL="457200" rtl="0" algn="l">
              <a:lnSpc>
                <a:spcPct val="90000"/>
              </a:lnSpc>
              <a:spcBef>
                <a:spcPts val="0"/>
              </a:spcBef>
              <a:spcAft>
                <a:spcPts val="0"/>
              </a:spcAft>
              <a:buSzPts val="1800"/>
              <a:buChar char="-"/>
            </a:pPr>
            <a:r>
              <a:rPr b="1" lang="en-US"/>
              <a:t>In the myenteric plexus [1 mark]</a:t>
            </a:r>
            <a:endParaRPr b="1"/>
          </a:p>
          <a:p>
            <a:pPr indent="-342900" lvl="0" marL="457200" rtl="0" algn="l">
              <a:lnSpc>
                <a:spcPct val="90000"/>
              </a:lnSpc>
              <a:spcBef>
                <a:spcPts val="0"/>
              </a:spcBef>
              <a:spcAft>
                <a:spcPts val="0"/>
              </a:spcAft>
              <a:buSzPts val="1800"/>
              <a:buAutoNum type="arabicPeriod"/>
            </a:pPr>
            <a:r>
              <a:rPr lang="en-US"/>
              <a:t>What would be your first line investigation? [1 marks]</a:t>
            </a:r>
            <a:endParaRPr/>
          </a:p>
          <a:p>
            <a:pPr indent="-342900" lvl="0" marL="457200" rtl="0" algn="l">
              <a:lnSpc>
                <a:spcPct val="90000"/>
              </a:lnSpc>
              <a:spcBef>
                <a:spcPts val="0"/>
              </a:spcBef>
              <a:spcAft>
                <a:spcPts val="0"/>
              </a:spcAft>
              <a:buSzPts val="1800"/>
              <a:buChar char="-"/>
            </a:pPr>
            <a:r>
              <a:rPr b="1" lang="en-US"/>
              <a:t>Contrast enema </a:t>
            </a:r>
            <a:endParaRPr b="1"/>
          </a:p>
          <a:p>
            <a:pPr indent="-342900" lvl="0" marL="457200" rtl="0" algn="l">
              <a:lnSpc>
                <a:spcPct val="90000"/>
              </a:lnSpc>
              <a:spcBef>
                <a:spcPts val="0"/>
              </a:spcBef>
              <a:spcAft>
                <a:spcPts val="0"/>
              </a:spcAft>
              <a:buSzPts val="1800"/>
              <a:buAutoNum type="arabicPeriod"/>
            </a:pPr>
            <a:r>
              <a:rPr lang="en-US"/>
              <a:t>What would be your investigation of choice to confirm your diagnosis? [1 mark]</a:t>
            </a:r>
            <a:endParaRPr/>
          </a:p>
          <a:p>
            <a:pPr indent="-342900" lvl="0" marL="457200" rtl="0" algn="l">
              <a:lnSpc>
                <a:spcPct val="90000"/>
              </a:lnSpc>
              <a:spcBef>
                <a:spcPts val="0"/>
              </a:spcBef>
              <a:spcAft>
                <a:spcPts val="0"/>
              </a:spcAft>
              <a:buSzPts val="1800"/>
              <a:buChar char="-"/>
            </a:pPr>
            <a:r>
              <a:rPr b="1" lang="en-US"/>
              <a:t>Rectal suction biopsy </a:t>
            </a:r>
            <a:endParaRPr b="1"/>
          </a:p>
          <a:p>
            <a:pPr indent="0" lvl="0" marL="45720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a:p>
        </p:txBody>
      </p:sp>
      <p:sp>
        <p:nvSpPr>
          <p:cNvPr id="623" name="Google Shape;623;p6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24" name="Google Shape;624;p66"/>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25" name="Google Shape;625;p66"/>
          <p:cNvSpPr txBox="1"/>
          <p:nvPr/>
        </p:nvSpPr>
        <p:spPr>
          <a:xfrm>
            <a:off x="82095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 </a:t>
            </a:r>
            <a:endParaRPr b="0" i="0" sz="1800" u="none" cap="none" strike="noStrike">
              <a:solidFill>
                <a:schemeClr val="dk1"/>
              </a:solidFill>
              <a:latin typeface="Calibri"/>
              <a:ea typeface="Calibri"/>
              <a:cs typeface="Calibri"/>
              <a:sym typeface="Calibri"/>
            </a:endParaRPr>
          </a:p>
        </p:txBody>
      </p:sp>
      <p:pic>
        <p:nvPicPr>
          <p:cNvPr id="626" name="Google Shape;626;p66"/>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67"/>
          <p:cNvSpPr txBox="1"/>
          <p:nvPr>
            <p:ph idx="1" type="body"/>
          </p:nvPr>
        </p:nvSpPr>
        <p:spPr>
          <a:xfrm>
            <a:off x="682500" y="1438888"/>
            <a:ext cx="108138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a:t>You are the Paeds Consultant and you are called in during the night by your registrar to review a 14 hour old baby boy. On examination, you notice his hands and lips have turned blue and he appears irritable. </a:t>
            </a:r>
            <a:endParaRPr/>
          </a:p>
          <a:p>
            <a:pPr indent="-342900" lvl="0" marL="342900" rtl="0" algn="l">
              <a:lnSpc>
                <a:spcPct val="90000"/>
              </a:lnSpc>
              <a:spcBef>
                <a:spcPts val="0"/>
              </a:spcBef>
              <a:spcAft>
                <a:spcPts val="0"/>
              </a:spcAft>
              <a:buClr>
                <a:schemeClr val="dk1"/>
              </a:buClr>
              <a:buSzPts val="2800"/>
              <a:buNone/>
            </a:pPr>
            <a:r>
              <a:t/>
            </a:r>
            <a:endParaRPr/>
          </a:p>
          <a:p>
            <a:pPr indent="-342900" lvl="0" marL="457200" rtl="0" algn="l">
              <a:lnSpc>
                <a:spcPct val="90000"/>
              </a:lnSpc>
              <a:spcBef>
                <a:spcPts val="0"/>
              </a:spcBef>
              <a:spcAft>
                <a:spcPts val="0"/>
              </a:spcAft>
              <a:buSzPts val="1800"/>
              <a:buAutoNum type="arabicPeriod"/>
            </a:pPr>
            <a:r>
              <a:rPr lang="en-US"/>
              <a:t>What is the most likely diagnosis? [1 mark]</a:t>
            </a:r>
            <a:endParaRPr/>
          </a:p>
          <a:p>
            <a:pPr indent="-342900" lvl="0" marL="457200" rtl="0" algn="l">
              <a:lnSpc>
                <a:spcPct val="90000"/>
              </a:lnSpc>
              <a:spcBef>
                <a:spcPts val="0"/>
              </a:spcBef>
              <a:spcAft>
                <a:spcPts val="0"/>
              </a:spcAft>
              <a:buSzPts val="1800"/>
              <a:buAutoNum type="arabicPeriod"/>
            </a:pPr>
            <a:r>
              <a:rPr lang="en-US"/>
              <a:t>Name 2 risk factors for this condition [2 marks]</a:t>
            </a:r>
            <a:endParaRPr/>
          </a:p>
          <a:p>
            <a:pPr indent="-342900" lvl="0" marL="457200" rtl="0" algn="l">
              <a:lnSpc>
                <a:spcPct val="90000"/>
              </a:lnSpc>
              <a:spcBef>
                <a:spcPts val="0"/>
              </a:spcBef>
              <a:spcAft>
                <a:spcPts val="0"/>
              </a:spcAft>
              <a:buSzPts val="1800"/>
              <a:buAutoNum type="arabicPeriod"/>
            </a:pPr>
            <a:r>
              <a:rPr lang="en-US"/>
              <a:t>What would you expect to see on a Chest X-ray of this patient? [1 mark]</a:t>
            </a:r>
            <a:endParaRPr/>
          </a:p>
          <a:p>
            <a:pPr indent="-342900" lvl="0" marL="457200" rtl="0" algn="l">
              <a:lnSpc>
                <a:spcPct val="90000"/>
              </a:lnSpc>
              <a:spcBef>
                <a:spcPts val="0"/>
              </a:spcBef>
              <a:spcAft>
                <a:spcPts val="0"/>
              </a:spcAft>
              <a:buSzPts val="1800"/>
              <a:buAutoNum type="arabicPeriod"/>
            </a:pPr>
            <a:r>
              <a:rPr lang="en-US"/>
              <a:t>What is your gold standard investigation? [1 mark]</a:t>
            </a:r>
            <a:endParaRPr/>
          </a:p>
          <a:p>
            <a:pPr indent="-342900" lvl="0" marL="457200" rtl="0" algn="l">
              <a:lnSpc>
                <a:spcPct val="90000"/>
              </a:lnSpc>
              <a:spcBef>
                <a:spcPts val="0"/>
              </a:spcBef>
              <a:spcAft>
                <a:spcPts val="0"/>
              </a:spcAft>
              <a:buSzPts val="1800"/>
              <a:buAutoNum type="arabicPeriod"/>
            </a:pPr>
            <a:r>
              <a:rPr lang="en-US"/>
              <a:t>Who would you call to manage this patient? [1 mark]</a:t>
            </a:r>
            <a:endParaRPr/>
          </a:p>
          <a:p>
            <a:pPr indent="0" lvl="0" marL="0" rtl="0" algn="l">
              <a:lnSpc>
                <a:spcPct val="90000"/>
              </a:lnSpc>
              <a:spcBef>
                <a:spcPts val="0"/>
              </a:spcBef>
              <a:spcAft>
                <a:spcPts val="0"/>
              </a:spcAft>
              <a:buNone/>
            </a:pPr>
            <a:r>
              <a:t/>
            </a:r>
            <a:endParaRPr/>
          </a:p>
        </p:txBody>
      </p:sp>
      <p:sp>
        <p:nvSpPr>
          <p:cNvPr id="632" name="Google Shape;632;p6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33" name="Google Shape;633;p67"/>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34" name="Google Shape;634;p67"/>
          <p:cNvSpPr txBox="1"/>
          <p:nvPr/>
        </p:nvSpPr>
        <p:spPr>
          <a:xfrm>
            <a:off x="82095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 </a:t>
            </a:r>
            <a:endParaRPr b="0" i="0" sz="1800" u="none" cap="none" strike="noStrike">
              <a:solidFill>
                <a:schemeClr val="dk1"/>
              </a:solidFill>
              <a:latin typeface="Calibri"/>
              <a:ea typeface="Calibri"/>
              <a:cs typeface="Calibri"/>
              <a:sym typeface="Calibri"/>
            </a:endParaRPr>
          </a:p>
        </p:txBody>
      </p:sp>
      <p:pic>
        <p:nvPicPr>
          <p:cNvPr id="635" name="Google Shape;635;p67"/>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68"/>
          <p:cNvSpPr txBox="1"/>
          <p:nvPr>
            <p:ph idx="1" type="body"/>
          </p:nvPr>
        </p:nvSpPr>
        <p:spPr>
          <a:xfrm>
            <a:off x="371425" y="1438900"/>
            <a:ext cx="11569200" cy="4526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t/>
            </a:r>
            <a:endParaRPr/>
          </a:p>
          <a:p>
            <a:pPr indent="-342900" lvl="0" marL="457200" rtl="0" algn="l">
              <a:lnSpc>
                <a:spcPct val="90000"/>
              </a:lnSpc>
              <a:spcBef>
                <a:spcPts val="0"/>
              </a:spcBef>
              <a:spcAft>
                <a:spcPts val="0"/>
              </a:spcAft>
              <a:buSzPts val="1800"/>
              <a:buAutoNum type="arabicPeriod"/>
            </a:pPr>
            <a:r>
              <a:rPr lang="en-US"/>
              <a:t>What is the most likely diagnosis? [1 mark]</a:t>
            </a:r>
            <a:endParaRPr/>
          </a:p>
          <a:p>
            <a:pPr indent="-342900" lvl="0" marL="457200" rtl="0" algn="l">
              <a:lnSpc>
                <a:spcPct val="90000"/>
              </a:lnSpc>
              <a:spcBef>
                <a:spcPts val="0"/>
              </a:spcBef>
              <a:spcAft>
                <a:spcPts val="0"/>
              </a:spcAft>
              <a:buSzPts val="1800"/>
              <a:buChar char="-"/>
            </a:pPr>
            <a:r>
              <a:rPr b="1" lang="en-US"/>
              <a:t>Transposition of the Great Arteries</a:t>
            </a:r>
            <a:endParaRPr b="1"/>
          </a:p>
          <a:p>
            <a:pPr indent="-342900" lvl="0" marL="457200" rtl="0" algn="l">
              <a:lnSpc>
                <a:spcPct val="90000"/>
              </a:lnSpc>
              <a:spcBef>
                <a:spcPts val="0"/>
              </a:spcBef>
              <a:spcAft>
                <a:spcPts val="0"/>
              </a:spcAft>
              <a:buSzPts val="1800"/>
              <a:buAutoNum type="arabicPeriod"/>
            </a:pPr>
            <a:r>
              <a:rPr lang="en-US"/>
              <a:t>Name 2 risk factors for this condition [2 marks]</a:t>
            </a:r>
            <a:endParaRPr/>
          </a:p>
          <a:p>
            <a:pPr indent="-342900" lvl="0" marL="457200" rtl="0" algn="l">
              <a:lnSpc>
                <a:spcPct val="90000"/>
              </a:lnSpc>
              <a:spcBef>
                <a:spcPts val="0"/>
              </a:spcBef>
              <a:spcAft>
                <a:spcPts val="0"/>
              </a:spcAft>
              <a:buSzPts val="1800"/>
              <a:buChar char="-"/>
            </a:pPr>
            <a:r>
              <a:rPr b="1" lang="en-US"/>
              <a:t>2 from: Increased maternal age, maternal diabetes, maternal rubella</a:t>
            </a:r>
            <a:endParaRPr b="1"/>
          </a:p>
          <a:p>
            <a:pPr indent="-342900" lvl="0" marL="457200" rtl="0" algn="l">
              <a:lnSpc>
                <a:spcPct val="90000"/>
              </a:lnSpc>
              <a:spcBef>
                <a:spcPts val="0"/>
              </a:spcBef>
              <a:spcAft>
                <a:spcPts val="0"/>
              </a:spcAft>
              <a:buSzPts val="1800"/>
              <a:buAutoNum type="arabicPeriod"/>
            </a:pPr>
            <a:r>
              <a:rPr lang="en-US"/>
              <a:t>What would you expect to see on a Chest X-ray of this patient? [1 mark]</a:t>
            </a:r>
            <a:endParaRPr/>
          </a:p>
          <a:p>
            <a:pPr indent="-342900" lvl="0" marL="457200" rtl="0" algn="l">
              <a:lnSpc>
                <a:spcPct val="90000"/>
              </a:lnSpc>
              <a:spcBef>
                <a:spcPts val="0"/>
              </a:spcBef>
              <a:spcAft>
                <a:spcPts val="0"/>
              </a:spcAft>
              <a:buSzPts val="1800"/>
              <a:buChar char="-"/>
            </a:pPr>
            <a:r>
              <a:rPr b="1" lang="en-US"/>
              <a:t>‘Egg on a string appearance’</a:t>
            </a:r>
            <a:endParaRPr b="1"/>
          </a:p>
          <a:p>
            <a:pPr indent="-342900" lvl="0" marL="457200" rtl="0" algn="l">
              <a:lnSpc>
                <a:spcPct val="90000"/>
              </a:lnSpc>
              <a:spcBef>
                <a:spcPts val="0"/>
              </a:spcBef>
              <a:spcAft>
                <a:spcPts val="0"/>
              </a:spcAft>
              <a:buSzPts val="1800"/>
              <a:buAutoNum type="arabicPeriod"/>
            </a:pPr>
            <a:r>
              <a:rPr lang="en-US"/>
              <a:t>What is your gold standard investigation? [1 mark]</a:t>
            </a:r>
            <a:endParaRPr/>
          </a:p>
          <a:p>
            <a:pPr indent="-342900" lvl="0" marL="457200" rtl="0" algn="l">
              <a:lnSpc>
                <a:spcPct val="90000"/>
              </a:lnSpc>
              <a:spcBef>
                <a:spcPts val="0"/>
              </a:spcBef>
              <a:spcAft>
                <a:spcPts val="0"/>
              </a:spcAft>
              <a:buSzPts val="1800"/>
              <a:buChar char="-"/>
            </a:pPr>
            <a:r>
              <a:rPr b="1" lang="en-US"/>
              <a:t>Echo</a:t>
            </a:r>
            <a:endParaRPr b="1"/>
          </a:p>
          <a:p>
            <a:pPr indent="-342900" lvl="0" marL="457200" rtl="0" algn="l">
              <a:lnSpc>
                <a:spcPct val="90000"/>
              </a:lnSpc>
              <a:spcBef>
                <a:spcPts val="0"/>
              </a:spcBef>
              <a:spcAft>
                <a:spcPts val="0"/>
              </a:spcAft>
              <a:buSzPts val="1800"/>
              <a:buAutoNum type="arabicPeriod"/>
            </a:pPr>
            <a:r>
              <a:rPr lang="en-US"/>
              <a:t>Who would you call to definitively manage this patient? [1 mark]</a:t>
            </a:r>
            <a:endParaRPr/>
          </a:p>
          <a:p>
            <a:pPr indent="-342900" lvl="0" marL="457200" rtl="0" algn="l">
              <a:lnSpc>
                <a:spcPct val="90000"/>
              </a:lnSpc>
              <a:spcBef>
                <a:spcPts val="0"/>
              </a:spcBef>
              <a:spcAft>
                <a:spcPts val="0"/>
              </a:spcAft>
              <a:buSzPts val="1800"/>
              <a:buChar char="-"/>
            </a:pPr>
            <a:r>
              <a:rPr b="1" lang="en-US"/>
              <a:t>Paeds Cardiac Surgeons </a:t>
            </a:r>
            <a:endParaRPr b="1"/>
          </a:p>
          <a:p>
            <a:pPr indent="0" lvl="0" marL="0" rtl="0" algn="l">
              <a:lnSpc>
                <a:spcPct val="90000"/>
              </a:lnSpc>
              <a:spcBef>
                <a:spcPts val="0"/>
              </a:spcBef>
              <a:spcAft>
                <a:spcPts val="0"/>
              </a:spcAft>
              <a:buNone/>
            </a:pPr>
            <a:r>
              <a:t/>
            </a:r>
            <a:endParaRPr/>
          </a:p>
        </p:txBody>
      </p:sp>
      <p:sp>
        <p:nvSpPr>
          <p:cNvPr id="641" name="Google Shape;641;p6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42" name="Google Shape;642;p6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43" name="Google Shape;643;p68"/>
          <p:cNvSpPr txBox="1"/>
          <p:nvPr/>
        </p:nvSpPr>
        <p:spPr>
          <a:xfrm>
            <a:off x="820959" y="487981"/>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Questions </a:t>
            </a:r>
            <a:endParaRPr b="0" i="0" sz="1800" u="none" cap="none" strike="noStrike">
              <a:solidFill>
                <a:schemeClr val="dk1"/>
              </a:solidFill>
              <a:latin typeface="Calibri"/>
              <a:ea typeface="Calibri"/>
              <a:cs typeface="Calibri"/>
              <a:sym typeface="Calibri"/>
            </a:endParaRPr>
          </a:p>
        </p:txBody>
      </p:sp>
      <p:pic>
        <p:nvPicPr>
          <p:cNvPr id="644" name="Google Shape;644;p68"/>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69"/>
          <p:cNvSpPr txBox="1"/>
          <p:nvPr/>
        </p:nvSpPr>
        <p:spPr>
          <a:xfrm>
            <a:off x="2711609" y="6343650"/>
            <a:ext cx="5065712" cy="27781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650" name="Google Shape;650;p69"/>
          <p:cNvSpPr txBox="1"/>
          <p:nvPr/>
        </p:nvSpPr>
        <p:spPr>
          <a:xfrm>
            <a:off x="4700364" y="79698"/>
            <a:ext cx="279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600" u="none" cap="none" strike="noStrike">
                <a:solidFill>
                  <a:schemeClr val="dk1"/>
                </a:solidFill>
                <a:latin typeface="Calibri"/>
                <a:ea typeface="Calibri"/>
                <a:cs typeface="Calibri"/>
                <a:sym typeface="Calibri"/>
              </a:rPr>
              <a:t>Feedback</a:t>
            </a:r>
            <a:endParaRPr b="0" i="0" sz="1800" u="none" cap="none" strike="noStrike">
              <a:solidFill>
                <a:schemeClr val="dk1"/>
              </a:solidFill>
              <a:latin typeface="Calibri"/>
              <a:ea typeface="Calibri"/>
              <a:cs typeface="Calibri"/>
              <a:sym typeface="Calibri"/>
            </a:endParaRPr>
          </a:p>
        </p:txBody>
      </p:sp>
      <p:pic>
        <p:nvPicPr>
          <p:cNvPr id="651" name="Google Shape;651;p69"/>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pic>
        <p:nvPicPr>
          <p:cNvPr id="652" name="Google Shape;652;p69"/>
          <p:cNvPicPr preferRelativeResize="0"/>
          <p:nvPr/>
        </p:nvPicPr>
        <p:blipFill>
          <a:blip r:embed="rId4">
            <a:alphaModFix/>
          </a:blip>
          <a:stretch>
            <a:fillRect/>
          </a:stretch>
        </p:blipFill>
        <p:spPr>
          <a:xfrm>
            <a:off x="3906350" y="1120400"/>
            <a:ext cx="4272550" cy="4356325"/>
          </a:xfrm>
          <a:prstGeom prst="rect">
            <a:avLst/>
          </a:prstGeom>
          <a:noFill/>
          <a:ln>
            <a:noFill/>
          </a:ln>
        </p:spPr>
      </p:pic>
      <p:pic>
        <p:nvPicPr>
          <p:cNvPr id="653" name="Google Shape;653;p69"/>
          <p:cNvPicPr preferRelativeResize="0"/>
          <p:nvPr/>
        </p:nvPicPr>
        <p:blipFill>
          <a:blip r:embed="rId5">
            <a:alphaModFix/>
          </a:blip>
          <a:stretch>
            <a:fillRect/>
          </a:stretch>
        </p:blipFill>
        <p:spPr>
          <a:xfrm>
            <a:off x="9730900" y="0"/>
            <a:ext cx="2410875" cy="28930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pic>
        <p:nvPicPr>
          <p:cNvPr id="658" name="Google Shape;658;p70"/>
          <p:cNvPicPr preferRelativeResize="0"/>
          <p:nvPr/>
        </p:nvPicPr>
        <p:blipFill rotWithShape="1">
          <a:blip r:embed="rId3">
            <a:alphaModFix/>
          </a:blip>
          <a:srcRect b="0" l="0" r="3646" t="0"/>
          <a:stretch/>
        </p:blipFill>
        <p:spPr>
          <a:xfrm>
            <a:off x="2998243" y="0"/>
            <a:ext cx="6134099" cy="6858000"/>
          </a:xfrm>
          <a:prstGeom prst="rect">
            <a:avLst/>
          </a:prstGeom>
          <a:noFill/>
          <a:ln cap="flat" cmpd="sng" w="9525">
            <a:solidFill>
              <a:srgbClr val="293267"/>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8"/>
          <p:cNvSpPr txBox="1"/>
          <p:nvPr>
            <p:ph idx="1" type="body"/>
          </p:nvPr>
        </p:nvSpPr>
        <p:spPr>
          <a:xfrm>
            <a:off x="207450" y="1542725"/>
            <a:ext cx="5542500" cy="4816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None/>
            </a:pPr>
            <a:r>
              <a:rPr b="1" lang="en-US"/>
              <a:t>Breathlessness</a:t>
            </a:r>
            <a:endParaRPr b="1"/>
          </a:p>
          <a:p>
            <a:pPr indent="-342900" lvl="0" marL="457200" rtl="0" algn="l">
              <a:lnSpc>
                <a:spcPct val="90000"/>
              </a:lnSpc>
              <a:spcBef>
                <a:spcPts val="0"/>
              </a:spcBef>
              <a:spcAft>
                <a:spcPts val="0"/>
              </a:spcAft>
              <a:buClr>
                <a:schemeClr val="lt1"/>
              </a:buClr>
              <a:buSzPts val="1800"/>
              <a:buChar char="-"/>
            </a:pPr>
            <a:r>
              <a:rPr lang="en-US">
                <a:solidFill>
                  <a:schemeClr val="lt1"/>
                </a:solidFill>
              </a:rPr>
              <a:t>Related to activity?</a:t>
            </a:r>
            <a:endParaRPr>
              <a:solidFill>
                <a:schemeClr val="lt1"/>
              </a:solidFill>
            </a:endParaRPr>
          </a:p>
          <a:p>
            <a:pPr indent="-342900" lvl="0" marL="457200" rtl="0" algn="l">
              <a:lnSpc>
                <a:spcPct val="90000"/>
              </a:lnSpc>
              <a:spcBef>
                <a:spcPts val="0"/>
              </a:spcBef>
              <a:spcAft>
                <a:spcPts val="0"/>
              </a:spcAft>
              <a:buClr>
                <a:schemeClr val="lt1"/>
              </a:buClr>
              <a:buSzPts val="1800"/>
              <a:buChar char="-"/>
            </a:pPr>
            <a:r>
              <a:rPr lang="en-US">
                <a:solidFill>
                  <a:schemeClr val="lt1"/>
                </a:solidFill>
              </a:rPr>
              <a:t>Weight gain in infancy?</a:t>
            </a:r>
            <a:endParaRPr>
              <a:solidFill>
                <a:schemeClr val="lt1"/>
              </a:solidFill>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b="1" lang="en-US"/>
              <a:t>Cough </a:t>
            </a:r>
            <a:endParaRPr b="1"/>
          </a:p>
          <a:p>
            <a:pPr indent="-342900" lvl="0" marL="457200" rtl="0" algn="l">
              <a:lnSpc>
                <a:spcPct val="90000"/>
              </a:lnSpc>
              <a:spcBef>
                <a:spcPts val="0"/>
              </a:spcBef>
              <a:spcAft>
                <a:spcPts val="0"/>
              </a:spcAft>
              <a:buClr>
                <a:schemeClr val="lt1"/>
              </a:buClr>
              <a:buSzPts val="1800"/>
              <a:buChar char="-"/>
            </a:pPr>
            <a:r>
              <a:rPr lang="en-US">
                <a:solidFill>
                  <a:schemeClr val="lt1"/>
                </a:solidFill>
              </a:rPr>
              <a:t>nature of cough - dry, productive, barking, paradoxical?</a:t>
            </a:r>
            <a:endParaRPr>
              <a:solidFill>
                <a:schemeClr val="lt1"/>
              </a:solidFill>
            </a:endParaRPr>
          </a:p>
          <a:p>
            <a:pPr indent="-342900" lvl="0" marL="457200" rtl="0" algn="l">
              <a:lnSpc>
                <a:spcPct val="90000"/>
              </a:lnSpc>
              <a:spcBef>
                <a:spcPts val="0"/>
              </a:spcBef>
              <a:spcAft>
                <a:spcPts val="0"/>
              </a:spcAft>
              <a:buClr>
                <a:schemeClr val="lt1"/>
              </a:buClr>
              <a:buSzPts val="1800"/>
              <a:buChar char="-"/>
            </a:pPr>
            <a:r>
              <a:rPr lang="en-US">
                <a:solidFill>
                  <a:schemeClr val="lt1"/>
                </a:solidFill>
              </a:rPr>
              <a:t>Linked to time of day/environment? </a:t>
            </a:r>
            <a:endParaRPr>
              <a:solidFill>
                <a:schemeClr val="lt1"/>
              </a:solidFill>
            </a:endParaRPr>
          </a:p>
          <a:p>
            <a:pPr indent="0" lvl="0" marL="457200" rtl="0" algn="l">
              <a:lnSpc>
                <a:spcPct val="90000"/>
              </a:lnSpc>
              <a:spcBef>
                <a:spcPts val="0"/>
              </a:spcBef>
              <a:spcAft>
                <a:spcPts val="0"/>
              </a:spcAft>
              <a:buNone/>
            </a:pPr>
            <a:r>
              <a:rPr lang="en-US">
                <a:solidFill>
                  <a:schemeClr val="lt1"/>
                </a:solidFill>
              </a:rPr>
              <a:t>              </a:t>
            </a:r>
            <a:endParaRPr>
              <a:solidFill>
                <a:schemeClr val="lt1"/>
              </a:solidFill>
            </a:endParaRPr>
          </a:p>
          <a:p>
            <a:pPr indent="0" lvl="0" marL="457200" rtl="0" algn="l">
              <a:lnSpc>
                <a:spcPct val="90000"/>
              </a:lnSpc>
              <a:spcBef>
                <a:spcPts val="0"/>
              </a:spcBef>
              <a:spcAft>
                <a:spcPts val="0"/>
              </a:spcAft>
              <a:buNone/>
            </a:pPr>
            <a:r>
              <a:rPr lang="en-US"/>
              <a:t>         </a:t>
            </a:r>
            <a:r>
              <a:rPr b="1" lang="en-US"/>
              <a:t> Breathing: </a:t>
            </a:r>
            <a:r>
              <a:rPr lang="en-US">
                <a:solidFill>
                  <a:schemeClr val="lt1"/>
                </a:solidFill>
              </a:rPr>
              <a:t>noisy in______                                                                                                      _____expiration/inspiration? </a:t>
            </a:r>
            <a:r>
              <a:rPr lang="en-US"/>
              <a:t>                                                                      </a:t>
            </a:r>
            <a:r>
              <a:rPr lang="en-US"/>
              <a:t>ex </a:t>
            </a:r>
            <a:endParaRPr/>
          </a:p>
        </p:txBody>
      </p:sp>
      <p:sp>
        <p:nvSpPr>
          <p:cNvPr id="142" name="Google Shape;142;p18"/>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43" name="Google Shape;143;p18"/>
          <p:cNvSpPr txBox="1"/>
          <p:nvPr/>
        </p:nvSpPr>
        <p:spPr>
          <a:xfrm>
            <a:off x="536972" y="487950"/>
            <a:ext cx="59946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Case 1 - Taking a History</a:t>
            </a:r>
            <a:endParaRPr b="0" i="0" sz="1800" u="none" cap="none" strike="noStrike">
              <a:solidFill>
                <a:schemeClr val="dk1"/>
              </a:solidFill>
              <a:latin typeface="Calibri"/>
              <a:ea typeface="Calibri"/>
              <a:cs typeface="Calibri"/>
              <a:sym typeface="Calibri"/>
            </a:endParaRPr>
          </a:p>
        </p:txBody>
      </p:sp>
      <p:sp>
        <p:nvSpPr>
          <p:cNvPr id="144" name="Google Shape;144;p1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145" name="Google Shape;145;p18"/>
          <p:cNvSpPr txBox="1"/>
          <p:nvPr>
            <p:ph idx="1" type="body"/>
          </p:nvPr>
        </p:nvSpPr>
        <p:spPr>
          <a:xfrm>
            <a:off x="5879200" y="1730400"/>
            <a:ext cx="5542500" cy="4816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US"/>
              <a:t>Onset of cough/wheeze/stridor</a:t>
            </a:r>
            <a:endParaRPr b="1"/>
          </a:p>
          <a:p>
            <a:pPr indent="-342900" lvl="0" marL="457200" rtl="0" algn="l">
              <a:lnSpc>
                <a:spcPct val="90000"/>
              </a:lnSpc>
              <a:spcBef>
                <a:spcPts val="0"/>
              </a:spcBef>
              <a:spcAft>
                <a:spcPts val="0"/>
              </a:spcAft>
              <a:buClr>
                <a:schemeClr val="lt1"/>
              </a:buClr>
              <a:buSzPts val="1800"/>
              <a:buChar char="-"/>
            </a:pPr>
            <a:r>
              <a:rPr lang="en-US">
                <a:solidFill>
                  <a:schemeClr val="lt1"/>
                </a:solidFill>
              </a:rPr>
              <a:t>sudden onset? </a:t>
            </a:r>
            <a:endParaRPr>
              <a:solidFill>
                <a:schemeClr val="lt1"/>
              </a:solidFill>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b="1" lang="en-US"/>
              <a:t>Ear/nose/throat</a:t>
            </a:r>
            <a:endParaRPr b="1"/>
          </a:p>
          <a:p>
            <a:pPr indent="-342900" lvl="0" marL="457200" rtl="0" algn="l">
              <a:lnSpc>
                <a:spcPct val="90000"/>
              </a:lnSpc>
              <a:spcBef>
                <a:spcPts val="0"/>
              </a:spcBef>
              <a:spcAft>
                <a:spcPts val="0"/>
              </a:spcAft>
              <a:buClr>
                <a:schemeClr val="lt1"/>
              </a:buClr>
              <a:buSzPts val="1800"/>
              <a:buChar char="-"/>
            </a:pPr>
            <a:r>
              <a:rPr lang="en-US">
                <a:solidFill>
                  <a:schemeClr val="lt1"/>
                </a:solidFill>
              </a:rPr>
              <a:t>tugging ears?</a:t>
            </a:r>
            <a:endParaRPr>
              <a:solidFill>
                <a:schemeClr val="lt1"/>
              </a:solidFill>
            </a:endParaRPr>
          </a:p>
          <a:p>
            <a:pPr indent="-342900" lvl="0" marL="457200" rtl="0" algn="l">
              <a:lnSpc>
                <a:spcPct val="90000"/>
              </a:lnSpc>
              <a:spcBef>
                <a:spcPts val="0"/>
              </a:spcBef>
              <a:spcAft>
                <a:spcPts val="0"/>
              </a:spcAft>
              <a:buClr>
                <a:schemeClr val="lt1"/>
              </a:buClr>
              <a:buSzPts val="1800"/>
              <a:buChar char="-"/>
            </a:pPr>
            <a:r>
              <a:rPr lang="en-US">
                <a:solidFill>
                  <a:schemeClr val="lt1"/>
                </a:solidFill>
              </a:rPr>
              <a:t>difficulty swallowing?</a:t>
            </a:r>
            <a:endParaRPr>
              <a:solidFill>
                <a:schemeClr val="lt1"/>
              </a:solidFill>
            </a:endParaRPr>
          </a:p>
          <a:p>
            <a:pPr indent="-342900" lvl="0" marL="457200" rtl="0" algn="l">
              <a:lnSpc>
                <a:spcPct val="90000"/>
              </a:lnSpc>
              <a:spcBef>
                <a:spcPts val="0"/>
              </a:spcBef>
              <a:spcAft>
                <a:spcPts val="0"/>
              </a:spcAft>
              <a:buClr>
                <a:schemeClr val="lt1"/>
              </a:buClr>
              <a:buSzPts val="1800"/>
              <a:buChar char="-"/>
            </a:pPr>
            <a:r>
              <a:rPr lang="en-US">
                <a:solidFill>
                  <a:schemeClr val="lt1"/>
                </a:solidFill>
              </a:rPr>
              <a:t>offensive odour in breath? </a:t>
            </a:r>
            <a:endParaRPr>
              <a:solidFill>
                <a:schemeClr val="lt1"/>
              </a:solidFill>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b="1" lang="en-US"/>
              <a:t>FHx</a:t>
            </a:r>
            <a:endParaRPr b="1"/>
          </a:p>
          <a:p>
            <a:pPr indent="-342900" lvl="0" marL="457200" rtl="0" algn="l">
              <a:lnSpc>
                <a:spcPct val="90000"/>
              </a:lnSpc>
              <a:spcBef>
                <a:spcPts val="0"/>
              </a:spcBef>
              <a:spcAft>
                <a:spcPts val="0"/>
              </a:spcAft>
              <a:buClr>
                <a:schemeClr val="lt1"/>
              </a:buClr>
              <a:buSzPts val="1800"/>
              <a:buChar char="-"/>
            </a:pPr>
            <a:r>
              <a:rPr lang="en-US">
                <a:solidFill>
                  <a:schemeClr val="lt1"/>
                </a:solidFill>
              </a:rPr>
              <a:t>respiratory problems</a:t>
            </a:r>
            <a:endParaRPr>
              <a:solidFill>
                <a:schemeClr val="lt1"/>
              </a:solidFill>
            </a:endParaRPr>
          </a:p>
          <a:p>
            <a:pPr indent="-342900" lvl="0" marL="457200" rtl="0" algn="l">
              <a:lnSpc>
                <a:spcPct val="90000"/>
              </a:lnSpc>
              <a:spcBef>
                <a:spcPts val="0"/>
              </a:spcBef>
              <a:spcAft>
                <a:spcPts val="0"/>
              </a:spcAft>
              <a:buClr>
                <a:schemeClr val="lt1"/>
              </a:buClr>
              <a:buSzPts val="1800"/>
              <a:buChar char="-"/>
            </a:pPr>
            <a:r>
              <a:rPr lang="en-US">
                <a:solidFill>
                  <a:schemeClr val="lt1"/>
                </a:solidFill>
              </a:rPr>
              <a:t>smokers/pets? </a:t>
            </a:r>
            <a:endParaRPr>
              <a:solidFill>
                <a:schemeClr val="lt1"/>
              </a:solidFill>
            </a:endParaRPr>
          </a:p>
          <a:p>
            <a:pPr indent="-342900" lvl="0" marL="457200" rtl="0" algn="l">
              <a:lnSpc>
                <a:spcPct val="90000"/>
              </a:lnSpc>
              <a:spcBef>
                <a:spcPts val="0"/>
              </a:spcBef>
              <a:spcAft>
                <a:spcPts val="0"/>
              </a:spcAft>
              <a:buSzPts val="1800"/>
              <a:buChar char="-"/>
            </a:pPr>
            <a:r>
              <a:rPr lang="en-US">
                <a:solidFill>
                  <a:schemeClr val="lt1"/>
                </a:solidFill>
              </a:rPr>
              <a:t>Travel </a:t>
            </a:r>
            <a:r>
              <a:rPr lang="en-US"/>
              <a:t> </a:t>
            </a:r>
            <a:r>
              <a:rPr lang="en-US"/>
              <a:t>                                                             </a:t>
            </a:r>
            <a:endParaRPr/>
          </a:p>
        </p:txBody>
      </p:sp>
      <p:pic>
        <p:nvPicPr>
          <p:cNvPr id="146" name="Google Shape;146;p18"/>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9"/>
          <p:cNvSpPr txBox="1"/>
          <p:nvPr>
            <p:ph idx="1" type="body"/>
          </p:nvPr>
        </p:nvSpPr>
        <p:spPr>
          <a:xfrm>
            <a:off x="207450" y="1542725"/>
            <a:ext cx="5542500" cy="4816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None/>
            </a:pPr>
            <a:r>
              <a:rPr b="1" lang="en-US"/>
              <a:t>Breathlessness</a:t>
            </a:r>
            <a:endParaRPr b="1"/>
          </a:p>
          <a:p>
            <a:pPr indent="-342900" lvl="0" marL="457200" rtl="0" algn="l">
              <a:lnSpc>
                <a:spcPct val="90000"/>
              </a:lnSpc>
              <a:spcBef>
                <a:spcPts val="0"/>
              </a:spcBef>
              <a:spcAft>
                <a:spcPts val="0"/>
              </a:spcAft>
              <a:buSzPts val="1800"/>
              <a:buChar char="-"/>
            </a:pPr>
            <a:r>
              <a:rPr lang="en-US"/>
              <a:t>Related to activity?</a:t>
            </a:r>
            <a:endParaRPr/>
          </a:p>
          <a:p>
            <a:pPr indent="-342900" lvl="0" marL="457200" rtl="0" algn="l">
              <a:lnSpc>
                <a:spcPct val="90000"/>
              </a:lnSpc>
              <a:spcBef>
                <a:spcPts val="0"/>
              </a:spcBef>
              <a:spcAft>
                <a:spcPts val="0"/>
              </a:spcAft>
              <a:buSzPts val="1800"/>
              <a:buChar char="-"/>
            </a:pPr>
            <a:r>
              <a:rPr lang="en-US"/>
              <a:t>Weight gain in infancy? </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b="1" lang="en-US"/>
              <a:t>Cough </a:t>
            </a:r>
            <a:endParaRPr b="1"/>
          </a:p>
          <a:p>
            <a:pPr indent="-342900" lvl="0" marL="457200" rtl="0" algn="l">
              <a:lnSpc>
                <a:spcPct val="90000"/>
              </a:lnSpc>
              <a:spcBef>
                <a:spcPts val="0"/>
              </a:spcBef>
              <a:spcAft>
                <a:spcPts val="0"/>
              </a:spcAft>
              <a:buSzPts val="1800"/>
              <a:buChar char="-"/>
            </a:pPr>
            <a:r>
              <a:rPr lang="en-US"/>
              <a:t>nature of cough - dry, productive, barking, paroxysmal?</a:t>
            </a:r>
            <a:endParaRPr/>
          </a:p>
          <a:p>
            <a:pPr indent="-342900" lvl="0" marL="457200" rtl="0" algn="l">
              <a:lnSpc>
                <a:spcPct val="90000"/>
              </a:lnSpc>
              <a:spcBef>
                <a:spcPts val="0"/>
              </a:spcBef>
              <a:spcAft>
                <a:spcPts val="0"/>
              </a:spcAft>
              <a:buSzPts val="1800"/>
              <a:buChar char="-"/>
            </a:pPr>
            <a:r>
              <a:rPr lang="en-US"/>
              <a:t>Linked to time of day/environment? </a:t>
            </a:r>
            <a:endParaRPr/>
          </a:p>
          <a:p>
            <a:pPr indent="0" lvl="0" marL="0" rtl="0" algn="l">
              <a:lnSpc>
                <a:spcPct val="90000"/>
              </a:lnSpc>
              <a:spcBef>
                <a:spcPts val="0"/>
              </a:spcBef>
              <a:spcAft>
                <a:spcPts val="0"/>
              </a:spcAft>
              <a:buNone/>
            </a:pPr>
            <a:r>
              <a:t/>
            </a:r>
            <a:endParaRPr/>
          </a:p>
          <a:p>
            <a:pPr indent="0" lvl="0" marL="457200" rtl="0" algn="l">
              <a:lnSpc>
                <a:spcPct val="90000"/>
              </a:lnSpc>
              <a:spcBef>
                <a:spcPts val="0"/>
              </a:spcBef>
              <a:spcAft>
                <a:spcPts val="0"/>
              </a:spcAft>
              <a:buNone/>
            </a:pPr>
            <a:r>
              <a:rPr lang="en-US"/>
              <a:t>       </a:t>
            </a:r>
            <a:r>
              <a:rPr b="1" lang="en-US"/>
              <a:t>Breathing: </a:t>
            </a:r>
            <a:r>
              <a:rPr lang="en-US"/>
              <a:t>noisy in</a:t>
            </a:r>
            <a:r>
              <a:rPr lang="en-US">
                <a:solidFill>
                  <a:schemeClr val="lt1"/>
                </a:solidFill>
              </a:rPr>
              <a:t>______                                                                                                      _____</a:t>
            </a:r>
            <a:r>
              <a:rPr lang="en-US"/>
              <a:t>expiration/inspiration?                                                                       ex </a:t>
            </a:r>
            <a:endParaRPr/>
          </a:p>
        </p:txBody>
      </p:sp>
      <p:sp>
        <p:nvSpPr>
          <p:cNvPr id="152" name="Google Shape;152;p19"/>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53" name="Google Shape;153;p19"/>
          <p:cNvSpPr txBox="1"/>
          <p:nvPr/>
        </p:nvSpPr>
        <p:spPr>
          <a:xfrm>
            <a:off x="536972" y="487950"/>
            <a:ext cx="62922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Case 1 - Taking a History</a:t>
            </a:r>
            <a:endParaRPr b="0" i="0" sz="1800" u="none" cap="none" strike="noStrike">
              <a:solidFill>
                <a:schemeClr val="dk1"/>
              </a:solidFill>
              <a:latin typeface="Calibri"/>
              <a:ea typeface="Calibri"/>
              <a:cs typeface="Calibri"/>
              <a:sym typeface="Calibri"/>
            </a:endParaRPr>
          </a:p>
        </p:txBody>
      </p:sp>
      <p:sp>
        <p:nvSpPr>
          <p:cNvPr id="154" name="Google Shape;154;p19"/>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155" name="Google Shape;155;p19"/>
          <p:cNvSpPr txBox="1"/>
          <p:nvPr>
            <p:ph idx="1" type="body"/>
          </p:nvPr>
        </p:nvSpPr>
        <p:spPr>
          <a:xfrm>
            <a:off x="5879200" y="1730400"/>
            <a:ext cx="5542500" cy="4816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US"/>
              <a:t>Onset of cough/wheeze/stridor</a:t>
            </a:r>
            <a:endParaRPr b="1"/>
          </a:p>
          <a:p>
            <a:pPr indent="-342900" lvl="0" marL="457200" rtl="0" algn="l">
              <a:lnSpc>
                <a:spcPct val="90000"/>
              </a:lnSpc>
              <a:spcBef>
                <a:spcPts val="0"/>
              </a:spcBef>
              <a:spcAft>
                <a:spcPts val="0"/>
              </a:spcAft>
              <a:buSzPts val="1800"/>
              <a:buChar char="-"/>
            </a:pPr>
            <a:r>
              <a:rPr lang="en-US"/>
              <a:t>sudden onset? </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b="1" lang="en-US"/>
              <a:t>Ear/nose/throat</a:t>
            </a:r>
            <a:endParaRPr b="1"/>
          </a:p>
          <a:p>
            <a:pPr indent="-342900" lvl="0" marL="457200" rtl="0" algn="l">
              <a:lnSpc>
                <a:spcPct val="90000"/>
              </a:lnSpc>
              <a:spcBef>
                <a:spcPts val="0"/>
              </a:spcBef>
              <a:spcAft>
                <a:spcPts val="0"/>
              </a:spcAft>
              <a:buSzPts val="1800"/>
              <a:buChar char="-"/>
            </a:pPr>
            <a:r>
              <a:rPr lang="en-US"/>
              <a:t>tugging ears?</a:t>
            </a:r>
            <a:endParaRPr/>
          </a:p>
          <a:p>
            <a:pPr indent="-342900" lvl="0" marL="457200" rtl="0" algn="l">
              <a:lnSpc>
                <a:spcPct val="90000"/>
              </a:lnSpc>
              <a:spcBef>
                <a:spcPts val="0"/>
              </a:spcBef>
              <a:spcAft>
                <a:spcPts val="0"/>
              </a:spcAft>
              <a:buSzPts val="1800"/>
              <a:buChar char="-"/>
            </a:pPr>
            <a:r>
              <a:rPr lang="en-US"/>
              <a:t>difficulty swallowing?</a:t>
            </a:r>
            <a:endParaRPr/>
          </a:p>
          <a:p>
            <a:pPr indent="-342900" lvl="0" marL="457200" rtl="0" algn="l">
              <a:lnSpc>
                <a:spcPct val="90000"/>
              </a:lnSpc>
              <a:spcBef>
                <a:spcPts val="0"/>
              </a:spcBef>
              <a:spcAft>
                <a:spcPts val="0"/>
              </a:spcAft>
              <a:buSzPts val="1800"/>
              <a:buChar char="-"/>
            </a:pPr>
            <a:r>
              <a:rPr lang="en-US"/>
              <a:t>offensive odour in breath? </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b="1" lang="en-US"/>
              <a:t>FHx</a:t>
            </a:r>
            <a:endParaRPr b="1"/>
          </a:p>
          <a:p>
            <a:pPr indent="-342900" lvl="0" marL="457200" rtl="0" algn="l">
              <a:lnSpc>
                <a:spcPct val="90000"/>
              </a:lnSpc>
              <a:spcBef>
                <a:spcPts val="0"/>
              </a:spcBef>
              <a:spcAft>
                <a:spcPts val="0"/>
              </a:spcAft>
              <a:buSzPts val="1800"/>
              <a:buChar char="-"/>
            </a:pPr>
            <a:r>
              <a:rPr lang="en-US"/>
              <a:t>respiratory problems</a:t>
            </a:r>
            <a:endParaRPr/>
          </a:p>
          <a:p>
            <a:pPr indent="-342900" lvl="0" marL="457200" rtl="0" algn="l">
              <a:lnSpc>
                <a:spcPct val="90000"/>
              </a:lnSpc>
              <a:spcBef>
                <a:spcPts val="0"/>
              </a:spcBef>
              <a:spcAft>
                <a:spcPts val="0"/>
              </a:spcAft>
              <a:buSzPts val="1800"/>
              <a:buChar char="-"/>
            </a:pPr>
            <a:r>
              <a:rPr lang="en-US"/>
              <a:t>smokers/pets? </a:t>
            </a:r>
            <a:endParaRPr/>
          </a:p>
          <a:p>
            <a:pPr indent="-342900" lvl="0" marL="457200" rtl="0" algn="l">
              <a:lnSpc>
                <a:spcPct val="90000"/>
              </a:lnSpc>
              <a:spcBef>
                <a:spcPts val="0"/>
              </a:spcBef>
              <a:spcAft>
                <a:spcPts val="0"/>
              </a:spcAft>
              <a:buSzPts val="1800"/>
              <a:buChar char="-"/>
            </a:pPr>
            <a:r>
              <a:rPr lang="en-US"/>
              <a:t>Travel     </a:t>
            </a:r>
            <a:endParaRPr/>
          </a:p>
          <a:p>
            <a:pPr indent="-342900" lvl="0" marL="457200" rtl="0" algn="l">
              <a:lnSpc>
                <a:spcPct val="90000"/>
              </a:lnSpc>
              <a:spcBef>
                <a:spcPts val="0"/>
              </a:spcBef>
              <a:spcAft>
                <a:spcPts val="0"/>
              </a:spcAft>
              <a:buSzPts val="1800"/>
              <a:buChar char="-"/>
            </a:pPr>
            <a:r>
              <a:rPr lang="en-US"/>
              <a:t>asthma, eczema, hay fever                                                          </a:t>
            </a:r>
            <a:endParaRPr/>
          </a:p>
        </p:txBody>
      </p:sp>
      <p:pic>
        <p:nvPicPr>
          <p:cNvPr id="156" name="Google Shape;156;p19"/>
          <p:cNvPicPr preferRelativeResize="0"/>
          <p:nvPr/>
        </p:nvPicPr>
        <p:blipFill rotWithShape="1">
          <a:blip r:embed="rId3">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0"/>
          <p:cNvSpPr txBox="1"/>
          <p:nvPr>
            <p:ph idx="1" type="body"/>
          </p:nvPr>
        </p:nvSpPr>
        <p:spPr>
          <a:xfrm>
            <a:off x="207450" y="1542725"/>
            <a:ext cx="9630000" cy="3960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2800"/>
              <a:buNone/>
            </a:pPr>
            <a:r>
              <a:rPr lang="en-US"/>
              <a:t>Thanks to your thorough history, Mr and Mrs Bacon tell you that Chris did have a cold and a mild temperature, but this was last week and had </a:t>
            </a:r>
            <a:r>
              <a:rPr lang="en-US"/>
              <a:t>completely</a:t>
            </a:r>
            <a:r>
              <a:rPr lang="en-US"/>
              <a:t> resolved before the cough. They don’t report any phlegm or ear tugging.</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You examine Chris. He answers your questions in a hoarse voice. He has a harsh, barking cough. He has an audible inspiratory stridor.</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What are you thinking? </a:t>
            </a:r>
            <a:endParaRPr/>
          </a:p>
        </p:txBody>
      </p:sp>
      <p:sp>
        <p:nvSpPr>
          <p:cNvPr id="162" name="Google Shape;162;p20"/>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63" name="Google Shape;163;p20"/>
          <p:cNvSpPr txBox="1"/>
          <p:nvPr/>
        </p:nvSpPr>
        <p:spPr>
          <a:xfrm>
            <a:off x="536984" y="487956"/>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Case 1</a:t>
            </a:r>
            <a:endParaRPr b="0" i="0" sz="1800" u="none" cap="none" strike="noStrike">
              <a:solidFill>
                <a:schemeClr val="dk1"/>
              </a:solidFill>
              <a:latin typeface="Calibri"/>
              <a:ea typeface="Calibri"/>
              <a:cs typeface="Calibri"/>
              <a:sym typeface="Calibri"/>
            </a:endParaRPr>
          </a:p>
        </p:txBody>
      </p:sp>
      <p:sp>
        <p:nvSpPr>
          <p:cNvPr id="164" name="Google Shape;164;p2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65" name="Google Shape;165;p20"/>
          <p:cNvPicPr preferRelativeResize="0"/>
          <p:nvPr/>
        </p:nvPicPr>
        <p:blipFill rotWithShape="1">
          <a:blip r:embed="rId3">
            <a:alphaModFix/>
          </a:blip>
          <a:srcRect b="9066" l="0" r="0" t="0"/>
          <a:stretch/>
        </p:blipFill>
        <p:spPr>
          <a:xfrm>
            <a:off x="8204875" y="4350024"/>
            <a:ext cx="3708925" cy="2421475"/>
          </a:xfrm>
          <a:prstGeom prst="rect">
            <a:avLst/>
          </a:prstGeom>
          <a:noFill/>
          <a:ln>
            <a:noFill/>
          </a:ln>
        </p:spPr>
      </p:pic>
      <p:pic>
        <p:nvPicPr>
          <p:cNvPr id="166" name="Google Shape;166;p20"/>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1"/>
          <p:cNvSpPr txBox="1"/>
          <p:nvPr>
            <p:ph idx="1" type="body"/>
          </p:nvPr>
        </p:nvSpPr>
        <p:spPr>
          <a:xfrm>
            <a:off x="207450" y="1542725"/>
            <a:ext cx="9084900" cy="39600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SzPts val="1800"/>
              <a:buChar char="•"/>
            </a:pPr>
            <a:r>
              <a:rPr lang="en-US"/>
              <a:t>Extremely common - pre-school average of 6-8 RTIs a year!</a:t>
            </a:r>
            <a:endParaRPr/>
          </a:p>
          <a:p>
            <a:pPr indent="-342900" lvl="0" marL="457200" rtl="0" algn="l">
              <a:lnSpc>
                <a:spcPct val="90000"/>
              </a:lnSpc>
              <a:spcBef>
                <a:spcPts val="0"/>
              </a:spcBef>
              <a:spcAft>
                <a:spcPts val="0"/>
              </a:spcAft>
              <a:buSzPts val="1800"/>
              <a:buChar char="•"/>
            </a:pPr>
            <a:r>
              <a:rPr lang="en-US"/>
              <a:t>80% of URTIs are mild and self-limiting </a:t>
            </a:r>
            <a:endParaRPr/>
          </a:p>
          <a:p>
            <a:pPr indent="-342900" lvl="0" marL="457200" rtl="0" algn="l">
              <a:lnSpc>
                <a:spcPct val="90000"/>
              </a:lnSpc>
              <a:spcBef>
                <a:spcPts val="0"/>
              </a:spcBef>
              <a:spcAft>
                <a:spcPts val="0"/>
              </a:spcAft>
              <a:buSzPts val="1800"/>
              <a:buChar char="•"/>
            </a:pPr>
            <a:r>
              <a:rPr lang="en-US"/>
              <a:t>Sx: some combination of painful throat, fever, blocked nose, nasal discharge, earache</a:t>
            </a:r>
            <a:endParaRPr/>
          </a:p>
          <a:p>
            <a:pPr indent="-342900" lvl="0" marL="457200" rtl="0" algn="l">
              <a:lnSpc>
                <a:spcPct val="90000"/>
              </a:lnSpc>
              <a:spcBef>
                <a:spcPts val="0"/>
              </a:spcBef>
              <a:spcAft>
                <a:spcPts val="0"/>
              </a:spcAft>
              <a:buSzPts val="1800"/>
              <a:buChar char="•"/>
            </a:pPr>
            <a:r>
              <a:rPr lang="en-US"/>
              <a:t>Always examine ears and throat! </a:t>
            </a:r>
            <a:endParaRPr/>
          </a:p>
          <a:p>
            <a:pPr indent="-342900" lvl="0" marL="457200" rtl="0" algn="l">
              <a:lnSpc>
                <a:spcPct val="90000"/>
              </a:lnSpc>
              <a:spcBef>
                <a:spcPts val="0"/>
              </a:spcBef>
              <a:spcAft>
                <a:spcPts val="0"/>
              </a:spcAft>
              <a:buSzPts val="1800"/>
              <a:buChar char="•"/>
            </a:pPr>
            <a:r>
              <a:rPr lang="en-US"/>
              <a:t>General Mx</a:t>
            </a:r>
            <a:endParaRPr/>
          </a:p>
          <a:p>
            <a:pPr indent="-342900" lvl="1" marL="914400" rtl="0" algn="l">
              <a:lnSpc>
                <a:spcPct val="90000"/>
              </a:lnSpc>
              <a:spcBef>
                <a:spcPts val="0"/>
              </a:spcBef>
              <a:spcAft>
                <a:spcPts val="0"/>
              </a:spcAft>
              <a:buSzPts val="1800"/>
              <a:buChar char="•"/>
            </a:pPr>
            <a:r>
              <a:rPr lang="en-US"/>
              <a:t>For fever and pain: paracetamol, ibuprofen</a:t>
            </a:r>
            <a:endParaRPr/>
          </a:p>
          <a:p>
            <a:pPr indent="-342900" lvl="1" marL="914400" rtl="0" algn="l">
              <a:lnSpc>
                <a:spcPct val="90000"/>
              </a:lnSpc>
              <a:spcBef>
                <a:spcPts val="0"/>
              </a:spcBef>
              <a:spcAft>
                <a:spcPts val="0"/>
              </a:spcAft>
              <a:buSzPts val="1800"/>
              <a:buChar char="•"/>
            </a:pPr>
            <a:r>
              <a:rPr lang="en-US"/>
              <a:t>Abx: 10 day course of penicillin/</a:t>
            </a:r>
            <a:r>
              <a:rPr lang="en-US"/>
              <a:t>erythromycin</a:t>
            </a:r>
            <a:r>
              <a:rPr lang="en-US"/>
              <a:t> </a:t>
            </a:r>
            <a:endParaRPr/>
          </a:p>
          <a:p>
            <a:pPr indent="-342900" lvl="1" marL="914400" rtl="0" algn="l">
              <a:lnSpc>
                <a:spcPct val="90000"/>
              </a:lnSpc>
              <a:spcBef>
                <a:spcPts val="0"/>
              </a:spcBef>
              <a:spcAft>
                <a:spcPts val="0"/>
              </a:spcAft>
              <a:buClr>
                <a:srgbClr val="CC0000"/>
              </a:buClr>
              <a:buSzPts val="1800"/>
              <a:buChar char="•"/>
            </a:pPr>
            <a:r>
              <a:rPr lang="en-US">
                <a:solidFill>
                  <a:srgbClr val="CC0000"/>
                </a:solidFill>
              </a:rPr>
              <a:t>When would you avoid amoxicillin?</a:t>
            </a:r>
            <a:endParaRPr>
              <a:solidFill>
                <a:srgbClr val="CC0000"/>
              </a:solidFill>
            </a:endParaRPr>
          </a:p>
        </p:txBody>
      </p:sp>
      <p:sp>
        <p:nvSpPr>
          <p:cNvPr id="172" name="Google Shape;172;p21"/>
          <p:cNvSpPr txBox="1"/>
          <p:nvPr/>
        </p:nvSpPr>
        <p:spPr>
          <a:xfrm>
            <a:off x="278296" y="239712"/>
            <a:ext cx="116355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73" name="Google Shape;173;p21"/>
          <p:cNvSpPr txBox="1"/>
          <p:nvPr/>
        </p:nvSpPr>
        <p:spPr>
          <a:xfrm>
            <a:off x="536984" y="487956"/>
            <a:ext cx="46941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URTI</a:t>
            </a:r>
            <a:endParaRPr b="0" i="0" sz="1800" u="none" cap="none" strike="noStrike">
              <a:solidFill>
                <a:schemeClr val="dk1"/>
              </a:solidFill>
              <a:latin typeface="Calibri"/>
              <a:ea typeface="Calibri"/>
              <a:cs typeface="Calibri"/>
              <a:sym typeface="Calibri"/>
            </a:endParaRPr>
          </a:p>
        </p:txBody>
      </p:sp>
      <p:sp>
        <p:nvSpPr>
          <p:cNvPr id="174" name="Google Shape;174;p2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75" name="Google Shape;175;p21"/>
          <p:cNvPicPr preferRelativeResize="0"/>
          <p:nvPr/>
        </p:nvPicPr>
        <p:blipFill>
          <a:blip r:embed="rId3">
            <a:alphaModFix/>
          </a:blip>
          <a:stretch>
            <a:fillRect/>
          </a:stretch>
        </p:blipFill>
        <p:spPr>
          <a:xfrm>
            <a:off x="9002186" y="2753747"/>
            <a:ext cx="3189813" cy="4104249"/>
          </a:xfrm>
          <a:prstGeom prst="rect">
            <a:avLst/>
          </a:prstGeom>
          <a:noFill/>
          <a:ln>
            <a:noFill/>
          </a:ln>
        </p:spPr>
      </p:pic>
      <p:pic>
        <p:nvPicPr>
          <p:cNvPr id="176" name="Google Shape;176;p21"/>
          <p:cNvPicPr preferRelativeResize="0"/>
          <p:nvPr/>
        </p:nvPicPr>
        <p:blipFill rotWithShape="1">
          <a:blip r:embed="rId4">
            <a:alphaModFix/>
          </a:blip>
          <a:srcRect b="5246" l="22560" r="28848" t="8879"/>
          <a:stretch/>
        </p:blipFill>
        <p:spPr>
          <a:xfrm>
            <a:off x="-3" y="5759250"/>
            <a:ext cx="1105250" cy="1098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
      <a:dk1>
        <a:srgbClr val="000000"/>
      </a:dk1>
      <a:lt1>
        <a:srgbClr val="F8F4E4"/>
      </a:lt1>
      <a:dk2>
        <a:srgbClr val="44546A"/>
      </a:dk2>
      <a:lt2>
        <a:srgbClr val="F8F4E4"/>
      </a:lt2>
      <a:accent1>
        <a:srgbClr val="D7B5C6"/>
      </a:accent1>
      <a:accent2>
        <a:srgbClr val="9A8AFA"/>
      </a:accent2>
      <a:accent3>
        <a:srgbClr val="E9D1F7"/>
      </a:accent3>
      <a:accent4>
        <a:srgbClr val="8496B0"/>
      </a:accent4>
      <a:accent5>
        <a:srgbClr val="48A1FA"/>
      </a:accent5>
      <a:accent6>
        <a:srgbClr val="F7CBAC"/>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