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y="6858000" cx="12192000"/>
  <p:notesSz cx="6858000" cy="9144000"/>
  <p:embeddedFontLst>
    <p:embeddedFont>
      <p:font typeface="Radley"/>
      <p:regular r:id="rId96"/>
      <p:italic r:id="rId97"/>
    </p:embeddedFont>
    <p:embeddedFont>
      <p:font typeface="Average"/>
      <p:regular r:id="rId98"/>
    </p:embeddedFont>
    <p:embeddedFont>
      <p:font typeface="Oswald"/>
      <p:regular r:id="rId99"/>
      <p:bold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ED047E1-6DA8-4D10-9652-ECAB599B4205}">
  <a:tblStyle styleId="{9ED047E1-6DA8-4D10-9652-ECAB599B420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57488E0-EEBA-4CD4-8011-798DD2418DE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0" Type="http://schemas.openxmlformats.org/officeDocument/2006/relationships/font" Target="fonts/Oswald-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font" Target="fonts/Radley-italic.fntdata"/><Relationship Id="rId96" Type="http://schemas.openxmlformats.org/officeDocument/2006/relationships/font" Target="fonts/Radley-regular.fntdata"/><Relationship Id="rId11" Type="http://schemas.openxmlformats.org/officeDocument/2006/relationships/slide" Target="slides/slide6.xml"/><Relationship Id="rId99" Type="http://schemas.openxmlformats.org/officeDocument/2006/relationships/font" Target="fonts/Oswald-regular.fntdata"/><Relationship Id="rId10" Type="http://schemas.openxmlformats.org/officeDocument/2006/relationships/slide" Target="slides/slide5.xml"/><Relationship Id="rId98" Type="http://schemas.openxmlformats.org/officeDocument/2006/relationships/font" Target="fonts/Average-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6" name="Google Shape;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9a06feb2d3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78" name="Google Shape;178;g29a06feb2d3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a06feb2d3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89" name="Google Shape;189;g29a06feb2d3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9a06feb2d3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00" name="Google Shape;200;g29a06feb2d3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9a3d84bf6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11" name="Google Shape;211;g29a3d84bf6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a3d84bf61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22" name="Google Shape;222;g29a3d84bf61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a3d84bf61_1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34" name="Google Shape;234;g29a3d84bf61_1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a3d84bf61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46" name="Google Shape;246;g29a3d84bf61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9a3d84bf61_1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56" name="Google Shape;256;g29a3d84bf61_1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9a3d84bf61_1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67" name="Google Shape;267;g29a3d84bf61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9a3d84bf61_1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78" name="Google Shape;278;g29a3d84bf61_1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5" name="Google Shape;95;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a3d84bf61_1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89" name="Google Shape;289;g29a3d84bf61_1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9a3d84bf61_1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00" name="Google Shape;300;g29a3d84bf61_1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9a3d84bf61_1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09" name="Google Shape;309;g29a3d84bf61_1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9a3d84bf61_1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20" name="Google Shape;320;g29a3d84bf61_1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9a3d84bf61_1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31" name="Google Shape;331;g29a3d84bf61_1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9ace7abf80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41" name="Google Shape;341;g29ace7abf80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ace7abf80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51" name="Google Shape;351;g29ace7abf80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9ace7abf80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61" name="Google Shape;361;g29ace7abf80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9ace7abf80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71" name="Google Shape;371;g29ace7abf80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9acfab005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80" name="Google Shape;380;g29acfab005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6" name="Google Shape;10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9ace7abf80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90" name="Google Shape;390;g29ace7abf80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9ace7abf80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99" name="Google Shape;399;g29ace7abf80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9ace7abf80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08" name="Google Shape;408;g29ace7abf80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9ace7abf80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18" name="Google Shape;418;g29ace7abf80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9ace7abf80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39" name="Google Shape;439;g29ace7abf80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9ace7abf80_0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48" name="Google Shape;448;g29ace7abf80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9acfab005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58" name="Google Shape;458;g29acfab005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9acfab0051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68" name="Google Shape;468;g29acfab0051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9acfab0051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78" name="Google Shape;478;g29acfab0051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9acfab0051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91" name="Google Shape;491;g29acfab0051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9ace7abf8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15" name="Google Shape;115;g29ace7abf8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9acfab0051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09" name="Google Shape;509;g29acfab0051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9acfab0051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18" name="Google Shape;518;g29acfab0051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9acfab0051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27" name="Google Shape;527;g29acfab0051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9acfab005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36" name="Google Shape;536;g29acfab0051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acfab0051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45" name="Google Shape;545;g29acfab0051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9a06feb2d3_1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54" name="Google Shape;554;g29a06feb2d3_1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9a06feb2d3_1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US"/>
              <a:t>Nephrotic syndrome, urine dipstick, urine protein:creatinine ratio, manage with steroids </a:t>
            </a:r>
            <a:endParaRPr/>
          </a:p>
        </p:txBody>
      </p:sp>
      <p:sp>
        <p:nvSpPr>
          <p:cNvPr id="562" name="Google Shape;562;g29a06feb2d3_1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9a06feb2d3_1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Why does thrombosis occur? </a:t>
            </a:r>
            <a:r>
              <a:rPr lang="en-US" sz="1050">
                <a:solidFill>
                  <a:srgbClr val="4C4C4C"/>
                </a:solidFill>
                <a:highlight>
                  <a:srgbClr val="FFFFFF"/>
                </a:highlight>
                <a:latin typeface="Arial"/>
                <a:ea typeface="Arial"/>
                <a:cs typeface="Arial"/>
                <a:sym typeface="Arial"/>
              </a:rPr>
              <a:t>because proteins that normally prevent blood clotting are lost in the kidneys, and because the liver responds to the low albumin by producing pro-thrombotic proteins.</a:t>
            </a:r>
            <a:endParaRPr/>
          </a:p>
        </p:txBody>
      </p:sp>
      <p:sp>
        <p:nvSpPr>
          <p:cNvPr id="572" name="Google Shape;572;g29a06feb2d3_1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9a133855eb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AutoNum type="arabicPeriod"/>
            </a:pPr>
            <a:r>
              <a:rPr lang="en-US"/>
              <a:t>Give an example of strep infection: </a:t>
            </a:r>
            <a:r>
              <a:rPr lang="en-US"/>
              <a:t>Tonsillitis</a:t>
            </a:r>
            <a:r>
              <a:rPr lang="en-US"/>
              <a:t> it the most common association</a:t>
            </a:r>
            <a:endParaRPr/>
          </a:p>
          <a:p>
            <a:pPr indent="-304800" lvl="0" marL="457200" rtl="0" algn="l">
              <a:lnSpc>
                <a:spcPct val="100000"/>
              </a:lnSpc>
              <a:spcBef>
                <a:spcPts val="0"/>
              </a:spcBef>
              <a:spcAft>
                <a:spcPts val="0"/>
              </a:spcAft>
              <a:buSzPts val="1200"/>
              <a:buAutoNum type="arabicPeriod"/>
            </a:pPr>
            <a:r>
              <a:rPr lang="en-US"/>
              <a:t>IgA nephropathy is actually quite nasty: many patients who suffer long term with this can end up needing renal transplants due to the </a:t>
            </a:r>
            <a:r>
              <a:rPr lang="en-US"/>
              <a:t>significant</a:t>
            </a:r>
            <a:r>
              <a:rPr lang="en-US"/>
              <a:t> damage </a:t>
            </a:r>
            <a:endParaRPr/>
          </a:p>
        </p:txBody>
      </p:sp>
      <p:sp>
        <p:nvSpPr>
          <p:cNvPr id="582" name="Google Shape;582;g29a133855eb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9a06feb2d3_1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AutoNum type="arabicPeriod"/>
            </a:pPr>
            <a:r>
              <a:rPr lang="en-US"/>
              <a:t>UTI</a:t>
            </a:r>
            <a:endParaRPr/>
          </a:p>
          <a:p>
            <a:pPr indent="-304800" lvl="0" marL="457200" rtl="0" algn="l">
              <a:lnSpc>
                <a:spcPct val="100000"/>
              </a:lnSpc>
              <a:spcBef>
                <a:spcPts val="0"/>
              </a:spcBef>
              <a:spcAft>
                <a:spcPts val="0"/>
              </a:spcAft>
              <a:buSzPts val="1200"/>
              <a:buAutoNum type="arabicPeriod"/>
            </a:pPr>
            <a:r>
              <a:rPr lang="en-US"/>
              <a:t>Signs of systemic illness e.g sepsis/pyelonephritis </a:t>
            </a:r>
            <a:endParaRPr/>
          </a:p>
        </p:txBody>
      </p:sp>
      <p:sp>
        <p:nvSpPr>
          <p:cNvPr id="592" name="Google Shape;592;g29a06feb2d3_1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a06feb2d3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25" name="Google Shape;125;g29a06feb2d3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9a06feb2d3_1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What is a challenge with investigating UTI in children? It is often hard to catch a clean sample for </a:t>
            </a:r>
            <a:r>
              <a:rPr lang="en-US"/>
              <a:t>analysis</a:t>
            </a:r>
            <a:r>
              <a:rPr lang="en-US"/>
              <a:t> s</a:t>
            </a:r>
            <a:endParaRPr/>
          </a:p>
        </p:txBody>
      </p:sp>
      <p:sp>
        <p:nvSpPr>
          <p:cNvPr id="601" name="Google Shape;601;g29a06feb2d3_1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9a133855eb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Reflux should be </a:t>
            </a:r>
            <a:r>
              <a:rPr lang="en-US"/>
              <a:t>suspected</a:t>
            </a:r>
            <a:r>
              <a:rPr lang="en-US"/>
              <a:t> in those with recurrent UTIs, incontinence </a:t>
            </a:r>
            <a:endParaRPr/>
          </a:p>
        </p:txBody>
      </p:sp>
      <p:sp>
        <p:nvSpPr>
          <p:cNvPr id="610" name="Google Shape;610;g29a133855eb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9a06feb2d3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20" name="Google Shape;620;g29a06feb2d3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9a06feb2d3_1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28" name="Google Shape;628;g29a06feb2d3_1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9a133855eb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37" name="Google Shape;637;g29a133855eb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9a133855eb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What kind of advice would you give the parents? </a:t>
            </a:r>
            <a:endParaRPr/>
          </a:p>
          <a:p>
            <a:pPr indent="-295275" lvl="0" marL="457200" rtl="0" algn="l">
              <a:lnSpc>
                <a:spcPct val="115000"/>
              </a:lnSpc>
              <a:spcBef>
                <a:spcPts val="0"/>
              </a:spcBef>
              <a:spcAft>
                <a:spcPts val="0"/>
              </a:spcAft>
              <a:buClr>
                <a:srgbClr val="4C4C4C"/>
              </a:buClr>
              <a:buSzPts val="1050"/>
              <a:buFont typeface="Arial"/>
              <a:buChar char="●"/>
            </a:pPr>
            <a:r>
              <a:rPr lang="en-US" sz="1050">
                <a:solidFill>
                  <a:srgbClr val="4C4C4C"/>
                </a:solidFill>
                <a:latin typeface="Arial"/>
                <a:ea typeface="Arial"/>
                <a:cs typeface="Arial"/>
                <a:sym typeface="Arial"/>
              </a:rPr>
              <a:t>Stay with the child</a:t>
            </a:r>
            <a:endParaRPr sz="1050">
              <a:solidFill>
                <a:srgbClr val="4C4C4C"/>
              </a:solidFill>
              <a:latin typeface="Arial"/>
              <a:ea typeface="Arial"/>
              <a:cs typeface="Arial"/>
              <a:sym typeface="Arial"/>
            </a:endParaRPr>
          </a:p>
          <a:p>
            <a:pPr indent="-295275" lvl="0" marL="457200" rtl="0" algn="l">
              <a:lnSpc>
                <a:spcPct val="115000"/>
              </a:lnSpc>
              <a:spcBef>
                <a:spcPts val="0"/>
              </a:spcBef>
              <a:spcAft>
                <a:spcPts val="0"/>
              </a:spcAft>
              <a:buClr>
                <a:srgbClr val="4C4C4C"/>
              </a:buClr>
              <a:buSzPts val="1050"/>
              <a:buFont typeface="Arial"/>
              <a:buChar char="●"/>
            </a:pPr>
            <a:r>
              <a:rPr lang="en-US" sz="1050">
                <a:solidFill>
                  <a:srgbClr val="4C4C4C"/>
                </a:solidFill>
                <a:latin typeface="Arial"/>
                <a:ea typeface="Arial"/>
                <a:cs typeface="Arial"/>
                <a:sym typeface="Arial"/>
              </a:rPr>
              <a:t>Put the child in a safe place, for example on a carpeted floor with a pillow under their head</a:t>
            </a:r>
            <a:endParaRPr sz="1050">
              <a:solidFill>
                <a:srgbClr val="4C4C4C"/>
              </a:solidFill>
              <a:latin typeface="Arial"/>
              <a:ea typeface="Arial"/>
              <a:cs typeface="Arial"/>
              <a:sym typeface="Arial"/>
            </a:endParaRPr>
          </a:p>
          <a:p>
            <a:pPr indent="-295275" lvl="0" marL="457200" rtl="0" algn="l">
              <a:lnSpc>
                <a:spcPct val="115000"/>
              </a:lnSpc>
              <a:spcBef>
                <a:spcPts val="0"/>
              </a:spcBef>
              <a:spcAft>
                <a:spcPts val="0"/>
              </a:spcAft>
              <a:buClr>
                <a:srgbClr val="4C4C4C"/>
              </a:buClr>
              <a:buSzPts val="1050"/>
              <a:buFont typeface="Arial"/>
              <a:buChar char="●"/>
            </a:pPr>
            <a:r>
              <a:rPr lang="en-US" sz="1050">
                <a:solidFill>
                  <a:srgbClr val="4C4C4C"/>
                </a:solidFill>
                <a:latin typeface="Arial"/>
                <a:ea typeface="Arial"/>
                <a:cs typeface="Arial"/>
                <a:sym typeface="Arial"/>
              </a:rPr>
              <a:t>Place them in the recovery position and away from potential sources of injury</a:t>
            </a:r>
            <a:endParaRPr sz="1050">
              <a:solidFill>
                <a:srgbClr val="4C4C4C"/>
              </a:solidFill>
              <a:latin typeface="Arial"/>
              <a:ea typeface="Arial"/>
              <a:cs typeface="Arial"/>
              <a:sym typeface="Arial"/>
            </a:endParaRPr>
          </a:p>
          <a:p>
            <a:pPr indent="-295275" lvl="0" marL="457200" rtl="0" algn="l">
              <a:lnSpc>
                <a:spcPct val="115000"/>
              </a:lnSpc>
              <a:spcBef>
                <a:spcPts val="0"/>
              </a:spcBef>
              <a:spcAft>
                <a:spcPts val="0"/>
              </a:spcAft>
              <a:buClr>
                <a:srgbClr val="4C4C4C"/>
              </a:buClr>
              <a:buSzPts val="1050"/>
              <a:buFont typeface="Arial"/>
              <a:buChar char="●"/>
            </a:pPr>
            <a:r>
              <a:rPr lang="en-US" sz="1050">
                <a:solidFill>
                  <a:srgbClr val="4C4C4C"/>
                </a:solidFill>
                <a:latin typeface="Arial"/>
                <a:ea typeface="Arial"/>
                <a:cs typeface="Arial"/>
                <a:sym typeface="Arial"/>
              </a:rPr>
              <a:t>Don’t put anything in their mouth</a:t>
            </a:r>
            <a:endParaRPr sz="1050">
              <a:solidFill>
                <a:srgbClr val="4C4C4C"/>
              </a:solidFill>
              <a:latin typeface="Arial"/>
              <a:ea typeface="Arial"/>
              <a:cs typeface="Arial"/>
              <a:sym typeface="Arial"/>
            </a:endParaRPr>
          </a:p>
          <a:p>
            <a:pPr indent="-295275" lvl="0" marL="457200" rtl="0" algn="l">
              <a:lnSpc>
                <a:spcPct val="115000"/>
              </a:lnSpc>
              <a:spcBef>
                <a:spcPts val="0"/>
              </a:spcBef>
              <a:spcAft>
                <a:spcPts val="0"/>
              </a:spcAft>
              <a:buClr>
                <a:srgbClr val="4C4C4C"/>
              </a:buClr>
              <a:buSzPts val="1050"/>
              <a:buFont typeface="Arial"/>
              <a:buChar char="●"/>
            </a:pPr>
            <a:r>
              <a:rPr lang="en-US" sz="1050">
                <a:solidFill>
                  <a:srgbClr val="4C4C4C"/>
                </a:solidFill>
                <a:latin typeface="Arial"/>
                <a:ea typeface="Arial"/>
                <a:cs typeface="Arial"/>
                <a:sym typeface="Arial"/>
              </a:rPr>
              <a:t>Call an ambulance if the seizure lasts more than 5 minutes</a:t>
            </a:r>
            <a:endParaRPr sz="1050">
              <a:solidFill>
                <a:srgbClr val="4C4C4C"/>
              </a:solidFill>
              <a:latin typeface="Arial"/>
              <a:ea typeface="Arial"/>
              <a:cs typeface="Arial"/>
              <a:sym typeface="Arial"/>
            </a:endParaRPr>
          </a:p>
          <a:p>
            <a:pPr indent="0" lvl="0" marL="0" rtl="0" algn="l">
              <a:lnSpc>
                <a:spcPct val="115000"/>
              </a:lnSpc>
              <a:spcBef>
                <a:spcPts val="800"/>
              </a:spcBef>
              <a:spcAft>
                <a:spcPts val="800"/>
              </a:spcAft>
              <a:buNone/>
            </a:pPr>
            <a:r>
              <a:rPr lang="en-US" sz="1050">
                <a:solidFill>
                  <a:srgbClr val="4C4C4C"/>
                </a:solidFill>
                <a:latin typeface="Arial"/>
                <a:ea typeface="Arial"/>
                <a:cs typeface="Arial"/>
                <a:sym typeface="Arial"/>
              </a:rPr>
              <a:t>If they have complex febrile convulsions, risk is slightly higher for developing epilepsy compared to the simple febrile convulsions and for ordinary people </a:t>
            </a:r>
            <a:endParaRPr sz="1050">
              <a:solidFill>
                <a:srgbClr val="4C4C4C"/>
              </a:solidFill>
              <a:latin typeface="Arial"/>
              <a:ea typeface="Arial"/>
              <a:cs typeface="Arial"/>
              <a:sym typeface="Arial"/>
            </a:endParaRPr>
          </a:p>
        </p:txBody>
      </p:sp>
      <p:sp>
        <p:nvSpPr>
          <p:cNvPr id="647" name="Google Shape;647;g29a133855eb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9a133855eb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5275" lvl="0" marL="457200" rtl="0" algn="l">
              <a:lnSpc>
                <a:spcPct val="115000"/>
              </a:lnSpc>
              <a:spcBef>
                <a:spcPts val="0"/>
              </a:spcBef>
              <a:spcAft>
                <a:spcPts val="0"/>
              </a:spcAft>
              <a:buClr>
                <a:srgbClr val="4C4C4C"/>
              </a:buClr>
              <a:buSzPts val="1050"/>
              <a:buFont typeface="Arial"/>
              <a:buChar char="●"/>
            </a:pPr>
            <a:r>
              <a:t/>
            </a:r>
            <a:endParaRPr sz="1050">
              <a:solidFill>
                <a:srgbClr val="4C4C4C"/>
              </a:solidFill>
              <a:latin typeface="Arial"/>
              <a:ea typeface="Arial"/>
              <a:cs typeface="Arial"/>
              <a:sym typeface="Arial"/>
            </a:endParaRPr>
          </a:p>
          <a:p>
            <a:pPr indent="0" lvl="0" marL="0" rtl="0" algn="l">
              <a:lnSpc>
                <a:spcPct val="100000"/>
              </a:lnSpc>
              <a:spcBef>
                <a:spcPts val="800"/>
              </a:spcBef>
              <a:spcAft>
                <a:spcPts val="0"/>
              </a:spcAft>
              <a:buClr>
                <a:schemeClr val="dk1"/>
              </a:buClr>
              <a:buSzPts val="1200"/>
              <a:buFont typeface="Calibri"/>
              <a:buNone/>
            </a:pPr>
            <a:r>
              <a:t/>
            </a:r>
            <a:endParaRPr/>
          </a:p>
        </p:txBody>
      </p:sp>
      <p:sp>
        <p:nvSpPr>
          <p:cNvPr id="656" name="Google Shape;656;g29a133855eb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a06feb2d3_1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65" name="Google Shape;665;g29a06feb2d3_1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9a06feb2d3_1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REFER - any child with &lt;3 with a limp </a:t>
            </a:r>
            <a:r>
              <a:rPr lang="en-US"/>
              <a:t>should</a:t>
            </a:r>
            <a:r>
              <a:rPr lang="en-US"/>
              <a:t> be referred, even if you suspect transient synovitis </a:t>
            </a:r>
            <a:endParaRPr/>
          </a:p>
        </p:txBody>
      </p:sp>
      <p:sp>
        <p:nvSpPr>
          <p:cNvPr id="673" name="Google Shape;673;g29a06feb2d3_1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9a06feb2d3_1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In under 3s, septic arthritis is actually more common than transient synovitis </a:t>
            </a:r>
            <a:endParaRPr/>
          </a:p>
        </p:txBody>
      </p:sp>
      <p:sp>
        <p:nvSpPr>
          <p:cNvPr id="683" name="Google Shape;683;g29a06feb2d3_1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ace7abf80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41" name="Google Shape;141;g29ace7abf80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9a2dbbd15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Generally people with synovitis should otherwise be well with normal obs</a:t>
            </a:r>
            <a:endParaRPr/>
          </a:p>
          <a:p>
            <a:pPr indent="0" lvl="0" marL="0" rtl="0" algn="l">
              <a:lnSpc>
                <a:spcPct val="100000"/>
              </a:lnSpc>
              <a:spcBef>
                <a:spcPts val="0"/>
              </a:spcBef>
              <a:spcAft>
                <a:spcPts val="0"/>
              </a:spcAft>
              <a:buClr>
                <a:schemeClr val="dk1"/>
              </a:buClr>
              <a:buSzPts val="1200"/>
              <a:buFont typeface="Calibri"/>
              <a:buNone/>
            </a:pPr>
            <a:r>
              <a:rPr lang="en-US"/>
              <a:t>Safety netting advice is </a:t>
            </a:r>
            <a:r>
              <a:rPr lang="en-US"/>
              <a:t>really important with TS in a GP setting with key info to tell parents when to go to A+E</a:t>
            </a:r>
            <a:endParaRPr/>
          </a:p>
        </p:txBody>
      </p:sp>
      <p:sp>
        <p:nvSpPr>
          <p:cNvPr id="693" name="Google Shape;693;g29a2dbbd15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9a133855e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US scan at 6 weeks for DDH as breech is a risk factor </a:t>
            </a:r>
            <a:endParaRPr/>
          </a:p>
        </p:txBody>
      </p:sp>
      <p:sp>
        <p:nvSpPr>
          <p:cNvPr id="702" name="Google Shape;702;g29a133855eb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9a2dbbd158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Really important thing to remember here is if they are breech at all from 36 weeks, they need the scan even if it is fixed to cephalic with ECV etc </a:t>
            </a:r>
            <a:endParaRPr/>
          </a:p>
          <a:p>
            <a:pPr indent="0" lvl="0" marL="0" rtl="0" algn="l">
              <a:lnSpc>
                <a:spcPct val="100000"/>
              </a:lnSpc>
              <a:spcBef>
                <a:spcPts val="0"/>
              </a:spcBef>
              <a:spcAft>
                <a:spcPts val="0"/>
              </a:spcAft>
              <a:buClr>
                <a:schemeClr val="dk1"/>
              </a:buClr>
              <a:buSzPts val="1200"/>
              <a:buFont typeface="Calibri"/>
              <a:buNone/>
            </a:pPr>
            <a:r>
              <a:rPr lang="en-US"/>
              <a:t>Bold risk factors: Need US screening</a:t>
            </a:r>
            <a:endParaRPr/>
          </a:p>
          <a:p>
            <a:pPr indent="0" lvl="0" marL="0" rtl="0" algn="l">
              <a:lnSpc>
                <a:spcPct val="100000"/>
              </a:lnSpc>
              <a:spcBef>
                <a:spcPts val="0"/>
              </a:spcBef>
              <a:spcAft>
                <a:spcPts val="0"/>
              </a:spcAft>
              <a:buClr>
                <a:schemeClr val="dk1"/>
              </a:buClr>
              <a:buSzPts val="1200"/>
              <a:buFont typeface="Calibri"/>
              <a:buNone/>
            </a:pPr>
            <a:r>
              <a:rPr lang="en-US"/>
              <a:t>B before O, dislocate then relocate</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712" name="Google Shape;712;g29a2dbbd158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9a133855eb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22" name="Google Shape;722;g29a133855eb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9a133855eb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Main complication of this is that there is a soft and deformed femoral head meaning osteoarthritis is more likely to occur </a:t>
            </a:r>
            <a:endParaRPr/>
          </a:p>
        </p:txBody>
      </p:sp>
      <p:sp>
        <p:nvSpPr>
          <p:cNvPr id="731" name="Google Shape;731;g29a133855eb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9a133855eb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Essentially the head of the femur is displaced along the growth plate, more common in obese children often when they are having a growth spurt</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741" name="Google Shape;741;g29a133855eb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9a133855eb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51" name="Google Shape;751;g29a133855eb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9a3d84bf6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61" name="Google Shape;761;g29a3d84bf6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9a133855eb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Platelets go up when there is general inflammation so they are high</a:t>
            </a:r>
            <a:endParaRPr/>
          </a:p>
          <a:p>
            <a:pPr indent="0" lvl="0" marL="0" rtl="0" algn="l">
              <a:lnSpc>
                <a:spcPct val="100000"/>
              </a:lnSpc>
              <a:spcBef>
                <a:spcPts val="0"/>
              </a:spcBef>
              <a:spcAft>
                <a:spcPts val="0"/>
              </a:spcAft>
              <a:buClr>
                <a:schemeClr val="dk1"/>
              </a:buClr>
              <a:buSzPts val="1200"/>
              <a:buFont typeface="Calibri"/>
              <a:buNone/>
            </a:pPr>
            <a:r>
              <a:rPr lang="en-US"/>
              <a:t>Macrophages cause release of a factor which increases ferritin synthesis therefore ferritin levels are high </a:t>
            </a:r>
            <a:endParaRPr/>
          </a:p>
          <a:p>
            <a:pPr indent="0" lvl="0" marL="0" rtl="0" algn="l">
              <a:lnSpc>
                <a:spcPct val="100000"/>
              </a:lnSpc>
              <a:spcBef>
                <a:spcPts val="0"/>
              </a:spcBef>
              <a:spcAft>
                <a:spcPts val="0"/>
              </a:spcAft>
              <a:buClr>
                <a:schemeClr val="dk1"/>
              </a:buClr>
              <a:buSzPts val="1200"/>
              <a:buFont typeface="Calibri"/>
              <a:buNone/>
            </a:pPr>
            <a:r>
              <a:rPr lang="en-US"/>
              <a:t>MAS: </a:t>
            </a:r>
            <a:r>
              <a:rPr lang="en-US" sz="1050">
                <a:solidFill>
                  <a:srgbClr val="4C4C4C"/>
                </a:solidFill>
                <a:highlight>
                  <a:srgbClr val="FFFFFF"/>
                </a:highlight>
                <a:latin typeface="Arial"/>
                <a:ea typeface="Arial"/>
                <a:cs typeface="Arial"/>
                <a:sym typeface="Arial"/>
              </a:rPr>
              <a:t>It presents with an acutely unwell child with disseminated intravascular coagulation (DIC), anaemia, thrombocytopenia, bleeding and a non-blanching rash. It is life threatening.</a:t>
            </a:r>
            <a:endParaRPr sz="1050">
              <a:solidFill>
                <a:srgbClr val="4C4C4C"/>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US" sz="1050">
                <a:solidFill>
                  <a:srgbClr val="4C4C4C"/>
                </a:solidFill>
                <a:highlight>
                  <a:srgbClr val="FFFFFF"/>
                </a:highlight>
                <a:latin typeface="Arial"/>
                <a:ea typeface="Arial"/>
                <a:cs typeface="Arial"/>
                <a:sym typeface="Arial"/>
              </a:rPr>
              <a:t>Polyarticular is essentially rheumatoid arthritis in kids</a:t>
            </a:r>
            <a:endParaRPr sz="1050">
              <a:solidFill>
                <a:srgbClr val="4C4C4C"/>
              </a:solidFill>
              <a:highlight>
                <a:srgbClr val="FFFFFF"/>
              </a:highlight>
              <a:latin typeface="Arial"/>
              <a:ea typeface="Arial"/>
              <a:cs typeface="Arial"/>
              <a:sym typeface="Arial"/>
            </a:endParaRPr>
          </a:p>
        </p:txBody>
      </p:sp>
      <p:sp>
        <p:nvSpPr>
          <p:cNvPr id="770" name="Google Shape;770;g29a133855eb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9a133855eb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Enthesitis is where the tendon inserts into a bone so they have inflammation here so it would be like interphalangeal joints, wrist, greater trochanter, quadriceps into anterior superior iliac spine</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Enthesitis related is kind of like the seronegative spondyloarthropathies that you see in adults: examples include Ankylosing spondylitis, reactive, psoriatiic arthritis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Dactylitis - inflammation of the finer, onycholysis is </a:t>
            </a:r>
            <a:r>
              <a:rPr lang="en-US"/>
              <a:t>separation</a:t>
            </a:r>
            <a:r>
              <a:rPr lang="en-US"/>
              <a:t> of the nail from the nail bed </a:t>
            </a:r>
            <a:endParaRPr/>
          </a:p>
        </p:txBody>
      </p:sp>
      <p:sp>
        <p:nvSpPr>
          <p:cNvPr id="779" name="Google Shape;779;g29a133855eb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ace7abf80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51" name="Google Shape;151;g29ace7abf80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9a3d84bf6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88" name="Google Shape;788;g29a3d84bf61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9a3d84bf61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97" name="Google Shape;797;g29a3d84bf61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9b1c72480e_1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06" name="Google Shape;806;g29b1c72480e_1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9acfab0051_1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15" name="Google Shape;815;g29acfab0051_1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9acfab0051_1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24" name="Google Shape;824;g29acfab0051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9acfab0051_1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33" name="Google Shape;833;g29acfab0051_1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29b1c72480e_1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42" name="Google Shape;842;g29b1c72480e_1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9acfab0051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51" name="Google Shape;851;g29acfab0051_2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9b1c72480e_1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60" name="Google Shape;860;g29b1c72480e_1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9acfab0051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69" name="Google Shape;869;g29acfab0051_1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9ace7abf80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60" name="Google Shape;160;g29ace7abf80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9a3d84bf61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78" name="Google Shape;878;g29a3d84bf61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9b1c72480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87" name="Google Shape;887;g29b1c72480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9b1c72480e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96" name="Google Shape;896;g29b1c72480e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9b1c72480e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05" name="Google Shape;905;g29b1c72480e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9b1c72480e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14" name="Google Shape;914;g29b1c72480e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9b1c72480e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23" name="Google Shape;923;g29b1c72480e_1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9b1c72480e_1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32" name="Google Shape;932;g29b1c72480e_1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41" name="Google Shape;94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9acfab0051_2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50" name="Google Shape;950;g29acfab0051_2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9b08c6e870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59" name="Google Shape;959;g29b08c6e870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ace7abf80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69" name="Google Shape;169;g29ace7abf80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69" name="Google Shape;96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18.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18.png"/><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image" Target="../media/image26.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image" Target="../media/image26.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jpg"/><Relationship Id="rId4" Type="http://schemas.openxmlformats.org/officeDocument/2006/relationships/image" Target="../media/image28.png"/><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jpg"/><Relationship Id="rId4" Type="http://schemas.openxmlformats.org/officeDocument/2006/relationships/image" Target="../media/image23.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jp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jp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jp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jp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jp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jpg"/><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jp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jp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jp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41.png"/><Relationship Id="rId6" Type="http://schemas.openxmlformats.org/officeDocument/2006/relationships/image" Target="../media/image11.png"/><Relationship Id="rId7"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jp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jp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jp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jp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jp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jp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jp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jp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jp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3.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3.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3.jpg"/><Relationship Id="rId4" Type="http://schemas.openxmlformats.org/officeDocument/2006/relationships/image" Target="../media/image51.png"/><Relationship Id="rId5" Type="http://schemas.openxmlformats.org/officeDocument/2006/relationships/image" Target="../media/image5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3.jp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nvSpPr>
        <p:spPr>
          <a:xfrm>
            <a:off x="5401733" y="5046132"/>
            <a:ext cx="1744133" cy="62939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Radley"/>
              <a:ea typeface="Radley"/>
              <a:cs typeface="Radley"/>
              <a:sym typeface="Radley"/>
            </a:endParaRPr>
          </a:p>
        </p:txBody>
      </p:sp>
      <p:sp>
        <p:nvSpPr>
          <p:cNvPr id="89" name="Google Shape;89;p13"/>
          <p:cNvSpPr txBox="1"/>
          <p:nvPr/>
        </p:nvSpPr>
        <p:spPr>
          <a:xfrm>
            <a:off x="5061475" y="5930880"/>
            <a:ext cx="27345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293267"/>
                </a:solidFill>
                <a:latin typeface="Calibri"/>
                <a:ea typeface="Calibri"/>
                <a:cs typeface="Calibri"/>
                <a:sym typeface="Calibri"/>
              </a:rPr>
              <a:t>202</a:t>
            </a:r>
            <a:r>
              <a:rPr b="1" lang="en-US" sz="3600">
                <a:solidFill>
                  <a:srgbClr val="293267"/>
                </a:solidFill>
                <a:latin typeface="Calibri"/>
                <a:ea typeface="Calibri"/>
                <a:cs typeface="Calibri"/>
                <a:sym typeface="Calibri"/>
              </a:rPr>
              <a:t>3</a:t>
            </a:r>
            <a:r>
              <a:rPr b="1" i="0" lang="en-US" sz="3600" u="none" cap="none" strike="noStrike">
                <a:solidFill>
                  <a:srgbClr val="293267"/>
                </a:solidFill>
                <a:latin typeface="Calibri"/>
                <a:ea typeface="Calibri"/>
                <a:cs typeface="Calibri"/>
                <a:sym typeface="Calibri"/>
              </a:rPr>
              <a:t>/202</a:t>
            </a:r>
            <a:r>
              <a:rPr b="1" lang="en-US" sz="3600">
                <a:solidFill>
                  <a:srgbClr val="293267"/>
                </a:solidFill>
                <a:latin typeface="Calibri"/>
                <a:ea typeface="Calibri"/>
                <a:cs typeface="Calibri"/>
                <a:sym typeface="Calibri"/>
              </a:rPr>
              <a:t>4</a:t>
            </a:r>
            <a:endParaRPr b="1" i="0" sz="3200" u="none" cap="none" strike="noStrike">
              <a:solidFill>
                <a:srgbClr val="293267"/>
              </a:solidFill>
              <a:latin typeface="Calibri"/>
              <a:ea typeface="Calibri"/>
              <a:cs typeface="Calibri"/>
              <a:sym typeface="Calibri"/>
            </a:endParaRPr>
          </a:p>
        </p:txBody>
      </p:sp>
      <p:pic>
        <p:nvPicPr>
          <p:cNvPr id="90" name="Google Shape;90;p13"/>
          <p:cNvPicPr preferRelativeResize="0"/>
          <p:nvPr/>
        </p:nvPicPr>
        <p:blipFill rotWithShape="1">
          <a:blip r:embed="rId3">
            <a:alphaModFix/>
          </a:blip>
          <a:srcRect b="0" l="0" r="0" t="0"/>
          <a:stretch/>
        </p:blipFill>
        <p:spPr>
          <a:xfrm>
            <a:off x="3999633" y="450064"/>
            <a:ext cx="4192731" cy="4192731"/>
          </a:xfrm>
          <a:prstGeom prst="rect">
            <a:avLst/>
          </a:prstGeom>
          <a:noFill/>
          <a:ln>
            <a:noFill/>
          </a:ln>
        </p:spPr>
      </p:pic>
      <p:pic>
        <p:nvPicPr>
          <p:cNvPr descr="A picture containing text&#10;&#10;Description automatically generated" id="91" name="Google Shape;91;p13"/>
          <p:cNvPicPr preferRelativeResize="0"/>
          <p:nvPr/>
        </p:nvPicPr>
        <p:blipFill rotWithShape="1">
          <a:blip r:embed="rId4">
            <a:alphaModFix/>
          </a:blip>
          <a:srcRect b="11473" l="0" r="0" t="0"/>
          <a:stretch/>
        </p:blipFill>
        <p:spPr>
          <a:xfrm>
            <a:off x="2358025" y="-587025"/>
            <a:ext cx="7475949" cy="661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5 y.o. boy</a:t>
            </a:r>
            <a:endParaRPr/>
          </a:p>
          <a:p>
            <a:pPr indent="-342900" lvl="0" marL="457200" rtl="0" algn="l">
              <a:lnSpc>
                <a:spcPct val="90000"/>
              </a:lnSpc>
              <a:spcBef>
                <a:spcPts val="0"/>
              </a:spcBef>
              <a:spcAft>
                <a:spcPts val="0"/>
              </a:spcAft>
              <a:buSzPts val="1800"/>
              <a:buChar char="•"/>
            </a:pPr>
            <a:r>
              <a:rPr lang="en-US"/>
              <a:t>Unsure about immunisations</a:t>
            </a:r>
            <a:endParaRPr/>
          </a:p>
          <a:p>
            <a:pPr indent="-342900" lvl="0" marL="457200" rtl="0" algn="l">
              <a:lnSpc>
                <a:spcPct val="90000"/>
              </a:lnSpc>
              <a:spcBef>
                <a:spcPts val="0"/>
              </a:spcBef>
              <a:spcAft>
                <a:spcPts val="0"/>
              </a:spcAft>
              <a:buSzPts val="1800"/>
              <a:buChar char="•"/>
            </a:pPr>
            <a:r>
              <a:rPr lang="en-US"/>
              <a:t>2 weeks ago, he had cough, coryza, conjunctivitis and fever</a:t>
            </a:r>
            <a:endParaRPr/>
          </a:p>
          <a:p>
            <a:pPr indent="-342900" lvl="0" marL="457200" rtl="0" algn="l">
              <a:lnSpc>
                <a:spcPct val="90000"/>
              </a:lnSpc>
              <a:spcBef>
                <a:spcPts val="0"/>
              </a:spcBef>
              <a:spcAft>
                <a:spcPts val="0"/>
              </a:spcAft>
              <a:buSzPts val="1800"/>
              <a:buChar char="•"/>
            </a:pPr>
            <a:r>
              <a:rPr lang="en-US"/>
              <a:t>Now he’s developed this maculopapular rash that’s started from his hairline and spread downwards </a:t>
            </a:r>
            <a:endParaRPr/>
          </a:p>
        </p:txBody>
      </p:sp>
      <p:sp>
        <p:nvSpPr>
          <p:cNvPr id="181" name="Google Shape;181;p22"/>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2" name="Google Shape;182;p22"/>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1</a:t>
            </a:r>
            <a:endParaRPr b="0" i="0" sz="1800" u="none" cap="none" strike="noStrike">
              <a:solidFill>
                <a:schemeClr val="dk1"/>
              </a:solidFill>
              <a:latin typeface="Calibri"/>
              <a:ea typeface="Calibri"/>
              <a:cs typeface="Calibri"/>
              <a:sym typeface="Calibri"/>
            </a:endParaRPr>
          </a:p>
        </p:txBody>
      </p:sp>
      <p:sp>
        <p:nvSpPr>
          <p:cNvPr id="183" name="Google Shape;183;p2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84" name="Google Shape;184;p22"/>
          <p:cNvPicPr preferRelativeResize="0"/>
          <p:nvPr/>
        </p:nvPicPr>
        <p:blipFill>
          <a:blip r:embed="rId3">
            <a:alphaModFix/>
          </a:blip>
          <a:stretch>
            <a:fillRect/>
          </a:stretch>
        </p:blipFill>
        <p:spPr>
          <a:xfrm>
            <a:off x="8031400" y="1535100"/>
            <a:ext cx="4008199" cy="2820375"/>
          </a:xfrm>
          <a:prstGeom prst="rect">
            <a:avLst/>
          </a:prstGeom>
          <a:noFill/>
          <a:ln>
            <a:noFill/>
          </a:ln>
        </p:spPr>
      </p:pic>
      <p:pic>
        <p:nvPicPr>
          <p:cNvPr id="185" name="Google Shape;185;p22"/>
          <p:cNvPicPr preferRelativeResize="0"/>
          <p:nvPr/>
        </p:nvPicPr>
        <p:blipFill>
          <a:blip r:embed="rId4">
            <a:alphaModFix/>
          </a:blip>
          <a:stretch>
            <a:fillRect/>
          </a:stretch>
        </p:blipFill>
        <p:spPr>
          <a:xfrm>
            <a:off x="10249151" y="4431675"/>
            <a:ext cx="1790450" cy="2352750"/>
          </a:xfrm>
          <a:prstGeom prst="rect">
            <a:avLst/>
          </a:prstGeom>
          <a:noFill/>
          <a:ln>
            <a:noFill/>
          </a:ln>
        </p:spPr>
      </p:pic>
      <p:pic>
        <p:nvPicPr>
          <p:cNvPr id="186" name="Google Shape;186;p22"/>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Caused by RNA paramyxovirus </a:t>
            </a:r>
            <a:endParaRPr/>
          </a:p>
          <a:p>
            <a:pPr indent="-342900" lvl="0" marL="457200" rtl="0" algn="l">
              <a:lnSpc>
                <a:spcPct val="90000"/>
              </a:lnSpc>
              <a:spcBef>
                <a:spcPts val="0"/>
              </a:spcBef>
              <a:spcAft>
                <a:spcPts val="0"/>
              </a:spcAft>
              <a:buSzPts val="1800"/>
              <a:buChar char="•"/>
            </a:pPr>
            <a:r>
              <a:rPr lang="en-US"/>
              <a:t>Highly infectious, </a:t>
            </a:r>
            <a:r>
              <a:rPr lang="en-US"/>
              <a:t>aerosol</a:t>
            </a:r>
            <a:r>
              <a:rPr lang="en-US"/>
              <a:t> transmission</a:t>
            </a:r>
            <a:endParaRPr/>
          </a:p>
          <a:p>
            <a:pPr indent="-342900" lvl="0" marL="457200" rtl="0" algn="l">
              <a:lnSpc>
                <a:spcPct val="90000"/>
              </a:lnSpc>
              <a:spcBef>
                <a:spcPts val="0"/>
              </a:spcBef>
              <a:spcAft>
                <a:spcPts val="0"/>
              </a:spcAft>
              <a:buSzPts val="1800"/>
              <a:buChar char="•"/>
            </a:pPr>
            <a:r>
              <a:rPr lang="en-US"/>
              <a:t>Infectious from prodrome till 4 days after rash starts</a:t>
            </a:r>
            <a:endParaRPr/>
          </a:p>
          <a:p>
            <a:pPr indent="-342900" lvl="0" marL="457200" rtl="0" algn="l">
              <a:lnSpc>
                <a:spcPct val="90000"/>
              </a:lnSpc>
              <a:spcBef>
                <a:spcPts val="0"/>
              </a:spcBef>
              <a:spcAft>
                <a:spcPts val="0"/>
              </a:spcAft>
              <a:buSzPts val="1800"/>
              <a:buChar char="•"/>
            </a:pPr>
            <a:r>
              <a:rPr lang="en-US"/>
              <a:t>Prodrome: CCCK</a:t>
            </a:r>
            <a:endParaRPr/>
          </a:p>
          <a:p>
            <a:pPr indent="-342900" lvl="0" marL="457200" rtl="0" algn="l">
              <a:lnSpc>
                <a:spcPct val="90000"/>
              </a:lnSpc>
              <a:spcBef>
                <a:spcPts val="0"/>
              </a:spcBef>
              <a:spcAft>
                <a:spcPts val="0"/>
              </a:spcAft>
              <a:buSzPts val="1800"/>
              <a:buChar char="•"/>
            </a:pPr>
            <a:r>
              <a:rPr lang="en-US"/>
              <a:t>Ix: IgM ab, raised LFTs, measles RNA PCR on oral fluid specimen </a:t>
            </a:r>
            <a:endParaRPr/>
          </a:p>
          <a:p>
            <a:pPr indent="-342900" lvl="0" marL="457200" rtl="0" algn="l">
              <a:lnSpc>
                <a:spcPct val="90000"/>
              </a:lnSpc>
              <a:spcBef>
                <a:spcPts val="0"/>
              </a:spcBef>
              <a:spcAft>
                <a:spcPts val="0"/>
              </a:spcAft>
              <a:buSzPts val="1800"/>
              <a:buChar char="•"/>
            </a:pPr>
            <a:r>
              <a:rPr lang="en-US"/>
              <a:t>Tx: supportive, notifiable disease</a:t>
            </a:r>
            <a:endParaRPr/>
          </a:p>
          <a:p>
            <a:pPr indent="-342900" lvl="0" marL="457200" rtl="0" algn="l">
              <a:lnSpc>
                <a:spcPct val="90000"/>
              </a:lnSpc>
              <a:spcBef>
                <a:spcPts val="0"/>
              </a:spcBef>
              <a:spcAft>
                <a:spcPts val="0"/>
              </a:spcAft>
              <a:buSzPts val="1800"/>
              <a:buChar char="•"/>
            </a:pPr>
            <a:r>
              <a:rPr lang="en-US"/>
              <a:t>School exclusion till 5 days after rash onset </a:t>
            </a:r>
            <a:endParaRPr/>
          </a:p>
          <a:p>
            <a:pPr indent="-342900" lvl="0" marL="457200" rtl="0" algn="l">
              <a:lnSpc>
                <a:spcPct val="90000"/>
              </a:lnSpc>
              <a:spcBef>
                <a:spcPts val="0"/>
              </a:spcBef>
              <a:spcAft>
                <a:spcPts val="0"/>
              </a:spcAft>
              <a:buSzPts val="1800"/>
              <a:buChar char="•"/>
            </a:pPr>
            <a:r>
              <a:rPr lang="en-US"/>
              <a:t>         Complications: OM, pneumonia, ____encaphalitis</a:t>
            </a:r>
            <a:endParaRPr/>
          </a:p>
        </p:txBody>
      </p:sp>
      <p:sp>
        <p:nvSpPr>
          <p:cNvPr id="192" name="Google Shape;192;p23"/>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3" name="Google Shape;193;p23"/>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Measles</a:t>
            </a:r>
            <a:endParaRPr b="0" i="0" sz="1800" u="none" cap="none" strike="noStrike">
              <a:solidFill>
                <a:schemeClr val="dk1"/>
              </a:solidFill>
              <a:latin typeface="Calibri"/>
              <a:ea typeface="Calibri"/>
              <a:cs typeface="Calibri"/>
              <a:sym typeface="Calibri"/>
            </a:endParaRPr>
          </a:p>
        </p:txBody>
      </p:sp>
      <p:sp>
        <p:nvSpPr>
          <p:cNvPr id="194" name="Google Shape;194;p2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95" name="Google Shape;195;p23"/>
          <p:cNvPicPr preferRelativeResize="0"/>
          <p:nvPr/>
        </p:nvPicPr>
        <p:blipFill>
          <a:blip r:embed="rId3">
            <a:alphaModFix/>
          </a:blip>
          <a:stretch>
            <a:fillRect/>
          </a:stretch>
        </p:blipFill>
        <p:spPr>
          <a:xfrm>
            <a:off x="8031400" y="1535100"/>
            <a:ext cx="4008199" cy="2820375"/>
          </a:xfrm>
          <a:prstGeom prst="rect">
            <a:avLst/>
          </a:prstGeom>
          <a:noFill/>
          <a:ln>
            <a:noFill/>
          </a:ln>
        </p:spPr>
      </p:pic>
      <p:pic>
        <p:nvPicPr>
          <p:cNvPr id="196" name="Google Shape;196;p23"/>
          <p:cNvPicPr preferRelativeResize="0"/>
          <p:nvPr/>
        </p:nvPicPr>
        <p:blipFill>
          <a:blip r:embed="rId4">
            <a:alphaModFix/>
          </a:blip>
          <a:stretch>
            <a:fillRect/>
          </a:stretch>
        </p:blipFill>
        <p:spPr>
          <a:xfrm>
            <a:off x="10249151" y="4431675"/>
            <a:ext cx="1790450" cy="2352750"/>
          </a:xfrm>
          <a:prstGeom prst="rect">
            <a:avLst/>
          </a:prstGeom>
          <a:noFill/>
          <a:ln>
            <a:noFill/>
          </a:ln>
        </p:spPr>
      </p:pic>
      <p:pic>
        <p:nvPicPr>
          <p:cNvPr id="197" name="Google Shape;197;p23"/>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4"/>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4 y.o. girl</a:t>
            </a:r>
            <a:endParaRPr/>
          </a:p>
          <a:p>
            <a:pPr indent="-342900" lvl="0" marL="457200" rtl="0" algn="l">
              <a:lnSpc>
                <a:spcPct val="90000"/>
              </a:lnSpc>
              <a:spcBef>
                <a:spcPts val="0"/>
              </a:spcBef>
              <a:spcAft>
                <a:spcPts val="0"/>
              </a:spcAft>
              <a:buSzPts val="1800"/>
              <a:buChar char="•"/>
            </a:pPr>
            <a:r>
              <a:rPr lang="en-US"/>
              <a:t>Had 3 </a:t>
            </a:r>
            <a:r>
              <a:rPr lang="en-US"/>
              <a:t>day hx </a:t>
            </a:r>
            <a:r>
              <a:rPr lang="en-US"/>
              <a:t>of fever, vomiting, abdominal pain</a:t>
            </a:r>
            <a:endParaRPr/>
          </a:p>
          <a:p>
            <a:pPr indent="-342900" lvl="0" marL="457200" rtl="0" algn="l">
              <a:lnSpc>
                <a:spcPct val="90000"/>
              </a:lnSpc>
              <a:spcBef>
                <a:spcPts val="0"/>
              </a:spcBef>
              <a:spcAft>
                <a:spcPts val="0"/>
              </a:spcAft>
              <a:buSzPts val="1800"/>
              <a:buChar char="•"/>
            </a:pPr>
            <a:r>
              <a:rPr lang="en-US"/>
              <a:t>Diffuse rash in neck and chest areas, with pallour around the lips</a:t>
            </a:r>
            <a:endParaRPr/>
          </a:p>
          <a:p>
            <a:pPr indent="-342900" lvl="0" marL="457200" rtl="0" algn="l">
              <a:lnSpc>
                <a:spcPct val="90000"/>
              </a:lnSpc>
              <a:spcBef>
                <a:spcPts val="0"/>
              </a:spcBef>
              <a:spcAft>
                <a:spcPts val="0"/>
              </a:spcAft>
              <a:buSzPts val="1800"/>
              <a:buChar char="•"/>
            </a:pPr>
            <a:r>
              <a:rPr lang="en-US"/>
              <a:t>Rash has spread to flexor creases</a:t>
            </a:r>
            <a:endParaRPr/>
          </a:p>
          <a:p>
            <a:pPr indent="-342900" lvl="0" marL="457200" rtl="0" algn="l">
              <a:lnSpc>
                <a:spcPct val="90000"/>
              </a:lnSpc>
              <a:spcBef>
                <a:spcPts val="0"/>
              </a:spcBef>
              <a:spcAft>
                <a:spcPts val="0"/>
              </a:spcAft>
              <a:buSzPts val="1800"/>
              <a:buChar char="•"/>
            </a:pPr>
            <a:r>
              <a:rPr lang="en-US"/>
              <a:t>Mum notes that it feels very rough to touch</a:t>
            </a:r>
            <a:endParaRPr/>
          </a:p>
          <a:p>
            <a:pPr indent="-342900" lvl="0" marL="457200" rtl="0" algn="l">
              <a:lnSpc>
                <a:spcPct val="90000"/>
              </a:lnSpc>
              <a:spcBef>
                <a:spcPts val="0"/>
              </a:spcBef>
              <a:spcAft>
                <a:spcPts val="0"/>
              </a:spcAft>
              <a:buSzPts val="1800"/>
              <a:buChar char="•"/>
            </a:pPr>
            <a:r>
              <a:rPr lang="en-US"/>
              <a:t>Has exudate on tonsils</a:t>
            </a:r>
            <a:endParaRPr/>
          </a:p>
          <a:p>
            <a:pPr indent="-342900" lvl="0" marL="457200" rtl="0" algn="l">
              <a:lnSpc>
                <a:spcPct val="90000"/>
              </a:lnSpc>
              <a:spcBef>
                <a:spcPts val="0"/>
              </a:spcBef>
              <a:spcAft>
                <a:spcPts val="0"/>
              </a:spcAft>
              <a:buSzPts val="1800"/>
              <a:buChar char="•"/>
            </a:pPr>
            <a:r>
              <a:rPr lang="en-US"/>
              <a:t>Has ‘strawberry’ tongue</a:t>
            </a:r>
            <a:endParaRPr/>
          </a:p>
        </p:txBody>
      </p:sp>
      <p:sp>
        <p:nvSpPr>
          <p:cNvPr id="203" name="Google Shape;203;p24"/>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4" name="Google Shape;204;p24"/>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2</a:t>
            </a:r>
            <a:endParaRPr b="0" i="0" sz="1800" u="none" cap="none" strike="noStrike">
              <a:solidFill>
                <a:schemeClr val="dk1"/>
              </a:solidFill>
              <a:latin typeface="Calibri"/>
              <a:ea typeface="Calibri"/>
              <a:cs typeface="Calibri"/>
              <a:sym typeface="Calibri"/>
            </a:endParaRPr>
          </a:p>
        </p:txBody>
      </p:sp>
      <p:sp>
        <p:nvSpPr>
          <p:cNvPr id="205" name="Google Shape;205;p2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06" name="Google Shape;206;p24"/>
          <p:cNvPicPr preferRelativeResize="0"/>
          <p:nvPr/>
        </p:nvPicPr>
        <p:blipFill>
          <a:blip r:embed="rId3">
            <a:alphaModFix/>
          </a:blip>
          <a:stretch>
            <a:fillRect/>
          </a:stretch>
        </p:blipFill>
        <p:spPr>
          <a:xfrm>
            <a:off x="8783075" y="1480525"/>
            <a:ext cx="3130726" cy="3046526"/>
          </a:xfrm>
          <a:prstGeom prst="rect">
            <a:avLst/>
          </a:prstGeom>
          <a:noFill/>
          <a:ln>
            <a:noFill/>
          </a:ln>
        </p:spPr>
      </p:pic>
      <p:pic>
        <p:nvPicPr>
          <p:cNvPr id="207" name="Google Shape;207;p24"/>
          <p:cNvPicPr preferRelativeResize="0"/>
          <p:nvPr/>
        </p:nvPicPr>
        <p:blipFill>
          <a:blip r:embed="rId4">
            <a:alphaModFix/>
          </a:blip>
          <a:stretch>
            <a:fillRect/>
          </a:stretch>
        </p:blipFill>
        <p:spPr>
          <a:xfrm>
            <a:off x="9157813" y="4624875"/>
            <a:ext cx="2381250" cy="1924050"/>
          </a:xfrm>
          <a:prstGeom prst="rect">
            <a:avLst/>
          </a:prstGeom>
          <a:noFill/>
          <a:ln>
            <a:noFill/>
          </a:ln>
        </p:spPr>
      </p:pic>
      <p:pic>
        <p:nvPicPr>
          <p:cNvPr id="208" name="Google Shape;208;p24"/>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5"/>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Occurs as body’s reaction to erythrogenic toxins </a:t>
            </a:r>
            <a:r>
              <a:rPr lang="en-US"/>
              <a:t>produced</a:t>
            </a:r>
            <a:r>
              <a:rPr lang="en-US"/>
              <a:t> by Strep. pyogenes</a:t>
            </a:r>
            <a:endParaRPr/>
          </a:p>
          <a:p>
            <a:pPr indent="-342900" lvl="0" marL="457200" rtl="0" algn="l">
              <a:lnSpc>
                <a:spcPct val="90000"/>
              </a:lnSpc>
              <a:spcBef>
                <a:spcPts val="0"/>
              </a:spcBef>
              <a:spcAft>
                <a:spcPts val="0"/>
              </a:spcAft>
              <a:buSzPts val="1800"/>
              <a:buChar char="•"/>
            </a:pPr>
            <a:r>
              <a:rPr lang="en-US"/>
              <a:t>Peak incidence between 2-6 years</a:t>
            </a:r>
            <a:endParaRPr/>
          </a:p>
          <a:p>
            <a:pPr indent="-342900" lvl="0" marL="457200" rtl="0" algn="l">
              <a:lnSpc>
                <a:spcPct val="90000"/>
              </a:lnSpc>
              <a:spcBef>
                <a:spcPts val="0"/>
              </a:spcBef>
              <a:spcAft>
                <a:spcPts val="0"/>
              </a:spcAft>
              <a:buSzPts val="1800"/>
              <a:buChar char="•"/>
            </a:pPr>
            <a:r>
              <a:rPr lang="en-US"/>
              <a:t>Spread via respiratory route (sneezing, coughing)</a:t>
            </a:r>
            <a:endParaRPr/>
          </a:p>
          <a:p>
            <a:pPr indent="-342900" lvl="0" marL="457200" rtl="0" algn="l">
              <a:lnSpc>
                <a:spcPct val="90000"/>
              </a:lnSpc>
              <a:spcBef>
                <a:spcPts val="0"/>
              </a:spcBef>
              <a:spcAft>
                <a:spcPts val="0"/>
              </a:spcAft>
              <a:buSzPts val="1800"/>
              <a:buChar char="•"/>
            </a:pPr>
            <a:r>
              <a:rPr lang="en-US"/>
              <a:t>Distinct ‘sandpaper’ like rash, fever, vomiting, abdo pain, strawberry </a:t>
            </a:r>
            <a:r>
              <a:rPr lang="en-US"/>
              <a:t>tongue</a:t>
            </a:r>
            <a:endParaRPr/>
          </a:p>
          <a:p>
            <a:pPr indent="-342900" lvl="0" marL="457200" rtl="0" algn="l">
              <a:lnSpc>
                <a:spcPct val="90000"/>
              </a:lnSpc>
              <a:spcBef>
                <a:spcPts val="0"/>
              </a:spcBef>
              <a:spcAft>
                <a:spcPts val="0"/>
              </a:spcAft>
              <a:buSzPts val="1800"/>
              <a:buChar char="•"/>
            </a:pPr>
            <a:r>
              <a:rPr lang="en-US"/>
              <a:t>Tx: 10 day course of penicillin </a:t>
            </a:r>
            <a:endParaRPr/>
          </a:p>
          <a:p>
            <a:pPr indent="-342900" lvl="0" marL="457200" rtl="0" algn="l">
              <a:lnSpc>
                <a:spcPct val="90000"/>
              </a:lnSpc>
              <a:spcBef>
                <a:spcPts val="0"/>
              </a:spcBef>
              <a:spcAft>
                <a:spcPts val="0"/>
              </a:spcAft>
              <a:buSzPts val="1800"/>
              <a:buChar char="•"/>
            </a:pPr>
            <a:r>
              <a:rPr lang="en-US"/>
              <a:t>School exclusion till 24h after commencing abx</a:t>
            </a:r>
            <a:endParaRPr/>
          </a:p>
          <a:p>
            <a:pPr indent="-342900" lvl="0" marL="457200" rtl="0" algn="l">
              <a:lnSpc>
                <a:spcPct val="90000"/>
              </a:lnSpc>
              <a:spcBef>
                <a:spcPts val="0"/>
              </a:spcBef>
              <a:spcAft>
                <a:spcPts val="0"/>
              </a:spcAft>
              <a:buClr>
                <a:srgbClr val="990000"/>
              </a:buClr>
              <a:buSzPts val="1800"/>
              <a:buChar char="•"/>
            </a:pPr>
            <a:r>
              <a:rPr lang="en-US">
                <a:solidFill>
                  <a:srgbClr val="990000"/>
                </a:solidFill>
              </a:rPr>
              <a:t>notifiable disease</a:t>
            </a:r>
            <a:endParaRPr>
              <a:solidFill>
                <a:srgbClr val="990000"/>
              </a:solidFill>
            </a:endParaRPr>
          </a:p>
          <a:p>
            <a:pPr indent="-342900" lvl="0" marL="457200" rtl="0" algn="l">
              <a:lnSpc>
                <a:spcPct val="90000"/>
              </a:lnSpc>
              <a:spcBef>
                <a:spcPts val="0"/>
              </a:spcBef>
              <a:spcAft>
                <a:spcPts val="0"/>
              </a:spcAft>
              <a:buSzPts val="1800"/>
              <a:buChar char="•"/>
            </a:pPr>
            <a:r>
              <a:rPr lang="en-US"/>
              <a:t>Complications: OM, rheumatic fever</a:t>
            </a:r>
            <a:endParaRPr/>
          </a:p>
        </p:txBody>
      </p:sp>
      <p:sp>
        <p:nvSpPr>
          <p:cNvPr id="214" name="Google Shape;214;p25"/>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15" name="Google Shape;215;p25"/>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2: Scarlet fever</a:t>
            </a:r>
            <a:endParaRPr b="0" i="0" sz="1800" u="none" cap="none" strike="noStrike">
              <a:solidFill>
                <a:schemeClr val="dk1"/>
              </a:solidFill>
              <a:latin typeface="Calibri"/>
              <a:ea typeface="Calibri"/>
              <a:cs typeface="Calibri"/>
              <a:sym typeface="Calibri"/>
            </a:endParaRPr>
          </a:p>
        </p:txBody>
      </p:sp>
      <p:sp>
        <p:nvSpPr>
          <p:cNvPr id="216" name="Google Shape;216;p2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17" name="Google Shape;217;p25"/>
          <p:cNvPicPr preferRelativeResize="0"/>
          <p:nvPr/>
        </p:nvPicPr>
        <p:blipFill>
          <a:blip r:embed="rId3">
            <a:alphaModFix/>
          </a:blip>
          <a:stretch>
            <a:fillRect/>
          </a:stretch>
        </p:blipFill>
        <p:spPr>
          <a:xfrm>
            <a:off x="8783075" y="1480525"/>
            <a:ext cx="3130726" cy="3046526"/>
          </a:xfrm>
          <a:prstGeom prst="rect">
            <a:avLst/>
          </a:prstGeom>
          <a:noFill/>
          <a:ln>
            <a:noFill/>
          </a:ln>
        </p:spPr>
      </p:pic>
      <p:pic>
        <p:nvPicPr>
          <p:cNvPr id="218" name="Google Shape;218;p25"/>
          <p:cNvPicPr preferRelativeResize="0"/>
          <p:nvPr/>
        </p:nvPicPr>
        <p:blipFill>
          <a:blip r:embed="rId4">
            <a:alphaModFix/>
          </a:blip>
          <a:stretch>
            <a:fillRect/>
          </a:stretch>
        </p:blipFill>
        <p:spPr>
          <a:xfrm>
            <a:off x="9157813" y="4624875"/>
            <a:ext cx="2381250" cy="1924050"/>
          </a:xfrm>
          <a:prstGeom prst="rect">
            <a:avLst/>
          </a:prstGeom>
          <a:noFill/>
          <a:ln>
            <a:noFill/>
          </a:ln>
        </p:spPr>
      </p:pic>
      <p:pic>
        <p:nvPicPr>
          <p:cNvPr id="219" name="Google Shape;219;p25"/>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6 y.o. boy</a:t>
            </a:r>
            <a:endParaRPr/>
          </a:p>
          <a:p>
            <a:pPr indent="-342900" lvl="0" marL="457200" rtl="0" algn="l">
              <a:lnSpc>
                <a:spcPct val="90000"/>
              </a:lnSpc>
              <a:spcBef>
                <a:spcPts val="0"/>
              </a:spcBef>
              <a:spcAft>
                <a:spcPts val="0"/>
              </a:spcAft>
              <a:buSzPts val="1800"/>
              <a:buChar char="•"/>
            </a:pPr>
            <a:r>
              <a:rPr lang="en-US"/>
              <a:t>Unsure about immunisation hx</a:t>
            </a:r>
            <a:endParaRPr/>
          </a:p>
          <a:p>
            <a:pPr indent="-342900" lvl="0" marL="457200" rtl="0" algn="l">
              <a:lnSpc>
                <a:spcPct val="90000"/>
              </a:lnSpc>
              <a:spcBef>
                <a:spcPts val="0"/>
              </a:spcBef>
              <a:spcAft>
                <a:spcPts val="0"/>
              </a:spcAft>
              <a:buSzPts val="1800"/>
              <a:buChar char="•"/>
            </a:pPr>
            <a:r>
              <a:rPr lang="en-US"/>
              <a:t>Has come into paeds A&amp;E in winter time</a:t>
            </a:r>
            <a:endParaRPr/>
          </a:p>
          <a:p>
            <a:pPr indent="-342900" lvl="0" marL="457200" rtl="0" algn="l">
              <a:lnSpc>
                <a:spcPct val="90000"/>
              </a:lnSpc>
              <a:spcBef>
                <a:spcPts val="0"/>
              </a:spcBef>
              <a:spcAft>
                <a:spcPts val="0"/>
              </a:spcAft>
              <a:buSzPts val="1800"/>
              <a:buChar char="•"/>
            </a:pPr>
            <a:r>
              <a:rPr lang="en-US"/>
              <a:t>Had mild fever 1 week ago</a:t>
            </a:r>
            <a:endParaRPr/>
          </a:p>
          <a:p>
            <a:pPr indent="-342900" lvl="0" marL="457200" rtl="0" algn="l">
              <a:lnSpc>
                <a:spcPct val="90000"/>
              </a:lnSpc>
              <a:spcBef>
                <a:spcPts val="0"/>
              </a:spcBef>
              <a:spcAft>
                <a:spcPts val="0"/>
              </a:spcAft>
              <a:buSzPts val="1800"/>
              <a:buChar char="•"/>
            </a:pPr>
            <a:r>
              <a:rPr lang="en-US"/>
              <a:t>Now has maculopapular rash, starting on face and spread down whole body</a:t>
            </a:r>
            <a:endParaRPr/>
          </a:p>
          <a:p>
            <a:pPr indent="-342900" lvl="0" marL="457200" rtl="0" algn="l">
              <a:lnSpc>
                <a:spcPct val="90000"/>
              </a:lnSpc>
              <a:spcBef>
                <a:spcPts val="0"/>
              </a:spcBef>
              <a:spcAft>
                <a:spcPts val="0"/>
              </a:spcAft>
              <a:buSzPts val="1800"/>
              <a:buChar char="•"/>
            </a:pPr>
            <a:r>
              <a:rPr lang="en-US"/>
              <a:t>On examination, you spot Forchheimer spots and postauricular lymphadenopathy</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What are you thinking?</a:t>
            </a:r>
            <a:endParaRPr/>
          </a:p>
        </p:txBody>
      </p:sp>
      <p:sp>
        <p:nvSpPr>
          <p:cNvPr id="225" name="Google Shape;225;p26"/>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26" name="Google Shape;226;p26"/>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3</a:t>
            </a:r>
            <a:endParaRPr b="0" i="0" sz="1800" u="none" cap="none" strike="noStrike">
              <a:solidFill>
                <a:schemeClr val="dk1"/>
              </a:solidFill>
              <a:latin typeface="Calibri"/>
              <a:ea typeface="Calibri"/>
              <a:cs typeface="Calibri"/>
              <a:sym typeface="Calibri"/>
            </a:endParaRPr>
          </a:p>
        </p:txBody>
      </p:sp>
      <p:sp>
        <p:nvSpPr>
          <p:cNvPr id="227" name="Google Shape;227;p2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28" name="Google Shape;228;p2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29" name="Google Shape;229;p26"/>
          <p:cNvPicPr preferRelativeResize="0"/>
          <p:nvPr/>
        </p:nvPicPr>
        <p:blipFill>
          <a:blip r:embed="rId4">
            <a:alphaModFix/>
          </a:blip>
          <a:stretch>
            <a:fillRect/>
          </a:stretch>
        </p:blipFill>
        <p:spPr>
          <a:xfrm>
            <a:off x="7922275" y="1382712"/>
            <a:ext cx="4067200" cy="2694520"/>
          </a:xfrm>
          <a:prstGeom prst="rect">
            <a:avLst/>
          </a:prstGeom>
          <a:noFill/>
          <a:ln>
            <a:noFill/>
          </a:ln>
        </p:spPr>
      </p:pic>
      <p:pic>
        <p:nvPicPr>
          <p:cNvPr id="230" name="Google Shape;230;p26"/>
          <p:cNvPicPr preferRelativeResize="0"/>
          <p:nvPr/>
        </p:nvPicPr>
        <p:blipFill>
          <a:blip r:embed="rId5">
            <a:alphaModFix/>
          </a:blip>
          <a:stretch>
            <a:fillRect/>
          </a:stretch>
        </p:blipFill>
        <p:spPr>
          <a:xfrm>
            <a:off x="7751575" y="3358677"/>
            <a:ext cx="2826199" cy="1909700"/>
          </a:xfrm>
          <a:prstGeom prst="rect">
            <a:avLst/>
          </a:prstGeom>
          <a:noFill/>
          <a:ln>
            <a:noFill/>
          </a:ln>
        </p:spPr>
      </p:pic>
      <p:pic>
        <p:nvPicPr>
          <p:cNvPr id="231" name="Google Shape;231;p26"/>
          <p:cNvPicPr preferRelativeResize="0"/>
          <p:nvPr/>
        </p:nvPicPr>
        <p:blipFill>
          <a:blip r:embed="rId6">
            <a:alphaModFix/>
          </a:blip>
          <a:stretch>
            <a:fillRect/>
          </a:stretch>
        </p:blipFill>
        <p:spPr>
          <a:xfrm>
            <a:off x="9138550" y="5042100"/>
            <a:ext cx="2608950" cy="181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7"/>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German measles</a:t>
            </a:r>
            <a:endParaRPr/>
          </a:p>
          <a:p>
            <a:pPr indent="-342900" lvl="0" marL="457200" rtl="0" algn="l">
              <a:lnSpc>
                <a:spcPct val="90000"/>
              </a:lnSpc>
              <a:spcBef>
                <a:spcPts val="0"/>
              </a:spcBef>
              <a:spcAft>
                <a:spcPts val="0"/>
              </a:spcAft>
              <a:buSzPts val="1800"/>
              <a:buChar char="•"/>
            </a:pPr>
            <a:r>
              <a:rPr lang="en-US"/>
              <a:t>Caused by togavirus </a:t>
            </a:r>
            <a:endParaRPr/>
          </a:p>
          <a:p>
            <a:pPr indent="-342900" lvl="0" marL="457200" rtl="0" algn="l">
              <a:lnSpc>
                <a:spcPct val="90000"/>
              </a:lnSpc>
              <a:spcBef>
                <a:spcPts val="0"/>
              </a:spcBef>
              <a:spcAft>
                <a:spcPts val="0"/>
              </a:spcAft>
              <a:buSzPts val="1800"/>
              <a:buChar char="•"/>
            </a:pPr>
            <a:r>
              <a:rPr lang="en-US"/>
              <a:t>Rare in UK now that MMR has been introduced</a:t>
            </a:r>
            <a:endParaRPr/>
          </a:p>
          <a:p>
            <a:pPr indent="-342900" lvl="0" marL="457200" rtl="0" algn="l">
              <a:lnSpc>
                <a:spcPct val="90000"/>
              </a:lnSpc>
              <a:spcBef>
                <a:spcPts val="0"/>
              </a:spcBef>
              <a:spcAft>
                <a:spcPts val="0"/>
              </a:spcAft>
              <a:buSzPts val="1800"/>
              <a:buChar char="•"/>
            </a:pPr>
            <a:r>
              <a:rPr lang="en-US"/>
              <a:t>More common during winter/spring</a:t>
            </a:r>
            <a:endParaRPr/>
          </a:p>
          <a:p>
            <a:pPr indent="-342900" lvl="0" marL="457200" rtl="0" algn="l">
              <a:lnSpc>
                <a:spcPct val="90000"/>
              </a:lnSpc>
              <a:spcBef>
                <a:spcPts val="0"/>
              </a:spcBef>
              <a:spcAft>
                <a:spcPts val="0"/>
              </a:spcAft>
              <a:buSzPts val="1800"/>
              <a:buChar char="•"/>
            </a:pPr>
            <a:r>
              <a:rPr lang="en-US"/>
              <a:t>Low-grade fever, rash beginning in face and spreading across whole body</a:t>
            </a:r>
            <a:endParaRPr/>
          </a:p>
          <a:p>
            <a:pPr indent="-342900" lvl="0" marL="457200" rtl="0" algn="l">
              <a:lnSpc>
                <a:spcPct val="90000"/>
              </a:lnSpc>
              <a:spcBef>
                <a:spcPts val="0"/>
              </a:spcBef>
              <a:spcAft>
                <a:spcPts val="0"/>
              </a:spcAft>
              <a:buSzPts val="1800"/>
              <a:buChar char="•"/>
            </a:pPr>
            <a:r>
              <a:rPr lang="en-US"/>
              <a:t>Palatal petechiae</a:t>
            </a:r>
            <a:endParaRPr/>
          </a:p>
          <a:p>
            <a:pPr indent="-342900" lvl="0" marL="457200" rtl="0" algn="l">
              <a:lnSpc>
                <a:spcPct val="90000"/>
              </a:lnSpc>
              <a:spcBef>
                <a:spcPts val="0"/>
              </a:spcBef>
              <a:spcAft>
                <a:spcPts val="0"/>
              </a:spcAft>
              <a:buSzPts val="1800"/>
              <a:buChar char="•"/>
            </a:pPr>
            <a:r>
              <a:rPr lang="en-US"/>
              <a:t>Suboccipital and postauricular lymphadenopathy</a:t>
            </a:r>
            <a:endParaRPr/>
          </a:p>
          <a:p>
            <a:pPr indent="-342900" lvl="0" marL="457200" rtl="0" algn="l">
              <a:lnSpc>
                <a:spcPct val="90000"/>
              </a:lnSpc>
              <a:spcBef>
                <a:spcPts val="0"/>
              </a:spcBef>
              <a:spcAft>
                <a:spcPts val="0"/>
              </a:spcAft>
              <a:buSzPts val="1800"/>
              <a:buChar char="•"/>
            </a:pPr>
            <a:r>
              <a:rPr lang="en-US"/>
              <a:t>Tx: supportive treatment </a:t>
            </a:r>
            <a:endParaRPr/>
          </a:p>
        </p:txBody>
      </p:sp>
      <p:sp>
        <p:nvSpPr>
          <p:cNvPr id="237" name="Google Shape;237;p27"/>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8" name="Google Shape;238;p27"/>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3: rubella</a:t>
            </a:r>
            <a:endParaRPr b="0" i="0" sz="1800" u="none" cap="none" strike="noStrike">
              <a:solidFill>
                <a:schemeClr val="dk1"/>
              </a:solidFill>
              <a:latin typeface="Calibri"/>
              <a:ea typeface="Calibri"/>
              <a:cs typeface="Calibri"/>
              <a:sym typeface="Calibri"/>
            </a:endParaRPr>
          </a:p>
        </p:txBody>
      </p:sp>
      <p:sp>
        <p:nvSpPr>
          <p:cNvPr id="239" name="Google Shape;239;p2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40" name="Google Shape;240;p2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41" name="Google Shape;241;p27"/>
          <p:cNvPicPr preferRelativeResize="0"/>
          <p:nvPr/>
        </p:nvPicPr>
        <p:blipFill>
          <a:blip r:embed="rId4">
            <a:alphaModFix/>
          </a:blip>
          <a:stretch>
            <a:fillRect/>
          </a:stretch>
        </p:blipFill>
        <p:spPr>
          <a:xfrm>
            <a:off x="7922275" y="1382712"/>
            <a:ext cx="4067200" cy="2694520"/>
          </a:xfrm>
          <a:prstGeom prst="rect">
            <a:avLst/>
          </a:prstGeom>
          <a:noFill/>
          <a:ln>
            <a:noFill/>
          </a:ln>
        </p:spPr>
      </p:pic>
      <p:pic>
        <p:nvPicPr>
          <p:cNvPr id="242" name="Google Shape;242;p27"/>
          <p:cNvPicPr preferRelativeResize="0"/>
          <p:nvPr/>
        </p:nvPicPr>
        <p:blipFill>
          <a:blip r:embed="rId5">
            <a:alphaModFix/>
          </a:blip>
          <a:stretch>
            <a:fillRect/>
          </a:stretch>
        </p:blipFill>
        <p:spPr>
          <a:xfrm>
            <a:off x="7751575" y="3358677"/>
            <a:ext cx="2826199" cy="1909700"/>
          </a:xfrm>
          <a:prstGeom prst="rect">
            <a:avLst/>
          </a:prstGeom>
          <a:noFill/>
          <a:ln>
            <a:noFill/>
          </a:ln>
        </p:spPr>
      </p:pic>
      <p:pic>
        <p:nvPicPr>
          <p:cNvPr id="243" name="Google Shape;243;p27"/>
          <p:cNvPicPr preferRelativeResize="0"/>
          <p:nvPr/>
        </p:nvPicPr>
        <p:blipFill>
          <a:blip r:embed="rId6">
            <a:alphaModFix/>
          </a:blip>
          <a:stretch>
            <a:fillRect/>
          </a:stretch>
        </p:blipFill>
        <p:spPr>
          <a:xfrm>
            <a:off x="9138550" y="5042100"/>
            <a:ext cx="2608950" cy="1815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8"/>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Foetal rubella syndrome can occur if a non-immune mother is infected in her 1st trimester of pregnancy → teratogenic, sensorineural deafness, congenital </a:t>
            </a:r>
            <a:r>
              <a:rPr lang="en-US"/>
              <a:t>cataracts</a:t>
            </a:r>
            <a:r>
              <a:rPr lang="en-US"/>
              <a:t>, CHD, cerebral palsy, microcephaly </a:t>
            </a:r>
            <a:endParaRPr/>
          </a:p>
          <a:p>
            <a:pPr indent="-342900" lvl="0" marL="457200" rtl="0" algn="l">
              <a:lnSpc>
                <a:spcPct val="90000"/>
              </a:lnSpc>
              <a:spcBef>
                <a:spcPts val="0"/>
              </a:spcBef>
              <a:spcAft>
                <a:spcPts val="0"/>
              </a:spcAft>
              <a:buSzPts val="1800"/>
              <a:buChar char="•"/>
            </a:pPr>
            <a:r>
              <a:rPr lang="en-US"/>
              <a:t>If suspected: discuss with local health protection unit</a:t>
            </a:r>
            <a:endParaRPr/>
          </a:p>
          <a:p>
            <a:pPr indent="-342900" lvl="0" marL="457200" rtl="0" algn="l">
              <a:lnSpc>
                <a:spcPct val="90000"/>
              </a:lnSpc>
              <a:spcBef>
                <a:spcPts val="0"/>
              </a:spcBef>
              <a:spcAft>
                <a:spcPts val="0"/>
              </a:spcAft>
              <a:buSzPts val="1800"/>
              <a:buChar char="•"/>
            </a:pPr>
            <a:r>
              <a:rPr lang="en-US"/>
              <a:t>Do NOT offer MMR vaccine to pregnant woman</a:t>
            </a:r>
            <a:endParaRPr/>
          </a:p>
          <a:p>
            <a:pPr indent="-342900" lvl="1" marL="914400" rtl="0" algn="l">
              <a:lnSpc>
                <a:spcPct val="90000"/>
              </a:lnSpc>
              <a:spcBef>
                <a:spcPts val="0"/>
              </a:spcBef>
              <a:spcAft>
                <a:spcPts val="0"/>
              </a:spcAft>
              <a:buSzPts val="1800"/>
              <a:buChar char="•"/>
            </a:pPr>
            <a:r>
              <a:rPr lang="en-US"/>
              <a:t>offer non-immune mothers MMR </a:t>
            </a:r>
            <a:r>
              <a:rPr lang="en-US"/>
              <a:t>vaccine</a:t>
            </a:r>
            <a:r>
              <a:rPr lang="en-US"/>
              <a:t> in post-natal phase</a:t>
            </a:r>
            <a:endParaRPr/>
          </a:p>
        </p:txBody>
      </p:sp>
      <p:sp>
        <p:nvSpPr>
          <p:cNvPr id="249" name="Google Shape;249;p28"/>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0" name="Google Shape;250;p28"/>
          <p:cNvSpPr txBox="1"/>
          <p:nvPr/>
        </p:nvSpPr>
        <p:spPr>
          <a:xfrm>
            <a:off x="520347" y="488050"/>
            <a:ext cx="6280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3: Congenital Rubella</a:t>
            </a:r>
            <a:endParaRPr b="0" i="0" sz="1800" u="none" cap="none" strike="noStrike">
              <a:solidFill>
                <a:schemeClr val="dk1"/>
              </a:solidFill>
              <a:latin typeface="Calibri"/>
              <a:ea typeface="Calibri"/>
              <a:cs typeface="Calibri"/>
              <a:sym typeface="Calibri"/>
            </a:endParaRPr>
          </a:p>
        </p:txBody>
      </p:sp>
      <p:sp>
        <p:nvSpPr>
          <p:cNvPr id="251" name="Google Shape;251;p2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52" name="Google Shape;252;p2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53" name="Google Shape;253;p28"/>
          <p:cNvPicPr preferRelativeResize="0"/>
          <p:nvPr/>
        </p:nvPicPr>
        <p:blipFill>
          <a:blip r:embed="rId4">
            <a:alphaModFix/>
          </a:blip>
          <a:stretch>
            <a:fillRect/>
          </a:stretch>
        </p:blipFill>
        <p:spPr>
          <a:xfrm>
            <a:off x="7972400" y="1535112"/>
            <a:ext cx="4067199" cy="27773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7 y.o. </a:t>
            </a:r>
            <a:r>
              <a:rPr lang="en-US"/>
              <a:t>girl</a:t>
            </a:r>
            <a:endParaRPr/>
          </a:p>
          <a:p>
            <a:pPr indent="-342900" lvl="0" marL="457200" rtl="0" algn="l">
              <a:lnSpc>
                <a:spcPct val="90000"/>
              </a:lnSpc>
              <a:spcBef>
                <a:spcPts val="0"/>
              </a:spcBef>
              <a:spcAft>
                <a:spcPts val="0"/>
              </a:spcAft>
              <a:buSzPts val="1800"/>
              <a:buChar char="•"/>
            </a:pPr>
            <a:r>
              <a:rPr lang="en-US"/>
              <a:t>Comes in during Spring</a:t>
            </a:r>
            <a:endParaRPr/>
          </a:p>
          <a:p>
            <a:pPr indent="-342900" lvl="0" marL="457200" rtl="0" algn="l">
              <a:lnSpc>
                <a:spcPct val="90000"/>
              </a:lnSpc>
              <a:spcBef>
                <a:spcPts val="0"/>
              </a:spcBef>
              <a:spcAft>
                <a:spcPts val="0"/>
              </a:spcAft>
              <a:buSzPts val="1800"/>
              <a:buChar char="•"/>
            </a:pPr>
            <a:r>
              <a:rPr lang="en-US"/>
              <a:t>Had a headache, runny nose and fever 1 week ago</a:t>
            </a:r>
            <a:endParaRPr/>
          </a:p>
          <a:p>
            <a:pPr indent="-342900" lvl="0" marL="457200" rtl="0" algn="l">
              <a:lnSpc>
                <a:spcPct val="90000"/>
              </a:lnSpc>
              <a:spcBef>
                <a:spcPts val="0"/>
              </a:spcBef>
              <a:spcAft>
                <a:spcPts val="0"/>
              </a:spcAft>
              <a:buSzPts val="1800"/>
              <a:buChar char="•"/>
            </a:pPr>
            <a:r>
              <a:rPr lang="en-US"/>
              <a:t>Now has bright red macules on face</a:t>
            </a:r>
            <a:endParaRPr/>
          </a:p>
          <a:p>
            <a:pPr indent="-342900" lvl="0" marL="457200" rtl="0" algn="l">
              <a:lnSpc>
                <a:spcPct val="90000"/>
              </a:lnSpc>
              <a:spcBef>
                <a:spcPts val="0"/>
              </a:spcBef>
              <a:spcAft>
                <a:spcPts val="0"/>
              </a:spcAft>
              <a:buSzPts val="1800"/>
              <a:buChar char="•"/>
            </a:pPr>
            <a:r>
              <a:rPr lang="en-US"/>
              <a:t>Rash has spread to hands and limbs, worsens with exposure to sunlight </a:t>
            </a:r>
            <a:endParaRPr/>
          </a:p>
        </p:txBody>
      </p:sp>
      <p:sp>
        <p:nvSpPr>
          <p:cNvPr id="259" name="Google Shape;259;p29"/>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60" name="Google Shape;260;p29"/>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4</a:t>
            </a:r>
            <a:endParaRPr b="0" i="0" sz="1800" u="none" cap="none" strike="noStrike">
              <a:solidFill>
                <a:schemeClr val="dk1"/>
              </a:solidFill>
              <a:latin typeface="Calibri"/>
              <a:ea typeface="Calibri"/>
              <a:cs typeface="Calibri"/>
              <a:sym typeface="Calibri"/>
            </a:endParaRPr>
          </a:p>
        </p:txBody>
      </p:sp>
      <p:sp>
        <p:nvSpPr>
          <p:cNvPr id="261" name="Google Shape;261;p2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62" name="Google Shape;262;p2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63" name="Google Shape;263;p29"/>
          <p:cNvPicPr preferRelativeResize="0"/>
          <p:nvPr/>
        </p:nvPicPr>
        <p:blipFill>
          <a:blip r:embed="rId4">
            <a:alphaModFix/>
          </a:blip>
          <a:stretch>
            <a:fillRect/>
          </a:stretch>
        </p:blipFill>
        <p:spPr>
          <a:xfrm>
            <a:off x="8124800" y="1382712"/>
            <a:ext cx="4067199" cy="2675313"/>
          </a:xfrm>
          <a:prstGeom prst="rect">
            <a:avLst/>
          </a:prstGeom>
          <a:noFill/>
          <a:ln>
            <a:noFill/>
          </a:ln>
        </p:spPr>
      </p:pic>
      <p:pic>
        <p:nvPicPr>
          <p:cNvPr id="264" name="Google Shape;264;p29"/>
          <p:cNvPicPr preferRelativeResize="0"/>
          <p:nvPr/>
        </p:nvPicPr>
        <p:blipFill>
          <a:blip r:embed="rId5">
            <a:alphaModFix/>
          </a:blip>
          <a:stretch>
            <a:fillRect/>
          </a:stretch>
        </p:blipFill>
        <p:spPr>
          <a:xfrm>
            <a:off x="7972400" y="4210425"/>
            <a:ext cx="4067200" cy="23751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0"/>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Caused by Parovirus B19</a:t>
            </a:r>
            <a:endParaRPr/>
          </a:p>
          <a:p>
            <a:pPr indent="-342900" lvl="0" marL="457200" rtl="0" algn="l">
              <a:lnSpc>
                <a:spcPct val="90000"/>
              </a:lnSpc>
              <a:spcBef>
                <a:spcPts val="0"/>
              </a:spcBef>
              <a:spcAft>
                <a:spcPts val="0"/>
              </a:spcAft>
              <a:buSzPts val="1800"/>
              <a:buChar char="•"/>
            </a:pPr>
            <a:r>
              <a:rPr lang="en-US"/>
              <a:t>Occurs in all ages</a:t>
            </a:r>
            <a:endParaRPr/>
          </a:p>
          <a:p>
            <a:pPr indent="-342900" lvl="0" marL="457200" rtl="0" algn="l">
              <a:lnSpc>
                <a:spcPct val="90000"/>
              </a:lnSpc>
              <a:spcBef>
                <a:spcPts val="0"/>
              </a:spcBef>
              <a:spcAft>
                <a:spcPts val="0"/>
              </a:spcAft>
              <a:buSzPts val="1800"/>
              <a:buChar char="•"/>
            </a:pPr>
            <a:r>
              <a:rPr lang="en-US"/>
              <a:t>Fever, headache, coryza → slapped cheek rash, glove </a:t>
            </a:r>
            <a:r>
              <a:rPr lang="en-US"/>
              <a:t>and</a:t>
            </a:r>
            <a:r>
              <a:rPr lang="en-US"/>
              <a:t> socks rash</a:t>
            </a:r>
            <a:endParaRPr/>
          </a:p>
          <a:p>
            <a:pPr indent="-342900" lvl="0" marL="457200" rtl="0" algn="l">
              <a:lnSpc>
                <a:spcPct val="90000"/>
              </a:lnSpc>
              <a:spcBef>
                <a:spcPts val="0"/>
              </a:spcBef>
              <a:spcAft>
                <a:spcPts val="0"/>
              </a:spcAft>
              <a:buSzPts val="1800"/>
              <a:buChar char="•"/>
            </a:pPr>
            <a:r>
              <a:rPr lang="en-US"/>
              <a:t>Ix: clinical diagnosis but can do serology</a:t>
            </a:r>
            <a:endParaRPr/>
          </a:p>
          <a:p>
            <a:pPr indent="-342900" lvl="0" marL="457200" rtl="0" algn="l">
              <a:lnSpc>
                <a:spcPct val="90000"/>
              </a:lnSpc>
              <a:spcBef>
                <a:spcPts val="0"/>
              </a:spcBef>
              <a:spcAft>
                <a:spcPts val="0"/>
              </a:spcAft>
              <a:buSzPts val="1800"/>
              <a:buChar char="•"/>
            </a:pPr>
            <a:r>
              <a:rPr lang="en-US"/>
              <a:t>Tx: supportive, no longer infectious once rash appears</a:t>
            </a:r>
            <a:endParaRPr/>
          </a:p>
          <a:p>
            <a:pPr indent="-342900" lvl="0" marL="457200" rtl="0" algn="l">
              <a:lnSpc>
                <a:spcPct val="90000"/>
              </a:lnSpc>
              <a:spcBef>
                <a:spcPts val="0"/>
              </a:spcBef>
              <a:spcAft>
                <a:spcPts val="0"/>
              </a:spcAft>
              <a:buSzPts val="1800"/>
              <a:buChar char="•"/>
            </a:pPr>
            <a:r>
              <a:rPr lang="en-US"/>
              <a:t>Complications: in someone who has haemolytic anaemia (eg. SCD), infection can trigger an aplastic crisis, pancytopenia </a:t>
            </a:r>
            <a:endParaRPr/>
          </a:p>
          <a:p>
            <a:pPr indent="-342900" lvl="1" marL="914400" rtl="0" algn="l">
              <a:lnSpc>
                <a:spcPct val="90000"/>
              </a:lnSpc>
              <a:spcBef>
                <a:spcPts val="0"/>
              </a:spcBef>
              <a:spcAft>
                <a:spcPts val="0"/>
              </a:spcAft>
              <a:buSzPts val="1800"/>
              <a:buChar char="•"/>
            </a:pPr>
            <a:r>
              <a:rPr lang="en-US"/>
              <a:t>In pregnant women, infection can cause hydrops fetalis in baby </a:t>
            </a:r>
            <a:endParaRPr/>
          </a:p>
        </p:txBody>
      </p:sp>
      <p:sp>
        <p:nvSpPr>
          <p:cNvPr id="270" name="Google Shape;270;p30"/>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71" name="Google Shape;271;p30"/>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4: Slapped Cheek Disease</a:t>
            </a:r>
            <a:endParaRPr b="0" i="0" sz="1800" u="none" cap="none" strike="noStrike">
              <a:solidFill>
                <a:schemeClr val="dk1"/>
              </a:solidFill>
              <a:latin typeface="Calibri"/>
              <a:ea typeface="Calibri"/>
              <a:cs typeface="Calibri"/>
              <a:sym typeface="Calibri"/>
            </a:endParaRPr>
          </a:p>
        </p:txBody>
      </p:sp>
      <p:sp>
        <p:nvSpPr>
          <p:cNvPr id="272" name="Google Shape;272;p3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73" name="Google Shape;273;p3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74" name="Google Shape;274;p30"/>
          <p:cNvPicPr preferRelativeResize="0"/>
          <p:nvPr/>
        </p:nvPicPr>
        <p:blipFill>
          <a:blip r:embed="rId4">
            <a:alphaModFix/>
          </a:blip>
          <a:stretch>
            <a:fillRect/>
          </a:stretch>
        </p:blipFill>
        <p:spPr>
          <a:xfrm>
            <a:off x="8124800" y="1382712"/>
            <a:ext cx="4067199" cy="2675313"/>
          </a:xfrm>
          <a:prstGeom prst="rect">
            <a:avLst/>
          </a:prstGeom>
          <a:noFill/>
          <a:ln>
            <a:noFill/>
          </a:ln>
        </p:spPr>
      </p:pic>
      <p:pic>
        <p:nvPicPr>
          <p:cNvPr id="275" name="Google Shape;275;p30"/>
          <p:cNvPicPr preferRelativeResize="0"/>
          <p:nvPr/>
        </p:nvPicPr>
        <p:blipFill>
          <a:blip r:embed="rId5">
            <a:alphaModFix/>
          </a:blip>
          <a:stretch>
            <a:fillRect/>
          </a:stretch>
        </p:blipFill>
        <p:spPr>
          <a:xfrm>
            <a:off x="7972400" y="4210425"/>
            <a:ext cx="4067200" cy="23751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1 y.o. boy</a:t>
            </a:r>
            <a:endParaRPr/>
          </a:p>
          <a:p>
            <a:pPr indent="-342900" lvl="0" marL="457200" rtl="0" algn="l">
              <a:lnSpc>
                <a:spcPct val="90000"/>
              </a:lnSpc>
              <a:spcBef>
                <a:spcPts val="0"/>
              </a:spcBef>
              <a:spcAft>
                <a:spcPts val="0"/>
              </a:spcAft>
              <a:buSzPts val="1800"/>
              <a:buChar char="•"/>
            </a:pPr>
            <a:r>
              <a:rPr lang="en-US"/>
              <a:t>Had a high fever last week of 41 degrees </a:t>
            </a:r>
            <a:r>
              <a:rPr lang="en-US"/>
              <a:t>celsius</a:t>
            </a:r>
            <a:r>
              <a:rPr lang="en-US"/>
              <a:t>, lasted for 3 days</a:t>
            </a:r>
            <a:endParaRPr/>
          </a:p>
          <a:p>
            <a:pPr indent="-342900" lvl="0" marL="457200" rtl="0" algn="l">
              <a:lnSpc>
                <a:spcPct val="90000"/>
              </a:lnSpc>
              <a:spcBef>
                <a:spcPts val="0"/>
              </a:spcBef>
              <a:spcAft>
                <a:spcPts val="0"/>
              </a:spcAft>
              <a:buSzPts val="1800"/>
              <a:buChar char="•"/>
            </a:pPr>
            <a:r>
              <a:rPr lang="en-US"/>
              <a:t>Fever ended and rash began: started on trunk and spread peripherally</a:t>
            </a:r>
            <a:endParaRPr/>
          </a:p>
          <a:p>
            <a:pPr indent="-342900" lvl="0" marL="457200" rtl="0" algn="l">
              <a:lnSpc>
                <a:spcPct val="90000"/>
              </a:lnSpc>
              <a:spcBef>
                <a:spcPts val="0"/>
              </a:spcBef>
              <a:spcAft>
                <a:spcPts val="0"/>
              </a:spcAft>
              <a:buSzPts val="1800"/>
              <a:buChar char="•"/>
            </a:pPr>
            <a:r>
              <a:rPr lang="en-US"/>
              <a:t>Had vomiting and diarrhoea before rash came on</a:t>
            </a:r>
            <a:endParaRPr/>
          </a:p>
          <a:p>
            <a:pPr indent="-342900" lvl="0" marL="457200" rtl="0" algn="l">
              <a:lnSpc>
                <a:spcPct val="90000"/>
              </a:lnSpc>
              <a:spcBef>
                <a:spcPts val="0"/>
              </a:spcBef>
              <a:spcAft>
                <a:spcPts val="0"/>
              </a:spcAft>
              <a:buSzPts val="1800"/>
              <a:buChar char="•"/>
            </a:pPr>
            <a:r>
              <a:rPr lang="en-US"/>
              <a:t>On examination, you see spots on uvula and soft palate</a:t>
            </a:r>
            <a:endParaRPr/>
          </a:p>
          <a:p>
            <a:pPr indent="0" lvl="0" marL="0" rtl="0" algn="l">
              <a:lnSpc>
                <a:spcPct val="90000"/>
              </a:lnSpc>
              <a:spcBef>
                <a:spcPts val="0"/>
              </a:spcBef>
              <a:spcAft>
                <a:spcPts val="0"/>
              </a:spcAft>
              <a:buNone/>
            </a:pPr>
            <a:r>
              <a:t/>
            </a:r>
            <a:endParaRPr/>
          </a:p>
        </p:txBody>
      </p:sp>
      <p:sp>
        <p:nvSpPr>
          <p:cNvPr id="281" name="Google Shape;281;p31"/>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2" name="Google Shape;282;p31"/>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5</a:t>
            </a:r>
            <a:endParaRPr b="0" i="0" sz="1800" u="none" cap="none" strike="noStrike">
              <a:solidFill>
                <a:schemeClr val="dk1"/>
              </a:solidFill>
              <a:latin typeface="Calibri"/>
              <a:ea typeface="Calibri"/>
              <a:cs typeface="Calibri"/>
              <a:sym typeface="Calibri"/>
            </a:endParaRPr>
          </a:p>
        </p:txBody>
      </p:sp>
      <p:sp>
        <p:nvSpPr>
          <p:cNvPr id="283" name="Google Shape;283;p3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84" name="Google Shape;284;p3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85" name="Google Shape;285;p31"/>
          <p:cNvPicPr preferRelativeResize="0"/>
          <p:nvPr/>
        </p:nvPicPr>
        <p:blipFill>
          <a:blip r:embed="rId4">
            <a:alphaModFix/>
          </a:blip>
          <a:stretch>
            <a:fillRect/>
          </a:stretch>
        </p:blipFill>
        <p:spPr>
          <a:xfrm>
            <a:off x="7972400" y="1535112"/>
            <a:ext cx="3629025" cy="2419350"/>
          </a:xfrm>
          <a:prstGeom prst="rect">
            <a:avLst/>
          </a:prstGeom>
          <a:noFill/>
          <a:ln>
            <a:noFill/>
          </a:ln>
        </p:spPr>
      </p:pic>
      <p:pic>
        <p:nvPicPr>
          <p:cNvPr id="286" name="Google Shape;286;p31"/>
          <p:cNvPicPr preferRelativeResize="0"/>
          <p:nvPr/>
        </p:nvPicPr>
        <p:blipFill>
          <a:blip r:embed="rId5">
            <a:alphaModFix/>
          </a:blip>
          <a:stretch>
            <a:fillRect/>
          </a:stretch>
        </p:blipFill>
        <p:spPr>
          <a:xfrm>
            <a:off x="7972400" y="4106848"/>
            <a:ext cx="3162925" cy="2059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txBox="1"/>
          <p:nvPr>
            <p:ph type="title"/>
          </p:nvPr>
        </p:nvSpPr>
        <p:spPr>
          <a:xfrm>
            <a:off x="1981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Calibri"/>
              <a:buNone/>
            </a:pPr>
            <a:r>
              <a:rPr lang="en-US"/>
              <a:t>     </a:t>
            </a:r>
            <a:endParaRPr/>
          </a:p>
        </p:txBody>
      </p:sp>
      <p:sp>
        <p:nvSpPr>
          <p:cNvPr id="98" name="Google Shape;98;p14"/>
          <p:cNvSpPr txBox="1"/>
          <p:nvPr>
            <p:ph idx="1" type="body"/>
          </p:nvPr>
        </p:nvSpPr>
        <p:spPr>
          <a:xfrm>
            <a:off x="1981200" y="2981326"/>
            <a:ext cx="8229600" cy="3144837"/>
          </a:xfrm>
          <a:prstGeom prst="rect">
            <a:avLst/>
          </a:prstGeom>
          <a:noFill/>
          <a:ln>
            <a:noFill/>
          </a:ln>
        </p:spPr>
        <p:txBody>
          <a:bodyPr anchorCtr="0" anchor="t" bIns="45700" lIns="91425" spcFirstLastPara="1" rIns="91425" wrap="square" tIns="45700">
            <a:noAutofit/>
          </a:bodyPr>
          <a:lstStyle/>
          <a:p>
            <a:pPr indent="-342900" lvl="0" marL="342900" rtl="0" algn="r">
              <a:lnSpc>
                <a:spcPct val="90000"/>
              </a:lnSpc>
              <a:spcBef>
                <a:spcPts val="0"/>
              </a:spcBef>
              <a:spcAft>
                <a:spcPts val="0"/>
              </a:spcAft>
              <a:buClr>
                <a:schemeClr val="dk1"/>
              </a:buClr>
              <a:buSzPts val="800"/>
              <a:buNone/>
            </a:pPr>
            <a:r>
              <a:rPr lang="en-US"/>
              <a:t>Phase 3a Revision Session</a:t>
            </a:r>
            <a:endParaRPr/>
          </a:p>
          <a:p>
            <a:pPr indent="-342900" lvl="0" marL="342900" rtl="0" algn="r">
              <a:lnSpc>
                <a:spcPct val="90000"/>
              </a:lnSpc>
              <a:spcBef>
                <a:spcPts val="0"/>
              </a:spcBef>
              <a:spcAft>
                <a:spcPts val="0"/>
              </a:spcAft>
              <a:buClr>
                <a:schemeClr val="dk1"/>
              </a:buClr>
              <a:buSzPts val="800"/>
              <a:buNone/>
            </a:pPr>
            <a:r>
              <a:rPr lang="en-US"/>
              <a:t>Session 2</a:t>
            </a:r>
            <a:endParaRPr/>
          </a:p>
          <a:p>
            <a:pPr indent="-342900" lvl="0" marL="342900" rtl="0" algn="r">
              <a:lnSpc>
                <a:spcPct val="90000"/>
              </a:lnSpc>
              <a:spcBef>
                <a:spcPts val="1000"/>
              </a:spcBef>
              <a:spcAft>
                <a:spcPts val="0"/>
              </a:spcAft>
              <a:buClr>
                <a:schemeClr val="dk1"/>
              </a:buClr>
              <a:buSzPts val="800"/>
              <a:buNone/>
            </a:pPr>
            <a:r>
              <a:t/>
            </a:r>
            <a:endParaRPr/>
          </a:p>
          <a:p>
            <a:pPr indent="-342900" lvl="0" marL="342900" rtl="0" algn="r">
              <a:lnSpc>
                <a:spcPct val="90000"/>
              </a:lnSpc>
              <a:spcBef>
                <a:spcPts val="1000"/>
              </a:spcBef>
              <a:spcAft>
                <a:spcPts val="0"/>
              </a:spcAft>
              <a:buClr>
                <a:schemeClr val="dk1"/>
              </a:buClr>
              <a:buSzPts val="800"/>
              <a:buNone/>
            </a:pPr>
            <a:r>
              <a:rPr lang="en-US"/>
              <a:t>Preethi Muthukumar, Vansh Asher</a:t>
            </a:r>
            <a:endParaRPr/>
          </a:p>
          <a:p>
            <a:pPr indent="-342900" lvl="0" marL="342900" rtl="0" algn="r">
              <a:lnSpc>
                <a:spcPct val="90000"/>
              </a:lnSpc>
              <a:spcBef>
                <a:spcPts val="1000"/>
              </a:spcBef>
              <a:spcAft>
                <a:spcPts val="0"/>
              </a:spcAft>
              <a:buClr>
                <a:schemeClr val="dk1"/>
              </a:buClr>
              <a:buSzPts val="800"/>
              <a:buNone/>
            </a:pPr>
            <a:r>
              <a:rPr lang="en-US"/>
              <a:t>Tuesday 14th November 2023</a:t>
            </a:r>
            <a:endParaRPr/>
          </a:p>
          <a:p>
            <a:pPr indent="-342900" lvl="0" marL="342900" rtl="0" algn="r">
              <a:lnSpc>
                <a:spcPct val="90000"/>
              </a:lnSpc>
              <a:spcBef>
                <a:spcPts val="1000"/>
              </a:spcBef>
              <a:spcAft>
                <a:spcPts val="0"/>
              </a:spcAft>
              <a:buClr>
                <a:schemeClr val="dk1"/>
              </a:buClr>
              <a:buSzPts val="800"/>
              <a:buNone/>
            </a:pPr>
            <a:r>
              <a:rPr lang="en-US"/>
              <a:t>6pm</a:t>
            </a:r>
            <a:endParaRPr/>
          </a:p>
        </p:txBody>
      </p:sp>
      <p:sp>
        <p:nvSpPr>
          <p:cNvPr id="99" name="Google Shape;99;p14"/>
          <p:cNvSpPr txBox="1"/>
          <p:nvPr/>
        </p:nvSpPr>
        <p:spPr>
          <a:xfrm>
            <a:off x="424069" y="475985"/>
            <a:ext cx="11383617" cy="1505214"/>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0" name="Google Shape;100;p14"/>
          <p:cNvSpPr txBox="1"/>
          <p:nvPr/>
        </p:nvSpPr>
        <p:spPr>
          <a:xfrm>
            <a:off x="2402947" y="605271"/>
            <a:ext cx="7386107" cy="224676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7000">
                <a:solidFill>
                  <a:schemeClr val="lt1"/>
                </a:solidFill>
                <a:latin typeface="Calibri"/>
                <a:ea typeface="Calibri"/>
                <a:cs typeface="Calibri"/>
                <a:sym typeface="Calibri"/>
              </a:rPr>
              <a:t>Paediatrics Part 2</a:t>
            </a:r>
            <a:endParaRPr b="0" i="0" sz="1800" u="none" cap="none" strike="noStrike">
              <a:solidFill>
                <a:schemeClr val="dk1"/>
              </a:solidFill>
              <a:latin typeface="Calibri"/>
              <a:ea typeface="Calibri"/>
              <a:cs typeface="Calibri"/>
              <a:sym typeface="Calibri"/>
            </a:endParaRPr>
          </a:p>
        </p:txBody>
      </p:sp>
      <p:sp>
        <p:nvSpPr>
          <p:cNvPr id="101" name="Google Shape;101;p14"/>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02" name="Google Shape;102;p14"/>
          <p:cNvPicPr preferRelativeResize="0"/>
          <p:nvPr/>
        </p:nvPicPr>
        <p:blipFill>
          <a:blip r:embed="rId3">
            <a:alphaModFix/>
          </a:blip>
          <a:stretch>
            <a:fillRect/>
          </a:stretch>
        </p:blipFill>
        <p:spPr>
          <a:xfrm>
            <a:off x="1250520" y="2216775"/>
            <a:ext cx="3502407" cy="3253476"/>
          </a:xfrm>
          <a:prstGeom prst="rect">
            <a:avLst/>
          </a:prstGeom>
          <a:noFill/>
          <a:ln>
            <a:noFill/>
          </a:ln>
        </p:spPr>
      </p:pic>
      <p:pic>
        <p:nvPicPr>
          <p:cNvPr id="103" name="Google Shape;103;p14"/>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2"/>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Known as the ‘3 day fever’</a:t>
            </a:r>
            <a:endParaRPr/>
          </a:p>
          <a:p>
            <a:pPr indent="-342900" lvl="0" marL="457200" rtl="0" algn="l">
              <a:lnSpc>
                <a:spcPct val="90000"/>
              </a:lnSpc>
              <a:spcBef>
                <a:spcPts val="0"/>
              </a:spcBef>
              <a:spcAft>
                <a:spcPts val="0"/>
              </a:spcAft>
              <a:buSzPts val="1800"/>
              <a:buChar char="•"/>
            </a:pPr>
            <a:r>
              <a:rPr lang="en-US"/>
              <a:t>Affects children &lt;2y.o.</a:t>
            </a:r>
            <a:endParaRPr/>
          </a:p>
          <a:p>
            <a:pPr indent="-342900" lvl="0" marL="457200" rtl="0" algn="l">
              <a:lnSpc>
                <a:spcPct val="90000"/>
              </a:lnSpc>
              <a:spcBef>
                <a:spcPts val="0"/>
              </a:spcBef>
              <a:spcAft>
                <a:spcPts val="0"/>
              </a:spcAft>
              <a:buSzPts val="1800"/>
              <a:buChar char="•"/>
            </a:pPr>
            <a:r>
              <a:rPr lang="en-US"/>
              <a:t>Caused by HHV-6</a:t>
            </a:r>
            <a:endParaRPr/>
          </a:p>
          <a:p>
            <a:pPr indent="-342900" lvl="0" marL="457200" rtl="0" algn="l">
              <a:lnSpc>
                <a:spcPct val="90000"/>
              </a:lnSpc>
              <a:spcBef>
                <a:spcPts val="0"/>
              </a:spcBef>
              <a:spcAft>
                <a:spcPts val="0"/>
              </a:spcAft>
              <a:buSzPts val="1800"/>
              <a:buChar char="•"/>
            </a:pPr>
            <a:r>
              <a:rPr lang="en-US"/>
              <a:t>Rose-coloured rash starts from trunk, spreads </a:t>
            </a:r>
            <a:r>
              <a:rPr lang="en-US"/>
              <a:t>peripherally</a:t>
            </a:r>
            <a:endParaRPr/>
          </a:p>
          <a:p>
            <a:pPr indent="-342900" lvl="0" marL="457200" rtl="0" algn="l">
              <a:lnSpc>
                <a:spcPct val="90000"/>
              </a:lnSpc>
              <a:spcBef>
                <a:spcPts val="0"/>
              </a:spcBef>
              <a:spcAft>
                <a:spcPts val="0"/>
              </a:spcAft>
              <a:buSzPts val="1800"/>
              <a:buChar char="•"/>
            </a:pPr>
            <a:r>
              <a:rPr lang="en-US"/>
              <a:t>Nagayama spots: enanthem on uvula and soft palate </a:t>
            </a:r>
            <a:endParaRPr/>
          </a:p>
          <a:p>
            <a:pPr indent="-342900" lvl="0" marL="457200" rtl="0" algn="l">
              <a:lnSpc>
                <a:spcPct val="90000"/>
              </a:lnSpc>
              <a:spcBef>
                <a:spcPts val="0"/>
              </a:spcBef>
              <a:spcAft>
                <a:spcPts val="0"/>
              </a:spcAft>
              <a:buSzPts val="1800"/>
              <a:buChar char="•"/>
            </a:pPr>
            <a:r>
              <a:rPr lang="en-US"/>
              <a:t>Self-resolving within 2-5 days </a:t>
            </a:r>
            <a:endParaRPr/>
          </a:p>
          <a:p>
            <a:pPr indent="-342900" lvl="0" marL="457200" rtl="0" algn="l">
              <a:lnSpc>
                <a:spcPct val="90000"/>
              </a:lnSpc>
              <a:spcBef>
                <a:spcPts val="0"/>
              </a:spcBef>
              <a:spcAft>
                <a:spcPts val="0"/>
              </a:spcAft>
              <a:buSzPts val="1800"/>
              <a:buChar char="•"/>
            </a:pPr>
            <a:r>
              <a:rPr lang="en-US"/>
              <a:t>May have febrile convulsions prior to rash</a:t>
            </a:r>
            <a:endParaRPr/>
          </a:p>
          <a:p>
            <a:pPr indent="-342900" lvl="0" marL="457200" rtl="0" algn="l">
              <a:lnSpc>
                <a:spcPct val="90000"/>
              </a:lnSpc>
              <a:spcBef>
                <a:spcPts val="0"/>
              </a:spcBef>
              <a:spcAft>
                <a:spcPts val="0"/>
              </a:spcAft>
              <a:buSzPts val="1800"/>
              <a:buChar char="•"/>
            </a:pPr>
            <a:r>
              <a:rPr lang="en-US"/>
              <a:t>Tx: supportive </a:t>
            </a:r>
            <a:endParaRPr/>
          </a:p>
          <a:p>
            <a:pPr indent="0" lvl="0" marL="0" rtl="0" algn="l">
              <a:lnSpc>
                <a:spcPct val="90000"/>
              </a:lnSpc>
              <a:spcBef>
                <a:spcPts val="0"/>
              </a:spcBef>
              <a:spcAft>
                <a:spcPts val="0"/>
              </a:spcAft>
              <a:buNone/>
            </a:pPr>
            <a:r>
              <a:t/>
            </a:r>
            <a:endParaRPr/>
          </a:p>
        </p:txBody>
      </p:sp>
      <p:sp>
        <p:nvSpPr>
          <p:cNvPr id="292" name="Google Shape;292;p32"/>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93" name="Google Shape;293;p32"/>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5: Roseola Infantum</a:t>
            </a:r>
            <a:endParaRPr b="0" i="0" sz="1800" u="none" cap="none" strike="noStrike">
              <a:solidFill>
                <a:schemeClr val="dk1"/>
              </a:solidFill>
              <a:latin typeface="Calibri"/>
              <a:ea typeface="Calibri"/>
              <a:cs typeface="Calibri"/>
              <a:sym typeface="Calibri"/>
            </a:endParaRPr>
          </a:p>
        </p:txBody>
      </p:sp>
      <p:sp>
        <p:nvSpPr>
          <p:cNvPr id="294" name="Google Shape;294;p3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95" name="Google Shape;295;p3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296" name="Google Shape;296;p32"/>
          <p:cNvPicPr preferRelativeResize="0"/>
          <p:nvPr/>
        </p:nvPicPr>
        <p:blipFill>
          <a:blip r:embed="rId4">
            <a:alphaModFix/>
          </a:blip>
          <a:stretch>
            <a:fillRect/>
          </a:stretch>
        </p:blipFill>
        <p:spPr>
          <a:xfrm>
            <a:off x="7972400" y="1535112"/>
            <a:ext cx="3629025" cy="2419350"/>
          </a:xfrm>
          <a:prstGeom prst="rect">
            <a:avLst/>
          </a:prstGeom>
          <a:noFill/>
          <a:ln>
            <a:noFill/>
          </a:ln>
        </p:spPr>
      </p:pic>
      <p:pic>
        <p:nvPicPr>
          <p:cNvPr id="297" name="Google Shape;297;p32"/>
          <p:cNvPicPr preferRelativeResize="0"/>
          <p:nvPr/>
        </p:nvPicPr>
        <p:blipFill>
          <a:blip r:embed="rId5">
            <a:alphaModFix/>
          </a:blip>
          <a:stretch>
            <a:fillRect/>
          </a:stretch>
        </p:blipFill>
        <p:spPr>
          <a:xfrm>
            <a:off x="7972400" y="4106848"/>
            <a:ext cx="3162925" cy="2059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3"/>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03" name="Google Shape;303;p33"/>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Rashes</a:t>
            </a:r>
            <a:endParaRPr b="0" i="0" sz="1800" u="none" cap="none" strike="noStrike">
              <a:solidFill>
                <a:schemeClr val="dk1"/>
              </a:solidFill>
              <a:latin typeface="Calibri"/>
              <a:ea typeface="Calibri"/>
              <a:cs typeface="Calibri"/>
              <a:sym typeface="Calibri"/>
            </a:endParaRPr>
          </a:p>
        </p:txBody>
      </p:sp>
      <p:sp>
        <p:nvSpPr>
          <p:cNvPr id="304" name="Google Shape;304;p3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05" name="Google Shape;305;p3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06" name="Google Shape;306;p33"/>
          <p:cNvPicPr preferRelativeResize="0"/>
          <p:nvPr/>
        </p:nvPicPr>
        <p:blipFill rotWithShape="1">
          <a:blip r:embed="rId4">
            <a:alphaModFix/>
          </a:blip>
          <a:srcRect b="32732" l="0" r="0" t="33333"/>
          <a:stretch/>
        </p:blipFill>
        <p:spPr>
          <a:xfrm>
            <a:off x="1007236" y="1523537"/>
            <a:ext cx="10177624" cy="4605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4"/>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2 y.o. girl brought in</a:t>
            </a:r>
            <a:endParaRPr/>
          </a:p>
          <a:p>
            <a:pPr indent="-342900" lvl="0" marL="457200" rtl="0" algn="l">
              <a:lnSpc>
                <a:spcPct val="90000"/>
              </a:lnSpc>
              <a:spcBef>
                <a:spcPts val="0"/>
              </a:spcBef>
              <a:spcAft>
                <a:spcPts val="0"/>
              </a:spcAft>
              <a:buSzPts val="1800"/>
              <a:buChar char="•"/>
            </a:pPr>
            <a:r>
              <a:rPr lang="en-US"/>
              <a:t>Parents concerned because of rash</a:t>
            </a:r>
            <a:endParaRPr/>
          </a:p>
          <a:p>
            <a:pPr indent="-342900" lvl="0" marL="457200" rtl="0" algn="l">
              <a:lnSpc>
                <a:spcPct val="90000"/>
              </a:lnSpc>
              <a:spcBef>
                <a:spcPts val="0"/>
              </a:spcBef>
              <a:spcAft>
                <a:spcPts val="0"/>
              </a:spcAft>
              <a:buSzPts val="1800"/>
              <a:buChar char="•"/>
            </a:pPr>
            <a:r>
              <a:rPr lang="en-US"/>
              <a:t>No hx of fever, coryza</a:t>
            </a:r>
            <a:endParaRPr/>
          </a:p>
          <a:p>
            <a:pPr indent="-342900" lvl="0" marL="457200" rtl="0" algn="l">
              <a:lnSpc>
                <a:spcPct val="90000"/>
              </a:lnSpc>
              <a:spcBef>
                <a:spcPts val="0"/>
              </a:spcBef>
              <a:spcAft>
                <a:spcPts val="0"/>
              </a:spcAft>
              <a:buSzPts val="1800"/>
              <a:buChar char="•"/>
            </a:pPr>
            <a:r>
              <a:rPr lang="en-US"/>
              <a:t>Full immunisations</a:t>
            </a:r>
            <a:endParaRPr/>
          </a:p>
          <a:p>
            <a:pPr indent="-342900" lvl="0" marL="457200" rtl="0" algn="l">
              <a:lnSpc>
                <a:spcPct val="90000"/>
              </a:lnSpc>
              <a:spcBef>
                <a:spcPts val="0"/>
              </a:spcBef>
              <a:spcAft>
                <a:spcPts val="0"/>
              </a:spcAft>
              <a:buSzPts val="1800"/>
              <a:buChar char="•"/>
            </a:pPr>
            <a:r>
              <a:rPr lang="en-US"/>
              <a:t>On examination, you see </a:t>
            </a:r>
            <a:r>
              <a:rPr lang="en-US"/>
              <a:t>petechiae</a:t>
            </a:r>
            <a:r>
              <a:rPr lang="en-US"/>
              <a:t> on back. It is purple and yellow more so than red.</a:t>
            </a:r>
            <a:endParaRPr/>
          </a:p>
          <a:p>
            <a:pPr indent="-342900" lvl="0" marL="457200" rtl="0" algn="l">
              <a:lnSpc>
                <a:spcPct val="90000"/>
              </a:lnSpc>
              <a:spcBef>
                <a:spcPts val="0"/>
              </a:spcBef>
              <a:spcAft>
                <a:spcPts val="0"/>
              </a:spcAft>
              <a:buSzPts val="1800"/>
              <a:buChar char="•"/>
            </a:pPr>
            <a:r>
              <a:rPr lang="en-US"/>
              <a:t>You also see a small cluster of rash on one arm. Mum says daughter has been itching it.</a:t>
            </a:r>
            <a:endParaRPr/>
          </a:p>
          <a:p>
            <a:pPr indent="0" lvl="0" marL="0" rtl="0" algn="l">
              <a:lnSpc>
                <a:spcPct val="90000"/>
              </a:lnSpc>
              <a:spcBef>
                <a:spcPts val="0"/>
              </a:spcBef>
              <a:spcAft>
                <a:spcPts val="0"/>
              </a:spcAft>
              <a:buNone/>
            </a:pPr>
            <a:br>
              <a:rPr lang="en-US"/>
            </a:br>
            <a:r>
              <a:rPr lang="en-US"/>
              <a:t>What do you think?</a:t>
            </a:r>
            <a:endParaRPr/>
          </a:p>
          <a:p>
            <a:pPr indent="0" lvl="0" marL="0" rtl="0" algn="l">
              <a:lnSpc>
                <a:spcPct val="90000"/>
              </a:lnSpc>
              <a:spcBef>
                <a:spcPts val="0"/>
              </a:spcBef>
              <a:spcAft>
                <a:spcPts val="0"/>
              </a:spcAft>
              <a:buNone/>
            </a:pPr>
            <a:r>
              <a:t/>
            </a:r>
            <a:endParaRPr/>
          </a:p>
        </p:txBody>
      </p:sp>
      <p:sp>
        <p:nvSpPr>
          <p:cNvPr id="312" name="Google Shape;312;p34"/>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3" name="Google Shape;313;p34"/>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6</a:t>
            </a:r>
            <a:endParaRPr b="0" i="0" sz="1800" u="none" cap="none" strike="noStrike">
              <a:solidFill>
                <a:schemeClr val="dk1"/>
              </a:solidFill>
              <a:latin typeface="Calibri"/>
              <a:ea typeface="Calibri"/>
              <a:cs typeface="Calibri"/>
              <a:sym typeface="Calibri"/>
            </a:endParaRPr>
          </a:p>
        </p:txBody>
      </p:sp>
      <p:sp>
        <p:nvSpPr>
          <p:cNvPr id="314" name="Google Shape;314;p3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15" name="Google Shape;315;p3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16" name="Google Shape;316;p34"/>
          <p:cNvPicPr preferRelativeResize="0"/>
          <p:nvPr/>
        </p:nvPicPr>
        <p:blipFill rotWithShape="1">
          <a:blip r:embed="rId4">
            <a:alphaModFix/>
          </a:blip>
          <a:srcRect b="0" l="0" r="0" t="24288"/>
          <a:stretch/>
        </p:blipFill>
        <p:spPr>
          <a:xfrm>
            <a:off x="7820000" y="1562998"/>
            <a:ext cx="4067200" cy="2819425"/>
          </a:xfrm>
          <a:prstGeom prst="rect">
            <a:avLst/>
          </a:prstGeom>
          <a:noFill/>
          <a:ln>
            <a:noFill/>
          </a:ln>
        </p:spPr>
      </p:pic>
      <p:pic>
        <p:nvPicPr>
          <p:cNvPr id="317" name="Google Shape;317;p34"/>
          <p:cNvPicPr preferRelativeResize="0"/>
          <p:nvPr/>
        </p:nvPicPr>
        <p:blipFill>
          <a:blip r:embed="rId5">
            <a:alphaModFix/>
          </a:blip>
          <a:stretch>
            <a:fillRect/>
          </a:stretch>
        </p:blipFill>
        <p:spPr>
          <a:xfrm>
            <a:off x="7972400" y="4534823"/>
            <a:ext cx="3859158" cy="21707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bruising in non-mobile child</a:t>
            </a:r>
            <a:endParaRPr/>
          </a:p>
          <a:p>
            <a:pPr indent="-342900" lvl="0" marL="457200" rtl="0" algn="l">
              <a:lnSpc>
                <a:spcPct val="90000"/>
              </a:lnSpc>
              <a:spcBef>
                <a:spcPts val="0"/>
              </a:spcBef>
              <a:spcAft>
                <a:spcPts val="0"/>
              </a:spcAft>
              <a:buSzPts val="1800"/>
              <a:buChar char="•"/>
            </a:pPr>
            <a:r>
              <a:rPr lang="en-US"/>
              <a:t>bruises of different ages (fresh/old)</a:t>
            </a:r>
            <a:endParaRPr/>
          </a:p>
          <a:p>
            <a:pPr indent="-342900" lvl="0" marL="457200" rtl="0" algn="l">
              <a:lnSpc>
                <a:spcPct val="90000"/>
              </a:lnSpc>
              <a:spcBef>
                <a:spcPts val="0"/>
              </a:spcBef>
              <a:spcAft>
                <a:spcPts val="0"/>
              </a:spcAft>
              <a:buSzPts val="1800"/>
              <a:buChar char="•"/>
            </a:pPr>
            <a:r>
              <a:rPr lang="en-US"/>
              <a:t>patterns of bruising</a:t>
            </a:r>
            <a:endParaRPr/>
          </a:p>
          <a:p>
            <a:pPr indent="-342900" lvl="0" marL="457200" rtl="0" algn="l">
              <a:lnSpc>
                <a:spcPct val="90000"/>
              </a:lnSpc>
              <a:spcBef>
                <a:spcPts val="0"/>
              </a:spcBef>
              <a:spcAft>
                <a:spcPts val="0"/>
              </a:spcAft>
              <a:buSzPts val="1800"/>
              <a:buChar char="•"/>
            </a:pPr>
            <a:r>
              <a:rPr lang="en-US"/>
              <a:t>unexplained</a:t>
            </a:r>
            <a:r>
              <a:rPr lang="en-US"/>
              <a:t> by parents</a:t>
            </a:r>
            <a:endParaRPr/>
          </a:p>
          <a:p>
            <a:pPr indent="-342900" lvl="0" marL="457200" rtl="0" algn="l">
              <a:lnSpc>
                <a:spcPct val="90000"/>
              </a:lnSpc>
              <a:spcBef>
                <a:spcPts val="0"/>
              </a:spcBef>
              <a:spcAft>
                <a:spcPts val="0"/>
              </a:spcAft>
              <a:buSzPts val="1800"/>
              <a:buChar char="•"/>
            </a:pPr>
            <a:r>
              <a:rPr lang="en-US"/>
              <a:t>What should you do?</a:t>
            </a:r>
            <a:endParaRPr/>
          </a:p>
          <a:p>
            <a:pPr indent="-342900" lvl="1" marL="914400" rtl="0" algn="l">
              <a:lnSpc>
                <a:spcPct val="90000"/>
              </a:lnSpc>
              <a:spcBef>
                <a:spcPts val="0"/>
              </a:spcBef>
              <a:spcAft>
                <a:spcPts val="0"/>
              </a:spcAft>
              <a:buSzPts val="1800"/>
              <a:buChar char="•"/>
            </a:pPr>
            <a:r>
              <a:rPr lang="en-US"/>
              <a:t>Notify MASH</a:t>
            </a:r>
            <a:endParaRPr/>
          </a:p>
          <a:p>
            <a:pPr indent="-342900" lvl="1" marL="914400" rtl="0" algn="l">
              <a:lnSpc>
                <a:spcPct val="90000"/>
              </a:lnSpc>
              <a:spcBef>
                <a:spcPts val="0"/>
              </a:spcBef>
              <a:spcAft>
                <a:spcPts val="0"/>
              </a:spcAft>
              <a:buSzPts val="1800"/>
              <a:buChar char="•"/>
            </a:pPr>
            <a:r>
              <a:rPr lang="en-US"/>
              <a:t>MASH will arrange a paediatric referral </a:t>
            </a:r>
            <a:endParaRPr/>
          </a:p>
          <a:p>
            <a:pPr indent="0" lvl="0" marL="0" rtl="0" algn="l">
              <a:lnSpc>
                <a:spcPct val="90000"/>
              </a:lnSpc>
              <a:spcBef>
                <a:spcPts val="0"/>
              </a:spcBef>
              <a:spcAft>
                <a:spcPts val="0"/>
              </a:spcAft>
              <a:buNone/>
            </a:pPr>
            <a:r>
              <a:t/>
            </a:r>
            <a:endParaRPr/>
          </a:p>
        </p:txBody>
      </p:sp>
      <p:sp>
        <p:nvSpPr>
          <p:cNvPr id="323" name="Google Shape;323;p35"/>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4" name="Google Shape;324;p35"/>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Rash 6: NAI!</a:t>
            </a:r>
            <a:endParaRPr b="0" i="0" sz="1800" u="none" cap="none" strike="noStrike">
              <a:solidFill>
                <a:schemeClr val="dk1"/>
              </a:solidFill>
              <a:latin typeface="Calibri"/>
              <a:ea typeface="Calibri"/>
              <a:cs typeface="Calibri"/>
              <a:sym typeface="Calibri"/>
            </a:endParaRPr>
          </a:p>
        </p:txBody>
      </p:sp>
      <p:sp>
        <p:nvSpPr>
          <p:cNvPr id="325" name="Google Shape;325;p3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26" name="Google Shape;326;p3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27" name="Google Shape;327;p35"/>
          <p:cNvPicPr preferRelativeResize="0"/>
          <p:nvPr/>
        </p:nvPicPr>
        <p:blipFill>
          <a:blip r:embed="rId4">
            <a:alphaModFix/>
          </a:blip>
          <a:stretch>
            <a:fillRect/>
          </a:stretch>
        </p:blipFill>
        <p:spPr>
          <a:xfrm>
            <a:off x="8390175" y="1382712"/>
            <a:ext cx="3095625" cy="2667000"/>
          </a:xfrm>
          <a:prstGeom prst="rect">
            <a:avLst/>
          </a:prstGeom>
          <a:noFill/>
          <a:ln>
            <a:noFill/>
          </a:ln>
        </p:spPr>
      </p:pic>
      <p:pic>
        <p:nvPicPr>
          <p:cNvPr id="328" name="Google Shape;328;p35"/>
          <p:cNvPicPr preferRelativeResize="0"/>
          <p:nvPr/>
        </p:nvPicPr>
        <p:blipFill>
          <a:blip r:embed="rId5">
            <a:alphaModFix/>
          </a:blip>
          <a:stretch>
            <a:fillRect/>
          </a:stretch>
        </p:blipFill>
        <p:spPr>
          <a:xfrm>
            <a:off x="7393425" y="4049693"/>
            <a:ext cx="4350875" cy="2498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6"/>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CRASH and BURN: conjunctivitis, rash, adenopathy, strawberry tongue, hands (palmar erythema, swelling), fever (&gt;5 days)</a:t>
            </a:r>
            <a:endParaRPr/>
          </a:p>
          <a:p>
            <a:pPr indent="-342900" lvl="0" marL="457200" rtl="0" algn="l">
              <a:lnSpc>
                <a:spcPct val="90000"/>
              </a:lnSpc>
              <a:spcBef>
                <a:spcPts val="0"/>
              </a:spcBef>
              <a:spcAft>
                <a:spcPts val="0"/>
              </a:spcAft>
              <a:buSzPts val="1800"/>
              <a:buChar char="•"/>
            </a:pPr>
            <a:r>
              <a:rPr lang="en-US"/>
              <a:t>more common in Japanese and Afrocarribean children, &lt;4y.o.</a:t>
            </a:r>
            <a:endParaRPr/>
          </a:p>
          <a:p>
            <a:pPr indent="-342900" lvl="0" marL="457200" rtl="0" algn="l">
              <a:lnSpc>
                <a:spcPct val="90000"/>
              </a:lnSpc>
              <a:spcBef>
                <a:spcPts val="0"/>
              </a:spcBef>
              <a:spcAft>
                <a:spcPts val="0"/>
              </a:spcAft>
              <a:buSzPts val="1800"/>
              <a:buChar char="•"/>
            </a:pPr>
            <a:r>
              <a:rPr lang="en-US"/>
              <a:t>Impt to dx: fatal complications</a:t>
            </a:r>
            <a:endParaRPr/>
          </a:p>
          <a:p>
            <a:pPr indent="-342900" lvl="0" marL="457200" rtl="0" algn="l">
              <a:lnSpc>
                <a:spcPct val="90000"/>
              </a:lnSpc>
              <a:spcBef>
                <a:spcPts val="0"/>
              </a:spcBef>
              <a:spcAft>
                <a:spcPts val="0"/>
              </a:spcAft>
              <a:buSzPts val="1800"/>
              <a:buChar char="•"/>
            </a:pPr>
            <a:r>
              <a:rPr lang="en-US"/>
              <a:t>Ix: clinical dx, </a:t>
            </a:r>
            <a:r>
              <a:rPr lang="en-US">
                <a:solidFill>
                  <a:srgbClr val="990000"/>
                </a:solidFill>
              </a:rPr>
              <a:t>but what must you do</a:t>
            </a:r>
            <a:r>
              <a:rPr lang="en-US"/>
              <a:t>!!!</a:t>
            </a:r>
            <a:endParaRPr/>
          </a:p>
          <a:p>
            <a:pPr indent="-342900" lvl="0" marL="457200" rtl="0" algn="l">
              <a:lnSpc>
                <a:spcPct val="90000"/>
              </a:lnSpc>
              <a:spcBef>
                <a:spcPts val="0"/>
              </a:spcBef>
              <a:spcAft>
                <a:spcPts val="0"/>
              </a:spcAft>
              <a:buSzPts val="1800"/>
              <a:buChar char="•"/>
            </a:pPr>
            <a:r>
              <a:rPr lang="en-US"/>
              <a:t>Tx: high dose aspirin, IV immunoglobulins</a:t>
            </a:r>
            <a:endParaRPr/>
          </a:p>
          <a:p>
            <a:pPr indent="-342900" lvl="0" marL="457200" rtl="0" algn="l">
              <a:lnSpc>
                <a:spcPct val="90000"/>
              </a:lnSpc>
              <a:spcBef>
                <a:spcPts val="0"/>
              </a:spcBef>
              <a:spcAft>
                <a:spcPts val="0"/>
              </a:spcAft>
              <a:buClr>
                <a:srgbClr val="990000"/>
              </a:buClr>
              <a:buSzPts val="1800"/>
              <a:buChar char="•"/>
            </a:pPr>
            <a:r>
              <a:rPr lang="en-US">
                <a:solidFill>
                  <a:srgbClr val="990000"/>
                </a:solidFill>
              </a:rPr>
              <a:t>Notifiable disease</a:t>
            </a:r>
            <a:endParaRPr>
              <a:solidFill>
                <a:srgbClr val="990000"/>
              </a:solidFill>
            </a:endParaRPr>
          </a:p>
          <a:p>
            <a:pPr indent="0" lvl="0" marL="0" rtl="0" algn="l">
              <a:lnSpc>
                <a:spcPct val="90000"/>
              </a:lnSpc>
              <a:spcBef>
                <a:spcPts val="0"/>
              </a:spcBef>
              <a:spcAft>
                <a:spcPts val="0"/>
              </a:spcAft>
              <a:buNone/>
            </a:pPr>
            <a:r>
              <a:t/>
            </a:r>
            <a:endParaRPr/>
          </a:p>
        </p:txBody>
      </p:sp>
      <p:sp>
        <p:nvSpPr>
          <p:cNvPr id="334" name="Google Shape;334;p36"/>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35" name="Google Shape;335;p36"/>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Kawasaki Disease</a:t>
            </a:r>
            <a:endParaRPr b="0" i="0" sz="1800" u="none" cap="none" strike="noStrike">
              <a:solidFill>
                <a:schemeClr val="dk1"/>
              </a:solidFill>
              <a:latin typeface="Calibri"/>
              <a:ea typeface="Calibri"/>
              <a:cs typeface="Calibri"/>
              <a:sym typeface="Calibri"/>
            </a:endParaRPr>
          </a:p>
        </p:txBody>
      </p:sp>
      <p:sp>
        <p:nvSpPr>
          <p:cNvPr id="336" name="Google Shape;336;p3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37" name="Google Shape;337;p3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38" name="Google Shape;338;p36"/>
          <p:cNvPicPr preferRelativeResize="0"/>
          <p:nvPr/>
        </p:nvPicPr>
        <p:blipFill>
          <a:blip r:embed="rId4">
            <a:alphaModFix/>
          </a:blip>
          <a:stretch>
            <a:fillRect/>
          </a:stretch>
        </p:blipFill>
        <p:spPr>
          <a:xfrm>
            <a:off x="7705025" y="2021912"/>
            <a:ext cx="4067199" cy="4067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7"/>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rgbClr val="990000"/>
              </a:buClr>
              <a:buSzPts val="1800"/>
              <a:buChar char="•"/>
            </a:pPr>
            <a:r>
              <a:rPr lang="en-US"/>
              <a:t>Fever, vesicular rash beginning on head and trunk</a:t>
            </a:r>
            <a:endParaRPr/>
          </a:p>
          <a:p>
            <a:pPr indent="-342900" lvl="0" marL="457200" rtl="0" algn="l">
              <a:lnSpc>
                <a:spcPct val="90000"/>
              </a:lnSpc>
              <a:spcBef>
                <a:spcPts val="0"/>
              </a:spcBef>
              <a:spcAft>
                <a:spcPts val="0"/>
              </a:spcAft>
              <a:buSzPts val="1800"/>
              <a:buChar char="•"/>
            </a:pPr>
            <a:r>
              <a:rPr lang="en-US"/>
              <a:t>Itchy!!</a:t>
            </a:r>
            <a:endParaRPr/>
          </a:p>
          <a:p>
            <a:pPr indent="-342900" lvl="0" marL="457200" rtl="0" algn="l">
              <a:lnSpc>
                <a:spcPct val="90000"/>
              </a:lnSpc>
              <a:spcBef>
                <a:spcPts val="0"/>
              </a:spcBef>
              <a:spcAft>
                <a:spcPts val="0"/>
              </a:spcAft>
              <a:buSzPts val="1800"/>
              <a:buChar char="•"/>
            </a:pPr>
            <a:r>
              <a:rPr lang="en-US"/>
              <a:t>Caused by varicella zoster virus (VZV)</a:t>
            </a:r>
            <a:endParaRPr/>
          </a:p>
          <a:p>
            <a:pPr indent="-342900" lvl="0" marL="457200" rtl="0" algn="l">
              <a:lnSpc>
                <a:spcPct val="90000"/>
              </a:lnSpc>
              <a:spcBef>
                <a:spcPts val="0"/>
              </a:spcBef>
              <a:spcAft>
                <a:spcPts val="0"/>
              </a:spcAft>
              <a:buSzPts val="1800"/>
              <a:buChar char="•"/>
            </a:pPr>
            <a:r>
              <a:rPr lang="en-US"/>
              <a:t>Usually 1-6 y.o., very infectious</a:t>
            </a:r>
            <a:endParaRPr/>
          </a:p>
          <a:p>
            <a:pPr indent="-342900" lvl="0" marL="457200" rtl="0" algn="l">
              <a:lnSpc>
                <a:spcPct val="90000"/>
              </a:lnSpc>
              <a:spcBef>
                <a:spcPts val="0"/>
              </a:spcBef>
              <a:spcAft>
                <a:spcPts val="0"/>
              </a:spcAft>
              <a:buSzPts val="1800"/>
              <a:buChar char="•"/>
            </a:pPr>
            <a:r>
              <a:rPr lang="en-US"/>
              <a:t>rash goes from vesicle → crusting </a:t>
            </a:r>
            <a:endParaRPr/>
          </a:p>
          <a:p>
            <a:pPr indent="-342900" lvl="0" marL="457200" rtl="0" algn="l">
              <a:lnSpc>
                <a:spcPct val="90000"/>
              </a:lnSpc>
              <a:spcBef>
                <a:spcPts val="0"/>
              </a:spcBef>
              <a:spcAft>
                <a:spcPts val="0"/>
              </a:spcAft>
              <a:buSzPts val="1800"/>
              <a:buChar char="•"/>
            </a:pPr>
            <a:r>
              <a:rPr lang="en-US"/>
              <a:t>Clinical dx</a:t>
            </a:r>
            <a:endParaRPr/>
          </a:p>
          <a:p>
            <a:pPr indent="-342900" lvl="0" marL="457200" rtl="0" algn="l">
              <a:lnSpc>
                <a:spcPct val="90000"/>
              </a:lnSpc>
              <a:spcBef>
                <a:spcPts val="0"/>
              </a:spcBef>
              <a:spcAft>
                <a:spcPts val="0"/>
              </a:spcAft>
              <a:buSzPts val="1800"/>
              <a:buChar char="•"/>
            </a:pPr>
            <a:r>
              <a:rPr lang="en-US"/>
              <a:t>Tx: school exclusion for 5 days from skin eruption</a:t>
            </a:r>
            <a:endParaRPr/>
          </a:p>
          <a:p>
            <a:pPr indent="-342900" lvl="0" marL="457200" rtl="0" algn="l">
              <a:lnSpc>
                <a:spcPct val="90000"/>
              </a:lnSpc>
              <a:spcBef>
                <a:spcPts val="0"/>
              </a:spcBef>
              <a:spcAft>
                <a:spcPts val="0"/>
              </a:spcAft>
              <a:buSzPts val="1800"/>
              <a:buChar char="•"/>
            </a:pPr>
            <a:r>
              <a:rPr lang="en-US"/>
              <a:t>Complications: pneumonia, encephalitis, secondary bacterial infection with GAS → _</a:t>
            </a:r>
            <a:r>
              <a:rPr lang="en-US">
                <a:solidFill>
                  <a:srgbClr val="990000"/>
                </a:solidFill>
              </a:rPr>
              <a:t>_____ </a:t>
            </a:r>
            <a:r>
              <a:rPr lang="en-US"/>
              <a:t>(aciclovir?)</a:t>
            </a:r>
            <a:endParaRPr/>
          </a:p>
          <a:p>
            <a:pPr indent="0" lvl="0" marL="0" rtl="0" algn="l">
              <a:lnSpc>
                <a:spcPct val="90000"/>
              </a:lnSpc>
              <a:spcBef>
                <a:spcPts val="0"/>
              </a:spcBef>
              <a:spcAft>
                <a:spcPts val="0"/>
              </a:spcAft>
              <a:buNone/>
            </a:pPr>
            <a:r>
              <a:t/>
            </a:r>
            <a:endParaRPr/>
          </a:p>
        </p:txBody>
      </p:sp>
      <p:sp>
        <p:nvSpPr>
          <p:cNvPr id="344" name="Google Shape;344;p37"/>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5" name="Google Shape;345;p37"/>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Chicken Pox</a:t>
            </a:r>
            <a:endParaRPr b="0" i="0" sz="1800" u="none" cap="none" strike="noStrike">
              <a:solidFill>
                <a:schemeClr val="dk1"/>
              </a:solidFill>
              <a:latin typeface="Calibri"/>
              <a:ea typeface="Calibri"/>
              <a:cs typeface="Calibri"/>
              <a:sym typeface="Calibri"/>
            </a:endParaRPr>
          </a:p>
        </p:txBody>
      </p:sp>
      <p:sp>
        <p:nvSpPr>
          <p:cNvPr id="346" name="Google Shape;346;p3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47" name="Google Shape;347;p3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48" name="Google Shape;348;p37"/>
          <p:cNvPicPr preferRelativeResize="0"/>
          <p:nvPr/>
        </p:nvPicPr>
        <p:blipFill>
          <a:blip r:embed="rId4">
            <a:alphaModFix/>
          </a:blip>
          <a:stretch>
            <a:fillRect/>
          </a:stretch>
        </p:blipFill>
        <p:spPr>
          <a:xfrm>
            <a:off x="7335900" y="2093274"/>
            <a:ext cx="4167425" cy="2671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8"/>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Responsive to pain</a:t>
            </a:r>
            <a:endParaRPr/>
          </a:p>
          <a:p>
            <a:pPr indent="-342900" lvl="0" marL="457200" rtl="0" algn="l">
              <a:lnSpc>
                <a:spcPct val="90000"/>
              </a:lnSpc>
              <a:spcBef>
                <a:spcPts val="0"/>
              </a:spcBef>
              <a:spcAft>
                <a:spcPts val="0"/>
              </a:spcAft>
              <a:buSzPts val="1800"/>
              <a:buChar char="•"/>
            </a:pPr>
            <a:r>
              <a:rPr lang="en-US"/>
              <a:t>Cold hands and feet</a:t>
            </a:r>
            <a:endParaRPr/>
          </a:p>
          <a:p>
            <a:pPr indent="-342900" lvl="0" marL="457200" rtl="0" algn="l">
              <a:lnSpc>
                <a:spcPct val="90000"/>
              </a:lnSpc>
              <a:spcBef>
                <a:spcPts val="0"/>
              </a:spcBef>
              <a:spcAft>
                <a:spcPts val="0"/>
              </a:spcAft>
              <a:buSzPts val="1800"/>
              <a:buChar char="•"/>
            </a:pPr>
            <a:r>
              <a:rPr lang="en-US"/>
              <a:t>Non-blanching rash on torso</a:t>
            </a:r>
            <a:endParaRPr/>
          </a:p>
          <a:p>
            <a:pPr indent="-342900" lvl="0" marL="457200" rtl="0" algn="l">
              <a:lnSpc>
                <a:spcPct val="90000"/>
              </a:lnSpc>
              <a:spcBef>
                <a:spcPts val="0"/>
              </a:spcBef>
              <a:spcAft>
                <a:spcPts val="0"/>
              </a:spcAft>
              <a:buSzPts val="1800"/>
              <a:buChar char="•"/>
            </a:pPr>
            <a:r>
              <a:rPr lang="en-US"/>
              <a:t>Examination: chest clear, normal HS, abdo SNT</a:t>
            </a:r>
            <a:endParaRPr/>
          </a:p>
          <a:p>
            <a:pPr indent="-342900" lvl="0" marL="457200" rtl="0" algn="l">
              <a:lnSpc>
                <a:spcPct val="90000"/>
              </a:lnSpc>
              <a:spcBef>
                <a:spcPts val="0"/>
              </a:spcBef>
              <a:spcAft>
                <a:spcPts val="0"/>
              </a:spcAft>
              <a:buSzPts val="1800"/>
              <a:buChar char="•"/>
            </a:pPr>
            <a:r>
              <a:rPr lang="en-US"/>
              <a:t>Obs: temp 39, RR 42, HR 142, SpO2 88, CRT 5 sec, BP 70/40</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354" name="Google Shape;354;p38"/>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55" name="Google Shape;355;p38"/>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Back to the case…</a:t>
            </a:r>
            <a:endParaRPr b="0" i="0" sz="1800" u="none" cap="none" strike="noStrike">
              <a:solidFill>
                <a:schemeClr val="dk1"/>
              </a:solidFill>
              <a:latin typeface="Calibri"/>
              <a:ea typeface="Calibri"/>
              <a:cs typeface="Calibri"/>
              <a:sym typeface="Calibri"/>
            </a:endParaRPr>
          </a:p>
        </p:txBody>
      </p:sp>
      <p:sp>
        <p:nvSpPr>
          <p:cNvPr id="356" name="Google Shape;356;p3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57" name="Google Shape;357;p3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58" name="Google Shape;358;p38"/>
          <p:cNvPicPr preferRelativeResize="0"/>
          <p:nvPr/>
        </p:nvPicPr>
        <p:blipFill>
          <a:blip r:embed="rId4">
            <a:alphaModFix/>
          </a:blip>
          <a:stretch>
            <a:fillRect/>
          </a:stretch>
        </p:blipFill>
        <p:spPr>
          <a:xfrm>
            <a:off x="7820000" y="2280262"/>
            <a:ext cx="4067200" cy="406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9"/>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Shock</a:t>
            </a:r>
            <a:r>
              <a:rPr lang="en-US"/>
              <a:t> definition: inadequacy of circulation to meet tissue demands leading to end-organ damage</a:t>
            </a:r>
            <a:endParaRPr/>
          </a:p>
          <a:p>
            <a:pPr indent="-342900" lvl="0" marL="457200" rtl="0" algn="l">
              <a:lnSpc>
                <a:spcPct val="90000"/>
              </a:lnSpc>
              <a:spcBef>
                <a:spcPts val="0"/>
              </a:spcBef>
              <a:spcAft>
                <a:spcPts val="0"/>
              </a:spcAft>
              <a:buSzPts val="1800"/>
              <a:buChar char="•"/>
            </a:pPr>
            <a:r>
              <a:rPr lang="en-US"/>
              <a:t>Septic shock: bacterial infection in bloodstream leading to shock</a:t>
            </a:r>
            <a:endParaRPr/>
          </a:p>
          <a:p>
            <a:pPr indent="-342900" lvl="0" marL="457200" rtl="0" algn="l">
              <a:lnSpc>
                <a:spcPct val="90000"/>
              </a:lnSpc>
              <a:spcBef>
                <a:spcPts val="0"/>
              </a:spcBef>
              <a:spcAft>
                <a:spcPts val="0"/>
              </a:spcAft>
              <a:buSzPts val="1800"/>
              <a:buChar char="•"/>
            </a:pPr>
            <a:r>
              <a:rPr lang="en-US"/>
              <a:t>Early and late signs of shock?</a:t>
            </a:r>
            <a:endParaRPr/>
          </a:p>
          <a:p>
            <a:pPr indent="-342900" lvl="0" marL="457200" rtl="0" algn="l">
              <a:lnSpc>
                <a:spcPct val="90000"/>
              </a:lnSpc>
              <a:spcBef>
                <a:spcPts val="0"/>
              </a:spcBef>
              <a:spcAft>
                <a:spcPts val="0"/>
              </a:spcAft>
              <a:buClr>
                <a:srgbClr val="CC0000"/>
              </a:buClr>
              <a:buSzPts val="1800"/>
              <a:buChar char="•"/>
            </a:pPr>
            <a:r>
              <a:rPr lang="en-US">
                <a:solidFill>
                  <a:srgbClr val="CC0000"/>
                </a:solidFill>
              </a:rPr>
              <a:t>In a child, a FEBRILE STATE with </a:t>
            </a:r>
            <a:r>
              <a:rPr lang="en-US">
                <a:solidFill>
                  <a:srgbClr val="CC0000"/>
                </a:solidFill>
              </a:rPr>
              <a:t>PURPURIC</a:t>
            </a:r>
            <a:r>
              <a:rPr lang="en-US">
                <a:solidFill>
                  <a:srgbClr val="CC0000"/>
                </a:solidFill>
              </a:rPr>
              <a:t> RASH = meningococcal </a:t>
            </a:r>
            <a:r>
              <a:rPr lang="en-US">
                <a:solidFill>
                  <a:srgbClr val="CC0000"/>
                </a:solidFill>
              </a:rPr>
              <a:t>septicaemia</a:t>
            </a:r>
            <a:r>
              <a:rPr lang="en-US">
                <a:solidFill>
                  <a:srgbClr val="CC0000"/>
                </a:solidFill>
              </a:rPr>
              <a:t> until proven otherwise!</a:t>
            </a:r>
            <a:endParaRPr>
              <a:solidFill>
                <a:srgbClr val="CC0000"/>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364" name="Google Shape;364;p39"/>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65" name="Google Shape;365;p39"/>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Back to the case…</a:t>
            </a:r>
            <a:endParaRPr b="0" i="0" sz="1800" u="none" cap="none" strike="noStrike">
              <a:solidFill>
                <a:schemeClr val="dk1"/>
              </a:solidFill>
              <a:latin typeface="Calibri"/>
              <a:ea typeface="Calibri"/>
              <a:cs typeface="Calibri"/>
              <a:sym typeface="Calibri"/>
            </a:endParaRPr>
          </a:p>
        </p:txBody>
      </p:sp>
      <p:sp>
        <p:nvSpPr>
          <p:cNvPr id="366" name="Google Shape;366;p3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67" name="Google Shape;367;p3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68" name="Google Shape;368;p39"/>
          <p:cNvPicPr preferRelativeResize="0"/>
          <p:nvPr/>
        </p:nvPicPr>
        <p:blipFill>
          <a:blip r:embed="rId4">
            <a:alphaModFix/>
          </a:blip>
          <a:stretch>
            <a:fillRect/>
          </a:stretch>
        </p:blipFill>
        <p:spPr>
          <a:xfrm>
            <a:off x="7424450" y="3530812"/>
            <a:ext cx="4067200" cy="273858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0"/>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Meningitis: inflammation of meninges covering the brain</a:t>
            </a:r>
            <a:endParaRPr/>
          </a:p>
          <a:p>
            <a:pPr indent="-342900" lvl="0" marL="457200" rtl="0" algn="l">
              <a:lnSpc>
                <a:spcPct val="90000"/>
              </a:lnSpc>
              <a:spcBef>
                <a:spcPts val="0"/>
              </a:spcBef>
              <a:spcAft>
                <a:spcPts val="0"/>
              </a:spcAft>
              <a:buSzPts val="1800"/>
              <a:buChar char="•"/>
            </a:pPr>
            <a:r>
              <a:rPr lang="en-US"/>
              <a:t>&lt;15 y.o. children</a:t>
            </a:r>
            <a:endParaRPr/>
          </a:p>
          <a:p>
            <a:pPr indent="-342900" lvl="0" marL="457200" rtl="0" algn="l">
              <a:lnSpc>
                <a:spcPct val="90000"/>
              </a:lnSpc>
              <a:spcBef>
                <a:spcPts val="0"/>
              </a:spcBef>
              <a:spcAft>
                <a:spcPts val="0"/>
              </a:spcAft>
              <a:buSzPts val="1800"/>
              <a:buChar char="•"/>
            </a:pPr>
            <a:r>
              <a:rPr lang="en-US"/>
              <a:t>Viral cause (by HSV-1) more common, bacterial cause (&lt;3 months is GBS, after that meningococcus) has higher mortality</a:t>
            </a:r>
            <a:endParaRPr/>
          </a:p>
          <a:p>
            <a:pPr indent="-342900" lvl="0" marL="457200" rtl="0" algn="l">
              <a:lnSpc>
                <a:spcPct val="90000"/>
              </a:lnSpc>
              <a:spcBef>
                <a:spcPts val="0"/>
              </a:spcBef>
              <a:spcAft>
                <a:spcPts val="0"/>
              </a:spcAft>
              <a:buSzPts val="1800"/>
              <a:buChar char="•"/>
            </a:pPr>
            <a:r>
              <a:rPr lang="en-US"/>
              <a:t>patho: colonisation of nasopharyngeal </a:t>
            </a:r>
            <a:r>
              <a:rPr lang="en-US"/>
              <a:t>epithelium</a:t>
            </a:r>
            <a:r>
              <a:rPr lang="en-US"/>
              <a:t> → invasion of bloodstream → invasion of meninges → host immune response → cerebral oedema, raised ICP</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374" name="Google Shape;374;p40"/>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75" name="Google Shape;375;p40"/>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meningococcal septicaemia</a:t>
            </a:r>
            <a:endParaRPr b="0" i="0" sz="1800" u="none" cap="none" strike="noStrike">
              <a:solidFill>
                <a:schemeClr val="dk1"/>
              </a:solidFill>
              <a:latin typeface="Calibri"/>
              <a:ea typeface="Calibri"/>
              <a:cs typeface="Calibri"/>
              <a:sym typeface="Calibri"/>
            </a:endParaRPr>
          </a:p>
        </p:txBody>
      </p:sp>
      <p:sp>
        <p:nvSpPr>
          <p:cNvPr id="376" name="Google Shape;376;p4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77" name="Google Shape;377;p4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1"/>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83" name="Google Shape;383;p41"/>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meningococcal septicaemia</a:t>
            </a:r>
            <a:endParaRPr b="0" i="0" sz="1800" u="none" cap="none" strike="noStrike">
              <a:solidFill>
                <a:schemeClr val="dk1"/>
              </a:solidFill>
              <a:latin typeface="Calibri"/>
              <a:ea typeface="Calibri"/>
              <a:cs typeface="Calibri"/>
              <a:sym typeface="Calibri"/>
            </a:endParaRPr>
          </a:p>
        </p:txBody>
      </p:sp>
      <p:sp>
        <p:nvSpPr>
          <p:cNvPr id="384" name="Google Shape;384;p4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85" name="Google Shape;385;p4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386" name="Google Shape;386;p41"/>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Px</a:t>
            </a:r>
            <a:endParaRPr/>
          </a:p>
          <a:p>
            <a:pPr indent="-342900" lvl="1" marL="914400" rtl="0" algn="l">
              <a:lnSpc>
                <a:spcPct val="90000"/>
              </a:lnSpc>
              <a:spcBef>
                <a:spcPts val="0"/>
              </a:spcBef>
              <a:spcAft>
                <a:spcPts val="0"/>
              </a:spcAft>
              <a:buSzPts val="1800"/>
              <a:buChar char="•"/>
            </a:pPr>
            <a:r>
              <a:rPr lang="en-US"/>
              <a:t>Infants and young children: non-specific</a:t>
            </a:r>
            <a:endParaRPr/>
          </a:p>
          <a:p>
            <a:pPr indent="-342900" lvl="1" marL="914400" rtl="0" algn="l">
              <a:lnSpc>
                <a:spcPct val="90000"/>
              </a:lnSpc>
              <a:spcBef>
                <a:spcPts val="0"/>
              </a:spcBef>
              <a:spcAft>
                <a:spcPts val="0"/>
              </a:spcAft>
              <a:buSzPts val="1800"/>
              <a:buChar char="•"/>
            </a:pPr>
            <a:r>
              <a:rPr lang="en-US"/>
              <a:t>Older children: fever + triad: headache, neck stiffness, photophobia, focal seizures, purpuric rash</a:t>
            </a:r>
            <a:endParaRPr/>
          </a:p>
          <a:p>
            <a:pPr indent="-342900" lvl="1" marL="914400" rtl="0" algn="l">
              <a:lnSpc>
                <a:spcPct val="90000"/>
              </a:lnSpc>
              <a:spcBef>
                <a:spcPts val="0"/>
              </a:spcBef>
              <a:spcAft>
                <a:spcPts val="0"/>
              </a:spcAft>
              <a:buSzPts val="1800"/>
              <a:buChar char="•"/>
            </a:pPr>
            <a:r>
              <a:rPr lang="en-US"/>
              <a:t>late signs: papilloedema, bulging fontanelle</a:t>
            </a:r>
            <a:endParaRPr/>
          </a:p>
          <a:p>
            <a:pPr indent="-342900" lvl="1" marL="914400" rtl="0" algn="l">
              <a:lnSpc>
                <a:spcPct val="90000"/>
              </a:lnSpc>
              <a:spcBef>
                <a:spcPts val="0"/>
              </a:spcBef>
              <a:spcAft>
                <a:spcPts val="0"/>
              </a:spcAft>
              <a:buSzPts val="1800"/>
              <a:buChar char="•"/>
            </a:pPr>
            <a:r>
              <a:rPr lang="en-US"/>
              <a:t>Brudzinski sign, Kernig sign </a:t>
            </a:r>
            <a:endParaRPr/>
          </a:p>
          <a:p>
            <a:pPr indent="-342900" lvl="0" marL="457200" rtl="0" algn="l">
              <a:lnSpc>
                <a:spcPct val="90000"/>
              </a:lnSpc>
              <a:spcBef>
                <a:spcPts val="0"/>
              </a:spcBef>
              <a:spcAft>
                <a:spcPts val="0"/>
              </a:spcAft>
              <a:buSzPts val="1800"/>
              <a:buChar char="•"/>
            </a:pPr>
            <a:r>
              <a:rPr lang="en-US"/>
              <a:t>If CRT &lt;2 → suspect septicaemia</a:t>
            </a:r>
            <a:endParaRPr/>
          </a:p>
          <a:p>
            <a:pPr indent="-342900" lvl="0" marL="457200" rtl="0" algn="l">
              <a:lnSpc>
                <a:spcPct val="90000"/>
              </a:lnSpc>
              <a:spcBef>
                <a:spcPts val="0"/>
              </a:spcBef>
              <a:spcAft>
                <a:spcPts val="0"/>
              </a:spcAft>
              <a:buSzPts val="1800"/>
              <a:buChar char="•"/>
            </a:pPr>
            <a:r>
              <a:rPr lang="en-US"/>
              <a:t>Ix: Septic screen, When to do LP?</a:t>
            </a:r>
            <a:endParaRPr/>
          </a:p>
          <a:p>
            <a:pPr indent="-342900" lvl="1" marL="914400" rtl="0" algn="l">
              <a:lnSpc>
                <a:spcPct val="90000"/>
              </a:lnSpc>
              <a:spcBef>
                <a:spcPts val="0"/>
              </a:spcBef>
              <a:spcAft>
                <a:spcPts val="0"/>
              </a:spcAft>
              <a:buSzPts val="1800"/>
              <a:buChar char="•"/>
            </a:pPr>
            <a:r>
              <a:rPr lang="en-US"/>
              <a:t>All infants &lt;1 month old</a:t>
            </a:r>
            <a:endParaRPr/>
          </a:p>
          <a:p>
            <a:pPr indent="-342900" lvl="1" marL="914400" rtl="0" algn="l">
              <a:lnSpc>
                <a:spcPct val="90000"/>
              </a:lnSpc>
              <a:spcBef>
                <a:spcPts val="0"/>
              </a:spcBef>
              <a:spcAft>
                <a:spcPts val="0"/>
              </a:spcAft>
              <a:buSzPts val="1800"/>
              <a:buChar char="•"/>
            </a:pPr>
            <a:r>
              <a:rPr lang="en-US"/>
              <a:t>unwell child with elevated WCC &gt;1 month old</a:t>
            </a:r>
            <a:endParaRPr/>
          </a:p>
          <a:p>
            <a:pPr indent="-342900" lvl="1" marL="914400" rtl="0" algn="l">
              <a:lnSpc>
                <a:spcPct val="90000"/>
              </a:lnSpc>
              <a:spcBef>
                <a:spcPts val="0"/>
              </a:spcBef>
              <a:spcAft>
                <a:spcPts val="0"/>
              </a:spcAft>
              <a:buClr>
                <a:srgbClr val="CC0000"/>
              </a:buClr>
              <a:buSzPts val="1800"/>
              <a:buChar char="•"/>
            </a:pPr>
            <a:r>
              <a:rPr lang="en-US">
                <a:solidFill>
                  <a:srgbClr val="CC0000"/>
                </a:solidFill>
              </a:rPr>
              <a:t>when to avoid LP?</a:t>
            </a:r>
            <a:endParaRPr>
              <a:solidFill>
                <a:srgbClr val="CC0000"/>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pic>
        <p:nvPicPr>
          <p:cNvPr id="387" name="Google Shape;387;p41"/>
          <p:cNvPicPr preferRelativeResize="0"/>
          <p:nvPr/>
        </p:nvPicPr>
        <p:blipFill>
          <a:blip r:embed="rId4">
            <a:alphaModFix/>
          </a:blip>
          <a:stretch>
            <a:fillRect/>
          </a:stretch>
        </p:blipFill>
        <p:spPr>
          <a:xfrm>
            <a:off x="7820000" y="1562998"/>
            <a:ext cx="4612299" cy="4629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5"/>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09" name="Google Shape;109;p15"/>
          <p:cNvSpPr txBox="1"/>
          <p:nvPr/>
        </p:nvSpPr>
        <p:spPr>
          <a:xfrm>
            <a:off x="304800" y="239713"/>
            <a:ext cx="11569148"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0" name="Google Shape;110;p15"/>
          <p:cNvSpPr txBox="1"/>
          <p:nvPr/>
        </p:nvSpPr>
        <p:spPr>
          <a:xfrm>
            <a:off x="2711609" y="449706"/>
            <a:ext cx="46942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Aims and Objectives</a:t>
            </a:r>
            <a:endParaRPr b="0" i="0" sz="1800" u="none" cap="none" strike="noStrike">
              <a:solidFill>
                <a:schemeClr val="dk1"/>
              </a:solidFill>
              <a:latin typeface="Calibri"/>
              <a:ea typeface="Calibri"/>
              <a:cs typeface="Calibri"/>
              <a:sym typeface="Calibri"/>
            </a:endParaRPr>
          </a:p>
        </p:txBody>
      </p:sp>
      <p:pic>
        <p:nvPicPr>
          <p:cNvPr id="111" name="Google Shape;111;p15"/>
          <p:cNvPicPr preferRelativeResize="0"/>
          <p:nvPr/>
        </p:nvPicPr>
        <p:blipFill>
          <a:blip r:embed="rId3">
            <a:alphaModFix/>
          </a:blip>
          <a:stretch>
            <a:fillRect/>
          </a:stretch>
        </p:blipFill>
        <p:spPr>
          <a:xfrm>
            <a:off x="2885724" y="2144737"/>
            <a:ext cx="6070063" cy="3817650"/>
          </a:xfrm>
          <a:prstGeom prst="rect">
            <a:avLst/>
          </a:prstGeom>
          <a:noFill/>
          <a:ln>
            <a:noFill/>
          </a:ln>
        </p:spPr>
      </p:pic>
      <p:pic>
        <p:nvPicPr>
          <p:cNvPr id="112" name="Google Shape;112;p15"/>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2"/>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93" name="Google Shape;393;p42"/>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meningococcal septicaemia</a:t>
            </a:r>
            <a:endParaRPr b="0" i="0" sz="1800" u="none" cap="none" strike="noStrike">
              <a:solidFill>
                <a:schemeClr val="dk1"/>
              </a:solidFill>
              <a:latin typeface="Calibri"/>
              <a:ea typeface="Calibri"/>
              <a:cs typeface="Calibri"/>
              <a:sym typeface="Calibri"/>
            </a:endParaRPr>
          </a:p>
        </p:txBody>
      </p:sp>
      <p:sp>
        <p:nvSpPr>
          <p:cNvPr id="394" name="Google Shape;394;p4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395" name="Google Shape;395;p4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96" name="Google Shape;396;p42"/>
          <p:cNvPicPr preferRelativeResize="0"/>
          <p:nvPr/>
        </p:nvPicPr>
        <p:blipFill>
          <a:blip r:embed="rId4">
            <a:alphaModFix/>
          </a:blip>
          <a:stretch>
            <a:fillRect/>
          </a:stretch>
        </p:blipFill>
        <p:spPr>
          <a:xfrm>
            <a:off x="1257654" y="1535079"/>
            <a:ext cx="10387689" cy="4224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3"/>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Meningitis tx</a:t>
            </a:r>
            <a:endParaRPr/>
          </a:p>
          <a:p>
            <a:pPr indent="-342900" lvl="1" marL="914400" rtl="0" algn="l">
              <a:lnSpc>
                <a:spcPct val="90000"/>
              </a:lnSpc>
              <a:spcBef>
                <a:spcPts val="0"/>
              </a:spcBef>
              <a:spcAft>
                <a:spcPts val="0"/>
              </a:spcAft>
              <a:buSzPts val="1800"/>
              <a:buChar char="•"/>
            </a:pPr>
            <a:r>
              <a:rPr lang="en-US"/>
              <a:t>IV </a:t>
            </a:r>
            <a:r>
              <a:rPr lang="en-US"/>
              <a:t>benzylpenicillin</a:t>
            </a:r>
            <a:r>
              <a:rPr lang="en-US"/>
              <a:t> + admit to hospital</a:t>
            </a:r>
            <a:endParaRPr/>
          </a:p>
          <a:p>
            <a:pPr indent="-342900" lvl="1" marL="914400" rtl="0" algn="l">
              <a:lnSpc>
                <a:spcPct val="90000"/>
              </a:lnSpc>
              <a:spcBef>
                <a:spcPts val="0"/>
              </a:spcBef>
              <a:spcAft>
                <a:spcPts val="0"/>
              </a:spcAft>
              <a:buSzPts val="1800"/>
              <a:buChar char="•"/>
            </a:pPr>
            <a:r>
              <a:rPr lang="en-US"/>
              <a:t>IV cefotaxime</a:t>
            </a:r>
            <a:endParaRPr/>
          </a:p>
          <a:p>
            <a:pPr indent="-342900" lvl="2" marL="1371600" rtl="0" algn="l">
              <a:lnSpc>
                <a:spcPct val="90000"/>
              </a:lnSpc>
              <a:spcBef>
                <a:spcPts val="0"/>
              </a:spcBef>
              <a:spcAft>
                <a:spcPts val="0"/>
              </a:spcAft>
              <a:buClr>
                <a:srgbClr val="CC0000"/>
              </a:buClr>
              <a:buSzPts val="1800"/>
              <a:buChar char="•"/>
            </a:pPr>
            <a:r>
              <a:rPr lang="en-US">
                <a:solidFill>
                  <a:srgbClr val="CC0000"/>
                </a:solidFill>
              </a:rPr>
              <a:t>What do you add if </a:t>
            </a:r>
            <a:r>
              <a:rPr lang="en-US">
                <a:solidFill>
                  <a:srgbClr val="CC0000"/>
                </a:solidFill>
              </a:rPr>
              <a:t>infant</a:t>
            </a:r>
            <a:r>
              <a:rPr lang="en-US">
                <a:solidFill>
                  <a:srgbClr val="CC0000"/>
                </a:solidFill>
              </a:rPr>
              <a:t> &lt;3 mths? Why?</a:t>
            </a:r>
            <a:endParaRPr>
              <a:solidFill>
                <a:srgbClr val="CC0000"/>
              </a:solidFill>
            </a:endParaRPr>
          </a:p>
          <a:p>
            <a:pPr indent="-342900" lvl="1" marL="914400" rtl="0" algn="l">
              <a:lnSpc>
                <a:spcPct val="90000"/>
              </a:lnSpc>
              <a:spcBef>
                <a:spcPts val="0"/>
              </a:spcBef>
              <a:spcAft>
                <a:spcPts val="0"/>
              </a:spcAft>
              <a:buClr>
                <a:srgbClr val="000000"/>
              </a:buClr>
              <a:buSzPts val="1800"/>
              <a:buChar char="•"/>
            </a:pPr>
            <a:r>
              <a:rPr lang="en-US">
                <a:solidFill>
                  <a:srgbClr val="000000"/>
                </a:solidFill>
              </a:rPr>
              <a:t>Dexamethasone (do NOT use in meningococcal septicaemia</a:t>
            </a:r>
            <a:endParaRPr>
              <a:solidFill>
                <a:srgbClr val="000000"/>
              </a:solidFill>
            </a:endParaRPr>
          </a:p>
          <a:p>
            <a:pPr indent="-342900" lvl="1" marL="914400" rtl="0" algn="l">
              <a:lnSpc>
                <a:spcPct val="90000"/>
              </a:lnSpc>
              <a:spcBef>
                <a:spcPts val="0"/>
              </a:spcBef>
              <a:spcAft>
                <a:spcPts val="0"/>
              </a:spcAft>
              <a:buClr>
                <a:srgbClr val="000000"/>
              </a:buClr>
              <a:buSzPts val="1800"/>
              <a:buChar char="•"/>
            </a:pPr>
            <a:r>
              <a:rPr lang="en-US">
                <a:solidFill>
                  <a:srgbClr val="000000"/>
                </a:solidFill>
              </a:rPr>
              <a:t>Contact tracing + Prophylaxis</a:t>
            </a:r>
            <a:endParaRPr>
              <a:solidFill>
                <a:srgbClr val="000000"/>
              </a:solidFill>
            </a:endParaRPr>
          </a:p>
          <a:p>
            <a:pPr indent="-342900" lvl="2" marL="1371600" rtl="0" algn="l">
              <a:lnSpc>
                <a:spcPct val="90000"/>
              </a:lnSpc>
              <a:spcBef>
                <a:spcPts val="0"/>
              </a:spcBef>
              <a:spcAft>
                <a:spcPts val="0"/>
              </a:spcAft>
              <a:buClr>
                <a:srgbClr val="CC0000"/>
              </a:buClr>
              <a:buSzPts val="1800"/>
              <a:buChar char="•"/>
            </a:pPr>
            <a:r>
              <a:rPr lang="en-US">
                <a:solidFill>
                  <a:srgbClr val="CC0000"/>
                </a:solidFill>
              </a:rPr>
              <a:t>What drugs do you use?</a:t>
            </a:r>
            <a:endParaRPr>
              <a:solidFill>
                <a:srgbClr val="CC0000"/>
              </a:solidFill>
            </a:endParaRPr>
          </a:p>
          <a:p>
            <a:pPr indent="-342900" lvl="1" marL="914400" rtl="0" algn="l">
              <a:lnSpc>
                <a:spcPct val="90000"/>
              </a:lnSpc>
              <a:spcBef>
                <a:spcPts val="0"/>
              </a:spcBef>
              <a:spcAft>
                <a:spcPts val="0"/>
              </a:spcAft>
              <a:buClr>
                <a:srgbClr val="000000"/>
              </a:buClr>
              <a:buSzPts val="1800"/>
              <a:buChar char="•"/>
            </a:pPr>
            <a:r>
              <a:rPr lang="en-US">
                <a:solidFill>
                  <a:srgbClr val="000000"/>
                </a:solidFill>
              </a:rPr>
              <a:t>Notify LHPU </a:t>
            </a:r>
            <a:endParaRPr>
              <a:solidFill>
                <a:srgbClr val="000000"/>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402" name="Google Shape;402;p43"/>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03" name="Google Shape;403;p43"/>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meningococcal septicaemia</a:t>
            </a:r>
            <a:endParaRPr b="0" i="0" sz="1800" u="none" cap="none" strike="noStrike">
              <a:solidFill>
                <a:schemeClr val="dk1"/>
              </a:solidFill>
              <a:latin typeface="Calibri"/>
              <a:ea typeface="Calibri"/>
              <a:cs typeface="Calibri"/>
              <a:sym typeface="Calibri"/>
            </a:endParaRPr>
          </a:p>
        </p:txBody>
      </p:sp>
      <p:sp>
        <p:nvSpPr>
          <p:cNvPr id="404" name="Google Shape;404;p4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05" name="Google Shape;405;p4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4"/>
          <p:cNvSpPr txBox="1"/>
          <p:nvPr>
            <p:ph idx="1" type="body"/>
          </p:nvPr>
        </p:nvSpPr>
        <p:spPr>
          <a:xfrm>
            <a:off x="278300" y="1563000"/>
            <a:ext cx="7541700" cy="55017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Meningitis vs meningococcal septicaemia</a:t>
            </a:r>
            <a:endParaRPr/>
          </a:p>
          <a:p>
            <a:pPr indent="-342900" lvl="1" marL="914400" rtl="0" algn="l">
              <a:lnSpc>
                <a:spcPct val="90000"/>
              </a:lnSpc>
              <a:spcBef>
                <a:spcPts val="0"/>
              </a:spcBef>
              <a:spcAft>
                <a:spcPts val="0"/>
              </a:spcAft>
              <a:buSzPts val="1800"/>
              <a:buChar char="•"/>
            </a:pPr>
            <a:r>
              <a:rPr lang="en-US"/>
              <a:t>meningitis: invasion of </a:t>
            </a:r>
            <a:r>
              <a:rPr lang="en-US"/>
              <a:t>meningitis</a:t>
            </a:r>
            <a:endParaRPr/>
          </a:p>
          <a:p>
            <a:pPr indent="-342900" lvl="1" marL="914400" rtl="0" algn="l">
              <a:lnSpc>
                <a:spcPct val="90000"/>
              </a:lnSpc>
              <a:spcBef>
                <a:spcPts val="0"/>
              </a:spcBef>
              <a:spcAft>
                <a:spcPts val="0"/>
              </a:spcAft>
              <a:buSzPts val="1800"/>
              <a:buChar char="•"/>
            </a:pPr>
            <a:r>
              <a:rPr lang="en-US"/>
              <a:t>septicaemia: when infection spreads to the rest of the body</a:t>
            </a:r>
            <a:endParaRPr/>
          </a:p>
          <a:p>
            <a:pPr indent="-342900" lvl="0" marL="457200" rtl="0" algn="l">
              <a:lnSpc>
                <a:spcPct val="90000"/>
              </a:lnSpc>
              <a:spcBef>
                <a:spcPts val="0"/>
              </a:spcBef>
              <a:spcAft>
                <a:spcPts val="0"/>
              </a:spcAft>
              <a:buClr>
                <a:srgbClr val="CC0000"/>
              </a:buClr>
              <a:buSzPts val="1800"/>
              <a:buChar char="•"/>
            </a:pPr>
            <a:r>
              <a:rPr lang="en-US">
                <a:solidFill>
                  <a:srgbClr val="CC0000"/>
                </a:solidFill>
              </a:rPr>
              <a:t>In the case of Andrew, in addition to abx, what must we give straight away? </a:t>
            </a:r>
            <a:endParaRPr>
              <a:solidFill>
                <a:srgbClr val="CC0000"/>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411" name="Google Shape;411;p44"/>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12" name="Google Shape;412;p44"/>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meningococcal septicaemia</a:t>
            </a:r>
            <a:endParaRPr b="0" i="0" sz="1800" u="none" cap="none" strike="noStrike">
              <a:solidFill>
                <a:schemeClr val="dk1"/>
              </a:solidFill>
              <a:latin typeface="Calibri"/>
              <a:ea typeface="Calibri"/>
              <a:cs typeface="Calibri"/>
              <a:sym typeface="Calibri"/>
            </a:endParaRPr>
          </a:p>
        </p:txBody>
      </p:sp>
      <p:sp>
        <p:nvSpPr>
          <p:cNvPr id="413" name="Google Shape;413;p4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14" name="Google Shape;414;p4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15" name="Google Shape;415;p44"/>
          <p:cNvPicPr preferRelativeResize="0"/>
          <p:nvPr/>
        </p:nvPicPr>
        <p:blipFill>
          <a:blip r:embed="rId4">
            <a:alphaModFix/>
          </a:blip>
          <a:stretch>
            <a:fillRect/>
          </a:stretch>
        </p:blipFill>
        <p:spPr>
          <a:xfrm>
            <a:off x="7972400" y="2631037"/>
            <a:ext cx="4067197" cy="29904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5"/>
          <p:cNvSpPr txBox="1"/>
          <p:nvPr>
            <p:ph idx="1" type="body"/>
          </p:nvPr>
        </p:nvSpPr>
        <p:spPr>
          <a:xfrm>
            <a:off x="278300" y="1563000"/>
            <a:ext cx="116355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In general, there are 3 situations where you’d give a child fluids:</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None/>
            </a:pPr>
            <a:r>
              <a:t/>
            </a:r>
            <a:endParaRPr/>
          </a:p>
        </p:txBody>
      </p:sp>
      <p:sp>
        <p:nvSpPr>
          <p:cNvPr id="421" name="Google Shape;421;p45"/>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22" name="Google Shape;422;p45"/>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FLUIDS</a:t>
            </a:r>
            <a:endParaRPr b="0" i="0" sz="1800" u="none" cap="none" strike="noStrike">
              <a:solidFill>
                <a:schemeClr val="dk1"/>
              </a:solidFill>
              <a:latin typeface="Calibri"/>
              <a:ea typeface="Calibri"/>
              <a:cs typeface="Calibri"/>
              <a:sym typeface="Calibri"/>
            </a:endParaRPr>
          </a:p>
        </p:txBody>
      </p:sp>
      <p:sp>
        <p:nvSpPr>
          <p:cNvPr id="423" name="Google Shape;423;p4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24" name="Google Shape;424;p4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25" name="Google Shape;425;p45"/>
          <p:cNvPicPr preferRelativeResize="0"/>
          <p:nvPr/>
        </p:nvPicPr>
        <p:blipFill>
          <a:blip r:embed="rId4">
            <a:alphaModFix/>
          </a:blip>
          <a:stretch>
            <a:fillRect/>
          </a:stretch>
        </p:blipFill>
        <p:spPr>
          <a:xfrm>
            <a:off x="710975" y="2209500"/>
            <a:ext cx="2290925" cy="1527300"/>
          </a:xfrm>
          <a:prstGeom prst="rect">
            <a:avLst/>
          </a:prstGeom>
          <a:noFill/>
          <a:ln>
            <a:noFill/>
          </a:ln>
        </p:spPr>
      </p:pic>
      <p:pic>
        <p:nvPicPr>
          <p:cNvPr id="426" name="Google Shape;426;p45"/>
          <p:cNvPicPr preferRelativeResize="0"/>
          <p:nvPr/>
        </p:nvPicPr>
        <p:blipFill>
          <a:blip r:embed="rId5">
            <a:alphaModFix/>
          </a:blip>
          <a:stretch>
            <a:fillRect/>
          </a:stretch>
        </p:blipFill>
        <p:spPr>
          <a:xfrm>
            <a:off x="5154025" y="2209500"/>
            <a:ext cx="2493151" cy="1527300"/>
          </a:xfrm>
          <a:prstGeom prst="rect">
            <a:avLst/>
          </a:prstGeom>
          <a:noFill/>
          <a:ln>
            <a:noFill/>
          </a:ln>
        </p:spPr>
      </p:pic>
      <p:pic>
        <p:nvPicPr>
          <p:cNvPr id="427" name="Google Shape;427;p45"/>
          <p:cNvPicPr preferRelativeResize="0"/>
          <p:nvPr/>
        </p:nvPicPr>
        <p:blipFill>
          <a:blip r:embed="rId6">
            <a:alphaModFix/>
          </a:blip>
          <a:stretch>
            <a:fillRect/>
          </a:stretch>
        </p:blipFill>
        <p:spPr>
          <a:xfrm>
            <a:off x="9357275" y="2166125"/>
            <a:ext cx="2430075" cy="1614050"/>
          </a:xfrm>
          <a:prstGeom prst="rect">
            <a:avLst/>
          </a:prstGeom>
          <a:noFill/>
          <a:ln>
            <a:noFill/>
          </a:ln>
        </p:spPr>
      </p:pic>
      <p:sp>
        <p:nvSpPr>
          <p:cNvPr id="428" name="Google Shape;428;p45"/>
          <p:cNvSpPr txBox="1"/>
          <p:nvPr/>
        </p:nvSpPr>
        <p:spPr>
          <a:xfrm>
            <a:off x="987825" y="3780175"/>
            <a:ext cx="20142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400"/>
              <a:t>shock</a:t>
            </a:r>
            <a:endParaRPr sz="4400"/>
          </a:p>
          <a:p>
            <a:pPr indent="0" lvl="0" marL="0" rtl="0" algn="l">
              <a:spcBef>
                <a:spcPts val="0"/>
              </a:spcBef>
              <a:spcAft>
                <a:spcPts val="0"/>
              </a:spcAft>
              <a:buNone/>
            </a:pPr>
            <a:r>
              <a:t/>
            </a:r>
            <a:endParaRPr sz="1800"/>
          </a:p>
        </p:txBody>
      </p:sp>
      <p:sp>
        <p:nvSpPr>
          <p:cNvPr id="429" name="Google Shape;429;p45"/>
          <p:cNvSpPr txBox="1"/>
          <p:nvPr/>
        </p:nvSpPr>
        <p:spPr>
          <a:xfrm>
            <a:off x="5037575" y="3669900"/>
            <a:ext cx="43197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400"/>
              <a:t>dehydrated</a:t>
            </a:r>
            <a:endParaRPr sz="4400"/>
          </a:p>
          <a:p>
            <a:pPr indent="0" lvl="0" marL="0" rtl="0" algn="l">
              <a:spcBef>
                <a:spcPts val="0"/>
              </a:spcBef>
              <a:spcAft>
                <a:spcPts val="0"/>
              </a:spcAft>
              <a:buNone/>
            </a:pPr>
            <a:r>
              <a:t/>
            </a:r>
            <a:endParaRPr sz="1800"/>
          </a:p>
        </p:txBody>
      </p:sp>
      <p:sp>
        <p:nvSpPr>
          <p:cNvPr id="430" name="Google Shape;430;p45"/>
          <p:cNvSpPr txBox="1"/>
          <p:nvPr/>
        </p:nvSpPr>
        <p:spPr>
          <a:xfrm>
            <a:off x="9773150" y="3780175"/>
            <a:ext cx="20142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400"/>
              <a:t>NBM</a:t>
            </a:r>
            <a:endParaRPr sz="4400"/>
          </a:p>
          <a:p>
            <a:pPr indent="0" lvl="0" marL="0" rtl="0" algn="l">
              <a:spcBef>
                <a:spcPts val="0"/>
              </a:spcBef>
              <a:spcAft>
                <a:spcPts val="0"/>
              </a:spcAft>
              <a:buNone/>
            </a:pPr>
            <a:r>
              <a:t/>
            </a:r>
            <a:endParaRPr sz="1800"/>
          </a:p>
        </p:txBody>
      </p:sp>
      <p:sp>
        <p:nvSpPr>
          <p:cNvPr id="431" name="Google Shape;431;p45"/>
          <p:cNvSpPr/>
          <p:nvPr/>
        </p:nvSpPr>
        <p:spPr>
          <a:xfrm>
            <a:off x="1848813" y="4563600"/>
            <a:ext cx="292200" cy="696000"/>
          </a:xfrm>
          <a:prstGeom prst="downArrow">
            <a:avLst>
              <a:gd fmla="val 50000" name="adj1"/>
              <a:gd fmla="val 50000" name="adj2"/>
            </a:avLst>
          </a:prstGeom>
          <a:solidFill>
            <a:schemeClr val="dk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highlight>
                <a:schemeClr val="dk1"/>
              </a:highlight>
              <a:latin typeface="Average"/>
              <a:ea typeface="Average"/>
              <a:cs typeface="Average"/>
              <a:sym typeface="Average"/>
            </a:endParaRPr>
          </a:p>
        </p:txBody>
      </p:sp>
      <p:sp>
        <p:nvSpPr>
          <p:cNvPr id="432" name="Google Shape;432;p45"/>
          <p:cNvSpPr/>
          <p:nvPr/>
        </p:nvSpPr>
        <p:spPr>
          <a:xfrm>
            <a:off x="6241475" y="4563600"/>
            <a:ext cx="292200" cy="696000"/>
          </a:xfrm>
          <a:prstGeom prst="downArrow">
            <a:avLst>
              <a:gd fmla="val 50000" name="adj1"/>
              <a:gd fmla="val 50000" name="adj2"/>
            </a:avLst>
          </a:prstGeom>
          <a:solidFill>
            <a:schemeClr val="dk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highlight>
                <a:schemeClr val="dk1"/>
              </a:highlight>
              <a:latin typeface="Average"/>
              <a:ea typeface="Average"/>
              <a:cs typeface="Average"/>
              <a:sym typeface="Average"/>
            </a:endParaRPr>
          </a:p>
        </p:txBody>
      </p:sp>
      <p:sp>
        <p:nvSpPr>
          <p:cNvPr id="433" name="Google Shape;433;p45"/>
          <p:cNvSpPr/>
          <p:nvPr/>
        </p:nvSpPr>
        <p:spPr>
          <a:xfrm>
            <a:off x="10426213" y="4563600"/>
            <a:ext cx="292200" cy="696000"/>
          </a:xfrm>
          <a:prstGeom prst="downArrow">
            <a:avLst>
              <a:gd fmla="val 50000" name="adj1"/>
              <a:gd fmla="val 50000" name="adj2"/>
            </a:avLst>
          </a:prstGeom>
          <a:solidFill>
            <a:schemeClr val="dk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highlight>
                <a:schemeClr val="dk1"/>
              </a:highlight>
              <a:latin typeface="Average"/>
              <a:ea typeface="Average"/>
              <a:cs typeface="Average"/>
              <a:sym typeface="Average"/>
            </a:endParaRPr>
          </a:p>
        </p:txBody>
      </p:sp>
      <p:sp>
        <p:nvSpPr>
          <p:cNvPr id="434" name="Google Shape;434;p45"/>
          <p:cNvSpPr txBox="1"/>
          <p:nvPr/>
        </p:nvSpPr>
        <p:spPr>
          <a:xfrm>
            <a:off x="1201575" y="5111700"/>
            <a:ext cx="2430000" cy="1746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US" sz="3000">
                <a:solidFill>
                  <a:srgbClr val="FF0000"/>
                </a:solidFill>
                <a:latin typeface="Oswald"/>
                <a:ea typeface="Oswald"/>
                <a:cs typeface="Oswald"/>
                <a:sym typeface="Oswald"/>
              </a:rPr>
              <a:t>Resuscitation fluids</a:t>
            </a:r>
            <a:endParaRPr sz="3000">
              <a:solidFill>
                <a:srgbClr val="FF0000"/>
              </a:solidFill>
              <a:latin typeface="Oswald"/>
              <a:ea typeface="Oswald"/>
              <a:cs typeface="Oswald"/>
              <a:sym typeface="Oswald"/>
            </a:endParaRPr>
          </a:p>
          <a:p>
            <a:pPr indent="0" lvl="0" marL="0" rtl="0" algn="l">
              <a:spcBef>
                <a:spcPts val="0"/>
              </a:spcBef>
              <a:spcAft>
                <a:spcPts val="0"/>
              </a:spcAft>
              <a:buNone/>
            </a:pPr>
            <a:r>
              <a:t/>
            </a:r>
            <a:endParaRPr sz="3000">
              <a:solidFill>
                <a:srgbClr val="FF0000"/>
              </a:solidFill>
              <a:latin typeface="Oswald"/>
              <a:ea typeface="Oswald"/>
              <a:cs typeface="Oswald"/>
              <a:sym typeface="Oswald"/>
            </a:endParaRPr>
          </a:p>
        </p:txBody>
      </p:sp>
      <p:sp>
        <p:nvSpPr>
          <p:cNvPr id="435" name="Google Shape;435;p45"/>
          <p:cNvSpPr txBox="1"/>
          <p:nvPr/>
        </p:nvSpPr>
        <p:spPr>
          <a:xfrm>
            <a:off x="5677925" y="5259600"/>
            <a:ext cx="2430000" cy="12465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3000">
                <a:solidFill>
                  <a:srgbClr val="B45F06"/>
                </a:solidFill>
                <a:latin typeface="Oswald"/>
                <a:ea typeface="Oswald"/>
                <a:cs typeface="Oswald"/>
                <a:sym typeface="Oswald"/>
              </a:rPr>
              <a:t>Replacement fluids</a:t>
            </a:r>
            <a:endParaRPr sz="3000">
              <a:solidFill>
                <a:srgbClr val="B45F06"/>
              </a:solidFill>
              <a:latin typeface="Oswald"/>
              <a:ea typeface="Oswald"/>
              <a:cs typeface="Oswald"/>
              <a:sym typeface="Oswald"/>
            </a:endParaRPr>
          </a:p>
          <a:p>
            <a:pPr indent="0" lvl="0" marL="0" rtl="0" algn="l">
              <a:spcBef>
                <a:spcPts val="0"/>
              </a:spcBef>
              <a:spcAft>
                <a:spcPts val="0"/>
              </a:spcAft>
              <a:buNone/>
            </a:pPr>
            <a:r>
              <a:t/>
            </a:r>
            <a:endParaRPr sz="3000">
              <a:solidFill>
                <a:srgbClr val="FF0000"/>
              </a:solidFill>
              <a:latin typeface="Oswald"/>
              <a:ea typeface="Oswald"/>
              <a:cs typeface="Oswald"/>
              <a:sym typeface="Oswald"/>
            </a:endParaRPr>
          </a:p>
        </p:txBody>
      </p:sp>
      <p:sp>
        <p:nvSpPr>
          <p:cNvPr id="436" name="Google Shape;436;p45"/>
          <p:cNvSpPr txBox="1"/>
          <p:nvPr/>
        </p:nvSpPr>
        <p:spPr>
          <a:xfrm>
            <a:off x="9565250" y="5111700"/>
            <a:ext cx="2430000" cy="1746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US" sz="3000">
                <a:solidFill>
                  <a:srgbClr val="38761D"/>
                </a:solidFill>
                <a:latin typeface="Oswald"/>
                <a:ea typeface="Oswald"/>
                <a:cs typeface="Oswald"/>
                <a:sym typeface="Oswald"/>
              </a:rPr>
              <a:t>Maintenance Fluids</a:t>
            </a:r>
            <a:endParaRPr sz="3000">
              <a:solidFill>
                <a:srgbClr val="38761D"/>
              </a:solidFill>
              <a:latin typeface="Oswald"/>
              <a:ea typeface="Oswald"/>
              <a:cs typeface="Oswald"/>
              <a:sym typeface="Oswald"/>
            </a:endParaRPr>
          </a:p>
          <a:p>
            <a:pPr indent="0" lvl="0" marL="0" rtl="0" algn="l">
              <a:spcBef>
                <a:spcPts val="0"/>
              </a:spcBef>
              <a:spcAft>
                <a:spcPts val="0"/>
              </a:spcAft>
              <a:buNone/>
            </a:pPr>
            <a:r>
              <a:t/>
            </a:r>
            <a:endParaRPr sz="3000">
              <a:solidFill>
                <a:srgbClr val="FF0000"/>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6"/>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42" name="Google Shape;442;p46"/>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Maintenance Fluids</a:t>
            </a:r>
            <a:endParaRPr b="0" i="0" sz="1800" u="none" cap="none" strike="noStrike">
              <a:solidFill>
                <a:schemeClr val="dk1"/>
              </a:solidFill>
              <a:latin typeface="Calibri"/>
              <a:ea typeface="Calibri"/>
              <a:cs typeface="Calibri"/>
              <a:sym typeface="Calibri"/>
            </a:endParaRPr>
          </a:p>
        </p:txBody>
      </p:sp>
      <p:sp>
        <p:nvSpPr>
          <p:cNvPr id="443" name="Google Shape;443;p4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44" name="Google Shape;444;p4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445" name="Google Shape;445;p46"/>
          <p:cNvGraphicFramePr/>
          <p:nvPr/>
        </p:nvGraphicFramePr>
        <p:xfrm>
          <a:off x="6305825" y="1467750"/>
          <a:ext cx="3000000" cy="3000000"/>
        </p:xfrm>
        <a:graphic>
          <a:graphicData uri="http://schemas.openxmlformats.org/drawingml/2006/table">
            <a:tbl>
              <a:tblPr>
                <a:noFill/>
                <a:tableStyleId>{9ED047E1-6DA8-4D10-9652-ECAB599B4205}</a:tableStyleId>
              </a:tblPr>
              <a:tblGrid>
                <a:gridCol w="1490225"/>
                <a:gridCol w="3365050"/>
              </a:tblGrid>
              <a:tr h="1140100">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Body weight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24h IV Fluid Requirement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r>
              <a:tr h="6192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&lt; 10kg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2367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10kg –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over 10kg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8869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&gt;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between 10kg-20kg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+ 20ml/kg for each 1kg over 20kg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7"/>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51" name="Google Shape;451;p47"/>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Let’s work it out</a:t>
            </a:r>
            <a:endParaRPr b="0" i="0" sz="1800" u="none" cap="none" strike="noStrike">
              <a:solidFill>
                <a:schemeClr val="dk1"/>
              </a:solidFill>
              <a:latin typeface="Calibri"/>
              <a:ea typeface="Calibri"/>
              <a:cs typeface="Calibri"/>
              <a:sym typeface="Calibri"/>
            </a:endParaRPr>
          </a:p>
        </p:txBody>
      </p:sp>
      <p:sp>
        <p:nvSpPr>
          <p:cNvPr id="452" name="Google Shape;452;p4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53" name="Google Shape;453;p4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454" name="Google Shape;454;p47"/>
          <p:cNvGraphicFramePr/>
          <p:nvPr/>
        </p:nvGraphicFramePr>
        <p:xfrm>
          <a:off x="6305825" y="1467750"/>
          <a:ext cx="3000000" cy="3000000"/>
        </p:xfrm>
        <a:graphic>
          <a:graphicData uri="http://schemas.openxmlformats.org/drawingml/2006/table">
            <a:tbl>
              <a:tblPr>
                <a:noFill/>
                <a:tableStyleId>{9ED047E1-6DA8-4D10-9652-ECAB599B4205}</a:tableStyleId>
              </a:tblPr>
              <a:tblGrid>
                <a:gridCol w="1490225"/>
                <a:gridCol w="3365050"/>
              </a:tblGrid>
              <a:tr h="1140100">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Body weight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24h IV Fluid Requirement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r>
              <a:tr h="6192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&lt; 10kg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2367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10kg –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over 10kg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8869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&gt;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between 10kg-20kg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+ 20ml/kg for each 1kg over 20kg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r>
            </a:tbl>
          </a:graphicData>
        </a:graphic>
      </p:graphicFrame>
      <p:sp>
        <p:nvSpPr>
          <p:cNvPr id="455" name="Google Shape;455;p47"/>
          <p:cNvSpPr txBox="1"/>
          <p:nvPr/>
        </p:nvSpPr>
        <p:spPr>
          <a:xfrm>
            <a:off x="430550" y="1878700"/>
            <a:ext cx="58752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t>A child weighing 25kg requires IV maintenance fluids.</a:t>
            </a:r>
            <a:endParaRPr sz="2600"/>
          </a:p>
          <a:p>
            <a:pPr indent="0" lvl="0" marL="0" rtl="0" algn="l">
              <a:spcBef>
                <a:spcPts val="0"/>
              </a:spcBef>
              <a:spcAft>
                <a:spcPts val="0"/>
              </a:spcAft>
              <a:buNone/>
            </a:pPr>
            <a:r>
              <a:t/>
            </a:r>
            <a:endParaRPr sz="2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8"/>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61" name="Google Shape;461;p48"/>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Let’s work it out</a:t>
            </a:r>
            <a:endParaRPr b="0" i="0" sz="1800" u="none" cap="none" strike="noStrike">
              <a:solidFill>
                <a:schemeClr val="dk1"/>
              </a:solidFill>
              <a:latin typeface="Calibri"/>
              <a:ea typeface="Calibri"/>
              <a:cs typeface="Calibri"/>
              <a:sym typeface="Calibri"/>
            </a:endParaRPr>
          </a:p>
        </p:txBody>
      </p:sp>
      <p:sp>
        <p:nvSpPr>
          <p:cNvPr id="462" name="Google Shape;462;p4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63" name="Google Shape;463;p4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464" name="Google Shape;464;p48"/>
          <p:cNvGraphicFramePr/>
          <p:nvPr/>
        </p:nvGraphicFramePr>
        <p:xfrm>
          <a:off x="6305825" y="1467750"/>
          <a:ext cx="3000000" cy="3000000"/>
        </p:xfrm>
        <a:graphic>
          <a:graphicData uri="http://schemas.openxmlformats.org/drawingml/2006/table">
            <a:tbl>
              <a:tblPr>
                <a:noFill/>
                <a:tableStyleId>{9ED047E1-6DA8-4D10-9652-ECAB599B4205}</a:tableStyleId>
              </a:tblPr>
              <a:tblGrid>
                <a:gridCol w="1490225"/>
                <a:gridCol w="3365050"/>
              </a:tblGrid>
              <a:tr h="1140100">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Body weight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24h IV Fluid Requirement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r>
              <a:tr h="6192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&lt; 10kg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2367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10kg –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over 10kg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8869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&gt;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between 10kg-20kg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+ 20ml/kg for each 1kg over 20kg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r>
            </a:tbl>
          </a:graphicData>
        </a:graphic>
      </p:graphicFrame>
      <p:sp>
        <p:nvSpPr>
          <p:cNvPr id="465" name="Google Shape;465;p48"/>
          <p:cNvSpPr txBox="1"/>
          <p:nvPr/>
        </p:nvSpPr>
        <p:spPr>
          <a:xfrm>
            <a:off x="430550" y="1878700"/>
            <a:ext cx="58752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t>A child weighing 25kg requires IV maintenance fluids. What is the rate of infusion?</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rPr lang="en-US" sz="2600">
                <a:solidFill>
                  <a:srgbClr val="38761D"/>
                </a:solidFill>
              </a:rPr>
              <a:t>•10 x 100ml = 1000ml</a:t>
            </a:r>
            <a:endParaRPr sz="2600">
              <a:solidFill>
                <a:srgbClr val="38761D"/>
              </a:solidFill>
            </a:endParaRPr>
          </a:p>
          <a:p>
            <a:pPr indent="0" lvl="0" marL="0" rtl="0" algn="l">
              <a:spcBef>
                <a:spcPts val="0"/>
              </a:spcBef>
              <a:spcAft>
                <a:spcPts val="0"/>
              </a:spcAft>
              <a:buNone/>
            </a:pPr>
            <a:r>
              <a:rPr lang="en-US" sz="2600">
                <a:solidFill>
                  <a:srgbClr val="38761D"/>
                </a:solidFill>
              </a:rPr>
              <a:t>•10 x 50ml = 500ml</a:t>
            </a:r>
            <a:endParaRPr sz="2600">
              <a:solidFill>
                <a:srgbClr val="38761D"/>
              </a:solidFill>
            </a:endParaRPr>
          </a:p>
          <a:p>
            <a:pPr indent="0" lvl="0" marL="0" rtl="0" algn="l">
              <a:spcBef>
                <a:spcPts val="0"/>
              </a:spcBef>
              <a:spcAft>
                <a:spcPts val="0"/>
              </a:spcAft>
              <a:buNone/>
            </a:pPr>
            <a:r>
              <a:rPr lang="en-US" sz="2600">
                <a:solidFill>
                  <a:srgbClr val="38761D"/>
                </a:solidFill>
              </a:rPr>
              <a:t>•5 x 20ml = 100ml</a:t>
            </a:r>
            <a:endParaRPr sz="2600">
              <a:solidFill>
                <a:srgbClr val="38761D"/>
              </a:solidFill>
            </a:endParaRPr>
          </a:p>
          <a:p>
            <a:pPr indent="0" lvl="0" marL="0" rtl="0" algn="l">
              <a:spcBef>
                <a:spcPts val="0"/>
              </a:spcBef>
              <a:spcAft>
                <a:spcPts val="0"/>
              </a:spcAft>
              <a:buNone/>
            </a:pPr>
            <a:r>
              <a:rPr lang="en-US" sz="2600">
                <a:solidFill>
                  <a:srgbClr val="38761D"/>
                </a:solidFill>
              </a:rPr>
              <a:t>•1600ml ÷ 24h =</a:t>
            </a:r>
            <a:r>
              <a:rPr b="1" lang="en-US" sz="2600">
                <a:solidFill>
                  <a:srgbClr val="38761D"/>
                </a:solidFill>
              </a:rPr>
              <a:t> 67ml/hour</a:t>
            </a:r>
            <a:endParaRPr b="1" sz="2600">
              <a:solidFill>
                <a:srgbClr val="38761D"/>
              </a:solidFill>
            </a:endParaRPr>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9"/>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71" name="Google Shape;471;p49"/>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Let’s work it out</a:t>
            </a:r>
            <a:endParaRPr b="0" i="0" sz="1800" u="none" cap="none" strike="noStrike">
              <a:solidFill>
                <a:schemeClr val="dk1"/>
              </a:solidFill>
              <a:latin typeface="Calibri"/>
              <a:ea typeface="Calibri"/>
              <a:cs typeface="Calibri"/>
              <a:sym typeface="Calibri"/>
            </a:endParaRPr>
          </a:p>
        </p:txBody>
      </p:sp>
      <p:sp>
        <p:nvSpPr>
          <p:cNvPr id="472" name="Google Shape;472;p4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73" name="Google Shape;473;p4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474" name="Google Shape;474;p49"/>
          <p:cNvGraphicFramePr/>
          <p:nvPr/>
        </p:nvGraphicFramePr>
        <p:xfrm>
          <a:off x="6305825" y="1467750"/>
          <a:ext cx="3000000" cy="3000000"/>
        </p:xfrm>
        <a:graphic>
          <a:graphicData uri="http://schemas.openxmlformats.org/drawingml/2006/table">
            <a:tbl>
              <a:tblPr>
                <a:noFill/>
                <a:tableStyleId>{9ED047E1-6DA8-4D10-9652-ECAB599B4205}</a:tableStyleId>
              </a:tblPr>
              <a:tblGrid>
                <a:gridCol w="1490225"/>
                <a:gridCol w="3365050"/>
              </a:tblGrid>
              <a:tr h="1140100">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Body weight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2700">
                          <a:solidFill>
                            <a:schemeClr val="dk1"/>
                          </a:solidFill>
                          <a:latin typeface="Calibri"/>
                          <a:ea typeface="Calibri"/>
                          <a:cs typeface="Calibri"/>
                          <a:sym typeface="Calibri"/>
                        </a:rPr>
                        <a:t>24h IV Fluid Requirement</a:t>
                      </a:r>
                      <a:endParaRPr b="1" sz="2700">
                        <a:solidFill>
                          <a:schemeClr val="dk1"/>
                        </a:solidFill>
                        <a:latin typeface="Calibri"/>
                        <a:ea typeface="Calibri"/>
                        <a:cs typeface="Calibri"/>
                        <a:sym typeface="Calibri"/>
                      </a:endParaRPr>
                    </a:p>
                  </a:txBody>
                  <a:tcPr marT="141725" marB="141725" marR="212600" marL="283325">
                    <a:lnB cap="flat" cmpd="sng" w="9525">
                      <a:solidFill>
                        <a:srgbClr val="C7C6C1"/>
                      </a:solidFill>
                      <a:prstDash val="solid"/>
                      <a:round/>
                      <a:headEnd len="sm" w="sm" type="none"/>
                      <a:tailEnd len="sm" w="sm" type="none"/>
                    </a:lnB>
                  </a:tcPr>
                </a:tc>
              </a:tr>
              <a:tr h="6192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&lt; 10kg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2367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10kg –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over 10kg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lnB cap="flat" cmpd="sng" w="9525">
                      <a:solidFill>
                        <a:srgbClr val="C7C6C1"/>
                      </a:solidFill>
                      <a:prstDash val="solid"/>
                      <a:round/>
                      <a:headEnd len="sm" w="sm" type="none"/>
                      <a:tailEnd len="sm" w="sm" type="none"/>
                    </a:lnB>
                  </a:tcPr>
                </a:tc>
              </a:tr>
              <a:tr h="1886925">
                <a:tc>
                  <a:txBody>
                    <a:bodyPr/>
                    <a:lstStyle/>
                    <a:p>
                      <a:pPr indent="0" lvl="0" marL="0" rtl="0" algn="l">
                        <a:lnSpc>
                          <a:spcPct val="115000"/>
                        </a:lnSpc>
                        <a:spcBef>
                          <a:spcPts val="0"/>
                        </a:spcBef>
                        <a:spcAft>
                          <a:spcPts val="0"/>
                        </a:spcAft>
                        <a:buNone/>
                      </a:pPr>
                      <a:r>
                        <a:rPr b="1" lang="en-US" sz="2000">
                          <a:solidFill>
                            <a:schemeClr val="dk1"/>
                          </a:solidFill>
                          <a:latin typeface="Calibri"/>
                          <a:ea typeface="Calibri"/>
                          <a:cs typeface="Calibri"/>
                          <a:sym typeface="Calibri"/>
                        </a:rPr>
                        <a:t>&gt; 20kg</a:t>
                      </a:r>
                      <a:endParaRPr b="1"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100ml/kg for the first 10kg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+ 50ml/kg for each 1kg between 10kg-20kg</a:t>
                      </a:r>
                      <a:endParaRPr sz="2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000">
                          <a:solidFill>
                            <a:schemeClr val="dk1"/>
                          </a:solidFill>
                          <a:latin typeface="Calibri"/>
                          <a:ea typeface="Calibri"/>
                          <a:cs typeface="Calibri"/>
                          <a:sym typeface="Calibri"/>
                        </a:rPr>
                        <a:t>+ 20ml/kg for each 1kg over 20kg</a:t>
                      </a:r>
                      <a:endParaRPr sz="2000">
                        <a:solidFill>
                          <a:schemeClr val="dk1"/>
                        </a:solidFill>
                        <a:latin typeface="Calibri"/>
                        <a:ea typeface="Calibri"/>
                        <a:cs typeface="Calibri"/>
                        <a:sym typeface="Calibri"/>
                      </a:endParaRPr>
                    </a:p>
                  </a:txBody>
                  <a:tcPr marT="141725" marB="141725" marR="212600" marL="283325">
                    <a:lnT cap="flat" cmpd="sng" w="9525">
                      <a:solidFill>
                        <a:srgbClr val="C7C6C1"/>
                      </a:solidFill>
                      <a:prstDash val="solid"/>
                      <a:round/>
                      <a:headEnd len="sm" w="sm" type="none"/>
                      <a:tailEnd len="sm" w="sm" type="none"/>
                    </a:lnT>
                  </a:tcPr>
                </a:tc>
              </a:tr>
            </a:tbl>
          </a:graphicData>
        </a:graphic>
      </p:graphicFrame>
      <p:sp>
        <p:nvSpPr>
          <p:cNvPr id="475" name="Google Shape;475;p49"/>
          <p:cNvSpPr txBox="1"/>
          <p:nvPr/>
        </p:nvSpPr>
        <p:spPr>
          <a:xfrm>
            <a:off x="430550" y="1878700"/>
            <a:ext cx="58752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rgbClr val="CC0000"/>
                </a:solidFill>
              </a:rPr>
              <a:t>What if the child weighs 95kg?</a:t>
            </a:r>
            <a:endParaRPr sz="2600">
              <a:solidFill>
                <a:srgbClr val="CC0000"/>
              </a:solidFill>
            </a:endParaRPr>
          </a:p>
          <a:p>
            <a:pPr indent="0" lvl="0" marL="0" rtl="0" algn="l">
              <a:spcBef>
                <a:spcPts val="0"/>
              </a:spcBef>
              <a:spcAft>
                <a:spcPts val="0"/>
              </a:spcAft>
              <a:buNone/>
            </a:pPr>
            <a:r>
              <a:t/>
            </a:r>
            <a:endParaRPr sz="2600">
              <a:solidFill>
                <a:srgbClr val="CC0000"/>
              </a:solidFill>
            </a:endParaRPr>
          </a:p>
          <a:p>
            <a:pPr indent="0" lvl="0" marL="0" rtl="0" algn="l">
              <a:spcBef>
                <a:spcPts val="0"/>
              </a:spcBef>
              <a:spcAft>
                <a:spcPts val="0"/>
              </a:spcAft>
              <a:buNone/>
            </a:pPr>
            <a:r>
              <a:t/>
            </a:r>
            <a:endParaRPr sz="2600">
              <a:solidFill>
                <a:srgbClr val="CC0000"/>
              </a:solidFill>
            </a:endParaRPr>
          </a:p>
          <a:p>
            <a:pPr indent="0" lvl="0" marL="0" rtl="0" algn="l">
              <a:spcBef>
                <a:spcPts val="0"/>
              </a:spcBef>
              <a:spcAft>
                <a:spcPts val="0"/>
              </a:spcAft>
              <a:buNone/>
            </a:pPr>
            <a:r>
              <a:rPr lang="en-US" sz="2600">
                <a:solidFill>
                  <a:srgbClr val="CC0000"/>
                </a:solidFill>
              </a:rPr>
              <a:t>What</a:t>
            </a:r>
            <a:r>
              <a:rPr lang="en-US" sz="2600">
                <a:solidFill>
                  <a:srgbClr val="CC0000"/>
                </a:solidFill>
              </a:rPr>
              <a:t> fluid will be your go-to?</a:t>
            </a:r>
            <a:endParaRPr sz="2600">
              <a:solidFill>
                <a:srgbClr val="CC0000"/>
              </a:solidFill>
            </a:endParaRPr>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0"/>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81" name="Google Shape;481;p50"/>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Replacement fluids</a:t>
            </a:r>
            <a:endParaRPr b="0" i="0" sz="1800" u="none" cap="none" strike="noStrike">
              <a:solidFill>
                <a:schemeClr val="dk1"/>
              </a:solidFill>
              <a:latin typeface="Calibri"/>
              <a:ea typeface="Calibri"/>
              <a:cs typeface="Calibri"/>
              <a:sym typeface="Calibri"/>
            </a:endParaRPr>
          </a:p>
        </p:txBody>
      </p:sp>
      <p:sp>
        <p:nvSpPr>
          <p:cNvPr id="482" name="Google Shape;482;p5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83" name="Google Shape;483;p5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484" name="Google Shape;484;p50"/>
          <p:cNvSpPr/>
          <p:nvPr/>
        </p:nvSpPr>
        <p:spPr>
          <a:xfrm rot="1173519">
            <a:off x="2008287" y="3451428"/>
            <a:ext cx="8175428" cy="501095"/>
          </a:xfrm>
          <a:prstGeom prst="rightArrow">
            <a:avLst>
              <a:gd fmla="val 50000" name="adj1"/>
              <a:gd fmla="val 50000" name="adj2"/>
            </a:avLst>
          </a:prstGeom>
          <a:solidFill>
            <a:schemeClr val="dk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85" name="Google Shape;485;p50"/>
          <p:cNvSpPr txBox="1"/>
          <p:nvPr/>
        </p:nvSpPr>
        <p:spPr>
          <a:xfrm>
            <a:off x="604025" y="3146025"/>
            <a:ext cx="2838300" cy="3290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US" sz="2444">
                <a:solidFill>
                  <a:srgbClr val="38761D"/>
                </a:solidFill>
                <a:latin typeface="Oswald"/>
                <a:ea typeface="Oswald"/>
                <a:cs typeface="Oswald"/>
                <a:sym typeface="Oswald"/>
              </a:rPr>
              <a:t>Normal:</a:t>
            </a:r>
            <a:endParaRPr sz="2444">
              <a:solidFill>
                <a:srgbClr val="38761D"/>
              </a:solidFill>
              <a:latin typeface="Oswald"/>
              <a:ea typeface="Oswald"/>
              <a:cs typeface="Oswald"/>
              <a:sym typeface="Oswald"/>
            </a:endParaRPr>
          </a:p>
          <a:p>
            <a:pPr indent="-383821" lvl="0" marL="457200" rtl="0" algn="l">
              <a:spcBef>
                <a:spcPts val="0"/>
              </a:spcBef>
              <a:spcAft>
                <a:spcPts val="0"/>
              </a:spcAft>
              <a:buClr>
                <a:srgbClr val="38761D"/>
              </a:buClr>
              <a:buSzPts val="2444"/>
              <a:buFont typeface="Oswald"/>
              <a:buChar char="-"/>
            </a:pPr>
            <a:r>
              <a:rPr lang="en-US" sz="2444">
                <a:solidFill>
                  <a:srgbClr val="38761D"/>
                </a:solidFill>
                <a:latin typeface="Oswald"/>
                <a:ea typeface="Oswald"/>
                <a:cs typeface="Oswald"/>
                <a:sym typeface="Oswald"/>
              </a:rPr>
              <a:t>Alert</a:t>
            </a:r>
            <a:endParaRPr sz="2444">
              <a:solidFill>
                <a:srgbClr val="38761D"/>
              </a:solidFill>
              <a:latin typeface="Oswald"/>
              <a:ea typeface="Oswald"/>
              <a:cs typeface="Oswald"/>
              <a:sym typeface="Oswald"/>
            </a:endParaRPr>
          </a:p>
          <a:p>
            <a:pPr indent="-383821" lvl="0" marL="457200" rtl="0" algn="l">
              <a:spcBef>
                <a:spcPts val="0"/>
              </a:spcBef>
              <a:spcAft>
                <a:spcPts val="0"/>
              </a:spcAft>
              <a:buClr>
                <a:srgbClr val="38761D"/>
              </a:buClr>
              <a:buSzPts val="2444"/>
              <a:buFont typeface="Oswald"/>
              <a:buChar char="-"/>
            </a:pPr>
            <a:r>
              <a:rPr lang="en-US" sz="2444">
                <a:solidFill>
                  <a:srgbClr val="38761D"/>
                </a:solidFill>
                <a:latin typeface="Oswald"/>
                <a:ea typeface="Oswald"/>
                <a:cs typeface="Oswald"/>
                <a:sym typeface="Oswald"/>
              </a:rPr>
              <a:t>Warm extremities</a:t>
            </a:r>
            <a:endParaRPr sz="2444">
              <a:solidFill>
                <a:srgbClr val="38761D"/>
              </a:solidFill>
              <a:latin typeface="Oswald"/>
              <a:ea typeface="Oswald"/>
              <a:cs typeface="Oswald"/>
              <a:sym typeface="Oswald"/>
            </a:endParaRPr>
          </a:p>
          <a:p>
            <a:pPr indent="-383821" lvl="0" marL="457200" rtl="0" algn="l">
              <a:spcBef>
                <a:spcPts val="0"/>
              </a:spcBef>
              <a:spcAft>
                <a:spcPts val="0"/>
              </a:spcAft>
              <a:buClr>
                <a:srgbClr val="38761D"/>
              </a:buClr>
              <a:buSzPts val="2444"/>
              <a:buFont typeface="Oswald"/>
              <a:buChar char="-"/>
            </a:pPr>
            <a:r>
              <a:rPr lang="en-US" sz="2444">
                <a:solidFill>
                  <a:srgbClr val="38761D"/>
                </a:solidFill>
                <a:latin typeface="Oswald"/>
                <a:ea typeface="Oswald"/>
                <a:cs typeface="Oswald"/>
                <a:sym typeface="Oswald"/>
              </a:rPr>
              <a:t>Moist membranes</a:t>
            </a:r>
            <a:endParaRPr sz="2444">
              <a:solidFill>
                <a:srgbClr val="38761D"/>
              </a:solidFill>
              <a:latin typeface="Oswald"/>
              <a:ea typeface="Oswald"/>
              <a:cs typeface="Oswald"/>
              <a:sym typeface="Oswald"/>
            </a:endParaRPr>
          </a:p>
          <a:p>
            <a:pPr indent="0" lvl="0" marL="0" rtl="0" algn="l">
              <a:spcBef>
                <a:spcPts val="0"/>
              </a:spcBef>
              <a:spcAft>
                <a:spcPts val="0"/>
              </a:spcAft>
              <a:buNone/>
            </a:pPr>
            <a:r>
              <a:t/>
            </a:r>
            <a:endParaRPr sz="2444">
              <a:solidFill>
                <a:srgbClr val="FFFFFF"/>
              </a:solidFill>
              <a:latin typeface="Oswald"/>
              <a:ea typeface="Oswald"/>
              <a:cs typeface="Oswald"/>
              <a:sym typeface="Oswald"/>
            </a:endParaRPr>
          </a:p>
          <a:p>
            <a:pPr indent="0" lvl="0" marL="0" rtl="0" algn="l">
              <a:spcBef>
                <a:spcPts val="0"/>
              </a:spcBef>
              <a:spcAft>
                <a:spcPts val="0"/>
              </a:spcAft>
              <a:buNone/>
            </a:pPr>
            <a:r>
              <a:t/>
            </a:r>
            <a:endParaRPr sz="3000">
              <a:solidFill>
                <a:srgbClr val="FFFFFF"/>
              </a:solidFill>
              <a:latin typeface="Oswald"/>
              <a:ea typeface="Oswald"/>
              <a:cs typeface="Oswald"/>
              <a:sym typeface="Oswald"/>
            </a:endParaRPr>
          </a:p>
        </p:txBody>
      </p:sp>
      <p:sp>
        <p:nvSpPr>
          <p:cNvPr id="486" name="Google Shape;486;p50"/>
          <p:cNvSpPr txBox="1"/>
          <p:nvPr/>
        </p:nvSpPr>
        <p:spPr>
          <a:xfrm>
            <a:off x="5721225" y="1589700"/>
            <a:ext cx="4741800" cy="21828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US" sz="2444">
                <a:solidFill>
                  <a:srgbClr val="BF9000"/>
                </a:solidFill>
                <a:latin typeface="Oswald"/>
                <a:ea typeface="Oswald"/>
                <a:cs typeface="Oswald"/>
                <a:sym typeface="Oswald"/>
              </a:rPr>
              <a:t>Dehydrated (5%):</a:t>
            </a:r>
            <a:endParaRPr sz="2444">
              <a:solidFill>
                <a:srgbClr val="BF9000"/>
              </a:solidFill>
              <a:latin typeface="Oswald"/>
              <a:ea typeface="Oswald"/>
              <a:cs typeface="Oswald"/>
              <a:sym typeface="Oswald"/>
            </a:endParaRPr>
          </a:p>
          <a:p>
            <a:pPr indent="-419100" lvl="0" marL="457200" rtl="0" algn="l">
              <a:spcBef>
                <a:spcPts val="0"/>
              </a:spcBef>
              <a:spcAft>
                <a:spcPts val="0"/>
              </a:spcAft>
              <a:buClr>
                <a:srgbClr val="BF9000"/>
              </a:buClr>
              <a:buSzPts val="3000"/>
              <a:buFont typeface="Oswald"/>
              <a:buChar char="-"/>
            </a:pPr>
            <a:r>
              <a:rPr lang="en-US" sz="2444">
                <a:solidFill>
                  <a:srgbClr val="BF9000"/>
                </a:solidFill>
                <a:latin typeface="Oswald"/>
                <a:ea typeface="Oswald"/>
                <a:cs typeface="Oswald"/>
                <a:sym typeface="Oswald"/>
              </a:rPr>
              <a:t>Unsettled</a:t>
            </a:r>
            <a:endParaRPr sz="2444">
              <a:solidFill>
                <a:srgbClr val="BF9000"/>
              </a:solidFill>
              <a:latin typeface="Oswald"/>
              <a:ea typeface="Oswald"/>
              <a:cs typeface="Oswald"/>
              <a:sym typeface="Oswald"/>
            </a:endParaRPr>
          </a:p>
          <a:p>
            <a:pPr indent="-383821" lvl="0" marL="457200" rtl="0" algn="l">
              <a:spcBef>
                <a:spcPts val="0"/>
              </a:spcBef>
              <a:spcAft>
                <a:spcPts val="0"/>
              </a:spcAft>
              <a:buClr>
                <a:srgbClr val="BF9000"/>
              </a:buClr>
              <a:buSzPts val="2444"/>
              <a:buFont typeface="Oswald"/>
              <a:buChar char="-"/>
            </a:pPr>
            <a:r>
              <a:rPr lang="en-US" sz="2444">
                <a:solidFill>
                  <a:srgbClr val="BF9000"/>
                </a:solidFill>
                <a:latin typeface="Oswald"/>
                <a:ea typeface="Oswald"/>
                <a:cs typeface="Oswald"/>
                <a:sym typeface="Oswald"/>
              </a:rPr>
              <a:t>Slightly sunken eyes</a:t>
            </a:r>
            <a:endParaRPr sz="2444">
              <a:solidFill>
                <a:srgbClr val="BF9000"/>
              </a:solidFill>
              <a:latin typeface="Oswald"/>
              <a:ea typeface="Oswald"/>
              <a:cs typeface="Oswald"/>
              <a:sym typeface="Oswald"/>
            </a:endParaRPr>
          </a:p>
          <a:p>
            <a:pPr indent="-383821" lvl="0" marL="457200" rtl="0" algn="l">
              <a:spcBef>
                <a:spcPts val="0"/>
              </a:spcBef>
              <a:spcAft>
                <a:spcPts val="0"/>
              </a:spcAft>
              <a:buClr>
                <a:srgbClr val="BF9000"/>
              </a:buClr>
              <a:buSzPts val="2444"/>
              <a:buFont typeface="Oswald"/>
              <a:buChar char="-"/>
            </a:pPr>
            <a:r>
              <a:rPr lang="en-US" sz="2444">
                <a:solidFill>
                  <a:srgbClr val="BF9000"/>
                </a:solidFill>
                <a:latin typeface="Oswald"/>
                <a:ea typeface="Oswald"/>
                <a:cs typeface="Oswald"/>
                <a:sym typeface="Oswald"/>
              </a:rPr>
              <a:t>Dry mouth</a:t>
            </a:r>
            <a:endParaRPr sz="2444">
              <a:solidFill>
                <a:srgbClr val="BF9000"/>
              </a:solidFill>
              <a:latin typeface="Oswald"/>
              <a:ea typeface="Oswald"/>
              <a:cs typeface="Oswald"/>
              <a:sym typeface="Oswald"/>
            </a:endParaRPr>
          </a:p>
          <a:p>
            <a:pPr indent="-383821" lvl="0" marL="457200" rtl="0" algn="l">
              <a:spcBef>
                <a:spcPts val="0"/>
              </a:spcBef>
              <a:spcAft>
                <a:spcPts val="0"/>
              </a:spcAft>
              <a:buClr>
                <a:srgbClr val="BF9000"/>
              </a:buClr>
              <a:buSzPts val="2444"/>
              <a:buFont typeface="Oswald"/>
              <a:buChar char="-"/>
            </a:pPr>
            <a:r>
              <a:rPr lang="en-US" sz="2444">
                <a:solidFill>
                  <a:srgbClr val="BF9000"/>
                </a:solidFill>
                <a:latin typeface="Oswald"/>
                <a:ea typeface="Oswald"/>
                <a:cs typeface="Oswald"/>
                <a:sym typeface="Oswald"/>
              </a:rPr>
              <a:t>Tachycardia, tachypnoea </a:t>
            </a:r>
            <a:endParaRPr sz="2444">
              <a:solidFill>
                <a:srgbClr val="BF9000"/>
              </a:solidFill>
              <a:latin typeface="Oswald"/>
              <a:ea typeface="Oswald"/>
              <a:cs typeface="Oswald"/>
              <a:sym typeface="Oswald"/>
            </a:endParaRPr>
          </a:p>
        </p:txBody>
      </p:sp>
      <p:sp>
        <p:nvSpPr>
          <p:cNvPr id="487" name="Google Shape;487;p50"/>
          <p:cNvSpPr txBox="1"/>
          <p:nvPr/>
        </p:nvSpPr>
        <p:spPr>
          <a:xfrm>
            <a:off x="7203050" y="4837500"/>
            <a:ext cx="3963300" cy="20205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US" sz="2444">
                <a:solidFill>
                  <a:srgbClr val="E06666"/>
                </a:solidFill>
                <a:latin typeface="Oswald"/>
                <a:ea typeface="Oswald"/>
                <a:cs typeface="Oswald"/>
                <a:sym typeface="Oswald"/>
              </a:rPr>
              <a:t>Shock (10%):</a:t>
            </a:r>
            <a:endParaRPr sz="2444">
              <a:solidFill>
                <a:srgbClr val="E06666"/>
              </a:solidFill>
              <a:latin typeface="Oswald"/>
              <a:ea typeface="Oswald"/>
              <a:cs typeface="Oswald"/>
              <a:sym typeface="Oswald"/>
            </a:endParaRPr>
          </a:p>
          <a:p>
            <a:pPr indent="-383821" lvl="0" marL="457200" rtl="0" algn="l">
              <a:spcBef>
                <a:spcPts val="0"/>
              </a:spcBef>
              <a:spcAft>
                <a:spcPts val="0"/>
              </a:spcAft>
              <a:buClr>
                <a:srgbClr val="E06666"/>
              </a:buClr>
              <a:buSzPts val="2444"/>
              <a:buFont typeface="Oswald"/>
              <a:buChar char="-"/>
            </a:pPr>
            <a:r>
              <a:rPr lang="en-US" sz="2444">
                <a:solidFill>
                  <a:srgbClr val="E06666"/>
                </a:solidFill>
                <a:latin typeface="Oswald"/>
                <a:ea typeface="Oswald"/>
                <a:cs typeface="Oswald"/>
                <a:sym typeface="Oswald"/>
              </a:rPr>
              <a:t>Lethargic, confused</a:t>
            </a:r>
            <a:endParaRPr sz="2444">
              <a:solidFill>
                <a:srgbClr val="E06666"/>
              </a:solidFill>
              <a:latin typeface="Oswald"/>
              <a:ea typeface="Oswald"/>
              <a:cs typeface="Oswald"/>
              <a:sym typeface="Oswald"/>
            </a:endParaRPr>
          </a:p>
          <a:p>
            <a:pPr indent="-383821" lvl="0" marL="457200" rtl="0" algn="l">
              <a:spcBef>
                <a:spcPts val="0"/>
              </a:spcBef>
              <a:spcAft>
                <a:spcPts val="0"/>
              </a:spcAft>
              <a:buClr>
                <a:srgbClr val="E06666"/>
              </a:buClr>
              <a:buSzPts val="2444"/>
              <a:buFont typeface="Oswald"/>
              <a:buChar char="-"/>
            </a:pPr>
            <a:r>
              <a:rPr lang="en-US" sz="2444">
                <a:solidFill>
                  <a:srgbClr val="E06666"/>
                </a:solidFill>
                <a:latin typeface="Oswald"/>
                <a:ea typeface="Oswald"/>
                <a:cs typeface="Oswald"/>
                <a:sym typeface="Oswald"/>
              </a:rPr>
              <a:t>Weak pulses</a:t>
            </a:r>
            <a:endParaRPr sz="2444">
              <a:solidFill>
                <a:srgbClr val="E06666"/>
              </a:solidFill>
              <a:latin typeface="Oswald"/>
              <a:ea typeface="Oswald"/>
              <a:cs typeface="Oswald"/>
              <a:sym typeface="Oswald"/>
            </a:endParaRPr>
          </a:p>
          <a:p>
            <a:pPr indent="-383821" lvl="0" marL="457200" rtl="0" algn="l">
              <a:spcBef>
                <a:spcPts val="0"/>
              </a:spcBef>
              <a:spcAft>
                <a:spcPts val="0"/>
              </a:spcAft>
              <a:buClr>
                <a:srgbClr val="E06666"/>
              </a:buClr>
              <a:buSzPts val="2444"/>
              <a:buFont typeface="Oswald"/>
              <a:buChar char="-"/>
            </a:pPr>
            <a:r>
              <a:rPr lang="en-US" sz="2444">
                <a:solidFill>
                  <a:srgbClr val="E06666"/>
                </a:solidFill>
                <a:latin typeface="Oswald"/>
                <a:ea typeface="Oswald"/>
                <a:cs typeface="Oswald"/>
                <a:sym typeface="Oswald"/>
              </a:rPr>
              <a:t>Cold extremities</a:t>
            </a:r>
            <a:endParaRPr sz="2444">
              <a:solidFill>
                <a:srgbClr val="E06666"/>
              </a:solidFill>
              <a:latin typeface="Oswald"/>
              <a:ea typeface="Oswald"/>
              <a:cs typeface="Oswald"/>
              <a:sym typeface="Oswald"/>
            </a:endParaRPr>
          </a:p>
          <a:p>
            <a:pPr indent="-383821" lvl="0" marL="457200" rtl="0" algn="l">
              <a:spcBef>
                <a:spcPts val="0"/>
              </a:spcBef>
              <a:spcAft>
                <a:spcPts val="0"/>
              </a:spcAft>
              <a:buClr>
                <a:srgbClr val="E06666"/>
              </a:buClr>
              <a:buSzPts val="2444"/>
              <a:buFont typeface="Oswald"/>
              <a:buChar char="-"/>
            </a:pPr>
            <a:r>
              <a:rPr lang="en-US" sz="2444">
                <a:solidFill>
                  <a:srgbClr val="E06666"/>
                </a:solidFill>
                <a:latin typeface="Oswald"/>
                <a:ea typeface="Oswald"/>
                <a:cs typeface="Oswald"/>
                <a:sym typeface="Oswald"/>
              </a:rPr>
              <a:t>Mottled skin</a:t>
            </a:r>
            <a:endParaRPr sz="2444">
              <a:solidFill>
                <a:srgbClr val="E06666"/>
              </a:solidFill>
              <a:latin typeface="Oswald"/>
              <a:ea typeface="Oswald"/>
              <a:cs typeface="Oswald"/>
              <a:sym typeface="Oswald"/>
            </a:endParaRPr>
          </a:p>
          <a:p>
            <a:pPr indent="-383821" lvl="0" marL="457200" rtl="0" algn="l">
              <a:spcBef>
                <a:spcPts val="0"/>
              </a:spcBef>
              <a:spcAft>
                <a:spcPts val="0"/>
              </a:spcAft>
              <a:buClr>
                <a:srgbClr val="E06666"/>
              </a:buClr>
              <a:buSzPts val="2444"/>
              <a:buFont typeface="Oswald"/>
              <a:buChar char="-"/>
            </a:pPr>
            <a:r>
              <a:rPr lang="en-US" sz="2444">
                <a:solidFill>
                  <a:srgbClr val="E06666"/>
                </a:solidFill>
                <a:latin typeface="Oswald"/>
                <a:ea typeface="Oswald"/>
                <a:cs typeface="Oswald"/>
                <a:sym typeface="Oswald"/>
              </a:rPr>
              <a:t>hypotension</a:t>
            </a:r>
            <a:endParaRPr sz="2444">
              <a:solidFill>
                <a:srgbClr val="E06666"/>
              </a:solidFill>
              <a:latin typeface="Oswald"/>
              <a:ea typeface="Oswald"/>
              <a:cs typeface="Oswald"/>
              <a:sym typeface="Oswald"/>
            </a:endParaRPr>
          </a:p>
        </p:txBody>
      </p:sp>
      <p:sp>
        <p:nvSpPr>
          <p:cNvPr id="488" name="Google Shape;488;p50"/>
          <p:cNvSpPr txBox="1"/>
          <p:nvPr/>
        </p:nvSpPr>
        <p:spPr>
          <a:xfrm>
            <a:off x="278300" y="150822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US" sz="2900">
                <a:solidFill>
                  <a:schemeClr val="dk1"/>
                </a:solidFill>
                <a:latin typeface="Average"/>
                <a:ea typeface="Average"/>
                <a:cs typeface="Average"/>
                <a:sym typeface="Average"/>
              </a:rPr>
              <a:t>How </a:t>
            </a:r>
            <a:r>
              <a:rPr lang="en-US" sz="2900">
                <a:solidFill>
                  <a:schemeClr val="dk1"/>
                </a:solidFill>
                <a:latin typeface="Average"/>
                <a:ea typeface="Average"/>
                <a:cs typeface="Average"/>
                <a:sym typeface="Average"/>
              </a:rPr>
              <a:t>dehydrated</a:t>
            </a:r>
            <a:r>
              <a:rPr lang="en-US" sz="2900">
                <a:solidFill>
                  <a:schemeClr val="dk1"/>
                </a:solidFill>
                <a:latin typeface="Average"/>
                <a:ea typeface="Average"/>
                <a:cs typeface="Average"/>
                <a:sym typeface="Average"/>
              </a:rPr>
              <a:t> is the child?</a:t>
            </a:r>
            <a:endParaRPr sz="2900">
              <a:solidFill>
                <a:schemeClr val="dk1"/>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1"/>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94" name="Google Shape;494;p51"/>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Replacement Fluids</a:t>
            </a:r>
            <a:endParaRPr b="0" i="0" sz="1800" u="none" cap="none" strike="noStrike">
              <a:solidFill>
                <a:schemeClr val="dk1"/>
              </a:solidFill>
              <a:latin typeface="Calibri"/>
              <a:ea typeface="Calibri"/>
              <a:cs typeface="Calibri"/>
              <a:sym typeface="Calibri"/>
            </a:endParaRPr>
          </a:p>
        </p:txBody>
      </p:sp>
      <p:sp>
        <p:nvSpPr>
          <p:cNvPr id="495" name="Google Shape;495;p5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96" name="Google Shape;496;p5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497" name="Google Shape;497;p51"/>
          <p:cNvSpPr txBox="1"/>
          <p:nvPr/>
        </p:nvSpPr>
        <p:spPr>
          <a:xfrm>
            <a:off x="430550" y="1878700"/>
            <a:ext cx="11761500" cy="4587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Char char="●"/>
            </a:pPr>
            <a:r>
              <a:rPr lang="en-US" sz="2600"/>
              <a:t>% dehydration = (well weight - ill weight) / well weight x 100</a:t>
            </a:r>
            <a:endParaRPr sz="2600"/>
          </a:p>
          <a:p>
            <a:pPr indent="-393700" lvl="0" marL="457200" rtl="0" algn="l">
              <a:spcBef>
                <a:spcPts val="0"/>
              </a:spcBef>
              <a:spcAft>
                <a:spcPts val="0"/>
              </a:spcAft>
              <a:buSzPts val="2600"/>
              <a:buChar char="●"/>
            </a:pPr>
            <a:r>
              <a:rPr lang="en-US" sz="2600"/>
              <a:t>Fluid deficit (ml) = %dehydration x well weight (kg) x 10</a:t>
            </a:r>
            <a:endParaRPr sz="2600"/>
          </a:p>
          <a:p>
            <a:pPr indent="-393700" lvl="0" marL="457200" rtl="0" algn="l">
              <a:spcBef>
                <a:spcPts val="0"/>
              </a:spcBef>
              <a:spcAft>
                <a:spcPts val="0"/>
              </a:spcAft>
              <a:buSzPts val="2600"/>
              <a:buChar char="●"/>
            </a:pPr>
            <a:r>
              <a:rPr lang="en-US" sz="2600"/>
              <a:t>Remember: In addition to replacing fluids, you must add maintenance!</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rPr lang="en-US" sz="2600"/>
              <a:t>Let’s work it out: Lucy weighs 15.2kg today (last week 16.6kg). She is slightly tachycardic and tachypnoeic, with dry lips. At what rate should her fluids be given?</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
        <p:nvSpPr>
          <p:cNvPr id="498" name="Google Shape;498;p51"/>
          <p:cNvSpPr/>
          <p:nvPr/>
        </p:nvSpPr>
        <p:spPr>
          <a:xfrm>
            <a:off x="2109750" y="5107775"/>
            <a:ext cx="2509500" cy="422100"/>
          </a:xfrm>
          <a:prstGeom prst="rect">
            <a:avLst/>
          </a:prstGeom>
          <a:solidFill>
            <a:srgbClr val="E691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9" name="Google Shape;499;p51"/>
          <p:cNvSpPr/>
          <p:nvPr/>
        </p:nvSpPr>
        <p:spPr>
          <a:xfrm>
            <a:off x="4619250" y="5107775"/>
            <a:ext cx="1376700" cy="4221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0" name="Google Shape;500;p51"/>
          <p:cNvSpPr txBox="1"/>
          <p:nvPr/>
        </p:nvSpPr>
        <p:spPr>
          <a:xfrm>
            <a:off x="4720875" y="502632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rPr>
              <a:t>replace</a:t>
            </a:r>
            <a:endParaRPr/>
          </a:p>
        </p:txBody>
      </p:sp>
      <p:sp>
        <p:nvSpPr>
          <p:cNvPr id="501" name="Google Shape;501;p51"/>
          <p:cNvSpPr/>
          <p:nvPr/>
        </p:nvSpPr>
        <p:spPr>
          <a:xfrm>
            <a:off x="3109050" y="5529875"/>
            <a:ext cx="2886900" cy="422100"/>
          </a:xfrm>
          <a:prstGeom prst="rect">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2" name="Google Shape;502;p51"/>
          <p:cNvSpPr txBox="1"/>
          <p:nvPr/>
        </p:nvSpPr>
        <p:spPr>
          <a:xfrm>
            <a:off x="3531700" y="544842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rgbClr val="FFFFFF"/>
                </a:solidFill>
              </a:rPr>
              <a:t>resuscitation</a:t>
            </a:r>
            <a:endParaRPr>
              <a:solidFill>
                <a:srgbClr val="FFFFFF"/>
              </a:solidFill>
            </a:endParaRPr>
          </a:p>
        </p:txBody>
      </p:sp>
      <p:sp>
        <p:nvSpPr>
          <p:cNvPr id="503" name="Google Shape;503;p51"/>
          <p:cNvSpPr/>
          <p:nvPr/>
        </p:nvSpPr>
        <p:spPr>
          <a:xfrm>
            <a:off x="2109750" y="4685675"/>
            <a:ext cx="3886200" cy="42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4" name="Google Shape;504;p51"/>
          <p:cNvSpPr txBox="1"/>
          <p:nvPr/>
        </p:nvSpPr>
        <p:spPr>
          <a:xfrm>
            <a:off x="3052500" y="46274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rPr>
              <a:t>maintenance</a:t>
            </a:r>
            <a:endParaRPr/>
          </a:p>
        </p:txBody>
      </p:sp>
      <p:sp>
        <p:nvSpPr>
          <p:cNvPr id="505" name="Google Shape;505;p51"/>
          <p:cNvSpPr txBox="1"/>
          <p:nvPr/>
        </p:nvSpPr>
        <p:spPr>
          <a:xfrm>
            <a:off x="2255675" y="502632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rPr>
              <a:t>what child has</a:t>
            </a:r>
            <a:endParaRPr/>
          </a:p>
        </p:txBody>
      </p:sp>
      <p:sp>
        <p:nvSpPr>
          <p:cNvPr id="506" name="Google Shape;506;p51"/>
          <p:cNvSpPr/>
          <p:nvPr/>
        </p:nvSpPr>
        <p:spPr>
          <a:xfrm>
            <a:off x="2109750" y="5529875"/>
            <a:ext cx="999300" cy="4221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6"/>
          <p:cNvSpPr txBox="1"/>
          <p:nvPr>
            <p:ph idx="1" type="body"/>
          </p:nvPr>
        </p:nvSpPr>
        <p:spPr>
          <a:xfrm>
            <a:off x="278300" y="1563000"/>
            <a:ext cx="7541700" cy="45261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7 y.o. boy (Andrew)  presents to A&amp;E and is feeling unwell and lethargic</a:t>
            </a:r>
            <a:endParaRPr/>
          </a:p>
          <a:p>
            <a:pPr indent="-342900" lvl="0" marL="457200" rtl="0" algn="l">
              <a:lnSpc>
                <a:spcPct val="90000"/>
              </a:lnSpc>
              <a:spcBef>
                <a:spcPts val="0"/>
              </a:spcBef>
              <a:spcAft>
                <a:spcPts val="0"/>
              </a:spcAft>
              <a:buSzPts val="1800"/>
              <a:buChar char="•"/>
            </a:pPr>
            <a:r>
              <a:rPr lang="en-US"/>
              <a:t>Has non-blanching rash on torso, responsive to pain</a:t>
            </a:r>
            <a:endParaRPr/>
          </a:p>
          <a:p>
            <a:pPr indent="-342900" lvl="0" marL="457200" rtl="0" algn="l">
              <a:lnSpc>
                <a:spcPct val="90000"/>
              </a:lnSpc>
              <a:spcBef>
                <a:spcPts val="0"/>
              </a:spcBef>
              <a:spcAft>
                <a:spcPts val="0"/>
              </a:spcAft>
              <a:buSzPts val="1800"/>
              <a:buChar char="•"/>
            </a:pPr>
            <a:r>
              <a:rPr lang="en-US"/>
              <a:t>Chest clear, HS normal, abdo SNT</a:t>
            </a:r>
            <a:endParaRPr/>
          </a:p>
          <a:p>
            <a:pPr indent="-342900" lvl="0" marL="457200" rtl="0" algn="l">
              <a:lnSpc>
                <a:spcPct val="90000"/>
              </a:lnSpc>
              <a:spcBef>
                <a:spcPts val="0"/>
              </a:spcBef>
              <a:spcAft>
                <a:spcPts val="0"/>
              </a:spcAft>
              <a:buSzPts val="1800"/>
              <a:buChar char="•"/>
            </a:pPr>
            <a:r>
              <a:rPr lang="en-US"/>
              <a:t>Temp 39, RR 38, HR 142, SpO2 88% OA, CRT 5s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What are we worried about?</a:t>
            </a:r>
            <a:endParaRPr/>
          </a:p>
          <a:p>
            <a:pPr indent="0" lvl="0" marL="0" rtl="0" algn="l">
              <a:lnSpc>
                <a:spcPct val="90000"/>
              </a:lnSpc>
              <a:spcBef>
                <a:spcPts val="0"/>
              </a:spcBef>
              <a:spcAft>
                <a:spcPts val="0"/>
              </a:spcAft>
              <a:buNone/>
            </a:pPr>
            <a:r>
              <a:rPr lang="en-US"/>
              <a:t>What could the rash be?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sz="1400"/>
              <a:t>PS: thank you to Dr Ben Ng for this case!</a:t>
            </a:r>
            <a:endParaRPr sz="1400"/>
          </a:p>
        </p:txBody>
      </p:sp>
      <p:sp>
        <p:nvSpPr>
          <p:cNvPr id="118" name="Google Shape;118;p16"/>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16"/>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a:t>
            </a:r>
            <a:endParaRPr b="0" i="0" sz="1800" u="none" cap="none" strike="noStrike">
              <a:solidFill>
                <a:schemeClr val="dk1"/>
              </a:solidFill>
              <a:latin typeface="Calibri"/>
              <a:ea typeface="Calibri"/>
              <a:cs typeface="Calibri"/>
              <a:sym typeface="Calibri"/>
            </a:endParaRPr>
          </a:p>
        </p:txBody>
      </p:sp>
      <p:sp>
        <p:nvSpPr>
          <p:cNvPr id="120" name="Google Shape;120;p1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21" name="Google Shape;121;p1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122" name="Google Shape;122;p16"/>
          <p:cNvPicPr preferRelativeResize="0"/>
          <p:nvPr/>
        </p:nvPicPr>
        <p:blipFill>
          <a:blip r:embed="rId4">
            <a:alphaModFix/>
          </a:blip>
          <a:stretch>
            <a:fillRect/>
          </a:stretch>
        </p:blipFill>
        <p:spPr>
          <a:xfrm>
            <a:off x="7820000" y="2653394"/>
            <a:ext cx="3941400" cy="26228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2"/>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12" name="Google Shape;512;p52"/>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Replacement Fluids</a:t>
            </a:r>
            <a:endParaRPr b="0" i="0" sz="1800" u="none" cap="none" strike="noStrike">
              <a:solidFill>
                <a:schemeClr val="dk1"/>
              </a:solidFill>
              <a:latin typeface="Calibri"/>
              <a:ea typeface="Calibri"/>
              <a:cs typeface="Calibri"/>
              <a:sym typeface="Calibri"/>
            </a:endParaRPr>
          </a:p>
        </p:txBody>
      </p:sp>
      <p:sp>
        <p:nvSpPr>
          <p:cNvPr id="513" name="Google Shape;513;p5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514" name="Google Shape;514;p5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515" name="Google Shape;515;p52"/>
          <p:cNvSpPr txBox="1"/>
          <p:nvPr/>
        </p:nvSpPr>
        <p:spPr>
          <a:xfrm>
            <a:off x="520350" y="1509325"/>
            <a:ext cx="11761500" cy="658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600"/>
              <a:t>Fluid deficit = 16.6- 15.2 = 1.4</a:t>
            </a:r>
            <a:endParaRPr sz="2600"/>
          </a:p>
          <a:p>
            <a:pPr indent="0" lvl="0" marL="0" rtl="0" algn="l">
              <a:spcBef>
                <a:spcPts val="0"/>
              </a:spcBef>
              <a:spcAft>
                <a:spcPts val="0"/>
              </a:spcAft>
              <a:buClr>
                <a:schemeClr val="dk1"/>
              </a:buClr>
              <a:buSzPts val="1100"/>
              <a:buFont typeface="Arial"/>
              <a:buNone/>
            </a:pPr>
            <a:r>
              <a:rPr lang="en-US" sz="2600"/>
              <a:t>1.4 / 16.6 = 0.0843</a:t>
            </a:r>
            <a:endParaRPr sz="2600"/>
          </a:p>
          <a:p>
            <a:pPr indent="0" lvl="0" marL="0" rtl="0" algn="l">
              <a:spcBef>
                <a:spcPts val="0"/>
              </a:spcBef>
              <a:spcAft>
                <a:spcPts val="0"/>
              </a:spcAft>
              <a:buClr>
                <a:schemeClr val="dk1"/>
              </a:buClr>
              <a:buSzPts val="1100"/>
              <a:buFont typeface="Arial"/>
              <a:buNone/>
            </a:pPr>
            <a:r>
              <a:rPr lang="en-US" sz="2600"/>
              <a:t>8.4% weight loss objectively</a:t>
            </a:r>
            <a:endParaRPr sz="2600"/>
          </a:p>
          <a:p>
            <a:pPr indent="0" lvl="0" marL="0" rtl="0" algn="l">
              <a:spcBef>
                <a:spcPts val="0"/>
              </a:spcBef>
              <a:spcAft>
                <a:spcPts val="0"/>
              </a:spcAft>
              <a:buClr>
                <a:schemeClr val="dk1"/>
              </a:buClr>
              <a:buSzPts val="1100"/>
              <a:buFont typeface="Arial"/>
              <a:buNone/>
            </a:pPr>
            <a:r>
              <a:rPr lang="en-US" sz="2600"/>
              <a:t>Deficit: 8.4% dehydration x 16.6kg x 10 = 1394.4mls</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rPr lang="en-US" sz="2600"/>
              <a:t>Maintenance: (100ml x 10) + (50ml x 6.6) = 1330mls</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rPr lang="en-US" sz="2600"/>
              <a:t>Total req in 24h: 2724.4 ÷ 24 = 113.5ml/hour </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Clr>
                <a:schemeClr val="dk1"/>
              </a:buClr>
              <a:buSzPts val="1100"/>
              <a:buFont typeface="Arial"/>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3"/>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21" name="Google Shape;521;p53"/>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Resuscitation</a:t>
            </a:r>
            <a:r>
              <a:rPr lang="en-US" sz="3600">
                <a:solidFill>
                  <a:schemeClr val="lt1"/>
                </a:solidFill>
                <a:latin typeface="Calibri"/>
                <a:ea typeface="Calibri"/>
                <a:cs typeface="Calibri"/>
                <a:sym typeface="Calibri"/>
              </a:rPr>
              <a:t> Fluids</a:t>
            </a:r>
            <a:endParaRPr b="0" i="0" sz="1800" u="none" cap="none" strike="noStrike">
              <a:solidFill>
                <a:schemeClr val="dk1"/>
              </a:solidFill>
              <a:latin typeface="Calibri"/>
              <a:ea typeface="Calibri"/>
              <a:cs typeface="Calibri"/>
              <a:sym typeface="Calibri"/>
            </a:endParaRPr>
          </a:p>
        </p:txBody>
      </p:sp>
      <p:sp>
        <p:nvSpPr>
          <p:cNvPr id="522" name="Google Shape;522;p5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523" name="Google Shape;523;p5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524" name="Google Shape;524;p53"/>
          <p:cNvSpPr txBox="1"/>
          <p:nvPr/>
        </p:nvSpPr>
        <p:spPr>
          <a:xfrm>
            <a:off x="430500" y="1523375"/>
            <a:ext cx="11761500" cy="6588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Char char="●"/>
            </a:pPr>
            <a:r>
              <a:rPr lang="en-US" sz="2600"/>
              <a:t>10ml/kg IV fluid bolus over 5-10 min</a:t>
            </a:r>
            <a:endParaRPr sz="2600"/>
          </a:p>
          <a:p>
            <a:pPr indent="-393700" lvl="0" marL="457200" rtl="0" algn="l">
              <a:spcBef>
                <a:spcPts val="0"/>
              </a:spcBef>
              <a:spcAft>
                <a:spcPts val="0"/>
              </a:spcAft>
              <a:buSzPts val="2600"/>
              <a:buChar char="●"/>
            </a:pPr>
            <a:r>
              <a:rPr lang="en-US" sz="2600"/>
              <a:t>Re-assess patient</a:t>
            </a:r>
            <a:endParaRPr sz="2600"/>
          </a:p>
          <a:p>
            <a:pPr indent="-393700" lvl="0" marL="457200" rtl="0" algn="l">
              <a:spcBef>
                <a:spcPts val="0"/>
              </a:spcBef>
              <a:spcAft>
                <a:spcPts val="0"/>
              </a:spcAft>
              <a:buSzPts val="2600"/>
              <a:buChar char="●"/>
            </a:pPr>
            <a:r>
              <a:rPr lang="en-US" sz="2600"/>
              <a:t>Repeat up to 40ml/kg if no sign of fluid overload</a:t>
            </a:r>
            <a:endParaRPr sz="2600"/>
          </a:p>
          <a:p>
            <a:pPr indent="-393700" lvl="0" marL="457200" rtl="0" algn="l">
              <a:spcBef>
                <a:spcPts val="0"/>
              </a:spcBef>
              <a:spcAft>
                <a:spcPts val="0"/>
              </a:spcAft>
              <a:buSzPts val="2600"/>
              <a:buChar char="●"/>
            </a:pPr>
            <a:r>
              <a:rPr lang="en-US" sz="2600"/>
              <a:t>End point: CRT &lt;2s, normal BP, normal mental state, urine output &gt;1ml/kg/hour </a:t>
            </a:r>
            <a:endParaRPr sz="2600"/>
          </a:p>
          <a:p>
            <a:pPr indent="0" lvl="0" marL="457200" rtl="0" algn="l">
              <a:spcBef>
                <a:spcPts val="0"/>
              </a:spcBef>
              <a:spcAft>
                <a:spcPts val="0"/>
              </a:spcAft>
              <a:buNone/>
            </a:pPr>
            <a:r>
              <a:t/>
            </a:r>
            <a:endParaRPr sz="2600"/>
          </a:p>
          <a:p>
            <a:pPr indent="0" lvl="0" marL="457200" rtl="0" algn="l">
              <a:spcBef>
                <a:spcPts val="0"/>
              </a:spcBef>
              <a:spcAft>
                <a:spcPts val="0"/>
              </a:spcAft>
              <a:buNone/>
            </a:pPr>
            <a:r>
              <a:t/>
            </a:r>
            <a:endParaRPr sz="2600"/>
          </a:p>
          <a:p>
            <a:pPr indent="-393700" lvl="0" marL="457200" rtl="0" algn="l">
              <a:spcBef>
                <a:spcPts val="0"/>
              </a:spcBef>
              <a:spcAft>
                <a:spcPts val="0"/>
              </a:spcAft>
              <a:buSzPts val="2600"/>
              <a:buChar char="●"/>
            </a:pPr>
            <a:r>
              <a:rPr lang="en-US" sz="2600"/>
              <a:t>Let’s work it out: A 6m old child weight 6.4kg with a non-blanching rash has weak peripheral pulses and CRT 5-6 secs. What do you give first?</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4"/>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0" name="Google Shape;530;p54"/>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Resuscitation Fluids</a:t>
            </a:r>
            <a:endParaRPr b="0" i="0" sz="1800" u="none" cap="none" strike="noStrike">
              <a:solidFill>
                <a:schemeClr val="dk1"/>
              </a:solidFill>
              <a:latin typeface="Calibri"/>
              <a:ea typeface="Calibri"/>
              <a:cs typeface="Calibri"/>
              <a:sym typeface="Calibri"/>
            </a:endParaRPr>
          </a:p>
        </p:txBody>
      </p:sp>
      <p:sp>
        <p:nvSpPr>
          <p:cNvPr id="531" name="Google Shape;531;p5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532" name="Google Shape;532;p5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533" name="Google Shape;533;p54"/>
          <p:cNvSpPr txBox="1"/>
          <p:nvPr/>
        </p:nvSpPr>
        <p:spPr>
          <a:xfrm>
            <a:off x="430500" y="1523375"/>
            <a:ext cx="11761500" cy="6988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Char char="●"/>
            </a:pPr>
            <a:r>
              <a:rPr lang="en-US" sz="2600"/>
              <a:t>10ml/kg IV fluid bolus over 5-10 min</a:t>
            </a:r>
            <a:endParaRPr sz="2600"/>
          </a:p>
          <a:p>
            <a:pPr indent="-393700" lvl="0" marL="457200" rtl="0" algn="l">
              <a:spcBef>
                <a:spcPts val="0"/>
              </a:spcBef>
              <a:spcAft>
                <a:spcPts val="0"/>
              </a:spcAft>
              <a:buSzPts val="2600"/>
              <a:buChar char="●"/>
            </a:pPr>
            <a:r>
              <a:rPr lang="en-US" sz="2600"/>
              <a:t>Re-assess patient</a:t>
            </a:r>
            <a:endParaRPr sz="2600"/>
          </a:p>
          <a:p>
            <a:pPr indent="-393700" lvl="0" marL="457200" rtl="0" algn="l">
              <a:spcBef>
                <a:spcPts val="0"/>
              </a:spcBef>
              <a:spcAft>
                <a:spcPts val="0"/>
              </a:spcAft>
              <a:buSzPts val="2600"/>
              <a:buChar char="●"/>
            </a:pPr>
            <a:r>
              <a:rPr lang="en-US" sz="2600"/>
              <a:t>Repeat up to 40ml/kg if no sign of fluid overload</a:t>
            </a:r>
            <a:endParaRPr sz="2600"/>
          </a:p>
          <a:p>
            <a:pPr indent="-393700" lvl="0" marL="457200" rtl="0" algn="l">
              <a:spcBef>
                <a:spcPts val="0"/>
              </a:spcBef>
              <a:spcAft>
                <a:spcPts val="0"/>
              </a:spcAft>
              <a:buSzPts val="2600"/>
              <a:buChar char="●"/>
            </a:pPr>
            <a:r>
              <a:rPr lang="en-US" sz="2600"/>
              <a:t>End point: CRT &lt;2s, normal BP, normal mental state, urine output &gt;1ml/kg/hour </a:t>
            </a:r>
            <a:endParaRPr sz="2600"/>
          </a:p>
          <a:p>
            <a:pPr indent="0" lvl="0" marL="457200" rtl="0" algn="l">
              <a:spcBef>
                <a:spcPts val="0"/>
              </a:spcBef>
              <a:spcAft>
                <a:spcPts val="0"/>
              </a:spcAft>
              <a:buNone/>
            </a:pPr>
            <a:r>
              <a:t/>
            </a:r>
            <a:endParaRPr sz="2600"/>
          </a:p>
          <a:p>
            <a:pPr indent="0" lvl="0" marL="457200" rtl="0" algn="l">
              <a:spcBef>
                <a:spcPts val="0"/>
              </a:spcBef>
              <a:spcAft>
                <a:spcPts val="0"/>
              </a:spcAft>
              <a:buNone/>
            </a:pPr>
            <a:r>
              <a:t/>
            </a:r>
            <a:endParaRPr sz="2600"/>
          </a:p>
          <a:p>
            <a:pPr indent="-393700" lvl="0" marL="457200" rtl="0" algn="l">
              <a:spcBef>
                <a:spcPts val="0"/>
              </a:spcBef>
              <a:spcAft>
                <a:spcPts val="0"/>
              </a:spcAft>
              <a:buSzPts val="2600"/>
              <a:buChar char="●"/>
            </a:pPr>
            <a:r>
              <a:rPr lang="en-US" sz="2600"/>
              <a:t>Let’s work it out: A 6m old child weight 6.4kg with a non-blanching rash has weak peripheral pulses and CRT 5-6 secs. What do you give first?</a:t>
            </a:r>
            <a:endParaRPr sz="2600"/>
          </a:p>
          <a:p>
            <a:pPr indent="-393700" lvl="0" marL="457200" rtl="0" algn="l">
              <a:spcBef>
                <a:spcPts val="0"/>
              </a:spcBef>
              <a:spcAft>
                <a:spcPts val="0"/>
              </a:spcAft>
              <a:buClr>
                <a:srgbClr val="38761D"/>
              </a:buClr>
              <a:buSzPts val="2600"/>
              <a:buChar char="●"/>
            </a:pPr>
            <a:r>
              <a:rPr lang="en-US" sz="2600">
                <a:solidFill>
                  <a:srgbClr val="38761D"/>
                </a:solidFill>
              </a:rPr>
              <a:t>10mls x 6.4 = </a:t>
            </a:r>
            <a:r>
              <a:rPr b="1" lang="en-US" sz="2600">
                <a:solidFill>
                  <a:srgbClr val="38761D"/>
                </a:solidFill>
              </a:rPr>
              <a:t>64ml fluid bolus 0.9% saline </a:t>
            </a:r>
            <a:endParaRPr b="1" sz="2600">
              <a:solidFill>
                <a:srgbClr val="38761D"/>
              </a:solidFill>
            </a:endParaRPr>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5"/>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9" name="Google Shape;539;p55"/>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Back to the case…</a:t>
            </a:r>
            <a:endParaRPr b="0" i="0" sz="1800" u="none" cap="none" strike="noStrike">
              <a:solidFill>
                <a:schemeClr val="dk1"/>
              </a:solidFill>
              <a:latin typeface="Calibri"/>
              <a:ea typeface="Calibri"/>
              <a:cs typeface="Calibri"/>
              <a:sym typeface="Calibri"/>
            </a:endParaRPr>
          </a:p>
        </p:txBody>
      </p:sp>
      <p:sp>
        <p:nvSpPr>
          <p:cNvPr id="540" name="Google Shape;540;p5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541" name="Google Shape;541;p5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542" name="Google Shape;542;p55"/>
          <p:cNvSpPr txBox="1"/>
          <p:nvPr/>
        </p:nvSpPr>
        <p:spPr>
          <a:xfrm>
            <a:off x="430500" y="1523375"/>
            <a:ext cx="11761500" cy="4587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Char char="●"/>
            </a:pPr>
            <a:r>
              <a:rPr lang="en-US" sz="2600"/>
              <a:t>Andrew weighs 30kg. Your reg tells you to prescribe a fluid bolus and to prescribe maintenance fluids.</a:t>
            </a:r>
            <a:endParaRPr sz="2600"/>
          </a:p>
          <a:p>
            <a:pPr indent="-393700" lvl="1" marL="914400" rtl="0" algn="l">
              <a:spcBef>
                <a:spcPts val="0"/>
              </a:spcBef>
              <a:spcAft>
                <a:spcPts val="0"/>
              </a:spcAft>
              <a:buSzPts val="2600"/>
              <a:buChar char="○"/>
            </a:pPr>
            <a:r>
              <a:rPr lang="en-US" sz="2600"/>
              <a:t>How much of a fluid bolus would you prescribe?</a:t>
            </a:r>
            <a:endParaRPr sz="2600"/>
          </a:p>
          <a:p>
            <a:pPr indent="-393700" lvl="1" marL="914400" rtl="0" algn="l">
              <a:spcBef>
                <a:spcPts val="0"/>
              </a:spcBef>
              <a:spcAft>
                <a:spcPts val="0"/>
              </a:spcAft>
              <a:buSzPts val="2600"/>
              <a:buChar char="○"/>
            </a:pPr>
            <a:r>
              <a:rPr lang="en-US" sz="2600"/>
              <a:t>How would you calculate his maintenance fluid requirements?</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6"/>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48" name="Google Shape;548;p56"/>
          <p:cNvSpPr txBox="1"/>
          <p:nvPr/>
        </p:nvSpPr>
        <p:spPr>
          <a:xfrm>
            <a:off x="520343" y="488050"/>
            <a:ext cx="8586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Back to the case…</a:t>
            </a:r>
            <a:endParaRPr b="0" i="0" sz="1800" u="none" cap="none" strike="noStrike">
              <a:solidFill>
                <a:schemeClr val="dk1"/>
              </a:solidFill>
              <a:latin typeface="Calibri"/>
              <a:ea typeface="Calibri"/>
              <a:cs typeface="Calibri"/>
              <a:sym typeface="Calibri"/>
            </a:endParaRPr>
          </a:p>
        </p:txBody>
      </p:sp>
      <p:sp>
        <p:nvSpPr>
          <p:cNvPr id="549" name="Google Shape;549;p5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550" name="Google Shape;550;p5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551" name="Google Shape;551;p56"/>
          <p:cNvSpPr txBox="1"/>
          <p:nvPr/>
        </p:nvSpPr>
        <p:spPr>
          <a:xfrm>
            <a:off x="430500" y="1523375"/>
            <a:ext cx="11761500" cy="73884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Char char="●"/>
            </a:pPr>
            <a:r>
              <a:rPr lang="en-US" sz="2600"/>
              <a:t>Andrew weighs 30kg. Your reg tells you to prescribe a fluid bolus and to prescribe maintenance fluids.</a:t>
            </a:r>
            <a:endParaRPr sz="2600"/>
          </a:p>
          <a:p>
            <a:pPr indent="-393700" lvl="1" marL="914400" rtl="0" algn="l">
              <a:spcBef>
                <a:spcPts val="0"/>
              </a:spcBef>
              <a:spcAft>
                <a:spcPts val="0"/>
              </a:spcAft>
              <a:buSzPts val="2600"/>
              <a:buChar char="○"/>
            </a:pPr>
            <a:r>
              <a:rPr lang="en-US" sz="2600"/>
              <a:t>How much of a fluid bolus would you prescribe? What will you prescribe?</a:t>
            </a:r>
            <a:endParaRPr sz="2600"/>
          </a:p>
          <a:p>
            <a:pPr indent="-393700" lvl="1" marL="914400" rtl="0" algn="l">
              <a:spcBef>
                <a:spcPts val="0"/>
              </a:spcBef>
              <a:spcAft>
                <a:spcPts val="0"/>
              </a:spcAft>
              <a:buClr>
                <a:srgbClr val="38761D"/>
              </a:buClr>
              <a:buSzPts val="2600"/>
              <a:buChar char="○"/>
            </a:pPr>
            <a:r>
              <a:rPr lang="en-US" sz="2600">
                <a:solidFill>
                  <a:srgbClr val="38761D"/>
                </a:solidFill>
              </a:rPr>
              <a:t>10 x 30 = </a:t>
            </a:r>
            <a:r>
              <a:rPr b="1" lang="en-US" sz="2600">
                <a:solidFill>
                  <a:srgbClr val="38761D"/>
                </a:solidFill>
              </a:rPr>
              <a:t>300mls of normal saline</a:t>
            </a:r>
            <a:endParaRPr b="1" sz="2600">
              <a:solidFill>
                <a:srgbClr val="38761D"/>
              </a:solidFill>
            </a:endParaRPr>
          </a:p>
          <a:p>
            <a:pPr indent="-393700" lvl="1" marL="914400" rtl="0" algn="l">
              <a:spcBef>
                <a:spcPts val="0"/>
              </a:spcBef>
              <a:spcAft>
                <a:spcPts val="0"/>
              </a:spcAft>
              <a:buSzPts val="2600"/>
              <a:buChar char="○"/>
            </a:pPr>
            <a:r>
              <a:rPr lang="en-US" sz="2600"/>
              <a:t>How would you calculate his maintenance fluid requirements? What is the rate of infusion?</a:t>
            </a:r>
            <a:endParaRPr sz="2600"/>
          </a:p>
          <a:p>
            <a:pPr indent="-393700" lvl="1" marL="914400" rtl="0" algn="l">
              <a:spcBef>
                <a:spcPts val="0"/>
              </a:spcBef>
              <a:spcAft>
                <a:spcPts val="0"/>
              </a:spcAft>
              <a:buClr>
                <a:srgbClr val="38761D"/>
              </a:buClr>
              <a:buSzPts val="2600"/>
              <a:buChar char="○"/>
            </a:pPr>
            <a:r>
              <a:rPr lang="en-US" sz="2600">
                <a:solidFill>
                  <a:srgbClr val="38761D"/>
                </a:solidFill>
              </a:rPr>
              <a:t>first 10kg = 100 x 10 = 1000ml</a:t>
            </a:r>
            <a:endParaRPr sz="2600">
              <a:solidFill>
                <a:srgbClr val="38761D"/>
              </a:solidFill>
            </a:endParaRPr>
          </a:p>
          <a:p>
            <a:pPr indent="-393700" lvl="1" marL="914400" rtl="0" algn="l">
              <a:spcBef>
                <a:spcPts val="0"/>
              </a:spcBef>
              <a:spcAft>
                <a:spcPts val="0"/>
              </a:spcAft>
              <a:buClr>
                <a:srgbClr val="38761D"/>
              </a:buClr>
              <a:buSzPts val="2600"/>
              <a:buChar char="○"/>
            </a:pPr>
            <a:r>
              <a:rPr lang="en-US" sz="2600">
                <a:solidFill>
                  <a:srgbClr val="38761D"/>
                </a:solidFill>
              </a:rPr>
              <a:t>next 10kg = 50 x 10 = 500ml</a:t>
            </a:r>
            <a:endParaRPr sz="2600">
              <a:solidFill>
                <a:srgbClr val="38761D"/>
              </a:solidFill>
            </a:endParaRPr>
          </a:p>
          <a:p>
            <a:pPr indent="-393700" lvl="1" marL="914400" rtl="0" algn="l">
              <a:spcBef>
                <a:spcPts val="0"/>
              </a:spcBef>
              <a:spcAft>
                <a:spcPts val="0"/>
              </a:spcAft>
              <a:buClr>
                <a:srgbClr val="38761D"/>
              </a:buClr>
              <a:buSzPts val="2600"/>
              <a:buChar char="○"/>
            </a:pPr>
            <a:r>
              <a:rPr lang="en-US" sz="2600">
                <a:solidFill>
                  <a:srgbClr val="38761D"/>
                </a:solidFill>
              </a:rPr>
              <a:t>next 10kg = 20 x 10 = 200</a:t>
            </a:r>
            <a:endParaRPr sz="2600">
              <a:solidFill>
                <a:srgbClr val="38761D"/>
              </a:solidFill>
            </a:endParaRPr>
          </a:p>
          <a:p>
            <a:pPr indent="-393700" lvl="1" marL="914400" rtl="0" algn="l">
              <a:spcBef>
                <a:spcPts val="0"/>
              </a:spcBef>
              <a:spcAft>
                <a:spcPts val="0"/>
              </a:spcAft>
              <a:buClr>
                <a:srgbClr val="38761D"/>
              </a:buClr>
              <a:buSzPts val="2600"/>
              <a:buChar char="○"/>
            </a:pPr>
            <a:r>
              <a:rPr lang="en-US" sz="2600">
                <a:solidFill>
                  <a:srgbClr val="38761D"/>
                </a:solidFill>
              </a:rPr>
              <a:t>total: 1000 + 500 + 200 = </a:t>
            </a:r>
            <a:r>
              <a:rPr b="1" lang="en-US" sz="2600">
                <a:solidFill>
                  <a:srgbClr val="38761D"/>
                </a:solidFill>
              </a:rPr>
              <a:t>1700ml/day</a:t>
            </a:r>
            <a:endParaRPr b="1" sz="2600">
              <a:solidFill>
                <a:srgbClr val="38761D"/>
              </a:solidFill>
            </a:endParaRPr>
          </a:p>
          <a:p>
            <a:pPr indent="-393700" lvl="1" marL="914400" rtl="0" algn="l">
              <a:spcBef>
                <a:spcPts val="0"/>
              </a:spcBef>
              <a:spcAft>
                <a:spcPts val="0"/>
              </a:spcAft>
              <a:buClr>
                <a:srgbClr val="38761D"/>
              </a:buClr>
              <a:buSzPts val="2600"/>
              <a:buChar char="○"/>
            </a:pPr>
            <a:r>
              <a:rPr b="1" lang="en-US" sz="2600">
                <a:solidFill>
                  <a:srgbClr val="38761D"/>
                </a:solidFill>
              </a:rPr>
              <a:t>70.8ml/h</a:t>
            </a:r>
            <a:endParaRPr b="1" sz="2600">
              <a:solidFill>
                <a:srgbClr val="38761D"/>
              </a:solidFill>
            </a:endParaRPr>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57" name="Google Shape;557;p57"/>
          <p:cNvSpPr txBox="1"/>
          <p:nvPr/>
        </p:nvSpPr>
        <p:spPr>
          <a:xfrm>
            <a:off x="311400" y="22862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58" name="Google Shape;558;p57"/>
          <p:cNvSpPr txBox="1"/>
          <p:nvPr/>
        </p:nvSpPr>
        <p:spPr>
          <a:xfrm>
            <a:off x="3748959" y="2519181"/>
            <a:ext cx="4694100" cy="67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lt1"/>
                </a:solidFill>
                <a:latin typeface="Calibri"/>
                <a:ea typeface="Calibri"/>
                <a:cs typeface="Calibri"/>
                <a:sym typeface="Calibri"/>
              </a:rPr>
              <a:t>Paeds Renal</a:t>
            </a:r>
            <a:endParaRPr b="1" i="0" sz="2000" u="none" cap="none" strike="noStrike">
              <a:solidFill>
                <a:schemeClr val="dk1"/>
              </a:solidFill>
              <a:latin typeface="Calibri"/>
              <a:ea typeface="Calibri"/>
              <a:cs typeface="Calibri"/>
              <a:sym typeface="Calibri"/>
            </a:endParaRPr>
          </a:p>
        </p:txBody>
      </p:sp>
      <p:pic>
        <p:nvPicPr>
          <p:cNvPr id="559" name="Google Shape;559;p5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8"/>
          <p:cNvSpPr txBox="1"/>
          <p:nvPr>
            <p:ph idx="1" type="body"/>
          </p:nvPr>
        </p:nvSpPr>
        <p:spPr>
          <a:xfrm>
            <a:off x="565900" y="1600200"/>
            <a:ext cx="112413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You are working in Paeds </a:t>
            </a:r>
            <a:r>
              <a:rPr lang="en-US"/>
              <a:t>A&amp;E</a:t>
            </a:r>
            <a:r>
              <a:rPr lang="en-US"/>
              <a:t> when a 4 year old South-East Asian boy is brought in by his dad with swollen legs and swelling around his eyes. His dad says this has happened a couple times before but usually resolves so they didn’t think much of it.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is your top differential?</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investigations would you want to do?</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How would you manage this patient?  </a:t>
            </a:r>
            <a:endParaRPr/>
          </a:p>
        </p:txBody>
      </p:sp>
      <p:sp>
        <p:nvSpPr>
          <p:cNvPr id="565" name="Google Shape;565;p5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66" name="Google Shape;566;p5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67" name="Google Shape;567;p58"/>
          <p:cNvSpPr txBox="1"/>
          <p:nvPr/>
        </p:nvSpPr>
        <p:spPr>
          <a:xfrm>
            <a:off x="860422" y="487975"/>
            <a:ext cx="6276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Swollen Child</a:t>
            </a:r>
            <a:endParaRPr b="0" i="0" sz="1800" u="none" cap="none" strike="noStrike">
              <a:solidFill>
                <a:schemeClr val="dk1"/>
              </a:solidFill>
              <a:latin typeface="Calibri"/>
              <a:ea typeface="Calibri"/>
              <a:cs typeface="Calibri"/>
              <a:sym typeface="Calibri"/>
            </a:endParaRPr>
          </a:p>
        </p:txBody>
      </p:sp>
      <p:pic>
        <p:nvPicPr>
          <p:cNvPr id="568" name="Google Shape;568;p5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69" name="Google Shape;569;p58"/>
          <p:cNvPicPr preferRelativeResize="0"/>
          <p:nvPr/>
        </p:nvPicPr>
        <p:blipFill>
          <a:blip r:embed="rId4">
            <a:alphaModFix/>
          </a:blip>
          <a:stretch>
            <a:fillRect/>
          </a:stretch>
        </p:blipFill>
        <p:spPr>
          <a:xfrm>
            <a:off x="8774200" y="3490825"/>
            <a:ext cx="2766250" cy="27785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9"/>
          <p:cNvSpPr txBox="1"/>
          <p:nvPr/>
        </p:nvSpPr>
        <p:spPr>
          <a:xfrm>
            <a:off x="1465904" y="6506413"/>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75" name="Google Shape;575;p5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76" name="Google Shape;576;p59"/>
          <p:cNvSpPr txBox="1"/>
          <p:nvPr/>
        </p:nvSpPr>
        <p:spPr>
          <a:xfrm>
            <a:off x="8728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Nephrotic Syndrome </a:t>
            </a:r>
            <a:endParaRPr b="0" i="0" sz="1800" u="none" cap="none" strike="noStrike">
              <a:solidFill>
                <a:schemeClr val="dk1"/>
              </a:solidFill>
              <a:latin typeface="Calibri"/>
              <a:ea typeface="Calibri"/>
              <a:cs typeface="Calibri"/>
              <a:sym typeface="Calibri"/>
            </a:endParaRPr>
          </a:p>
        </p:txBody>
      </p:sp>
      <p:pic>
        <p:nvPicPr>
          <p:cNvPr id="577" name="Google Shape;577;p5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578" name="Google Shape;578;p59"/>
          <p:cNvGraphicFramePr/>
          <p:nvPr/>
        </p:nvGraphicFramePr>
        <p:xfrm>
          <a:off x="304788" y="1382725"/>
          <a:ext cx="3000000" cy="3000000"/>
        </p:xfrm>
        <a:graphic>
          <a:graphicData uri="http://schemas.openxmlformats.org/drawingml/2006/table">
            <a:tbl>
              <a:tblPr>
                <a:noFill/>
                <a:tableStyleId>{C57488E0-EEBA-4CD4-8011-798DD2418DE4}</a:tableStyleId>
              </a:tblPr>
              <a:tblGrid>
                <a:gridCol w="2270200"/>
                <a:gridCol w="9472500"/>
              </a:tblGrid>
              <a:tr h="842300">
                <a:tc>
                  <a:txBody>
                    <a:bodyPr/>
                    <a:lstStyle/>
                    <a:p>
                      <a:pPr indent="0" lvl="0" marL="0" rtl="0" algn="l">
                        <a:spcBef>
                          <a:spcPts val="0"/>
                        </a:spcBef>
                        <a:spcAft>
                          <a:spcPts val="0"/>
                        </a:spcAft>
                        <a:buNone/>
                      </a:pPr>
                      <a:r>
                        <a:rPr lang="en-US" sz="1200">
                          <a:solidFill>
                            <a:srgbClr val="000000"/>
                          </a:solidFill>
                        </a:rPr>
                        <a:t>Definition</a:t>
                      </a:r>
                      <a:endParaRPr sz="1200">
                        <a:solidFill>
                          <a:srgbClr val="000000"/>
                        </a:solidFill>
                      </a:endParaRPr>
                    </a:p>
                  </a:txBody>
                  <a:tcPr marT="91425" marB="91425" marR="91425" marL="91425"/>
                </a:tc>
                <a:tc>
                  <a:txBody>
                    <a:bodyPr/>
                    <a:lstStyle/>
                    <a:p>
                      <a:pPr indent="0" lvl="0" marL="0" rtl="0" algn="l">
                        <a:spcBef>
                          <a:spcPts val="0"/>
                        </a:spcBef>
                        <a:spcAft>
                          <a:spcPts val="0"/>
                        </a:spcAft>
                        <a:buNone/>
                      </a:pPr>
                      <a:r>
                        <a:rPr lang="en-US" sz="1200"/>
                        <a:t>When the basement membrane in the glomerulus becomes highly permeable to protein resulting in protein leaking into the urine </a:t>
                      </a:r>
                      <a:endParaRPr sz="1200"/>
                    </a:p>
                    <a:p>
                      <a:pPr indent="-304800" lvl="0" marL="457200" rtl="0" algn="l">
                        <a:spcBef>
                          <a:spcPts val="0"/>
                        </a:spcBef>
                        <a:spcAft>
                          <a:spcPts val="0"/>
                        </a:spcAft>
                        <a:buSzPts val="1200"/>
                        <a:buChar char="-"/>
                      </a:pPr>
                      <a:r>
                        <a:rPr lang="en-US" sz="1200"/>
                        <a:t>Low serum albumin</a:t>
                      </a:r>
                      <a:endParaRPr sz="1200"/>
                    </a:p>
                    <a:p>
                      <a:pPr indent="-304800" lvl="0" marL="457200" rtl="0" algn="l">
                        <a:spcBef>
                          <a:spcPts val="0"/>
                        </a:spcBef>
                        <a:spcAft>
                          <a:spcPts val="0"/>
                        </a:spcAft>
                        <a:buSzPts val="1200"/>
                        <a:buChar char="-"/>
                      </a:pPr>
                      <a:r>
                        <a:rPr lang="en-US" sz="1200"/>
                        <a:t>High urinary protein</a:t>
                      </a:r>
                      <a:endParaRPr sz="1200"/>
                    </a:p>
                    <a:p>
                      <a:pPr indent="-304800" lvl="0" marL="457200" rtl="0" algn="l">
                        <a:spcBef>
                          <a:spcPts val="0"/>
                        </a:spcBef>
                        <a:spcAft>
                          <a:spcPts val="0"/>
                        </a:spcAft>
                        <a:buSzPts val="1200"/>
                        <a:buChar char="-"/>
                      </a:pPr>
                      <a:r>
                        <a:rPr lang="en-US" sz="1200"/>
                        <a:t>Oedema</a:t>
                      </a:r>
                      <a:endParaRPr sz="1200"/>
                    </a:p>
                  </a:txBody>
                  <a:tcPr marT="91425" marB="91425" marR="91425" marL="91425"/>
                </a:tc>
              </a:tr>
              <a:tr h="592625">
                <a:tc>
                  <a:txBody>
                    <a:bodyPr/>
                    <a:lstStyle/>
                    <a:p>
                      <a:pPr indent="0" lvl="0" marL="0" rtl="0" algn="l">
                        <a:spcBef>
                          <a:spcPts val="0"/>
                        </a:spcBef>
                        <a:spcAft>
                          <a:spcPts val="0"/>
                        </a:spcAft>
                        <a:buNone/>
                      </a:pPr>
                      <a:r>
                        <a:rPr lang="en-US" sz="1200">
                          <a:solidFill>
                            <a:srgbClr val="000000"/>
                          </a:solidFill>
                        </a:rPr>
                        <a:t>Epidemiology/Risk Factors</a:t>
                      </a:r>
                      <a:endParaRPr sz="1200">
                        <a:solidFill>
                          <a:srgbClr val="000000"/>
                        </a:solidFill>
                      </a:endParaRPr>
                    </a:p>
                  </a:txBody>
                  <a:tcPr marT="91425" marB="91425" marR="91425" marL="91425"/>
                </a:tc>
                <a:tc>
                  <a:txBody>
                    <a:bodyPr/>
                    <a:lstStyle/>
                    <a:p>
                      <a:pPr indent="-304800" lvl="0" marL="457200" rtl="0" algn="l">
                        <a:spcBef>
                          <a:spcPts val="0"/>
                        </a:spcBef>
                        <a:spcAft>
                          <a:spcPts val="0"/>
                        </a:spcAft>
                        <a:buClr>
                          <a:srgbClr val="000000"/>
                        </a:buClr>
                        <a:buSzPts val="1200"/>
                        <a:buChar char="-"/>
                      </a:pPr>
                      <a:r>
                        <a:rPr lang="en-US" sz="1200"/>
                        <a:t>Most common cause is minimal change disease - idiopathic cause</a:t>
                      </a:r>
                      <a:endParaRPr sz="1200"/>
                    </a:p>
                    <a:p>
                      <a:pPr indent="-304800" lvl="0" marL="457200" rtl="0" algn="l">
                        <a:spcBef>
                          <a:spcPts val="0"/>
                        </a:spcBef>
                        <a:spcAft>
                          <a:spcPts val="0"/>
                        </a:spcAft>
                        <a:buSzPts val="1200"/>
                        <a:buChar char="-"/>
                      </a:pPr>
                      <a:r>
                        <a:rPr lang="en-US" sz="1200"/>
                        <a:t>Other causes can be HSP, Diabetes and Intrinsic kidney disease</a:t>
                      </a:r>
                      <a:endParaRPr sz="1200"/>
                    </a:p>
                    <a:p>
                      <a:pPr indent="-304800" lvl="0" marL="457200" rtl="0" algn="l">
                        <a:spcBef>
                          <a:spcPts val="0"/>
                        </a:spcBef>
                        <a:spcAft>
                          <a:spcPts val="0"/>
                        </a:spcAft>
                        <a:buSzPts val="1200"/>
                        <a:buChar char="-"/>
                      </a:pPr>
                      <a:r>
                        <a:rPr lang="en-US" sz="1200"/>
                        <a:t>More common in children aged 2-5</a:t>
                      </a:r>
                      <a:endParaRPr sz="1200"/>
                    </a:p>
                  </a:txBody>
                  <a:tcPr marT="91425" marB="91425" marR="91425" marL="91425"/>
                </a:tc>
              </a:tr>
              <a:tr h="894775">
                <a:tc>
                  <a:txBody>
                    <a:bodyPr/>
                    <a:lstStyle/>
                    <a:p>
                      <a:pPr indent="0" lvl="0" marL="0" rtl="0" algn="l">
                        <a:spcBef>
                          <a:spcPts val="0"/>
                        </a:spcBef>
                        <a:spcAft>
                          <a:spcPts val="0"/>
                        </a:spcAft>
                        <a:buNone/>
                      </a:pPr>
                      <a:r>
                        <a:rPr lang="en-US" sz="1200">
                          <a:solidFill>
                            <a:srgbClr val="000000"/>
                          </a:solidFill>
                        </a:rPr>
                        <a:t>Clinical Presentation</a:t>
                      </a:r>
                      <a:endParaRPr sz="1200">
                        <a:solidFill>
                          <a:srgbClr val="000000"/>
                        </a:solidFill>
                      </a:endParaRPr>
                    </a:p>
                  </a:txBody>
                  <a:tcPr marT="91425" marB="91425" marR="91425" marL="91425"/>
                </a:tc>
                <a:tc>
                  <a:txBody>
                    <a:bodyPr/>
                    <a:lstStyle/>
                    <a:p>
                      <a:pPr indent="-304800" lvl="0" marL="457200" rtl="0" algn="l">
                        <a:spcBef>
                          <a:spcPts val="0"/>
                        </a:spcBef>
                        <a:spcAft>
                          <a:spcPts val="0"/>
                        </a:spcAft>
                        <a:buClr>
                          <a:srgbClr val="000000"/>
                        </a:buClr>
                        <a:buSzPts val="1200"/>
                        <a:buChar char="-"/>
                      </a:pPr>
                      <a:r>
                        <a:rPr lang="en-US" sz="1200"/>
                        <a:t>Periorbital </a:t>
                      </a:r>
                      <a:r>
                        <a:rPr lang="en-US" sz="1200"/>
                        <a:t>oedema</a:t>
                      </a:r>
                      <a:endParaRPr sz="1200"/>
                    </a:p>
                    <a:p>
                      <a:pPr indent="-304800" lvl="0" marL="457200" rtl="0" algn="l">
                        <a:spcBef>
                          <a:spcPts val="0"/>
                        </a:spcBef>
                        <a:spcAft>
                          <a:spcPts val="0"/>
                        </a:spcAft>
                        <a:buSzPts val="1200"/>
                        <a:buChar char="-"/>
                      </a:pPr>
                      <a:r>
                        <a:rPr lang="en-US" sz="1200"/>
                        <a:t>Scrotal, vulval, leg and ankle oedema</a:t>
                      </a:r>
                      <a:endParaRPr sz="1200"/>
                    </a:p>
                    <a:p>
                      <a:pPr indent="-304800" lvl="0" marL="457200" rtl="0" algn="l">
                        <a:spcBef>
                          <a:spcPts val="0"/>
                        </a:spcBef>
                        <a:spcAft>
                          <a:spcPts val="0"/>
                        </a:spcAft>
                        <a:buSzPts val="1200"/>
                        <a:buChar char="-"/>
                      </a:pPr>
                      <a:r>
                        <a:rPr lang="en-US" sz="1200"/>
                        <a:t>SOB due to pleural effusions</a:t>
                      </a:r>
                      <a:endParaRPr sz="1200"/>
                    </a:p>
                    <a:p>
                      <a:pPr indent="-304800" lvl="0" marL="457200" rtl="0" algn="l">
                        <a:spcBef>
                          <a:spcPts val="0"/>
                        </a:spcBef>
                        <a:spcAft>
                          <a:spcPts val="0"/>
                        </a:spcAft>
                        <a:buSzPts val="1200"/>
                        <a:buChar char="-"/>
                      </a:pPr>
                      <a:r>
                        <a:rPr lang="en-US" sz="1200"/>
                        <a:t>Frothy urine</a:t>
                      </a:r>
                      <a:endParaRPr sz="1200"/>
                    </a:p>
                    <a:p>
                      <a:pPr indent="-304800" lvl="0" marL="457200" rtl="0" algn="l">
                        <a:spcBef>
                          <a:spcPts val="0"/>
                        </a:spcBef>
                        <a:spcAft>
                          <a:spcPts val="0"/>
                        </a:spcAft>
                        <a:buSzPts val="1200"/>
                        <a:buChar char="-"/>
                      </a:pPr>
                      <a:r>
                        <a:rPr lang="en-US" sz="1200"/>
                        <a:t>Pallor</a:t>
                      </a:r>
                      <a:endParaRPr sz="1200"/>
                    </a:p>
                  </a:txBody>
                  <a:tcPr marT="91425" marB="91425" marR="91425" marL="91425"/>
                </a:tc>
              </a:tr>
              <a:tr h="441550">
                <a:tc>
                  <a:txBody>
                    <a:bodyPr/>
                    <a:lstStyle/>
                    <a:p>
                      <a:pPr indent="0" lvl="0" marL="0" rtl="0" algn="l">
                        <a:spcBef>
                          <a:spcPts val="0"/>
                        </a:spcBef>
                        <a:spcAft>
                          <a:spcPts val="0"/>
                        </a:spcAft>
                        <a:buNone/>
                      </a:pPr>
                      <a:r>
                        <a:rPr lang="en-US" sz="1200"/>
                        <a:t>Investigations </a:t>
                      </a:r>
                      <a:endParaRPr sz="1200">
                        <a:solidFill>
                          <a:srgbClr val="000000"/>
                        </a:solidFill>
                      </a:endParaRPr>
                    </a:p>
                  </a:txBody>
                  <a:tcPr marT="91425" marB="91425" marR="91425" marL="91425"/>
                </a:tc>
                <a:tc>
                  <a:txBody>
                    <a:bodyPr/>
                    <a:lstStyle/>
                    <a:p>
                      <a:pPr indent="-304800" lvl="0" marL="457200" rtl="0" algn="l">
                        <a:spcBef>
                          <a:spcPts val="0"/>
                        </a:spcBef>
                        <a:spcAft>
                          <a:spcPts val="0"/>
                        </a:spcAft>
                        <a:buClr>
                          <a:srgbClr val="000000"/>
                        </a:buClr>
                        <a:buSzPts val="1200"/>
                        <a:buChar char="-"/>
                      </a:pPr>
                      <a:r>
                        <a:rPr lang="en-US" sz="1200"/>
                        <a:t>Urine dipstick</a:t>
                      </a:r>
                      <a:endParaRPr sz="1200"/>
                    </a:p>
                    <a:p>
                      <a:pPr indent="-304800" lvl="0" marL="457200" rtl="0" algn="l">
                        <a:spcBef>
                          <a:spcPts val="0"/>
                        </a:spcBef>
                        <a:spcAft>
                          <a:spcPts val="0"/>
                        </a:spcAft>
                        <a:buSzPts val="1200"/>
                        <a:buChar char="-"/>
                      </a:pPr>
                      <a:r>
                        <a:rPr lang="en-US" sz="1200"/>
                        <a:t>Urinary protein:creatinine ratio</a:t>
                      </a:r>
                      <a:endParaRPr sz="1200"/>
                    </a:p>
                  </a:txBody>
                  <a:tcPr marT="91425" marB="91425" marR="91425" marL="91425"/>
                </a:tc>
              </a:tr>
              <a:tr h="592625">
                <a:tc>
                  <a:txBody>
                    <a:bodyPr/>
                    <a:lstStyle/>
                    <a:p>
                      <a:pPr indent="0" lvl="0" marL="0" rtl="0" algn="l">
                        <a:spcBef>
                          <a:spcPts val="0"/>
                        </a:spcBef>
                        <a:spcAft>
                          <a:spcPts val="0"/>
                        </a:spcAft>
                        <a:buNone/>
                      </a:pPr>
                      <a:r>
                        <a:rPr lang="en-US" sz="1200">
                          <a:solidFill>
                            <a:srgbClr val="000000"/>
                          </a:solidFill>
                        </a:rPr>
                        <a:t>Management</a:t>
                      </a:r>
                      <a:endParaRPr sz="1200">
                        <a:solidFill>
                          <a:srgbClr val="000000"/>
                        </a:solidFill>
                      </a:endParaRPr>
                    </a:p>
                  </a:txBody>
                  <a:tcPr marT="91425" marB="91425" marR="91425" marL="91425"/>
                </a:tc>
                <a:tc>
                  <a:txBody>
                    <a:bodyPr/>
                    <a:lstStyle/>
                    <a:p>
                      <a:pPr indent="-304800" lvl="0" marL="457200" rtl="0" algn="l">
                        <a:spcBef>
                          <a:spcPts val="0"/>
                        </a:spcBef>
                        <a:spcAft>
                          <a:spcPts val="0"/>
                        </a:spcAft>
                        <a:buClr>
                          <a:srgbClr val="000000"/>
                        </a:buClr>
                        <a:buSzPts val="1200"/>
                        <a:buChar char="-"/>
                      </a:pPr>
                      <a:r>
                        <a:rPr lang="en-US" sz="1200"/>
                        <a:t>Corticosteroids usually prednisolone</a:t>
                      </a:r>
                      <a:endParaRPr sz="1200"/>
                    </a:p>
                    <a:p>
                      <a:pPr indent="-304800" lvl="0" marL="457200" rtl="0" algn="l">
                        <a:spcBef>
                          <a:spcPts val="0"/>
                        </a:spcBef>
                        <a:spcAft>
                          <a:spcPts val="0"/>
                        </a:spcAft>
                        <a:buSzPts val="1200"/>
                        <a:buChar char="-"/>
                      </a:pPr>
                      <a:r>
                        <a:rPr lang="en-US" sz="1200"/>
                        <a:t>Diuretics can be used whilst steroids take effect</a:t>
                      </a:r>
                      <a:endParaRPr sz="1200"/>
                    </a:p>
                    <a:p>
                      <a:pPr indent="-304800" lvl="0" marL="457200" rtl="0" algn="l">
                        <a:spcBef>
                          <a:spcPts val="0"/>
                        </a:spcBef>
                        <a:spcAft>
                          <a:spcPts val="0"/>
                        </a:spcAft>
                        <a:buSzPts val="1200"/>
                        <a:buChar char="-"/>
                      </a:pPr>
                      <a:r>
                        <a:rPr lang="en-US" sz="1200"/>
                        <a:t>Manage diet with low salt foods</a:t>
                      </a:r>
                      <a:endParaRPr sz="1200"/>
                    </a:p>
                  </a:txBody>
                  <a:tcPr marT="91425" marB="91425" marR="91425" marL="91425"/>
                </a:tc>
              </a:tr>
              <a:tr h="894775">
                <a:tc>
                  <a:txBody>
                    <a:bodyPr/>
                    <a:lstStyle/>
                    <a:p>
                      <a:pPr indent="0" lvl="0" marL="0" rtl="0" algn="l">
                        <a:spcBef>
                          <a:spcPts val="0"/>
                        </a:spcBef>
                        <a:spcAft>
                          <a:spcPts val="0"/>
                        </a:spcAft>
                        <a:buNone/>
                      </a:pPr>
                      <a:r>
                        <a:rPr lang="en-US" sz="1200"/>
                        <a:t>Complications</a:t>
                      </a:r>
                      <a:endParaRPr sz="1200">
                        <a:solidFill>
                          <a:srgbClr val="000000"/>
                        </a:solidFill>
                      </a:endParaRPr>
                    </a:p>
                  </a:txBody>
                  <a:tcPr marT="91425" marB="91425" marR="91425" marL="91425"/>
                </a:tc>
                <a:tc>
                  <a:txBody>
                    <a:bodyPr/>
                    <a:lstStyle/>
                    <a:p>
                      <a:pPr indent="-304800" lvl="0" marL="457200" rtl="0" algn="l">
                        <a:spcBef>
                          <a:spcPts val="0"/>
                        </a:spcBef>
                        <a:spcAft>
                          <a:spcPts val="0"/>
                        </a:spcAft>
                        <a:buSzPts val="1200"/>
                        <a:buChar char="-"/>
                      </a:pPr>
                      <a:r>
                        <a:rPr lang="en-US" sz="1200"/>
                        <a:t>Risk of relapses</a:t>
                      </a:r>
                      <a:endParaRPr sz="1200"/>
                    </a:p>
                    <a:p>
                      <a:pPr indent="-304800" lvl="0" marL="457200" rtl="0" algn="l">
                        <a:spcBef>
                          <a:spcPts val="0"/>
                        </a:spcBef>
                        <a:spcAft>
                          <a:spcPts val="0"/>
                        </a:spcAft>
                        <a:buSzPts val="1200"/>
                        <a:buChar char="-"/>
                      </a:pPr>
                      <a:r>
                        <a:rPr lang="en-US" sz="1200"/>
                        <a:t>Hypovolaemia</a:t>
                      </a:r>
                      <a:endParaRPr sz="1200"/>
                    </a:p>
                    <a:p>
                      <a:pPr indent="-304800" lvl="0" marL="457200" rtl="0" algn="l">
                        <a:spcBef>
                          <a:spcPts val="0"/>
                        </a:spcBef>
                        <a:spcAft>
                          <a:spcPts val="0"/>
                        </a:spcAft>
                        <a:buSzPts val="1200"/>
                        <a:buChar char="-"/>
                      </a:pPr>
                      <a:r>
                        <a:rPr lang="en-US" sz="1200"/>
                        <a:t>Thrombosis</a:t>
                      </a:r>
                      <a:endParaRPr sz="1200"/>
                    </a:p>
                    <a:p>
                      <a:pPr indent="-304800" lvl="0" marL="457200" rtl="0" algn="l">
                        <a:spcBef>
                          <a:spcPts val="0"/>
                        </a:spcBef>
                        <a:spcAft>
                          <a:spcPts val="0"/>
                        </a:spcAft>
                        <a:buSzPts val="1200"/>
                        <a:buChar char="-"/>
                      </a:pPr>
                      <a:r>
                        <a:rPr lang="en-US" sz="1200"/>
                        <a:t>Infection </a:t>
                      </a:r>
                      <a:endParaRPr sz="1300"/>
                    </a:p>
                    <a:p>
                      <a:pPr indent="-304800" lvl="0" marL="457200" rtl="0" algn="l">
                        <a:spcBef>
                          <a:spcPts val="0"/>
                        </a:spcBef>
                        <a:spcAft>
                          <a:spcPts val="0"/>
                        </a:spcAft>
                        <a:buSzPts val="1200"/>
                        <a:buChar char="-"/>
                      </a:pPr>
                      <a:r>
                        <a:rPr lang="en-US" sz="1200"/>
                        <a:t>Renal failure</a:t>
                      </a:r>
                      <a:endParaRPr sz="1200"/>
                    </a:p>
                  </a:txBody>
                  <a:tcPr marT="91425" marB="91425" marR="91425" marL="91425"/>
                </a:tc>
              </a:tr>
            </a:tbl>
          </a:graphicData>
        </a:graphic>
      </p:graphicFrame>
      <p:pic>
        <p:nvPicPr>
          <p:cNvPr id="579" name="Google Shape;579;p59"/>
          <p:cNvPicPr preferRelativeResize="0"/>
          <p:nvPr/>
        </p:nvPicPr>
        <p:blipFill>
          <a:blip r:embed="rId4">
            <a:alphaModFix/>
          </a:blip>
          <a:stretch>
            <a:fillRect/>
          </a:stretch>
        </p:blipFill>
        <p:spPr>
          <a:xfrm>
            <a:off x="8296225" y="2751850"/>
            <a:ext cx="3751275" cy="37512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85" name="Google Shape;585;p6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86" name="Google Shape;586;p60"/>
          <p:cNvSpPr txBox="1"/>
          <p:nvPr/>
        </p:nvSpPr>
        <p:spPr>
          <a:xfrm>
            <a:off x="8728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Nephritic Syndrome</a:t>
            </a:r>
            <a:endParaRPr b="0" i="0" sz="1800" u="none" cap="none" strike="noStrike">
              <a:solidFill>
                <a:schemeClr val="dk1"/>
              </a:solidFill>
              <a:latin typeface="Calibri"/>
              <a:ea typeface="Calibri"/>
              <a:cs typeface="Calibri"/>
              <a:sym typeface="Calibri"/>
            </a:endParaRPr>
          </a:p>
        </p:txBody>
      </p:sp>
      <p:pic>
        <p:nvPicPr>
          <p:cNvPr id="587" name="Google Shape;587;p6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588" name="Google Shape;588;p60"/>
          <p:cNvGraphicFramePr/>
          <p:nvPr/>
        </p:nvGraphicFramePr>
        <p:xfrm>
          <a:off x="304788" y="1450938"/>
          <a:ext cx="3000000" cy="3000000"/>
        </p:xfrm>
        <a:graphic>
          <a:graphicData uri="http://schemas.openxmlformats.org/drawingml/2006/table">
            <a:tbl>
              <a:tblPr>
                <a:noFill/>
                <a:tableStyleId>{C57488E0-EEBA-4CD4-8011-798DD2418DE4}</a:tableStyleId>
              </a:tblPr>
              <a:tblGrid>
                <a:gridCol w="1530200"/>
                <a:gridCol w="6473675"/>
              </a:tblGrid>
              <a:tr h="1359150">
                <a:tc>
                  <a:txBody>
                    <a:bodyPr/>
                    <a:lstStyle/>
                    <a:p>
                      <a:pPr indent="0" lvl="0" marL="0" rtl="0" algn="l">
                        <a:spcBef>
                          <a:spcPts val="0"/>
                        </a:spcBef>
                        <a:spcAft>
                          <a:spcPts val="0"/>
                        </a:spcAft>
                        <a:buNone/>
                      </a:pPr>
                      <a:r>
                        <a:rPr lang="en-US" sz="1800">
                          <a:solidFill>
                            <a:srgbClr val="000000"/>
                          </a:solidFill>
                        </a:rPr>
                        <a:t>Definition</a:t>
                      </a:r>
                      <a:endParaRPr sz="1800">
                        <a:solidFill>
                          <a:srgbClr val="000000"/>
                        </a:solidFill>
                      </a:endParaRPr>
                    </a:p>
                  </a:txBody>
                  <a:tcPr marT="91425" marB="91425" marR="91425" marL="91425"/>
                </a:tc>
                <a:tc>
                  <a:txBody>
                    <a:bodyPr/>
                    <a:lstStyle/>
                    <a:p>
                      <a:pPr indent="0" lvl="0" marL="0" rtl="0" algn="l">
                        <a:spcBef>
                          <a:spcPts val="0"/>
                        </a:spcBef>
                        <a:spcAft>
                          <a:spcPts val="0"/>
                        </a:spcAft>
                        <a:buNone/>
                      </a:pPr>
                      <a:r>
                        <a:rPr lang="en-US" sz="1800"/>
                        <a:t>In</a:t>
                      </a:r>
                      <a:r>
                        <a:rPr lang="en-US" sz="1800"/>
                        <a:t>flammation</a:t>
                      </a:r>
                      <a:r>
                        <a:rPr lang="en-US" sz="1800"/>
                        <a:t> within the nephrons of the kidney causing:</a:t>
                      </a:r>
                      <a:endParaRPr sz="1800"/>
                    </a:p>
                    <a:p>
                      <a:pPr indent="-342900" lvl="0" marL="457200" rtl="0" algn="l">
                        <a:spcBef>
                          <a:spcPts val="0"/>
                        </a:spcBef>
                        <a:spcAft>
                          <a:spcPts val="0"/>
                        </a:spcAft>
                        <a:buSzPts val="1800"/>
                        <a:buChar char="-"/>
                      </a:pPr>
                      <a:r>
                        <a:rPr lang="en-US" sz="1800"/>
                        <a:t>Reduced kidney function</a:t>
                      </a:r>
                      <a:endParaRPr sz="1800"/>
                    </a:p>
                    <a:p>
                      <a:pPr indent="-342900" lvl="0" marL="457200" rtl="0" algn="l">
                        <a:spcBef>
                          <a:spcPts val="0"/>
                        </a:spcBef>
                        <a:spcAft>
                          <a:spcPts val="0"/>
                        </a:spcAft>
                        <a:buSzPts val="1800"/>
                        <a:buChar char="-"/>
                      </a:pPr>
                      <a:r>
                        <a:rPr lang="en-US" sz="1800"/>
                        <a:t>Haematuria</a:t>
                      </a:r>
                      <a:endParaRPr sz="1800"/>
                    </a:p>
                    <a:p>
                      <a:pPr indent="-342900" lvl="0" marL="457200" rtl="0" algn="l">
                        <a:spcBef>
                          <a:spcPts val="0"/>
                        </a:spcBef>
                        <a:spcAft>
                          <a:spcPts val="0"/>
                        </a:spcAft>
                        <a:buSzPts val="1800"/>
                        <a:buChar char="-"/>
                      </a:pPr>
                      <a:r>
                        <a:rPr lang="en-US" sz="1800"/>
                        <a:t>Proteinuria</a:t>
                      </a:r>
                      <a:r>
                        <a:rPr lang="en-US" sz="1800"/>
                        <a:t> </a:t>
                      </a:r>
                      <a:endParaRPr sz="1800"/>
                    </a:p>
                  </a:txBody>
                  <a:tcPr marT="91425" marB="91425" marR="91425" marL="91425"/>
                </a:tc>
              </a:tr>
              <a:tr h="1067900">
                <a:tc>
                  <a:txBody>
                    <a:bodyPr/>
                    <a:lstStyle/>
                    <a:p>
                      <a:pPr indent="0" lvl="0" marL="0" rtl="0" algn="l">
                        <a:spcBef>
                          <a:spcPts val="0"/>
                        </a:spcBef>
                        <a:spcAft>
                          <a:spcPts val="0"/>
                        </a:spcAft>
                        <a:buNone/>
                      </a:pPr>
                      <a:r>
                        <a:rPr lang="en-US" sz="1800"/>
                        <a:t>Aetiology</a:t>
                      </a:r>
                      <a:endParaRPr sz="1800">
                        <a:solidFill>
                          <a:srgbClr val="000000"/>
                        </a:solidFill>
                      </a:endParaRPr>
                    </a:p>
                  </a:txBody>
                  <a:tcPr marT="91425" marB="91425" marR="91425" marL="91425"/>
                </a:tc>
                <a:tc>
                  <a:txBody>
                    <a:bodyPr/>
                    <a:lstStyle/>
                    <a:p>
                      <a:pPr indent="-342900" lvl="0" marL="457200" rtl="0" algn="l">
                        <a:spcBef>
                          <a:spcPts val="0"/>
                        </a:spcBef>
                        <a:spcAft>
                          <a:spcPts val="0"/>
                        </a:spcAft>
                        <a:buClr>
                          <a:srgbClr val="000000"/>
                        </a:buClr>
                        <a:buSzPts val="1800"/>
                        <a:buChar char="-"/>
                      </a:pPr>
                      <a:r>
                        <a:rPr lang="en-US" sz="1800"/>
                        <a:t>Post Strep Glomerulonephritis:  Occurs 1-3 weeks after a Strep infection</a:t>
                      </a:r>
                      <a:endParaRPr sz="1800"/>
                    </a:p>
                    <a:p>
                      <a:pPr indent="-342900" lvl="0" marL="457200" rtl="0" algn="l">
                        <a:spcBef>
                          <a:spcPts val="0"/>
                        </a:spcBef>
                        <a:spcAft>
                          <a:spcPts val="0"/>
                        </a:spcAft>
                        <a:buSzPts val="1800"/>
                        <a:buChar char="-"/>
                      </a:pPr>
                      <a:r>
                        <a:rPr lang="en-US" sz="1800"/>
                        <a:t>IgA Nephropathy: 1-2 days post infection, often related to HSP which is an IgA Vasculitis</a:t>
                      </a:r>
                      <a:endParaRPr sz="1800"/>
                    </a:p>
                  </a:txBody>
                  <a:tcPr marT="91425" marB="91425" marR="91425" marL="91425"/>
                </a:tc>
              </a:tr>
              <a:tr h="2232925">
                <a:tc>
                  <a:txBody>
                    <a:bodyPr/>
                    <a:lstStyle/>
                    <a:p>
                      <a:pPr indent="0" lvl="0" marL="0" rtl="0" algn="l">
                        <a:spcBef>
                          <a:spcPts val="0"/>
                        </a:spcBef>
                        <a:spcAft>
                          <a:spcPts val="0"/>
                        </a:spcAft>
                        <a:buNone/>
                      </a:pPr>
                      <a:r>
                        <a:rPr lang="en-US" sz="1800"/>
                        <a:t>Management</a:t>
                      </a:r>
                      <a:endParaRPr sz="1800">
                        <a:solidFill>
                          <a:srgbClr val="000000"/>
                        </a:solidFill>
                      </a:endParaRPr>
                    </a:p>
                  </a:txBody>
                  <a:tcPr marT="91425" marB="91425" marR="91425" marL="91425"/>
                </a:tc>
                <a:tc>
                  <a:txBody>
                    <a:bodyPr/>
                    <a:lstStyle/>
                    <a:p>
                      <a:pPr indent="0" lvl="0" marL="0" rtl="0" algn="l">
                        <a:spcBef>
                          <a:spcPts val="0"/>
                        </a:spcBef>
                        <a:spcAft>
                          <a:spcPts val="0"/>
                        </a:spcAft>
                        <a:buNone/>
                      </a:pPr>
                      <a:r>
                        <a:rPr lang="en-US" sz="1800"/>
                        <a:t>Post Strep</a:t>
                      </a:r>
                      <a:endParaRPr sz="1800"/>
                    </a:p>
                    <a:p>
                      <a:pPr indent="-342900" lvl="0" marL="457200" rtl="0" algn="l">
                        <a:spcBef>
                          <a:spcPts val="0"/>
                        </a:spcBef>
                        <a:spcAft>
                          <a:spcPts val="0"/>
                        </a:spcAft>
                        <a:buSzPts val="1800"/>
                        <a:buChar char="-"/>
                      </a:pPr>
                      <a:r>
                        <a:rPr lang="en-US" sz="1800"/>
                        <a:t>Generally supportive treatment</a:t>
                      </a:r>
                      <a:endParaRPr sz="1800"/>
                    </a:p>
                    <a:p>
                      <a:pPr indent="-342900" lvl="0" marL="457200" rtl="0" algn="l">
                        <a:spcBef>
                          <a:spcPts val="0"/>
                        </a:spcBef>
                        <a:spcAft>
                          <a:spcPts val="0"/>
                        </a:spcAft>
                        <a:buSzPts val="1800"/>
                        <a:buChar char="-"/>
                      </a:pPr>
                      <a:r>
                        <a:rPr lang="en-US" sz="1800"/>
                        <a:t>Treat any complications such as HTN and oedema</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IgA Nephropathy</a:t>
                      </a:r>
                      <a:endParaRPr sz="1800"/>
                    </a:p>
                    <a:p>
                      <a:pPr indent="-342900" lvl="0" marL="457200" rtl="0" algn="l">
                        <a:spcBef>
                          <a:spcPts val="0"/>
                        </a:spcBef>
                        <a:spcAft>
                          <a:spcPts val="0"/>
                        </a:spcAft>
                        <a:buSzPts val="1800"/>
                        <a:buChar char="-"/>
                      </a:pPr>
                      <a:r>
                        <a:rPr lang="en-US" sz="1800"/>
                        <a:t>Supportive treatment</a:t>
                      </a:r>
                      <a:endParaRPr sz="1800"/>
                    </a:p>
                    <a:p>
                      <a:pPr indent="-342900" lvl="0" marL="457200" rtl="0" algn="l">
                        <a:spcBef>
                          <a:spcPts val="0"/>
                        </a:spcBef>
                        <a:spcAft>
                          <a:spcPts val="0"/>
                        </a:spcAft>
                        <a:buSzPts val="1800"/>
                        <a:buChar char="-"/>
                      </a:pPr>
                      <a:r>
                        <a:rPr lang="en-US" sz="1800"/>
                        <a:t>Immunosuppressant</a:t>
                      </a:r>
                      <a:r>
                        <a:rPr lang="en-US" sz="1800"/>
                        <a:t> medications to slow disease progression</a:t>
                      </a:r>
                      <a:endParaRPr sz="1800"/>
                    </a:p>
                  </a:txBody>
                  <a:tcPr marT="91425" marB="91425" marR="91425" marL="91425"/>
                </a:tc>
              </a:tr>
            </a:tbl>
          </a:graphicData>
        </a:graphic>
      </p:graphicFrame>
      <p:pic>
        <p:nvPicPr>
          <p:cNvPr id="589" name="Google Shape;589;p60"/>
          <p:cNvPicPr preferRelativeResize="0"/>
          <p:nvPr/>
        </p:nvPicPr>
        <p:blipFill>
          <a:blip r:embed="rId4">
            <a:alphaModFix/>
          </a:blip>
          <a:stretch>
            <a:fillRect/>
          </a:stretch>
        </p:blipFill>
        <p:spPr>
          <a:xfrm>
            <a:off x="8464525" y="2101250"/>
            <a:ext cx="3589726" cy="35897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1"/>
          <p:cNvSpPr txBox="1"/>
          <p:nvPr>
            <p:ph idx="1" type="body"/>
          </p:nvPr>
        </p:nvSpPr>
        <p:spPr>
          <a:xfrm>
            <a:off x="636925" y="1600200"/>
            <a:ext cx="109323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Harry is a 4 year old boy who comes to your GP practice with his dad. When you see him, he complains of pain when he is going for a wee as well as feeling hot and cold the past 2 days.</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would be your most likely suspicion at this stage?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is important to rule out during your examination? </a:t>
            </a:r>
            <a:endParaRPr/>
          </a:p>
        </p:txBody>
      </p:sp>
      <p:sp>
        <p:nvSpPr>
          <p:cNvPr id="595" name="Google Shape;595;p6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96" name="Google Shape;596;p6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97" name="Google Shape;597;p61"/>
          <p:cNvSpPr txBox="1"/>
          <p:nvPr/>
        </p:nvSpPr>
        <p:spPr>
          <a:xfrm>
            <a:off x="636922" y="487975"/>
            <a:ext cx="6321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Child struggling to wee</a:t>
            </a:r>
            <a:endParaRPr b="0" i="0" sz="1800" u="none" cap="none" strike="noStrike">
              <a:solidFill>
                <a:schemeClr val="dk1"/>
              </a:solidFill>
              <a:latin typeface="Calibri"/>
              <a:ea typeface="Calibri"/>
              <a:cs typeface="Calibri"/>
              <a:sym typeface="Calibri"/>
            </a:endParaRPr>
          </a:p>
        </p:txBody>
      </p:sp>
      <p:pic>
        <p:nvPicPr>
          <p:cNvPr id="598" name="Google Shape;598;p6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1" type="body"/>
          </p:nvPr>
        </p:nvSpPr>
        <p:spPr>
          <a:xfrm>
            <a:off x="152450" y="4144475"/>
            <a:ext cx="2459400" cy="125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b="1" lang="en-US"/>
              <a:t>macules:</a:t>
            </a:r>
            <a:r>
              <a:rPr lang="en-US"/>
              <a:t> flat, nonpalpable lesions, &lt;10mm</a:t>
            </a:r>
            <a:endParaRPr/>
          </a:p>
        </p:txBody>
      </p:sp>
      <p:sp>
        <p:nvSpPr>
          <p:cNvPr id="128" name="Google Shape;128;p17"/>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9" name="Google Shape;129;p17"/>
          <p:cNvSpPr txBox="1"/>
          <p:nvPr/>
        </p:nvSpPr>
        <p:spPr>
          <a:xfrm>
            <a:off x="520347" y="488050"/>
            <a:ext cx="6011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How do you describe rashes?</a:t>
            </a:r>
            <a:endParaRPr b="0" i="0" sz="1800" u="none" cap="none" strike="noStrike">
              <a:solidFill>
                <a:schemeClr val="dk1"/>
              </a:solidFill>
              <a:latin typeface="Calibri"/>
              <a:ea typeface="Calibri"/>
              <a:cs typeface="Calibri"/>
              <a:sym typeface="Calibri"/>
            </a:endParaRPr>
          </a:p>
        </p:txBody>
      </p:sp>
      <p:sp>
        <p:nvSpPr>
          <p:cNvPr id="130" name="Google Shape;130;p1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31" name="Google Shape;131;p17"/>
          <p:cNvPicPr preferRelativeResize="0"/>
          <p:nvPr/>
        </p:nvPicPr>
        <p:blipFill>
          <a:blip r:embed="rId3">
            <a:alphaModFix/>
          </a:blip>
          <a:stretch>
            <a:fillRect/>
          </a:stretch>
        </p:blipFill>
        <p:spPr>
          <a:xfrm>
            <a:off x="152413" y="1533839"/>
            <a:ext cx="2459475" cy="2459475"/>
          </a:xfrm>
          <a:prstGeom prst="rect">
            <a:avLst/>
          </a:prstGeom>
          <a:noFill/>
          <a:ln>
            <a:noFill/>
          </a:ln>
        </p:spPr>
      </p:pic>
      <p:pic>
        <p:nvPicPr>
          <p:cNvPr id="132" name="Google Shape;132;p17"/>
          <p:cNvPicPr preferRelativeResize="0"/>
          <p:nvPr/>
        </p:nvPicPr>
        <p:blipFill>
          <a:blip r:embed="rId4">
            <a:alphaModFix/>
          </a:blip>
          <a:stretch>
            <a:fillRect/>
          </a:stretch>
        </p:blipFill>
        <p:spPr>
          <a:xfrm>
            <a:off x="2786000" y="1700893"/>
            <a:ext cx="3036300" cy="2292425"/>
          </a:xfrm>
          <a:prstGeom prst="rect">
            <a:avLst/>
          </a:prstGeom>
          <a:noFill/>
          <a:ln>
            <a:noFill/>
          </a:ln>
        </p:spPr>
      </p:pic>
      <p:pic>
        <p:nvPicPr>
          <p:cNvPr id="133" name="Google Shape;133;p17"/>
          <p:cNvPicPr preferRelativeResize="0"/>
          <p:nvPr/>
        </p:nvPicPr>
        <p:blipFill>
          <a:blip r:embed="rId5">
            <a:alphaModFix/>
          </a:blip>
          <a:stretch>
            <a:fillRect/>
          </a:stretch>
        </p:blipFill>
        <p:spPr>
          <a:xfrm>
            <a:off x="6134488" y="1690438"/>
            <a:ext cx="3036300" cy="2313360"/>
          </a:xfrm>
          <a:prstGeom prst="rect">
            <a:avLst/>
          </a:prstGeom>
          <a:noFill/>
          <a:ln>
            <a:noFill/>
          </a:ln>
        </p:spPr>
      </p:pic>
      <p:pic>
        <p:nvPicPr>
          <p:cNvPr id="134" name="Google Shape;134;p17"/>
          <p:cNvPicPr preferRelativeResize="0"/>
          <p:nvPr/>
        </p:nvPicPr>
        <p:blipFill>
          <a:blip r:embed="rId6">
            <a:alphaModFix/>
          </a:blip>
          <a:stretch>
            <a:fillRect/>
          </a:stretch>
        </p:blipFill>
        <p:spPr>
          <a:xfrm>
            <a:off x="9323875" y="1875061"/>
            <a:ext cx="2868123" cy="2118275"/>
          </a:xfrm>
          <a:prstGeom prst="rect">
            <a:avLst/>
          </a:prstGeom>
          <a:noFill/>
          <a:ln>
            <a:noFill/>
          </a:ln>
        </p:spPr>
      </p:pic>
      <p:sp>
        <p:nvSpPr>
          <p:cNvPr id="135" name="Google Shape;135;p17"/>
          <p:cNvSpPr txBox="1"/>
          <p:nvPr>
            <p:ph idx="1" type="body"/>
          </p:nvPr>
        </p:nvSpPr>
        <p:spPr>
          <a:xfrm>
            <a:off x="2769100" y="4144475"/>
            <a:ext cx="2459400" cy="125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b="1" lang="en-US"/>
              <a:t>papules: </a:t>
            </a:r>
            <a:r>
              <a:rPr lang="en-US"/>
              <a:t>elevated lesions, &lt;10mm</a:t>
            </a:r>
            <a:endParaRPr/>
          </a:p>
        </p:txBody>
      </p:sp>
      <p:sp>
        <p:nvSpPr>
          <p:cNvPr id="136" name="Google Shape;136;p17"/>
          <p:cNvSpPr txBox="1"/>
          <p:nvPr>
            <p:ph idx="1" type="body"/>
          </p:nvPr>
        </p:nvSpPr>
        <p:spPr>
          <a:xfrm>
            <a:off x="6134500" y="4144475"/>
            <a:ext cx="3036300" cy="125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b="1" lang="en-US"/>
              <a:t>plaques:</a:t>
            </a:r>
            <a:r>
              <a:rPr lang="en-US"/>
              <a:t> palpable lesions, &gt;10mm, elevated/depressed compared to ski </a:t>
            </a:r>
            <a:endParaRPr/>
          </a:p>
        </p:txBody>
      </p:sp>
      <p:sp>
        <p:nvSpPr>
          <p:cNvPr id="137" name="Google Shape;137;p17"/>
          <p:cNvSpPr txBox="1"/>
          <p:nvPr>
            <p:ph idx="1" type="body"/>
          </p:nvPr>
        </p:nvSpPr>
        <p:spPr>
          <a:xfrm>
            <a:off x="9323875" y="4144475"/>
            <a:ext cx="2459400" cy="1256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b="1" lang="en-US"/>
              <a:t>vesicles: </a:t>
            </a:r>
            <a:r>
              <a:rPr lang="en-US"/>
              <a:t>small, clear, fluid-filled blisters</a:t>
            </a:r>
            <a:endParaRPr/>
          </a:p>
        </p:txBody>
      </p:sp>
      <p:pic>
        <p:nvPicPr>
          <p:cNvPr id="138" name="Google Shape;138;p17"/>
          <p:cNvPicPr preferRelativeResize="0"/>
          <p:nvPr/>
        </p:nvPicPr>
        <p:blipFill rotWithShape="1">
          <a:blip r:embed="rId7">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6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04" name="Google Shape;604;p6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05" name="Google Shape;605;p62"/>
          <p:cNvSpPr txBox="1"/>
          <p:nvPr/>
        </p:nvSpPr>
        <p:spPr>
          <a:xfrm>
            <a:off x="8728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UTI</a:t>
            </a:r>
            <a:endParaRPr b="0" i="0" sz="1800" u="none" cap="none" strike="noStrike">
              <a:solidFill>
                <a:schemeClr val="dk1"/>
              </a:solidFill>
              <a:latin typeface="Calibri"/>
              <a:ea typeface="Calibri"/>
              <a:cs typeface="Calibri"/>
              <a:sym typeface="Calibri"/>
            </a:endParaRPr>
          </a:p>
        </p:txBody>
      </p:sp>
      <p:pic>
        <p:nvPicPr>
          <p:cNvPr id="606" name="Google Shape;606;p6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607" name="Google Shape;607;p62"/>
          <p:cNvGraphicFramePr/>
          <p:nvPr/>
        </p:nvGraphicFramePr>
        <p:xfrm>
          <a:off x="267888" y="1609413"/>
          <a:ext cx="3000000" cy="3000000"/>
        </p:xfrm>
        <a:graphic>
          <a:graphicData uri="http://schemas.openxmlformats.org/drawingml/2006/table">
            <a:tbl>
              <a:tblPr>
                <a:noFill/>
                <a:tableStyleId>{C57488E0-EEBA-4CD4-8011-798DD2418DE4}</a:tableStyleId>
              </a:tblPr>
              <a:tblGrid>
                <a:gridCol w="2253500"/>
                <a:gridCol w="9402725"/>
              </a:tblGrid>
              <a:tr h="827550">
                <a:tc>
                  <a:txBody>
                    <a:bodyPr/>
                    <a:lstStyle/>
                    <a:p>
                      <a:pPr indent="0" lvl="0" marL="0" rtl="0" algn="l">
                        <a:spcBef>
                          <a:spcPts val="0"/>
                        </a:spcBef>
                        <a:spcAft>
                          <a:spcPts val="0"/>
                        </a:spcAft>
                        <a:buNone/>
                      </a:pPr>
                      <a:r>
                        <a:rPr lang="en-US">
                          <a:solidFill>
                            <a:srgbClr val="000000"/>
                          </a:solidFill>
                        </a:rPr>
                        <a:t>Definition</a:t>
                      </a:r>
                      <a:endParaRPr>
                        <a:solidFill>
                          <a:srgbClr val="000000"/>
                        </a:solidFill>
                      </a:endParaRPr>
                    </a:p>
                  </a:txBody>
                  <a:tcPr marT="91425" marB="91425" marR="91425" marL="91425"/>
                </a:tc>
                <a:tc>
                  <a:txBody>
                    <a:bodyPr/>
                    <a:lstStyle/>
                    <a:p>
                      <a:pPr indent="0" lvl="0" marL="0" rtl="0" algn="l">
                        <a:spcBef>
                          <a:spcPts val="0"/>
                        </a:spcBef>
                        <a:spcAft>
                          <a:spcPts val="0"/>
                        </a:spcAft>
                        <a:buNone/>
                      </a:pPr>
                      <a:r>
                        <a:rPr lang="en-US"/>
                        <a:t>Lower UTI: </a:t>
                      </a:r>
                      <a:r>
                        <a:rPr lang="en-US"/>
                        <a:t>Cystitis which affects the bladder and the urethra</a:t>
                      </a:r>
                      <a:endParaRPr/>
                    </a:p>
                    <a:p>
                      <a:pPr indent="0" lvl="0" marL="0" rtl="0" algn="l">
                        <a:spcBef>
                          <a:spcPts val="0"/>
                        </a:spcBef>
                        <a:spcAft>
                          <a:spcPts val="0"/>
                        </a:spcAft>
                        <a:buNone/>
                      </a:pPr>
                      <a:r>
                        <a:rPr lang="en-US"/>
                        <a:t>Upper UTI: Pyelonephritis which affects the renal pelvis and kidneys </a:t>
                      </a:r>
                      <a:endParaRPr/>
                    </a:p>
                    <a:p>
                      <a:pPr indent="0" lvl="0" marL="0" rtl="0" algn="l">
                        <a:spcBef>
                          <a:spcPts val="0"/>
                        </a:spcBef>
                        <a:spcAft>
                          <a:spcPts val="0"/>
                        </a:spcAft>
                        <a:buNone/>
                      </a:pPr>
                      <a:r>
                        <a:rPr lang="en-US"/>
                        <a:t>Typical organisms include E coli, Klebsiella, Pseudomonas </a:t>
                      </a:r>
                      <a:endParaRPr/>
                    </a:p>
                  </a:txBody>
                  <a:tcPr marT="91425" marB="91425" marR="91425" marL="91425"/>
                </a:tc>
              </a:tr>
              <a:tr h="612975">
                <a:tc>
                  <a:txBody>
                    <a:bodyPr/>
                    <a:lstStyle/>
                    <a:p>
                      <a:pPr indent="0" lvl="0" marL="0" rtl="0" algn="l">
                        <a:spcBef>
                          <a:spcPts val="0"/>
                        </a:spcBef>
                        <a:spcAft>
                          <a:spcPts val="0"/>
                        </a:spcAft>
                        <a:buNone/>
                      </a:pPr>
                      <a:r>
                        <a:rPr lang="en-US"/>
                        <a:t>Clinical Presentation </a:t>
                      </a:r>
                      <a:endParaRPr>
                        <a:solidFill>
                          <a:srgbClr val="000000"/>
                        </a:solidFill>
                      </a:endParaRPr>
                    </a:p>
                  </a:txBody>
                  <a:tcPr marT="91425" marB="91425" marR="91425" marL="91425"/>
                </a:tc>
                <a:tc>
                  <a:txBody>
                    <a:bodyPr/>
                    <a:lstStyle/>
                    <a:p>
                      <a:pPr indent="-317500" lvl="0" marL="457200" rtl="0" algn="l">
                        <a:spcBef>
                          <a:spcPts val="0"/>
                        </a:spcBef>
                        <a:spcAft>
                          <a:spcPts val="0"/>
                        </a:spcAft>
                        <a:buClr>
                          <a:srgbClr val="000000"/>
                        </a:buClr>
                        <a:buSzPts val="1400"/>
                        <a:buChar char="-"/>
                      </a:pPr>
                      <a:r>
                        <a:rPr lang="en-US"/>
                        <a:t>Infants: Fever, vomiting, lethargy, poor feeding, sepsis, smelly urine and febrile convulsions</a:t>
                      </a:r>
                      <a:endParaRPr/>
                    </a:p>
                    <a:p>
                      <a:pPr indent="-317500" lvl="0" marL="457200" rtl="0" algn="l">
                        <a:spcBef>
                          <a:spcPts val="0"/>
                        </a:spcBef>
                        <a:spcAft>
                          <a:spcPts val="0"/>
                        </a:spcAft>
                        <a:buSzPts val="1400"/>
                        <a:buChar char="-"/>
                      </a:pPr>
                      <a:r>
                        <a:rPr lang="en-US"/>
                        <a:t>Older children: Dysuria, abdominal pain, fever, smelly/cloudy urine</a:t>
                      </a:r>
                      <a:endParaRPr/>
                    </a:p>
                  </a:txBody>
                  <a:tcPr marT="91425" marB="91425" marR="91425" marL="91425"/>
                </a:tc>
              </a:tr>
              <a:tr h="398425">
                <a:tc>
                  <a:txBody>
                    <a:bodyPr/>
                    <a:lstStyle/>
                    <a:p>
                      <a:pPr indent="0" lvl="0" marL="0" rtl="0" algn="l">
                        <a:spcBef>
                          <a:spcPts val="0"/>
                        </a:spcBef>
                        <a:spcAft>
                          <a:spcPts val="0"/>
                        </a:spcAft>
                        <a:buNone/>
                      </a:pPr>
                      <a:r>
                        <a:rPr lang="en-US"/>
                        <a:t>Features of an atypical UTI</a:t>
                      </a:r>
                      <a:endParaRPr>
                        <a:solidFill>
                          <a:srgbClr val="000000"/>
                        </a:solidFill>
                      </a:endParaRPr>
                    </a:p>
                  </a:txBody>
                  <a:tcPr marT="91425" marB="91425" marR="91425" marL="91425"/>
                </a:tc>
                <a:tc>
                  <a:txBody>
                    <a:bodyPr/>
                    <a:lstStyle/>
                    <a:p>
                      <a:pPr indent="-317500" lvl="0" marL="457200" rtl="0" algn="l">
                        <a:spcBef>
                          <a:spcPts val="0"/>
                        </a:spcBef>
                        <a:spcAft>
                          <a:spcPts val="0"/>
                        </a:spcAft>
                        <a:buSzPts val="1400"/>
                        <a:buChar char="-"/>
                      </a:pPr>
                      <a:r>
                        <a:rPr lang="en-US"/>
                        <a:t>Seriously ill child</a:t>
                      </a:r>
                      <a:endParaRPr/>
                    </a:p>
                    <a:p>
                      <a:pPr indent="-317500" lvl="0" marL="457200" rtl="0" algn="l">
                        <a:spcBef>
                          <a:spcPts val="0"/>
                        </a:spcBef>
                        <a:spcAft>
                          <a:spcPts val="0"/>
                        </a:spcAft>
                        <a:buSzPts val="1400"/>
                        <a:buChar char="-"/>
                      </a:pPr>
                      <a:r>
                        <a:rPr lang="en-US"/>
                        <a:t>Poor urine flow</a:t>
                      </a:r>
                      <a:endParaRPr/>
                    </a:p>
                    <a:p>
                      <a:pPr indent="-317500" lvl="0" marL="457200" rtl="0" algn="l">
                        <a:spcBef>
                          <a:spcPts val="0"/>
                        </a:spcBef>
                        <a:spcAft>
                          <a:spcPts val="0"/>
                        </a:spcAft>
                        <a:buSzPts val="1400"/>
                        <a:buChar char="-"/>
                      </a:pPr>
                      <a:r>
                        <a:rPr lang="en-US"/>
                        <a:t>Abdominal/Bladder mass</a:t>
                      </a:r>
                      <a:endParaRPr/>
                    </a:p>
                    <a:p>
                      <a:pPr indent="-317500" lvl="0" marL="457200" rtl="0" algn="l">
                        <a:spcBef>
                          <a:spcPts val="0"/>
                        </a:spcBef>
                        <a:spcAft>
                          <a:spcPts val="0"/>
                        </a:spcAft>
                        <a:buSzPts val="1400"/>
                        <a:buChar char="-"/>
                      </a:pPr>
                      <a:r>
                        <a:rPr lang="en-US"/>
                        <a:t>Raised creatinine</a:t>
                      </a:r>
                      <a:endParaRPr/>
                    </a:p>
                    <a:p>
                      <a:pPr indent="-317500" lvl="0" marL="457200" rtl="0" algn="l">
                        <a:spcBef>
                          <a:spcPts val="0"/>
                        </a:spcBef>
                        <a:spcAft>
                          <a:spcPts val="0"/>
                        </a:spcAft>
                        <a:buSzPts val="1400"/>
                        <a:buChar char="-"/>
                      </a:pPr>
                      <a:r>
                        <a:rPr lang="en-US"/>
                        <a:t>Sepsis</a:t>
                      </a:r>
                      <a:endParaRPr/>
                    </a:p>
                    <a:p>
                      <a:pPr indent="-317500" lvl="0" marL="457200" rtl="0" algn="l">
                        <a:spcBef>
                          <a:spcPts val="0"/>
                        </a:spcBef>
                        <a:spcAft>
                          <a:spcPts val="0"/>
                        </a:spcAft>
                        <a:buSzPts val="1400"/>
                        <a:buChar char="-"/>
                      </a:pPr>
                      <a:r>
                        <a:rPr lang="en-US"/>
                        <a:t>Failure to respond to treatment with suitable Abx within 48 hours </a:t>
                      </a:r>
                      <a:endParaRPr/>
                    </a:p>
                  </a:txBody>
                  <a:tcPr marT="91425" marB="91425" marR="91425" marL="91425"/>
                </a:tc>
              </a:tr>
              <a:tr h="827550">
                <a:tc>
                  <a:txBody>
                    <a:bodyPr/>
                    <a:lstStyle/>
                    <a:p>
                      <a:pPr indent="0" lvl="0" marL="0" rtl="0" algn="l">
                        <a:spcBef>
                          <a:spcPts val="0"/>
                        </a:spcBef>
                        <a:spcAft>
                          <a:spcPts val="0"/>
                        </a:spcAft>
                        <a:buNone/>
                      </a:pPr>
                      <a:r>
                        <a:rPr lang="en-US">
                          <a:solidFill>
                            <a:srgbClr val="000000"/>
                          </a:solidFill>
                        </a:rPr>
                        <a:t>Management</a:t>
                      </a:r>
                      <a:endParaRPr>
                        <a:solidFill>
                          <a:srgbClr val="000000"/>
                        </a:solidFill>
                      </a:endParaRPr>
                    </a:p>
                  </a:txBody>
                  <a:tcPr marT="91425" marB="91425" marR="91425" marL="91425"/>
                </a:tc>
                <a:tc>
                  <a:txBody>
                    <a:bodyPr/>
                    <a:lstStyle/>
                    <a:p>
                      <a:pPr indent="-317500" lvl="0" marL="457200" rtl="0" algn="l">
                        <a:spcBef>
                          <a:spcPts val="0"/>
                        </a:spcBef>
                        <a:spcAft>
                          <a:spcPts val="0"/>
                        </a:spcAft>
                        <a:buSzPts val="1400"/>
                        <a:buChar char="-"/>
                      </a:pPr>
                      <a:r>
                        <a:rPr lang="en-US"/>
                        <a:t>If &lt;3 months -&gt; Refer to paeds with Abx and send sample for urgent microscopy and culture</a:t>
                      </a:r>
                      <a:endParaRPr/>
                    </a:p>
                    <a:p>
                      <a:pPr indent="-317500" lvl="0" marL="457200" rtl="0" algn="l">
                        <a:spcBef>
                          <a:spcPts val="0"/>
                        </a:spcBef>
                        <a:spcAft>
                          <a:spcPts val="0"/>
                        </a:spcAft>
                        <a:buSzPts val="1400"/>
                        <a:buChar char="-"/>
                      </a:pPr>
                      <a:r>
                        <a:rPr lang="en-US"/>
                        <a:t>If over 3 months, perform dipstick analysis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US"/>
                        <a:t>&lt;3 months - Admit and give IV Cefotaxime</a:t>
                      </a:r>
                      <a:endParaRPr/>
                    </a:p>
                    <a:p>
                      <a:pPr indent="-317500" lvl="0" marL="457200" rtl="0" algn="l">
                        <a:spcBef>
                          <a:spcPts val="0"/>
                        </a:spcBef>
                        <a:spcAft>
                          <a:spcPts val="0"/>
                        </a:spcAft>
                        <a:buSzPts val="1400"/>
                        <a:buAutoNum type="arabicPeriod"/>
                      </a:pPr>
                      <a:r>
                        <a:rPr lang="en-US"/>
                        <a:t>&gt;3 months with Upper UTI: Oral Cefotaxime/Co-Amoxiclav for 7-10 days</a:t>
                      </a:r>
                      <a:endParaRPr/>
                    </a:p>
                    <a:p>
                      <a:pPr indent="-317500" lvl="0" marL="457200" rtl="0" algn="l">
                        <a:spcBef>
                          <a:spcPts val="0"/>
                        </a:spcBef>
                        <a:spcAft>
                          <a:spcPts val="0"/>
                        </a:spcAft>
                        <a:buSzPts val="1400"/>
                        <a:buAutoNum type="arabicPeriod"/>
                      </a:pPr>
                      <a:r>
                        <a:rPr lang="en-US"/>
                        <a:t>&gt;3 months </a:t>
                      </a:r>
                      <a:r>
                        <a:rPr lang="en-US"/>
                        <a:t>with Lower UTI: Oral Trimethoprim/Nitrofurantoin</a:t>
                      </a:r>
                      <a:endParaRPr/>
                    </a:p>
                    <a:p>
                      <a:pPr indent="-317500" lvl="0" marL="457200" rtl="0" algn="l">
                        <a:spcBef>
                          <a:spcPts val="0"/>
                        </a:spcBef>
                        <a:spcAft>
                          <a:spcPts val="0"/>
                        </a:spcAft>
                        <a:buSzPts val="1400"/>
                        <a:buAutoNum type="arabicPeriod"/>
                      </a:pPr>
                      <a:r>
                        <a:rPr lang="en-US"/>
                        <a:t>Safety net advice: Bring child back if still unwell after 48 hours of Abx</a:t>
                      </a:r>
                      <a:endParaRPr/>
                    </a:p>
                  </a:txBody>
                  <a:tcPr marT="91425" marB="91425" marR="91425" marL="91425"/>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6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13" name="Google Shape;613;p6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14" name="Google Shape;614;p63"/>
          <p:cNvSpPr txBox="1"/>
          <p:nvPr/>
        </p:nvSpPr>
        <p:spPr>
          <a:xfrm>
            <a:off x="8728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UTI</a:t>
            </a:r>
            <a:endParaRPr b="0" i="0" sz="1800" u="none" cap="none" strike="noStrike">
              <a:solidFill>
                <a:schemeClr val="dk1"/>
              </a:solidFill>
              <a:latin typeface="Calibri"/>
              <a:ea typeface="Calibri"/>
              <a:cs typeface="Calibri"/>
              <a:sym typeface="Calibri"/>
            </a:endParaRPr>
          </a:p>
        </p:txBody>
      </p:sp>
      <p:pic>
        <p:nvPicPr>
          <p:cNvPr id="615" name="Google Shape;615;p6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616" name="Google Shape;616;p63"/>
          <p:cNvGraphicFramePr/>
          <p:nvPr/>
        </p:nvGraphicFramePr>
        <p:xfrm>
          <a:off x="304788" y="1481650"/>
          <a:ext cx="3000000" cy="3000000"/>
        </p:xfrm>
        <a:graphic>
          <a:graphicData uri="http://schemas.openxmlformats.org/drawingml/2006/table">
            <a:tbl>
              <a:tblPr>
                <a:noFill/>
                <a:tableStyleId>{C57488E0-EEBA-4CD4-8011-798DD2418DE4}</a:tableStyleId>
              </a:tblPr>
              <a:tblGrid>
                <a:gridCol w="1491500"/>
                <a:gridCol w="6223350"/>
              </a:tblGrid>
              <a:tr h="2705775">
                <a:tc>
                  <a:txBody>
                    <a:bodyPr/>
                    <a:lstStyle/>
                    <a:p>
                      <a:pPr indent="0" lvl="0" marL="0" rtl="0" algn="l">
                        <a:spcBef>
                          <a:spcPts val="0"/>
                        </a:spcBef>
                        <a:spcAft>
                          <a:spcPts val="0"/>
                        </a:spcAft>
                        <a:buNone/>
                      </a:pPr>
                      <a:r>
                        <a:rPr lang="en-US" sz="1700"/>
                        <a:t>Secondary Management</a:t>
                      </a:r>
                      <a:endParaRPr sz="1700">
                        <a:solidFill>
                          <a:srgbClr val="000000"/>
                        </a:solidFill>
                      </a:endParaRPr>
                    </a:p>
                  </a:txBody>
                  <a:tcPr marT="91425" marB="91425" marR="91425" marL="91425"/>
                </a:tc>
                <a:tc>
                  <a:txBody>
                    <a:bodyPr/>
                    <a:lstStyle/>
                    <a:p>
                      <a:pPr indent="0" lvl="0" marL="0" rtl="0" algn="l">
                        <a:spcBef>
                          <a:spcPts val="0"/>
                        </a:spcBef>
                        <a:spcAft>
                          <a:spcPts val="0"/>
                        </a:spcAft>
                        <a:buNone/>
                      </a:pPr>
                      <a:r>
                        <a:rPr lang="en-US" sz="1700"/>
                        <a:t>Indications for Ultrasound of Urinary Tract </a:t>
                      </a:r>
                      <a:endParaRPr sz="1700"/>
                    </a:p>
                    <a:p>
                      <a:pPr indent="-336550" lvl="0" marL="457200" rtl="0" algn="l">
                        <a:spcBef>
                          <a:spcPts val="0"/>
                        </a:spcBef>
                        <a:spcAft>
                          <a:spcPts val="0"/>
                        </a:spcAft>
                        <a:buSzPts val="1700"/>
                        <a:buChar char="-"/>
                      </a:pPr>
                      <a:r>
                        <a:rPr lang="en-US" sz="1700"/>
                        <a:t>&lt;6 months with recurrent UTI in acute infection phase</a:t>
                      </a:r>
                      <a:endParaRPr sz="1700"/>
                    </a:p>
                    <a:p>
                      <a:pPr indent="-336550" lvl="0" marL="457200" rtl="0" algn="l">
                        <a:spcBef>
                          <a:spcPts val="0"/>
                        </a:spcBef>
                        <a:spcAft>
                          <a:spcPts val="0"/>
                        </a:spcAft>
                        <a:buSzPts val="1700"/>
                        <a:buChar char="-"/>
                      </a:pPr>
                      <a:r>
                        <a:rPr lang="en-US" sz="1700"/>
                        <a:t>Within 6 weeks for children &gt;6 months with recurrent UTIs</a:t>
                      </a:r>
                      <a:endParaRPr sz="1700"/>
                    </a:p>
                    <a:p>
                      <a:pPr indent="-336550" lvl="0" marL="457200" rtl="0" algn="l">
                        <a:spcBef>
                          <a:spcPts val="0"/>
                        </a:spcBef>
                        <a:spcAft>
                          <a:spcPts val="0"/>
                        </a:spcAft>
                        <a:buSzPts val="1700"/>
                        <a:buChar char="-"/>
                      </a:pPr>
                      <a:r>
                        <a:rPr lang="en-US" sz="1700"/>
                        <a:t>Within 6 weeks  for children &lt;6 months with first-time UTI which responds to treatment</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US" sz="1700"/>
                        <a:t>Indications for DMSA Scan</a:t>
                      </a:r>
                      <a:endParaRPr sz="1700"/>
                    </a:p>
                    <a:p>
                      <a:pPr indent="-336550" lvl="0" marL="457200" rtl="0" algn="l">
                        <a:spcBef>
                          <a:spcPts val="0"/>
                        </a:spcBef>
                        <a:spcAft>
                          <a:spcPts val="0"/>
                        </a:spcAft>
                        <a:buSzPts val="1700"/>
                        <a:buChar char="-"/>
                      </a:pPr>
                      <a:r>
                        <a:rPr lang="en-US" sz="1700"/>
                        <a:t>All children &lt;3 years with atypical/recurrent UTI</a:t>
                      </a:r>
                      <a:endParaRPr sz="1700"/>
                    </a:p>
                    <a:p>
                      <a:pPr indent="-336550" lvl="0" marL="457200" rtl="0" algn="l">
                        <a:spcBef>
                          <a:spcPts val="0"/>
                        </a:spcBef>
                        <a:spcAft>
                          <a:spcPts val="0"/>
                        </a:spcAft>
                        <a:buSzPts val="1700"/>
                        <a:buChar char="-"/>
                      </a:pPr>
                      <a:r>
                        <a:rPr lang="en-US" sz="1700"/>
                        <a:t>All children &gt;3 years with recurrent UTI</a:t>
                      </a:r>
                      <a:endParaRPr sz="1700"/>
                    </a:p>
                  </a:txBody>
                  <a:tcPr marT="91425" marB="91425" marR="91425" marL="91425"/>
                </a:tc>
              </a:tr>
              <a:tr h="1983025">
                <a:tc>
                  <a:txBody>
                    <a:bodyPr/>
                    <a:lstStyle/>
                    <a:p>
                      <a:pPr indent="0" lvl="0" marL="0" rtl="0" algn="l">
                        <a:spcBef>
                          <a:spcPts val="0"/>
                        </a:spcBef>
                        <a:spcAft>
                          <a:spcPts val="0"/>
                        </a:spcAft>
                        <a:buNone/>
                      </a:pPr>
                      <a:r>
                        <a:rPr lang="en-US" sz="1700"/>
                        <a:t>Complication</a:t>
                      </a:r>
                      <a:endParaRPr sz="1700">
                        <a:solidFill>
                          <a:srgbClr val="000000"/>
                        </a:solidFill>
                      </a:endParaRPr>
                    </a:p>
                  </a:txBody>
                  <a:tcPr marT="91425" marB="91425" marR="91425" marL="91425"/>
                </a:tc>
                <a:tc>
                  <a:txBody>
                    <a:bodyPr/>
                    <a:lstStyle/>
                    <a:p>
                      <a:pPr indent="0" lvl="0" marL="0" rtl="0" algn="l">
                        <a:spcBef>
                          <a:spcPts val="0"/>
                        </a:spcBef>
                        <a:spcAft>
                          <a:spcPts val="0"/>
                        </a:spcAft>
                        <a:buNone/>
                      </a:pPr>
                      <a:r>
                        <a:rPr lang="en-US" sz="1700"/>
                        <a:t>Vesicoureteric</a:t>
                      </a:r>
                      <a:r>
                        <a:rPr lang="en-US" sz="1700"/>
                        <a:t> </a:t>
                      </a:r>
                      <a:r>
                        <a:rPr lang="en-US" sz="1700"/>
                        <a:t>Reflux</a:t>
                      </a:r>
                      <a:endParaRPr sz="1700"/>
                    </a:p>
                    <a:p>
                      <a:pPr indent="-336550" lvl="0" marL="457200" rtl="0" algn="l">
                        <a:spcBef>
                          <a:spcPts val="0"/>
                        </a:spcBef>
                        <a:spcAft>
                          <a:spcPts val="0"/>
                        </a:spcAft>
                        <a:buSzPts val="1700"/>
                        <a:buChar char="-"/>
                      </a:pPr>
                      <a:r>
                        <a:rPr lang="en-US" sz="1700"/>
                        <a:t>Developmental abnormality where ureters are displaced and enter directly into the bladder rather than at an angle which causes reflux of urine into the kidneys </a:t>
                      </a:r>
                      <a:r>
                        <a:rPr lang="en-US" sz="1700"/>
                        <a:t>causing</a:t>
                      </a:r>
                      <a:r>
                        <a:rPr lang="en-US" sz="1700"/>
                        <a:t> scarring</a:t>
                      </a:r>
                      <a:endParaRPr sz="1700"/>
                    </a:p>
                    <a:p>
                      <a:pPr indent="-336550" lvl="0" marL="457200" rtl="0" algn="l">
                        <a:spcBef>
                          <a:spcPts val="0"/>
                        </a:spcBef>
                        <a:spcAft>
                          <a:spcPts val="0"/>
                        </a:spcAft>
                        <a:buSzPts val="1700"/>
                        <a:buChar char="-"/>
                      </a:pPr>
                      <a:r>
                        <a:rPr lang="en-US" sz="1700"/>
                        <a:t>Diagnosed with MCUG scan (X-ray which looks at flow of urine)</a:t>
                      </a:r>
                      <a:endParaRPr sz="1700"/>
                    </a:p>
                  </a:txBody>
                  <a:tcPr marT="91425" marB="91425" marR="91425" marL="91425"/>
                </a:tc>
              </a:tr>
            </a:tbl>
          </a:graphicData>
        </a:graphic>
      </p:graphicFrame>
      <p:pic>
        <p:nvPicPr>
          <p:cNvPr id="617" name="Google Shape;617;p63"/>
          <p:cNvPicPr preferRelativeResize="0"/>
          <p:nvPr/>
        </p:nvPicPr>
        <p:blipFill>
          <a:blip r:embed="rId4">
            <a:alphaModFix/>
          </a:blip>
          <a:stretch>
            <a:fillRect/>
          </a:stretch>
        </p:blipFill>
        <p:spPr>
          <a:xfrm>
            <a:off x="8134900" y="2442825"/>
            <a:ext cx="3945800" cy="25277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23" name="Google Shape;623;p64"/>
          <p:cNvSpPr txBox="1"/>
          <p:nvPr/>
        </p:nvSpPr>
        <p:spPr>
          <a:xfrm>
            <a:off x="311400" y="22862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24" name="Google Shape;624;p64"/>
          <p:cNvSpPr txBox="1"/>
          <p:nvPr/>
        </p:nvSpPr>
        <p:spPr>
          <a:xfrm>
            <a:off x="3748959" y="2519181"/>
            <a:ext cx="4694100" cy="67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lt1"/>
                </a:solidFill>
                <a:latin typeface="Calibri"/>
                <a:ea typeface="Calibri"/>
                <a:cs typeface="Calibri"/>
                <a:sym typeface="Calibri"/>
              </a:rPr>
              <a:t>Paeds Neuro</a:t>
            </a:r>
            <a:endParaRPr b="1" i="0" sz="2000" u="none" cap="none" strike="noStrike">
              <a:solidFill>
                <a:schemeClr val="dk1"/>
              </a:solidFill>
              <a:latin typeface="Calibri"/>
              <a:ea typeface="Calibri"/>
              <a:cs typeface="Calibri"/>
              <a:sym typeface="Calibri"/>
            </a:endParaRPr>
          </a:p>
        </p:txBody>
      </p:sp>
      <p:pic>
        <p:nvPicPr>
          <p:cNvPr id="625" name="Google Shape;625;p6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5"/>
          <p:cNvSpPr txBox="1"/>
          <p:nvPr>
            <p:ph idx="1" type="body"/>
          </p:nvPr>
        </p:nvSpPr>
        <p:spPr>
          <a:xfrm>
            <a:off x="304800" y="1523475"/>
            <a:ext cx="114354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Joshua is a 3 year old </a:t>
            </a:r>
            <a:r>
              <a:rPr lang="en-US"/>
              <a:t>boy brought in to Paeds A+E by his incredibly distressed mum Lucy who states he has just had a fit. You try to take a history from her but she is incredibly anxious.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would you want to know from her?</a:t>
            </a:r>
            <a:endParaRPr/>
          </a:p>
        </p:txBody>
      </p:sp>
      <p:sp>
        <p:nvSpPr>
          <p:cNvPr id="631" name="Google Shape;631;p6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32" name="Google Shape;632;p6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33" name="Google Shape;633;p65"/>
          <p:cNvSpPr txBox="1"/>
          <p:nvPr/>
        </p:nvSpPr>
        <p:spPr>
          <a:xfrm>
            <a:off x="5630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Fitting Child</a:t>
            </a:r>
            <a:endParaRPr b="0" i="0" sz="1800" u="none" cap="none" strike="noStrike">
              <a:solidFill>
                <a:schemeClr val="dk1"/>
              </a:solidFill>
              <a:latin typeface="Calibri"/>
              <a:ea typeface="Calibri"/>
              <a:cs typeface="Calibri"/>
              <a:sym typeface="Calibri"/>
            </a:endParaRPr>
          </a:p>
        </p:txBody>
      </p:sp>
      <p:pic>
        <p:nvPicPr>
          <p:cNvPr id="634" name="Google Shape;634;p6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6"/>
          <p:cNvSpPr txBox="1"/>
          <p:nvPr>
            <p:ph idx="1" type="body"/>
          </p:nvPr>
        </p:nvSpPr>
        <p:spPr>
          <a:xfrm>
            <a:off x="304800" y="1523475"/>
            <a:ext cx="114354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You manage to get a bit of a history where she states he was just laying on the sofa watching TV when he turned stiff for a minute and then began shaking all 4 of his limbs which lasted another minute. She states he has been a bit rundown the past few days with a cough, runny nose and sore throat.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would your main differentials be now?</a:t>
            </a:r>
            <a:endParaRPr/>
          </a:p>
        </p:txBody>
      </p:sp>
      <p:sp>
        <p:nvSpPr>
          <p:cNvPr id="640" name="Google Shape;640;p6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41" name="Google Shape;641;p6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42" name="Google Shape;642;p66"/>
          <p:cNvSpPr txBox="1"/>
          <p:nvPr/>
        </p:nvSpPr>
        <p:spPr>
          <a:xfrm>
            <a:off x="5630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Fitting Child</a:t>
            </a:r>
            <a:endParaRPr b="0" i="0" sz="1800" u="none" cap="none" strike="noStrike">
              <a:solidFill>
                <a:schemeClr val="dk1"/>
              </a:solidFill>
              <a:latin typeface="Calibri"/>
              <a:ea typeface="Calibri"/>
              <a:cs typeface="Calibri"/>
              <a:sym typeface="Calibri"/>
            </a:endParaRPr>
          </a:p>
        </p:txBody>
      </p:sp>
      <p:pic>
        <p:nvPicPr>
          <p:cNvPr id="643" name="Google Shape;643;p6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644" name="Google Shape;644;p66"/>
          <p:cNvPicPr preferRelativeResize="0"/>
          <p:nvPr/>
        </p:nvPicPr>
        <p:blipFill>
          <a:blip r:embed="rId4">
            <a:alphaModFix/>
          </a:blip>
          <a:stretch>
            <a:fillRect/>
          </a:stretch>
        </p:blipFill>
        <p:spPr>
          <a:xfrm>
            <a:off x="7648825" y="3388975"/>
            <a:ext cx="3810000" cy="304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50" name="Google Shape;650;p6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51" name="Google Shape;651;p67"/>
          <p:cNvSpPr txBox="1"/>
          <p:nvPr/>
        </p:nvSpPr>
        <p:spPr>
          <a:xfrm>
            <a:off x="8728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Febrile Convulsions</a:t>
            </a:r>
            <a:endParaRPr b="0" i="0" sz="1800" u="none" cap="none" strike="noStrike">
              <a:solidFill>
                <a:schemeClr val="dk1"/>
              </a:solidFill>
              <a:latin typeface="Calibri"/>
              <a:ea typeface="Calibri"/>
              <a:cs typeface="Calibri"/>
              <a:sym typeface="Calibri"/>
            </a:endParaRPr>
          </a:p>
        </p:txBody>
      </p:sp>
      <p:pic>
        <p:nvPicPr>
          <p:cNvPr id="652" name="Google Shape;652;p6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653" name="Google Shape;653;p67"/>
          <p:cNvGraphicFramePr/>
          <p:nvPr/>
        </p:nvGraphicFramePr>
        <p:xfrm>
          <a:off x="267888" y="1609413"/>
          <a:ext cx="3000000" cy="3000000"/>
        </p:xfrm>
        <a:graphic>
          <a:graphicData uri="http://schemas.openxmlformats.org/drawingml/2006/table">
            <a:tbl>
              <a:tblPr>
                <a:noFill/>
                <a:tableStyleId>{C57488E0-EEBA-4CD4-8011-798DD2418DE4}</a:tableStyleId>
              </a:tblPr>
              <a:tblGrid>
                <a:gridCol w="2253500"/>
                <a:gridCol w="9402725"/>
              </a:tblGrid>
              <a:tr h="827550">
                <a:tc>
                  <a:txBody>
                    <a:bodyPr/>
                    <a:lstStyle/>
                    <a:p>
                      <a:pPr indent="0" lvl="0" marL="0" rtl="0" algn="l">
                        <a:spcBef>
                          <a:spcPts val="0"/>
                        </a:spcBef>
                        <a:spcAft>
                          <a:spcPts val="0"/>
                        </a:spcAft>
                        <a:buNone/>
                      </a:pPr>
                      <a:r>
                        <a:rPr lang="en-US" sz="1800">
                          <a:solidFill>
                            <a:srgbClr val="000000"/>
                          </a:solidFill>
                        </a:rPr>
                        <a:t>Definition</a:t>
                      </a:r>
                      <a:endParaRPr sz="1800">
                        <a:solidFill>
                          <a:srgbClr val="000000"/>
                        </a:solidFill>
                      </a:endParaRPr>
                    </a:p>
                  </a:txBody>
                  <a:tcPr marT="91425" marB="91425" marR="91425" marL="91425"/>
                </a:tc>
                <a:tc>
                  <a:txBody>
                    <a:bodyPr/>
                    <a:lstStyle/>
                    <a:p>
                      <a:pPr indent="0" lvl="0" marL="0" rtl="0" algn="l">
                        <a:spcBef>
                          <a:spcPts val="0"/>
                        </a:spcBef>
                        <a:spcAft>
                          <a:spcPts val="0"/>
                        </a:spcAft>
                        <a:buNone/>
                      </a:pPr>
                      <a:r>
                        <a:rPr lang="en-US" sz="1800"/>
                        <a:t>Seizures </a:t>
                      </a:r>
                      <a:r>
                        <a:rPr lang="en-US" sz="1800"/>
                        <a:t>associated</a:t>
                      </a:r>
                      <a:r>
                        <a:rPr lang="en-US" sz="1800"/>
                        <a:t> with a high fever</a:t>
                      </a:r>
                      <a:endParaRPr sz="1800"/>
                    </a:p>
                    <a:p>
                      <a:pPr indent="-342900" lvl="0" marL="457200" rtl="0" algn="l">
                        <a:spcBef>
                          <a:spcPts val="0"/>
                        </a:spcBef>
                        <a:spcAft>
                          <a:spcPts val="0"/>
                        </a:spcAft>
                        <a:buSzPts val="1800"/>
                        <a:buAutoNum type="arabicPeriod"/>
                      </a:pPr>
                      <a:r>
                        <a:rPr lang="en-US" sz="1800"/>
                        <a:t>Simple: Generalised tonic-clonic seizures which last &lt;15 minutes and only occur once during an illness</a:t>
                      </a:r>
                      <a:endParaRPr sz="1800"/>
                    </a:p>
                    <a:p>
                      <a:pPr indent="-342900" lvl="0" marL="457200" rtl="0" algn="l">
                        <a:spcBef>
                          <a:spcPts val="0"/>
                        </a:spcBef>
                        <a:spcAft>
                          <a:spcPts val="0"/>
                        </a:spcAft>
                        <a:buSzPts val="1800"/>
                        <a:buAutoNum type="arabicPeriod"/>
                      </a:pPr>
                      <a:r>
                        <a:rPr lang="en-US" sz="1800"/>
                        <a:t>Complex: Partial/Focal seizures/Last more that 15 minutes/Occur </a:t>
                      </a:r>
                      <a:r>
                        <a:rPr lang="en-US" sz="1800"/>
                        <a:t>multiple</a:t>
                      </a:r>
                      <a:r>
                        <a:rPr lang="en-US" sz="1800"/>
                        <a:t> times in the same illness</a:t>
                      </a:r>
                      <a:endParaRPr sz="1800"/>
                    </a:p>
                  </a:txBody>
                  <a:tcPr marT="91425" marB="91425" marR="91425" marL="91425"/>
                </a:tc>
              </a:tr>
              <a:tr h="612975">
                <a:tc>
                  <a:txBody>
                    <a:bodyPr/>
                    <a:lstStyle/>
                    <a:p>
                      <a:pPr indent="0" lvl="0" marL="0" rtl="0" algn="l">
                        <a:spcBef>
                          <a:spcPts val="0"/>
                        </a:spcBef>
                        <a:spcAft>
                          <a:spcPts val="0"/>
                        </a:spcAft>
                        <a:buNone/>
                      </a:pPr>
                      <a:r>
                        <a:rPr lang="en-US" sz="1800"/>
                        <a:t>Investigations</a:t>
                      </a:r>
                      <a:endParaRPr sz="1800">
                        <a:solidFill>
                          <a:srgbClr val="000000"/>
                        </a:solidFill>
                      </a:endParaRPr>
                    </a:p>
                  </a:txBody>
                  <a:tcPr marT="91425" marB="91425" marR="91425" marL="91425"/>
                </a:tc>
                <a:tc>
                  <a:txBody>
                    <a:bodyPr/>
                    <a:lstStyle/>
                    <a:p>
                      <a:pPr indent="-342900" lvl="0" marL="457200" rtl="0" algn="l">
                        <a:spcBef>
                          <a:spcPts val="0"/>
                        </a:spcBef>
                        <a:spcAft>
                          <a:spcPts val="0"/>
                        </a:spcAft>
                        <a:buSzPts val="1800"/>
                        <a:buChar char="-"/>
                      </a:pPr>
                      <a:r>
                        <a:rPr lang="en-US" sz="1800"/>
                        <a:t>Rule out other causes such as epilepsy, meningitis, SOLs or trauma</a:t>
                      </a:r>
                      <a:endParaRPr sz="1800"/>
                    </a:p>
                    <a:p>
                      <a:pPr indent="-342900" lvl="0" marL="457200" rtl="0" algn="l">
                        <a:spcBef>
                          <a:spcPts val="0"/>
                        </a:spcBef>
                        <a:spcAft>
                          <a:spcPts val="0"/>
                        </a:spcAft>
                        <a:buSzPts val="1800"/>
                        <a:buChar char="-"/>
                      </a:pPr>
                      <a:r>
                        <a:rPr lang="en-US" sz="1800"/>
                        <a:t>Find the source of </a:t>
                      </a:r>
                      <a:r>
                        <a:rPr lang="en-US" sz="1800"/>
                        <a:t>infection</a:t>
                      </a:r>
                      <a:endParaRPr sz="1800"/>
                    </a:p>
                  </a:txBody>
                  <a:tcPr marT="91425" marB="91425" marR="91425" marL="91425"/>
                </a:tc>
              </a:tr>
              <a:tr h="827550">
                <a:tc>
                  <a:txBody>
                    <a:bodyPr/>
                    <a:lstStyle/>
                    <a:p>
                      <a:pPr indent="0" lvl="0" marL="0" rtl="0" algn="l">
                        <a:spcBef>
                          <a:spcPts val="0"/>
                        </a:spcBef>
                        <a:spcAft>
                          <a:spcPts val="0"/>
                        </a:spcAft>
                        <a:buNone/>
                      </a:pPr>
                      <a:r>
                        <a:rPr lang="en-US" sz="1800">
                          <a:solidFill>
                            <a:srgbClr val="000000"/>
                          </a:solidFill>
                        </a:rPr>
                        <a:t>Management</a:t>
                      </a:r>
                      <a:endParaRPr sz="1800">
                        <a:solidFill>
                          <a:srgbClr val="000000"/>
                        </a:solidFill>
                      </a:endParaRPr>
                    </a:p>
                  </a:txBody>
                  <a:tcPr marT="91425" marB="91425" marR="91425" marL="91425"/>
                </a:tc>
                <a:tc>
                  <a:txBody>
                    <a:bodyPr/>
                    <a:lstStyle/>
                    <a:p>
                      <a:pPr indent="-342900" lvl="0" marL="457200" rtl="0" algn="l">
                        <a:spcBef>
                          <a:spcPts val="0"/>
                        </a:spcBef>
                        <a:spcAft>
                          <a:spcPts val="0"/>
                        </a:spcAft>
                        <a:buSzPts val="1800"/>
                        <a:buChar char="-"/>
                      </a:pPr>
                      <a:r>
                        <a:rPr lang="en-US" sz="1800"/>
                        <a:t>Control fever with paracetamol/ibuprofen</a:t>
                      </a:r>
                      <a:endParaRPr sz="1800"/>
                    </a:p>
                    <a:p>
                      <a:pPr indent="-342900" lvl="0" marL="457200" rtl="0" algn="l">
                        <a:spcBef>
                          <a:spcPts val="0"/>
                        </a:spcBef>
                        <a:spcAft>
                          <a:spcPts val="0"/>
                        </a:spcAft>
                        <a:buSzPts val="1800"/>
                        <a:buChar char="-"/>
                      </a:pPr>
                      <a:r>
                        <a:rPr lang="en-US" sz="1800"/>
                        <a:t>Treat the infection</a:t>
                      </a:r>
                      <a:endParaRPr sz="1800"/>
                    </a:p>
                    <a:p>
                      <a:pPr indent="-342900" lvl="0" marL="457200" rtl="0" algn="l">
                        <a:spcBef>
                          <a:spcPts val="0"/>
                        </a:spcBef>
                        <a:spcAft>
                          <a:spcPts val="0"/>
                        </a:spcAft>
                        <a:buSzPts val="1800"/>
                        <a:buChar char="-"/>
                      </a:pPr>
                      <a:r>
                        <a:rPr lang="en-US" sz="1800"/>
                        <a:t>Parental education</a:t>
                      </a:r>
                      <a:endParaRPr sz="1800"/>
                    </a:p>
                    <a:p>
                      <a:pPr indent="-342900" lvl="0" marL="457200" rtl="0" algn="l">
                        <a:spcBef>
                          <a:spcPts val="0"/>
                        </a:spcBef>
                        <a:spcAft>
                          <a:spcPts val="0"/>
                        </a:spcAft>
                        <a:buSzPts val="1800"/>
                        <a:buChar char="-"/>
                      </a:pPr>
                      <a:r>
                        <a:rPr lang="en-US" sz="1800"/>
                        <a:t>Slightly higher risk of </a:t>
                      </a:r>
                      <a:r>
                        <a:rPr lang="en-US" sz="1800"/>
                        <a:t>developing</a:t>
                      </a:r>
                      <a:r>
                        <a:rPr lang="en-US" sz="1800"/>
                        <a:t> epilepsy</a:t>
                      </a:r>
                      <a:endParaRPr sz="1800"/>
                    </a:p>
                  </a:txBody>
                  <a:tcPr marT="91425" marB="91425" marR="91425" marL="91425"/>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59" name="Google Shape;659;p68"/>
          <p:cNvSpPr txBox="1"/>
          <p:nvPr/>
        </p:nvSpPr>
        <p:spPr>
          <a:xfrm>
            <a:off x="311400" y="1204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60" name="Google Shape;660;p68"/>
          <p:cNvSpPr txBox="1"/>
          <p:nvPr/>
        </p:nvSpPr>
        <p:spPr>
          <a:xfrm>
            <a:off x="872809" y="3686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Epilepsy</a:t>
            </a:r>
            <a:endParaRPr b="0" i="0" sz="1800" u="none" cap="none" strike="noStrike">
              <a:solidFill>
                <a:schemeClr val="dk1"/>
              </a:solidFill>
              <a:latin typeface="Calibri"/>
              <a:ea typeface="Calibri"/>
              <a:cs typeface="Calibri"/>
              <a:sym typeface="Calibri"/>
            </a:endParaRPr>
          </a:p>
        </p:txBody>
      </p:sp>
      <p:pic>
        <p:nvPicPr>
          <p:cNvPr id="661" name="Google Shape;661;p6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662" name="Google Shape;662;p68"/>
          <p:cNvGraphicFramePr/>
          <p:nvPr/>
        </p:nvGraphicFramePr>
        <p:xfrm>
          <a:off x="1105250" y="1263425"/>
          <a:ext cx="3000000" cy="3000000"/>
        </p:xfrm>
        <a:graphic>
          <a:graphicData uri="http://schemas.openxmlformats.org/drawingml/2006/table">
            <a:tbl>
              <a:tblPr>
                <a:noFill/>
                <a:tableStyleId>{C57488E0-EEBA-4CD4-8011-798DD2418DE4}</a:tableStyleId>
              </a:tblPr>
              <a:tblGrid>
                <a:gridCol w="2224050"/>
                <a:gridCol w="4533050"/>
                <a:gridCol w="3378550"/>
              </a:tblGrid>
              <a:tr h="405325">
                <a:tc>
                  <a:txBody>
                    <a:bodyPr/>
                    <a:lstStyle/>
                    <a:p>
                      <a:pPr indent="0" lvl="0" marL="0" rtl="0" algn="l">
                        <a:spcBef>
                          <a:spcPts val="0"/>
                        </a:spcBef>
                        <a:spcAft>
                          <a:spcPts val="0"/>
                        </a:spcAft>
                        <a:buNone/>
                      </a:pPr>
                      <a:r>
                        <a:rPr lang="en-US" sz="1500"/>
                        <a:t>Type</a:t>
                      </a:r>
                      <a:endParaRPr sz="1500"/>
                    </a:p>
                  </a:txBody>
                  <a:tcPr marT="91425" marB="91425" marR="91425" marL="91425"/>
                </a:tc>
                <a:tc>
                  <a:txBody>
                    <a:bodyPr/>
                    <a:lstStyle/>
                    <a:p>
                      <a:pPr indent="0" lvl="0" marL="0" rtl="0" algn="l">
                        <a:spcBef>
                          <a:spcPts val="0"/>
                        </a:spcBef>
                        <a:spcAft>
                          <a:spcPts val="0"/>
                        </a:spcAft>
                        <a:buNone/>
                      </a:pPr>
                      <a:r>
                        <a:rPr lang="en-US" sz="1500"/>
                        <a:t>Features</a:t>
                      </a:r>
                      <a:endParaRPr sz="1500"/>
                    </a:p>
                  </a:txBody>
                  <a:tcPr marT="91425" marB="91425" marR="91425" marL="91425"/>
                </a:tc>
                <a:tc>
                  <a:txBody>
                    <a:bodyPr/>
                    <a:lstStyle/>
                    <a:p>
                      <a:pPr indent="0" lvl="0" marL="0" rtl="0" algn="l">
                        <a:spcBef>
                          <a:spcPts val="0"/>
                        </a:spcBef>
                        <a:spcAft>
                          <a:spcPts val="0"/>
                        </a:spcAft>
                        <a:buNone/>
                      </a:pPr>
                      <a:r>
                        <a:rPr lang="en-US" sz="1500"/>
                        <a:t>Management</a:t>
                      </a:r>
                      <a:endParaRPr sz="1500"/>
                    </a:p>
                  </a:txBody>
                  <a:tcPr marT="91425" marB="91425" marR="91425" marL="91425"/>
                </a:tc>
              </a:tr>
              <a:tr h="841850">
                <a:tc>
                  <a:txBody>
                    <a:bodyPr/>
                    <a:lstStyle/>
                    <a:p>
                      <a:pPr indent="0" lvl="0" marL="0" rtl="0" algn="l">
                        <a:spcBef>
                          <a:spcPts val="0"/>
                        </a:spcBef>
                        <a:spcAft>
                          <a:spcPts val="0"/>
                        </a:spcAft>
                        <a:buNone/>
                      </a:pPr>
                      <a:r>
                        <a:rPr lang="en-US" sz="1500"/>
                        <a:t>Generalised Tonic-Clonic</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Tonic phase with rigidity followed by clonic phase with </a:t>
                      </a:r>
                      <a:r>
                        <a:rPr lang="en-US" sz="1500"/>
                        <a:t>rhythmic</a:t>
                      </a:r>
                      <a:r>
                        <a:rPr lang="en-US" sz="1500"/>
                        <a:t> jerking</a:t>
                      </a:r>
                      <a:endParaRPr sz="1500"/>
                    </a:p>
                    <a:p>
                      <a:pPr indent="-323850" lvl="0" marL="457200" rtl="0" algn="l">
                        <a:spcBef>
                          <a:spcPts val="0"/>
                        </a:spcBef>
                        <a:spcAft>
                          <a:spcPts val="0"/>
                        </a:spcAft>
                        <a:buSzPts val="1500"/>
                        <a:buChar char="-"/>
                      </a:pPr>
                      <a:r>
                        <a:rPr lang="en-US" sz="1500"/>
                        <a:t>Often has </a:t>
                      </a:r>
                      <a:r>
                        <a:rPr lang="en-US" sz="1500"/>
                        <a:t>postictal</a:t>
                      </a:r>
                      <a:r>
                        <a:rPr lang="en-US" sz="1500"/>
                        <a:t> period</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Sodium</a:t>
                      </a:r>
                      <a:r>
                        <a:rPr lang="en-US" sz="1500"/>
                        <a:t> valproate</a:t>
                      </a:r>
                      <a:endParaRPr sz="1500"/>
                    </a:p>
                    <a:p>
                      <a:pPr indent="-323850" lvl="0" marL="457200" rtl="0" algn="l">
                        <a:spcBef>
                          <a:spcPts val="0"/>
                        </a:spcBef>
                        <a:spcAft>
                          <a:spcPts val="0"/>
                        </a:spcAft>
                        <a:buSzPts val="1500"/>
                        <a:buChar char="-"/>
                      </a:pPr>
                      <a:r>
                        <a:rPr lang="en-US" sz="1500"/>
                        <a:t>Lamotrigine</a:t>
                      </a:r>
                      <a:endParaRPr sz="1500"/>
                    </a:p>
                  </a:txBody>
                  <a:tcPr marT="91425" marB="91425" marR="91425" marL="91425"/>
                </a:tc>
              </a:tr>
              <a:tr h="1060125">
                <a:tc>
                  <a:txBody>
                    <a:bodyPr/>
                    <a:lstStyle/>
                    <a:p>
                      <a:pPr indent="0" lvl="0" marL="0" rtl="0" algn="l">
                        <a:spcBef>
                          <a:spcPts val="0"/>
                        </a:spcBef>
                        <a:spcAft>
                          <a:spcPts val="0"/>
                        </a:spcAft>
                        <a:buNone/>
                      </a:pPr>
                      <a:r>
                        <a:rPr lang="en-US" sz="1500"/>
                        <a:t>Focal </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Begin in temporal lobe and can affect speech, memory and </a:t>
                      </a:r>
                      <a:r>
                        <a:rPr lang="en-US" sz="1500"/>
                        <a:t>emotions</a:t>
                      </a:r>
                      <a:endParaRPr sz="1500"/>
                    </a:p>
                    <a:p>
                      <a:pPr indent="-323850" lvl="0" marL="457200" rtl="0" algn="l">
                        <a:spcBef>
                          <a:spcPts val="0"/>
                        </a:spcBef>
                        <a:spcAft>
                          <a:spcPts val="0"/>
                        </a:spcAft>
                        <a:buSzPts val="1500"/>
                        <a:buChar char="-"/>
                      </a:pPr>
                      <a:r>
                        <a:rPr lang="en-US" sz="1500"/>
                        <a:t>Can present with hallucinations, memory flashbacks or deja vu</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Lamotrigine</a:t>
                      </a:r>
                      <a:endParaRPr sz="1500"/>
                    </a:p>
                    <a:p>
                      <a:pPr indent="-323850" lvl="0" marL="457200" rtl="0" algn="l">
                        <a:spcBef>
                          <a:spcPts val="0"/>
                        </a:spcBef>
                        <a:spcAft>
                          <a:spcPts val="0"/>
                        </a:spcAft>
                        <a:buSzPts val="1500"/>
                        <a:buChar char="-"/>
                      </a:pPr>
                      <a:r>
                        <a:rPr lang="en-US" sz="1500"/>
                        <a:t>Levetiracetam</a:t>
                      </a:r>
                      <a:endParaRPr sz="1500"/>
                    </a:p>
                  </a:txBody>
                  <a:tcPr marT="91425" marB="91425" marR="91425" marL="91425"/>
                </a:tc>
              </a:tr>
              <a:tr h="841850">
                <a:tc>
                  <a:txBody>
                    <a:bodyPr/>
                    <a:lstStyle/>
                    <a:p>
                      <a:pPr indent="0" lvl="0" marL="0" rtl="0" algn="l">
                        <a:spcBef>
                          <a:spcPts val="0"/>
                        </a:spcBef>
                        <a:spcAft>
                          <a:spcPts val="0"/>
                        </a:spcAft>
                        <a:buNone/>
                      </a:pPr>
                      <a:r>
                        <a:rPr lang="en-US" sz="1500"/>
                        <a:t>Absence</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Episodes of staring into space/becoming blank with abrupt return to normal</a:t>
                      </a:r>
                      <a:endParaRPr sz="1500"/>
                    </a:p>
                    <a:p>
                      <a:pPr indent="-323850" lvl="0" marL="457200" rtl="0" algn="l">
                        <a:spcBef>
                          <a:spcPts val="0"/>
                        </a:spcBef>
                        <a:spcAft>
                          <a:spcPts val="0"/>
                        </a:spcAft>
                        <a:buSzPts val="1500"/>
                        <a:buChar char="-"/>
                      </a:pPr>
                      <a:r>
                        <a:rPr lang="en-US" sz="1500"/>
                        <a:t>Usually resolve with age</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Ethosuximide</a:t>
                      </a:r>
                      <a:endParaRPr sz="1500"/>
                    </a:p>
                  </a:txBody>
                  <a:tcPr marT="91425" marB="91425" marR="91425" marL="91425"/>
                </a:tc>
              </a:tr>
              <a:tr h="1060125">
                <a:tc>
                  <a:txBody>
                    <a:bodyPr/>
                    <a:lstStyle/>
                    <a:p>
                      <a:pPr indent="0" lvl="0" marL="0" rtl="0" algn="l">
                        <a:spcBef>
                          <a:spcPts val="0"/>
                        </a:spcBef>
                        <a:spcAft>
                          <a:spcPts val="0"/>
                        </a:spcAft>
                        <a:buNone/>
                      </a:pPr>
                      <a:r>
                        <a:rPr lang="en-US" sz="1500"/>
                        <a:t>Myo</a:t>
                      </a:r>
                      <a:r>
                        <a:rPr b="1" lang="en-US" sz="1500"/>
                        <a:t>c</a:t>
                      </a:r>
                      <a:r>
                        <a:rPr lang="en-US" sz="1500"/>
                        <a:t>lonic</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Sudden muscle contractions where person remains awake</a:t>
                      </a:r>
                      <a:endParaRPr sz="1500"/>
                    </a:p>
                    <a:p>
                      <a:pPr indent="-323850" lvl="0" marL="457200" rtl="0" algn="l">
                        <a:spcBef>
                          <a:spcPts val="0"/>
                        </a:spcBef>
                        <a:spcAft>
                          <a:spcPts val="0"/>
                        </a:spcAft>
                        <a:buSzPts val="1500"/>
                        <a:buChar char="-"/>
                      </a:pPr>
                      <a:r>
                        <a:rPr lang="en-US" sz="1500"/>
                        <a:t>Part of juvenile myoclonic epilepsy: associated with morning seizures/following sleep deprivation</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Sodium valproate</a:t>
                      </a:r>
                      <a:endParaRPr sz="1500"/>
                    </a:p>
                    <a:p>
                      <a:pPr indent="-323850" lvl="0" marL="457200" rtl="0" algn="l">
                        <a:spcBef>
                          <a:spcPts val="0"/>
                        </a:spcBef>
                        <a:spcAft>
                          <a:spcPts val="0"/>
                        </a:spcAft>
                        <a:buSzPts val="1500"/>
                        <a:buChar char="-"/>
                      </a:pPr>
                      <a:r>
                        <a:rPr lang="en-US" sz="1500"/>
                        <a:t>Levetira</a:t>
                      </a:r>
                      <a:r>
                        <a:rPr b="1" lang="en-US" sz="1500"/>
                        <a:t>c</a:t>
                      </a:r>
                      <a:r>
                        <a:rPr lang="en-US" sz="1500"/>
                        <a:t>etam</a:t>
                      </a:r>
                      <a:endParaRPr sz="1500"/>
                    </a:p>
                  </a:txBody>
                  <a:tcPr marT="91425" marB="91425" marR="91425" marL="91425"/>
                </a:tc>
              </a:tr>
              <a:tr h="915350">
                <a:tc>
                  <a:txBody>
                    <a:bodyPr/>
                    <a:lstStyle/>
                    <a:p>
                      <a:pPr indent="0" lvl="0" marL="0" rtl="0" algn="l">
                        <a:spcBef>
                          <a:spcPts val="0"/>
                        </a:spcBef>
                        <a:spcAft>
                          <a:spcPts val="0"/>
                        </a:spcAft>
                        <a:buNone/>
                      </a:pPr>
                      <a:r>
                        <a:rPr b="1" lang="en-US" sz="1500"/>
                        <a:t>T</a:t>
                      </a:r>
                      <a:r>
                        <a:rPr lang="en-US" sz="1500"/>
                        <a:t>onic/A</a:t>
                      </a:r>
                      <a:r>
                        <a:rPr b="1" lang="en-US" sz="1500"/>
                        <a:t>t</a:t>
                      </a:r>
                      <a:r>
                        <a:rPr lang="en-US" sz="1500"/>
                        <a:t>onic</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Sudden tension.stiffness affecting the body</a:t>
                      </a:r>
                      <a:endParaRPr sz="1500"/>
                    </a:p>
                  </a:txBody>
                  <a:tcPr marT="91425" marB="91425" marR="91425" marL="91425"/>
                </a:tc>
                <a:tc>
                  <a:txBody>
                    <a:bodyPr/>
                    <a:lstStyle/>
                    <a:p>
                      <a:pPr indent="-323850" lvl="0" marL="457200" rtl="0" algn="l">
                        <a:spcBef>
                          <a:spcPts val="0"/>
                        </a:spcBef>
                        <a:spcAft>
                          <a:spcPts val="0"/>
                        </a:spcAft>
                        <a:buSzPts val="1500"/>
                        <a:buChar char="-"/>
                      </a:pPr>
                      <a:r>
                        <a:rPr lang="en-US" sz="1500"/>
                        <a:t>Sodium Valproate</a:t>
                      </a:r>
                      <a:endParaRPr sz="1500"/>
                    </a:p>
                    <a:p>
                      <a:pPr indent="-323850" lvl="0" marL="457200" rtl="0" algn="l">
                        <a:spcBef>
                          <a:spcPts val="0"/>
                        </a:spcBef>
                        <a:spcAft>
                          <a:spcPts val="0"/>
                        </a:spcAft>
                        <a:buSzPts val="1500"/>
                        <a:buChar char="-"/>
                      </a:pPr>
                      <a:r>
                        <a:rPr lang="en-US" sz="1500"/>
                        <a:t>Lamo</a:t>
                      </a:r>
                      <a:r>
                        <a:rPr b="1" lang="en-US" sz="1500"/>
                        <a:t>t</a:t>
                      </a:r>
                      <a:r>
                        <a:rPr lang="en-US" sz="1500"/>
                        <a:t>rigine</a:t>
                      </a:r>
                      <a:endParaRPr sz="1500"/>
                    </a:p>
                  </a:txBody>
                  <a:tcPr marT="91425" marB="91425" marR="91425" marL="91425"/>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6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68" name="Google Shape;668;p69"/>
          <p:cNvSpPr txBox="1"/>
          <p:nvPr/>
        </p:nvSpPr>
        <p:spPr>
          <a:xfrm>
            <a:off x="311400" y="22862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69" name="Google Shape;669;p69"/>
          <p:cNvSpPr txBox="1"/>
          <p:nvPr/>
        </p:nvSpPr>
        <p:spPr>
          <a:xfrm>
            <a:off x="3748959" y="2519181"/>
            <a:ext cx="4694100" cy="67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lt1"/>
                </a:solidFill>
                <a:latin typeface="Calibri"/>
                <a:ea typeface="Calibri"/>
                <a:cs typeface="Calibri"/>
                <a:sym typeface="Calibri"/>
              </a:rPr>
              <a:t>Paeds MSK</a:t>
            </a:r>
            <a:endParaRPr b="1" i="0" sz="2000" u="none" cap="none" strike="noStrike">
              <a:solidFill>
                <a:schemeClr val="dk1"/>
              </a:solidFill>
              <a:latin typeface="Calibri"/>
              <a:ea typeface="Calibri"/>
              <a:cs typeface="Calibri"/>
              <a:sym typeface="Calibri"/>
            </a:endParaRPr>
          </a:p>
        </p:txBody>
      </p:sp>
      <p:pic>
        <p:nvPicPr>
          <p:cNvPr id="670" name="Google Shape;670;p6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70"/>
          <p:cNvSpPr txBox="1"/>
          <p:nvPr>
            <p:ph idx="1" type="body"/>
          </p:nvPr>
        </p:nvSpPr>
        <p:spPr>
          <a:xfrm>
            <a:off x="795725" y="1600200"/>
            <a:ext cx="108390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Mrs Warner brings her 2 year old son Caleb to your GP practice. As he walks in, you see he has a slight limp on his left side. When you take your history, she states that he has had a cough, runny nose and has been feverish the last week and now since yesterday, he has been struggling to walk.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is the most likely diagnosis?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would your next steps be? </a:t>
            </a:r>
            <a:endParaRPr/>
          </a:p>
        </p:txBody>
      </p:sp>
      <p:sp>
        <p:nvSpPr>
          <p:cNvPr id="676" name="Google Shape;676;p7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77" name="Google Shape;677;p7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78" name="Google Shape;678;p70"/>
          <p:cNvSpPr txBox="1"/>
          <p:nvPr/>
        </p:nvSpPr>
        <p:spPr>
          <a:xfrm>
            <a:off x="7957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Limping Child </a:t>
            </a:r>
            <a:endParaRPr b="0" i="0" sz="1800" u="none" cap="none" strike="noStrike">
              <a:solidFill>
                <a:schemeClr val="dk1"/>
              </a:solidFill>
              <a:latin typeface="Calibri"/>
              <a:ea typeface="Calibri"/>
              <a:cs typeface="Calibri"/>
              <a:sym typeface="Calibri"/>
            </a:endParaRPr>
          </a:p>
        </p:txBody>
      </p:sp>
      <p:pic>
        <p:nvPicPr>
          <p:cNvPr id="679" name="Google Shape;679;p7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680" name="Google Shape;680;p70"/>
          <p:cNvPicPr preferRelativeResize="0"/>
          <p:nvPr/>
        </p:nvPicPr>
        <p:blipFill>
          <a:blip r:embed="rId4">
            <a:alphaModFix/>
          </a:blip>
          <a:stretch>
            <a:fillRect/>
          </a:stretch>
        </p:blipFill>
        <p:spPr>
          <a:xfrm>
            <a:off x="8107656" y="3402556"/>
            <a:ext cx="3144650" cy="31446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86" name="Google Shape;686;p7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87" name="Google Shape;687;p71"/>
          <p:cNvSpPr txBox="1"/>
          <p:nvPr/>
        </p:nvSpPr>
        <p:spPr>
          <a:xfrm>
            <a:off x="661634" y="41373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Septic Arthritis </a:t>
            </a:r>
            <a:endParaRPr b="0" i="0" sz="1800" u="none" cap="none" strike="noStrike">
              <a:solidFill>
                <a:schemeClr val="dk1"/>
              </a:solidFill>
              <a:latin typeface="Calibri"/>
              <a:ea typeface="Calibri"/>
              <a:cs typeface="Calibri"/>
              <a:sym typeface="Calibri"/>
            </a:endParaRPr>
          </a:p>
        </p:txBody>
      </p:sp>
      <p:pic>
        <p:nvPicPr>
          <p:cNvPr id="688" name="Google Shape;688;p7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689" name="Google Shape;689;p71"/>
          <p:cNvGraphicFramePr/>
          <p:nvPr/>
        </p:nvGraphicFramePr>
        <p:xfrm>
          <a:off x="267888" y="1609413"/>
          <a:ext cx="3000000" cy="3000000"/>
        </p:xfrm>
        <a:graphic>
          <a:graphicData uri="http://schemas.openxmlformats.org/drawingml/2006/table">
            <a:tbl>
              <a:tblPr>
                <a:noFill/>
                <a:tableStyleId>{C57488E0-EEBA-4CD4-8011-798DD2418DE4}</a:tableStyleId>
              </a:tblPr>
              <a:tblGrid>
                <a:gridCol w="2217000"/>
                <a:gridCol w="9250400"/>
              </a:tblGrid>
              <a:tr h="491300">
                <a:tc>
                  <a:txBody>
                    <a:bodyPr/>
                    <a:lstStyle/>
                    <a:p>
                      <a:pPr indent="0" lvl="0" marL="0" rtl="0" algn="l">
                        <a:spcBef>
                          <a:spcPts val="0"/>
                        </a:spcBef>
                        <a:spcAft>
                          <a:spcPts val="0"/>
                        </a:spcAft>
                        <a:buNone/>
                      </a:pPr>
                      <a:r>
                        <a:rPr lang="en-US" sz="1900">
                          <a:solidFill>
                            <a:srgbClr val="000000"/>
                          </a:solidFill>
                        </a:rPr>
                        <a:t>Definition</a:t>
                      </a:r>
                      <a:endParaRPr sz="1900">
                        <a:solidFill>
                          <a:srgbClr val="000000"/>
                        </a:solidFill>
                      </a:endParaRPr>
                    </a:p>
                  </a:txBody>
                  <a:tcPr marT="91425" marB="91425" marR="91425" marL="91425"/>
                </a:tc>
                <a:tc>
                  <a:txBody>
                    <a:bodyPr/>
                    <a:lstStyle/>
                    <a:p>
                      <a:pPr indent="0" lvl="0" marL="0" rtl="0" algn="l">
                        <a:spcBef>
                          <a:spcPts val="0"/>
                        </a:spcBef>
                        <a:spcAft>
                          <a:spcPts val="0"/>
                        </a:spcAft>
                        <a:buNone/>
                      </a:pPr>
                      <a:r>
                        <a:rPr lang="en-US" sz="1900"/>
                        <a:t>Infection inside the joint - most common in those &lt;4 years of age</a:t>
                      </a:r>
                      <a:endParaRPr sz="1900"/>
                    </a:p>
                    <a:p>
                      <a:pPr indent="0" lvl="0" marL="0" rtl="0" algn="l">
                        <a:spcBef>
                          <a:spcPts val="0"/>
                        </a:spcBef>
                        <a:spcAft>
                          <a:spcPts val="0"/>
                        </a:spcAft>
                        <a:buNone/>
                      </a:pPr>
                      <a:r>
                        <a:rPr lang="en-US" sz="1900"/>
                        <a:t>Most common aetiology is Staph Aureus</a:t>
                      </a:r>
                      <a:endParaRPr sz="1900"/>
                    </a:p>
                    <a:p>
                      <a:pPr indent="0" lvl="0" marL="0" rtl="0" algn="l">
                        <a:spcBef>
                          <a:spcPts val="0"/>
                        </a:spcBef>
                        <a:spcAft>
                          <a:spcPts val="0"/>
                        </a:spcAft>
                        <a:buNone/>
                      </a:pPr>
                      <a:r>
                        <a:rPr lang="en-US" sz="1900"/>
                        <a:t>Consider N.</a:t>
                      </a:r>
                      <a:r>
                        <a:rPr lang="en-US" sz="1900"/>
                        <a:t>Gonorrhoeae</a:t>
                      </a:r>
                      <a:r>
                        <a:rPr lang="en-US" sz="1900"/>
                        <a:t> in sexually active teenagers</a:t>
                      </a:r>
                      <a:endParaRPr sz="1900"/>
                    </a:p>
                  </a:txBody>
                  <a:tcPr marT="91425" marB="91425" marR="91425" marL="91425"/>
                </a:tc>
              </a:tr>
              <a:tr h="957525">
                <a:tc>
                  <a:txBody>
                    <a:bodyPr/>
                    <a:lstStyle/>
                    <a:p>
                      <a:pPr indent="0" lvl="0" marL="0" rtl="0" algn="l">
                        <a:spcBef>
                          <a:spcPts val="0"/>
                        </a:spcBef>
                        <a:spcAft>
                          <a:spcPts val="0"/>
                        </a:spcAft>
                        <a:buNone/>
                      </a:pPr>
                      <a:r>
                        <a:rPr lang="en-US" sz="1900"/>
                        <a:t>Clinical Presentation </a:t>
                      </a:r>
                      <a:endParaRPr sz="1900">
                        <a:solidFill>
                          <a:srgbClr val="000000"/>
                        </a:solidFill>
                      </a:endParaRPr>
                    </a:p>
                  </a:txBody>
                  <a:tcPr marT="91425" marB="91425" marR="91425" marL="91425"/>
                </a:tc>
                <a:tc>
                  <a:txBody>
                    <a:bodyPr/>
                    <a:lstStyle/>
                    <a:p>
                      <a:pPr indent="-349250" lvl="0" marL="457200" rtl="0" algn="l">
                        <a:spcBef>
                          <a:spcPts val="0"/>
                        </a:spcBef>
                        <a:spcAft>
                          <a:spcPts val="0"/>
                        </a:spcAft>
                        <a:buClr>
                          <a:srgbClr val="000000"/>
                        </a:buClr>
                        <a:buSzPts val="1900"/>
                        <a:buChar char="-"/>
                      </a:pPr>
                      <a:r>
                        <a:rPr lang="en-US" sz="1900"/>
                        <a:t>Usually affects knee or hip</a:t>
                      </a:r>
                      <a:endParaRPr sz="1900"/>
                    </a:p>
                    <a:p>
                      <a:pPr indent="-349250" lvl="0" marL="457200" rtl="0" algn="l">
                        <a:spcBef>
                          <a:spcPts val="0"/>
                        </a:spcBef>
                        <a:spcAft>
                          <a:spcPts val="0"/>
                        </a:spcAft>
                        <a:buClr>
                          <a:srgbClr val="000000"/>
                        </a:buClr>
                        <a:buSzPts val="1900"/>
                        <a:buChar char="-"/>
                      </a:pPr>
                      <a:r>
                        <a:rPr lang="en-US" sz="1900"/>
                        <a:t>Hot, red, swollen, painful joint</a:t>
                      </a:r>
                      <a:endParaRPr sz="1900"/>
                    </a:p>
                    <a:p>
                      <a:pPr indent="-349250" lvl="0" marL="457200" rtl="0" algn="l">
                        <a:spcBef>
                          <a:spcPts val="0"/>
                        </a:spcBef>
                        <a:spcAft>
                          <a:spcPts val="0"/>
                        </a:spcAft>
                        <a:buSzPts val="1900"/>
                        <a:buChar char="-"/>
                      </a:pPr>
                      <a:r>
                        <a:rPr lang="en-US" sz="1900"/>
                        <a:t>Refusal to weight bear</a:t>
                      </a:r>
                      <a:endParaRPr sz="1900"/>
                    </a:p>
                    <a:p>
                      <a:pPr indent="-349250" lvl="0" marL="457200" rtl="0" algn="l">
                        <a:spcBef>
                          <a:spcPts val="0"/>
                        </a:spcBef>
                        <a:spcAft>
                          <a:spcPts val="0"/>
                        </a:spcAft>
                        <a:buSzPts val="1900"/>
                        <a:buChar char="-"/>
                      </a:pPr>
                      <a:r>
                        <a:rPr lang="en-US" sz="1900"/>
                        <a:t>Stiffness and </a:t>
                      </a:r>
                      <a:r>
                        <a:rPr lang="en-US" sz="1900"/>
                        <a:t>reduced</a:t>
                      </a:r>
                      <a:r>
                        <a:rPr lang="en-US" sz="1900"/>
                        <a:t> range of motion</a:t>
                      </a:r>
                      <a:endParaRPr sz="1900"/>
                    </a:p>
                    <a:p>
                      <a:pPr indent="-349250" lvl="0" marL="457200" rtl="0" algn="l">
                        <a:spcBef>
                          <a:spcPts val="0"/>
                        </a:spcBef>
                        <a:spcAft>
                          <a:spcPts val="0"/>
                        </a:spcAft>
                        <a:buSzPts val="1900"/>
                        <a:buChar char="-"/>
                      </a:pPr>
                      <a:r>
                        <a:rPr lang="en-US" sz="1900"/>
                        <a:t>Signs of systemic illness: fever, lethargy</a:t>
                      </a:r>
                      <a:endParaRPr sz="1900"/>
                    </a:p>
                  </a:txBody>
                  <a:tcPr marT="91425" marB="91425" marR="91425" marL="91425"/>
                </a:tc>
              </a:tr>
              <a:tr h="760375">
                <a:tc>
                  <a:txBody>
                    <a:bodyPr/>
                    <a:lstStyle/>
                    <a:p>
                      <a:pPr indent="0" lvl="0" marL="0" rtl="0" algn="l">
                        <a:spcBef>
                          <a:spcPts val="0"/>
                        </a:spcBef>
                        <a:spcAft>
                          <a:spcPts val="0"/>
                        </a:spcAft>
                        <a:buNone/>
                      </a:pPr>
                      <a:r>
                        <a:rPr lang="en-US" sz="1900"/>
                        <a:t>Management</a:t>
                      </a:r>
                      <a:endParaRPr sz="1900">
                        <a:solidFill>
                          <a:srgbClr val="000000"/>
                        </a:solidFill>
                      </a:endParaRPr>
                    </a:p>
                  </a:txBody>
                  <a:tcPr marT="91425" marB="91425" marR="91425" marL="91425"/>
                </a:tc>
                <a:tc>
                  <a:txBody>
                    <a:bodyPr/>
                    <a:lstStyle/>
                    <a:p>
                      <a:pPr indent="-349250" lvl="0" marL="457200" rtl="0" algn="l">
                        <a:spcBef>
                          <a:spcPts val="0"/>
                        </a:spcBef>
                        <a:spcAft>
                          <a:spcPts val="0"/>
                        </a:spcAft>
                        <a:buSzPts val="1900"/>
                        <a:buChar char="-"/>
                      </a:pPr>
                      <a:r>
                        <a:rPr lang="en-US" sz="1900"/>
                        <a:t>Admission to hospital for urgent assessment</a:t>
                      </a:r>
                      <a:endParaRPr sz="1900"/>
                    </a:p>
                    <a:p>
                      <a:pPr indent="-349250" lvl="0" marL="457200" rtl="0" algn="l">
                        <a:spcBef>
                          <a:spcPts val="0"/>
                        </a:spcBef>
                        <a:spcAft>
                          <a:spcPts val="0"/>
                        </a:spcAft>
                        <a:buSzPts val="1900"/>
                        <a:buChar char="-"/>
                      </a:pPr>
                      <a:r>
                        <a:rPr lang="en-US" sz="1900"/>
                        <a:t>Joint aspiration for culture and sensitivities</a:t>
                      </a:r>
                      <a:endParaRPr sz="1900"/>
                    </a:p>
                    <a:p>
                      <a:pPr indent="-349250" lvl="0" marL="457200" rtl="0" algn="l">
                        <a:spcBef>
                          <a:spcPts val="0"/>
                        </a:spcBef>
                        <a:spcAft>
                          <a:spcPts val="0"/>
                        </a:spcAft>
                        <a:buSzPts val="1900"/>
                        <a:buChar char="-"/>
                      </a:pPr>
                      <a:r>
                        <a:rPr lang="en-US" sz="1900"/>
                        <a:t>IV Empirical Abx to start with then amend as per sensitivities </a:t>
                      </a:r>
                      <a:endParaRPr sz="1900"/>
                    </a:p>
                    <a:p>
                      <a:pPr indent="-349250" lvl="0" marL="457200" rtl="0" algn="l">
                        <a:spcBef>
                          <a:spcPts val="0"/>
                        </a:spcBef>
                        <a:spcAft>
                          <a:spcPts val="0"/>
                        </a:spcAft>
                        <a:buSzPts val="1900"/>
                        <a:buChar char="-"/>
                      </a:pPr>
                      <a:r>
                        <a:rPr lang="en-US" sz="1900"/>
                        <a:t>Surgical drainage and washout may be needed if severe</a:t>
                      </a:r>
                      <a:endParaRPr sz="1900"/>
                    </a:p>
                  </a:txBody>
                  <a:tcPr marT="91425" marB="91425" marR="91425" marL="91425"/>
                </a:tc>
              </a:tr>
            </a:tbl>
          </a:graphicData>
        </a:graphic>
      </p:graphicFrame>
      <p:pic>
        <p:nvPicPr>
          <p:cNvPr id="690" name="Google Shape;690;p71"/>
          <p:cNvPicPr preferRelativeResize="0"/>
          <p:nvPr/>
        </p:nvPicPr>
        <p:blipFill>
          <a:blip r:embed="rId4">
            <a:alphaModFix/>
          </a:blip>
          <a:stretch>
            <a:fillRect/>
          </a:stretch>
        </p:blipFill>
        <p:spPr>
          <a:xfrm>
            <a:off x="9866073" y="2373738"/>
            <a:ext cx="2094976" cy="2494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4" name="Google Shape;144;p18"/>
          <p:cNvSpPr txBox="1"/>
          <p:nvPr/>
        </p:nvSpPr>
        <p:spPr>
          <a:xfrm>
            <a:off x="520347" y="488050"/>
            <a:ext cx="6011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How do you describe rashes?</a:t>
            </a:r>
            <a:endParaRPr b="0" i="0" sz="1800" u="none" cap="none" strike="noStrike">
              <a:solidFill>
                <a:schemeClr val="dk1"/>
              </a:solidFill>
              <a:latin typeface="Calibri"/>
              <a:ea typeface="Calibri"/>
              <a:cs typeface="Calibri"/>
              <a:sym typeface="Calibri"/>
            </a:endParaRPr>
          </a:p>
        </p:txBody>
      </p:sp>
      <p:sp>
        <p:nvSpPr>
          <p:cNvPr id="145" name="Google Shape;145;p1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46" name="Google Shape;146;p1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147" name="Google Shape;147;p18"/>
          <p:cNvPicPr preferRelativeResize="0"/>
          <p:nvPr/>
        </p:nvPicPr>
        <p:blipFill rotWithShape="1">
          <a:blip r:embed="rId4">
            <a:alphaModFix/>
          </a:blip>
          <a:srcRect b="0" l="0" r="0" t="30128"/>
          <a:stretch/>
        </p:blipFill>
        <p:spPr>
          <a:xfrm>
            <a:off x="6709750" y="2019725"/>
            <a:ext cx="4069125" cy="3792286"/>
          </a:xfrm>
          <a:prstGeom prst="rect">
            <a:avLst/>
          </a:prstGeom>
          <a:noFill/>
          <a:ln>
            <a:noFill/>
          </a:ln>
        </p:spPr>
      </p:pic>
      <p:pic>
        <p:nvPicPr>
          <p:cNvPr id="148" name="Google Shape;148;p18"/>
          <p:cNvPicPr preferRelativeResize="0"/>
          <p:nvPr/>
        </p:nvPicPr>
        <p:blipFill rotWithShape="1">
          <a:blip r:embed="rId5">
            <a:alphaModFix/>
          </a:blip>
          <a:srcRect b="0" l="0" r="0" t="33439"/>
          <a:stretch/>
        </p:blipFill>
        <p:spPr>
          <a:xfrm>
            <a:off x="1964239" y="2019713"/>
            <a:ext cx="4069124" cy="36126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96" name="Google Shape;696;p7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97" name="Google Shape;697;p72"/>
          <p:cNvSpPr txBox="1"/>
          <p:nvPr/>
        </p:nvSpPr>
        <p:spPr>
          <a:xfrm>
            <a:off x="8728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Transient Synovitis</a:t>
            </a:r>
            <a:endParaRPr b="0" i="0" sz="1800" u="none" cap="none" strike="noStrike">
              <a:solidFill>
                <a:schemeClr val="dk1"/>
              </a:solidFill>
              <a:latin typeface="Calibri"/>
              <a:ea typeface="Calibri"/>
              <a:cs typeface="Calibri"/>
              <a:sym typeface="Calibri"/>
            </a:endParaRPr>
          </a:p>
        </p:txBody>
      </p:sp>
      <p:pic>
        <p:nvPicPr>
          <p:cNvPr id="698" name="Google Shape;698;p7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699" name="Google Shape;699;p72"/>
          <p:cNvGraphicFramePr/>
          <p:nvPr/>
        </p:nvGraphicFramePr>
        <p:xfrm>
          <a:off x="267888" y="1609413"/>
          <a:ext cx="3000000" cy="3000000"/>
        </p:xfrm>
        <a:graphic>
          <a:graphicData uri="http://schemas.openxmlformats.org/drawingml/2006/table">
            <a:tbl>
              <a:tblPr>
                <a:noFill/>
                <a:tableStyleId>{C57488E0-EEBA-4CD4-8011-798DD2418DE4}</a:tableStyleId>
              </a:tblPr>
              <a:tblGrid>
                <a:gridCol w="2217000"/>
                <a:gridCol w="9250400"/>
              </a:tblGrid>
              <a:tr h="563225">
                <a:tc>
                  <a:txBody>
                    <a:bodyPr/>
                    <a:lstStyle/>
                    <a:p>
                      <a:pPr indent="0" lvl="0" marL="0" rtl="0" algn="l">
                        <a:spcBef>
                          <a:spcPts val="0"/>
                        </a:spcBef>
                        <a:spcAft>
                          <a:spcPts val="0"/>
                        </a:spcAft>
                        <a:buNone/>
                      </a:pPr>
                      <a:r>
                        <a:rPr lang="en-US">
                          <a:solidFill>
                            <a:srgbClr val="000000"/>
                          </a:solidFill>
                        </a:rPr>
                        <a:t>Definition</a:t>
                      </a:r>
                      <a:endParaRPr>
                        <a:solidFill>
                          <a:srgbClr val="000000"/>
                        </a:solidFill>
                      </a:endParaRPr>
                    </a:p>
                  </a:txBody>
                  <a:tcPr marT="91425" marB="91425" marR="91425" marL="91425"/>
                </a:tc>
                <a:tc>
                  <a:txBody>
                    <a:bodyPr/>
                    <a:lstStyle/>
                    <a:p>
                      <a:pPr indent="0" lvl="0" marL="0" rtl="0" algn="l">
                        <a:spcBef>
                          <a:spcPts val="0"/>
                        </a:spcBef>
                        <a:spcAft>
                          <a:spcPts val="0"/>
                        </a:spcAft>
                        <a:buNone/>
                      </a:pPr>
                      <a:r>
                        <a:rPr lang="en-US"/>
                        <a:t>Temporary irritation and inflammation of the synovial membrane - often associated with viral URTI </a:t>
                      </a:r>
                      <a:endParaRPr/>
                    </a:p>
                    <a:p>
                      <a:pPr indent="0" lvl="0" marL="0" rtl="0" algn="l">
                        <a:spcBef>
                          <a:spcPts val="0"/>
                        </a:spcBef>
                        <a:spcAft>
                          <a:spcPts val="0"/>
                        </a:spcAft>
                        <a:buNone/>
                      </a:pPr>
                      <a:r>
                        <a:rPr lang="en-US"/>
                        <a:t>Most common cause of hip pain in children aged 3-10</a:t>
                      </a:r>
                      <a:endParaRPr/>
                    </a:p>
                  </a:txBody>
                  <a:tcPr marT="91425" marB="91425" marR="91425" marL="91425"/>
                </a:tc>
              </a:tr>
              <a:tr h="957525">
                <a:tc>
                  <a:txBody>
                    <a:bodyPr/>
                    <a:lstStyle/>
                    <a:p>
                      <a:pPr indent="0" lvl="0" marL="0" rtl="0" algn="l">
                        <a:spcBef>
                          <a:spcPts val="0"/>
                        </a:spcBef>
                        <a:spcAft>
                          <a:spcPts val="0"/>
                        </a:spcAft>
                        <a:buNone/>
                      </a:pPr>
                      <a:r>
                        <a:rPr lang="en-US"/>
                        <a:t>Clinical Presentation </a:t>
                      </a:r>
                      <a:endParaRPr>
                        <a:solidFill>
                          <a:srgbClr val="000000"/>
                        </a:solidFill>
                      </a:endParaRPr>
                    </a:p>
                  </a:txBody>
                  <a:tcPr marT="91425" marB="91425" marR="91425" marL="91425"/>
                </a:tc>
                <a:tc>
                  <a:txBody>
                    <a:bodyPr/>
                    <a:lstStyle/>
                    <a:p>
                      <a:pPr indent="-317500" lvl="0" marL="457200" rtl="0" algn="l">
                        <a:spcBef>
                          <a:spcPts val="0"/>
                        </a:spcBef>
                        <a:spcAft>
                          <a:spcPts val="0"/>
                        </a:spcAft>
                        <a:buClr>
                          <a:srgbClr val="000000"/>
                        </a:buClr>
                        <a:buSzPts val="1400"/>
                        <a:buChar char="-"/>
                      </a:pPr>
                      <a:r>
                        <a:rPr lang="en-US"/>
                        <a:t>Symptoms usually occur within a few days/weeks of a viral illness</a:t>
                      </a:r>
                      <a:endParaRPr/>
                    </a:p>
                    <a:p>
                      <a:pPr indent="-317500" lvl="0" marL="457200" rtl="0" algn="l">
                        <a:spcBef>
                          <a:spcPts val="0"/>
                        </a:spcBef>
                        <a:spcAft>
                          <a:spcPts val="0"/>
                        </a:spcAft>
                        <a:buSzPts val="1400"/>
                        <a:buChar char="-"/>
                      </a:pPr>
                      <a:r>
                        <a:rPr lang="en-US"/>
                        <a:t>Limp</a:t>
                      </a:r>
                      <a:endParaRPr/>
                    </a:p>
                    <a:p>
                      <a:pPr indent="-317500" lvl="0" marL="457200" rtl="0" algn="l">
                        <a:spcBef>
                          <a:spcPts val="0"/>
                        </a:spcBef>
                        <a:spcAft>
                          <a:spcPts val="0"/>
                        </a:spcAft>
                        <a:buSzPts val="1400"/>
                        <a:buChar char="-"/>
                      </a:pPr>
                      <a:r>
                        <a:rPr lang="en-US"/>
                        <a:t>Refusal to weight bear</a:t>
                      </a:r>
                      <a:endParaRPr/>
                    </a:p>
                    <a:p>
                      <a:pPr indent="-317500" lvl="0" marL="457200" rtl="0" algn="l">
                        <a:spcBef>
                          <a:spcPts val="0"/>
                        </a:spcBef>
                        <a:spcAft>
                          <a:spcPts val="0"/>
                        </a:spcAft>
                        <a:buSzPts val="1400"/>
                        <a:buChar char="-"/>
                      </a:pPr>
                      <a:r>
                        <a:rPr lang="en-US"/>
                        <a:t>Low grade fever otherwise no signs of systemic illness</a:t>
                      </a:r>
                      <a:endParaRPr/>
                    </a:p>
                  </a:txBody>
                  <a:tcPr marT="91425" marB="91425" marR="91425" marL="91425"/>
                </a:tc>
              </a:tr>
              <a:tr h="760375">
                <a:tc>
                  <a:txBody>
                    <a:bodyPr/>
                    <a:lstStyle/>
                    <a:p>
                      <a:pPr indent="0" lvl="0" marL="0" rtl="0" algn="l">
                        <a:spcBef>
                          <a:spcPts val="0"/>
                        </a:spcBef>
                        <a:spcAft>
                          <a:spcPts val="0"/>
                        </a:spcAft>
                        <a:buNone/>
                      </a:pPr>
                      <a:r>
                        <a:rPr lang="en-US"/>
                        <a:t>Features of an atypical UTI</a:t>
                      </a:r>
                      <a:endParaRPr>
                        <a:solidFill>
                          <a:srgbClr val="000000"/>
                        </a:solidFill>
                      </a:endParaRPr>
                    </a:p>
                  </a:txBody>
                  <a:tcPr marT="91425" marB="91425" marR="91425" marL="91425"/>
                </a:tc>
                <a:tc>
                  <a:txBody>
                    <a:bodyPr/>
                    <a:lstStyle/>
                    <a:p>
                      <a:pPr indent="-317500" lvl="0" marL="457200" rtl="0" algn="l">
                        <a:spcBef>
                          <a:spcPts val="0"/>
                        </a:spcBef>
                        <a:spcAft>
                          <a:spcPts val="0"/>
                        </a:spcAft>
                        <a:buSzPts val="1400"/>
                        <a:buChar char="-"/>
                      </a:pPr>
                      <a:r>
                        <a:rPr lang="en-US"/>
                        <a:t>Requires symptomatic management </a:t>
                      </a:r>
                      <a:endParaRPr/>
                    </a:p>
                    <a:p>
                      <a:pPr indent="-317500" lvl="0" marL="457200" rtl="0" algn="l">
                        <a:spcBef>
                          <a:spcPts val="0"/>
                        </a:spcBef>
                        <a:spcAft>
                          <a:spcPts val="0"/>
                        </a:spcAft>
                        <a:buSzPts val="1400"/>
                        <a:buChar char="-"/>
                      </a:pPr>
                      <a:r>
                        <a:rPr lang="en-US"/>
                        <a:t>Exclusion of other diagnoses, especially septic arthritis </a:t>
                      </a:r>
                      <a:endParaRPr/>
                    </a:p>
                    <a:p>
                      <a:pPr indent="-317500" lvl="0" marL="457200" rtl="0" algn="l">
                        <a:spcBef>
                          <a:spcPts val="0"/>
                        </a:spcBef>
                        <a:spcAft>
                          <a:spcPts val="0"/>
                        </a:spcAft>
                        <a:buSzPts val="1400"/>
                        <a:buChar char="-"/>
                      </a:pPr>
                      <a:r>
                        <a:rPr lang="en-US"/>
                        <a:t>Usually resolves within 1-2 weeks with no long term effects</a:t>
                      </a:r>
                      <a:endParaRPr/>
                    </a:p>
                  </a:txBody>
                  <a:tcPr marT="91425" marB="91425" marR="91425" marL="91425"/>
                </a:tc>
              </a:tr>
              <a:tr h="2147800">
                <a:tc>
                  <a:txBody>
                    <a:bodyPr/>
                    <a:lstStyle/>
                    <a:p>
                      <a:pPr indent="0" lvl="0" marL="0" rtl="0" algn="l">
                        <a:spcBef>
                          <a:spcPts val="0"/>
                        </a:spcBef>
                        <a:spcAft>
                          <a:spcPts val="0"/>
                        </a:spcAft>
                        <a:buNone/>
                      </a:pPr>
                      <a:r>
                        <a:rPr lang="en-US"/>
                        <a:t>NICE Guidelines </a:t>
                      </a:r>
                      <a:endParaRPr>
                        <a:solidFill>
                          <a:srgbClr val="000000"/>
                        </a:solidFill>
                      </a:endParaRPr>
                    </a:p>
                  </a:txBody>
                  <a:tcPr marT="91425" marB="91425" marR="91425" marL="91425"/>
                </a:tc>
                <a:tc>
                  <a:txBody>
                    <a:bodyPr/>
                    <a:lstStyle/>
                    <a:p>
                      <a:pPr indent="0" lvl="0" marL="0" rtl="0" algn="l">
                        <a:lnSpc>
                          <a:spcPct val="115000"/>
                        </a:lnSpc>
                        <a:spcBef>
                          <a:spcPts val="600"/>
                        </a:spcBef>
                        <a:spcAft>
                          <a:spcPts val="0"/>
                        </a:spcAft>
                        <a:buNone/>
                      </a:pPr>
                      <a:r>
                        <a:rPr lang="en-US">
                          <a:solidFill>
                            <a:srgbClr val="0E0E0E"/>
                          </a:solidFill>
                        </a:rPr>
                        <a:t>Referral for specialist assessment if:</a:t>
                      </a:r>
                      <a:endParaRPr>
                        <a:solidFill>
                          <a:srgbClr val="0E0E0E"/>
                        </a:solidFill>
                      </a:endParaRPr>
                    </a:p>
                    <a:p>
                      <a:pPr indent="-317500" lvl="0" marL="457200" rtl="0" algn="l">
                        <a:lnSpc>
                          <a:spcPct val="115000"/>
                        </a:lnSpc>
                        <a:spcBef>
                          <a:spcPts val="600"/>
                        </a:spcBef>
                        <a:spcAft>
                          <a:spcPts val="0"/>
                        </a:spcAft>
                        <a:buClr>
                          <a:srgbClr val="0E0E0E"/>
                        </a:buClr>
                        <a:buSzPts val="1400"/>
                        <a:buChar char="-"/>
                      </a:pPr>
                      <a:r>
                        <a:rPr lang="en-US">
                          <a:solidFill>
                            <a:srgbClr val="0E0E0E"/>
                          </a:solidFill>
                        </a:rPr>
                        <a:t>Pain waking the child at night </a:t>
                      </a:r>
                      <a:endParaRPr>
                        <a:solidFill>
                          <a:srgbClr val="0E0E0E"/>
                        </a:solidFill>
                      </a:endParaRPr>
                    </a:p>
                    <a:p>
                      <a:pPr indent="-317500" lvl="0" marL="457200" rtl="0" algn="l">
                        <a:lnSpc>
                          <a:spcPct val="115000"/>
                        </a:lnSpc>
                        <a:spcBef>
                          <a:spcPts val="0"/>
                        </a:spcBef>
                        <a:spcAft>
                          <a:spcPts val="0"/>
                        </a:spcAft>
                        <a:buClr>
                          <a:srgbClr val="0E0E0E"/>
                        </a:buClr>
                        <a:buSzPts val="1400"/>
                        <a:buChar char="-"/>
                      </a:pPr>
                      <a:r>
                        <a:rPr lang="en-US">
                          <a:solidFill>
                            <a:srgbClr val="0E0E0E"/>
                          </a:solidFill>
                        </a:rPr>
                        <a:t>Redness, swelling, or stiffness of the joint or limb </a:t>
                      </a:r>
                      <a:endParaRPr>
                        <a:solidFill>
                          <a:srgbClr val="0E0E0E"/>
                        </a:solidFill>
                      </a:endParaRPr>
                    </a:p>
                    <a:p>
                      <a:pPr indent="-317500" lvl="0" marL="457200" rtl="0" algn="l">
                        <a:lnSpc>
                          <a:spcPct val="115000"/>
                        </a:lnSpc>
                        <a:spcBef>
                          <a:spcPts val="0"/>
                        </a:spcBef>
                        <a:spcAft>
                          <a:spcPts val="0"/>
                        </a:spcAft>
                        <a:buClr>
                          <a:srgbClr val="0E0E0E"/>
                        </a:buClr>
                        <a:buSzPts val="1400"/>
                        <a:buChar char="-"/>
                      </a:pPr>
                      <a:r>
                        <a:rPr lang="en-US">
                          <a:solidFill>
                            <a:srgbClr val="0E0E0E"/>
                          </a:solidFill>
                        </a:rPr>
                        <a:t>Unexplained rash or bruising </a:t>
                      </a:r>
                      <a:endParaRPr>
                        <a:solidFill>
                          <a:srgbClr val="0E0E0E"/>
                        </a:solidFill>
                      </a:endParaRPr>
                    </a:p>
                    <a:p>
                      <a:pPr indent="-317500" lvl="0" marL="457200" rtl="0" algn="l">
                        <a:lnSpc>
                          <a:spcPct val="115000"/>
                        </a:lnSpc>
                        <a:spcBef>
                          <a:spcPts val="0"/>
                        </a:spcBef>
                        <a:spcAft>
                          <a:spcPts val="0"/>
                        </a:spcAft>
                        <a:buClr>
                          <a:srgbClr val="0E0E0E"/>
                        </a:buClr>
                        <a:buSzPts val="1400"/>
                        <a:buChar char="-"/>
                      </a:pPr>
                      <a:r>
                        <a:rPr lang="en-US">
                          <a:solidFill>
                            <a:srgbClr val="0E0E0E"/>
                          </a:solidFill>
                        </a:rPr>
                        <a:t>A palpable mass</a:t>
                      </a:r>
                      <a:endParaRPr>
                        <a:solidFill>
                          <a:srgbClr val="0E0E0E"/>
                        </a:solidFill>
                      </a:endParaRPr>
                    </a:p>
                    <a:p>
                      <a:pPr indent="-317500" lvl="0" marL="457200" rtl="0" algn="l">
                        <a:lnSpc>
                          <a:spcPct val="115000"/>
                        </a:lnSpc>
                        <a:spcBef>
                          <a:spcPts val="0"/>
                        </a:spcBef>
                        <a:spcAft>
                          <a:spcPts val="0"/>
                        </a:spcAft>
                        <a:buClr>
                          <a:srgbClr val="0E0E0E"/>
                        </a:buClr>
                        <a:buSzPts val="1400"/>
                        <a:buChar char="-"/>
                      </a:pPr>
                      <a:r>
                        <a:rPr lang="en-US">
                          <a:solidFill>
                            <a:srgbClr val="0E0E0E"/>
                          </a:solidFill>
                        </a:rPr>
                        <a:t>Suspicion of NAI</a:t>
                      </a:r>
                      <a:endParaRPr>
                        <a:solidFill>
                          <a:srgbClr val="0E0E0E"/>
                        </a:solidFill>
                      </a:endParaRPr>
                    </a:p>
                    <a:p>
                      <a:pPr indent="-317500" lvl="0" marL="457200" rtl="0" algn="l">
                        <a:lnSpc>
                          <a:spcPct val="115000"/>
                        </a:lnSpc>
                        <a:spcBef>
                          <a:spcPts val="0"/>
                        </a:spcBef>
                        <a:spcAft>
                          <a:spcPts val="0"/>
                        </a:spcAft>
                        <a:buClr>
                          <a:srgbClr val="0E0E0E"/>
                        </a:buClr>
                        <a:buSzPts val="1400"/>
                        <a:buChar char="-"/>
                      </a:pPr>
                      <a:r>
                        <a:rPr lang="en-US">
                          <a:solidFill>
                            <a:srgbClr val="0E0E0E"/>
                          </a:solidFill>
                        </a:rPr>
                        <a:t>Child &lt; 3</a:t>
                      </a:r>
                      <a:endParaRPr>
                        <a:solidFill>
                          <a:srgbClr val="0E0E0E"/>
                        </a:solidFill>
                      </a:endParaRPr>
                    </a:p>
                    <a:p>
                      <a:pPr indent="0" lvl="0" marL="0" rtl="0" algn="l">
                        <a:lnSpc>
                          <a:spcPct val="115000"/>
                        </a:lnSpc>
                        <a:spcBef>
                          <a:spcPts val="600"/>
                        </a:spcBef>
                        <a:spcAft>
                          <a:spcPts val="0"/>
                        </a:spcAft>
                        <a:buNone/>
                      </a:pPr>
                      <a:r>
                        <a:t/>
                      </a:r>
                      <a:endParaRPr/>
                    </a:p>
                  </a:txBody>
                  <a:tcPr marT="91425" marB="91425" marR="91425" marL="91425"/>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3"/>
          <p:cNvSpPr txBox="1"/>
          <p:nvPr>
            <p:ph idx="1" type="body"/>
          </p:nvPr>
        </p:nvSpPr>
        <p:spPr>
          <a:xfrm>
            <a:off x="731525" y="1600200"/>
            <a:ext cx="106941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the F2 working on the postnatal ward. You are </a:t>
            </a:r>
            <a:r>
              <a:rPr lang="en-US"/>
              <a:t>writing</a:t>
            </a:r>
            <a:r>
              <a:rPr lang="en-US"/>
              <a:t> the discharge summary for Lucy, a 2 day old baby girl born via C-section for breech presentation at 39+4.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should you arrange for Lucy? </a:t>
            </a:r>
            <a:endParaRPr/>
          </a:p>
        </p:txBody>
      </p:sp>
      <p:sp>
        <p:nvSpPr>
          <p:cNvPr id="705" name="Google Shape;705;p7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06" name="Google Shape;706;p7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07" name="Google Shape;707;p73"/>
          <p:cNvSpPr txBox="1"/>
          <p:nvPr/>
        </p:nvSpPr>
        <p:spPr>
          <a:xfrm>
            <a:off x="731521" y="449700"/>
            <a:ext cx="667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Breech Baby</a:t>
            </a:r>
            <a:endParaRPr b="0" i="0" sz="1800" u="none" cap="none" strike="noStrike">
              <a:solidFill>
                <a:schemeClr val="dk1"/>
              </a:solidFill>
              <a:latin typeface="Calibri"/>
              <a:ea typeface="Calibri"/>
              <a:cs typeface="Calibri"/>
              <a:sym typeface="Calibri"/>
            </a:endParaRPr>
          </a:p>
        </p:txBody>
      </p:sp>
      <p:pic>
        <p:nvPicPr>
          <p:cNvPr id="708" name="Google Shape;708;p7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709" name="Google Shape;709;p73"/>
          <p:cNvPicPr preferRelativeResize="0"/>
          <p:nvPr/>
        </p:nvPicPr>
        <p:blipFill>
          <a:blip r:embed="rId4">
            <a:alphaModFix/>
          </a:blip>
          <a:stretch>
            <a:fillRect/>
          </a:stretch>
        </p:blipFill>
        <p:spPr>
          <a:xfrm>
            <a:off x="6086126" y="3695900"/>
            <a:ext cx="5960774" cy="2430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15" name="Google Shape;715;p7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16" name="Google Shape;716;p74"/>
          <p:cNvSpPr txBox="1"/>
          <p:nvPr/>
        </p:nvSpPr>
        <p:spPr>
          <a:xfrm>
            <a:off x="661620" y="413725"/>
            <a:ext cx="7419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Developmental Dysplasia of the Hip</a:t>
            </a:r>
            <a:endParaRPr b="0" i="0" sz="1800" u="none" cap="none" strike="noStrike">
              <a:solidFill>
                <a:schemeClr val="dk1"/>
              </a:solidFill>
              <a:latin typeface="Calibri"/>
              <a:ea typeface="Calibri"/>
              <a:cs typeface="Calibri"/>
              <a:sym typeface="Calibri"/>
            </a:endParaRPr>
          </a:p>
        </p:txBody>
      </p:sp>
      <p:pic>
        <p:nvPicPr>
          <p:cNvPr id="717" name="Google Shape;717;p7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718" name="Google Shape;718;p74"/>
          <p:cNvGraphicFramePr/>
          <p:nvPr/>
        </p:nvGraphicFramePr>
        <p:xfrm>
          <a:off x="304788" y="1476288"/>
          <a:ext cx="3000000" cy="3000000"/>
        </p:xfrm>
        <a:graphic>
          <a:graphicData uri="http://schemas.openxmlformats.org/drawingml/2006/table">
            <a:tbl>
              <a:tblPr>
                <a:noFill/>
                <a:tableStyleId>{C57488E0-EEBA-4CD4-8011-798DD2418DE4}</a:tableStyleId>
              </a:tblPr>
              <a:tblGrid>
                <a:gridCol w="1503475"/>
                <a:gridCol w="6734300"/>
              </a:tblGrid>
              <a:tr h="358775">
                <a:tc>
                  <a:txBody>
                    <a:bodyPr/>
                    <a:lstStyle/>
                    <a:p>
                      <a:pPr indent="0" lvl="0" marL="0" rtl="0" algn="l">
                        <a:spcBef>
                          <a:spcPts val="0"/>
                        </a:spcBef>
                        <a:spcAft>
                          <a:spcPts val="0"/>
                        </a:spcAft>
                        <a:buNone/>
                      </a:pPr>
                      <a:r>
                        <a:rPr lang="en-US" sz="1700">
                          <a:solidFill>
                            <a:srgbClr val="000000"/>
                          </a:solidFill>
                        </a:rPr>
                        <a:t>Definition</a:t>
                      </a:r>
                      <a:endParaRPr sz="1700">
                        <a:solidFill>
                          <a:srgbClr val="000000"/>
                        </a:solidFill>
                      </a:endParaRPr>
                    </a:p>
                  </a:txBody>
                  <a:tcPr marT="91425" marB="91425" marR="91425" marL="91425"/>
                </a:tc>
                <a:tc>
                  <a:txBody>
                    <a:bodyPr/>
                    <a:lstStyle/>
                    <a:p>
                      <a:pPr indent="-336550" lvl="0" marL="457200" rtl="0" algn="l">
                        <a:lnSpc>
                          <a:spcPct val="115000"/>
                        </a:lnSpc>
                        <a:spcBef>
                          <a:spcPts val="1200"/>
                        </a:spcBef>
                        <a:spcAft>
                          <a:spcPts val="0"/>
                        </a:spcAft>
                        <a:buClr>
                          <a:schemeClr val="dk1"/>
                        </a:buClr>
                        <a:buSzPts val="1700"/>
                        <a:buChar char="-"/>
                      </a:pPr>
                      <a:r>
                        <a:rPr lang="en-US" sz="1700">
                          <a:solidFill>
                            <a:schemeClr val="dk1"/>
                          </a:solidFill>
                        </a:rPr>
                        <a:t>Structural abnormality in the hips caused by abnormal development of the foetal bones</a:t>
                      </a:r>
                      <a:endParaRPr sz="1700"/>
                    </a:p>
                  </a:txBody>
                  <a:tcPr marT="91425" marB="91425" marR="91425" marL="91425"/>
                </a:tc>
              </a:tr>
              <a:tr h="1193000">
                <a:tc>
                  <a:txBody>
                    <a:bodyPr/>
                    <a:lstStyle/>
                    <a:p>
                      <a:pPr indent="0" lvl="0" marL="0" rtl="0" algn="l">
                        <a:spcBef>
                          <a:spcPts val="0"/>
                        </a:spcBef>
                        <a:spcAft>
                          <a:spcPts val="0"/>
                        </a:spcAft>
                        <a:buNone/>
                      </a:pPr>
                      <a:r>
                        <a:rPr lang="en-US" sz="1700"/>
                        <a:t>Risk Factors</a:t>
                      </a:r>
                      <a:endParaRPr sz="1700">
                        <a:solidFill>
                          <a:srgbClr val="000000"/>
                        </a:solidFill>
                      </a:endParaRPr>
                    </a:p>
                  </a:txBody>
                  <a:tcPr marT="91425" marB="91425" marR="91425" marL="91425"/>
                </a:tc>
                <a:tc>
                  <a:txBody>
                    <a:bodyPr/>
                    <a:lstStyle/>
                    <a:p>
                      <a:pPr indent="-336550" lvl="0" marL="457200" rtl="0" algn="l">
                        <a:lnSpc>
                          <a:spcPct val="115000"/>
                        </a:lnSpc>
                        <a:spcBef>
                          <a:spcPts val="1200"/>
                        </a:spcBef>
                        <a:spcAft>
                          <a:spcPts val="0"/>
                        </a:spcAft>
                        <a:buClr>
                          <a:schemeClr val="dk1"/>
                        </a:buClr>
                        <a:buSzPts val="1700"/>
                        <a:buChar char="-"/>
                      </a:pPr>
                      <a:r>
                        <a:rPr b="1" lang="en-US" sz="1700">
                          <a:solidFill>
                            <a:schemeClr val="dk1"/>
                          </a:solidFill>
                        </a:rPr>
                        <a:t>Family History</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b="1" lang="en-US" sz="1700">
                          <a:solidFill>
                            <a:schemeClr val="dk1"/>
                          </a:solidFill>
                        </a:rPr>
                        <a:t>Breech presentation from 36 weeks onwards</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b="1" lang="en-US" sz="1700">
                          <a:solidFill>
                            <a:schemeClr val="dk1"/>
                          </a:solidFill>
                        </a:rPr>
                        <a:t>Multiple pregnancy</a:t>
                      </a:r>
                      <a:endParaRPr b="1"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Female</a:t>
                      </a:r>
                      <a:endParaRPr sz="1700">
                        <a:solidFill>
                          <a:schemeClr val="dk1"/>
                        </a:solidFill>
                      </a:endParaRPr>
                    </a:p>
                    <a:p>
                      <a:pPr indent="-336550" lvl="0" marL="457200" rtl="0" algn="l">
                        <a:lnSpc>
                          <a:spcPct val="115000"/>
                        </a:lnSpc>
                        <a:spcBef>
                          <a:spcPts val="0"/>
                        </a:spcBef>
                        <a:spcAft>
                          <a:spcPts val="0"/>
                        </a:spcAft>
                        <a:buClr>
                          <a:schemeClr val="dk1"/>
                        </a:buClr>
                        <a:buSzPts val="1700"/>
                        <a:buChar char="-"/>
                      </a:pPr>
                      <a:r>
                        <a:rPr lang="en-US" sz="1700">
                          <a:solidFill>
                            <a:schemeClr val="dk1"/>
                          </a:solidFill>
                        </a:rPr>
                        <a:t>First child</a:t>
                      </a:r>
                      <a:endParaRPr sz="1700">
                        <a:solidFill>
                          <a:schemeClr val="dk1"/>
                        </a:solidFill>
                      </a:endParaRPr>
                    </a:p>
                  </a:txBody>
                  <a:tcPr marT="91425" marB="91425" marR="91425" marL="91425"/>
                </a:tc>
              </a:tr>
              <a:tr h="699225">
                <a:tc>
                  <a:txBody>
                    <a:bodyPr/>
                    <a:lstStyle/>
                    <a:p>
                      <a:pPr indent="0" lvl="0" marL="0" rtl="0" algn="l">
                        <a:spcBef>
                          <a:spcPts val="0"/>
                        </a:spcBef>
                        <a:spcAft>
                          <a:spcPts val="0"/>
                        </a:spcAft>
                        <a:buNone/>
                      </a:pPr>
                      <a:r>
                        <a:rPr lang="en-US" sz="1700"/>
                        <a:t>Clinical Presentation </a:t>
                      </a:r>
                      <a:endParaRPr sz="1700">
                        <a:solidFill>
                          <a:srgbClr val="000000"/>
                        </a:solidFill>
                      </a:endParaRPr>
                    </a:p>
                  </a:txBody>
                  <a:tcPr marT="91425" marB="91425" marR="91425" marL="91425"/>
                </a:tc>
                <a:tc>
                  <a:txBody>
                    <a:bodyPr/>
                    <a:lstStyle/>
                    <a:p>
                      <a:pPr indent="-336550" lvl="0" marL="457200" rtl="0" algn="l">
                        <a:spcBef>
                          <a:spcPts val="0"/>
                        </a:spcBef>
                        <a:spcAft>
                          <a:spcPts val="0"/>
                        </a:spcAft>
                        <a:buClr>
                          <a:srgbClr val="000000"/>
                        </a:buClr>
                        <a:buSzPts val="1700"/>
                        <a:buChar char="-"/>
                      </a:pPr>
                      <a:r>
                        <a:rPr lang="en-US" sz="1700"/>
                        <a:t>Usually picked up on NIPE Exam with Barlow (dislocate) and Ortolani (relocate) tests</a:t>
                      </a:r>
                      <a:endParaRPr sz="1700"/>
                    </a:p>
                    <a:p>
                      <a:pPr indent="-336550" lvl="0" marL="457200" rtl="0" algn="l">
                        <a:spcBef>
                          <a:spcPts val="0"/>
                        </a:spcBef>
                        <a:spcAft>
                          <a:spcPts val="0"/>
                        </a:spcAft>
                        <a:buSzPts val="1700"/>
                        <a:buChar char="-"/>
                      </a:pPr>
                      <a:r>
                        <a:rPr lang="en-US" sz="1700"/>
                        <a:t>Can present with hip </a:t>
                      </a:r>
                      <a:r>
                        <a:rPr lang="en-US" sz="1700"/>
                        <a:t>asymmetry, reduced ROM or limp</a:t>
                      </a:r>
                      <a:endParaRPr sz="1700"/>
                    </a:p>
                  </a:txBody>
                  <a:tcPr marT="91425" marB="91425" marR="91425" marL="91425"/>
                </a:tc>
              </a:tr>
              <a:tr h="1079475">
                <a:tc>
                  <a:txBody>
                    <a:bodyPr/>
                    <a:lstStyle/>
                    <a:p>
                      <a:pPr indent="0" lvl="0" marL="0" rtl="0" algn="l">
                        <a:spcBef>
                          <a:spcPts val="0"/>
                        </a:spcBef>
                        <a:spcAft>
                          <a:spcPts val="0"/>
                        </a:spcAft>
                        <a:buNone/>
                      </a:pPr>
                      <a:r>
                        <a:rPr lang="en-US" sz="1700"/>
                        <a:t>Management</a:t>
                      </a:r>
                      <a:endParaRPr sz="1700">
                        <a:solidFill>
                          <a:srgbClr val="000000"/>
                        </a:solidFill>
                      </a:endParaRPr>
                    </a:p>
                  </a:txBody>
                  <a:tcPr marT="91425" marB="91425" marR="91425" marL="91425"/>
                </a:tc>
                <a:tc>
                  <a:txBody>
                    <a:bodyPr/>
                    <a:lstStyle/>
                    <a:p>
                      <a:pPr indent="-336550" lvl="0" marL="457200" rtl="0" algn="l">
                        <a:spcBef>
                          <a:spcPts val="0"/>
                        </a:spcBef>
                        <a:spcAft>
                          <a:spcPts val="0"/>
                        </a:spcAft>
                        <a:buSzPts val="1700"/>
                        <a:buChar char="-"/>
                      </a:pPr>
                      <a:r>
                        <a:rPr lang="en-US" sz="1700"/>
                        <a:t>Ultrasound for &lt;4.5 months</a:t>
                      </a:r>
                      <a:endParaRPr sz="1700"/>
                    </a:p>
                    <a:p>
                      <a:pPr indent="-336550" lvl="0" marL="457200" rtl="0" algn="l">
                        <a:spcBef>
                          <a:spcPts val="0"/>
                        </a:spcBef>
                        <a:spcAft>
                          <a:spcPts val="0"/>
                        </a:spcAft>
                        <a:buSzPts val="1700"/>
                        <a:buChar char="-"/>
                      </a:pPr>
                      <a:r>
                        <a:rPr lang="en-US" sz="1700"/>
                        <a:t>X-ray for &gt;4.5 months</a:t>
                      </a:r>
                      <a:endParaRPr sz="1700"/>
                    </a:p>
                    <a:p>
                      <a:pPr indent="-336550" lvl="0" marL="457200" rtl="0" algn="l">
                        <a:spcBef>
                          <a:spcPts val="0"/>
                        </a:spcBef>
                        <a:spcAft>
                          <a:spcPts val="0"/>
                        </a:spcAft>
                        <a:buSzPts val="1700"/>
                        <a:buChar char="-"/>
                      </a:pPr>
                      <a:r>
                        <a:rPr lang="en-US" sz="1700"/>
                        <a:t>Can resolve over time without intervention</a:t>
                      </a:r>
                      <a:endParaRPr sz="1700"/>
                    </a:p>
                    <a:p>
                      <a:pPr indent="-336550" lvl="0" marL="457200" rtl="0" algn="l">
                        <a:spcBef>
                          <a:spcPts val="0"/>
                        </a:spcBef>
                        <a:spcAft>
                          <a:spcPts val="0"/>
                        </a:spcAft>
                        <a:buSzPts val="1700"/>
                        <a:buChar char="-"/>
                      </a:pPr>
                      <a:r>
                        <a:rPr lang="en-US" sz="1700"/>
                        <a:t>Pavlik harness can be used in &lt;6 months old]</a:t>
                      </a:r>
                      <a:endParaRPr sz="1700"/>
                    </a:p>
                    <a:p>
                      <a:pPr indent="-336550" lvl="0" marL="457200" rtl="0" algn="l">
                        <a:spcBef>
                          <a:spcPts val="0"/>
                        </a:spcBef>
                        <a:spcAft>
                          <a:spcPts val="0"/>
                        </a:spcAft>
                        <a:buSzPts val="1700"/>
                        <a:buChar char="-"/>
                      </a:pPr>
                      <a:r>
                        <a:rPr lang="en-US" sz="1700"/>
                        <a:t>Older children may need surgery</a:t>
                      </a:r>
                      <a:endParaRPr sz="1700"/>
                    </a:p>
                  </a:txBody>
                  <a:tcPr marT="91425" marB="91425" marR="91425" marL="91425"/>
                </a:tc>
              </a:tr>
            </a:tbl>
          </a:graphicData>
        </a:graphic>
      </p:graphicFrame>
      <p:pic>
        <p:nvPicPr>
          <p:cNvPr id="719" name="Google Shape;719;p74"/>
          <p:cNvPicPr preferRelativeResize="0"/>
          <p:nvPr/>
        </p:nvPicPr>
        <p:blipFill>
          <a:blip r:embed="rId4">
            <a:alphaModFix/>
          </a:blip>
          <a:stretch>
            <a:fillRect/>
          </a:stretch>
        </p:blipFill>
        <p:spPr>
          <a:xfrm>
            <a:off x="8776375" y="1854800"/>
            <a:ext cx="3198476" cy="41779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5"/>
          <p:cNvSpPr txBox="1"/>
          <p:nvPr>
            <p:ph idx="1" type="body"/>
          </p:nvPr>
        </p:nvSpPr>
        <p:spPr>
          <a:xfrm>
            <a:off x="655350" y="1600200"/>
            <a:ext cx="108270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An 8 year old boy comes to A+E with his father complaining of pain in his hip and difficulty walking.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You take a history and find out this pain has been progressively getting worse the last 8 weeks, with no recent injuries.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are your 2 main differentials for painful limps in boys? </a:t>
            </a:r>
            <a:endParaRPr/>
          </a:p>
        </p:txBody>
      </p:sp>
      <p:sp>
        <p:nvSpPr>
          <p:cNvPr id="725" name="Google Shape;725;p7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26" name="Google Shape;726;p7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27" name="Google Shape;727;p75"/>
          <p:cNvSpPr txBox="1"/>
          <p:nvPr/>
        </p:nvSpPr>
        <p:spPr>
          <a:xfrm>
            <a:off x="6553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Painful Hip</a:t>
            </a:r>
            <a:endParaRPr b="0" i="0" sz="1800" u="none" cap="none" strike="noStrike">
              <a:solidFill>
                <a:schemeClr val="dk1"/>
              </a:solidFill>
              <a:latin typeface="Calibri"/>
              <a:ea typeface="Calibri"/>
              <a:cs typeface="Calibri"/>
              <a:sym typeface="Calibri"/>
            </a:endParaRPr>
          </a:p>
        </p:txBody>
      </p:sp>
      <p:pic>
        <p:nvPicPr>
          <p:cNvPr id="728" name="Google Shape;728;p7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34" name="Google Shape;734;p7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35" name="Google Shape;735;p76"/>
          <p:cNvSpPr txBox="1"/>
          <p:nvPr/>
        </p:nvSpPr>
        <p:spPr>
          <a:xfrm>
            <a:off x="9368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Perthes Disease</a:t>
            </a:r>
            <a:endParaRPr b="0" i="0" sz="1800" u="none" cap="none" strike="noStrike">
              <a:solidFill>
                <a:schemeClr val="dk1"/>
              </a:solidFill>
              <a:latin typeface="Calibri"/>
              <a:ea typeface="Calibri"/>
              <a:cs typeface="Calibri"/>
              <a:sym typeface="Calibri"/>
            </a:endParaRPr>
          </a:p>
        </p:txBody>
      </p:sp>
      <p:pic>
        <p:nvPicPr>
          <p:cNvPr id="736" name="Google Shape;736;p7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737" name="Google Shape;737;p76"/>
          <p:cNvGraphicFramePr/>
          <p:nvPr/>
        </p:nvGraphicFramePr>
        <p:xfrm>
          <a:off x="304788" y="1475200"/>
          <a:ext cx="3000000" cy="3000000"/>
        </p:xfrm>
        <a:graphic>
          <a:graphicData uri="http://schemas.openxmlformats.org/drawingml/2006/table">
            <a:tbl>
              <a:tblPr>
                <a:noFill/>
                <a:tableStyleId>{C57488E0-EEBA-4CD4-8011-798DD2418DE4}</a:tableStyleId>
              </a:tblPr>
              <a:tblGrid>
                <a:gridCol w="1699925"/>
                <a:gridCol w="7092950"/>
              </a:tblGrid>
              <a:tr h="660075">
                <a:tc>
                  <a:txBody>
                    <a:bodyPr/>
                    <a:lstStyle/>
                    <a:p>
                      <a:pPr indent="0" lvl="0" marL="0" rtl="0" algn="l">
                        <a:spcBef>
                          <a:spcPts val="0"/>
                        </a:spcBef>
                        <a:spcAft>
                          <a:spcPts val="0"/>
                        </a:spcAft>
                        <a:buNone/>
                      </a:pPr>
                      <a:r>
                        <a:rPr lang="en-US" sz="1600">
                          <a:solidFill>
                            <a:srgbClr val="000000"/>
                          </a:solidFill>
                        </a:rPr>
                        <a:t>Definition</a:t>
                      </a:r>
                      <a:endParaRPr sz="1600">
                        <a:solidFill>
                          <a:srgbClr val="000000"/>
                        </a:solidFill>
                      </a:endParaRPr>
                    </a:p>
                  </a:txBody>
                  <a:tcPr marT="91425" marB="91425" marR="91425" marL="91425"/>
                </a:tc>
                <a:tc>
                  <a:txBody>
                    <a:bodyPr/>
                    <a:lstStyle/>
                    <a:p>
                      <a:pPr indent="0" lvl="0" marL="0" rtl="0" algn="l">
                        <a:spcBef>
                          <a:spcPts val="0"/>
                        </a:spcBef>
                        <a:spcAft>
                          <a:spcPts val="0"/>
                        </a:spcAft>
                        <a:buNone/>
                      </a:pPr>
                      <a:r>
                        <a:rPr lang="en-US" sz="1600"/>
                        <a:t>Disruption of blood flow to the femoral head causing avascular necrosis of the bone</a:t>
                      </a:r>
                      <a:endParaRPr sz="1600"/>
                    </a:p>
                    <a:p>
                      <a:pPr indent="0" lvl="0" marL="0" rtl="0" algn="l">
                        <a:spcBef>
                          <a:spcPts val="0"/>
                        </a:spcBef>
                        <a:spcAft>
                          <a:spcPts val="0"/>
                        </a:spcAft>
                        <a:buNone/>
                      </a:pPr>
                      <a:r>
                        <a:rPr lang="en-US" sz="1600"/>
                        <a:t>Most common in 4-8 year old boys</a:t>
                      </a:r>
                      <a:endParaRPr sz="1600"/>
                    </a:p>
                    <a:p>
                      <a:pPr indent="0" lvl="0" marL="0" rtl="0" algn="l">
                        <a:spcBef>
                          <a:spcPts val="0"/>
                        </a:spcBef>
                        <a:spcAft>
                          <a:spcPts val="0"/>
                        </a:spcAft>
                        <a:buNone/>
                      </a:pPr>
                      <a:r>
                        <a:rPr lang="en-US" sz="1600"/>
                        <a:t>Mainly idiopathic</a:t>
                      </a:r>
                      <a:endParaRPr sz="1600"/>
                    </a:p>
                  </a:txBody>
                  <a:tcPr marT="91425" marB="91425" marR="91425" marL="91425"/>
                </a:tc>
              </a:tr>
              <a:tr h="828350">
                <a:tc>
                  <a:txBody>
                    <a:bodyPr/>
                    <a:lstStyle/>
                    <a:p>
                      <a:pPr indent="0" lvl="0" marL="0" rtl="0" algn="l">
                        <a:spcBef>
                          <a:spcPts val="0"/>
                        </a:spcBef>
                        <a:spcAft>
                          <a:spcPts val="0"/>
                        </a:spcAft>
                        <a:buNone/>
                      </a:pPr>
                      <a:r>
                        <a:rPr lang="en-US" sz="1600"/>
                        <a:t>Clinical Presentation </a:t>
                      </a:r>
                      <a:endParaRPr sz="1600">
                        <a:solidFill>
                          <a:srgbClr val="000000"/>
                        </a:solidFill>
                      </a:endParaRPr>
                    </a:p>
                  </a:txBody>
                  <a:tcPr marT="91425" marB="91425" marR="91425" marL="91425"/>
                </a:tc>
                <a:tc>
                  <a:txBody>
                    <a:bodyPr/>
                    <a:lstStyle/>
                    <a:p>
                      <a:pPr indent="-330200" lvl="0" marL="457200" rtl="0" algn="l">
                        <a:spcBef>
                          <a:spcPts val="0"/>
                        </a:spcBef>
                        <a:spcAft>
                          <a:spcPts val="0"/>
                        </a:spcAft>
                        <a:buClr>
                          <a:srgbClr val="000000"/>
                        </a:buClr>
                        <a:buSzPts val="1600"/>
                        <a:buChar char="-"/>
                      </a:pPr>
                      <a:r>
                        <a:rPr lang="en-US" sz="1600"/>
                        <a:t>Slow onset of pain in the hip/groin</a:t>
                      </a:r>
                      <a:endParaRPr sz="1600"/>
                    </a:p>
                    <a:p>
                      <a:pPr indent="-330200" lvl="0" marL="457200" rtl="0" algn="l">
                        <a:spcBef>
                          <a:spcPts val="0"/>
                        </a:spcBef>
                        <a:spcAft>
                          <a:spcPts val="0"/>
                        </a:spcAft>
                        <a:buSzPts val="1600"/>
                        <a:buChar char="-"/>
                      </a:pPr>
                      <a:r>
                        <a:rPr lang="en-US" sz="1600"/>
                        <a:t>Limp</a:t>
                      </a:r>
                      <a:endParaRPr sz="1600"/>
                    </a:p>
                    <a:p>
                      <a:pPr indent="-330200" lvl="0" marL="457200" rtl="0" algn="l">
                        <a:spcBef>
                          <a:spcPts val="0"/>
                        </a:spcBef>
                        <a:spcAft>
                          <a:spcPts val="0"/>
                        </a:spcAft>
                        <a:buSzPts val="1600"/>
                        <a:buChar char="-"/>
                      </a:pPr>
                      <a:r>
                        <a:rPr lang="en-US" sz="1600"/>
                        <a:t>Restricted hip movements</a:t>
                      </a:r>
                      <a:endParaRPr sz="1600"/>
                    </a:p>
                    <a:p>
                      <a:pPr indent="-330200" lvl="0" marL="457200" rtl="0" algn="l">
                        <a:spcBef>
                          <a:spcPts val="0"/>
                        </a:spcBef>
                        <a:spcAft>
                          <a:spcPts val="0"/>
                        </a:spcAft>
                        <a:buSzPts val="1600"/>
                        <a:buChar char="-"/>
                      </a:pPr>
                      <a:r>
                        <a:rPr lang="en-US" sz="1600"/>
                        <a:t>No trauma</a:t>
                      </a:r>
                      <a:endParaRPr sz="1600"/>
                    </a:p>
                  </a:txBody>
                  <a:tcPr marT="91425" marB="91425" marR="91425" marL="91425"/>
                </a:tc>
              </a:tr>
              <a:tr h="491800">
                <a:tc>
                  <a:txBody>
                    <a:bodyPr/>
                    <a:lstStyle/>
                    <a:p>
                      <a:pPr indent="0" lvl="0" marL="0" rtl="0" algn="l">
                        <a:spcBef>
                          <a:spcPts val="0"/>
                        </a:spcBef>
                        <a:spcAft>
                          <a:spcPts val="0"/>
                        </a:spcAft>
                        <a:buNone/>
                      </a:pPr>
                      <a:r>
                        <a:rPr lang="en-US" sz="1600"/>
                        <a:t>Investigations</a:t>
                      </a:r>
                      <a:endParaRPr sz="1600">
                        <a:solidFill>
                          <a:srgbClr val="000000"/>
                        </a:solidFill>
                      </a:endParaRPr>
                    </a:p>
                  </a:txBody>
                  <a:tcPr marT="91425" marB="91425" marR="91425" marL="91425"/>
                </a:tc>
                <a:tc>
                  <a:txBody>
                    <a:bodyPr/>
                    <a:lstStyle/>
                    <a:p>
                      <a:pPr indent="-330200" lvl="0" marL="457200" rtl="0" algn="l">
                        <a:spcBef>
                          <a:spcPts val="0"/>
                        </a:spcBef>
                        <a:spcAft>
                          <a:spcPts val="0"/>
                        </a:spcAft>
                        <a:buSzPts val="1600"/>
                        <a:buChar char="-"/>
                      </a:pPr>
                      <a:r>
                        <a:rPr lang="en-US" sz="1600"/>
                        <a:t>Plain X-ray: Widening of the joint space initially then decreased femoral head size </a:t>
                      </a:r>
                      <a:endParaRPr sz="1600"/>
                    </a:p>
                    <a:p>
                      <a:pPr indent="-330200" lvl="0" marL="457200" rtl="0" algn="l">
                        <a:spcBef>
                          <a:spcPts val="0"/>
                        </a:spcBef>
                        <a:spcAft>
                          <a:spcPts val="0"/>
                        </a:spcAft>
                        <a:buSzPts val="1600"/>
                        <a:buChar char="-"/>
                      </a:pPr>
                      <a:r>
                        <a:rPr lang="en-US" sz="1600"/>
                        <a:t>Technetium bone scar/MRI if normal X-ray and symptoms persisting</a:t>
                      </a:r>
                      <a:endParaRPr sz="1600"/>
                    </a:p>
                  </a:txBody>
                  <a:tcPr marT="91425" marB="91425" marR="91425" marL="91425"/>
                </a:tc>
              </a:tr>
              <a:tr h="1470950">
                <a:tc>
                  <a:txBody>
                    <a:bodyPr/>
                    <a:lstStyle/>
                    <a:p>
                      <a:pPr indent="0" lvl="0" marL="0" rtl="0" algn="l">
                        <a:spcBef>
                          <a:spcPts val="0"/>
                        </a:spcBef>
                        <a:spcAft>
                          <a:spcPts val="0"/>
                        </a:spcAft>
                        <a:buNone/>
                      </a:pPr>
                      <a:r>
                        <a:rPr lang="en-US" sz="1600"/>
                        <a:t>Management</a:t>
                      </a:r>
                      <a:endParaRPr sz="1600">
                        <a:solidFill>
                          <a:srgbClr val="000000"/>
                        </a:solidFill>
                      </a:endParaRPr>
                    </a:p>
                  </a:txBody>
                  <a:tcPr marT="91425" marB="91425" marR="91425" marL="91425"/>
                </a:tc>
                <a:tc>
                  <a:txBody>
                    <a:bodyPr/>
                    <a:lstStyle/>
                    <a:p>
                      <a:pPr indent="-330200" lvl="0" marL="457200" rtl="0" algn="l">
                        <a:lnSpc>
                          <a:spcPct val="115000"/>
                        </a:lnSpc>
                        <a:spcBef>
                          <a:spcPts val="600"/>
                        </a:spcBef>
                        <a:spcAft>
                          <a:spcPts val="0"/>
                        </a:spcAft>
                        <a:buClr>
                          <a:srgbClr val="0E0E0E"/>
                        </a:buClr>
                        <a:buSzPts val="1600"/>
                        <a:buChar char="-"/>
                      </a:pPr>
                      <a:r>
                        <a:rPr lang="en-US" sz="1600">
                          <a:solidFill>
                            <a:srgbClr val="0E0E0E"/>
                          </a:solidFill>
                        </a:rPr>
                        <a:t>Initial management is conservative by maintaining </a:t>
                      </a:r>
                      <a:r>
                        <a:rPr lang="en-US" sz="1600">
                          <a:solidFill>
                            <a:srgbClr val="0E0E0E"/>
                          </a:solidFill>
                        </a:rPr>
                        <a:t>position</a:t>
                      </a:r>
                      <a:r>
                        <a:rPr lang="en-US" sz="1600">
                          <a:solidFill>
                            <a:srgbClr val="0E0E0E"/>
                          </a:solidFill>
                        </a:rPr>
                        <a:t> and alignment in the joint with bed rest, analgesia and casts</a:t>
                      </a:r>
                      <a:endParaRPr sz="1600">
                        <a:solidFill>
                          <a:srgbClr val="0E0E0E"/>
                        </a:solidFill>
                      </a:endParaRPr>
                    </a:p>
                    <a:p>
                      <a:pPr indent="-330200" lvl="0" marL="457200" rtl="0" algn="l">
                        <a:lnSpc>
                          <a:spcPct val="115000"/>
                        </a:lnSpc>
                        <a:spcBef>
                          <a:spcPts val="0"/>
                        </a:spcBef>
                        <a:spcAft>
                          <a:spcPts val="0"/>
                        </a:spcAft>
                        <a:buClr>
                          <a:srgbClr val="0E0E0E"/>
                        </a:buClr>
                        <a:buSzPts val="1600"/>
                        <a:buChar char="-"/>
                      </a:pPr>
                      <a:r>
                        <a:rPr lang="en-US" sz="1600">
                          <a:solidFill>
                            <a:srgbClr val="0E0E0E"/>
                          </a:solidFill>
                        </a:rPr>
                        <a:t>If &lt;6 years of age, observation is usually sufficient</a:t>
                      </a:r>
                      <a:endParaRPr sz="1600">
                        <a:solidFill>
                          <a:srgbClr val="0E0E0E"/>
                        </a:solidFill>
                      </a:endParaRPr>
                    </a:p>
                    <a:p>
                      <a:pPr indent="-330200" lvl="0" marL="457200" rtl="0" algn="l">
                        <a:lnSpc>
                          <a:spcPct val="115000"/>
                        </a:lnSpc>
                        <a:spcBef>
                          <a:spcPts val="0"/>
                        </a:spcBef>
                        <a:spcAft>
                          <a:spcPts val="0"/>
                        </a:spcAft>
                        <a:buClr>
                          <a:srgbClr val="0E0E0E"/>
                        </a:buClr>
                        <a:buSzPts val="1600"/>
                        <a:buChar char="-"/>
                      </a:pPr>
                      <a:r>
                        <a:rPr lang="en-US" sz="1600">
                          <a:solidFill>
                            <a:srgbClr val="0E0E0E"/>
                          </a:solidFill>
                        </a:rPr>
                        <a:t>Older children may need surgery and physio</a:t>
                      </a:r>
                      <a:endParaRPr sz="1600">
                        <a:solidFill>
                          <a:srgbClr val="0E0E0E"/>
                        </a:solidFill>
                      </a:endParaRPr>
                    </a:p>
                  </a:txBody>
                  <a:tcPr marT="91425" marB="91425" marR="91425" marL="91425"/>
                </a:tc>
              </a:tr>
            </a:tbl>
          </a:graphicData>
        </a:graphic>
      </p:graphicFrame>
      <p:pic>
        <p:nvPicPr>
          <p:cNvPr id="738" name="Google Shape;738;p76"/>
          <p:cNvPicPr preferRelativeResize="0"/>
          <p:nvPr/>
        </p:nvPicPr>
        <p:blipFill>
          <a:blip r:embed="rId4">
            <a:alphaModFix/>
          </a:blip>
          <a:stretch>
            <a:fillRect/>
          </a:stretch>
        </p:blipFill>
        <p:spPr>
          <a:xfrm>
            <a:off x="9192038" y="2034225"/>
            <a:ext cx="2789538" cy="278953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44" name="Google Shape;744;p7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45" name="Google Shape;745;p77"/>
          <p:cNvSpPr txBox="1"/>
          <p:nvPr/>
        </p:nvSpPr>
        <p:spPr>
          <a:xfrm>
            <a:off x="859650" y="487975"/>
            <a:ext cx="6831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Slipped Upper Femoral Epiphysis</a:t>
            </a:r>
            <a:endParaRPr b="0" i="0" sz="1800" u="none" cap="none" strike="noStrike">
              <a:solidFill>
                <a:schemeClr val="dk1"/>
              </a:solidFill>
              <a:latin typeface="Calibri"/>
              <a:ea typeface="Calibri"/>
              <a:cs typeface="Calibri"/>
              <a:sym typeface="Calibri"/>
            </a:endParaRPr>
          </a:p>
        </p:txBody>
      </p:sp>
      <p:pic>
        <p:nvPicPr>
          <p:cNvPr id="746" name="Google Shape;746;p7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747" name="Google Shape;747;p77"/>
          <p:cNvGraphicFramePr/>
          <p:nvPr/>
        </p:nvGraphicFramePr>
        <p:xfrm>
          <a:off x="398913" y="1447938"/>
          <a:ext cx="3000000" cy="3000000"/>
        </p:xfrm>
        <a:graphic>
          <a:graphicData uri="http://schemas.openxmlformats.org/drawingml/2006/table">
            <a:tbl>
              <a:tblPr>
                <a:noFill/>
                <a:tableStyleId>{C57488E0-EEBA-4CD4-8011-798DD2418DE4}</a:tableStyleId>
              </a:tblPr>
              <a:tblGrid>
                <a:gridCol w="1675250"/>
                <a:gridCol w="6990000"/>
              </a:tblGrid>
              <a:tr h="1296450">
                <a:tc>
                  <a:txBody>
                    <a:bodyPr/>
                    <a:lstStyle/>
                    <a:p>
                      <a:pPr indent="0" lvl="0" marL="0" rtl="0" algn="l">
                        <a:spcBef>
                          <a:spcPts val="0"/>
                        </a:spcBef>
                        <a:spcAft>
                          <a:spcPts val="0"/>
                        </a:spcAft>
                        <a:buNone/>
                      </a:pPr>
                      <a:r>
                        <a:rPr lang="en-US" sz="1900">
                          <a:solidFill>
                            <a:srgbClr val="000000"/>
                          </a:solidFill>
                        </a:rPr>
                        <a:t>Definition</a:t>
                      </a:r>
                      <a:endParaRPr sz="1900">
                        <a:solidFill>
                          <a:srgbClr val="000000"/>
                        </a:solidFill>
                      </a:endParaRPr>
                    </a:p>
                  </a:txBody>
                  <a:tcPr marT="91425" marB="91425" marR="91425" marL="91425"/>
                </a:tc>
                <a:tc>
                  <a:txBody>
                    <a:bodyPr/>
                    <a:lstStyle/>
                    <a:p>
                      <a:pPr indent="0" lvl="0" marL="0" rtl="0" algn="l">
                        <a:spcBef>
                          <a:spcPts val="0"/>
                        </a:spcBef>
                        <a:spcAft>
                          <a:spcPts val="0"/>
                        </a:spcAft>
                        <a:buNone/>
                      </a:pPr>
                      <a:r>
                        <a:rPr lang="en-US" sz="1900"/>
                        <a:t>Rare hip condition where the femoral head epiphysis is displaced </a:t>
                      </a:r>
                      <a:r>
                        <a:rPr lang="en-US" sz="1900"/>
                        <a:t>posteroinferiorly</a:t>
                      </a:r>
                      <a:endParaRPr sz="1900"/>
                    </a:p>
                    <a:p>
                      <a:pPr indent="0" lvl="0" marL="0" rtl="0" algn="l">
                        <a:spcBef>
                          <a:spcPts val="0"/>
                        </a:spcBef>
                        <a:spcAft>
                          <a:spcPts val="0"/>
                        </a:spcAft>
                        <a:buNone/>
                      </a:pPr>
                      <a:r>
                        <a:rPr lang="en-US" sz="1900"/>
                        <a:t>Much more common in males between the age of 8-15</a:t>
                      </a:r>
                      <a:endParaRPr sz="1900"/>
                    </a:p>
                    <a:p>
                      <a:pPr indent="0" lvl="0" marL="0" rtl="0" algn="l">
                        <a:spcBef>
                          <a:spcPts val="0"/>
                        </a:spcBef>
                        <a:spcAft>
                          <a:spcPts val="0"/>
                        </a:spcAft>
                        <a:buNone/>
                      </a:pPr>
                      <a:r>
                        <a:rPr lang="en-US" sz="1900"/>
                        <a:t>More common in obese children</a:t>
                      </a:r>
                      <a:endParaRPr sz="1900"/>
                    </a:p>
                  </a:txBody>
                  <a:tcPr marT="91425" marB="91425" marR="91425" marL="91425"/>
                </a:tc>
              </a:tr>
              <a:tr h="1856300">
                <a:tc>
                  <a:txBody>
                    <a:bodyPr/>
                    <a:lstStyle/>
                    <a:p>
                      <a:pPr indent="0" lvl="0" marL="0" rtl="0" algn="l">
                        <a:spcBef>
                          <a:spcPts val="0"/>
                        </a:spcBef>
                        <a:spcAft>
                          <a:spcPts val="0"/>
                        </a:spcAft>
                        <a:buNone/>
                      </a:pPr>
                      <a:r>
                        <a:rPr lang="en-US" sz="1900"/>
                        <a:t>Clinical Presentation </a:t>
                      </a:r>
                      <a:endParaRPr sz="1900">
                        <a:solidFill>
                          <a:srgbClr val="000000"/>
                        </a:solidFill>
                      </a:endParaRPr>
                    </a:p>
                  </a:txBody>
                  <a:tcPr marT="91425" marB="91425" marR="91425" marL="91425"/>
                </a:tc>
                <a:tc>
                  <a:txBody>
                    <a:bodyPr/>
                    <a:lstStyle/>
                    <a:p>
                      <a:pPr indent="-349250" lvl="0" marL="457200" rtl="0" algn="l">
                        <a:spcBef>
                          <a:spcPts val="0"/>
                        </a:spcBef>
                        <a:spcAft>
                          <a:spcPts val="0"/>
                        </a:spcAft>
                        <a:buSzPts val="1900"/>
                        <a:buChar char="-"/>
                      </a:pPr>
                      <a:r>
                        <a:rPr lang="en-US" sz="1900"/>
                        <a:t>Sometimes there can be a history of minor trauma which trigger symptoms</a:t>
                      </a:r>
                      <a:endParaRPr sz="1900"/>
                    </a:p>
                    <a:p>
                      <a:pPr indent="-349250" lvl="0" marL="457200" rtl="0" algn="l">
                        <a:spcBef>
                          <a:spcPts val="0"/>
                        </a:spcBef>
                        <a:spcAft>
                          <a:spcPts val="0"/>
                        </a:spcAft>
                        <a:buSzPts val="1900"/>
                        <a:buChar char="-"/>
                      </a:pPr>
                      <a:r>
                        <a:rPr lang="en-US" sz="1900"/>
                        <a:t>Hip, groin, medial thigh or knee pain</a:t>
                      </a:r>
                      <a:endParaRPr sz="1900"/>
                    </a:p>
                    <a:p>
                      <a:pPr indent="-349250" lvl="0" marL="457200" rtl="0" algn="l">
                        <a:spcBef>
                          <a:spcPts val="0"/>
                        </a:spcBef>
                        <a:spcAft>
                          <a:spcPts val="0"/>
                        </a:spcAft>
                        <a:buSzPts val="1900"/>
                        <a:buChar char="-"/>
                      </a:pPr>
                      <a:r>
                        <a:rPr lang="en-US" sz="1900"/>
                        <a:t>Loff of internal rotation of the leg in flexion</a:t>
                      </a:r>
                      <a:endParaRPr sz="1900"/>
                    </a:p>
                    <a:p>
                      <a:pPr indent="-349250" lvl="0" marL="457200" rtl="0" algn="l">
                        <a:spcBef>
                          <a:spcPts val="0"/>
                        </a:spcBef>
                        <a:spcAft>
                          <a:spcPts val="0"/>
                        </a:spcAft>
                        <a:buSzPts val="1900"/>
                        <a:buChar char="-"/>
                      </a:pPr>
                      <a:r>
                        <a:rPr lang="en-US" sz="1900"/>
                        <a:t>Painful lump</a:t>
                      </a:r>
                      <a:endParaRPr sz="1900"/>
                    </a:p>
                    <a:p>
                      <a:pPr indent="-349250" lvl="0" marL="457200" rtl="0" algn="l">
                        <a:spcBef>
                          <a:spcPts val="0"/>
                        </a:spcBef>
                        <a:spcAft>
                          <a:spcPts val="0"/>
                        </a:spcAft>
                        <a:buSzPts val="1900"/>
                        <a:buChar char="-"/>
                      </a:pPr>
                      <a:r>
                        <a:rPr lang="en-US" sz="1900"/>
                        <a:t>Want to keep the hip externally rotated</a:t>
                      </a:r>
                      <a:endParaRPr sz="1900"/>
                    </a:p>
                  </a:txBody>
                  <a:tcPr marT="91425" marB="91425" marR="91425" marL="91425"/>
                </a:tc>
              </a:tr>
              <a:tr h="632850">
                <a:tc>
                  <a:txBody>
                    <a:bodyPr/>
                    <a:lstStyle/>
                    <a:p>
                      <a:pPr indent="0" lvl="0" marL="0" rtl="0" algn="l">
                        <a:spcBef>
                          <a:spcPts val="0"/>
                        </a:spcBef>
                        <a:spcAft>
                          <a:spcPts val="0"/>
                        </a:spcAft>
                        <a:buNone/>
                      </a:pPr>
                      <a:r>
                        <a:rPr lang="en-US" sz="1900"/>
                        <a:t>Investigations</a:t>
                      </a:r>
                      <a:endParaRPr sz="1900">
                        <a:solidFill>
                          <a:srgbClr val="000000"/>
                        </a:solidFill>
                      </a:endParaRPr>
                    </a:p>
                  </a:txBody>
                  <a:tcPr marT="91425" marB="91425" marR="91425" marL="91425"/>
                </a:tc>
                <a:tc>
                  <a:txBody>
                    <a:bodyPr/>
                    <a:lstStyle/>
                    <a:p>
                      <a:pPr indent="-349250" lvl="0" marL="457200" rtl="0" algn="l">
                        <a:spcBef>
                          <a:spcPts val="0"/>
                        </a:spcBef>
                        <a:spcAft>
                          <a:spcPts val="0"/>
                        </a:spcAft>
                        <a:buSzPts val="1900"/>
                        <a:buChar char="-"/>
                      </a:pPr>
                      <a:r>
                        <a:rPr lang="en-US" sz="1900"/>
                        <a:t>X-ray is usually diagnostic </a:t>
                      </a:r>
                      <a:endParaRPr sz="1900"/>
                    </a:p>
                  </a:txBody>
                  <a:tcPr marT="91425" marB="91425" marR="91425" marL="91425"/>
                </a:tc>
              </a:tr>
              <a:tr h="852275">
                <a:tc>
                  <a:txBody>
                    <a:bodyPr/>
                    <a:lstStyle/>
                    <a:p>
                      <a:pPr indent="0" lvl="0" marL="0" rtl="0" algn="l">
                        <a:spcBef>
                          <a:spcPts val="0"/>
                        </a:spcBef>
                        <a:spcAft>
                          <a:spcPts val="0"/>
                        </a:spcAft>
                        <a:buNone/>
                      </a:pPr>
                      <a:r>
                        <a:rPr lang="en-US" sz="1900"/>
                        <a:t>Management </a:t>
                      </a:r>
                      <a:endParaRPr sz="1900">
                        <a:solidFill>
                          <a:srgbClr val="000000"/>
                        </a:solidFill>
                      </a:endParaRPr>
                    </a:p>
                  </a:txBody>
                  <a:tcPr marT="91425" marB="91425" marR="91425" marL="91425"/>
                </a:tc>
                <a:tc>
                  <a:txBody>
                    <a:bodyPr/>
                    <a:lstStyle/>
                    <a:p>
                      <a:pPr indent="-349250" lvl="0" marL="457200" rtl="0" algn="l">
                        <a:lnSpc>
                          <a:spcPct val="115000"/>
                        </a:lnSpc>
                        <a:spcBef>
                          <a:spcPts val="600"/>
                        </a:spcBef>
                        <a:spcAft>
                          <a:spcPts val="0"/>
                        </a:spcAft>
                        <a:buClr>
                          <a:srgbClr val="0E0E0E"/>
                        </a:buClr>
                        <a:buSzPts val="1900"/>
                        <a:buChar char="-"/>
                      </a:pPr>
                      <a:r>
                        <a:rPr lang="en-US" sz="1900">
                          <a:solidFill>
                            <a:srgbClr val="0E0E0E"/>
                          </a:solidFill>
                        </a:rPr>
                        <a:t>Surgery: Internal fixation across the growth plate</a:t>
                      </a:r>
                      <a:endParaRPr sz="1900">
                        <a:solidFill>
                          <a:srgbClr val="0E0E0E"/>
                        </a:solidFill>
                      </a:endParaRPr>
                    </a:p>
                    <a:p>
                      <a:pPr indent="0" lvl="0" marL="0" rtl="0" algn="l">
                        <a:lnSpc>
                          <a:spcPct val="115000"/>
                        </a:lnSpc>
                        <a:spcBef>
                          <a:spcPts val="600"/>
                        </a:spcBef>
                        <a:spcAft>
                          <a:spcPts val="0"/>
                        </a:spcAft>
                        <a:buNone/>
                      </a:pPr>
                      <a:r>
                        <a:t/>
                      </a:r>
                      <a:endParaRPr sz="1900">
                        <a:solidFill>
                          <a:srgbClr val="0E0E0E"/>
                        </a:solidFill>
                      </a:endParaRPr>
                    </a:p>
                  </a:txBody>
                  <a:tcPr marT="91425" marB="91425" marR="91425" marL="91425"/>
                </a:tc>
              </a:tr>
            </a:tbl>
          </a:graphicData>
        </a:graphic>
      </p:graphicFrame>
      <p:pic>
        <p:nvPicPr>
          <p:cNvPr id="748" name="Google Shape;748;p77"/>
          <p:cNvPicPr preferRelativeResize="0"/>
          <p:nvPr/>
        </p:nvPicPr>
        <p:blipFill>
          <a:blip r:embed="rId4">
            <a:alphaModFix/>
          </a:blip>
          <a:stretch>
            <a:fillRect/>
          </a:stretch>
        </p:blipFill>
        <p:spPr>
          <a:xfrm>
            <a:off x="8792550" y="2632649"/>
            <a:ext cx="3205074" cy="24063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78"/>
          <p:cNvSpPr txBox="1"/>
          <p:nvPr>
            <p:ph idx="1" type="body"/>
          </p:nvPr>
        </p:nvSpPr>
        <p:spPr>
          <a:xfrm>
            <a:off x="668850" y="1600200"/>
            <a:ext cx="112053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an F2 working in GP when your supervisor asks you to review a 11 year old boy brought in as an emergency by his mum who states he has been losing weight for the past 4 weeks and complaining of some joint pain. On examination, you also note this strange rash across his skin…</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is the most likely diagnosis? </a:t>
            </a:r>
            <a:endParaRPr/>
          </a:p>
        </p:txBody>
      </p:sp>
      <p:sp>
        <p:nvSpPr>
          <p:cNvPr id="754" name="Google Shape;754;p7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55" name="Google Shape;755;p7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56" name="Google Shape;756;p78"/>
          <p:cNvSpPr txBox="1"/>
          <p:nvPr/>
        </p:nvSpPr>
        <p:spPr>
          <a:xfrm>
            <a:off x="762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child losing weight</a:t>
            </a:r>
            <a:endParaRPr b="0" i="0" sz="1800" u="none" cap="none" strike="noStrike">
              <a:solidFill>
                <a:schemeClr val="dk1"/>
              </a:solidFill>
              <a:latin typeface="Calibri"/>
              <a:ea typeface="Calibri"/>
              <a:cs typeface="Calibri"/>
              <a:sym typeface="Calibri"/>
            </a:endParaRPr>
          </a:p>
        </p:txBody>
      </p:sp>
      <p:pic>
        <p:nvPicPr>
          <p:cNvPr id="757" name="Google Shape;757;p7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758" name="Google Shape;758;p78"/>
          <p:cNvPicPr preferRelativeResize="0"/>
          <p:nvPr/>
        </p:nvPicPr>
        <p:blipFill>
          <a:blip r:embed="rId4">
            <a:alphaModFix/>
          </a:blip>
          <a:stretch>
            <a:fillRect/>
          </a:stretch>
        </p:blipFill>
        <p:spPr>
          <a:xfrm>
            <a:off x="8494488" y="3356313"/>
            <a:ext cx="3190875" cy="31908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64" name="Google Shape;764;p7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65" name="Google Shape;765;p79"/>
          <p:cNvSpPr txBox="1"/>
          <p:nvPr/>
        </p:nvSpPr>
        <p:spPr>
          <a:xfrm>
            <a:off x="859650" y="487975"/>
            <a:ext cx="6831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Juvenile Idiopathic Arthritis </a:t>
            </a:r>
            <a:endParaRPr b="0" i="0" sz="1800" u="none" cap="none" strike="noStrike">
              <a:solidFill>
                <a:schemeClr val="dk1"/>
              </a:solidFill>
              <a:latin typeface="Calibri"/>
              <a:ea typeface="Calibri"/>
              <a:cs typeface="Calibri"/>
              <a:sym typeface="Calibri"/>
            </a:endParaRPr>
          </a:p>
        </p:txBody>
      </p:sp>
      <p:pic>
        <p:nvPicPr>
          <p:cNvPr id="766" name="Google Shape;766;p7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767" name="Google Shape;767;p79"/>
          <p:cNvSpPr txBox="1"/>
          <p:nvPr/>
        </p:nvSpPr>
        <p:spPr>
          <a:xfrm>
            <a:off x="515950" y="1758100"/>
            <a:ext cx="10892700" cy="39027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Char char="-"/>
            </a:pPr>
            <a:r>
              <a:rPr lang="en-US" sz="2800">
                <a:solidFill>
                  <a:schemeClr val="dk1"/>
                </a:solidFill>
              </a:rPr>
              <a:t>Autoimmune mediated inflammation which occurs within the joints</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Diagnosed generally when there is arthritis without any other cause, lasting more than 6 weeks</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Key Features include joint pain, swelling and stiffness</a:t>
            </a:r>
            <a:endParaRPr sz="43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8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73" name="Google Shape;773;p8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74" name="Google Shape;774;p80"/>
          <p:cNvSpPr txBox="1"/>
          <p:nvPr/>
        </p:nvSpPr>
        <p:spPr>
          <a:xfrm>
            <a:off x="7624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Types of JIA </a:t>
            </a:r>
            <a:endParaRPr b="0" i="0" sz="1800" u="none" cap="none" strike="noStrike">
              <a:solidFill>
                <a:schemeClr val="dk1"/>
              </a:solidFill>
              <a:latin typeface="Calibri"/>
              <a:ea typeface="Calibri"/>
              <a:cs typeface="Calibri"/>
              <a:sym typeface="Calibri"/>
            </a:endParaRPr>
          </a:p>
        </p:txBody>
      </p:sp>
      <p:pic>
        <p:nvPicPr>
          <p:cNvPr id="775" name="Google Shape;775;p8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776" name="Google Shape;776;p80"/>
          <p:cNvGraphicFramePr/>
          <p:nvPr/>
        </p:nvGraphicFramePr>
        <p:xfrm>
          <a:off x="304800" y="1710325"/>
          <a:ext cx="3000000" cy="3000000"/>
        </p:xfrm>
        <a:graphic>
          <a:graphicData uri="http://schemas.openxmlformats.org/drawingml/2006/table">
            <a:tbl>
              <a:tblPr>
                <a:noFill/>
                <a:tableStyleId>{C57488E0-EEBA-4CD4-8011-798DD2418DE4}</a:tableStyleId>
              </a:tblPr>
              <a:tblGrid>
                <a:gridCol w="1675500"/>
                <a:gridCol w="3024625"/>
                <a:gridCol w="2722700"/>
                <a:gridCol w="3850175"/>
              </a:tblGrid>
              <a:tr h="425600">
                <a:tc>
                  <a:txBody>
                    <a:bodyPr/>
                    <a:lstStyle/>
                    <a:p>
                      <a:pPr indent="0" lvl="0" marL="0" rtl="0" algn="l">
                        <a:spcBef>
                          <a:spcPts val="0"/>
                        </a:spcBef>
                        <a:spcAft>
                          <a:spcPts val="0"/>
                        </a:spcAft>
                        <a:buNone/>
                      </a:pPr>
                      <a:r>
                        <a:rPr lang="en-US"/>
                        <a:t>Type</a:t>
                      </a:r>
                      <a:endParaRPr/>
                    </a:p>
                  </a:txBody>
                  <a:tcPr marT="91425" marB="91425" marR="91425" marL="91425"/>
                </a:tc>
                <a:tc>
                  <a:txBody>
                    <a:bodyPr/>
                    <a:lstStyle/>
                    <a:p>
                      <a:pPr indent="0" lvl="0" marL="0" rtl="0" algn="l">
                        <a:spcBef>
                          <a:spcPts val="0"/>
                        </a:spcBef>
                        <a:spcAft>
                          <a:spcPts val="0"/>
                        </a:spcAft>
                        <a:buNone/>
                      </a:pPr>
                      <a:r>
                        <a:rPr lang="en-US"/>
                        <a:t>Features</a:t>
                      </a:r>
                      <a:endParaRPr/>
                    </a:p>
                  </a:txBody>
                  <a:tcPr marT="91425" marB="91425" marR="91425" marL="91425"/>
                </a:tc>
                <a:tc>
                  <a:txBody>
                    <a:bodyPr/>
                    <a:lstStyle/>
                    <a:p>
                      <a:pPr indent="0" lvl="0" marL="0" rtl="0" algn="l">
                        <a:spcBef>
                          <a:spcPts val="0"/>
                        </a:spcBef>
                        <a:spcAft>
                          <a:spcPts val="0"/>
                        </a:spcAft>
                        <a:buNone/>
                      </a:pPr>
                      <a:r>
                        <a:rPr lang="en-US"/>
                        <a:t>Investigations</a:t>
                      </a:r>
                      <a:endParaRPr/>
                    </a:p>
                  </a:txBody>
                  <a:tcPr marT="91425" marB="91425" marR="91425" marL="91425"/>
                </a:tc>
                <a:tc>
                  <a:txBody>
                    <a:bodyPr/>
                    <a:lstStyle/>
                    <a:p>
                      <a:pPr indent="0" lvl="0" marL="0" rtl="0" algn="l">
                        <a:spcBef>
                          <a:spcPts val="0"/>
                        </a:spcBef>
                        <a:spcAft>
                          <a:spcPts val="0"/>
                        </a:spcAft>
                        <a:buNone/>
                      </a:pPr>
                      <a:r>
                        <a:rPr lang="en-US"/>
                        <a:t>Complication</a:t>
                      </a:r>
                      <a:endParaRPr/>
                    </a:p>
                  </a:txBody>
                  <a:tcPr marT="91425" marB="91425" marR="91425" marL="91425"/>
                </a:tc>
              </a:tr>
              <a:tr h="941550">
                <a:tc>
                  <a:txBody>
                    <a:bodyPr/>
                    <a:lstStyle/>
                    <a:p>
                      <a:pPr indent="0" lvl="0" marL="0" rtl="0" algn="l">
                        <a:spcBef>
                          <a:spcPts val="0"/>
                        </a:spcBef>
                        <a:spcAft>
                          <a:spcPts val="0"/>
                        </a:spcAft>
                        <a:buNone/>
                      </a:pPr>
                      <a:r>
                        <a:rPr lang="en-US"/>
                        <a:t>Systemic JIA</a:t>
                      </a:r>
                      <a:endParaRPr/>
                    </a:p>
                  </a:txBody>
                  <a:tcPr marT="91425" marB="91425" marR="91425" marL="91425"/>
                </a:tc>
                <a:tc>
                  <a:txBody>
                    <a:bodyPr/>
                    <a:lstStyle/>
                    <a:p>
                      <a:pPr indent="-317500" lvl="0" marL="457200" rtl="0" algn="l">
                        <a:spcBef>
                          <a:spcPts val="0"/>
                        </a:spcBef>
                        <a:spcAft>
                          <a:spcPts val="0"/>
                        </a:spcAft>
                        <a:buSzPts val="1400"/>
                        <a:buChar char="-"/>
                      </a:pPr>
                      <a:r>
                        <a:rPr lang="en-US"/>
                        <a:t>Systemic illness</a:t>
                      </a:r>
                      <a:endParaRPr/>
                    </a:p>
                    <a:p>
                      <a:pPr indent="-317500" lvl="0" marL="457200" rtl="0" algn="l">
                        <a:spcBef>
                          <a:spcPts val="0"/>
                        </a:spcBef>
                        <a:spcAft>
                          <a:spcPts val="0"/>
                        </a:spcAft>
                        <a:buSzPts val="1400"/>
                        <a:buChar char="-"/>
                      </a:pPr>
                      <a:r>
                        <a:rPr lang="en-US"/>
                        <a:t>Salmon-pink rash</a:t>
                      </a:r>
                      <a:endParaRPr/>
                    </a:p>
                    <a:p>
                      <a:pPr indent="-317500" lvl="0" marL="457200" rtl="0" algn="l">
                        <a:spcBef>
                          <a:spcPts val="0"/>
                        </a:spcBef>
                        <a:spcAft>
                          <a:spcPts val="0"/>
                        </a:spcAft>
                        <a:buSzPts val="1400"/>
                        <a:buChar char="-"/>
                      </a:pPr>
                      <a:r>
                        <a:rPr lang="en-US"/>
                        <a:t>High </a:t>
                      </a:r>
                      <a:r>
                        <a:rPr lang="en-US"/>
                        <a:t>fevers</a:t>
                      </a:r>
                      <a:endParaRPr/>
                    </a:p>
                    <a:p>
                      <a:pPr indent="-317500" lvl="0" marL="457200" rtl="0" algn="l">
                        <a:spcBef>
                          <a:spcPts val="0"/>
                        </a:spcBef>
                        <a:spcAft>
                          <a:spcPts val="0"/>
                        </a:spcAft>
                        <a:buSzPts val="1400"/>
                        <a:buChar char="-"/>
                      </a:pPr>
                      <a:r>
                        <a:rPr lang="en-US"/>
                        <a:t>Lymphadenopathy </a:t>
                      </a:r>
                      <a:endParaRPr/>
                    </a:p>
                  </a:txBody>
                  <a:tcPr marT="91425" marB="91425" marR="91425" marL="91425"/>
                </a:tc>
                <a:tc>
                  <a:txBody>
                    <a:bodyPr/>
                    <a:lstStyle/>
                    <a:p>
                      <a:pPr indent="-317500" lvl="0" marL="457200" rtl="0" algn="l">
                        <a:spcBef>
                          <a:spcPts val="0"/>
                        </a:spcBef>
                        <a:spcAft>
                          <a:spcPts val="0"/>
                        </a:spcAft>
                        <a:buSzPts val="1400"/>
                        <a:buChar char="-"/>
                      </a:pPr>
                      <a:r>
                        <a:rPr lang="en-US"/>
                        <a:t>ANA and RF negative</a:t>
                      </a:r>
                      <a:endParaRPr/>
                    </a:p>
                    <a:p>
                      <a:pPr indent="-317500" lvl="0" marL="457200" rtl="0" algn="l">
                        <a:spcBef>
                          <a:spcPts val="0"/>
                        </a:spcBef>
                        <a:spcAft>
                          <a:spcPts val="0"/>
                        </a:spcAft>
                        <a:buSzPts val="1400"/>
                        <a:buChar char="-"/>
                      </a:pPr>
                      <a:r>
                        <a:rPr lang="en-US"/>
                        <a:t>Raised CRP, ESR, </a:t>
                      </a:r>
                      <a:r>
                        <a:rPr lang="en-US"/>
                        <a:t>platelets</a:t>
                      </a:r>
                      <a:r>
                        <a:rPr lang="en-US"/>
                        <a:t> and ferritin </a:t>
                      </a:r>
                      <a:endParaRPr/>
                    </a:p>
                  </a:txBody>
                  <a:tcPr marT="91425" marB="91425" marR="91425" marL="91425"/>
                </a:tc>
                <a:tc>
                  <a:txBody>
                    <a:bodyPr/>
                    <a:lstStyle/>
                    <a:p>
                      <a:pPr indent="-317500" lvl="0" marL="457200" rtl="0" algn="l">
                        <a:spcBef>
                          <a:spcPts val="0"/>
                        </a:spcBef>
                        <a:spcAft>
                          <a:spcPts val="0"/>
                        </a:spcAft>
                        <a:buSzPts val="1400"/>
                        <a:buChar char="-"/>
                      </a:pPr>
                      <a:r>
                        <a:rPr lang="en-US"/>
                        <a:t>Macrophage activation syndrome: massive inflammatory response which causes DIC and low ESR</a:t>
                      </a:r>
                      <a:endParaRPr/>
                    </a:p>
                  </a:txBody>
                  <a:tcPr marT="91425" marB="91425" marR="91425" marL="91425"/>
                </a:tc>
              </a:tr>
              <a:tr h="941550">
                <a:tc>
                  <a:txBody>
                    <a:bodyPr/>
                    <a:lstStyle/>
                    <a:p>
                      <a:pPr indent="0" lvl="0" marL="0" rtl="0" algn="l">
                        <a:spcBef>
                          <a:spcPts val="0"/>
                        </a:spcBef>
                        <a:spcAft>
                          <a:spcPts val="0"/>
                        </a:spcAft>
                        <a:buNone/>
                      </a:pPr>
                      <a:r>
                        <a:rPr lang="en-US"/>
                        <a:t>Oligoarticular JIA</a:t>
                      </a:r>
                      <a:endParaRPr/>
                    </a:p>
                  </a:txBody>
                  <a:tcPr marT="91425" marB="91425" marR="91425" marL="91425"/>
                </a:tc>
                <a:tc>
                  <a:txBody>
                    <a:bodyPr/>
                    <a:lstStyle/>
                    <a:p>
                      <a:pPr indent="-317500" lvl="0" marL="457200" rtl="0" algn="l">
                        <a:spcBef>
                          <a:spcPts val="0"/>
                        </a:spcBef>
                        <a:spcAft>
                          <a:spcPts val="0"/>
                        </a:spcAft>
                        <a:buSzPts val="1400"/>
                        <a:buChar char="-"/>
                      </a:pPr>
                      <a:r>
                        <a:rPr lang="en-US"/>
                        <a:t>Involves 4 or less joints</a:t>
                      </a:r>
                      <a:endParaRPr/>
                    </a:p>
                    <a:p>
                      <a:pPr indent="-317500" lvl="0" marL="457200" rtl="0" algn="l">
                        <a:spcBef>
                          <a:spcPts val="0"/>
                        </a:spcBef>
                        <a:spcAft>
                          <a:spcPts val="0"/>
                        </a:spcAft>
                        <a:buSzPts val="1400"/>
                        <a:buChar char="-"/>
                      </a:pPr>
                      <a:r>
                        <a:rPr lang="en-US"/>
                        <a:t>Usually affects </a:t>
                      </a:r>
                      <a:r>
                        <a:rPr lang="en-US"/>
                        <a:t>large</a:t>
                      </a:r>
                      <a:r>
                        <a:rPr lang="en-US"/>
                        <a:t> joints</a:t>
                      </a:r>
                      <a:endParaRPr/>
                    </a:p>
                    <a:p>
                      <a:pPr indent="-317500" lvl="0" marL="457200" rtl="0" algn="l">
                        <a:spcBef>
                          <a:spcPts val="0"/>
                        </a:spcBef>
                        <a:spcAft>
                          <a:spcPts val="0"/>
                        </a:spcAft>
                        <a:buSzPts val="1400"/>
                        <a:buChar char="-"/>
                      </a:pPr>
                      <a:r>
                        <a:rPr lang="en-US"/>
                        <a:t>More common in girls &lt;6 years</a:t>
                      </a:r>
                      <a:endParaRPr/>
                    </a:p>
                    <a:p>
                      <a:pPr indent="-317500" lvl="0" marL="457200" rtl="0" algn="l">
                        <a:spcBef>
                          <a:spcPts val="0"/>
                        </a:spcBef>
                        <a:spcAft>
                          <a:spcPts val="0"/>
                        </a:spcAft>
                        <a:buSzPts val="1400"/>
                        <a:buChar char="-"/>
                      </a:pPr>
                      <a:r>
                        <a:rPr lang="en-US"/>
                        <a:t>Classic </a:t>
                      </a:r>
                      <a:r>
                        <a:rPr lang="en-US"/>
                        <a:t>feature is anterior uveitis</a:t>
                      </a:r>
                      <a:endParaRPr/>
                    </a:p>
                  </a:txBody>
                  <a:tcPr marT="91425" marB="91425" marR="91425" marL="91425"/>
                </a:tc>
                <a:tc>
                  <a:txBody>
                    <a:bodyPr/>
                    <a:lstStyle/>
                    <a:p>
                      <a:pPr indent="-317500" lvl="0" marL="457200" rtl="0" algn="l">
                        <a:spcBef>
                          <a:spcPts val="0"/>
                        </a:spcBef>
                        <a:spcAft>
                          <a:spcPts val="0"/>
                        </a:spcAft>
                        <a:buSzPts val="1400"/>
                        <a:buChar char="-"/>
                      </a:pPr>
                      <a:r>
                        <a:rPr lang="en-US"/>
                        <a:t>No systemic symptoms</a:t>
                      </a:r>
                      <a:endParaRPr/>
                    </a:p>
                    <a:p>
                      <a:pPr indent="-317500" lvl="0" marL="457200" rtl="0" algn="l">
                        <a:spcBef>
                          <a:spcPts val="0"/>
                        </a:spcBef>
                        <a:spcAft>
                          <a:spcPts val="0"/>
                        </a:spcAft>
                        <a:buSzPts val="1400"/>
                        <a:buChar char="-"/>
                      </a:pPr>
                      <a:r>
                        <a:rPr lang="en-US"/>
                        <a:t>Inflammatory</a:t>
                      </a:r>
                      <a:r>
                        <a:rPr lang="en-US"/>
                        <a:t> markers will be normal/mildly elevated</a:t>
                      </a:r>
                      <a:endParaRPr/>
                    </a:p>
                    <a:p>
                      <a:pPr indent="-317500" lvl="0" marL="457200" rtl="0" algn="l">
                        <a:spcBef>
                          <a:spcPts val="0"/>
                        </a:spcBef>
                        <a:spcAft>
                          <a:spcPts val="0"/>
                        </a:spcAft>
                        <a:buSzPts val="1400"/>
                        <a:buChar char="-"/>
                      </a:pPr>
                      <a:r>
                        <a:rPr lang="en-US"/>
                        <a:t>ANA positive</a:t>
                      </a:r>
                      <a:endParaRPr/>
                    </a:p>
                    <a:p>
                      <a:pPr indent="0" lvl="0" marL="0" rtl="0" algn="l">
                        <a:spcBef>
                          <a:spcPts val="0"/>
                        </a:spcBef>
                        <a:spcAft>
                          <a:spcPts val="0"/>
                        </a:spcAft>
                        <a:buNone/>
                      </a:pPr>
                      <a:r>
                        <a:t/>
                      </a:r>
                      <a:endParaRPr/>
                    </a:p>
                  </a:txBody>
                  <a:tcPr marT="91425" marB="91425" marR="91425" marL="91425"/>
                </a:tc>
                <a:tc>
                  <a:txBody>
                    <a:bodyPr/>
                    <a:lstStyle/>
                    <a:p>
                      <a:pPr indent="-317500" lvl="0" marL="457200" rtl="0" algn="l">
                        <a:spcBef>
                          <a:spcPts val="0"/>
                        </a:spcBef>
                        <a:spcAft>
                          <a:spcPts val="0"/>
                        </a:spcAft>
                        <a:buSzPts val="1400"/>
                        <a:buChar char="-"/>
                      </a:pPr>
                      <a:r>
                        <a:rPr lang="en-US"/>
                        <a:t>Patients need referral to </a:t>
                      </a:r>
                      <a:r>
                        <a:rPr lang="en-US"/>
                        <a:t>ophthalmology</a:t>
                      </a:r>
                      <a:r>
                        <a:rPr lang="en-US"/>
                        <a:t> to manage uveitis</a:t>
                      </a:r>
                      <a:endParaRPr/>
                    </a:p>
                  </a:txBody>
                  <a:tcPr marT="91425" marB="91425" marR="91425" marL="91425"/>
                </a:tc>
              </a:tr>
              <a:tr h="941550">
                <a:tc>
                  <a:txBody>
                    <a:bodyPr/>
                    <a:lstStyle/>
                    <a:p>
                      <a:pPr indent="0" lvl="0" marL="0" rtl="0" algn="l">
                        <a:spcBef>
                          <a:spcPts val="0"/>
                        </a:spcBef>
                        <a:spcAft>
                          <a:spcPts val="0"/>
                        </a:spcAft>
                        <a:buNone/>
                      </a:pPr>
                      <a:r>
                        <a:rPr lang="en-US"/>
                        <a:t>Polyarticular JIA</a:t>
                      </a:r>
                      <a:endParaRPr/>
                    </a:p>
                  </a:txBody>
                  <a:tcPr marT="91425" marB="91425" marR="91425" marL="91425"/>
                </a:tc>
                <a:tc>
                  <a:txBody>
                    <a:bodyPr/>
                    <a:lstStyle/>
                    <a:p>
                      <a:pPr indent="-317500" lvl="0" marL="457200" rtl="0" algn="l">
                        <a:spcBef>
                          <a:spcPts val="0"/>
                        </a:spcBef>
                        <a:spcAft>
                          <a:spcPts val="0"/>
                        </a:spcAft>
                        <a:buSzPts val="1400"/>
                        <a:buChar char="-"/>
                      </a:pPr>
                      <a:r>
                        <a:rPr lang="en-US"/>
                        <a:t>5 or more joints affected</a:t>
                      </a:r>
                      <a:endParaRPr/>
                    </a:p>
                    <a:p>
                      <a:pPr indent="-317500" lvl="0" marL="457200" rtl="0" algn="l">
                        <a:spcBef>
                          <a:spcPts val="0"/>
                        </a:spcBef>
                        <a:spcAft>
                          <a:spcPts val="0"/>
                        </a:spcAft>
                        <a:buSzPts val="1400"/>
                        <a:buChar char="-"/>
                      </a:pPr>
                      <a:r>
                        <a:rPr lang="en-US"/>
                        <a:t>Usually </a:t>
                      </a:r>
                      <a:r>
                        <a:rPr lang="en-US"/>
                        <a:t>symmetrical</a:t>
                      </a:r>
                      <a:r>
                        <a:rPr lang="en-US"/>
                        <a:t> so affects hands, feet as well as larger joints</a:t>
                      </a:r>
                      <a:endParaRPr/>
                    </a:p>
                    <a:p>
                      <a:pPr indent="-317500" lvl="0" marL="457200" rtl="0" algn="l">
                        <a:spcBef>
                          <a:spcPts val="0"/>
                        </a:spcBef>
                        <a:spcAft>
                          <a:spcPts val="0"/>
                        </a:spcAft>
                        <a:buSzPts val="1400"/>
                        <a:buChar char="-"/>
                      </a:pPr>
                      <a:r>
                        <a:rPr lang="en-US"/>
                        <a:t>Some mild fever, anaemia and </a:t>
                      </a:r>
                      <a:r>
                        <a:rPr lang="en-US"/>
                        <a:t>reduced</a:t>
                      </a:r>
                      <a:r>
                        <a:rPr lang="en-US"/>
                        <a:t> growth</a:t>
                      </a:r>
                      <a:endParaRPr/>
                    </a:p>
                  </a:txBody>
                  <a:tcPr marT="91425" marB="91425" marR="91425" marL="91425"/>
                </a:tc>
                <a:tc>
                  <a:txBody>
                    <a:bodyPr/>
                    <a:lstStyle/>
                    <a:p>
                      <a:pPr indent="-317500" lvl="0" marL="457200" rtl="0" algn="l">
                        <a:spcBef>
                          <a:spcPts val="0"/>
                        </a:spcBef>
                        <a:spcAft>
                          <a:spcPts val="0"/>
                        </a:spcAft>
                        <a:buSzPts val="1400"/>
                        <a:buChar char="-"/>
                      </a:pPr>
                      <a:r>
                        <a:rPr lang="en-US"/>
                        <a:t>Can be RF negative</a:t>
                      </a:r>
                      <a:endParaRPr/>
                    </a:p>
                    <a:p>
                      <a:pPr indent="-317500" lvl="0" marL="457200" rtl="0" algn="l">
                        <a:spcBef>
                          <a:spcPts val="0"/>
                        </a:spcBef>
                        <a:spcAft>
                          <a:spcPts val="0"/>
                        </a:spcAft>
                        <a:buSzPts val="1400"/>
                        <a:buChar char="-"/>
                      </a:pPr>
                      <a:r>
                        <a:rPr lang="en-US"/>
                        <a:t>Older children may be RF positive</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82" name="Google Shape;782;p8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83" name="Google Shape;783;p81"/>
          <p:cNvSpPr txBox="1"/>
          <p:nvPr/>
        </p:nvSpPr>
        <p:spPr>
          <a:xfrm>
            <a:off x="6859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Types of JIA </a:t>
            </a:r>
            <a:endParaRPr b="0" i="0" sz="1800" u="none" cap="none" strike="noStrike">
              <a:solidFill>
                <a:schemeClr val="dk1"/>
              </a:solidFill>
              <a:latin typeface="Calibri"/>
              <a:ea typeface="Calibri"/>
              <a:cs typeface="Calibri"/>
              <a:sym typeface="Calibri"/>
            </a:endParaRPr>
          </a:p>
        </p:txBody>
      </p:sp>
      <p:pic>
        <p:nvPicPr>
          <p:cNvPr id="784" name="Google Shape;784;p8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graphicFrame>
        <p:nvGraphicFramePr>
          <p:cNvPr id="785" name="Google Shape;785;p81"/>
          <p:cNvGraphicFramePr/>
          <p:nvPr/>
        </p:nvGraphicFramePr>
        <p:xfrm>
          <a:off x="304800" y="1710325"/>
          <a:ext cx="3000000" cy="3000000"/>
        </p:xfrm>
        <a:graphic>
          <a:graphicData uri="http://schemas.openxmlformats.org/drawingml/2006/table">
            <a:tbl>
              <a:tblPr>
                <a:noFill/>
                <a:tableStyleId>{C57488E0-EEBA-4CD4-8011-798DD2418DE4}</a:tableStyleId>
              </a:tblPr>
              <a:tblGrid>
                <a:gridCol w="1675500"/>
                <a:gridCol w="3024625"/>
                <a:gridCol w="2722700"/>
                <a:gridCol w="3850175"/>
              </a:tblGrid>
              <a:tr h="425600">
                <a:tc>
                  <a:txBody>
                    <a:bodyPr/>
                    <a:lstStyle/>
                    <a:p>
                      <a:pPr indent="0" lvl="0" marL="0" rtl="0" algn="l">
                        <a:spcBef>
                          <a:spcPts val="0"/>
                        </a:spcBef>
                        <a:spcAft>
                          <a:spcPts val="0"/>
                        </a:spcAft>
                        <a:buNone/>
                      </a:pPr>
                      <a:r>
                        <a:rPr lang="en-US"/>
                        <a:t>Type</a:t>
                      </a:r>
                      <a:endParaRPr/>
                    </a:p>
                  </a:txBody>
                  <a:tcPr marT="91425" marB="91425" marR="91425" marL="91425"/>
                </a:tc>
                <a:tc>
                  <a:txBody>
                    <a:bodyPr/>
                    <a:lstStyle/>
                    <a:p>
                      <a:pPr indent="0" lvl="0" marL="0" rtl="0" algn="l">
                        <a:spcBef>
                          <a:spcPts val="0"/>
                        </a:spcBef>
                        <a:spcAft>
                          <a:spcPts val="0"/>
                        </a:spcAft>
                        <a:buNone/>
                      </a:pPr>
                      <a:r>
                        <a:rPr lang="en-US"/>
                        <a:t>Features</a:t>
                      </a:r>
                      <a:endParaRPr/>
                    </a:p>
                  </a:txBody>
                  <a:tcPr marT="91425" marB="91425" marR="91425" marL="91425"/>
                </a:tc>
                <a:tc>
                  <a:txBody>
                    <a:bodyPr/>
                    <a:lstStyle/>
                    <a:p>
                      <a:pPr indent="0" lvl="0" marL="0" rtl="0" algn="l">
                        <a:spcBef>
                          <a:spcPts val="0"/>
                        </a:spcBef>
                        <a:spcAft>
                          <a:spcPts val="0"/>
                        </a:spcAft>
                        <a:buNone/>
                      </a:pPr>
                      <a:r>
                        <a:rPr lang="en-US"/>
                        <a:t>Investigations</a:t>
                      </a:r>
                      <a:endParaRPr/>
                    </a:p>
                  </a:txBody>
                  <a:tcPr marT="91425" marB="91425" marR="91425" marL="91425"/>
                </a:tc>
                <a:tc>
                  <a:txBody>
                    <a:bodyPr/>
                    <a:lstStyle/>
                    <a:p>
                      <a:pPr indent="0" lvl="0" marL="0" rtl="0" algn="l">
                        <a:spcBef>
                          <a:spcPts val="0"/>
                        </a:spcBef>
                        <a:spcAft>
                          <a:spcPts val="0"/>
                        </a:spcAft>
                        <a:buNone/>
                      </a:pPr>
                      <a:r>
                        <a:rPr lang="en-US"/>
                        <a:t>Complication</a:t>
                      </a:r>
                      <a:endParaRPr/>
                    </a:p>
                  </a:txBody>
                  <a:tcPr marT="91425" marB="91425" marR="91425" marL="91425"/>
                </a:tc>
              </a:tr>
              <a:tr h="941550">
                <a:tc>
                  <a:txBody>
                    <a:bodyPr/>
                    <a:lstStyle/>
                    <a:p>
                      <a:pPr indent="0" lvl="0" marL="0" rtl="0" algn="l">
                        <a:spcBef>
                          <a:spcPts val="0"/>
                        </a:spcBef>
                        <a:spcAft>
                          <a:spcPts val="0"/>
                        </a:spcAft>
                        <a:buNone/>
                      </a:pPr>
                      <a:r>
                        <a:rPr lang="en-US"/>
                        <a:t>Enthesitis-Related</a:t>
                      </a:r>
                      <a:endParaRPr/>
                    </a:p>
                  </a:txBody>
                  <a:tcPr marT="91425" marB="91425" marR="91425" marL="91425"/>
                </a:tc>
                <a:tc>
                  <a:txBody>
                    <a:bodyPr/>
                    <a:lstStyle/>
                    <a:p>
                      <a:pPr indent="-317500" lvl="0" marL="457200" rtl="0" algn="l">
                        <a:spcBef>
                          <a:spcPts val="0"/>
                        </a:spcBef>
                        <a:spcAft>
                          <a:spcPts val="0"/>
                        </a:spcAft>
                        <a:buSzPts val="1400"/>
                        <a:buChar char="-"/>
                      </a:pPr>
                      <a:r>
                        <a:rPr lang="en-US"/>
                        <a:t>More common in males &gt; 6 years</a:t>
                      </a:r>
                      <a:endParaRPr/>
                    </a:p>
                    <a:p>
                      <a:pPr indent="-317500" lvl="0" marL="457200" rtl="0" algn="l">
                        <a:spcBef>
                          <a:spcPts val="0"/>
                        </a:spcBef>
                        <a:spcAft>
                          <a:spcPts val="0"/>
                        </a:spcAft>
                        <a:buSzPts val="1400"/>
                        <a:buChar char="-"/>
                      </a:pPr>
                      <a:r>
                        <a:rPr lang="en-US"/>
                        <a:t>HLA-B27 gene</a:t>
                      </a:r>
                      <a:endParaRPr/>
                    </a:p>
                    <a:p>
                      <a:pPr indent="-317500" lvl="0" marL="457200" rtl="0" algn="l">
                        <a:spcBef>
                          <a:spcPts val="0"/>
                        </a:spcBef>
                        <a:spcAft>
                          <a:spcPts val="0"/>
                        </a:spcAft>
                        <a:buSzPts val="1400"/>
                        <a:buChar char="-"/>
                      </a:pPr>
                      <a:r>
                        <a:rPr lang="en-US"/>
                        <a:t>Prone to </a:t>
                      </a:r>
                      <a:r>
                        <a:rPr lang="en-US"/>
                        <a:t>anterior</a:t>
                      </a:r>
                      <a:r>
                        <a:rPr lang="en-US"/>
                        <a:t> </a:t>
                      </a:r>
                      <a:r>
                        <a:rPr lang="en-US"/>
                        <a:t>uveitis</a:t>
                      </a:r>
                      <a:endParaRPr/>
                    </a:p>
                    <a:p>
                      <a:pPr indent="-317500" lvl="0" marL="457200" rtl="0" algn="l">
                        <a:spcBef>
                          <a:spcPts val="0"/>
                        </a:spcBef>
                        <a:spcAft>
                          <a:spcPts val="0"/>
                        </a:spcAft>
                        <a:buSzPts val="1400"/>
                        <a:buChar char="-"/>
                      </a:pPr>
                      <a:r>
                        <a:rPr lang="en-US"/>
                        <a:t>Tenderness of the entheses e.g. wrist, greater trochanter</a:t>
                      </a:r>
                      <a:endParaRPr/>
                    </a:p>
                  </a:txBody>
                  <a:tcPr marT="91425" marB="91425" marR="91425" marL="91425"/>
                </a:tc>
                <a:tc>
                  <a:txBody>
                    <a:bodyPr/>
                    <a:lstStyle/>
                    <a:p>
                      <a:pPr indent="-317500" lvl="0" marL="457200" rtl="0" algn="l">
                        <a:spcBef>
                          <a:spcPts val="0"/>
                        </a:spcBef>
                        <a:spcAft>
                          <a:spcPts val="0"/>
                        </a:spcAft>
                        <a:buSzPts val="1400"/>
                        <a:buChar char="-"/>
                      </a:pPr>
                      <a:r>
                        <a:rPr lang="en-US"/>
                        <a:t>HLA-B27 testing</a:t>
                      </a:r>
                      <a:endParaRPr/>
                    </a:p>
                    <a:p>
                      <a:pPr indent="-317500" lvl="0" marL="457200" rtl="0" algn="l">
                        <a:spcBef>
                          <a:spcPts val="0"/>
                        </a:spcBef>
                        <a:spcAft>
                          <a:spcPts val="0"/>
                        </a:spcAft>
                        <a:buSzPts val="1400"/>
                        <a:buChar char="-"/>
                      </a:pPr>
                      <a:r>
                        <a:rPr lang="en-US"/>
                        <a:t>ANA and RF negative </a:t>
                      </a:r>
                      <a:endParaRPr/>
                    </a:p>
                  </a:txBody>
                  <a:tcPr marT="91425" marB="91425" marR="91425" marL="91425"/>
                </a:tc>
                <a:tc>
                  <a:txBody>
                    <a:bodyPr/>
                    <a:lstStyle/>
                    <a:p>
                      <a:pPr indent="-317500" lvl="0" marL="457200" rtl="0" algn="l">
                        <a:spcBef>
                          <a:spcPts val="0"/>
                        </a:spcBef>
                        <a:spcAft>
                          <a:spcPts val="0"/>
                        </a:spcAft>
                        <a:buSzPts val="1400"/>
                        <a:buChar char="-"/>
                      </a:pPr>
                      <a:r>
                        <a:rPr lang="en-US"/>
                        <a:t>Screening by </a:t>
                      </a:r>
                      <a:r>
                        <a:rPr lang="en-US"/>
                        <a:t>ophthalmologist</a:t>
                      </a:r>
                      <a:r>
                        <a:rPr lang="en-US"/>
                        <a:t> needed for uveitis</a:t>
                      </a:r>
                      <a:endParaRPr/>
                    </a:p>
                  </a:txBody>
                  <a:tcPr marT="91425" marB="91425" marR="91425" marL="91425"/>
                </a:tc>
              </a:tr>
              <a:tr h="941550">
                <a:tc>
                  <a:txBody>
                    <a:bodyPr/>
                    <a:lstStyle/>
                    <a:p>
                      <a:pPr indent="0" lvl="0" marL="0" rtl="0" algn="l">
                        <a:spcBef>
                          <a:spcPts val="0"/>
                        </a:spcBef>
                        <a:spcAft>
                          <a:spcPts val="0"/>
                        </a:spcAft>
                        <a:buNone/>
                      </a:pPr>
                      <a:r>
                        <a:rPr lang="en-US"/>
                        <a:t>Juvenile </a:t>
                      </a:r>
                      <a:r>
                        <a:rPr lang="en-US"/>
                        <a:t>Psoriatic</a:t>
                      </a:r>
                      <a:r>
                        <a:rPr lang="en-US"/>
                        <a:t> Arthritis</a:t>
                      </a:r>
                      <a:endParaRPr/>
                    </a:p>
                  </a:txBody>
                  <a:tcPr marT="91425" marB="91425" marR="91425" marL="91425"/>
                </a:tc>
                <a:tc>
                  <a:txBody>
                    <a:bodyPr/>
                    <a:lstStyle/>
                    <a:p>
                      <a:pPr indent="-317500" lvl="0" marL="457200" rtl="0" algn="l">
                        <a:spcBef>
                          <a:spcPts val="0"/>
                        </a:spcBef>
                        <a:spcAft>
                          <a:spcPts val="0"/>
                        </a:spcAft>
                        <a:buSzPts val="1400"/>
                        <a:buChar char="-"/>
                      </a:pPr>
                      <a:r>
                        <a:rPr lang="en-US"/>
                        <a:t>Associated with psoriasis</a:t>
                      </a:r>
                      <a:endParaRPr/>
                    </a:p>
                    <a:p>
                      <a:pPr indent="-317500" lvl="0" marL="457200" rtl="0" algn="l">
                        <a:spcBef>
                          <a:spcPts val="0"/>
                        </a:spcBef>
                        <a:spcAft>
                          <a:spcPts val="0"/>
                        </a:spcAft>
                        <a:buSzPts val="1400"/>
                        <a:buChar char="-"/>
                      </a:pPr>
                      <a:r>
                        <a:rPr lang="en-US"/>
                        <a:t>Can be symmetrical in smaller joints or asymmetrical and affect larger joints</a:t>
                      </a:r>
                      <a:endParaRPr/>
                    </a:p>
                    <a:p>
                      <a:pPr indent="-317500" lvl="0" marL="457200" rtl="0" algn="l">
                        <a:spcBef>
                          <a:spcPts val="0"/>
                        </a:spcBef>
                        <a:spcAft>
                          <a:spcPts val="0"/>
                        </a:spcAft>
                        <a:buSzPts val="1400"/>
                        <a:buChar char="-"/>
                      </a:pPr>
                      <a:r>
                        <a:rPr lang="en-US"/>
                        <a:t>Plaques of psoriasis</a:t>
                      </a:r>
                      <a:endParaRPr/>
                    </a:p>
                    <a:p>
                      <a:pPr indent="-317500" lvl="0" marL="457200" rtl="0" algn="l">
                        <a:spcBef>
                          <a:spcPts val="0"/>
                        </a:spcBef>
                        <a:spcAft>
                          <a:spcPts val="0"/>
                        </a:spcAft>
                        <a:buSzPts val="1400"/>
                        <a:buChar char="-"/>
                      </a:pPr>
                      <a:r>
                        <a:rPr lang="en-US"/>
                        <a:t>Nail pitting</a:t>
                      </a:r>
                      <a:endParaRPr/>
                    </a:p>
                    <a:p>
                      <a:pPr indent="-317500" lvl="0" marL="457200" rtl="0" algn="l">
                        <a:spcBef>
                          <a:spcPts val="0"/>
                        </a:spcBef>
                        <a:spcAft>
                          <a:spcPts val="0"/>
                        </a:spcAft>
                        <a:buSzPts val="1400"/>
                        <a:buChar char="-"/>
                      </a:pPr>
                      <a:r>
                        <a:rPr lang="en-US"/>
                        <a:t>Dactylitis</a:t>
                      </a:r>
                      <a:endParaRPr/>
                    </a:p>
                    <a:p>
                      <a:pPr indent="-317500" lvl="0" marL="457200" rtl="0" algn="l">
                        <a:spcBef>
                          <a:spcPts val="0"/>
                        </a:spcBef>
                        <a:spcAft>
                          <a:spcPts val="0"/>
                        </a:spcAft>
                        <a:buSzPts val="1400"/>
                        <a:buChar char="-"/>
                      </a:pPr>
                      <a:r>
                        <a:rPr lang="en-US"/>
                        <a:t>Onycholysis</a:t>
                      </a:r>
                      <a:endParaRPr/>
                    </a:p>
                  </a:txBody>
                  <a:tcPr marT="91425" marB="91425" marR="91425" marL="91425"/>
                </a:tc>
                <a:tc>
                  <a:txBody>
                    <a:bodyPr/>
                    <a:lstStyle/>
                    <a:p>
                      <a:pPr indent="-317500" lvl="0" marL="457200" rtl="0" algn="l">
                        <a:spcBef>
                          <a:spcPts val="0"/>
                        </a:spcBef>
                        <a:spcAft>
                          <a:spcPts val="0"/>
                        </a:spcAft>
                        <a:buSzPts val="1400"/>
                        <a:buChar char="-"/>
                      </a:pPr>
                      <a:r>
                        <a:rPr lang="en-US"/>
                        <a:t>RF negative</a:t>
                      </a:r>
                      <a:endParaRPr/>
                    </a:p>
                    <a:p>
                      <a:pPr indent="-317500" lvl="0" marL="457200" rtl="0" algn="l">
                        <a:spcBef>
                          <a:spcPts val="0"/>
                        </a:spcBef>
                        <a:spcAft>
                          <a:spcPts val="0"/>
                        </a:spcAft>
                        <a:buSzPts val="1400"/>
                        <a:buChar char="-"/>
                      </a:pPr>
                      <a:r>
                        <a:rPr lang="en-US"/>
                        <a:t>ANA negative </a:t>
                      </a:r>
                      <a:endParaRPr/>
                    </a:p>
                    <a:p>
                      <a:pPr indent="0" lvl="0" marL="0" rtl="0" algn="l">
                        <a:spcBef>
                          <a:spcPts val="0"/>
                        </a:spcBef>
                        <a:spcAft>
                          <a:spcPts val="0"/>
                        </a:spcAft>
                        <a:buNone/>
                      </a:pPr>
                      <a:r>
                        <a:t/>
                      </a:r>
                      <a:endParaRPr/>
                    </a:p>
                  </a:txBody>
                  <a:tcPr marT="91425" marB="91425" marR="91425" marL="91425"/>
                </a:tc>
                <a:tc>
                  <a:txBody>
                    <a:bodyPr/>
                    <a:lstStyle/>
                    <a:p>
                      <a:pPr indent="0" lvl="0" marL="45720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54" name="Google Shape;154;p19"/>
          <p:cNvSpPr txBox="1"/>
          <p:nvPr/>
        </p:nvSpPr>
        <p:spPr>
          <a:xfrm>
            <a:off x="520347" y="488050"/>
            <a:ext cx="6011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How do you describe rashes?</a:t>
            </a:r>
            <a:endParaRPr b="0" i="0" sz="1800" u="none" cap="none" strike="noStrike">
              <a:solidFill>
                <a:schemeClr val="dk1"/>
              </a:solidFill>
              <a:latin typeface="Calibri"/>
              <a:ea typeface="Calibri"/>
              <a:cs typeface="Calibri"/>
              <a:sym typeface="Calibri"/>
            </a:endParaRPr>
          </a:p>
        </p:txBody>
      </p:sp>
      <p:sp>
        <p:nvSpPr>
          <p:cNvPr id="155" name="Google Shape;155;p1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56" name="Google Shape;156;p1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157" name="Google Shape;157;p19"/>
          <p:cNvPicPr preferRelativeResize="0"/>
          <p:nvPr/>
        </p:nvPicPr>
        <p:blipFill>
          <a:blip r:embed="rId4">
            <a:alphaModFix/>
          </a:blip>
          <a:stretch>
            <a:fillRect/>
          </a:stretch>
        </p:blipFill>
        <p:spPr>
          <a:xfrm>
            <a:off x="2135098" y="1535112"/>
            <a:ext cx="8156745" cy="45818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8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791" name="Google Shape;791;p8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92" name="Google Shape;792;p82"/>
          <p:cNvSpPr txBox="1"/>
          <p:nvPr/>
        </p:nvSpPr>
        <p:spPr>
          <a:xfrm>
            <a:off x="859650" y="487975"/>
            <a:ext cx="6831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Juvenile Idiopathic Arthritis </a:t>
            </a:r>
            <a:endParaRPr b="0" i="0" sz="1800" u="none" cap="none" strike="noStrike">
              <a:solidFill>
                <a:schemeClr val="dk1"/>
              </a:solidFill>
              <a:latin typeface="Calibri"/>
              <a:ea typeface="Calibri"/>
              <a:cs typeface="Calibri"/>
              <a:sym typeface="Calibri"/>
            </a:endParaRPr>
          </a:p>
        </p:txBody>
      </p:sp>
      <p:pic>
        <p:nvPicPr>
          <p:cNvPr id="793" name="Google Shape;793;p8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
        <p:nvSpPr>
          <p:cNvPr id="794" name="Google Shape;794;p82"/>
          <p:cNvSpPr txBox="1"/>
          <p:nvPr/>
        </p:nvSpPr>
        <p:spPr>
          <a:xfrm>
            <a:off x="515950" y="1758100"/>
            <a:ext cx="10892700" cy="3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Management of all JIA</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Analgesics such as NSAIDs for pain</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Steroids either oral, IM or intra-articular in oligoarthritis</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DMARDs such as Methotrexate, Sulfasalazine</a:t>
            </a:r>
            <a:endParaRPr sz="2800">
              <a:solidFill>
                <a:schemeClr val="dk1"/>
              </a:solidFill>
            </a:endParaRPr>
          </a:p>
          <a:p>
            <a:pPr indent="-406400" lvl="0" marL="457200" rtl="0" algn="l">
              <a:spcBef>
                <a:spcPts val="0"/>
              </a:spcBef>
              <a:spcAft>
                <a:spcPts val="0"/>
              </a:spcAft>
              <a:buClr>
                <a:schemeClr val="dk1"/>
              </a:buClr>
              <a:buSzPts val="2800"/>
              <a:buChar char="-"/>
            </a:pPr>
            <a:r>
              <a:rPr lang="en-US" sz="2800">
                <a:solidFill>
                  <a:schemeClr val="dk1"/>
                </a:solidFill>
              </a:rPr>
              <a:t>Biologics such as Infliximab</a:t>
            </a:r>
            <a:endParaRPr sz="28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83"/>
          <p:cNvSpPr txBox="1"/>
          <p:nvPr>
            <p:ph idx="1" type="body"/>
          </p:nvPr>
        </p:nvSpPr>
        <p:spPr>
          <a:xfrm>
            <a:off x="631375" y="1512000"/>
            <a:ext cx="106437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b="1" lang="en-US"/>
              <a:t>A 2-month-old previously healthy girl is brought into the GP by her mother who reports a change in her demeanour. She suspects her child has a fever. On examination the baby is feverish with temperature of 38.5 ºC and and seems unwell and lethargic.</a:t>
            </a:r>
            <a:endParaRPr b="1"/>
          </a:p>
          <a:p>
            <a:pPr indent="-342900" lvl="0" marL="457200" rtl="0" algn="l">
              <a:lnSpc>
                <a:spcPct val="90000"/>
              </a:lnSpc>
              <a:spcBef>
                <a:spcPts val="0"/>
              </a:spcBef>
              <a:spcAft>
                <a:spcPts val="0"/>
              </a:spcAft>
              <a:buSzPts val="1800"/>
              <a:buAutoNum type="arabicPeriod"/>
            </a:pPr>
            <a:r>
              <a:rPr lang="en-US"/>
              <a:t>How should the GP manage this child? [2 marks]</a:t>
            </a:r>
            <a:endParaRPr/>
          </a:p>
          <a:p>
            <a:pPr indent="-342900" lvl="0" marL="457200" rtl="0" algn="l">
              <a:lnSpc>
                <a:spcPct val="90000"/>
              </a:lnSpc>
              <a:spcBef>
                <a:spcPts val="0"/>
              </a:spcBef>
              <a:spcAft>
                <a:spcPts val="0"/>
              </a:spcAft>
              <a:buSzPts val="1800"/>
              <a:buAutoNum type="arabicPeriod"/>
            </a:pPr>
            <a:r>
              <a:rPr lang="en-US"/>
              <a:t>What is the most likely causative organism in this case? [1 mark]</a:t>
            </a:r>
            <a:endParaRPr/>
          </a:p>
          <a:p>
            <a:pPr indent="-342900" lvl="0" marL="457200" rtl="0" algn="l">
              <a:lnSpc>
                <a:spcPct val="90000"/>
              </a:lnSpc>
              <a:spcBef>
                <a:spcPts val="0"/>
              </a:spcBef>
              <a:spcAft>
                <a:spcPts val="0"/>
              </a:spcAft>
              <a:buSzPts val="1800"/>
              <a:buAutoNum type="arabicPeriod"/>
            </a:pPr>
            <a:r>
              <a:rPr lang="en-US"/>
              <a:t>What investigation in the hospital will confirm this diagnosis [1 mark]</a:t>
            </a:r>
            <a:endParaRPr/>
          </a:p>
          <a:p>
            <a:pPr indent="-342900" lvl="0" marL="457200" rtl="0" algn="l">
              <a:lnSpc>
                <a:spcPct val="90000"/>
              </a:lnSpc>
              <a:spcBef>
                <a:spcPts val="0"/>
              </a:spcBef>
              <a:spcAft>
                <a:spcPts val="0"/>
              </a:spcAft>
              <a:buSzPts val="1800"/>
              <a:buAutoNum type="arabicPeriod"/>
            </a:pPr>
            <a:r>
              <a:rPr lang="en-US"/>
              <a:t>What are 2 contraindications to the Ix in Q3? [2 marks]</a:t>
            </a:r>
            <a:endParaRPr/>
          </a:p>
          <a:p>
            <a:pPr indent="-342900" lvl="0" marL="457200" rtl="0" algn="l">
              <a:lnSpc>
                <a:spcPct val="90000"/>
              </a:lnSpc>
              <a:spcBef>
                <a:spcPts val="0"/>
              </a:spcBef>
              <a:spcAft>
                <a:spcPts val="0"/>
              </a:spcAft>
              <a:buSzPts val="1800"/>
              <a:buAutoNum type="arabicPeriod"/>
            </a:pPr>
            <a:r>
              <a:rPr lang="en-US"/>
              <a:t>What are 2 long-term complications of this disease that can occur with delayed treatment? [2 marks]</a:t>
            </a:r>
            <a:endParaRPr/>
          </a:p>
          <a:p>
            <a:pPr indent="-342900" lvl="0" marL="457200" rtl="0" algn="l">
              <a:lnSpc>
                <a:spcPct val="90000"/>
              </a:lnSpc>
              <a:spcBef>
                <a:spcPts val="0"/>
              </a:spcBef>
              <a:spcAft>
                <a:spcPts val="0"/>
              </a:spcAft>
              <a:buSzPts val="1800"/>
              <a:buAutoNum type="arabicPeriod"/>
            </a:pPr>
            <a:r>
              <a:rPr lang="en-US"/>
              <a:t>In addition to IV cefotaxime, what other abx will the girl be given in __hospital? [1 mark]</a:t>
            </a:r>
            <a:endParaRPr/>
          </a:p>
        </p:txBody>
      </p:sp>
      <p:sp>
        <p:nvSpPr>
          <p:cNvPr id="800" name="Google Shape;800;p8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01" name="Google Shape;801;p8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02" name="Google Shape;802;p83"/>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03" name="Google Shape;803;p8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84"/>
          <p:cNvSpPr txBox="1"/>
          <p:nvPr>
            <p:ph idx="1" type="body"/>
          </p:nvPr>
        </p:nvSpPr>
        <p:spPr>
          <a:xfrm>
            <a:off x="622800" y="1527600"/>
            <a:ext cx="11569200" cy="459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t/>
            </a:r>
            <a:endParaRPr b="1" sz="2200"/>
          </a:p>
          <a:p>
            <a:pPr indent="-304800" lvl="0" marL="457200" rtl="0" algn="l">
              <a:lnSpc>
                <a:spcPct val="90000"/>
              </a:lnSpc>
              <a:spcBef>
                <a:spcPts val="0"/>
              </a:spcBef>
              <a:spcAft>
                <a:spcPts val="0"/>
              </a:spcAft>
              <a:buSzPts val="1200"/>
              <a:buAutoNum type="arabicPeriod"/>
            </a:pPr>
            <a:r>
              <a:rPr lang="en-US" sz="2200"/>
              <a:t>How should the GP manage this child? [2 marks]</a:t>
            </a:r>
            <a:endParaRPr sz="2200"/>
          </a:p>
          <a:p>
            <a:pPr indent="-304800" lvl="0" marL="457200" rtl="0" algn="l">
              <a:spcBef>
                <a:spcPts val="0"/>
              </a:spcBef>
              <a:spcAft>
                <a:spcPts val="0"/>
              </a:spcAft>
              <a:buClr>
                <a:srgbClr val="FF0000"/>
              </a:buClr>
              <a:buSzPts val="1200"/>
              <a:buChar char="-"/>
            </a:pPr>
            <a:r>
              <a:rPr b="1" lang="en-US" sz="2200">
                <a:solidFill>
                  <a:srgbClr val="FF0000"/>
                </a:solidFill>
              </a:rPr>
              <a:t>IM Benpen + urgent paediatric referral</a:t>
            </a:r>
            <a:endParaRPr b="1" sz="2200">
              <a:solidFill>
                <a:srgbClr val="FF0000"/>
              </a:solidFill>
            </a:endParaRPr>
          </a:p>
          <a:p>
            <a:pPr indent="-304800" lvl="0" marL="457200" rtl="0" algn="l">
              <a:lnSpc>
                <a:spcPct val="90000"/>
              </a:lnSpc>
              <a:spcBef>
                <a:spcPts val="0"/>
              </a:spcBef>
              <a:spcAft>
                <a:spcPts val="0"/>
              </a:spcAft>
              <a:buSzPts val="1200"/>
              <a:buAutoNum type="arabicPeriod"/>
            </a:pPr>
            <a:r>
              <a:rPr lang="en-US" sz="2200"/>
              <a:t>What is the most likely causative organism in this case? [1 mark]</a:t>
            </a:r>
            <a:endParaRPr sz="2200"/>
          </a:p>
          <a:p>
            <a:pPr indent="-304800" lvl="0" marL="457200" rtl="0" algn="l">
              <a:lnSpc>
                <a:spcPct val="90000"/>
              </a:lnSpc>
              <a:spcBef>
                <a:spcPts val="0"/>
              </a:spcBef>
              <a:spcAft>
                <a:spcPts val="0"/>
              </a:spcAft>
              <a:buClr>
                <a:srgbClr val="FF0000"/>
              </a:buClr>
              <a:buSzPts val="1200"/>
              <a:buChar char="-"/>
            </a:pPr>
            <a:r>
              <a:rPr b="1" lang="en-US" sz="2200">
                <a:solidFill>
                  <a:srgbClr val="FF0000"/>
                </a:solidFill>
              </a:rPr>
              <a:t>Group B Streptococcus</a:t>
            </a:r>
            <a:endParaRPr b="1" sz="2200">
              <a:solidFill>
                <a:srgbClr val="FF0000"/>
              </a:solidFill>
            </a:endParaRPr>
          </a:p>
          <a:p>
            <a:pPr indent="-304800" lvl="0" marL="457200" rtl="0" algn="l">
              <a:lnSpc>
                <a:spcPct val="90000"/>
              </a:lnSpc>
              <a:spcBef>
                <a:spcPts val="0"/>
              </a:spcBef>
              <a:spcAft>
                <a:spcPts val="0"/>
              </a:spcAft>
              <a:buSzPts val="1200"/>
              <a:buAutoNum type="arabicPeriod"/>
            </a:pPr>
            <a:r>
              <a:rPr lang="en-US" sz="2200"/>
              <a:t>What investigation in the hospital will confirm this diagnosis [1 mark]</a:t>
            </a:r>
            <a:endParaRPr sz="2200"/>
          </a:p>
          <a:p>
            <a:pPr indent="-304800" lvl="0" marL="457200" rtl="0" algn="l">
              <a:lnSpc>
                <a:spcPct val="90000"/>
              </a:lnSpc>
              <a:spcBef>
                <a:spcPts val="0"/>
              </a:spcBef>
              <a:spcAft>
                <a:spcPts val="0"/>
              </a:spcAft>
              <a:buClr>
                <a:srgbClr val="FF0000"/>
              </a:buClr>
              <a:buSzPts val="1200"/>
              <a:buChar char="-"/>
            </a:pPr>
            <a:r>
              <a:rPr b="1" lang="en-US" sz="2200">
                <a:solidFill>
                  <a:srgbClr val="FF0000"/>
                </a:solidFill>
              </a:rPr>
              <a:t>Lumbar Puncture</a:t>
            </a:r>
            <a:endParaRPr b="1" sz="2200">
              <a:solidFill>
                <a:srgbClr val="FF0000"/>
              </a:solidFill>
            </a:endParaRPr>
          </a:p>
          <a:p>
            <a:pPr indent="-304800" lvl="0" marL="457200" rtl="0" algn="l">
              <a:lnSpc>
                <a:spcPct val="90000"/>
              </a:lnSpc>
              <a:spcBef>
                <a:spcPts val="0"/>
              </a:spcBef>
              <a:spcAft>
                <a:spcPts val="0"/>
              </a:spcAft>
              <a:buSzPts val="1200"/>
              <a:buAutoNum type="arabicPeriod"/>
            </a:pPr>
            <a:r>
              <a:rPr lang="en-US" sz="2200"/>
              <a:t>What are 2 contraindications to the Ix in Q3? [2 marks]</a:t>
            </a:r>
            <a:endParaRPr sz="2200"/>
          </a:p>
          <a:p>
            <a:pPr indent="-304800" lvl="0" marL="457200" rtl="0" algn="l">
              <a:lnSpc>
                <a:spcPct val="90000"/>
              </a:lnSpc>
              <a:spcBef>
                <a:spcPts val="0"/>
              </a:spcBef>
              <a:spcAft>
                <a:spcPts val="0"/>
              </a:spcAft>
              <a:buSzPts val="1200"/>
              <a:buChar char="-"/>
            </a:pPr>
            <a:r>
              <a:rPr lang="en-US" sz="2200"/>
              <a:t>2 from: </a:t>
            </a:r>
            <a:r>
              <a:rPr b="1" lang="en-US" sz="2200">
                <a:solidFill>
                  <a:srgbClr val="FF0000"/>
                </a:solidFill>
              </a:rPr>
              <a:t>Findings of increased intracranial pressure, bleeding diathesis, cardiopulmonary instability, soft tissue infection at the puncture site, shock, respiratory insufficiency, and suspected meningococcal </a:t>
            </a:r>
            <a:endParaRPr b="1" sz="2200">
              <a:solidFill>
                <a:srgbClr val="FF0000"/>
              </a:solidFill>
            </a:endParaRPr>
          </a:p>
          <a:p>
            <a:pPr indent="-304800" lvl="0" marL="457200" rtl="0" algn="l">
              <a:lnSpc>
                <a:spcPct val="90000"/>
              </a:lnSpc>
              <a:spcBef>
                <a:spcPts val="0"/>
              </a:spcBef>
              <a:spcAft>
                <a:spcPts val="0"/>
              </a:spcAft>
              <a:buSzPts val="1200"/>
              <a:buAutoNum type="arabicPeriod"/>
            </a:pPr>
            <a:r>
              <a:rPr lang="en-US" sz="2200"/>
              <a:t>What are 2 long-term complications of this disease that can occur with delayed treatment? [2 marks]</a:t>
            </a:r>
            <a:endParaRPr sz="2200"/>
          </a:p>
          <a:p>
            <a:pPr indent="-304800" lvl="0" marL="457200" rtl="0" algn="l">
              <a:lnSpc>
                <a:spcPct val="90000"/>
              </a:lnSpc>
              <a:spcBef>
                <a:spcPts val="0"/>
              </a:spcBef>
              <a:spcAft>
                <a:spcPts val="0"/>
              </a:spcAft>
              <a:buSzPts val="1200"/>
              <a:buChar char="-"/>
            </a:pPr>
            <a:r>
              <a:rPr lang="en-US" sz="2200"/>
              <a:t>2 from: </a:t>
            </a:r>
            <a:r>
              <a:rPr b="1" lang="en-US" sz="2200">
                <a:solidFill>
                  <a:srgbClr val="FF0000"/>
                </a:solidFill>
              </a:rPr>
              <a:t>Sensorineural hearing loss, seizures, focal neurological deficit, sepsis</a:t>
            </a:r>
            <a:endParaRPr b="1" sz="2200">
              <a:solidFill>
                <a:srgbClr val="FF0000"/>
              </a:solidFill>
            </a:endParaRPr>
          </a:p>
          <a:p>
            <a:pPr indent="-304800" lvl="0" marL="457200" rtl="0" algn="l">
              <a:lnSpc>
                <a:spcPct val="90000"/>
              </a:lnSpc>
              <a:spcBef>
                <a:spcPts val="0"/>
              </a:spcBef>
              <a:spcAft>
                <a:spcPts val="0"/>
              </a:spcAft>
              <a:buSzPts val="1200"/>
              <a:buAutoNum type="arabicPeriod"/>
            </a:pPr>
            <a:r>
              <a:rPr lang="en-US" sz="2200"/>
              <a:t>In addition to IV cefotaxime, what other abx will the girl be given in __hospital? [1 mark]</a:t>
            </a:r>
            <a:endParaRPr sz="2200"/>
          </a:p>
          <a:p>
            <a:pPr indent="-304800" lvl="0" marL="457200" rtl="0" algn="l">
              <a:lnSpc>
                <a:spcPct val="90000"/>
              </a:lnSpc>
              <a:spcBef>
                <a:spcPts val="0"/>
              </a:spcBef>
              <a:spcAft>
                <a:spcPts val="0"/>
              </a:spcAft>
              <a:buClr>
                <a:srgbClr val="FF0000"/>
              </a:buClr>
              <a:buSzPts val="1200"/>
              <a:buChar char="-"/>
            </a:pPr>
            <a:r>
              <a:rPr b="1" lang="en-US" sz="2200">
                <a:solidFill>
                  <a:srgbClr val="FF0000"/>
                </a:solidFill>
              </a:rPr>
              <a:t>Amoxicillin</a:t>
            </a:r>
            <a:endParaRPr b="1" sz="2200">
              <a:solidFill>
                <a:srgbClr val="FF0000"/>
              </a:solidFill>
            </a:endParaRPr>
          </a:p>
        </p:txBody>
      </p:sp>
      <p:sp>
        <p:nvSpPr>
          <p:cNvPr id="809" name="Google Shape;809;p8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10" name="Google Shape;810;p8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11" name="Google Shape;811;p84"/>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12" name="Google Shape;812;p8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5"/>
          <p:cNvSpPr txBox="1"/>
          <p:nvPr>
            <p:ph idx="1" type="body"/>
          </p:nvPr>
        </p:nvSpPr>
        <p:spPr>
          <a:xfrm>
            <a:off x="304800" y="1563025"/>
            <a:ext cx="106437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b="1" lang="en-US"/>
              <a:t>After admission, the girl experiences an abrupt and rapid deterioration. She develops petechial haemorrhages on the trunk and legs, rapidly drops oxygen saturations and becomes severely hypotensive. What complication of her condition is she experiencing? [2m]</a:t>
            </a:r>
            <a:endParaRPr/>
          </a:p>
        </p:txBody>
      </p:sp>
      <p:sp>
        <p:nvSpPr>
          <p:cNvPr id="818" name="Google Shape;818;p8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19" name="Google Shape;819;p8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20" name="Google Shape;820;p85"/>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21" name="Google Shape;821;p8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86"/>
          <p:cNvSpPr txBox="1"/>
          <p:nvPr>
            <p:ph idx="1" type="body"/>
          </p:nvPr>
        </p:nvSpPr>
        <p:spPr>
          <a:xfrm>
            <a:off x="304800" y="1563025"/>
            <a:ext cx="106437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b="1" lang="en-US"/>
              <a:t>After admission, the girl experiences an abrupt and rapid deterioration. She develops petechial haemorrhages on the trunk and legs, rapidly drops oxygen saturations and becomes severely hypotensive. What complication of her condition is she experiencing? [2m]</a:t>
            </a:r>
            <a:endParaRPr b="1"/>
          </a:p>
          <a:p>
            <a:pPr indent="-342900" lvl="0" marL="342900" rtl="0" algn="l">
              <a:spcBef>
                <a:spcPts val="0"/>
              </a:spcBef>
              <a:spcAft>
                <a:spcPts val="0"/>
              </a:spcAft>
              <a:buClr>
                <a:schemeClr val="dk1"/>
              </a:buClr>
              <a:buSzPts val="1100"/>
              <a:buNone/>
            </a:pPr>
            <a:r>
              <a:t/>
            </a:r>
            <a:endParaRPr b="1"/>
          </a:p>
          <a:p>
            <a:pPr indent="-342900" lvl="0" marL="342900" rtl="0" algn="l">
              <a:spcBef>
                <a:spcPts val="0"/>
              </a:spcBef>
              <a:spcAft>
                <a:spcPts val="0"/>
              </a:spcAft>
              <a:buClr>
                <a:schemeClr val="dk1"/>
              </a:buClr>
              <a:buSzPts val="1100"/>
              <a:buNone/>
            </a:pPr>
            <a:r>
              <a:rPr b="1" lang="en-US">
                <a:solidFill>
                  <a:srgbClr val="FF0000"/>
                </a:solidFill>
              </a:rPr>
              <a:t>Waterhouse-Friderichsen Syndrome</a:t>
            </a:r>
            <a:endParaRPr b="1">
              <a:solidFill>
                <a:srgbClr val="FF0000"/>
              </a:solidFill>
            </a:endParaRPr>
          </a:p>
        </p:txBody>
      </p:sp>
      <p:sp>
        <p:nvSpPr>
          <p:cNvPr id="827" name="Google Shape;827;p8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28" name="Google Shape;828;p8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29" name="Google Shape;829;p86"/>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30" name="Google Shape;830;p8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87"/>
          <p:cNvSpPr txBox="1"/>
          <p:nvPr>
            <p:ph idx="1" type="body"/>
          </p:nvPr>
        </p:nvSpPr>
        <p:spPr>
          <a:xfrm>
            <a:off x="304800" y="1563025"/>
            <a:ext cx="106437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b="1" lang="en-US"/>
              <a:t>Jenna is an 16-year-old girl who was initially admitted with a fever and disseminated rash. She had not been previously vaccinated and was in contact with her 2-year-old cousin who had developed a fever and disseminated blisters and vesicles containing clear fluid. </a:t>
            </a:r>
            <a:endParaRPr b="1"/>
          </a:p>
          <a:p>
            <a:pPr indent="0" lvl="0" marL="0" rtl="0" algn="l">
              <a:spcBef>
                <a:spcPts val="0"/>
              </a:spcBef>
              <a:spcAft>
                <a:spcPts val="0"/>
              </a:spcAft>
              <a:buClr>
                <a:schemeClr val="dk1"/>
              </a:buClr>
              <a:buSzPts val="1100"/>
              <a:buNone/>
            </a:pPr>
            <a:r>
              <a:t/>
            </a:r>
            <a:endParaRPr b="1"/>
          </a:p>
          <a:p>
            <a:pPr indent="-342900" lvl="0" marL="457200" rtl="0" algn="l">
              <a:lnSpc>
                <a:spcPct val="90000"/>
              </a:lnSpc>
              <a:spcBef>
                <a:spcPts val="0"/>
              </a:spcBef>
              <a:spcAft>
                <a:spcPts val="0"/>
              </a:spcAft>
              <a:buSzPts val="1800"/>
              <a:buAutoNum type="arabicPeriod"/>
            </a:pPr>
            <a:r>
              <a:rPr lang="en-US"/>
              <a:t>What is the causative organism for Jenna’s rash? [1 mark]</a:t>
            </a:r>
            <a:endParaRPr/>
          </a:p>
          <a:p>
            <a:pPr indent="-342900" lvl="0" marL="457200" rtl="0" algn="l">
              <a:lnSpc>
                <a:spcPct val="90000"/>
              </a:lnSpc>
              <a:spcBef>
                <a:spcPts val="0"/>
              </a:spcBef>
              <a:spcAft>
                <a:spcPts val="0"/>
              </a:spcAft>
              <a:buSzPts val="1800"/>
              <a:buAutoNum type="arabicPeriod"/>
            </a:pPr>
            <a:r>
              <a:rPr lang="en-US"/>
              <a:t>How long must Jenna be kept away from school? [1 mark]</a:t>
            </a:r>
            <a:endParaRPr/>
          </a:p>
          <a:p>
            <a:pPr indent="-342900" lvl="0" marL="457200" rtl="0" algn="l">
              <a:lnSpc>
                <a:spcPct val="90000"/>
              </a:lnSpc>
              <a:spcBef>
                <a:spcPts val="0"/>
              </a:spcBef>
              <a:spcAft>
                <a:spcPts val="0"/>
              </a:spcAft>
              <a:buSzPts val="1800"/>
              <a:buAutoNum type="arabicPeriod"/>
            </a:pPr>
            <a:r>
              <a:rPr lang="en-US"/>
              <a:t>What condition is Jenna at risk of developing later in life, due to the same organism in Q1? [1 mark]</a:t>
            </a:r>
            <a:endParaRPr/>
          </a:p>
          <a:p>
            <a:pPr indent="-342900" lvl="0" marL="457200" rtl="0" algn="l">
              <a:lnSpc>
                <a:spcPct val="90000"/>
              </a:lnSpc>
              <a:spcBef>
                <a:spcPts val="0"/>
              </a:spcBef>
              <a:spcAft>
                <a:spcPts val="0"/>
              </a:spcAft>
              <a:buSzPts val="1800"/>
              <a:buAutoNum type="arabicPeriod"/>
            </a:pPr>
            <a:r>
              <a:rPr lang="en-US"/>
              <a:t>What is the pathophysiology of the condition in Q3? [2 marks]</a:t>
            </a:r>
            <a:endParaRPr/>
          </a:p>
        </p:txBody>
      </p:sp>
      <p:sp>
        <p:nvSpPr>
          <p:cNvPr id="836" name="Google Shape;836;p8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37" name="Google Shape;837;p8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38" name="Google Shape;838;p87"/>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39" name="Google Shape;839;p8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88"/>
          <p:cNvSpPr txBox="1"/>
          <p:nvPr>
            <p:ph idx="1" type="body"/>
          </p:nvPr>
        </p:nvSpPr>
        <p:spPr>
          <a:xfrm>
            <a:off x="602175" y="1438888"/>
            <a:ext cx="106437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t/>
            </a:r>
            <a:endParaRPr b="1" sz="2700"/>
          </a:p>
          <a:p>
            <a:pPr indent="-336550" lvl="0" marL="457200" rtl="0" algn="l">
              <a:lnSpc>
                <a:spcPct val="90000"/>
              </a:lnSpc>
              <a:spcBef>
                <a:spcPts val="0"/>
              </a:spcBef>
              <a:spcAft>
                <a:spcPts val="0"/>
              </a:spcAft>
              <a:buSzPts val="1700"/>
              <a:buAutoNum type="arabicPeriod"/>
            </a:pPr>
            <a:r>
              <a:rPr lang="en-US" sz="2700"/>
              <a:t>What is the causative organism for Jenna’s rash? [1 mark]</a:t>
            </a:r>
            <a:endParaRPr sz="2700"/>
          </a:p>
          <a:p>
            <a:pPr indent="-336550" lvl="0" marL="457200" rtl="0" algn="l">
              <a:spcBef>
                <a:spcPts val="0"/>
              </a:spcBef>
              <a:spcAft>
                <a:spcPts val="0"/>
              </a:spcAft>
              <a:buClr>
                <a:srgbClr val="FF0000"/>
              </a:buClr>
              <a:buSzPts val="1700"/>
              <a:buChar char="-"/>
            </a:pPr>
            <a:r>
              <a:rPr b="1" lang="en-US" sz="2700">
                <a:solidFill>
                  <a:srgbClr val="FF0000"/>
                </a:solidFill>
              </a:rPr>
              <a:t>Varicella zoster virus</a:t>
            </a:r>
            <a:endParaRPr b="1" sz="2700">
              <a:solidFill>
                <a:srgbClr val="FF0000"/>
              </a:solidFill>
            </a:endParaRPr>
          </a:p>
          <a:p>
            <a:pPr indent="-336550" lvl="0" marL="457200" rtl="0" algn="l">
              <a:lnSpc>
                <a:spcPct val="90000"/>
              </a:lnSpc>
              <a:spcBef>
                <a:spcPts val="0"/>
              </a:spcBef>
              <a:spcAft>
                <a:spcPts val="0"/>
              </a:spcAft>
              <a:buSzPts val="1700"/>
              <a:buAutoNum type="arabicPeriod"/>
            </a:pPr>
            <a:r>
              <a:rPr lang="en-US" sz="2700"/>
              <a:t>How long must Jenna be kept away from school? [1 mark]</a:t>
            </a:r>
            <a:endParaRPr sz="2700"/>
          </a:p>
          <a:p>
            <a:pPr indent="-336550" lvl="0" marL="457200" rtl="0" algn="l">
              <a:spcBef>
                <a:spcPts val="0"/>
              </a:spcBef>
              <a:spcAft>
                <a:spcPts val="0"/>
              </a:spcAft>
              <a:buClr>
                <a:srgbClr val="FF0000"/>
              </a:buClr>
              <a:buSzPts val="1700"/>
              <a:buChar char="-"/>
            </a:pPr>
            <a:r>
              <a:rPr b="1" lang="en-US" sz="2700">
                <a:solidFill>
                  <a:srgbClr val="FF0000"/>
                </a:solidFill>
              </a:rPr>
              <a:t>5 days after onset rash/until all lesions have crusted over </a:t>
            </a:r>
            <a:endParaRPr b="1" sz="2700">
              <a:solidFill>
                <a:srgbClr val="FF0000"/>
              </a:solidFill>
            </a:endParaRPr>
          </a:p>
          <a:p>
            <a:pPr indent="-336550" lvl="0" marL="457200" rtl="0" algn="l">
              <a:lnSpc>
                <a:spcPct val="90000"/>
              </a:lnSpc>
              <a:spcBef>
                <a:spcPts val="0"/>
              </a:spcBef>
              <a:spcAft>
                <a:spcPts val="0"/>
              </a:spcAft>
              <a:buSzPts val="1700"/>
              <a:buAutoNum type="arabicPeriod"/>
            </a:pPr>
            <a:r>
              <a:rPr lang="en-US" sz="2700"/>
              <a:t>What condition is Jenna at risk of developing later in life, due to the same organism in Q1? [1 mark]</a:t>
            </a:r>
            <a:endParaRPr sz="2700"/>
          </a:p>
          <a:p>
            <a:pPr indent="-336550" lvl="0" marL="457200" rtl="0" algn="l">
              <a:spcBef>
                <a:spcPts val="0"/>
              </a:spcBef>
              <a:spcAft>
                <a:spcPts val="0"/>
              </a:spcAft>
              <a:buClr>
                <a:srgbClr val="FF0000"/>
              </a:buClr>
              <a:buSzPts val="1700"/>
              <a:buChar char="-"/>
            </a:pPr>
            <a:r>
              <a:rPr b="1" lang="en-US" sz="2700">
                <a:solidFill>
                  <a:srgbClr val="FF0000"/>
                </a:solidFill>
              </a:rPr>
              <a:t>Shingles</a:t>
            </a:r>
            <a:endParaRPr b="1" sz="2700">
              <a:solidFill>
                <a:srgbClr val="FF0000"/>
              </a:solidFill>
            </a:endParaRPr>
          </a:p>
          <a:p>
            <a:pPr indent="-336550" lvl="0" marL="457200" rtl="0" algn="l">
              <a:lnSpc>
                <a:spcPct val="90000"/>
              </a:lnSpc>
              <a:spcBef>
                <a:spcPts val="0"/>
              </a:spcBef>
              <a:spcAft>
                <a:spcPts val="0"/>
              </a:spcAft>
              <a:buSzPts val="1700"/>
              <a:buAutoNum type="arabicPeriod"/>
            </a:pPr>
            <a:r>
              <a:rPr lang="en-US" sz="2700"/>
              <a:t>What is the pathophysiology of the condition in Q3? [2 marks]</a:t>
            </a:r>
            <a:endParaRPr sz="2700"/>
          </a:p>
          <a:p>
            <a:pPr indent="-336550" lvl="0" marL="457200" rtl="0" algn="l">
              <a:spcBef>
                <a:spcPts val="0"/>
              </a:spcBef>
              <a:spcAft>
                <a:spcPts val="0"/>
              </a:spcAft>
              <a:buClr>
                <a:srgbClr val="FF0000"/>
              </a:buClr>
              <a:buSzPts val="1700"/>
              <a:buChar char="-"/>
            </a:pPr>
            <a:r>
              <a:rPr b="1" lang="en-US" sz="2700">
                <a:solidFill>
                  <a:srgbClr val="FF0000"/>
                </a:solidFill>
              </a:rPr>
              <a:t>Primary infection with VZV causes varicella. After a person has varicella, the virus remains latent in the dorsal root ganglia. [1 mark] With advancing age or immunosuppression, cell-mediated immunity to VZV declines and virus reactivates to cause shingles [1 mark]</a:t>
            </a:r>
            <a:endParaRPr b="1" sz="2700">
              <a:solidFill>
                <a:srgbClr val="FF0000"/>
              </a:solidFill>
            </a:endParaRPr>
          </a:p>
        </p:txBody>
      </p:sp>
      <p:sp>
        <p:nvSpPr>
          <p:cNvPr id="845" name="Google Shape;845;p8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46" name="Google Shape;846;p8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47" name="Google Shape;847;p88"/>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48" name="Google Shape;848;p8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89"/>
          <p:cNvSpPr txBox="1"/>
          <p:nvPr>
            <p:ph idx="1" type="body"/>
          </p:nvPr>
        </p:nvSpPr>
        <p:spPr>
          <a:xfrm>
            <a:off x="304800" y="1563025"/>
            <a:ext cx="106437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b="1" lang="en-US"/>
              <a:t>After 3 days, she noticed that while most of her skin lesions are healing, one of the lesions on the thigh appears to be red and becoming hot to touch. An area of skin approximately 3x3cm was erythematous. The skin was marked and she was commenced on IV flucloxacillin. Over the coming 12 hours, the erythema around this lesion continued to spread. The pain around her leg increased in intensity, requiring morphine to take the edge off the pain. A blueish discolouration begins to develop around the rash.</a:t>
            </a:r>
            <a:endParaRPr b="1"/>
          </a:p>
          <a:p>
            <a:pPr indent="0" lvl="0" marL="0" rtl="0" algn="l">
              <a:spcBef>
                <a:spcPts val="0"/>
              </a:spcBef>
              <a:spcAft>
                <a:spcPts val="0"/>
              </a:spcAft>
              <a:buClr>
                <a:schemeClr val="dk1"/>
              </a:buClr>
              <a:buSzPts val="1100"/>
              <a:buNone/>
            </a:pPr>
            <a:r>
              <a:t/>
            </a:r>
            <a:endParaRPr b="1"/>
          </a:p>
          <a:p>
            <a:pPr indent="-342900" lvl="0" marL="457200" rtl="0" algn="l">
              <a:lnSpc>
                <a:spcPct val="90000"/>
              </a:lnSpc>
              <a:spcBef>
                <a:spcPts val="0"/>
              </a:spcBef>
              <a:spcAft>
                <a:spcPts val="0"/>
              </a:spcAft>
              <a:buSzPts val="1800"/>
              <a:buAutoNum type="arabicPeriod"/>
            </a:pPr>
            <a:r>
              <a:rPr lang="en-US"/>
              <a:t>What is the like complication that has developed? [1m]</a:t>
            </a:r>
            <a:endParaRPr/>
          </a:p>
          <a:p>
            <a:pPr indent="-342900" lvl="0" marL="457200" rtl="0" algn="l">
              <a:lnSpc>
                <a:spcPct val="90000"/>
              </a:lnSpc>
              <a:spcBef>
                <a:spcPts val="0"/>
              </a:spcBef>
              <a:spcAft>
                <a:spcPts val="0"/>
              </a:spcAft>
              <a:buSzPts val="1800"/>
              <a:buAutoNum type="arabicPeriod"/>
            </a:pPr>
            <a:r>
              <a:rPr lang="en-US"/>
              <a:t>What is the most </a:t>
            </a:r>
            <a:r>
              <a:rPr lang="en-US"/>
              <a:t>likely</a:t>
            </a:r>
            <a:r>
              <a:rPr lang="en-US"/>
              <a:t> organism that has caused this? [1m]</a:t>
            </a:r>
            <a:endParaRPr/>
          </a:p>
        </p:txBody>
      </p:sp>
      <p:sp>
        <p:nvSpPr>
          <p:cNvPr id="854" name="Google Shape;854;p8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55" name="Google Shape;855;p8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56" name="Google Shape;856;p89"/>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57" name="Google Shape;857;p8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90"/>
          <p:cNvSpPr txBox="1"/>
          <p:nvPr>
            <p:ph idx="1" type="body"/>
          </p:nvPr>
        </p:nvSpPr>
        <p:spPr>
          <a:xfrm>
            <a:off x="304800" y="1563025"/>
            <a:ext cx="106437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t/>
            </a:r>
            <a:endParaRPr b="1"/>
          </a:p>
          <a:p>
            <a:pPr indent="-342900" lvl="0" marL="457200" rtl="0" algn="l">
              <a:lnSpc>
                <a:spcPct val="90000"/>
              </a:lnSpc>
              <a:spcBef>
                <a:spcPts val="0"/>
              </a:spcBef>
              <a:spcAft>
                <a:spcPts val="0"/>
              </a:spcAft>
              <a:buSzPts val="1800"/>
              <a:buAutoNum type="arabicPeriod"/>
            </a:pPr>
            <a:r>
              <a:rPr lang="en-US"/>
              <a:t>What is the like complication that has developed? [1m]</a:t>
            </a:r>
            <a:endParaRPr/>
          </a:p>
          <a:p>
            <a:pPr indent="-342900" lvl="0" marL="457200" rtl="0" algn="l">
              <a:spcBef>
                <a:spcPts val="0"/>
              </a:spcBef>
              <a:spcAft>
                <a:spcPts val="0"/>
              </a:spcAft>
              <a:buClr>
                <a:srgbClr val="FF0000"/>
              </a:buClr>
              <a:buSzPts val="1800"/>
              <a:buChar char="-"/>
            </a:pPr>
            <a:r>
              <a:rPr b="1" lang="en-US">
                <a:solidFill>
                  <a:srgbClr val="FF0000"/>
                </a:solidFill>
              </a:rPr>
              <a:t>Rapidly evolving rash + significant pain out of proportion to rash → necrotising fasciitis. </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is the most likely organism that has caused this? [1m]</a:t>
            </a:r>
            <a:endParaRPr/>
          </a:p>
          <a:p>
            <a:pPr indent="-342900" lvl="0" marL="457200" rtl="0" algn="l">
              <a:spcBef>
                <a:spcPts val="0"/>
              </a:spcBef>
              <a:spcAft>
                <a:spcPts val="0"/>
              </a:spcAft>
              <a:buClr>
                <a:srgbClr val="FF0000"/>
              </a:buClr>
              <a:buSzPts val="1800"/>
              <a:buChar char="-"/>
            </a:pPr>
            <a:r>
              <a:rPr b="1" lang="en-US">
                <a:solidFill>
                  <a:srgbClr val="FF0000"/>
                </a:solidFill>
              </a:rPr>
              <a:t>B-haemolytic Group A streptococcus.</a:t>
            </a:r>
            <a:endParaRPr b="1">
              <a:solidFill>
                <a:srgbClr val="FF0000"/>
              </a:solidFill>
            </a:endParaRPr>
          </a:p>
        </p:txBody>
      </p:sp>
      <p:sp>
        <p:nvSpPr>
          <p:cNvPr id="863" name="Google Shape;863;p9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64" name="Google Shape;864;p9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65" name="Google Shape;865;p90"/>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66" name="Google Shape;866;p9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91"/>
          <p:cNvSpPr txBox="1"/>
          <p:nvPr>
            <p:ph idx="1" type="body"/>
          </p:nvPr>
        </p:nvSpPr>
        <p:spPr>
          <a:xfrm>
            <a:off x="1230150" y="1563013"/>
            <a:ext cx="97185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a GP and a 7-week old baby is brought to you by his concerned mum who states that he has not been feeding as well as he normally does. She also states when changing his nappy, she smelt incredibly smelly urine. </a:t>
            </a:r>
            <a:endParaRPr/>
          </a:p>
          <a:p>
            <a:pPr indent="-342900" lvl="0" marL="34290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AutoNum type="arabicPeriod"/>
            </a:pPr>
            <a:r>
              <a:rPr lang="en-US"/>
              <a:t>How should the GP manage this child? [1 mark]</a:t>
            </a:r>
            <a:endParaRPr/>
          </a:p>
          <a:p>
            <a:pPr indent="-342900" lvl="0" marL="457200" rtl="0" algn="l">
              <a:lnSpc>
                <a:spcPct val="90000"/>
              </a:lnSpc>
              <a:spcBef>
                <a:spcPts val="0"/>
              </a:spcBef>
              <a:spcAft>
                <a:spcPts val="0"/>
              </a:spcAft>
              <a:buSzPts val="1800"/>
              <a:buAutoNum type="arabicPeriod"/>
            </a:pPr>
            <a:r>
              <a:rPr lang="en-US"/>
              <a:t>What is the most likely cause of UTI in children? </a:t>
            </a:r>
            <a:endParaRPr/>
          </a:p>
          <a:p>
            <a:pPr indent="-342900" lvl="0" marL="457200" rtl="0" algn="l">
              <a:lnSpc>
                <a:spcPct val="90000"/>
              </a:lnSpc>
              <a:spcBef>
                <a:spcPts val="0"/>
              </a:spcBef>
              <a:spcAft>
                <a:spcPts val="0"/>
              </a:spcAft>
              <a:buSzPts val="1800"/>
              <a:buAutoNum type="arabicPeriod"/>
            </a:pPr>
            <a:r>
              <a:rPr lang="en-US"/>
              <a:t>Name 2 features of an atypical UTI in children? [2 marks]</a:t>
            </a:r>
            <a:endParaRPr/>
          </a:p>
          <a:p>
            <a:pPr indent="-342900" lvl="0" marL="457200" rtl="0" algn="l">
              <a:lnSpc>
                <a:spcPct val="90000"/>
              </a:lnSpc>
              <a:spcBef>
                <a:spcPts val="0"/>
              </a:spcBef>
              <a:spcAft>
                <a:spcPts val="0"/>
              </a:spcAft>
              <a:buSzPts val="1800"/>
              <a:buAutoNum type="arabicPeriod"/>
            </a:pPr>
            <a:r>
              <a:rPr lang="en-US"/>
              <a:t>Name an appropriate antibiotic which could be used to treat this child [1 mark]</a:t>
            </a:r>
            <a:endParaRPr/>
          </a:p>
          <a:p>
            <a:pPr indent="-342900" lvl="0" marL="457200" rtl="0" algn="l">
              <a:lnSpc>
                <a:spcPct val="90000"/>
              </a:lnSpc>
              <a:spcBef>
                <a:spcPts val="0"/>
              </a:spcBef>
              <a:spcAft>
                <a:spcPts val="0"/>
              </a:spcAft>
              <a:buSzPts val="1800"/>
              <a:buAutoNum type="arabicPeriod"/>
            </a:pPr>
            <a:r>
              <a:rPr lang="en-US"/>
              <a:t>What imaging should be child undergo within 6 weeks? [2 marks] </a:t>
            </a:r>
            <a:endParaRPr/>
          </a:p>
        </p:txBody>
      </p:sp>
      <p:sp>
        <p:nvSpPr>
          <p:cNvPr id="872" name="Google Shape;872;p9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73" name="Google Shape;873;p9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74" name="Google Shape;874;p91"/>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75" name="Google Shape;875;p9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63" name="Google Shape;163;p20"/>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Immunisations</a:t>
            </a:r>
            <a:endParaRPr b="0" i="0" sz="1800" u="none" cap="none" strike="noStrike">
              <a:solidFill>
                <a:schemeClr val="dk1"/>
              </a:solidFill>
              <a:latin typeface="Calibri"/>
              <a:ea typeface="Calibri"/>
              <a:cs typeface="Calibri"/>
              <a:sym typeface="Calibri"/>
            </a:endParaRPr>
          </a:p>
        </p:txBody>
      </p:sp>
      <p:sp>
        <p:nvSpPr>
          <p:cNvPr id="164" name="Google Shape;164;p2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65" name="Google Shape;165;p2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166" name="Google Shape;166;p20"/>
          <p:cNvPicPr preferRelativeResize="0"/>
          <p:nvPr/>
        </p:nvPicPr>
        <p:blipFill>
          <a:blip r:embed="rId4">
            <a:alphaModFix/>
          </a:blip>
          <a:stretch>
            <a:fillRect/>
          </a:stretch>
        </p:blipFill>
        <p:spPr>
          <a:xfrm>
            <a:off x="1826200" y="1783174"/>
            <a:ext cx="8539615" cy="40857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92"/>
          <p:cNvSpPr txBox="1"/>
          <p:nvPr>
            <p:ph idx="1" type="body"/>
          </p:nvPr>
        </p:nvSpPr>
        <p:spPr>
          <a:xfrm>
            <a:off x="719925" y="1227925"/>
            <a:ext cx="11381700" cy="827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sz="2400"/>
          </a:p>
          <a:p>
            <a:pPr indent="-323850" lvl="0" marL="457200" rtl="0" algn="l">
              <a:lnSpc>
                <a:spcPct val="90000"/>
              </a:lnSpc>
              <a:spcBef>
                <a:spcPts val="0"/>
              </a:spcBef>
              <a:spcAft>
                <a:spcPts val="0"/>
              </a:spcAft>
              <a:buSzPts val="1500"/>
              <a:buAutoNum type="arabicPeriod"/>
            </a:pPr>
            <a:r>
              <a:rPr lang="en-US" sz="2500"/>
              <a:t>How should the GP manage this child? [1 mark]</a:t>
            </a:r>
            <a:endParaRPr sz="2500"/>
          </a:p>
          <a:p>
            <a:pPr indent="-323850" lvl="0" marL="457200" rtl="0" algn="l">
              <a:lnSpc>
                <a:spcPct val="90000"/>
              </a:lnSpc>
              <a:spcBef>
                <a:spcPts val="0"/>
              </a:spcBef>
              <a:spcAft>
                <a:spcPts val="0"/>
              </a:spcAft>
              <a:buClr>
                <a:srgbClr val="FF0000"/>
              </a:buClr>
              <a:buSzPts val="1500"/>
              <a:buChar char="-"/>
            </a:pPr>
            <a:r>
              <a:rPr b="1" lang="en-US" sz="2500">
                <a:solidFill>
                  <a:srgbClr val="FF0000"/>
                </a:solidFill>
              </a:rPr>
              <a:t>Urgent same day assessment by paeds</a:t>
            </a:r>
            <a:endParaRPr b="1" sz="2500">
              <a:solidFill>
                <a:srgbClr val="FF0000"/>
              </a:solidFill>
            </a:endParaRPr>
          </a:p>
          <a:p>
            <a:pPr indent="-323850" lvl="0" marL="457200" rtl="0" algn="l">
              <a:lnSpc>
                <a:spcPct val="90000"/>
              </a:lnSpc>
              <a:spcBef>
                <a:spcPts val="0"/>
              </a:spcBef>
              <a:spcAft>
                <a:spcPts val="0"/>
              </a:spcAft>
              <a:buSzPts val="1500"/>
              <a:buAutoNum type="arabicPeriod"/>
            </a:pPr>
            <a:r>
              <a:rPr lang="en-US" sz="2500"/>
              <a:t>What is the most likely cause of UTI in children? </a:t>
            </a:r>
            <a:endParaRPr sz="2500"/>
          </a:p>
          <a:p>
            <a:pPr indent="-323850" lvl="0" marL="457200" rtl="0" algn="l">
              <a:lnSpc>
                <a:spcPct val="90000"/>
              </a:lnSpc>
              <a:spcBef>
                <a:spcPts val="0"/>
              </a:spcBef>
              <a:spcAft>
                <a:spcPts val="0"/>
              </a:spcAft>
              <a:buClr>
                <a:srgbClr val="FF0000"/>
              </a:buClr>
              <a:buSzPts val="1500"/>
              <a:buChar char="-"/>
            </a:pPr>
            <a:r>
              <a:rPr b="1" lang="en-US" sz="2500">
                <a:solidFill>
                  <a:srgbClr val="FF0000"/>
                </a:solidFill>
              </a:rPr>
              <a:t>E coli</a:t>
            </a:r>
            <a:endParaRPr b="1" sz="2500">
              <a:solidFill>
                <a:srgbClr val="FF0000"/>
              </a:solidFill>
            </a:endParaRPr>
          </a:p>
          <a:p>
            <a:pPr indent="-323850" lvl="0" marL="457200" rtl="0" algn="l">
              <a:lnSpc>
                <a:spcPct val="90000"/>
              </a:lnSpc>
              <a:spcBef>
                <a:spcPts val="0"/>
              </a:spcBef>
              <a:spcAft>
                <a:spcPts val="0"/>
              </a:spcAft>
              <a:buSzPts val="1500"/>
              <a:buAutoNum type="arabicPeriod"/>
            </a:pPr>
            <a:r>
              <a:rPr lang="en-US" sz="2500"/>
              <a:t>Name 2 features of an atypical UTI in children? [2 marks]</a:t>
            </a:r>
            <a:endParaRPr sz="2500"/>
          </a:p>
          <a:p>
            <a:pPr indent="-387350" lvl="0" marL="457200" rtl="0" algn="l">
              <a:lnSpc>
                <a:spcPct val="90000"/>
              </a:lnSpc>
              <a:spcBef>
                <a:spcPts val="0"/>
              </a:spcBef>
              <a:spcAft>
                <a:spcPts val="0"/>
              </a:spcAft>
              <a:buClr>
                <a:srgbClr val="FF0000"/>
              </a:buClr>
              <a:buSzPts val="2500"/>
              <a:buChar char="-"/>
            </a:pPr>
            <a:r>
              <a:rPr b="1" lang="en-US" sz="2500">
                <a:solidFill>
                  <a:srgbClr val="FF0000"/>
                </a:solidFill>
              </a:rPr>
              <a:t>2 from: </a:t>
            </a:r>
            <a:r>
              <a:rPr b="1" lang="en-US" sz="2500">
                <a:solidFill>
                  <a:srgbClr val="FF0000"/>
                </a:solidFill>
              </a:rPr>
              <a:t>Seriously ill child, Poor urine flow, Abdominal/Bladder mass, Raised creatinine, Sepsis, Failure to respond to treatment with suitable Abx within 48 hours </a:t>
            </a:r>
            <a:endParaRPr b="1" sz="2500">
              <a:solidFill>
                <a:srgbClr val="FF0000"/>
              </a:solidFill>
            </a:endParaRPr>
          </a:p>
          <a:p>
            <a:pPr indent="-323850" lvl="0" marL="457200" rtl="0" algn="l">
              <a:lnSpc>
                <a:spcPct val="90000"/>
              </a:lnSpc>
              <a:spcBef>
                <a:spcPts val="0"/>
              </a:spcBef>
              <a:spcAft>
                <a:spcPts val="0"/>
              </a:spcAft>
              <a:buSzPts val="1500"/>
              <a:buAutoNum type="arabicPeriod"/>
            </a:pPr>
            <a:r>
              <a:rPr lang="en-US" sz="2500"/>
              <a:t>Name an appropriate antibiotic which could be used to treat this child [1 mark]</a:t>
            </a:r>
            <a:endParaRPr sz="2500"/>
          </a:p>
          <a:p>
            <a:pPr indent="-323850" lvl="0" marL="457200" rtl="0" algn="l">
              <a:lnSpc>
                <a:spcPct val="90000"/>
              </a:lnSpc>
              <a:spcBef>
                <a:spcPts val="0"/>
              </a:spcBef>
              <a:spcAft>
                <a:spcPts val="0"/>
              </a:spcAft>
              <a:buClr>
                <a:srgbClr val="FF0000"/>
              </a:buClr>
              <a:buSzPts val="1500"/>
              <a:buChar char="-"/>
            </a:pPr>
            <a:r>
              <a:rPr b="1" lang="en-US" sz="2500">
                <a:solidFill>
                  <a:srgbClr val="FF0000"/>
                </a:solidFill>
              </a:rPr>
              <a:t>IV Cefotaxime/Ceftriaxone </a:t>
            </a:r>
            <a:endParaRPr b="1" sz="2500">
              <a:solidFill>
                <a:srgbClr val="FF0000"/>
              </a:solidFill>
            </a:endParaRPr>
          </a:p>
          <a:p>
            <a:pPr indent="-323850" lvl="0" marL="457200" rtl="0" algn="l">
              <a:lnSpc>
                <a:spcPct val="90000"/>
              </a:lnSpc>
              <a:spcBef>
                <a:spcPts val="0"/>
              </a:spcBef>
              <a:spcAft>
                <a:spcPts val="0"/>
              </a:spcAft>
              <a:buSzPts val="1500"/>
              <a:buAutoNum type="arabicPeriod"/>
            </a:pPr>
            <a:r>
              <a:rPr lang="en-US" sz="2500"/>
              <a:t>What imaging should be child undergo within 6 weeks? [2 marks] </a:t>
            </a:r>
            <a:endParaRPr sz="2500"/>
          </a:p>
          <a:p>
            <a:pPr indent="-323850" lvl="0" marL="457200" rtl="0" algn="l">
              <a:lnSpc>
                <a:spcPct val="90000"/>
              </a:lnSpc>
              <a:spcBef>
                <a:spcPts val="0"/>
              </a:spcBef>
              <a:spcAft>
                <a:spcPts val="0"/>
              </a:spcAft>
              <a:buClr>
                <a:srgbClr val="FF0000"/>
              </a:buClr>
              <a:buSzPts val="1500"/>
              <a:buChar char="-"/>
            </a:pPr>
            <a:r>
              <a:rPr b="1" lang="en-US" sz="2500">
                <a:solidFill>
                  <a:srgbClr val="FF0000"/>
                </a:solidFill>
              </a:rPr>
              <a:t>USS [1 mark]</a:t>
            </a:r>
            <a:endParaRPr b="1" sz="2500">
              <a:solidFill>
                <a:srgbClr val="FF0000"/>
              </a:solidFill>
            </a:endParaRPr>
          </a:p>
          <a:p>
            <a:pPr indent="-323850" lvl="0" marL="457200" rtl="0" algn="l">
              <a:lnSpc>
                <a:spcPct val="90000"/>
              </a:lnSpc>
              <a:spcBef>
                <a:spcPts val="0"/>
              </a:spcBef>
              <a:spcAft>
                <a:spcPts val="0"/>
              </a:spcAft>
              <a:buClr>
                <a:srgbClr val="FF0000"/>
              </a:buClr>
              <a:buSzPts val="1500"/>
              <a:buChar char="-"/>
            </a:pPr>
            <a:r>
              <a:rPr b="1" lang="en-US" sz="2500">
                <a:solidFill>
                  <a:srgbClr val="FF0000"/>
                </a:solidFill>
              </a:rPr>
              <a:t>Of the urinary tract [1 mark] </a:t>
            </a:r>
            <a:endParaRPr b="1" sz="2500">
              <a:solidFill>
                <a:srgbClr val="FF0000"/>
              </a:solidFill>
            </a:endParaRPr>
          </a:p>
        </p:txBody>
      </p:sp>
      <p:sp>
        <p:nvSpPr>
          <p:cNvPr id="881" name="Google Shape;881;p9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82" name="Google Shape;882;p9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83" name="Google Shape;883;p92"/>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84" name="Google Shape;884;p9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93"/>
          <p:cNvSpPr txBox="1"/>
          <p:nvPr>
            <p:ph idx="1" type="body"/>
          </p:nvPr>
        </p:nvSpPr>
        <p:spPr>
          <a:xfrm>
            <a:off x="1230150" y="1563013"/>
            <a:ext cx="97185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A 5 year old boy is brought to the Paediatric Assessment Unit by his mum complaining of SOB. He tells you that his urine has been very frothy. You examine him and note some ankle and leg oedema.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US"/>
              <a:t>What is the most likely cause of this patient’s SOB? [1 mark]</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AutoNum type="arabicPeriod"/>
            </a:pPr>
            <a:r>
              <a:rPr lang="en-US"/>
              <a:t>Name the 3 key features of this condition? [3 marks]</a:t>
            </a:r>
            <a:endParaRPr/>
          </a:p>
          <a:p>
            <a:pPr indent="-342900" lvl="0" marL="457200" rtl="0" algn="l">
              <a:lnSpc>
                <a:spcPct val="90000"/>
              </a:lnSpc>
              <a:spcBef>
                <a:spcPts val="0"/>
              </a:spcBef>
              <a:spcAft>
                <a:spcPts val="0"/>
              </a:spcAft>
              <a:buSzPts val="1800"/>
              <a:buAutoNum type="arabicPeriod"/>
            </a:pPr>
            <a:r>
              <a:rPr lang="en-US"/>
              <a:t>What is the most common </a:t>
            </a:r>
            <a:r>
              <a:rPr lang="en-US"/>
              <a:t>cause of this condition in children? [1 mark]</a:t>
            </a:r>
            <a:endParaRPr/>
          </a:p>
          <a:p>
            <a:pPr indent="-342900" lvl="0" marL="457200" rtl="0" algn="l">
              <a:lnSpc>
                <a:spcPct val="90000"/>
              </a:lnSpc>
              <a:spcBef>
                <a:spcPts val="0"/>
              </a:spcBef>
              <a:spcAft>
                <a:spcPts val="0"/>
              </a:spcAft>
              <a:buSzPts val="1800"/>
              <a:buAutoNum type="arabicPeriod"/>
            </a:pPr>
            <a:r>
              <a:rPr lang="en-US"/>
              <a:t>Name 1 complication that this condition can cause? [1 mark] </a:t>
            </a:r>
            <a:endParaRPr/>
          </a:p>
        </p:txBody>
      </p:sp>
      <p:sp>
        <p:nvSpPr>
          <p:cNvPr id="890" name="Google Shape;890;p9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891" name="Google Shape;891;p9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92" name="Google Shape;892;p93"/>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893" name="Google Shape;893;p9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94"/>
          <p:cNvSpPr txBox="1"/>
          <p:nvPr>
            <p:ph idx="1" type="body"/>
          </p:nvPr>
        </p:nvSpPr>
        <p:spPr>
          <a:xfrm>
            <a:off x="719925" y="1563025"/>
            <a:ext cx="110145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US"/>
              <a:t>What is the most likely cause of this patient’s SOB?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Pleural effusion</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Nephrotic Syndrome </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Name the 3 key features of this condition? [3 marks]</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Low serum albumin, high urinary protein, oedema</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is the most common cause of this condition in children?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Minimal change disease</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Name 1 complication that this condition can cause? [1 mark] </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Risk of relapses, hypovolaemia, thrombosis, infections, renal </a:t>
            </a:r>
            <a:r>
              <a:rPr b="1" lang="en-US">
                <a:solidFill>
                  <a:srgbClr val="FF0000"/>
                </a:solidFill>
              </a:rPr>
              <a:t>failure</a:t>
            </a:r>
            <a:endParaRPr b="1">
              <a:solidFill>
                <a:srgbClr val="FF0000"/>
              </a:solidFill>
            </a:endParaRPr>
          </a:p>
        </p:txBody>
      </p:sp>
      <p:sp>
        <p:nvSpPr>
          <p:cNvPr id="899" name="Google Shape;899;p9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00" name="Google Shape;900;p9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01" name="Google Shape;901;p94"/>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902" name="Google Shape;902;p9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95"/>
          <p:cNvSpPr txBox="1"/>
          <p:nvPr>
            <p:ph idx="1" type="body"/>
          </p:nvPr>
        </p:nvSpPr>
        <p:spPr>
          <a:xfrm>
            <a:off x="617600" y="1563025"/>
            <a:ext cx="110253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An 9 year old boy is brought to your paediatric neurology clinic after a referral from a GP for seizures. You take a history from his parents who state that he is very clumsy in the mornings and often end up spilling his cereal everywhere. They state that usually he is fine for the rest of the day and has never lost consciousness with these episodes.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AutoNum type="arabicPeriod"/>
            </a:pPr>
            <a:r>
              <a:rPr lang="en-US"/>
              <a:t>What would be an appropriate treatment option for this patient? [1 mark]</a:t>
            </a:r>
            <a:endParaRPr/>
          </a:p>
          <a:p>
            <a:pPr indent="-342900" lvl="0" marL="457200" rtl="0" algn="l">
              <a:lnSpc>
                <a:spcPct val="90000"/>
              </a:lnSpc>
              <a:spcBef>
                <a:spcPts val="0"/>
              </a:spcBef>
              <a:spcAft>
                <a:spcPts val="0"/>
              </a:spcAft>
              <a:buSzPts val="1800"/>
              <a:buAutoNum type="arabicPeriod"/>
            </a:pPr>
            <a:r>
              <a:rPr lang="en-US"/>
              <a:t>What would be an appropriate treatment for a 9 year old girl? [1 mark]</a:t>
            </a:r>
            <a:endParaRPr/>
          </a:p>
        </p:txBody>
      </p:sp>
      <p:sp>
        <p:nvSpPr>
          <p:cNvPr id="908" name="Google Shape;908;p9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09" name="Google Shape;909;p9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10" name="Google Shape;910;p95"/>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911" name="Google Shape;911;p9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96"/>
          <p:cNvSpPr txBox="1"/>
          <p:nvPr>
            <p:ph idx="1" type="body"/>
          </p:nvPr>
        </p:nvSpPr>
        <p:spPr>
          <a:xfrm>
            <a:off x="617600" y="1563025"/>
            <a:ext cx="110253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Juvenile myoclonic epilepsy</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would be an appropriate treatment option for this patient?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Sodium Valproate</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would be an appropriate treatment for a 9 year old girl?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Levetiracetam </a:t>
            </a:r>
            <a:endParaRPr b="1">
              <a:solidFill>
                <a:srgbClr val="FF0000"/>
              </a:solidFill>
            </a:endParaRPr>
          </a:p>
        </p:txBody>
      </p:sp>
      <p:sp>
        <p:nvSpPr>
          <p:cNvPr id="917" name="Google Shape;917;p9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18" name="Google Shape;918;p9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19" name="Google Shape;919;p96"/>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920" name="Google Shape;920;p9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97"/>
          <p:cNvSpPr txBox="1"/>
          <p:nvPr>
            <p:ph idx="1" type="body"/>
          </p:nvPr>
        </p:nvSpPr>
        <p:spPr>
          <a:xfrm>
            <a:off x="617600" y="1563025"/>
            <a:ext cx="110253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A 7 year old boy comes to your GP practice with his dad and brother complaining of pain in his left hip. He states that the hip has been tender for the last 4 weeks or so and he finds it difficult to walk sometimes. You examine his hip and notice some redness around the left hip but no swelling.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US"/>
              <a:t>How should this </a:t>
            </a:r>
            <a:r>
              <a:rPr lang="en-US"/>
              <a:t>patient</a:t>
            </a:r>
            <a:r>
              <a:rPr lang="en-US"/>
              <a:t> be managed? [1 mark]</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AutoNum type="arabicPeriod"/>
            </a:pPr>
            <a:r>
              <a:rPr lang="en-US"/>
              <a:t>What is the most likely cause of this condition? [1 mark]</a:t>
            </a:r>
            <a:endParaRPr/>
          </a:p>
          <a:p>
            <a:pPr indent="-342900" lvl="0" marL="457200" rtl="0" algn="l">
              <a:lnSpc>
                <a:spcPct val="90000"/>
              </a:lnSpc>
              <a:spcBef>
                <a:spcPts val="0"/>
              </a:spcBef>
              <a:spcAft>
                <a:spcPts val="0"/>
              </a:spcAft>
              <a:buSzPts val="1800"/>
              <a:buAutoNum type="arabicPeriod"/>
            </a:pPr>
            <a:r>
              <a:rPr lang="en-US"/>
              <a:t>What would be the most likely treatment option for this patient? [2 marks]</a:t>
            </a:r>
            <a:endParaRPr/>
          </a:p>
        </p:txBody>
      </p:sp>
      <p:sp>
        <p:nvSpPr>
          <p:cNvPr id="926" name="Google Shape;926;p9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27" name="Google Shape;927;p9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28" name="Google Shape;928;p97"/>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929" name="Google Shape;929;p9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98"/>
          <p:cNvSpPr txBox="1"/>
          <p:nvPr>
            <p:ph idx="1" type="body"/>
          </p:nvPr>
        </p:nvSpPr>
        <p:spPr>
          <a:xfrm>
            <a:off x="617600" y="1563025"/>
            <a:ext cx="110253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AutoNum type="arabicPeriod"/>
            </a:pPr>
            <a:r>
              <a:rPr lang="en-US"/>
              <a:t>How should this patient be managed?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Referral to hospital: redness around a joint</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Septic arthritis</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is the most likely cause of this condition? [1 mark]</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Staph Aureus</a:t>
            </a:r>
            <a:endParaRPr b="1">
              <a:solidFill>
                <a:srgbClr val="FF0000"/>
              </a:solidFill>
            </a:endParaRPr>
          </a:p>
          <a:p>
            <a:pPr indent="-342900" lvl="0" marL="457200" rtl="0" algn="l">
              <a:lnSpc>
                <a:spcPct val="90000"/>
              </a:lnSpc>
              <a:spcBef>
                <a:spcPts val="0"/>
              </a:spcBef>
              <a:spcAft>
                <a:spcPts val="0"/>
              </a:spcAft>
              <a:buSzPts val="1800"/>
              <a:buAutoNum type="arabicPeriod"/>
            </a:pPr>
            <a:r>
              <a:rPr lang="en-US"/>
              <a:t>What would be the most likely treatment option for this patient? [2 marks]</a:t>
            </a:r>
            <a:endParaRPr/>
          </a:p>
          <a:p>
            <a:pPr indent="-342900" lvl="0" marL="457200" rtl="0" algn="l">
              <a:lnSpc>
                <a:spcPct val="90000"/>
              </a:lnSpc>
              <a:spcBef>
                <a:spcPts val="0"/>
              </a:spcBef>
              <a:spcAft>
                <a:spcPts val="0"/>
              </a:spcAft>
              <a:buClr>
                <a:srgbClr val="FF0000"/>
              </a:buClr>
              <a:buSzPts val="1800"/>
              <a:buChar char="-"/>
            </a:pPr>
            <a:r>
              <a:rPr b="1" lang="en-US">
                <a:solidFill>
                  <a:srgbClr val="FF0000"/>
                </a:solidFill>
              </a:rPr>
              <a:t>IV [1 mark], Abx [1 mark]</a:t>
            </a:r>
            <a:endParaRPr b="1">
              <a:solidFill>
                <a:srgbClr val="FF0000"/>
              </a:solidFill>
            </a:endParaRPr>
          </a:p>
        </p:txBody>
      </p:sp>
      <p:sp>
        <p:nvSpPr>
          <p:cNvPr id="935" name="Google Shape;935;p9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36" name="Google Shape;936;p9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37" name="Google Shape;937;p98"/>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a:t>
            </a:r>
            <a:endParaRPr b="0" i="0" sz="1800" u="none" cap="none" strike="noStrike">
              <a:solidFill>
                <a:schemeClr val="dk1"/>
              </a:solidFill>
              <a:latin typeface="Calibri"/>
              <a:ea typeface="Calibri"/>
              <a:cs typeface="Calibri"/>
              <a:sym typeface="Calibri"/>
            </a:endParaRPr>
          </a:p>
        </p:txBody>
      </p:sp>
      <p:pic>
        <p:nvPicPr>
          <p:cNvPr id="938" name="Google Shape;938;p9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99"/>
          <p:cNvSpPr txBox="1"/>
          <p:nvPr/>
        </p:nvSpPr>
        <p:spPr>
          <a:xfrm>
            <a:off x="2711609" y="6343650"/>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44" name="Google Shape;944;p99"/>
          <p:cNvSpPr txBox="1"/>
          <p:nvPr/>
        </p:nvSpPr>
        <p:spPr>
          <a:xfrm>
            <a:off x="4700364" y="79698"/>
            <a:ext cx="279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dk1"/>
                </a:solidFill>
                <a:latin typeface="Calibri"/>
                <a:ea typeface="Calibri"/>
                <a:cs typeface="Calibri"/>
                <a:sym typeface="Calibri"/>
              </a:rPr>
              <a:t>Feedback</a:t>
            </a:r>
            <a:endParaRPr b="0" i="0" sz="1800" u="none" cap="none" strike="noStrike">
              <a:solidFill>
                <a:schemeClr val="dk1"/>
              </a:solidFill>
              <a:latin typeface="Calibri"/>
              <a:ea typeface="Calibri"/>
              <a:cs typeface="Calibri"/>
              <a:sym typeface="Calibri"/>
            </a:endParaRPr>
          </a:p>
        </p:txBody>
      </p:sp>
      <p:pic>
        <p:nvPicPr>
          <p:cNvPr id="945" name="Google Shape;945;p99"/>
          <p:cNvPicPr preferRelativeResize="0"/>
          <p:nvPr/>
        </p:nvPicPr>
        <p:blipFill rotWithShape="1">
          <a:blip r:embed="rId3">
            <a:alphaModFix/>
          </a:blip>
          <a:srcRect b="5246" l="22560" r="28848" t="8879"/>
          <a:stretch/>
        </p:blipFill>
        <p:spPr>
          <a:xfrm>
            <a:off x="-11" y="5370675"/>
            <a:ext cx="1514137" cy="1505225"/>
          </a:xfrm>
          <a:prstGeom prst="rect">
            <a:avLst/>
          </a:prstGeom>
          <a:noFill/>
          <a:ln>
            <a:noFill/>
          </a:ln>
        </p:spPr>
      </p:pic>
      <p:pic>
        <p:nvPicPr>
          <p:cNvPr id="946" name="Google Shape;946;p99"/>
          <p:cNvPicPr preferRelativeResize="0"/>
          <p:nvPr/>
        </p:nvPicPr>
        <p:blipFill>
          <a:blip r:embed="rId4">
            <a:alphaModFix/>
          </a:blip>
          <a:stretch>
            <a:fillRect/>
          </a:stretch>
        </p:blipFill>
        <p:spPr>
          <a:xfrm>
            <a:off x="3768723" y="1022754"/>
            <a:ext cx="4654500" cy="4347925"/>
          </a:xfrm>
          <a:prstGeom prst="rect">
            <a:avLst/>
          </a:prstGeom>
          <a:noFill/>
          <a:ln>
            <a:noFill/>
          </a:ln>
        </p:spPr>
      </p:pic>
      <p:pic>
        <p:nvPicPr>
          <p:cNvPr id="947" name="Google Shape;947;p99"/>
          <p:cNvPicPr preferRelativeResize="0"/>
          <p:nvPr/>
        </p:nvPicPr>
        <p:blipFill>
          <a:blip r:embed="rId5">
            <a:alphaModFix/>
          </a:blip>
          <a:stretch>
            <a:fillRect/>
          </a:stretch>
        </p:blipFill>
        <p:spPr>
          <a:xfrm>
            <a:off x="8491023" y="229350"/>
            <a:ext cx="3463977" cy="346397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00"/>
          <p:cNvSpPr txBox="1"/>
          <p:nvPr>
            <p:ph idx="1" type="body"/>
          </p:nvPr>
        </p:nvSpPr>
        <p:spPr>
          <a:xfrm>
            <a:off x="542475" y="1584075"/>
            <a:ext cx="10868400" cy="39738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Genetic syndromes</a:t>
            </a:r>
            <a:endParaRPr/>
          </a:p>
          <a:p>
            <a:pPr indent="-342900" lvl="0" marL="457200" rtl="0" algn="l">
              <a:lnSpc>
                <a:spcPct val="90000"/>
              </a:lnSpc>
              <a:spcBef>
                <a:spcPts val="0"/>
              </a:spcBef>
              <a:spcAft>
                <a:spcPts val="0"/>
              </a:spcAft>
              <a:buSzPts val="1800"/>
              <a:buChar char="-"/>
            </a:pPr>
            <a:r>
              <a:rPr lang="en-US"/>
              <a:t>Paeds oncology: leukaemia, </a:t>
            </a:r>
            <a:r>
              <a:rPr lang="en-US"/>
              <a:t>retinoblastoma</a:t>
            </a:r>
            <a:r>
              <a:rPr lang="en-US"/>
              <a:t>, </a:t>
            </a:r>
            <a:r>
              <a:rPr lang="en-US"/>
              <a:t>Wilms</a:t>
            </a:r>
            <a:r>
              <a:rPr lang="en-US"/>
              <a:t> tumour</a:t>
            </a:r>
            <a:endParaRPr/>
          </a:p>
          <a:p>
            <a:pPr indent="-342900" lvl="0" marL="457200" rtl="0" algn="l">
              <a:lnSpc>
                <a:spcPct val="90000"/>
              </a:lnSpc>
              <a:spcBef>
                <a:spcPts val="0"/>
              </a:spcBef>
              <a:spcAft>
                <a:spcPts val="0"/>
              </a:spcAft>
              <a:buSzPts val="1800"/>
              <a:buChar char="-"/>
            </a:pPr>
            <a:r>
              <a:rPr lang="en-US"/>
              <a:t>Neonates: learn a bit of </a:t>
            </a:r>
            <a:r>
              <a:rPr lang="en-US"/>
              <a:t>neonatal</a:t>
            </a:r>
            <a:r>
              <a:rPr lang="en-US"/>
              <a:t> resus </a:t>
            </a:r>
            <a:endParaRPr/>
          </a:p>
          <a:p>
            <a:pPr indent="-342900" lvl="0" marL="457200" rtl="0" algn="l">
              <a:lnSpc>
                <a:spcPct val="90000"/>
              </a:lnSpc>
              <a:spcBef>
                <a:spcPts val="0"/>
              </a:spcBef>
              <a:spcAft>
                <a:spcPts val="0"/>
              </a:spcAft>
              <a:buSzPts val="1800"/>
              <a:buChar char="-"/>
            </a:pPr>
            <a:r>
              <a:rPr lang="en-US"/>
              <a:t> Psych: ADHD/Autism</a:t>
            </a:r>
            <a:endParaRPr/>
          </a:p>
          <a:p>
            <a:pPr indent="-342900" lvl="0" marL="457200" rtl="0" algn="l">
              <a:lnSpc>
                <a:spcPct val="90000"/>
              </a:lnSpc>
              <a:spcBef>
                <a:spcPts val="0"/>
              </a:spcBef>
              <a:spcAft>
                <a:spcPts val="0"/>
              </a:spcAft>
              <a:buSzPts val="1800"/>
              <a:buChar char="-"/>
            </a:pPr>
            <a:r>
              <a:rPr lang="en-US"/>
              <a:t>Paeds ILAs -&gt; go </a:t>
            </a:r>
            <a:r>
              <a:rPr lang="en-US"/>
              <a:t>over them!!</a:t>
            </a:r>
            <a:endParaRPr/>
          </a:p>
        </p:txBody>
      </p:sp>
      <p:sp>
        <p:nvSpPr>
          <p:cNvPr id="953" name="Google Shape;953;p10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54" name="Google Shape;954;p10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55" name="Google Shape;955;p100"/>
          <p:cNvSpPr txBox="1"/>
          <p:nvPr/>
        </p:nvSpPr>
        <p:spPr>
          <a:xfrm>
            <a:off x="719922" y="487975"/>
            <a:ext cx="6435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Things we haven’t covered</a:t>
            </a:r>
            <a:endParaRPr b="0" i="0" sz="1800" u="none" cap="none" strike="noStrike">
              <a:solidFill>
                <a:schemeClr val="dk1"/>
              </a:solidFill>
              <a:latin typeface="Calibri"/>
              <a:ea typeface="Calibri"/>
              <a:cs typeface="Calibri"/>
              <a:sym typeface="Calibri"/>
            </a:endParaRPr>
          </a:p>
        </p:txBody>
      </p:sp>
      <p:pic>
        <p:nvPicPr>
          <p:cNvPr id="956" name="Google Shape;956;p10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01"/>
          <p:cNvSpPr txBox="1"/>
          <p:nvPr>
            <p:ph idx="1" type="body"/>
          </p:nvPr>
        </p:nvSpPr>
        <p:spPr>
          <a:xfrm>
            <a:off x="533400" y="1134475"/>
            <a:ext cx="11381700" cy="827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sz="2400"/>
          </a:p>
          <a:p>
            <a:pPr indent="-317500" lvl="0" marL="457200" rtl="0" algn="l">
              <a:lnSpc>
                <a:spcPct val="90000"/>
              </a:lnSpc>
              <a:spcBef>
                <a:spcPts val="0"/>
              </a:spcBef>
              <a:spcAft>
                <a:spcPts val="0"/>
              </a:spcAft>
              <a:buSzPts val="1400"/>
              <a:buChar char="-"/>
            </a:pPr>
            <a:r>
              <a:rPr lang="en-US" sz="2400"/>
              <a:t>Passmed: </a:t>
            </a:r>
            <a:endParaRPr sz="2400"/>
          </a:p>
          <a:p>
            <a:pPr indent="-317500" lvl="1" marL="914400" rtl="0" algn="l">
              <a:lnSpc>
                <a:spcPct val="90000"/>
              </a:lnSpc>
              <a:spcBef>
                <a:spcPts val="0"/>
              </a:spcBef>
              <a:spcAft>
                <a:spcPts val="0"/>
              </a:spcAft>
              <a:buSzPts val="1400"/>
              <a:buChar char="-"/>
            </a:pPr>
            <a:r>
              <a:rPr lang="en-US" sz="2400"/>
              <a:t>do questions</a:t>
            </a:r>
            <a:endParaRPr sz="2400"/>
          </a:p>
          <a:p>
            <a:pPr indent="-317500" lvl="1" marL="914400" rtl="0" algn="l">
              <a:lnSpc>
                <a:spcPct val="90000"/>
              </a:lnSpc>
              <a:spcBef>
                <a:spcPts val="0"/>
              </a:spcBef>
              <a:spcAft>
                <a:spcPts val="0"/>
              </a:spcAft>
              <a:buSzPts val="1400"/>
              <a:buChar char="-"/>
            </a:pPr>
            <a:r>
              <a:rPr lang="en-US" sz="2400"/>
              <a:t>revisit questions you got wrong </a:t>
            </a:r>
            <a:endParaRPr sz="2400"/>
          </a:p>
          <a:p>
            <a:pPr indent="-342900" lvl="1" marL="914400" rtl="0" algn="l">
              <a:lnSpc>
                <a:spcPct val="90000"/>
              </a:lnSpc>
              <a:spcBef>
                <a:spcPts val="0"/>
              </a:spcBef>
              <a:spcAft>
                <a:spcPts val="0"/>
              </a:spcAft>
              <a:buSzPts val="1800"/>
              <a:buChar char="-"/>
            </a:pPr>
            <a:r>
              <a:rPr lang="en-US"/>
              <a:t>created ‘timed tests’ to practice doing loads of questions in one go </a:t>
            </a:r>
            <a:endParaRPr/>
          </a:p>
          <a:p>
            <a:pPr indent="-381000" lvl="0" marL="457200" rtl="0" algn="l">
              <a:lnSpc>
                <a:spcPct val="90000"/>
              </a:lnSpc>
              <a:spcBef>
                <a:spcPts val="0"/>
              </a:spcBef>
              <a:spcAft>
                <a:spcPts val="0"/>
              </a:spcAft>
              <a:buSzPts val="2400"/>
              <a:buChar char="-"/>
            </a:pPr>
            <a:r>
              <a:rPr lang="en-US" sz="2400"/>
              <a:t>Run out of questions to do?</a:t>
            </a:r>
            <a:endParaRPr sz="2400"/>
          </a:p>
          <a:p>
            <a:pPr indent="-381000" lvl="1" marL="914400" rtl="0" algn="l">
              <a:lnSpc>
                <a:spcPct val="90000"/>
              </a:lnSpc>
              <a:spcBef>
                <a:spcPts val="0"/>
              </a:spcBef>
              <a:spcAft>
                <a:spcPts val="0"/>
              </a:spcAft>
              <a:buSzPts val="2400"/>
              <a:buChar char="-"/>
            </a:pPr>
            <a:r>
              <a:rPr lang="en-US"/>
              <a:t>Quesmed</a:t>
            </a:r>
            <a:endParaRPr/>
          </a:p>
          <a:p>
            <a:pPr indent="-342900" lvl="1" marL="914400" rtl="0" algn="l">
              <a:lnSpc>
                <a:spcPct val="90000"/>
              </a:lnSpc>
              <a:spcBef>
                <a:spcPts val="0"/>
              </a:spcBef>
              <a:spcAft>
                <a:spcPts val="0"/>
              </a:spcAft>
              <a:buSzPts val="1800"/>
              <a:buChar char="-"/>
            </a:pPr>
            <a:r>
              <a:rPr lang="en-US"/>
              <a:t>Pastest</a:t>
            </a:r>
            <a:endParaRPr/>
          </a:p>
          <a:p>
            <a:pPr indent="-342900" lvl="0" marL="457200" rtl="0" algn="l">
              <a:lnSpc>
                <a:spcPct val="90000"/>
              </a:lnSpc>
              <a:spcBef>
                <a:spcPts val="0"/>
              </a:spcBef>
              <a:spcAft>
                <a:spcPts val="0"/>
              </a:spcAft>
              <a:buSzPts val="1800"/>
              <a:buChar char="-"/>
            </a:pPr>
            <a:r>
              <a:rPr lang="en-US"/>
              <a:t>PTS mocks! </a:t>
            </a:r>
            <a:endParaRPr/>
          </a:p>
          <a:p>
            <a:pPr indent="-342900" lvl="0" marL="457200" rtl="0" algn="l">
              <a:lnSpc>
                <a:spcPct val="90000"/>
              </a:lnSpc>
              <a:spcBef>
                <a:spcPts val="0"/>
              </a:spcBef>
              <a:spcAft>
                <a:spcPts val="0"/>
              </a:spcAft>
              <a:buSzPts val="1800"/>
              <a:buChar char="-"/>
            </a:pPr>
            <a:r>
              <a:rPr lang="en-US"/>
              <a:t>Learn how to localise strokes</a:t>
            </a:r>
            <a:endParaRPr/>
          </a:p>
          <a:p>
            <a:pPr indent="-342900" lvl="0" marL="457200" rtl="0" algn="l">
              <a:lnSpc>
                <a:spcPct val="90000"/>
              </a:lnSpc>
              <a:spcBef>
                <a:spcPts val="0"/>
              </a:spcBef>
              <a:spcAft>
                <a:spcPts val="0"/>
              </a:spcAft>
              <a:buSzPts val="1800"/>
              <a:buChar char="-"/>
            </a:pPr>
            <a:r>
              <a:rPr lang="en-US"/>
              <a:t>Do not neglect breast pathology</a:t>
            </a:r>
            <a:endParaRPr/>
          </a:p>
          <a:p>
            <a:pPr indent="-368300" lvl="0" marL="457200" rtl="0" algn="l">
              <a:lnSpc>
                <a:spcPct val="90000"/>
              </a:lnSpc>
              <a:spcBef>
                <a:spcPts val="0"/>
              </a:spcBef>
              <a:spcAft>
                <a:spcPts val="0"/>
              </a:spcAft>
              <a:buSzPts val="2200"/>
              <a:buChar char="-"/>
            </a:pPr>
            <a:r>
              <a:rPr b="1" lang="en-US" sz="3200"/>
              <a:t>Do not neglect public health!! </a:t>
            </a:r>
            <a:endParaRPr b="1" sz="3200"/>
          </a:p>
          <a:p>
            <a:pPr indent="-342900" lvl="0" marL="457200" rtl="0" algn="l">
              <a:lnSpc>
                <a:spcPct val="90000"/>
              </a:lnSpc>
              <a:spcBef>
                <a:spcPts val="0"/>
              </a:spcBef>
              <a:spcAft>
                <a:spcPts val="0"/>
              </a:spcAft>
              <a:buSzPts val="1800"/>
              <a:buChar char="-"/>
            </a:pPr>
            <a:r>
              <a:rPr lang="en-US"/>
              <a:t>Don’t burn out! Rest your eyes, eat well, sleep loads.</a:t>
            </a:r>
            <a:endParaRPr/>
          </a:p>
          <a:p>
            <a:pPr indent="-342900" lvl="0" marL="457200" rtl="0" algn="l">
              <a:lnSpc>
                <a:spcPct val="90000"/>
              </a:lnSpc>
              <a:spcBef>
                <a:spcPts val="0"/>
              </a:spcBef>
              <a:spcAft>
                <a:spcPts val="0"/>
              </a:spcAft>
              <a:buSzPts val="1800"/>
              <a:buChar char="-"/>
            </a:pPr>
            <a:r>
              <a:rPr lang="en-US"/>
              <a:t>      - pmuthukumar1@sheffield.ac.uk/vasher1@sheffield.ac.uk</a:t>
            </a:r>
            <a:endParaRPr/>
          </a:p>
        </p:txBody>
      </p:sp>
      <p:sp>
        <p:nvSpPr>
          <p:cNvPr id="962" name="Google Shape;962;p10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963" name="Google Shape;963;p10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64" name="Google Shape;964;p101"/>
          <p:cNvSpPr txBox="1"/>
          <p:nvPr/>
        </p:nvSpPr>
        <p:spPr>
          <a:xfrm>
            <a:off x="7199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ALL THE BEST &lt;3</a:t>
            </a:r>
            <a:endParaRPr b="0" i="0" sz="1800" u="none" cap="none" strike="noStrike">
              <a:solidFill>
                <a:schemeClr val="dk1"/>
              </a:solidFill>
              <a:latin typeface="Calibri"/>
              <a:ea typeface="Calibri"/>
              <a:cs typeface="Calibri"/>
              <a:sym typeface="Calibri"/>
            </a:endParaRPr>
          </a:p>
        </p:txBody>
      </p:sp>
      <p:pic>
        <p:nvPicPr>
          <p:cNvPr id="965" name="Google Shape;965;p10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966" name="Google Shape;966;p101"/>
          <p:cNvPicPr preferRelativeResize="0"/>
          <p:nvPr/>
        </p:nvPicPr>
        <p:blipFill>
          <a:blip r:embed="rId4">
            <a:alphaModFix/>
          </a:blip>
          <a:stretch>
            <a:fillRect/>
          </a:stretch>
        </p:blipFill>
        <p:spPr>
          <a:xfrm>
            <a:off x="9551725" y="2985950"/>
            <a:ext cx="2363375" cy="2363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72" name="Google Shape;172;p21"/>
          <p:cNvSpPr txBox="1"/>
          <p:nvPr/>
        </p:nvSpPr>
        <p:spPr>
          <a:xfrm>
            <a:off x="520359" y="488044"/>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Microbiology</a:t>
            </a:r>
            <a:endParaRPr b="0" i="0" sz="1800" u="none" cap="none" strike="noStrike">
              <a:solidFill>
                <a:schemeClr val="dk1"/>
              </a:solidFill>
              <a:latin typeface="Calibri"/>
              <a:ea typeface="Calibri"/>
              <a:cs typeface="Calibri"/>
              <a:sym typeface="Calibri"/>
            </a:endParaRPr>
          </a:p>
        </p:txBody>
      </p:sp>
      <p:sp>
        <p:nvSpPr>
          <p:cNvPr id="173" name="Google Shape;173;p2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74" name="Google Shape;174;p2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175" name="Google Shape;175;p21"/>
          <p:cNvPicPr preferRelativeResize="0"/>
          <p:nvPr/>
        </p:nvPicPr>
        <p:blipFill>
          <a:blip r:embed="rId4">
            <a:alphaModFix/>
          </a:blip>
          <a:stretch>
            <a:fillRect/>
          </a:stretch>
        </p:blipFill>
        <p:spPr>
          <a:xfrm>
            <a:off x="1105250" y="1598450"/>
            <a:ext cx="10328088" cy="420703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id="971" name="Google Shape;971;p102"/>
          <p:cNvPicPr preferRelativeResize="0"/>
          <p:nvPr/>
        </p:nvPicPr>
        <p:blipFill rotWithShape="1">
          <a:blip r:embed="rId3">
            <a:alphaModFix/>
          </a:blip>
          <a:srcRect b="0" l="0" r="3646" t="0"/>
          <a:stretch/>
        </p:blipFill>
        <p:spPr>
          <a:xfrm>
            <a:off x="2998243" y="0"/>
            <a:ext cx="6134099" cy="6858000"/>
          </a:xfrm>
          <a:prstGeom prst="rect">
            <a:avLst/>
          </a:prstGeom>
          <a:noFill/>
          <a:ln cap="flat" cmpd="sng" w="9525">
            <a:solidFill>
              <a:srgbClr val="293267"/>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