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7" r:id="rId2"/>
    <p:sldId id="258" r:id="rId3"/>
    <p:sldId id="259" r:id="rId4"/>
    <p:sldId id="260" r:id="rId5"/>
    <p:sldId id="288" r:id="rId6"/>
    <p:sldId id="264" r:id="rId7"/>
    <p:sldId id="268" r:id="rId8"/>
    <p:sldId id="269" r:id="rId9"/>
    <p:sldId id="265" r:id="rId10"/>
    <p:sldId id="271" r:id="rId11"/>
    <p:sldId id="266" r:id="rId12"/>
    <p:sldId id="283" r:id="rId13"/>
    <p:sldId id="270" r:id="rId14"/>
    <p:sldId id="272" r:id="rId15"/>
    <p:sldId id="273" r:id="rId16"/>
    <p:sldId id="284" r:id="rId17"/>
    <p:sldId id="274" r:id="rId18"/>
    <p:sldId id="285" r:id="rId19"/>
    <p:sldId id="286" r:id="rId20"/>
    <p:sldId id="276" r:id="rId21"/>
    <p:sldId id="289" r:id="rId22"/>
    <p:sldId id="277" r:id="rId23"/>
    <p:sldId id="290" r:id="rId24"/>
    <p:sldId id="278" r:id="rId25"/>
    <p:sldId id="279" r:id="rId26"/>
    <p:sldId id="291" r:id="rId27"/>
    <p:sldId id="280" r:id="rId28"/>
    <p:sldId id="281" r:id="rId29"/>
    <p:sldId id="325" r:id="rId30"/>
    <p:sldId id="295" r:id="rId31"/>
    <p:sldId id="267" r:id="rId32"/>
    <p:sldId id="326" r:id="rId33"/>
    <p:sldId id="294" r:id="rId34"/>
    <p:sldId id="327" r:id="rId35"/>
    <p:sldId id="296" r:id="rId36"/>
    <p:sldId id="328" r:id="rId37"/>
    <p:sldId id="297" r:id="rId38"/>
    <p:sldId id="298" r:id="rId39"/>
    <p:sldId id="335" r:id="rId40"/>
    <p:sldId id="300" r:id="rId41"/>
    <p:sldId id="301" r:id="rId42"/>
    <p:sldId id="329" r:id="rId43"/>
    <p:sldId id="302" r:id="rId44"/>
    <p:sldId id="303" r:id="rId45"/>
    <p:sldId id="330" r:id="rId46"/>
    <p:sldId id="304" r:id="rId47"/>
    <p:sldId id="331" r:id="rId48"/>
    <p:sldId id="305" r:id="rId49"/>
    <p:sldId id="332" r:id="rId50"/>
    <p:sldId id="306" r:id="rId51"/>
    <p:sldId id="307" r:id="rId52"/>
    <p:sldId id="333" r:id="rId53"/>
    <p:sldId id="261" r:id="rId54"/>
    <p:sldId id="262" r:id="rId55"/>
    <p:sldId id="263"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Radley" pitchFamily="2" charset="77"/>
      <p:regular r:id="rId62"/>
      <p: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q5+RDn2u0BC4H5oECHuZltx8C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673" autoAdjust="0"/>
  </p:normalViewPr>
  <p:slideViewPr>
    <p:cSldViewPr snapToGrid="0">
      <p:cViewPr varScale="1">
        <p:scale>
          <a:sx n="97" d="100"/>
          <a:sy n="97" d="100"/>
        </p:scale>
        <p:origin x="18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50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12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A-E assessment </a:t>
            </a:r>
          </a:p>
          <a:p>
            <a:pPr marL="152400" indent="0">
              <a:buNone/>
            </a:pP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180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SG" dirty="0"/>
              <a:t>Tripod </a:t>
            </a:r>
          </a:p>
          <a:p>
            <a:pPr marL="152400" indent="0">
              <a:buNone/>
            </a:pPr>
            <a:r>
              <a:rPr lang="en-SG" dirty="0"/>
              <a:t>Drooling</a:t>
            </a:r>
          </a:p>
          <a:p>
            <a:pPr marL="152400" indent="0">
              <a:buNone/>
            </a:pPr>
            <a:r>
              <a:rPr lang="en-SG" dirty="0"/>
              <a:t>Poor vaccination hx </a:t>
            </a:r>
          </a:p>
          <a:p>
            <a:pPr marL="152400" indent="0">
              <a:buNone/>
            </a:pPr>
            <a:r>
              <a:rPr lang="en-SG" dirty="0"/>
              <a:t>CALL ANAESTHESISTS – require intubation </a:t>
            </a:r>
          </a:p>
          <a:p>
            <a:pPr marL="152400" indent="0">
              <a:buNone/>
            </a:pP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365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Viral infection causing oedema &amp; inflammation </a:t>
            </a:r>
            <a:r>
              <a:rPr lang="en-SG" dirty="0">
                <a:sym typeface="Wingdings" panose="05000000000000000000" pitchFamily="2" charset="2"/>
              </a:rPr>
              <a:t> Narrowing of airway. Inspiratory stridor </a:t>
            </a:r>
          </a:p>
          <a:p>
            <a:pPr marL="152400" indent="0">
              <a:buNone/>
            </a:pP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6508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err="1"/>
              <a:t>Teachmepaediatrics</a:t>
            </a:r>
            <a:r>
              <a:rPr lang="en-SG" dirty="0"/>
              <a:t> </a:t>
            </a:r>
          </a:p>
          <a:p>
            <a:r>
              <a:rPr lang="en-SG" dirty="0"/>
              <a:t>BTS Guidelines </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624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Hypertonic saline / acetylcysteine</a:t>
            </a:r>
          </a:p>
          <a:p>
            <a:endParaRPr lang="en-SG" dirty="0"/>
          </a:p>
          <a:p>
            <a:endParaRPr lang="en-SG"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3352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High trypsin </a:t>
            </a:r>
            <a:r>
              <a:rPr lang="en-SG" dirty="0">
                <a:sym typeface="Wingdings" panose="05000000000000000000" pitchFamily="2" charset="2"/>
              </a:rPr>
              <a:t> Disorder </a:t>
            </a:r>
            <a:r>
              <a:rPr lang="en-SG" dirty="0" err="1">
                <a:sym typeface="Wingdings" panose="05000000000000000000" pitchFamily="2" charset="2"/>
              </a:rPr>
              <a:t>og</a:t>
            </a:r>
            <a:r>
              <a:rPr lang="en-SG" dirty="0">
                <a:sym typeface="Wingdings" panose="05000000000000000000" pitchFamily="2" charset="2"/>
              </a:rPr>
              <a:t> pancreas. Repeat test in few weeks. In adults, could indicate disorder of pancreas!</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142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281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2" name="Google Shape;102;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https://www.nice.org.uk/guidance/ng195/chapter/Recommendations#antibiotics-for-suspected-early-onset-infection </a:t>
            </a:r>
          </a:p>
          <a:p>
            <a:pPr marL="152400" indent="0">
              <a:buNone/>
            </a:pPr>
            <a:endParaRPr lang="en-GB" dirty="0"/>
          </a:p>
          <a:p>
            <a:pPr marL="152400" indent="0">
              <a:buNone/>
            </a:pPr>
            <a:r>
              <a:rPr lang="en-GB" dirty="0"/>
              <a:t>Ceftriaxone – use in caution in premature / jaundiced </a:t>
            </a:r>
            <a:r>
              <a:rPr lang="en-GB" dirty="0">
                <a:sym typeface="Wingdings" panose="05000000000000000000" pitchFamily="2" charset="2"/>
              </a:rPr>
              <a:t> Worsens </a:t>
            </a:r>
            <a:r>
              <a:rPr lang="en-GB" dirty="0" err="1">
                <a:sym typeface="Wingdings" panose="05000000000000000000" pitchFamily="2" charset="2"/>
              </a:rPr>
              <a:t>hyperbilirubinaemia</a:t>
            </a:r>
            <a:r>
              <a:rPr lang="en-GB" dirty="0">
                <a:sym typeface="Wingdings" panose="05000000000000000000" pitchFamily="2" charset="2"/>
              </a:rPr>
              <a:t> </a:t>
            </a:r>
          </a:p>
          <a:p>
            <a:pPr marL="152400" indent="0">
              <a:buNone/>
            </a:pPr>
            <a:r>
              <a:rPr lang="en-GB" dirty="0">
                <a:sym typeface="Wingdings" panose="05000000000000000000" pitchFamily="2" charset="2"/>
              </a:rPr>
              <a:t>Alternative is cefotaxime </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5658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SG" dirty="0"/>
              <a:t>Desquamation of extremities</a:t>
            </a:r>
          </a:p>
          <a:p>
            <a:pPr marL="152400" indent="0">
              <a:buNone/>
            </a:pPr>
            <a:r>
              <a:rPr lang="en-SG" dirty="0"/>
              <a:t>Prolonged fever </a:t>
            </a:r>
          </a:p>
          <a:p>
            <a:pPr marL="152400" indent="0">
              <a:buNone/>
            </a:pPr>
            <a:r>
              <a:rPr lang="en-SG" dirty="0"/>
              <a:t>Treatment – high dose aspirin </a:t>
            </a:r>
            <a:r>
              <a:rPr lang="en-SG" dirty="0">
                <a:sym typeface="Wingdings" panose="05000000000000000000" pitchFamily="2" charset="2"/>
              </a:rPr>
              <a:t> Reye Syndrome </a:t>
            </a:r>
          </a:p>
          <a:p>
            <a:pPr marL="152400" indent="0">
              <a:buNone/>
            </a:pPr>
            <a:r>
              <a:rPr lang="en-SG" dirty="0">
                <a:sym typeface="Wingdings" panose="05000000000000000000" pitchFamily="2" charset="2"/>
              </a:rPr>
              <a:t>Aspirin – dmg mitochondria by increasing </a:t>
            </a:r>
            <a:r>
              <a:rPr lang="en-SG" dirty="0" err="1">
                <a:sym typeface="Wingdings" panose="05000000000000000000" pitchFamily="2" charset="2"/>
              </a:rPr>
              <a:t>apopstosis</a:t>
            </a:r>
            <a:r>
              <a:rPr lang="en-SG" dirty="0">
                <a:sym typeface="Wingdings" panose="05000000000000000000" pitchFamily="2" charset="2"/>
              </a:rPr>
              <a:t> via ROS  liver overwhelmed </a:t>
            </a:r>
            <a:endParaRPr lang="en-SG" dirty="0"/>
          </a:p>
          <a:p>
            <a:pPr marL="152400" indent="0">
              <a:buNone/>
            </a:pP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965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Other causes: SLE / RA / Chemotherapy </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361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Aplastic Anaemia picture: Other causes: SLE / RA / Chemotherapy </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014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6" name="Google Shape;1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5" name="Google Shape;1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https://www.bila.ca/2017/08/whats-an-apgar-score-and-why-is-it-important-to-my-baby/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065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SOB </a:t>
            </a:r>
          </a:p>
          <a:p>
            <a:r>
              <a:rPr lang="en-SG" dirty="0"/>
              <a:t>Difficulty breathing </a:t>
            </a:r>
          </a:p>
          <a:p>
            <a:r>
              <a:rPr lang="en-GB" dirty="0"/>
              <a:t>Fatigue</a:t>
            </a:r>
          </a:p>
          <a:p>
            <a:r>
              <a:rPr lang="en-GB" dirty="0"/>
              <a:t>Palpitation</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250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287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SG" dirty="0" err="1"/>
              <a:t>ToF</a:t>
            </a:r>
            <a:r>
              <a:rPr lang="en-SG" dirty="0"/>
              <a:t>  </a:t>
            </a:r>
            <a:r>
              <a:rPr lang="en-GB" dirty="0"/>
              <a:t>- VSD / RVH / RV outflow obstruction / overriding aorta</a:t>
            </a:r>
          </a:p>
          <a:p>
            <a:pPr marL="152400" indent="0">
              <a:buNone/>
            </a:pPr>
            <a:r>
              <a:rPr lang="en-GB" dirty="0"/>
              <a:t> </a:t>
            </a:r>
            <a:r>
              <a:rPr lang="en-GB" dirty="0">
                <a:sym typeface="Wingdings" panose="05000000000000000000" pitchFamily="2" charset="2"/>
              </a:rPr>
              <a:t> symptomatic HF </a:t>
            </a:r>
          </a:p>
          <a:p>
            <a:pPr marL="152400" indent="0">
              <a:buNone/>
            </a:pPr>
            <a:endParaRPr lang="en-GB" dirty="0">
              <a:sym typeface="Wingdings" panose="05000000000000000000" pitchFamily="2" charset="2"/>
            </a:endParaRPr>
          </a:p>
          <a:p>
            <a:pPr marL="152400" indent="0">
              <a:buNone/>
            </a:pPr>
            <a:r>
              <a:rPr lang="en-GB" dirty="0">
                <a:sym typeface="Wingdings" panose="05000000000000000000" pitchFamily="2" charset="2"/>
              </a:rPr>
              <a:t>TGA – aorta out from RV / PA comes out from LV </a:t>
            </a:r>
          </a:p>
          <a:p>
            <a:pPr marL="152400" indent="0">
              <a:buNone/>
            </a:pPr>
            <a:r>
              <a:rPr lang="en-GB" dirty="0">
                <a:sym typeface="Wingdings" panose="05000000000000000000" pitchFamily="2" charset="2"/>
              </a:rPr>
              <a:t>Immediate Cyanosis </a:t>
            </a:r>
          </a:p>
          <a:p>
            <a:pPr marL="152400" indent="0">
              <a:buNone/>
            </a:pPr>
            <a:endParaRPr lang="en-SG"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2852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1" name="Google Shape;21;p10"/>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1"/>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29" name="Google Shape;29;p11"/>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8"/>
          <p:cNvSpPr>
            <a:spLocks noGrp="1"/>
          </p:cNvSpPr>
          <p:nvPr>
            <p:ph type="pic" idx="2"/>
          </p:nvPr>
        </p:nvSpPr>
        <p:spPr>
          <a:xfrm>
            <a:off x="1792288" y="612775"/>
            <a:ext cx="5486399" cy="4114800"/>
          </a:xfrm>
          <a:prstGeom prst="rect">
            <a:avLst/>
          </a:prstGeom>
          <a:noFill/>
          <a:ln>
            <a:noFill/>
          </a:ln>
        </p:spPr>
      </p:sp>
      <p:sp>
        <p:nvSpPr>
          <p:cNvPr id="70" name="Google Shape;70;p1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physio-pedia.com/Signs_of_Respiratory_Distress_in_Childr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877732"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97" name="Google Shape;97;p2"/>
          <p:cNvPicPr preferRelativeResize="0"/>
          <p:nvPr/>
        </p:nvPicPr>
        <p:blipFill rotWithShape="1">
          <a:blip r:embed="rId3">
            <a:alphaModFix/>
          </a:blip>
          <a:srcRect/>
          <a:stretch/>
        </p:blipFill>
        <p:spPr>
          <a:xfrm>
            <a:off x="1963229" y="208752"/>
            <a:ext cx="5573138" cy="5589514"/>
          </a:xfrm>
          <a:prstGeom prst="rect">
            <a:avLst/>
          </a:prstGeom>
          <a:noFill/>
          <a:ln>
            <a:noFill/>
          </a:ln>
        </p:spPr>
      </p:pic>
      <p:sp>
        <p:nvSpPr>
          <p:cNvPr id="98" name="Google Shape;98;p2"/>
          <p:cNvSpPr txBox="1"/>
          <p:nvPr/>
        </p:nvSpPr>
        <p:spPr>
          <a:xfrm>
            <a:off x="3805950" y="5675526"/>
            <a:ext cx="26499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a:solidFill>
                  <a:srgbClr val="293267"/>
                </a:solidFill>
                <a:latin typeface="Calibri"/>
                <a:ea typeface="Calibri"/>
                <a:cs typeface="Calibri"/>
                <a:sym typeface="Calibri"/>
              </a:rPr>
              <a:t>2022/2023</a:t>
            </a:r>
            <a:endParaRPr sz="3200" b="1" i="0" u="none" strike="noStrike" cap="none">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012-2636-4EA1-9D9D-6D04699D3931}"/>
              </a:ext>
            </a:extLst>
          </p:cNvPr>
          <p:cNvSpPr>
            <a:spLocks noGrp="1"/>
          </p:cNvSpPr>
          <p:nvPr>
            <p:ph type="title"/>
          </p:nvPr>
        </p:nvSpPr>
        <p:spPr>
          <a:solidFill>
            <a:schemeClr val="bg2">
              <a:lumMod val="20000"/>
              <a:lumOff val="80000"/>
            </a:schemeClr>
          </a:solidFill>
        </p:spPr>
        <p:txBody>
          <a:bodyPr/>
          <a:lstStyle/>
          <a:p>
            <a:r>
              <a:rPr lang="en-SG" dirty="0">
                <a:solidFill>
                  <a:schemeClr val="tx1"/>
                </a:solidFill>
              </a:rPr>
              <a:t>Question 1b</a:t>
            </a:r>
            <a:endParaRPr lang="en-GB" dirty="0">
              <a:solidFill>
                <a:schemeClr val="tx1"/>
              </a:solidFill>
            </a:endParaRPr>
          </a:p>
        </p:txBody>
      </p:sp>
      <p:sp>
        <p:nvSpPr>
          <p:cNvPr id="3" name="Text Placeholder 2">
            <a:extLst>
              <a:ext uri="{FF2B5EF4-FFF2-40B4-BE49-F238E27FC236}">
                <a16:creationId xmlns:a16="http://schemas.microsoft.com/office/drawing/2014/main" id="{68043F32-8F2A-4404-BBFF-FC4DDE9DCBC4}"/>
              </a:ext>
            </a:extLst>
          </p:cNvPr>
          <p:cNvSpPr>
            <a:spLocks noGrp="1"/>
          </p:cNvSpPr>
          <p:nvPr>
            <p:ph type="body" idx="1"/>
          </p:nvPr>
        </p:nvSpPr>
        <p:spPr>
          <a:xfrm>
            <a:off x="457200" y="1600200"/>
            <a:ext cx="8229600" cy="4712918"/>
          </a:xfrm>
        </p:spPr>
        <p:txBody>
          <a:bodyPr/>
          <a:lstStyle/>
          <a:p>
            <a:r>
              <a:rPr lang="en-SG" sz="2400" dirty="0"/>
              <a:t>24 year old lady rushed into operating theatre as she has gone into preterm labour. The paediatrics on call team has rushed to site to receive the neonate. On assessment, the baby is blue, not crying and floppy. There is some flexing of all four limbs. Given the HR of 140bpm, calculate the APGAR score of this neonate.</a:t>
            </a:r>
            <a:endParaRPr lang="en-GB" sz="2400" dirty="0"/>
          </a:p>
        </p:txBody>
      </p:sp>
      <p:sp>
        <p:nvSpPr>
          <p:cNvPr id="4" name="TextBox 3">
            <a:extLst>
              <a:ext uri="{FF2B5EF4-FFF2-40B4-BE49-F238E27FC236}">
                <a16:creationId xmlns:a16="http://schemas.microsoft.com/office/drawing/2014/main" id="{CEED9F94-DDD7-433A-A2A0-865A2E7114FC}"/>
              </a:ext>
            </a:extLst>
          </p:cNvPr>
          <p:cNvSpPr txBox="1"/>
          <p:nvPr/>
        </p:nvSpPr>
        <p:spPr>
          <a:xfrm>
            <a:off x="2122714" y="4386943"/>
            <a:ext cx="3352800" cy="523220"/>
          </a:xfrm>
          <a:prstGeom prst="rect">
            <a:avLst/>
          </a:prstGeom>
          <a:noFill/>
        </p:spPr>
        <p:txBody>
          <a:bodyPr wrap="square" rtlCol="0">
            <a:spAutoFit/>
          </a:bodyPr>
          <a:lstStyle/>
          <a:p>
            <a:r>
              <a:rPr lang="en-SG" sz="2800" b="1" dirty="0">
                <a:solidFill>
                  <a:srgbClr val="FF0000"/>
                </a:solidFill>
              </a:rPr>
              <a:t>APGAR Score of 3</a:t>
            </a:r>
            <a:r>
              <a:rPr lang="en-SG" dirty="0"/>
              <a:t> </a:t>
            </a:r>
            <a:endParaRPr lang="en-GB" dirty="0"/>
          </a:p>
        </p:txBody>
      </p:sp>
    </p:spTree>
    <p:extLst>
      <p:ext uri="{BB962C8B-B14F-4D97-AF65-F5344CB8AC3E}">
        <p14:creationId xmlns:p14="http://schemas.microsoft.com/office/powerpoint/2010/main" val="218627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Question 2</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8229600" cy="4778829"/>
          </a:xfrm>
        </p:spPr>
        <p:txBody>
          <a:bodyPr/>
          <a:lstStyle/>
          <a:p>
            <a:r>
              <a:rPr lang="en-SG" sz="2400" dirty="0"/>
              <a:t>15 year old presents to the GP complaining of amenorrhoea and headaches. She has a webbed neck and a short stature for her age. On examination, a systolic murmur is heard. Which of the following is the most likely cause? </a:t>
            </a:r>
          </a:p>
          <a:p>
            <a:pPr marL="539750" indent="-514350">
              <a:buFont typeface="+mj-lt"/>
              <a:buAutoNum type="alphaLcParenR"/>
            </a:pPr>
            <a:r>
              <a:rPr lang="en-SG" sz="2400" dirty="0"/>
              <a:t>VSD</a:t>
            </a:r>
          </a:p>
          <a:p>
            <a:pPr marL="539750" indent="-514350">
              <a:buFont typeface="+mj-lt"/>
              <a:buAutoNum type="alphaLcParenR"/>
            </a:pPr>
            <a:r>
              <a:rPr lang="en-SG" sz="2400" dirty="0"/>
              <a:t>ASD</a:t>
            </a:r>
          </a:p>
          <a:p>
            <a:pPr marL="539750" indent="-514350">
              <a:buFont typeface="+mj-lt"/>
              <a:buAutoNum type="alphaLcParenR"/>
            </a:pPr>
            <a:r>
              <a:rPr lang="en-SG" sz="2400" dirty="0"/>
              <a:t>Bicuspid Aortic Valve</a:t>
            </a:r>
          </a:p>
          <a:p>
            <a:pPr marL="539750" indent="-514350">
              <a:buFont typeface="+mj-lt"/>
              <a:buAutoNum type="alphaLcParenR"/>
            </a:pPr>
            <a:r>
              <a:rPr lang="en-SG" sz="2400" dirty="0"/>
              <a:t>Still’s Murmur</a:t>
            </a:r>
          </a:p>
          <a:p>
            <a:pPr marL="539750" indent="-514350">
              <a:buFont typeface="+mj-lt"/>
              <a:buAutoNum type="alphaLcParenR"/>
            </a:pPr>
            <a:r>
              <a:rPr lang="en-SG" sz="2400" dirty="0"/>
              <a:t>Pulmonary Stenosis </a:t>
            </a:r>
            <a:endParaRPr lang="en-GB" sz="2400" dirty="0"/>
          </a:p>
        </p:txBody>
      </p:sp>
    </p:spTree>
    <p:extLst>
      <p:ext uri="{BB962C8B-B14F-4D97-AF65-F5344CB8AC3E}">
        <p14:creationId xmlns:p14="http://schemas.microsoft.com/office/powerpoint/2010/main" val="244214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Question 2</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304798" y="1600200"/>
            <a:ext cx="8686800" cy="4778829"/>
          </a:xfrm>
        </p:spPr>
        <p:txBody>
          <a:bodyPr/>
          <a:lstStyle/>
          <a:p>
            <a:r>
              <a:rPr lang="en-SG" sz="2400" dirty="0"/>
              <a:t>15 year old presents to the GP complaining of amenorrhoea and headaches. She has a webbed neck and a short stature for her age. On examination, a systolic murmur is heard radiating to the carotids. Which of the following is the most likely cause? </a:t>
            </a:r>
          </a:p>
          <a:p>
            <a:pPr marL="539750" indent="-514350">
              <a:buFont typeface="+mj-lt"/>
              <a:buAutoNum type="alphaLcParenR"/>
            </a:pPr>
            <a:r>
              <a:rPr lang="en-SG" sz="2400" dirty="0"/>
              <a:t>VSD </a:t>
            </a:r>
            <a:r>
              <a:rPr lang="en-SG" sz="2400" dirty="0">
                <a:solidFill>
                  <a:srgbClr val="FF0000"/>
                </a:solidFill>
              </a:rPr>
              <a:t>– pansystolic L sternal edge</a:t>
            </a:r>
            <a:endParaRPr lang="en-SG" sz="2400" dirty="0"/>
          </a:p>
          <a:p>
            <a:pPr marL="539750" indent="-514350">
              <a:buFont typeface="+mj-lt"/>
              <a:buAutoNum type="alphaLcParenR"/>
            </a:pPr>
            <a:r>
              <a:rPr lang="en-SG" sz="2400" dirty="0"/>
              <a:t>ASD – </a:t>
            </a:r>
            <a:r>
              <a:rPr lang="en-SG" sz="2400" dirty="0">
                <a:solidFill>
                  <a:srgbClr val="FF0000"/>
                </a:solidFill>
              </a:rPr>
              <a:t>fixed split S2, radiates to back </a:t>
            </a:r>
            <a:endParaRPr lang="en-SG" sz="2400" dirty="0"/>
          </a:p>
          <a:p>
            <a:pPr marL="539750" indent="-514350">
              <a:buFont typeface="+mj-lt"/>
              <a:buAutoNum type="alphaLcParenR"/>
            </a:pPr>
            <a:r>
              <a:rPr lang="en-SG" sz="2400" dirty="0">
                <a:highlight>
                  <a:srgbClr val="FFFF00"/>
                </a:highlight>
              </a:rPr>
              <a:t>Bicuspid Aortic Valve</a:t>
            </a:r>
          </a:p>
          <a:p>
            <a:pPr marL="539750" indent="-514350">
              <a:buFont typeface="+mj-lt"/>
              <a:buAutoNum type="alphaLcParenR"/>
            </a:pPr>
            <a:r>
              <a:rPr lang="en-SG" sz="2400" dirty="0"/>
              <a:t>Still’s Murmur </a:t>
            </a:r>
            <a:r>
              <a:rPr lang="en-SG" sz="2400" dirty="0">
                <a:solidFill>
                  <a:srgbClr val="FF0000"/>
                </a:solidFill>
              </a:rPr>
              <a:t>– innocent, comes with illness, does not radiate</a:t>
            </a:r>
            <a:endParaRPr lang="en-SG" sz="2400" dirty="0"/>
          </a:p>
        </p:txBody>
      </p:sp>
    </p:spTree>
    <p:extLst>
      <p:ext uri="{BB962C8B-B14F-4D97-AF65-F5344CB8AC3E}">
        <p14:creationId xmlns:p14="http://schemas.microsoft.com/office/powerpoint/2010/main" val="39696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Turner Syndrome </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2969039" cy="1632857"/>
          </a:xfrm>
        </p:spPr>
        <p:txBody>
          <a:bodyPr/>
          <a:lstStyle/>
          <a:p>
            <a:r>
              <a:rPr lang="en-SG" dirty="0"/>
              <a:t>45X</a:t>
            </a:r>
          </a:p>
          <a:p>
            <a:r>
              <a:rPr lang="en-SG" dirty="0"/>
              <a:t>Phenotype: Female</a:t>
            </a:r>
            <a:endParaRPr lang="en-GB" dirty="0"/>
          </a:p>
        </p:txBody>
      </p:sp>
      <p:sp>
        <p:nvSpPr>
          <p:cNvPr id="4" name="Text Placeholder 2">
            <a:extLst>
              <a:ext uri="{FF2B5EF4-FFF2-40B4-BE49-F238E27FC236}">
                <a16:creationId xmlns:a16="http://schemas.microsoft.com/office/drawing/2014/main" id="{136D7C6B-4C99-48B9-A3B7-3E939497FE87}"/>
              </a:ext>
            </a:extLst>
          </p:cNvPr>
          <p:cNvSpPr txBox="1">
            <a:spLocks/>
          </p:cNvSpPr>
          <p:nvPr/>
        </p:nvSpPr>
        <p:spPr>
          <a:xfrm>
            <a:off x="4233243" y="1600200"/>
            <a:ext cx="4453557" cy="1632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dirty="0"/>
              <a:t>Webbed neck </a:t>
            </a:r>
          </a:p>
          <a:p>
            <a:r>
              <a:rPr lang="en-SG" dirty="0"/>
              <a:t>Widely spaced nipples</a:t>
            </a:r>
          </a:p>
          <a:p>
            <a:r>
              <a:rPr lang="en-SG" dirty="0"/>
              <a:t>Short</a:t>
            </a:r>
          </a:p>
          <a:p>
            <a:r>
              <a:rPr lang="en-SG" dirty="0"/>
              <a:t>Primary </a:t>
            </a:r>
            <a:r>
              <a:rPr lang="en-SG" dirty="0" err="1"/>
              <a:t>amenorrhoe</a:t>
            </a:r>
            <a:r>
              <a:rPr lang="en-GB" dirty="0"/>
              <a:t>a</a:t>
            </a:r>
            <a:endParaRPr lang="en-SG" dirty="0"/>
          </a:p>
        </p:txBody>
      </p:sp>
      <p:sp>
        <p:nvSpPr>
          <p:cNvPr id="5" name="Text Placeholder 2">
            <a:extLst>
              <a:ext uri="{FF2B5EF4-FFF2-40B4-BE49-F238E27FC236}">
                <a16:creationId xmlns:a16="http://schemas.microsoft.com/office/drawing/2014/main" id="{B1D93378-E232-4EDE-9A6C-56A329FAC5BC}"/>
              </a:ext>
            </a:extLst>
          </p:cNvPr>
          <p:cNvSpPr txBox="1">
            <a:spLocks/>
          </p:cNvSpPr>
          <p:nvPr/>
        </p:nvSpPr>
        <p:spPr>
          <a:xfrm>
            <a:off x="2068283" y="4169228"/>
            <a:ext cx="5355773" cy="1632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dirty="0"/>
              <a:t>Confirmed using karyotyping</a:t>
            </a:r>
          </a:p>
          <a:p>
            <a:pPr marL="25400" indent="0">
              <a:buNone/>
            </a:pPr>
            <a:r>
              <a:rPr lang="en-SG" dirty="0">
                <a:sym typeface="Wingdings" panose="05000000000000000000" pitchFamily="2" charset="2"/>
              </a:rPr>
              <a:t> Differentiate from Noonan!</a:t>
            </a:r>
            <a:endParaRPr lang="en-GB" dirty="0"/>
          </a:p>
        </p:txBody>
      </p:sp>
    </p:spTree>
    <p:extLst>
      <p:ext uri="{BB962C8B-B14F-4D97-AF65-F5344CB8AC3E}">
        <p14:creationId xmlns:p14="http://schemas.microsoft.com/office/powerpoint/2010/main" val="310468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Innocent Murmurs</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p:txBody>
          <a:bodyPr/>
          <a:lstStyle/>
          <a:p>
            <a:r>
              <a:rPr lang="en-SG" dirty="0"/>
              <a:t>ALWAYS systolic </a:t>
            </a:r>
          </a:p>
          <a:p>
            <a:r>
              <a:rPr lang="en-SG" dirty="0"/>
              <a:t>Does not radiate</a:t>
            </a:r>
          </a:p>
          <a:p>
            <a:r>
              <a:rPr lang="en-SG" dirty="0"/>
              <a:t>No symptoms!! </a:t>
            </a:r>
          </a:p>
          <a:p>
            <a:r>
              <a:rPr lang="en-SG" dirty="0"/>
              <a:t>Varies w posture</a:t>
            </a:r>
            <a:endParaRPr lang="en-GB" dirty="0"/>
          </a:p>
        </p:txBody>
      </p:sp>
    </p:spTree>
    <p:extLst>
      <p:ext uri="{BB962C8B-B14F-4D97-AF65-F5344CB8AC3E}">
        <p14:creationId xmlns:p14="http://schemas.microsoft.com/office/powerpoint/2010/main" val="4090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Question 3</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8229600" cy="4675340"/>
          </a:xfrm>
        </p:spPr>
        <p:txBody>
          <a:bodyPr/>
          <a:lstStyle/>
          <a:p>
            <a:pPr marL="25400" indent="0">
              <a:buNone/>
            </a:pPr>
            <a:r>
              <a:rPr lang="en-SG" sz="2800" dirty="0"/>
              <a:t>You are bleeped to NICU to assess a neonate born 3h ago. Child is visibly blue with O2 </a:t>
            </a:r>
            <a:r>
              <a:rPr lang="en-SG" sz="2800" dirty="0" err="1"/>
              <a:t>sats</a:t>
            </a:r>
            <a:r>
              <a:rPr lang="en-SG" sz="2800" dirty="0"/>
              <a:t> of 84%. There is evidence of respiratory distress. Given the presentation above, what is the most likely diagnosis? </a:t>
            </a:r>
          </a:p>
          <a:p>
            <a:pPr marL="539750" indent="-514350">
              <a:buFont typeface="+mj-lt"/>
              <a:buAutoNum type="alphaLcParenR"/>
            </a:pPr>
            <a:r>
              <a:rPr lang="en-SG" sz="2800" dirty="0"/>
              <a:t>Tetralogy of Fallot </a:t>
            </a:r>
          </a:p>
          <a:p>
            <a:pPr marL="539750" indent="-514350">
              <a:buFont typeface="+mj-lt"/>
              <a:buAutoNum type="alphaLcParenR"/>
            </a:pPr>
            <a:r>
              <a:rPr lang="en-SG" sz="2800" dirty="0"/>
              <a:t>Transposition of Great Arteries </a:t>
            </a:r>
          </a:p>
          <a:p>
            <a:pPr marL="539750" indent="-514350">
              <a:buFont typeface="+mj-lt"/>
              <a:buAutoNum type="alphaLcParenR"/>
            </a:pPr>
            <a:r>
              <a:rPr lang="en-SG" sz="2800" dirty="0"/>
              <a:t>Eisenmenger Syndrome </a:t>
            </a:r>
          </a:p>
          <a:p>
            <a:pPr marL="539750" indent="-514350">
              <a:buFont typeface="+mj-lt"/>
              <a:buAutoNum type="alphaLcParenR"/>
            </a:pPr>
            <a:r>
              <a:rPr lang="en-SG" sz="2800" dirty="0"/>
              <a:t>Bronchiolitis </a:t>
            </a:r>
            <a:endParaRPr lang="en-GB" sz="2800" dirty="0"/>
          </a:p>
        </p:txBody>
      </p:sp>
    </p:spTree>
    <p:extLst>
      <p:ext uri="{BB962C8B-B14F-4D97-AF65-F5344CB8AC3E}">
        <p14:creationId xmlns:p14="http://schemas.microsoft.com/office/powerpoint/2010/main" val="272149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Question 3</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8229600" cy="4675340"/>
          </a:xfrm>
        </p:spPr>
        <p:txBody>
          <a:bodyPr/>
          <a:lstStyle/>
          <a:p>
            <a:pPr marL="25400" indent="0">
              <a:buNone/>
            </a:pPr>
            <a:r>
              <a:rPr lang="en-SG" sz="2800" dirty="0"/>
              <a:t>You are bleeped to NICU to assess a </a:t>
            </a:r>
            <a:r>
              <a:rPr lang="en-SG" sz="2800" dirty="0">
                <a:highlight>
                  <a:srgbClr val="FFFF00"/>
                </a:highlight>
              </a:rPr>
              <a:t>neonate born 3h </a:t>
            </a:r>
            <a:r>
              <a:rPr lang="en-SG" sz="2800" dirty="0"/>
              <a:t>ago. Child is visibly blue with O2 </a:t>
            </a:r>
            <a:r>
              <a:rPr lang="en-SG" sz="2800" dirty="0" err="1"/>
              <a:t>sats</a:t>
            </a:r>
            <a:r>
              <a:rPr lang="en-SG" sz="2800" dirty="0"/>
              <a:t> of 84%. There is evidence of respiratory distress. Given the presentation above, what is the most likely diagnosis? </a:t>
            </a:r>
          </a:p>
          <a:p>
            <a:pPr marL="539750" indent="-514350">
              <a:buFont typeface="+mj-lt"/>
              <a:buAutoNum type="alphaLcParenR"/>
            </a:pPr>
            <a:r>
              <a:rPr lang="en-SG" sz="2800" dirty="0"/>
              <a:t>Tetralogy of Fallot </a:t>
            </a:r>
            <a:r>
              <a:rPr lang="en-SG" sz="2800" dirty="0">
                <a:solidFill>
                  <a:srgbClr val="FF0000"/>
                </a:solidFill>
              </a:rPr>
              <a:t>– heart able to compensate </a:t>
            </a:r>
            <a:endParaRPr lang="en-SG" sz="2800" dirty="0"/>
          </a:p>
          <a:p>
            <a:pPr marL="539750" indent="-514350">
              <a:buFont typeface="+mj-lt"/>
              <a:buAutoNum type="alphaLcParenR"/>
            </a:pPr>
            <a:r>
              <a:rPr lang="en-SG" sz="2800" dirty="0">
                <a:highlight>
                  <a:srgbClr val="FFFF00"/>
                </a:highlight>
              </a:rPr>
              <a:t>Transposition of Great Arteries </a:t>
            </a:r>
          </a:p>
          <a:p>
            <a:pPr marL="539750" indent="-514350">
              <a:buFont typeface="+mj-lt"/>
              <a:buAutoNum type="alphaLcParenR"/>
            </a:pPr>
            <a:r>
              <a:rPr lang="en-SG" sz="2800" dirty="0"/>
              <a:t>Eisenmenger Syndrome </a:t>
            </a:r>
            <a:r>
              <a:rPr lang="en-SG" sz="2800" dirty="0">
                <a:solidFill>
                  <a:srgbClr val="FF0000"/>
                </a:solidFill>
              </a:rPr>
              <a:t>– requires a long time to kick in </a:t>
            </a:r>
            <a:endParaRPr lang="en-SG" sz="2800" dirty="0"/>
          </a:p>
          <a:p>
            <a:pPr marL="539750" indent="-514350">
              <a:buFont typeface="+mj-lt"/>
              <a:buAutoNum type="alphaLcParenR"/>
            </a:pPr>
            <a:r>
              <a:rPr lang="en-SG" sz="2800" dirty="0"/>
              <a:t>Bronchiolitis </a:t>
            </a:r>
            <a:r>
              <a:rPr lang="en-SG" sz="2800" dirty="0">
                <a:solidFill>
                  <a:srgbClr val="FF0000"/>
                </a:solidFill>
              </a:rPr>
              <a:t>– coryzal </a:t>
            </a:r>
            <a:endParaRPr lang="en-GB" sz="2800" dirty="0"/>
          </a:p>
        </p:txBody>
      </p:sp>
    </p:spTree>
    <p:extLst>
      <p:ext uri="{BB962C8B-B14F-4D97-AF65-F5344CB8AC3E}">
        <p14:creationId xmlns:p14="http://schemas.microsoft.com/office/powerpoint/2010/main" val="377555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err="1"/>
              <a:t>Illutsrations</a:t>
            </a:r>
            <a:r>
              <a:rPr lang="en-SG" dirty="0"/>
              <a:t> </a:t>
            </a:r>
            <a:endParaRPr lang="en-GB" dirty="0"/>
          </a:p>
        </p:txBody>
      </p:sp>
      <p:pic>
        <p:nvPicPr>
          <p:cNvPr id="5" name="Picture 4">
            <a:extLst>
              <a:ext uri="{FF2B5EF4-FFF2-40B4-BE49-F238E27FC236}">
                <a16:creationId xmlns:a16="http://schemas.microsoft.com/office/drawing/2014/main" id="{18C33D66-9766-4FFB-A689-576F3DEC1DE2}"/>
              </a:ext>
            </a:extLst>
          </p:cNvPr>
          <p:cNvPicPr>
            <a:picLocks noChangeAspect="1"/>
          </p:cNvPicPr>
          <p:nvPr/>
        </p:nvPicPr>
        <p:blipFill>
          <a:blip r:embed="rId3"/>
          <a:stretch>
            <a:fillRect/>
          </a:stretch>
        </p:blipFill>
        <p:spPr>
          <a:xfrm>
            <a:off x="768458" y="2550806"/>
            <a:ext cx="4082825" cy="2837623"/>
          </a:xfrm>
          <a:prstGeom prst="rect">
            <a:avLst/>
          </a:prstGeom>
        </p:spPr>
      </p:pic>
      <p:pic>
        <p:nvPicPr>
          <p:cNvPr id="7" name="Picture 6">
            <a:extLst>
              <a:ext uri="{FF2B5EF4-FFF2-40B4-BE49-F238E27FC236}">
                <a16:creationId xmlns:a16="http://schemas.microsoft.com/office/drawing/2014/main" id="{711468EC-8569-4217-9D0C-727651B1DC7E}"/>
              </a:ext>
            </a:extLst>
          </p:cNvPr>
          <p:cNvPicPr>
            <a:picLocks noChangeAspect="1"/>
          </p:cNvPicPr>
          <p:nvPr/>
        </p:nvPicPr>
        <p:blipFill>
          <a:blip r:embed="rId4"/>
          <a:stretch>
            <a:fillRect/>
          </a:stretch>
        </p:blipFill>
        <p:spPr>
          <a:xfrm>
            <a:off x="5668605" y="1801265"/>
            <a:ext cx="2212651" cy="4412586"/>
          </a:xfrm>
          <a:prstGeom prst="rect">
            <a:avLst/>
          </a:prstGeom>
        </p:spPr>
      </p:pic>
    </p:spTree>
    <p:extLst>
      <p:ext uri="{BB962C8B-B14F-4D97-AF65-F5344CB8AC3E}">
        <p14:creationId xmlns:p14="http://schemas.microsoft.com/office/powerpoint/2010/main" val="73175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Q4</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8229600" cy="4675340"/>
          </a:xfrm>
        </p:spPr>
        <p:txBody>
          <a:bodyPr/>
          <a:lstStyle/>
          <a:p>
            <a:pPr marL="25400" indent="0">
              <a:buNone/>
            </a:pPr>
            <a:r>
              <a:rPr lang="en-SG" sz="2800" dirty="0"/>
              <a:t>You are bleeped to NICU to assess a neonate born 3h ago. Child is visibly blue with O2 </a:t>
            </a:r>
            <a:r>
              <a:rPr lang="en-SG" sz="2800" dirty="0" err="1"/>
              <a:t>sats</a:t>
            </a:r>
            <a:r>
              <a:rPr lang="en-SG" sz="2800" dirty="0"/>
              <a:t> of 84%. There is evidence of respiratory distress. What is the next best step in management of this patient</a:t>
            </a:r>
          </a:p>
          <a:p>
            <a:pPr marL="539750" indent="-514350">
              <a:buFont typeface="+mj-lt"/>
              <a:buAutoNum type="alphaLcParenR"/>
            </a:pPr>
            <a:r>
              <a:rPr lang="en-SG" sz="2800" dirty="0"/>
              <a:t>IV propranolol </a:t>
            </a:r>
          </a:p>
          <a:p>
            <a:pPr marL="539750" indent="-514350">
              <a:buFont typeface="+mj-lt"/>
              <a:buAutoNum type="alphaLcParenR"/>
            </a:pPr>
            <a:r>
              <a:rPr lang="en-SG" sz="2800" dirty="0"/>
              <a:t>IV Prostaglandins</a:t>
            </a:r>
          </a:p>
          <a:p>
            <a:pPr marL="539750" indent="-514350">
              <a:buFont typeface="+mj-lt"/>
              <a:buAutoNum type="alphaLcParenR"/>
            </a:pPr>
            <a:r>
              <a:rPr lang="en-SG" sz="2800" dirty="0"/>
              <a:t>IV Indomethacin </a:t>
            </a:r>
          </a:p>
          <a:p>
            <a:pPr marL="539750" indent="-514350">
              <a:buFont typeface="+mj-lt"/>
              <a:buAutoNum type="alphaLcParenR"/>
            </a:pPr>
            <a:r>
              <a:rPr lang="en-SG" sz="2800" dirty="0"/>
              <a:t>IV Paracetamol </a:t>
            </a:r>
          </a:p>
          <a:p>
            <a:pPr marL="25400" indent="0">
              <a:buNone/>
            </a:pPr>
            <a:endParaRPr lang="en-GB" sz="2800" dirty="0"/>
          </a:p>
        </p:txBody>
      </p:sp>
    </p:spTree>
    <p:extLst>
      <p:ext uri="{BB962C8B-B14F-4D97-AF65-F5344CB8AC3E}">
        <p14:creationId xmlns:p14="http://schemas.microsoft.com/office/powerpoint/2010/main" val="25819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Q4</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8229600" cy="4675340"/>
          </a:xfrm>
        </p:spPr>
        <p:txBody>
          <a:bodyPr/>
          <a:lstStyle/>
          <a:p>
            <a:pPr marL="25400" indent="0">
              <a:buNone/>
            </a:pPr>
            <a:r>
              <a:rPr lang="en-SG" sz="2800" dirty="0"/>
              <a:t>You are bleeped to NICU to assess a neonate born 3h ago. Child is visibly blue with </a:t>
            </a:r>
            <a:r>
              <a:rPr lang="en-SG" sz="2800" dirty="0">
                <a:highlight>
                  <a:srgbClr val="FFFF00"/>
                </a:highlight>
              </a:rPr>
              <a:t>O2 </a:t>
            </a:r>
            <a:r>
              <a:rPr lang="en-SG" sz="2800" dirty="0" err="1">
                <a:highlight>
                  <a:srgbClr val="FFFF00"/>
                </a:highlight>
              </a:rPr>
              <a:t>sats</a:t>
            </a:r>
            <a:r>
              <a:rPr lang="en-SG" sz="2800" dirty="0">
                <a:highlight>
                  <a:srgbClr val="FFFF00"/>
                </a:highlight>
              </a:rPr>
              <a:t> of 84%. </a:t>
            </a:r>
            <a:r>
              <a:rPr lang="en-SG" sz="2800" dirty="0"/>
              <a:t>There is evidence of respiratory distress. What is the next best step in management of this patient</a:t>
            </a:r>
          </a:p>
          <a:p>
            <a:pPr marL="539750" indent="-514350">
              <a:buFont typeface="+mj-lt"/>
              <a:buAutoNum type="alphaLcParenR"/>
            </a:pPr>
            <a:r>
              <a:rPr lang="en-SG" sz="2800" dirty="0"/>
              <a:t>IV propranolol </a:t>
            </a:r>
          </a:p>
          <a:p>
            <a:pPr marL="539750" indent="-514350">
              <a:buFont typeface="+mj-lt"/>
              <a:buAutoNum type="alphaLcParenR"/>
            </a:pPr>
            <a:r>
              <a:rPr lang="en-SG" sz="2800" dirty="0">
                <a:highlight>
                  <a:srgbClr val="FFFF00"/>
                </a:highlight>
              </a:rPr>
              <a:t>IV Prostaglandins</a:t>
            </a:r>
          </a:p>
          <a:p>
            <a:pPr marL="539750" indent="-514350">
              <a:buFont typeface="+mj-lt"/>
              <a:buAutoNum type="alphaLcParenR"/>
            </a:pPr>
            <a:r>
              <a:rPr lang="en-SG" sz="2800" dirty="0"/>
              <a:t>IV Indomethacin </a:t>
            </a:r>
          </a:p>
          <a:p>
            <a:pPr marL="539750" indent="-514350">
              <a:buFont typeface="+mj-lt"/>
              <a:buAutoNum type="alphaLcParenR"/>
            </a:pPr>
            <a:r>
              <a:rPr lang="en-SG" sz="2800" dirty="0"/>
              <a:t>IV Paracetamol </a:t>
            </a:r>
          </a:p>
          <a:p>
            <a:pPr marL="25400" indent="0">
              <a:buNone/>
            </a:pPr>
            <a:endParaRPr lang="en-GB" sz="2800" dirty="0"/>
          </a:p>
        </p:txBody>
      </p:sp>
    </p:spTree>
    <p:extLst>
      <p:ext uri="{BB962C8B-B14F-4D97-AF65-F5344CB8AC3E}">
        <p14:creationId xmlns:p14="http://schemas.microsoft.com/office/powerpoint/2010/main" val="143931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105" name="Google Shape;105;p3"/>
          <p:cNvSpPr txBox="1">
            <a:spLocks noGrp="1"/>
          </p:cNvSpPr>
          <p:nvPr>
            <p:ph type="body" idx="1"/>
          </p:nvPr>
        </p:nvSpPr>
        <p:spPr>
          <a:xfrm>
            <a:off x="457200" y="2981325"/>
            <a:ext cx="8229600" cy="314483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dirty="0">
                <a:solidFill>
                  <a:schemeClr val="dk1"/>
                </a:solidFill>
                <a:latin typeface="Calibri"/>
                <a:ea typeface="Calibri"/>
                <a:cs typeface="Calibri"/>
                <a:sym typeface="Calibri"/>
              </a:rPr>
              <a:t>Phase </a:t>
            </a:r>
            <a:r>
              <a:rPr lang="en-US" dirty="0"/>
              <a:t>3A</a:t>
            </a:r>
            <a:r>
              <a:rPr lang="en-US" sz="3200" b="0" i="0" u="none" strike="noStrike" cap="none" dirty="0">
                <a:solidFill>
                  <a:schemeClr val="dk1"/>
                </a:solidFill>
                <a:latin typeface="Calibri"/>
                <a:ea typeface="Calibri"/>
                <a:cs typeface="Calibri"/>
                <a:sym typeface="Calibri"/>
              </a:rPr>
              <a:t> Revision Session</a:t>
            </a:r>
            <a:endParaRPr dirty="0"/>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SG" sz="3200" b="0" i="0" u="none" strike="noStrike" cap="none" dirty="0">
                <a:solidFill>
                  <a:schemeClr val="dk1"/>
                </a:solidFill>
                <a:latin typeface="Calibri"/>
                <a:ea typeface="Calibri"/>
                <a:cs typeface="Calibri"/>
                <a:sym typeface="Calibri"/>
              </a:rPr>
              <a:t>Suhail Raihan</a:t>
            </a:r>
            <a:endParaRPr dirty="0"/>
          </a:p>
          <a:p>
            <a:pPr marL="342900" marR="0" lvl="0" indent="-342900" algn="r" rtl="0">
              <a:lnSpc>
                <a:spcPct val="100000"/>
              </a:lnSpc>
              <a:spcBef>
                <a:spcPts val="640"/>
              </a:spcBef>
              <a:spcAft>
                <a:spcPts val="0"/>
              </a:spcAft>
              <a:buClr>
                <a:schemeClr val="dk1"/>
              </a:buClr>
              <a:buSzPts val="800"/>
              <a:buFont typeface="Arial"/>
              <a:buNone/>
            </a:pPr>
            <a:r>
              <a:rPr lang="en-US" sz="3200" b="0" i="0" u="none" strike="noStrike" cap="none" dirty="0">
                <a:solidFill>
                  <a:schemeClr val="dk1"/>
                </a:solidFill>
              </a:rPr>
              <a:t>20/06/22</a:t>
            </a:r>
            <a:endParaRPr sz="3200" b="0" i="0" u="none" strike="noStrike" cap="none" dirty="0">
              <a:solidFill>
                <a:schemeClr val="dk1"/>
              </a:solidFill>
              <a:latin typeface="Calibri"/>
              <a:ea typeface="Calibri"/>
              <a:cs typeface="Calibri"/>
              <a:sym typeface="Calibri"/>
            </a:endParaRPr>
          </a:p>
        </p:txBody>
      </p:sp>
      <p:sp>
        <p:nvSpPr>
          <p:cNvPr id="106" name="Google Shape;106;p3"/>
          <p:cNvSpPr txBox="1"/>
          <p:nvPr/>
        </p:nvSpPr>
        <p:spPr>
          <a:xfrm>
            <a:off x="457200" y="274637"/>
            <a:ext cx="8229600"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txBox="1"/>
          <p:nvPr/>
        </p:nvSpPr>
        <p:spPr>
          <a:xfrm>
            <a:off x="878946" y="605270"/>
            <a:ext cx="7386107"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7000" b="0" i="0" u="none" strike="noStrike" cap="none" dirty="0" err="1">
                <a:solidFill>
                  <a:schemeClr val="lt1"/>
                </a:solidFill>
                <a:latin typeface="Calibri"/>
                <a:ea typeface="Calibri"/>
                <a:cs typeface="Calibri"/>
                <a:sym typeface="Calibri"/>
              </a:rPr>
              <a:t>Paediatrics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Associations </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457200" y="1600200"/>
            <a:ext cx="3770243" cy="4525963"/>
          </a:xfrm>
        </p:spPr>
        <p:txBody>
          <a:bodyPr/>
          <a:lstStyle/>
          <a:p>
            <a:r>
              <a:rPr lang="en-SG" dirty="0"/>
              <a:t>Down Syndrome</a:t>
            </a:r>
          </a:p>
          <a:p>
            <a:endParaRPr lang="en-SG" dirty="0"/>
          </a:p>
          <a:p>
            <a:r>
              <a:rPr lang="en-SG" dirty="0"/>
              <a:t>Turner Syndrome</a:t>
            </a:r>
          </a:p>
          <a:p>
            <a:endParaRPr lang="en-SG" dirty="0"/>
          </a:p>
          <a:p>
            <a:r>
              <a:rPr lang="en-SG" dirty="0"/>
              <a:t>DiGeorge Syndrome </a:t>
            </a:r>
          </a:p>
          <a:p>
            <a:endParaRPr lang="en-SG" dirty="0"/>
          </a:p>
          <a:p>
            <a:r>
              <a:rPr lang="en-SG" dirty="0"/>
              <a:t>ASD </a:t>
            </a:r>
            <a:endParaRPr lang="en-GB" dirty="0"/>
          </a:p>
        </p:txBody>
      </p:sp>
      <p:sp>
        <p:nvSpPr>
          <p:cNvPr id="4" name="Text Placeholder 2">
            <a:extLst>
              <a:ext uri="{FF2B5EF4-FFF2-40B4-BE49-F238E27FC236}">
                <a16:creationId xmlns:a16="http://schemas.microsoft.com/office/drawing/2014/main" id="{A97373D9-0DB0-45B7-910A-C052D58AC190}"/>
              </a:ext>
            </a:extLst>
          </p:cNvPr>
          <p:cNvSpPr txBox="1">
            <a:spLocks/>
          </p:cNvSpPr>
          <p:nvPr/>
        </p:nvSpPr>
        <p:spPr>
          <a:xfrm>
            <a:off x="4227443" y="1600200"/>
            <a:ext cx="4585253"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dirty="0"/>
              <a:t>AVSD most common</a:t>
            </a:r>
          </a:p>
          <a:p>
            <a:endParaRPr lang="en-SG" dirty="0"/>
          </a:p>
          <a:p>
            <a:r>
              <a:rPr lang="en-SG" dirty="0"/>
              <a:t>Bicuspid Aortic Valve</a:t>
            </a:r>
          </a:p>
          <a:p>
            <a:endParaRPr lang="en-SG" sz="1400" dirty="0"/>
          </a:p>
          <a:p>
            <a:r>
              <a:rPr lang="en-SG" dirty="0" err="1"/>
              <a:t>Conotruncal</a:t>
            </a:r>
            <a:r>
              <a:rPr lang="en-SG" dirty="0"/>
              <a:t> – interrupted Aortic Arch / Truncus Arteriosus</a:t>
            </a:r>
          </a:p>
          <a:p>
            <a:endParaRPr lang="en-SG" sz="1000" dirty="0"/>
          </a:p>
          <a:p>
            <a:r>
              <a:rPr lang="en-SG" dirty="0"/>
              <a:t>Fixed Splitting of S2, Mid Diastolic Murmur</a:t>
            </a:r>
          </a:p>
        </p:txBody>
      </p:sp>
    </p:spTree>
    <p:extLst>
      <p:ext uri="{BB962C8B-B14F-4D97-AF65-F5344CB8AC3E}">
        <p14:creationId xmlns:p14="http://schemas.microsoft.com/office/powerpoint/2010/main" val="96186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r Leaks in the Newborn | Saint Luke's Health System">
            <a:extLst>
              <a:ext uri="{FF2B5EF4-FFF2-40B4-BE49-F238E27FC236}">
                <a16:creationId xmlns:a16="http://schemas.microsoft.com/office/drawing/2014/main" id="{B8764416-160B-4A0F-94F7-C7AC45F85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357313"/>
            <a:ext cx="390525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xfrm>
            <a:off x="457200" y="36101"/>
            <a:ext cx="8229600" cy="1143000"/>
          </a:xfrm>
          <a:solidFill>
            <a:schemeClr val="bg2">
              <a:lumMod val="20000"/>
              <a:lumOff val="80000"/>
            </a:schemeClr>
          </a:solidFill>
        </p:spPr>
        <p:txBody>
          <a:bodyPr/>
          <a:lstStyle/>
          <a:p>
            <a:r>
              <a:rPr lang="en-SG" dirty="0"/>
              <a:t>Q5</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536712" y="1179101"/>
            <a:ext cx="8686800" cy="4708526"/>
          </a:xfrm>
        </p:spPr>
        <p:txBody>
          <a:bodyPr/>
          <a:lstStyle/>
          <a:p>
            <a:r>
              <a:rPr lang="en-SG" sz="2400" dirty="0"/>
              <a:t>6 month old boy presents to ED with a 2 day history of difficulty breathing. Parent complains the child has not been feeding well, and has no wet nappies in the past 24h. </a:t>
            </a:r>
            <a:r>
              <a:rPr lang="en-GB" sz="2400" dirty="0"/>
              <a:t>On examination, the child is breathing heavy. You notice nasal flaring, tracheal tug, and use of accessory muscles to breathe. </a:t>
            </a:r>
          </a:p>
          <a:p>
            <a:pPr marL="25400" indent="0">
              <a:buNone/>
            </a:pPr>
            <a:r>
              <a:rPr lang="en-GB" sz="2400" dirty="0" err="1"/>
              <a:t>Obs</a:t>
            </a:r>
            <a:r>
              <a:rPr lang="en-GB" sz="2400" dirty="0"/>
              <a:t>: HR 170, RR 40, O2 </a:t>
            </a:r>
            <a:r>
              <a:rPr lang="en-GB" sz="2400" dirty="0" err="1"/>
              <a:t>Sats</a:t>
            </a:r>
            <a:r>
              <a:rPr lang="en-GB" sz="2400" dirty="0"/>
              <a:t> 84%, Temp 38 degrees </a:t>
            </a:r>
          </a:p>
          <a:p>
            <a:pPr marL="25400" indent="0">
              <a:buNone/>
            </a:pPr>
            <a:r>
              <a:rPr lang="en-GB" sz="2400" dirty="0"/>
              <a:t>What is the most appropriate next step? </a:t>
            </a:r>
          </a:p>
          <a:p>
            <a:pPr marL="539750" indent="-514350">
              <a:buFont typeface="+mj-lt"/>
              <a:buAutoNum type="alphaLcParenR"/>
            </a:pPr>
            <a:r>
              <a:rPr lang="en-GB" sz="2400" dirty="0"/>
              <a:t>Nebulised Salbutamol </a:t>
            </a:r>
          </a:p>
          <a:p>
            <a:pPr marL="539750" indent="-514350">
              <a:buFont typeface="+mj-lt"/>
              <a:buAutoNum type="alphaLcParenR"/>
            </a:pPr>
            <a:r>
              <a:rPr lang="en-GB" sz="2400" dirty="0"/>
              <a:t>IV Abx</a:t>
            </a:r>
          </a:p>
          <a:p>
            <a:pPr marL="539750" indent="-514350">
              <a:buFont typeface="+mj-lt"/>
              <a:buAutoNum type="alphaLcParenR"/>
            </a:pPr>
            <a:r>
              <a:rPr lang="en-GB" sz="2400" dirty="0"/>
              <a:t>CXR</a:t>
            </a:r>
          </a:p>
          <a:p>
            <a:pPr marL="539750" indent="-514350">
              <a:buFont typeface="+mj-lt"/>
              <a:buAutoNum type="alphaLcParenR"/>
            </a:pPr>
            <a:r>
              <a:rPr lang="en-GB" sz="2400" dirty="0"/>
              <a:t>Supplemental O2 </a:t>
            </a:r>
          </a:p>
          <a:p>
            <a:pPr marL="539750" indent="-514350">
              <a:buFont typeface="+mj-lt"/>
              <a:buAutoNum type="alphaLcParenR"/>
            </a:pPr>
            <a:r>
              <a:rPr lang="en-GB" sz="2400" dirty="0"/>
              <a:t>IV Steroids</a:t>
            </a:r>
            <a:endParaRPr lang="en-SG" sz="2400" dirty="0"/>
          </a:p>
        </p:txBody>
      </p:sp>
    </p:spTree>
    <p:extLst>
      <p:ext uri="{BB962C8B-B14F-4D97-AF65-F5344CB8AC3E}">
        <p14:creationId xmlns:p14="http://schemas.microsoft.com/office/powerpoint/2010/main" val="146422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xfrm>
            <a:off x="457200" y="36101"/>
            <a:ext cx="8229600" cy="1143000"/>
          </a:xfrm>
          <a:solidFill>
            <a:schemeClr val="bg2">
              <a:lumMod val="20000"/>
              <a:lumOff val="80000"/>
            </a:schemeClr>
          </a:solidFill>
        </p:spPr>
        <p:txBody>
          <a:bodyPr/>
          <a:lstStyle/>
          <a:p>
            <a:r>
              <a:rPr lang="en-SG" dirty="0"/>
              <a:t>Q5</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536712" y="1179101"/>
            <a:ext cx="8686800" cy="4708526"/>
          </a:xfrm>
        </p:spPr>
        <p:txBody>
          <a:bodyPr/>
          <a:lstStyle/>
          <a:p>
            <a:r>
              <a:rPr lang="en-SG" sz="2400" dirty="0"/>
              <a:t>6 month old boy presents to ED with a 2 day history of difficulty breathing. Parent complains the child has </a:t>
            </a:r>
            <a:r>
              <a:rPr lang="en-SG" sz="2400" dirty="0">
                <a:highlight>
                  <a:srgbClr val="FFFF00"/>
                </a:highlight>
              </a:rPr>
              <a:t>not been feeding well</a:t>
            </a:r>
            <a:r>
              <a:rPr lang="en-SG" sz="2400" dirty="0"/>
              <a:t>, and has </a:t>
            </a:r>
            <a:r>
              <a:rPr lang="en-SG" sz="2400" dirty="0">
                <a:highlight>
                  <a:srgbClr val="FFFF00"/>
                </a:highlight>
              </a:rPr>
              <a:t>no wet nappies </a:t>
            </a:r>
            <a:r>
              <a:rPr lang="en-SG" sz="2400" dirty="0"/>
              <a:t>in the past 24h. </a:t>
            </a:r>
            <a:r>
              <a:rPr lang="en-GB" sz="2400" dirty="0"/>
              <a:t>On examination, the child is breathing heavy. You notice </a:t>
            </a:r>
            <a:r>
              <a:rPr lang="en-GB" sz="2400" dirty="0">
                <a:highlight>
                  <a:srgbClr val="FFFF00"/>
                </a:highlight>
              </a:rPr>
              <a:t>nasal flaring, tracheal tug, and use of accessory muscle</a:t>
            </a:r>
            <a:r>
              <a:rPr lang="en-GB" sz="2400" dirty="0"/>
              <a:t>s to breathe. </a:t>
            </a:r>
          </a:p>
          <a:p>
            <a:pPr marL="25400" indent="0">
              <a:buNone/>
            </a:pPr>
            <a:r>
              <a:rPr lang="en-GB" sz="2400" dirty="0" err="1"/>
              <a:t>Obs</a:t>
            </a:r>
            <a:r>
              <a:rPr lang="en-GB" sz="2400" dirty="0"/>
              <a:t>: HR 170, RR 40, </a:t>
            </a:r>
            <a:r>
              <a:rPr lang="en-GB" sz="2400" dirty="0">
                <a:highlight>
                  <a:srgbClr val="FFFF00"/>
                </a:highlight>
              </a:rPr>
              <a:t>O2 </a:t>
            </a:r>
            <a:r>
              <a:rPr lang="en-GB" sz="2400" dirty="0" err="1">
                <a:highlight>
                  <a:srgbClr val="FFFF00"/>
                </a:highlight>
              </a:rPr>
              <a:t>Sats</a:t>
            </a:r>
            <a:r>
              <a:rPr lang="en-GB" sz="2400" dirty="0">
                <a:highlight>
                  <a:srgbClr val="FFFF00"/>
                </a:highlight>
              </a:rPr>
              <a:t> 84</a:t>
            </a:r>
            <a:r>
              <a:rPr lang="en-GB" sz="2400" dirty="0"/>
              <a:t>%, Temp 38 degrees </a:t>
            </a:r>
          </a:p>
          <a:p>
            <a:pPr marL="25400" indent="0">
              <a:buNone/>
            </a:pPr>
            <a:r>
              <a:rPr lang="en-GB" sz="2400" dirty="0"/>
              <a:t>What is the most appropriate next step? </a:t>
            </a:r>
          </a:p>
          <a:p>
            <a:pPr marL="539750" indent="-514350">
              <a:buFont typeface="+mj-lt"/>
              <a:buAutoNum type="alphaLcParenR"/>
            </a:pPr>
            <a:r>
              <a:rPr lang="en-GB" sz="2400" dirty="0"/>
              <a:t>Nebulised Salbutamol </a:t>
            </a:r>
            <a:r>
              <a:rPr lang="en-GB" sz="2400" dirty="0">
                <a:solidFill>
                  <a:srgbClr val="FF0000"/>
                </a:solidFill>
              </a:rPr>
              <a:t>– Asthma Attacks </a:t>
            </a:r>
            <a:endParaRPr lang="en-GB" sz="2400" dirty="0"/>
          </a:p>
          <a:p>
            <a:pPr marL="539750" indent="-514350">
              <a:buFont typeface="+mj-lt"/>
              <a:buAutoNum type="alphaLcParenR"/>
            </a:pPr>
            <a:r>
              <a:rPr lang="en-GB" sz="2400" dirty="0"/>
              <a:t>IV Abx </a:t>
            </a:r>
            <a:r>
              <a:rPr lang="en-GB" sz="2400" dirty="0">
                <a:solidFill>
                  <a:srgbClr val="FF0000"/>
                </a:solidFill>
              </a:rPr>
              <a:t>– indicated, but not the first to do </a:t>
            </a:r>
            <a:endParaRPr lang="en-GB" sz="2400" dirty="0"/>
          </a:p>
          <a:p>
            <a:pPr marL="539750" indent="-514350">
              <a:buFont typeface="+mj-lt"/>
              <a:buAutoNum type="alphaLcParenR"/>
            </a:pPr>
            <a:r>
              <a:rPr lang="en-GB" sz="2400" dirty="0"/>
              <a:t>CXR </a:t>
            </a:r>
            <a:r>
              <a:rPr lang="en-GB" sz="2400" dirty="0">
                <a:solidFill>
                  <a:srgbClr val="FF0000"/>
                </a:solidFill>
              </a:rPr>
              <a:t>– indicated but not urgent </a:t>
            </a:r>
            <a:endParaRPr lang="en-GB" sz="2400" dirty="0"/>
          </a:p>
          <a:p>
            <a:pPr marL="539750" indent="-514350">
              <a:buFont typeface="+mj-lt"/>
              <a:buAutoNum type="alphaLcParenR"/>
            </a:pPr>
            <a:r>
              <a:rPr lang="en-GB" sz="2400" dirty="0">
                <a:highlight>
                  <a:srgbClr val="FFFF00"/>
                </a:highlight>
              </a:rPr>
              <a:t>Supplemental O2 </a:t>
            </a:r>
          </a:p>
          <a:p>
            <a:pPr marL="539750" indent="-514350">
              <a:buFont typeface="+mj-lt"/>
              <a:buAutoNum type="alphaLcParenR"/>
            </a:pPr>
            <a:r>
              <a:rPr lang="en-GB" sz="2400" dirty="0"/>
              <a:t>IV Steroids </a:t>
            </a:r>
            <a:r>
              <a:rPr lang="en-GB" sz="2400" dirty="0">
                <a:solidFill>
                  <a:srgbClr val="FF0000"/>
                </a:solidFill>
              </a:rPr>
              <a:t>– Croup!</a:t>
            </a:r>
            <a:endParaRPr lang="en-SG" sz="2400" dirty="0"/>
          </a:p>
        </p:txBody>
      </p:sp>
    </p:spTree>
    <p:extLst>
      <p:ext uri="{BB962C8B-B14F-4D97-AF65-F5344CB8AC3E}">
        <p14:creationId xmlns:p14="http://schemas.microsoft.com/office/powerpoint/2010/main" val="366092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Signs of Respiratory Distress</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p:txBody>
          <a:bodyPr/>
          <a:lstStyle/>
          <a:p>
            <a:pPr marL="25400" indent="0">
              <a:buNone/>
            </a:pPr>
            <a:r>
              <a:rPr lang="en-SG" dirty="0">
                <a:hlinkClick r:id="rId2"/>
              </a:rPr>
              <a:t>https://www.physio-pedia.com/Signs_of_Respiratory_Distress_in_Children</a:t>
            </a:r>
            <a:r>
              <a:rPr lang="en-SG" dirty="0"/>
              <a:t> </a:t>
            </a:r>
          </a:p>
          <a:p>
            <a:pPr marL="25400" indent="0">
              <a:buNone/>
            </a:pPr>
            <a:r>
              <a:rPr lang="en-SG" dirty="0"/>
              <a:t>Nasal flaring</a:t>
            </a:r>
          </a:p>
          <a:p>
            <a:pPr marL="25400" indent="0">
              <a:buNone/>
            </a:pPr>
            <a:r>
              <a:rPr lang="en-SG" dirty="0"/>
              <a:t>Tracheal tug </a:t>
            </a:r>
          </a:p>
          <a:p>
            <a:pPr marL="25400" indent="0">
              <a:buNone/>
            </a:pPr>
            <a:r>
              <a:rPr lang="en-SG" dirty="0"/>
              <a:t>Intercostal recessions</a:t>
            </a:r>
          </a:p>
          <a:p>
            <a:pPr marL="25400" indent="0">
              <a:buNone/>
            </a:pPr>
            <a:r>
              <a:rPr lang="en-SG" dirty="0"/>
              <a:t>Grunting </a:t>
            </a:r>
          </a:p>
        </p:txBody>
      </p:sp>
    </p:spTree>
    <p:extLst>
      <p:ext uri="{BB962C8B-B14F-4D97-AF65-F5344CB8AC3E}">
        <p14:creationId xmlns:p14="http://schemas.microsoft.com/office/powerpoint/2010/main" val="77037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Q6 </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p:txBody>
          <a:bodyPr/>
          <a:lstStyle/>
          <a:p>
            <a:r>
              <a:rPr lang="en-SG" sz="2400" dirty="0"/>
              <a:t>8 month old brought into PAU due to concerns of turning blue. The child is tachypnoeic, tachycardic and showing signs of respiratory distress. Mom complains of rhinorrhoea and mentions her other child recently recovered from a viral flu. Given that the child is immunocompromised, which of the following could be given to prevent recurrent infections?</a:t>
            </a:r>
          </a:p>
          <a:p>
            <a:pPr marL="539750" indent="-514350">
              <a:buFont typeface="+mj-lt"/>
              <a:buAutoNum type="alphaLcParenR"/>
            </a:pPr>
            <a:r>
              <a:rPr lang="en-SG" sz="2400" dirty="0" err="1"/>
              <a:t>Pavalizumab</a:t>
            </a:r>
            <a:endParaRPr lang="en-SG" sz="2400" dirty="0"/>
          </a:p>
          <a:p>
            <a:pPr marL="539750" indent="-514350">
              <a:buFont typeface="+mj-lt"/>
              <a:buAutoNum type="alphaLcParenR"/>
            </a:pPr>
            <a:r>
              <a:rPr lang="en-SG" sz="2400" dirty="0"/>
              <a:t>Acyclovir</a:t>
            </a:r>
          </a:p>
          <a:p>
            <a:pPr marL="539750" indent="-514350">
              <a:buFont typeface="+mj-lt"/>
              <a:buAutoNum type="alphaLcParenR"/>
            </a:pPr>
            <a:r>
              <a:rPr lang="en-SG" sz="2400" dirty="0"/>
              <a:t>Dexamethasone</a:t>
            </a:r>
          </a:p>
          <a:p>
            <a:pPr marL="539750" indent="-514350">
              <a:buFont typeface="+mj-lt"/>
              <a:buAutoNum type="alphaLcParenR"/>
            </a:pPr>
            <a:r>
              <a:rPr lang="en-SG" sz="2400" dirty="0"/>
              <a:t>Natalizumab </a:t>
            </a:r>
          </a:p>
          <a:p>
            <a:pPr marL="539750" indent="-514350">
              <a:buFont typeface="+mj-lt"/>
              <a:buAutoNum type="alphaLcParenR"/>
            </a:pPr>
            <a:r>
              <a:rPr lang="en-SG" sz="2400" dirty="0"/>
              <a:t>Infliximab </a:t>
            </a:r>
            <a:endParaRPr lang="en-GB" sz="2400" dirty="0"/>
          </a:p>
        </p:txBody>
      </p:sp>
    </p:spTree>
    <p:extLst>
      <p:ext uri="{BB962C8B-B14F-4D97-AF65-F5344CB8AC3E}">
        <p14:creationId xmlns:p14="http://schemas.microsoft.com/office/powerpoint/2010/main" val="328092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Q6 </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p:txBody>
          <a:bodyPr/>
          <a:lstStyle/>
          <a:p>
            <a:r>
              <a:rPr lang="en-SG" sz="2400" dirty="0"/>
              <a:t>8 month old brought into PAU due to concerns of turning blue. The child is tachypnoeic, tachycardic and showing signs of respiratory distress. Mom complains of rhinorrhoea and mentions her other child recently recovered from a viral flu. Given that the child is immunocompromised, which of the following could be given to prevent recurrent infections?</a:t>
            </a:r>
          </a:p>
          <a:p>
            <a:pPr marL="539750" indent="-514350">
              <a:buFont typeface="+mj-lt"/>
              <a:buAutoNum type="alphaLcParenR"/>
            </a:pPr>
            <a:r>
              <a:rPr lang="en-SG" sz="2400" dirty="0" err="1">
                <a:highlight>
                  <a:srgbClr val="FFFF00"/>
                </a:highlight>
              </a:rPr>
              <a:t>Pavalizumab</a:t>
            </a:r>
            <a:endParaRPr lang="en-SG" sz="2400" dirty="0">
              <a:highlight>
                <a:srgbClr val="FFFF00"/>
              </a:highlight>
            </a:endParaRPr>
          </a:p>
          <a:p>
            <a:pPr marL="539750" indent="-514350">
              <a:buFont typeface="+mj-lt"/>
              <a:buAutoNum type="alphaLcParenR"/>
            </a:pPr>
            <a:r>
              <a:rPr lang="en-SG" sz="2400" dirty="0"/>
              <a:t>Acyclovir </a:t>
            </a:r>
            <a:r>
              <a:rPr lang="en-SG" sz="2400" dirty="0">
                <a:solidFill>
                  <a:srgbClr val="FF0000"/>
                </a:solidFill>
              </a:rPr>
              <a:t>– Viral meningitis </a:t>
            </a:r>
            <a:endParaRPr lang="en-SG" sz="2400" dirty="0"/>
          </a:p>
          <a:p>
            <a:pPr marL="539750" indent="-514350">
              <a:buFont typeface="+mj-lt"/>
              <a:buAutoNum type="alphaLcParenR"/>
            </a:pPr>
            <a:r>
              <a:rPr lang="en-SG" sz="2400" dirty="0"/>
              <a:t>Dexamethasone </a:t>
            </a:r>
            <a:r>
              <a:rPr lang="en-SG" sz="2400" dirty="0">
                <a:solidFill>
                  <a:srgbClr val="FF0000"/>
                </a:solidFill>
              </a:rPr>
              <a:t>– reduce swelling. Not indicated for Bronchiolitis</a:t>
            </a:r>
            <a:endParaRPr lang="en-SG" sz="2400" dirty="0"/>
          </a:p>
          <a:p>
            <a:pPr marL="539750" indent="-514350">
              <a:buFont typeface="+mj-lt"/>
              <a:buAutoNum type="alphaLcParenR"/>
            </a:pPr>
            <a:r>
              <a:rPr lang="en-SG" sz="2400" dirty="0"/>
              <a:t>Natalizumab </a:t>
            </a:r>
            <a:r>
              <a:rPr lang="en-SG" sz="2400" dirty="0">
                <a:solidFill>
                  <a:srgbClr val="FF0000"/>
                </a:solidFill>
              </a:rPr>
              <a:t>– MS patients </a:t>
            </a:r>
            <a:r>
              <a:rPr lang="en-SG" sz="2400" dirty="0"/>
              <a:t> </a:t>
            </a:r>
          </a:p>
          <a:p>
            <a:pPr marL="539750" indent="-514350">
              <a:buFont typeface="+mj-lt"/>
              <a:buAutoNum type="alphaLcParenR"/>
            </a:pPr>
            <a:r>
              <a:rPr lang="en-SG" sz="2400" dirty="0"/>
              <a:t>Infliximab </a:t>
            </a:r>
            <a:r>
              <a:rPr lang="en-SG" sz="2400" dirty="0">
                <a:solidFill>
                  <a:srgbClr val="FF0000"/>
                </a:solidFill>
              </a:rPr>
              <a:t>- IBD</a:t>
            </a:r>
            <a:endParaRPr lang="en-GB" sz="2400" dirty="0"/>
          </a:p>
        </p:txBody>
      </p:sp>
    </p:spTree>
    <p:extLst>
      <p:ext uri="{BB962C8B-B14F-4D97-AF65-F5344CB8AC3E}">
        <p14:creationId xmlns:p14="http://schemas.microsoft.com/office/powerpoint/2010/main" val="354036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Bronchiolitis</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a:xfrm>
            <a:off x="0" y="1417637"/>
            <a:ext cx="5214730" cy="4525963"/>
          </a:xfrm>
        </p:spPr>
        <p:txBody>
          <a:bodyPr/>
          <a:lstStyle/>
          <a:p>
            <a:r>
              <a:rPr lang="en-SG" sz="2800" dirty="0"/>
              <a:t>Common cause of LRTI </a:t>
            </a:r>
          </a:p>
          <a:p>
            <a:r>
              <a:rPr lang="en-SG" sz="2800" dirty="0"/>
              <a:t>Common pathogen – Respiratory Syncytial Virus </a:t>
            </a:r>
          </a:p>
          <a:p>
            <a:r>
              <a:rPr lang="en-SG" sz="2800" dirty="0"/>
              <a:t>Prevalent in winter</a:t>
            </a:r>
          </a:p>
          <a:p>
            <a:endParaRPr lang="en-SG" sz="2800" dirty="0"/>
          </a:p>
          <a:p>
            <a:pPr marL="25400" indent="0">
              <a:buNone/>
            </a:pPr>
            <a:r>
              <a:rPr lang="en-SG" sz="2800" dirty="0"/>
              <a:t>Investigations: </a:t>
            </a:r>
          </a:p>
          <a:p>
            <a:pPr marL="25400" indent="0">
              <a:buNone/>
            </a:pPr>
            <a:r>
              <a:rPr lang="en-SG" sz="2800" dirty="0"/>
              <a:t>Clinically diagnosed </a:t>
            </a:r>
          </a:p>
          <a:p>
            <a:pPr marL="25400" indent="0">
              <a:buNone/>
            </a:pPr>
            <a:r>
              <a:rPr lang="en-SG" sz="2800" dirty="0"/>
              <a:t>Nasopharyngeal Aspirate Test for RSV </a:t>
            </a:r>
          </a:p>
          <a:p>
            <a:pPr marL="25400" indent="0">
              <a:buNone/>
            </a:pPr>
            <a:r>
              <a:rPr lang="en-SG" sz="2800" dirty="0"/>
              <a:t>CXR – exclude pneumonia / pneumothorax </a:t>
            </a:r>
            <a:endParaRPr lang="en-GB" sz="2800" dirty="0"/>
          </a:p>
        </p:txBody>
      </p:sp>
      <p:sp>
        <p:nvSpPr>
          <p:cNvPr id="4" name="Text Placeholder 2">
            <a:extLst>
              <a:ext uri="{FF2B5EF4-FFF2-40B4-BE49-F238E27FC236}">
                <a16:creationId xmlns:a16="http://schemas.microsoft.com/office/drawing/2014/main" id="{E2731754-2577-48E8-9E53-CF7E71D6A72D}"/>
              </a:ext>
            </a:extLst>
          </p:cNvPr>
          <p:cNvSpPr txBox="1">
            <a:spLocks/>
          </p:cNvSpPr>
          <p:nvPr/>
        </p:nvSpPr>
        <p:spPr>
          <a:xfrm>
            <a:off x="4572000" y="1417637"/>
            <a:ext cx="5214730"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sz="2800" dirty="0"/>
              <a:t>Supportive! A-E Assessment</a:t>
            </a:r>
          </a:p>
          <a:p>
            <a:endParaRPr lang="en-SG" sz="2800" dirty="0"/>
          </a:p>
          <a:p>
            <a:r>
              <a:rPr lang="en-SG" sz="2800" dirty="0"/>
              <a:t>No evidence for Abx / Bronchodilators / ICS</a:t>
            </a:r>
          </a:p>
          <a:p>
            <a:pPr marL="25400" indent="0">
              <a:buNone/>
            </a:pPr>
            <a:endParaRPr lang="en-SG" sz="2800" dirty="0"/>
          </a:p>
          <a:p>
            <a:pPr marL="25400" indent="0">
              <a:buNone/>
            </a:pPr>
            <a:r>
              <a:rPr lang="en-SG" sz="2800" dirty="0"/>
              <a:t>Prevention: </a:t>
            </a:r>
          </a:p>
          <a:p>
            <a:pPr marL="25400" indent="0">
              <a:buNone/>
            </a:pPr>
            <a:r>
              <a:rPr lang="en-SG" sz="2800" dirty="0"/>
              <a:t>Vaccination – </a:t>
            </a:r>
            <a:r>
              <a:rPr lang="en-SG" sz="2800" dirty="0" err="1"/>
              <a:t>Pavalizumab</a:t>
            </a:r>
            <a:r>
              <a:rPr lang="en-SG" sz="2800" dirty="0"/>
              <a:t> </a:t>
            </a:r>
            <a:endParaRPr lang="en-GB" sz="2800" dirty="0"/>
          </a:p>
        </p:txBody>
      </p:sp>
    </p:spTree>
    <p:extLst>
      <p:ext uri="{BB962C8B-B14F-4D97-AF65-F5344CB8AC3E}">
        <p14:creationId xmlns:p14="http://schemas.microsoft.com/office/powerpoint/2010/main" val="131167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Q7</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p:txBody>
          <a:bodyPr/>
          <a:lstStyle/>
          <a:p>
            <a:r>
              <a:rPr lang="en-SG" sz="2800" dirty="0"/>
              <a:t>16 month old Sarah brought to ED for worsening SOB. She displays signs of respiratory distress and has a barking cough. She has been given one dose of Dexamethasone and Oxygen which has little effect. What is the next step in her management? </a:t>
            </a:r>
          </a:p>
          <a:p>
            <a:pPr marL="539750" indent="-514350">
              <a:buFont typeface="+mj-lt"/>
              <a:buAutoNum type="alphaLcParenR"/>
            </a:pPr>
            <a:r>
              <a:rPr lang="en-SG" sz="2800" dirty="0"/>
              <a:t>High dose steroid</a:t>
            </a:r>
          </a:p>
          <a:p>
            <a:pPr marL="539750" indent="-514350">
              <a:buFont typeface="+mj-lt"/>
              <a:buAutoNum type="alphaLcParenR"/>
            </a:pPr>
            <a:r>
              <a:rPr lang="en-SG" sz="2800" dirty="0"/>
              <a:t>Intubate &amp; Ventilate</a:t>
            </a:r>
          </a:p>
          <a:p>
            <a:pPr marL="539750" indent="-514350">
              <a:buFont typeface="+mj-lt"/>
              <a:buAutoNum type="alphaLcParenR"/>
            </a:pPr>
            <a:r>
              <a:rPr lang="en-SG" sz="2800" dirty="0"/>
              <a:t>Nebulised Salbutamol </a:t>
            </a:r>
          </a:p>
          <a:p>
            <a:pPr marL="539750" indent="-514350">
              <a:buFont typeface="+mj-lt"/>
              <a:buAutoNum type="alphaLcParenR"/>
            </a:pPr>
            <a:r>
              <a:rPr lang="en-SG" sz="2800" dirty="0"/>
              <a:t>Nebulised Adrenaline </a:t>
            </a:r>
          </a:p>
          <a:p>
            <a:pPr marL="539750" indent="-514350">
              <a:buFont typeface="+mj-lt"/>
              <a:buAutoNum type="alphaLcParenR"/>
            </a:pPr>
            <a:r>
              <a:rPr lang="en-SG" sz="2800" dirty="0"/>
              <a:t>Supportive</a:t>
            </a:r>
          </a:p>
        </p:txBody>
      </p:sp>
    </p:spTree>
    <p:extLst>
      <p:ext uri="{BB962C8B-B14F-4D97-AF65-F5344CB8AC3E}">
        <p14:creationId xmlns:p14="http://schemas.microsoft.com/office/powerpoint/2010/main" val="80969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AD-E84F-4FB6-88A8-22415D77F922}"/>
              </a:ext>
            </a:extLst>
          </p:cNvPr>
          <p:cNvSpPr>
            <a:spLocks noGrp="1"/>
          </p:cNvSpPr>
          <p:nvPr>
            <p:ph type="title"/>
          </p:nvPr>
        </p:nvSpPr>
        <p:spPr>
          <a:solidFill>
            <a:schemeClr val="bg2">
              <a:lumMod val="20000"/>
              <a:lumOff val="80000"/>
            </a:schemeClr>
          </a:solidFill>
        </p:spPr>
        <p:txBody>
          <a:bodyPr/>
          <a:lstStyle/>
          <a:p>
            <a:r>
              <a:rPr lang="en-SG" dirty="0"/>
              <a:t>Q7</a:t>
            </a:r>
            <a:endParaRPr lang="en-GB" dirty="0"/>
          </a:p>
        </p:txBody>
      </p:sp>
      <p:sp>
        <p:nvSpPr>
          <p:cNvPr id="3" name="Text Placeholder 2">
            <a:extLst>
              <a:ext uri="{FF2B5EF4-FFF2-40B4-BE49-F238E27FC236}">
                <a16:creationId xmlns:a16="http://schemas.microsoft.com/office/drawing/2014/main" id="{68C3D3F2-BF7C-47FF-B29E-15426E4BD6F9}"/>
              </a:ext>
            </a:extLst>
          </p:cNvPr>
          <p:cNvSpPr>
            <a:spLocks noGrp="1"/>
          </p:cNvSpPr>
          <p:nvPr>
            <p:ph type="body" idx="1"/>
          </p:nvPr>
        </p:nvSpPr>
        <p:spPr/>
        <p:txBody>
          <a:bodyPr/>
          <a:lstStyle/>
          <a:p>
            <a:r>
              <a:rPr lang="en-SG" sz="2800" dirty="0"/>
              <a:t>16 month old Sarah brought to ED for worsening SOB. She displays signs of respiratory distress and has a barking cough. She has been given one dose of Dexamethasone and Oxygen which has little effect. What is the next step in her management? </a:t>
            </a:r>
          </a:p>
          <a:p>
            <a:pPr marL="539750" indent="-514350">
              <a:buFont typeface="+mj-lt"/>
              <a:buAutoNum type="alphaLcParenR"/>
            </a:pPr>
            <a:r>
              <a:rPr lang="en-SG" sz="2800" dirty="0"/>
              <a:t>High dose steroid</a:t>
            </a:r>
          </a:p>
          <a:p>
            <a:pPr marL="539750" indent="-514350">
              <a:buFont typeface="+mj-lt"/>
              <a:buAutoNum type="alphaLcParenR"/>
            </a:pPr>
            <a:r>
              <a:rPr lang="en-SG" sz="2800" dirty="0"/>
              <a:t>Intubate &amp; Ventilate </a:t>
            </a:r>
            <a:r>
              <a:rPr lang="en-SG" sz="2800" dirty="0">
                <a:solidFill>
                  <a:srgbClr val="FF0000"/>
                </a:solidFill>
              </a:rPr>
              <a:t>– Epiglottitis. How would it present?  </a:t>
            </a:r>
            <a:endParaRPr lang="en-SG" sz="2800" dirty="0"/>
          </a:p>
          <a:p>
            <a:pPr marL="539750" indent="-514350">
              <a:buFont typeface="+mj-lt"/>
              <a:buAutoNum type="alphaLcParenR"/>
            </a:pPr>
            <a:r>
              <a:rPr lang="en-SG" sz="2800" dirty="0"/>
              <a:t>Nebulised Salbutamol </a:t>
            </a:r>
            <a:r>
              <a:rPr lang="en-SG" sz="2800" dirty="0">
                <a:solidFill>
                  <a:srgbClr val="FF0000"/>
                </a:solidFill>
              </a:rPr>
              <a:t>– asthma </a:t>
            </a:r>
            <a:endParaRPr lang="en-SG" sz="2800" dirty="0"/>
          </a:p>
          <a:p>
            <a:pPr marL="539750" indent="-514350">
              <a:buFont typeface="+mj-lt"/>
              <a:buAutoNum type="alphaLcParenR"/>
            </a:pPr>
            <a:r>
              <a:rPr lang="en-SG" sz="2800" dirty="0">
                <a:highlight>
                  <a:srgbClr val="FFFF00"/>
                </a:highlight>
              </a:rPr>
              <a:t>Nebulised Adrenaline </a:t>
            </a:r>
          </a:p>
          <a:p>
            <a:pPr marL="539750" indent="-514350">
              <a:buFont typeface="+mj-lt"/>
              <a:buAutoNum type="alphaLcParenR"/>
            </a:pPr>
            <a:r>
              <a:rPr lang="en-SG" sz="2800" dirty="0"/>
              <a:t>Supportive </a:t>
            </a:r>
            <a:r>
              <a:rPr lang="en-SG" sz="2800" dirty="0">
                <a:solidFill>
                  <a:srgbClr val="FF0000"/>
                </a:solidFill>
              </a:rPr>
              <a:t>- Bronchiolitis</a:t>
            </a:r>
            <a:endParaRPr lang="en-SG" sz="2800" dirty="0"/>
          </a:p>
        </p:txBody>
      </p:sp>
    </p:spTree>
    <p:extLst>
      <p:ext uri="{BB962C8B-B14F-4D97-AF65-F5344CB8AC3E}">
        <p14:creationId xmlns:p14="http://schemas.microsoft.com/office/powerpoint/2010/main" val="373133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chemeClr val="dk1"/>
              </a:buClr>
              <a:buSzPts val="2800"/>
              <a:buFontTx/>
              <a:buChar char="-"/>
            </a:pPr>
            <a:r>
              <a:rPr lang="en-SG" sz="2800" b="0" i="0" u="none" strike="noStrike" cap="none" dirty="0">
                <a:solidFill>
                  <a:schemeClr val="dk1"/>
                </a:solidFill>
                <a:latin typeface="Calibri"/>
                <a:ea typeface="Calibri"/>
                <a:cs typeface="Calibri"/>
                <a:sym typeface="Calibri"/>
              </a:rPr>
              <a:t>To understand how diseases affect children differently to adults</a:t>
            </a:r>
          </a:p>
          <a:p>
            <a:pPr marR="0" lvl="0" indent="-457200" algn="l" rtl="0">
              <a:lnSpc>
                <a:spcPct val="100000"/>
              </a:lnSpc>
              <a:spcBef>
                <a:spcPts val="0"/>
              </a:spcBef>
              <a:spcAft>
                <a:spcPts val="0"/>
              </a:spcAft>
              <a:buClr>
                <a:schemeClr val="dk1"/>
              </a:buClr>
              <a:buSzPts val="2800"/>
              <a:buFontTx/>
              <a:buChar char="-"/>
            </a:pPr>
            <a:r>
              <a:rPr lang="en-SG" dirty="0"/>
              <a:t>Approach to paediatrics </a:t>
            </a:r>
          </a:p>
          <a:p>
            <a:pPr marR="0" lvl="0" indent="-457200" algn="l" rtl="0">
              <a:lnSpc>
                <a:spcPct val="100000"/>
              </a:lnSpc>
              <a:spcBef>
                <a:spcPts val="0"/>
              </a:spcBef>
              <a:spcAft>
                <a:spcPts val="0"/>
              </a:spcAft>
              <a:buClr>
                <a:schemeClr val="dk1"/>
              </a:buClr>
              <a:buSzPts val="2800"/>
              <a:buFontTx/>
              <a:buChar char="-"/>
            </a:pPr>
            <a:r>
              <a:rPr lang="en-SG"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p:txBody>
      </p:sp>
      <p:sp>
        <p:nvSpPr>
          <p:cNvPr id="113" name="Google Shape;113;p4"/>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5" name="Google Shape;115;p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16" name="Google Shape;116;p4"/>
          <p:cNvSpPr txBox="1"/>
          <p:nvPr/>
        </p:nvSpPr>
        <p:spPr>
          <a:xfrm>
            <a:off x="1187608" y="449705"/>
            <a:ext cx="4694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Aims and Objectives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Croup</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57200" y="1600201"/>
            <a:ext cx="3859619" cy="3779874"/>
          </a:xfrm>
        </p:spPr>
        <p:txBody>
          <a:bodyPr/>
          <a:lstStyle/>
          <a:p>
            <a:r>
              <a:rPr lang="en-SG" sz="2400" dirty="0"/>
              <a:t>Also known as acute Laryngotracheobronchitis </a:t>
            </a:r>
          </a:p>
          <a:p>
            <a:r>
              <a:rPr lang="en-SG" sz="2400" dirty="0"/>
              <a:t>Most common pathogen – parainfluenza virus</a:t>
            </a:r>
          </a:p>
          <a:p>
            <a:endParaRPr lang="en-SG" sz="2400" dirty="0"/>
          </a:p>
          <a:p>
            <a:pPr marL="25400" indent="0">
              <a:buNone/>
            </a:pPr>
            <a:r>
              <a:rPr lang="en-SG" sz="2400" dirty="0"/>
              <a:t>Classic </a:t>
            </a:r>
            <a:r>
              <a:rPr lang="en-SG" sz="2400" dirty="0" err="1"/>
              <a:t>Fx</a:t>
            </a:r>
            <a:endParaRPr lang="en-SG" sz="2400" dirty="0"/>
          </a:p>
          <a:p>
            <a:pPr marL="25400" indent="0">
              <a:buNone/>
            </a:pPr>
            <a:r>
              <a:rPr lang="en-SG" sz="2400" dirty="0"/>
              <a:t>Seal Like / Barking Cough </a:t>
            </a:r>
          </a:p>
          <a:p>
            <a:pPr marL="25400" indent="0">
              <a:buNone/>
            </a:pPr>
            <a:r>
              <a:rPr lang="en-SG" sz="2400" dirty="0"/>
              <a:t>Respiratory Distress </a:t>
            </a:r>
            <a:endParaRPr lang="en-GB" sz="2400" dirty="0"/>
          </a:p>
        </p:txBody>
      </p:sp>
      <p:sp>
        <p:nvSpPr>
          <p:cNvPr id="4" name="Text Placeholder 2">
            <a:extLst>
              <a:ext uri="{FF2B5EF4-FFF2-40B4-BE49-F238E27FC236}">
                <a16:creationId xmlns:a16="http://schemas.microsoft.com/office/drawing/2014/main" id="{2456A8EC-F64F-4394-BCA3-10EEEE049C5E}"/>
              </a:ext>
            </a:extLst>
          </p:cNvPr>
          <p:cNvSpPr txBox="1">
            <a:spLocks/>
          </p:cNvSpPr>
          <p:nvPr/>
        </p:nvSpPr>
        <p:spPr>
          <a:xfrm>
            <a:off x="4649972" y="2323214"/>
            <a:ext cx="3859619" cy="3779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SG" sz="2400" dirty="0"/>
              <a:t>Mx: A-E Assessment!</a:t>
            </a:r>
          </a:p>
          <a:p>
            <a:pPr marL="25400" indent="0">
              <a:buNone/>
            </a:pPr>
            <a:r>
              <a:rPr lang="en-SG" sz="2400" dirty="0"/>
              <a:t>PO Dexamethasone</a:t>
            </a:r>
          </a:p>
          <a:p>
            <a:pPr marL="25400" indent="0">
              <a:buNone/>
            </a:pPr>
            <a:r>
              <a:rPr lang="en-SG" sz="2400" dirty="0"/>
              <a:t>O2 </a:t>
            </a:r>
          </a:p>
          <a:p>
            <a:pPr marL="25400" indent="0">
              <a:buNone/>
            </a:pPr>
            <a:r>
              <a:rPr lang="en-SG" sz="2400" dirty="0"/>
              <a:t>Nebulised adrenaline</a:t>
            </a:r>
          </a:p>
          <a:p>
            <a:pPr marL="25400" indent="0">
              <a:buNone/>
            </a:pPr>
            <a:endParaRPr lang="en-SG" sz="2400" dirty="0"/>
          </a:p>
        </p:txBody>
      </p:sp>
      <p:sp>
        <p:nvSpPr>
          <p:cNvPr id="5" name="TextBox 4">
            <a:extLst>
              <a:ext uri="{FF2B5EF4-FFF2-40B4-BE49-F238E27FC236}">
                <a16:creationId xmlns:a16="http://schemas.microsoft.com/office/drawing/2014/main" id="{E0F0C94C-61AA-406B-A032-3FC1C11A6368}"/>
              </a:ext>
            </a:extLst>
          </p:cNvPr>
          <p:cNvSpPr txBox="1"/>
          <p:nvPr/>
        </p:nvSpPr>
        <p:spPr>
          <a:xfrm>
            <a:off x="4221126" y="4635795"/>
            <a:ext cx="3859619" cy="1384995"/>
          </a:xfrm>
          <a:prstGeom prst="rect">
            <a:avLst/>
          </a:prstGeom>
          <a:noFill/>
        </p:spPr>
        <p:txBody>
          <a:bodyPr wrap="square" rtlCol="0">
            <a:spAutoFit/>
          </a:bodyPr>
          <a:lstStyle/>
          <a:p>
            <a:r>
              <a:rPr lang="en-SG" sz="2800" dirty="0">
                <a:solidFill>
                  <a:srgbClr val="FF0000"/>
                </a:solidFill>
              </a:rPr>
              <a:t>How do you differentiate Croup from Bronchiolitis? </a:t>
            </a:r>
            <a:endParaRPr lang="en-GB" sz="2800" dirty="0">
              <a:solidFill>
                <a:srgbClr val="FF0000"/>
              </a:solidFill>
            </a:endParaRPr>
          </a:p>
        </p:txBody>
      </p:sp>
    </p:spTree>
    <p:extLst>
      <p:ext uri="{BB962C8B-B14F-4D97-AF65-F5344CB8AC3E}">
        <p14:creationId xmlns:p14="http://schemas.microsoft.com/office/powerpoint/2010/main" val="153482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Q8</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3yo boy brought into A&amp;E following an acute exacerbation of asthma. He is confused, and exhausted. On examination, there is poor chest expansion and on auscultation his chest is silent. </a:t>
            </a:r>
            <a:r>
              <a:rPr lang="en-GB" sz="2400" dirty="0" err="1"/>
              <a:t>Obs</a:t>
            </a:r>
            <a:r>
              <a:rPr lang="en-GB" sz="2400" dirty="0"/>
              <a:t>: HR 150bpm, BP 86/52. How would classify this asthma attack? </a:t>
            </a:r>
          </a:p>
          <a:p>
            <a:pPr marL="539750" indent="-514350">
              <a:buFont typeface="+mj-lt"/>
              <a:buAutoNum type="alphaLcParenR"/>
            </a:pPr>
            <a:r>
              <a:rPr lang="en-GB" sz="2400" dirty="0"/>
              <a:t>Mild</a:t>
            </a:r>
          </a:p>
          <a:p>
            <a:pPr marL="539750" indent="-514350">
              <a:buFont typeface="+mj-lt"/>
              <a:buAutoNum type="alphaLcParenR"/>
            </a:pPr>
            <a:r>
              <a:rPr lang="en-GB" sz="2400" dirty="0"/>
              <a:t>Moderate</a:t>
            </a:r>
          </a:p>
          <a:p>
            <a:pPr marL="539750" indent="-514350">
              <a:buFont typeface="+mj-lt"/>
              <a:buAutoNum type="alphaLcParenR"/>
            </a:pPr>
            <a:r>
              <a:rPr lang="en-GB" sz="2400" dirty="0"/>
              <a:t>Severe</a:t>
            </a:r>
          </a:p>
          <a:p>
            <a:pPr marL="539750" indent="-514350">
              <a:buFont typeface="+mj-lt"/>
              <a:buAutoNum type="alphaLcParenR"/>
            </a:pPr>
            <a:r>
              <a:rPr lang="en-GB" sz="2400" dirty="0"/>
              <a:t>Life-Threatening</a:t>
            </a:r>
          </a:p>
          <a:p>
            <a:pPr marL="539750" indent="-514350">
              <a:buFont typeface="+mj-lt"/>
              <a:buAutoNum type="alphaLcParenR"/>
            </a:pPr>
            <a:r>
              <a:rPr lang="en-GB" sz="2400" dirty="0"/>
              <a:t>Near Fatal</a:t>
            </a:r>
            <a:endParaRPr lang="en-SG" sz="2400" dirty="0"/>
          </a:p>
        </p:txBody>
      </p:sp>
    </p:spTree>
    <p:extLst>
      <p:ext uri="{BB962C8B-B14F-4D97-AF65-F5344CB8AC3E}">
        <p14:creationId xmlns:p14="http://schemas.microsoft.com/office/powerpoint/2010/main" val="322165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Q8</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3yo boy brought into A&amp;E following an acute exacerbation of asthma. He is </a:t>
            </a:r>
            <a:r>
              <a:rPr lang="en-SG" sz="2400" dirty="0">
                <a:highlight>
                  <a:srgbClr val="FFFF00"/>
                </a:highlight>
              </a:rPr>
              <a:t>confused</a:t>
            </a:r>
            <a:r>
              <a:rPr lang="en-SG" sz="2400" dirty="0"/>
              <a:t>, and </a:t>
            </a:r>
            <a:r>
              <a:rPr lang="en-SG" sz="2400" dirty="0">
                <a:highlight>
                  <a:srgbClr val="FFFF00"/>
                </a:highlight>
              </a:rPr>
              <a:t>exhausted</a:t>
            </a:r>
            <a:r>
              <a:rPr lang="en-SG" sz="2400" dirty="0"/>
              <a:t>. On examination, there is poor chest expansion and on auscultation his chest is </a:t>
            </a:r>
            <a:r>
              <a:rPr lang="en-SG" sz="2400" dirty="0">
                <a:highlight>
                  <a:srgbClr val="FFFF00"/>
                </a:highlight>
              </a:rPr>
              <a:t>silent</a:t>
            </a:r>
            <a:r>
              <a:rPr lang="en-SG" sz="2400" dirty="0"/>
              <a:t>. </a:t>
            </a:r>
            <a:r>
              <a:rPr lang="en-GB" sz="2400" dirty="0" err="1"/>
              <a:t>Obs</a:t>
            </a:r>
            <a:r>
              <a:rPr lang="en-GB" sz="2400" dirty="0"/>
              <a:t>: HR </a:t>
            </a:r>
            <a:r>
              <a:rPr lang="en-GB" sz="2400" dirty="0">
                <a:highlight>
                  <a:srgbClr val="FFFF00"/>
                </a:highlight>
              </a:rPr>
              <a:t>150bpm, BP 86/52</a:t>
            </a:r>
            <a:r>
              <a:rPr lang="en-GB" sz="2400" dirty="0"/>
              <a:t>. How would classify this asthma attack? </a:t>
            </a:r>
          </a:p>
          <a:p>
            <a:pPr marL="539750" indent="-514350">
              <a:buFont typeface="+mj-lt"/>
              <a:buAutoNum type="alphaLcParenR"/>
            </a:pPr>
            <a:r>
              <a:rPr lang="en-GB" sz="2400" dirty="0"/>
              <a:t>Mild</a:t>
            </a:r>
          </a:p>
          <a:p>
            <a:pPr marL="539750" indent="-514350">
              <a:buFont typeface="+mj-lt"/>
              <a:buAutoNum type="alphaLcParenR"/>
            </a:pPr>
            <a:r>
              <a:rPr lang="en-GB" sz="2400" dirty="0"/>
              <a:t>Moderate</a:t>
            </a:r>
          </a:p>
          <a:p>
            <a:pPr marL="539750" indent="-514350">
              <a:buFont typeface="+mj-lt"/>
              <a:buAutoNum type="alphaLcParenR"/>
            </a:pPr>
            <a:r>
              <a:rPr lang="en-GB" sz="2400" dirty="0"/>
              <a:t>Severe</a:t>
            </a:r>
          </a:p>
          <a:p>
            <a:pPr marL="539750" indent="-514350">
              <a:buFont typeface="+mj-lt"/>
              <a:buAutoNum type="alphaLcParenR"/>
            </a:pPr>
            <a:r>
              <a:rPr lang="en-GB" sz="2400" dirty="0">
                <a:highlight>
                  <a:srgbClr val="FFFF00"/>
                </a:highlight>
              </a:rPr>
              <a:t>Life-Threatening</a:t>
            </a:r>
          </a:p>
          <a:p>
            <a:pPr marL="539750" indent="-514350">
              <a:buFont typeface="+mj-lt"/>
              <a:buAutoNum type="alphaLcParenR"/>
            </a:pPr>
            <a:r>
              <a:rPr lang="en-GB" sz="2400" dirty="0"/>
              <a:t>Near Fatal</a:t>
            </a:r>
            <a:endParaRPr lang="en-SG" sz="2400" dirty="0"/>
          </a:p>
        </p:txBody>
      </p:sp>
      <p:sp>
        <p:nvSpPr>
          <p:cNvPr id="4" name="TextBox 3">
            <a:extLst>
              <a:ext uri="{FF2B5EF4-FFF2-40B4-BE49-F238E27FC236}">
                <a16:creationId xmlns:a16="http://schemas.microsoft.com/office/drawing/2014/main" id="{A1649F8E-51DD-4BB9-ACBE-617B283D865F}"/>
              </a:ext>
            </a:extLst>
          </p:cNvPr>
          <p:cNvSpPr txBox="1"/>
          <p:nvPr/>
        </p:nvSpPr>
        <p:spPr>
          <a:xfrm>
            <a:off x="4029740" y="3710763"/>
            <a:ext cx="4114800" cy="2308324"/>
          </a:xfrm>
          <a:prstGeom prst="rect">
            <a:avLst/>
          </a:prstGeom>
          <a:noFill/>
        </p:spPr>
        <p:txBody>
          <a:bodyPr wrap="square" rtlCol="0">
            <a:spAutoFit/>
          </a:bodyPr>
          <a:lstStyle/>
          <a:p>
            <a:r>
              <a:rPr lang="en-SG" sz="2400" b="1" dirty="0">
                <a:solidFill>
                  <a:srgbClr val="FF0000"/>
                </a:solidFill>
              </a:rPr>
              <a:t>CHEST</a:t>
            </a:r>
          </a:p>
          <a:p>
            <a:r>
              <a:rPr lang="en-SG" sz="2400" dirty="0">
                <a:solidFill>
                  <a:srgbClr val="FF0000"/>
                </a:solidFill>
              </a:rPr>
              <a:t>Confused</a:t>
            </a:r>
          </a:p>
          <a:p>
            <a:r>
              <a:rPr lang="en-SG" sz="2400" dirty="0">
                <a:solidFill>
                  <a:srgbClr val="FF0000"/>
                </a:solidFill>
              </a:rPr>
              <a:t>Hypotension </a:t>
            </a:r>
          </a:p>
          <a:p>
            <a:r>
              <a:rPr lang="en-SG" sz="2400" dirty="0">
                <a:solidFill>
                  <a:srgbClr val="FF0000"/>
                </a:solidFill>
              </a:rPr>
              <a:t>Exhaustion – reduced WOB </a:t>
            </a:r>
          </a:p>
          <a:p>
            <a:r>
              <a:rPr lang="en-SG" sz="2400" dirty="0">
                <a:solidFill>
                  <a:srgbClr val="FF0000"/>
                </a:solidFill>
              </a:rPr>
              <a:t>Silent chest </a:t>
            </a:r>
          </a:p>
          <a:p>
            <a:r>
              <a:rPr lang="en-SG" sz="2400" dirty="0">
                <a:solidFill>
                  <a:srgbClr val="FF0000"/>
                </a:solidFill>
              </a:rPr>
              <a:t>Tachycardia </a:t>
            </a:r>
            <a:endParaRPr lang="en-GB" sz="2400" dirty="0">
              <a:solidFill>
                <a:srgbClr val="FF0000"/>
              </a:solidFill>
            </a:endParaRPr>
          </a:p>
        </p:txBody>
      </p:sp>
    </p:spTree>
    <p:extLst>
      <p:ext uri="{BB962C8B-B14F-4D97-AF65-F5344CB8AC3E}">
        <p14:creationId xmlns:p14="http://schemas.microsoft.com/office/powerpoint/2010/main" val="3821619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thma - Diagnosis - Management - Attacks - TeachMePaediatrics">
            <a:extLst>
              <a:ext uri="{FF2B5EF4-FFF2-40B4-BE49-F238E27FC236}">
                <a16:creationId xmlns:a16="http://schemas.microsoft.com/office/drawing/2014/main" id="{8D05DD2D-1798-4D51-8DC0-FEB0DC502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525"/>
            <a:ext cx="9144000" cy="632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95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953D-3231-492D-9725-93493B146E19}"/>
              </a:ext>
            </a:extLst>
          </p:cNvPr>
          <p:cNvSpPr>
            <a:spLocks noGrp="1"/>
          </p:cNvSpPr>
          <p:nvPr>
            <p:ph type="title"/>
          </p:nvPr>
        </p:nvSpPr>
        <p:spPr>
          <a:solidFill>
            <a:schemeClr val="bg2">
              <a:lumMod val="20000"/>
              <a:lumOff val="80000"/>
            </a:schemeClr>
          </a:solidFill>
        </p:spPr>
        <p:txBody>
          <a:bodyPr/>
          <a:lstStyle/>
          <a:p>
            <a:r>
              <a:rPr lang="en-SG" dirty="0">
                <a:solidFill>
                  <a:schemeClr val="tx1"/>
                </a:solidFill>
              </a:rPr>
              <a:t>Management of Asthma </a:t>
            </a:r>
            <a:endParaRPr lang="en-GB" dirty="0">
              <a:solidFill>
                <a:schemeClr val="tx1"/>
              </a:solidFill>
            </a:endParaRPr>
          </a:p>
        </p:txBody>
      </p:sp>
      <p:sp>
        <p:nvSpPr>
          <p:cNvPr id="3" name="Text Placeholder 2">
            <a:extLst>
              <a:ext uri="{FF2B5EF4-FFF2-40B4-BE49-F238E27FC236}">
                <a16:creationId xmlns:a16="http://schemas.microsoft.com/office/drawing/2014/main" id="{6F0A2823-C3D7-4564-B9AC-3EA4CF8C9908}"/>
              </a:ext>
            </a:extLst>
          </p:cNvPr>
          <p:cNvSpPr>
            <a:spLocks noGrp="1"/>
          </p:cNvSpPr>
          <p:nvPr>
            <p:ph type="body" idx="1"/>
          </p:nvPr>
        </p:nvSpPr>
        <p:spPr/>
        <p:txBody>
          <a:bodyPr/>
          <a:lstStyle/>
          <a:p>
            <a:r>
              <a:rPr lang="en-SG" u="sng" dirty="0"/>
              <a:t>Acute</a:t>
            </a:r>
          </a:p>
          <a:p>
            <a:pPr marL="50800" indent="0">
              <a:buNone/>
            </a:pPr>
            <a:r>
              <a:rPr lang="en-SG" b="1" dirty="0"/>
              <a:t>OSHIT ME</a:t>
            </a:r>
          </a:p>
          <a:p>
            <a:pPr marL="50800" indent="0">
              <a:buNone/>
            </a:pPr>
            <a:r>
              <a:rPr lang="en-SG" dirty="0"/>
              <a:t>Oxygen </a:t>
            </a:r>
          </a:p>
          <a:p>
            <a:pPr marL="50800" indent="0">
              <a:buNone/>
            </a:pPr>
            <a:r>
              <a:rPr lang="en-SG" dirty="0"/>
              <a:t>Salbutamol </a:t>
            </a:r>
          </a:p>
          <a:p>
            <a:pPr marL="50800" indent="0">
              <a:buNone/>
            </a:pPr>
            <a:r>
              <a:rPr lang="en-SG" dirty="0"/>
              <a:t>Hydrocortisone</a:t>
            </a:r>
          </a:p>
          <a:p>
            <a:pPr marL="50800" indent="0">
              <a:buNone/>
            </a:pPr>
            <a:r>
              <a:rPr lang="en-SG" dirty="0"/>
              <a:t>Ipratropium Bromide</a:t>
            </a:r>
          </a:p>
          <a:p>
            <a:pPr marL="50800" indent="0">
              <a:buNone/>
            </a:pPr>
            <a:r>
              <a:rPr lang="en-SG" dirty="0"/>
              <a:t>Theophylline </a:t>
            </a:r>
          </a:p>
          <a:p>
            <a:pPr marL="50800" indent="0">
              <a:buNone/>
            </a:pPr>
            <a:r>
              <a:rPr lang="en-GB" dirty="0"/>
              <a:t>Mg SO4</a:t>
            </a:r>
          </a:p>
          <a:p>
            <a:pPr marL="50800" indent="0">
              <a:buNone/>
            </a:pPr>
            <a:r>
              <a:rPr lang="en-GB" dirty="0"/>
              <a:t>Escalate!!</a:t>
            </a:r>
          </a:p>
        </p:txBody>
      </p:sp>
      <p:sp>
        <p:nvSpPr>
          <p:cNvPr id="4" name="Text Placeholder 3">
            <a:extLst>
              <a:ext uri="{FF2B5EF4-FFF2-40B4-BE49-F238E27FC236}">
                <a16:creationId xmlns:a16="http://schemas.microsoft.com/office/drawing/2014/main" id="{6EEA57BD-0119-45A9-AFBE-35F985E0E438}"/>
              </a:ext>
            </a:extLst>
          </p:cNvPr>
          <p:cNvSpPr>
            <a:spLocks noGrp="1"/>
          </p:cNvSpPr>
          <p:nvPr>
            <p:ph type="body" idx="2"/>
          </p:nvPr>
        </p:nvSpPr>
        <p:spPr>
          <a:xfrm>
            <a:off x="3934048" y="1600200"/>
            <a:ext cx="4752752" cy="4525963"/>
          </a:xfrm>
        </p:spPr>
        <p:txBody>
          <a:bodyPr/>
          <a:lstStyle/>
          <a:p>
            <a:r>
              <a:rPr lang="en-SG" u="sng" dirty="0"/>
              <a:t>Maintenance</a:t>
            </a:r>
          </a:p>
          <a:p>
            <a:pPr marL="50800" indent="0">
              <a:buNone/>
            </a:pPr>
            <a:r>
              <a:rPr lang="en-GB" dirty="0"/>
              <a:t>1</a:t>
            </a:r>
            <a:r>
              <a:rPr lang="en-GB" baseline="30000" dirty="0"/>
              <a:t>st</a:t>
            </a:r>
            <a:r>
              <a:rPr lang="en-GB" dirty="0"/>
              <a:t> Step – SABA </a:t>
            </a:r>
          </a:p>
          <a:p>
            <a:pPr marL="50800" indent="0">
              <a:buNone/>
            </a:pPr>
            <a:r>
              <a:rPr lang="en-GB" u="sng" dirty="0"/>
              <a:t>&lt; 5yo</a:t>
            </a:r>
            <a:r>
              <a:rPr lang="en-GB" dirty="0"/>
              <a:t> 		</a:t>
            </a:r>
            <a:r>
              <a:rPr lang="en-GB" u="sng" dirty="0"/>
              <a:t>&gt; 5 </a:t>
            </a:r>
            <a:r>
              <a:rPr lang="en-GB" u="sng" dirty="0" err="1"/>
              <a:t>yo</a:t>
            </a:r>
            <a:endParaRPr lang="en-GB" u="sng" dirty="0"/>
          </a:p>
          <a:p>
            <a:pPr marL="50800" indent="0">
              <a:buNone/>
            </a:pPr>
            <a:r>
              <a:rPr lang="en-GB" dirty="0"/>
              <a:t>ICS			ICS</a:t>
            </a:r>
          </a:p>
          <a:p>
            <a:pPr marL="50800" indent="0">
              <a:buNone/>
            </a:pPr>
            <a:r>
              <a:rPr lang="en-GB" dirty="0"/>
              <a:t>LTRA			LABA / LTRA</a:t>
            </a:r>
          </a:p>
          <a:p>
            <a:pPr marL="50800" indent="0">
              <a:buNone/>
            </a:pPr>
            <a:r>
              <a:rPr lang="en-GB" dirty="0"/>
              <a:t>Refer			</a:t>
            </a:r>
          </a:p>
          <a:p>
            <a:pPr marL="50800" indent="0">
              <a:buNone/>
            </a:pPr>
            <a:endParaRPr lang="en-GB" dirty="0"/>
          </a:p>
        </p:txBody>
      </p:sp>
      <p:sp>
        <p:nvSpPr>
          <p:cNvPr id="5" name="TextBox 4">
            <a:extLst>
              <a:ext uri="{FF2B5EF4-FFF2-40B4-BE49-F238E27FC236}">
                <a16:creationId xmlns:a16="http://schemas.microsoft.com/office/drawing/2014/main" id="{583C84D7-7409-48BE-83F8-C31274C7D446}"/>
              </a:ext>
            </a:extLst>
          </p:cNvPr>
          <p:cNvSpPr txBox="1"/>
          <p:nvPr/>
        </p:nvSpPr>
        <p:spPr>
          <a:xfrm>
            <a:off x="6485860" y="4240581"/>
            <a:ext cx="2402958" cy="1569660"/>
          </a:xfrm>
          <a:prstGeom prst="rect">
            <a:avLst/>
          </a:prstGeom>
          <a:noFill/>
        </p:spPr>
        <p:txBody>
          <a:bodyPr wrap="square" rtlCol="0">
            <a:spAutoFit/>
          </a:bodyPr>
          <a:lstStyle/>
          <a:p>
            <a:r>
              <a:rPr lang="en-GB" sz="2400" dirty="0"/>
              <a:t>Increase dose of ICS + LABA OR add LABA + LTRA</a:t>
            </a:r>
          </a:p>
        </p:txBody>
      </p:sp>
    </p:spTree>
    <p:extLst>
      <p:ext uri="{BB962C8B-B14F-4D97-AF65-F5344CB8AC3E}">
        <p14:creationId xmlns:p14="http://schemas.microsoft.com/office/powerpoint/2010/main" val="207599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Q9</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10 year old boy brought into clinic with concerns of poor growth. His parents complain that he has too many chest infections over the past year. He has always been the shortest in class. He mentions his bowel movement has always been difficult and the stools are foul and difficult to flush. </a:t>
            </a:r>
            <a:r>
              <a:rPr lang="en-GB" sz="2400" dirty="0"/>
              <a:t>Based on the likely diagnosis, which feature is most likely present in this patient? </a:t>
            </a:r>
          </a:p>
          <a:p>
            <a:pPr marL="539750" indent="533400">
              <a:buFont typeface="+mj-lt"/>
              <a:buAutoNum type="alphaLcParenR"/>
            </a:pPr>
            <a:r>
              <a:rPr lang="en-GB" sz="2400" dirty="0"/>
              <a:t>Dermatitis Herpetiformis</a:t>
            </a:r>
          </a:p>
          <a:p>
            <a:pPr marL="539750" indent="533400">
              <a:buFont typeface="+mj-lt"/>
              <a:buAutoNum type="alphaLcParenR"/>
            </a:pPr>
            <a:r>
              <a:rPr lang="en-GB" sz="2400" dirty="0"/>
              <a:t>Dextrocardia</a:t>
            </a:r>
          </a:p>
          <a:p>
            <a:pPr marL="539750" indent="533400">
              <a:buFont typeface="+mj-lt"/>
              <a:buAutoNum type="alphaLcParenR"/>
            </a:pPr>
            <a:r>
              <a:rPr lang="en-GB" sz="2400" dirty="0" err="1"/>
              <a:t>Brushfield</a:t>
            </a:r>
            <a:r>
              <a:rPr lang="en-GB" sz="2400" dirty="0"/>
              <a:t> Spots</a:t>
            </a:r>
          </a:p>
          <a:p>
            <a:pPr marL="539750" indent="533400">
              <a:buFont typeface="+mj-lt"/>
              <a:buAutoNum type="alphaLcParenR"/>
            </a:pPr>
            <a:r>
              <a:rPr lang="en-GB" sz="2400" dirty="0"/>
              <a:t>Ventricular Septal Defect</a:t>
            </a:r>
          </a:p>
          <a:p>
            <a:pPr marL="539750" indent="533400">
              <a:buFont typeface="+mj-lt"/>
              <a:buAutoNum type="alphaLcParenR"/>
            </a:pPr>
            <a:r>
              <a:rPr lang="en-GB" sz="2400" dirty="0"/>
              <a:t>Absent Vas Deferens</a:t>
            </a:r>
            <a:endParaRPr lang="en-SG" sz="2400" dirty="0"/>
          </a:p>
        </p:txBody>
      </p:sp>
    </p:spTree>
    <p:extLst>
      <p:ext uri="{BB962C8B-B14F-4D97-AF65-F5344CB8AC3E}">
        <p14:creationId xmlns:p14="http://schemas.microsoft.com/office/powerpoint/2010/main" val="290395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Q9</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57200" y="1600200"/>
            <a:ext cx="8229600" cy="4906926"/>
          </a:xfrm>
        </p:spPr>
        <p:txBody>
          <a:bodyPr/>
          <a:lstStyle/>
          <a:p>
            <a:r>
              <a:rPr lang="en-SG" sz="2000" dirty="0"/>
              <a:t>10 year old boy brought into clinic with concerns </a:t>
            </a:r>
            <a:r>
              <a:rPr lang="en-SG" sz="2000" dirty="0">
                <a:highlight>
                  <a:srgbClr val="FFFF00"/>
                </a:highlight>
              </a:rPr>
              <a:t>of poor growth</a:t>
            </a:r>
            <a:r>
              <a:rPr lang="en-SG" sz="2000" dirty="0"/>
              <a:t>. His parents complain that he has </a:t>
            </a:r>
            <a:r>
              <a:rPr lang="en-SG" sz="2000" dirty="0">
                <a:highlight>
                  <a:srgbClr val="FFFF00"/>
                </a:highlight>
              </a:rPr>
              <a:t>too many chest infections</a:t>
            </a:r>
            <a:r>
              <a:rPr lang="en-SG" sz="2000" dirty="0"/>
              <a:t> over the past year. He has always been the </a:t>
            </a:r>
            <a:r>
              <a:rPr lang="en-SG" sz="2000" dirty="0">
                <a:highlight>
                  <a:srgbClr val="FFFF00"/>
                </a:highlight>
              </a:rPr>
              <a:t>shortest</a:t>
            </a:r>
            <a:r>
              <a:rPr lang="en-SG" sz="2000" dirty="0"/>
              <a:t> in class. He mentions his bowel movement has always been difficult and the stools are </a:t>
            </a:r>
            <a:r>
              <a:rPr lang="en-SG" sz="2000" dirty="0">
                <a:highlight>
                  <a:srgbClr val="FFFF00"/>
                </a:highlight>
              </a:rPr>
              <a:t>foul and difficult to flush</a:t>
            </a:r>
            <a:r>
              <a:rPr lang="en-SG" sz="2000" dirty="0"/>
              <a:t>. </a:t>
            </a:r>
            <a:r>
              <a:rPr lang="en-GB" sz="2000" dirty="0"/>
              <a:t>Based on the likely diagnosis, which feature is most likely present in this patient? </a:t>
            </a:r>
          </a:p>
          <a:p>
            <a:endParaRPr lang="en-GB" sz="2000" dirty="0"/>
          </a:p>
          <a:p>
            <a:pPr marL="539750" indent="533400">
              <a:buFont typeface="+mj-lt"/>
              <a:buAutoNum type="alphaLcParenR"/>
            </a:pPr>
            <a:r>
              <a:rPr lang="en-GB" sz="2000" dirty="0"/>
              <a:t>Dermatitis Herpetiformis </a:t>
            </a:r>
            <a:r>
              <a:rPr lang="en-GB" sz="2000" dirty="0">
                <a:solidFill>
                  <a:srgbClr val="FF0000"/>
                </a:solidFill>
              </a:rPr>
              <a:t>– eczema </a:t>
            </a:r>
            <a:endParaRPr lang="en-GB" sz="2000" dirty="0"/>
          </a:p>
          <a:p>
            <a:pPr marL="539750" indent="533400">
              <a:buFont typeface="+mj-lt"/>
              <a:buAutoNum type="alphaLcParenR"/>
            </a:pPr>
            <a:r>
              <a:rPr lang="en-GB" sz="2000" dirty="0"/>
              <a:t>Dextrocardia </a:t>
            </a:r>
            <a:r>
              <a:rPr lang="en-GB" sz="2000" dirty="0">
                <a:solidFill>
                  <a:srgbClr val="FF0000"/>
                </a:solidFill>
              </a:rPr>
              <a:t>Kartagener syndrome / PCD Syndrome </a:t>
            </a:r>
            <a:endParaRPr lang="en-GB" sz="2000" dirty="0"/>
          </a:p>
          <a:p>
            <a:pPr marL="539750" indent="533400">
              <a:buFont typeface="+mj-lt"/>
              <a:buAutoNum type="alphaLcParenR"/>
            </a:pPr>
            <a:r>
              <a:rPr lang="en-GB" sz="2000" dirty="0" err="1"/>
              <a:t>Brushfield</a:t>
            </a:r>
            <a:r>
              <a:rPr lang="en-GB" sz="2000" dirty="0"/>
              <a:t> Spots </a:t>
            </a:r>
            <a:r>
              <a:rPr lang="en-GB" sz="2000" dirty="0">
                <a:solidFill>
                  <a:srgbClr val="FF0000"/>
                </a:solidFill>
              </a:rPr>
              <a:t>Down’s </a:t>
            </a:r>
            <a:endParaRPr lang="en-GB" sz="2000" dirty="0"/>
          </a:p>
          <a:p>
            <a:pPr marL="539750" indent="533400">
              <a:buFont typeface="+mj-lt"/>
              <a:buAutoNum type="alphaLcParenR"/>
            </a:pPr>
            <a:r>
              <a:rPr lang="en-GB" sz="2000" dirty="0"/>
              <a:t>Ventricular Septal Defect </a:t>
            </a:r>
            <a:r>
              <a:rPr lang="en-GB" sz="2000" dirty="0">
                <a:solidFill>
                  <a:srgbClr val="FF0000"/>
                </a:solidFill>
              </a:rPr>
              <a:t>Down’s + Many Genetic conditions</a:t>
            </a:r>
            <a:endParaRPr lang="en-GB" sz="2000" dirty="0"/>
          </a:p>
          <a:p>
            <a:pPr marL="539750" indent="533400">
              <a:buFont typeface="+mj-lt"/>
              <a:buAutoNum type="alphaLcParenR"/>
            </a:pPr>
            <a:r>
              <a:rPr lang="en-GB" sz="2000" dirty="0"/>
              <a:t>Absent Vas Deferens</a:t>
            </a:r>
            <a:endParaRPr lang="en-SG" sz="2000" dirty="0"/>
          </a:p>
        </p:txBody>
      </p:sp>
    </p:spTree>
    <p:extLst>
      <p:ext uri="{BB962C8B-B14F-4D97-AF65-F5344CB8AC3E}">
        <p14:creationId xmlns:p14="http://schemas.microsoft.com/office/powerpoint/2010/main" val="388217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Cystic Fibrosis</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57201" y="1600200"/>
            <a:ext cx="4646428" cy="4525963"/>
          </a:xfrm>
        </p:spPr>
        <p:txBody>
          <a:bodyPr/>
          <a:lstStyle/>
          <a:p>
            <a:r>
              <a:rPr lang="en-SG" sz="2400" dirty="0"/>
              <a:t>CFTR Gene, Chromosome 7 </a:t>
            </a:r>
          </a:p>
          <a:p>
            <a:r>
              <a:rPr lang="en-SG" sz="2400" dirty="0"/>
              <a:t>Autosomal Recessive </a:t>
            </a:r>
          </a:p>
          <a:p>
            <a:r>
              <a:rPr lang="en-SG" sz="2400" dirty="0"/>
              <a:t>Impaired sodium / chloride transport</a:t>
            </a:r>
          </a:p>
          <a:p>
            <a:pPr marL="25400" indent="0">
              <a:buNone/>
            </a:pPr>
            <a:endParaRPr lang="en-SG" sz="2400" dirty="0"/>
          </a:p>
          <a:p>
            <a:pPr marL="25400" indent="0">
              <a:buNone/>
            </a:pPr>
            <a:r>
              <a:rPr lang="en-SG" sz="2400" dirty="0"/>
              <a:t>MDT approach </a:t>
            </a:r>
          </a:p>
          <a:p>
            <a:pPr marL="25400" indent="0">
              <a:buNone/>
            </a:pPr>
            <a:r>
              <a:rPr lang="en-SG" sz="2400" dirty="0"/>
              <a:t>Chest physio </a:t>
            </a:r>
          </a:p>
          <a:p>
            <a:pPr marL="25400" indent="0">
              <a:buNone/>
            </a:pPr>
            <a:r>
              <a:rPr lang="en-SG" sz="2400" dirty="0"/>
              <a:t>Anti-mucolytics </a:t>
            </a:r>
          </a:p>
          <a:p>
            <a:pPr marL="25400" indent="0">
              <a:buNone/>
            </a:pPr>
            <a:r>
              <a:rPr lang="en-SG" sz="2400" dirty="0"/>
              <a:t>Prophylactic Abx for chest infections </a:t>
            </a:r>
          </a:p>
          <a:p>
            <a:pPr marL="25400" indent="0">
              <a:buNone/>
            </a:pPr>
            <a:r>
              <a:rPr lang="en-SG" sz="2400" dirty="0"/>
              <a:t>Pancreatic Enzyme </a:t>
            </a:r>
          </a:p>
          <a:p>
            <a:pPr marL="25400" indent="0">
              <a:buNone/>
            </a:pPr>
            <a:r>
              <a:rPr lang="en-SG" sz="2400" dirty="0"/>
              <a:t>Diet – high caloric, high fat </a:t>
            </a:r>
          </a:p>
          <a:p>
            <a:endParaRPr lang="en-SG" sz="2400" dirty="0"/>
          </a:p>
          <a:p>
            <a:endParaRPr lang="en-GB" sz="2400" dirty="0"/>
          </a:p>
        </p:txBody>
      </p:sp>
      <p:sp>
        <p:nvSpPr>
          <p:cNvPr id="4" name="Text Placeholder 2">
            <a:extLst>
              <a:ext uri="{FF2B5EF4-FFF2-40B4-BE49-F238E27FC236}">
                <a16:creationId xmlns:a16="http://schemas.microsoft.com/office/drawing/2014/main" id="{1678AC1C-ABA5-47A2-BC52-DC0CCCFAE425}"/>
              </a:ext>
            </a:extLst>
          </p:cNvPr>
          <p:cNvSpPr txBox="1">
            <a:spLocks/>
          </p:cNvSpPr>
          <p:nvPr/>
        </p:nvSpPr>
        <p:spPr>
          <a:xfrm>
            <a:off x="4851991" y="1784572"/>
            <a:ext cx="4292009"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sz="2400" dirty="0"/>
              <a:t>Recurrent chest infections</a:t>
            </a:r>
          </a:p>
          <a:p>
            <a:r>
              <a:rPr lang="en-SG" sz="2400" dirty="0"/>
              <a:t>Nasal polyps</a:t>
            </a:r>
          </a:p>
          <a:p>
            <a:r>
              <a:rPr lang="en-SG" sz="2400" dirty="0"/>
              <a:t>Bronchiectasis – productive cough</a:t>
            </a:r>
          </a:p>
          <a:p>
            <a:endParaRPr lang="en-SG" sz="2400" dirty="0"/>
          </a:p>
          <a:p>
            <a:r>
              <a:rPr lang="en-SG" sz="2400" dirty="0"/>
              <a:t>Meconium Ileus</a:t>
            </a:r>
          </a:p>
          <a:p>
            <a:r>
              <a:rPr lang="en-SG" sz="2400" dirty="0"/>
              <a:t>Malabsorption </a:t>
            </a:r>
          </a:p>
          <a:p>
            <a:r>
              <a:rPr lang="en-SG" sz="2400" dirty="0"/>
              <a:t>Rectal Prolapse </a:t>
            </a:r>
          </a:p>
          <a:p>
            <a:endParaRPr lang="en-GB" sz="2400" dirty="0"/>
          </a:p>
          <a:p>
            <a:r>
              <a:rPr lang="en-GB" sz="2400" dirty="0"/>
              <a:t>Sub/Infertility</a:t>
            </a:r>
          </a:p>
        </p:txBody>
      </p:sp>
    </p:spTree>
    <p:extLst>
      <p:ext uri="{BB962C8B-B14F-4D97-AF65-F5344CB8AC3E}">
        <p14:creationId xmlns:p14="http://schemas.microsoft.com/office/powerpoint/2010/main" val="108211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Cystic Fibrosis</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dirty="0"/>
              <a:t>Confirmed with sweat test!</a:t>
            </a:r>
          </a:p>
          <a:p>
            <a:endParaRPr lang="en-SG" dirty="0"/>
          </a:p>
          <a:p>
            <a:r>
              <a:rPr lang="en-SG" dirty="0" err="1"/>
              <a:t>Newborn</a:t>
            </a:r>
            <a:r>
              <a:rPr lang="en-SG" dirty="0"/>
              <a:t> Screening – Immunoreactive Trypsin Test</a:t>
            </a:r>
          </a:p>
          <a:p>
            <a:endParaRPr lang="en-SG" dirty="0"/>
          </a:p>
          <a:p>
            <a:r>
              <a:rPr lang="en-SG" dirty="0"/>
              <a:t>Genetic Test – CFTR gene</a:t>
            </a:r>
          </a:p>
          <a:p>
            <a:endParaRPr lang="en-GB" dirty="0"/>
          </a:p>
        </p:txBody>
      </p:sp>
    </p:spTree>
    <p:extLst>
      <p:ext uri="{BB962C8B-B14F-4D97-AF65-F5344CB8AC3E}">
        <p14:creationId xmlns:p14="http://schemas.microsoft.com/office/powerpoint/2010/main" val="104019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138" name="Google Shape;138;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39" name="Google Shape;139;p7"/>
          <p:cNvSpPr txBox="1"/>
          <p:nvPr/>
        </p:nvSpPr>
        <p:spPr>
          <a:xfrm>
            <a:off x="3176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Feedback</a:t>
            </a:r>
            <a:endParaRPr sz="1400" b="0" i="0" u="none" strike="noStrike" cap="none">
              <a:solidFill>
                <a:srgbClr val="000000"/>
              </a:solidFill>
              <a:latin typeface="Arial"/>
              <a:ea typeface="Arial"/>
              <a:cs typeface="Arial"/>
              <a:sym typeface="Arial"/>
            </a:endParaRPr>
          </a:p>
        </p:txBody>
      </p:sp>
      <p:sp>
        <p:nvSpPr>
          <p:cNvPr id="140" name="Google Shape;140;p7"/>
          <p:cNvSpPr txBox="1"/>
          <p:nvPr/>
        </p:nvSpPr>
        <p:spPr>
          <a:xfrm>
            <a:off x="2123951" y="5609175"/>
            <a:ext cx="5791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dirty="0"/>
              <a:t>https://forms.gle/vvQ6QLE2yZo5MUUe8</a:t>
            </a:r>
            <a:endParaRPr sz="2400" b="0" i="0" u="none" strike="noStrike" cap="none" dirty="0">
              <a:solidFill>
                <a:srgbClr val="000000"/>
              </a:solidFill>
              <a:latin typeface="Arial"/>
              <a:ea typeface="Arial"/>
              <a:cs typeface="Arial"/>
              <a:sym typeface="Arial"/>
            </a:endParaRPr>
          </a:p>
        </p:txBody>
      </p:sp>
      <p:pic>
        <p:nvPicPr>
          <p:cNvPr id="141" name="Google Shape;141;p7"/>
          <p:cNvPicPr preferRelativeResize="0"/>
          <p:nvPr/>
        </p:nvPicPr>
        <p:blipFill rotWithShape="1">
          <a:blip r:embed="rId4">
            <a:alphaModFix/>
          </a:blip>
          <a:srcRect/>
          <a:stretch/>
        </p:blipFill>
        <p:spPr>
          <a:xfrm>
            <a:off x="900473" y="964710"/>
            <a:ext cx="7832856" cy="4405963"/>
          </a:xfrm>
          <a:prstGeom prst="rect">
            <a:avLst/>
          </a:prstGeom>
          <a:noFill/>
          <a:ln>
            <a:noFill/>
          </a:ln>
        </p:spPr>
      </p:pic>
      <p:pic>
        <p:nvPicPr>
          <p:cNvPr id="142" name="Google Shape;142;p7"/>
          <p:cNvPicPr preferRelativeResize="0"/>
          <p:nvPr/>
        </p:nvPicPr>
        <p:blipFill>
          <a:blip r:embed="rId5">
            <a:alphaModFix/>
          </a:blip>
          <a:stretch>
            <a:fillRect/>
          </a:stretch>
        </p:blipFill>
        <p:spPr>
          <a:xfrm>
            <a:off x="3176408" y="1830025"/>
            <a:ext cx="2791200" cy="2775779"/>
          </a:xfrm>
          <a:prstGeom prst="rect">
            <a:avLst/>
          </a:prstGeom>
          <a:noFill/>
          <a:ln>
            <a:noFill/>
          </a:ln>
        </p:spPr>
      </p:pic>
    </p:spTree>
    <p:extLst>
      <p:ext uri="{BB962C8B-B14F-4D97-AF65-F5344CB8AC3E}">
        <p14:creationId xmlns:p14="http://schemas.microsoft.com/office/powerpoint/2010/main" val="33194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Content</a:t>
            </a:r>
            <a:endParaRPr/>
          </a:p>
        </p:txBody>
      </p:sp>
      <p:sp>
        <p:nvSpPr>
          <p:cNvPr id="122" name="Google Shape;122;p5"/>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SG" dirty="0"/>
              <a:t>CVS</a:t>
            </a:r>
          </a:p>
          <a:p>
            <a:pPr marL="342900" marR="0" lvl="0" indent="0" algn="l" rtl="0">
              <a:lnSpc>
                <a:spcPct val="100000"/>
              </a:lnSpc>
              <a:spcBef>
                <a:spcPts val="0"/>
              </a:spcBef>
              <a:spcAft>
                <a:spcPts val="0"/>
              </a:spcAft>
              <a:buClr>
                <a:schemeClr val="dk1"/>
              </a:buClr>
              <a:buSzPts val="2800"/>
              <a:buFont typeface="Arial"/>
              <a:buNone/>
            </a:pPr>
            <a:r>
              <a:rPr lang="en-SG" dirty="0" err="1"/>
              <a:t>Respi</a:t>
            </a:r>
            <a:r>
              <a:rPr lang="en-SG" dirty="0"/>
              <a:t>  </a:t>
            </a:r>
          </a:p>
          <a:p>
            <a:pPr marL="342900" marR="0" lvl="0" indent="0" algn="l" rtl="0">
              <a:lnSpc>
                <a:spcPct val="100000"/>
              </a:lnSpc>
              <a:spcBef>
                <a:spcPts val="0"/>
              </a:spcBef>
              <a:spcAft>
                <a:spcPts val="0"/>
              </a:spcAft>
              <a:buClr>
                <a:schemeClr val="dk1"/>
              </a:buClr>
              <a:buSzPts val="2800"/>
              <a:buFont typeface="Arial"/>
              <a:buNone/>
            </a:pPr>
            <a:r>
              <a:rPr lang="en-SG" dirty="0"/>
              <a:t>Infectious Diseases</a:t>
            </a:r>
          </a:p>
          <a:p>
            <a:pPr marL="342900" marR="0" lvl="0" indent="0" algn="l" rtl="0">
              <a:lnSpc>
                <a:spcPct val="100000"/>
              </a:lnSpc>
              <a:spcBef>
                <a:spcPts val="0"/>
              </a:spcBef>
              <a:spcAft>
                <a:spcPts val="0"/>
              </a:spcAft>
              <a:buClr>
                <a:schemeClr val="dk1"/>
              </a:buClr>
              <a:buSzPts val="2800"/>
              <a:buFont typeface="Arial"/>
              <a:buNone/>
            </a:pPr>
            <a:endParaRPr lang="en-S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xfrm>
            <a:off x="457200" y="2487750"/>
            <a:ext cx="8229600" cy="1143000"/>
          </a:xfrm>
          <a:solidFill>
            <a:schemeClr val="bg2">
              <a:lumMod val="20000"/>
              <a:lumOff val="80000"/>
            </a:schemeClr>
          </a:solidFill>
        </p:spPr>
        <p:txBody>
          <a:bodyPr/>
          <a:lstStyle/>
          <a:p>
            <a:r>
              <a:rPr lang="en-SG" dirty="0"/>
              <a:t>INFECTIOUS DISEASES</a:t>
            </a:r>
            <a:endParaRPr lang="en-GB" dirty="0"/>
          </a:p>
        </p:txBody>
      </p:sp>
    </p:spTree>
    <p:extLst>
      <p:ext uri="{BB962C8B-B14F-4D97-AF65-F5344CB8AC3E}">
        <p14:creationId xmlns:p14="http://schemas.microsoft.com/office/powerpoint/2010/main" val="405235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Q10</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800" dirty="0"/>
              <a:t>Baby Alex is found irritable and difficult to feed. He was born 6h ago and was delivered vaginally after a prolong rupture of membrane. </a:t>
            </a:r>
            <a:r>
              <a:rPr lang="en-SG" sz="2800" dirty="0" err="1"/>
              <a:t>Obs</a:t>
            </a:r>
            <a:r>
              <a:rPr lang="en-SG" sz="2800" dirty="0"/>
              <a:t> T 38.5, HR 170bpm, RR 45. What is the most likely management of this patient? </a:t>
            </a:r>
          </a:p>
          <a:p>
            <a:pPr marL="539750" indent="-514350">
              <a:buFont typeface="+mj-lt"/>
              <a:buAutoNum type="alphaLcParenR"/>
            </a:pPr>
            <a:r>
              <a:rPr lang="en-SG" sz="2800" dirty="0"/>
              <a:t>Azithromycin  </a:t>
            </a:r>
          </a:p>
          <a:p>
            <a:pPr marL="539750" indent="-514350">
              <a:buFont typeface="+mj-lt"/>
              <a:buAutoNum type="alphaLcParenR"/>
            </a:pPr>
            <a:r>
              <a:rPr lang="en-SG" sz="2800" dirty="0"/>
              <a:t>Benzylpenicillin + Gentamicin </a:t>
            </a:r>
          </a:p>
          <a:p>
            <a:pPr marL="539750" indent="-514350">
              <a:buFont typeface="+mj-lt"/>
              <a:buAutoNum type="alphaLcParenR"/>
            </a:pPr>
            <a:r>
              <a:rPr lang="en-SG" sz="2800" dirty="0" err="1"/>
              <a:t>Phenoxymethypenicillin</a:t>
            </a:r>
            <a:r>
              <a:rPr lang="en-SG" sz="2800" dirty="0"/>
              <a:t> </a:t>
            </a:r>
          </a:p>
          <a:p>
            <a:pPr marL="539750" indent="-514350">
              <a:buFont typeface="+mj-lt"/>
              <a:buAutoNum type="alphaLcParenR"/>
            </a:pPr>
            <a:r>
              <a:rPr lang="en-SG" sz="2800" dirty="0"/>
              <a:t>Cefotaxime + Amoxicillin </a:t>
            </a:r>
          </a:p>
          <a:p>
            <a:pPr marL="539750" indent="-514350">
              <a:buFont typeface="+mj-lt"/>
              <a:buAutoNum type="alphaLcParenR"/>
            </a:pPr>
            <a:r>
              <a:rPr lang="en-SG" sz="2800" dirty="0"/>
              <a:t>Cefotaxime + Dexamethasone </a:t>
            </a:r>
            <a:endParaRPr lang="en-GB" sz="2800" dirty="0"/>
          </a:p>
        </p:txBody>
      </p:sp>
    </p:spTree>
    <p:extLst>
      <p:ext uri="{BB962C8B-B14F-4D97-AF65-F5344CB8AC3E}">
        <p14:creationId xmlns:p14="http://schemas.microsoft.com/office/powerpoint/2010/main" val="32547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Q10</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800" dirty="0"/>
              <a:t>Baby Alex is found irritable and difficult to feed. He was born 6h ago and was delivered vaginally after a </a:t>
            </a:r>
            <a:r>
              <a:rPr lang="en-SG" sz="2800" dirty="0">
                <a:highlight>
                  <a:srgbClr val="FFFF00"/>
                </a:highlight>
              </a:rPr>
              <a:t>prolong rupture of membrane</a:t>
            </a:r>
            <a:r>
              <a:rPr lang="en-SG" sz="2800" dirty="0"/>
              <a:t>. </a:t>
            </a:r>
            <a:r>
              <a:rPr lang="en-SG" sz="2800" dirty="0" err="1"/>
              <a:t>Obs</a:t>
            </a:r>
            <a:r>
              <a:rPr lang="en-SG" sz="2800" dirty="0"/>
              <a:t> T 38.5, HR 170bpm, RR 45. What is the most likely management of this patient? </a:t>
            </a:r>
          </a:p>
          <a:p>
            <a:pPr marL="539750" indent="-514350">
              <a:buFont typeface="+mj-lt"/>
              <a:buAutoNum type="alphaLcParenR"/>
            </a:pPr>
            <a:r>
              <a:rPr lang="en-SG" sz="2800" dirty="0"/>
              <a:t>Azithromycin </a:t>
            </a:r>
            <a:r>
              <a:rPr lang="en-SG" sz="2800" dirty="0">
                <a:solidFill>
                  <a:srgbClr val="FF0000"/>
                </a:solidFill>
              </a:rPr>
              <a:t>STI Tx chlamydia </a:t>
            </a:r>
          </a:p>
          <a:p>
            <a:pPr marL="539750" indent="-514350">
              <a:buFont typeface="+mj-lt"/>
              <a:buAutoNum type="alphaLcParenR"/>
            </a:pPr>
            <a:r>
              <a:rPr lang="en-SG" sz="2800" dirty="0">
                <a:highlight>
                  <a:srgbClr val="FFFF00"/>
                </a:highlight>
              </a:rPr>
              <a:t>Benzylpenicillin + Gentamicin </a:t>
            </a:r>
          </a:p>
          <a:p>
            <a:pPr marL="539750" indent="-514350">
              <a:buFont typeface="+mj-lt"/>
              <a:buAutoNum type="alphaLcParenR"/>
            </a:pPr>
            <a:r>
              <a:rPr lang="en-SG" sz="2800" dirty="0" err="1"/>
              <a:t>Phenoxymethypenicillin</a:t>
            </a:r>
            <a:r>
              <a:rPr lang="en-SG" sz="2800" dirty="0"/>
              <a:t> </a:t>
            </a:r>
            <a:r>
              <a:rPr lang="en-SG" sz="2800" dirty="0">
                <a:solidFill>
                  <a:srgbClr val="FF0000"/>
                </a:solidFill>
              </a:rPr>
              <a:t>Scarlet Fever </a:t>
            </a:r>
            <a:endParaRPr lang="en-SG" sz="2800" dirty="0"/>
          </a:p>
          <a:p>
            <a:pPr marL="539750" indent="-514350">
              <a:buFont typeface="+mj-lt"/>
              <a:buAutoNum type="alphaLcParenR"/>
            </a:pPr>
            <a:r>
              <a:rPr lang="en-SG" sz="2800" dirty="0"/>
              <a:t>Ceftriaxone + Amoxicillin </a:t>
            </a:r>
            <a:r>
              <a:rPr lang="en-SG" sz="2800" dirty="0">
                <a:solidFill>
                  <a:srgbClr val="FF0000"/>
                </a:solidFill>
              </a:rPr>
              <a:t>Meningitis &lt; 3 </a:t>
            </a:r>
            <a:r>
              <a:rPr lang="en-SG" sz="2800" dirty="0" err="1">
                <a:solidFill>
                  <a:srgbClr val="FF0000"/>
                </a:solidFill>
              </a:rPr>
              <a:t>mths</a:t>
            </a:r>
            <a:endParaRPr lang="en-SG" sz="2800" dirty="0"/>
          </a:p>
          <a:p>
            <a:pPr marL="539750" indent="-514350">
              <a:buFont typeface="+mj-lt"/>
              <a:buAutoNum type="alphaLcParenR"/>
            </a:pPr>
            <a:r>
              <a:rPr lang="en-SG" sz="2800" dirty="0"/>
              <a:t>Ceftriaxone + Dexamethasone </a:t>
            </a:r>
            <a:r>
              <a:rPr lang="en-SG" sz="2800" dirty="0">
                <a:solidFill>
                  <a:srgbClr val="FF0000"/>
                </a:solidFill>
              </a:rPr>
              <a:t>Meningitis &gt; 3 </a:t>
            </a:r>
            <a:r>
              <a:rPr lang="en-SG" sz="2800" dirty="0" err="1">
                <a:solidFill>
                  <a:srgbClr val="FF0000"/>
                </a:solidFill>
              </a:rPr>
              <a:t>mths</a:t>
            </a:r>
            <a:endParaRPr lang="en-GB" sz="2800" dirty="0"/>
          </a:p>
        </p:txBody>
      </p:sp>
    </p:spTree>
    <p:extLst>
      <p:ext uri="{BB962C8B-B14F-4D97-AF65-F5344CB8AC3E}">
        <p14:creationId xmlns:p14="http://schemas.microsoft.com/office/powerpoint/2010/main" val="1184582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Neonatal Sepsis</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57200" y="1600200"/>
            <a:ext cx="4353339" cy="4525963"/>
          </a:xfrm>
        </p:spPr>
        <p:txBody>
          <a:bodyPr/>
          <a:lstStyle/>
          <a:p>
            <a:r>
              <a:rPr lang="en-SG" sz="2400" dirty="0"/>
              <a:t>RFx: </a:t>
            </a:r>
          </a:p>
          <a:p>
            <a:pPr>
              <a:buFontTx/>
              <a:buChar char="-"/>
            </a:pPr>
            <a:r>
              <a:rPr lang="en-SG" sz="2400" dirty="0"/>
              <a:t>Prolong ROM </a:t>
            </a:r>
          </a:p>
          <a:p>
            <a:pPr>
              <a:buFontTx/>
              <a:buChar char="-"/>
            </a:pPr>
            <a:r>
              <a:rPr lang="en-SG" sz="2400" dirty="0"/>
              <a:t>Prematurity </a:t>
            </a:r>
          </a:p>
          <a:p>
            <a:pPr>
              <a:buFontTx/>
              <a:buChar char="-"/>
            </a:pPr>
            <a:r>
              <a:rPr lang="en-SG" sz="2400" dirty="0"/>
              <a:t>Maternal Chorioamnionitis </a:t>
            </a:r>
          </a:p>
          <a:p>
            <a:pPr>
              <a:buFontTx/>
              <a:buChar char="-"/>
            </a:pPr>
            <a:endParaRPr lang="en-SG" sz="2400" dirty="0"/>
          </a:p>
          <a:p>
            <a:r>
              <a:rPr lang="en-SG" sz="2400" dirty="0"/>
              <a:t>Common Pathogens: </a:t>
            </a:r>
          </a:p>
          <a:p>
            <a:pPr marL="25400" indent="0">
              <a:buNone/>
            </a:pPr>
            <a:r>
              <a:rPr lang="en-SG" sz="2400" dirty="0"/>
              <a:t>1 GBS </a:t>
            </a:r>
          </a:p>
          <a:p>
            <a:pPr marL="25400" indent="0">
              <a:buNone/>
            </a:pPr>
            <a:r>
              <a:rPr lang="en-SG" sz="2400" dirty="0"/>
              <a:t>2 E. Coli </a:t>
            </a:r>
          </a:p>
          <a:p>
            <a:pPr>
              <a:buFontTx/>
              <a:buChar char="-"/>
            </a:pPr>
            <a:r>
              <a:rPr lang="en-SG" sz="2400" dirty="0"/>
              <a:t>S. Epidermis </a:t>
            </a:r>
          </a:p>
          <a:p>
            <a:pPr>
              <a:buFontTx/>
              <a:buChar char="-"/>
            </a:pPr>
            <a:r>
              <a:rPr lang="en-SG" sz="2400" dirty="0"/>
              <a:t>P Aeruginosa </a:t>
            </a:r>
          </a:p>
          <a:p>
            <a:endParaRPr lang="en-GB" sz="2400" dirty="0"/>
          </a:p>
        </p:txBody>
      </p:sp>
      <p:sp>
        <p:nvSpPr>
          <p:cNvPr id="4" name="TextBox 3">
            <a:extLst>
              <a:ext uri="{FF2B5EF4-FFF2-40B4-BE49-F238E27FC236}">
                <a16:creationId xmlns:a16="http://schemas.microsoft.com/office/drawing/2014/main" id="{B3DD95C2-C951-4D82-A39C-AF7F7EFFD998}"/>
              </a:ext>
            </a:extLst>
          </p:cNvPr>
          <p:cNvSpPr txBox="1"/>
          <p:nvPr/>
        </p:nvSpPr>
        <p:spPr>
          <a:xfrm>
            <a:off x="5181600" y="1881809"/>
            <a:ext cx="3597524" cy="1077218"/>
          </a:xfrm>
          <a:prstGeom prst="rect">
            <a:avLst/>
          </a:prstGeom>
          <a:noFill/>
        </p:spPr>
        <p:txBody>
          <a:bodyPr wrap="square" rtlCol="0">
            <a:spAutoFit/>
          </a:bodyPr>
          <a:lstStyle/>
          <a:p>
            <a:r>
              <a:rPr lang="en-SG" sz="3200" dirty="0"/>
              <a:t>Management </a:t>
            </a:r>
          </a:p>
          <a:p>
            <a:r>
              <a:rPr lang="en-SG" sz="3200" dirty="0"/>
              <a:t>SEPSIS Protocol</a:t>
            </a:r>
            <a:endParaRPr lang="en-GB" sz="3200" dirty="0"/>
          </a:p>
        </p:txBody>
      </p:sp>
    </p:spTree>
    <p:extLst>
      <p:ext uri="{BB962C8B-B14F-4D97-AF65-F5344CB8AC3E}">
        <p14:creationId xmlns:p14="http://schemas.microsoft.com/office/powerpoint/2010/main" val="2943228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Q11</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7 year old Zac presents to his GP with 5 day history of high fevers. It currently reads at 38.7 degrees. On examination, you notice a widespread erythematous maculopapular rash on his hands and feet. There is some cracking of his lips and a red strawberry tongue. Which of the following investigations is indicated in his management? </a:t>
            </a:r>
          </a:p>
          <a:p>
            <a:pPr marL="539750" indent="-514350">
              <a:buFont typeface="+mj-lt"/>
              <a:buAutoNum type="alphaLcParenR"/>
            </a:pPr>
            <a:r>
              <a:rPr lang="en-SG" sz="2400" dirty="0"/>
              <a:t>CXR</a:t>
            </a:r>
          </a:p>
          <a:p>
            <a:pPr marL="539750" indent="-514350">
              <a:buFont typeface="+mj-lt"/>
              <a:buAutoNum type="alphaLcParenR"/>
            </a:pPr>
            <a:r>
              <a:rPr lang="en-SG" sz="2400" dirty="0"/>
              <a:t>Coronary Angiogram </a:t>
            </a:r>
          </a:p>
          <a:p>
            <a:pPr marL="539750" indent="-514350">
              <a:buFont typeface="+mj-lt"/>
              <a:buAutoNum type="alphaLcParenR"/>
            </a:pPr>
            <a:r>
              <a:rPr lang="en-SG" sz="2400" dirty="0"/>
              <a:t>Echocardiogram </a:t>
            </a:r>
          </a:p>
          <a:p>
            <a:pPr marL="539750" indent="-514350">
              <a:buFont typeface="+mj-lt"/>
              <a:buAutoNum type="alphaLcParenR"/>
            </a:pPr>
            <a:r>
              <a:rPr lang="en-SG" sz="2400" dirty="0"/>
              <a:t>USS</a:t>
            </a:r>
          </a:p>
          <a:p>
            <a:pPr marL="539750" indent="-514350">
              <a:buFont typeface="+mj-lt"/>
              <a:buAutoNum type="alphaLcParenR"/>
            </a:pPr>
            <a:r>
              <a:rPr lang="en-SG" sz="2400" dirty="0"/>
              <a:t>ECG</a:t>
            </a:r>
            <a:endParaRPr lang="en-GB" sz="2400" dirty="0"/>
          </a:p>
        </p:txBody>
      </p:sp>
    </p:spTree>
    <p:extLst>
      <p:ext uri="{BB962C8B-B14F-4D97-AF65-F5344CB8AC3E}">
        <p14:creationId xmlns:p14="http://schemas.microsoft.com/office/powerpoint/2010/main" val="2052347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Q11</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7 year old Zac presents to his GP with </a:t>
            </a:r>
            <a:r>
              <a:rPr lang="en-SG" sz="2400" dirty="0">
                <a:highlight>
                  <a:srgbClr val="FFFF00"/>
                </a:highlight>
              </a:rPr>
              <a:t>5 day history of high fevers</a:t>
            </a:r>
            <a:r>
              <a:rPr lang="en-SG" sz="2400" dirty="0"/>
              <a:t>. It currently reads at 38.7 degrees. On examination, you notice a widespread erythematous maculopapular </a:t>
            </a:r>
            <a:r>
              <a:rPr lang="en-SG" sz="2400" dirty="0">
                <a:highlight>
                  <a:srgbClr val="FFFF00"/>
                </a:highlight>
              </a:rPr>
              <a:t>rash</a:t>
            </a:r>
            <a:r>
              <a:rPr lang="en-SG" sz="2400" dirty="0"/>
              <a:t> on his hands and feet. There is some </a:t>
            </a:r>
            <a:r>
              <a:rPr lang="en-SG" sz="2400" dirty="0">
                <a:highlight>
                  <a:srgbClr val="FFFF00"/>
                </a:highlight>
              </a:rPr>
              <a:t>cracking of his lips </a:t>
            </a:r>
            <a:r>
              <a:rPr lang="en-SG" sz="2400" dirty="0"/>
              <a:t>and a </a:t>
            </a:r>
            <a:r>
              <a:rPr lang="en-SG" sz="2400" dirty="0">
                <a:highlight>
                  <a:srgbClr val="FFFF00"/>
                </a:highlight>
              </a:rPr>
              <a:t>red strawberry tongue</a:t>
            </a:r>
            <a:r>
              <a:rPr lang="en-SG" sz="2400" dirty="0"/>
              <a:t>. Which of the following investigations is indicated in his management? </a:t>
            </a:r>
          </a:p>
          <a:p>
            <a:pPr marL="539750" indent="-514350">
              <a:buFont typeface="+mj-lt"/>
              <a:buAutoNum type="alphaLcParenR"/>
            </a:pPr>
            <a:r>
              <a:rPr lang="en-SG" sz="2400" dirty="0"/>
              <a:t>CXR</a:t>
            </a:r>
          </a:p>
          <a:p>
            <a:pPr marL="539750" indent="-514350">
              <a:buFont typeface="+mj-lt"/>
              <a:buAutoNum type="alphaLcParenR"/>
            </a:pPr>
            <a:r>
              <a:rPr lang="en-SG" sz="2400" dirty="0"/>
              <a:t>Coronary Angiogram </a:t>
            </a:r>
            <a:r>
              <a:rPr lang="en-SG" sz="2400" dirty="0">
                <a:solidFill>
                  <a:srgbClr val="FF0000"/>
                </a:solidFill>
              </a:rPr>
              <a:t>Too invasive – child may be allergic to contrast / unable to tolerate </a:t>
            </a:r>
            <a:endParaRPr lang="en-SG" sz="2400" dirty="0"/>
          </a:p>
          <a:p>
            <a:pPr marL="539750" indent="-514350">
              <a:buFont typeface="+mj-lt"/>
              <a:buAutoNum type="alphaLcParenR"/>
            </a:pPr>
            <a:r>
              <a:rPr lang="en-SG" sz="2400" dirty="0">
                <a:highlight>
                  <a:srgbClr val="FFFF00"/>
                </a:highlight>
              </a:rPr>
              <a:t>Echocardiogram </a:t>
            </a:r>
            <a:r>
              <a:rPr lang="en-SG" sz="2400" dirty="0">
                <a:solidFill>
                  <a:srgbClr val="FF0000"/>
                </a:solidFill>
                <a:highlight>
                  <a:srgbClr val="FFFF00"/>
                </a:highlight>
              </a:rPr>
              <a:t> </a:t>
            </a:r>
            <a:endParaRPr lang="en-SG" sz="2400" dirty="0">
              <a:highlight>
                <a:srgbClr val="FFFF00"/>
              </a:highlight>
            </a:endParaRPr>
          </a:p>
          <a:p>
            <a:pPr marL="539750" indent="-514350">
              <a:buFont typeface="+mj-lt"/>
              <a:buAutoNum type="alphaLcParenR"/>
            </a:pPr>
            <a:r>
              <a:rPr lang="en-SG" sz="2400" dirty="0"/>
              <a:t>USS</a:t>
            </a:r>
          </a:p>
          <a:p>
            <a:pPr marL="539750" indent="-514350">
              <a:buFont typeface="+mj-lt"/>
              <a:buAutoNum type="alphaLcParenR"/>
            </a:pPr>
            <a:r>
              <a:rPr lang="en-SG" sz="2400" dirty="0"/>
              <a:t>ECG</a:t>
            </a:r>
            <a:endParaRPr lang="en-GB" sz="2400" dirty="0"/>
          </a:p>
        </p:txBody>
      </p:sp>
    </p:spTree>
    <p:extLst>
      <p:ext uri="{BB962C8B-B14F-4D97-AF65-F5344CB8AC3E}">
        <p14:creationId xmlns:p14="http://schemas.microsoft.com/office/powerpoint/2010/main" val="2494512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Q12</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4 year old Jack comes into clinic with his mom with a new rash. A purpuric rash is seen all over his legs. On examination, he is tender on palpation of his tummy. Mother complains he is usually running about and full of energy but has become more reserved since the onset of the rash. Mom recalls he recently recovered from an URTI 2 weeks ago. What is the most appropriate management for Jack? </a:t>
            </a:r>
          </a:p>
          <a:p>
            <a:pPr marL="539750" indent="-514350">
              <a:buFont typeface="+mj-lt"/>
              <a:buAutoNum type="alphaLcParenR"/>
            </a:pPr>
            <a:r>
              <a:rPr lang="en-SG" sz="2400" dirty="0"/>
              <a:t>Admit to PAU </a:t>
            </a:r>
          </a:p>
          <a:p>
            <a:pPr marL="539750" indent="-514350">
              <a:buFont typeface="+mj-lt"/>
              <a:buAutoNum type="alphaLcParenR"/>
            </a:pPr>
            <a:r>
              <a:rPr lang="en-SG" sz="2400" dirty="0"/>
              <a:t>Reassure and send home </a:t>
            </a:r>
          </a:p>
          <a:p>
            <a:pPr marL="539750" indent="-514350">
              <a:buFont typeface="+mj-lt"/>
              <a:buAutoNum type="alphaLcParenR"/>
            </a:pPr>
            <a:r>
              <a:rPr lang="en-SG" sz="2400" dirty="0"/>
              <a:t>Corticosteroids </a:t>
            </a:r>
          </a:p>
          <a:p>
            <a:pPr marL="539750" indent="-514350">
              <a:buFont typeface="+mj-lt"/>
              <a:buAutoNum type="alphaLcParenR"/>
            </a:pPr>
            <a:r>
              <a:rPr lang="en-SG" sz="2400" dirty="0"/>
              <a:t>Plasma Exchange</a:t>
            </a:r>
            <a:endParaRPr lang="en-GB" sz="2400" dirty="0"/>
          </a:p>
        </p:txBody>
      </p:sp>
    </p:spTree>
    <p:extLst>
      <p:ext uri="{BB962C8B-B14F-4D97-AF65-F5344CB8AC3E}">
        <p14:creationId xmlns:p14="http://schemas.microsoft.com/office/powerpoint/2010/main" val="3201681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Q12</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4 year old Jack comes into clinic with his mom with a new rash. A purpuric rash is seen all over his legs. On examination, he is tender on palpation of his tummy. Mother complains he is usually running about and full of energy but has become more reserved since the onset of the rash. Mom recalls he recently recovered from an URTI 2 weeks ago. What is the most appropriate management for Jack? </a:t>
            </a:r>
          </a:p>
          <a:p>
            <a:pPr marL="539750" indent="-514350">
              <a:buFont typeface="+mj-lt"/>
              <a:buAutoNum type="alphaLcParenR"/>
            </a:pPr>
            <a:r>
              <a:rPr lang="en-SG" sz="2400" dirty="0"/>
              <a:t>Admit to PAU </a:t>
            </a:r>
            <a:r>
              <a:rPr lang="en-SG" sz="2400" dirty="0">
                <a:solidFill>
                  <a:srgbClr val="FF0000"/>
                </a:solidFill>
              </a:rPr>
              <a:t>Think </a:t>
            </a:r>
            <a:r>
              <a:rPr lang="en-SG" sz="2400" dirty="0" err="1">
                <a:solidFill>
                  <a:srgbClr val="FF0000"/>
                </a:solidFill>
              </a:rPr>
              <a:t>abt</a:t>
            </a:r>
            <a:r>
              <a:rPr lang="en-SG" sz="2400" dirty="0">
                <a:solidFill>
                  <a:srgbClr val="FF0000"/>
                </a:solidFill>
              </a:rPr>
              <a:t> Traffic Light </a:t>
            </a:r>
            <a:endParaRPr lang="en-SG" sz="2400" dirty="0"/>
          </a:p>
          <a:p>
            <a:pPr marL="539750" indent="-514350">
              <a:buFont typeface="+mj-lt"/>
              <a:buAutoNum type="alphaLcParenR"/>
            </a:pPr>
            <a:r>
              <a:rPr lang="en-SG" sz="2400" dirty="0">
                <a:highlight>
                  <a:srgbClr val="FFFF00"/>
                </a:highlight>
              </a:rPr>
              <a:t>Reassure and send home </a:t>
            </a:r>
            <a:r>
              <a:rPr lang="en-SG" sz="2400" dirty="0">
                <a:solidFill>
                  <a:srgbClr val="FF0000"/>
                </a:solidFill>
                <a:highlight>
                  <a:srgbClr val="FFFF00"/>
                </a:highlight>
              </a:rPr>
              <a:t>HSP is self limiting</a:t>
            </a:r>
            <a:endParaRPr lang="en-SG" sz="2400" dirty="0">
              <a:highlight>
                <a:srgbClr val="FFFF00"/>
              </a:highlight>
            </a:endParaRPr>
          </a:p>
          <a:p>
            <a:pPr marL="539750" indent="-514350">
              <a:buFont typeface="+mj-lt"/>
              <a:buAutoNum type="alphaLcParenR"/>
            </a:pPr>
            <a:r>
              <a:rPr lang="en-SG" sz="2400" dirty="0"/>
              <a:t>Corticosteroids </a:t>
            </a:r>
            <a:r>
              <a:rPr lang="en-SG" sz="2400" dirty="0">
                <a:solidFill>
                  <a:srgbClr val="FF0000"/>
                </a:solidFill>
              </a:rPr>
              <a:t>poor / little evidence for this </a:t>
            </a:r>
            <a:endParaRPr lang="en-SG" sz="2400" dirty="0"/>
          </a:p>
          <a:p>
            <a:pPr marL="539750" indent="-514350">
              <a:buFont typeface="+mj-lt"/>
              <a:buAutoNum type="alphaLcParenR"/>
            </a:pPr>
            <a:r>
              <a:rPr lang="en-SG" sz="2400" dirty="0"/>
              <a:t>Plasma Exchange </a:t>
            </a:r>
            <a:r>
              <a:rPr lang="en-SG" sz="2400" dirty="0">
                <a:solidFill>
                  <a:srgbClr val="FF0000"/>
                </a:solidFill>
              </a:rPr>
              <a:t>poor / little evidence</a:t>
            </a:r>
            <a:endParaRPr lang="en-GB" sz="2400" dirty="0"/>
          </a:p>
        </p:txBody>
      </p:sp>
    </p:spTree>
    <p:extLst>
      <p:ext uri="{BB962C8B-B14F-4D97-AF65-F5344CB8AC3E}">
        <p14:creationId xmlns:p14="http://schemas.microsoft.com/office/powerpoint/2010/main" val="3981836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Q13</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57200" y="1600200"/>
            <a:ext cx="8229600" cy="2262981"/>
          </a:xfrm>
        </p:spPr>
        <p:txBody>
          <a:bodyPr/>
          <a:lstStyle/>
          <a:p>
            <a:r>
              <a:rPr lang="en-SG" dirty="0"/>
              <a:t>8 year old Michael is brought into PAU complaining of fatigue and reduced food intake. A blood test is carried out revealing the following: </a:t>
            </a:r>
          </a:p>
          <a:p>
            <a:pPr marL="25400" indent="0">
              <a:buNone/>
            </a:pPr>
            <a:endParaRPr lang="en-GB" dirty="0"/>
          </a:p>
        </p:txBody>
      </p:sp>
      <p:pic>
        <p:nvPicPr>
          <p:cNvPr id="5" name="Picture 4">
            <a:extLst>
              <a:ext uri="{FF2B5EF4-FFF2-40B4-BE49-F238E27FC236}">
                <a16:creationId xmlns:a16="http://schemas.microsoft.com/office/drawing/2014/main" id="{7E45C752-8486-452D-AAEA-7BFDF81D288E}"/>
              </a:ext>
            </a:extLst>
          </p:cNvPr>
          <p:cNvPicPr>
            <a:picLocks noChangeAspect="1"/>
          </p:cNvPicPr>
          <p:nvPr/>
        </p:nvPicPr>
        <p:blipFill>
          <a:blip r:embed="rId3"/>
          <a:stretch>
            <a:fillRect/>
          </a:stretch>
        </p:blipFill>
        <p:spPr>
          <a:xfrm>
            <a:off x="685386" y="3863181"/>
            <a:ext cx="3638550" cy="1952625"/>
          </a:xfrm>
          <a:prstGeom prst="rect">
            <a:avLst/>
          </a:prstGeom>
        </p:spPr>
      </p:pic>
      <p:sp>
        <p:nvSpPr>
          <p:cNvPr id="6" name="Text Placeholder 2">
            <a:extLst>
              <a:ext uri="{FF2B5EF4-FFF2-40B4-BE49-F238E27FC236}">
                <a16:creationId xmlns:a16="http://schemas.microsoft.com/office/drawing/2014/main" id="{92F5650A-AFC0-47E9-AC3B-6228564E32A0}"/>
              </a:ext>
            </a:extLst>
          </p:cNvPr>
          <p:cNvSpPr txBox="1">
            <a:spLocks/>
          </p:cNvSpPr>
          <p:nvPr/>
        </p:nvSpPr>
        <p:spPr>
          <a:xfrm>
            <a:off x="4572000" y="3429000"/>
            <a:ext cx="5698435" cy="1464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sz="2400" dirty="0"/>
              <a:t>What is the likely diagnosis? </a:t>
            </a:r>
          </a:p>
          <a:p>
            <a:pPr marL="539750" indent="-514350">
              <a:buFont typeface="+mj-lt"/>
              <a:buAutoNum type="alphaLcParenR"/>
            </a:pPr>
            <a:r>
              <a:rPr lang="en-SG" sz="2400" dirty="0"/>
              <a:t>Measles</a:t>
            </a:r>
          </a:p>
          <a:p>
            <a:pPr marL="539750" indent="-514350">
              <a:buFont typeface="+mj-lt"/>
              <a:buAutoNum type="alphaLcParenR"/>
            </a:pPr>
            <a:r>
              <a:rPr lang="en-SG" sz="2400" dirty="0"/>
              <a:t>Mumps</a:t>
            </a:r>
          </a:p>
          <a:p>
            <a:pPr marL="539750" indent="-514350">
              <a:buFont typeface="+mj-lt"/>
              <a:buAutoNum type="alphaLcParenR"/>
            </a:pPr>
            <a:r>
              <a:rPr lang="en-SG" sz="2400" dirty="0"/>
              <a:t>Rubella</a:t>
            </a:r>
          </a:p>
          <a:p>
            <a:pPr marL="539750" indent="-514350">
              <a:buFont typeface="+mj-lt"/>
              <a:buAutoNum type="alphaLcParenR"/>
            </a:pPr>
            <a:r>
              <a:rPr lang="en-SG" sz="2400" dirty="0"/>
              <a:t>Parvovirus B19</a:t>
            </a:r>
          </a:p>
          <a:p>
            <a:pPr marL="539750" indent="-514350">
              <a:buFont typeface="+mj-lt"/>
              <a:buAutoNum type="alphaLcParenR"/>
            </a:pPr>
            <a:r>
              <a:rPr lang="en-SG" sz="2400" dirty="0"/>
              <a:t>Roseola Infantum </a:t>
            </a:r>
          </a:p>
          <a:p>
            <a:pPr marL="25400" indent="0">
              <a:buFont typeface="Arial"/>
              <a:buNone/>
            </a:pPr>
            <a:endParaRPr lang="en-GB" sz="2400" dirty="0"/>
          </a:p>
        </p:txBody>
      </p:sp>
    </p:spTree>
    <p:extLst>
      <p:ext uri="{BB962C8B-B14F-4D97-AF65-F5344CB8AC3E}">
        <p14:creationId xmlns:p14="http://schemas.microsoft.com/office/powerpoint/2010/main" val="201164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Q13</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57200" y="1600200"/>
            <a:ext cx="8229600" cy="2262981"/>
          </a:xfrm>
        </p:spPr>
        <p:txBody>
          <a:bodyPr/>
          <a:lstStyle/>
          <a:p>
            <a:r>
              <a:rPr lang="en-SG" dirty="0"/>
              <a:t>8 year old Michael is brought into PAU complaining of fatigue and reduced food intake. A blood test is carried out revealing the following: </a:t>
            </a:r>
          </a:p>
          <a:p>
            <a:pPr marL="25400" indent="0">
              <a:buNone/>
            </a:pPr>
            <a:endParaRPr lang="en-GB" dirty="0"/>
          </a:p>
        </p:txBody>
      </p:sp>
      <p:pic>
        <p:nvPicPr>
          <p:cNvPr id="5" name="Picture 4">
            <a:extLst>
              <a:ext uri="{FF2B5EF4-FFF2-40B4-BE49-F238E27FC236}">
                <a16:creationId xmlns:a16="http://schemas.microsoft.com/office/drawing/2014/main" id="{7E45C752-8486-452D-AAEA-7BFDF81D288E}"/>
              </a:ext>
            </a:extLst>
          </p:cNvPr>
          <p:cNvPicPr>
            <a:picLocks noChangeAspect="1"/>
          </p:cNvPicPr>
          <p:nvPr/>
        </p:nvPicPr>
        <p:blipFill>
          <a:blip r:embed="rId3"/>
          <a:stretch>
            <a:fillRect/>
          </a:stretch>
        </p:blipFill>
        <p:spPr>
          <a:xfrm>
            <a:off x="685386" y="3863181"/>
            <a:ext cx="3638550" cy="1952625"/>
          </a:xfrm>
          <a:prstGeom prst="rect">
            <a:avLst/>
          </a:prstGeom>
        </p:spPr>
      </p:pic>
      <p:sp>
        <p:nvSpPr>
          <p:cNvPr id="6" name="Text Placeholder 2">
            <a:extLst>
              <a:ext uri="{FF2B5EF4-FFF2-40B4-BE49-F238E27FC236}">
                <a16:creationId xmlns:a16="http://schemas.microsoft.com/office/drawing/2014/main" id="{92F5650A-AFC0-47E9-AC3B-6228564E32A0}"/>
              </a:ext>
            </a:extLst>
          </p:cNvPr>
          <p:cNvSpPr txBox="1">
            <a:spLocks/>
          </p:cNvSpPr>
          <p:nvPr/>
        </p:nvSpPr>
        <p:spPr>
          <a:xfrm>
            <a:off x="4572000" y="3429000"/>
            <a:ext cx="5698435" cy="1464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SG" sz="2400" dirty="0"/>
              <a:t>What is the likely diagnosis? </a:t>
            </a:r>
          </a:p>
          <a:p>
            <a:pPr marL="539750" indent="-514350">
              <a:buFont typeface="+mj-lt"/>
              <a:buAutoNum type="alphaLcParenR"/>
            </a:pPr>
            <a:r>
              <a:rPr lang="en-SG" sz="2400" dirty="0"/>
              <a:t>Measles </a:t>
            </a:r>
          </a:p>
          <a:p>
            <a:pPr marL="539750" indent="-514350">
              <a:buFont typeface="+mj-lt"/>
              <a:buAutoNum type="alphaLcParenR"/>
            </a:pPr>
            <a:r>
              <a:rPr lang="en-SG" sz="2400" dirty="0"/>
              <a:t>Mumps</a:t>
            </a:r>
          </a:p>
          <a:p>
            <a:pPr marL="539750" indent="-514350">
              <a:buFont typeface="+mj-lt"/>
              <a:buAutoNum type="alphaLcParenR"/>
            </a:pPr>
            <a:r>
              <a:rPr lang="en-SG" sz="2400" dirty="0"/>
              <a:t>Rubella</a:t>
            </a:r>
          </a:p>
          <a:p>
            <a:pPr marL="539750" indent="-514350">
              <a:buFont typeface="+mj-lt"/>
              <a:buAutoNum type="alphaLcParenR"/>
            </a:pPr>
            <a:r>
              <a:rPr lang="en-SG" sz="2400" dirty="0">
                <a:highlight>
                  <a:srgbClr val="FFFF00"/>
                </a:highlight>
              </a:rPr>
              <a:t>Parvovirus B19</a:t>
            </a:r>
          </a:p>
          <a:p>
            <a:pPr marL="539750" indent="-514350">
              <a:buFont typeface="+mj-lt"/>
              <a:buAutoNum type="alphaLcParenR"/>
            </a:pPr>
            <a:r>
              <a:rPr lang="en-SG" sz="2400" dirty="0"/>
              <a:t>Roseola Infantum </a:t>
            </a:r>
          </a:p>
          <a:p>
            <a:pPr marL="25400" indent="0">
              <a:buFont typeface="Arial"/>
              <a:buNone/>
            </a:pPr>
            <a:endParaRPr lang="en-GB" sz="2400" dirty="0"/>
          </a:p>
        </p:txBody>
      </p:sp>
    </p:spTree>
    <p:extLst>
      <p:ext uri="{BB962C8B-B14F-4D97-AF65-F5344CB8AC3E}">
        <p14:creationId xmlns:p14="http://schemas.microsoft.com/office/powerpoint/2010/main" val="94754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 Wikipedia">
            <a:extLst>
              <a:ext uri="{FF2B5EF4-FFF2-40B4-BE49-F238E27FC236}">
                <a16:creationId xmlns:a16="http://schemas.microsoft.com/office/drawing/2014/main" id="{9C7EC136-3BE4-428D-B16B-89FAE026E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0"/>
            <a:ext cx="453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7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Spot </a:t>
            </a:r>
            <a:r>
              <a:rPr lang="en-SG" dirty="0" err="1"/>
              <a:t>Diagosis</a:t>
            </a:r>
            <a:r>
              <a:rPr lang="en-SG" dirty="0"/>
              <a:t> </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a:xfrm>
            <a:off x="437322" y="3998844"/>
            <a:ext cx="8229600" cy="4525963"/>
          </a:xfrm>
        </p:spPr>
        <p:txBody>
          <a:bodyPr/>
          <a:lstStyle/>
          <a:p>
            <a:r>
              <a:rPr lang="en-SG" dirty="0"/>
              <a:t>Rash that comes on after high fevers </a:t>
            </a:r>
          </a:p>
          <a:p>
            <a:endParaRPr lang="en-SG" dirty="0"/>
          </a:p>
          <a:p>
            <a:r>
              <a:rPr lang="en-SG" dirty="0"/>
              <a:t>Congenital sensorineural deafness  </a:t>
            </a:r>
            <a:endParaRPr lang="en-GB" dirty="0"/>
          </a:p>
        </p:txBody>
      </p:sp>
      <p:pic>
        <p:nvPicPr>
          <p:cNvPr id="3074" name="Picture 2" descr="Measles - NHS">
            <a:extLst>
              <a:ext uri="{FF2B5EF4-FFF2-40B4-BE49-F238E27FC236}">
                <a16:creationId xmlns:a16="http://schemas.microsoft.com/office/drawing/2014/main" id="{9D1369D5-F2AE-4960-BC2E-C311124A0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 y="1787457"/>
            <a:ext cx="2519008" cy="16767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arlet fever - NHS">
            <a:extLst>
              <a:ext uri="{FF2B5EF4-FFF2-40B4-BE49-F238E27FC236}">
                <a16:creationId xmlns:a16="http://schemas.microsoft.com/office/drawing/2014/main" id="{6DF88842-B861-4D77-93C2-79B6F9B6D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462" y="1799789"/>
            <a:ext cx="2519008" cy="16767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nd-Foot-And-Mouth Disease (HFMD) - Symptoms | Causes | Risk Factors |  Home Remedies | Prevention">
            <a:extLst>
              <a:ext uri="{FF2B5EF4-FFF2-40B4-BE49-F238E27FC236}">
                <a16:creationId xmlns:a16="http://schemas.microsoft.com/office/drawing/2014/main" id="{CD2986AE-FD66-4A07-9C28-3A8825499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955" y="1689745"/>
            <a:ext cx="3198045" cy="180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25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Q15</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8 year old Jim presents to ED with visible haematuria. His mom mentions he recovered from a skin infection a couple of weeks ago. ED Specialist identifies his condition as a transient, self-limiting </a:t>
            </a:r>
            <a:r>
              <a:rPr lang="en-SG" sz="2400" dirty="0" err="1"/>
              <a:t>sequlae</a:t>
            </a:r>
            <a:r>
              <a:rPr lang="en-SG" sz="2400" dirty="0"/>
              <a:t> of his infection. What is the most likely condition that could have caused this sequelae? </a:t>
            </a:r>
          </a:p>
          <a:p>
            <a:pPr marL="539750" indent="-514350">
              <a:buFont typeface="+mj-lt"/>
              <a:buAutoNum type="alphaLcParenR"/>
            </a:pPr>
            <a:r>
              <a:rPr lang="en-SG" sz="2400" dirty="0"/>
              <a:t>HFMD</a:t>
            </a:r>
          </a:p>
          <a:p>
            <a:pPr marL="539750" indent="-514350">
              <a:buFont typeface="+mj-lt"/>
              <a:buAutoNum type="alphaLcParenR"/>
            </a:pPr>
            <a:r>
              <a:rPr lang="en-SG" sz="2400" dirty="0" err="1"/>
              <a:t>Seborrhoeic</a:t>
            </a:r>
            <a:r>
              <a:rPr lang="en-SG" sz="2400" dirty="0"/>
              <a:t> Dermatitis</a:t>
            </a:r>
          </a:p>
          <a:p>
            <a:pPr marL="539750" indent="-514350">
              <a:buFont typeface="+mj-lt"/>
              <a:buAutoNum type="alphaLcParenR"/>
            </a:pPr>
            <a:r>
              <a:rPr lang="en-SG" sz="2400" dirty="0"/>
              <a:t>Scabies</a:t>
            </a:r>
          </a:p>
          <a:p>
            <a:pPr marL="539750" indent="-514350">
              <a:buFont typeface="+mj-lt"/>
              <a:buAutoNum type="alphaLcParenR"/>
            </a:pPr>
            <a:r>
              <a:rPr lang="en-SG" sz="2400" dirty="0"/>
              <a:t>Eczema </a:t>
            </a:r>
            <a:r>
              <a:rPr lang="en-SG" sz="2400" dirty="0" err="1"/>
              <a:t>Herpaticum</a:t>
            </a:r>
            <a:r>
              <a:rPr lang="en-SG" sz="2400" dirty="0"/>
              <a:t> </a:t>
            </a:r>
          </a:p>
          <a:p>
            <a:pPr marL="539750" indent="-514350">
              <a:buFont typeface="+mj-lt"/>
              <a:buAutoNum type="alphaLcParenR"/>
            </a:pPr>
            <a:r>
              <a:rPr lang="en-SG" sz="2400" dirty="0"/>
              <a:t>Impetigo </a:t>
            </a:r>
            <a:endParaRPr lang="en-GB" sz="2400" dirty="0"/>
          </a:p>
        </p:txBody>
      </p:sp>
    </p:spTree>
    <p:extLst>
      <p:ext uri="{BB962C8B-B14F-4D97-AF65-F5344CB8AC3E}">
        <p14:creationId xmlns:p14="http://schemas.microsoft.com/office/powerpoint/2010/main" val="2676198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7E29-5BA5-478E-96BC-1D54F742EC05}"/>
              </a:ext>
            </a:extLst>
          </p:cNvPr>
          <p:cNvSpPr>
            <a:spLocks noGrp="1"/>
          </p:cNvSpPr>
          <p:nvPr>
            <p:ph type="title"/>
          </p:nvPr>
        </p:nvSpPr>
        <p:spPr>
          <a:solidFill>
            <a:schemeClr val="bg2">
              <a:lumMod val="20000"/>
              <a:lumOff val="80000"/>
            </a:schemeClr>
          </a:solidFill>
        </p:spPr>
        <p:txBody>
          <a:bodyPr/>
          <a:lstStyle/>
          <a:p>
            <a:r>
              <a:rPr lang="en-SG" dirty="0"/>
              <a:t>Q15</a:t>
            </a:r>
            <a:endParaRPr lang="en-GB" dirty="0"/>
          </a:p>
        </p:txBody>
      </p:sp>
      <p:sp>
        <p:nvSpPr>
          <p:cNvPr id="3" name="Text Placeholder 2">
            <a:extLst>
              <a:ext uri="{FF2B5EF4-FFF2-40B4-BE49-F238E27FC236}">
                <a16:creationId xmlns:a16="http://schemas.microsoft.com/office/drawing/2014/main" id="{974506B3-D5A9-4E0F-B679-976F5F7DB2FF}"/>
              </a:ext>
            </a:extLst>
          </p:cNvPr>
          <p:cNvSpPr>
            <a:spLocks noGrp="1"/>
          </p:cNvSpPr>
          <p:nvPr>
            <p:ph type="body" idx="1"/>
          </p:nvPr>
        </p:nvSpPr>
        <p:spPr/>
        <p:txBody>
          <a:bodyPr/>
          <a:lstStyle/>
          <a:p>
            <a:r>
              <a:rPr lang="en-SG" sz="2400" dirty="0"/>
              <a:t>8 year old Jim presents to ED with </a:t>
            </a:r>
            <a:r>
              <a:rPr lang="en-SG" sz="2400" dirty="0">
                <a:highlight>
                  <a:srgbClr val="FFFF00"/>
                </a:highlight>
              </a:rPr>
              <a:t>visible haematuria</a:t>
            </a:r>
            <a:r>
              <a:rPr lang="en-SG" sz="2400" dirty="0"/>
              <a:t>. His mom mentions he recovered from a skin infection a couple of weeks ago. ED Specialist identifies his condition as a transient, self-limiting </a:t>
            </a:r>
            <a:r>
              <a:rPr lang="en-SG" sz="2400" dirty="0" err="1"/>
              <a:t>sequlae</a:t>
            </a:r>
            <a:r>
              <a:rPr lang="en-SG" sz="2400" dirty="0"/>
              <a:t> of his infection. What is the most likely condition that could have caused this sequelae? </a:t>
            </a:r>
          </a:p>
          <a:p>
            <a:pPr marL="539750" indent="-514350">
              <a:buFont typeface="+mj-lt"/>
              <a:buAutoNum type="alphaLcParenR"/>
            </a:pPr>
            <a:r>
              <a:rPr lang="en-SG" sz="2400" dirty="0"/>
              <a:t>HFMD </a:t>
            </a:r>
          </a:p>
          <a:p>
            <a:pPr marL="539750" indent="-514350">
              <a:buFont typeface="+mj-lt"/>
              <a:buAutoNum type="alphaLcParenR"/>
            </a:pPr>
            <a:r>
              <a:rPr lang="en-SG" sz="2400" dirty="0" err="1"/>
              <a:t>Seborrhoeic</a:t>
            </a:r>
            <a:r>
              <a:rPr lang="en-SG" sz="2400" dirty="0"/>
              <a:t> Dermatitis </a:t>
            </a:r>
            <a:r>
              <a:rPr lang="en-SG" sz="2400" dirty="0">
                <a:solidFill>
                  <a:srgbClr val="FF0000"/>
                </a:solidFill>
              </a:rPr>
              <a:t>blocked sweat glands</a:t>
            </a:r>
            <a:endParaRPr lang="en-SG" sz="2400" dirty="0"/>
          </a:p>
          <a:p>
            <a:pPr marL="539750" indent="-514350">
              <a:buFont typeface="+mj-lt"/>
              <a:buAutoNum type="alphaLcParenR"/>
            </a:pPr>
            <a:r>
              <a:rPr lang="en-SG" sz="2400" dirty="0"/>
              <a:t>Scabies –</a:t>
            </a:r>
            <a:r>
              <a:rPr lang="en-SG" sz="2400" dirty="0">
                <a:solidFill>
                  <a:srgbClr val="FF0000"/>
                </a:solidFill>
              </a:rPr>
              <a:t>tracks visible on hands </a:t>
            </a:r>
            <a:endParaRPr lang="en-SG" sz="2400" dirty="0"/>
          </a:p>
          <a:p>
            <a:pPr marL="539750" indent="-514350">
              <a:buFont typeface="+mj-lt"/>
              <a:buAutoNum type="alphaLcParenR"/>
            </a:pPr>
            <a:r>
              <a:rPr lang="en-SG" sz="2400" dirty="0"/>
              <a:t>Eczema </a:t>
            </a:r>
            <a:r>
              <a:rPr lang="en-SG" sz="2400" dirty="0" err="1"/>
              <a:t>Herpaticum</a:t>
            </a:r>
            <a:r>
              <a:rPr lang="en-SG" sz="2400" dirty="0"/>
              <a:t> </a:t>
            </a:r>
            <a:r>
              <a:rPr lang="en-SG" sz="2400" dirty="0" err="1">
                <a:solidFill>
                  <a:srgbClr val="FF0000"/>
                </a:solidFill>
              </a:rPr>
              <a:t>a/w</a:t>
            </a:r>
            <a:r>
              <a:rPr lang="en-SG" sz="2400" dirty="0">
                <a:solidFill>
                  <a:srgbClr val="FF0000"/>
                </a:solidFill>
              </a:rPr>
              <a:t> coeliac </a:t>
            </a:r>
            <a:endParaRPr lang="en-SG" sz="2400" dirty="0"/>
          </a:p>
          <a:p>
            <a:pPr marL="539750" indent="-514350">
              <a:buFont typeface="+mj-lt"/>
              <a:buAutoNum type="alphaLcParenR"/>
            </a:pPr>
            <a:r>
              <a:rPr lang="en-SG" sz="2400" dirty="0">
                <a:highlight>
                  <a:srgbClr val="FFFF00"/>
                </a:highlight>
              </a:rPr>
              <a:t>Impetigo</a:t>
            </a:r>
            <a:r>
              <a:rPr lang="en-SG" sz="2400" dirty="0"/>
              <a:t>  </a:t>
            </a:r>
            <a:r>
              <a:rPr lang="en-SG" sz="2400" dirty="0">
                <a:solidFill>
                  <a:srgbClr val="FF0000"/>
                </a:solidFill>
              </a:rPr>
              <a:t>GAS related. Which other conditions!</a:t>
            </a:r>
            <a:endParaRPr lang="en-GB" sz="2400" dirty="0"/>
          </a:p>
        </p:txBody>
      </p:sp>
    </p:spTree>
    <p:extLst>
      <p:ext uri="{BB962C8B-B14F-4D97-AF65-F5344CB8AC3E}">
        <p14:creationId xmlns:p14="http://schemas.microsoft.com/office/powerpoint/2010/main" val="2355403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29" name="Google Shape;129;p6"/>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sp>
        <p:nvSpPr>
          <p:cNvPr id="130" name="Google Shape;130;p6"/>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1" name="Google Shape;131;p6"/>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32" name="Google Shape;132;p6"/>
          <p:cNvSpPr txBox="1"/>
          <p:nvPr/>
        </p:nvSpPr>
        <p:spPr>
          <a:xfrm>
            <a:off x="1187608" y="449705"/>
            <a:ext cx="4694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Conclusion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400" b="0" i="0" u="none" strike="noStrike" cap="none">
              <a:solidFill>
                <a:srgbClr val="000000"/>
              </a:solidFill>
              <a:latin typeface="Arial"/>
              <a:ea typeface="Arial"/>
              <a:cs typeface="Arial"/>
              <a:sym typeface="Arial"/>
            </a:endParaRPr>
          </a:p>
        </p:txBody>
      </p:sp>
      <p:pic>
        <p:nvPicPr>
          <p:cNvPr id="138" name="Google Shape;138;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39" name="Google Shape;139;p7"/>
          <p:cNvSpPr txBox="1"/>
          <p:nvPr/>
        </p:nvSpPr>
        <p:spPr>
          <a:xfrm>
            <a:off x="3176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Feedback</a:t>
            </a:r>
            <a:endParaRPr sz="1400" b="0" i="0" u="none" strike="noStrike" cap="none">
              <a:solidFill>
                <a:srgbClr val="000000"/>
              </a:solidFill>
              <a:latin typeface="Arial"/>
              <a:ea typeface="Arial"/>
              <a:cs typeface="Arial"/>
              <a:sym typeface="Arial"/>
            </a:endParaRPr>
          </a:p>
        </p:txBody>
      </p:sp>
      <p:sp>
        <p:nvSpPr>
          <p:cNvPr id="140" name="Google Shape;140;p7"/>
          <p:cNvSpPr txBox="1"/>
          <p:nvPr/>
        </p:nvSpPr>
        <p:spPr>
          <a:xfrm>
            <a:off x="2123951" y="5609175"/>
            <a:ext cx="5791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dirty="0"/>
              <a:t>https://forms.gle/vvQ6QLE2yZo5MUUe8</a:t>
            </a:r>
            <a:endParaRPr sz="2400" b="0" i="0" u="none" strike="noStrike" cap="none" dirty="0">
              <a:solidFill>
                <a:srgbClr val="000000"/>
              </a:solidFill>
              <a:latin typeface="Arial"/>
              <a:ea typeface="Arial"/>
              <a:cs typeface="Arial"/>
              <a:sym typeface="Arial"/>
            </a:endParaRPr>
          </a:p>
        </p:txBody>
      </p:sp>
      <p:pic>
        <p:nvPicPr>
          <p:cNvPr id="141" name="Google Shape;141;p7"/>
          <p:cNvPicPr preferRelativeResize="0"/>
          <p:nvPr/>
        </p:nvPicPr>
        <p:blipFill rotWithShape="1">
          <a:blip r:embed="rId4">
            <a:alphaModFix/>
          </a:blip>
          <a:srcRect/>
          <a:stretch/>
        </p:blipFill>
        <p:spPr>
          <a:xfrm>
            <a:off x="900473" y="964710"/>
            <a:ext cx="7832856" cy="4405963"/>
          </a:xfrm>
          <a:prstGeom prst="rect">
            <a:avLst/>
          </a:prstGeom>
          <a:noFill/>
          <a:ln>
            <a:noFill/>
          </a:ln>
        </p:spPr>
      </p:pic>
      <p:pic>
        <p:nvPicPr>
          <p:cNvPr id="142" name="Google Shape;142;p7"/>
          <p:cNvPicPr preferRelativeResize="0"/>
          <p:nvPr/>
        </p:nvPicPr>
        <p:blipFill>
          <a:blip r:embed="rId5">
            <a:alphaModFix/>
          </a:blip>
          <a:stretch>
            <a:fillRect/>
          </a:stretch>
        </p:blipFill>
        <p:spPr>
          <a:xfrm>
            <a:off x="3176408" y="1830025"/>
            <a:ext cx="2791200" cy="277577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r="3646"/>
          <a:stretch/>
        </p:blipFill>
        <p:spPr>
          <a:xfrm>
            <a:off x="1474242"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012-2636-4EA1-9D9D-6D04699D3931}"/>
              </a:ext>
            </a:extLst>
          </p:cNvPr>
          <p:cNvSpPr>
            <a:spLocks noGrp="1"/>
          </p:cNvSpPr>
          <p:nvPr>
            <p:ph type="title"/>
          </p:nvPr>
        </p:nvSpPr>
        <p:spPr>
          <a:solidFill>
            <a:schemeClr val="bg2">
              <a:lumMod val="20000"/>
              <a:lumOff val="80000"/>
            </a:schemeClr>
          </a:solidFill>
        </p:spPr>
        <p:txBody>
          <a:bodyPr/>
          <a:lstStyle/>
          <a:p>
            <a:r>
              <a:rPr lang="en-SG" dirty="0">
                <a:solidFill>
                  <a:schemeClr val="tx1"/>
                </a:solidFill>
              </a:rPr>
              <a:t>Question 1a</a:t>
            </a:r>
            <a:endParaRPr lang="en-GB" dirty="0">
              <a:solidFill>
                <a:schemeClr val="tx1"/>
              </a:solidFill>
            </a:endParaRPr>
          </a:p>
        </p:txBody>
      </p:sp>
      <p:sp>
        <p:nvSpPr>
          <p:cNvPr id="3" name="Text Placeholder 2">
            <a:extLst>
              <a:ext uri="{FF2B5EF4-FFF2-40B4-BE49-F238E27FC236}">
                <a16:creationId xmlns:a16="http://schemas.microsoft.com/office/drawing/2014/main" id="{68043F32-8F2A-4404-BBFF-FC4DDE9DCBC4}"/>
              </a:ext>
            </a:extLst>
          </p:cNvPr>
          <p:cNvSpPr>
            <a:spLocks noGrp="1"/>
          </p:cNvSpPr>
          <p:nvPr>
            <p:ph type="body" idx="1"/>
          </p:nvPr>
        </p:nvSpPr>
        <p:spPr>
          <a:xfrm>
            <a:off x="457200" y="1600200"/>
            <a:ext cx="8229600" cy="4712918"/>
          </a:xfrm>
        </p:spPr>
        <p:txBody>
          <a:bodyPr/>
          <a:lstStyle/>
          <a:p>
            <a:r>
              <a:rPr lang="en-SG" sz="2400" dirty="0"/>
              <a:t>24 year old lady rushed into operating theatre as she has gone into preterm labour. The paediatrics on call team has rushed to site to receive the neonate. On assessment, the baby is blue, not crying and floppy. Where is the best location to check for the pulse of this neonate? </a:t>
            </a:r>
          </a:p>
          <a:p>
            <a:pPr marL="539750" indent="-514350">
              <a:buFont typeface="+mj-lt"/>
              <a:buAutoNum type="alphaLcParenR"/>
            </a:pPr>
            <a:r>
              <a:rPr lang="en-SG" sz="2400" dirty="0"/>
              <a:t>Radial </a:t>
            </a:r>
          </a:p>
          <a:p>
            <a:pPr marL="539750" indent="-514350">
              <a:buFont typeface="+mj-lt"/>
              <a:buAutoNum type="alphaLcParenR"/>
            </a:pPr>
            <a:r>
              <a:rPr lang="en-SG" sz="2400" dirty="0"/>
              <a:t>Carotid</a:t>
            </a:r>
          </a:p>
          <a:p>
            <a:pPr marL="539750" indent="-514350">
              <a:buFont typeface="+mj-lt"/>
              <a:buAutoNum type="alphaLcParenR"/>
            </a:pPr>
            <a:r>
              <a:rPr lang="en-SG" sz="2400" dirty="0"/>
              <a:t>Tibial </a:t>
            </a:r>
          </a:p>
          <a:p>
            <a:pPr marL="539750" indent="-514350">
              <a:buFont typeface="+mj-lt"/>
              <a:buAutoNum type="alphaLcParenR"/>
            </a:pPr>
            <a:r>
              <a:rPr lang="en-SG" sz="2400" dirty="0"/>
              <a:t>Popliteal </a:t>
            </a:r>
          </a:p>
          <a:p>
            <a:pPr marL="539750" indent="-514350">
              <a:buFont typeface="+mj-lt"/>
              <a:buAutoNum type="alphaLcParenR"/>
            </a:pPr>
            <a:r>
              <a:rPr lang="en-SG" sz="2400" dirty="0"/>
              <a:t>Brachial </a:t>
            </a:r>
            <a:endParaRPr lang="en-GB" sz="2400" dirty="0"/>
          </a:p>
        </p:txBody>
      </p:sp>
    </p:spTree>
    <p:extLst>
      <p:ext uri="{BB962C8B-B14F-4D97-AF65-F5344CB8AC3E}">
        <p14:creationId xmlns:p14="http://schemas.microsoft.com/office/powerpoint/2010/main" val="252767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012-2636-4EA1-9D9D-6D04699D3931}"/>
              </a:ext>
            </a:extLst>
          </p:cNvPr>
          <p:cNvSpPr>
            <a:spLocks noGrp="1"/>
          </p:cNvSpPr>
          <p:nvPr>
            <p:ph type="title"/>
          </p:nvPr>
        </p:nvSpPr>
        <p:spPr>
          <a:solidFill>
            <a:schemeClr val="bg2">
              <a:lumMod val="20000"/>
              <a:lumOff val="80000"/>
            </a:schemeClr>
          </a:solidFill>
        </p:spPr>
        <p:txBody>
          <a:bodyPr/>
          <a:lstStyle/>
          <a:p>
            <a:r>
              <a:rPr lang="en-SG" dirty="0">
                <a:solidFill>
                  <a:schemeClr val="tx1"/>
                </a:solidFill>
              </a:rPr>
              <a:t>Question</a:t>
            </a:r>
            <a:endParaRPr lang="en-GB" dirty="0">
              <a:solidFill>
                <a:schemeClr val="tx1"/>
              </a:solidFill>
            </a:endParaRPr>
          </a:p>
        </p:txBody>
      </p:sp>
      <p:sp>
        <p:nvSpPr>
          <p:cNvPr id="3" name="Text Placeholder 2">
            <a:extLst>
              <a:ext uri="{FF2B5EF4-FFF2-40B4-BE49-F238E27FC236}">
                <a16:creationId xmlns:a16="http://schemas.microsoft.com/office/drawing/2014/main" id="{68043F32-8F2A-4404-BBFF-FC4DDE9DCBC4}"/>
              </a:ext>
            </a:extLst>
          </p:cNvPr>
          <p:cNvSpPr>
            <a:spLocks noGrp="1"/>
          </p:cNvSpPr>
          <p:nvPr>
            <p:ph type="body" idx="1"/>
          </p:nvPr>
        </p:nvSpPr>
        <p:spPr>
          <a:xfrm>
            <a:off x="457200" y="1600200"/>
            <a:ext cx="8229600" cy="4712918"/>
          </a:xfrm>
        </p:spPr>
        <p:txBody>
          <a:bodyPr/>
          <a:lstStyle/>
          <a:p>
            <a:r>
              <a:rPr lang="en-SG" sz="2400" dirty="0"/>
              <a:t>24 year old lady rushed into operating theatre as she has gone into preterm labour. The paediatrics on call team has rushed to site to receive the neonate. On assessment, the baby is blue, not crying and floppy. Where is the best location to check for the pulse of this neonate? </a:t>
            </a:r>
          </a:p>
          <a:p>
            <a:pPr marL="539750" indent="-514350">
              <a:buFont typeface="+mj-lt"/>
              <a:buAutoNum type="alphaLcParenR"/>
            </a:pPr>
            <a:r>
              <a:rPr lang="en-SG" sz="2400" dirty="0"/>
              <a:t>Radial </a:t>
            </a:r>
          </a:p>
          <a:p>
            <a:pPr marL="539750" indent="-514350">
              <a:buFont typeface="+mj-lt"/>
              <a:buAutoNum type="alphaLcParenR"/>
            </a:pPr>
            <a:r>
              <a:rPr lang="en-SG" sz="2400" dirty="0"/>
              <a:t>Carotid</a:t>
            </a:r>
          </a:p>
          <a:p>
            <a:pPr marL="539750" indent="-514350">
              <a:buFont typeface="+mj-lt"/>
              <a:buAutoNum type="alphaLcParenR"/>
            </a:pPr>
            <a:r>
              <a:rPr lang="en-SG" sz="2400" dirty="0"/>
              <a:t>Tibial </a:t>
            </a:r>
          </a:p>
          <a:p>
            <a:pPr marL="539750" indent="-514350">
              <a:buFont typeface="+mj-lt"/>
              <a:buAutoNum type="alphaLcParenR"/>
            </a:pPr>
            <a:r>
              <a:rPr lang="en-SG" sz="2400" dirty="0"/>
              <a:t>Popliteal </a:t>
            </a:r>
          </a:p>
          <a:p>
            <a:pPr marL="539750" indent="-514350">
              <a:buFont typeface="+mj-lt"/>
              <a:buAutoNum type="alphaLcParenR"/>
            </a:pPr>
            <a:r>
              <a:rPr lang="en-SG" sz="2400" dirty="0">
                <a:highlight>
                  <a:srgbClr val="FFFF00"/>
                </a:highlight>
              </a:rPr>
              <a:t>Brachial </a:t>
            </a:r>
            <a:endParaRPr lang="en-GB" sz="2400" dirty="0">
              <a:highlight>
                <a:srgbClr val="FFFF00"/>
              </a:highlight>
            </a:endParaRPr>
          </a:p>
        </p:txBody>
      </p:sp>
      <p:sp>
        <p:nvSpPr>
          <p:cNvPr id="4" name="TextBox 3">
            <a:extLst>
              <a:ext uri="{FF2B5EF4-FFF2-40B4-BE49-F238E27FC236}">
                <a16:creationId xmlns:a16="http://schemas.microsoft.com/office/drawing/2014/main" id="{D1EF1851-9434-4ABA-82AB-3302EB830860}"/>
              </a:ext>
            </a:extLst>
          </p:cNvPr>
          <p:cNvSpPr txBox="1"/>
          <p:nvPr/>
        </p:nvSpPr>
        <p:spPr>
          <a:xfrm>
            <a:off x="2997594" y="5134777"/>
            <a:ext cx="5539341" cy="646331"/>
          </a:xfrm>
          <a:prstGeom prst="rect">
            <a:avLst/>
          </a:prstGeom>
          <a:noFill/>
        </p:spPr>
        <p:txBody>
          <a:bodyPr wrap="square" rtlCol="0">
            <a:spAutoFit/>
          </a:bodyPr>
          <a:lstStyle/>
          <a:p>
            <a:r>
              <a:rPr lang="en-SG" sz="1800" b="1" dirty="0">
                <a:solidFill>
                  <a:srgbClr val="FF0000"/>
                </a:solidFill>
              </a:rPr>
              <a:t>Femoral and Brachial are the best to use when assessing in neonate </a:t>
            </a:r>
            <a:endParaRPr lang="en-GB" sz="1800" b="1" dirty="0">
              <a:solidFill>
                <a:srgbClr val="FF0000"/>
              </a:solidFill>
            </a:endParaRPr>
          </a:p>
        </p:txBody>
      </p:sp>
    </p:spTree>
    <p:extLst>
      <p:ext uri="{BB962C8B-B14F-4D97-AF65-F5344CB8AC3E}">
        <p14:creationId xmlns:p14="http://schemas.microsoft.com/office/powerpoint/2010/main" val="109681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012-2636-4EA1-9D9D-6D04699D3931}"/>
              </a:ext>
            </a:extLst>
          </p:cNvPr>
          <p:cNvSpPr>
            <a:spLocks noGrp="1"/>
          </p:cNvSpPr>
          <p:nvPr>
            <p:ph type="title"/>
          </p:nvPr>
        </p:nvSpPr>
        <p:spPr>
          <a:solidFill>
            <a:schemeClr val="bg2">
              <a:lumMod val="20000"/>
              <a:lumOff val="80000"/>
            </a:schemeClr>
          </a:solidFill>
        </p:spPr>
        <p:txBody>
          <a:bodyPr/>
          <a:lstStyle/>
          <a:p>
            <a:r>
              <a:rPr lang="en-SG" dirty="0">
                <a:solidFill>
                  <a:schemeClr val="tx1"/>
                </a:solidFill>
              </a:rPr>
              <a:t>Question 1b</a:t>
            </a:r>
            <a:endParaRPr lang="en-GB" dirty="0">
              <a:solidFill>
                <a:schemeClr val="tx1"/>
              </a:solidFill>
            </a:endParaRPr>
          </a:p>
        </p:txBody>
      </p:sp>
      <p:sp>
        <p:nvSpPr>
          <p:cNvPr id="3" name="Text Placeholder 2">
            <a:extLst>
              <a:ext uri="{FF2B5EF4-FFF2-40B4-BE49-F238E27FC236}">
                <a16:creationId xmlns:a16="http://schemas.microsoft.com/office/drawing/2014/main" id="{68043F32-8F2A-4404-BBFF-FC4DDE9DCBC4}"/>
              </a:ext>
            </a:extLst>
          </p:cNvPr>
          <p:cNvSpPr>
            <a:spLocks noGrp="1"/>
          </p:cNvSpPr>
          <p:nvPr>
            <p:ph type="body" idx="1"/>
          </p:nvPr>
        </p:nvSpPr>
        <p:spPr>
          <a:xfrm>
            <a:off x="457200" y="1600200"/>
            <a:ext cx="8229600" cy="4712918"/>
          </a:xfrm>
        </p:spPr>
        <p:txBody>
          <a:bodyPr/>
          <a:lstStyle/>
          <a:p>
            <a:r>
              <a:rPr lang="en-SG" sz="2400" dirty="0"/>
              <a:t>24 year old lady rushed into operating theatre as she has gone into preterm labour. The paediatrics on call team has rushed to site to receive the neonate. On assessment, the baby is blue, not crying and floppy. There is some flexing of all four limbs. Given the HR of 140bpm, calculate the APGAR score of this neonate.</a:t>
            </a:r>
            <a:endParaRPr lang="en-GB" sz="2400" dirty="0"/>
          </a:p>
        </p:txBody>
      </p:sp>
    </p:spTree>
    <p:extLst>
      <p:ext uri="{BB962C8B-B14F-4D97-AF65-F5344CB8AC3E}">
        <p14:creationId xmlns:p14="http://schemas.microsoft.com/office/powerpoint/2010/main" val="252292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AN APGAR SCORE (and why is it important to my baby)? | Birth Injury  Lawyers Alliance">
            <a:extLst>
              <a:ext uri="{FF2B5EF4-FFF2-40B4-BE49-F238E27FC236}">
                <a16:creationId xmlns:a16="http://schemas.microsoft.com/office/drawing/2014/main" id="{96600CB9-BD0D-4940-8948-4403C9F25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385" y="363795"/>
            <a:ext cx="6332168" cy="543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81772"/>
      </p:ext>
    </p:extLst>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2784</Words>
  <Application>Microsoft Macintosh PowerPoint</Application>
  <PresentationFormat>On-screen Show (4:3)</PresentationFormat>
  <Paragraphs>403</Paragraphs>
  <Slides>55</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Radley</vt:lpstr>
      <vt:lpstr>Calibri</vt:lpstr>
      <vt:lpstr>Arial</vt:lpstr>
      <vt:lpstr>Peer Teaching Society Master Slides 2010</vt:lpstr>
      <vt:lpstr>PowerPoint Presentation</vt:lpstr>
      <vt:lpstr>     </vt:lpstr>
      <vt:lpstr>PowerPoint Presentation</vt:lpstr>
      <vt:lpstr>Content</vt:lpstr>
      <vt:lpstr>PowerPoint Presentation</vt:lpstr>
      <vt:lpstr>Question 1a</vt:lpstr>
      <vt:lpstr>Question</vt:lpstr>
      <vt:lpstr>Question 1b</vt:lpstr>
      <vt:lpstr>PowerPoint Presentation</vt:lpstr>
      <vt:lpstr>Question 1b</vt:lpstr>
      <vt:lpstr>Question 2</vt:lpstr>
      <vt:lpstr>Question 2</vt:lpstr>
      <vt:lpstr>Turner Syndrome </vt:lpstr>
      <vt:lpstr>Innocent Murmurs</vt:lpstr>
      <vt:lpstr>Question 3</vt:lpstr>
      <vt:lpstr>Question 3</vt:lpstr>
      <vt:lpstr>Illutsrations </vt:lpstr>
      <vt:lpstr>Q4</vt:lpstr>
      <vt:lpstr>Q4</vt:lpstr>
      <vt:lpstr>Associations </vt:lpstr>
      <vt:lpstr>PowerPoint Presentation</vt:lpstr>
      <vt:lpstr>Q5</vt:lpstr>
      <vt:lpstr>Q5</vt:lpstr>
      <vt:lpstr>Signs of Respiratory Distress</vt:lpstr>
      <vt:lpstr>Q6 </vt:lpstr>
      <vt:lpstr>Q6 </vt:lpstr>
      <vt:lpstr>Bronchiolitis</vt:lpstr>
      <vt:lpstr>Q7</vt:lpstr>
      <vt:lpstr>Q7</vt:lpstr>
      <vt:lpstr>Croup</vt:lpstr>
      <vt:lpstr>Q8</vt:lpstr>
      <vt:lpstr>Q8</vt:lpstr>
      <vt:lpstr>PowerPoint Presentation</vt:lpstr>
      <vt:lpstr>Management of Asthma </vt:lpstr>
      <vt:lpstr>Q9</vt:lpstr>
      <vt:lpstr>Q9</vt:lpstr>
      <vt:lpstr>Cystic Fibrosis</vt:lpstr>
      <vt:lpstr>Cystic Fibrosis</vt:lpstr>
      <vt:lpstr>PowerPoint Presentation</vt:lpstr>
      <vt:lpstr>INFECTIOUS DISEASES</vt:lpstr>
      <vt:lpstr>Q10</vt:lpstr>
      <vt:lpstr>Q10</vt:lpstr>
      <vt:lpstr>Neonatal Sepsis</vt:lpstr>
      <vt:lpstr>Q11</vt:lpstr>
      <vt:lpstr>Q11</vt:lpstr>
      <vt:lpstr>Q12</vt:lpstr>
      <vt:lpstr>Q12</vt:lpstr>
      <vt:lpstr>Q13</vt:lpstr>
      <vt:lpstr>Q13</vt:lpstr>
      <vt:lpstr>Spot Diagosis </vt:lpstr>
      <vt:lpstr>Q15</vt:lpstr>
      <vt:lpstr>Q15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suhai</dc:creator>
  <cp:lastModifiedBy>Ismay Hathaway</cp:lastModifiedBy>
  <cp:revision>37</cp:revision>
  <dcterms:modified xsi:type="dcterms:W3CDTF">2022-07-03T17:16:55Z</dcterms:modified>
</cp:coreProperties>
</file>