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52"/>
  </p:notesMasterIdLst>
  <p:sldIdLst>
    <p:sldId id="256" r:id="rId2"/>
    <p:sldId id="257" r:id="rId3"/>
    <p:sldId id="259" r:id="rId4"/>
    <p:sldId id="262" r:id="rId5"/>
    <p:sldId id="266" r:id="rId6"/>
    <p:sldId id="267" r:id="rId7"/>
    <p:sldId id="268" r:id="rId8"/>
    <p:sldId id="280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11" r:id="rId28"/>
    <p:sldId id="289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BF"/>
    <a:srgbClr val="BFB0D0"/>
    <a:srgbClr val="C4B6D4"/>
    <a:srgbClr val="CCC0DA"/>
    <a:srgbClr val="E43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09" autoAdjust="0"/>
  </p:normalViewPr>
  <p:slideViewPr>
    <p:cSldViewPr snapToGrid="0" snapToObjects="1">
      <p:cViewPr>
        <p:scale>
          <a:sx n="57" d="100"/>
          <a:sy n="57" d="100"/>
        </p:scale>
        <p:origin x="-17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C892F-3930-422D-BA83-8D9639CD374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5CCE4-2E07-4E4B-8E7B-2EF057571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5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PD </a:t>
            </a:r>
            <a:r>
              <a:rPr lang="en-GB" dirty="0" smtClean="0"/>
              <a:t>does not develop until striatal dopamine (DA) levels drop to 20% and </a:t>
            </a:r>
            <a:r>
              <a:rPr lang="en-GB" dirty="0" err="1" smtClean="0"/>
              <a:t>substantia</a:t>
            </a:r>
            <a:r>
              <a:rPr lang="en-GB" dirty="0" smtClean="0"/>
              <a:t> </a:t>
            </a:r>
            <a:r>
              <a:rPr lang="en-GB" dirty="0" err="1" smtClean="0"/>
              <a:t>nigra</a:t>
            </a:r>
            <a:r>
              <a:rPr lang="en-GB" dirty="0" smtClean="0"/>
              <a:t> (SN) cell loss exceeds 50%.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62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Weakness and fatigue occur with repeated</a:t>
            </a:r>
            <a:r>
              <a:rPr lang="en-GB" baseline="0" dirty="0" smtClean="0"/>
              <a:t> and sustained </a:t>
            </a:r>
            <a:r>
              <a:rPr lang="en-GB" baseline="0" dirty="0" smtClean="0"/>
              <a:t>activity</a:t>
            </a:r>
            <a:endParaRPr lang="en-GB" baseline="0" dirty="0" smtClean="0"/>
          </a:p>
          <a:p>
            <a:r>
              <a:rPr lang="en-GB" baseline="0" dirty="0" smtClean="0"/>
              <a:t>Ocular </a:t>
            </a:r>
            <a:r>
              <a:rPr lang="en-GB" baseline="0" dirty="0" smtClean="0"/>
              <a:t>muscles affected causes diplopia and ptosis. Often partial or unilateral and apparently gets better with an ice pack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8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Tensilon</a:t>
            </a:r>
            <a:r>
              <a:rPr lang="en-GB" baseline="0" dirty="0" smtClean="0"/>
              <a:t> test – patients given short acting anticholinesterase which preserves acetylcholine by blocking its breakdown.</a:t>
            </a:r>
          </a:p>
          <a:p>
            <a:r>
              <a:rPr lang="en-GB" baseline="0" dirty="0" smtClean="0"/>
              <a:t>Antibodies present in 90% of patients</a:t>
            </a:r>
          </a:p>
          <a:p>
            <a:r>
              <a:rPr lang="en-GB" baseline="0" dirty="0" smtClean="0"/>
              <a:t>Maybe 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2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19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Demylination</a:t>
            </a:r>
            <a:r>
              <a:rPr lang="en-GB" dirty="0" smtClean="0"/>
              <a:t> heals incompletely</a:t>
            </a:r>
            <a:r>
              <a:rPr lang="en-GB" baseline="0" dirty="0" smtClean="0"/>
              <a:t> causing the relapse and remit </a:t>
            </a:r>
            <a:r>
              <a:rPr lang="en-GB" baseline="0" dirty="0" err="1" smtClean="0"/>
              <a:t>symps</a:t>
            </a:r>
            <a:endParaRPr lang="en-GB" baseline="0" dirty="0" smtClean="0"/>
          </a:p>
          <a:p>
            <a:r>
              <a:rPr lang="en-GB" baseline="0" dirty="0" smtClean="0"/>
              <a:t>Inflammation, </a:t>
            </a:r>
            <a:r>
              <a:rPr lang="en-GB" baseline="0" dirty="0" smtClean="0"/>
              <a:t>demyelination </a:t>
            </a:r>
            <a:r>
              <a:rPr lang="en-GB" baseline="0" dirty="0" smtClean="0"/>
              <a:t>and axonal loss are the major feature </a:t>
            </a:r>
          </a:p>
          <a:p>
            <a:r>
              <a:rPr lang="en-GB" baseline="0" dirty="0" smtClean="0"/>
              <a:t>Precise mechanism </a:t>
            </a:r>
            <a:r>
              <a:rPr lang="en-GB" baseline="0" dirty="0" err="1" smtClean="0"/>
              <a:t>isnt</a:t>
            </a:r>
            <a:r>
              <a:rPr lang="en-GB" baseline="0" dirty="0" smtClean="0"/>
              <a:t> known, </a:t>
            </a:r>
            <a:r>
              <a:rPr lang="en-GB" baseline="0" dirty="0" smtClean="0"/>
              <a:t>it </a:t>
            </a:r>
            <a:r>
              <a:rPr lang="en-GB" baseline="0" dirty="0" smtClean="0"/>
              <a:t>is thought exposure to certain viruses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 EBV </a:t>
            </a:r>
          </a:p>
          <a:p>
            <a:r>
              <a:rPr lang="en-GB" baseline="0" dirty="0" smtClean="0"/>
              <a:t>Epidemiology wise – commoner in temperate areas </a:t>
            </a:r>
            <a:r>
              <a:rPr lang="en-GB" baseline="0" dirty="0" smtClean="0"/>
              <a:t>and </a:t>
            </a:r>
            <a:r>
              <a:rPr lang="en-GB" baseline="0" dirty="0" smtClean="0"/>
              <a:t>not tropics with ethnic difference less common in blacks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10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41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17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98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0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19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3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51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</a:t>
            </a:r>
            <a:r>
              <a:rPr lang="en-GB" baseline="0" dirty="0" smtClean="0"/>
              <a:t> handbook for any conditions we have missed such as brain tumours, nerve palsies, </a:t>
            </a:r>
            <a:r>
              <a:rPr lang="en-GB" baseline="0" dirty="0" err="1" smtClean="0"/>
              <a:t>degen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disroders</a:t>
            </a:r>
            <a:r>
              <a:rPr lang="en-GB" baseline="0" dirty="0" smtClean="0"/>
              <a:t>, muscular dystrophies, dermatome and </a:t>
            </a:r>
            <a:r>
              <a:rPr lang="en-GB" baseline="0" dirty="0" err="1" smtClean="0"/>
              <a:t>myotomes</a:t>
            </a:r>
            <a:r>
              <a:rPr lang="en-GB" baseline="0" dirty="0" smtClean="0"/>
              <a:t>, spinal </a:t>
            </a:r>
            <a:r>
              <a:rPr lang="en-GB" baseline="0" smtClean="0"/>
              <a:t>cord pathology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9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Tremor</a:t>
            </a:r>
            <a:r>
              <a:rPr lang="en-GB" baseline="0" dirty="0" smtClean="0"/>
              <a:t> – often the first </a:t>
            </a:r>
            <a:r>
              <a:rPr lang="en-GB" baseline="0" dirty="0" smtClean="0"/>
              <a:t>sign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3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Antichol</a:t>
            </a:r>
            <a:r>
              <a:rPr lang="en-GB" baseline="0" dirty="0" smtClean="0"/>
              <a:t> </a:t>
            </a:r>
            <a:r>
              <a:rPr lang="en-GB" baseline="0" dirty="0" smtClean="0"/>
              <a:t>– SE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 dry mouth, dizziness, confusion, </a:t>
            </a:r>
            <a:r>
              <a:rPr lang="en-GB" baseline="0" dirty="0" smtClean="0"/>
              <a:t>urinary </a:t>
            </a:r>
            <a:r>
              <a:rPr lang="en-GB" baseline="0" dirty="0" smtClean="0"/>
              <a:t>retention </a:t>
            </a:r>
            <a:r>
              <a:rPr lang="en-GB" baseline="0" dirty="0" err="1" smtClean="0"/>
              <a:t>etc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1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Onset </a:t>
            </a:r>
            <a:r>
              <a:rPr lang="en-GB" baseline="0" dirty="0" smtClean="0"/>
              <a:t>is insidious and there is steady progression over the years, </a:t>
            </a:r>
            <a:r>
              <a:rPr lang="en-GB" baseline="0" dirty="0" smtClean="0"/>
              <a:t>eventually </a:t>
            </a:r>
            <a:r>
              <a:rPr lang="en-GB" baseline="0" dirty="0" smtClean="0"/>
              <a:t>leading to global cognitive deficit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5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25+ is normal, 18-24 mild</a:t>
            </a:r>
            <a:r>
              <a:rPr lang="en-GB" baseline="0" dirty="0" smtClean="0"/>
              <a:t> to mod impairment and below 17 is serious impairment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70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5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Chorea is a </a:t>
            </a:r>
            <a:r>
              <a:rPr lang="en-GB" b="0" dirty="0" smtClean="0"/>
              <a:t>continuous</a:t>
            </a:r>
            <a:r>
              <a:rPr lang="en-GB" baseline="0" dirty="0" smtClean="0"/>
              <a:t> </a:t>
            </a:r>
            <a:r>
              <a:rPr lang="en-GB" baseline="0" dirty="0" smtClean="0"/>
              <a:t>flow of jerky movements, fitting from one part of the body to the other – </a:t>
            </a:r>
            <a:r>
              <a:rPr lang="en-GB" baseline="0" dirty="0" smtClean="0"/>
              <a:t>(with </a:t>
            </a:r>
            <a:r>
              <a:rPr lang="en-GB" baseline="0" dirty="0" smtClean="0"/>
              <a:t>other causes like hyperthyroid, </a:t>
            </a:r>
            <a:r>
              <a:rPr lang="en-GB" baseline="0" dirty="0" err="1" smtClean="0"/>
              <a:t>sle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4F8A-D8D1-44E9-8169-9767149EF41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6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882D-567B-45CF-8839-99932B28D01D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D803-77A4-4473-8B8E-05D45A029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2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6100-FDD5-48EE-9003-5E9EF92E2007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076D-2BEA-4C44-9BF0-D65E9161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33CF-31BF-421B-B02B-98C69EE3F4CD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8948-7817-4419-AD25-1E1F4BEAD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1E6D-69AA-4B1D-B5ED-A112025CB95C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AAC5-978D-42BD-AA6E-777A58F08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1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757B-C5C2-4038-864B-E4DDEBD10855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71CA-A19B-485B-A079-03E4031DC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9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80E5-4D14-482C-AA23-FFC139DDE37F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1033-72F6-4CCC-BF17-B2ACE81F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6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F3F1-7793-4948-B91C-6F5B0BC01153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A499-3B41-44A6-9906-0FB1A0102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A315-D204-43EC-9E42-4F40E6471266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6F13-067E-4E60-BB03-E9AD6E9E4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914E-E2D7-44F9-9D4F-8F769ABD65AA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307C-F89F-4443-8DEE-4861AC5AF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CC36A-7DAC-4D93-A233-0858DDE7D98D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FAAB-3013-4AA2-B7D7-9C03E3925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5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D1F8-765A-424E-980B-6CC592B9AF76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23A2-1BC0-4ED8-85E1-10E6D7CC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1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EAF342-06F5-40BF-AB34-4105F8A7068C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3AE200-F460-414B-A4DD-CAB7B7B4A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</a:t>
            </a:r>
          </a:p>
        </p:txBody>
      </p:sp>
      <p:sp>
        <p:nvSpPr>
          <p:cNvPr id="2051" name="Content Placeholder 15"/>
          <p:cNvSpPr>
            <a:spLocks noGrp="1"/>
          </p:cNvSpPr>
          <p:nvPr>
            <p:ph idx="1"/>
          </p:nvPr>
        </p:nvSpPr>
        <p:spPr>
          <a:xfrm>
            <a:off x="457200" y="2981325"/>
            <a:ext cx="8229600" cy="3144838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en-US" altLang="en-US" dirty="0" smtClean="0"/>
              <a:t>Phase 3a</a:t>
            </a:r>
          </a:p>
          <a:p>
            <a:pPr algn="r" eaLnBrk="1" hangingPunct="1">
              <a:buFont typeface="Arial" charset="0"/>
              <a:buNone/>
            </a:pPr>
            <a:endParaRPr lang="en-US" altLang="en-US" dirty="0" smtClean="0"/>
          </a:p>
          <a:p>
            <a:pPr algn="r" eaLnBrk="1" hangingPunct="1">
              <a:buFont typeface="Arial" charset="0"/>
              <a:buNone/>
            </a:pPr>
            <a:r>
              <a:rPr lang="en-US" altLang="en-US" dirty="0" err="1" smtClean="0"/>
              <a:t>Ameena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Majed</a:t>
            </a:r>
            <a:r>
              <a:rPr lang="en-US" altLang="en-US" dirty="0" smtClean="0"/>
              <a:t> &amp; Ayesha Javed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74638"/>
            <a:ext cx="8229600" cy="1981200"/>
          </a:xfrm>
          <a:prstGeom prst="rect">
            <a:avLst/>
          </a:prstGeom>
          <a:solidFill>
            <a:srgbClr val="BFB0D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53" name="TextBox 17"/>
          <p:cNvSpPr txBox="1">
            <a:spLocks noChangeArrowheads="1"/>
          </p:cNvSpPr>
          <p:nvPr/>
        </p:nvSpPr>
        <p:spPr bwMode="auto">
          <a:xfrm>
            <a:off x="809625" y="608013"/>
            <a:ext cx="71786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0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Calibri" pitchFamily="34" charset="0"/>
              </a:rPr>
              <a:t>Neurology</a:t>
            </a:r>
            <a:endParaRPr lang="en-US" sz="7000" dirty="0">
              <a:ln>
                <a:solidFill>
                  <a:schemeClr val="tx2"/>
                </a:solidFill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2039937" y="6369829"/>
            <a:ext cx="5064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" y="4865323"/>
            <a:ext cx="1797296" cy="178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Migraine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16"/>
          <p:cNvSpPr txBox="1">
            <a:spLocks/>
          </p:cNvSpPr>
          <p:nvPr/>
        </p:nvSpPr>
        <p:spPr>
          <a:xfrm>
            <a:off x="457200" y="157111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charset="0"/>
              <a:buNone/>
            </a:pPr>
            <a:r>
              <a:rPr lang="en-GB" b="1" dirty="0" smtClean="0">
                <a:solidFill>
                  <a:srgbClr val="FF0000"/>
                </a:solidFill>
                <a:latin typeface="Calibri" charset="0"/>
              </a:rPr>
              <a:t>CHOCOLATE TRIGGERS</a:t>
            </a:r>
          </a:p>
          <a:p>
            <a:pPr marL="0" indent="0" defTabSz="914400"/>
            <a:r>
              <a:rPr lang="en-GB" b="1" dirty="0" smtClean="0">
                <a:solidFill>
                  <a:srgbClr val="FF0000"/>
                </a:solidFill>
                <a:latin typeface="Calibri" charset="0"/>
              </a:rPr>
              <a:t>Ch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eese</a:t>
            </a:r>
          </a:p>
          <a:p>
            <a:pPr marL="0" indent="0" defTabSz="914400"/>
            <a:r>
              <a:rPr lang="en-GB" b="1" dirty="0" smtClean="0">
                <a:solidFill>
                  <a:srgbClr val="FF0000"/>
                </a:solidFill>
                <a:latin typeface="Calibri" charset="0"/>
              </a:rPr>
              <a:t>O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ral contraceptive pill (combined)</a:t>
            </a:r>
          </a:p>
          <a:p>
            <a:pPr marL="0" indent="0" defTabSz="914400"/>
            <a:r>
              <a:rPr lang="en-GB" b="1" dirty="0" smtClean="0">
                <a:solidFill>
                  <a:srgbClr val="FF0000"/>
                </a:solidFill>
                <a:latin typeface="Calibri" charset="0"/>
              </a:rPr>
              <a:t>C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affeine</a:t>
            </a:r>
          </a:p>
          <a:p>
            <a:pPr marL="0" indent="0" defTabSz="914400"/>
            <a:r>
              <a:rPr lang="en-GB" dirty="0" err="1" smtClean="0">
                <a:solidFill>
                  <a:srgbClr val="000000"/>
                </a:solidFill>
                <a:latin typeface="Calibri" charset="0"/>
              </a:rPr>
              <a:t>Alcoh</a:t>
            </a:r>
            <a:r>
              <a:rPr lang="en-GB" b="1" dirty="0" err="1" smtClean="0">
                <a:solidFill>
                  <a:srgbClr val="FF0000"/>
                </a:solidFill>
                <a:latin typeface="Calibri" charset="0"/>
              </a:rPr>
              <a:t>OL</a:t>
            </a:r>
            <a:endParaRPr lang="en-GB" b="1" dirty="0" smtClean="0">
              <a:solidFill>
                <a:srgbClr val="FF0000"/>
              </a:solidFill>
              <a:latin typeface="Calibri" charset="0"/>
            </a:endParaRPr>
          </a:p>
          <a:p>
            <a:pPr marL="0" indent="0" defTabSz="914400"/>
            <a:r>
              <a:rPr lang="en-GB" b="1" dirty="0" smtClean="0">
                <a:solidFill>
                  <a:srgbClr val="FF0000"/>
                </a:solidFill>
                <a:latin typeface="Calibri" charset="0"/>
              </a:rPr>
              <a:t>A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nxiety</a:t>
            </a:r>
          </a:p>
          <a:p>
            <a:pPr marL="0" indent="0" defTabSz="914400"/>
            <a:r>
              <a:rPr lang="en-GB" b="1" dirty="0" smtClean="0">
                <a:solidFill>
                  <a:srgbClr val="FF0000"/>
                </a:solidFill>
                <a:latin typeface="Calibri" charset="0"/>
              </a:rPr>
              <a:t>T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ravel</a:t>
            </a:r>
          </a:p>
          <a:p>
            <a:pPr marL="0" indent="0" defTabSz="914400"/>
            <a:r>
              <a:rPr lang="en-GB" b="1" dirty="0" smtClean="0">
                <a:solidFill>
                  <a:srgbClr val="FF0000"/>
                </a:solidFill>
                <a:latin typeface="Calibri" charset="0"/>
              </a:rPr>
              <a:t>E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xercise</a:t>
            </a:r>
          </a:p>
          <a:p>
            <a:pPr marL="0" indent="0" defTabSz="914400"/>
            <a:endParaRPr lang="en-US" dirty="0">
              <a:latin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095" y="3271082"/>
            <a:ext cx="4936895" cy="302390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defTabSz="914400"/>
            <a:r>
              <a:rPr lang="en-GB" sz="2000" b="1" u="sng" dirty="0">
                <a:solidFill>
                  <a:srgbClr val="000000"/>
                </a:solidFill>
                <a:latin typeface="Calibri" charset="0"/>
              </a:rPr>
              <a:t>Diagnosis:</a:t>
            </a:r>
          </a:p>
          <a:p>
            <a:pPr defTabSz="914400"/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- Aura</a:t>
            </a:r>
          </a:p>
          <a:p>
            <a:pPr defTabSz="914400"/>
            <a:endParaRPr lang="en-GB" sz="1050" dirty="0">
              <a:solidFill>
                <a:srgbClr val="000000"/>
              </a:solidFill>
              <a:latin typeface="Calibri" charset="0"/>
            </a:endParaRPr>
          </a:p>
          <a:p>
            <a:pPr defTabSz="914400"/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- if no aura: </a:t>
            </a:r>
          </a:p>
          <a:p>
            <a:pPr defTabSz="914400"/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&gt;5 headaches lasting 2-72h with either N&amp;V or photophobia and 2 of:</a:t>
            </a:r>
          </a:p>
          <a:p>
            <a:pPr lvl="1" defTabSz="914400"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Unilateral</a:t>
            </a:r>
          </a:p>
          <a:p>
            <a:pPr lvl="1" defTabSz="914400"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Pulsating</a:t>
            </a:r>
          </a:p>
          <a:p>
            <a:pPr lvl="1" defTabSz="914400"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Interferes with normal life</a:t>
            </a:r>
          </a:p>
          <a:p>
            <a:pPr lvl="1" defTabSz="914400"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Worsened by routine activity</a:t>
            </a:r>
          </a:p>
        </p:txBody>
      </p:sp>
    </p:spTree>
    <p:extLst>
      <p:ext uri="{BB962C8B-B14F-4D97-AF65-F5344CB8AC3E}">
        <p14:creationId xmlns:p14="http://schemas.microsoft.com/office/powerpoint/2010/main" val="20124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Migraine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5683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GB" dirty="0" smtClean="0">
                <a:ea typeface="Times New Roman"/>
                <a:cs typeface="Times New Roman"/>
              </a:rPr>
              <a:t>Classification: </a:t>
            </a:r>
          </a:p>
          <a:p>
            <a:pPr lvl="0">
              <a:lnSpc>
                <a:spcPct val="115000"/>
              </a:lnSpc>
              <a:buFont typeface="Lucida Grande"/>
              <a:buChar char="-"/>
            </a:pPr>
            <a:r>
              <a:rPr lang="en-GB" dirty="0" smtClean="0">
                <a:ea typeface="Times New Roman"/>
                <a:cs typeface="Times New Roman"/>
              </a:rPr>
              <a:t>Migraine </a:t>
            </a:r>
            <a:r>
              <a:rPr lang="en-GB" dirty="0">
                <a:ea typeface="Times New Roman"/>
                <a:cs typeface="Times New Roman"/>
              </a:rPr>
              <a:t>with aura</a:t>
            </a:r>
            <a:r>
              <a:rPr lang="en-GB" dirty="0" smtClean="0">
                <a:ea typeface="Times New Roman"/>
                <a:cs typeface="Times New Roman"/>
              </a:rPr>
              <a:t>:</a:t>
            </a: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GB" b="1" dirty="0" smtClean="0">
                <a:solidFill>
                  <a:srgbClr val="0000FF"/>
                </a:solidFill>
                <a:highlight>
                  <a:srgbClr val="FFFF00"/>
                </a:highlight>
                <a:ea typeface="Times New Roman"/>
                <a:cs typeface="Times New Roman"/>
              </a:rPr>
              <a:t>Visual</a:t>
            </a:r>
            <a:r>
              <a:rPr lang="en-GB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r>
              <a:rPr lang="en-GB" dirty="0">
                <a:ea typeface="Times New Roman"/>
                <a:cs typeface="Times New Roman"/>
              </a:rPr>
              <a:t>most common (flashing lights, zigzags)</a:t>
            </a:r>
            <a:r>
              <a:rPr lang="en-GB" dirty="0" smtClean="0">
                <a:ea typeface="Times New Roman"/>
                <a:cs typeface="Times New Roman"/>
              </a:rPr>
              <a:t>;</a:t>
            </a: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GB" b="1" dirty="0" smtClean="0">
                <a:solidFill>
                  <a:srgbClr val="0000FF"/>
                </a:solidFill>
                <a:highlight>
                  <a:srgbClr val="FFFF00"/>
                </a:highlight>
                <a:ea typeface="Times New Roman"/>
                <a:cs typeface="Times New Roman"/>
              </a:rPr>
              <a:t>Somatosensory</a:t>
            </a:r>
            <a:r>
              <a:rPr lang="en-GB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r>
              <a:rPr lang="en-GB" dirty="0">
                <a:ea typeface="Times New Roman"/>
                <a:cs typeface="Times New Roman"/>
              </a:rPr>
              <a:t>(paraesthesia </a:t>
            </a:r>
            <a:r>
              <a:rPr lang="en-GB" b="1" dirty="0">
                <a:highlight>
                  <a:srgbClr val="00FFFF"/>
                </a:highlight>
                <a:ea typeface="Times New Roman"/>
                <a:cs typeface="Times New Roman"/>
              </a:rPr>
              <a:t>spreading from fingers to face</a:t>
            </a:r>
            <a:r>
              <a:rPr lang="en-GB" dirty="0">
                <a:ea typeface="Times New Roman"/>
                <a:cs typeface="Times New Roman"/>
              </a:rPr>
              <a:t>)</a:t>
            </a:r>
            <a:r>
              <a:rPr lang="en-GB" dirty="0" smtClean="0">
                <a:ea typeface="Times New Roman"/>
                <a:cs typeface="Times New Roman"/>
              </a:rPr>
              <a:t>;</a:t>
            </a: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GB" b="1" dirty="0">
                <a:solidFill>
                  <a:srgbClr val="0000FF"/>
                </a:solidFill>
                <a:highlight>
                  <a:srgbClr val="FFFF00"/>
                </a:highlight>
                <a:ea typeface="Times New Roman"/>
                <a:cs typeface="Times New Roman"/>
              </a:rPr>
              <a:t>M</a:t>
            </a:r>
            <a:r>
              <a:rPr lang="en-GB" b="1" dirty="0" smtClean="0">
                <a:solidFill>
                  <a:srgbClr val="0000FF"/>
                </a:solidFill>
                <a:highlight>
                  <a:srgbClr val="FFFF00"/>
                </a:highlight>
                <a:ea typeface="Times New Roman"/>
                <a:cs typeface="Times New Roman"/>
              </a:rPr>
              <a:t>otor</a:t>
            </a:r>
            <a:r>
              <a:rPr lang="en-GB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r>
              <a:rPr lang="en-GB" dirty="0">
                <a:ea typeface="Times New Roman"/>
                <a:cs typeface="Times New Roman"/>
              </a:rPr>
              <a:t>(dysarthria, ataxia, opthalmoplegia, hemiparesis – may resemble stroke) </a:t>
            </a: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GB" b="1" dirty="0">
                <a:solidFill>
                  <a:srgbClr val="0000FF"/>
                </a:solidFill>
                <a:highlight>
                  <a:srgbClr val="FFFF00"/>
                </a:highlight>
                <a:ea typeface="Times New Roman"/>
                <a:cs typeface="Times New Roman"/>
              </a:rPr>
              <a:t>S</a:t>
            </a:r>
            <a:r>
              <a:rPr lang="en-GB" b="1" dirty="0" smtClean="0">
                <a:solidFill>
                  <a:srgbClr val="0000FF"/>
                </a:solidFill>
                <a:highlight>
                  <a:srgbClr val="FFFF00"/>
                </a:highlight>
                <a:ea typeface="Times New Roman"/>
                <a:cs typeface="Times New Roman"/>
              </a:rPr>
              <a:t>peech</a:t>
            </a:r>
            <a:r>
              <a:rPr lang="en-GB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r>
              <a:rPr lang="en-GB" dirty="0">
                <a:ea typeface="Times New Roman"/>
                <a:cs typeface="Times New Roman"/>
              </a:rPr>
              <a:t>(dysphasia): - 15-30min then within 1h get unilateral, throbbing headache</a:t>
            </a:r>
            <a:endParaRPr lang="en-GB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Lucida Grande"/>
              <a:buChar char="-"/>
            </a:pPr>
            <a:r>
              <a:rPr lang="en-GB" dirty="0">
                <a:ea typeface="Times New Roman"/>
                <a:cs typeface="Times New Roman"/>
              </a:rPr>
              <a:t>Isolated aura with no </a:t>
            </a:r>
            <a:r>
              <a:rPr lang="en-GB" dirty="0" smtClean="0">
                <a:ea typeface="Times New Roman"/>
                <a:cs typeface="Times New Roman"/>
              </a:rPr>
              <a:t>headache</a:t>
            </a:r>
            <a:endParaRPr lang="en-GB" dirty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Lucida Grande"/>
              <a:buChar char="-"/>
            </a:pPr>
            <a:r>
              <a:rPr lang="en-GB" dirty="0" smtClean="0">
                <a:ea typeface="Times New Roman"/>
                <a:cs typeface="Times New Roman"/>
              </a:rPr>
              <a:t>Migraine without </a:t>
            </a:r>
            <a:r>
              <a:rPr lang="en-GB" dirty="0">
                <a:ea typeface="Times New Roman"/>
                <a:cs typeface="Times New Roman"/>
              </a:rPr>
              <a:t>aura</a:t>
            </a:r>
            <a:r>
              <a:rPr lang="en-GB" dirty="0">
                <a:highlight>
                  <a:srgbClr val="00FFFF"/>
                </a:highlight>
                <a:ea typeface="Times New Roman"/>
                <a:cs typeface="Times New Roman"/>
              </a:rPr>
              <a:t>: </a:t>
            </a:r>
            <a:r>
              <a:rPr lang="en-GB" b="1" dirty="0">
                <a:highlight>
                  <a:srgbClr val="00FFFF"/>
                </a:highlight>
                <a:ea typeface="Times New Roman"/>
                <a:cs typeface="Times New Roman"/>
              </a:rPr>
              <a:t>unilateral</a:t>
            </a:r>
            <a:r>
              <a:rPr lang="en-GB" dirty="0">
                <a:highlight>
                  <a:srgbClr val="00FFFF"/>
                </a:highlight>
                <a:ea typeface="Times New Roman"/>
                <a:cs typeface="Times New Roman"/>
              </a:rPr>
              <a:t>, </a:t>
            </a:r>
            <a:r>
              <a:rPr lang="en-GB" b="1" dirty="0">
                <a:highlight>
                  <a:srgbClr val="00FFFF"/>
                </a:highlight>
                <a:ea typeface="Times New Roman"/>
                <a:cs typeface="Times New Roman"/>
              </a:rPr>
              <a:t>pulsating</a:t>
            </a:r>
            <a:r>
              <a:rPr lang="en-GB" dirty="0">
                <a:ea typeface="Times New Roman"/>
                <a:cs typeface="Times New Roman"/>
              </a:rPr>
              <a:t> headache (4h-days), often premenstrual</a:t>
            </a:r>
            <a:r>
              <a:rPr lang="en-GB" b="1" dirty="0">
                <a:ea typeface="Times New Roman"/>
                <a:cs typeface="Times New Roman"/>
              </a:rPr>
              <a:t>, </a:t>
            </a:r>
            <a:r>
              <a:rPr lang="en-GB" b="1" dirty="0">
                <a:highlight>
                  <a:srgbClr val="00FFFF"/>
                </a:highlight>
                <a:ea typeface="Times New Roman"/>
                <a:cs typeface="Times New Roman"/>
              </a:rPr>
              <a:t>N&amp;V</a:t>
            </a:r>
            <a:r>
              <a:rPr lang="en-GB" dirty="0">
                <a:ea typeface="Times New Roman"/>
                <a:cs typeface="Times New Roman"/>
              </a:rPr>
              <a:t>, </a:t>
            </a:r>
            <a:r>
              <a:rPr lang="en-GB" b="1" dirty="0">
                <a:highlight>
                  <a:srgbClr val="00FFFF"/>
                </a:highlight>
                <a:ea typeface="Times New Roman"/>
                <a:cs typeface="Times New Roman"/>
              </a:rPr>
              <a:t>photophobia</a:t>
            </a:r>
            <a:endParaRPr lang="en-GB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3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Migraine management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Most common way an attack resolves is through sleep!</a:t>
            </a:r>
          </a:p>
          <a:p>
            <a:endParaRPr lang="en-GB" dirty="0" smtClean="0"/>
          </a:p>
          <a:p>
            <a:r>
              <a:rPr lang="en-GB" dirty="0" smtClean="0"/>
              <a:t>Acute: </a:t>
            </a:r>
          </a:p>
          <a:p>
            <a:pPr lvl="1"/>
            <a:r>
              <a:rPr lang="en-GB" b="1" dirty="0" smtClean="0">
                <a:solidFill>
                  <a:srgbClr val="FF6600"/>
                </a:solidFill>
                <a:highlight>
                  <a:srgbClr val="00FF00"/>
                </a:highlight>
                <a:ea typeface="Times New Roman"/>
              </a:rPr>
              <a:t>NSAIDs</a:t>
            </a:r>
            <a:r>
              <a:rPr lang="en-GB" dirty="0" smtClean="0">
                <a:solidFill>
                  <a:srgbClr val="FF6600"/>
                </a:solidFill>
                <a:ea typeface="Times New Roman"/>
              </a:rPr>
              <a:t> </a:t>
            </a:r>
            <a:r>
              <a:rPr lang="en-GB" dirty="0">
                <a:ea typeface="Times New Roman"/>
              </a:rPr>
              <a:t>(</a:t>
            </a:r>
            <a:r>
              <a:rPr lang="en-GB" b="1" dirty="0">
                <a:ea typeface="Times New Roman"/>
              </a:rPr>
              <a:t>ketoprofen</a:t>
            </a:r>
            <a:r>
              <a:rPr lang="en-GB" dirty="0" smtClean="0">
                <a:ea typeface="Times New Roman"/>
              </a:rPr>
              <a:t>)</a:t>
            </a:r>
            <a:endParaRPr lang="en-GB" dirty="0">
              <a:ea typeface="Times New Roman"/>
            </a:endParaRPr>
          </a:p>
          <a:p>
            <a:pPr lvl="1"/>
            <a:r>
              <a:rPr lang="en-GB" b="1" dirty="0" err="1" smtClean="0">
                <a:solidFill>
                  <a:srgbClr val="FF6600"/>
                </a:solidFill>
                <a:highlight>
                  <a:srgbClr val="00FF00"/>
                </a:highlight>
                <a:ea typeface="Times New Roman"/>
              </a:rPr>
              <a:t>Triptans</a:t>
            </a:r>
            <a:r>
              <a:rPr lang="en-GB" dirty="0" smtClean="0">
                <a:solidFill>
                  <a:srgbClr val="FF6600"/>
                </a:solidFill>
                <a:ea typeface="Times New Roman"/>
              </a:rPr>
              <a:t> </a:t>
            </a:r>
            <a:r>
              <a:rPr lang="en-GB" dirty="0">
                <a:ea typeface="Times New Roman"/>
              </a:rPr>
              <a:t>(</a:t>
            </a:r>
            <a:r>
              <a:rPr lang="en-GB" dirty="0" smtClean="0">
                <a:highlight>
                  <a:srgbClr val="00FF00"/>
                </a:highlight>
                <a:ea typeface="Times New Roman"/>
              </a:rPr>
              <a:t>sumitriptan</a:t>
            </a:r>
            <a:r>
              <a:rPr lang="en-GB" dirty="0" smtClean="0">
                <a:ea typeface="Times New Roman"/>
              </a:rPr>
              <a:t>) = 5HT agonists</a:t>
            </a:r>
            <a:r>
              <a:rPr lang="en-GB" dirty="0">
                <a:ea typeface="Times New Roman"/>
              </a:rPr>
              <a:t>, </a:t>
            </a:r>
            <a:endParaRPr lang="en-GB" dirty="0">
              <a:latin typeface="Times New Roman"/>
              <a:ea typeface="Times New Roman"/>
            </a:endParaRPr>
          </a:p>
          <a:p>
            <a:pPr lvl="1"/>
            <a:r>
              <a:rPr lang="en-GB" dirty="0" smtClean="0">
                <a:ea typeface="Calibri"/>
                <a:cs typeface="Calibri"/>
              </a:rPr>
              <a:t>Anti-emetic – metoclopramide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Prophylaxis: if &gt;2 ep a month</a:t>
            </a:r>
          </a:p>
          <a:p>
            <a:pPr lvl="1"/>
            <a:r>
              <a:rPr lang="en-GB" b="1" dirty="0" err="1" smtClean="0">
                <a:solidFill>
                  <a:srgbClr val="FF6600"/>
                </a:solidFill>
              </a:rPr>
              <a:t>Propanolol</a:t>
            </a:r>
            <a:endParaRPr lang="en-GB" b="1" dirty="0" smtClean="0">
              <a:solidFill>
                <a:srgbClr val="FF6600"/>
              </a:solidFill>
            </a:endParaRPr>
          </a:p>
          <a:p>
            <a:pPr lvl="1"/>
            <a:r>
              <a:rPr lang="en-GB" dirty="0" err="1" smtClean="0"/>
              <a:t>Amitryptiline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259" r="10200" b="33342"/>
          <a:stretch/>
        </p:blipFill>
        <p:spPr>
          <a:xfrm>
            <a:off x="6249883" y="1704444"/>
            <a:ext cx="2701962" cy="2297748"/>
          </a:xfrm>
          <a:prstGeom prst="rect">
            <a:avLst/>
          </a:prstGeom>
        </p:spPr>
      </p:pic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Cluster headache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72276" cy="442749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dirty="0" smtClean="0">
                <a:ea typeface="ＭＳ 明朝"/>
                <a:cs typeface="Times New Roman"/>
              </a:rPr>
              <a:t>M &gt; F, peak age onset: 20-50yrs, commoner in smokers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u="sng" dirty="0" smtClean="0">
              <a:ea typeface="ＭＳ 明朝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u="sng" dirty="0" smtClean="0">
                <a:ea typeface="ＭＳ 明朝"/>
                <a:cs typeface="Times New Roman"/>
              </a:rPr>
              <a:t>Symptoms</a:t>
            </a:r>
            <a:r>
              <a:rPr lang="en-GB" dirty="0" smtClean="0">
                <a:ea typeface="ＭＳ 明朝"/>
                <a:cs typeface="Times New Roman"/>
              </a:rPr>
              <a:t>:</a:t>
            </a: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dirty="0" smtClean="0">
                <a:ea typeface="ＭＳ 明朝"/>
                <a:cs typeface="Times New Roman"/>
              </a:rPr>
              <a:t>Unilateral</a:t>
            </a:r>
            <a:r>
              <a:rPr lang="en-GB" dirty="0">
                <a:ea typeface="ＭＳ 明朝"/>
                <a:cs typeface="Times New Roman"/>
              </a:rPr>
              <a:t>, rapid onset severe 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ea typeface="ＭＳ 明朝"/>
                <a:cs typeface="Times New Roman"/>
              </a:rPr>
              <a:t>pain</a:t>
            </a:r>
            <a:r>
              <a:rPr lang="en-GB" dirty="0">
                <a:solidFill>
                  <a:srgbClr val="FF0000"/>
                </a:solidFill>
                <a:ea typeface="ＭＳ 明朝"/>
                <a:cs typeface="Times New Roman"/>
              </a:rPr>
              <a:t> </a:t>
            </a:r>
            <a:r>
              <a:rPr lang="en-GB" dirty="0">
                <a:ea typeface="ＭＳ 明朝"/>
                <a:cs typeface="Times New Roman"/>
              </a:rPr>
              <a:t>around one eye, </a:t>
            </a: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b="1" dirty="0" smtClean="0">
                <a:solidFill>
                  <a:srgbClr val="660066"/>
                </a:solidFill>
                <a:ea typeface="ＭＳ 明朝"/>
                <a:cs typeface="Times New Roman"/>
              </a:rPr>
              <a:t>Lacrimation</a:t>
            </a:r>
            <a:r>
              <a:rPr lang="en-GB" dirty="0" smtClean="0">
                <a:ea typeface="ＭＳ 明朝"/>
                <a:cs typeface="Times New Roman"/>
              </a:rPr>
              <a:t> </a:t>
            </a:r>
            <a:r>
              <a:rPr lang="en-GB" dirty="0">
                <a:ea typeface="ＭＳ 明朝"/>
                <a:cs typeface="Times New Roman"/>
              </a:rPr>
              <a:t>+ </a:t>
            </a:r>
            <a:r>
              <a:rPr lang="en-GB" b="1" dirty="0">
                <a:highlight>
                  <a:srgbClr val="FFFF00"/>
                </a:highlight>
                <a:ea typeface="ＭＳ 明朝"/>
                <a:cs typeface="Times New Roman"/>
              </a:rPr>
              <a:t>redness</a:t>
            </a:r>
            <a:r>
              <a:rPr lang="en-GB" dirty="0">
                <a:ea typeface="ＭＳ 明朝"/>
                <a:cs typeface="Times New Roman"/>
              </a:rPr>
              <a:t> of eye, </a:t>
            </a:r>
            <a:r>
              <a:rPr lang="en-GB" dirty="0">
                <a:highlight>
                  <a:srgbClr val="FFFF00"/>
                </a:highlight>
                <a:ea typeface="ＭＳ 明朝"/>
                <a:cs typeface="Times New Roman"/>
              </a:rPr>
              <a:t>rhinorrhoea</a:t>
            </a:r>
            <a:r>
              <a:rPr lang="en-GB" dirty="0">
                <a:ea typeface="ＭＳ 明朝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dirty="0" smtClean="0">
                <a:ea typeface="ＭＳ 明朝"/>
                <a:cs typeface="Times New Roman"/>
              </a:rPr>
              <a:t>Partial </a:t>
            </a:r>
            <a:r>
              <a:rPr lang="en-GB" b="1" dirty="0" smtClean="0">
                <a:highlight>
                  <a:srgbClr val="FFFF00"/>
                </a:highlight>
                <a:ea typeface="ＭＳ 明朝"/>
                <a:cs typeface="Times New Roman"/>
              </a:rPr>
              <a:t>Horner’s</a:t>
            </a:r>
            <a:r>
              <a:rPr lang="en-GB" dirty="0" smtClean="0">
                <a:ea typeface="ＭＳ 明朝"/>
                <a:cs typeface="Times New Roman"/>
              </a:rPr>
              <a:t>, </a:t>
            </a:r>
            <a:r>
              <a:rPr lang="en-GB" b="1" dirty="0">
                <a:solidFill>
                  <a:srgbClr val="660066"/>
                </a:solidFill>
                <a:ea typeface="ＭＳ 明朝"/>
                <a:cs typeface="Times New Roman"/>
              </a:rPr>
              <a:t>FACIAL FLUSHING</a:t>
            </a:r>
            <a:r>
              <a:rPr lang="en-GB" dirty="0" smtClean="0">
                <a:solidFill>
                  <a:srgbClr val="660066"/>
                </a:solidFill>
                <a:ea typeface="ＭＳ 明朝"/>
                <a:cs typeface="Times New Roman"/>
              </a:rPr>
              <a:t>,</a:t>
            </a:r>
            <a:endParaRPr lang="en-GB" dirty="0" smtClean="0">
              <a:effectLst/>
              <a:latin typeface="Times New Roman"/>
              <a:ea typeface="ＭＳ 明朝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dirty="0">
                <a:ea typeface="ＭＳ 明朝"/>
                <a:cs typeface="Times New Roman"/>
              </a:rPr>
              <a:t>Lasts 1-2hrs, often </a:t>
            </a:r>
            <a:r>
              <a:rPr lang="en-GB" b="1" dirty="0">
                <a:highlight>
                  <a:srgbClr val="FFFF00"/>
                </a:highlight>
                <a:ea typeface="ＭＳ 明朝"/>
                <a:cs typeface="Times New Roman"/>
              </a:rPr>
              <a:t>nocturnal</a:t>
            </a:r>
            <a:r>
              <a:rPr lang="en-GB" dirty="0">
                <a:ea typeface="ＭＳ 明朝"/>
                <a:cs typeface="Times New Roman"/>
              </a:rPr>
              <a:t>. </a:t>
            </a:r>
            <a:endParaRPr lang="en-GB" dirty="0" smtClean="0">
              <a:ea typeface="ＭＳ 明朝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dirty="0" smtClean="0">
                <a:ea typeface="ＭＳ 明朝"/>
                <a:cs typeface="Times New Roman"/>
              </a:rPr>
              <a:t>Clusters </a:t>
            </a:r>
            <a:r>
              <a:rPr lang="en-GB" dirty="0">
                <a:ea typeface="ＭＳ 明朝"/>
                <a:cs typeface="Times New Roman"/>
              </a:rPr>
              <a:t>last 4-12 wks </a:t>
            </a:r>
            <a:r>
              <a:rPr lang="en-GB" dirty="0" smtClean="0">
                <a:ea typeface="ＭＳ 明朝"/>
                <a:cs typeface="Times New Roman"/>
              </a:rPr>
              <a:t>then </a:t>
            </a:r>
            <a:r>
              <a:rPr lang="en-GB" dirty="0">
                <a:ea typeface="ＭＳ 明朝"/>
                <a:cs typeface="Times New Roman"/>
              </a:rPr>
              <a:t>followed by pain-free periods</a:t>
            </a:r>
            <a:endParaRPr lang="en-GB" dirty="0" smtClean="0">
              <a:effectLst/>
              <a:latin typeface="Times New Roman"/>
              <a:ea typeface="ＭＳ 明朝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GB" dirty="0" smtClean="0">
              <a:effectLst/>
              <a:latin typeface="Times New Roman"/>
              <a:ea typeface="ＭＳ 明朝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u="sng" dirty="0" smtClean="0">
                <a:ea typeface="ＭＳ 明朝"/>
                <a:cs typeface="Times New Roman"/>
              </a:rPr>
              <a:t>Treatment</a:t>
            </a: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dirty="0" smtClean="0">
                <a:ea typeface="ＭＳ 明朝"/>
                <a:cs typeface="Times New Roman"/>
              </a:rPr>
              <a:t>Acute attack: </a:t>
            </a:r>
            <a:r>
              <a:rPr lang="en-GB" b="1" dirty="0">
                <a:highlight>
                  <a:srgbClr val="00FF00"/>
                </a:highlight>
                <a:ea typeface="ＭＳ 明朝"/>
                <a:cs typeface="Times New Roman"/>
              </a:rPr>
              <a:t>100</a:t>
            </a:r>
            <a:r>
              <a:rPr lang="en-GB" dirty="0">
                <a:highlight>
                  <a:srgbClr val="00FF00"/>
                </a:highlight>
                <a:ea typeface="ＭＳ 明朝"/>
                <a:cs typeface="Times New Roman"/>
              </a:rPr>
              <a:t>% </a:t>
            </a:r>
            <a:r>
              <a:rPr lang="en-GB" b="1" dirty="0">
                <a:highlight>
                  <a:srgbClr val="00FF00"/>
                </a:highlight>
                <a:ea typeface="ＭＳ 明朝"/>
                <a:cs typeface="Times New Roman"/>
              </a:rPr>
              <a:t>O2</a:t>
            </a:r>
            <a:r>
              <a:rPr lang="en-GB" dirty="0">
                <a:ea typeface="ＭＳ 明朝"/>
                <a:cs typeface="Times New Roman"/>
              </a:rPr>
              <a:t>, SC/nasal </a:t>
            </a:r>
            <a:r>
              <a:rPr lang="en-GB" b="1" dirty="0" err="1">
                <a:highlight>
                  <a:srgbClr val="00FF00"/>
                </a:highlight>
                <a:ea typeface="ＭＳ 明朝"/>
                <a:cs typeface="Times New Roman"/>
              </a:rPr>
              <a:t>triptans</a:t>
            </a:r>
            <a:r>
              <a:rPr lang="en-GB" dirty="0">
                <a:ea typeface="ＭＳ 明朝"/>
                <a:cs typeface="Times New Roman"/>
              </a:rPr>
              <a:t> (</a:t>
            </a:r>
            <a:r>
              <a:rPr lang="en-GB" dirty="0" smtClean="0">
                <a:ea typeface="ＭＳ 明朝"/>
                <a:cs typeface="Times New Roman"/>
              </a:rPr>
              <a:t>Sumitriptan</a:t>
            </a:r>
            <a:r>
              <a:rPr lang="en-GB" dirty="0">
                <a:ea typeface="ＭＳ 明朝"/>
                <a:cs typeface="Times New Roman"/>
              </a:rPr>
              <a:t>)</a:t>
            </a:r>
            <a:endParaRPr lang="en-GB" dirty="0" smtClean="0">
              <a:effectLst/>
              <a:latin typeface="Times New Roman"/>
              <a:ea typeface="ＭＳ 明朝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dirty="0">
                <a:ea typeface="ＭＳ 明朝"/>
                <a:cs typeface="Times New Roman"/>
              </a:rPr>
              <a:t>Preventatives: Verapamil, </a:t>
            </a:r>
            <a:r>
              <a:rPr lang="en-GB" dirty="0" err="1">
                <a:ea typeface="ＭＳ 明朝"/>
                <a:cs typeface="Times New Roman"/>
              </a:rPr>
              <a:t>topiramate</a:t>
            </a:r>
            <a:endParaRPr lang="en-GB" dirty="0" smtClean="0">
              <a:effectLst/>
              <a:latin typeface="Times New Roman"/>
              <a:ea typeface="ＭＳ 明朝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8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Giant Cell Arteritis (GCA)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93174"/>
            <a:ext cx="7360167" cy="2332098"/>
          </a:xfr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buNone/>
            </a:pPr>
            <a:r>
              <a:rPr lang="en-GB" sz="2200" u="sng" dirty="0" smtClean="0">
                <a:solidFill>
                  <a:srgbClr val="000000"/>
                </a:solidFill>
                <a:latin typeface="Calibri" charset="0"/>
              </a:rPr>
              <a:t>Symptoms:</a:t>
            </a:r>
          </a:p>
          <a:p>
            <a:pPr defTabSz="914400">
              <a:lnSpc>
                <a:spcPct val="90000"/>
              </a:lnSpc>
              <a:buFont typeface="Arial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Calibri" charset="0"/>
              </a:rPr>
              <a:t>Headache</a:t>
            </a:r>
          </a:p>
          <a:p>
            <a:pPr defTabSz="914400">
              <a:lnSpc>
                <a:spcPct val="90000"/>
              </a:lnSpc>
              <a:buFont typeface="Arial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Calibri" charset="0"/>
              </a:rPr>
              <a:t>Scalp tenderness – worse on combing hair</a:t>
            </a:r>
          </a:p>
          <a:p>
            <a:pPr defTabSz="914400">
              <a:lnSpc>
                <a:spcPct val="90000"/>
              </a:lnSpc>
              <a:buFont typeface="Arial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Calibri" charset="0"/>
              </a:rPr>
              <a:t>Jaw claudication – pain on eating</a:t>
            </a:r>
          </a:p>
          <a:p>
            <a:pPr defTabSz="914400">
              <a:lnSpc>
                <a:spcPct val="90000"/>
              </a:lnSpc>
              <a:buFont typeface="Arial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Calibri" charset="0"/>
              </a:rPr>
              <a:t>Tender Thickened </a:t>
            </a: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P</a:t>
            </a:r>
            <a:r>
              <a:rPr lang="en-GB" sz="2200" dirty="0" smtClean="0">
                <a:solidFill>
                  <a:srgbClr val="000000"/>
                </a:solidFill>
                <a:latin typeface="Calibri" charset="0"/>
              </a:rPr>
              <a:t>ulseless </a:t>
            </a: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T</a:t>
            </a:r>
            <a:r>
              <a:rPr lang="en-GB" sz="2200" dirty="0" smtClean="0">
                <a:solidFill>
                  <a:srgbClr val="000000"/>
                </a:solidFill>
                <a:latin typeface="Calibri" charset="0"/>
              </a:rPr>
              <a:t>emporal artery</a:t>
            </a:r>
          </a:p>
          <a:p>
            <a:pPr defTabSz="914400">
              <a:lnSpc>
                <a:spcPct val="90000"/>
              </a:lnSpc>
              <a:buFont typeface="Arial" charset="0"/>
              <a:buChar char="•"/>
            </a:pPr>
            <a:r>
              <a:rPr lang="en-GB" sz="2200" b="1" dirty="0" smtClean="0">
                <a:solidFill>
                  <a:srgbClr val="FF0000"/>
                </a:solidFill>
                <a:latin typeface="Calibri" charset="0"/>
              </a:rPr>
              <a:t>Amaurosis fugax → Blindness = EMERGENCY</a:t>
            </a:r>
          </a:p>
          <a:p>
            <a:pPr defTabSz="914400">
              <a:lnSpc>
                <a:spcPct val="90000"/>
              </a:lnSpc>
              <a:buFont typeface="Arial" charset="0"/>
              <a:buChar char="•"/>
            </a:pPr>
            <a:endParaRPr lang="en-GB" sz="2200" b="1" dirty="0" smtClean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922713" y="4881209"/>
            <a:ext cx="39780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GB" sz="2200" u="sng" dirty="0">
                <a:solidFill>
                  <a:srgbClr val="000000"/>
                </a:solidFill>
                <a:latin typeface="Calibri" charset="0"/>
              </a:rPr>
              <a:t>Investigations</a:t>
            </a:r>
          </a:p>
          <a:p>
            <a:pPr defTabSz="914400" eaLnBrk="1" hangingPunct="1"/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Temporal artery biopsy – SKIP </a:t>
            </a:r>
            <a:r>
              <a:rPr lang="en-GB" sz="2200" dirty="0" smtClean="0">
                <a:solidFill>
                  <a:srgbClr val="000000"/>
                </a:solidFill>
                <a:latin typeface="Calibri" charset="0"/>
              </a:rPr>
              <a:t>LESIONS </a:t>
            </a:r>
            <a:endParaRPr lang="en-GB" sz="2200" dirty="0">
              <a:solidFill>
                <a:srgbClr val="000000"/>
              </a:solidFill>
              <a:latin typeface="Calibri" charset="0"/>
            </a:endParaRPr>
          </a:p>
          <a:p>
            <a:pPr defTabSz="914400" eaLnBrk="1" hangingPunct="1"/>
            <a:r>
              <a:rPr lang="en-GB" sz="2200" dirty="0" smtClean="0">
                <a:solidFill>
                  <a:srgbClr val="000000"/>
                </a:solidFill>
                <a:latin typeface="Calibri" charset="0"/>
              </a:rPr>
              <a:t>↑ </a:t>
            </a:r>
            <a:r>
              <a:rPr lang="en-GB" sz="2200" b="1" dirty="0" smtClean="0">
                <a:solidFill>
                  <a:srgbClr val="660066"/>
                </a:solidFill>
                <a:latin typeface="Calibri" charset="0"/>
              </a:rPr>
              <a:t>RAIED ESR</a:t>
            </a: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/</a:t>
            </a:r>
            <a:r>
              <a:rPr lang="en-GB" sz="2200" dirty="0" smtClean="0">
                <a:solidFill>
                  <a:srgbClr val="000000"/>
                </a:solidFill>
                <a:latin typeface="Calibri" charset="0"/>
              </a:rPr>
              <a:t>CRP</a:t>
            </a:r>
            <a:endParaRPr lang="en-GB" sz="2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040859" y="4881209"/>
            <a:ext cx="364594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GB" sz="2200" u="sng" dirty="0">
                <a:solidFill>
                  <a:srgbClr val="000000"/>
                </a:solidFill>
                <a:latin typeface="Calibri" charset="0"/>
              </a:rPr>
              <a:t>Treatment</a:t>
            </a:r>
          </a:p>
          <a:p>
            <a:pPr defTabSz="914400" eaLnBrk="1" hangingPunct="1"/>
            <a:r>
              <a:rPr lang="en-GB" sz="2200" b="1" dirty="0">
                <a:solidFill>
                  <a:srgbClr val="660066"/>
                </a:solidFill>
                <a:latin typeface="Calibri" charset="0"/>
              </a:rPr>
              <a:t>Prednisolone</a:t>
            </a:r>
            <a:r>
              <a:rPr lang="en-GB" sz="2200" dirty="0">
                <a:solidFill>
                  <a:srgbClr val="660066"/>
                </a:solidFill>
                <a:latin typeface="Calibri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40-60mg 2 </a:t>
            </a:r>
            <a:r>
              <a:rPr lang="en-GB" sz="2200" dirty="0" smtClean="0">
                <a:solidFill>
                  <a:srgbClr val="000000"/>
                </a:solidFill>
                <a:latin typeface="Calibri" charset="0"/>
              </a:rPr>
              <a:t>year </a:t>
            </a: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course</a:t>
            </a:r>
          </a:p>
          <a:p>
            <a:pPr defTabSz="914400" eaLnBrk="1" hangingPunct="1"/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Start before biopsy 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9889" y="3978947"/>
            <a:ext cx="6537478" cy="7078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/>
              <a:t>Common in &gt;50s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Associated: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Polymyalgia Rheumatica</a:t>
            </a:r>
            <a:r>
              <a:rPr lang="en-GB" sz="2000" baseline="30000" dirty="0" smtClean="0">
                <a:solidFill>
                  <a:srgbClr val="000000"/>
                </a:solidFill>
                <a:latin typeface="Calibri" charset="0"/>
              </a:rPr>
              <a:t>50%</a:t>
            </a:r>
            <a:endParaRPr lang="en-GB" sz="2000" dirty="0" smtClean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Raised ICP </a:t>
            </a:r>
            <a:endParaRPr lang="en-US" altLang="en-US" sz="5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highlight>
                  <a:srgbClr val="FFFF00"/>
                </a:highlight>
                <a:ea typeface="Times New Roman"/>
              </a:rPr>
              <a:t>V</a:t>
            </a:r>
            <a:r>
              <a:rPr lang="en-GB" b="1" dirty="0" smtClean="0">
                <a:highlight>
                  <a:srgbClr val="FFFF00"/>
                </a:highlight>
                <a:ea typeface="Times New Roman"/>
              </a:rPr>
              <a:t>omiting</a:t>
            </a:r>
            <a:r>
              <a:rPr lang="en-GB" b="1" dirty="0">
                <a:ea typeface="Times New Roman"/>
              </a:rPr>
              <a:t>, </a:t>
            </a:r>
            <a:r>
              <a:rPr lang="en-GB" b="1" dirty="0">
                <a:highlight>
                  <a:srgbClr val="FFFF00"/>
                </a:highlight>
                <a:ea typeface="Times New Roman"/>
              </a:rPr>
              <a:t>papilloedema</a:t>
            </a:r>
            <a:r>
              <a:rPr lang="en-GB" b="1" dirty="0">
                <a:ea typeface="Times New Roman"/>
              </a:rPr>
              <a:t>, </a:t>
            </a:r>
            <a:r>
              <a:rPr lang="en-GB" b="1" dirty="0">
                <a:solidFill>
                  <a:srgbClr val="660066"/>
                </a:solidFill>
                <a:ea typeface="Times New Roman"/>
              </a:rPr>
              <a:t>SEIZURES</a:t>
            </a:r>
            <a:r>
              <a:rPr lang="en-GB" dirty="0">
                <a:ea typeface="Times New Roman"/>
              </a:rPr>
              <a:t>; </a:t>
            </a:r>
            <a:endParaRPr lang="en-GB" dirty="0" smtClean="0"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ea typeface="Times New Roman"/>
              </a:rPr>
              <a:t>H</a:t>
            </a:r>
            <a:r>
              <a:rPr lang="en-GB" dirty="0" smtClean="0">
                <a:ea typeface="Times New Roman"/>
              </a:rPr>
              <a:t>eadache </a:t>
            </a:r>
            <a:r>
              <a:rPr lang="en-GB" dirty="0">
                <a:ea typeface="Times New Roman"/>
              </a:rPr>
              <a:t>worse on </a:t>
            </a:r>
            <a:r>
              <a:rPr lang="en-GB" b="1" dirty="0">
                <a:ea typeface="Times New Roman"/>
              </a:rPr>
              <a:t>waking, lying down/bending forward/with coughing</a:t>
            </a:r>
            <a:r>
              <a:rPr lang="en-GB" dirty="0">
                <a:ea typeface="Times New Roman"/>
              </a:rPr>
              <a:t>. </a:t>
            </a:r>
            <a:endParaRPr lang="en-GB" dirty="0" smtClean="0"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DD3BAB"/>
                </a:solidFill>
                <a:ea typeface="Times New Roman"/>
              </a:rPr>
              <a:t>Pupil</a:t>
            </a:r>
            <a:r>
              <a:rPr lang="en-GB" dirty="0" smtClean="0">
                <a:ea typeface="Times New Roman"/>
              </a:rPr>
              <a:t> </a:t>
            </a:r>
            <a:r>
              <a:rPr lang="en-GB" dirty="0">
                <a:ea typeface="Times New Roman"/>
              </a:rPr>
              <a:t>changes: constriction at first then </a:t>
            </a:r>
            <a:r>
              <a:rPr lang="en-GB" b="1" dirty="0" smtClean="0">
                <a:solidFill>
                  <a:srgbClr val="DD3BAB"/>
                </a:solidFill>
                <a:ea typeface="Times New Roman"/>
              </a:rPr>
              <a:t>dilatation </a:t>
            </a:r>
            <a:endParaRPr lang="en-GB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ea typeface="Times New Roman"/>
              </a:rPr>
              <a:t>Exclude SOL by CT; </a:t>
            </a:r>
            <a:r>
              <a:rPr lang="en-GB" b="1" dirty="0">
                <a:solidFill>
                  <a:srgbClr val="FF0000"/>
                </a:solidFill>
                <a:ea typeface="Times New Roman"/>
              </a:rPr>
              <a:t>LP CI until after imaging </a:t>
            </a:r>
            <a:r>
              <a:rPr lang="en-GB" dirty="0">
                <a:ea typeface="Times New Roman"/>
              </a:rPr>
              <a:t>(can get coning)</a:t>
            </a:r>
            <a:endParaRPr lang="en-GB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GB" dirty="0" smtClean="0">
                <a:ea typeface="Times New Roman"/>
              </a:rPr>
              <a:t>Acute Treatment: </a:t>
            </a:r>
          </a:p>
          <a:p>
            <a:pPr lvl="1">
              <a:lnSpc>
                <a:spcPct val="115000"/>
              </a:lnSpc>
            </a:pPr>
            <a:r>
              <a:rPr lang="en-GB" dirty="0" smtClean="0">
                <a:ea typeface="Times New Roman"/>
              </a:rPr>
              <a:t>ABCDE, correct hypotension, maintain MAP &gt;90, </a:t>
            </a:r>
          </a:p>
          <a:p>
            <a:pPr lvl="1">
              <a:lnSpc>
                <a:spcPct val="115000"/>
              </a:lnSpc>
            </a:pPr>
            <a:r>
              <a:rPr lang="en-GB" dirty="0">
                <a:ea typeface="Times New Roman"/>
              </a:rPr>
              <a:t>E</a:t>
            </a:r>
            <a:r>
              <a:rPr lang="en-GB" dirty="0" smtClean="0">
                <a:ea typeface="Times New Roman"/>
              </a:rPr>
              <a:t>levate head of bed to 30-40°</a:t>
            </a:r>
          </a:p>
          <a:p>
            <a:pPr lvl="1">
              <a:lnSpc>
                <a:spcPct val="115000"/>
              </a:lnSpc>
            </a:pPr>
            <a:r>
              <a:rPr lang="en-GB" dirty="0" smtClean="0">
                <a:ea typeface="Times New Roman"/>
              </a:rPr>
              <a:t>IV </a:t>
            </a:r>
            <a:r>
              <a:rPr lang="en-GB" dirty="0" err="1" smtClean="0">
                <a:ea typeface="Times New Roman"/>
              </a:rPr>
              <a:t>Mannitol</a:t>
            </a:r>
            <a:r>
              <a:rPr lang="en-GB" dirty="0" smtClean="0">
                <a:ea typeface="Times New Roman"/>
              </a:rPr>
              <a:t>, ± dexamethasone for reducing cerebral oedema</a:t>
            </a:r>
            <a:endParaRPr lang="en-GB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ea typeface="Times New Roman"/>
              </a:rPr>
              <a:t>Definitive Rx</a:t>
            </a:r>
            <a:r>
              <a:rPr lang="en-GB" dirty="0">
                <a:ea typeface="Times New Roman"/>
              </a:rPr>
              <a:t>: craniotomy, burr holes, ICP monitor bolt </a:t>
            </a:r>
            <a:endParaRPr lang="en-GB" dirty="0" smtClean="0">
              <a:effectLst/>
              <a:latin typeface="Times New Roman"/>
              <a:ea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0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Trigeminal Neuralgia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3609" y="1385072"/>
            <a:ext cx="8229600" cy="2530546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sz="2000" dirty="0">
                <a:ea typeface="Calibri"/>
                <a:cs typeface="Calibri"/>
              </a:rPr>
              <a:t>Unknown cause, seen in old age (&gt;50)</a:t>
            </a:r>
            <a:endParaRPr lang="en-GB" sz="2000" dirty="0" smtClean="0">
              <a:effectLst/>
              <a:latin typeface="Times New Roman"/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sz="2000" dirty="0">
                <a:ea typeface="Calibri"/>
                <a:cs typeface="Calibri"/>
              </a:rPr>
              <a:t>2</a:t>
            </a:r>
            <a:r>
              <a:rPr lang="en-GB" sz="2000" baseline="30000" dirty="0">
                <a:ea typeface="Calibri"/>
                <a:cs typeface="Calibri"/>
              </a:rPr>
              <a:t>0</a:t>
            </a:r>
            <a:r>
              <a:rPr lang="en-GB" sz="2000" dirty="0">
                <a:ea typeface="Calibri"/>
                <a:cs typeface="Calibri"/>
              </a:rPr>
              <a:t> causes: compression of trigeminal </a:t>
            </a:r>
            <a:r>
              <a:rPr lang="en-GB" sz="2000" dirty="0" smtClean="0">
                <a:ea typeface="Calibri"/>
                <a:cs typeface="Calibri"/>
              </a:rPr>
              <a:t>root, </a:t>
            </a:r>
            <a:r>
              <a:rPr lang="en-GB" sz="2000" b="1" dirty="0">
                <a:highlight>
                  <a:srgbClr val="FFFF00"/>
                </a:highlight>
                <a:ea typeface="Calibri"/>
                <a:cs typeface="Calibri"/>
              </a:rPr>
              <a:t>intracranial vessels/tumour,</a:t>
            </a:r>
            <a:r>
              <a:rPr lang="en-GB" sz="2000" dirty="0">
                <a:highlight>
                  <a:srgbClr val="FFFF00"/>
                </a:highlight>
                <a:ea typeface="Calibri"/>
                <a:cs typeface="Calibri"/>
              </a:rPr>
              <a:t> chronic </a:t>
            </a:r>
            <a:r>
              <a:rPr lang="en-GB" sz="2000" b="1" dirty="0">
                <a:highlight>
                  <a:srgbClr val="FFFF00"/>
                </a:highlight>
                <a:ea typeface="Calibri"/>
                <a:cs typeface="Calibri"/>
              </a:rPr>
              <a:t>meningeal</a:t>
            </a:r>
            <a:r>
              <a:rPr lang="en-GB" sz="2000" dirty="0">
                <a:highlight>
                  <a:srgbClr val="FFFF00"/>
                </a:highlight>
                <a:ea typeface="Calibri"/>
                <a:cs typeface="Calibri"/>
              </a:rPr>
              <a:t> </a:t>
            </a:r>
            <a:r>
              <a:rPr lang="en-GB" sz="2000" b="1" dirty="0">
                <a:highlight>
                  <a:srgbClr val="FFFF00"/>
                </a:highlight>
                <a:ea typeface="Calibri"/>
                <a:cs typeface="Calibri"/>
              </a:rPr>
              <a:t>inflam</a:t>
            </a:r>
            <a:r>
              <a:rPr lang="en-GB" sz="2000" dirty="0">
                <a:highlight>
                  <a:srgbClr val="FFFF00"/>
                </a:highlight>
                <a:ea typeface="Calibri"/>
                <a:cs typeface="Calibri"/>
              </a:rPr>
              <a:t>, </a:t>
            </a:r>
            <a:r>
              <a:rPr lang="en-GB" sz="2000" b="1" dirty="0">
                <a:highlight>
                  <a:srgbClr val="FFFF00"/>
                </a:highlight>
                <a:ea typeface="Calibri"/>
                <a:cs typeface="Calibri"/>
              </a:rPr>
              <a:t>MS</a:t>
            </a:r>
            <a:r>
              <a:rPr lang="en-GB" sz="2000" dirty="0">
                <a:ea typeface="Calibri"/>
                <a:cs typeface="Calibri"/>
              </a:rPr>
              <a:t> </a:t>
            </a:r>
            <a:endParaRPr lang="en-GB" sz="2000" dirty="0" smtClean="0">
              <a:ea typeface="Calibri"/>
              <a:cs typeface="Calibri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GB" sz="2000" dirty="0"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sz="2000" dirty="0" smtClean="0">
                <a:ea typeface="Calibri"/>
                <a:cs typeface="Calibri"/>
              </a:rPr>
              <a:t>Test: </a:t>
            </a:r>
            <a:r>
              <a:rPr lang="en-GB" sz="2000" b="1" dirty="0">
                <a:highlight>
                  <a:srgbClr val="FFFF00"/>
                </a:highlight>
                <a:ea typeface="Calibri"/>
                <a:cs typeface="Calibri"/>
              </a:rPr>
              <a:t>MRI</a:t>
            </a:r>
            <a:r>
              <a:rPr lang="en-GB" sz="2000" dirty="0">
                <a:ea typeface="Calibri"/>
                <a:cs typeface="Calibri"/>
              </a:rPr>
              <a:t> </a:t>
            </a:r>
            <a:r>
              <a:rPr lang="en-GB" sz="2000" dirty="0" smtClean="0">
                <a:ea typeface="Calibri"/>
                <a:cs typeface="Calibri"/>
              </a:rPr>
              <a:t>to exclude 2</a:t>
            </a:r>
            <a:r>
              <a:rPr lang="en-GB" sz="2000" baseline="30000" dirty="0" smtClean="0">
                <a:ea typeface="Calibri"/>
                <a:cs typeface="Calibri"/>
              </a:rPr>
              <a:t>0</a:t>
            </a:r>
            <a:r>
              <a:rPr lang="en-GB" sz="2000" dirty="0" smtClean="0">
                <a:ea typeface="Calibri"/>
                <a:cs typeface="Calibri"/>
              </a:rPr>
              <a:t> causes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2000" dirty="0" smtClean="0">
              <a:ea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84" y="2413475"/>
            <a:ext cx="4155125" cy="361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Trigeminal Neuralgia con…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9573" y="1638930"/>
            <a:ext cx="3247227" cy="72250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en-GB" b="1" dirty="0">
                <a:solidFill>
                  <a:prstClr val="black"/>
                </a:solidFill>
                <a:ea typeface="Calibri"/>
                <a:cs typeface="Calibri"/>
              </a:rPr>
              <a:t>Triggers</a:t>
            </a:r>
            <a:r>
              <a:rPr lang="en-GB" dirty="0">
                <a:solidFill>
                  <a:prstClr val="black"/>
                </a:solidFill>
                <a:ea typeface="Calibri"/>
                <a:cs typeface="Calibri"/>
              </a:rPr>
              <a:t>: washing, shaving, talking, eating. </a:t>
            </a:r>
            <a:endParaRPr lang="en-GB" dirty="0">
              <a:solidFill>
                <a:prstClr val="black"/>
              </a:solidFill>
              <a:latin typeface="Times New Roman"/>
              <a:ea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34688"/>
            <a:ext cx="4674473" cy="1733551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en-GB" dirty="0">
                <a:solidFill>
                  <a:prstClr val="black"/>
                </a:solidFill>
                <a:ea typeface="Calibri"/>
                <a:cs typeface="Calibri"/>
              </a:rPr>
              <a:t>Features: </a:t>
            </a:r>
            <a:endParaRPr lang="en-GB" b="1" dirty="0">
              <a:solidFill>
                <a:prstClr val="black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Calibri"/>
              <a:buChar char="-"/>
            </a:pPr>
            <a:r>
              <a:rPr lang="en-GB" b="1" dirty="0">
                <a:solidFill>
                  <a:prstClr val="black"/>
                </a:solidFill>
                <a:highlight>
                  <a:srgbClr val="FFFF00"/>
                </a:highlight>
                <a:ea typeface="Calibri"/>
                <a:cs typeface="Calibri"/>
              </a:rPr>
              <a:t>Unilateral</a:t>
            </a:r>
            <a:r>
              <a:rPr lang="en-GB" dirty="0">
                <a:solidFill>
                  <a:prstClr val="black"/>
                </a:solidFill>
                <a:highlight>
                  <a:srgbClr val="FFFF00"/>
                </a:highlight>
                <a:ea typeface="Calibri"/>
                <a:cs typeface="Calibri"/>
              </a:rPr>
              <a:t>, severe </a:t>
            </a:r>
            <a:r>
              <a:rPr lang="en-GB" b="1" dirty="0">
                <a:solidFill>
                  <a:prstClr val="black"/>
                </a:solidFill>
                <a:highlight>
                  <a:srgbClr val="FFFF00"/>
                </a:highlight>
                <a:ea typeface="Calibri"/>
                <a:cs typeface="Calibri"/>
              </a:rPr>
              <a:t>spasms of 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ea typeface="Calibri"/>
                <a:cs typeface="Calibri"/>
              </a:rPr>
              <a:t>knife-like stabbing pain</a:t>
            </a:r>
            <a:r>
              <a:rPr lang="en-GB" b="1" dirty="0">
                <a:solidFill>
                  <a:prstClr val="black"/>
                </a:solidFill>
                <a:highlight>
                  <a:srgbClr val="FFFF00"/>
                </a:highlight>
                <a:ea typeface="Calibri"/>
                <a:cs typeface="Calibri"/>
              </a:rPr>
              <a:t> in one/more sensory divisions of 5</a:t>
            </a:r>
            <a:r>
              <a:rPr lang="en-GB" b="1" baseline="30000" dirty="0">
                <a:solidFill>
                  <a:prstClr val="black"/>
                </a:solidFill>
                <a:highlight>
                  <a:srgbClr val="FFFF00"/>
                </a:highlight>
                <a:ea typeface="Calibri"/>
                <a:cs typeface="Calibri"/>
              </a:rPr>
              <a:t>th</a:t>
            </a:r>
            <a:r>
              <a:rPr lang="en-GB" b="1" dirty="0">
                <a:solidFill>
                  <a:prstClr val="black"/>
                </a:solidFill>
                <a:highlight>
                  <a:srgbClr val="FFFF00"/>
                </a:highlight>
                <a:ea typeface="Calibri"/>
                <a:cs typeface="Calibri"/>
              </a:rPr>
              <a:t> CN</a:t>
            </a:r>
            <a:r>
              <a:rPr lang="en-GB" b="1" dirty="0">
                <a:solidFill>
                  <a:prstClr val="black"/>
                </a:solidFill>
                <a:ea typeface="Calibri"/>
                <a:cs typeface="Calibri"/>
              </a:rPr>
              <a:t> (</a:t>
            </a:r>
            <a:r>
              <a:rPr lang="en-GB" dirty="0">
                <a:solidFill>
                  <a:prstClr val="black"/>
                </a:solidFill>
                <a:ea typeface="Calibri"/>
                <a:cs typeface="Calibri"/>
              </a:rPr>
              <a:t>rarely ophthalmic division), lasting seconds. </a:t>
            </a:r>
            <a:endParaRPr lang="en-GB" dirty="0">
              <a:solidFill>
                <a:prstClr val="black"/>
              </a:solidFill>
              <a:latin typeface="Times New Roman"/>
              <a:ea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36002"/>
            <a:ext cx="8229600" cy="2315249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dirty="0" smtClean="0">
                <a:ea typeface="Calibri"/>
                <a:cs typeface="Calibri"/>
              </a:rPr>
              <a:t>Treatment: </a:t>
            </a:r>
            <a:endParaRPr lang="en-GB" b="1" dirty="0" smtClean="0">
              <a:ea typeface="Calibri"/>
              <a:cs typeface="Calibri"/>
            </a:endParaRPr>
          </a:p>
          <a:p>
            <a:pPr lvl="1">
              <a:lnSpc>
                <a:spcPct val="115000"/>
              </a:lnSpc>
              <a:buFont typeface="+mj-lt"/>
              <a:buAutoNum type="arabicPeriod"/>
            </a:pPr>
            <a:r>
              <a:rPr lang="en-GB" b="1" dirty="0" smtClean="0">
                <a:ea typeface="Calibri"/>
                <a:cs typeface="Calibri"/>
              </a:rPr>
              <a:t> Anticonvulsant</a:t>
            </a:r>
            <a:r>
              <a:rPr lang="en-GB" dirty="0" smtClean="0">
                <a:ea typeface="Calibri"/>
                <a:cs typeface="Calibri"/>
              </a:rPr>
              <a:t>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  <a:ea typeface="Calibri"/>
                <a:cs typeface="Calibri"/>
              </a:rPr>
              <a:t>C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  <a:ea typeface="Calibri"/>
                <a:cs typeface="Calibri"/>
              </a:rPr>
              <a:t>arbamazepine</a:t>
            </a:r>
            <a:r>
              <a:rPr lang="en-GB" b="1" dirty="0" smtClean="0">
                <a:highlight>
                  <a:srgbClr val="00FF00"/>
                </a:highlight>
                <a:ea typeface="Calibri"/>
                <a:cs typeface="Calibri"/>
              </a:rPr>
              <a:t> 100mg/12h</a:t>
            </a:r>
            <a:r>
              <a:rPr lang="en-GB" dirty="0" smtClean="0">
                <a:highlight>
                  <a:srgbClr val="FFFF00"/>
                </a:highlight>
                <a:ea typeface="Times New Roman"/>
                <a:cs typeface="Times New Roman"/>
              </a:rPr>
              <a:t> </a:t>
            </a:r>
          </a:p>
          <a:p>
            <a:pPr lvl="1">
              <a:lnSpc>
                <a:spcPct val="115000"/>
              </a:lnSpc>
              <a:buFont typeface="+mj-lt"/>
              <a:buAutoNum type="arabicPeriod"/>
            </a:pPr>
            <a:r>
              <a:rPr lang="en-GB" dirty="0" smtClean="0">
                <a:highlight>
                  <a:srgbClr val="FFFF00"/>
                </a:highlight>
                <a:ea typeface="Times New Roman"/>
                <a:cs typeface="Times New Roman"/>
              </a:rPr>
              <a:t> Thermocoagulation</a:t>
            </a:r>
            <a:r>
              <a:rPr lang="en-GB" dirty="0" smtClean="0">
                <a:ea typeface="Times New Roman"/>
                <a:cs typeface="Times New Roman"/>
              </a:rPr>
              <a:t> of trigeminal ganglion or section of sensory division</a:t>
            </a:r>
          </a:p>
          <a:p>
            <a:pPr lvl="1">
              <a:lnSpc>
                <a:spcPct val="115000"/>
              </a:lnSpc>
              <a:buFont typeface="+mj-lt"/>
              <a:buAutoNum type="arabicPeriod"/>
            </a:pPr>
            <a:r>
              <a:rPr lang="en-GB" dirty="0" smtClean="0">
                <a:highlight>
                  <a:srgbClr val="FFFF00"/>
                </a:highlight>
                <a:ea typeface="Times New Roman"/>
                <a:cs typeface="Times New Roman"/>
              </a:rPr>
              <a:t> Microvascular</a:t>
            </a:r>
            <a:r>
              <a:rPr lang="en-GB" dirty="0" smtClean="0">
                <a:ea typeface="Times New Roman"/>
                <a:cs typeface="Times New Roman"/>
              </a:rPr>
              <a:t> </a:t>
            </a:r>
            <a:r>
              <a:rPr lang="en-GB" dirty="0" smtClean="0">
                <a:highlight>
                  <a:srgbClr val="FFFF00"/>
                </a:highlight>
                <a:ea typeface="Times New Roman"/>
                <a:cs typeface="Times New Roman"/>
              </a:rPr>
              <a:t>decompression</a:t>
            </a:r>
            <a:endParaRPr lang="en-GB" dirty="0">
              <a:highlight>
                <a:srgbClr val="FFFF00"/>
              </a:highlight>
              <a:ea typeface="Times New Roman"/>
              <a:cs typeface="Times New Roman"/>
            </a:endParaRPr>
          </a:p>
          <a:p>
            <a:pPr lvl="1">
              <a:lnSpc>
                <a:spcPct val="115000"/>
              </a:lnSpc>
            </a:pPr>
            <a:endParaRPr lang="en-GB" dirty="0" smtClean="0">
              <a:ea typeface="Calibri"/>
              <a:cs typeface="Calibri"/>
            </a:endParaRPr>
          </a:p>
          <a:p>
            <a:pPr lvl="0">
              <a:lnSpc>
                <a:spcPct val="115000"/>
              </a:lnSpc>
            </a:pPr>
            <a:r>
              <a:rPr lang="en-GB" dirty="0" smtClean="0">
                <a:ea typeface="Calibri"/>
                <a:cs typeface="Calibri"/>
              </a:rPr>
              <a:t>Differentials: similar pain in structural lesions of 5</a:t>
            </a:r>
            <a:r>
              <a:rPr lang="en-GB" baseline="30000" dirty="0" smtClean="0">
                <a:ea typeface="Calibri"/>
                <a:cs typeface="Calibri"/>
              </a:rPr>
              <a:t>th</a:t>
            </a:r>
            <a:r>
              <a:rPr lang="en-GB" dirty="0" smtClean="0">
                <a:ea typeface="Calibri"/>
                <a:cs typeface="Calibri"/>
              </a:rPr>
              <a:t> CN, but will have physical signs like depressed corneal reflex</a:t>
            </a:r>
            <a:endParaRPr lang="en-GB" dirty="0" smtClean="0">
              <a:effectLst/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8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3378726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308365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Epilepsy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7123" y="270625"/>
            <a:ext cx="4883205" cy="163121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</a:rPr>
              <a:t>Seizure</a:t>
            </a:r>
            <a:r>
              <a:rPr lang="en-US" sz="2000" dirty="0" smtClean="0">
                <a:latin typeface="Calibri" charset="0"/>
              </a:rPr>
              <a:t> = abnormal + excessive excitability of neurones of cerebral hemisphere.</a:t>
            </a:r>
          </a:p>
          <a:p>
            <a:endParaRPr lang="en-US" sz="2000" dirty="0" smtClean="0">
              <a:latin typeface="Calibri" charset="0"/>
            </a:endParaRPr>
          </a:p>
          <a:p>
            <a:r>
              <a:rPr lang="en-US" sz="2000" b="1" dirty="0" smtClean="0">
                <a:latin typeface="Calibri" charset="0"/>
              </a:rPr>
              <a:t>Epilepsy</a:t>
            </a:r>
            <a:r>
              <a:rPr lang="en-US" sz="2000" dirty="0" smtClean="0">
                <a:latin typeface="Calibri" charset="0"/>
              </a:rPr>
              <a:t>: tendency to recurrent </a:t>
            </a:r>
            <a:r>
              <a:rPr lang="en-GB" sz="2000" b="1" dirty="0" smtClean="0"/>
              <a:t>(≥ 2)</a:t>
            </a:r>
            <a:r>
              <a:rPr lang="en-US" sz="2000" dirty="0" smtClean="0">
                <a:latin typeface="Calibri" charset="0"/>
              </a:rPr>
              <a:t>, unprovoked seizures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1901841"/>
            <a:ext cx="8342813" cy="3902076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000" dirty="0" smtClean="0">
                <a:latin typeface="Calibri" charset="0"/>
              </a:rPr>
              <a:t>Causes:</a:t>
            </a: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sz="2000" dirty="0">
                <a:ea typeface="Calibri"/>
                <a:cs typeface="Calibri"/>
              </a:rPr>
              <a:t>2/3</a:t>
            </a:r>
            <a:r>
              <a:rPr lang="en-GB" sz="2000" baseline="30000" dirty="0">
                <a:ea typeface="Calibri"/>
                <a:cs typeface="Calibri"/>
              </a:rPr>
              <a:t>rd</a:t>
            </a:r>
            <a:r>
              <a:rPr lang="en-GB" sz="2000" dirty="0">
                <a:ea typeface="Calibri"/>
                <a:cs typeface="Calibri"/>
              </a:rPr>
              <a:t> </a:t>
            </a:r>
            <a:r>
              <a:rPr lang="en-GB" sz="2000" b="1" dirty="0">
                <a:ea typeface="Calibri"/>
                <a:cs typeface="Calibri"/>
              </a:rPr>
              <a:t>idiopathic</a:t>
            </a:r>
            <a:r>
              <a:rPr lang="en-GB" sz="2000" dirty="0">
                <a:ea typeface="Calibri"/>
                <a:cs typeface="Calibri"/>
              </a:rPr>
              <a:t> (often </a:t>
            </a:r>
            <a:r>
              <a:rPr lang="en-GB" sz="2000" b="1" dirty="0">
                <a:solidFill>
                  <a:srgbClr val="660066"/>
                </a:solidFill>
                <a:ea typeface="Calibri"/>
                <a:cs typeface="Calibri"/>
              </a:rPr>
              <a:t>familial</a:t>
            </a:r>
            <a:r>
              <a:rPr lang="en-GB" sz="2000" dirty="0" smtClean="0">
                <a:ea typeface="Calibri"/>
                <a:cs typeface="Calibri"/>
              </a:rPr>
              <a:t>)</a:t>
            </a:r>
            <a:endParaRPr lang="en-GB" sz="2000" dirty="0" smtClean="0">
              <a:effectLst/>
              <a:latin typeface="Cambria"/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sz="2000" dirty="0">
                <a:ea typeface="Calibri"/>
                <a:cs typeface="Calibri"/>
              </a:rPr>
              <a:t>Structural - cortical scarring (</a:t>
            </a:r>
            <a:r>
              <a:rPr lang="en-GB" sz="2000" b="1" dirty="0">
                <a:solidFill>
                  <a:srgbClr val="660066"/>
                </a:solidFill>
                <a:ea typeface="Calibri"/>
                <a:cs typeface="Calibri"/>
              </a:rPr>
              <a:t>head injury</a:t>
            </a:r>
            <a:r>
              <a:rPr lang="en-GB" sz="2000" dirty="0">
                <a:ea typeface="Calibri"/>
                <a:cs typeface="Calibri"/>
              </a:rPr>
              <a:t> yrs before onset</a:t>
            </a:r>
            <a:r>
              <a:rPr lang="en-GB" sz="2000" dirty="0" smtClean="0">
                <a:ea typeface="Calibri"/>
                <a:cs typeface="Calibri"/>
              </a:rPr>
              <a:t>), </a:t>
            </a:r>
            <a:r>
              <a:rPr lang="en-GB" sz="2000" b="1" dirty="0">
                <a:solidFill>
                  <a:srgbClr val="FF0000"/>
                </a:solidFill>
                <a:ea typeface="Calibri"/>
                <a:cs typeface="Calibri"/>
              </a:rPr>
              <a:t>SOL, stroke</a:t>
            </a:r>
            <a:r>
              <a:rPr lang="en-GB" sz="2000" dirty="0">
                <a:ea typeface="Calibri"/>
                <a:cs typeface="Calibri"/>
              </a:rPr>
              <a:t>, </a:t>
            </a:r>
            <a:r>
              <a:rPr lang="en-GB" sz="2000" b="1" dirty="0">
                <a:ea typeface="Calibri"/>
                <a:cs typeface="Calibri"/>
              </a:rPr>
              <a:t>hippocampal sclerosis</a:t>
            </a:r>
            <a:r>
              <a:rPr lang="en-GB" sz="2000" dirty="0">
                <a:ea typeface="Calibri"/>
                <a:cs typeface="Calibri"/>
              </a:rPr>
              <a:t>, vascular </a:t>
            </a:r>
            <a:r>
              <a:rPr lang="en-GB" sz="2000" dirty="0" smtClean="0">
                <a:ea typeface="Calibri"/>
                <a:cs typeface="Calibri"/>
              </a:rPr>
              <a:t>malformation</a:t>
            </a: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sz="2000" dirty="0" smtClean="0">
                <a:ea typeface="Calibri"/>
                <a:cs typeface="Calibri"/>
              </a:rPr>
              <a:t>Others</a:t>
            </a:r>
            <a:r>
              <a:rPr lang="en-GB" sz="2000" dirty="0">
                <a:ea typeface="Calibri"/>
                <a:cs typeface="Calibri"/>
              </a:rPr>
              <a:t>: </a:t>
            </a:r>
            <a:r>
              <a:rPr lang="en-GB" sz="2000" b="1" dirty="0">
                <a:solidFill>
                  <a:srgbClr val="660066"/>
                </a:solidFill>
                <a:ea typeface="Calibri"/>
                <a:cs typeface="Calibri"/>
              </a:rPr>
              <a:t>Tuberous sclerosis</a:t>
            </a:r>
            <a:r>
              <a:rPr lang="en-GB" sz="2000" dirty="0">
                <a:ea typeface="Calibri"/>
                <a:cs typeface="Calibri"/>
              </a:rPr>
              <a:t>, sarcoid, SLE, </a:t>
            </a:r>
            <a:endParaRPr lang="en-GB" sz="2000" dirty="0" smtClean="0">
              <a:effectLst/>
              <a:latin typeface="Cambria"/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sz="2000" dirty="0">
                <a:ea typeface="Calibri"/>
                <a:cs typeface="Calibri"/>
              </a:rPr>
              <a:t>Non-epileptic causes: </a:t>
            </a:r>
            <a:endParaRPr lang="en-GB" sz="2000" b="1" dirty="0" smtClean="0">
              <a:highlight>
                <a:srgbClr val="FFFF00"/>
              </a:highlight>
              <a:ea typeface="Calibri"/>
              <a:cs typeface="Calibri"/>
            </a:endParaRPr>
          </a:p>
          <a:p>
            <a:pPr lvl="1">
              <a:lnSpc>
                <a:spcPct val="115000"/>
              </a:lnSpc>
              <a:buFont typeface="Calibri"/>
              <a:buChar char="-"/>
            </a:pP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ea typeface="Calibri"/>
                <a:cs typeface="Calibri"/>
              </a:rPr>
              <a:t>T</a:t>
            </a:r>
            <a:r>
              <a:rPr lang="en-GB" sz="2000" b="1" dirty="0" smtClean="0">
                <a:solidFill>
                  <a:srgbClr val="FF0000"/>
                </a:solidFill>
                <a:highlight>
                  <a:srgbClr val="FFFF00"/>
                </a:highlight>
                <a:ea typeface="Calibri"/>
                <a:cs typeface="Calibri"/>
              </a:rPr>
              <a:t>rauma</a:t>
            </a:r>
            <a:r>
              <a:rPr lang="en-GB" sz="2000" b="1" dirty="0">
                <a:highlight>
                  <a:srgbClr val="FFFF00"/>
                </a:highlight>
                <a:ea typeface="Calibri"/>
                <a:cs typeface="Calibri"/>
              </a:rPr>
              <a:t>, stroke, </a:t>
            </a:r>
            <a:r>
              <a:rPr lang="en-GB" sz="2000" b="1" dirty="0" smtClean="0">
                <a:solidFill>
                  <a:srgbClr val="FF0000"/>
                </a:solidFill>
                <a:highlight>
                  <a:srgbClr val="FFFF00"/>
                </a:highlight>
                <a:ea typeface="Calibri"/>
                <a:cs typeface="Calibri"/>
              </a:rPr>
              <a:t>bleed</a:t>
            </a:r>
            <a:r>
              <a:rPr lang="en-GB" sz="2000" b="1" dirty="0" smtClean="0">
                <a:highlight>
                  <a:srgbClr val="FFFF00"/>
                </a:highlight>
                <a:ea typeface="Calibri"/>
                <a:cs typeface="Calibri"/>
              </a:rPr>
              <a:t>, 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ea typeface="Calibri"/>
                <a:cs typeface="Calibri"/>
              </a:rPr>
              <a:t>raised ICP</a:t>
            </a:r>
            <a:r>
              <a:rPr lang="en-GB" sz="2000" b="1" dirty="0">
                <a:highlight>
                  <a:srgbClr val="FFFF00"/>
                </a:highlight>
                <a:ea typeface="Calibri"/>
                <a:cs typeface="Calibri"/>
              </a:rPr>
              <a:t>,</a:t>
            </a:r>
            <a:r>
              <a:rPr lang="en-GB" sz="2000" b="1" dirty="0">
                <a:ea typeface="Calibri"/>
                <a:cs typeface="Calibri"/>
              </a:rPr>
              <a:t> alcohol</a:t>
            </a:r>
            <a:r>
              <a:rPr lang="en-GB" sz="2000" dirty="0">
                <a:ea typeface="Calibri"/>
                <a:cs typeface="Calibri"/>
              </a:rPr>
              <a:t>/</a:t>
            </a:r>
            <a:r>
              <a:rPr lang="en-GB" sz="2000" dirty="0" err="1" smtClean="0">
                <a:ea typeface="Calibri"/>
                <a:cs typeface="Calibri"/>
              </a:rPr>
              <a:t>benzo</a:t>
            </a:r>
            <a:r>
              <a:rPr lang="en-GB" sz="2000" dirty="0" smtClean="0">
                <a:ea typeface="Calibri"/>
                <a:cs typeface="Calibri"/>
              </a:rPr>
              <a:t> withdrawal</a:t>
            </a:r>
          </a:p>
          <a:p>
            <a:pPr lvl="1">
              <a:lnSpc>
                <a:spcPct val="115000"/>
              </a:lnSpc>
              <a:buFont typeface="Calibri"/>
              <a:buChar char="-"/>
            </a:pPr>
            <a:r>
              <a:rPr lang="en-GB" sz="2000" dirty="0" smtClean="0">
                <a:ea typeface="Calibri"/>
                <a:cs typeface="Calibri"/>
              </a:rPr>
              <a:t>Metabolic: hypoxia</a:t>
            </a:r>
            <a:r>
              <a:rPr lang="en-GB" sz="2000" dirty="0">
                <a:ea typeface="Calibri"/>
                <a:cs typeface="Calibri"/>
              </a:rPr>
              <a:t>, hypocalcaemia, hypo/</a:t>
            </a:r>
            <a:r>
              <a:rPr lang="en-GB" sz="2000" dirty="0" smtClean="0">
                <a:ea typeface="Calibri"/>
                <a:cs typeface="Calibri"/>
              </a:rPr>
              <a:t>hyper Na &amp; glucose, uraemia</a:t>
            </a:r>
          </a:p>
          <a:p>
            <a:pPr lvl="1">
              <a:lnSpc>
                <a:spcPct val="115000"/>
              </a:lnSpc>
              <a:buFont typeface="Calibri"/>
              <a:buChar char="-"/>
            </a:pPr>
            <a:r>
              <a:rPr lang="en-GB" sz="2000" dirty="0">
                <a:ea typeface="Calibri"/>
                <a:cs typeface="Calibri"/>
              </a:rPr>
              <a:t>L</a:t>
            </a:r>
            <a:r>
              <a:rPr lang="en-GB" sz="2000" dirty="0" smtClean="0">
                <a:ea typeface="Calibri"/>
                <a:cs typeface="Calibri"/>
              </a:rPr>
              <a:t>iver </a:t>
            </a:r>
            <a:r>
              <a:rPr lang="en-GB" sz="2000" dirty="0">
                <a:ea typeface="Calibri"/>
                <a:cs typeface="Calibri"/>
              </a:rPr>
              <a:t>disease, </a:t>
            </a:r>
            <a:r>
              <a:rPr lang="en-GB" sz="2000" b="1" dirty="0" smtClean="0">
                <a:highlight>
                  <a:srgbClr val="FFFF00"/>
                </a:highlight>
                <a:ea typeface="Calibri"/>
                <a:cs typeface="Calibri"/>
              </a:rPr>
              <a:t>meningitis</a:t>
            </a:r>
            <a:r>
              <a:rPr lang="en-GB" sz="2000" dirty="0">
                <a:highlight>
                  <a:srgbClr val="FFFF00"/>
                </a:highlight>
                <a:ea typeface="Calibri"/>
                <a:cs typeface="Calibri"/>
              </a:rPr>
              <a:t>, </a:t>
            </a:r>
            <a:r>
              <a:rPr lang="en-GB" sz="2000" b="1" dirty="0">
                <a:highlight>
                  <a:srgbClr val="FFFF00"/>
                </a:highlight>
                <a:ea typeface="Calibri"/>
                <a:cs typeface="Calibri"/>
              </a:rPr>
              <a:t>encephalitis</a:t>
            </a:r>
            <a:r>
              <a:rPr lang="en-GB" sz="2000" dirty="0">
                <a:ea typeface="Calibri"/>
                <a:cs typeface="Calibri"/>
              </a:rPr>
              <a:t>, </a:t>
            </a:r>
            <a:r>
              <a:rPr lang="en-GB" sz="2000" dirty="0" smtClean="0">
                <a:ea typeface="Calibri"/>
                <a:cs typeface="Calibri"/>
              </a:rPr>
              <a:t>HIV, pyrexia</a:t>
            </a:r>
            <a:endParaRPr lang="en-US" sz="2000" dirty="0" smtClean="0">
              <a:latin typeface="Calibri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4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Epilepsy Classification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665047"/>
            <a:ext cx="7506791" cy="4371859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Partial</a:t>
            </a:r>
            <a:r>
              <a:rPr lang="en-GB" dirty="0" smtClean="0"/>
              <a:t>: focal, Sx referable to 1 part of brain</a:t>
            </a:r>
          </a:p>
          <a:p>
            <a:pPr lvl="1"/>
            <a:r>
              <a:rPr lang="en-GB" dirty="0" smtClean="0"/>
              <a:t>Simple – unimpaired consciousness</a:t>
            </a:r>
          </a:p>
          <a:p>
            <a:pPr lvl="1"/>
            <a:r>
              <a:rPr lang="en-GB" dirty="0" smtClean="0"/>
              <a:t>Complex – impaired consciousness</a:t>
            </a:r>
          </a:p>
          <a:p>
            <a:pPr lvl="2"/>
            <a:r>
              <a:rPr lang="en-GB" dirty="0" smtClean="0"/>
              <a:t>AURA – mostly temporal lobe</a:t>
            </a:r>
          </a:p>
          <a:p>
            <a:pPr lvl="1"/>
            <a:endParaRPr lang="en-GB" dirty="0" smtClean="0"/>
          </a:p>
          <a:p>
            <a:r>
              <a:rPr lang="en-GB" b="1" dirty="0" smtClean="0">
                <a:solidFill>
                  <a:srgbClr val="0000FF"/>
                </a:solidFill>
              </a:rPr>
              <a:t>Generalised</a:t>
            </a:r>
            <a:r>
              <a:rPr lang="en-GB" dirty="0" smtClean="0"/>
              <a:t>: bilateral motor manifestation + impaired consciousness</a:t>
            </a:r>
          </a:p>
          <a:p>
            <a:pPr lvl="1"/>
            <a:r>
              <a:rPr lang="en-GB" dirty="0" smtClean="0"/>
              <a:t>Tonic clonic </a:t>
            </a:r>
          </a:p>
          <a:p>
            <a:pPr lvl="1"/>
            <a:r>
              <a:rPr lang="en-GB" dirty="0" smtClean="0"/>
              <a:t>Absence - childhood</a:t>
            </a:r>
          </a:p>
          <a:p>
            <a:pPr lvl="1"/>
            <a:r>
              <a:rPr lang="en-GB" dirty="0" smtClean="0"/>
              <a:t>Myoclonic</a:t>
            </a:r>
          </a:p>
          <a:p>
            <a:pPr lvl="1"/>
            <a:r>
              <a:rPr lang="en-GB" dirty="0" smtClean="0"/>
              <a:t>Atonic</a:t>
            </a:r>
          </a:p>
          <a:p>
            <a:pPr lvl="1"/>
            <a:r>
              <a:rPr lang="en-GB" dirty="0" smtClean="0"/>
              <a:t>Infantile spasms</a:t>
            </a:r>
          </a:p>
          <a:p>
            <a:pPr lvl="1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35291" y="4750079"/>
            <a:ext cx="3651509" cy="1015663"/>
          </a:xfrm>
          <a:prstGeom prst="rect">
            <a:avLst/>
          </a:prstGeom>
          <a:solidFill>
            <a:srgbClr val="FCD5B5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Post-ictal: confusion, headache, sore tongue (from biting), temporary weakness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27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To cover </a:t>
            </a:r>
          </a:p>
          <a:p>
            <a:pPr lvl="1" eaLnBrk="1" hangingPunct="1"/>
            <a:r>
              <a:rPr lang="en-US" altLang="en-US" dirty="0" smtClean="0"/>
              <a:t>Headache</a:t>
            </a:r>
          </a:p>
          <a:p>
            <a:pPr lvl="1" eaLnBrk="1" hangingPunct="1"/>
            <a:r>
              <a:rPr lang="en-US" altLang="en-US" dirty="0" smtClean="0"/>
              <a:t>Epilepsy</a:t>
            </a:r>
          </a:p>
          <a:p>
            <a:pPr lvl="1" eaLnBrk="1" hangingPunct="1"/>
            <a:r>
              <a:rPr lang="en-US" altLang="en-US" dirty="0" smtClean="0"/>
              <a:t>CVA</a:t>
            </a:r>
          </a:p>
          <a:p>
            <a:pPr lvl="1" eaLnBrk="1" hangingPunct="1"/>
            <a:r>
              <a:rPr lang="en-US" altLang="en-US" dirty="0" smtClean="0"/>
              <a:t>Bleeds</a:t>
            </a:r>
          </a:p>
          <a:p>
            <a:pPr lvl="1" eaLnBrk="1" hangingPunct="1"/>
            <a:r>
              <a:rPr lang="en-US" altLang="en-US" dirty="0" smtClean="0"/>
              <a:t>PD</a:t>
            </a:r>
          </a:p>
          <a:p>
            <a:pPr lvl="1" eaLnBrk="1" hangingPunct="1"/>
            <a:r>
              <a:rPr lang="en-US" altLang="en-US" dirty="0" smtClean="0"/>
              <a:t>Alzheimer’s disease</a:t>
            </a:r>
          </a:p>
          <a:p>
            <a:pPr lvl="1" eaLnBrk="1" hangingPunct="1"/>
            <a:r>
              <a:rPr lang="en-US" altLang="en-US" dirty="0" smtClean="0"/>
              <a:t>Huntington’s disease 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Aims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4572000" y="1524146"/>
            <a:ext cx="41148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Myasthenia Gravis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LEMS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MS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Cord compression 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Dermatomes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Epilepsy con…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8090" y="1801822"/>
            <a:ext cx="3288710" cy="14274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Tests: </a:t>
            </a:r>
          </a:p>
          <a:p>
            <a:r>
              <a:rPr lang="en-GB" sz="2000" dirty="0" smtClean="0"/>
              <a:t>EEG, CT/MRI (SOL), ECG</a:t>
            </a:r>
          </a:p>
          <a:p>
            <a:r>
              <a:rPr lang="en-GB" sz="2000" dirty="0" smtClean="0"/>
              <a:t>Bloods: FBC, glucose, U&amp;E, Ca, drug screen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828179"/>
            <a:ext cx="5153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Management: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During seizure </a:t>
            </a:r>
            <a:r>
              <a:rPr lang="en-GB" sz="2000" dirty="0" smtClean="0">
                <a:sym typeface="Wingdings"/>
              </a:rPr>
              <a:t> </a:t>
            </a:r>
            <a:r>
              <a:rPr lang="en-GB" sz="2000" b="1" dirty="0" smtClean="0">
                <a:solidFill>
                  <a:srgbClr val="660066"/>
                </a:solidFill>
              </a:rPr>
              <a:t>ABC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Prolonged seizure: </a:t>
            </a:r>
            <a:r>
              <a:rPr lang="en-GB" sz="2000" b="1" dirty="0" smtClean="0"/>
              <a:t>diazepam</a:t>
            </a:r>
          </a:p>
          <a:p>
            <a:pPr marL="285750" indent="-285750">
              <a:buFont typeface="Arial"/>
              <a:buChar char="•"/>
            </a:pP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Anti-epileptics: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 smtClean="0"/>
              <a:t>Generalised: sodium </a:t>
            </a:r>
            <a:r>
              <a:rPr lang="en-GB" sz="2000" b="1" dirty="0" smtClean="0"/>
              <a:t>valproate</a:t>
            </a:r>
            <a:r>
              <a:rPr lang="en-GB" sz="2000" dirty="0" smtClean="0"/>
              <a:t> / lamotrigine 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 smtClean="0"/>
              <a:t>Partial: </a:t>
            </a:r>
            <a:r>
              <a:rPr lang="en-GB" sz="2000" b="1" dirty="0" smtClean="0"/>
              <a:t>carbamazepine 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 smtClean="0"/>
              <a:t>Absence: </a:t>
            </a:r>
            <a:r>
              <a:rPr lang="en-GB" sz="2000" b="1" dirty="0" smtClean="0"/>
              <a:t>valproate</a:t>
            </a:r>
            <a:r>
              <a:rPr lang="en-GB" sz="2000" dirty="0" smtClean="0"/>
              <a:t> / lamotrigine</a:t>
            </a:r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86168" y="5386611"/>
            <a:ext cx="6152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What advice would you give to your patient?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Epilepsy con…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8090" y="1622246"/>
            <a:ext cx="3288710" cy="1427426"/>
          </a:xfrm>
          <a:solidFill>
            <a:srgbClr val="FCD5B5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Tests: </a:t>
            </a:r>
          </a:p>
          <a:p>
            <a:r>
              <a:rPr lang="en-GB" sz="1800" b="1" dirty="0" smtClean="0"/>
              <a:t>EEG</a:t>
            </a:r>
            <a:r>
              <a:rPr lang="en-GB" sz="1800" dirty="0" smtClean="0"/>
              <a:t>, CT/</a:t>
            </a:r>
            <a:r>
              <a:rPr lang="en-GB" sz="1800" b="1" dirty="0" smtClean="0"/>
              <a:t>MRI</a:t>
            </a:r>
            <a:r>
              <a:rPr lang="en-GB" sz="1800" dirty="0" smtClean="0"/>
              <a:t> (SOL), ECG</a:t>
            </a:r>
          </a:p>
          <a:p>
            <a:r>
              <a:rPr lang="en-GB" sz="1800" dirty="0" smtClean="0"/>
              <a:t>Bloods: FBC, glucose, U&amp;E, </a:t>
            </a:r>
            <a:r>
              <a:rPr lang="en-GB" sz="1800" b="1" dirty="0" smtClean="0"/>
              <a:t>Ca</a:t>
            </a:r>
            <a:r>
              <a:rPr lang="en-GB" sz="1800" dirty="0" smtClean="0"/>
              <a:t>, drug screen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35074"/>
            <a:ext cx="5161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Management: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During seizure </a:t>
            </a:r>
            <a:r>
              <a:rPr lang="en-GB" sz="1600" dirty="0" smtClean="0">
                <a:sym typeface="Wingdings"/>
              </a:rPr>
              <a:t> </a:t>
            </a:r>
            <a:r>
              <a:rPr lang="en-GB" sz="1600" b="1" dirty="0" smtClean="0">
                <a:solidFill>
                  <a:srgbClr val="660066"/>
                </a:solidFill>
              </a:rPr>
              <a:t>ABC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Prolonged seizure: diazepam</a:t>
            </a:r>
          </a:p>
          <a:p>
            <a:endParaRPr lang="en-GB" sz="1600" dirty="0"/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Anti-epileptics:</a:t>
            </a:r>
          </a:p>
          <a:p>
            <a:pPr marL="742950" lvl="1" indent="-285750">
              <a:buFont typeface="Arial"/>
              <a:buChar char="•"/>
            </a:pPr>
            <a:r>
              <a:rPr lang="en-GB" sz="1600" dirty="0" smtClean="0"/>
              <a:t>Generalised: sodium </a:t>
            </a:r>
            <a:r>
              <a:rPr lang="en-GB" sz="1600" b="1" dirty="0" smtClean="0"/>
              <a:t>valproate</a:t>
            </a:r>
            <a:r>
              <a:rPr lang="en-GB" sz="1600" dirty="0" smtClean="0"/>
              <a:t> / lamotrigine </a:t>
            </a:r>
          </a:p>
          <a:p>
            <a:pPr marL="742950" lvl="1" indent="-285750">
              <a:buFont typeface="Arial"/>
              <a:buChar char="•"/>
            </a:pPr>
            <a:r>
              <a:rPr lang="en-GB" sz="1600" dirty="0" smtClean="0"/>
              <a:t>Partial: </a:t>
            </a:r>
            <a:r>
              <a:rPr lang="en-GB" sz="1600" b="1" dirty="0" smtClean="0"/>
              <a:t>carbamazepine </a:t>
            </a:r>
          </a:p>
          <a:p>
            <a:pPr marL="742950" lvl="1" indent="-285750">
              <a:buFont typeface="Arial"/>
              <a:buChar char="•"/>
            </a:pPr>
            <a:r>
              <a:rPr lang="en-GB" sz="1600" dirty="0" smtClean="0"/>
              <a:t>Absence: </a:t>
            </a:r>
            <a:r>
              <a:rPr lang="en-GB" sz="1600" b="1" dirty="0" smtClean="0"/>
              <a:t>valproate</a:t>
            </a:r>
            <a:r>
              <a:rPr lang="en-GB" sz="1600" dirty="0" smtClean="0"/>
              <a:t> / lamotrigine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447" y="3984289"/>
            <a:ext cx="8572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What advice would you give to your patient?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b="1" dirty="0" smtClean="0">
                <a:solidFill>
                  <a:srgbClr val="0000FF"/>
                </a:solidFill>
              </a:rPr>
              <a:t>Epilepsy nurse specialist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b="1" dirty="0" smtClean="0">
                <a:solidFill>
                  <a:srgbClr val="0000FF"/>
                </a:solidFill>
              </a:rPr>
              <a:t>Avoid dangers like climbing, swimming until diagnosis confirmed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b="1" dirty="0" smtClean="0">
                <a:solidFill>
                  <a:srgbClr val="0000FF"/>
                </a:solidFill>
              </a:rPr>
              <a:t>DVLA – pt informs. Must be seizure free for &gt;1yr to drive</a:t>
            </a:r>
          </a:p>
          <a:p>
            <a:pPr marL="800100" lvl="1" indent="-342900">
              <a:buFont typeface="Arial"/>
              <a:buChar char="•"/>
            </a:pP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4161306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381491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CVA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1486" y="1563177"/>
            <a:ext cx="6613248" cy="2962559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</a:rPr>
              <a:t>Ischaemic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aseline="30000" dirty="0" smtClean="0"/>
              <a:t>85%</a:t>
            </a:r>
          </a:p>
          <a:p>
            <a:pPr lvl="1"/>
            <a:r>
              <a:rPr lang="en-GB" sz="1800" dirty="0" smtClean="0"/>
              <a:t>Atherothromboembolism </a:t>
            </a:r>
          </a:p>
          <a:p>
            <a:pPr lvl="1"/>
            <a:r>
              <a:rPr lang="en-GB" sz="1800" dirty="0" smtClean="0"/>
              <a:t>Cardiac mural thrombi (left atrium in AF)</a:t>
            </a:r>
          </a:p>
          <a:p>
            <a:r>
              <a:rPr lang="en-GB" sz="1800" b="1" dirty="0" smtClean="0">
                <a:solidFill>
                  <a:srgbClr val="953735"/>
                </a:solidFill>
              </a:rPr>
              <a:t>Haemorrhage</a:t>
            </a:r>
            <a:r>
              <a:rPr lang="en-GB" sz="1800" dirty="0">
                <a:solidFill>
                  <a:srgbClr val="953735"/>
                </a:solidFill>
              </a:rPr>
              <a:t> </a:t>
            </a:r>
            <a:r>
              <a:rPr lang="en-GB" sz="1800" baseline="30000" dirty="0" smtClean="0"/>
              <a:t>15%</a:t>
            </a:r>
          </a:p>
          <a:p>
            <a:pPr lvl="1"/>
            <a:r>
              <a:rPr lang="en-GB" sz="1800" dirty="0" smtClean="0"/>
              <a:t>Intracranial haemorrhage </a:t>
            </a:r>
          </a:p>
          <a:p>
            <a:pPr lvl="1"/>
            <a:r>
              <a:rPr lang="en-GB" sz="1800" dirty="0" smtClean="0"/>
              <a:t>SAH (berry aneurysm rupture)</a:t>
            </a:r>
          </a:p>
          <a:p>
            <a:pPr lvl="1"/>
            <a:r>
              <a:rPr lang="en-GB" sz="1800" dirty="0" smtClean="0"/>
              <a:t>Young adults – carotid/vertebral artery dissection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016210" y="239713"/>
            <a:ext cx="367059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/>
                <a:cs typeface="Calibri"/>
              </a:rPr>
              <a:t>RF</a:t>
            </a:r>
            <a:r>
              <a:rPr lang="en-GB" dirty="0" smtClean="0">
                <a:latin typeface="Calibri"/>
                <a:cs typeface="Calibri"/>
              </a:rPr>
              <a:t>: hypertension, smoking, hyperlipidaemia, AF, IHD, previous TIA/Stroke, COCP, alcoholism, clotting abnormality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485" y="4306337"/>
            <a:ext cx="8295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ACA infarct</a:t>
            </a:r>
            <a:r>
              <a:rPr lang="en-GB" dirty="0" smtClean="0"/>
              <a:t>: weakness + sensory loss - contralateral </a:t>
            </a:r>
            <a:r>
              <a:rPr lang="en-GB" b="1" dirty="0" smtClean="0"/>
              <a:t>leg/foot</a:t>
            </a:r>
          </a:p>
          <a:p>
            <a:pPr marL="342900" indent="-342900">
              <a:buFont typeface="Arial"/>
              <a:buChar char="•"/>
            </a:pPr>
            <a:r>
              <a:rPr lang="en-GB" b="1" dirty="0" smtClean="0">
                <a:solidFill>
                  <a:srgbClr val="1F497D"/>
                </a:solidFill>
              </a:rPr>
              <a:t>MCA infarct</a:t>
            </a:r>
            <a:r>
              <a:rPr lang="en-GB" dirty="0" smtClean="0"/>
              <a:t>: weakness + sensory loss contralateral </a:t>
            </a:r>
            <a:r>
              <a:rPr lang="en-GB" b="1" dirty="0" smtClean="0"/>
              <a:t>arm/face</a:t>
            </a:r>
            <a:endParaRPr lang="en-GB" dirty="0"/>
          </a:p>
          <a:p>
            <a:pPr lvl="3"/>
            <a:r>
              <a:rPr lang="en-GB" dirty="0"/>
              <a:t> </a:t>
            </a:r>
            <a:r>
              <a:rPr lang="en-GB" dirty="0" smtClean="0"/>
              <a:t>   + contralateral homonymous hemianopia</a:t>
            </a:r>
          </a:p>
          <a:p>
            <a:pPr marL="342900" indent="-342900">
              <a:buFont typeface="Arial"/>
              <a:buChar char="•"/>
            </a:pPr>
            <a:r>
              <a:rPr lang="en-GB" b="1" dirty="0" smtClean="0">
                <a:solidFill>
                  <a:srgbClr val="1F497D"/>
                </a:solidFill>
              </a:rPr>
              <a:t>PCA infarct</a:t>
            </a:r>
            <a:r>
              <a:rPr lang="en-GB" dirty="0" smtClean="0"/>
              <a:t>: contralateral loss of </a:t>
            </a:r>
            <a:r>
              <a:rPr lang="en-GB" b="1" dirty="0" smtClean="0"/>
              <a:t>pain + temp </a:t>
            </a:r>
          </a:p>
          <a:p>
            <a:pPr lvl="1"/>
            <a:r>
              <a:rPr lang="en-GB" b="1" dirty="0"/>
              <a:t>	</a:t>
            </a:r>
            <a:r>
              <a:rPr lang="en-GB" b="1" dirty="0" smtClean="0"/>
              <a:t>	    </a:t>
            </a:r>
            <a:r>
              <a:rPr lang="en-GB" dirty="0" smtClean="0"/>
              <a:t>+ contralateral homonymous hemianopia</a:t>
            </a: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26" y="1817886"/>
            <a:ext cx="2861280" cy="214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3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74" y="291410"/>
            <a:ext cx="5135440" cy="638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133" y="1998110"/>
            <a:ext cx="3170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Remember: HOMUNCULUS 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400" dirty="0" err="1"/>
              <a:t>Bamford</a:t>
            </a:r>
            <a:r>
              <a:rPr lang="en-GB" sz="4400" dirty="0"/>
              <a:t>/Oxford Classification</a:t>
            </a:r>
            <a:endParaRPr lang="en-US" altLang="en-US" sz="4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defTabSz="914400">
              <a:buFont typeface="Arial" charset="0"/>
              <a:buChar char="•"/>
            </a:pPr>
            <a:r>
              <a:rPr lang="en-GB" dirty="0" smtClean="0">
                <a:solidFill>
                  <a:srgbClr val="953735"/>
                </a:solidFill>
                <a:latin typeface="Calibri" charset="0"/>
              </a:rPr>
              <a:t>TACS: MCA +ACA. </a:t>
            </a:r>
          </a:p>
          <a:p>
            <a:pPr lvl="1" defTabSz="91440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Contralateral hemiplegia + homonymous hemianopia</a:t>
            </a:r>
          </a:p>
          <a:p>
            <a:pPr lvl="1" defTabSz="91440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Higher cortical function dysfunction  </a:t>
            </a:r>
          </a:p>
          <a:p>
            <a:pPr defTabSz="914400">
              <a:buFont typeface="Arial" charset="0"/>
              <a:buChar char="•"/>
            </a:pPr>
            <a:r>
              <a:rPr lang="en-GB" dirty="0" smtClean="0">
                <a:solidFill>
                  <a:srgbClr val="953735"/>
                </a:solidFill>
                <a:latin typeface="Calibri" charset="0"/>
              </a:rPr>
              <a:t>PACS: MCA or ACA. </a:t>
            </a:r>
          </a:p>
          <a:p>
            <a:pPr lvl="1" defTabSz="91440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Deficits from same hemisphere</a:t>
            </a:r>
          </a:p>
          <a:p>
            <a:pPr lvl="1" defTabSz="91440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Any 2 of Sx of TAC, but not all 3 together</a:t>
            </a:r>
          </a:p>
          <a:p>
            <a:pPr defTabSz="914400">
              <a:buFont typeface="Arial" charset="0"/>
              <a:buChar char="•"/>
            </a:pPr>
            <a:r>
              <a:rPr lang="en-GB" dirty="0" smtClean="0">
                <a:solidFill>
                  <a:srgbClr val="953735"/>
                </a:solidFill>
                <a:latin typeface="Calibri" charset="0"/>
              </a:rPr>
              <a:t>POCS: Cerebellum, occipital lobes</a:t>
            </a:r>
          </a:p>
          <a:p>
            <a:pPr lvl="1" defTabSz="91440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homonymous hemianopia</a:t>
            </a:r>
          </a:p>
          <a:p>
            <a:pPr lvl="1" defTabSz="91440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DANISH cerebellar signs</a:t>
            </a:r>
          </a:p>
          <a:p>
            <a:pPr defTabSz="914400">
              <a:buFont typeface="Arial" charset="0"/>
              <a:buChar char="•"/>
            </a:pPr>
            <a:r>
              <a:rPr lang="en-GB" dirty="0" smtClean="0">
                <a:solidFill>
                  <a:srgbClr val="953735"/>
                </a:solidFill>
                <a:latin typeface="Calibri" charset="0"/>
              </a:rPr>
              <a:t>LACS: Pure motor/sensory Sx</a:t>
            </a:r>
          </a:p>
          <a:p>
            <a:pPr lvl="1" defTabSz="91440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Occlusion of deep perforator arteries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CVA management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5662320" cy="403115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ABCDEFG</a:t>
            </a:r>
          </a:p>
          <a:p>
            <a:r>
              <a:rPr lang="en-GB" sz="2000" dirty="0" smtClean="0"/>
              <a:t>O2, monitor blood glucose</a:t>
            </a:r>
          </a:p>
          <a:p>
            <a:r>
              <a:rPr lang="en-GB" sz="2000" dirty="0" smtClean="0"/>
              <a:t>Urgent </a:t>
            </a:r>
            <a:r>
              <a:rPr lang="en-GB" sz="2000" b="1" dirty="0" smtClean="0">
                <a:solidFill>
                  <a:srgbClr val="660066"/>
                </a:solidFill>
              </a:rPr>
              <a:t>CT</a:t>
            </a:r>
            <a:r>
              <a:rPr lang="en-GB" sz="2000" dirty="0" smtClean="0"/>
              <a:t>/MRI for:</a:t>
            </a:r>
          </a:p>
          <a:p>
            <a:pPr lvl="1"/>
            <a:r>
              <a:rPr lang="en-GB" sz="2000" dirty="0" smtClean="0"/>
              <a:t>thrombolysis, head injury, ++ headache, on anticoag Rx, low GCS</a:t>
            </a:r>
          </a:p>
          <a:p>
            <a:r>
              <a:rPr lang="en-GB" sz="2000" dirty="0" smtClean="0"/>
              <a:t>If non haemorrhagic: </a:t>
            </a:r>
          </a:p>
          <a:p>
            <a:pPr lvl="1"/>
            <a:r>
              <a:rPr lang="en-GB" sz="2000" dirty="0" smtClean="0"/>
              <a:t>Thrombolysis: IV </a:t>
            </a:r>
            <a:r>
              <a:rPr lang="en-GB" sz="2000" b="1" dirty="0" smtClean="0">
                <a:solidFill>
                  <a:srgbClr val="660066"/>
                </a:solidFill>
              </a:rPr>
              <a:t>Altepase</a:t>
            </a:r>
            <a:r>
              <a:rPr lang="en-GB" sz="2000" dirty="0" smtClean="0">
                <a:solidFill>
                  <a:srgbClr val="660066"/>
                </a:solidFill>
              </a:rPr>
              <a:t> </a:t>
            </a:r>
            <a:r>
              <a:rPr lang="en-GB" sz="2000" dirty="0" smtClean="0"/>
              <a:t>&lt;4hrs</a:t>
            </a:r>
          </a:p>
          <a:p>
            <a:pPr lvl="1"/>
            <a:r>
              <a:rPr lang="en-GB" sz="2000" b="1" dirty="0" smtClean="0">
                <a:solidFill>
                  <a:srgbClr val="660066"/>
                </a:solidFill>
              </a:rPr>
              <a:t>Aspirin</a:t>
            </a:r>
            <a:r>
              <a:rPr lang="en-GB" sz="2000" dirty="0" smtClean="0">
                <a:solidFill>
                  <a:srgbClr val="660066"/>
                </a:solidFill>
              </a:rPr>
              <a:t> </a:t>
            </a:r>
            <a:r>
              <a:rPr lang="en-GB" sz="2000" dirty="0" smtClean="0"/>
              <a:t>300mg/2wks + dipyridamole/clopidogrel (dual antiplatelet therapy)</a:t>
            </a:r>
          </a:p>
          <a:p>
            <a:r>
              <a:rPr lang="en-GB" sz="2000" dirty="0" smtClean="0"/>
              <a:t>DO NOT lower BP until 2 wks/pt stable</a:t>
            </a:r>
          </a:p>
          <a:p>
            <a:r>
              <a:rPr lang="en-GB" sz="2000" dirty="0" smtClean="0"/>
              <a:t>Carotid endarterectomy if &gt;70% stenosis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68294" y="5827642"/>
            <a:ext cx="461850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/>
                <a:cs typeface="Calibri"/>
              </a:rPr>
              <a:t>**</a:t>
            </a:r>
            <a:r>
              <a:rPr lang="en-GB" sz="2000" b="1" dirty="0" smtClean="0">
                <a:solidFill>
                  <a:srgbClr val="FF0000"/>
                </a:solidFill>
                <a:latin typeface="Calibri"/>
                <a:cs typeface="Calibri"/>
              </a:rPr>
              <a:t>EQ</a:t>
            </a:r>
            <a:r>
              <a:rPr lang="en-GB" sz="2000" b="1" dirty="0" smtClean="0">
                <a:latin typeface="Calibri"/>
                <a:cs typeface="Calibri"/>
              </a:rPr>
              <a:t>: NBM until swallowing assessment!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5437" y="3285968"/>
            <a:ext cx="284136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/>
                <a:cs typeface="Calibri"/>
              </a:rPr>
              <a:t>Primary prevention: control RF: smoking, DM, HTN</a:t>
            </a:r>
          </a:p>
          <a:p>
            <a:endParaRPr lang="en-GB" dirty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2</a:t>
            </a:r>
            <a:r>
              <a:rPr lang="en-GB" baseline="30000" dirty="0" smtClean="0">
                <a:latin typeface="Calibri"/>
                <a:cs typeface="Calibri"/>
              </a:rPr>
              <a:t>0</a:t>
            </a:r>
            <a:r>
              <a:rPr lang="en-GB" dirty="0" smtClean="0">
                <a:latin typeface="Calibri"/>
                <a:cs typeface="Calibri"/>
              </a:rPr>
              <a:t> prevention: aspirin + clopidogrel, ACE-I, statin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6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/>
                <a:cs typeface="Calibri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/>
                <a:cs typeface="Calibri"/>
              </a:rPr>
              <a:t>information.</a:t>
            </a:r>
            <a:endParaRPr lang="en-US" altLang="en-US" sz="1200" dirty="0">
              <a:latin typeface="Calibri"/>
              <a:cs typeface="Calibri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015663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6000">
              <a:latin typeface="Calibri"/>
              <a:cs typeface="Calibri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239713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/>
                <a:cs typeface="Calibri"/>
              </a:rPr>
              <a:t>TIA</a:t>
            </a:r>
            <a:endParaRPr lang="en-US" altLang="en-US" sz="5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279800"/>
          </a:xfrm>
        </p:spPr>
        <p:txBody>
          <a:bodyPr>
            <a:normAutofit/>
          </a:bodyPr>
          <a:lstStyle/>
          <a:p>
            <a:pPr lvl="0"/>
            <a:r>
              <a:rPr lang="en-GB" sz="2000" b="1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Sudden onset</a:t>
            </a:r>
            <a:r>
              <a:rPr lang="en-GB" sz="2000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 of </a:t>
            </a:r>
            <a:r>
              <a:rPr lang="en-GB" sz="2000" b="1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focal neurological deficit</a:t>
            </a:r>
            <a:r>
              <a:rPr lang="en-GB" sz="2000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 due to </a:t>
            </a:r>
            <a:r>
              <a:rPr lang="en-GB" sz="2000" b="1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temporary occlusion</a:t>
            </a:r>
            <a:r>
              <a:rPr lang="en-GB" sz="2000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 of part of </a:t>
            </a:r>
            <a:r>
              <a:rPr lang="en-GB" sz="2000" b="1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cerebral </a:t>
            </a:r>
            <a:r>
              <a:rPr lang="en-GB" sz="2000" b="1" dirty="0" smtClean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circulation</a:t>
            </a:r>
            <a:endParaRPr lang="en-GB" sz="2000" b="1" dirty="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pPr lvl="0"/>
            <a:r>
              <a:rPr lang="en-GB" sz="2000" b="1" dirty="0" smtClean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Resolves &lt; 24hrs</a:t>
            </a:r>
            <a:endParaRPr lang="en-GB" sz="2000" dirty="0" smtClean="0">
              <a:latin typeface="Calibri"/>
              <a:ea typeface="Calibri"/>
              <a:cs typeface="Calibri"/>
            </a:endParaRPr>
          </a:p>
          <a:p>
            <a:pPr lvl="0"/>
            <a:r>
              <a:rPr lang="en-GB" sz="2000" dirty="0">
                <a:latin typeface="Calibri"/>
                <a:ea typeface="Calibri"/>
                <a:cs typeface="Calibri"/>
              </a:rPr>
              <a:t>U</a:t>
            </a:r>
            <a:r>
              <a:rPr lang="en-GB" sz="2000" dirty="0" smtClean="0">
                <a:latin typeface="Calibri"/>
                <a:ea typeface="Calibri"/>
                <a:cs typeface="Calibri"/>
              </a:rPr>
              <a:t>sually caused by emboli</a:t>
            </a:r>
          </a:p>
          <a:p>
            <a:pPr lvl="0"/>
            <a:r>
              <a:rPr lang="en-GB" sz="2000" dirty="0" smtClean="0">
                <a:latin typeface="Calibri"/>
                <a:ea typeface="Calibri"/>
                <a:cs typeface="Calibri"/>
              </a:rPr>
              <a:t>Sx same as stroke + </a:t>
            </a:r>
            <a:r>
              <a:rPr lang="en-GB" sz="2000" dirty="0" err="1" smtClean="0">
                <a:latin typeface="Calibri"/>
                <a:ea typeface="Calibri"/>
                <a:cs typeface="Calibri"/>
              </a:rPr>
              <a:t>amaurosis</a:t>
            </a:r>
            <a:r>
              <a:rPr lang="en-GB" sz="2000" dirty="0" smtClean="0">
                <a:latin typeface="Calibri"/>
                <a:ea typeface="Calibri"/>
                <a:cs typeface="Calibri"/>
              </a:rPr>
              <a:t> fugax 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929" y="3458267"/>
            <a:ext cx="3707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alibri"/>
                <a:cs typeface="Calibri"/>
              </a:rPr>
              <a:t>Treatment: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"/>
                <a:cs typeface="Calibri"/>
              </a:rPr>
              <a:t>ABC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"/>
                <a:cs typeface="Calibri"/>
              </a:rPr>
              <a:t>Dual antiplatelet therapy: aspirin 300mg/d +  dipyridamole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"/>
                <a:cs typeface="Calibri"/>
              </a:rPr>
              <a:t>Reverse RF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"/>
                <a:cs typeface="Calibri"/>
              </a:rPr>
              <a:t>Change to warfarin for long term if cardiac emboli / AF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"/>
                <a:cs typeface="Calibri"/>
              </a:rPr>
              <a:t>Carotid endarterectomy if &gt;70% stenosis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2038" y="5843031"/>
            <a:ext cx="26983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latin typeface="Calibri"/>
                <a:ea typeface="+mn-ea"/>
                <a:cs typeface="Calibri"/>
              </a:rPr>
              <a:t>Do not drive for 1 </a:t>
            </a:r>
            <a:r>
              <a:rPr lang="en-GB" b="1" dirty="0" smtClean="0">
                <a:latin typeface="Calibri"/>
                <a:ea typeface="+mn-ea"/>
                <a:cs typeface="Calibri"/>
              </a:rPr>
              <a:t>month!</a:t>
            </a:r>
            <a:endParaRPr lang="en-GB" b="1" dirty="0">
              <a:latin typeface="Calibri"/>
              <a:ea typeface="+mn-ea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6694" y="2079632"/>
            <a:ext cx="3740106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/>
                <a:cs typeface="Calibri"/>
              </a:rPr>
              <a:t>ABCD2</a:t>
            </a:r>
            <a:r>
              <a:rPr lang="en-GB" dirty="0">
                <a:latin typeface="Calibri"/>
                <a:cs typeface="Calibri"/>
              </a:rPr>
              <a:t> </a:t>
            </a:r>
            <a:endParaRPr lang="en-GB" dirty="0" smtClean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score </a:t>
            </a:r>
            <a:r>
              <a:rPr lang="en-GB" dirty="0">
                <a:latin typeface="Calibri"/>
                <a:cs typeface="Calibri"/>
                <a:sym typeface="Symbol"/>
              </a:rPr>
              <a:t></a:t>
            </a:r>
            <a:r>
              <a:rPr lang="en-GB" dirty="0">
                <a:latin typeface="Calibri"/>
                <a:cs typeface="Calibri"/>
              </a:rPr>
              <a:t>6 </a:t>
            </a:r>
            <a:r>
              <a:rPr lang="en-GB" dirty="0" smtClean="0">
                <a:latin typeface="Calibri"/>
                <a:cs typeface="Calibri"/>
              </a:rPr>
              <a:t>predicts stroke &lt;2d </a:t>
            </a:r>
          </a:p>
          <a:p>
            <a:r>
              <a:rPr lang="en-GB" dirty="0" smtClean="0">
                <a:latin typeface="Calibri"/>
                <a:cs typeface="Calibri"/>
              </a:rPr>
              <a:t>score</a:t>
            </a:r>
            <a:r>
              <a:rPr lang="en-GB" dirty="0">
                <a:latin typeface="Calibri"/>
                <a:cs typeface="Calibri"/>
              </a:rPr>
              <a:t>&gt;4 specialist </a:t>
            </a:r>
            <a:r>
              <a:rPr lang="en-GB" dirty="0" smtClean="0">
                <a:latin typeface="Calibri"/>
                <a:cs typeface="Calibri"/>
              </a:rPr>
              <a:t>assess </a:t>
            </a:r>
            <a:r>
              <a:rPr lang="en-GB" dirty="0">
                <a:latin typeface="Calibri"/>
                <a:cs typeface="Calibri"/>
              </a:rPr>
              <a:t>within 24hrs</a:t>
            </a:r>
          </a:p>
          <a:p>
            <a:endParaRPr lang="en-GB" b="1" dirty="0" smtClean="0">
              <a:latin typeface="Calibri"/>
              <a:cs typeface="Calibri"/>
            </a:endParaRPr>
          </a:p>
          <a:p>
            <a:r>
              <a:rPr lang="en-GB" b="1" dirty="0" smtClean="0">
                <a:latin typeface="Calibri"/>
                <a:cs typeface="Calibri"/>
              </a:rPr>
              <a:t>A</a:t>
            </a:r>
            <a:r>
              <a:rPr lang="en-GB" dirty="0" smtClean="0">
                <a:latin typeface="Calibri"/>
                <a:cs typeface="Calibri"/>
              </a:rPr>
              <a:t>ge </a:t>
            </a:r>
            <a:r>
              <a:rPr lang="en-GB" dirty="0">
                <a:latin typeface="Calibri"/>
                <a:cs typeface="Calibri"/>
                <a:sym typeface="Symbol"/>
              </a:rPr>
              <a:t></a:t>
            </a:r>
            <a:r>
              <a:rPr lang="en-GB" dirty="0">
                <a:latin typeface="Calibri"/>
                <a:cs typeface="Calibri"/>
              </a:rPr>
              <a:t> 60 (1)</a:t>
            </a:r>
          </a:p>
          <a:p>
            <a:r>
              <a:rPr lang="en-GB" b="1" dirty="0">
                <a:latin typeface="Calibri"/>
                <a:cs typeface="Calibri"/>
              </a:rPr>
              <a:t>B</a:t>
            </a:r>
            <a:r>
              <a:rPr lang="en-GB" dirty="0">
                <a:latin typeface="Calibri"/>
                <a:cs typeface="Calibri"/>
              </a:rPr>
              <a:t>P </a:t>
            </a:r>
            <a:r>
              <a:rPr lang="en-GB" dirty="0">
                <a:latin typeface="Calibri"/>
                <a:cs typeface="Calibri"/>
                <a:sym typeface="Symbol"/>
              </a:rPr>
              <a:t></a:t>
            </a:r>
            <a:r>
              <a:rPr lang="en-GB" dirty="0">
                <a:latin typeface="Calibri"/>
                <a:cs typeface="Calibri"/>
              </a:rPr>
              <a:t> 140/90 (1)</a:t>
            </a:r>
          </a:p>
          <a:p>
            <a:r>
              <a:rPr lang="en-GB" b="1" dirty="0">
                <a:latin typeface="Calibri"/>
                <a:cs typeface="Calibri"/>
              </a:rPr>
              <a:t>C</a:t>
            </a:r>
            <a:r>
              <a:rPr lang="en-GB" dirty="0">
                <a:latin typeface="Calibri"/>
                <a:cs typeface="Calibri"/>
              </a:rPr>
              <a:t>linical features </a:t>
            </a:r>
          </a:p>
          <a:p>
            <a:r>
              <a:rPr lang="en-GB" dirty="0" smtClean="0">
                <a:latin typeface="Calibri"/>
                <a:cs typeface="Calibri"/>
              </a:rPr>
              <a:t>	Unilateral </a:t>
            </a:r>
            <a:r>
              <a:rPr lang="en-GB" dirty="0">
                <a:latin typeface="Calibri"/>
                <a:cs typeface="Calibri"/>
              </a:rPr>
              <a:t>weakness (2), </a:t>
            </a:r>
            <a:endParaRPr lang="en-GB" dirty="0" smtClean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	Speech </a:t>
            </a:r>
            <a:r>
              <a:rPr lang="en-GB" dirty="0">
                <a:latin typeface="Calibri"/>
                <a:cs typeface="Calibri"/>
              </a:rPr>
              <a:t>disturbance w/o weakness (1)</a:t>
            </a:r>
          </a:p>
          <a:p>
            <a:r>
              <a:rPr lang="en-GB" b="1" dirty="0">
                <a:latin typeface="Calibri"/>
                <a:cs typeface="Calibri"/>
              </a:rPr>
              <a:t>D</a:t>
            </a:r>
            <a:r>
              <a:rPr lang="en-GB" dirty="0">
                <a:latin typeface="Calibri"/>
                <a:cs typeface="Calibri"/>
              </a:rPr>
              <a:t>uration of Sx: </a:t>
            </a:r>
            <a:r>
              <a:rPr lang="en-GB" dirty="0">
                <a:latin typeface="Calibri"/>
                <a:cs typeface="Calibri"/>
                <a:sym typeface="Symbol"/>
              </a:rPr>
              <a:t></a:t>
            </a:r>
            <a:r>
              <a:rPr lang="en-GB" dirty="0">
                <a:latin typeface="Calibri"/>
                <a:cs typeface="Calibri"/>
              </a:rPr>
              <a:t>1h (2), 10-59mins (1)</a:t>
            </a:r>
          </a:p>
          <a:p>
            <a:r>
              <a:rPr lang="en-GB" b="1" dirty="0">
                <a:latin typeface="Calibri"/>
                <a:cs typeface="Calibri"/>
              </a:rPr>
              <a:t>D</a:t>
            </a:r>
            <a:r>
              <a:rPr lang="en-GB" dirty="0">
                <a:latin typeface="Calibri"/>
                <a:cs typeface="Calibri"/>
              </a:rPr>
              <a:t>iabetes (1</a:t>
            </a:r>
            <a:r>
              <a:rPr lang="en-GB" dirty="0" smtClean="0">
                <a:latin typeface="Calibri"/>
                <a:cs typeface="Calibri"/>
              </a:rPr>
              <a:t>)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9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1"/>
          <a:stretch/>
        </p:blipFill>
        <p:spPr>
          <a:xfrm>
            <a:off x="4161631" y="1788904"/>
            <a:ext cx="4783137" cy="44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4122818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SAH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348" y="1581644"/>
            <a:ext cx="3094511" cy="28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32486" y="1524200"/>
            <a:ext cx="431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b="1" u="sng" dirty="0">
                <a:solidFill>
                  <a:srgbClr val="000000"/>
                </a:solidFill>
                <a:latin typeface="Calibri" charset="0"/>
              </a:rPr>
              <a:t>Symptoms: </a:t>
            </a:r>
          </a:p>
          <a:p>
            <a:pPr defTabSz="914400"/>
            <a:r>
              <a:rPr lang="en-GB" dirty="0">
                <a:solidFill>
                  <a:srgbClr val="000000"/>
                </a:solidFill>
                <a:latin typeface="Calibri" charset="0"/>
              </a:rPr>
              <a:t>Sudden 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bilateral </a:t>
            </a:r>
            <a:r>
              <a:rPr lang="en-GB" b="1" dirty="0" smtClean="0">
                <a:solidFill>
                  <a:srgbClr val="0000FF"/>
                </a:solidFill>
                <a:latin typeface="Calibri" charset="0"/>
              </a:rPr>
              <a:t>thunderclap</a:t>
            </a:r>
            <a:r>
              <a:rPr lang="en-GB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headache at at occiput.</a:t>
            </a:r>
          </a:p>
          <a:p>
            <a:pPr defTabSz="914400"/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Feel like been </a:t>
            </a: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Calibri" charset="0"/>
              </a:rPr>
              <a:t>kicked in back of head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defTabSz="914400"/>
            <a:r>
              <a:rPr lang="en-GB" dirty="0">
                <a:solidFill>
                  <a:srgbClr val="000000"/>
                </a:solidFill>
                <a:latin typeface="Calibri" charset="0"/>
              </a:rPr>
              <a:t>Meningism – neck stiffness, N&amp;V, photophobia, kernig 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sign +</a:t>
            </a:r>
            <a:r>
              <a:rPr lang="en-GB" dirty="0">
                <a:solidFill>
                  <a:srgbClr val="000000"/>
                </a:solidFill>
                <a:latin typeface="Calibri" charset="0"/>
              </a:rPr>
              <a:t>ve. </a:t>
            </a:r>
            <a:endParaRPr lang="en-GB" dirty="0" smtClean="0">
              <a:solidFill>
                <a:srgbClr val="000000"/>
              </a:solidFill>
              <a:latin typeface="Calibri" charset="0"/>
            </a:endParaRPr>
          </a:p>
          <a:p>
            <a:pPr defTabSz="914400"/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en-GB" baseline="30000" dirty="0" smtClean="0">
                <a:solidFill>
                  <a:srgbClr val="000000"/>
                </a:solidFill>
                <a:latin typeface="Calibri" charset="0"/>
              </a:rPr>
              <a:t>rd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 charset="0"/>
              </a:rPr>
              <a:t>nerve 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palsy</a:t>
            </a:r>
            <a:endParaRPr lang="en-GB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93396"/>
            <a:ext cx="3840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/>
                <a:cs typeface="Calibri"/>
              </a:rPr>
              <a:t>Tests:</a:t>
            </a:r>
          </a:p>
          <a:p>
            <a:pPr marL="285750" indent="-285750">
              <a:buFont typeface="Arial"/>
              <a:buChar char="•"/>
            </a:pPr>
            <a:r>
              <a:rPr lang="en-GB" b="1" dirty="0" smtClean="0">
                <a:latin typeface="Calibri"/>
                <a:cs typeface="Calibri"/>
                <a:sym typeface="Wingdings"/>
              </a:rPr>
              <a:t>CT </a:t>
            </a:r>
            <a:endParaRPr lang="en-GB" b="1" dirty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If no raised </a:t>
            </a:r>
            <a:r>
              <a:rPr lang="en-GB" dirty="0" smtClean="0">
                <a:latin typeface="Calibri"/>
                <a:cs typeface="Calibri"/>
              </a:rPr>
              <a:t>ICP </a:t>
            </a:r>
            <a:r>
              <a:rPr lang="en-GB" dirty="0" smtClean="0">
                <a:latin typeface="Calibri"/>
                <a:cs typeface="Calibri"/>
                <a:sym typeface="Wingdings"/>
              </a:rPr>
              <a:t>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smtClean="0">
                <a:latin typeface="Calibri"/>
                <a:cs typeface="Calibri"/>
                <a:sym typeface="Wingdings"/>
              </a:rPr>
              <a:t>LP after 12hrs – </a:t>
            </a:r>
          </a:p>
          <a:p>
            <a:pPr marL="285750" indent="-285750">
              <a:buFont typeface="Arial"/>
              <a:buChar char="•"/>
            </a:pPr>
            <a:r>
              <a:rPr lang="en-GB" b="1" dirty="0" smtClean="0">
                <a:solidFill>
                  <a:srgbClr val="FF6600"/>
                </a:solidFill>
                <a:latin typeface="Calibri"/>
                <a:cs typeface="Calibri"/>
                <a:sym typeface="Wingdings"/>
              </a:rPr>
              <a:t>Xanthochromia</a:t>
            </a:r>
            <a:r>
              <a:rPr lang="en-GB" dirty="0" smtClean="0">
                <a:solidFill>
                  <a:srgbClr val="FF66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GB" dirty="0" smtClean="0">
                <a:latin typeface="Calibri"/>
                <a:cs typeface="Calibri"/>
                <a:sym typeface="Wingdings"/>
              </a:rPr>
              <a:t>confirms diagnosis (12hrs-2wks)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5084695"/>
            <a:ext cx="3981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/>
                <a:cs typeface="Calibri"/>
              </a:rPr>
              <a:t>Rx: surgically clip aneurysm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Control RF: HTN, smoking, alcohol, bleeding disorder  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56" y="2309604"/>
            <a:ext cx="3603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68" y="2650916"/>
            <a:ext cx="3603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18" y="2501691"/>
            <a:ext cx="3603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83450" y="915218"/>
            <a:ext cx="41919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Common sites for berry aneurysms </a:t>
            </a:r>
            <a:r>
              <a:rPr lang="en-GB" dirty="0" smtClean="0">
                <a:sym typeface="Wingdings"/>
              </a:rPr>
              <a:t> rupture  SAH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4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SDH and EDH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445201"/>
            <a:ext cx="6359363" cy="2722245"/>
          </a:xfrm>
        </p:spPr>
        <p:txBody>
          <a:bodyPr>
            <a:noAutofit/>
          </a:bodyPr>
          <a:lstStyle/>
          <a:p>
            <a:pPr marL="0" indent="0" defTabSz="914400">
              <a:buNone/>
            </a:pPr>
            <a:r>
              <a:rPr lang="en-GB" sz="1700" b="1" dirty="0" smtClean="0">
                <a:solidFill>
                  <a:srgbClr val="000000"/>
                </a:solidFill>
                <a:latin typeface="Calibri" charset="0"/>
              </a:rPr>
              <a:t>Subdural Haematoma</a:t>
            </a:r>
          </a:p>
          <a:p>
            <a:pPr defTabSz="914400">
              <a:buFont typeface="Arial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Calibri" charset="0"/>
              </a:rPr>
              <a:t>Minor injury causes slow bleeding to form haematoma and chronic subdural </a:t>
            </a:r>
          </a:p>
          <a:p>
            <a:pPr defTabSz="914400">
              <a:buFont typeface="Arial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Calibri" charset="0"/>
              </a:rPr>
              <a:t>Sx develop wks later. 50% unable to recall injury as so minor.</a:t>
            </a:r>
          </a:p>
          <a:p>
            <a:pPr defTabSz="914400">
              <a:buFont typeface="Arial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Calibri" charset="0"/>
              </a:rPr>
              <a:t>Atrophy of brain in </a:t>
            </a:r>
            <a:r>
              <a:rPr lang="en-GB" sz="1700" b="1" dirty="0" smtClean="0">
                <a:solidFill>
                  <a:srgbClr val="FF6600"/>
                </a:solidFill>
                <a:latin typeface="Calibri" charset="0"/>
              </a:rPr>
              <a:t>elderly</a:t>
            </a:r>
            <a:r>
              <a:rPr lang="en-GB" sz="1700" dirty="0" smtClean="0">
                <a:solidFill>
                  <a:srgbClr val="FF6600"/>
                </a:solidFill>
                <a:latin typeface="Calibri" charset="0"/>
              </a:rPr>
              <a:t> </a:t>
            </a:r>
            <a:r>
              <a:rPr lang="en-GB" sz="1700" dirty="0" smtClean="0">
                <a:solidFill>
                  <a:srgbClr val="000000"/>
                </a:solidFill>
                <a:latin typeface="Calibri" charset="0"/>
              </a:rPr>
              <a:t>means more space for haematoma to expand</a:t>
            </a:r>
          </a:p>
          <a:p>
            <a:pPr defTabSz="914400">
              <a:buFont typeface="Arial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Calibri" charset="0"/>
              </a:rPr>
              <a:t>Treatment: </a:t>
            </a:r>
          </a:p>
          <a:p>
            <a:pPr lvl="1" defTabSz="914400">
              <a:buFont typeface="Courier New"/>
              <a:buChar char="o"/>
            </a:pPr>
            <a:r>
              <a:rPr lang="en-GB" sz="1700" dirty="0" smtClean="0">
                <a:solidFill>
                  <a:srgbClr val="000000"/>
                </a:solidFill>
                <a:latin typeface="Calibri" charset="0"/>
              </a:rPr>
              <a:t>May not need if not causing mass effect. </a:t>
            </a:r>
          </a:p>
          <a:p>
            <a:pPr lvl="1" defTabSz="914400">
              <a:buFont typeface="Courier New"/>
              <a:buChar char="o"/>
            </a:pPr>
            <a:r>
              <a:rPr lang="en-GB" sz="1700" dirty="0" smtClean="0">
                <a:solidFill>
                  <a:srgbClr val="000000"/>
                </a:solidFill>
                <a:latin typeface="Calibri" charset="0"/>
              </a:rPr>
              <a:t>Burr holes, craniotomy</a:t>
            </a:r>
          </a:p>
          <a:p>
            <a:endParaRPr lang="en-GB" sz="17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167447"/>
            <a:ext cx="4648816" cy="1914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b="1" dirty="0" smtClean="0">
                <a:solidFill>
                  <a:srgbClr val="000000"/>
                </a:solidFill>
                <a:latin typeface="Calibri"/>
                <a:cs typeface="Calibri"/>
              </a:rPr>
              <a:t>Extradural Haematoma</a:t>
            </a:r>
          </a:p>
          <a:p>
            <a:pPr marL="285750" indent="-285750" defTabSz="914400">
              <a:lnSpc>
                <a:spcPct val="120000"/>
              </a:lnSpc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  <a:latin typeface="Calibri"/>
                <a:cs typeface="Calibri"/>
              </a:rPr>
              <a:t>Skull </a:t>
            </a:r>
            <a:r>
              <a:rPr lang="en-GB" sz="1700" b="1" dirty="0">
                <a:solidFill>
                  <a:srgbClr val="FF6600"/>
                </a:solidFill>
                <a:latin typeface="Calibri"/>
                <a:cs typeface="Calibri"/>
              </a:rPr>
              <a:t>fracture</a:t>
            </a:r>
            <a:r>
              <a:rPr lang="en-GB" sz="1700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Calibri"/>
                <a:cs typeface="Calibri"/>
              </a:rPr>
              <a:t>– tearing middle meningeal artery</a:t>
            </a:r>
          </a:p>
          <a:p>
            <a:pPr marL="285750" indent="-285750" defTabSz="914400">
              <a:lnSpc>
                <a:spcPct val="120000"/>
              </a:lnSpc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  <a:latin typeface="Calibri"/>
                <a:cs typeface="Calibri"/>
              </a:rPr>
              <a:t>Traumatic head injury</a:t>
            </a:r>
          </a:p>
          <a:p>
            <a:pPr marL="285750" indent="-285750" defTabSz="914400">
              <a:lnSpc>
                <a:spcPct val="120000"/>
              </a:lnSpc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  <a:latin typeface="Calibri"/>
                <a:cs typeface="Calibri"/>
              </a:rPr>
              <a:t>Symptoms produced within </a:t>
            </a:r>
            <a:r>
              <a:rPr lang="en-GB" sz="1700" b="1" dirty="0">
                <a:solidFill>
                  <a:srgbClr val="FF6600"/>
                </a:solidFill>
                <a:latin typeface="Calibri"/>
                <a:cs typeface="Calibri"/>
              </a:rPr>
              <a:t>mins-hours</a:t>
            </a:r>
          </a:p>
          <a:p>
            <a:pPr marL="285750" indent="-285750" defTabSz="914400">
              <a:lnSpc>
                <a:spcPct val="120000"/>
              </a:lnSpc>
              <a:buFont typeface="Arial"/>
              <a:buChar char="•"/>
            </a:pPr>
            <a:r>
              <a:rPr lang="en-GB" sz="1700" b="1" dirty="0">
                <a:solidFill>
                  <a:srgbClr val="FF6600"/>
                </a:solidFill>
                <a:latin typeface="Calibri"/>
                <a:cs typeface="Calibri"/>
              </a:rPr>
              <a:t>Lucid</a:t>
            </a:r>
            <a:r>
              <a:rPr lang="en-GB" sz="1700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Calibri"/>
                <a:cs typeface="Calibri"/>
              </a:rPr>
              <a:t>intervals in 1/3 of cases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61" y="4167447"/>
            <a:ext cx="1597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86" y="1802552"/>
            <a:ext cx="15113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111223" y="4458037"/>
            <a:ext cx="175440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defTabSz="914400"/>
            <a:r>
              <a:rPr lang="en-GB" sz="1600" b="1" u="sng" dirty="0">
                <a:solidFill>
                  <a:srgbClr val="000000"/>
                </a:solidFill>
                <a:latin typeface="Calibri" charset="0"/>
              </a:rPr>
              <a:t>Symptoms</a:t>
            </a:r>
          </a:p>
          <a:p>
            <a:pPr defTabSz="914400"/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Headache</a:t>
            </a:r>
          </a:p>
          <a:p>
            <a:pPr defTabSz="914400"/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Nausea</a:t>
            </a:r>
          </a:p>
          <a:p>
            <a:pPr defTabSz="914400"/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Confusion</a:t>
            </a:r>
          </a:p>
          <a:p>
            <a:pPr defTabSz="914400"/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↓ consciousness</a:t>
            </a:r>
          </a:p>
          <a:p>
            <a:pPr defTabSz="914400"/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Speech problems</a:t>
            </a:r>
          </a:p>
        </p:txBody>
      </p:sp>
    </p:spTree>
    <p:extLst>
      <p:ext uri="{BB962C8B-B14F-4D97-AF65-F5344CB8AC3E}">
        <p14:creationId xmlns:p14="http://schemas.microsoft.com/office/powerpoint/2010/main" val="25667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Parkinson’s disease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081" y="1773410"/>
            <a:ext cx="7959270" cy="38472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Degeneration of dopaminergic neurons </a:t>
            </a:r>
            <a:r>
              <a:rPr lang="en-GB" sz="3600" dirty="0"/>
              <a:t>in the </a:t>
            </a:r>
            <a:r>
              <a:rPr lang="en-GB" sz="3600" dirty="0" err="1"/>
              <a:t>substantia</a:t>
            </a:r>
            <a:r>
              <a:rPr lang="en-GB" sz="3600" dirty="0"/>
              <a:t> </a:t>
            </a:r>
            <a:r>
              <a:rPr lang="en-GB" sz="3600" dirty="0" err="1"/>
              <a:t>nigra</a:t>
            </a:r>
            <a:r>
              <a:rPr lang="en-GB" sz="3600" dirty="0"/>
              <a:t> pars </a:t>
            </a:r>
            <a:r>
              <a:rPr lang="en-GB" sz="3600" dirty="0" err="1"/>
              <a:t>compacta</a:t>
            </a:r>
            <a:r>
              <a:rPr lang="en-GB" sz="3600" dirty="0"/>
              <a:t>, associated with </a:t>
            </a:r>
            <a:r>
              <a:rPr lang="en-GB" sz="3600" dirty="0" err="1"/>
              <a:t>lewy</a:t>
            </a:r>
            <a:r>
              <a:rPr lang="en-GB" sz="3600" dirty="0"/>
              <a:t> </a:t>
            </a:r>
            <a:r>
              <a:rPr lang="en-GB" sz="3600" dirty="0" smtClean="0"/>
              <a:t>bodies</a:t>
            </a:r>
          </a:p>
          <a:p>
            <a:endParaRPr lang="en-GB" sz="3600" dirty="0" smtClean="0"/>
          </a:p>
          <a:p>
            <a:r>
              <a:rPr lang="en-GB" sz="3600" dirty="0" smtClean="0"/>
              <a:t>Causes </a:t>
            </a:r>
            <a:r>
              <a:rPr lang="en-GB" sz="3600" dirty="0"/>
              <a:t>        </a:t>
            </a:r>
            <a:r>
              <a:rPr lang="en-GB" sz="3600" dirty="0" smtClean="0"/>
              <a:t>dopamine </a:t>
            </a:r>
            <a:r>
              <a:rPr lang="en-GB" sz="3600" dirty="0"/>
              <a:t>levels</a:t>
            </a:r>
          </a:p>
          <a:p>
            <a:endParaRPr lang="en-GB" sz="2800" dirty="0"/>
          </a:p>
        </p:txBody>
      </p:sp>
      <p:sp>
        <p:nvSpPr>
          <p:cNvPr id="9" name="Down Arrow 8"/>
          <p:cNvSpPr/>
          <p:nvPr/>
        </p:nvSpPr>
        <p:spPr>
          <a:xfrm>
            <a:off x="2379083" y="4526124"/>
            <a:ext cx="613936" cy="817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Headache red flags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/>
          <a:srcRect l="-40914" r="-40914"/>
          <a:stretch>
            <a:fillRect/>
          </a:stretch>
        </p:blipFill>
        <p:spPr bwMode="auto">
          <a:xfrm rot="267914">
            <a:off x="6111981" y="312897"/>
            <a:ext cx="1921215" cy="1056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" y="2111374"/>
            <a:ext cx="1808480" cy="150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53" y="2111374"/>
            <a:ext cx="1954212" cy="168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1" y="4534168"/>
            <a:ext cx="1828800" cy="120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/>
          <a:stretch/>
        </p:blipFill>
        <p:spPr bwMode="auto">
          <a:xfrm>
            <a:off x="2967987" y="4111625"/>
            <a:ext cx="2036224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01" y="4433570"/>
            <a:ext cx="2879725" cy="1592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/>
          <p:cNvCxnSpPr/>
          <p:nvPr/>
        </p:nvCxnSpPr>
        <p:spPr>
          <a:xfrm flipV="1">
            <a:off x="0" y="4064000"/>
            <a:ext cx="9144000" cy="47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2060"/>
                </a:solidFill>
                <a:latin typeface="Calibri" pitchFamily="34" charset="0"/>
              </a:rPr>
              <a:t>Parkinson’s disease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9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Epidemiology </a:t>
            </a:r>
            <a:r>
              <a:rPr lang="en-GB" sz="2800" b="1" dirty="0"/>
              <a:t>&amp; Aetiology </a:t>
            </a:r>
          </a:p>
          <a:p>
            <a:r>
              <a:rPr lang="en-GB" sz="2800" dirty="0"/>
              <a:t>1-2% of population, affecting mainly 60 years +</a:t>
            </a:r>
          </a:p>
          <a:p>
            <a:r>
              <a:rPr lang="en-GB" sz="2800" dirty="0" smtClean="0"/>
              <a:t>M:F </a:t>
            </a:r>
            <a:r>
              <a:rPr lang="en-GB" sz="2800" dirty="0"/>
              <a:t>1.35:1</a:t>
            </a:r>
          </a:p>
          <a:p>
            <a:r>
              <a:rPr lang="en-GB" sz="2800" dirty="0"/>
              <a:t>Increase </a:t>
            </a:r>
            <a:r>
              <a:rPr lang="en-GB" sz="2800" dirty="0" smtClean="0"/>
              <a:t>risk if </a:t>
            </a:r>
            <a:r>
              <a:rPr lang="en-GB" sz="2800" b="1" dirty="0" smtClean="0">
                <a:solidFill>
                  <a:srgbClr val="00B050"/>
                </a:solidFill>
              </a:rPr>
              <a:t>FH</a:t>
            </a:r>
            <a:r>
              <a:rPr lang="en-GB" sz="2800" dirty="0" smtClean="0"/>
              <a:t>,  </a:t>
            </a:r>
            <a:r>
              <a:rPr lang="en-GB" sz="2800" dirty="0"/>
              <a:t>exposed to </a:t>
            </a:r>
            <a:r>
              <a:rPr lang="en-GB" sz="2800" b="1" dirty="0" smtClean="0">
                <a:solidFill>
                  <a:srgbClr val="00B050"/>
                </a:solidFill>
              </a:rPr>
              <a:t>MPTP</a:t>
            </a:r>
            <a:endParaRPr lang="en-GB" sz="2800" b="1" dirty="0"/>
          </a:p>
          <a:p>
            <a:r>
              <a:rPr lang="en-GB" sz="2800" dirty="0"/>
              <a:t>Reduced risk with </a:t>
            </a:r>
            <a:r>
              <a:rPr lang="en-GB" sz="2800" b="1" dirty="0">
                <a:solidFill>
                  <a:srgbClr val="7030A0"/>
                </a:solidFill>
              </a:rPr>
              <a:t>cigarette smoking </a:t>
            </a:r>
            <a:r>
              <a:rPr lang="en-GB" sz="2800" dirty="0"/>
              <a:t>and caffeine </a:t>
            </a:r>
          </a:p>
          <a:p>
            <a:r>
              <a:rPr lang="en-GB" sz="2800" dirty="0"/>
              <a:t>Progressive and incurable 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710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dirty="0" smtClean="0">
                <a:solidFill>
                  <a:srgbClr val="002060"/>
                </a:solidFill>
                <a:cs typeface="Arial" charset="0"/>
              </a:rPr>
              <a:t>Parkinson’s – clinical features</a:t>
            </a:r>
            <a:endParaRPr lang="en-US" altLang="en-US" sz="4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447" y="1771650"/>
            <a:ext cx="4382553" cy="4154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Classical Triad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Tremor – </a:t>
            </a:r>
            <a:r>
              <a:rPr lang="en-GB" sz="2400" dirty="0" smtClean="0"/>
              <a:t>Resting, pill-rolling</a:t>
            </a: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Bradykinesia – </a:t>
            </a:r>
            <a:r>
              <a:rPr lang="en-GB" sz="2400" dirty="0" smtClean="0"/>
              <a:t>slowness of initiating voluntary movement (</a:t>
            </a:r>
            <a:r>
              <a:rPr lang="en-GB" sz="2400" dirty="0" err="1" smtClean="0"/>
              <a:t>inc.</a:t>
            </a:r>
            <a:r>
              <a:rPr lang="en-GB" sz="2400" dirty="0" smtClean="0"/>
              <a:t> expressionless face, monotone </a:t>
            </a:r>
            <a:r>
              <a:rPr lang="en-GB" sz="2400" dirty="0" err="1" smtClean="0"/>
              <a:t>hypophonic</a:t>
            </a:r>
            <a:r>
              <a:rPr lang="en-GB" sz="2400" dirty="0" smtClean="0"/>
              <a:t> speech, </a:t>
            </a:r>
            <a:r>
              <a:rPr lang="en-GB" sz="2400" dirty="0" err="1" smtClean="0"/>
              <a:t>micrographia</a:t>
            </a:r>
            <a:r>
              <a:rPr lang="en-GB" sz="2400" dirty="0" smtClean="0"/>
              <a:t>)</a:t>
            </a: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Rigidity – </a:t>
            </a:r>
            <a:r>
              <a:rPr lang="en-GB" sz="2400" dirty="0" smtClean="0"/>
              <a:t>cogwheel, increased tone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771650"/>
            <a:ext cx="44386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Gait – </a:t>
            </a:r>
            <a:r>
              <a:rPr lang="en-GB" sz="2400" dirty="0" err="1"/>
              <a:t>festinant</a:t>
            </a:r>
            <a:r>
              <a:rPr lang="en-GB" sz="2400" dirty="0"/>
              <a:t>, reduced arm </a:t>
            </a:r>
            <a:r>
              <a:rPr lang="en-GB" sz="2400" dirty="0" smtClean="0"/>
              <a:t>swing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Postural instability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Unilateral </a:t>
            </a:r>
            <a:r>
              <a:rPr lang="en-GB" sz="2400" dirty="0"/>
              <a:t>onset, persistent </a:t>
            </a:r>
            <a:r>
              <a:rPr lang="en-GB" sz="2400" dirty="0" smtClean="0"/>
              <a:t>asymmetry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Progressive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Anosmia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Dementia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Visual hallucinations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Sleep disorder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Depression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31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33500"/>
          </a:xfrm>
        </p:spPr>
        <p:txBody>
          <a:bodyPr/>
          <a:lstStyle/>
          <a:p>
            <a:r>
              <a:rPr lang="en-GB" sz="2800" dirty="0"/>
              <a:t>MDT – </a:t>
            </a:r>
            <a:r>
              <a:rPr lang="en-GB" sz="2800" dirty="0" err="1"/>
              <a:t>physio</a:t>
            </a:r>
            <a:r>
              <a:rPr lang="en-GB" sz="2800" dirty="0"/>
              <a:t>, OT, social worker, PD nurses</a:t>
            </a:r>
          </a:p>
          <a:p>
            <a:r>
              <a:rPr lang="en-GB" sz="2800" dirty="0"/>
              <a:t>Treatment delayed till symptoms warrant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Parkinson’s - management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933701"/>
            <a:ext cx="8229600" cy="1846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dirty="0"/>
              <a:t>GOLD STANDARD</a:t>
            </a:r>
          </a:p>
          <a:p>
            <a:r>
              <a:rPr lang="en-GB" sz="2400" b="1" dirty="0"/>
              <a:t>Levodopa (</a:t>
            </a:r>
            <a:r>
              <a:rPr lang="en-GB" sz="2400" dirty="0"/>
              <a:t>SE: N/V, anorexia)</a:t>
            </a:r>
          </a:p>
          <a:p>
            <a:r>
              <a:rPr lang="en-GB" sz="2400" b="1" dirty="0" err="1"/>
              <a:t>Dopa</a:t>
            </a:r>
            <a:r>
              <a:rPr lang="en-GB" sz="2400" b="1" dirty="0"/>
              <a:t>-decarboxylase </a:t>
            </a:r>
            <a:r>
              <a:rPr lang="en-GB" sz="2400" b="1" dirty="0" err="1"/>
              <a:t>inhib</a:t>
            </a:r>
            <a:r>
              <a:rPr lang="en-GB" sz="2400" b="1" dirty="0"/>
              <a:t> (</a:t>
            </a:r>
            <a:r>
              <a:rPr lang="en-GB" sz="2400" dirty="0" err="1"/>
              <a:t>Madopar</a:t>
            </a:r>
            <a:r>
              <a:rPr lang="en-GB" sz="2400" dirty="0"/>
              <a:t>)</a:t>
            </a:r>
          </a:p>
          <a:p>
            <a:r>
              <a:rPr lang="en-GB" sz="2400" dirty="0"/>
              <a:t>Efficacy reduces over time, increased dose needed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97205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Dopamine Agonists – </a:t>
            </a:r>
            <a:r>
              <a:rPr lang="en-GB" sz="2400" dirty="0" err="1"/>
              <a:t>Ropinirole</a:t>
            </a:r>
            <a:endParaRPr lang="en-GB" sz="2400" dirty="0"/>
          </a:p>
          <a:p>
            <a:r>
              <a:rPr lang="en-GB" sz="2400" dirty="0" err="1"/>
              <a:t>Anticholinergics</a:t>
            </a:r>
            <a:r>
              <a:rPr lang="en-GB" sz="2400" dirty="0"/>
              <a:t> – helps tremor (SE)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9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/>
              <a:t>- The leading cause of dementia</a:t>
            </a:r>
          </a:p>
          <a:p>
            <a:pPr marL="0" indent="0" eaLnBrk="1" hangingPunct="1">
              <a:buNone/>
            </a:pPr>
            <a:r>
              <a:rPr lang="en-US" altLang="en-US" b="1" dirty="0" smtClean="0"/>
              <a:t>- F&gt;M, most common in &gt;65years</a:t>
            </a:r>
          </a:p>
          <a:p>
            <a:pPr marL="0" indent="0" eaLnBrk="1" hangingPunct="1">
              <a:buNone/>
            </a:pPr>
            <a:endParaRPr lang="en-US" altLang="en-US" b="1" dirty="0"/>
          </a:p>
          <a:p>
            <a:pPr marL="0" indent="0" eaLnBrk="1" hangingPunct="1">
              <a:buNone/>
            </a:pPr>
            <a:r>
              <a:rPr lang="en-GB" dirty="0"/>
              <a:t>Accumulation of Beta-amyloid peptide results in </a:t>
            </a:r>
            <a:r>
              <a:rPr lang="en-GB" b="1" dirty="0">
                <a:solidFill>
                  <a:srgbClr val="FF0000"/>
                </a:solidFill>
              </a:rPr>
              <a:t>progressive neuronal damage, </a:t>
            </a:r>
            <a:r>
              <a:rPr lang="en-GB" b="1" dirty="0">
                <a:solidFill>
                  <a:srgbClr val="00B050"/>
                </a:solidFill>
              </a:rPr>
              <a:t>neurofibrillary tangles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(tau and ubiquitin), increase of </a:t>
            </a:r>
            <a:r>
              <a:rPr lang="en-GB" dirty="0">
                <a:solidFill>
                  <a:srgbClr val="002060"/>
                </a:solidFill>
              </a:rPr>
              <a:t>amyloid plaques</a:t>
            </a:r>
            <a:r>
              <a:rPr lang="en-GB" dirty="0"/>
              <a:t> and </a:t>
            </a:r>
            <a:r>
              <a:rPr lang="en-GB" b="1" dirty="0">
                <a:solidFill>
                  <a:srgbClr val="0070C0"/>
                </a:solidFill>
              </a:rPr>
              <a:t>loss of Ach</a:t>
            </a:r>
            <a:endParaRPr lang="en-US" altLang="en-US" b="1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Alzheimer’s Disease 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5334000" y="1554163"/>
            <a:ext cx="3600450" cy="18859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/>
              <a:t>RF</a:t>
            </a:r>
            <a:r>
              <a:rPr lang="en-US" altLang="en-US" sz="2400" dirty="0" smtClean="0"/>
              <a:t> - </a:t>
            </a:r>
            <a:r>
              <a:rPr lang="en-GB" sz="2400" dirty="0" smtClean="0"/>
              <a:t>First </a:t>
            </a:r>
            <a:r>
              <a:rPr lang="en-GB" sz="2400" dirty="0"/>
              <a:t>degree relative, downs </a:t>
            </a:r>
            <a:r>
              <a:rPr lang="en-GB" sz="2400" dirty="0" smtClean="0"/>
              <a:t>syndrome</a:t>
            </a:r>
            <a:r>
              <a:rPr lang="en-GB" sz="2400" dirty="0"/>
              <a:t>, </a:t>
            </a:r>
            <a:r>
              <a:rPr lang="en-GB" sz="2400" dirty="0" err="1"/>
              <a:t>homozygosity</a:t>
            </a:r>
            <a:r>
              <a:rPr lang="en-GB" sz="2400" dirty="0"/>
              <a:t> for </a:t>
            </a:r>
            <a:r>
              <a:rPr lang="en-GB" sz="2400" dirty="0" err="1" smtClean="0"/>
              <a:t>ApoE</a:t>
            </a:r>
            <a:r>
              <a:rPr lang="en-GB" sz="2400" dirty="0" smtClean="0"/>
              <a:t>…</a:t>
            </a:r>
          </a:p>
          <a:p>
            <a:pPr marL="0" indent="0">
              <a:buNone/>
            </a:pPr>
            <a:r>
              <a:rPr lang="en-GB" sz="2400" dirty="0" smtClean="0"/>
              <a:t>DM</a:t>
            </a:r>
            <a:r>
              <a:rPr lang="en-GB" sz="2400" dirty="0"/>
              <a:t>, AF, HTN-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 eaLnBrk="1" hangingPunct="1"/>
            <a:endParaRPr lang="en-US" altLang="en-US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Alzheimer’s disease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445" y="2931229"/>
            <a:ext cx="89545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dirty="0" smtClean="0"/>
              <a:t>Symptoms</a:t>
            </a:r>
          </a:p>
          <a:p>
            <a:pPr marL="0" indent="0">
              <a:buNone/>
            </a:pPr>
            <a:endParaRPr lang="en-GB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Enduring, progressive and </a:t>
            </a:r>
            <a:r>
              <a:rPr lang="en-GB" sz="2400" b="1" dirty="0"/>
              <a:t>global cognitive </a:t>
            </a:r>
            <a:r>
              <a:rPr lang="en-GB" sz="2400" b="1" dirty="0" smtClean="0"/>
              <a:t>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Visual </a:t>
            </a:r>
            <a:r>
              <a:rPr lang="en-GB" sz="2400" dirty="0"/>
              <a:t>spatial skills – </a:t>
            </a:r>
            <a:r>
              <a:rPr lang="en-GB" sz="2400" b="1" dirty="0"/>
              <a:t>getting </a:t>
            </a:r>
            <a:r>
              <a:rPr lang="en-GB" sz="2400" b="1" dirty="0" smtClean="0"/>
              <a:t>lost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Memory</a:t>
            </a:r>
            <a:r>
              <a:rPr lang="en-GB" sz="2400" dirty="0"/>
              <a:t>, verbal abilities and executive </a:t>
            </a:r>
            <a:r>
              <a:rPr lang="en-GB" sz="2400" dirty="0" smtClean="0"/>
              <a:t>function </a:t>
            </a:r>
            <a:r>
              <a:rPr lang="en-GB" sz="2400" dirty="0"/>
              <a:t>(</a:t>
            </a:r>
            <a:r>
              <a:rPr lang="en-GB" sz="2400" b="1" dirty="0" smtClean="0"/>
              <a:t>planning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err="1" smtClean="0"/>
              <a:t>Anosognosia</a:t>
            </a:r>
            <a:r>
              <a:rPr lang="en-GB" sz="2400" dirty="0" smtClean="0"/>
              <a:t> </a:t>
            </a:r>
            <a:r>
              <a:rPr lang="en-GB" sz="2400" dirty="0"/>
              <a:t>– lack of </a:t>
            </a:r>
            <a:r>
              <a:rPr lang="en-GB" sz="2400" dirty="0" smtClean="0"/>
              <a:t>insight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Irritability/mood disturbances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Behavioural </a:t>
            </a:r>
            <a:r>
              <a:rPr lang="en-GB" sz="2400" dirty="0"/>
              <a:t>change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957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" y="2628900"/>
            <a:ext cx="8229600" cy="34972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General dementia management (social services)</a:t>
            </a:r>
          </a:p>
          <a:p>
            <a:pPr>
              <a:buFontTx/>
              <a:buChar char="-"/>
            </a:pPr>
            <a:r>
              <a:rPr lang="en-GB" b="1" dirty="0"/>
              <a:t>Refer to specialist memory services</a:t>
            </a:r>
          </a:p>
          <a:p>
            <a:pPr>
              <a:buFontTx/>
              <a:buChar char="-"/>
            </a:pPr>
            <a:r>
              <a:rPr lang="en-GB" b="1" dirty="0" err="1"/>
              <a:t>Acetylcholinesterase</a:t>
            </a:r>
            <a:r>
              <a:rPr lang="en-GB" b="1" dirty="0"/>
              <a:t> inhibitors (</a:t>
            </a:r>
            <a:r>
              <a:rPr lang="en-GB" b="1" dirty="0" err="1"/>
              <a:t>Rivastigmine</a:t>
            </a:r>
            <a:r>
              <a:rPr lang="en-GB" b="1" dirty="0"/>
              <a:t>, Donepezil</a:t>
            </a:r>
            <a:r>
              <a:rPr lang="en-GB" b="1" dirty="0" smtClean="0"/>
              <a:t>) – </a:t>
            </a:r>
            <a:r>
              <a:rPr lang="en-GB" dirty="0" smtClean="0"/>
              <a:t>slow deterioration </a:t>
            </a:r>
            <a:endParaRPr lang="en-GB" b="1" dirty="0"/>
          </a:p>
          <a:p>
            <a:pPr>
              <a:buFontTx/>
              <a:buChar char="-"/>
            </a:pPr>
            <a:r>
              <a:rPr lang="en-GB" b="1" dirty="0"/>
              <a:t>Control BP</a:t>
            </a:r>
          </a:p>
          <a:p>
            <a:pPr eaLnBrk="1" hangingPunct="1"/>
            <a:endParaRPr lang="en-US" altLang="en-US" b="1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Alzheimer’s management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3100" y="1594366"/>
            <a:ext cx="680085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 specific investigation. Do MMSE, score? AMT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61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RARE Autosomal </a:t>
            </a:r>
            <a:r>
              <a:rPr lang="en-GB" dirty="0">
                <a:solidFill>
                  <a:srgbClr val="FF0000"/>
                </a:solidFill>
              </a:rPr>
              <a:t>dominant </a:t>
            </a:r>
            <a:r>
              <a:rPr lang="en-GB" dirty="0" smtClean="0">
                <a:solidFill>
                  <a:srgbClr val="FF0000"/>
                </a:solidFill>
              </a:rPr>
              <a:t>disorder</a:t>
            </a:r>
            <a:r>
              <a:rPr lang="en-GB" dirty="0" smtClean="0"/>
              <a:t>, full penetrance </a:t>
            </a:r>
            <a:endParaRPr lang="en-GB" dirty="0"/>
          </a:p>
          <a:p>
            <a:r>
              <a:rPr lang="en-GB" dirty="0"/>
              <a:t>Characterised by </a:t>
            </a:r>
            <a:r>
              <a:rPr lang="en-GB" b="1" dirty="0"/>
              <a:t>progressive chorea </a:t>
            </a:r>
            <a:r>
              <a:rPr lang="en-GB" dirty="0"/>
              <a:t>and </a:t>
            </a:r>
            <a:r>
              <a:rPr lang="en-GB" b="1" dirty="0" smtClean="0"/>
              <a:t>dementia</a:t>
            </a:r>
          </a:p>
          <a:p>
            <a:r>
              <a:rPr lang="en-GB" dirty="0" smtClean="0"/>
              <a:t>Caused by expansion of CAG repeats</a:t>
            </a:r>
            <a:endParaRPr lang="en-GB" dirty="0"/>
          </a:p>
          <a:p>
            <a:r>
              <a:rPr lang="en-GB" dirty="0"/>
              <a:t>Onset 35-40years</a:t>
            </a:r>
          </a:p>
          <a:p>
            <a:r>
              <a:rPr lang="en-GB" dirty="0"/>
              <a:t>Death within 15 years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Huntington’s disease 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40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Signs are </a:t>
            </a:r>
            <a:r>
              <a:rPr lang="en-GB" b="1" dirty="0"/>
              <a:t>insidious</a:t>
            </a:r>
            <a:r>
              <a:rPr lang="en-GB" dirty="0"/>
              <a:t> then </a:t>
            </a:r>
            <a:r>
              <a:rPr lang="en-GB" b="1" dirty="0"/>
              <a:t>progressive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Chorea</a:t>
            </a:r>
            <a:r>
              <a:rPr lang="en-GB" b="1" dirty="0"/>
              <a:t> -&gt;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irritability</a:t>
            </a:r>
            <a:r>
              <a:rPr lang="en-GB" b="1" dirty="0"/>
              <a:t> -&gt;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dementia</a:t>
            </a:r>
            <a:r>
              <a:rPr lang="en-GB" b="1" dirty="0"/>
              <a:t> -&gt; +/-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fits</a:t>
            </a:r>
            <a:r>
              <a:rPr lang="en-GB" b="1" dirty="0"/>
              <a:t> -&gt; </a:t>
            </a:r>
            <a:r>
              <a:rPr lang="en-GB" b="1" dirty="0" smtClean="0"/>
              <a:t> </a:t>
            </a:r>
          </a:p>
          <a:p>
            <a:pPr marL="0" indent="0">
              <a:buNone/>
            </a:pPr>
            <a:r>
              <a:rPr lang="en-GB" b="1" dirty="0" smtClean="0"/>
              <a:t>                                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DEATH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2060"/>
                </a:solidFill>
                <a:latin typeface="Calibri" pitchFamily="34" charset="0"/>
              </a:rPr>
              <a:t>Huntington’s disease 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447" y="3524251"/>
            <a:ext cx="88212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dirty="0"/>
              <a:t>Pathology</a:t>
            </a:r>
          </a:p>
          <a:p>
            <a:r>
              <a:rPr lang="en-GB" sz="2400" u="sng" dirty="0"/>
              <a:t>Cerebral atrophy </a:t>
            </a:r>
            <a:r>
              <a:rPr lang="en-GB" sz="2400" dirty="0"/>
              <a:t>with loss of corpus striatum GABA-</a:t>
            </a:r>
            <a:r>
              <a:rPr lang="en-GB" sz="2400" dirty="0" err="1"/>
              <a:t>nergic</a:t>
            </a:r>
            <a:r>
              <a:rPr lang="en-GB" sz="2400" dirty="0"/>
              <a:t> and cholinergic neurons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r>
              <a:rPr lang="en-GB" sz="2400" b="1" dirty="0">
                <a:solidFill>
                  <a:srgbClr val="FF0000"/>
                </a:solidFill>
              </a:rPr>
              <a:t>No treatment</a:t>
            </a:r>
          </a:p>
          <a:p>
            <a:pPr>
              <a:buFontTx/>
              <a:buChar char="-"/>
            </a:pPr>
            <a:r>
              <a:rPr lang="en-GB" sz="2400" b="1" dirty="0">
                <a:solidFill>
                  <a:srgbClr val="FF0000"/>
                </a:solidFill>
              </a:rPr>
              <a:t>Offer counselling to patient and </a:t>
            </a:r>
            <a:r>
              <a:rPr lang="en-GB" sz="2400" b="1" dirty="0" smtClean="0">
                <a:solidFill>
                  <a:srgbClr val="FF0000"/>
                </a:solidFill>
              </a:rPr>
              <a:t>family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6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Autoimmune disorder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Antibodies against acetylcholine receptors at </a:t>
            </a:r>
            <a:r>
              <a:rPr lang="en-GB" sz="2800" dirty="0" smtClean="0">
                <a:solidFill>
                  <a:srgbClr val="FF0000"/>
                </a:solidFill>
              </a:rPr>
              <a:t>NMJ (post-synaptic), </a:t>
            </a:r>
            <a:r>
              <a:rPr lang="en-GB" sz="2800" dirty="0">
                <a:solidFill>
                  <a:srgbClr val="FF0000"/>
                </a:solidFill>
              </a:rPr>
              <a:t>interfering with transmission</a:t>
            </a:r>
          </a:p>
          <a:p>
            <a:r>
              <a:rPr lang="en-GB" sz="2800" dirty="0"/>
              <a:t>Rare</a:t>
            </a:r>
          </a:p>
          <a:p>
            <a:r>
              <a:rPr lang="en-GB" sz="2800" dirty="0"/>
              <a:t>1/10,000 </a:t>
            </a:r>
            <a:r>
              <a:rPr lang="en-GB" sz="2800" dirty="0" smtClean="0"/>
              <a:t>prevalence</a:t>
            </a:r>
          </a:p>
          <a:p>
            <a:r>
              <a:rPr lang="en-GB" sz="2800" dirty="0" smtClean="0"/>
              <a:t>Peaks at 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and 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decade</a:t>
            </a:r>
            <a:endParaRPr lang="en-GB" sz="2800" dirty="0"/>
          </a:p>
          <a:p>
            <a:r>
              <a:rPr lang="en-GB" sz="2800" dirty="0"/>
              <a:t>Associated with other autoimmune </a:t>
            </a:r>
            <a:r>
              <a:rPr lang="en-GB" sz="2800" dirty="0" smtClean="0"/>
              <a:t>disorder (</a:t>
            </a:r>
            <a:r>
              <a:rPr lang="en-GB" sz="2800" dirty="0" err="1" smtClean="0"/>
              <a:t>thymic</a:t>
            </a:r>
            <a:r>
              <a:rPr lang="en-GB" sz="2800" dirty="0" smtClean="0"/>
              <a:t> hyperplasia and atrophy)</a:t>
            </a:r>
            <a:endParaRPr lang="en-GB" sz="2800" dirty="0"/>
          </a:p>
          <a:p>
            <a:pPr eaLnBrk="1" hangingPunct="1"/>
            <a:endParaRPr lang="en-US" altLang="en-US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800" dirty="0"/>
              <a:t>Myasthenia Gravis 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Clinical features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z="2800" b="1" dirty="0" smtClean="0"/>
              <a:t>Weakness and fatigue </a:t>
            </a:r>
            <a:r>
              <a:rPr lang="en-US" altLang="en-US" sz="2800" dirty="0" smtClean="0"/>
              <a:t>of ocular, bulbar and proximal limb muscles </a:t>
            </a:r>
            <a:r>
              <a:rPr lang="en-GB" sz="2800" dirty="0"/>
              <a:t>(affects  in order - extra-ocular, bulbar, face, neck, limb, girdle, trunk</a:t>
            </a:r>
            <a:r>
              <a:rPr lang="en-GB" sz="2800" dirty="0" smtClean="0"/>
              <a:t>)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         - </a:t>
            </a:r>
            <a:r>
              <a:rPr lang="en-GB" sz="2800" dirty="0"/>
              <a:t>ptosis, diplopia</a:t>
            </a:r>
          </a:p>
          <a:p>
            <a:pPr marL="0" indent="0">
              <a:buNone/>
            </a:pPr>
            <a:r>
              <a:rPr lang="en-GB" sz="2800" dirty="0" smtClean="0"/>
              <a:t>                -Facial </a:t>
            </a:r>
            <a:r>
              <a:rPr lang="en-GB" sz="2800" dirty="0"/>
              <a:t>weakness (myasthenia </a:t>
            </a:r>
            <a:r>
              <a:rPr lang="en-GB" sz="2800" dirty="0" smtClean="0"/>
              <a:t>snarl)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         -Bulbar </a:t>
            </a:r>
            <a:r>
              <a:rPr lang="en-GB" sz="2800" dirty="0"/>
              <a:t>– dysphagia, </a:t>
            </a:r>
            <a:r>
              <a:rPr lang="en-GB" sz="2800" dirty="0" smtClean="0"/>
              <a:t>dysarthria, difficulty                      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                         talking, chewing, </a:t>
            </a:r>
            <a:r>
              <a:rPr lang="en-GB" sz="2800" dirty="0" err="1" smtClean="0"/>
              <a:t>resp</a:t>
            </a:r>
            <a:r>
              <a:rPr lang="en-GB" sz="2800" dirty="0" smtClean="0"/>
              <a:t> difficulties </a:t>
            </a:r>
            <a:endParaRPr lang="en-GB" sz="2800" dirty="0"/>
          </a:p>
          <a:p>
            <a:pPr marL="0" indent="0" eaLnBrk="1" hangingPunct="1">
              <a:buNone/>
            </a:pPr>
            <a:endParaRPr lang="en-GB" sz="2800" dirty="0"/>
          </a:p>
          <a:p>
            <a:pPr eaLnBrk="1" hangingPunct="1">
              <a:buFont typeface="Courier New" pitchFamily="49" charset="0"/>
              <a:buChar char="o"/>
            </a:pPr>
            <a:endParaRPr lang="en-US" altLang="en-US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239713"/>
            <a:ext cx="82296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800" dirty="0"/>
              <a:t>Myasthenia Gravis 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353376" y="239713"/>
            <a:ext cx="8229600" cy="92333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400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" y="1808894"/>
            <a:ext cx="1808480" cy="150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53" y="1808894"/>
            <a:ext cx="1954212" cy="168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" y="4732118"/>
            <a:ext cx="1828800" cy="120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10" y="4174270"/>
            <a:ext cx="2129155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2" y="4525743"/>
            <a:ext cx="2879725" cy="1592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/>
          <p:cNvCxnSpPr/>
          <p:nvPr/>
        </p:nvCxnSpPr>
        <p:spPr>
          <a:xfrm flipV="1">
            <a:off x="0" y="3761520"/>
            <a:ext cx="9144000" cy="47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27973" y="1857318"/>
            <a:ext cx="3458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Subarachnoid haemorrhage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725944">
            <a:off x="7114768" y="4833189"/>
            <a:ext cx="20243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Meningitis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457200" y="261765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Headache red flags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u="sng" dirty="0"/>
              <a:t>Investigations </a:t>
            </a:r>
          </a:p>
          <a:p>
            <a:pPr>
              <a:buFont typeface="Courier New" pitchFamily="49" charset="0"/>
              <a:buChar char="o"/>
            </a:pPr>
            <a:r>
              <a:rPr lang="en-GB" sz="2400" b="1" dirty="0">
                <a:solidFill>
                  <a:srgbClr val="7030A0"/>
                </a:solidFill>
              </a:rPr>
              <a:t>TENSILON test </a:t>
            </a:r>
            <a:r>
              <a:rPr lang="en-GB" sz="2400" dirty="0"/>
              <a:t>- +</a:t>
            </a:r>
            <a:r>
              <a:rPr lang="en-GB" sz="2400" dirty="0" err="1"/>
              <a:t>ve</a:t>
            </a:r>
            <a:r>
              <a:rPr lang="en-GB" sz="2400" dirty="0"/>
              <a:t> if </a:t>
            </a:r>
            <a:r>
              <a:rPr lang="en-GB" sz="2400" dirty="0" err="1"/>
              <a:t>edrophonium</a:t>
            </a:r>
            <a:r>
              <a:rPr lang="en-GB" sz="2400" dirty="0"/>
              <a:t> improves power within a </a:t>
            </a:r>
            <a:r>
              <a:rPr lang="en-GB" sz="2400" dirty="0" smtClean="0"/>
              <a:t>min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7030A0"/>
                </a:solidFill>
              </a:rPr>
              <a:t>Antibodies</a:t>
            </a:r>
            <a:r>
              <a:rPr lang="en-GB" sz="2400" dirty="0"/>
              <a:t>: Anti </a:t>
            </a:r>
            <a:r>
              <a:rPr lang="en-GB" sz="2400" dirty="0" err="1" smtClean="0"/>
              <a:t>AChR</a:t>
            </a:r>
            <a:r>
              <a:rPr lang="en-GB" sz="2400" dirty="0" smtClean="0"/>
              <a:t> (anti-</a:t>
            </a:r>
            <a:r>
              <a:rPr lang="en-GB" sz="2400" dirty="0" err="1" smtClean="0"/>
              <a:t>muSK</a:t>
            </a:r>
            <a:r>
              <a:rPr lang="en-GB" sz="24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7030A0"/>
                </a:solidFill>
              </a:rPr>
              <a:t>Neurophysiology</a:t>
            </a:r>
            <a:r>
              <a:rPr lang="en-GB" sz="2400" dirty="0" smtClean="0"/>
              <a:t> </a:t>
            </a:r>
            <a:r>
              <a:rPr lang="en-GB" sz="2400" dirty="0"/>
              <a:t>– reduced muscle response to repetitive nerve </a:t>
            </a:r>
            <a:r>
              <a:rPr lang="en-GB" sz="2400" dirty="0" smtClean="0"/>
              <a:t>stimulation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7030A0"/>
                </a:solidFill>
              </a:rPr>
              <a:t>TFT</a:t>
            </a:r>
            <a:endParaRPr lang="en-GB" sz="2400" dirty="0">
              <a:solidFill>
                <a:srgbClr val="7030A0"/>
              </a:solidFill>
            </a:endParaRP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Myasthenia Gravis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733550"/>
            <a:ext cx="411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u="sng" dirty="0">
                <a:latin typeface="+mj-lt"/>
              </a:rPr>
              <a:t>Treatment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GB" sz="2400" dirty="0">
                <a:latin typeface="+mj-lt"/>
              </a:rPr>
              <a:t>Anticholinesterase </a:t>
            </a:r>
            <a:r>
              <a:rPr lang="en-GB" sz="2400" dirty="0" err="1">
                <a:latin typeface="+mj-lt"/>
              </a:rPr>
              <a:t>ie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pyridostigmine</a:t>
            </a:r>
            <a:r>
              <a:rPr lang="en-GB" sz="2400" dirty="0">
                <a:latin typeface="+mj-lt"/>
              </a:rPr>
              <a:t>. Provides </a:t>
            </a:r>
            <a:r>
              <a:rPr lang="en-GB" sz="2400" dirty="0" err="1">
                <a:latin typeface="+mj-lt"/>
              </a:rPr>
              <a:t>sympotmatic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relief</a:t>
            </a:r>
          </a:p>
          <a:p>
            <a:pPr marL="342900" indent="-342900">
              <a:buFont typeface="Courier New" pitchFamily="49" charset="0"/>
              <a:buChar char="o"/>
            </a:pPr>
            <a:endParaRPr lang="en-GB" sz="2400" dirty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GB" sz="2400" dirty="0" smtClean="0">
                <a:latin typeface="+mj-lt"/>
              </a:rPr>
              <a:t>Corticosteroids </a:t>
            </a:r>
            <a:r>
              <a:rPr lang="en-GB" sz="2400" dirty="0" err="1">
                <a:latin typeface="+mj-lt"/>
              </a:rPr>
              <a:t>ie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prednisolone </a:t>
            </a:r>
            <a:r>
              <a:rPr lang="en-GB" sz="2400" dirty="0">
                <a:latin typeface="+mj-lt"/>
              </a:rPr>
              <a:t>(if unresponsive</a:t>
            </a:r>
            <a:r>
              <a:rPr lang="en-GB" sz="2400" dirty="0" smtClean="0">
                <a:latin typeface="+mj-lt"/>
              </a:rPr>
              <a:t>)</a:t>
            </a:r>
          </a:p>
          <a:p>
            <a:pPr marL="342900" indent="-342900">
              <a:buFont typeface="Courier New" pitchFamily="49" charset="0"/>
              <a:buChar char="o"/>
            </a:pPr>
            <a:endParaRPr lang="en-GB" sz="2400" dirty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GB" sz="2400" dirty="0" err="1" smtClean="0">
                <a:latin typeface="+mj-lt"/>
              </a:rPr>
              <a:t>Plasmapheresis</a:t>
            </a:r>
            <a:r>
              <a:rPr lang="en-GB" sz="2400" dirty="0" smtClean="0">
                <a:latin typeface="+mj-lt"/>
              </a:rPr>
              <a:t> and iv IG</a:t>
            </a:r>
          </a:p>
          <a:p>
            <a:pPr marL="342900" indent="-342900">
              <a:buFont typeface="Courier New" pitchFamily="49" charset="0"/>
              <a:buChar char="o"/>
            </a:pPr>
            <a:endParaRPr lang="en-GB" sz="2400" dirty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GB" sz="2400" dirty="0" smtClean="0">
                <a:latin typeface="+mj-lt"/>
              </a:rPr>
              <a:t>Thymectomy </a:t>
            </a:r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73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189447" y="1475442"/>
            <a:ext cx="4782603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Myasthenic crisis </a:t>
            </a:r>
          </a:p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LIFE THREATENING CONDITION!</a:t>
            </a:r>
          </a:p>
          <a:p>
            <a:r>
              <a:rPr lang="en-US" altLang="en-US" sz="2800" u="sng" dirty="0" smtClean="0"/>
              <a:t>Weakness of the respiratory muscles</a:t>
            </a:r>
            <a:r>
              <a:rPr lang="en-US" altLang="en-US" sz="2800" dirty="0" smtClean="0"/>
              <a:t>, causing respiratory failure </a:t>
            </a:r>
          </a:p>
          <a:p>
            <a:r>
              <a:rPr lang="en-GB" sz="2800" dirty="0" smtClean="0"/>
              <a:t>Monitor </a:t>
            </a:r>
            <a:r>
              <a:rPr lang="en-GB" sz="2800" b="1" dirty="0"/>
              <a:t>forced vital capacity, </a:t>
            </a:r>
            <a:r>
              <a:rPr lang="en-GB" sz="2800" dirty="0"/>
              <a:t>if low, need </a:t>
            </a:r>
            <a:r>
              <a:rPr lang="en-GB" sz="2800" dirty="0" smtClean="0"/>
              <a:t>ventilator </a:t>
            </a:r>
            <a:r>
              <a:rPr lang="en-GB" sz="2800" dirty="0"/>
              <a:t>support </a:t>
            </a:r>
            <a:endParaRPr lang="en-GB" sz="2800" dirty="0" smtClean="0"/>
          </a:p>
          <a:p>
            <a:r>
              <a:rPr lang="en-GB" sz="2800" dirty="0" smtClean="0"/>
              <a:t>Treat </a:t>
            </a:r>
            <a:r>
              <a:rPr lang="en-GB" sz="2800" dirty="0"/>
              <a:t>with </a:t>
            </a:r>
            <a:r>
              <a:rPr lang="en-GB" sz="2800" b="1" dirty="0" err="1"/>
              <a:t>plasmapharesis</a:t>
            </a:r>
            <a:r>
              <a:rPr lang="en-GB" sz="2800" b="1" dirty="0"/>
              <a:t> </a:t>
            </a:r>
            <a:r>
              <a:rPr lang="en-GB" sz="2800" dirty="0"/>
              <a:t>or </a:t>
            </a:r>
            <a:r>
              <a:rPr lang="en-GB" sz="2800" b="1" dirty="0"/>
              <a:t>IV </a:t>
            </a:r>
            <a:r>
              <a:rPr lang="en-GB" sz="2800" b="1" dirty="0" err="1"/>
              <a:t>Ig</a:t>
            </a:r>
            <a:endParaRPr lang="en-GB" sz="2800" b="1" dirty="0"/>
          </a:p>
          <a:p>
            <a:pPr marL="0" indent="0" eaLnBrk="1" hangingPunct="1">
              <a:buNone/>
            </a:pPr>
            <a:endParaRPr lang="en-US" altLang="en-US" sz="2400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CRISIS!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" y="6130845"/>
            <a:ext cx="733266" cy="727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2550" y="1581150"/>
            <a:ext cx="3981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+mn-lt"/>
              </a:rPr>
              <a:t>Cholinergic crisis</a:t>
            </a:r>
          </a:p>
          <a:p>
            <a:r>
              <a:rPr lang="en-GB" sz="2800" dirty="0" smtClean="0">
                <a:latin typeface="+mn-lt"/>
              </a:rPr>
              <a:t>Over-treatment with anticholinesterase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err="1" smtClean="0">
                <a:latin typeface="+mn-lt"/>
              </a:rPr>
              <a:t>Hypersalivation</a:t>
            </a:r>
            <a:endParaRPr lang="en-GB" sz="28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Lacrimation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Increased sweating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Vomiting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Pupillary constriction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Muscle weakness and fasciculation 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10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189447" y="1600201"/>
            <a:ext cx="8954553" cy="4427496"/>
          </a:xfrm>
        </p:spPr>
        <p:txBody>
          <a:bodyPr/>
          <a:lstStyle/>
          <a:p>
            <a:r>
              <a:rPr lang="en-GB" sz="2400" b="1" dirty="0" smtClean="0"/>
              <a:t>Autoimmune - Failure </a:t>
            </a:r>
            <a:r>
              <a:rPr lang="en-GB" sz="2400" b="1" dirty="0"/>
              <a:t>of Ach release at the </a:t>
            </a:r>
            <a:r>
              <a:rPr lang="en-GB" sz="2400" b="1" dirty="0" smtClean="0"/>
              <a:t>NMJ (pre-synaptic)</a:t>
            </a:r>
            <a:endParaRPr lang="en-GB" sz="2400" b="1" dirty="0"/>
          </a:p>
          <a:p>
            <a:r>
              <a:rPr lang="en-GB" sz="2400" b="1" dirty="0" smtClean="0"/>
              <a:t>Neoplastic - associated </a:t>
            </a:r>
            <a:r>
              <a:rPr lang="en-GB" sz="2400" b="1" dirty="0"/>
              <a:t>with SCC of </a:t>
            </a:r>
            <a:r>
              <a:rPr lang="en-GB" sz="2400" b="1" dirty="0" smtClean="0"/>
              <a:t>bronchus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Symptoms </a:t>
            </a:r>
          </a:p>
          <a:p>
            <a:r>
              <a:rPr lang="en-GB" sz="2400" dirty="0" smtClean="0"/>
              <a:t>Proximal muscle weakness (lower limb), aches and tenderness, reduced strength – before eye </a:t>
            </a:r>
            <a:r>
              <a:rPr lang="en-GB" sz="2400" dirty="0" err="1" smtClean="0"/>
              <a:t>symp</a:t>
            </a:r>
            <a:endParaRPr lang="en-GB" sz="2400" dirty="0" smtClean="0"/>
          </a:p>
          <a:p>
            <a:r>
              <a:rPr lang="en-GB" sz="2400" dirty="0" smtClean="0"/>
              <a:t>Bulbar and </a:t>
            </a:r>
            <a:r>
              <a:rPr lang="en-GB" sz="2400" dirty="0" err="1" smtClean="0"/>
              <a:t>resp</a:t>
            </a:r>
            <a:r>
              <a:rPr lang="en-GB" sz="2400" dirty="0" smtClean="0"/>
              <a:t> muscles spared. Mild ocular </a:t>
            </a:r>
            <a:r>
              <a:rPr lang="en-GB" sz="2400" dirty="0" err="1" smtClean="0"/>
              <a:t>symp</a:t>
            </a:r>
            <a:endParaRPr lang="en-GB" sz="2400" dirty="0" smtClean="0"/>
          </a:p>
          <a:p>
            <a:r>
              <a:rPr lang="en-GB" sz="2400" dirty="0" smtClean="0"/>
              <a:t>Autonomic symptoms (constipation ,dry mouth, impotence)</a:t>
            </a:r>
          </a:p>
          <a:p>
            <a:r>
              <a:rPr lang="en-GB" sz="2400" dirty="0" smtClean="0"/>
              <a:t>Reduced/absent reflexes</a:t>
            </a:r>
          </a:p>
          <a:p>
            <a:r>
              <a:rPr lang="en-GB" sz="2400" dirty="0" smtClean="0"/>
              <a:t>Less response to </a:t>
            </a:r>
            <a:r>
              <a:rPr lang="en-GB" sz="2400" dirty="0" err="1" smtClean="0"/>
              <a:t>tensilon</a:t>
            </a:r>
            <a:r>
              <a:rPr lang="en-GB" sz="2400" dirty="0" smtClean="0"/>
              <a:t> test</a:t>
            </a:r>
            <a:endParaRPr lang="en-GB" sz="2400" dirty="0"/>
          </a:p>
          <a:p>
            <a:pPr eaLnBrk="1" hangingPunct="1"/>
            <a:endParaRPr lang="en-US" altLang="en-US" dirty="0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Lambert-Eaton (LEMS)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2500" y="4762500"/>
            <a:ext cx="405765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TREAT – IV </a:t>
            </a:r>
            <a:r>
              <a:rPr lang="en-GB" sz="2400" b="1" dirty="0" err="1" smtClean="0">
                <a:solidFill>
                  <a:srgbClr val="0070C0"/>
                </a:solidFill>
              </a:rPr>
              <a:t>Ig</a:t>
            </a:r>
            <a:r>
              <a:rPr lang="en-GB" sz="2400" b="1" dirty="0" smtClean="0">
                <a:solidFill>
                  <a:srgbClr val="0070C0"/>
                </a:solidFill>
              </a:rPr>
              <a:t> or 3,4-diaminopyridine 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Regular CXR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189447" y="1600200"/>
            <a:ext cx="5798979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Chronic </a:t>
            </a:r>
            <a:r>
              <a:rPr lang="en-US" altLang="en-US" sz="2800" b="1" dirty="0" smtClean="0"/>
              <a:t>autoimmune disorder </a:t>
            </a:r>
            <a:r>
              <a:rPr lang="en-US" altLang="en-US" sz="2800" dirty="0" smtClean="0"/>
              <a:t>of </a:t>
            </a:r>
            <a:r>
              <a:rPr lang="en-US" altLang="en-US" sz="2800" b="1" dirty="0" smtClean="0"/>
              <a:t>CNS</a:t>
            </a:r>
            <a:r>
              <a:rPr lang="en-US" altLang="en-US" sz="2800" dirty="0" smtClean="0"/>
              <a:t> (T cell response)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7030A0"/>
                </a:solidFill>
              </a:rPr>
              <a:t>Multiple plaques of demyelination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7030A0"/>
                </a:solidFill>
              </a:rPr>
              <a:t>Disseminated in time and space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7030A0"/>
                </a:solidFill>
              </a:rPr>
              <a:t>Relapsing and remitting </a:t>
            </a:r>
          </a:p>
          <a:p>
            <a:pPr eaLnBrk="1" hangingPunct="1"/>
            <a:r>
              <a:rPr lang="en-US" altLang="en-US" sz="2800" dirty="0" smtClean="0"/>
              <a:t>Prolonged demyelination = axonal loss and </a:t>
            </a:r>
            <a:r>
              <a:rPr lang="en-US" altLang="en-US" sz="2800" b="1" dirty="0" smtClean="0"/>
              <a:t>clinically progressive symptoms 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Multiple Sclerosis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0300" y="2362200"/>
            <a:ext cx="2762250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000" dirty="0" smtClean="0"/>
              <a:t>-</a:t>
            </a:r>
            <a:r>
              <a:rPr lang="en-GB" sz="2000" b="1" dirty="0" smtClean="0"/>
              <a:t>Mean age onset – </a:t>
            </a:r>
            <a:r>
              <a:rPr lang="en-GB" sz="2000" dirty="0" smtClean="0"/>
              <a:t>30 </a:t>
            </a:r>
            <a:r>
              <a:rPr lang="en-GB" sz="2000" dirty="0" err="1" smtClean="0"/>
              <a:t>yrs</a:t>
            </a:r>
            <a:endParaRPr lang="en-GB" sz="2000" dirty="0" smtClean="0"/>
          </a:p>
          <a:p>
            <a:r>
              <a:rPr lang="en-GB" sz="2000" b="1" dirty="0" smtClean="0"/>
              <a:t>-F:M </a:t>
            </a:r>
            <a:r>
              <a:rPr lang="en-GB" sz="2000" dirty="0" smtClean="0"/>
              <a:t>3:1</a:t>
            </a:r>
          </a:p>
          <a:p>
            <a:endParaRPr lang="en-GB" sz="2000" b="1" dirty="0"/>
          </a:p>
          <a:p>
            <a:r>
              <a:rPr lang="en-GB" sz="2000" b="1" dirty="0" smtClean="0"/>
              <a:t>Cause? </a:t>
            </a:r>
            <a:r>
              <a:rPr lang="en-GB" sz="2000" dirty="0" smtClean="0"/>
              <a:t>Environmental agent in a genetically susceptible host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47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209550" y="2168522"/>
            <a:ext cx="436245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Usually </a:t>
            </a:r>
            <a:r>
              <a:rPr lang="en-US" altLang="en-US" sz="2400" dirty="0" err="1" smtClean="0"/>
              <a:t>monosymptomatic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Optic neuritis (rapid decline in central vision)</a:t>
            </a:r>
          </a:p>
          <a:p>
            <a:pPr eaLnBrk="1" hangingPunct="1"/>
            <a:r>
              <a:rPr lang="en-US" altLang="en-US" sz="2400" dirty="0" smtClean="0"/>
              <a:t>Numbness/tingling in limbs</a:t>
            </a:r>
          </a:p>
          <a:p>
            <a:pPr eaLnBrk="1" hangingPunct="1"/>
            <a:r>
              <a:rPr lang="en-US" altLang="en-US" sz="2400" dirty="0" smtClean="0"/>
              <a:t>Leg weakness</a:t>
            </a:r>
          </a:p>
          <a:p>
            <a:pPr eaLnBrk="1" hangingPunct="1"/>
            <a:r>
              <a:rPr lang="en-US" altLang="en-US" sz="2400" dirty="0" smtClean="0"/>
              <a:t>Brainstem/cerebella </a:t>
            </a:r>
            <a:r>
              <a:rPr lang="en-US" altLang="en-US" sz="2400" dirty="0" err="1" smtClean="0"/>
              <a:t>symp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eg</a:t>
            </a:r>
            <a:r>
              <a:rPr lang="en-US" altLang="en-US" sz="2400" dirty="0" smtClean="0"/>
              <a:t> diplopia, ataxia</a:t>
            </a:r>
          </a:p>
          <a:p>
            <a:pPr eaLnBrk="1" hangingPunct="1"/>
            <a:r>
              <a:rPr lang="en-US" altLang="en-US" sz="2400" dirty="0" smtClean="0"/>
              <a:t>Worse with heat and exercise   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(see table in ox handbook!)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Multiple Sclerosis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6080" y="1567934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rgbClr val="7030A0"/>
                </a:solidFill>
              </a:rPr>
              <a:t>Clinical </a:t>
            </a:r>
            <a:r>
              <a:rPr lang="en-US" altLang="en-US" sz="2400" b="1" i="1" dirty="0" smtClean="0">
                <a:solidFill>
                  <a:srgbClr val="7030A0"/>
                </a:solidFill>
              </a:rPr>
              <a:t>features</a:t>
            </a:r>
            <a:endParaRPr lang="en-US" altLang="en-US" sz="2400" b="1" i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7180" y="1567934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rgbClr val="7030A0"/>
                </a:solidFill>
              </a:rPr>
              <a:t>Progression</a:t>
            </a:r>
            <a:endParaRPr lang="en-US" altLang="en-US" sz="24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0" y="2168522"/>
            <a:ext cx="38290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Early on, relapses may be followed by remission and full recovery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With time, remission incomplete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latin typeface="+mn-lt"/>
            </a:endParaRPr>
          </a:p>
          <a:p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036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" y="2060317"/>
            <a:ext cx="8229600" cy="4240213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Clinical</a:t>
            </a:r>
          </a:p>
          <a:p>
            <a:pPr eaLnBrk="1" hangingPunct="1"/>
            <a:r>
              <a:rPr lang="en-US" altLang="en-US" sz="2800" dirty="0" smtClean="0"/>
              <a:t>History and examination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E43B0A"/>
                </a:solidFill>
              </a:rPr>
              <a:t>MRI</a:t>
            </a:r>
            <a:r>
              <a:rPr lang="en-US" altLang="en-US" sz="2800" dirty="0" smtClean="0"/>
              <a:t> sensitive, not specific </a:t>
            </a:r>
          </a:p>
          <a:p>
            <a:pPr eaLnBrk="1" hangingPunct="1"/>
            <a:r>
              <a:rPr lang="en-US" altLang="en-US" sz="2800" b="1" dirty="0" smtClean="0"/>
              <a:t>CSF</a:t>
            </a:r>
            <a:r>
              <a:rPr lang="en-US" altLang="en-US" sz="2800" dirty="0" smtClean="0"/>
              <a:t> – </a:t>
            </a:r>
            <a:r>
              <a:rPr lang="en-US" altLang="en-US" sz="2800" b="1" dirty="0" err="1" smtClean="0">
                <a:solidFill>
                  <a:srgbClr val="E43B0A"/>
                </a:solidFill>
              </a:rPr>
              <a:t>oligoclonal</a:t>
            </a:r>
            <a:r>
              <a:rPr lang="en-US" altLang="en-US" sz="2800" b="1" dirty="0" smtClean="0">
                <a:solidFill>
                  <a:srgbClr val="E43B0A"/>
                </a:solidFill>
              </a:rPr>
              <a:t> bands </a:t>
            </a:r>
            <a:r>
              <a:rPr lang="en-US" altLang="en-US" sz="2800" dirty="0" smtClean="0"/>
              <a:t>of </a:t>
            </a:r>
            <a:r>
              <a:rPr lang="en-US" altLang="en-US" sz="2800" dirty="0" err="1" smtClean="0"/>
              <a:t>IgG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electropherisis</a:t>
            </a:r>
            <a:r>
              <a:rPr lang="en-US" altLang="en-US" sz="2800" dirty="0" smtClean="0"/>
              <a:t> </a:t>
            </a:r>
          </a:p>
          <a:p>
            <a:pPr eaLnBrk="1" hangingPunct="1"/>
            <a:r>
              <a:rPr lang="en-US" altLang="en-US" sz="2800" dirty="0" smtClean="0"/>
              <a:t>Nerve conduction studies – </a:t>
            </a:r>
            <a:r>
              <a:rPr lang="en-US" altLang="en-US" sz="2800" b="1" dirty="0" smtClean="0">
                <a:solidFill>
                  <a:srgbClr val="E43B0A"/>
                </a:solidFill>
              </a:rPr>
              <a:t>evoked potentials</a:t>
            </a:r>
          </a:p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E43B0A"/>
                </a:solidFill>
              </a:rPr>
              <a:t> </a:t>
            </a:r>
            <a:endParaRPr lang="en-US" altLang="en-US" sz="2800" b="1" dirty="0" smtClean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400" b="1" dirty="0" smtClean="0">
                <a:solidFill>
                  <a:srgbClr val="00B050"/>
                </a:solidFill>
              </a:rPr>
              <a:t>SEE MCDONALD CRITERIA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!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Multiple Sclerosis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747" y="1560552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/>
              <a:t>Diagnosis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9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Treatment </a:t>
            </a:r>
          </a:p>
          <a:p>
            <a:pPr eaLnBrk="1" hangingPunct="1"/>
            <a:r>
              <a:rPr lang="en-US" altLang="en-US" b="1" dirty="0" smtClean="0"/>
              <a:t>Methylprednisolone</a:t>
            </a:r>
            <a:r>
              <a:rPr lang="en-US" altLang="en-US" dirty="0" smtClean="0"/>
              <a:t> – short course 3d for relapse (2x </a:t>
            </a:r>
            <a:r>
              <a:rPr lang="en-US" altLang="en-US" dirty="0" err="1" smtClean="0"/>
              <a:t>yr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b="1" dirty="0" smtClean="0"/>
              <a:t>Beta-Interferon</a:t>
            </a:r>
            <a:r>
              <a:rPr lang="en-US" altLang="en-US" dirty="0" smtClean="0"/>
              <a:t> – reduces relapses and lesion accumulation</a:t>
            </a:r>
          </a:p>
          <a:p>
            <a:pPr eaLnBrk="1" hangingPunct="1"/>
            <a:r>
              <a:rPr lang="en-US" altLang="en-US" b="1" dirty="0" err="1" smtClean="0"/>
              <a:t>Natalizumab</a:t>
            </a:r>
            <a:r>
              <a:rPr lang="en-US" altLang="en-US" dirty="0" smtClean="0"/>
              <a:t> –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line</a:t>
            </a:r>
          </a:p>
          <a:p>
            <a:pPr eaLnBrk="1" hangingPunct="1"/>
            <a:r>
              <a:rPr lang="en-US" altLang="en-US" dirty="0" smtClean="0"/>
              <a:t>Other- Azathioprine </a:t>
            </a:r>
          </a:p>
          <a:p>
            <a:pPr eaLnBrk="1" hangingPunct="1"/>
            <a:r>
              <a:rPr lang="en-US" altLang="en-US" dirty="0" err="1" smtClean="0"/>
              <a:t>Physio</a:t>
            </a:r>
            <a:r>
              <a:rPr lang="en-US" altLang="en-US" dirty="0" smtClean="0"/>
              <a:t> and OT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Multiple Sclerosis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0" y="1524000"/>
            <a:ext cx="4400550" cy="486727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RED FLAGs</a:t>
            </a:r>
          </a:p>
          <a:p>
            <a:pPr eaLnBrk="1" hangingPunct="1"/>
            <a:r>
              <a:rPr lang="en-US" altLang="en-US" sz="2800" dirty="0" smtClean="0"/>
              <a:t>Incontinence</a:t>
            </a:r>
          </a:p>
          <a:p>
            <a:pPr eaLnBrk="1" hangingPunct="1"/>
            <a:r>
              <a:rPr lang="en-US" altLang="en-US" sz="2800" dirty="0" smtClean="0"/>
              <a:t>Urinary retention</a:t>
            </a:r>
          </a:p>
          <a:p>
            <a:pPr eaLnBrk="1" hangingPunct="1"/>
            <a:r>
              <a:rPr lang="en-US" altLang="en-US" sz="2800" dirty="0" smtClean="0"/>
              <a:t>Anal </a:t>
            </a:r>
            <a:r>
              <a:rPr lang="en-US" altLang="en-US" sz="2800" dirty="0"/>
              <a:t>sphincter </a:t>
            </a:r>
            <a:r>
              <a:rPr lang="en-US" altLang="en-US" sz="2800" dirty="0" smtClean="0"/>
              <a:t>disturbance</a:t>
            </a:r>
          </a:p>
          <a:p>
            <a:pPr eaLnBrk="1" hangingPunct="1"/>
            <a:r>
              <a:rPr lang="en-US" altLang="en-US" sz="2800" dirty="0" smtClean="0"/>
              <a:t> </a:t>
            </a:r>
            <a:r>
              <a:rPr lang="en-US" altLang="en-US" sz="2800" dirty="0"/>
              <a:t>Saddle </a:t>
            </a:r>
            <a:r>
              <a:rPr lang="en-US" altLang="en-US" sz="2800" dirty="0" smtClean="0"/>
              <a:t>anesthesia</a:t>
            </a:r>
          </a:p>
          <a:p>
            <a:pPr eaLnBrk="1" hangingPunct="1"/>
            <a:r>
              <a:rPr lang="en-US" altLang="en-US" sz="2800" dirty="0" smtClean="0"/>
              <a:t>Neurological </a:t>
            </a:r>
            <a:r>
              <a:rPr lang="en-US" altLang="en-US" sz="2800" dirty="0"/>
              <a:t>deficit – leg weakness, numbness, pain, </a:t>
            </a:r>
            <a:r>
              <a:rPr lang="en-US" altLang="en-US" sz="2800" dirty="0" smtClean="0"/>
              <a:t>sciatica</a:t>
            </a:r>
          </a:p>
          <a:p>
            <a:pPr eaLnBrk="1" hangingPunct="1"/>
            <a:r>
              <a:rPr lang="en-US" altLang="en-US" sz="2800" dirty="0" smtClean="0"/>
              <a:t>Loss </a:t>
            </a:r>
            <a:r>
              <a:rPr lang="en-US" altLang="en-US" sz="2800" dirty="0"/>
              <a:t>of </a:t>
            </a:r>
            <a:r>
              <a:rPr lang="en-US" altLang="en-US" sz="2800" dirty="0" smtClean="0"/>
              <a:t>reflexes</a:t>
            </a:r>
          </a:p>
          <a:p>
            <a:pPr eaLnBrk="1" hangingPunct="1"/>
            <a:r>
              <a:rPr lang="en-US" altLang="en-US" sz="2800" dirty="0" smtClean="0"/>
              <a:t>Sudden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err="1" smtClean="0">
                <a:solidFill>
                  <a:srgbClr val="002060"/>
                </a:solidFill>
                <a:latin typeface="Calibri" pitchFamily="34" charset="0"/>
              </a:rPr>
              <a:t>Cauda</a:t>
            </a:r>
            <a:r>
              <a:rPr lang="en-US" altLang="en-US" sz="4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Calibri" pitchFamily="34" charset="0"/>
              </a:rPr>
              <a:t>Equina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446" y="1677085"/>
            <a:ext cx="43825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/>
              <a:t>Compression of nerves below L1 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>
                <a:solidFill>
                  <a:srgbClr val="00B050"/>
                </a:solidFill>
              </a:rPr>
              <a:t>Medical emergency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!!</a:t>
            </a:r>
          </a:p>
          <a:p>
            <a:pPr eaLnBrk="1" hangingPunct="1"/>
            <a:endParaRPr lang="en-US" altLang="en-US" sz="24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sz="2400" b="1" dirty="0" smtClean="0"/>
              <a:t>Needs urgent management/</a:t>
            </a:r>
          </a:p>
          <a:p>
            <a:pPr eaLnBrk="1" hangingPunct="1"/>
            <a:r>
              <a:rPr lang="en-US" altLang="en-US" sz="2400" b="1" dirty="0" smtClean="0"/>
              <a:t>decompression 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45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mrise.com/s3_proxy/?f=uploads/mems/571871500014100219374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8"/>
          <a:stretch/>
        </p:blipFill>
        <p:spPr bwMode="auto">
          <a:xfrm>
            <a:off x="6952059" y="1585914"/>
            <a:ext cx="2016918" cy="50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68199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Cord </a:t>
            </a:r>
            <a:r>
              <a:rPr lang="en-US" altLang="en-US" sz="2800" dirty="0" err="1" smtClean="0"/>
              <a:t>hemisection</a:t>
            </a:r>
            <a:endParaRPr lang="en-US" altLang="en-US" sz="2800" dirty="0" smtClean="0"/>
          </a:p>
          <a:p>
            <a:pPr marL="0" indent="0" eaLnBrk="1" hangingPunct="1">
              <a:buNone/>
            </a:pPr>
            <a:endParaRPr lang="en-US" altLang="en-US" sz="800" dirty="0" smtClean="0"/>
          </a:p>
          <a:p>
            <a:pPr eaLnBrk="1" hangingPunct="1"/>
            <a:r>
              <a:rPr lang="en-US" altLang="en-US" sz="2800" b="1" dirty="0" smtClean="0">
                <a:solidFill>
                  <a:srgbClr val="00B050"/>
                </a:solidFill>
              </a:rPr>
              <a:t>Ipsilateral UMN weakness </a:t>
            </a:r>
            <a:r>
              <a:rPr lang="en-US" altLang="en-US" sz="2800" dirty="0" smtClean="0"/>
              <a:t>below lesion (Severed corticospinal tract) causing spastic </a:t>
            </a:r>
            <a:r>
              <a:rPr lang="en-US" altLang="en-US" sz="2800" dirty="0" err="1" smtClean="0"/>
              <a:t>paraparesis</a:t>
            </a:r>
            <a:r>
              <a:rPr lang="en-US" altLang="en-US" sz="2800" dirty="0" smtClean="0"/>
              <a:t>, brisk reflexes, extensor </a:t>
            </a:r>
            <a:r>
              <a:rPr lang="en-US" altLang="en-US" sz="2800" dirty="0" err="1" smtClean="0"/>
              <a:t>plantars</a:t>
            </a:r>
            <a:endParaRPr lang="en-US" altLang="en-US" sz="2800" dirty="0" smtClean="0"/>
          </a:p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Ipsilateral loss of proprioception and vibration </a:t>
            </a:r>
            <a:r>
              <a:rPr lang="en-US" altLang="en-US" sz="2800" dirty="0" smtClean="0"/>
              <a:t>(severed dorsal columns)</a:t>
            </a:r>
          </a:p>
          <a:p>
            <a:pPr eaLnBrk="1" hangingPunct="1"/>
            <a:r>
              <a:rPr lang="en-US" altLang="en-US" sz="2800" b="1" dirty="0" err="1" smtClean="0">
                <a:solidFill>
                  <a:srgbClr val="7030A0"/>
                </a:solidFill>
              </a:rPr>
              <a:t>Contrlateral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loss of pain and temperature </a:t>
            </a:r>
            <a:r>
              <a:rPr lang="en-US" altLang="en-US" sz="2800" dirty="0" smtClean="0"/>
              <a:t>(severed </a:t>
            </a:r>
            <a:r>
              <a:rPr lang="en-US" altLang="en-US" sz="2800" dirty="0" err="1" smtClean="0"/>
              <a:t>spinothalamic</a:t>
            </a:r>
            <a:r>
              <a:rPr lang="en-US" altLang="en-US" sz="2800" dirty="0" smtClean="0"/>
              <a:t> )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Brown </a:t>
            </a:r>
            <a:r>
              <a:rPr lang="en-US" altLang="en-US" sz="5400" dirty="0" err="1" smtClean="0">
                <a:solidFill>
                  <a:srgbClr val="002060"/>
                </a:solidFill>
                <a:latin typeface="Calibri" pitchFamily="34" charset="0"/>
              </a:rPr>
              <a:t>sequard</a:t>
            </a:r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lccrx.com/wp-content/uploads/2013/11/Dermat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8" y="533400"/>
            <a:ext cx="8280642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7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Headache red flags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0" y="1482470"/>
            <a:ext cx="1721664" cy="203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04" y="4162268"/>
            <a:ext cx="3113346" cy="174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27" y="1627930"/>
            <a:ext cx="2264187" cy="227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45" y="1482470"/>
            <a:ext cx="2108477" cy="223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21" y="3898197"/>
            <a:ext cx="2485195" cy="2457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6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61625" y="1010678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61625" y="1230348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5400" dirty="0"/>
              <a:t>Thanks for listening! </a:t>
            </a:r>
            <a:r>
              <a:rPr lang="en-US" altLang="en-US" sz="5400" dirty="0">
                <a:sym typeface="Wingdings" pitchFamily="2" charset="2"/>
              </a:rPr>
              <a:t></a:t>
            </a:r>
            <a:endParaRPr lang="en-US" altLang="en-US" sz="5400" dirty="0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Headache red flags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4" y="1517804"/>
            <a:ext cx="1721664" cy="203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2153"/>
            <a:ext cx="3113346" cy="174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30" y="1517804"/>
            <a:ext cx="2264187" cy="227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38" y="1517804"/>
            <a:ext cx="2108477" cy="223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74" y="3757485"/>
            <a:ext cx="2485195" cy="245774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 rot="20545513">
            <a:off x="6681208" y="3539971"/>
            <a:ext cx="2626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Raised ICP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Headache red flags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82" y="1606973"/>
            <a:ext cx="1860231" cy="14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9" y="1606973"/>
            <a:ext cx="2017530" cy="148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12" y="1653734"/>
            <a:ext cx="1431425" cy="14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0"/>
          <a:stretch/>
        </p:blipFill>
        <p:spPr bwMode="auto">
          <a:xfrm>
            <a:off x="4049323" y="1606973"/>
            <a:ext cx="742643" cy="1484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86" y="1738593"/>
            <a:ext cx="1735936" cy="130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8" y="3912443"/>
            <a:ext cx="2065710" cy="179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79" y="3344190"/>
            <a:ext cx="5068697" cy="17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37" y="5045681"/>
            <a:ext cx="2114628" cy="134559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ight Arrow 14"/>
          <p:cNvSpPr/>
          <p:nvPr/>
        </p:nvSpPr>
        <p:spPr>
          <a:xfrm>
            <a:off x="3014582" y="4977141"/>
            <a:ext cx="3110811" cy="5143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Headache red flags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82" y="1606973"/>
            <a:ext cx="1860231" cy="14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9" y="1606973"/>
            <a:ext cx="2017530" cy="148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12" y="1653734"/>
            <a:ext cx="1431425" cy="14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0"/>
          <a:stretch/>
        </p:blipFill>
        <p:spPr bwMode="auto">
          <a:xfrm>
            <a:off x="4049323" y="1606973"/>
            <a:ext cx="742643" cy="1484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86" y="1738593"/>
            <a:ext cx="1735936" cy="130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3" y="4592310"/>
            <a:ext cx="1337226" cy="133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9" y="4159937"/>
            <a:ext cx="5068697" cy="17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86" y="5617743"/>
            <a:ext cx="1964785" cy="1051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ight Arrow 14"/>
          <p:cNvSpPr/>
          <p:nvPr/>
        </p:nvSpPr>
        <p:spPr>
          <a:xfrm>
            <a:off x="2877615" y="5703508"/>
            <a:ext cx="3110811" cy="5143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481364" y="3301744"/>
            <a:ext cx="528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Giant Cell Arteritis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3026" y="3761172"/>
            <a:ext cx="1802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Neuro Signs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22713" y="6391274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</a:t>
            </a:r>
            <a:r>
              <a:rPr lang="en-GB" altLang="en-US" sz="1200" dirty="0" smtClean="0">
                <a:latin typeface="Calibri" pitchFamily="34" charset="0"/>
              </a:rPr>
              <a:t>information.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Migraine</a:t>
            </a:r>
            <a:endParaRPr lang="en-US" altLang="en-US" sz="5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" y="6027697"/>
            <a:ext cx="733266" cy="727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551706">
            <a:off x="2465295" y="2883078"/>
            <a:ext cx="3914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TRIGGERS?</a:t>
            </a: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Peer Teaching Society Master Slides 2010</Template>
  <TotalTime>2816</TotalTime>
  <Words>3146</Words>
  <Application>Microsoft Office PowerPoint</Application>
  <PresentationFormat>On-screen Show (4:3)</PresentationFormat>
  <Paragraphs>552</Paragraphs>
  <Slides>50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Peer Teaching Society Master Slides 2010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Alice Rutter</dc:creator>
  <cp:lastModifiedBy>Ameena</cp:lastModifiedBy>
  <cp:revision>30</cp:revision>
  <dcterms:created xsi:type="dcterms:W3CDTF">2010-05-07T19:12:19Z</dcterms:created>
  <dcterms:modified xsi:type="dcterms:W3CDTF">2015-10-18T12:03:59Z</dcterms:modified>
</cp:coreProperties>
</file>