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53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92" r:id="rId28"/>
    <p:sldId id="293" r:id="rId29"/>
    <p:sldId id="306" r:id="rId30"/>
    <p:sldId id="280" r:id="rId31"/>
    <p:sldId id="282" r:id="rId32"/>
    <p:sldId id="283" r:id="rId33"/>
    <p:sldId id="288" r:id="rId34"/>
    <p:sldId id="284" r:id="rId35"/>
    <p:sldId id="285" r:id="rId36"/>
    <p:sldId id="286" r:id="rId37"/>
    <p:sldId id="287" r:id="rId38"/>
    <p:sldId id="289" r:id="rId39"/>
    <p:sldId id="290" r:id="rId40"/>
    <p:sldId id="30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294" r:id="rId51"/>
    <p:sldId id="29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4AD4-C2D2-46A5-AA4D-F2D3E86F067C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A3A66-7E2C-4A0E-A834-AB17485FF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29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A3A66-7E2C-4A0E-A834-AB17485FF58D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8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BABDA8-5F1F-404B-9896-6220202B0ADC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8A9A55-7D91-47CB-BC95-53AC09E619A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DA8-5F1F-404B-9896-6220202B0ADC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9A55-7D91-47CB-BC95-53AC09E619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DA8-5F1F-404B-9896-6220202B0ADC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9A55-7D91-47CB-BC95-53AC09E619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BABDA8-5F1F-404B-9896-6220202B0ADC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8A9A55-7D91-47CB-BC95-53AC09E619A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BABDA8-5F1F-404B-9896-6220202B0ADC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8A9A55-7D91-47CB-BC95-53AC09E619A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DA8-5F1F-404B-9896-6220202B0ADC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9A55-7D91-47CB-BC95-53AC09E619A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DA8-5F1F-404B-9896-6220202B0ADC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9A55-7D91-47CB-BC95-53AC09E619A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BABDA8-5F1F-404B-9896-6220202B0ADC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8A9A55-7D91-47CB-BC95-53AC09E619A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BDA8-5F1F-404B-9896-6220202B0ADC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9A55-7D91-47CB-BC95-53AC09E619A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BABDA8-5F1F-404B-9896-6220202B0ADC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8A9A55-7D91-47CB-BC95-53AC09E619A6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BABDA8-5F1F-404B-9896-6220202B0ADC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8A9A55-7D91-47CB-BC95-53AC09E619A6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BABDA8-5F1F-404B-9896-6220202B0ADC}" type="datetimeFigureOut">
              <a:rPr lang="en-GB" smtClean="0"/>
              <a:t>25/09/2015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8A9A55-7D91-47CB-BC95-53AC09E619A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most epic </a:t>
            </a:r>
            <a:r>
              <a:rPr lang="en-GB" dirty="0" err="1" smtClean="0"/>
              <a:t>paeds</a:t>
            </a:r>
            <a:r>
              <a:rPr lang="en-GB" dirty="0" smtClean="0"/>
              <a:t> talk ever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Judith and Alex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0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Autosomal </a:t>
            </a:r>
            <a:r>
              <a:rPr lang="en-GB" dirty="0" smtClean="0"/>
              <a:t>Dominant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Achondroplasia</a:t>
            </a:r>
          </a:p>
          <a:p>
            <a:r>
              <a:rPr lang="en-GB" dirty="0" smtClean="0"/>
              <a:t>Ehlers–</a:t>
            </a:r>
            <a:r>
              <a:rPr lang="en-GB" dirty="0" err="1" smtClean="0"/>
              <a:t>Danlos</a:t>
            </a:r>
            <a:r>
              <a:rPr lang="en-GB" dirty="0" smtClean="0"/>
              <a:t> syndrome</a:t>
            </a:r>
            <a:endParaRPr lang="en-GB" dirty="0"/>
          </a:p>
          <a:p>
            <a:r>
              <a:rPr lang="en-GB" dirty="0" smtClean="0"/>
              <a:t>Familial </a:t>
            </a:r>
            <a:r>
              <a:rPr lang="en-GB" dirty="0" err="1" smtClean="0"/>
              <a:t>hypercholesterolaemia</a:t>
            </a:r>
            <a:endParaRPr lang="en-GB" dirty="0" smtClean="0"/>
          </a:p>
          <a:p>
            <a:r>
              <a:rPr lang="en-GB" dirty="0" smtClean="0"/>
              <a:t>Huntington disease</a:t>
            </a:r>
            <a:endParaRPr lang="en-GB" dirty="0"/>
          </a:p>
          <a:p>
            <a:r>
              <a:rPr lang="en-GB" dirty="0" err="1" smtClean="0"/>
              <a:t>Marfan</a:t>
            </a:r>
            <a:r>
              <a:rPr lang="en-GB" dirty="0" smtClean="0"/>
              <a:t> syndrome</a:t>
            </a:r>
            <a:endParaRPr lang="en-GB" dirty="0"/>
          </a:p>
          <a:p>
            <a:r>
              <a:rPr lang="en-GB" dirty="0" smtClean="0"/>
              <a:t>Myotonic dystrophy</a:t>
            </a:r>
            <a:endParaRPr lang="en-GB" dirty="0"/>
          </a:p>
          <a:p>
            <a:r>
              <a:rPr lang="en-GB" b="1" dirty="0" smtClean="0"/>
              <a:t>Neurofibromatosis</a:t>
            </a:r>
          </a:p>
          <a:p>
            <a:r>
              <a:rPr lang="en-GB" dirty="0" smtClean="0"/>
              <a:t>Noonan syndrome</a:t>
            </a:r>
            <a:endParaRPr lang="en-GB" dirty="0"/>
          </a:p>
          <a:p>
            <a:r>
              <a:rPr lang="en-GB" b="1" dirty="0" err="1" smtClean="0"/>
              <a:t>Osteogenesis</a:t>
            </a:r>
            <a:r>
              <a:rPr lang="en-GB" b="1" dirty="0" smtClean="0"/>
              <a:t> </a:t>
            </a:r>
            <a:r>
              <a:rPr lang="en-GB" b="1" dirty="0" err="1" smtClean="0"/>
              <a:t>imperfecta</a:t>
            </a:r>
            <a:endParaRPr lang="en-GB" b="1" dirty="0"/>
          </a:p>
          <a:p>
            <a:r>
              <a:rPr lang="en-GB" dirty="0" err="1" smtClean="0"/>
              <a:t>Otosclerosis</a:t>
            </a:r>
            <a:endParaRPr lang="en-GB" dirty="0"/>
          </a:p>
          <a:p>
            <a:r>
              <a:rPr lang="en-GB" dirty="0" smtClean="0"/>
              <a:t>Polyposis coli</a:t>
            </a:r>
            <a:endParaRPr lang="en-GB" dirty="0"/>
          </a:p>
          <a:p>
            <a:r>
              <a:rPr lang="en-GB" b="1" dirty="0" smtClean="0"/>
              <a:t>Tuberous sclerosis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7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Give 3 possible reasons as to how a child could have an AD condition with NO family history</a:t>
            </a:r>
          </a:p>
          <a:p>
            <a:pPr lvl="1"/>
            <a:r>
              <a:rPr lang="en-GB" dirty="0" smtClean="0"/>
              <a:t>New mutation</a:t>
            </a:r>
          </a:p>
          <a:p>
            <a:pPr lvl="1"/>
            <a:r>
              <a:rPr lang="en-GB" dirty="0" smtClean="0"/>
              <a:t>Parental mosaicism</a:t>
            </a:r>
          </a:p>
          <a:p>
            <a:pPr lvl="1"/>
            <a:r>
              <a:rPr lang="en-GB" dirty="0" smtClean="0"/>
              <a:t>Non-paternity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4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Autosomal </a:t>
            </a:r>
            <a:r>
              <a:rPr lang="en-GB" dirty="0" smtClean="0"/>
              <a:t>Recessive Inheritance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Please name some Autosomal Recessive conditions.</a:t>
            </a:r>
            <a:endParaRPr lang="en-GB" dirty="0"/>
          </a:p>
        </p:txBody>
      </p:sp>
      <p:pic>
        <p:nvPicPr>
          <p:cNvPr id="4098" name="Picture 2" descr="http://www.treat-nmd.eu/downloads/image/autosomalrecess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73792"/>
            <a:ext cx="29241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GB" dirty="0" smtClean="0"/>
              <a:t>Autosomal </a:t>
            </a:r>
            <a:r>
              <a:rPr lang="en-GB" dirty="0" smtClean="0"/>
              <a:t>Recessive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Congenital </a:t>
            </a:r>
            <a:r>
              <a:rPr lang="en-GB" b="1" dirty="0"/>
              <a:t>adrenal </a:t>
            </a:r>
            <a:r>
              <a:rPr lang="en-GB" b="1" dirty="0" smtClean="0"/>
              <a:t>hyperplasia</a:t>
            </a:r>
            <a:endParaRPr lang="en-GB" b="1" dirty="0"/>
          </a:p>
          <a:p>
            <a:r>
              <a:rPr lang="en-GB" b="1" dirty="0" smtClean="0"/>
              <a:t>Cystic fibrosis</a:t>
            </a:r>
          </a:p>
          <a:p>
            <a:r>
              <a:rPr lang="en-GB" dirty="0" smtClean="0"/>
              <a:t>Friedreich ataxia</a:t>
            </a:r>
            <a:endParaRPr lang="en-GB" dirty="0"/>
          </a:p>
          <a:p>
            <a:r>
              <a:rPr lang="en-GB" dirty="0" err="1" smtClean="0"/>
              <a:t>Galactosaemia</a:t>
            </a:r>
            <a:endParaRPr lang="en-GB" dirty="0"/>
          </a:p>
          <a:p>
            <a:r>
              <a:rPr lang="en-GB" dirty="0" smtClean="0"/>
              <a:t>Glycogen </a:t>
            </a:r>
            <a:r>
              <a:rPr lang="en-GB" dirty="0"/>
              <a:t>storage </a:t>
            </a:r>
            <a:r>
              <a:rPr lang="en-GB" dirty="0" smtClean="0"/>
              <a:t>diseases</a:t>
            </a:r>
            <a:endParaRPr lang="en-GB" dirty="0"/>
          </a:p>
          <a:p>
            <a:r>
              <a:rPr lang="en-GB" dirty="0" smtClean="0"/>
              <a:t>Hurler syndrome</a:t>
            </a:r>
            <a:endParaRPr lang="en-GB" dirty="0"/>
          </a:p>
          <a:p>
            <a:r>
              <a:rPr lang="en-GB" dirty="0" err="1" smtClean="0"/>
              <a:t>Oculocutaneous</a:t>
            </a:r>
            <a:r>
              <a:rPr lang="en-GB" dirty="0" smtClean="0"/>
              <a:t> albinism</a:t>
            </a:r>
            <a:endParaRPr lang="en-GB" dirty="0"/>
          </a:p>
          <a:p>
            <a:r>
              <a:rPr lang="en-GB" b="1" dirty="0" smtClean="0"/>
              <a:t>Phenylketonuria</a:t>
            </a:r>
            <a:endParaRPr lang="en-GB" b="1" dirty="0"/>
          </a:p>
          <a:p>
            <a:r>
              <a:rPr lang="en-GB" b="1" dirty="0" smtClean="0"/>
              <a:t>Sickle </a:t>
            </a:r>
            <a:r>
              <a:rPr lang="en-GB" b="1" dirty="0"/>
              <a:t>cell </a:t>
            </a:r>
            <a:r>
              <a:rPr lang="en-GB" b="1" dirty="0" smtClean="0"/>
              <a:t>disease</a:t>
            </a:r>
            <a:endParaRPr lang="en-GB" b="1" dirty="0"/>
          </a:p>
          <a:p>
            <a:r>
              <a:rPr lang="en-GB" dirty="0" smtClean="0"/>
              <a:t>Tay–Sachs disease</a:t>
            </a:r>
            <a:endParaRPr lang="en-GB" dirty="0"/>
          </a:p>
          <a:p>
            <a:r>
              <a:rPr lang="en-GB" b="1" dirty="0" smtClean="0"/>
              <a:t>Thalassaemia</a:t>
            </a:r>
            <a:endParaRPr lang="en-GB" b="1" dirty="0"/>
          </a:p>
          <a:p>
            <a:r>
              <a:rPr lang="en-GB" dirty="0" smtClean="0"/>
              <a:t>Werdnig–Hoffmann </a:t>
            </a:r>
            <a:r>
              <a:rPr lang="en-GB" dirty="0"/>
              <a:t>disease (SMA I).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0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/>
          </a:bodyPr>
          <a:lstStyle/>
          <a:p>
            <a:r>
              <a:rPr lang="en-GB" dirty="0" smtClean="0"/>
              <a:t>Arya has cystic fibrosis. What is the probability of her healthy brother Rob being a carrier?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8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Arya has cystic fibrosis. What is the probability of her healthy brother Rob being a carrier?</a:t>
            </a:r>
          </a:p>
          <a:p>
            <a:r>
              <a:rPr lang="en-GB" dirty="0" smtClean="0"/>
              <a:t>Answer: 2/3</a:t>
            </a:r>
            <a:endParaRPr lang="en-GB" dirty="0"/>
          </a:p>
        </p:txBody>
      </p:sp>
      <p:pic>
        <p:nvPicPr>
          <p:cNvPr id="5" name="Picture 2" descr="http://www.treat-nmd.eu/downloads/image/autosomalrecess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29241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X-linked recessive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Passed from Mother to Son.</a:t>
            </a:r>
          </a:p>
          <a:p>
            <a:r>
              <a:rPr lang="en-GB" dirty="0" smtClean="0"/>
              <a:t>Daughters of affected males will be carriers</a:t>
            </a:r>
            <a:endParaRPr lang="en-GB" dirty="0"/>
          </a:p>
        </p:txBody>
      </p:sp>
      <p:pic>
        <p:nvPicPr>
          <p:cNvPr id="5122" name="Picture 2" descr="http://www.treat-nmd.eu/downloads/image/xlinkedrecess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29241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X-linked recessive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Colour </a:t>
            </a:r>
            <a:r>
              <a:rPr lang="en-GB" dirty="0"/>
              <a:t>blindness (</a:t>
            </a:r>
            <a:r>
              <a:rPr lang="en-GB" dirty="0" smtClean="0"/>
              <a:t>red–green)</a:t>
            </a:r>
            <a:endParaRPr lang="en-GB" dirty="0"/>
          </a:p>
          <a:p>
            <a:r>
              <a:rPr lang="en-GB" dirty="0" err="1" smtClean="0"/>
              <a:t>Duchenne</a:t>
            </a:r>
            <a:r>
              <a:rPr lang="en-GB" dirty="0" smtClean="0"/>
              <a:t> </a:t>
            </a:r>
            <a:r>
              <a:rPr lang="en-GB" dirty="0"/>
              <a:t>and Becker muscular </a:t>
            </a:r>
            <a:r>
              <a:rPr lang="en-GB" dirty="0" smtClean="0"/>
              <a:t>dystrophies (high Creatinine Phosphate Kinase)</a:t>
            </a:r>
            <a:endParaRPr lang="en-GB" dirty="0"/>
          </a:p>
          <a:p>
            <a:r>
              <a:rPr lang="en-GB" b="1" dirty="0" smtClean="0"/>
              <a:t>Fragile </a:t>
            </a:r>
            <a:r>
              <a:rPr lang="en-GB" b="1" dirty="0"/>
              <a:t>X </a:t>
            </a:r>
            <a:r>
              <a:rPr lang="en-GB" b="1" dirty="0" smtClean="0"/>
              <a:t>syndrome</a:t>
            </a:r>
            <a:endParaRPr lang="en-GB" dirty="0"/>
          </a:p>
          <a:p>
            <a:r>
              <a:rPr lang="en-GB" dirty="0" smtClean="0"/>
              <a:t>Glucose­6­phosphate </a:t>
            </a:r>
            <a:r>
              <a:rPr lang="en-GB" dirty="0"/>
              <a:t>dehydrogenase (</a:t>
            </a:r>
            <a:r>
              <a:rPr lang="en-GB" dirty="0" smtClean="0"/>
              <a:t>G6PD) deficiency</a:t>
            </a:r>
            <a:endParaRPr lang="en-GB" dirty="0"/>
          </a:p>
          <a:p>
            <a:r>
              <a:rPr lang="en-GB" dirty="0" smtClean="0"/>
              <a:t>Haemophilia </a:t>
            </a:r>
            <a:r>
              <a:rPr lang="en-GB" dirty="0"/>
              <a:t>A and </a:t>
            </a:r>
            <a:r>
              <a:rPr lang="en-GB" dirty="0" smtClean="0"/>
              <a:t>B</a:t>
            </a:r>
            <a:endParaRPr lang="en-GB" dirty="0"/>
          </a:p>
          <a:p>
            <a:r>
              <a:rPr lang="en-GB" dirty="0" smtClean="0"/>
              <a:t>Hunter </a:t>
            </a:r>
            <a:r>
              <a:rPr lang="en-GB" dirty="0"/>
              <a:t>syndrome (</a:t>
            </a:r>
            <a:r>
              <a:rPr lang="en-GB" dirty="0" err="1"/>
              <a:t>mucopolysaccharidosis</a:t>
            </a:r>
            <a:r>
              <a:rPr lang="en-GB" dirty="0"/>
              <a:t> II)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9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-99392"/>
            <a:ext cx="8229600" cy="1600200"/>
          </a:xfrm>
        </p:spPr>
        <p:txBody>
          <a:bodyPr/>
          <a:lstStyle/>
          <a:p>
            <a:r>
              <a:rPr lang="en-GB" dirty="0" smtClean="0"/>
              <a:t>Imprinting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196568"/>
            <a:ext cx="8229600" cy="4525963"/>
          </a:xfrm>
        </p:spPr>
        <p:txBody>
          <a:bodyPr/>
          <a:lstStyle/>
          <a:p>
            <a:r>
              <a:rPr lang="en-GB" dirty="0" smtClean="0"/>
              <a:t>Chr. </a:t>
            </a:r>
            <a:r>
              <a:rPr lang="en-GB" dirty="0" smtClean="0"/>
              <a:t>15 – q11-13</a:t>
            </a:r>
            <a:endParaRPr lang="en-GB" dirty="0" smtClean="0"/>
          </a:p>
          <a:p>
            <a:r>
              <a:rPr lang="en-GB" dirty="0" err="1" smtClean="0"/>
              <a:t>Angelman</a:t>
            </a:r>
            <a:endParaRPr lang="en-GB" dirty="0"/>
          </a:p>
          <a:p>
            <a:r>
              <a:rPr lang="en-GB" dirty="0" err="1" smtClean="0"/>
              <a:t>Prader</a:t>
            </a:r>
            <a:r>
              <a:rPr lang="en-GB" dirty="0" smtClean="0"/>
              <a:t>-Willi</a:t>
            </a:r>
          </a:p>
          <a:p>
            <a:r>
              <a:rPr lang="en-GB" dirty="0" smtClean="0"/>
              <a:t>2 mechanisms</a:t>
            </a:r>
          </a:p>
          <a:p>
            <a:pPr lvl="1"/>
            <a:r>
              <a:rPr lang="en-GB" dirty="0" smtClean="0"/>
              <a:t>deletion </a:t>
            </a:r>
          </a:p>
          <a:p>
            <a:pPr lvl="1"/>
            <a:r>
              <a:rPr lang="en-GB" dirty="0" smtClean="0"/>
              <a:t>uniparental </a:t>
            </a:r>
            <a:r>
              <a:rPr lang="en-GB" dirty="0" err="1" smtClean="0"/>
              <a:t>disomy</a:t>
            </a:r>
            <a:endParaRPr lang="en-GB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8" t="30095" r="1510" b="14387"/>
          <a:stretch/>
        </p:blipFill>
        <p:spPr bwMode="auto">
          <a:xfrm>
            <a:off x="3535011" y="1925080"/>
            <a:ext cx="5050176" cy="352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images4.alphacoders.com/169/1699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0" y="332656"/>
            <a:ext cx="230425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9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Neurology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Febrile Seizures</a:t>
            </a:r>
          </a:p>
          <a:p>
            <a:pPr lvl="1"/>
            <a:r>
              <a:rPr lang="en-GB" dirty="0" smtClean="0"/>
              <a:t>Most commonly 6 months to 6 years</a:t>
            </a:r>
          </a:p>
          <a:p>
            <a:pPr lvl="1"/>
            <a:r>
              <a:rPr lang="en-GB" dirty="0" smtClean="0"/>
              <a:t>Really common</a:t>
            </a:r>
          </a:p>
          <a:p>
            <a:pPr lvl="1"/>
            <a:r>
              <a:rPr lang="en-GB" dirty="0" smtClean="0"/>
              <a:t>Not likely to develop epilepsy afterwards (1-2% chance)</a:t>
            </a:r>
          </a:p>
          <a:p>
            <a:pPr lvl="1"/>
            <a:r>
              <a:rPr lang="en-GB" dirty="0" smtClean="0"/>
              <a:t>What advice would you give parents if it happens again?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4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will cover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Genetics</a:t>
            </a:r>
          </a:p>
          <a:p>
            <a:r>
              <a:rPr lang="en-GB" dirty="0" smtClean="0"/>
              <a:t>Neurology</a:t>
            </a:r>
          </a:p>
          <a:p>
            <a:r>
              <a:rPr lang="en-GB" dirty="0" smtClean="0"/>
              <a:t>Development</a:t>
            </a:r>
          </a:p>
          <a:p>
            <a:r>
              <a:rPr lang="en-GB" dirty="0" smtClean="0"/>
              <a:t>Disability</a:t>
            </a:r>
          </a:p>
          <a:p>
            <a:endParaRPr lang="en-GB" dirty="0"/>
          </a:p>
          <a:p>
            <a:r>
              <a:rPr lang="en-GB" dirty="0" smtClean="0"/>
              <a:t>And hope to make it as interactive and fun as possible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254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Febrile seizures</a:t>
            </a:r>
          </a:p>
          <a:p>
            <a:pPr lvl="1"/>
            <a:r>
              <a:rPr lang="en-GB" dirty="0" smtClean="0"/>
              <a:t>Remove clothing</a:t>
            </a:r>
          </a:p>
          <a:p>
            <a:pPr lvl="1"/>
            <a:r>
              <a:rPr lang="en-GB" dirty="0" smtClean="0"/>
              <a:t>Plenty of fluids</a:t>
            </a:r>
          </a:p>
          <a:p>
            <a:pPr lvl="1"/>
            <a:r>
              <a:rPr lang="en-GB" dirty="0" smtClean="0"/>
              <a:t>Antipyretics if uncomfortable</a:t>
            </a:r>
          </a:p>
          <a:p>
            <a:pPr lvl="1"/>
            <a:r>
              <a:rPr lang="en-GB" dirty="0" smtClean="0"/>
              <a:t>Call 999 if lasts for &gt;5 </a:t>
            </a:r>
            <a:r>
              <a:rPr lang="en-GB" dirty="0" err="1" smtClean="0"/>
              <a:t>mins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869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seizure type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Miss Honey notices 7 year old Matilda seems to day-dream in class.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14 year old Harry is clumsy in the morning and keeps spilling his coco pops.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Sophie fell to the floor in the playground and her arms and legs started shaking. She bit her tongue and lost continence. She was sleepy afterwards.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Mum notices that 5 month old Toby, has violent flexor </a:t>
            </a:r>
            <a:r>
              <a:rPr lang="en-GB" dirty="0"/>
              <a:t>spasms of the </a:t>
            </a:r>
            <a:r>
              <a:rPr lang="en-GB" dirty="0" smtClean="0"/>
              <a:t>head, trunk </a:t>
            </a:r>
            <a:r>
              <a:rPr lang="en-GB" dirty="0"/>
              <a:t>and limbs followed </a:t>
            </a:r>
            <a:r>
              <a:rPr lang="en-GB" dirty="0" smtClean="0"/>
              <a:t>by extension </a:t>
            </a:r>
            <a:r>
              <a:rPr lang="en-GB" dirty="0"/>
              <a:t>of the </a:t>
            </a:r>
            <a:r>
              <a:rPr lang="en-GB" dirty="0" smtClean="0"/>
              <a:t>arms lasting 1–2 seconds with about 20-30 occurring at a time. She thinks it’s a bit like colic.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Absence seizures- can be induced by hyperventilation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Juvenile myoclonic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Tonic-</a:t>
            </a:r>
            <a:r>
              <a:rPr lang="en-GB" dirty="0" err="1" smtClean="0"/>
              <a:t>clonic</a:t>
            </a:r>
            <a:r>
              <a:rPr lang="en-GB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West syndrome (</a:t>
            </a:r>
            <a:r>
              <a:rPr lang="en-GB" dirty="0" err="1" smtClean="0"/>
              <a:t>vigabatrin</a:t>
            </a:r>
            <a:r>
              <a:rPr lang="en-GB" dirty="0" smtClean="0"/>
              <a:t> or corticosteroids, develop LD and lose skills)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2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392605"/>
            <a:ext cx="8229600" cy="1600200"/>
          </a:xfrm>
        </p:spPr>
        <p:txBody>
          <a:bodyPr/>
          <a:lstStyle/>
          <a:p>
            <a:r>
              <a:rPr lang="en-GB" dirty="0" smtClean="0"/>
              <a:t>Neural Tube Defects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Anencephaly – failure of development of brain. Incompatible with life</a:t>
            </a:r>
          </a:p>
          <a:p>
            <a:r>
              <a:rPr lang="en-GB" dirty="0" err="1" smtClean="0"/>
              <a:t>Encephalocele</a:t>
            </a:r>
            <a:r>
              <a:rPr lang="en-GB" dirty="0" smtClean="0"/>
              <a:t>- extrusion of brain and meninges through skull defect</a:t>
            </a:r>
          </a:p>
          <a:p>
            <a:r>
              <a:rPr lang="en-GB" dirty="0" err="1" smtClean="0"/>
              <a:t>Spina</a:t>
            </a:r>
            <a:r>
              <a:rPr lang="en-GB" dirty="0" smtClean="0"/>
              <a:t> bifida </a:t>
            </a:r>
            <a:r>
              <a:rPr lang="en-GB" dirty="0" err="1" smtClean="0"/>
              <a:t>occulta</a:t>
            </a:r>
            <a:r>
              <a:rPr lang="en-GB" dirty="0" smtClean="0"/>
              <a:t>- failure of vertebral arch to fuse. Hairy patch</a:t>
            </a:r>
          </a:p>
          <a:p>
            <a:r>
              <a:rPr lang="en-GB" dirty="0" err="1" smtClean="0"/>
              <a:t>Meningocele</a:t>
            </a:r>
            <a:r>
              <a:rPr lang="en-GB" dirty="0" smtClean="0"/>
              <a:t>- failure of vertebral arch to fuse but skin and dura protrude.</a:t>
            </a:r>
          </a:p>
          <a:p>
            <a:r>
              <a:rPr lang="en-GB" dirty="0" smtClean="0"/>
              <a:t>Myelomeningocele- failure of vertebral arch to fuse but skin and dura and neural tissue protrude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What should mothers take if thinking of conceiving to prevent these?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3891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First 28 days!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NTD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7200" dirty="0" smtClean="0"/>
              <a:t>FOLIC ACID!</a:t>
            </a:r>
          </a:p>
          <a:p>
            <a:endParaRPr lang="en-GB" sz="7200" dirty="0"/>
          </a:p>
          <a:p>
            <a:endParaRPr lang="en-GB" sz="7200" dirty="0"/>
          </a:p>
        </p:txBody>
      </p:sp>
      <p:pic>
        <p:nvPicPr>
          <p:cNvPr id="4" name="Picture 2" descr="http://www.sbhi.ie/images/new-paren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46880"/>
            <a:ext cx="6955257" cy="279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8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Hydrocephalus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en-GB" b="1" dirty="0" smtClean="0"/>
              <a:t>Communicating</a:t>
            </a:r>
            <a:r>
              <a:rPr lang="en-GB" dirty="0" smtClean="0"/>
              <a:t> – failure to reabsorb CSF at arachnoid villi</a:t>
            </a:r>
          </a:p>
          <a:p>
            <a:r>
              <a:rPr lang="en-GB" b="1" dirty="0" smtClean="0"/>
              <a:t>Non-communicating </a:t>
            </a:r>
            <a:r>
              <a:rPr lang="en-GB" dirty="0" smtClean="0"/>
              <a:t>-</a:t>
            </a:r>
            <a:r>
              <a:rPr lang="en-GB" b="1" dirty="0" smtClean="0"/>
              <a:t> </a:t>
            </a:r>
            <a:r>
              <a:rPr lang="en-GB" dirty="0" smtClean="0"/>
              <a:t>Obstruction to flow of CSF </a:t>
            </a:r>
          </a:p>
          <a:p>
            <a:r>
              <a:rPr lang="en-GB" dirty="0" smtClean="0"/>
              <a:t>Usually treated with a </a:t>
            </a:r>
            <a:r>
              <a:rPr lang="en-GB" dirty="0" err="1" smtClean="0"/>
              <a:t>ventriculo</a:t>
            </a:r>
            <a:r>
              <a:rPr lang="en-GB" dirty="0" smtClean="0"/>
              <a:t>-peritoneal shunt</a:t>
            </a:r>
          </a:p>
          <a:p>
            <a:r>
              <a:rPr lang="en-GB" dirty="0" smtClean="0"/>
              <a:t>Can you name some causes of each?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1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Communicating:</a:t>
            </a:r>
          </a:p>
          <a:p>
            <a:pPr lvl="1"/>
            <a:r>
              <a:rPr lang="en-GB" dirty="0"/>
              <a:t>Subarachnoid haemorrhage</a:t>
            </a:r>
          </a:p>
          <a:p>
            <a:pPr lvl="1"/>
            <a:r>
              <a:rPr lang="en-GB" dirty="0"/>
              <a:t>Meningitis, e.g. pneumococcal, tuberculous</a:t>
            </a:r>
            <a:endParaRPr lang="en-GB" b="1" dirty="0" smtClean="0"/>
          </a:p>
          <a:p>
            <a:r>
              <a:rPr lang="en-GB" b="1" dirty="0" smtClean="0"/>
              <a:t>Non-communicating</a:t>
            </a:r>
            <a:r>
              <a:rPr lang="en-GB" b="1" dirty="0" smtClean="0"/>
              <a:t>:</a:t>
            </a:r>
          </a:p>
          <a:p>
            <a:pPr lvl="1"/>
            <a:r>
              <a:rPr lang="en-GB" dirty="0" smtClean="0"/>
              <a:t>Congenital </a:t>
            </a:r>
            <a:r>
              <a:rPr lang="en-GB" dirty="0"/>
              <a:t>malformation</a:t>
            </a:r>
            <a:br>
              <a:rPr lang="en-GB" dirty="0"/>
            </a:br>
            <a:r>
              <a:rPr lang="en-GB" dirty="0"/>
              <a:t>• Aqueduct stenosis</a:t>
            </a:r>
            <a:br>
              <a:rPr lang="en-GB" dirty="0"/>
            </a:br>
            <a:r>
              <a:rPr lang="en-GB" dirty="0"/>
              <a:t>• Atresia of the </a:t>
            </a:r>
            <a:r>
              <a:rPr lang="en-GB" dirty="0" smtClean="0"/>
              <a:t>outflow </a:t>
            </a:r>
            <a:r>
              <a:rPr lang="en-GB" dirty="0"/>
              <a:t>foramina of the fourth</a:t>
            </a:r>
            <a:br>
              <a:rPr lang="en-GB" dirty="0"/>
            </a:br>
            <a:r>
              <a:rPr lang="en-GB" dirty="0"/>
              <a:t>ventricle (Dandy–Walker malformation)</a:t>
            </a:r>
            <a:br>
              <a:rPr lang="en-GB" dirty="0"/>
            </a:br>
            <a:r>
              <a:rPr lang="en-GB" dirty="0"/>
              <a:t>• Chiari </a:t>
            </a:r>
            <a:r>
              <a:rPr lang="en-GB" dirty="0" smtClean="0"/>
              <a:t>malformation</a:t>
            </a:r>
          </a:p>
          <a:p>
            <a:pPr lvl="1"/>
            <a:r>
              <a:rPr lang="en-GB" dirty="0" smtClean="0"/>
              <a:t>Posterior </a:t>
            </a:r>
            <a:r>
              <a:rPr lang="en-GB" dirty="0"/>
              <a:t>fossa neoplasm or vascular </a:t>
            </a:r>
            <a:r>
              <a:rPr lang="en-GB" dirty="0" smtClean="0"/>
              <a:t>malformation</a:t>
            </a:r>
          </a:p>
          <a:p>
            <a:pPr lvl="1"/>
            <a:r>
              <a:rPr lang="en-GB" dirty="0" smtClean="0"/>
              <a:t>Intraventricular </a:t>
            </a:r>
            <a:r>
              <a:rPr lang="en-GB" dirty="0"/>
              <a:t>haemorrhage in preterm </a:t>
            </a:r>
            <a:r>
              <a:rPr lang="en-GB" dirty="0" smtClean="0"/>
              <a:t>infant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0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Primitive Reflexes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529408"/>
            <a:ext cx="8229600" cy="53285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</a:t>
            </a:r>
            <a:r>
              <a:rPr lang="en-GB" dirty="0" smtClean="0"/>
              <a:t>udden extension of </a:t>
            </a:r>
            <a:r>
              <a:rPr lang="en-GB" dirty="0"/>
              <a:t>the head </a:t>
            </a:r>
            <a:r>
              <a:rPr lang="en-GB" dirty="0" smtClean="0"/>
              <a:t>causes symmetrical extension, then flexion </a:t>
            </a:r>
            <a:r>
              <a:rPr lang="en-GB" dirty="0"/>
              <a:t>of the </a:t>
            </a:r>
            <a:r>
              <a:rPr lang="en-GB" dirty="0" smtClean="0"/>
              <a:t>arms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Flexion </a:t>
            </a:r>
            <a:r>
              <a:rPr lang="en-GB" dirty="0"/>
              <a:t>of </a:t>
            </a:r>
            <a:r>
              <a:rPr lang="en-GB" dirty="0" smtClean="0"/>
              <a:t>fingers when </a:t>
            </a:r>
            <a:r>
              <a:rPr lang="en-GB" dirty="0"/>
              <a:t>an object is </a:t>
            </a:r>
            <a:r>
              <a:rPr lang="en-GB" dirty="0" smtClean="0"/>
              <a:t>placed in </a:t>
            </a:r>
            <a:r>
              <a:rPr lang="en-GB" dirty="0"/>
              <a:t>the </a:t>
            </a:r>
            <a:r>
              <a:rPr lang="en-GB" dirty="0" smtClean="0"/>
              <a:t>palm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Head </a:t>
            </a:r>
            <a:r>
              <a:rPr lang="en-GB" dirty="0"/>
              <a:t>turns </a:t>
            </a:r>
            <a:r>
              <a:rPr lang="en-GB" dirty="0" smtClean="0"/>
              <a:t>to the </a:t>
            </a:r>
            <a:r>
              <a:rPr lang="en-GB" dirty="0"/>
              <a:t>stimulus </a:t>
            </a:r>
            <a:r>
              <a:rPr lang="en-GB" dirty="0" smtClean="0"/>
              <a:t>when touched </a:t>
            </a:r>
            <a:r>
              <a:rPr lang="en-GB" dirty="0"/>
              <a:t>near the </a:t>
            </a:r>
            <a:r>
              <a:rPr lang="en-GB" dirty="0" smtClean="0"/>
              <a:t>mouth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Stepping movements when </a:t>
            </a:r>
            <a:r>
              <a:rPr lang="en-GB" dirty="0"/>
              <a:t>held vertically </a:t>
            </a:r>
            <a:r>
              <a:rPr lang="en-GB" dirty="0" smtClean="0"/>
              <a:t>and dorsum </a:t>
            </a:r>
            <a:r>
              <a:rPr lang="en-GB" dirty="0"/>
              <a:t>of feet touch </a:t>
            </a:r>
            <a:r>
              <a:rPr lang="en-GB" dirty="0" smtClean="0"/>
              <a:t>a surface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Lying supine</a:t>
            </a:r>
            <a:r>
              <a:rPr lang="en-GB" dirty="0"/>
              <a:t>, the infant </a:t>
            </a:r>
            <a:r>
              <a:rPr lang="en-GB" dirty="0" smtClean="0"/>
              <a:t>adopts an </a:t>
            </a:r>
            <a:r>
              <a:rPr lang="en-GB" dirty="0"/>
              <a:t>outstretched arm </a:t>
            </a:r>
            <a:r>
              <a:rPr lang="en-GB" dirty="0" smtClean="0"/>
              <a:t>to the </a:t>
            </a:r>
            <a:r>
              <a:rPr lang="en-GB" dirty="0"/>
              <a:t>side to which </a:t>
            </a:r>
            <a:r>
              <a:rPr lang="en-GB" dirty="0" smtClean="0"/>
              <a:t>the head </a:t>
            </a:r>
            <a:r>
              <a:rPr lang="en-GB" dirty="0"/>
              <a:t>is </a:t>
            </a:r>
            <a:r>
              <a:rPr lang="en-GB" dirty="0" smtClean="0"/>
              <a:t>turned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31249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Moro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Grasp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Rooting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Stepping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Asymmetrical Tonic Neck </a:t>
            </a:r>
            <a:r>
              <a:rPr lang="en-GB" dirty="0" smtClean="0"/>
              <a:t>Reflex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026" name="Picture 2" descr="Infantile refle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ro 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43265"/>
            <a:ext cx="2664296" cy="213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1560" y="90872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When do they disappear?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756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844824"/>
            <a:ext cx="7467600" cy="31249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Moro – 4 months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Grasp – 3 months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Rooting – 6 months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Stepping Response – 6 weeks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Asymmetrical Tonic Neck Reflex – 6 months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0" indent="0" algn="ctr">
              <a:buFont typeface="Wingdings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9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38138"/>
          </a:xfrm>
        </p:spPr>
        <p:txBody>
          <a:bodyPr>
            <a:normAutofit/>
          </a:bodyPr>
          <a:lstStyle/>
          <a:p>
            <a:r>
              <a:rPr lang="en-GB" dirty="0" smtClean="0"/>
              <a:t>List as many features as you can of this condition</a:t>
            </a:r>
            <a:endParaRPr lang="en-GB" dirty="0"/>
          </a:p>
        </p:txBody>
      </p:sp>
      <p:pic>
        <p:nvPicPr>
          <p:cNvPr id="1026" name="Picture 2" descr="http://1.bp.blogspot.com/-aISi4mJ7B_s/T2plILfAU6I/AAAAAAAAAdk/0Mq36l5HtDg/s1600/Down%2BSyndrome%2B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66" y="1628800"/>
            <a:ext cx="4200128" cy="37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4725144"/>
            <a:ext cx="8147248" cy="1440160"/>
          </a:xfrm>
        </p:spPr>
        <p:txBody>
          <a:bodyPr>
            <a:normAutofit/>
          </a:bodyPr>
          <a:lstStyle/>
          <a:p>
            <a:r>
              <a:rPr lang="en-GB" dirty="0" smtClean="0"/>
              <a:t>How old is this child?</a:t>
            </a:r>
          </a:p>
          <a:p>
            <a:r>
              <a:rPr lang="en-GB" dirty="0" smtClean="0"/>
              <a:t>At what age would not being able to sit be classed as delayed?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34892"/>
              </p:ext>
            </p:extLst>
          </p:nvPr>
        </p:nvGraphicFramePr>
        <p:xfrm>
          <a:off x="251520" y="1772816"/>
          <a:ext cx="8496944" cy="176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1127082">
                <a:tc>
                  <a:txBody>
                    <a:bodyPr/>
                    <a:lstStyle/>
                    <a:p>
                      <a:r>
                        <a:rPr lang="en-GB" dirty="0" smtClean="0"/>
                        <a:t>Gross</a:t>
                      </a:r>
                      <a:r>
                        <a:rPr lang="en-GB" baseline="0" dirty="0" smtClean="0"/>
                        <a:t> Motor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Vision and fine motor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Hearing,</a:t>
                      </a:r>
                      <a:r>
                        <a:rPr lang="en-GB" baseline="0" dirty="0" smtClean="0"/>
                        <a:t> speech and language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Social, emotional</a:t>
                      </a:r>
                      <a:r>
                        <a:rPr lang="en-GB" baseline="0" dirty="0" smtClean="0"/>
                        <a:t> and behavioural</a:t>
                      </a:r>
                      <a:endParaRPr lang="en-GB" dirty="0"/>
                    </a:p>
                  </a:txBody>
                  <a:tcPr/>
                </a:tc>
              </a:tr>
              <a:tr h="457094">
                <a:tc>
                  <a:txBody>
                    <a:bodyPr/>
                    <a:lstStyle/>
                    <a:p>
                      <a:r>
                        <a:rPr lang="en-GB" dirty="0" smtClean="0"/>
                        <a:t>Sits with round back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Palmar grasp grip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Cooooooos</a:t>
                      </a:r>
                      <a:r>
                        <a:rPr lang="en-GB" baseline="0" dirty="0" smtClean="0"/>
                        <a:t> and laughs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Puts food in mouth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5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6 months!</a:t>
            </a:r>
          </a:p>
          <a:p>
            <a:r>
              <a:rPr lang="en-GB" dirty="0" smtClean="0"/>
              <a:t>Delayed: 9 months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4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At 16-18 months, a child makes marks with a crayon.</a:t>
            </a:r>
          </a:p>
          <a:p>
            <a:pPr marL="0" indent="0">
              <a:buNone/>
            </a:pPr>
            <a:r>
              <a:rPr lang="en-GB" dirty="0" smtClean="0"/>
              <a:t>What can they do aged 2?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7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67944" y="1124744"/>
            <a:ext cx="0" cy="44371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421196" y="5517233"/>
            <a:ext cx="65270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And at aged 3?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1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1196" y="5517233"/>
            <a:ext cx="6527068" cy="792088"/>
          </a:xfrm>
        </p:spPr>
        <p:txBody>
          <a:bodyPr/>
          <a:lstStyle/>
          <a:p>
            <a:r>
              <a:rPr lang="en-GB" dirty="0" smtClean="0"/>
              <a:t>And at 3 ½?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99792" y="1412776"/>
            <a:ext cx="3672408" cy="3672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581128"/>
            <a:ext cx="8229600" cy="1108720"/>
          </a:xfrm>
        </p:spPr>
        <p:txBody>
          <a:bodyPr/>
          <a:lstStyle/>
          <a:p>
            <a:r>
              <a:rPr lang="en-GB" dirty="0" smtClean="0"/>
              <a:t>And at 4?</a:t>
            </a:r>
            <a:endParaRPr lang="en-GB" dirty="0"/>
          </a:p>
        </p:txBody>
      </p:sp>
      <p:sp>
        <p:nvSpPr>
          <p:cNvPr id="4" name="Plus 3"/>
          <p:cNvSpPr/>
          <p:nvPr/>
        </p:nvSpPr>
        <p:spPr>
          <a:xfrm>
            <a:off x="1619672" y="26629"/>
            <a:ext cx="5400600" cy="5184576"/>
          </a:xfrm>
          <a:prstGeom prst="mathPlus">
            <a:avLst>
              <a:gd name="adj1" fmla="val 3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3204" y="5733256"/>
            <a:ext cx="8229600" cy="576064"/>
          </a:xfrm>
        </p:spPr>
        <p:txBody>
          <a:bodyPr>
            <a:normAutofit/>
          </a:bodyPr>
          <a:lstStyle/>
          <a:p>
            <a:r>
              <a:rPr lang="en-GB" dirty="0" smtClean="0"/>
              <a:t>And at 5?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27784" y="1628800"/>
            <a:ext cx="3960440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0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 the rest of the milestones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1547664" y="1556792"/>
            <a:ext cx="5328592" cy="49685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1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Cerebral Palsy (CP) </a:t>
            </a:r>
          </a:p>
          <a:p>
            <a:pPr lvl="1"/>
            <a:r>
              <a:rPr lang="en-GB" dirty="0" smtClean="0"/>
              <a:t>Abnormality of movement and posture, causing activity limitation attributed to </a:t>
            </a:r>
            <a:r>
              <a:rPr lang="en-GB" b="1" dirty="0" smtClean="0"/>
              <a:t>non-progressive </a:t>
            </a:r>
            <a:r>
              <a:rPr lang="en-GB" dirty="0" smtClean="0"/>
              <a:t>disturbances that occurred within the </a:t>
            </a:r>
            <a:r>
              <a:rPr lang="en-GB" b="1" dirty="0" smtClean="0"/>
              <a:t>first two years of life.</a:t>
            </a:r>
          </a:p>
          <a:p>
            <a:pPr lvl="1"/>
            <a:r>
              <a:rPr lang="en-GB" dirty="0" smtClean="0"/>
              <a:t>80% occur </a:t>
            </a:r>
            <a:r>
              <a:rPr lang="en-GB" dirty="0" err="1" smtClean="0"/>
              <a:t>antenatally</a:t>
            </a:r>
            <a:r>
              <a:rPr lang="en-GB" dirty="0" smtClean="0"/>
              <a:t>, 10% during birth and 10% post </a:t>
            </a:r>
            <a:r>
              <a:rPr lang="en-GB" dirty="0" err="1" smtClean="0"/>
              <a:t>natally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Give a cause of each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0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Cerebral Palsy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98066"/>
            <a:ext cx="8229600" cy="4525963"/>
          </a:xfrm>
        </p:spPr>
        <p:txBody>
          <a:bodyPr/>
          <a:lstStyle/>
          <a:p>
            <a:r>
              <a:rPr lang="en-GB" dirty="0" smtClean="0"/>
              <a:t>Ante: vascular occlusions, structural </a:t>
            </a:r>
            <a:r>
              <a:rPr lang="en-GB" dirty="0" err="1" smtClean="0"/>
              <a:t>maldevelopment</a:t>
            </a:r>
            <a:endParaRPr lang="en-GB" dirty="0" smtClean="0"/>
          </a:p>
          <a:p>
            <a:r>
              <a:rPr lang="en-GB" dirty="0" smtClean="0"/>
              <a:t>During: Hypoxic Ischaemic Injury</a:t>
            </a:r>
          </a:p>
          <a:p>
            <a:r>
              <a:rPr lang="en-GB" dirty="0" smtClean="0"/>
              <a:t>Post: Meningitis, Head trauma, Encephalitis</a:t>
            </a:r>
          </a:p>
          <a:p>
            <a:endParaRPr lang="en-GB" dirty="0"/>
          </a:p>
          <a:p>
            <a:r>
              <a:rPr lang="en-GB" b="1" dirty="0"/>
              <a:t>There are different types of CP</a:t>
            </a:r>
          </a:p>
          <a:p>
            <a:pPr lvl="1"/>
            <a:r>
              <a:rPr lang="en-GB" dirty="0"/>
              <a:t>Spastic</a:t>
            </a:r>
          </a:p>
          <a:p>
            <a:pPr lvl="1"/>
            <a:r>
              <a:rPr lang="en-GB" dirty="0" err="1"/>
              <a:t>Dyskinetic</a:t>
            </a:r>
            <a:endParaRPr lang="en-GB" dirty="0"/>
          </a:p>
          <a:p>
            <a:pPr lvl="1"/>
            <a:r>
              <a:rPr lang="en-GB" dirty="0"/>
              <a:t>Ataxic</a:t>
            </a:r>
          </a:p>
          <a:p>
            <a:pPr lvl="1"/>
            <a:r>
              <a:rPr lang="en-GB" dirty="0"/>
              <a:t>Mixed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9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Trisomy 21</a:t>
            </a:r>
          </a:p>
          <a:p>
            <a:r>
              <a:rPr lang="en-GB" dirty="0" smtClean="0"/>
              <a:t>Risk increased in older women</a:t>
            </a:r>
          </a:p>
          <a:p>
            <a:r>
              <a:rPr lang="en-GB" dirty="0" smtClean="0"/>
              <a:t>Majority caused by </a:t>
            </a:r>
            <a:r>
              <a:rPr lang="en-GB" b="1" dirty="0" smtClean="0"/>
              <a:t>meiotic non-disjunction</a:t>
            </a:r>
            <a:r>
              <a:rPr lang="en-GB" dirty="0" smtClean="0"/>
              <a:t>, some by </a:t>
            </a:r>
            <a:r>
              <a:rPr lang="en-GB" b="1" dirty="0" smtClean="0"/>
              <a:t>translocation</a:t>
            </a:r>
            <a:r>
              <a:rPr lang="en-GB" dirty="0"/>
              <a:t> </a:t>
            </a:r>
            <a:r>
              <a:rPr lang="en-GB" dirty="0" smtClean="0"/>
              <a:t>and 1% by </a:t>
            </a:r>
            <a:r>
              <a:rPr lang="en-GB" b="1" dirty="0" smtClean="0"/>
              <a:t>mosaicism</a:t>
            </a:r>
            <a:r>
              <a:rPr lang="en-GB" dirty="0" smtClean="0"/>
              <a:t>.</a:t>
            </a:r>
            <a:endParaRPr lang="en-GB" b="1" dirty="0"/>
          </a:p>
        </p:txBody>
      </p:sp>
      <p:pic>
        <p:nvPicPr>
          <p:cNvPr id="1026" name="Picture 2" descr="http://worms.zoology.wisc.edu/zooweb/Phelps/ZWK99012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81603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Spastic </a:t>
            </a:r>
            <a:r>
              <a:rPr lang="en-GB" dirty="0" err="1" smtClean="0"/>
              <a:t>Cerbral</a:t>
            </a:r>
            <a:r>
              <a:rPr lang="en-GB" dirty="0" smtClean="0"/>
              <a:t> Palsy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Most common (90%)</a:t>
            </a:r>
          </a:p>
          <a:p>
            <a:r>
              <a:rPr lang="en-GB" dirty="0" smtClean="0"/>
              <a:t>Upper motor neurone damage </a:t>
            </a:r>
            <a:r>
              <a:rPr lang="en-GB" dirty="0" smtClean="0">
                <a:sym typeface="Wingdings" panose="05000000000000000000" pitchFamily="2" charset="2"/>
              </a:rPr>
              <a:t> increased tone</a:t>
            </a:r>
          </a:p>
          <a:p>
            <a:r>
              <a:rPr lang="en-GB" dirty="0" smtClean="0"/>
              <a:t>Hemiplegia/quadriplegia/</a:t>
            </a:r>
            <a:r>
              <a:rPr lang="en-GB" dirty="0" err="1" smtClean="0"/>
              <a:t>diplegia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5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Autism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What are the features of autism?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/>
              <a:t>Triad:</a:t>
            </a:r>
          </a:p>
          <a:p>
            <a:pPr lvl="2"/>
            <a:r>
              <a:rPr lang="en-GB" dirty="0" smtClean="0"/>
              <a:t>Communication difficulties </a:t>
            </a:r>
            <a:endParaRPr lang="en-GB" dirty="0"/>
          </a:p>
          <a:p>
            <a:pPr lvl="2"/>
            <a:r>
              <a:rPr lang="en-GB" dirty="0"/>
              <a:t>Social </a:t>
            </a:r>
            <a:r>
              <a:rPr lang="en-GB" dirty="0" smtClean="0"/>
              <a:t>interaction difficulties</a:t>
            </a:r>
            <a:endParaRPr lang="en-GB" dirty="0"/>
          </a:p>
          <a:p>
            <a:pPr lvl="2"/>
            <a:r>
              <a:rPr lang="en-GB" dirty="0" smtClean="0"/>
              <a:t>Behavioural problems </a:t>
            </a:r>
            <a:r>
              <a:rPr lang="en-GB" dirty="0"/>
              <a:t>(rigidity and poor imagination)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57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Communication:</a:t>
            </a:r>
          </a:p>
          <a:p>
            <a:pPr marL="365760" lvl="1" indent="0">
              <a:buNone/>
            </a:pPr>
            <a:r>
              <a:rPr lang="en-GB" dirty="0" smtClean="0"/>
              <a:t>Limited facial expression, pedantic language, monotonous, literal interpretation, delayed speech</a:t>
            </a:r>
          </a:p>
          <a:p>
            <a:r>
              <a:rPr lang="en-GB" dirty="0" smtClean="0"/>
              <a:t>Social interaction:</a:t>
            </a:r>
          </a:p>
          <a:p>
            <a:pPr marL="365760" lvl="1" indent="0">
              <a:buNone/>
            </a:pPr>
            <a:r>
              <a:rPr lang="en-GB" dirty="0" smtClean="0"/>
              <a:t>Gaze avoidance, solitary, play alone, no appreciation of other people’s emotions, lack of appreciation of social cues</a:t>
            </a:r>
          </a:p>
          <a:p>
            <a:r>
              <a:rPr lang="en-GB" dirty="0" smtClean="0"/>
              <a:t>Behaviour:</a:t>
            </a:r>
          </a:p>
          <a:p>
            <a:pPr marL="365760" lvl="1" indent="0">
              <a:buNone/>
            </a:pPr>
            <a:r>
              <a:rPr lang="en-GB" dirty="0" smtClean="0"/>
              <a:t>Ritualistic, concrete play, lack of imagination, learn by rote, resist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58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ADHD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What are the features of </a:t>
            </a:r>
            <a:r>
              <a:rPr lang="en-GB" dirty="0" smtClean="0"/>
              <a:t>ADHD?</a:t>
            </a:r>
            <a:endParaRPr lang="en-GB" dirty="0"/>
          </a:p>
          <a:p>
            <a:endParaRPr lang="en-GB" dirty="0" smtClean="0"/>
          </a:p>
          <a:p>
            <a:pPr lvl="1"/>
            <a:r>
              <a:rPr lang="en-GB" dirty="0" smtClean="0"/>
              <a:t>Triad:</a:t>
            </a:r>
          </a:p>
          <a:p>
            <a:pPr lvl="2"/>
            <a:r>
              <a:rPr lang="en-GB" dirty="0" smtClean="0"/>
              <a:t>Inattention</a:t>
            </a:r>
          </a:p>
          <a:p>
            <a:pPr lvl="2"/>
            <a:r>
              <a:rPr lang="en-GB" dirty="0" smtClean="0"/>
              <a:t>Hyperactivity</a:t>
            </a:r>
          </a:p>
          <a:p>
            <a:pPr lvl="2"/>
            <a:r>
              <a:rPr lang="en-GB" dirty="0" smtClean="0"/>
              <a:t>Impulsivity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45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Inattention</a:t>
            </a:r>
          </a:p>
          <a:p>
            <a:pPr lvl="1"/>
            <a:r>
              <a:rPr lang="en-GB" dirty="0" smtClean="0"/>
              <a:t>Easily distracted, forgetful, difficulty following instructions, make careless mistakes, lose important objects</a:t>
            </a:r>
          </a:p>
          <a:p>
            <a:r>
              <a:rPr lang="en-GB" dirty="0" smtClean="0"/>
              <a:t>Hyperactivity</a:t>
            </a:r>
          </a:p>
          <a:p>
            <a:pPr lvl="1"/>
            <a:r>
              <a:rPr lang="en-GB" dirty="0" smtClean="0"/>
              <a:t>Fidgets, always on the go, talk excessively, can’t perform activities quietly</a:t>
            </a:r>
          </a:p>
          <a:p>
            <a:r>
              <a:rPr lang="en-GB" dirty="0" smtClean="0"/>
              <a:t>Impulsivity</a:t>
            </a:r>
          </a:p>
          <a:p>
            <a:pPr lvl="1"/>
            <a:r>
              <a:rPr lang="en-GB" dirty="0" smtClean="0"/>
              <a:t>Difficulty taking turns, interrupt others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0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ADHD – associated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Learning difficulties</a:t>
            </a:r>
          </a:p>
          <a:p>
            <a:r>
              <a:rPr lang="en-GB" dirty="0" smtClean="0"/>
              <a:t>Aggression</a:t>
            </a:r>
          </a:p>
          <a:p>
            <a:r>
              <a:rPr lang="en-GB" dirty="0" smtClean="0"/>
              <a:t>Low self-esteem</a:t>
            </a:r>
          </a:p>
          <a:p>
            <a:r>
              <a:rPr lang="en-GB" dirty="0" smtClean="0"/>
              <a:t>Alcohol/drug misuse</a:t>
            </a:r>
          </a:p>
          <a:p>
            <a:r>
              <a:rPr lang="en-GB" dirty="0" smtClean="0"/>
              <a:t>Antisocial behaviour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26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- SBA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764904"/>
          </a:xfrm>
        </p:spPr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9 year old girl is taking part in a school play </a:t>
            </a:r>
            <a:r>
              <a:rPr lang="en-GB" dirty="0" smtClean="0"/>
              <a:t>when </a:t>
            </a:r>
            <a:r>
              <a:rPr lang="en-GB" dirty="0"/>
              <a:t>she says she feels sick and then </a:t>
            </a:r>
            <a:r>
              <a:rPr lang="en-GB" dirty="0" smtClean="0"/>
              <a:t>suddenly </a:t>
            </a:r>
            <a:r>
              <a:rPr lang="en-GB" dirty="0"/>
              <a:t>collapses. She looks very pale and is </a:t>
            </a:r>
            <a:r>
              <a:rPr lang="en-GB" dirty="0" smtClean="0"/>
              <a:t>seen </a:t>
            </a:r>
            <a:r>
              <a:rPr lang="en-GB" dirty="0"/>
              <a:t>to have a few jerking </a:t>
            </a:r>
            <a:r>
              <a:rPr lang="en-GB" dirty="0" smtClean="0"/>
              <a:t>movement </a:t>
            </a:r>
            <a:r>
              <a:rPr lang="en-GB" dirty="0"/>
              <a:t>of her legs. An ambulance is called but </a:t>
            </a:r>
            <a:r>
              <a:rPr lang="en-GB" dirty="0" smtClean="0"/>
              <a:t>by </a:t>
            </a:r>
            <a:r>
              <a:rPr lang="en-GB" dirty="0"/>
              <a:t>the time it arrives she is back </a:t>
            </a:r>
            <a:r>
              <a:rPr lang="en-GB" dirty="0" smtClean="0"/>
              <a:t>to </a:t>
            </a:r>
            <a:r>
              <a:rPr lang="en-GB" dirty="0"/>
              <a:t>normal.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149080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– Absence seizure</a:t>
            </a:r>
          </a:p>
          <a:p>
            <a:r>
              <a:rPr lang="en-GB" dirty="0" smtClean="0"/>
              <a:t>B – Reflex anoxic seizure</a:t>
            </a:r>
          </a:p>
          <a:p>
            <a:r>
              <a:rPr lang="en-GB" dirty="0" smtClean="0"/>
              <a:t>C – Generalised tonic-</a:t>
            </a:r>
            <a:r>
              <a:rPr lang="en-GB" dirty="0" err="1" smtClean="0"/>
              <a:t>clonic</a:t>
            </a:r>
            <a:r>
              <a:rPr lang="en-GB" dirty="0" smtClean="0"/>
              <a:t> seizure</a:t>
            </a:r>
          </a:p>
          <a:p>
            <a:r>
              <a:rPr lang="en-GB" dirty="0" smtClean="0"/>
              <a:t>D – Simple faint (syncope)</a:t>
            </a:r>
          </a:p>
          <a:p>
            <a:r>
              <a:rPr lang="en-GB" dirty="0" smtClean="0"/>
              <a:t>E – Juvenile myoclonic epilepsy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5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- SBA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27168" cy="233285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previously well 10 year old girl arrives in A+E </a:t>
            </a:r>
            <a:r>
              <a:rPr lang="en-GB" dirty="0" smtClean="0"/>
              <a:t>by </a:t>
            </a:r>
            <a:r>
              <a:rPr lang="en-GB" dirty="0"/>
              <a:t>ambulance drowsy and </a:t>
            </a:r>
            <a:r>
              <a:rPr lang="en-GB" dirty="0" smtClean="0"/>
              <a:t>confused </a:t>
            </a:r>
            <a:r>
              <a:rPr lang="en-GB" dirty="0"/>
              <a:t>with a temperature of 37.7ºC. Her </a:t>
            </a:r>
            <a:r>
              <a:rPr lang="en-GB" dirty="0" smtClean="0"/>
              <a:t>mother reports </a:t>
            </a:r>
            <a:r>
              <a:rPr lang="en-GB" dirty="0"/>
              <a:t>that she has had a </a:t>
            </a:r>
            <a:r>
              <a:rPr lang="en-GB" dirty="0" smtClean="0"/>
              <a:t>mild </a:t>
            </a:r>
            <a:r>
              <a:rPr lang="en-GB" dirty="0"/>
              <a:t>cold for the last 2 days. Today she </a:t>
            </a:r>
            <a:r>
              <a:rPr lang="en-GB" dirty="0" smtClean="0"/>
              <a:t>collapsed, seemed </a:t>
            </a:r>
            <a:r>
              <a:rPr lang="en-GB" dirty="0"/>
              <a:t>to go stuff and then had </a:t>
            </a:r>
            <a:r>
              <a:rPr lang="en-GB" dirty="0" smtClean="0"/>
              <a:t>shaking </a:t>
            </a:r>
            <a:r>
              <a:rPr lang="en-GB" dirty="0"/>
              <a:t>of all 4 limbs lasting around 15 </a:t>
            </a:r>
            <a:r>
              <a:rPr lang="en-GB" dirty="0" smtClean="0"/>
              <a:t>minutes. She </a:t>
            </a:r>
            <a:r>
              <a:rPr lang="en-GB" dirty="0"/>
              <a:t>was unresponsive throughout </a:t>
            </a:r>
            <a:r>
              <a:rPr lang="en-GB" dirty="0" smtClean="0"/>
              <a:t>the </a:t>
            </a:r>
            <a:r>
              <a:rPr lang="en-GB" dirty="0"/>
              <a:t>episode. It takes an hour to get back to </a:t>
            </a:r>
            <a:r>
              <a:rPr lang="en-GB" dirty="0" smtClean="0"/>
              <a:t>normal</a:t>
            </a:r>
            <a:r>
              <a:rPr lang="en-GB" dirty="0"/>
              <a:t>; at that time examination is </a:t>
            </a:r>
            <a:r>
              <a:rPr lang="en-GB" dirty="0" smtClean="0"/>
              <a:t>normal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149080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– Febrile seizure</a:t>
            </a:r>
          </a:p>
          <a:p>
            <a:r>
              <a:rPr lang="en-GB" dirty="0" smtClean="0"/>
              <a:t>B – Generalised tonic-</a:t>
            </a:r>
            <a:r>
              <a:rPr lang="en-GB" dirty="0" err="1" smtClean="0"/>
              <a:t>clonic</a:t>
            </a:r>
            <a:r>
              <a:rPr lang="en-GB" dirty="0" smtClean="0"/>
              <a:t> seizure</a:t>
            </a:r>
          </a:p>
          <a:p>
            <a:r>
              <a:rPr lang="en-GB" dirty="0" smtClean="0"/>
              <a:t>C – Simple faint</a:t>
            </a:r>
          </a:p>
          <a:p>
            <a:r>
              <a:rPr lang="en-GB" dirty="0" smtClean="0"/>
              <a:t>D – Reflex anoxic seizure</a:t>
            </a:r>
          </a:p>
          <a:p>
            <a:r>
              <a:rPr lang="en-GB" dirty="0" smtClean="0"/>
              <a:t>E – Juvenile myoclonic epilepsy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1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- SBA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99176" cy="204482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7 month old is able to sit unsupported and </a:t>
            </a:r>
            <a:r>
              <a:rPr lang="en-GB" dirty="0" smtClean="0"/>
              <a:t>roll </a:t>
            </a:r>
            <a:r>
              <a:rPr lang="en-GB" dirty="0"/>
              <a:t>over in both directions but is </a:t>
            </a:r>
            <a:r>
              <a:rPr lang="en-GB" dirty="0" smtClean="0"/>
              <a:t>not </a:t>
            </a:r>
            <a:r>
              <a:rPr lang="en-GB" dirty="0"/>
              <a:t>yet mobile. She is able to reach out for toys </a:t>
            </a:r>
            <a:r>
              <a:rPr lang="en-GB" dirty="0" smtClean="0"/>
              <a:t>with </a:t>
            </a:r>
            <a:r>
              <a:rPr lang="en-GB" dirty="0"/>
              <a:t>a palmar grasp and transfers </a:t>
            </a:r>
            <a:r>
              <a:rPr lang="en-GB" dirty="0" smtClean="0"/>
              <a:t>toys </a:t>
            </a:r>
            <a:r>
              <a:rPr lang="en-GB" dirty="0"/>
              <a:t>between hands. She </a:t>
            </a:r>
            <a:r>
              <a:rPr lang="en-GB" dirty="0" smtClean="0"/>
              <a:t>says </a:t>
            </a:r>
            <a:r>
              <a:rPr lang="en-GB" dirty="0"/>
              <a:t>both “mama” and “</a:t>
            </a:r>
            <a:r>
              <a:rPr lang="en-GB" dirty="0" smtClean="0"/>
              <a:t>dada” </a:t>
            </a:r>
            <a:r>
              <a:rPr lang="en-GB" dirty="0"/>
              <a:t>but does not discriminate </a:t>
            </a:r>
            <a:r>
              <a:rPr lang="en-GB" dirty="0" smtClean="0"/>
              <a:t>between </a:t>
            </a:r>
            <a:r>
              <a:rPr lang="en-GB" dirty="0"/>
              <a:t>her parents. She also makes other </a:t>
            </a:r>
            <a:r>
              <a:rPr lang="en-GB" dirty="0" smtClean="0"/>
              <a:t>speech sounds </a:t>
            </a:r>
            <a:r>
              <a:rPr lang="en-GB" dirty="0"/>
              <a:t>but has no </a:t>
            </a:r>
            <a:r>
              <a:rPr lang="en-GB" dirty="0" smtClean="0"/>
              <a:t>recognisable </a:t>
            </a:r>
            <a:r>
              <a:rPr lang="en-GB" dirty="0"/>
              <a:t>words.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4149080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– Fine and gross motor delay</a:t>
            </a:r>
          </a:p>
          <a:p>
            <a:r>
              <a:rPr lang="en-GB" dirty="0" smtClean="0"/>
              <a:t>B – Normal development </a:t>
            </a:r>
          </a:p>
          <a:p>
            <a:r>
              <a:rPr lang="en-GB" dirty="0" smtClean="0"/>
              <a:t>C – Global delay </a:t>
            </a:r>
          </a:p>
          <a:p>
            <a:r>
              <a:rPr lang="en-GB" dirty="0" smtClean="0"/>
              <a:t>D – Fine motor delay</a:t>
            </a:r>
          </a:p>
          <a:p>
            <a:r>
              <a:rPr lang="en-GB" dirty="0" smtClean="0"/>
              <a:t>E – Gross motor delay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3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- SBA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99176" cy="2692896"/>
          </a:xfrm>
        </p:spPr>
        <p:txBody>
          <a:bodyPr>
            <a:normAutofit fontScale="92500"/>
          </a:bodyPr>
          <a:lstStyle/>
          <a:p>
            <a:r>
              <a:rPr lang="en-GB" dirty="0"/>
              <a:t>An 18 month old says “mama” and “dada” </a:t>
            </a:r>
            <a:r>
              <a:rPr lang="en-GB" dirty="0" smtClean="0"/>
              <a:t>appropriately</a:t>
            </a:r>
            <a:r>
              <a:rPr lang="en-GB" dirty="0"/>
              <a:t>. He has some tuneful </a:t>
            </a:r>
            <a:r>
              <a:rPr lang="en-GB" dirty="0" smtClean="0"/>
              <a:t>babble </a:t>
            </a:r>
            <a:r>
              <a:rPr lang="en-GB" dirty="0"/>
              <a:t>but has no other words. He reaches out for </a:t>
            </a:r>
            <a:r>
              <a:rPr lang="en-GB" dirty="0" smtClean="0"/>
              <a:t>toys </a:t>
            </a:r>
            <a:r>
              <a:rPr lang="en-GB" dirty="0"/>
              <a:t>using a palmar grasp and </a:t>
            </a:r>
            <a:r>
              <a:rPr lang="en-GB" dirty="0" smtClean="0"/>
              <a:t>transfers </a:t>
            </a:r>
            <a:r>
              <a:rPr lang="en-GB" dirty="0"/>
              <a:t>object between hands. He holds a crayon </a:t>
            </a:r>
            <a:r>
              <a:rPr lang="en-GB" dirty="0" smtClean="0"/>
              <a:t>but </a:t>
            </a:r>
            <a:r>
              <a:rPr lang="en-GB" dirty="0"/>
              <a:t>can’t make marks with it. </a:t>
            </a:r>
            <a:r>
              <a:rPr lang="en-GB" dirty="0" smtClean="0"/>
              <a:t>He </a:t>
            </a:r>
            <a:r>
              <a:rPr lang="en-GB" dirty="0"/>
              <a:t>is unable to stack blocks. He has been able to </a:t>
            </a:r>
            <a:r>
              <a:rPr lang="en-GB" dirty="0" smtClean="0"/>
              <a:t>sit </a:t>
            </a:r>
            <a:r>
              <a:rPr lang="en-GB" dirty="0"/>
              <a:t>unsupported for 6 months </a:t>
            </a:r>
            <a:r>
              <a:rPr lang="en-GB" dirty="0" smtClean="0"/>
              <a:t>and </a:t>
            </a:r>
            <a:r>
              <a:rPr lang="en-GB" dirty="0"/>
              <a:t>gets around by crawling.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365104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– Fine and gross motor delay</a:t>
            </a:r>
          </a:p>
          <a:p>
            <a:r>
              <a:rPr lang="en-GB" dirty="0" smtClean="0"/>
              <a:t>B – Normal development </a:t>
            </a:r>
          </a:p>
          <a:p>
            <a:r>
              <a:rPr lang="en-GB" dirty="0" smtClean="0"/>
              <a:t>C – Global delay </a:t>
            </a:r>
          </a:p>
          <a:p>
            <a:r>
              <a:rPr lang="en-GB" dirty="0" smtClean="0"/>
              <a:t>D – Fine motor delay</a:t>
            </a:r>
          </a:p>
          <a:p>
            <a:r>
              <a:rPr lang="en-GB" dirty="0" smtClean="0"/>
              <a:t>E – Gross motor delay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8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673" y="438187"/>
            <a:ext cx="9217024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Typical craniofacial appearance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• Round face and </a:t>
            </a:r>
            <a:r>
              <a:rPr lang="en-GB" dirty="0" smtClean="0"/>
              <a:t>flat </a:t>
            </a:r>
            <a:r>
              <a:rPr lang="en-GB" dirty="0"/>
              <a:t>nasal bridge</a:t>
            </a:r>
            <a:br>
              <a:rPr lang="en-GB" dirty="0"/>
            </a:br>
            <a:r>
              <a:rPr lang="en-GB" dirty="0"/>
              <a:t>• </a:t>
            </a:r>
            <a:r>
              <a:rPr lang="en-GB" dirty="0" err="1"/>
              <a:t>Upslanted</a:t>
            </a:r>
            <a:r>
              <a:rPr lang="en-GB" dirty="0"/>
              <a:t> palpebral </a:t>
            </a:r>
            <a:r>
              <a:rPr lang="en-GB" dirty="0" err="1"/>
              <a:t>fisures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• Epicanthic </a:t>
            </a:r>
            <a:r>
              <a:rPr lang="en-GB" dirty="0" smtClean="0"/>
              <a:t>folds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• </a:t>
            </a:r>
            <a:r>
              <a:rPr lang="en-GB" dirty="0" err="1" smtClean="0"/>
              <a:t>Brushfield</a:t>
            </a:r>
            <a:r>
              <a:rPr lang="en-GB" dirty="0" smtClean="0"/>
              <a:t> </a:t>
            </a:r>
            <a:r>
              <a:rPr lang="en-GB" dirty="0"/>
              <a:t>spots in </a:t>
            </a:r>
            <a:r>
              <a:rPr lang="en-GB" dirty="0" smtClean="0"/>
              <a:t>iris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• Small mouth and protruding tongue</a:t>
            </a:r>
            <a:br>
              <a:rPr lang="en-GB" dirty="0"/>
            </a:br>
            <a:r>
              <a:rPr lang="en-GB" dirty="0"/>
              <a:t>• Small ears</a:t>
            </a:r>
            <a:br>
              <a:rPr lang="en-GB" dirty="0"/>
            </a:br>
            <a:r>
              <a:rPr lang="en-GB" dirty="0"/>
              <a:t>• Flat occiput and third </a:t>
            </a:r>
            <a:r>
              <a:rPr lang="en-GB" dirty="0" smtClean="0"/>
              <a:t>fontanelle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084" y="3243476"/>
            <a:ext cx="100181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78125" algn="l"/>
              </a:tabLst>
            </a:pPr>
            <a:r>
              <a:rPr lang="en-GB" b="1" dirty="0" smtClean="0">
                <a:solidFill>
                  <a:schemeClr val="accent2"/>
                </a:solidFill>
              </a:rPr>
              <a:t>Later medical problems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• Delayed motor milestones</a:t>
            </a:r>
            <a:br>
              <a:rPr lang="en-GB" dirty="0" smtClean="0"/>
            </a:br>
            <a:r>
              <a:rPr lang="en-GB" dirty="0" smtClean="0"/>
              <a:t>• Moderate to severe learning difficulties</a:t>
            </a:r>
            <a:br>
              <a:rPr lang="en-GB" dirty="0" smtClean="0"/>
            </a:br>
            <a:r>
              <a:rPr lang="en-GB" dirty="0" smtClean="0"/>
              <a:t>• Small stature</a:t>
            </a:r>
            <a:br>
              <a:rPr lang="en-GB" dirty="0" smtClean="0"/>
            </a:br>
            <a:r>
              <a:rPr lang="en-GB" dirty="0" smtClean="0"/>
              <a:t>• Increased susceptibility to infections</a:t>
            </a:r>
            <a:br>
              <a:rPr lang="en-GB" dirty="0" smtClean="0"/>
            </a:br>
            <a:r>
              <a:rPr lang="en-GB" dirty="0" smtClean="0"/>
              <a:t>• Hearing impairment from secretory otitis media</a:t>
            </a:r>
            <a:br>
              <a:rPr lang="en-GB" dirty="0" smtClean="0"/>
            </a:br>
            <a:r>
              <a:rPr lang="en-GB" dirty="0" smtClean="0"/>
              <a:t>• Visual impairment from cataracts, </a:t>
            </a:r>
            <a:r>
              <a:rPr lang="en-GB" dirty="0" smtClean="0"/>
              <a:t>squints, myopia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• Increased risk of leukaemia and solid tumours</a:t>
            </a:r>
            <a:br>
              <a:rPr lang="en-GB" dirty="0" smtClean="0"/>
            </a:br>
            <a:r>
              <a:rPr lang="en-GB" dirty="0" smtClean="0"/>
              <a:t>• Risk of </a:t>
            </a:r>
            <a:r>
              <a:rPr lang="en-GB" dirty="0" err="1" smtClean="0"/>
              <a:t>atlanto­axial</a:t>
            </a:r>
            <a:r>
              <a:rPr lang="en-GB" dirty="0" smtClean="0"/>
              <a:t> instability</a:t>
            </a:r>
            <a:br>
              <a:rPr lang="en-GB" dirty="0" smtClean="0"/>
            </a:br>
            <a:r>
              <a:rPr lang="en-GB" dirty="0" smtClean="0"/>
              <a:t>• Increased risk of hypothyroidism and coeliac disease</a:t>
            </a:r>
            <a:br>
              <a:rPr lang="en-GB" dirty="0" smtClean="0"/>
            </a:br>
            <a:r>
              <a:rPr lang="en-GB" dirty="0" smtClean="0"/>
              <a:t>• Epilepsy</a:t>
            </a:r>
            <a:br>
              <a:rPr lang="en-GB" dirty="0" smtClean="0"/>
            </a:br>
            <a:r>
              <a:rPr lang="en-GB" dirty="0" smtClean="0"/>
              <a:t>• Alzheimer’s disease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2" descr="http://1.bp.blogspot.com/-aISi4mJ7B_s/T2plILfAU6I/AAAAAAAAAdk/0Mq36l5HtDg/s1600/Down%2BSyndrome%2B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19"/>
            <a:ext cx="2664296" cy="23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86673" y="438187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Other anomalies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• Short neck</a:t>
            </a:r>
            <a:br>
              <a:rPr lang="en-GB" dirty="0" smtClean="0"/>
            </a:br>
            <a:r>
              <a:rPr lang="en-GB" dirty="0" smtClean="0"/>
              <a:t>• Single palmar </a:t>
            </a:r>
            <a:r>
              <a:rPr lang="en-GB" dirty="0" smtClean="0"/>
              <a:t>creases, incurved </a:t>
            </a:r>
            <a:r>
              <a:rPr lang="en-GB" dirty="0" smtClean="0"/>
              <a:t>fifth </a:t>
            </a:r>
            <a:r>
              <a:rPr lang="en-GB" dirty="0"/>
              <a:t> </a:t>
            </a:r>
            <a:r>
              <a:rPr lang="en-GB" dirty="0" smtClean="0"/>
              <a:t>                </a:t>
            </a:r>
            <a:r>
              <a:rPr lang="en-GB" dirty="0" smtClean="0"/>
              <a:t>finger and wide </a:t>
            </a:r>
            <a:r>
              <a:rPr lang="en-GB" dirty="0" smtClean="0"/>
              <a:t>‘sandal’ gap between toes</a:t>
            </a:r>
            <a:br>
              <a:rPr lang="en-GB" dirty="0" smtClean="0"/>
            </a:br>
            <a:r>
              <a:rPr lang="en-GB" dirty="0" smtClean="0"/>
              <a:t>• </a:t>
            </a:r>
            <a:r>
              <a:rPr lang="en-GB" dirty="0" err="1" smtClean="0"/>
              <a:t>Hypotonia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• Congenital heart defects (40%)</a:t>
            </a:r>
            <a:br>
              <a:rPr lang="en-GB" dirty="0" smtClean="0"/>
            </a:br>
            <a:r>
              <a:rPr lang="en-GB" dirty="0" smtClean="0"/>
              <a:t>• Duodenal atresia</a:t>
            </a:r>
            <a:br>
              <a:rPr lang="en-GB" dirty="0" smtClean="0"/>
            </a:br>
            <a:r>
              <a:rPr lang="en-GB" dirty="0" smtClean="0"/>
              <a:t>• </a:t>
            </a:r>
            <a:r>
              <a:rPr lang="en-GB" dirty="0" err="1" smtClean="0"/>
              <a:t>Hirschsprung</a:t>
            </a:r>
            <a:r>
              <a:rPr lang="en-GB" dirty="0" smtClean="0"/>
              <a:t> disease</a:t>
            </a:r>
          </a:p>
        </p:txBody>
      </p:sp>
    </p:spTree>
    <p:extLst>
      <p:ext uri="{BB962C8B-B14F-4D97-AF65-F5344CB8AC3E}">
        <p14:creationId xmlns:p14="http://schemas.microsoft.com/office/powerpoint/2010/main" val="7642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This evening, you have revised:</a:t>
            </a:r>
          </a:p>
          <a:p>
            <a:pPr lvl="1"/>
            <a:r>
              <a:rPr lang="en-GB" dirty="0" smtClean="0"/>
              <a:t>Genetics</a:t>
            </a:r>
          </a:p>
          <a:p>
            <a:pPr lvl="1"/>
            <a:r>
              <a:rPr lang="en-GB" dirty="0" smtClean="0"/>
              <a:t>Neurology</a:t>
            </a:r>
          </a:p>
          <a:p>
            <a:pPr lvl="1"/>
            <a:r>
              <a:rPr lang="en-GB" dirty="0" smtClean="0"/>
              <a:t>Development</a:t>
            </a:r>
          </a:p>
          <a:p>
            <a:pPr lvl="1"/>
            <a:r>
              <a:rPr lang="en-GB" dirty="0" smtClean="0"/>
              <a:t>Disability 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364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for listening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Please fill in the feedback forms and have a lovely weekend!</a:t>
            </a:r>
          </a:p>
          <a:p>
            <a:r>
              <a:rPr lang="en-GB" dirty="0" smtClean="0"/>
              <a:t>Good luck with your exams!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7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Match the syndrome to their chromosomal abnormality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2492896"/>
            <a:ext cx="3826768" cy="4525963"/>
          </a:xfrm>
        </p:spPr>
        <p:txBody>
          <a:bodyPr/>
          <a:lstStyle/>
          <a:p>
            <a:r>
              <a:rPr lang="en-GB" dirty="0" smtClean="0"/>
              <a:t>Edward’s Syndrome</a:t>
            </a:r>
          </a:p>
          <a:p>
            <a:r>
              <a:rPr lang="en-GB" dirty="0" err="1" smtClean="0"/>
              <a:t>Patau’s</a:t>
            </a:r>
            <a:r>
              <a:rPr lang="en-GB" dirty="0" smtClean="0"/>
              <a:t> Syndrome</a:t>
            </a:r>
          </a:p>
          <a:p>
            <a:r>
              <a:rPr lang="en-GB" dirty="0" err="1" smtClean="0"/>
              <a:t>Kleinefelter</a:t>
            </a:r>
            <a:endParaRPr lang="en-GB" dirty="0" smtClean="0"/>
          </a:p>
          <a:p>
            <a:r>
              <a:rPr lang="en-GB" dirty="0" smtClean="0"/>
              <a:t>Turner Syndrome</a:t>
            </a: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2026" y="2503437"/>
            <a:ext cx="3826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Trisomy 18</a:t>
            </a:r>
          </a:p>
          <a:p>
            <a:r>
              <a:rPr lang="en-GB" dirty="0" smtClean="0"/>
              <a:t>47XXY</a:t>
            </a:r>
          </a:p>
          <a:p>
            <a:r>
              <a:rPr lang="en-GB" dirty="0" smtClean="0"/>
              <a:t>45X0</a:t>
            </a:r>
          </a:p>
          <a:p>
            <a:r>
              <a:rPr lang="en-GB" dirty="0" smtClean="0"/>
              <a:t>Trisomy 13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1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Edward’s Syndrome – trisomy 18</a:t>
            </a:r>
          </a:p>
          <a:p>
            <a:r>
              <a:rPr lang="en-GB" dirty="0" err="1" smtClean="0"/>
              <a:t>Patau’s</a:t>
            </a:r>
            <a:r>
              <a:rPr lang="en-GB" dirty="0" smtClean="0"/>
              <a:t> Syndrome – trisomy 13</a:t>
            </a:r>
          </a:p>
          <a:p>
            <a:r>
              <a:rPr lang="en-GB" dirty="0" err="1" smtClean="0"/>
              <a:t>Kleinefelter</a:t>
            </a:r>
            <a:r>
              <a:rPr lang="en-GB" dirty="0" smtClean="0"/>
              <a:t> – 47XXY</a:t>
            </a:r>
          </a:p>
          <a:p>
            <a:r>
              <a:rPr lang="en-GB" dirty="0" smtClean="0"/>
              <a:t>Turner Syndrome – 45X0</a:t>
            </a:r>
          </a:p>
        </p:txBody>
      </p:sp>
    </p:spTree>
    <p:extLst>
      <p:ext uri="{BB962C8B-B14F-4D97-AF65-F5344CB8AC3E}">
        <p14:creationId xmlns:p14="http://schemas.microsoft.com/office/powerpoint/2010/main" val="1739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Deletions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r>
              <a:rPr lang="en-GB" dirty="0" smtClean="0"/>
              <a:t>Cri du chat syndrome- deletion of </a:t>
            </a:r>
            <a:r>
              <a:rPr lang="en-GB" b="1" dirty="0" smtClean="0"/>
              <a:t>short arm of </a:t>
            </a:r>
            <a:r>
              <a:rPr lang="en-GB" b="1" dirty="0" err="1" smtClean="0"/>
              <a:t>chr.</a:t>
            </a:r>
            <a:r>
              <a:rPr lang="en-GB" b="1" dirty="0" smtClean="0"/>
              <a:t> 5</a:t>
            </a:r>
            <a:r>
              <a:rPr lang="en-GB" dirty="0" smtClean="0"/>
              <a:t> (hence </a:t>
            </a:r>
            <a:r>
              <a:rPr lang="en-GB" b="1" dirty="0" smtClean="0"/>
              <a:t>5p</a:t>
            </a:r>
            <a:r>
              <a:rPr lang="en-GB" dirty="0" smtClean="0"/>
              <a:t>)</a:t>
            </a:r>
          </a:p>
          <a:p>
            <a:r>
              <a:rPr lang="en-GB" dirty="0" smtClean="0"/>
              <a:t>Di George -deletion of band </a:t>
            </a:r>
            <a:r>
              <a:rPr lang="en-GB" b="1" dirty="0" smtClean="0"/>
              <a:t>q11 on </a:t>
            </a:r>
            <a:r>
              <a:rPr lang="en-GB" b="1" dirty="0" smtClean="0"/>
              <a:t>chr.22 </a:t>
            </a:r>
            <a:r>
              <a:rPr lang="en-GB" dirty="0" smtClean="0"/>
              <a:t>(CATCH-22) </a:t>
            </a:r>
          </a:p>
          <a:p>
            <a:pPr lvl="1"/>
            <a:r>
              <a:rPr lang="en-GB" b="1" dirty="0" smtClean="0">
                <a:solidFill>
                  <a:schemeClr val="accent2"/>
                </a:solidFill>
              </a:rPr>
              <a:t>C</a:t>
            </a:r>
            <a:r>
              <a:rPr lang="en-GB" dirty="0" smtClean="0"/>
              <a:t>ardiac </a:t>
            </a:r>
            <a:r>
              <a:rPr lang="en-GB" dirty="0" smtClean="0"/>
              <a:t>abnormality, </a:t>
            </a:r>
            <a:r>
              <a:rPr lang="en-GB" b="1" dirty="0" smtClean="0">
                <a:solidFill>
                  <a:schemeClr val="accent2"/>
                </a:solidFill>
              </a:rPr>
              <a:t>A</a:t>
            </a:r>
            <a:r>
              <a:rPr lang="en-GB" dirty="0" smtClean="0"/>
              <a:t>bnormal </a:t>
            </a:r>
            <a:r>
              <a:rPr lang="en-GB" dirty="0" err="1" smtClean="0"/>
              <a:t>facies</a:t>
            </a:r>
            <a:r>
              <a:rPr lang="en-GB" dirty="0" smtClean="0"/>
              <a:t>, </a:t>
            </a:r>
            <a:r>
              <a:rPr lang="en-GB" b="1" dirty="0" err="1">
                <a:solidFill>
                  <a:schemeClr val="accent2"/>
                </a:solidFill>
              </a:rPr>
              <a:t>T</a:t>
            </a:r>
            <a:r>
              <a:rPr lang="en-GB" dirty="0" err="1" smtClean="0"/>
              <a:t>hymic</a:t>
            </a:r>
            <a:r>
              <a:rPr lang="en-GB" dirty="0" smtClean="0"/>
              <a:t> </a:t>
            </a:r>
            <a:r>
              <a:rPr lang="en-GB" dirty="0" smtClean="0"/>
              <a:t>aplasia, </a:t>
            </a:r>
            <a:r>
              <a:rPr lang="en-GB" b="1" dirty="0" smtClean="0">
                <a:solidFill>
                  <a:schemeClr val="accent2"/>
                </a:solidFill>
              </a:rPr>
              <a:t>C</a:t>
            </a:r>
            <a:r>
              <a:rPr lang="en-GB" dirty="0" smtClean="0"/>
              <a:t>left </a:t>
            </a:r>
            <a:r>
              <a:rPr lang="en-GB" dirty="0" smtClean="0"/>
              <a:t>palate, </a:t>
            </a:r>
            <a:r>
              <a:rPr lang="en-GB" b="1" dirty="0" smtClean="0">
                <a:solidFill>
                  <a:schemeClr val="accent2"/>
                </a:solidFill>
              </a:rPr>
              <a:t>H</a:t>
            </a:r>
            <a:r>
              <a:rPr lang="en-GB" dirty="0" smtClean="0"/>
              <a:t>ypocalcaemia/hypoparathyroidism</a:t>
            </a:r>
            <a:endParaRPr lang="en-GB" dirty="0" smtClean="0"/>
          </a:p>
          <a:p>
            <a:r>
              <a:rPr lang="en-GB" dirty="0" smtClean="0"/>
              <a:t>Williams is a microdeletion of band </a:t>
            </a:r>
            <a:r>
              <a:rPr lang="en-GB" b="1" dirty="0" smtClean="0"/>
              <a:t>q11 on chr.7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8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Autosomal </a:t>
            </a:r>
            <a:r>
              <a:rPr lang="en-GB" dirty="0" smtClean="0"/>
              <a:t>Dominant Inheritance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Please give 3 examples of AD inheritance.</a:t>
            </a:r>
            <a:endParaRPr lang="en-GB" dirty="0"/>
          </a:p>
        </p:txBody>
      </p:sp>
      <p:pic>
        <p:nvPicPr>
          <p:cNvPr id="2050" name="Picture 2" descr="http://www.treat-nmd.eu/downloads/image/autodomin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91918"/>
            <a:ext cx="29241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223</TotalTime>
  <Words>1549</Words>
  <Application>Microsoft Office PowerPoint</Application>
  <PresentationFormat>On-screen Show (4:3)</PresentationFormat>
  <Paragraphs>261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Oriel</vt:lpstr>
      <vt:lpstr>The most epic paeds talk ever</vt:lpstr>
      <vt:lpstr>We will cover</vt:lpstr>
      <vt:lpstr>List as many features as you can of this condition</vt:lpstr>
      <vt:lpstr>Down Syndrome</vt:lpstr>
      <vt:lpstr>PowerPoint Presentation</vt:lpstr>
      <vt:lpstr>Match the syndrome to their chromosomal abnormality</vt:lpstr>
      <vt:lpstr>PowerPoint Presentation</vt:lpstr>
      <vt:lpstr>Deletions</vt:lpstr>
      <vt:lpstr>Autosomal Dominant Inheritance</vt:lpstr>
      <vt:lpstr>Autosomal Dominant Conditions</vt:lpstr>
      <vt:lpstr>PowerPoint Presentation</vt:lpstr>
      <vt:lpstr>Autosomal Recessive Inheritance </vt:lpstr>
      <vt:lpstr>Autosomal Recessive Conditions</vt:lpstr>
      <vt:lpstr>Question</vt:lpstr>
      <vt:lpstr>Answer</vt:lpstr>
      <vt:lpstr>X-linked recessive</vt:lpstr>
      <vt:lpstr>X-linked recessive</vt:lpstr>
      <vt:lpstr>Imprinting</vt:lpstr>
      <vt:lpstr>Neurology</vt:lpstr>
      <vt:lpstr>PowerPoint Presentation</vt:lpstr>
      <vt:lpstr>Which seizure type is it?</vt:lpstr>
      <vt:lpstr>PowerPoint Presentation</vt:lpstr>
      <vt:lpstr>Neural Tube Defects</vt:lpstr>
      <vt:lpstr>NTD</vt:lpstr>
      <vt:lpstr>Hydrocephalus</vt:lpstr>
      <vt:lpstr>PowerPoint Presentation</vt:lpstr>
      <vt:lpstr>Primitive Reflexes</vt:lpstr>
      <vt:lpstr>PowerPoint Presentation</vt:lpstr>
      <vt:lpstr>PowerPoint Presentation</vt:lpstr>
      <vt:lpstr>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 the rest of the milestones </vt:lpstr>
      <vt:lpstr>Disability</vt:lpstr>
      <vt:lpstr>Cerebral Palsy</vt:lpstr>
      <vt:lpstr>Spastic Cerbral Palsy</vt:lpstr>
      <vt:lpstr>Autism  </vt:lpstr>
      <vt:lpstr>PowerPoint Presentation</vt:lpstr>
      <vt:lpstr>ADHD</vt:lpstr>
      <vt:lpstr>PowerPoint Presentation</vt:lpstr>
      <vt:lpstr>ADHD – associated problems</vt:lpstr>
      <vt:lpstr>Questions - SBA</vt:lpstr>
      <vt:lpstr>Questions - SBA</vt:lpstr>
      <vt:lpstr>Questions - SBA</vt:lpstr>
      <vt:lpstr>Questions - SBA</vt:lpstr>
      <vt:lpstr>Summary</vt:lpstr>
      <vt:lpstr>Thanks for listening 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epic paeds talk ever</dc:title>
  <dc:creator>Alexandra Claire Fane De Salis</dc:creator>
  <cp:lastModifiedBy>Judith Pritchard</cp:lastModifiedBy>
  <cp:revision>33</cp:revision>
  <dcterms:created xsi:type="dcterms:W3CDTF">2015-09-24T13:00:14Z</dcterms:created>
  <dcterms:modified xsi:type="dcterms:W3CDTF">2015-09-25T16:24:38Z</dcterms:modified>
</cp:coreProperties>
</file>