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8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82" r:id="rId13"/>
    <p:sldId id="267" r:id="rId14"/>
    <p:sldId id="269" r:id="rId15"/>
    <p:sldId id="270" r:id="rId16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11"/>
    <a:srgbClr val="A793BF"/>
    <a:srgbClr val="BFB0D0"/>
    <a:srgbClr val="C4B6D4"/>
    <a:srgbClr val="CCC0DA"/>
    <a:srgbClr val="E43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51" autoAdjust="0"/>
    <p:restoredTop sz="84369" autoAdjust="0"/>
  </p:normalViewPr>
  <p:slideViewPr>
    <p:cSldViewPr snapToGrid="0" snapToObjects="1">
      <p:cViewPr>
        <p:scale>
          <a:sx n="70" d="100"/>
          <a:sy n="70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417A0-C161-434F-A1EF-0085A1C2BB83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0D6CC-D72F-42B4-BB54-12D0F3F9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94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8F3B-1307-4B16-8B08-9D02F3B03EDA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B95A-ECD7-4FA6-A9DD-9EC6B528D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73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536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17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Must not lie child down or examine throat as can cause</a:t>
            </a:r>
            <a:r>
              <a:rPr lang="en-GB" baseline="0" dirty="0" smtClean="0"/>
              <a:t> total airway obstruction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If epiglottitis suspected, hospital admission required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Senior </a:t>
            </a:r>
            <a:r>
              <a:rPr lang="en-GB" baseline="0" dirty="0" err="1" smtClean="0"/>
              <a:t>anaestetist</a:t>
            </a:r>
            <a:r>
              <a:rPr lang="en-GB" baseline="0" dirty="0" smtClean="0"/>
              <a:t>, paediatrician and ENT surgeon summoned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Transfer to ITU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Intubate with GA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Only after this is successful should you do bloods and blood cultures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Start IV cefuroxime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Remove tracheal tube after 24 hours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Give prophylactic Rifampicin to household contacts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17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17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Sx</a:t>
            </a:r>
            <a:r>
              <a:rPr lang="en-GB" dirty="0" smtClean="0"/>
              <a:t>-</a:t>
            </a:r>
            <a:r>
              <a:rPr lang="en-GB" baseline="0" dirty="0" smtClean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Catarrhal phase for first week (cold)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Paroxysmal cough followed by inspiratory whoop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Worse at night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Child goes red/blue in face and mucus flows from face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May be vomiting after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Lasts 3-6weeks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Infants &lt;4m most susceptible as may not have completed primary immunizations yet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Infants may not have characteristic cough, may have apnoea instead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17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Prognosis-</a:t>
            </a:r>
            <a:r>
              <a:rPr lang="en-GB" baseline="0" dirty="0" smtClean="0"/>
              <a:t> most recover in 2 weeks. 50% will have recurrent cough and wheeze after/ May damage airways permanently if followed by adenovirus (bronchiolitis obliterans)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Give </a:t>
            </a:r>
            <a:r>
              <a:rPr lang="en-GB" dirty="0" err="1" smtClean="0"/>
              <a:t>Pavilizumab</a:t>
            </a:r>
            <a:r>
              <a:rPr lang="en-GB" dirty="0" smtClean="0"/>
              <a:t>, monoclonal</a:t>
            </a:r>
            <a:r>
              <a:rPr lang="en-GB" baseline="0" dirty="0" smtClean="0"/>
              <a:t> antibody, IM, to high risk babies, once a month during RSV season (autumn, winter)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17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GBS-</a:t>
            </a:r>
            <a:r>
              <a:rPr lang="en-GB" baseline="0" dirty="0" smtClean="0"/>
              <a:t> Group B strep from mother’s genital tract</a:t>
            </a:r>
          </a:p>
          <a:p>
            <a:r>
              <a:rPr lang="en-GB" baseline="0" dirty="0" smtClean="0"/>
              <a:t>Difficult to tell between viral and bacterial causes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1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RSV- Respiratory syncytial virus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5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Tachypnoea</a:t>
            </a:r>
            <a:r>
              <a:rPr lang="en-GB" dirty="0" smtClean="0"/>
              <a:t>, tachycardia, intercostal recession, subcostal recession, sternal recession, cyanosis, use of accessory muscles, nasal flaring, grunting,  hyperinflation of chest, tracheal tug, stridor, wheeze,</a:t>
            </a:r>
            <a:r>
              <a:rPr lang="en-GB" baseline="0" dirty="0" smtClean="0"/>
              <a:t> tripod position, head bobbing, tense anxious face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53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Coryza</a:t>
            </a:r>
            <a:r>
              <a:rPr lang="en-GB" dirty="0" smtClean="0"/>
              <a:t>= common cold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Causes of </a:t>
            </a:r>
            <a:r>
              <a:rPr lang="en-GB" dirty="0" err="1" smtClean="0"/>
              <a:t>coryza</a:t>
            </a:r>
            <a:r>
              <a:rPr lang="en-GB" dirty="0" smtClean="0"/>
              <a:t>-</a:t>
            </a:r>
            <a:r>
              <a:rPr lang="en-GB" baseline="0" dirty="0" smtClean="0"/>
              <a:t> RSV, rhinovirus, coronavirus,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Colds are self limiting, pre-school children have on average 6-8 per year</a:t>
            </a:r>
          </a:p>
          <a:p>
            <a:r>
              <a:rPr lang="en-GB" baseline="0" dirty="0" smtClean="0"/>
              <a:t>Pharyngitis= sore throat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Pharynx, soft palate, local lymph nodes are inflamed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Causes: adenovirus, enterovirus, rhinovirus,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 older children: Group A beta-haemolytic streptococcus (GABHS) also known as strep </a:t>
            </a:r>
            <a:r>
              <a:rPr lang="en-GB" baseline="0" dirty="0" err="1" smtClean="0"/>
              <a:t>pyogenes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29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baseline="0" dirty="0" smtClean="0"/>
              <a:t>Tonsillitis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Causes: GABS, Epstein Barr virus (EBV) which also causes infectious mononucleosis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Amoxicillin can cause widespread maculopapular rash if </a:t>
            </a:r>
            <a:r>
              <a:rPr lang="en-GB" baseline="0" dirty="0" err="1" smtClean="0"/>
              <a:t>tonsilitis</a:t>
            </a:r>
            <a:r>
              <a:rPr lang="en-GB" baseline="0" dirty="0" smtClean="0"/>
              <a:t> due to EBV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73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29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Active</a:t>
            </a:r>
            <a:r>
              <a:rPr lang="en-GB" baseline="0" dirty="0" smtClean="0"/>
              <a:t> observation means seeing whether the symptoms resolve themselves. Around 50% children, even with significant hearing loss, will get better by themselves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17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Mucosal </a:t>
            </a:r>
            <a:r>
              <a:rPr lang="en-GB" dirty="0" err="1" smtClean="0"/>
              <a:t>inflamation</a:t>
            </a:r>
            <a:r>
              <a:rPr lang="en-GB" dirty="0" smtClean="0"/>
              <a:t> and increased</a:t>
            </a:r>
            <a:r>
              <a:rPr lang="en-GB" baseline="0" dirty="0" smtClean="0"/>
              <a:t> secretions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Can lead to critical narrowing of trachea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Symptoms- stridor, barking cough like a sea lion,</a:t>
            </a:r>
            <a:r>
              <a:rPr lang="en-GB" baseline="0" dirty="0" smtClean="0"/>
              <a:t> hoarseness. Start at night, worse at night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Chidlren</a:t>
            </a:r>
            <a:r>
              <a:rPr lang="en-GB" baseline="0" dirty="0" smtClean="0"/>
              <a:t> &lt;1 have smaller airway </a:t>
            </a:r>
            <a:r>
              <a:rPr lang="en-GB" baseline="0" dirty="0" err="1" smtClean="0"/>
              <a:t>caliber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95A-ECD7-4FA6-A9DD-9EC6B528D4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1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D6BAD-7222-4F53-85E1-54BF876AAA90}" type="datetimeFigureOut">
              <a:rPr lang="en-US" altLang="en-US"/>
              <a:pPr/>
              <a:t>10/18/2015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F159C-A105-4723-8B03-C91ACFB45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02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02641-5DB7-4FB8-9A1E-3F78A1CB6C90}" type="datetimeFigureOut">
              <a:rPr lang="en-US" altLang="en-US"/>
              <a:pPr/>
              <a:t>10/18/2015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0B7C4-BD7E-4DFA-8841-7D35075DD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56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BB994-AF3F-4CC4-BD7E-DD6E136737DD}" type="datetimeFigureOut">
              <a:rPr lang="en-US" altLang="en-US"/>
              <a:pPr/>
              <a:t>10/18/2015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33C04-344F-4557-BBC8-81AFDFB22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36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426EC-7ACB-473B-A51D-DE3AA003C59D}" type="datetimeFigureOut">
              <a:rPr lang="en-US" altLang="en-US"/>
              <a:pPr/>
              <a:t>10/18/2015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04A35-1F17-4D0F-9B46-4C32D66B7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4A6E8-9711-40F3-B265-30BB7A37FBA7}" type="datetimeFigureOut">
              <a:rPr lang="en-US" altLang="en-US"/>
              <a:pPr/>
              <a:t>10/18/2015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DD385-82F6-49F5-831F-F918DE05A2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84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86098-8D5B-4517-ACD6-4C7D7E4A82D1}" type="datetimeFigureOut">
              <a:rPr lang="en-US" altLang="en-US"/>
              <a:pPr/>
              <a:t>10/18/2015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5791-498E-4629-BDB8-CABEA52D8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89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D8DA06-2F84-49D8-B4DE-4B242979261E}" type="datetimeFigureOut">
              <a:rPr lang="en-US" altLang="en-US"/>
              <a:pPr/>
              <a:t>10/18/2015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14001-FB2C-40C3-AE18-522B07833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36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01BD1-5383-42AB-8391-27B0A237B60E}" type="datetimeFigureOut">
              <a:rPr lang="en-US" altLang="en-US"/>
              <a:pPr/>
              <a:t>10/18/2015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477B7-05DF-4F67-853B-75BA06BAD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22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A9D53B-F3A9-4712-B259-2743BF5015E5}" type="datetimeFigureOut">
              <a:rPr lang="en-US" altLang="en-US"/>
              <a:pPr/>
              <a:t>10/18/2015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DA480-74FC-4EF6-B3C5-E891F6497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5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ABFAD-BD44-4E98-8EE4-6BD97E4F51BA}" type="datetimeFigureOut">
              <a:rPr lang="en-US" altLang="en-US"/>
              <a:pPr/>
              <a:t>10/18/2015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64B1C-2994-4BF0-BD95-719730934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17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B80E29-0B34-44E6-983C-8E2335230D20}" type="datetimeFigureOut">
              <a:rPr lang="en-US" altLang="en-US"/>
              <a:pPr/>
              <a:t>10/18/2015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B4F8F-DA9E-41D9-A39A-6E82F0607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27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C65D476-EFB6-4B7D-BCD8-40D384840E2D}" type="datetimeFigureOut">
              <a:rPr lang="en-US" altLang="en-US"/>
              <a:pPr/>
              <a:t>10/18/2015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2C5E5F7-ABC5-4B68-A656-B4BA17E5F3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/url?sa=i&amp;rct=j&amp;q=&amp;esrc=s&amp;source=images&amp;cd=&amp;cad=rja&amp;uact=8&amp;ved=0CAcQjRxqFQoTCM72x6_xisgCFaeh2wodFbsC6g&amp;url=http://doctorsgates.blogspot.com/2011/02/acute-upper-airway-obstruction.html&amp;bvm=bv.103073922,d.ZGU&amp;psig=AFQjCNHyZDlhARn_eiU6zAulpOqp5VGvxg&amp;ust=144301967055742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uvn-vp5In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</a:t>
            </a:r>
          </a:p>
        </p:txBody>
      </p:sp>
      <p:sp>
        <p:nvSpPr>
          <p:cNvPr id="2051" name="Content Placeholder 15"/>
          <p:cNvSpPr>
            <a:spLocks noGrp="1"/>
          </p:cNvSpPr>
          <p:nvPr>
            <p:ph idx="1"/>
          </p:nvPr>
        </p:nvSpPr>
        <p:spPr>
          <a:xfrm>
            <a:off x="457200" y="2981325"/>
            <a:ext cx="8229600" cy="3144838"/>
          </a:xfrm>
        </p:spPr>
        <p:txBody>
          <a:bodyPr/>
          <a:lstStyle/>
          <a:p>
            <a:pPr algn="r" eaLnBrk="1" hangingPunct="1">
              <a:buFont typeface="Arial" pitchFamily="34" charset="0"/>
              <a:buNone/>
            </a:pPr>
            <a:r>
              <a:rPr lang="en-US" altLang="en-US" dirty="0" smtClean="0"/>
              <a:t>Phase 3a</a:t>
            </a:r>
          </a:p>
          <a:p>
            <a:pPr algn="r" eaLnBrk="1" hangingPunct="1">
              <a:buFont typeface="Arial" pitchFamily="34" charset="0"/>
              <a:buNone/>
            </a:pPr>
            <a:endParaRPr lang="en-US" altLang="en-US" dirty="0" smtClean="0"/>
          </a:p>
          <a:p>
            <a:pPr algn="r" eaLnBrk="1" hangingPunct="1">
              <a:buFont typeface="Arial" pitchFamily="34" charset="0"/>
              <a:buNone/>
            </a:pPr>
            <a:r>
              <a:rPr lang="en-US" altLang="en-US" dirty="0" err="1" smtClean="0"/>
              <a:t>Rupy</a:t>
            </a:r>
            <a:r>
              <a:rPr lang="en-US" altLang="en-US" dirty="0" smtClean="0"/>
              <a:t> Chana and Alex Cross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74638"/>
            <a:ext cx="8229600" cy="1981200"/>
          </a:xfrm>
          <a:prstGeom prst="rect">
            <a:avLst/>
          </a:prstGeom>
          <a:solidFill>
            <a:srgbClr val="BFB0D0"/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53" name="TextBox 17"/>
          <p:cNvSpPr txBox="1">
            <a:spLocks noChangeArrowheads="1"/>
          </p:cNvSpPr>
          <p:nvPr/>
        </p:nvSpPr>
        <p:spPr bwMode="auto">
          <a:xfrm>
            <a:off x="809625" y="608013"/>
            <a:ext cx="71786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000" dirty="0" err="1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Calibri" pitchFamily="34" charset="0"/>
              </a:rPr>
              <a:t>Paediatrics</a:t>
            </a:r>
            <a:r>
              <a:rPr lang="en-US" sz="7000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Calibri" pitchFamily="34" charset="0"/>
              </a:rPr>
              <a:t> 2</a:t>
            </a:r>
            <a:endParaRPr lang="en-US" sz="7000" dirty="0">
              <a:ln>
                <a:solidFill>
                  <a:schemeClr val="tx2"/>
                </a:solidFill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00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Epiglottitis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sz="2400" dirty="0" smtClean="0"/>
              <a:t>Life threatening emergency!!</a:t>
            </a:r>
          </a:p>
          <a:p>
            <a:r>
              <a:rPr lang="en-GB" sz="2400" dirty="0" smtClean="0"/>
              <a:t>Cause- Haemophilus </a:t>
            </a:r>
            <a:r>
              <a:rPr lang="en-GB" sz="2400" dirty="0" err="1" smtClean="0"/>
              <a:t>influenzae</a:t>
            </a:r>
            <a:r>
              <a:rPr lang="en-GB" sz="2400" dirty="0" smtClean="0"/>
              <a:t> type b</a:t>
            </a:r>
          </a:p>
          <a:p>
            <a:r>
              <a:rPr lang="en-GB" sz="2400" dirty="0" smtClean="0"/>
              <a:t>Age 1-6 commonly</a:t>
            </a:r>
          </a:p>
          <a:p>
            <a:r>
              <a:rPr lang="en-GB" sz="2400" dirty="0" smtClean="0"/>
              <a:t>Acute onset</a:t>
            </a:r>
          </a:p>
          <a:p>
            <a:r>
              <a:rPr lang="en-GB" sz="2400" dirty="0" err="1" smtClean="0"/>
              <a:t>Sx</a:t>
            </a:r>
            <a:r>
              <a:rPr lang="en-GB" sz="2400" dirty="0" smtClean="0"/>
              <a:t>- Very sick looking child, intensely painful throat</a:t>
            </a:r>
          </a:p>
          <a:p>
            <a:pPr lvl="1"/>
            <a:r>
              <a:rPr lang="en-GB" sz="2000" dirty="0" smtClean="0"/>
              <a:t>Classically child is silent and very still with mouth open, dribbling</a:t>
            </a:r>
          </a:p>
          <a:p>
            <a:pPr lvl="1"/>
            <a:r>
              <a:rPr lang="en-GB" sz="2000" dirty="0" smtClean="0"/>
              <a:t>Insp stridor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712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00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Croup vs Epiglottitis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0647"/>
            <a:ext cx="3519377" cy="4362474"/>
          </a:xfrm>
        </p:spPr>
        <p:txBody>
          <a:bodyPr/>
          <a:lstStyle/>
          <a:p>
            <a:r>
              <a:rPr lang="en-GB" sz="2400" dirty="0" smtClean="0"/>
              <a:t>3y boy</a:t>
            </a:r>
          </a:p>
          <a:p>
            <a:r>
              <a:rPr lang="en-GB" sz="2400" dirty="0" smtClean="0"/>
              <a:t>Mum says trouble breathing and making “funny noises”</a:t>
            </a:r>
          </a:p>
          <a:p>
            <a:r>
              <a:rPr lang="en-GB" sz="2400" dirty="0" smtClean="0"/>
              <a:t>Been getting worse for last 4 hours</a:t>
            </a:r>
          </a:p>
          <a:p>
            <a:r>
              <a:rPr lang="en-GB" sz="2400" dirty="0" smtClean="0"/>
              <a:t>O/E- </a:t>
            </a:r>
          </a:p>
          <a:p>
            <a:pPr lvl="1"/>
            <a:r>
              <a:rPr lang="en-GB" sz="2000" dirty="0" smtClean="0"/>
              <a:t>Sitting bolt upright</a:t>
            </a:r>
          </a:p>
          <a:p>
            <a:pPr lvl="1"/>
            <a:r>
              <a:rPr lang="en-GB" sz="2000" dirty="0" smtClean="0"/>
              <a:t>Drooling</a:t>
            </a:r>
          </a:p>
          <a:p>
            <a:pPr lvl="1"/>
            <a:r>
              <a:rPr lang="en-GB" sz="2000" dirty="0" smtClean="0"/>
              <a:t>Inspiratory stridor</a:t>
            </a:r>
          </a:p>
          <a:p>
            <a:pPr lvl="1"/>
            <a:r>
              <a:rPr lang="en-GB" sz="2000" dirty="0" smtClean="0"/>
              <a:t>Temp 39, RR↑</a:t>
            </a:r>
          </a:p>
          <a:p>
            <a:pPr lvl="1"/>
            <a:endParaRPr lang="en-GB" sz="2000" dirty="0" smtClean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lvl="1"/>
            <a:endParaRPr lang="en-GB" sz="2400" dirty="0" smtClean="0"/>
          </a:p>
          <a:p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09823" y="1357427"/>
            <a:ext cx="90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Case</a:t>
            </a:r>
            <a:endParaRPr lang="en-GB" sz="2800" dirty="0">
              <a:latin typeface="+mn-lt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455042" y="1599377"/>
            <a:ext cx="43274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FF0000"/>
                </a:solidFill>
              </a:rPr>
              <a:t>Dx</a:t>
            </a:r>
            <a:r>
              <a:rPr lang="en-GB" sz="2000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Why?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Which other questions to ask?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How to examine?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What next?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Who to call? 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Which drug to give?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Which drug to give to household contacts?</a:t>
            </a:r>
          </a:p>
          <a:p>
            <a:pPr lvl="1"/>
            <a:endParaRPr lang="en-GB" sz="2000" dirty="0" smtClean="0"/>
          </a:p>
          <a:p>
            <a:endParaRPr lang="en-GB" sz="2400" dirty="0" smtClean="0"/>
          </a:p>
          <a:p>
            <a:pPr marL="0" indent="0">
              <a:buFont typeface="Arial" pitchFamily="34" charset="0"/>
              <a:buNone/>
            </a:pPr>
            <a:endParaRPr lang="en-GB" sz="2400" dirty="0" smtClean="0"/>
          </a:p>
          <a:p>
            <a:pPr lvl="1"/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13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00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Croup vs Epiglottitis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7158"/>
            <a:ext cx="3519377" cy="4525963"/>
          </a:xfrm>
        </p:spPr>
        <p:txBody>
          <a:bodyPr/>
          <a:lstStyle/>
          <a:p>
            <a:pPr lvl="1"/>
            <a:endParaRPr lang="en-GB" sz="2000" dirty="0" smtClean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lvl="1"/>
            <a:endParaRPr lang="en-GB" sz="2400" dirty="0" smtClean="0"/>
          </a:p>
          <a:p>
            <a:endParaRPr lang="en-GB" sz="2400" dirty="0"/>
          </a:p>
        </p:txBody>
      </p:sp>
      <p:pic>
        <p:nvPicPr>
          <p:cNvPr id="4100" name="Picture 4" descr="https://lh4.googleusercontent.com/-0VkFCymcNDY/TWjVgIqnBGI/AAAAAAAACQ8/79fX-JaY8WA/s1600/untitled.bm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8" y="1568302"/>
            <a:ext cx="6223738" cy="39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00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Pertussis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sz="2400" dirty="0" smtClean="0"/>
              <a:t>Whooping cough</a:t>
            </a:r>
          </a:p>
          <a:p>
            <a:r>
              <a:rPr lang="en-GB" sz="2400" dirty="0" err="1" smtClean="0"/>
              <a:t>Bordatella</a:t>
            </a:r>
            <a:r>
              <a:rPr lang="en-GB" sz="2400" dirty="0" smtClean="0"/>
              <a:t> pertussis</a:t>
            </a:r>
          </a:p>
          <a:p>
            <a:r>
              <a:rPr lang="en-GB" sz="2400" dirty="0" err="1" smtClean="0">
                <a:solidFill>
                  <a:srgbClr val="FF0000"/>
                </a:solidFill>
              </a:rPr>
              <a:t>Sx</a:t>
            </a:r>
            <a:r>
              <a:rPr lang="en-GB" sz="2400" dirty="0">
                <a:solidFill>
                  <a:srgbClr val="FF0000"/>
                </a:solidFill>
              </a:rPr>
              <a:t>? </a:t>
            </a:r>
            <a:endParaRPr lang="en-GB" sz="2400" dirty="0" smtClean="0">
              <a:solidFill>
                <a:srgbClr val="FF0000"/>
              </a:solidFill>
            </a:endParaRPr>
          </a:p>
          <a:p>
            <a:pPr lvl="2"/>
            <a:r>
              <a:rPr lang="en-GB" sz="1600" dirty="0" smtClean="0">
                <a:hlinkClick r:id="rId4"/>
              </a:rPr>
              <a:t>https</a:t>
            </a:r>
            <a:r>
              <a:rPr lang="en-GB" sz="1600" dirty="0">
                <a:hlinkClick r:id="rId4"/>
              </a:rPr>
              <a:t>://</a:t>
            </a:r>
            <a:r>
              <a:rPr lang="en-GB" sz="1600" dirty="0" smtClean="0">
                <a:hlinkClick r:id="rId4"/>
              </a:rPr>
              <a:t>www.youtube.com/watch?v=wuvn-vp5InE</a:t>
            </a:r>
            <a:endParaRPr lang="en-GB" sz="16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Which age of infant is susceptible?</a:t>
            </a:r>
          </a:p>
          <a:p>
            <a:r>
              <a:rPr lang="en-GB" sz="2400" dirty="0" smtClean="0"/>
              <a:t>Ix- Nasal swabs</a:t>
            </a:r>
          </a:p>
          <a:p>
            <a:pPr lvl="1"/>
            <a:r>
              <a:rPr lang="en-GB" sz="2000" dirty="0" smtClean="0"/>
              <a:t>Bloods show very high WCC</a:t>
            </a:r>
          </a:p>
          <a:p>
            <a:r>
              <a:rPr lang="en-GB" sz="2400" dirty="0" err="1" smtClean="0"/>
              <a:t>Tx</a:t>
            </a:r>
            <a:r>
              <a:rPr lang="en-GB" sz="2400" dirty="0" smtClean="0"/>
              <a:t>- Erythromycin only helps if started early</a:t>
            </a:r>
          </a:p>
          <a:p>
            <a:pPr lvl="1"/>
            <a:r>
              <a:rPr lang="en-GB" sz="2000" dirty="0" smtClean="0"/>
              <a:t>Can give it prophylactically to household contacts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637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00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Bronchiolitis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sz="2400" dirty="0" smtClean="0"/>
              <a:t>Most common serious </a:t>
            </a:r>
            <a:r>
              <a:rPr lang="en-GB" sz="2400" dirty="0" err="1" smtClean="0"/>
              <a:t>resp</a:t>
            </a:r>
            <a:r>
              <a:rPr lang="en-GB" sz="2400" dirty="0" smtClean="0"/>
              <a:t> infection of infants (2-3%/year)</a:t>
            </a:r>
          </a:p>
          <a:p>
            <a:pPr lvl="1"/>
            <a:r>
              <a:rPr lang="en-GB" sz="2000" dirty="0" smtClean="0"/>
              <a:t>Most are age 1-9</a:t>
            </a:r>
          </a:p>
          <a:p>
            <a:r>
              <a:rPr lang="en-GB" sz="2400" dirty="0" smtClean="0"/>
              <a:t>Cause- RSV (highly infectious)</a:t>
            </a:r>
          </a:p>
          <a:p>
            <a:r>
              <a:rPr lang="en-GB" sz="2400" dirty="0" err="1" smtClean="0"/>
              <a:t>Sx</a:t>
            </a:r>
            <a:r>
              <a:rPr lang="en-GB" sz="2400" dirty="0" smtClean="0"/>
              <a:t>- Feeding difficulty, dyspnoea, </a:t>
            </a:r>
          </a:p>
          <a:p>
            <a:pPr lvl="1"/>
            <a:r>
              <a:rPr lang="en-GB" sz="2000" dirty="0" smtClean="0"/>
              <a:t>dry cough </a:t>
            </a:r>
          </a:p>
          <a:p>
            <a:pPr lvl="1"/>
            <a:r>
              <a:rPr lang="en-GB" sz="2000" dirty="0" smtClean="0"/>
              <a:t>apnoea</a:t>
            </a:r>
          </a:p>
          <a:p>
            <a:pPr lvl="1"/>
            <a:r>
              <a:rPr lang="en-GB" sz="2000" dirty="0" smtClean="0"/>
              <a:t>hyper-inflated chest, recession</a:t>
            </a:r>
          </a:p>
          <a:p>
            <a:pPr lvl="1"/>
            <a:r>
              <a:rPr lang="en-GB" sz="2000" dirty="0" smtClean="0"/>
              <a:t>Fine crackles, high pitched wheeze</a:t>
            </a:r>
          </a:p>
          <a:p>
            <a:r>
              <a:rPr lang="en-GB" sz="2400" dirty="0" err="1" smtClean="0"/>
              <a:t>Tx</a:t>
            </a:r>
            <a:r>
              <a:rPr lang="en-GB" sz="2400" dirty="0" smtClean="0"/>
              <a:t>- Supportive. May need humidified O2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Prevention- Name, class, route, who, when??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696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00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Pneumonia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5101" y="1600201"/>
            <a:ext cx="8776880" cy="442846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Causes</a:t>
            </a:r>
          </a:p>
          <a:p>
            <a:r>
              <a:rPr lang="en-GB" sz="2400" dirty="0" err="1" smtClean="0"/>
              <a:t>Newborn</a:t>
            </a:r>
            <a:r>
              <a:rPr lang="en-GB" sz="2400" dirty="0" smtClean="0"/>
              <a:t>- GBS</a:t>
            </a:r>
          </a:p>
          <a:p>
            <a:r>
              <a:rPr lang="en-GB" sz="2400" dirty="0" smtClean="0"/>
              <a:t>&lt;5- RSV, Strep </a:t>
            </a:r>
            <a:r>
              <a:rPr lang="en-GB" sz="2400" dirty="0" err="1" smtClean="0"/>
              <a:t>pneumoniae</a:t>
            </a:r>
            <a:r>
              <a:rPr lang="en-GB" sz="2400" dirty="0" smtClean="0"/>
              <a:t>, H. </a:t>
            </a:r>
            <a:r>
              <a:rPr lang="en-GB" sz="2400" dirty="0" err="1" smtClean="0"/>
              <a:t>influenzae</a:t>
            </a:r>
            <a:r>
              <a:rPr lang="en-GB" sz="2400" dirty="0" smtClean="0"/>
              <a:t> b, </a:t>
            </a:r>
            <a:r>
              <a:rPr lang="en-GB" sz="2400" dirty="0" err="1" smtClean="0"/>
              <a:t>bordatella</a:t>
            </a:r>
            <a:r>
              <a:rPr lang="en-GB" sz="2400" dirty="0" smtClean="0"/>
              <a:t> pertussis, </a:t>
            </a:r>
            <a:r>
              <a:rPr lang="en-GB" sz="1400" dirty="0" smtClean="0">
                <a:solidFill>
                  <a:srgbClr val="FF0000"/>
                </a:solidFill>
              </a:rPr>
              <a:t>(what else do these cause that we’ve just discussed?) </a:t>
            </a:r>
            <a:endParaRPr lang="en-GB" sz="1400" dirty="0">
              <a:solidFill>
                <a:srgbClr val="FF0000"/>
              </a:solidFill>
            </a:endParaRPr>
          </a:p>
          <a:p>
            <a:r>
              <a:rPr lang="en-GB" sz="2400" dirty="0" smtClean="0"/>
              <a:t>&gt;5- Mycoplasma </a:t>
            </a:r>
            <a:r>
              <a:rPr lang="en-GB" sz="2400" dirty="0" err="1" smtClean="0"/>
              <a:t>pneumoniae</a:t>
            </a:r>
            <a:r>
              <a:rPr lang="en-GB" sz="2400" dirty="0" smtClean="0"/>
              <a:t>, strep </a:t>
            </a:r>
            <a:r>
              <a:rPr lang="en-GB" sz="2400" dirty="0" err="1" smtClean="0"/>
              <a:t>pneum</a:t>
            </a:r>
            <a:r>
              <a:rPr lang="en-GB" sz="2400" dirty="0" smtClean="0"/>
              <a:t>, chlamydia </a:t>
            </a:r>
            <a:r>
              <a:rPr lang="en-GB" sz="2400" dirty="0" err="1" smtClean="0"/>
              <a:t>pneum</a:t>
            </a:r>
            <a:endParaRPr lang="en-GB" sz="2400" dirty="0" smtClean="0"/>
          </a:p>
          <a:p>
            <a:r>
              <a:rPr lang="en-GB" sz="2400" dirty="0" smtClean="0"/>
              <a:t>Consider mycobacterium tuberculosis at all ages</a:t>
            </a:r>
          </a:p>
          <a:p>
            <a:pPr marL="0" indent="0">
              <a:buNone/>
            </a:pPr>
            <a:r>
              <a:rPr lang="en-GB" sz="2400" dirty="0" smtClean="0"/>
              <a:t>Features</a:t>
            </a:r>
          </a:p>
          <a:p>
            <a:r>
              <a:rPr lang="en-GB" sz="2400" dirty="0" smtClean="0"/>
              <a:t>Fever and difficulty breathing, (increased RR is best sign)</a:t>
            </a:r>
          </a:p>
          <a:p>
            <a:pPr lvl="1"/>
            <a:r>
              <a:rPr lang="en-GB" sz="2000" dirty="0" smtClean="0"/>
              <a:t>Pleural irritation in bacterial infection</a:t>
            </a:r>
            <a:r>
              <a:rPr lang="en-GB" sz="2000" dirty="0" smtClean="0">
                <a:solidFill>
                  <a:srgbClr val="FF0000"/>
                </a:solidFill>
              </a:rPr>
              <a:t> (which </a:t>
            </a:r>
            <a:r>
              <a:rPr lang="en-GB" sz="2000" dirty="0" err="1" smtClean="0">
                <a:solidFill>
                  <a:srgbClr val="FF0000"/>
                </a:solidFill>
              </a:rPr>
              <a:t>Sx</a:t>
            </a:r>
            <a:r>
              <a:rPr lang="en-GB" sz="2000" dirty="0" smtClean="0">
                <a:solidFill>
                  <a:srgbClr val="FF0000"/>
                </a:solidFill>
              </a:rPr>
              <a:t> would patient have?)</a:t>
            </a:r>
          </a:p>
          <a:p>
            <a:r>
              <a:rPr lang="en-GB" sz="2400" dirty="0" smtClean="0"/>
              <a:t>Ix- CXR, nasal aspirate, </a:t>
            </a:r>
            <a:r>
              <a:rPr lang="en-GB" sz="2400" dirty="0" err="1" smtClean="0"/>
              <a:t>sats</a:t>
            </a:r>
            <a:r>
              <a:rPr lang="en-GB" sz="2400" dirty="0" smtClean="0"/>
              <a:t>, temp, blood cultures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6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82713"/>
            <a:ext cx="8229600" cy="5008561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Improve your understanding of paediatric:</a:t>
            </a:r>
          </a:p>
          <a:p>
            <a:pPr lvl="1"/>
            <a:r>
              <a:rPr lang="en-GB" sz="1800" b="1" dirty="0"/>
              <a:t>Respiratory problems</a:t>
            </a:r>
          </a:p>
          <a:p>
            <a:pPr lvl="2"/>
            <a:r>
              <a:rPr lang="en-GB" sz="1700" dirty="0"/>
              <a:t>RTI (upper and lower)</a:t>
            </a:r>
          </a:p>
          <a:p>
            <a:pPr lvl="2"/>
            <a:r>
              <a:rPr lang="en-GB" sz="1700" dirty="0" smtClean="0"/>
              <a:t>Asthma</a:t>
            </a:r>
          </a:p>
          <a:p>
            <a:pPr lvl="2"/>
            <a:r>
              <a:rPr lang="en-GB" sz="1700" dirty="0" smtClean="0"/>
              <a:t>CF</a:t>
            </a:r>
            <a:endParaRPr lang="en-GB" sz="1700" dirty="0"/>
          </a:p>
          <a:p>
            <a:pPr lvl="1"/>
            <a:r>
              <a:rPr lang="en-GB" sz="1800" b="1" dirty="0" smtClean="0"/>
              <a:t>Coeliac disease</a:t>
            </a:r>
            <a:endParaRPr lang="en-GB" sz="1800" b="1" dirty="0"/>
          </a:p>
          <a:p>
            <a:pPr lvl="1"/>
            <a:r>
              <a:rPr lang="en-GB" sz="1800" b="1" dirty="0" smtClean="0"/>
              <a:t>Renal disease</a:t>
            </a:r>
          </a:p>
          <a:p>
            <a:pPr lvl="2"/>
            <a:r>
              <a:rPr lang="en-GB" sz="1700" dirty="0" smtClean="0"/>
              <a:t>UTI</a:t>
            </a:r>
          </a:p>
          <a:p>
            <a:pPr lvl="2"/>
            <a:r>
              <a:rPr lang="en-GB" sz="1700" dirty="0" err="1" smtClean="0"/>
              <a:t>Vesoureteric</a:t>
            </a:r>
            <a:r>
              <a:rPr lang="en-GB" sz="1700" dirty="0" smtClean="0"/>
              <a:t> reflux</a:t>
            </a:r>
          </a:p>
          <a:p>
            <a:pPr lvl="2"/>
            <a:r>
              <a:rPr lang="en-GB" sz="1700" dirty="0" smtClean="0"/>
              <a:t>Nephrotic syndrome</a:t>
            </a:r>
          </a:p>
          <a:p>
            <a:pPr lvl="2"/>
            <a:r>
              <a:rPr lang="en-GB" sz="1700" dirty="0" smtClean="0"/>
              <a:t>Nephritis and HSP</a:t>
            </a:r>
          </a:p>
          <a:p>
            <a:pPr lvl="1"/>
            <a:r>
              <a:rPr lang="en-GB" sz="1800" b="1" dirty="0" smtClean="0"/>
              <a:t>Cardiac </a:t>
            </a:r>
            <a:r>
              <a:rPr lang="en-GB" sz="1800" b="1" dirty="0"/>
              <a:t>problems</a:t>
            </a:r>
          </a:p>
          <a:p>
            <a:pPr lvl="2"/>
            <a:r>
              <a:rPr lang="en-GB" sz="1700" dirty="0"/>
              <a:t>Congenital heart disease</a:t>
            </a:r>
          </a:p>
          <a:p>
            <a:pPr lvl="2"/>
            <a:r>
              <a:rPr lang="en-GB" sz="1700" dirty="0"/>
              <a:t>Rheumatic fever</a:t>
            </a:r>
          </a:p>
          <a:p>
            <a:pPr lvl="2"/>
            <a:r>
              <a:rPr lang="en-GB" sz="1700" dirty="0"/>
              <a:t>Infective endocarditis</a:t>
            </a:r>
          </a:p>
          <a:p>
            <a:pPr lvl="1"/>
            <a:endParaRPr lang="en-GB" dirty="0"/>
          </a:p>
          <a:p>
            <a:pPr lvl="1" eaLnBrk="1" hangingPunct="1"/>
            <a:endParaRPr lang="en-US" altLang="en-US" dirty="0" smtClean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rgbClr val="002060"/>
                </a:solidFill>
                <a:latin typeface="Calibri" pitchFamily="34" charset="0"/>
              </a:rPr>
              <a:t>Aims</a:t>
            </a:r>
            <a:endParaRPr lang="en-US" altLang="en-US" sz="5400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Viruses cause 90% infections</a:t>
            </a:r>
          </a:p>
          <a:p>
            <a:pPr lvl="1"/>
            <a:r>
              <a:rPr lang="en-GB" dirty="0" smtClean="0"/>
              <a:t>RSV, rhinovirus, parainfluenza, influenza, </a:t>
            </a:r>
            <a:r>
              <a:rPr lang="en-GB" dirty="0" err="1" smtClean="0"/>
              <a:t>metapneumoviruus</a:t>
            </a:r>
            <a:r>
              <a:rPr lang="en-GB" dirty="0" smtClean="0"/>
              <a:t>, adenovirus</a:t>
            </a:r>
          </a:p>
          <a:p>
            <a:r>
              <a:rPr lang="en-GB" dirty="0" smtClean="0"/>
              <a:t>Bacteria</a:t>
            </a:r>
          </a:p>
          <a:p>
            <a:pPr lvl="1"/>
            <a:r>
              <a:rPr lang="en-GB" dirty="0" smtClean="0"/>
              <a:t>Strep. </a:t>
            </a:r>
            <a:r>
              <a:rPr lang="en-GB" dirty="0" err="1" smtClean="0"/>
              <a:t>pneumoniae</a:t>
            </a:r>
            <a:r>
              <a:rPr lang="en-GB" dirty="0" smtClean="0"/>
              <a:t> (pneumococcus)</a:t>
            </a:r>
          </a:p>
          <a:p>
            <a:pPr lvl="1"/>
            <a:r>
              <a:rPr lang="en-GB" dirty="0" smtClean="0"/>
              <a:t>H. </a:t>
            </a:r>
            <a:r>
              <a:rPr lang="en-GB" dirty="0" err="1" smtClean="0"/>
              <a:t>infleunza</a:t>
            </a:r>
            <a:endParaRPr lang="en-GB" dirty="0" smtClean="0"/>
          </a:p>
          <a:p>
            <a:pPr lvl="1"/>
            <a:r>
              <a:rPr lang="en-GB" dirty="0" smtClean="0"/>
              <a:t>Moraxella </a:t>
            </a:r>
            <a:r>
              <a:rPr lang="en-GB" dirty="0" err="1" smtClean="0"/>
              <a:t>catarrhalis</a:t>
            </a:r>
            <a:endParaRPr lang="en-GB" dirty="0" smtClean="0"/>
          </a:p>
          <a:p>
            <a:pPr lvl="1"/>
            <a:r>
              <a:rPr lang="en-GB" dirty="0" err="1" smtClean="0"/>
              <a:t>Bordatella</a:t>
            </a:r>
            <a:r>
              <a:rPr lang="en-GB" dirty="0" smtClean="0"/>
              <a:t> pertussis</a:t>
            </a:r>
          </a:p>
          <a:p>
            <a:pPr lvl="1"/>
            <a:r>
              <a:rPr lang="en-GB" dirty="0" smtClean="0"/>
              <a:t>Mycoplasma </a:t>
            </a:r>
            <a:r>
              <a:rPr lang="en-GB" dirty="0" err="1" smtClean="0"/>
              <a:t>pneumoniae</a:t>
            </a:r>
            <a:endParaRPr lang="en-GB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4000" dirty="0" smtClean="0"/>
              <a:t>Respiratory infections- pathology</a:t>
            </a:r>
            <a:endParaRPr lang="en-US" altLang="en-US" sz="4000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Name some signs</a:t>
            </a:r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4000" dirty="0" smtClean="0"/>
              <a:t>Respiratory distress</a:t>
            </a:r>
            <a:endParaRPr lang="en-US" altLang="en-US" sz="400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44" y="1850065"/>
            <a:ext cx="1951945" cy="146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52" y="3502688"/>
            <a:ext cx="1687254" cy="226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424" r="5082" b="22103"/>
          <a:stretch/>
        </p:blipFill>
        <p:spPr bwMode="auto">
          <a:xfrm>
            <a:off x="3264195" y="4635795"/>
            <a:ext cx="1356396" cy="13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86" y="2582044"/>
            <a:ext cx="1467705" cy="109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6" r="28419"/>
          <a:stretch/>
        </p:blipFill>
        <p:spPr bwMode="auto">
          <a:xfrm>
            <a:off x="698057" y="2741533"/>
            <a:ext cx="1591395" cy="273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6" r="27765" b="15133"/>
          <a:stretch/>
        </p:blipFill>
        <p:spPr bwMode="auto">
          <a:xfrm>
            <a:off x="5184117" y="3807233"/>
            <a:ext cx="956930" cy="165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4000" dirty="0" smtClean="0"/>
              <a:t>URTIs</a:t>
            </a:r>
            <a:endParaRPr lang="en-US" altLang="en-US" sz="4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 err="1" smtClean="0"/>
              <a:t>Coryza</a:t>
            </a:r>
            <a:r>
              <a:rPr lang="en-GB" dirty="0" smtClean="0"/>
              <a:t>- causes: RSV,              ,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Pharyngitis- causes:           ,               ,          </a:t>
            </a:r>
          </a:p>
          <a:p>
            <a:pPr lvl="1"/>
            <a:r>
              <a:rPr lang="en-GB" dirty="0" smtClean="0"/>
              <a:t>strep </a:t>
            </a:r>
            <a:r>
              <a:rPr lang="en-GB" dirty="0" err="1" smtClean="0"/>
              <a:t>pyogenes</a:t>
            </a:r>
            <a:r>
              <a:rPr lang="en-GB" dirty="0" smtClean="0"/>
              <a:t> (Group A beta-haemolytic strep) </a:t>
            </a:r>
          </a:p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04" y="1480720"/>
            <a:ext cx="11652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57" y="1382713"/>
            <a:ext cx="7318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78" y="3106654"/>
            <a:ext cx="7493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53" y="3267869"/>
            <a:ext cx="12922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70" y="3213895"/>
            <a:ext cx="122555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3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Tonsillitis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35" y="274638"/>
            <a:ext cx="1436270" cy="109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36442"/>
            <a:ext cx="8229600" cy="49971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Causes: 2/3 viral, 1/3 bacterial: GABS, EBV</a:t>
            </a:r>
          </a:p>
          <a:p>
            <a:r>
              <a:rPr lang="en-GB" sz="2400" dirty="0" smtClean="0"/>
              <a:t>Ix- </a:t>
            </a:r>
            <a:r>
              <a:rPr lang="en-GB" sz="2400" dirty="0" err="1" smtClean="0"/>
              <a:t>Centor</a:t>
            </a:r>
            <a:r>
              <a:rPr lang="en-GB" sz="2400" dirty="0" smtClean="0"/>
              <a:t> criteria (≤1= viral, 3+= ?bacterial)</a:t>
            </a:r>
          </a:p>
          <a:p>
            <a:pPr lvl="2"/>
            <a:r>
              <a:rPr lang="en-GB" sz="2000" dirty="0" smtClean="0"/>
              <a:t>Fever</a:t>
            </a:r>
          </a:p>
          <a:p>
            <a:pPr lvl="2"/>
            <a:r>
              <a:rPr lang="en-GB" sz="2000" dirty="0" smtClean="0"/>
              <a:t>Tonsillar exudate</a:t>
            </a:r>
          </a:p>
          <a:p>
            <a:pPr lvl="2"/>
            <a:r>
              <a:rPr lang="en-GB" sz="2000" dirty="0" smtClean="0"/>
              <a:t>No cough</a:t>
            </a:r>
          </a:p>
          <a:p>
            <a:pPr lvl="2"/>
            <a:r>
              <a:rPr lang="en-GB" sz="2000" dirty="0" smtClean="0"/>
              <a:t>Tender anterior cervical lymphadenopathy</a:t>
            </a:r>
          </a:p>
          <a:p>
            <a:r>
              <a:rPr lang="en-GB" dirty="0" err="1" smtClean="0"/>
              <a:t>Tx</a:t>
            </a:r>
            <a:r>
              <a:rPr lang="en-GB" dirty="0" smtClean="0"/>
              <a:t>- </a:t>
            </a:r>
            <a:r>
              <a:rPr lang="en-GB" sz="2400" dirty="0" smtClean="0"/>
              <a:t>Give </a:t>
            </a:r>
            <a:r>
              <a:rPr lang="en-GB" sz="2400" dirty="0" err="1" smtClean="0"/>
              <a:t>Abx</a:t>
            </a:r>
            <a:r>
              <a:rPr lang="en-GB" sz="2400" dirty="0" smtClean="0"/>
              <a:t> if diabetic, immuno-deficient, marked systemic upset (headache, </a:t>
            </a:r>
            <a:r>
              <a:rPr lang="en-GB" sz="2400" dirty="0" err="1" smtClean="0"/>
              <a:t>abdo</a:t>
            </a:r>
            <a:r>
              <a:rPr lang="en-GB" sz="2400" dirty="0" smtClean="0"/>
              <a:t> pain, apathy) history of RF, 3 or more </a:t>
            </a:r>
            <a:r>
              <a:rPr lang="en-GB" sz="2400" dirty="0" err="1" smtClean="0"/>
              <a:t>centor</a:t>
            </a:r>
            <a:r>
              <a:rPr lang="en-GB" sz="2400" dirty="0" smtClean="0"/>
              <a:t> criteria</a:t>
            </a:r>
          </a:p>
          <a:p>
            <a:pPr lvl="1"/>
            <a:r>
              <a:rPr lang="en-GB" sz="2000" dirty="0" smtClean="0"/>
              <a:t>Which </a:t>
            </a:r>
            <a:r>
              <a:rPr lang="en-GB" sz="2000" dirty="0" err="1" smtClean="0"/>
              <a:t>Abx</a:t>
            </a:r>
            <a:r>
              <a:rPr lang="en-GB" sz="2000" dirty="0" smtClean="0"/>
              <a:t>?? 10/7 Penicillin V (or Clarithromycin if allergic)</a:t>
            </a:r>
          </a:p>
          <a:p>
            <a:pPr lvl="1"/>
            <a:r>
              <a:rPr lang="en-GB" sz="2000" dirty="0" smtClean="0"/>
              <a:t>Do NOT give Amoxicillin. </a:t>
            </a:r>
            <a:r>
              <a:rPr lang="en-GB" sz="2000" dirty="0" smtClean="0">
                <a:solidFill>
                  <a:srgbClr val="FF0000"/>
                </a:solidFill>
              </a:rPr>
              <a:t>WHY?</a:t>
            </a:r>
          </a:p>
          <a:p>
            <a:r>
              <a:rPr lang="en-GB" sz="2400" dirty="0" smtClean="0"/>
              <a:t>Tonsillectomy if 7+ episodes per year or 5 over 2 years</a:t>
            </a:r>
          </a:p>
          <a:p>
            <a:endParaRPr lang="en-GB" dirty="0" smtClean="0"/>
          </a:p>
          <a:p>
            <a:pPr lvl="2"/>
            <a:endParaRPr lang="en-GB" dirty="0" smtClean="0"/>
          </a:p>
          <a:p>
            <a:endParaRPr lang="en-GB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11" y="2332147"/>
            <a:ext cx="1085170" cy="150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9588" y="240820"/>
            <a:ext cx="6557211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Acute otitis media</a:t>
            </a:r>
            <a:endParaRPr lang="en-GB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7" y="239713"/>
            <a:ext cx="2800225" cy="112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44901"/>
            <a:ext cx="8229600" cy="4525963"/>
          </a:xfrm>
        </p:spPr>
        <p:txBody>
          <a:bodyPr/>
          <a:lstStyle/>
          <a:p>
            <a:r>
              <a:rPr lang="en-GB" sz="2400" dirty="0" smtClean="0"/>
              <a:t>Most common age 6-12m</a:t>
            </a:r>
          </a:p>
          <a:p>
            <a:r>
              <a:rPr lang="en-GB" sz="2400" dirty="0" smtClean="0"/>
              <a:t>Causes: RSV,         , pneumococcus, H. </a:t>
            </a:r>
            <a:r>
              <a:rPr lang="en-GB" sz="2400" dirty="0" err="1" smtClean="0"/>
              <a:t>influenzae</a:t>
            </a:r>
            <a:r>
              <a:rPr lang="en-GB" sz="2400" dirty="0" smtClean="0"/>
              <a:t>, Moraxella </a:t>
            </a:r>
            <a:r>
              <a:rPr lang="en-GB" sz="2400" dirty="0" err="1" smtClean="0"/>
              <a:t>catarrhalis</a:t>
            </a:r>
            <a:endParaRPr lang="en-GB" sz="2400" dirty="0" smtClean="0"/>
          </a:p>
          <a:p>
            <a:r>
              <a:rPr lang="en-GB" sz="2400" dirty="0" err="1" smtClean="0"/>
              <a:t>Sx</a:t>
            </a:r>
            <a:r>
              <a:rPr lang="en-GB" sz="2400" dirty="0" smtClean="0"/>
              <a:t>- Bulging red tympanic membrane</a:t>
            </a:r>
          </a:p>
          <a:p>
            <a:r>
              <a:rPr lang="en-GB" sz="2400" dirty="0" smtClean="0"/>
              <a:t>Most cases resolve spontaneously, but give </a:t>
            </a:r>
            <a:r>
              <a:rPr lang="en-GB" sz="2400" dirty="0" err="1" smtClean="0"/>
              <a:t>abx</a:t>
            </a:r>
            <a:r>
              <a:rPr lang="en-GB" sz="2400" dirty="0" smtClean="0"/>
              <a:t> if:</a:t>
            </a:r>
          </a:p>
          <a:p>
            <a:pPr lvl="1"/>
            <a:r>
              <a:rPr lang="en-GB" sz="2000" dirty="0" smtClean="0"/>
              <a:t> </a:t>
            </a:r>
            <a:r>
              <a:rPr lang="en-GB" sz="2000" dirty="0" err="1" smtClean="0"/>
              <a:t>Sx</a:t>
            </a:r>
            <a:r>
              <a:rPr lang="en-GB" sz="2000" dirty="0" smtClean="0"/>
              <a:t> &gt;3d</a:t>
            </a:r>
          </a:p>
          <a:p>
            <a:pPr lvl="1"/>
            <a:r>
              <a:rPr lang="en-GB" sz="2000" dirty="0" smtClean="0"/>
              <a:t>Age &lt;2 with bilateral AOM</a:t>
            </a:r>
          </a:p>
          <a:p>
            <a:pPr lvl="1"/>
            <a:r>
              <a:rPr lang="en-GB" sz="2000" dirty="0" err="1" smtClean="0"/>
              <a:t>Otorrhoea</a:t>
            </a:r>
            <a:endParaRPr lang="en-GB" sz="2000" dirty="0" smtClean="0"/>
          </a:p>
          <a:p>
            <a:pPr lvl="1"/>
            <a:r>
              <a:rPr lang="en-GB" sz="2000" dirty="0" smtClean="0"/>
              <a:t>High risk of complications: DM, </a:t>
            </a:r>
            <a:r>
              <a:rPr lang="en-GB" sz="2000" dirty="0" err="1" smtClean="0"/>
              <a:t>signif</a:t>
            </a:r>
            <a:r>
              <a:rPr lang="en-GB" sz="2000" dirty="0" smtClean="0"/>
              <a:t> organ disease, CF, prematurity</a:t>
            </a:r>
          </a:p>
          <a:p>
            <a:r>
              <a:rPr lang="en-GB" sz="2400" dirty="0" smtClean="0"/>
              <a:t>5/7 amoxicillin (erythromycin if allergic)</a:t>
            </a:r>
          </a:p>
          <a:p>
            <a:endParaRPr lang="en-GB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44" y="2171952"/>
            <a:ext cx="4699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241008"/>
            <a:ext cx="6400799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Otitis media with effusion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sz="2800" dirty="0" smtClean="0"/>
              <a:t>“</a:t>
            </a:r>
            <a:r>
              <a:rPr lang="en-GB" sz="2400" dirty="0" smtClean="0"/>
              <a:t>Glue ear”</a:t>
            </a:r>
          </a:p>
          <a:p>
            <a:r>
              <a:rPr lang="en-GB" sz="2400" dirty="0" smtClean="0"/>
              <a:t>Peak age 2-5</a:t>
            </a:r>
          </a:p>
          <a:p>
            <a:r>
              <a:rPr lang="en-GB" sz="2400" dirty="0" smtClean="0"/>
              <a:t>Most common cause of conductive hearing loss in children, can affect speech</a:t>
            </a:r>
          </a:p>
          <a:p>
            <a:r>
              <a:rPr lang="en-GB" sz="2400" dirty="0" err="1" smtClean="0"/>
              <a:t>Sx</a:t>
            </a:r>
            <a:r>
              <a:rPr lang="en-GB" sz="2400" dirty="0" smtClean="0"/>
              <a:t>- No pain, potentially some hearing loss</a:t>
            </a:r>
          </a:p>
          <a:p>
            <a:pPr lvl="1"/>
            <a:r>
              <a:rPr lang="en-GB" sz="2000" dirty="0" smtClean="0"/>
              <a:t>Dull, retracted eardrum with fluid level</a:t>
            </a:r>
          </a:p>
          <a:p>
            <a:r>
              <a:rPr lang="en-GB" sz="2400" dirty="0" err="1" smtClean="0"/>
              <a:t>Tx</a:t>
            </a:r>
            <a:r>
              <a:rPr lang="en-GB" sz="2400" dirty="0" smtClean="0"/>
              <a:t>- Active observation for 3m</a:t>
            </a:r>
          </a:p>
          <a:p>
            <a:pPr lvl="1"/>
            <a:r>
              <a:rPr lang="en-GB" sz="2000" dirty="0" smtClean="0"/>
              <a:t>OR grommet insertion (ventilation tube)</a:t>
            </a:r>
          </a:p>
          <a:p>
            <a:pPr lvl="1"/>
            <a:r>
              <a:rPr lang="en-GB" sz="2000" dirty="0" smtClean="0"/>
              <a:t>Adenoidectomy if URT symptoms feature</a:t>
            </a:r>
            <a:endParaRPr lang="en-GB" sz="2000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3"/>
          <a:stretch/>
        </p:blipFill>
        <p:spPr bwMode="auto">
          <a:xfrm>
            <a:off x="817813" y="271218"/>
            <a:ext cx="1618918" cy="10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42" y="4367285"/>
            <a:ext cx="1465869" cy="98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0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00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Croup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sz="2400" dirty="0" err="1" smtClean="0"/>
              <a:t>Laryngotracheobronchitis</a:t>
            </a:r>
            <a:endParaRPr lang="en-GB" sz="2400" dirty="0" smtClean="0"/>
          </a:p>
          <a:p>
            <a:r>
              <a:rPr lang="en-GB" sz="2400" dirty="0" smtClean="0"/>
              <a:t>Cause: Viral, mainly parainfluenza</a:t>
            </a:r>
          </a:p>
          <a:p>
            <a:r>
              <a:rPr lang="en-GB" sz="2400" dirty="0" smtClean="0"/>
              <a:t>Age 6m-6y. Peak age 2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Sx</a:t>
            </a:r>
            <a:r>
              <a:rPr lang="en-GB" sz="2400" dirty="0" smtClean="0"/>
              <a:t>- Stridor,              , </a:t>
            </a:r>
          </a:p>
          <a:p>
            <a:r>
              <a:rPr lang="en-GB" sz="2400" dirty="0" err="1" smtClean="0"/>
              <a:t>Tx</a:t>
            </a:r>
            <a:r>
              <a:rPr lang="en-GB" sz="2400" dirty="0" smtClean="0"/>
              <a:t>- Supportive, may need dexamethasone/</a:t>
            </a:r>
            <a:r>
              <a:rPr lang="en-GB" sz="2400" dirty="0" err="1" smtClean="0"/>
              <a:t>pred</a:t>
            </a:r>
            <a:r>
              <a:rPr lang="en-GB" sz="2400" dirty="0" smtClean="0"/>
              <a:t>/steroid nebs</a:t>
            </a:r>
          </a:p>
          <a:p>
            <a:pPr lvl="1"/>
            <a:r>
              <a:rPr lang="en-GB" sz="2000" dirty="0" smtClean="0"/>
              <a:t>May admit if child &lt;1 or severe illness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170">
            <a:off x="5030059" y="1444592"/>
            <a:ext cx="542208" cy="8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43" y="3081122"/>
            <a:ext cx="801430" cy="65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36" y="3010869"/>
            <a:ext cx="1022055" cy="68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5"/>
          <a:stretch/>
        </p:blipFill>
        <p:spPr bwMode="auto">
          <a:xfrm>
            <a:off x="5640342" y="2900795"/>
            <a:ext cx="872573" cy="79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0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er Teaching Society Master Slides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Peer Teaching Society Master Slides 2010</Template>
  <TotalTime>833</TotalTime>
  <Words>1254</Words>
  <Application>Microsoft Office PowerPoint</Application>
  <PresentationFormat>On-screen Show (4:3)</PresentationFormat>
  <Paragraphs>217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Peer Teaching Society Master Slides 2010</vt:lpstr>
      <vt:lpstr>     </vt:lpstr>
      <vt:lpstr>PowerPoint Presentation</vt:lpstr>
      <vt:lpstr>PowerPoint Presentation</vt:lpstr>
      <vt:lpstr>PowerPoint Presentation</vt:lpstr>
      <vt:lpstr>PowerPoint Presentation</vt:lpstr>
      <vt:lpstr>Tonsillitis</vt:lpstr>
      <vt:lpstr>Acute otitis media</vt:lpstr>
      <vt:lpstr>Otitis media with effusion</vt:lpstr>
      <vt:lpstr>Croup</vt:lpstr>
      <vt:lpstr>Epiglottitis</vt:lpstr>
      <vt:lpstr>Croup vs Epiglottitis</vt:lpstr>
      <vt:lpstr>Croup vs Epiglottitis</vt:lpstr>
      <vt:lpstr>Pertussis</vt:lpstr>
      <vt:lpstr>Bronchiolitis</vt:lpstr>
      <vt:lpstr>Pneumonia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Alice Rutter</dc:creator>
  <cp:lastModifiedBy>B Haywood-Alexander</cp:lastModifiedBy>
  <cp:revision>59</cp:revision>
  <cp:lastPrinted>2015-09-26T16:29:58Z</cp:lastPrinted>
  <dcterms:created xsi:type="dcterms:W3CDTF">2010-05-07T19:12:19Z</dcterms:created>
  <dcterms:modified xsi:type="dcterms:W3CDTF">2015-10-18T10:57:41Z</dcterms:modified>
</cp:coreProperties>
</file>