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0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0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0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3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4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3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0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6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C93E-7C87-4F09-BF03-11ED9C89BDE8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76B2-666E-42F1-A486-33141BF8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Paediatrics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Cardiothoracic &amp; renal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4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40319" cy="2347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VSD</a:t>
            </a:r>
          </a:p>
          <a:p>
            <a:pPr marL="514350" indent="-514350">
              <a:buAutoNum type="arabicPeriod"/>
            </a:pPr>
            <a:r>
              <a:rPr lang="en-GB" dirty="0" smtClean="0"/>
              <a:t>Pulmonary stenosis</a:t>
            </a:r>
          </a:p>
          <a:p>
            <a:pPr marL="514350" indent="-514350">
              <a:buAutoNum type="arabicPeriod"/>
            </a:pPr>
            <a:r>
              <a:rPr lang="en-GB" dirty="0" smtClean="0"/>
              <a:t>Overriding aorta</a:t>
            </a:r>
          </a:p>
          <a:p>
            <a:pPr marL="514350" indent="-514350">
              <a:buAutoNum type="arabicPeriod"/>
            </a:pPr>
            <a:r>
              <a:rPr lang="en-GB" dirty="0" smtClean="0"/>
              <a:t>RV hypertrophy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6146" name="Picture 2" descr="http://www.sw.org/misc/health/images/%7BA1DE87E7-2E58-46C8-B987-230F26269528%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71" y="776377"/>
            <a:ext cx="3246779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4507606"/>
            <a:ext cx="765246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High RV pressure leads to R to L shunt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Complete mixing pulmonary/systemic bloodflow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Cyanotic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43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Most diagnosed </a:t>
            </a:r>
            <a:r>
              <a:rPr lang="en-GB" dirty="0" err="1" smtClean="0"/>
              <a:t>antenatally</a:t>
            </a:r>
            <a:endParaRPr lang="en-GB" dirty="0" smtClean="0"/>
          </a:p>
          <a:p>
            <a:r>
              <a:rPr lang="en-GB" dirty="0" smtClean="0"/>
              <a:t>Central cyanosis (clubbing, polycythaemia)</a:t>
            </a:r>
          </a:p>
          <a:p>
            <a:r>
              <a:rPr lang="en-GB" dirty="0" err="1" smtClean="0"/>
              <a:t>Hypercyanotic</a:t>
            </a:r>
            <a:r>
              <a:rPr lang="en-GB" dirty="0" smtClean="0"/>
              <a:t> spells (</a:t>
            </a:r>
            <a:r>
              <a:rPr lang="en-GB" dirty="0" err="1" smtClean="0"/>
              <a:t>tet</a:t>
            </a:r>
            <a:r>
              <a:rPr lang="en-GB" dirty="0" smtClean="0"/>
              <a:t> spells)</a:t>
            </a:r>
          </a:p>
          <a:p>
            <a:r>
              <a:rPr lang="en-GB" dirty="0" smtClean="0"/>
              <a:t>Squatting on exercise</a:t>
            </a:r>
          </a:p>
          <a:p>
            <a:r>
              <a:rPr lang="en-GB" dirty="0" smtClean="0"/>
              <a:t>Loud harsh ejection systolic murmur</a:t>
            </a:r>
          </a:p>
          <a:p>
            <a:r>
              <a:rPr lang="en-GB" dirty="0" smtClean="0"/>
              <a:t>Parasternal sustained heave</a:t>
            </a:r>
          </a:p>
          <a:p>
            <a:r>
              <a:rPr lang="en-GB" dirty="0" smtClean="0"/>
              <a:t>Risk cerebral thrombosis, IE, HF</a:t>
            </a:r>
          </a:p>
          <a:p>
            <a:r>
              <a:rPr lang="en-GB" dirty="0" smtClean="0"/>
              <a:t>XR: boot shaped heart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R to L shunts (</a:t>
            </a:r>
            <a:r>
              <a:rPr lang="en-GB" dirty="0" err="1" smtClean="0"/>
              <a:t>ToF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4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PG infusion (duct-dependent)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Definitive surgery (close VSD 6m, relieve PS)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Tet spells: sedation, morphine, chest-knee position, oxygen, IV propranolol, fluids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Coarctation</a:t>
            </a:r>
            <a:r>
              <a:rPr lang="en-GB" dirty="0" smtClean="0"/>
              <a:t> of aorta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15125"/>
            <a:ext cx="7886700" cy="338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Intermittent claudication, leg fatigue, cold legs</a:t>
            </a:r>
          </a:p>
          <a:p>
            <a:r>
              <a:rPr lang="en-GB" dirty="0" smtClean="0"/>
              <a:t>Exercise intolerance/CP</a:t>
            </a:r>
          </a:p>
          <a:p>
            <a:r>
              <a:rPr lang="en-GB" dirty="0" smtClean="0"/>
              <a:t>Headaches, epistaxis</a:t>
            </a:r>
          </a:p>
          <a:p>
            <a:r>
              <a:rPr lang="en-GB" dirty="0" smtClean="0"/>
              <a:t>May be HF</a:t>
            </a:r>
          </a:p>
          <a:p>
            <a:r>
              <a:rPr lang="en-GB" dirty="0" smtClean="0"/>
              <a:t>Ejection systolic murmur upper sternal edge</a:t>
            </a:r>
          </a:p>
          <a:p>
            <a:r>
              <a:rPr lang="en-GB" dirty="0" smtClean="0"/>
              <a:t>Weak delayed leg pulses (radio-femoral delay)</a:t>
            </a:r>
          </a:p>
          <a:p>
            <a:r>
              <a:rPr lang="en-GB" dirty="0" smtClean="0"/>
              <a:t>Scapular bruit (collaterals)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429555"/>
            <a:ext cx="7886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Narrowing at/just distal or proximal to insertion ductus arteriosus</a:t>
            </a:r>
          </a:p>
          <a:p>
            <a:r>
              <a:rPr lang="en-GB" sz="2400" dirty="0"/>
              <a:t>Upper limb HTN</a:t>
            </a:r>
          </a:p>
          <a:p>
            <a:r>
              <a:rPr lang="en-GB" sz="2400" dirty="0"/>
              <a:t>Poor perfusion below lesion</a:t>
            </a:r>
          </a:p>
        </p:txBody>
      </p:sp>
    </p:spTree>
    <p:extLst>
      <p:ext uri="{BB962C8B-B14F-4D97-AF65-F5344CB8AC3E}">
        <p14:creationId xmlns:p14="http://schemas.microsoft.com/office/powerpoint/2010/main" val="3501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656240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Complications: HTN, CAD, CCF, aortic aneurysm/rupture, CVA</a:t>
            </a:r>
          </a:p>
          <a:p>
            <a:r>
              <a:rPr lang="en-GB" dirty="0" smtClean="0"/>
              <a:t>CXR: 3 shaped aorta, collateral, rib notching</a:t>
            </a:r>
          </a:p>
          <a:p>
            <a:r>
              <a:rPr lang="en-GB" dirty="0" smtClean="0"/>
              <a:t>Treat if pressure gradient &gt;30mmHg</a:t>
            </a:r>
          </a:p>
          <a:p>
            <a:r>
              <a:rPr lang="en-GB" dirty="0" smtClean="0"/>
              <a:t>Treat HTN</a:t>
            </a:r>
          </a:p>
          <a:p>
            <a:r>
              <a:rPr lang="en-GB" dirty="0" smtClean="0"/>
              <a:t>Stent insertion/surgical excision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http://m.patient.media/images/35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25625"/>
            <a:ext cx="20764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Transposition great arteries</a:t>
            </a:r>
          </a:p>
          <a:p>
            <a:r>
              <a:rPr lang="en-GB" dirty="0" smtClean="0"/>
              <a:t>Truncus arteriosus</a:t>
            </a:r>
          </a:p>
          <a:p>
            <a:r>
              <a:rPr lang="en-GB" dirty="0" smtClean="0"/>
              <a:t>AVSD (Down’s syndrome)</a:t>
            </a:r>
          </a:p>
          <a:p>
            <a:r>
              <a:rPr lang="en-GB" dirty="0" smtClean="0"/>
              <a:t>Complex e.g. tricuspid atresia</a:t>
            </a:r>
          </a:p>
          <a:p>
            <a:r>
              <a:rPr lang="en-GB" dirty="0" smtClean="0"/>
              <a:t>Aortic stenosis</a:t>
            </a:r>
          </a:p>
          <a:p>
            <a:r>
              <a:rPr lang="en-GB" dirty="0" smtClean="0"/>
              <a:t>Pulmonary stenosis</a:t>
            </a:r>
          </a:p>
          <a:p>
            <a:r>
              <a:rPr lang="en-GB" dirty="0" err="1" smtClean="0"/>
              <a:t>Hypoplastic</a:t>
            </a:r>
            <a:r>
              <a:rPr lang="en-GB" dirty="0" smtClean="0"/>
              <a:t> left heart syndrome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9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Rheumatic fever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205480" cy="41244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Now rare in developed world</a:t>
            </a:r>
          </a:p>
          <a:p>
            <a:r>
              <a:rPr lang="en-GB" dirty="0" smtClean="0"/>
              <a:t>Abnormal immune response to preceding infection with group A </a:t>
            </a:r>
            <a:r>
              <a:rPr lang="el-GR" dirty="0" smtClean="0"/>
              <a:t>β</a:t>
            </a:r>
            <a:r>
              <a:rPr lang="en-GB" dirty="0" smtClean="0"/>
              <a:t>-haemolytic streptococcus (pyogenes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2-6wks after pharyngeal infection, polyarthritis, malaise, mild fever</a:t>
            </a:r>
            <a:endParaRPr lang="en-GB" dirty="0"/>
          </a:p>
        </p:txBody>
      </p:sp>
      <p:pic>
        <p:nvPicPr>
          <p:cNvPr id="1026" name="Picture 2" descr="http://www.digitalpathology.uct.ac.za/topics/rheumatic_heart_disease/images/portfolio/sore_thr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90" y="4261449"/>
            <a:ext cx="3549901" cy="24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Jones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2 major or 1 major + 1 minor </a:t>
            </a:r>
          </a:p>
          <a:p>
            <a:pPr marL="0" indent="0">
              <a:buNone/>
            </a:pPr>
            <a:r>
              <a:rPr lang="en-GB" dirty="0" smtClean="0"/>
              <a:t>AND evidence preceding group A strep infection (raised ASO titre or +</a:t>
            </a:r>
            <a:r>
              <a:rPr lang="en-GB" dirty="0" err="1" smtClean="0"/>
              <a:t>ve</a:t>
            </a:r>
            <a:r>
              <a:rPr lang="en-GB" dirty="0" smtClean="0"/>
              <a:t> throat culture)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17108"/>
              </p:ext>
            </p:extLst>
          </p:nvPr>
        </p:nvGraphicFramePr>
        <p:xfrm>
          <a:off x="1368724" y="3674373"/>
          <a:ext cx="6096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Major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Pancarditis</a:t>
                      </a:r>
                      <a:r>
                        <a:rPr lang="en-GB" dirty="0" smtClean="0"/>
                        <a:t> (endo, </a:t>
                      </a:r>
                      <a:r>
                        <a:rPr lang="en-GB" dirty="0" err="1" smtClean="0"/>
                        <a:t>myo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peri</a:t>
                      </a:r>
                      <a:r>
                        <a:rPr lang="en-GB" dirty="0" smtClean="0"/>
                        <a:t>)</a:t>
                      </a:r>
                    </a:p>
                    <a:p>
                      <a:r>
                        <a:rPr lang="en-GB" dirty="0" smtClean="0"/>
                        <a:t>Polyarthritis</a:t>
                      </a:r>
                    </a:p>
                    <a:p>
                      <a:r>
                        <a:rPr lang="en-GB" dirty="0" smtClean="0"/>
                        <a:t>Sydenham’s chorea</a:t>
                      </a:r>
                    </a:p>
                    <a:p>
                      <a:r>
                        <a:rPr lang="en-GB" dirty="0" smtClean="0"/>
                        <a:t>Erythema </a:t>
                      </a:r>
                      <a:r>
                        <a:rPr lang="en-GB" dirty="0" err="1" smtClean="0"/>
                        <a:t>marginatum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Subcut</a:t>
                      </a:r>
                      <a:r>
                        <a:rPr lang="en-GB" dirty="0" smtClean="0"/>
                        <a:t> nodules</a:t>
                      </a:r>
                    </a:p>
                    <a:p>
                      <a:r>
                        <a:rPr lang="en-GB" dirty="0" smtClean="0"/>
                        <a:t>Emotional lability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Fever</a:t>
                      </a:r>
                    </a:p>
                    <a:p>
                      <a:r>
                        <a:rPr lang="en-GB" dirty="0" err="1" smtClean="0"/>
                        <a:t>Polyarthralgia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History rheumatic fever</a:t>
                      </a:r>
                    </a:p>
                    <a:p>
                      <a:r>
                        <a:rPr lang="en-GB" dirty="0" smtClean="0"/>
                        <a:t>Raised ESR/CRP/leucocytes</a:t>
                      </a:r>
                    </a:p>
                    <a:p>
                      <a:r>
                        <a:rPr lang="en-GB" dirty="0" smtClean="0"/>
                        <a:t>Prolonged PR</a:t>
                      </a:r>
                    </a:p>
                    <a:p>
                      <a:r>
                        <a:rPr lang="en-GB" dirty="0" smtClean="0"/>
                        <a:t>Evidence strep infection (ASO)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rheumatic heart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71384" cy="43175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Scarring &amp; fibrosis heart tissue</a:t>
            </a:r>
          </a:p>
          <a:p>
            <a:pPr marL="0" indent="0">
              <a:buNone/>
            </a:pPr>
            <a:r>
              <a:rPr lang="en-GB" dirty="0" smtClean="0"/>
              <a:t>Symptoms early adult life</a:t>
            </a:r>
          </a:p>
          <a:p>
            <a:pPr marL="0" indent="0">
              <a:buNone/>
            </a:pPr>
            <a:r>
              <a:rPr lang="en-GB" dirty="0" smtClean="0"/>
              <a:t>Most commonly mitral stenosis</a:t>
            </a:r>
          </a:p>
          <a:p>
            <a:pPr marL="0" indent="0">
              <a:buNone/>
            </a:pPr>
            <a:r>
              <a:rPr lang="en-GB" dirty="0" smtClean="0"/>
              <a:t>Severity relates to number childhood episodes</a:t>
            </a:r>
            <a:endParaRPr lang="en-GB" dirty="0"/>
          </a:p>
        </p:txBody>
      </p:sp>
      <p:pic>
        <p:nvPicPr>
          <p:cNvPr id="2050" name="Picture 2" descr="http://www.heartlungdoc.com/heart/valves/valve_images/mitral3c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8" y="2069341"/>
            <a:ext cx="3681703" cy="31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Bed rest</a:t>
            </a:r>
          </a:p>
          <a:p>
            <a:r>
              <a:rPr lang="en-GB" dirty="0" smtClean="0"/>
              <a:t>Anti-inflammatory e.g. high dose aspirin</a:t>
            </a:r>
          </a:p>
          <a:p>
            <a:r>
              <a:rPr lang="en-GB" dirty="0" smtClean="0"/>
              <a:t>Steroids if doesn’t resolve </a:t>
            </a:r>
          </a:p>
          <a:p>
            <a:r>
              <a:rPr lang="en-GB" dirty="0" smtClean="0"/>
              <a:t>Symptomatic HF </a:t>
            </a:r>
            <a:r>
              <a:rPr lang="en-GB" dirty="0" err="1" smtClean="0"/>
              <a:t>tx</a:t>
            </a:r>
            <a:r>
              <a:rPr lang="en-GB" dirty="0" smtClean="0"/>
              <a:t> (ACE-I, diuretics)</a:t>
            </a:r>
          </a:p>
          <a:p>
            <a:r>
              <a:rPr lang="en-GB" dirty="0" smtClean="0"/>
              <a:t>May need </a:t>
            </a:r>
            <a:r>
              <a:rPr lang="en-GB" dirty="0" err="1" smtClean="0"/>
              <a:t>pericardiocentesis</a:t>
            </a:r>
            <a:endParaRPr lang="en-GB" dirty="0" smtClean="0"/>
          </a:p>
          <a:p>
            <a:r>
              <a:rPr lang="en-GB" dirty="0" smtClean="0"/>
              <a:t>Anti-strep </a:t>
            </a:r>
            <a:r>
              <a:rPr lang="en-GB" dirty="0" err="1" smtClean="0"/>
              <a:t>abx</a:t>
            </a:r>
            <a:r>
              <a:rPr lang="en-GB" dirty="0" smtClean="0"/>
              <a:t> if persisting </a:t>
            </a:r>
            <a:r>
              <a:rPr lang="en-GB" dirty="0" err="1" smtClean="0"/>
              <a:t>infx</a:t>
            </a:r>
            <a:r>
              <a:rPr lang="en-GB" dirty="0" smtClean="0"/>
              <a:t> (penicillin V or </a:t>
            </a:r>
            <a:r>
              <a:rPr lang="en-GB" dirty="0" err="1" smtClean="0"/>
              <a:t>benpen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Following resolution: monthly injection </a:t>
            </a:r>
            <a:r>
              <a:rPr lang="en-GB" dirty="0" err="1" smtClean="0"/>
              <a:t>benpen</a:t>
            </a:r>
            <a:r>
              <a:rPr lang="en-GB" dirty="0" smtClean="0"/>
              <a:t> to prevent recurrence (duration controversial)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3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will cover: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Cardiac problems;</a:t>
            </a:r>
          </a:p>
          <a:p>
            <a:pPr lvl="1" fontAlgn="base"/>
            <a:r>
              <a:rPr lang="en-GB" dirty="0"/>
              <a:t>Congenital heart disease</a:t>
            </a:r>
          </a:p>
          <a:p>
            <a:pPr lvl="1" fontAlgn="base"/>
            <a:r>
              <a:rPr lang="en-GB" dirty="0"/>
              <a:t>Rheumatic fever </a:t>
            </a:r>
          </a:p>
          <a:p>
            <a:pPr lvl="1" fontAlgn="base"/>
            <a:r>
              <a:rPr lang="en-GB" dirty="0"/>
              <a:t>Infective endocarditis</a:t>
            </a:r>
          </a:p>
          <a:p>
            <a:pPr fontAlgn="base"/>
            <a:r>
              <a:rPr lang="en-GB" dirty="0"/>
              <a:t>Respiratory problems;</a:t>
            </a:r>
          </a:p>
          <a:p>
            <a:pPr lvl="1" fontAlgn="base"/>
            <a:r>
              <a:rPr lang="en-GB" dirty="0"/>
              <a:t>Respiratory tract infections (upper and lower) </a:t>
            </a:r>
          </a:p>
          <a:p>
            <a:pPr lvl="1" fontAlgn="base"/>
            <a:r>
              <a:rPr lang="en-GB" dirty="0"/>
              <a:t>Cystic fibrosis </a:t>
            </a:r>
          </a:p>
          <a:p>
            <a:pPr lvl="1" fontAlgn="base"/>
            <a:r>
              <a:rPr lang="en-GB" dirty="0"/>
              <a:t>Asthma</a:t>
            </a:r>
          </a:p>
          <a:p>
            <a:pPr lvl="1" fontAlgn="base"/>
            <a:r>
              <a:rPr lang="en-GB" dirty="0"/>
              <a:t>Coeliac disease</a:t>
            </a:r>
          </a:p>
          <a:p>
            <a:pPr fontAlgn="base"/>
            <a:r>
              <a:rPr lang="en-GB" dirty="0" smtClean="0"/>
              <a:t>(Renal disease)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44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Infective Endocarditis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Risk factors: </a:t>
            </a:r>
          </a:p>
          <a:p>
            <a:pPr marL="0" indent="0">
              <a:buNone/>
            </a:pPr>
            <a:r>
              <a:rPr lang="en-GB" dirty="0" smtClean="0"/>
              <a:t>Congenital HD </a:t>
            </a:r>
            <a:r>
              <a:rPr lang="en-GB" dirty="0" err="1" smtClean="0"/>
              <a:t>esp</a:t>
            </a:r>
            <a:r>
              <a:rPr lang="en-GB" dirty="0" smtClean="0"/>
              <a:t> VSD, CoA, PDA, prosthetic material, </a:t>
            </a:r>
            <a:r>
              <a:rPr lang="en-GB" dirty="0" err="1" smtClean="0"/>
              <a:t>hx</a:t>
            </a:r>
            <a:r>
              <a:rPr lang="en-GB" dirty="0" smtClean="0"/>
              <a:t> rheumatic fever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Most </a:t>
            </a:r>
            <a:r>
              <a:rPr lang="el-GR" b="1" dirty="0" smtClean="0">
                <a:solidFill>
                  <a:schemeClr val="accent2"/>
                </a:solidFill>
              </a:rPr>
              <a:t>α</a:t>
            </a:r>
            <a:r>
              <a:rPr lang="en-GB" b="1" dirty="0" smtClean="0">
                <a:solidFill>
                  <a:schemeClr val="accent2"/>
                </a:solidFill>
              </a:rPr>
              <a:t>-haemolytic strep </a:t>
            </a:r>
            <a:r>
              <a:rPr lang="en-GB" dirty="0" smtClean="0"/>
              <a:t>(</a:t>
            </a:r>
            <a:r>
              <a:rPr lang="en-GB" dirty="0" err="1" smtClean="0"/>
              <a:t>viridans</a:t>
            </a:r>
            <a:r>
              <a:rPr lang="en-GB" dirty="0" smtClean="0"/>
              <a:t>)-dental procedure</a:t>
            </a:r>
          </a:p>
          <a:p>
            <a:pPr marL="0" indent="0">
              <a:buNone/>
            </a:pPr>
            <a:r>
              <a:rPr lang="en-GB" dirty="0" smtClean="0"/>
              <a:t>Staph aureus (central venous catheters)</a:t>
            </a:r>
          </a:p>
          <a:p>
            <a:pPr marL="0" indent="0">
              <a:buNone/>
            </a:pPr>
            <a:r>
              <a:rPr lang="en-GB" dirty="0" smtClean="0"/>
              <a:t>Enterococcus (lower GI </a:t>
            </a:r>
            <a:r>
              <a:rPr lang="en-GB" dirty="0" err="1" smtClean="0"/>
              <a:t>sx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 &amp;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Suspect if sustained fever, malaise, ↑ESR, unexplained anaemia or haematuria</a:t>
            </a:r>
          </a:p>
          <a:p>
            <a:r>
              <a:rPr lang="en-GB" dirty="0" smtClean="0"/>
              <a:t>(prolonged) fever</a:t>
            </a:r>
          </a:p>
          <a:p>
            <a:r>
              <a:rPr lang="en-GB" dirty="0" smtClean="0"/>
              <a:t>Anaemia</a:t>
            </a:r>
          </a:p>
          <a:p>
            <a:r>
              <a:rPr lang="en-GB" dirty="0" smtClean="0"/>
              <a:t>Headache, weight loss, night sweats, arthritis</a:t>
            </a:r>
          </a:p>
          <a:p>
            <a:r>
              <a:rPr lang="en-GB" dirty="0" smtClean="0"/>
              <a:t>Changing cardiac signs </a:t>
            </a:r>
            <a:r>
              <a:rPr lang="en-GB" dirty="0" err="1" smtClean="0"/>
              <a:t>incl</a:t>
            </a:r>
            <a:r>
              <a:rPr lang="en-GB" dirty="0" smtClean="0"/>
              <a:t> murmurs</a:t>
            </a:r>
          </a:p>
          <a:p>
            <a:r>
              <a:rPr lang="en-GB" dirty="0" smtClean="0"/>
              <a:t>Peripheral: splinter haemorrhages, Osler’s nodes, </a:t>
            </a:r>
            <a:r>
              <a:rPr lang="en-GB" dirty="0" err="1" smtClean="0"/>
              <a:t>Janeway</a:t>
            </a:r>
            <a:r>
              <a:rPr lang="en-GB" dirty="0" smtClean="0"/>
              <a:t> lesions</a:t>
            </a:r>
          </a:p>
          <a:p>
            <a:r>
              <a:rPr lang="en-GB" dirty="0" smtClean="0"/>
              <a:t>Retinal haemorrhages/infarcts (Roth spots)</a:t>
            </a:r>
          </a:p>
          <a:p>
            <a:r>
              <a:rPr lang="en-GB" dirty="0" smtClean="0"/>
              <a:t>Neuro signs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80477" cy="26304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LEARN DUKE CRITERIA</a:t>
            </a:r>
          </a:p>
          <a:p>
            <a:r>
              <a:rPr lang="en-GB" dirty="0" smtClean="0"/>
              <a:t>Multiple blood cultures</a:t>
            </a:r>
          </a:p>
          <a:p>
            <a:r>
              <a:rPr lang="en-GB" dirty="0" smtClean="0"/>
              <a:t>Echo: </a:t>
            </a:r>
            <a:r>
              <a:rPr lang="en-GB" dirty="0" err="1" smtClean="0"/>
              <a:t>vegetations</a:t>
            </a:r>
            <a:endParaRPr lang="en-GB" dirty="0" smtClean="0"/>
          </a:p>
          <a:p>
            <a:r>
              <a:rPr lang="en-GB" dirty="0" smtClean="0"/>
              <a:t>Raised WCC &amp; inflammatory markers</a:t>
            </a:r>
            <a:endParaRPr lang="en-GB" dirty="0"/>
          </a:p>
        </p:txBody>
      </p:sp>
      <p:pic>
        <p:nvPicPr>
          <p:cNvPr id="3074" name="Picture 2" descr="http://photos1.blogger.com/x/blogger/6305/3126/320/70530/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5" y="2447906"/>
            <a:ext cx="2421719" cy="26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mg.medscape.com/pi/features/slideshow-slide/methamphetamine/fi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1" y="333437"/>
            <a:ext cx="8423461" cy="57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High dose penicillin + aminoglycoside IV 6wks</a:t>
            </a:r>
          </a:p>
          <a:p>
            <a:r>
              <a:rPr lang="en-GB" dirty="0" smtClean="0"/>
              <a:t>May need removal infected prosthetic material</a:t>
            </a:r>
          </a:p>
          <a:p>
            <a:r>
              <a:rPr lang="en-GB" dirty="0" smtClean="0"/>
              <a:t>Prophylaxis not recommended but good dental hygiene</a:t>
            </a:r>
          </a:p>
          <a:p>
            <a:r>
              <a:rPr lang="en-GB" dirty="0" smtClean="0"/>
              <a:t>Mortality 20%</a:t>
            </a:r>
          </a:p>
          <a:p>
            <a:r>
              <a:rPr lang="en-GB" dirty="0" smtClean="0"/>
              <a:t>Complications: HF, brain abscesses, stroke (systemic emboli from L </a:t>
            </a:r>
            <a:r>
              <a:rPr lang="en-GB" dirty="0" err="1" smtClean="0"/>
              <a:t>vegetations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4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URTI: NICE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Offer clinical assessment to those with:</a:t>
            </a:r>
          </a:p>
          <a:p>
            <a:r>
              <a:rPr lang="en-GB" dirty="0" smtClean="0"/>
              <a:t>Acute otitis media 4/7</a:t>
            </a:r>
          </a:p>
          <a:p>
            <a:r>
              <a:rPr lang="en-GB" dirty="0" smtClean="0"/>
              <a:t>Acute sore throat 1/52</a:t>
            </a:r>
          </a:p>
          <a:p>
            <a:r>
              <a:rPr lang="en-GB" dirty="0" smtClean="0"/>
              <a:t>Acute </a:t>
            </a:r>
            <a:r>
              <a:rPr lang="en-GB" dirty="0" err="1" smtClean="0"/>
              <a:t>rhinosinusitis</a:t>
            </a:r>
            <a:r>
              <a:rPr lang="en-GB" dirty="0" smtClean="0"/>
              <a:t> 2.5/52</a:t>
            </a:r>
          </a:p>
          <a:p>
            <a:r>
              <a:rPr lang="en-GB" dirty="0" smtClean="0"/>
              <a:t>Acute cough/bronchitis 3/52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Antibiotics:</a:t>
            </a:r>
          </a:p>
          <a:p>
            <a:r>
              <a:rPr lang="en-GB" dirty="0" smtClean="0"/>
              <a:t>Bilateral acute otitis media &lt;2yrs old</a:t>
            </a:r>
          </a:p>
          <a:p>
            <a:r>
              <a:rPr lang="en-GB" dirty="0" smtClean="0"/>
              <a:t>Acute otitis media with </a:t>
            </a:r>
            <a:r>
              <a:rPr lang="en-GB" dirty="0" err="1" smtClean="0"/>
              <a:t>otorrhoea</a:t>
            </a:r>
            <a:endParaRPr lang="en-GB" dirty="0" smtClean="0"/>
          </a:p>
          <a:p>
            <a:r>
              <a:rPr lang="en-GB" dirty="0" smtClean="0"/>
              <a:t>Acute sore throat when ≥ 3 </a:t>
            </a:r>
            <a:r>
              <a:rPr lang="en-GB" dirty="0" err="1" smtClean="0"/>
              <a:t>Centor</a:t>
            </a:r>
            <a:r>
              <a:rPr lang="en-GB" dirty="0" smtClean="0"/>
              <a:t>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6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Centor</a:t>
            </a:r>
            <a:r>
              <a:rPr lang="en-GB" dirty="0" smtClean="0"/>
              <a:t> Criteria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Tonsillar exudate</a:t>
            </a:r>
          </a:p>
          <a:p>
            <a:r>
              <a:rPr lang="en-GB" dirty="0" smtClean="0"/>
              <a:t>Tender anterior cervical adenopathy</a:t>
            </a:r>
          </a:p>
          <a:p>
            <a:r>
              <a:rPr lang="en-GB" dirty="0" smtClean="0"/>
              <a:t>≥38°</a:t>
            </a:r>
          </a:p>
          <a:p>
            <a:r>
              <a:rPr lang="en-GB" dirty="0" smtClean="0"/>
              <a:t>Absence of cough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Indicates more likely bacterial e.g. group A strep</a:t>
            </a:r>
          </a:p>
        </p:txBody>
      </p:sp>
      <p:pic>
        <p:nvPicPr>
          <p:cNvPr id="1026" name="Picture 2" descr="http://cached.imagescaler.hbpl.co.uk/resize/scaleWidth/620/offlinehbpl.hbpl.co.uk/news/PGH/87A3C3CF-DA47-5D42-59412BF83D933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582612"/>
            <a:ext cx="2675407" cy="17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 tonsillitis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Quinsy (</a:t>
            </a:r>
            <a:r>
              <a:rPr lang="en-GB" dirty="0" err="1" smtClean="0"/>
              <a:t>peritonsillar</a:t>
            </a:r>
            <a:r>
              <a:rPr lang="en-GB" dirty="0" smtClean="0"/>
              <a:t> abscess)</a:t>
            </a:r>
          </a:p>
          <a:p>
            <a:r>
              <a:rPr lang="en-GB" dirty="0" smtClean="0"/>
              <a:t>Airway obstruction</a:t>
            </a:r>
          </a:p>
          <a:p>
            <a:r>
              <a:rPr lang="en-GB" dirty="0" smtClean="0"/>
              <a:t>Sinusitis</a:t>
            </a:r>
          </a:p>
          <a:p>
            <a:r>
              <a:rPr lang="en-GB" dirty="0" smtClean="0"/>
              <a:t>Otitis media</a:t>
            </a:r>
          </a:p>
          <a:p>
            <a:r>
              <a:rPr lang="en-GB" dirty="0" smtClean="0"/>
              <a:t>Brain abscess, meningitis</a:t>
            </a:r>
          </a:p>
          <a:p>
            <a:r>
              <a:rPr lang="en-GB" dirty="0" smtClean="0"/>
              <a:t>Pharyngeal/retropharyngeal abscess</a:t>
            </a:r>
          </a:p>
          <a:p>
            <a:r>
              <a:rPr lang="en-GB" dirty="0" smtClean="0"/>
              <a:t>Post-strep glomerulonephritis (cola urine)</a:t>
            </a:r>
          </a:p>
          <a:p>
            <a:r>
              <a:rPr lang="en-GB" dirty="0" smtClean="0"/>
              <a:t>Septic arthritis</a:t>
            </a:r>
          </a:p>
          <a:p>
            <a:pPr marL="0" indent="0">
              <a:buNone/>
            </a:pPr>
            <a:r>
              <a:rPr lang="en-GB" dirty="0" smtClean="0"/>
              <a:t>Only tonsillectomy if &gt;7 episodes in 1yr (SIGN guidelines)</a:t>
            </a:r>
            <a:endParaRPr lang="en-GB" dirty="0"/>
          </a:p>
        </p:txBody>
      </p:sp>
      <p:pic>
        <p:nvPicPr>
          <p:cNvPr id="2050" name="Picture 2" descr="http://www.throatproblems.co.uk/inarticleimages/peritonsilar-abs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6" y="1477795"/>
            <a:ext cx="190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Diptheria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Corynebacterium</a:t>
            </a:r>
            <a:r>
              <a:rPr lang="en-GB" dirty="0" smtClean="0"/>
              <a:t> </a:t>
            </a:r>
            <a:r>
              <a:rPr lang="en-GB" dirty="0" err="1" smtClean="0"/>
              <a:t>diptheriae</a:t>
            </a:r>
            <a:endParaRPr lang="en-GB" dirty="0" smtClean="0"/>
          </a:p>
          <a:p>
            <a:r>
              <a:rPr lang="en-GB" dirty="0" smtClean="0"/>
              <a:t>Cough, SOB, fever, purulent nasal discharge</a:t>
            </a:r>
          </a:p>
          <a:p>
            <a:r>
              <a:rPr lang="en-GB" dirty="0" smtClean="0"/>
              <a:t>Injected pharynx, exudate 1-2d</a:t>
            </a:r>
          </a:p>
          <a:p>
            <a:r>
              <a:rPr lang="en-GB" dirty="0" smtClean="0"/>
              <a:t>Grey-green membrane oropharynx</a:t>
            </a:r>
          </a:p>
          <a:p>
            <a:r>
              <a:rPr lang="en-GB" dirty="0" smtClean="0"/>
              <a:t>Swollen neck (bull neck)</a:t>
            </a:r>
          </a:p>
          <a:p>
            <a:r>
              <a:rPr lang="en-GB" dirty="0" smtClean="0"/>
              <a:t>Risk airway obstruction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Give IV infusion antitoxin + penicillin G 14d (isolate)</a:t>
            </a:r>
            <a:endParaRPr lang="en-GB" dirty="0"/>
          </a:p>
        </p:txBody>
      </p:sp>
      <p:pic>
        <p:nvPicPr>
          <p:cNvPr id="3074" name="Picture 2" descr="http://www.immunize.org/images/diphtheria/thumbs/diphtheria-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91" y="2831575"/>
            <a:ext cx="2339436" cy="23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Croup (</a:t>
            </a:r>
            <a:r>
              <a:rPr lang="en-GB" dirty="0" err="1" smtClean="0"/>
              <a:t>laryngotracheobronchitis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Parainfluenza virus</a:t>
            </a:r>
          </a:p>
          <a:p>
            <a:r>
              <a:rPr lang="en-GB" dirty="0" smtClean="0"/>
              <a:t>Peak 2yrs</a:t>
            </a:r>
          </a:p>
          <a:p>
            <a:r>
              <a:rPr lang="en-GB" dirty="0" smtClean="0"/>
              <a:t>Barking cough, stridor, coarse (preceded fever, </a:t>
            </a:r>
            <a:r>
              <a:rPr lang="en-GB" dirty="0" err="1" smtClean="0"/>
              <a:t>coryza</a:t>
            </a:r>
            <a:r>
              <a:rPr lang="en-GB" dirty="0" smtClean="0"/>
              <a:t>), intercostal recession, 3-7d</a:t>
            </a:r>
          </a:p>
          <a:p>
            <a:r>
              <a:rPr lang="en-GB" dirty="0" smtClean="0"/>
              <a:t>Red flags: drowsy, cyanosis, lethargy</a:t>
            </a:r>
          </a:p>
          <a:p>
            <a:r>
              <a:rPr lang="en-GB" dirty="0" smtClean="0"/>
              <a:t>Home/admission (severity)</a:t>
            </a:r>
          </a:p>
          <a:p>
            <a:r>
              <a:rPr lang="en-GB" dirty="0" smtClean="0"/>
              <a:t>Oral dexamethasone 0.15mg/kg or </a:t>
            </a:r>
            <a:r>
              <a:rPr lang="en-GB" dirty="0" err="1" smtClean="0"/>
              <a:t>pred</a:t>
            </a:r>
            <a:r>
              <a:rPr lang="en-GB" dirty="0" smtClean="0"/>
              <a:t> 1mg/kg</a:t>
            </a:r>
          </a:p>
          <a:p>
            <a:r>
              <a:rPr lang="en-GB" dirty="0" smtClean="0"/>
              <a:t>Consider nebulised adrenaline if </a:t>
            </a:r>
            <a:r>
              <a:rPr lang="en-GB" dirty="0" err="1" smtClean="0"/>
              <a:t>resp</a:t>
            </a:r>
            <a:r>
              <a:rPr lang="en-GB" dirty="0" smtClean="0"/>
              <a:t> distress </a:t>
            </a:r>
          </a:p>
          <a:p>
            <a:r>
              <a:rPr lang="en-GB" dirty="0" smtClean="0"/>
              <a:t>Few require intubation &amp; ITU</a:t>
            </a:r>
            <a:endParaRPr lang="en-GB" dirty="0"/>
          </a:p>
        </p:txBody>
      </p:sp>
      <p:pic>
        <p:nvPicPr>
          <p:cNvPr id="5122" name="Picture 2" descr="http://cdn1.medicalnewstoday.com/content/images/articles/155932-co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6" y="5238906"/>
            <a:ext cx="1943860" cy="12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Congenital Heart Disease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24088"/>
              </p:ext>
            </p:extLst>
          </p:nvPr>
        </p:nvGraphicFramePr>
        <p:xfrm>
          <a:off x="628649" y="1790162"/>
          <a:ext cx="8000198" cy="3799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362"/>
                <a:gridCol w="1416676"/>
                <a:gridCol w="1223493"/>
                <a:gridCol w="1481071"/>
                <a:gridCol w="1365160"/>
                <a:gridCol w="1442436"/>
              </a:tblGrid>
              <a:tr h="965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 of lesion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L→R shunt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R→L shunt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Common mixing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Well children with obstruction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Sick neonates with obstruction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5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Symptoms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Breathless or asymptomatic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Blue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Breathless &amp; blue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Asymptomatic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Collapsed with shock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8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Eg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PDA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Tetralogy Fallot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TGA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AVSD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Complex CHD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Adult-type CoA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CoA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HLHS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49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epiglottitis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Haemophilus influenza B (now rare as vaccine)</a:t>
            </a:r>
          </a:p>
          <a:p>
            <a:r>
              <a:rPr lang="en-GB" dirty="0" smtClean="0"/>
              <a:t>High fever, very sick</a:t>
            </a:r>
          </a:p>
          <a:p>
            <a:r>
              <a:rPr lang="en-GB" dirty="0" smtClean="0"/>
              <a:t>Rapid onset</a:t>
            </a:r>
          </a:p>
          <a:p>
            <a:r>
              <a:rPr lang="en-GB" dirty="0" smtClean="0"/>
              <a:t>Intensely painful throat prevents speech/swallow</a:t>
            </a:r>
          </a:p>
          <a:p>
            <a:r>
              <a:rPr lang="en-GB" dirty="0" smtClean="0"/>
              <a:t>Anterior neck tenderness</a:t>
            </a:r>
          </a:p>
          <a:p>
            <a:r>
              <a:rPr lang="en-GB" dirty="0" smtClean="0"/>
              <a:t>Drooling, tripod sign, ear pain</a:t>
            </a:r>
          </a:p>
          <a:p>
            <a:r>
              <a:rPr lang="en-GB" dirty="0" smtClean="0"/>
              <a:t>Soft </a:t>
            </a:r>
            <a:r>
              <a:rPr lang="en-GB" dirty="0" err="1" smtClean="0"/>
              <a:t>insp</a:t>
            </a:r>
            <a:r>
              <a:rPr lang="en-GB" dirty="0" smtClean="0"/>
              <a:t> stridor, open mouth, may be no cough</a:t>
            </a:r>
          </a:p>
          <a:p>
            <a:pPr marL="0" indent="0">
              <a:buNone/>
            </a:pPr>
            <a:r>
              <a:rPr lang="en-GB" dirty="0" smtClean="0"/>
              <a:t>DO NOT examine airway-urgent help ITU</a:t>
            </a:r>
            <a:endParaRPr lang="en-GB" dirty="0"/>
          </a:p>
        </p:txBody>
      </p:sp>
      <p:pic>
        <p:nvPicPr>
          <p:cNvPr id="4098" name="Picture 2" descr="http://neuros-org.s3.amazonaws.com/assets/public/n556/com_photos/cff34ad343b069ea6920464ad17d4bcf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1825625"/>
            <a:ext cx="3810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Glandular fever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EBV</a:t>
            </a:r>
          </a:p>
          <a:p>
            <a:r>
              <a:rPr lang="en-GB" dirty="0" smtClean="0"/>
              <a:t>Pharyngitis, fever, cervical lymphadenopathy</a:t>
            </a:r>
          </a:p>
          <a:p>
            <a:r>
              <a:rPr lang="en-GB" dirty="0" smtClean="0"/>
              <a:t>May be </a:t>
            </a:r>
            <a:r>
              <a:rPr lang="en-GB" dirty="0" err="1" smtClean="0"/>
              <a:t>spleno</a:t>
            </a:r>
            <a:r>
              <a:rPr lang="en-GB" dirty="0" smtClean="0"/>
              <a:t>/hepatomegaly, </a:t>
            </a:r>
            <a:r>
              <a:rPr lang="en-GB" dirty="0" err="1" smtClean="0"/>
              <a:t>petechiae</a:t>
            </a:r>
            <a:r>
              <a:rPr lang="en-GB" dirty="0" smtClean="0"/>
              <a:t> soft palate, erythematous rash, lethargy</a:t>
            </a:r>
          </a:p>
          <a:p>
            <a:r>
              <a:rPr lang="en-GB" dirty="0" smtClean="0"/>
              <a:t>Ix: lymphocytosis, ≥10% atypical lymphocytes, +</a:t>
            </a:r>
            <a:r>
              <a:rPr lang="en-GB" dirty="0" err="1" smtClean="0"/>
              <a:t>ve</a:t>
            </a:r>
            <a:r>
              <a:rPr lang="en-GB" dirty="0" smtClean="0"/>
              <a:t> serology for EBV, ±abnormal LFTs</a:t>
            </a:r>
          </a:p>
          <a:p>
            <a:r>
              <a:rPr lang="en-GB" dirty="0" smtClean="0"/>
              <a:t>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monospot</a:t>
            </a:r>
            <a:r>
              <a:rPr lang="en-GB" dirty="0" smtClean="0"/>
              <a:t>/Paul-</a:t>
            </a:r>
            <a:r>
              <a:rPr lang="en-GB" dirty="0" err="1" smtClean="0"/>
              <a:t>Bunnell</a:t>
            </a:r>
            <a:r>
              <a:rPr lang="en-GB" dirty="0" smtClean="0"/>
              <a:t> test</a:t>
            </a:r>
          </a:p>
          <a:p>
            <a:r>
              <a:rPr lang="en-GB" dirty="0" smtClean="0"/>
              <a:t>Acute 1-2wks, can persist 1-3m</a:t>
            </a:r>
          </a:p>
          <a:p>
            <a:r>
              <a:rPr lang="en-GB" dirty="0" smtClean="0"/>
              <a:t>AVOID amoxicillin/ampicillin (rash)</a:t>
            </a:r>
            <a:endParaRPr lang="en-GB" dirty="0"/>
          </a:p>
        </p:txBody>
      </p:sp>
      <p:pic>
        <p:nvPicPr>
          <p:cNvPr id="6146" name="Picture 2" descr="http://diseasespictures.com/wp-content/uploads/2012/08/Glandular-f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186408"/>
            <a:ext cx="2729203" cy="21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Whooping cough (pertussis)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Bordetella</a:t>
            </a:r>
            <a:r>
              <a:rPr lang="en-GB" dirty="0" smtClean="0"/>
              <a:t> pertussis</a:t>
            </a:r>
          </a:p>
          <a:p>
            <a:r>
              <a:rPr lang="en-GB" dirty="0" smtClean="0"/>
              <a:t>Consider if prolonged cough &gt;2/52</a:t>
            </a:r>
          </a:p>
          <a:p>
            <a:r>
              <a:rPr lang="en-GB" dirty="0" smtClean="0"/>
              <a:t>Paroxysmal cough + inspiratory whoop</a:t>
            </a:r>
          </a:p>
          <a:p>
            <a:r>
              <a:rPr lang="en-GB" dirty="0" smtClean="0"/>
              <a:t>Post-</a:t>
            </a:r>
            <a:r>
              <a:rPr lang="en-GB" dirty="0" err="1" smtClean="0"/>
              <a:t>tussive</a:t>
            </a:r>
            <a:r>
              <a:rPr lang="en-GB" dirty="0" smtClean="0"/>
              <a:t> vomiting</a:t>
            </a:r>
          </a:p>
          <a:p>
            <a:r>
              <a:rPr lang="en-GB" dirty="0" err="1" smtClean="0"/>
              <a:t>Apnoeas</a:t>
            </a:r>
            <a:r>
              <a:rPr lang="en-GB" dirty="0" smtClean="0"/>
              <a:t>/cyanosis</a:t>
            </a:r>
          </a:p>
          <a:p>
            <a:r>
              <a:rPr lang="en-GB" dirty="0" smtClean="0"/>
              <a:t>Worse night</a:t>
            </a:r>
          </a:p>
          <a:p>
            <a:r>
              <a:rPr lang="en-GB" dirty="0" smtClean="0"/>
              <a:t>Epistaxis, </a:t>
            </a:r>
            <a:r>
              <a:rPr lang="en-GB" dirty="0" err="1" smtClean="0"/>
              <a:t>subconjunctival</a:t>
            </a:r>
            <a:r>
              <a:rPr lang="en-GB" dirty="0" smtClean="0"/>
              <a:t> haemorrhages, </a:t>
            </a:r>
            <a:r>
              <a:rPr lang="en-GB" dirty="0" err="1" smtClean="0"/>
              <a:t>petechiae</a:t>
            </a:r>
            <a:endParaRPr lang="en-GB" dirty="0" smtClean="0"/>
          </a:p>
          <a:p>
            <a:r>
              <a:rPr lang="en-GB" dirty="0" smtClean="0"/>
              <a:t>Risks: pneumonia, dehydration, hypoxia, encephalopathy, cerebral haemorrhage</a:t>
            </a:r>
            <a:endParaRPr lang="en-GB" dirty="0"/>
          </a:p>
        </p:txBody>
      </p:sp>
      <p:pic>
        <p:nvPicPr>
          <p:cNvPr id="7170" name="Picture 2" descr="https://cdn-images-2.medium.com/max/1200/1*rZvj7GWyRx-OacuFNFls6w@2x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42" y="3232598"/>
            <a:ext cx="3107308" cy="13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Pertussis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Diagnosis: per-nasal swab or nasopharyngeal aspirate for PCR</a:t>
            </a:r>
          </a:p>
          <a:p>
            <a:r>
              <a:rPr lang="en-GB" dirty="0" smtClean="0"/>
              <a:t>Notifiable</a:t>
            </a:r>
          </a:p>
          <a:p>
            <a:r>
              <a:rPr lang="en-GB" dirty="0" smtClean="0"/>
              <a:t>If severe admit &amp; isolate</a:t>
            </a:r>
          </a:p>
          <a:p>
            <a:r>
              <a:rPr lang="en-GB" dirty="0" smtClean="0"/>
              <a:t>Conflicting evidence </a:t>
            </a:r>
            <a:r>
              <a:rPr lang="en-GB" dirty="0" err="1" smtClean="0"/>
              <a:t>abx</a:t>
            </a:r>
            <a:r>
              <a:rPr lang="en-GB" dirty="0" smtClean="0"/>
              <a:t> but most have azithromycin if &lt;2 months or co-</a:t>
            </a:r>
            <a:r>
              <a:rPr lang="en-GB" dirty="0" err="1" smtClean="0"/>
              <a:t>trimoxazole</a:t>
            </a:r>
            <a:r>
              <a:rPr lang="en-GB" dirty="0" smtClean="0"/>
              <a:t> is option in older</a:t>
            </a:r>
          </a:p>
          <a:p>
            <a:r>
              <a:rPr lang="en-GB" dirty="0" smtClean="0"/>
              <a:t>Vaccinate </a:t>
            </a:r>
            <a:r>
              <a:rPr lang="en-GB" dirty="0" err="1" smtClean="0"/>
              <a:t>pt</a:t>
            </a:r>
            <a:r>
              <a:rPr lang="en-GB" dirty="0" smtClean="0"/>
              <a:t> and contacts </a:t>
            </a:r>
            <a:r>
              <a:rPr lang="en-GB" dirty="0" err="1" smtClean="0"/>
              <a:t>esp</a:t>
            </a:r>
            <a:r>
              <a:rPr lang="en-GB" dirty="0" smtClean="0"/>
              <a:t> pregnant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Bronchiolitis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5" y="1825625"/>
            <a:ext cx="4677446" cy="4351338"/>
          </a:xfrm>
        </p:spPr>
        <p:txBody>
          <a:bodyPr/>
          <a:lstStyle/>
          <a:p>
            <a:r>
              <a:rPr lang="en-GB" dirty="0" smtClean="0"/>
              <a:t>Commonest </a:t>
            </a:r>
            <a:r>
              <a:rPr lang="en-GB" dirty="0" err="1" smtClean="0"/>
              <a:t>resp</a:t>
            </a:r>
            <a:r>
              <a:rPr lang="en-GB" dirty="0" smtClean="0"/>
              <a:t> infection in infancy (&lt;1yr)</a:t>
            </a:r>
          </a:p>
          <a:p>
            <a:r>
              <a:rPr lang="en-GB" dirty="0" smtClean="0"/>
              <a:t>Respiratory syncytial virus</a:t>
            </a:r>
          </a:p>
          <a:p>
            <a:r>
              <a:rPr lang="en-GB" dirty="0" smtClean="0"/>
              <a:t>Risk: older siblings, nursery, passive smoking, overcrowding, winter, premature, LBW, chronic lung disease, congenital HD, immunocompromised, Down’s</a:t>
            </a:r>
          </a:p>
          <a:p>
            <a:endParaRPr lang="en-GB" dirty="0"/>
          </a:p>
        </p:txBody>
      </p:sp>
      <p:pic>
        <p:nvPicPr>
          <p:cNvPr id="8194" name="Picture 2" descr="https://raisingelle.files.wordpress.com/2011/04/bronchiolitis_anatomy_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31" y="2096081"/>
            <a:ext cx="3682005" cy="33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 &amp;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Coryza</a:t>
            </a:r>
            <a:endParaRPr lang="en-GB" dirty="0" smtClean="0"/>
          </a:p>
          <a:p>
            <a:r>
              <a:rPr lang="en-GB" dirty="0" smtClean="0"/>
              <a:t>Dry cough</a:t>
            </a:r>
          </a:p>
          <a:p>
            <a:r>
              <a:rPr lang="en-GB" dirty="0" smtClean="0"/>
              <a:t>Increasing SOB, </a:t>
            </a:r>
            <a:r>
              <a:rPr lang="en-GB" dirty="0" err="1" smtClean="0"/>
              <a:t>apnoeas</a:t>
            </a:r>
            <a:r>
              <a:rPr lang="en-GB" dirty="0" smtClean="0"/>
              <a:t>, </a:t>
            </a:r>
            <a:r>
              <a:rPr lang="en-GB" dirty="0" err="1" smtClean="0"/>
              <a:t>tachypnoea</a:t>
            </a:r>
            <a:r>
              <a:rPr lang="en-GB" dirty="0" smtClean="0"/>
              <a:t>, </a:t>
            </a:r>
            <a:r>
              <a:rPr lang="en-GB" dirty="0" err="1" smtClean="0"/>
              <a:t>resp</a:t>
            </a:r>
            <a:r>
              <a:rPr lang="en-GB" dirty="0" smtClean="0"/>
              <a:t> distress</a:t>
            </a:r>
          </a:p>
          <a:p>
            <a:r>
              <a:rPr lang="en-GB" dirty="0" smtClean="0"/>
              <a:t>Subcostal/intercostal recession</a:t>
            </a:r>
          </a:p>
          <a:p>
            <a:r>
              <a:rPr lang="en-GB" dirty="0" smtClean="0"/>
              <a:t>Hyperinflation chest</a:t>
            </a:r>
          </a:p>
          <a:p>
            <a:r>
              <a:rPr lang="en-GB" dirty="0" smtClean="0"/>
              <a:t>Difficulty feeding</a:t>
            </a:r>
          </a:p>
          <a:p>
            <a:r>
              <a:rPr lang="en-GB" dirty="0" smtClean="0"/>
              <a:t>Fine end-</a:t>
            </a:r>
            <a:r>
              <a:rPr lang="en-GB" dirty="0" err="1" smtClean="0"/>
              <a:t>insp</a:t>
            </a:r>
            <a:r>
              <a:rPr lang="en-GB" dirty="0" smtClean="0"/>
              <a:t> crackles, widespread creps</a:t>
            </a:r>
          </a:p>
          <a:p>
            <a:r>
              <a:rPr lang="en-GB" dirty="0" smtClean="0"/>
              <a:t>High pitched wheeze</a:t>
            </a:r>
          </a:p>
          <a:p>
            <a:r>
              <a:rPr lang="en-GB" dirty="0" smtClean="0"/>
              <a:t>Cyanosis</a:t>
            </a:r>
          </a:p>
          <a:p>
            <a:r>
              <a:rPr lang="en-GB" dirty="0" smtClean="0"/>
              <a:t>Fever</a:t>
            </a:r>
          </a:p>
          <a:p>
            <a:r>
              <a:rPr lang="en-GB" dirty="0" smtClean="0"/>
              <a:t>Tachycardia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Ix &amp;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PCR of nasopharyngeal secretions</a:t>
            </a:r>
          </a:p>
          <a:p>
            <a:r>
              <a:rPr lang="en-GB" dirty="0" smtClean="0"/>
              <a:t>Most at home</a:t>
            </a:r>
          </a:p>
          <a:p>
            <a:r>
              <a:rPr lang="en-GB" dirty="0" smtClean="0"/>
              <a:t>Fluids, temp control, nutrition</a:t>
            </a:r>
          </a:p>
          <a:p>
            <a:r>
              <a:rPr lang="en-GB" dirty="0" smtClean="0"/>
              <a:t>Refer if severe or at risk (significant </a:t>
            </a:r>
            <a:r>
              <a:rPr lang="en-GB" dirty="0" err="1" smtClean="0"/>
              <a:t>resp</a:t>
            </a:r>
            <a:r>
              <a:rPr lang="en-GB" dirty="0" smtClean="0"/>
              <a:t> distress, low SaO2, </a:t>
            </a:r>
            <a:r>
              <a:rPr lang="en-GB" dirty="0" err="1" smtClean="0"/>
              <a:t>apnoeas</a:t>
            </a:r>
            <a:r>
              <a:rPr lang="en-GB" dirty="0" smtClean="0"/>
              <a:t>, dehydrated)</a:t>
            </a:r>
          </a:p>
          <a:p>
            <a:r>
              <a:rPr lang="en-GB" dirty="0" smtClean="0"/>
              <a:t>Humidified O2 via nasal </a:t>
            </a:r>
            <a:r>
              <a:rPr lang="en-GB" dirty="0" err="1" smtClean="0"/>
              <a:t>cananula</a:t>
            </a:r>
            <a:endParaRPr lang="en-GB" dirty="0" smtClean="0"/>
          </a:p>
          <a:p>
            <a:r>
              <a:rPr lang="en-GB" dirty="0" smtClean="0"/>
              <a:t>Fluid IV/NG</a:t>
            </a:r>
          </a:p>
          <a:p>
            <a:r>
              <a:rPr lang="en-GB" dirty="0" smtClean="0"/>
              <a:t>Bronchodilators nebs</a:t>
            </a:r>
          </a:p>
          <a:p>
            <a:r>
              <a:rPr lang="en-GB" dirty="0" smtClean="0"/>
              <a:t>Infection control</a:t>
            </a:r>
          </a:p>
          <a:p>
            <a:r>
              <a:rPr lang="en-GB" dirty="0" err="1" smtClean="0"/>
              <a:t>Palivizumab</a:t>
            </a:r>
            <a:r>
              <a:rPr lang="en-GB" dirty="0" smtClean="0"/>
              <a:t> if &lt;2yrs with chronic lung disease requiring home O2, L to R shunt, severe immunodeficiency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Pneumonia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6063"/>
            <a:ext cx="7886700" cy="10383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Infection of lower </a:t>
            </a:r>
            <a:r>
              <a:rPr lang="en-GB" dirty="0" err="1" smtClean="0"/>
              <a:t>resp</a:t>
            </a:r>
            <a:r>
              <a:rPr lang="en-GB" dirty="0" smtClean="0"/>
              <a:t> tract &amp; lung parenchyma that leads to infection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02180"/>
              </p:ext>
            </p:extLst>
          </p:nvPr>
        </p:nvGraphicFramePr>
        <p:xfrm>
          <a:off x="448574" y="1446063"/>
          <a:ext cx="8066776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701"/>
                <a:gridCol w="65560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Newborn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From mother’s genital tract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Group B strep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Gram –</a:t>
                      </a:r>
                      <a:r>
                        <a:rPr lang="en-GB" sz="1800" b="0" dirty="0" err="1">
                          <a:effectLst/>
                        </a:rPr>
                        <a:t>ve</a:t>
                      </a:r>
                      <a:r>
                        <a:rPr lang="en-GB" sz="1800" b="0" dirty="0">
                          <a:effectLst/>
                        </a:rPr>
                        <a:t> enterococci (E coli, </a:t>
                      </a:r>
                      <a:r>
                        <a:rPr lang="en-GB" sz="1800" b="0" dirty="0" err="1">
                          <a:effectLst/>
                        </a:rPr>
                        <a:t>Klebsiella</a:t>
                      </a:r>
                      <a:r>
                        <a:rPr lang="en-GB" sz="1800" b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Staph aureus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Infants &amp; young children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RSV and other </a:t>
                      </a:r>
                      <a:r>
                        <a:rPr lang="en-GB" sz="1800" dirty="0" err="1">
                          <a:effectLst/>
                        </a:rPr>
                        <a:t>resp</a:t>
                      </a:r>
                      <a:r>
                        <a:rPr lang="en-GB" sz="1800" dirty="0">
                          <a:effectLst/>
                        </a:rPr>
                        <a:t> viruses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Strep </a:t>
                      </a:r>
                      <a:r>
                        <a:rPr lang="en-GB" sz="1800" dirty="0" err="1">
                          <a:effectLst/>
                        </a:rPr>
                        <a:t>pneumo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Bordatella</a:t>
                      </a:r>
                      <a:r>
                        <a:rPr lang="en-GB" sz="1800" dirty="0">
                          <a:effectLst/>
                        </a:rPr>
                        <a:t> pertussis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Chlamydia </a:t>
                      </a:r>
                      <a:r>
                        <a:rPr lang="en-GB" sz="1800" dirty="0" smtClean="0">
                          <a:effectLst/>
                        </a:rPr>
                        <a:t>trachomatis</a:t>
                      </a:r>
                      <a:endParaRPr lang="en-GB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Children &gt;5yrs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Mycoplasma pneumoniae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Strep pneumo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Staph aureus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Group A strep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Bordetella pertussi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Chlamydia pneumonia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 ages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Consider TB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 &amp;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Fever ≥38.5°C</a:t>
            </a:r>
          </a:p>
          <a:p>
            <a:r>
              <a:rPr lang="en-GB" dirty="0" smtClean="0"/>
              <a:t>SOB, cough, preceding URTI</a:t>
            </a:r>
          </a:p>
          <a:p>
            <a:r>
              <a:rPr lang="en-GB" dirty="0" smtClean="0"/>
              <a:t>Respiratory distress (↑RR, grunting, intercostal recession, nasal flaring) </a:t>
            </a:r>
          </a:p>
          <a:p>
            <a:r>
              <a:rPr lang="en-GB" dirty="0" smtClean="0"/>
              <a:t>Lethargy, poor feeding</a:t>
            </a:r>
          </a:p>
          <a:p>
            <a:r>
              <a:rPr lang="en-GB" dirty="0" smtClean="0"/>
              <a:t>Coarse crackles, dull, reduced breath sounds</a:t>
            </a:r>
          </a:p>
          <a:p>
            <a:r>
              <a:rPr lang="en-GB" dirty="0" smtClean="0"/>
              <a:t>Low SaO2</a:t>
            </a:r>
          </a:p>
          <a:p>
            <a:pPr marL="0" indent="0">
              <a:buNone/>
            </a:pPr>
            <a:r>
              <a:rPr lang="en-GB" dirty="0" smtClean="0"/>
              <a:t>Mycoplasma: 5-20yrs, late summer, malaise, fever, worsening dry cough, headaches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8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at home</a:t>
            </a:r>
          </a:p>
          <a:p>
            <a:r>
              <a:rPr lang="en-GB" dirty="0" smtClean="0"/>
              <a:t>Fluids, analgesia, safety net</a:t>
            </a:r>
          </a:p>
          <a:p>
            <a:r>
              <a:rPr lang="en-GB" dirty="0" smtClean="0"/>
              <a:t>Admit if low SaO2, </a:t>
            </a:r>
            <a:r>
              <a:rPr lang="en-GB" dirty="0" err="1" smtClean="0"/>
              <a:t>resp</a:t>
            </a:r>
            <a:r>
              <a:rPr lang="en-GB" dirty="0" smtClean="0"/>
              <a:t> distress, unable to feed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Hospital: IV fluid, O2, monitor electrolytes</a:t>
            </a:r>
          </a:p>
          <a:p>
            <a:r>
              <a:rPr lang="en-GB" dirty="0" err="1" smtClean="0"/>
              <a:t>Abx</a:t>
            </a:r>
            <a:r>
              <a:rPr lang="en-GB" dirty="0" smtClean="0"/>
              <a:t>: oral amoxicillin (IV or </a:t>
            </a:r>
            <a:r>
              <a:rPr lang="en-GB" dirty="0" err="1" smtClean="0"/>
              <a:t>cefotaxime</a:t>
            </a:r>
            <a:r>
              <a:rPr lang="en-GB" dirty="0" smtClean="0"/>
              <a:t> if complicated/severe; erythromycin if atypical)</a:t>
            </a:r>
          </a:p>
          <a:p>
            <a:endParaRPr lang="en-GB" dirty="0"/>
          </a:p>
        </p:txBody>
      </p:sp>
      <p:pic>
        <p:nvPicPr>
          <p:cNvPr id="9218" name="Picture 2" descr="http://img.medscape.com/pi/features/slideshow-slide/pediatric-respiratory/fi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2" y="4711680"/>
            <a:ext cx="2938217" cy="19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funite.org/cf-unite/wp-content/uploads/2013/08/Injection-756x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07" y="5026188"/>
            <a:ext cx="3080689" cy="13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Atrial Septal Defect</a:t>
            </a:r>
            <a:endParaRPr lang="en-GB" dirty="0"/>
          </a:p>
        </p:txBody>
      </p:sp>
      <p:pic>
        <p:nvPicPr>
          <p:cNvPr id="4" name="Picture 2" descr="http://dellchildrens.kramesonline.com/HealthSheets/104523.i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2" y="187738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50" y="2708120"/>
            <a:ext cx="3325164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Left to Right shunt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Increased pulmonary blood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Pulmonary 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Dilatation RA &amp; 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RV hypertrophy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RHF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3915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Cystic Fibrosis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Genetic mutation on chromosome: </a:t>
            </a:r>
            <a:r>
              <a:rPr lang="el-GR" b="1" dirty="0" smtClean="0">
                <a:solidFill>
                  <a:schemeClr val="accent2"/>
                </a:solidFill>
              </a:rPr>
              <a:t>Δ</a:t>
            </a:r>
            <a:r>
              <a:rPr lang="en-GB" b="1" dirty="0" smtClean="0">
                <a:solidFill>
                  <a:schemeClr val="accent2"/>
                </a:solidFill>
              </a:rPr>
              <a:t>F508 </a:t>
            </a:r>
          </a:p>
          <a:p>
            <a:pPr marL="0" indent="0">
              <a:buNone/>
            </a:pPr>
            <a:r>
              <a:rPr lang="en-GB" dirty="0" smtClean="0"/>
              <a:t>Carrier frequency 1/22 Caucasians; 1/2000 live births</a:t>
            </a:r>
          </a:p>
          <a:p>
            <a:r>
              <a:rPr lang="en-GB" dirty="0" smtClean="0"/>
              <a:t>Defect in </a:t>
            </a:r>
            <a:r>
              <a:rPr lang="en-GB" dirty="0"/>
              <a:t>cystic fibrosis transmembrane conductance regulator (CFTR) </a:t>
            </a:r>
            <a:endParaRPr lang="en-GB" dirty="0" smtClean="0"/>
          </a:p>
          <a:p>
            <a:r>
              <a:rPr lang="en-GB" sz="2200" dirty="0" smtClean="0"/>
              <a:t>Failure opening Cl- channel </a:t>
            </a:r>
            <a:r>
              <a:rPr lang="en-GB" sz="2200" dirty="0"/>
              <a:t>in response to ↑</a:t>
            </a:r>
            <a:r>
              <a:rPr lang="en-GB" sz="2200" dirty="0" err="1"/>
              <a:t>cAMP</a:t>
            </a:r>
            <a:r>
              <a:rPr lang="en-GB" sz="2200" dirty="0"/>
              <a:t> in epithelial cells→↓excretion Cl- into airway lumen, increased reabsorption sodium into epithelial cells</a:t>
            </a:r>
          </a:p>
          <a:p>
            <a:r>
              <a:rPr lang="en-GB" dirty="0" smtClean="0"/>
              <a:t>↑ viscosity </a:t>
            </a:r>
            <a:r>
              <a:rPr lang="en-GB" dirty="0"/>
              <a:t>&amp; tenacity of </a:t>
            </a:r>
            <a:r>
              <a:rPr lang="en-GB" dirty="0" err="1"/>
              <a:t>secretions→small</a:t>
            </a:r>
            <a:r>
              <a:rPr lang="en-GB" dirty="0"/>
              <a:t> airway </a:t>
            </a:r>
            <a:r>
              <a:rPr lang="en-GB" dirty="0" smtClean="0"/>
              <a:t>obstruction</a:t>
            </a:r>
          </a:p>
          <a:p>
            <a:r>
              <a:rPr lang="en-GB" dirty="0" smtClean="0"/>
              <a:t>↑</a:t>
            </a:r>
            <a:r>
              <a:rPr lang="en-GB" dirty="0" err="1" smtClean="0"/>
              <a:t>NaCl</a:t>
            </a:r>
            <a:r>
              <a:rPr lang="en-GB" dirty="0" smtClean="0"/>
              <a:t> in sweat (dehydration)</a:t>
            </a:r>
          </a:p>
          <a:p>
            <a:r>
              <a:rPr lang="en-GB" dirty="0" smtClean="0"/>
              <a:t>90% have pancreatic exocrine insufficiency </a:t>
            </a:r>
          </a:p>
          <a:p>
            <a:r>
              <a:rPr lang="en-GB" dirty="0" smtClean="0"/>
              <a:t>GI: thick </a:t>
            </a:r>
            <a:r>
              <a:rPr lang="en-GB" dirty="0" err="1" smtClean="0"/>
              <a:t>muconium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3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Frequent respiratory infections</a:t>
            </a:r>
          </a:p>
          <a:p>
            <a:pPr lvl="2"/>
            <a:r>
              <a:rPr lang="en-GB" dirty="0"/>
              <a:t>Neonates/infants: Staph aureus</a:t>
            </a:r>
          </a:p>
          <a:p>
            <a:pPr lvl="2"/>
            <a:r>
              <a:rPr lang="en-GB" dirty="0"/>
              <a:t>Infants/children: Haemophilus influenza</a:t>
            </a:r>
          </a:p>
          <a:p>
            <a:pPr lvl="2"/>
            <a:r>
              <a:rPr lang="en-GB" dirty="0"/>
              <a:t>Older children/adults: Pseudomonads (mucoid &amp; non-mucoid)</a:t>
            </a:r>
          </a:p>
          <a:p>
            <a:pPr lvl="2"/>
            <a:r>
              <a:rPr lang="en-GB" dirty="0"/>
              <a:t>Late: </a:t>
            </a:r>
            <a:r>
              <a:rPr lang="en-GB" dirty="0" err="1"/>
              <a:t>Burkholderia</a:t>
            </a:r>
            <a:r>
              <a:rPr lang="en-GB" dirty="0"/>
              <a:t> </a:t>
            </a:r>
            <a:r>
              <a:rPr lang="en-GB" dirty="0" err="1"/>
              <a:t>cepacia</a:t>
            </a:r>
            <a:r>
              <a:rPr lang="en-GB" dirty="0"/>
              <a:t> (high mortality</a:t>
            </a:r>
            <a:r>
              <a:rPr lang="en-GB" dirty="0" smtClean="0"/>
              <a:t>)</a:t>
            </a:r>
          </a:p>
          <a:p>
            <a:r>
              <a:rPr lang="en-GB" dirty="0" smtClean="0"/>
              <a:t>Failure to thrive, malnutrition, delayed puberty</a:t>
            </a:r>
          </a:p>
          <a:p>
            <a:r>
              <a:rPr lang="en-GB" dirty="0" smtClean="0"/>
              <a:t>Meconium ileus (SI obstruction)</a:t>
            </a:r>
          </a:p>
          <a:p>
            <a:r>
              <a:rPr lang="en-GB" dirty="0" smtClean="0"/>
              <a:t>Malabsorption, </a:t>
            </a:r>
            <a:r>
              <a:rPr lang="en-GB" dirty="0" err="1" smtClean="0"/>
              <a:t>steatorrhoea</a:t>
            </a:r>
            <a:endParaRPr lang="en-GB" dirty="0" smtClean="0"/>
          </a:p>
          <a:p>
            <a:r>
              <a:rPr lang="en-GB" dirty="0" smtClean="0"/>
              <a:t>Bronchiectasis</a:t>
            </a:r>
          </a:p>
          <a:p>
            <a:r>
              <a:rPr lang="en-GB" dirty="0" smtClean="0"/>
              <a:t>Sterility in males</a:t>
            </a:r>
          </a:p>
          <a:p>
            <a:r>
              <a:rPr lang="en-GB" dirty="0" smtClean="0"/>
              <a:t>May be liver disease</a:t>
            </a:r>
          </a:p>
          <a:p>
            <a:r>
              <a:rPr lang="en-GB" dirty="0" smtClean="0"/>
              <a:t>Respiratory failure, </a:t>
            </a:r>
            <a:r>
              <a:rPr lang="en-GB" dirty="0" err="1" smtClean="0"/>
              <a:t>cor</a:t>
            </a:r>
            <a:r>
              <a:rPr lang="en-GB" dirty="0" smtClean="0"/>
              <a:t> </a:t>
            </a:r>
            <a:r>
              <a:rPr lang="en-GB" dirty="0" err="1" smtClean="0"/>
              <a:t>pulmonale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Birth: Guthrie test (</a:t>
            </a:r>
            <a:r>
              <a:rPr lang="en-GB" dirty="0" err="1" smtClean="0"/>
              <a:t>immunoreactive</a:t>
            </a:r>
            <a:r>
              <a:rPr lang="en-GB" dirty="0" smtClean="0"/>
              <a:t> trypsin test)</a:t>
            </a:r>
          </a:p>
          <a:p>
            <a:r>
              <a:rPr lang="en-GB" dirty="0" smtClean="0"/>
              <a:t>Sweat test (high Cl)</a:t>
            </a:r>
          </a:p>
          <a:p>
            <a:r>
              <a:rPr lang="en-GB" dirty="0" smtClean="0"/>
              <a:t>Faecal elastase</a:t>
            </a:r>
          </a:p>
          <a:p>
            <a:r>
              <a:rPr lang="en-GB" dirty="0" smtClean="0"/>
              <a:t>CXR</a:t>
            </a:r>
          </a:p>
          <a:p>
            <a:r>
              <a:rPr lang="en-GB" dirty="0" smtClean="0"/>
              <a:t>Spirometry</a:t>
            </a:r>
            <a:endParaRPr lang="en-GB" dirty="0"/>
          </a:p>
        </p:txBody>
      </p:sp>
      <p:pic>
        <p:nvPicPr>
          <p:cNvPr id="10242" name="Picture 2" descr="http://www.mun.ca/biology/scarr/MGA2-03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70" y="2678805"/>
            <a:ext cx="4092680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6491"/>
            <a:ext cx="7886700" cy="5003320"/>
          </a:xfrm>
        </p:spPr>
        <p:txBody>
          <a:bodyPr>
            <a:noAutofit/>
          </a:bodyPr>
          <a:lstStyle/>
          <a:p>
            <a:r>
              <a:rPr lang="en-GB" sz="1800" dirty="0" smtClean="0"/>
              <a:t>Specialist MDT</a:t>
            </a:r>
          </a:p>
          <a:p>
            <a:r>
              <a:rPr lang="en-GB" sz="1800" dirty="0" smtClean="0"/>
              <a:t>Avoid smoking, flu &amp; pneumococcal vaccines</a:t>
            </a:r>
          </a:p>
          <a:p>
            <a:r>
              <a:rPr lang="en-GB" sz="1800" dirty="0" smtClean="0"/>
              <a:t>Nutritional support</a:t>
            </a:r>
          </a:p>
          <a:p>
            <a:r>
              <a:rPr lang="en-GB" sz="1800" dirty="0" err="1" smtClean="0"/>
              <a:t>hysiotherapy</a:t>
            </a:r>
            <a:r>
              <a:rPr lang="en-GB" sz="1800" dirty="0" smtClean="0"/>
              <a:t>, breathing exercises</a:t>
            </a:r>
          </a:p>
          <a:p>
            <a:r>
              <a:rPr lang="en-GB" sz="1800" dirty="0" smtClean="0"/>
              <a:t>Prompt </a:t>
            </a:r>
            <a:r>
              <a:rPr lang="en-GB" sz="1800" dirty="0" err="1" smtClean="0"/>
              <a:t>abx</a:t>
            </a:r>
            <a:r>
              <a:rPr lang="en-GB" sz="1800" dirty="0" smtClean="0"/>
              <a:t> for infections (</a:t>
            </a:r>
            <a:r>
              <a:rPr lang="en-GB" sz="1800" dirty="0" err="1" smtClean="0"/>
              <a:t>amox</a:t>
            </a:r>
            <a:r>
              <a:rPr lang="en-GB" sz="1800" dirty="0" smtClean="0"/>
              <a:t> 2/52 for URTI) and send sputum MC&amp;S</a:t>
            </a:r>
          </a:p>
          <a:p>
            <a:r>
              <a:rPr lang="en-GB" sz="1800" dirty="0" smtClean="0"/>
              <a:t>Sputum: inhaled recombinant </a:t>
            </a:r>
            <a:r>
              <a:rPr lang="en-GB" sz="1800" dirty="0" err="1" smtClean="0"/>
              <a:t>DNAase</a:t>
            </a:r>
            <a:r>
              <a:rPr lang="en-GB" sz="1800" dirty="0" smtClean="0"/>
              <a:t> or hypertonic saline</a:t>
            </a:r>
          </a:p>
          <a:p>
            <a:r>
              <a:rPr lang="en-GB" sz="1800" dirty="0" smtClean="0"/>
              <a:t>Bronchodilators, steroids, </a:t>
            </a:r>
            <a:r>
              <a:rPr lang="en-GB" sz="1800" dirty="0" err="1" smtClean="0"/>
              <a:t>mucolytics</a:t>
            </a:r>
            <a:endParaRPr lang="en-GB" sz="1800" dirty="0"/>
          </a:p>
          <a:p>
            <a:r>
              <a:rPr lang="en-GB" sz="1800" dirty="0" smtClean="0"/>
              <a:t>Regular azithromycin</a:t>
            </a:r>
          </a:p>
          <a:p>
            <a:r>
              <a:rPr lang="en-GB" sz="1800" dirty="0" smtClean="0"/>
              <a:t>Segregation</a:t>
            </a:r>
          </a:p>
          <a:p>
            <a:r>
              <a:rPr lang="en-GB" sz="1800" dirty="0" smtClean="0"/>
              <a:t>Creon (pancreatic enzymes) + fat soluble vitamins</a:t>
            </a:r>
          </a:p>
          <a:p>
            <a:r>
              <a:rPr lang="en-GB" sz="1800" dirty="0" smtClean="0"/>
              <a:t>Heart &amp; lung transplant</a:t>
            </a:r>
          </a:p>
          <a:p>
            <a:r>
              <a:rPr lang="en-GB" sz="1800" dirty="0" smtClean="0"/>
              <a:t>ICSI for men</a:t>
            </a:r>
          </a:p>
          <a:p>
            <a:r>
              <a:rPr lang="en-GB" sz="1800" dirty="0" smtClean="0"/>
              <a:t>Median survival &gt;30yrs</a:t>
            </a:r>
            <a:endParaRPr lang="en-GB" sz="1800" dirty="0"/>
          </a:p>
        </p:txBody>
      </p:sp>
      <p:pic>
        <p:nvPicPr>
          <p:cNvPr id="11266" name="Picture 2" descr="http://www.cysticfibrosis.org.uk/media/144652/additional-complications-45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64" y="390884"/>
            <a:ext cx="3190986" cy="20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Wheeze</a:t>
            </a:r>
          </a:p>
          <a:p>
            <a:r>
              <a:rPr lang="en-GB" dirty="0" smtClean="0"/>
              <a:t>Episodic SOB, tight chest</a:t>
            </a:r>
          </a:p>
          <a:p>
            <a:r>
              <a:rPr lang="en-GB" dirty="0" smtClean="0"/>
              <a:t>Worse night/early am, exercise, cold, pets</a:t>
            </a:r>
          </a:p>
          <a:p>
            <a:r>
              <a:rPr lang="en-GB" dirty="0" smtClean="0"/>
              <a:t>Interval symptoms?</a:t>
            </a:r>
          </a:p>
          <a:p>
            <a:r>
              <a:rPr lang="en-GB" dirty="0" smtClean="0"/>
              <a:t>Nocturnal cough (sleep disturbance)</a:t>
            </a:r>
          </a:p>
          <a:p>
            <a:r>
              <a:rPr lang="en-GB" dirty="0" smtClean="0"/>
              <a:t>Atopy (allergy, eczema, rhinitis)</a:t>
            </a:r>
          </a:p>
          <a:p>
            <a:r>
              <a:rPr lang="en-GB" dirty="0" smtClean="0"/>
              <a:t>Differentials: transient early wheeze, viral episodic wheeze, GORD, infection, CF, </a:t>
            </a:r>
            <a:r>
              <a:rPr lang="en-GB" dirty="0" err="1" smtClean="0"/>
              <a:t>tracheobronchomalacia</a:t>
            </a:r>
            <a:r>
              <a:rPr lang="en-GB" dirty="0" smtClean="0"/>
              <a:t>, foreign body</a:t>
            </a:r>
            <a:endParaRPr lang="en-GB" dirty="0"/>
          </a:p>
        </p:txBody>
      </p:sp>
      <p:pic>
        <p:nvPicPr>
          <p:cNvPr id="12290" name="Picture 2" descr="https://www.organicnutrition.co.uk/images/asthma-airw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43" y="369644"/>
            <a:ext cx="41529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93" y="1690689"/>
            <a:ext cx="4305660" cy="4351338"/>
          </a:xfrm>
        </p:spPr>
        <p:txBody>
          <a:bodyPr/>
          <a:lstStyle/>
          <a:p>
            <a:r>
              <a:rPr lang="en-GB" dirty="0" smtClean="0"/>
              <a:t>Base diagnosis on history</a:t>
            </a:r>
          </a:p>
          <a:p>
            <a:r>
              <a:rPr lang="en-GB" dirty="0" smtClean="0"/>
              <a:t>Ix only if low probability asthma, poor response or possible alternative cause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38" y="500332"/>
            <a:ext cx="3402312" cy="5805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6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Have you had difficulty sleeping because of asthma?</a:t>
            </a:r>
          </a:p>
          <a:p>
            <a:pPr marL="514350" indent="-514350">
              <a:buAutoNum type="arabicPeriod"/>
            </a:pPr>
            <a:r>
              <a:rPr lang="en-GB" dirty="0" smtClean="0"/>
              <a:t>Have you had your usual asthma symptoms during day?</a:t>
            </a:r>
          </a:p>
          <a:p>
            <a:pPr marL="514350" indent="-514350">
              <a:buAutoNum type="arabicPeriod"/>
            </a:pPr>
            <a:r>
              <a:rPr lang="en-GB" dirty="0" smtClean="0"/>
              <a:t>Has it interfered with usual activities?</a:t>
            </a:r>
            <a:endParaRPr lang="en-GB" dirty="0"/>
          </a:p>
        </p:txBody>
      </p:sp>
      <p:pic>
        <p:nvPicPr>
          <p:cNvPr id="13314" name="Picture 2" descr="http://static1.squarespace.com/static/51af14e4e4b08dce860cec82/53d4a71fe4b06d3382dd07d5/53d4a71fe4b06d3382dd07db/1406445415311/Spa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30" y="416877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Inhaled SABA PRN (salbutamol)</a:t>
            </a:r>
          </a:p>
          <a:p>
            <a:pPr marL="514350" indent="-514350">
              <a:buAutoNum type="arabicPeriod"/>
            </a:pPr>
            <a:r>
              <a:rPr lang="en-GB" dirty="0" smtClean="0"/>
              <a:t>Inhaled steroid 200-400mcg/day (</a:t>
            </a:r>
            <a:r>
              <a:rPr lang="en-GB" dirty="0" err="1" smtClean="0"/>
              <a:t>beclometasone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r>
              <a:rPr lang="en-GB" dirty="0" smtClean="0"/>
              <a:t>(&lt;5yrs LTRA is alternative)</a:t>
            </a:r>
          </a:p>
          <a:p>
            <a:pPr marL="514350" indent="-514350">
              <a:buAutoNum type="arabicPeriod"/>
            </a:pPr>
            <a:r>
              <a:rPr lang="en-GB" dirty="0" smtClean="0"/>
              <a:t>Add LABA (</a:t>
            </a:r>
            <a:r>
              <a:rPr lang="en-GB" dirty="0" err="1" smtClean="0"/>
              <a:t>salmeterol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r>
              <a:rPr lang="en-GB" dirty="0" smtClean="0"/>
              <a:t>Consider LTRA (</a:t>
            </a:r>
            <a:r>
              <a:rPr lang="en-GB" dirty="0" err="1" smtClean="0"/>
              <a:t>Montelukast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/>
              <a:t>Increase steroid up to 800mcg/day</a:t>
            </a:r>
          </a:p>
          <a:p>
            <a:pPr marL="514350" indent="-514350">
              <a:buAutoNum type="arabicPeriod"/>
            </a:pPr>
            <a:r>
              <a:rPr lang="en-GB" dirty="0" smtClean="0"/>
              <a:t>Refer (oral steroids)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Annual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asthma attack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37529"/>
              </p:ext>
            </p:extLst>
          </p:nvPr>
        </p:nvGraphicFramePr>
        <p:xfrm>
          <a:off x="628650" y="1825625"/>
          <a:ext cx="78867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03"/>
                <a:gridCol w="2484407"/>
                <a:gridCol w="327049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Severe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Life-threatening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PEFR &gt;50-75% best/ predicted</a:t>
                      </a:r>
                    </a:p>
                    <a:p>
                      <a:r>
                        <a:rPr lang="en-GB" sz="2000" dirty="0" smtClean="0"/>
                        <a:t>RR&lt;25</a:t>
                      </a:r>
                    </a:p>
                    <a:p>
                      <a:r>
                        <a:rPr lang="en-GB" sz="2000" dirty="0" smtClean="0"/>
                        <a:t>HR&lt;125</a:t>
                      </a:r>
                    </a:p>
                    <a:p>
                      <a:r>
                        <a:rPr lang="en-GB" sz="2000" dirty="0" smtClean="0"/>
                        <a:t>Speech</a:t>
                      </a:r>
                      <a:r>
                        <a:rPr lang="en-GB" sz="2000" baseline="0" dirty="0" smtClean="0"/>
                        <a:t> normal</a:t>
                      </a:r>
                    </a:p>
                    <a:p>
                      <a:r>
                        <a:rPr lang="en-GB" sz="2000" baseline="0" dirty="0" smtClean="0"/>
                        <a:t>No features severe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PEFR 33-50%</a:t>
                      </a:r>
                    </a:p>
                    <a:p>
                      <a:r>
                        <a:rPr lang="en-GB" sz="2000" dirty="0" smtClean="0"/>
                        <a:t>RR≥30</a:t>
                      </a:r>
                      <a:r>
                        <a:rPr lang="en-GB" sz="2000" baseline="0" dirty="0" smtClean="0"/>
                        <a:t> (&gt;50 if 2-5yrs)</a:t>
                      </a:r>
                    </a:p>
                    <a:p>
                      <a:r>
                        <a:rPr lang="en-GB" sz="2000" baseline="0" dirty="0" smtClean="0"/>
                        <a:t>HR≥110</a:t>
                      </a:r>
                    </a:p>
                    <a:p>
                      <a:r>
                        <a:rPr lang="en-GB" sz="2000" baseline="0" dirty="0" smtClean="0"/>
                        <a:t>Accessory muscles</a:t>
                      </a:r>
                    </a:p>
                    <a:p>
                      <a:r>
                        <a:rPr lang="en-GB" sz="2000" baseline="0" dirty="0" smtClean="0"/>
                        <a:t>Chest recession</a:t>
                      </a:r>
                    </a:p>
                    <a:p>
                      <a:r>
                        <a:rPr lang="en-GB" sz="2000" baseline="0" dirty="0" smtClean="0"/>
                        <a:t>SaO2&lt;92%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PEFR&lt;33% best/predicted</a:t>
                      </a:r>
                    </a:p>
                    <a:p>
                      <a:r>
                        <a:rPr lang="en-GB" sz="2000" dirty="0" smtClean="0"/>
                        <a:t>Silent chest</a:t>
                      </a:r>
                    </a:p>
                    <a:p>
                      <a:r>
                        <a:rPr lang="en-GB" sz="2000" dirty="0" smtClean="0"/>
                        <a:t>Cyanosis</a:t>
                      </a:r>
                    </a:p>
                    <a:p>
                      <a:r>
                        <a:rPr lang="en-GB" sz="2000" dirty="0" smtClean="0"/>
                        <a:t>Poor </a:t>
                      </a:r>
                      <a:r>
                        <a:rPr lang="en-GB" sz="2000" dirty="0" err="1" smtClean="0"/>
                        <a:t>resp</a:t>
                      </a:r>
                      <a:r>
                        <a:rPr lang="en-GB" sz="2000" dirty="0" smtClean="0"/>
                        <a:t> effort, exhaustion</a:t>
                      </a:r>
                    </a:p>
                    <a:p>
                      <a:r>
                        <a:rPr lang="en-GB" sz="2000" dirty="0" smtClean="0"/>
                        <a:t>Reduced</a:t>
                      </a:r>
                      <a:r>
                        <a:rPr lang="en-GB" sz="2000" baseline="0" dirty="0" smtClean="0"/>
                        <a:t> level consciousness</a:t>
                      </a:r>
                    </a:p>
                    <a:p>
                      <a:r>
                        <a:rPr lang="en-GB" sz="2000" baseline="0" dirty="0" smtClean="0"/>
                        <a:t>Bradycardia</a:t>
                      </a:r>
                    </a:p>
                    <a:p>
                      <a:r>
                        <a:rPr lang="en-GB" sz="2000" baseline="0" dirty="0" smtClean="0"/>
                        <a:t>Hypotension</a:t>
                      </a:r>
                    </a:p>
                    <a:p>
                      <a:r>
                        <a:rPr lang="en-GB" sz="2000" baseline="0" dirty="0" smtClean="0"/>
                        <a:t>Normal PaCO2 (high is near fatal)</a:t>
                      </a:r>
                    </a:p>
                    <a:p>
                      <a:r>
                        <a:rPr lang="en-GB" sz="2000" baseline="0" dirty="0" smtClean="0"/>
                        <a:t>PaO2&lt;8Kpa despite O2</a:t>
                      </a:r>
                    </a:p>
                    <a:p>
                      <a:r>
                        <a:rPr lang="en-GB" sz="2000" baseline="0" dirty="0" smtClean="0"/>
                        <a:t>Low arterial pH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749116" cy="5811837"/>
          </a:xfrm>
        </p:spPr>
      </p:pic>
    </p:spTree>
    <p:extLst>
      <p:ext uri="{BB962C8B-B14F-4D97-AF65-F5344CB8AC3E}">
        <p14:creationId xmlns:p14="http://schemas.microsoft.com/office/powerpoint/2010/main" val="42739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Atrial Septal Defect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87" y="3899064"/>
            <a:ext cx="8103226" cy="27263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Often unrecognised until adulthood</a:t>
            </a:r>
          </a:p>
          <a:p>
            <a:r>
              <a:rPr lang="en-GB" dirty="0" smtClean="0"/>
              <a:t>Children prone to respiratory infection</a:t>
            </a:r>
          </a:p>
          <a:p>
            <a:r>
              <a:rPr lang="en-GB" dirty="0" smtClean="0"/>
              <a:t>Atrial arrhythmias or LV failure from 4</a:t>
            </a:r>
            <a:r>
              <a:rPr lang="en-GB" baseline="30000" dirty="0" smtClean="0"/>
              <a:t>th</a:t>
            </a:r>
            <a:r>
              <a:rPr lang="en-GB" dirty="0" smtClean="0"/>
              <a:t> decade</a:t>
            </a:r>
          </a:p>
          <a:p>
            <a:r>
              <a:rPr lang="en-GB" dirty="0" smtClean="0"/>
              <a:t>Risk IE, paradoxical emboli</a:t>
            </a:r>
          </a:p>
          <a:p>
            <a:r>
              <a:rPr lang="en-GB" dirty="0" smtClean="0"/>
              <a:t>Treated at 3-5hrs to prevent RHF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0387" y="1387517"/>
            <a:ext cx="7817476" cy="2369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Mid-systolic pulmonary ejection murmur upper L sternal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Softer if larger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Wide fixed split 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RV heave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Elevated JVP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/>
              <a:t>Primum</a:t>
            </a:r>
            <a:r>
              <a:rPr lang="en-GB" sz="2000" dirty="0" smtClean="0"/>
              <a:t>/</a:t>
            </a:r>
            <a:r>
              <a:rPr lang="en-GB" sz="2000" dirty="0" err="1" smtClean="0"/>
              <a:t>secundum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3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Coeliac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‘Heightened immunological responsiveness to ingested gluten with abnormal proximal SI mucosa that improves morphologically on a gluten free diet’</a:t>
            </a:r>
          </a:p>
          <a:p>
            <a:pPr marL="514350" indent="-514350">
              <a:buAutoNum type="arabicPeriod"/>
            </a:pPr>
            <a:r>
              <a:rPr lang="en-GB" dirty="0" smtClean="0"/>
              <a:t>Increased intra-epithelial lymphocytes</a:t>
            </a:r>
          </a:p>
          <a:p>
            <a:pPr marL="514350" indent="-514350">
              <a:buAutoNum type="arabicPeriod"/>
            </a:pPr>
            <a:r>
              <a:rPr lang="en-GB" dirty="0" smtClean="0"/>
              <a:t>Villous atrophy</a:t>
            </a:r>
          </a:p>
          <a:p>
            <a:pPr marL="514350" indent="-514350">
              <a:buAutoNum type="arabicPeriod"/>
            </a:pPr>
            <a:r>
              <a:rPr lang="en-GB" dirty="0" smtClean="0"/>
              <a:t>Crypt hyperplasia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1% adult prevalence</a:t>
            </a:r>
          </a:p>
          <a:p>
            <a:pPr marL="0" indent="0">
              <a:buNone/>
            </a:pPr>
            <a:r>
              <a:rPr lang="en-GB" dirty="0" smtClean="0"/>
              <a:t>Autoimmune</a:t>
            </a:r>
            <a:endParaRPr lang="en-GB" dirty="0"/>
          </a:p>
        </p:txBody>
      </p:sp>
      <p:pic>
        <p:nvPicPr>
          <p:cNvPr id="14338" name="Picture 2" descr="http://www.freefromwithattitude.com/wp-content/uploads/2014/08/CD-Vi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38" y="4243387"/>
            <a:ext cx="42862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Malabsorption</a:t>
            </a:r>
          </a:p>
          <a:p>
            <a:r>
              <a:rPr lang="en-GB" dirty="0" smtClean="0"/>
              <a:t>Weight loss, failure to thrive</a:t>
            </a:r>
          </a:p>
          <a:p>
            <a:r>
              <a:rPr lang="en-GB" dirty="0" smtClean="0"/>
              <a:t>Chronic diarrhoea, </a:t>
            </a:r>
            <a:r>
              <a:rPr lang="en-GB" dirty="0" err="1" smtClean="0"/>
              <a:t>steatorrhoea</a:t>
            </a:r>
            <a:endParaRPr lang="en-GB" dirty="0" smtClean="0"/>
          </a:p>
          <a:p>
            <a:r>
              <a:rPr lang="en-GB" dirty="0" smtClean="0"/>
              <a:t>Dermatitis </a:t>
            </a:r>
            <a:r>
              <a:rPr lang="en-GB" dirty="0" err="1" smtClean="0"/>
              <a:t>herpetiformis</a:t>
            </a:r>
            <a:endParaRPr lang="en-GB" dirty="0" smtClean="0"/>
          </a:p>
          <a:p>
            <a:r>
              <a:rPr lang="en-GB" dirty="0" smtClean="0"/>
              <a:t>Many asymptomatic/adult diagnosis</a:t>
            </a:r>
          </a:p>
          <a:p>
            <a:r>
              <a:rPr lang="en-GB" dirty="0" smtClean="0"/>
              <a:t>Complications: anaemia, OP, intestinal lymphoma, delayed puberty, growth failure</a:t>
            </a:r>
          </a:p>
          <a:p>
            <a:r>
              <a:rPr lang="en-GB" dirty="0" err="1" smtClean="0"/>
              <a:t>Assoc</a:t>
            </a:r>
            <a:r>
              <a:rPr lang="en-GB" dirty="0" smtClean="0"/>
              <a:t>: T1DM, thyroid disease, IgA deficiency, PBC, other autoimmune</a:t>
            </a:r>
          </a:p>
          <a:p>
            <a:r>
              <a:rPr lang="en-GB" dirty="0" smtClean="0"/>
              <a:t>FH</a:t>
            </a:r>
          </a:p>
        </p:txBody>
      </p:sp>
    </p:spTree>
    <p:extLst>
      <p:ext uri="{BB962C8B-B14F-4D97-AF65-F5344CB8AC3E}">
        <p14:creationId xmlns:p14="http://schemas.microsoft.com/office/powerpoint/2010/main" val="13598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Serology: anti-tissue transglutaminase antibodies (alternative anti-</a:t>
            </a:r>
            <a:r>
              <a:rPr lang="en-GB" dirty="0" err="1" smtClean="0"/>
              <a:t>endomysial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Refer to GI for biopsy if +</a:t>
            </a:r>
            <a:r>
              <a:rPr lang="en-GB" dirty="0" err="1" smtClean="0"/>
              <a:t>ve</a:t>
            </a:r>
            <a:endParaRPr lang="en-GB" dirty="0" smtClean="0"/>
          </a:p>
          <a:p>
            <a:r>
              <a:rPr lang="en-GB" dirty="0" smtClean="0"/>
              <a:t>If –</a:t>
            </a:r>
            <a:r>
              <a:rPr lang="en-GB" dirty="0" err="1" smtClean="0"/>
              <a:t>ve</a:t>
            </a:r>
            <a:r>
              <a:rPr lang="en-GB" dirty="0" smtClean="0"/>
              <a:t> check for IgA deficiency (false –</a:t>
            </a:r>
            <a:r>
              <a:rPr lang="en-GB" dirty="0" err="1" smtClean="0"/>
              <a:t>ves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Biopsy duodenum on gluten containing diet (may need gluten challenge)</a:t>
            </a:r>
          </a:p>
          <a:p>
            <a:r>
              <a:rPr lang="en-GB" dirty="0" smtClean="0"/>
              <a:t>FBC, B12, folate, Ca2+, </a:t>
            </a:r>
            <a:r>
              <a:rPr lang="en-GB" dirty="0" err="1" smtClean="0"/>
              <a:t>vitD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0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873"/>
            <a:ext cx="7886700" cy="1325563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Gluten free diet (compliance!)</a:t>
            </a:r>
          </a:p>
          <a:p>
            <a:r>
              <a:rPr lang="en-GB" dirty="0" smtClean="0"/>
              <a:t>Annual monitoring (growth, bloods, OP risk)</a:t>
            </a:r>
          </a:p>
        </p:txBody>
      </p:sp>
      <p:pic>
        <p:nvPicPr>
          <p:cNvPr id="15362" name="Picture 2" descr="http://www.westingourmet.co.uk/gourmet-club/wp-content/uploads/2012/06/5811-LGimg-CoeliacMy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8" y="2866287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Congenital abnormalities</a:t>
            </a:r>
          </a:p>
          <a:p>
            <a:pPr lvl="1"/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dom</a:t>
            </a:r>
            <a:r>
              <a:rPr lang="en-GB" dirty="0" smtClean="0"/>
              <a:t> polycystic</a:t>
            </a:r>
          </a:p>
          <a:p>
            <a:pPr lvl="1"/>
            <a:r>
              <a:rPr lang="en-GB" dirty="0" smtClean="0"/>
              <a:t>Duplex, pelvic, horseshoe</a:t>
            </a:r>
          </a:p>
          <a:p>
            <a:pPr lvl="1"/>
            <a:r>
              <a:rPr lang="en-GB" dirty="0" smtClean="0"/>
              <a:t>Posterior urethral valves</a:t>
            </a:r>
          </a:p>
          <a:p>
            <a:r>
              <a:rPr lang="en-GB" dirty="0" smtClean="0"/>
              <a:t>Renal tubular disorders </a:t>
            </a:r>
          </a:p>
          <a:p>
            <a:pPr lvl="1"/>
            <a:r>
              <a:rPr lang="en-GB" dirty="0" err="1" smtClean="0"/>
              <a:t>Fanconi</a:t>
            </a:r>
            <a:r>
              <a:rPr lang="en-GB" dirty="0" smtClean="0"/>
              <a:t> syndrome</a:t>
            </a:r>
          </a:p>
          <a:p>
            <a:pPr lvl="1"/>
            <a:r>
              <a:rPr lang="en-GB" dirty="0" err="1" smtClean="0"/>
              <a:t>Barrter</a:t>
            </a:r>
            <a:r>
              <a:rPr lang="en-GB" dirty="0" smtClean="0"/>
              <a:t>, </a:t>
            </a:r>
            <a:r>
              <a:rPr lang="en-GB" dirty="0" err="1" smtClean="0"/>
              <a:t>Gitelman’s</a:t>
            </a:r>
            <a:r>
              <a:rPr lang="en-GB" dirty="0" smtClean="0"/>
              <a:t>, Liddle’s</a:t>
            </a:r>
          </a:p>
          <a:p>
            <a:pPr lvl="1"/>
            <a:r>
              <a:rPr lang="en-GB" dirty="0" smtClean="0"/>
              <a:t>Rickets</a:t>
            </a:r>
          </a:p>
          <a:p>
            <a:r>
              <a:rPr lang="en-GB" dirty="0" smtClean="0"/>
              <a:t>AKI</a:t>
            </a:r>
          </a:p>
          <a:p>
            <a:r>
              <a:rPr lang="en-GB" dirty="0" smtClean="0"/>
              <a:t>Haemolytic </a:t>
            </a:r>
            <a:r>
              <a:rPr lang="en-GB" dirty="0" err="1" smtClean="0"/>
              <a:t>uraemic</a:t>
            </a:r>
            <a:r>
              <a:rPr lang="en-GB" dirty="0" smtClean="0"/>
              <a:t> syndrome (E coli)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8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Ventricular Septal Defect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40" y="3673514"/>
            <a:ext cx="4844871" cy="25403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Signs:</a:t>
            </a:r>
          </a:p>
          <a:p>
            <a:r>
              <a:rPr lang="en-GB" dirty="0" smtClean="0"/>
              <a:t>Systolic murmur L sternal edge</a:t>
            </a:r>
          </a:p>
          <a:p>
            <a:r>
              <a:rPr lang="en-GB" dirty="0" smtClean="0"/>
              <a:t>Soft if large (</a:t>
            </a:r>
            <a:r>
              <a:rPr lang="en-GB" dirty="0" err="1" smtClean="0"/>
              <a:t>pansystolic</a:t>
            </a:r>
            <a:r>
              <a:rPr lang="en-GB" dirty="0" smtClean="0"/>
              <a:t>)</a:t>
            </a:r>
          </a:p>
          <a:p>
            <a:r>
              <a:rPr lang="en-GB" dirty="0" smtClean="0"/>
              <a:t>Palpable thrill L sternal edge</a:t>
            </a:r>
          </a:p>
          <a:p>
            <a:r>
              <a:rPr lang="en-GB" dirty="0" smtClean="0"/>
              <a:t>Parasternal heave</a:t>
            </a:r>
          </a:p>
          <a:p>
            <a:r>
              <a:rPr lang="en-GB" dirty="0" smtClean="0"/>
              <a:t>Loud P2</a:t>
            </a:r>
          </a:p>
          <a:p>
            <a:r>
              <a:rPr lang="en-GB" dirty="0" smtClean="0"/>
              <a:t>LA &amp; LV dilated</a:t>
            </a:r>
            <a:endParaRPr lang="en-GB" dirty="0"/>
          </a:p>
        </p:txBody>
      </p:sp>
      <p:pic>
        <p:nvPicPr>
          <p:cNvPr id="3074" name="Picture 2" descr="http://www.uofmchildrenshospital.org/fv/groups/public/documents/images/104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1" y="1690689"/>
            <a:ext cx="3333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740" y="1513579"/>
            <a:ext cx="452538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Blood shunted L to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Pulmonary </a:t>
            </a:r>
            <a:r>
              <a:rPr lang="en-GB" sz="2000" dirty="0" err="1"/>
              <a:t>hyptertension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Once PVR&gt;SVR then </a:t>
            </a:r>
            <a:r>
              <a:rPr lang="en-GB" sz="2000" dirty="0" err="1"/>
              <a:t>Eisenmenger’s</a:t>
            </a:r>
            <a:r>
              <a:rPr lang="en-GB" sz="2000" dirty="0"/>
              <a:t> (shunt reversal)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Small may be asymptomatic</a:t>
            </a:r>
          </a:p>
        </p:txBody>
      </p:sp>
    </p:spTree>
    <p:extLst>
      <p:ext uri="{BB962C8B-B14F-4D97-AF65-F5344CB8AC3E}">
        <p14:creationId xmlns:p14="http://schemas.microsoft.com/office/powerpoint/2010/main" val="19753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Ventricular Septal Defect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9707"/>
            <a:ext cx="7886700" cy="46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FTT</a:t>
            </a:r>
            <a:r>
              <a:rPr lang="en-GB" dirty="0" smtClean="0"/>
              <a:t>, respiratory difficulties/infections</a:t>
            </a:r>
          </a:p>
          <a:p>
            <a:r>
              <a:rPr lang="en-GB" dirty="0" smtClean="0"/>
              <a:t>HF after 1wk if large (4-6wks mod)</a:t>
            </a:r>
          </a:p>
          <a:p>
            <a:r>
              <a:rPr lang="en-GB" dirty="0" smtClean="0"/>
              <a:t>HF: fatigue feeding, poor weight gain, excessive sweating, increased respiratory effort and RR</a:t>
            </a:r>
          </a:p>
          <a:p>
            <a:r>
              <a:rPr lang="en-GB" dirty="0" smtClean="0"/>
              <a:t>Young child: exercise limitation, fatigue, cardiomegaly, SOB, prominent apex beat</a:t>
            </a:r>
          </a:p>
          <a:p>
            <a:r>
              <a:rPr lang="en-GB" dirty="0" smtClean="0"/>
              <a:t>50% of small close by 3-4yrs</a:t>
            </a:r>
          </a:p>
          <a:p>
            <a:r>
              <a:rPr lang="en-GB" dirty="0" smtClean="0"/>
              <a:t>Surgery 3-6m if significant</a:t>
            </a:r>
          </a:p>
          <a:p>
            <a:r>
              <a:rPr lang="en-GB" dirty="0" smtClean="0"/>
              <a:t>Risks: arrhythmia, sudden death, IE, AV prolapse/AR, </a:t>
            </a:r>
            <a:r>
              <a:rPr lang="en-GB" dirty="0" err="1" smtClean="0"/>
              <a:t>Eisenmenger’s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2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Patent Ductus Arteriosus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97142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Causes: rubella, prematurity, prenatal hypoxia, malformations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1-2/1000 live births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Failure to close by 1 month after expected date delivery</a:t>
            </a:r>
          </a:p>
        </p:txBody>
      </p:sp>
      <p:pic>
        <p:nvPicPr>
          <p:cNvPr id="4" name="Picture 2" descr="http://www.uofmchildrenshospital.org/fv/groups/public/documents/images/86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61" y="2346123"/>
            <a:ext cx="3905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2138"/>
            <a:ext cx="8103226" cy="2166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Signs:</a:t>
            </a:r>
          </a:p>
          <a:p>
            <a:r>
              <a:rPr lang="en-GB" sz="2400" dirty="0" smtClean="0"/>
              <a:t>Loud continuous machinery murmur below L clavicle</a:t>
            </a:r>
          </a:p>
          <a:p>
            <a:r>
              <a:rPr lang="en-GB" sz="2400" dirty="0" smtClean="0"/>
              <a:t>Large volume collapsing, bounding peripheral pulse</a:t>
            </a:r>
          </a:p>
          <a:p>
            <a:r>
              <a:rPr lang="en-GB" sz="2400" dirty="0" smtClean="0"/>
              <a:t>LA &amp; LV enlarged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3992451"/>
            <a:ext cx="78867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HF, IE, pulmonary hypertension by age 40yrs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Often asymptomatic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Prostaglandin </a:t>
            </a:r>
            <a:r>
              <a:rPr lang="en-GB" sz="2400" dirty="0"/>
              <a:t>inhibitor (indomethacin): may promote closure alone (</a:t>
            </a:r>
            <a:r>
              <a:rPr lang="en-GB" sz="2400" dirty="0" err="1"/>
              <a:t>esp</a:t>
            </a:r>
            <a:r>
              <a:rPr lang="en-GB" sz="2400" dirty="0"/>
              <a:t> premature) or ibuprofen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Surgery within 5yrs</a:t>
            </a:r>
          </a:p>
        </p:txBody>
      </p:sp>
    </p:spTree>
    <p:extLst>
      <p:ext uri="{BB962C8B-B14F-4D97-AF65-F5344CB8AC3E}">
        <p14:creationId xmlns:p14="http://schemas.microsoft.com/office/powerpoint/2010/main" val="17954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2209</Words>
  <Application>Microsoft Office PowerPoint</Application>
  <PresentationFormat>On-screen Show (4:3)</PresentationFormat>
  <Paragraphs>476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</vt:lpstr>
      <vt:lpstr>Office Theme</vt:lpstr>
      <vt:lpstr>Paediatrics 2</vt:lpstr>
      <vt:lpstr>What we will cover:</vt:lpstr>
      <vt:lpstr>Congenital Heart Disease</vt:lpstr>
      <vt:lpstr>Atrial Septal Defect</vt:lpstr>
      <vt:lpstr>Atrial Septal Defect</vt:lpstr>
      <vt:lpstr>Ventricular Septal Defect</vt:lpstr>
      <vt:lpstr>Ventricular Septal Defect</vt:lpstr>
      <vt:lpstr>Patent Ductus Arteriosus</vt:lpstr>
      <vt:lpstr>PDA</vt:lpstr>
      <vt:lpstr>Tetralogy of Fallot</vt:lpstr>
      <vt:lpstr>ToF</vt:lpstr>
      <vt:lpstr>Management R to L shunts (ToF)</vt:lpstr>
      <vt:lpstr>Coarctation of aorta</vt:lpstr>
      <vt:lpstr>CoA </vt:lpstr>
      <vt:lpstr>Others</vt:lpstr>
      <vt:lpstr>Rheumatic fever</vt:lpstr>
      <vt:lpstr>Jones Criteria</vt:lpstr>
      <vt:lpstr>Chronic rheumatic heart disease</vt:lpstr>
      <vt:lpstr>Management</vt:lpstr>
      <vt:lpstr>Infective Endocarditis</vt:lpstr>
      <vt:lpstr>Symptoms &amp; signs</vt:lpstr>
      <vt:lpstr>Diagnosis</vt:lpstr>
      <vt:lpstr>PowerPoint Presentation</vt:lpstr>
      <vt:lpstr>Management</vt:lpstr>
      <vt:lpstr>URTI: NICE guidelines</vt:lpstr>
      <vt:lpstr>Centor Criteria </vt:lpstr>
      <vt:lpstr>Complications tonsillitis </vt:lpstr>
      <vt:lpstr>Diptheria</vt:lpstr>
      <vt:lpstr>Croup (laryngotracheobronchitis)</vt:lpstr>
      <vt:lpstr>Acute epiglottitis</vt:lpstr>
      <vt:lpstr>Glandular fever</vt:lpstr>
      <vt:lpstr>Whooping cough (pertussis)</vt:lpstr>
      <vt:lpstr>Pertussis cont.</vt:lpstr>
      <vt:lpstr>Bronchiolitis</vt:lpstr>
      <vt:lpstr>Symptoms &amp; signs</vt:lpstr>
      <vt:lpstr>Ix &amp; management</vt:lpstr>
      <vt:lpstr>Pneumonia</vt:lpstr>
      <vt:lpstr>Symptoms &amp; signs</vt:lpstr>
      <vt:lpstr>Management</vt:lpstr>
      <vt:lpstr>Cystic Fibrosis </vt:lpstr>
      <vt:lpstr>Clinical features</vt:lpstr>
      <vt:lpstr>Investigation</vt:lpstr>
      <vt:lpstr>Management</vt:lpstr>
      <vt:lpstr>Asthma</vt:lpstr>
      <vt:lpstr>Asthma</vt:lpstr>
      <vt:lpstr>Asthma control</vt:lpstr>
      <vt:lpstr>Management</vt:lpstr>
      <vt:lpstr>Acute asthma attack</vt:lpstr>
      <vt:lpstr>PowerPoint Presentation</vt:lpstr>
      <vt:lpstr>Coeliac Disease</vt:lpstr>
      <vt:lpstr>Clinical features</vt:lpstr>
      <vt:lpstr>Investigation</vt:lpstr>
      <vt:lpstr>Management</vt:lpstr>
      <vt:lpstr>Renal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Paediatrics 2</dc:title>
  <dc:creator>Anna Watkinson-Powell</dc:creator>
  <cp:lastModifiedBy>Anna Watkinson-Powell</cp:lastModifiedBy>
  <cp:revision>23</cp:revision>
  <dcterms:created xsi:type="dcterms:W3CDTF">2015-09-09T18:24:57Z</dcterms:created>
  <dcterms:modified xsi:type="dcterms:W3CDTF">2015-09-30T18:55:37Z</dcterms:modified>
</cp:coreProperties>
</file>