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6" r:id="rId1"/>
  </p:sldMasterIdLst>
  <p:notesMasterIdLst>
    <p:notesMasterId r:id="rId43"/>
  </p:notesMasterIdLst>
  <p:sldIdLst>
    <p:sldId id="258" r:id="rId2"/>
    <p:sldId id="256" r:id="rId3"/>
    <p:sldId id="275" r:id="rId4"/>
    <p:sldId id="276" r:id="rId5"/>
    <p:sldId id="261" r:id="rId6"/>
    <p:sldId id="263" r:id="rId7"/>
    <p:sldId id="266" r:id="rId8"/>
    <p:sldId id="267" r:id="rId9"/>
    <p:sldId id="268" r:id="rId10"/>
    <p:sldId id="269" r:id="rId11"/>
    <p:sldId id="270" r:id="rId12"/>
    <p:sldId id="257" r:id="rId13"/>
    <p:sldId id="260" r:id="rId14"/>
    <p:sldId id="262" r:id="rId15"/>
    <p:sldId id="264" r:id="rId16"/>
    <p:sldId id="265" r:id="rId17"/>
    <p:sldId id="273" r:id="rId18"/>
    <p:sldId id="274" r:id="rId19"/>
    <p:sldId id="277" r:id="rId20"/>
    <p:sldId id="278" r:id="rId21"/>
    <p:sldId id="279" r:id="rId22"/>
    <p:sldId id="282" r:id="rId23"/>
    <p:sldId id="281" r:id="rId24"/>
    <p:sldId id="280" r:id="rId25"/>
    <p:sldId id="283" r:id="rId26"/>
    <p:sldId id="272" r:id="rId27"/>
    <p:sldId id="271" r:id="rId28"/>
    <p:sldId id="284" r:id="rId29"/>
    <p:sldId id="285" r:id="rId30"/>
    <p:sldId id="286" r:id="rId31"/>
    <p:sldId id="291" r:id="rId32"/>
    <p:sldId id="292" r:id="rId33"/>
    <p:sldId id="293" r:id="rId34"/>
    <p:sldId id="294" r:id="rId35"/>
    <p:sldId id="295" r:id="rId36"/>
    <p:sldId id="289" r:id="rId37"/>
    <p:sldId id="288" r:id="rId38"/>
    <p:sldId id="287" r:id="rId39"/>
    <p:sldId id="290" r:id="rId40"/>
    <p:sldId id="296" r:id="rId41"/>
    <p:sldId id="259" r:id="rId4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93BF"/>
    <a:srgbClr val="BFB0D0"/>
    <a:srgbClr val="C4B6D4"/>
    <a:srgbClr val="CCC0DA"/>
    <a:srgbClr val="E43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4" autoAdjust="0"/>
    <p:restoredTop sz="95550" autoAdjust="0"/>
  </p:normalViewPr>
  <p:slideViewPr>
    <p:cSldViewPr snapToGrid="0" snapToObjects="1">
      <p:cViewPr varScale="1">
        <p:scale>
          <a:sx n="116" d="100"/>
          <a:sy n="116" d="100"/>
        </p:scale>
        <p:origin x="145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756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277CB-F419-4786-A69B-4DA8327FD056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65026-B2CB-47E0-9D0D-5070FA7AF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592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01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677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be </a:t>
            </a:r>
            <a:r>
              <a:rPr lang="en-US" dirty="0" err="1"/>
              <a:t>spontanous</a:t>
            </a:r>
            <a:r>
              <a:rPr lang="en-US" dirty="0"/>
              <a:t> or result of trauma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906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08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884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37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501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Squamous-</a:t>
            </a:r>
            <a:r>
              <a:rPr lang="en-US" dirty="0" err="1"/>
              <a:t>occassionally</a:t>
            </a:r>
            <a:r>
              <a:rPr lang="en-US" baseline="0" dirty="0"/>
              <a:t> </a:t>
            </a:r>
            <a:r>
              <a:rPr lang="en-US" baseline="0" dirty="0" err="1"/>
              <a:t>caviates</a:t>
            </a:r>
            <a:r>
              <a:rPr lang="en-US" baseline="0" dirty="0"/>
              <a:t>, usually well differentiated, local spread common but late widespread </a:t>
            </a:r>
            <a:r>
              <a:rPr lang="en-US" baseline="0" dirty="0" err="1"/>
              <a:t>mets</a:t>
            </a:r>
            <a:endParaRPr lang="en-US" baseline="0" dirty="0"/>
          </a:p>
          <a:p>
            <a:r>
              <a:rPr lang="en-US" baseline="0" dirty="0"/>
              <a:t>Adenocarcinoma-arise from mucous cells, common invasion of pleura and </a:t>
            </a:r>
            <a:r>
              <a:rPr lang="en-US" baseline="0" dirty="0" err="1"/>
              <a:t>mediastinal</a:t>
            </a:r>
            <a:r>
              <a:rPr lang="en-US" baseline="0" dirty="0"/>
              <a:t> lymph nodes, </a:t>
            </a:r>
            <a:r>
              <a:rPr lang="en-US" baseline="0" dirty="0" err="1"/>
              <a:t>mets</a:t>
            </a:r>
            <a:r>
              <a:rPr lang="en-US" baseline="0" dirty="0"/>
              <a:t> to brain, adrenal glands and bones.</a:t>
            </a:r>
          </a:p>
          <a:p>
            <a:r>
              <a:rPr lang="en-US" baseline="0" dirty="0"/>
              <a:t>Large cell-less differentiated forms of squamous and </a:t>
            </a:r>
            <a:r>
              <a:rPr lang="en-US" baseline="0" dirty="0" err="1"/>
              <a:t>adeno</a:t>
            </a:r>
            <a:r>
              <a:rPr lang="en-US" baseline="0" dirty="0"/>
              <a:t>,</a:t>
            </a:r>
          </a:p>
          <a:p>
            <a:r>
              <a:rPr lang="en-US" baseline="0" dirty="0"/>
              <a:t>Small cell-cancer of endocrine cells of APUD system-secrete polypeptides hormones which have </a:t>
            </a:r>
            <a:r>
              <a:rPr lang="en-US" baseline="0" dirty="0" err="1"/>
              <a:t>autocrine</a:t>
            </a:r>
            <a:r>
              <a:rPr lang="en-US" baseline="0" dirty="0"/>
              <a:t> effect so feed back to </a:t>
            </a:r>
            <a:r>
              <a:rPr lang="en-US" baseline="0" dirty="0" err="1"/>
              <a:t>tumour</a:t>
            </a:r>
            <a:r>
              <a:rPr lang="en-US" baseline="0" dirty="0"/>
              <a:t> and cause growth.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60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Mesothelioma-</a:t>
            </a:r>
            <a:r>
              <a:rPr lang="en-US" baseline="0" dirty="0"/>
              <a:t> average time from diagnosis to death 8 months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438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279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83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Gells-combe</a:t>
            </a:r>
            <a:r>
              <a:rPr lang="en-US" dirty="0"/>
              <a:t> classification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62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541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5026-B2CB-47E0-9D0D-5070FA7AFFE2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810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2F8B-A6F5-4BA0-A5D4-9FF295966828}" type="datetimeFigureOut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0C4DF-0A60-4C64-9007-4D0DFAF2C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F43DC-BF8D-431C-963F-44F0AF192E55}" type="datetimeFigureOut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A442B-EE9F-42CD-A5E8-BACB76E34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B77C0-EAC6-4979-B212-20321CD22A99}" type="datetimeFigureOut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767E6-FCDA-4B0C-8A71-18D4D1763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2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33404-EC59-4E77-A534-7851BA0F75EB}" type="datetimeFigureOut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3E0C2-A9D6-4362-A777-52B824D5B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9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6678A-D35E-47CB-90DB-A6D87C01FEF8}" type="datetimeFigureOut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D83C-22E2-438F-BA9A-9CE018348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32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3B530-F5B1-494A-9659-A8E28923E1BB}" type="datetimeFigureOut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896B-FBD6-41DF-8AE9-05CDA75D9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4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69DAA-AA81-4BFE-85CE-3C0FDF59E9AF}" type="datetimeFigureOut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730DD-2A6A-4AFC-88A9-DEFC47187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1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AFF9C-44D4-4B3D-8EA6-77D844CD4407}" type="datetimeFigureOut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563A6-C8E0-49C6-8A0A-B38125CC7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5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A6E35-A7A0-4762-9949-8B665A401D40}" type="datetimeFigureOut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61198-5503-45AF-83A4-C6E466A9D8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96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9B8F9-5D0D-4434-BB91-4D01AE5C1244}" type="datetimeFigureOut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77F61-AF14-46FC-8304-9FAE58D41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73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5FA00-51AA-4F38-9567-3B1A3EE6AACA}" type="datetimeFigureOut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8C7AB-EFA7-4C86-B807-35154BEAC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2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999159-DD90-4F21-813D-1D8A76F35544}" type="datetimeFigureOut">
              <a:rPr lang="en-US"/>
              <a:pPr>
                <a:defRPr/>
              </a:pPr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C3CD84-68E3-4086-961F-359A9A3FF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bg.ninja/abg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8713" y="5687568"/>
            <a:ext cx="577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Respiratory Conditions</a:t>
            </a:r>
          </a:p>
        </p:txBody>
      </p:sp>
    </p:spTree>
    <p:extLst>
      <p:ext uri="{BB962C8B-B14F-4D97-AF65-F5344CB8AC3E}">
        <p14:creationId xmlns:p14="http://schemas.microsoft.com/office/powerpoint/2010/main" val="1400085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/>
              <a:t>Arterial Blood Gas (ABG)</a:t>
            </a:r>
          </a:p>
          <a:p>
            <a:pPr marL="0" indent="0" eaLnBrk="1" hangingPunct="1">
              <a:buNone/>
            </a:pPr>
            <a:endParaRPr lang="en-US" altLang="en-US" sz="2400" dirty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1200329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Investigations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780255"/>
              </p:ext>
            </p:extLst>
          </p:nvPr>
        </p:nvGraphicFramePr>
        <p:xfrm>
          <a:off x="457200" y="2238767"/>
          <a:ext cx="8229600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83580551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70442759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38492107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207895297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l" fontAlgn="ctr"/>
                      <a:r>
                        <a:rPr lang="en-GB" b="1" dirty="0">
                          <a:effectLst/>
                        </a:rPr>
                        <a:t> 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b="1">
                          <a:effectLst/>
                        </a:rPr>
                        <a:t>pH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b="1">
                          <a:effectLst/>
                        </a:rPr>
                        <a:t>CO2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b="1">
                          <a:effectLst/>
                        </a:rPr>
                        <a:t>HCO3</a:t>
                      </a: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64919388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</a:rPr>
                        <a:t>Respiratory acidosis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</a:rPr>
                        <a:t>↓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</a:rPr>
                        <a:t>↑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</a:rPr>
                        <a:t>Normal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2968651129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</a:rPr>
                        <a:t>Respiratory alkalosis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</a:rPr>
                        <a:t>↑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</a:rPr>
                        <a:t>↓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</a:rPr>
                        <a:t>Normal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464238252"/>
                  </a:ext>
                </a:extLst>
              </a:tr>
              <a:tr h="824411"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</a:rPr>
                        <a:t>Respiratory acidosis with metabolic compensation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</a:rPr>
                        <a:t>↓ / ↔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dirty="0">
                          <a:effectLst/>
                        </a:rPr>
                        <a:t>↑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</a:rPr>
                        <a:t>↑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554479186"/>
                  </a:ext>
                </a:extLst>
              </a:tr>
              <a:tr h="824411"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</a:rPr>
                        <a:t>Respiratory alkalosis with metabolic compensation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</a:rPr>
                        <a:t>↑ / ↔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</a:rPr>
                        <a:t>↓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dirty="0">
                          <a:effectLst/>
                        </a:rPr>
                        <a:t>↓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742023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993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/>
              <a:t>Arterial Blood Gas (ABG)</a:t>
            </a:r>
          </a:p>
          <a:p>
            <a:pPr marL="0" indent="0" eaLnBrk="1" hangingPunct="1">
              <a:buNone/>
            </a:pPr>
            <a:endParaRPr lang="en-US" altLang="en-US" sz="2400" dirty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1200329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Investigations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588805"/>
              </p:ext>
            </p:extLst>
          </p:nvPr>
        </p:nvGraphicFramePr>
        <p:xfrm>
          <a:off x="457200" y="1973418"/>
          <a:ext cx="82296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32275692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21174694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8977675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0731478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br>
                        <a:rPr lang="en-GB" b="1" dirty="0">
                          <a:effectLst/>
                        </a:rPr>
                      </a:br>
                      <a:r>
                        <a:rPr lang="en-GB" b="1" dirty="0">
                          <a:effectLst/>
                        </a:rPr>
                        <a:t>pH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b="1" dirty="0">
                        <a:effectLst/>
                      </a:endParaRPr>
                    </a:p>
                    <a:p>
                      <a:pPr algn="l" fontAlgn="ctr"/>
                      <a:r>
                        <a:rPr lang="en-GB" b="1" dirty="0">
                          <a:effectLst/>
                        </a:rPr>
                        <a:t>HCO3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b="1" dirty="0">
                        <a:effectLst/>
                      </a:endParaRPr>
                    </a:p>
                    <a:p>
                      <a:pPr algn="l" fontAlgn="ctr"/>
                      <a:r>
                        <a:rPr lang="en-GB" b="1" dirty="0">
                          <a:effectLst/>
                        </a:rPr>
                        <a:t>CO2</a:t>
                      </a: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348186"/>
                  </a:ext>
                </a:extLst>
              </a:tr>
              <a:tr h="394736"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</a:rPr>
                        <a:t>Metabolic acidosis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</a:rPr>
                        <a:t>↓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</a:rPr>
                        <a:t>↓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</a:rPr>
                        <a:t>Normal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3806075632"/>
                  </a:ext>
                </a:extLst>
              </a:tr>
              <a:tr h="394736"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</a:rPr>
                        <a:t>Metabolic alkalosis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</a:rPr>
                        <a:t>↑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</a:rPr>
                        <a:t>↑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</a:rPr>
                        <a:t>Normal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913621886"/>
                  </a:ext>
                </a:extLst>
              </a:tr>
              <a:tr h="902253"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</a:rPr>
                        <a:t>Metabolic acidosis with respiratory compensation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</a:rPr>
                        <a:t>↓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</a:rPr>
                        <a:t>↓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</a:rPr>
                        <a:t>↓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658715914"/>
                  </a:ext>
                </a:extLst>
              </a:tr>
              <a:tr h="1156011"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</a:rPr>
                        <a:t>Metabolic alkalosis with respiratory compensation</a:t>
                      </a:r>
                      <a:br>
                        <a:rPr lang="en-GB">
                          <a:effectLst/>
                        </a:rPr>
                      </a:br>
                      <a:endParaRPr lang="en-GB">
                        <a:effectLst/>
                      </a:endParaRP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</a:rPr>
                        <a:t>↑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>
                          <a:effectLst/>
                        </a:rPr>
                        <a:t>↑</a:t>
                      </a:r>
                    </a:p>
                  </a:txBody>
                  <a:tcPr marL="76200" marR="76200" marT="76200" marB="7620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dirty="0">
                          <a:effectLst/>
                        </a:rPr>
                        <a:t>↑</a:t>
                      </a:r>
                    </a:p>
                  </a:txBody>
                  <a:tcPr marL="76200" marR="76200" marT="76200" marB="76200"/>
                </a:tc>
                <a:extLst>
                  <a:ext uri="{0D108BD9-81ED-4DB2-BD59-A6C34878D82A}">
                    <a16:rowId xmlns:a16="http://schemas.microsoft.com/office/drawing/2014/main" val="537993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5323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Reversible, obstructive, chronic airways inflammation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Wheeze (inspiratory noise), cough, </a:t>
            </a:r>
            <a:r>
              <a:rPr lang="en-US" altLang="en-US" sz="2400" dirty="0" err="1"/>
              <a:t>s.o.b</a:t>
            </a:r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Triggers: cold, pets, exercise, winter, virus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Atopic asthma – type 1 hypersensitivity (</a:t>
            </a:r>
            <a:r>
              <a:rPr lang="en-US" altLang="en-US" sz="2400" dirty="0" err="1"/>
              <a:t>IgE</a:t>
            </a:r>
            <a:r>
              <a:rPr lang="en-US" altLang="en-US" sz="2400" dirty="0"/>
              <a:t> mediated by mast cells) – ass. with eczema / </a:t>
            </a:r>
            <a:r>
              <a:rPr lang="en-US" altLang="en-US" sz="2400" dirty="0" err="1"/>
              <a:t>hayfever</a:t>
            </a:r>
            <a:endParaRPr lang="en-US" altLang="en-US" sz="2400" dirty="0"/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Sensitization – re-exposure – late phase</a:t>
            </a:r>
            <a:endParaRPr lang="en-US" altLang="en-US" dirty="0"/>
          </a:p>
          <a:p>
            <a:pPr marL="0" indent="0" eaLnBrk="1" hangingPunct="1">
              <a:buNone/>
            </a:pPr>
            <a:endParaRPr lang="en-US" altLang="en-US" sz="2400" dirty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1200329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Asthma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Short acting b-agonist</a:t>
            </a:r>
          </a:p>
          <a:p>
            <a:pPr marL="400050" lvl="1" indent="0" eaLnBrk="1" hangingPunct="1">
              <a:buNone/>
            </a:pPr>
            <a:r>
              <a:rPr lang="en-US" altLang="en-US" dirty="0">
                <a:solidFill>
                  <a:srgbClr val="FF0000"/>
                </a:solidFill>
              </a:rPr>
              <a:t>Salbutamol</a:t>
            </a:r>
          </a:p>
          <a:p>
            <a:pPr eaLnBrk="1" hangingPunct="1"/>
            <a:r>
              <a:rPr lang="en-US" altLang="en-US" dirty="0"/>
              <a:t>Inhaled steroid</a:t>
            </a:r>
          </a:p>
          <a:p>
            <a:pPr marL="400050" lvl="1" indent="0" eaLnBrk="1" hangingPunct="1">
              <a:buNone/>
            </a:pPr>
            <a:r>
              <a:rPr lang="en-US" altLang="en-US" dirty="0" err="1">
                <a:solidFill>
                  <a:srgbClr val="FF0000"/>
                </a:solidFill>
              </a:rPr>
              <a:t>Beclamethasone</a:t>
            </a:r>
            <a:endParaRPr lang="en-US" altLang="en-US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dirty="0"/>
              <a:t>Long acting b agonist</a:t>
            </a:r>
          </a:p>
          <a:p>
            <a:pPr marL="400050" lvl="1" indent="0" eaLnBrk="1" hangingPunct="1">
              <a:buNone/>
            </a:pPr>
            <a:r>
              <a:rPr lang="en-US" altLang="en-US" dirty="0">
                <a:solidFill>
                  <a:srgbClr val="FF0000"/>
                </a:solidFill>
              </a:rPr>
              <a:t>Salmeterol</a:t>
            </a:r>
          </a:p>
          <a:p>
            <a:pPr eaLnBrk="1" hangingPunct="1"/>
            <a:r>
              <a:rPr lang="en-US" altLang="en-US" dirty="0"/>
              <a:t>Oral steroid</a:t>
            </a:r>
            <a:endParaRPr lang="en-US" altLang="en-US" sz="2000" dirty="0"/>
          </a:p>
          <a:p>
            <a:pPr marL="400050" lvl="1" indent="0" eaLnBrk="1" hangingPunct="1">
              <a:buNone/>
            </a:pPr>
            <a:r>
              <a:rPr lang="en-US" altLang="en-US" dirty="0">
                <a:solidFill>
                  <a:srgbClr val="FF0000"/>
                </a:solidFill>
              </a:rPr>
              <a:t>Prednisolone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1200329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Asthma</a:t>
            </a:r>
          </a:p>
        </p:txBody>
      </p:sp>
      <p:pic>
        <p:nvPicPr>
          <p:cNvPr id="2050" name="Picture 2" descr="Image result for peak flow monito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369" y="2424735"/>
            <a:ext cx="3025352" cy="302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855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High flow O2</a:t>
            </a:r>
          </a:p>
          <a:p>
            <a:pPr eaLnBrk="1" hangingPunct="1"/>
            <a:r>
              <a:rPr lang="en-US" altLang="en-US" dirty="0"/>
              <a:t>SABA inhaled / nebs</a:t>
            </a:r>
          </a:p>
          <a:p>
            <a:pPr eaLnBrk="1" hangingPunct="1"/>
            <a:r>
              <a:rPr lang="en-US" altLang="en-US" dirty="0"/>
              <a:t>Oral steroid</a:t>
            </a:r>
          </a:p>
          <a:p>
            <a:pPr eaLnBrk="1" hangingPunct="1"/>
            <a:r>
              <a:rPr lang="en-US" altLang="en-US" dirty="0"/>
              <a:t>Ipratropium bromide</a:t>
            </a:r>
          </a:p>
          <a:p>
            <a:pPr eaLnBrk="1" hangingPunct="1"/>
            <a:r>
              <a:rPr lang="en-US" altLang="en-US" dirty="0"/>
              <a:t>IV Magnesium </a:t>
            </a:r>
            <a:r>
              <a:rPr lang="en-US" altLang="en-US" dirty="0" err="1"/>
              <a:t>sulphate</a:t>
            </a:r>
            <a:endParaRPr lang="en-US" altLang="en-US" dirty="0"/>
          </a:p>
          <a:p>
            <a:pPr eaLnBrk="1" hangingPunct="1"/>
            <a:r>
              <a:rPr lang="en-US" altLang="en-US" dirty="0"/>
              <a:t>IV aminophylline</a:t>
            </a:r>
          </a:p>
          <a:p>
            <a:pPr eaLnBrk="1" hangingPunct="1"/>
            <a:r>
              <a:rPr lang="en-US" altLang="en-US" dirty="0"/>
              <a:t>IV salbutamol</a:t>
            </a:r>
          </a:p>
          <a:p>
            <a:pPr eaLnBrk="1" hangingPunct="1"/>
            <a:r>
              <a:rPr lang="en-US" altLang="en-US" dirty="0" err="1"/>
              <a:t>Abx</a:t>
            </a:r>
            <a:r>
              <a:rPr lang="en-US" altLang="en-US" dirty="0"/>
              <a:t> if ?infective exacerbation 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1200329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Acute Asthma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712823" y="1724297"/>
            <a:ext cx="17417" cy="38056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775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Chronic obstructive pulmonary disorder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Productive cough + </a:t>
            </a:r>
            <a:r>
              <a:rPr lang="en-US" altLang="en-US" dirty="0" err="1"/>
              <a:t>s.o.b</a:t>
            </a:r>
            <a:r>
              <a:rPr lang="en-US" altLang="en-US" dirty="0"/>
              <a:t> + infection risk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SMOKERS and exposure to air pollution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Obstructive FEV1/FVC ratio (low) &lt;=70% expected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1200329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COPD</a:t>
            </a:r>
          </a:p>
        </p:txBody>
      </p:sp>
    </p:spTree>
    <p:extLst>
      <p:ext uri="{BB962C8B-B14F-4D97-AF65-F5344CB8AC3E}">
        <p14:creationId xmlns:p14="http://schemas.microsoft.com/office/powerpoint/2010/main" val="3006091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Aim for O2 </a:t>
            </a:r>
            <a:r>
              <a:rPr lang="en-US" altLang="en-US" dirty="0" err="1"/>
              <a:t>sats</a:t>
            </a:r>
            <a:r>
              <a:rPr lang="en-US" altLang="en-US" dirty="0"/>
              <a:t> 88-92% - hypoxia gives respiratory drive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Smoking cessation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Bronchodilation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Pulmonary rehabilitation</a:t>
            </a:r>
          </a:p>
          <a:p>
            <a:pPr eaLnBrk="1" hangingPunct="1"/>
            <a:r>
              <a:rPr lang="en-US" altLang="en-US" dirty="0"/>
              <a:t>Oral steroids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1200329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COPD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699778"/>
              </p:ext>
            </p:extLst>
          </p:nvPr>
        </p:nvGraphicFramePr>
        <p:xfrm>
          <a:off x="4676503" y="2465248"/>
          <a:ext cx="3727270" cy="2795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635">
                  <a:extLst>
                    <a:ext uri="{9D8B030D-6E8A-4147-A177-3AD203B41FA5}">
                      <a16:colId xmlns:a16="http://schemas.microsoft.com/office/drawing/2014/main" val="2276998042"/>
                    </a:ext>
                  </a:extLst>
                </a:gridCol>
                <a:gridCol w="1863635">
                  <a:extLst>
                    <a:ext uri="{9D8B030D-6E8A-4147-A177-3AD203B41FA5}">
                      <a16:colId xmlns:a16="http://schemas.microsoft.com/office/drawing/2014/main" val="173626947"/>
                    </a:ext>
                  </a:extLst>
                </a:gridCol>
              </a:tblGrid>
              <a:tr h="50523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effectLst/>
                        </a:rPr>
                        <a:t>Severity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>
                          <a:effectLst/>
                        </a:rPr>
                        <a:t>FEV</a:t>
                      </a:r>
                      <a:r>
                        <a:rPr lang="en-GB" baseline="-25000">
                          <a:effectLst/>
                        </a:rPr>
                        <a:t>1</a:t>
                      </a:r>
                      <a:r>
                        <a:rPr lang="en-GB">
                          <a:effectLst/>
                        </a:rPr>
                        <a:t> % predicted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601642"/>
                  </a:ext>
                </a:extLst>
              </a:tr>
              <a:tr h="505235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Mild (GOLD 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≥80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2176333"/>
                  </a:ext>
                </a:extLst>
              </a:tr>
              <a:tr h="505235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Moderate (GOLD 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50–79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8215601"/>
                  </a:ext>
                </a:extLst>
              </a:tr>
              <a:tr h="505235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Severe (GOLD 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30–49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751298"/>
                  </a:ext>
                </a:extLst>
              </a:tr>
              <a:tr h="505235">
                <a:tc>
                  <a:txBody>
                    <a:bodyPr/>
                    <a:lstStyle/>
                    <a:p>
                      <a:r>
                        <a:rPr lang="en-GB">
                          <a:effectLst/>
                        </a:rPr>
                        <a:t>Very severe (GOLD 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effectLst/>
                        </a:rPr>
                        <a:t>&lt;30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968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070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Permanent dilation of bronchi / bronchioles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Results from chronic inflammation</a:t>
            </a:r>
          </a:p>
          <a:p>
            <a:pPr lvl="1" eaLnBrk="1" hangingPunct="1"/>
            <a:r>
              <a:rPr lang="en-US" altLang="en-US" dirty="0"/>
              <a:t>Asthma, cystic fibrosis, infection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Chronic, productive, foul smelling cough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Clubbing, </a:t>
            </a:r>
            <a:r>
              <a:rPr lang="en-US" altLang="en-US" dirty="0" err="1"/>
              <a:t>s.o.b</a:t>
            </a:r>
            <a:r>
              <a:rPr lang="en-US" altLang="en-US" dirty="0"/>
              <a:t>, recurrent RT infection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1200329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Bronchiectasis</a:t>
            </a:r>
          </a:p>
        </p:txBody>
      </p:sp>
    </p:spTree>
    <p:extLst>
      <p:ext uri="{BB962C8B-B14F-4D97-AF65-F5344CB8AC3E}">
        <p14:creationId xmlns:p14="http://schemas.microsoft.com/office/powerpoint/2010/main" val="2125910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582208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Treat infections with empirical </a:t>
            </a:r>
            <a:r>
              <a:rPr lang="en-US" altLang="en-US" dirty="0" err="1"/>
              <a:t>abx</a:t>
            </a: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Physio to clear respiratory secretions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Inhaled steroid therapy sometimes (beclomethasone)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1200329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Bronchiectasis</a:t>
            </a:r>
          </a:p>
        </p:txBody>
      </p:sp>
    </p:spTree>
    <p:extLst>
      <p:ext uri="{BB962C8B-B14F-4D97-AF65-F5344CB8AC3E}">
        <p14:creationId xmlns:p14="http://schemas.microsoft.com/office/powerpoint/2010/main" val="4267814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514350" indent="-457200" eaLnBrk="1" hangingPunct="1"/>
            <a:r>
              <a:rPr lang="en-US" altLang="en-US" sz="2400" dirty="0"/>
              <a:t>Mycobacterium tuberculosis</a:t>
            </a:r>
          </a:p>
          <a:p>
            <a:pPr marL="514350" indent="-457200" eaLnBrk="1" hangingPunct="1"/>
            <a:endParaRPr lang="en-US" altLang="en-US" sz="2400" dirty="0"/>
          </a:p>
          <a:p>
            <a:pPr marL="514350" indent="-457200" eaLnBrk="1" hangingPunct="1"/>
            <a:r>
              <a:rPr lang="en-US" altLang="en-US" sz="2400" dirty="0"/>
              <a:t>Cough, fever, night sweats, weight loss, </a:t>
            </a:r>
            <a:r>
              <a:rPr lang="en-US" altLang="en-US" sz="2400" dirty="0" err="1">
                <a:solidFill>
                  <a:srgbClr val="FF0000"/>
                </a:solidFill>
              </a:rPr>
              <a:t>haemoptysis</a:t>
            </a:r>
            <a:endParaRPr lang="en-US" altLang="en-US" sz="2400" dirty="0">
              <a:solidFill>
                <a:srgbClr val="FF0000"/>
              </a:solidFill>
            </a:endParaRPr>
          </a:p>
          <a:p>
            <a:pPr marL="514350" indent="-457200" eaLnBrk="1" hangingPunct="1"/>
            <a:endParaRPr lang="en-US" altLang="en-US" sz="2400" dirty="0">
              <a:solidFill>
                <a:srgbClr val="FF0000"/>
              </a:solidFill>
            </a:endParaRPr>
          </a:p>
          <a:p>
            <a:pPr marL="514350" indent="-457200" eaLnBrk="1" hangingPunct="1"/>
            <a:r>
              <a:rPr lang="en-US" altLang="en-US" sz="2400" dirty="0"/>
              <a:t>Risk factors</a:t>
            </a:r>
          </a:p>
          <a:p>
            <a:pPr marL="914400" lvl="1" indent="-457200" eaLnBrk="1" hangingPunct="1"/>
            <a:r>
              <a:rPr lang="en-US" altLang="en-US" dirty="0"/>
              <a:t>Poverty (cramped conditions) ++ droplet spread</a:t>
            </a:r>
          </a:p>
          <a:p>
            <a:pPr marL="914400" lvl="1" indent="-457200" eaLnBrk="1" hangingPunct="1"/>
            <a:r>
              <a:rPr lang="en-US" altLang="en-US" dirty="0"/>
              <a:t>Poor hygiene</a:t>
            </a:r>
          </a:p>
          <a:p>
            <a:pPr marL="914400" lvl="1" indent="-457200" eaLnBrk="1" hangingPunct="1"/>
            <a:r>
              <a:rPr lang="en-US" altLang="en-US" dirty="0"/>
              <a:t>Immunosuppression (steroids, HIV, DMARDs)</a:t>
            </a:r>
          </a:p>
          <a:p>
            <a:pPr marL="914400" lvl="1" indent="-457200" eaLnBrk="1" hangingPunct="1"/>
            <a:r>
              <a:rPr lang="en-US" altLang="en-US" dirty="0"/>
              <a:t>Smokers</a:t>
            </a:r>
          </a:p>
          <a:p>
            <a:pPr marL="914400" lvl="1" indent="-457200" eaLnBrk="1" hangingPunct="1"/>
            <a:r>
              <a:rPr lang="en-US" altLang="en-US" dirty="0"/>
              <a:t>Foreign travel</a:t>
            </a:r>
          </a:p>
          <a:p>
            <a:pPr eaLnBrk="1" hangingPunct="1"/>
            <a:endParaRPr lang="en-US" altLang="en-US" sz="2400" dirty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1200329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Tuberculosis</a:t>
            </a:r>
          </a:p>
        </p:txBody>
      </p:sp>
    </p:spTree>
    <p:extLst>
      <p:ext uri="{BB962C8B-B14F-4D97-AF65-F5344CB8AC3E}">
        <p14:creationId xmlns:p14="http://schemas.microsoft.com/office/powerpoint/2010/main" val="20306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   </a:t>
            </a:r>
          </a:p>
        </p:txBody>
      </p:sp>
      <p:sp>
        <p:nvSpPr>
          <p:cNvPr id="2051" name="Content Placeholder 15"/>
          <p:cNvSpPr>
            <a:spLocks noGrp="1"/>
          </p:cNvSpPr>
          <p:nvPr>
            <p:ph idx="1"/>
          </p:nvPr>
        </p:nvSpPr>
        <p:spPr>
          <a:xfrm>
            <a:off x="457200" y="2981325"/>
            <a:ext cx="8229600" cy="3144838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en-US" altLang="en-US" dirty="0"/>
              <a:t>Phase 2a Revision Session</a:t>
            </a:r>
          </a:p>
          <a:p>
            <a:pPr algn="r" eaLnBrk="1" hangingPunct="1">
              <a:buFont typeface="Arial" charset="0"/>
              <a:buNone/>
            </a:pPr>
            <a:endParaRPr lang="en-US" altLang="en-US" dirty="0"/>
          </a:p>
          <a:p>
            <a:pPr algn="r" eaLnBrk="1" hangingPunct="1">
              <a:buFont typeface="Arial" charset="0"/>
              <a:buNone/>
            </a:pPr>
            <a:r>
              <a:rPr lang="en-US" altLang="en-US" dirty="0"/>
              <a:t>Tim Sargeant and Ben Currie</a:t>
            </a:r>
          </a:p>
          <a:p>
            <a:pPr algn="r" eaLnBrk="1" hangingPunct="1">
              <a:buFont typeface="Arial" charset="0"/>
              <a:buNone/>
            </a:pPr>
            <a:r>
              <a:rPr lang="en-US" altLang="en-US" dirty="0"/>
              <a:t>8</a:t>
            </a:r>
            <a:r>
              <a:rPr lang="en-US" altLang="en-US" baseline="30000" dirty="0"/>
              <a:t>th</a:t>
            </a:r>
            <a:r>
              <a:rPr lang="en-US" altLang="en-US" dirty="0"/>
              <a:t> March 2017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274638"/>
            <a:ext cx="8229600" cy="1981200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053" name="TextBox 17"/>
          <p:cNvSpPr txBox="1">
            <a:spLocks noChangeArrowheads="1"/>
          </p:cNvSpPr>
          <p:nvPr/>
        </p:nvSpPr>
        <p:spPr bwMode="auto">
          <a:xfrm>
            <a:off x="878946" y="511272"/>
            <a:ext cx="738610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dirty="0">
                <a:ln>
                  <a:solidFill>
                    <a:schemeClr val="tx2"/>
                  </a:solidFill>
                </a:ln>
                <a:solidFill>
                  <a:srgbClr val="002060"/>
                </a:solidFill>
                <a:latin typeface="Arial Hebrew Scholar Light" charset="-79"/>
                <a:ea typeface="Arial Hebrew Scholar Light" charset="-79"/>
                <a:cs typeface="Arial Hebrew Scholar Light" charset="-79"/>
              </a:rPr>
              <a:t>Respiratory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1187610" y="6457669"/>
            <a:ext cx="5064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705439"/>
            <a:ext cx="1035210" cy="102658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Diagnosis</a:t>
            </a:r>
          </a:p>
          <a:p>
            <a:pPr lvl="1" eaLnBrk="1" hangingPunct="1"/>
            <a:r>
              <a:rPr lang="en-US" altLang="en-US" dirty="0"/>
              <a:t>Acid-fast bacilli with </a:t>
            </a:r>
            <a:r>
              <a:rPr lang="en-US" altLang="en-US" dirty="0" err="1"/>
              <a:t>Ziehl-neelsen</a:t>
            </a:r>
            <a:r>
              <a:rPr lang="en-US" altLang="en-US" dirty="0"/>
              <a:t> stain on sputum sample</a:t>
            </a:r>
          </a:p>
          <a:p>
            <a:pPr lvl="1" eaLnBrk="1" hangingPunct="1"/>
            <a:r>
              <a:rPr lang="en-US" altLang="en-US" dirty="0"/>
              <a:t>Consolidation on CXR</a:t>
            </a:r>
          </a:p>
          <a:p>
            <a:pPr lvl="1" eaLnBrk="1" hangingPunct="1"/>
            <a:r>
              <a:rPr lang="en-US" altLang="en-US" dirty="0"/>
              <a:t>Tuberculin skin test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Mantoux</a:t>
            </a:r>
            <a:r>
              <a:rPr lang="en-US" altLang="en-US" dirty="0"/>
              <a:t> test</a:t>
            </a:r>
          </a:p>
          <a:p>
            <a:pPr lvl="1" eaLnBrk="1" hangingPunct="1"/>
            <a:r>
              <a:rPr lang="en-US" altLang="en-US" dirty="0"/>
              <a:t>Screens high risk patients for latent TB</a:t>
            </a:r>
          </a:p>
          <a:p>
            <a:pPr lvl="1" eaLnBrk="1" hangingPunct="1"/>
            <a:r>
              <a:rPr lang="en-US" altLang="en-US" dirty="0"/>
              <a:t>Tuberculin PPD injected</a:t>
            </a:r>
          </a:p>
          <a:p>
            <a:pPr lvl="1" eaLnBrk="1" hangingPunct="1"/>
            <a:r>
              <a:rPr lang="en-US" altLang="en-US" dirty="0"/>
              <a:t>Exposure = immune response</a:t>
            </a:r>
          </a:p>
          <a:p>
            <a:pPr lvl="1" eaLnBrk="1" hangingPunct="1"/>
            <a:r>
              <a:rPr lang="en-US" altLang="en-US" dirty="0"/>
              <a:t>Induration at injection site measured 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1200329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Tuberculosis</a:t>
            </a:r>
          </a:p>
        </p:txBody>
      </p:sp>
    </p:spTree>
    <p:extLst>
      <p:ext uri="{BB962C8B-B14F-4D97-AF65-F5344CB8AC3E}">
        <p14:creationId xmlns:p14="http://schemas.microsoft.com/office/powerpoint/2010/main" val="2622145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Management</a:t>
            </a:r>
          </a:p>
          <a:p>
            <a:pPr lvl="1" eaLnBrk="1" hangingPunct="1"/>
            <a:r>
              <a:rPr lang="en-US" altLang="en-US" dirty="0"/>
              <a:t>Antibiotics (RIPE)</a:t>
            </a:r>
          </a:p>
          <a:p>
            <a:pPr lvl="2" eaLnBrk="1" hangingPunct="1"/>
            <a:r>
              <a:rPr lang="en-US" altLang="en-US" dirty="0"/>
              <a:t>Rifampicin for 6 months</a:t>
            </a:r>
          </a:p>
          <a:p>
            <a:pPr lvl="2" eaLnBrk="1" hangingPunct="1"/>
            <a:r>
              <a:rPr lang="en-US" altLang="en-US" dirty="0" err="1"/>
              <a:t>Isoniazad</a:t>
            </a:r>
            <a:r>
              <a:rPr lang="en-US" altLang="en-US" dirty="0"/>
              <a:t> for 6 months</a:t>
            </a:r>
          </a:p>
          <a:p>
            <a:pPr lvl="2" eaLnBrk="1" hangingPunct="1"/>
            <a:r>
              <a:rPr lang="en-US" altLang="en-US" dirty="0" err="1"/>
              <a:t>Pyramidazine</a:t>
            </a:r>
            <a:r>
              <a:rPr lang="en-US" altLang="en-US" dirty="0"/>
              <a:t> for the first 2 months</a:t>
            </a:r>
          </a:p>
          <a:p>
            <a:pPr lvl="2" eaLnBrk="1" hangingPunct="1"/>
            <a:r>
              <a:rPr lang="en-US" altLang="en-US" dirty="0"/>
              <a:t>Ethambutol for the first 2 months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TB is a notifiable disease in the UK</a:t>
            </a:r>
          </a:p>
          <a:p>
            <a:pPr lvl="2" eaLnBrk="1" hangingPunct="1"/>
            <a:r>
              <a:rPr lang="en-US" altLang="en-US" dirty="0"/>
              <a:t>Report to proper officer @ public health England</a:t>
            </a:r>
          </a:p>
          <a:p>
            <a:pPr lvl="2" eaLnBrk="1" hangingPunct="1"/>
            <a:r>
              <a:rPr lang="en-US" altLang="en-US" dirty="0"/>
              <a:t>Within 3 days</a:t>
            </a:r>
          </a:p>
          <a:p>
            <a:pPr marL="914400" lvl="2" indent="0" eaLnBrk="1" hangingPunct="1">
              <a:buNone/>
            </a:pPr>
            <a:endParaRPr lang="en-US" altLang="en-US" dirty="0"/>
          </a:p>
          <a:p>
            <a:pPr lvl="2" eaLnBrk="1" hangingPunct="1"/>
            <a:endParaRPr lang="en-US" altLang="en-US" dirty="0"/>
          </a:p>
          <a:p>
            <a:pPr lvl="2"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1200329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Tuberculosis</a:t>
            </a:r>
          </a:p>
        </p:txBody>
      </p:sp>
    </p:spTree>
    <p:extLst>
      <p:ext uri="{BB962C8B-B14F-4D97-AF65-F5344CB8AC3E}">
        <p14:creationId xmlns:p14="http://schemas.microsoft.com/office/powerpoint/2010/main" val="1045232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Cough, </a:t>
            </a:r>
            <a:r>
              <a:rPr lang="en-US" altLang="en-US" dirty="0" err="1"/>
              <a:t>s.o.b</a:t>
            </a:r>
            <a:r>
              <a:rPr lang="en-US" altLang="en-US" dirty="0"/>
              <a:t>, fever, pain, tachycardia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O/E: Chest crackles, low </a:t>
            </a:r>
            <a:r>
              <a:rPr lang="en-US" altLang="en-US" dirty="0" err="1"/>
              <a:t>sats</a:t>
            </a:r>
            <a:r>
              <a:rPr lang="en-US" altLang="en-US" dirty="0"/>
              <a:t>, tachycardia, fever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Risk factors:</a:t>
            </a:r>
          </a:p>
          <a:p>
            <a:pPr lvl="1" eaLnBrk="1" hangingPunct="1"/>
            <a:r>
              <a:rPr lang="en-US" altLang="en-US" dirty="0" err="1"/>
              <a:t>Immunosuppresion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Elderly</a:t>
            </a:r>
          </a:p>
          <a:p>
            <a:pPr lvl="1" eaLnBrk="1" hangingPunct="1"/>
            <a:r>
              <a:rPr lang="en-US" altLang="en-US" dirty="0"/>
              <a:t>Cystic fibrosis</a:t>
            </a:r>
          </a:p>
          <a:p>
            <a:pPr lvl="1" eaLnBrk="1" hangingPunct="1"/>
            <a:r>
              <a:rPr lang="en-US" altLang="en-US" dirty="0"/>
              <a:t>Smoking</a:t>
            </a:r>
          </a:p>
          <a:p>
            <a:pPr lvl="1" eaLnBrk="1" hangingPunct="1"/>
            <a:r>
              <a:rPr lang="en-US" altLang="en-US" dirty="0"/>
              <a:t>Diabetes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1200329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Pneumonia</a:t>
            </a:r>
          </a:p>
        </p:txBody>
      </p:sp>
    </p:spTree>
    <p:extLst>
      <p:ext uri="{BB962C8B-B14F-4D97-AF65-F5344CB8AC3E}">
        <p14:creationId xmlns:p14="http://schemas.microsoft.com/office/powerpoint/2010/main" val="1178881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Diagnosis</a:t>
            </a:r>
          </a:p>
          <a:p>
            <a:pPr lvl="1" eaLnBrk="1" hangingPunct="1"/>
            <a:r>
              <a:rPr lang="en-US" altLang="en-US" dirty="0"/>
              <a:t>Clinical exam</a:t>
            </a:r>
          </a:p>
          <a:p>
            <a:pPr lvl="1" eaLnBrk="1" hangingPunct="1"/>
            <a:r>
              <a:rPr lang="en-US" altLang="en-US" dirty="0"/>
              <a:t>CXR</a:t>
            </a:r>
          </a:p>
          <a:p>
            <a:pPr lvl="1" eaLnBrk="1" hangingPunct="1"/>
            <a:r>
              <a:rPr lang="en-US" altLang="en-US" dirty="0"/>
              <a:t>Inf. markers / FBC / UE / cultures</a:t>
            </a:r>
          </a:p>
          <a:p>
            <a:pPr eaLnBrk="1" hangingPunct="1"/>
            <a:r>
              <a:rPr lang="en-US" altLang="en-US" dirty="0"/>
              <a:t>CURB-65 score – pneumonia severity</a:t>
            </a: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</a:rPr>
              <a:t>C</a:t>
            </a:r>
            <a:r>
              <a:rPr lang="en-US" altLang="en-US" dirty="0"/>
              <a:t>onfusion new onset</a:t>
            </a:r>
          </a:p>
          <a:p>
            <a:pPr lvl="1" eaLnBrk="1" hangingPunct="1"/>
            <a:r>
              <a:rPr lang="en-US" altLang="en-US" dirty="0"/>
              <a:t>Blood </a:t>
            </a:r>
            <a:r>
              <a:rPr lang="en-US" altLang="en-US" dirty="0">
                <a:solidFill>
                  <a:srgbClr val="FF0000"/>
                </a:solidFill>
              </a:rPr>
              <a:t>U</a:t>
            </a:r>
            <a:r>
              <a:rPr lang="en-US" altLang="en-US" dirty="0"/>
              <a:t>rea nitrogen &gt;7</a:t>
            </a: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</a:rPr>
              <a:t>R</a:t>
            </a:r>
            <a:r>
              <a:rPr lang="en-US" altLang="en-US" dirty="0"/>
              <a:t>R &gt;=30</a:t>
            </a:r>
          </a:p>
          <a:p>
            <a:pPr lvl="1" eaLnBrk="1" hangingPunct="1"/>
            <a:r>
              <a:rPr lang="en-US" altLang="en-US" dirty="0">
                <a:solidFill>
                  <a:srgbClr val="FF0000"/>
                </a:solidFill>
              </a:rPr>
              <a:t>B</a:t>
            </a:r>
            <a:r>
              <a:rPr lang="en-US" altLang="en-US" dirty="0"/>
              <a:t>P &lt;90systolic / 60 diastolic</a:t>
            </a:r>
          </a:p>
          <a:p>
            <a:pPr lvl="1" eaLnBrk="1" hangingPunct="1"/>
            <a:r>
              <a:rPr lang="en-US" altLang="en-US" dirty="0"/>
              <a:t>Age &gt;=</a:t>
            </a:r>
            <a:r>
              <a:rPr lang="en-US" altLang="en-US" dirty="0">
                <a:solidFill>
                  <a:srgbClr val="FF0000"/>
                </a:solidFill>
              </a:rPr>
              <a:t>65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1200329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Pneumonia</a:t>
            </a:r>
          </a:p>
        </p:txBody>
      </p:sp>
      <p:pic>
        <p:nvPicPr>
          <p:cNvPr id="1028" name="Picture 4" descr="Image result for pneumonia chest x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4" y="387617"/>
            <a:ext cx="3202156" cy="308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800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Community vs hospital acquired pneumonia</a:t>
            </a:r>
          </a:p>
          <a:p>
            <a:pPr eaLnBrk="1" hangingPunct="1"/>
            <a:r>
              <a:rPr lang="en-US" altLang="en-US" dirty="0"/>
              <a:t>Bacterial (2/3)</a:t>
            </a:r>
          </a:p>
          <a:p>
            <a:pPr lvl="1" eaLnBrk="1" hangingPunct="1"/>
            <a:r>
              <a:rPr lang="en-US" altLang="en-US" dirty="0" err="1"/>
              <a:t>Strep.pneumoniae</a:t>
            </a:r>
            <a:r>
              <a:rPr lang="en-US" altLang="en-US" dirty="0"/>
              <a:t> (50%)</a:t>
            </a:r>
          </a:p>
          <a:p>
            <a:pPr lvl="1" eaLnBrk="1" hangingPunct="1"/>
            <a:r>
              <a:rPr lang="en-US" altLang="en-US" dirty="0" err="1"/>
              <a:t>H.influenza</a:t>
            </a:r>
            <a:r>
              <a:rPr lang="en-US" altLang="en-US" dirty="0"/>
              <a:t> (20%)</a:t>
            </a:r>
          </a:p>
          <a:p>
            <a:pPr lvl="1" eaLnBrk="1" hangingPunct="1"/>
            <a:r>
              <a:rPr lang="en-US" altLang="en-US" dirty="0" err="1"/>
              <a:t>C.pneumoniae</a:t>
            </a:r>
            <a:r>
              <a:rPr lang="en-US" altLang="en-US" dirty="0"/>
              <a:t> (10%)</a:t>
            </a:r>
          </a:p>
          <a:p>
            <a:pPr eaLnBrk="1" hangingPunct="1"/>
            <a:r>
              <a:rPr lang="en-US" altLang="en-US" dirty="0"/>
              <a:t>Viruses (1/3)</a:t>
            </a:r>
          </a:p>
          <a:p>
            <a:pPr lvl="1" eaLnBrk="1" hangingPunct="1"/>
            <a:r>
              <a:rPr lang="en-US" altLang="en-US" dirty="0"/>
              <a:t>RSV</a:t>
            </a:r>
          </a:p>
          <a:p>
            <a:pPr lvl="1" eaLnBrk="1" hangingPunct="1"/>
            <a:r>
              <a:rPr lang="en-US" altLang="en-US" dirty="0"/>
              <a:t>Adenovirus</a:t>
            </a:r>
          </a:p>
          <a:p>
            <a:pPr lvl="1" eaLnBrk="1" hangingPunct="1"/>
            <a:r>
              <a:rPr lang="en-US" altLang="en-US" dirty="0"/>
              <a:t>Influenza virus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1200329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Pneumonia</a:t>
            </a:r>
          </a:p>
        </p:txBody>
      </p:sp>
    </p:spTree>
    <p:extLst>
      <p:ext uri="{BB962C8B-B14F-4D97-AF65-F5344CB8AC3E}">
        <p14:creationId xmlns:p14="http://schemas.microsoft.com/office/powerpoint/2010/main" val="934993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If the question has water cooler / air conditioner</a:t>
            </a:r>
          </a:p>
          <a:p>
            <a:pPr lvl="1" eaLnBrk="1" hangingPunct="1"/>
            <a:r>
              <a:rPr lang="en-US" altLang="en-US" dirty="0"/>
              <a:t>Legionnaire’s disease</a:t>
            </a:r>
          </a:p>
          <a:p>
            <a:pPr lvl="1" eaLnBrk="1" hangingPunct="1"/>
            <a:r>
              <a:rPr lang="en-US" altLang="en-US" dirty="0"/>
              <a:t>Atypical pneumonia</a:t>
            </a:r>
          </a:p>
          <a:p>
            <a:pPr lvl="1" eaLnBrk="1" hangingPunct="1"/>
            <a:r>
              <a:rPr lang="en-US" altLang="en-US" dirty="0"/>
              <a:t>Legionella pneumophilia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Community acquired </a:t>
            </a:r>
            <a:r>
              <a:rPr lang="en-US" altLang="en-US" dirty="0" err="1"/>
              <a:t>rx</a:t>
            </a:r>
            <a:r>
              <a:rPr lang="en-US" altLang="en-US" dirty="0"/>
              <a:t> – amoxicillin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Hospital acquired </a:t>
            </a:r>
            <a:r>
              <a:rPr lang="en-US" altLang="en-US" dirty="0" err="1"/>
              <a:t>rx</a:t>
            </a:r>
            <a:r>
              <a:rPr lang="en-US" altLang="en-US" dirty="0"/>
              <a:t> – tazobactam / piperacillin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1200329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Pneumonia</a:t>
            </a:r>
          </a:p>
        </p:txBody>
      </p:sp>
    </p:spTree>
    <p:extLst>
      <p:ext uri="{BB962C8B-B14F-4D97-AF65-F5344CB8AC3E}">
        <p14:creationId xmlns:p14="http://schemas.microsoft.com/office/powerpoint/2010/main" val="1874884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Autosomally</a:t>
            </a:r>
            <a:r>
              <a:rPr lang="en-US" altLang="en-US" dirty="0"/>
              <a:t> recessive inherited </a:t>
            </a:r>
            <a:r>
              <a:rPr lang="en-US" altLang="en-US" dirty="0" err="1"/>
              <a:t>channelopathy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Na/Cl channel dysfunction</a:t>
            </a:r>
          </a:p>
          <a:p>
            <a:pPr lvl="1" eaLnBrk="1" hangingPunct="1"/>
            <a:r>
              <a:rPr lang="en-US" altLang="en-US" dirty="0"/>
              <a:t>Results in thick mucus plugs </a:t>
            </a:r>
          </a:p>
          <a:p>
            <a:pPr eaLnBrk="1" hangingPunct="1"/>
            <a:r>
              <a:rPr lang="en-US" altLang="en-US" dirty="0"/>
              <a:t>Abnormal CFTR gene deletion</a:t>
            </a:r>
          </a:p>
          <a:p>
            <a:pPr eaLnBrk="1" hangingPunct="1"/>
            <a:r>
              <a:rPr lang="en-US" altLang="en-US" dirty="0"/>
              <a:t>Respiratory secretions</a:t>
            </a:r>
          </a:p>
          <a:p>
            <a:pPr lvl="1" eaLnBrk="1" hangingPunct="1"/>
            <a:r>
              <a:rPr lang="en-US" altLang="en-US" dirty="0"/>
              <a:t>Productive cough and mucus plugs, recurrent infection (</a:t>
            </a:r>
            <a:r>
              <a:rPr lang="en-US" altLang="en-US" dirty="0">
                <a:solidFill>
                  <a:srgbClr val="FF0000"/>
                </a:solidFill>
              </a:rPr>
              <a:t>Pseudomonas aeruginosa</a:t>
            </a:r>
            <a:r>
              <a:rPr lang="en-US" altLang="en-US" dirty="0"/>
              <a:t>), </a:t>
            </a:r>
            <a:r>
              <a:rPr lang="en-US" altLang="en-US" dirty="0" err="1"/>
              <a:t>s.o.b</a:t>
            </a:r>
            <a:endParaRPr lang="en-US" altLang="en-US" dirty="0"/>
          </a:p>
          <a:p>
            <a:pPr eaLnBrk="1" hangingPunct="1"/>
            <a:r>
              <a:rPr lang="en-US" altLang="en-US" dirty="0"/>
              <a:t>Exocrine pancreatic insufficiency</a:t>
            </a:r>
          </a:p>
          <a:p>
            <a:pPr lvl="1" eaLnBrk="1" hangingPunct="1"/>
            <a:r>
              <a:rPr lang="en-US" altLang="en-US" dirty="0" err="1"/>
              <a:t>Malabsorbtion</a:t>
            </a:r>
            <a:r>
              <a:rPr lang="en-US" altLang="en-US" dirty="0"/>
              <a:t>, </a:t>
            </a:r>
            <a:r>
              <a:rPr lang="en-US" altLang="en-US" dirty="0" err="1"/>
              <a:t>steatorrhoea</a:t>
            </a:r>
            <a:endParaRPr lang="en-US" altLang="en-US" dirty="0"/>
          </a:p>
          <a:p>
            <a:pPr marL="457200" lvl="1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1200329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Cystic Fibrosis</a:t>
            </a:r>
          </a:p>
        </p:txBody>
      </p:sp>
    </p:spTree>
    <p:extLst>
      <p:ext uri="{BB962C8B-B14F-4D97-AF65-F5344CB8AC3E}">
        <p14:creationId xmlns:p14="http://schemas.microsoft.com/office/powerpoint/2010/main" val="1181821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Diagnosis</a:t>
            </a:r>
          </a:p>
          <a:p>
            <a:pPr lvl="1" eaLnBrk="1" hangingPunct="1"/>
            <a:r>
              <a:rPr lang="en-US" altLang="en-US" dirty="0"/>
              <a:t>Sweat test (&gt;60mmol/L Cl-)</a:t>
            </a:r>
          </a:p>
          <a:p>
            <a:pPr lvl="1" eaLnBrk="1" hangingPunct="1"/>
            <a:r>
              <a:rPr lang="en-US" altLang="en-US" dirty="0"/>
              <a:t>CXR – bronchiectasis, hyperinflation</a:t>
            </a:r>
          </a:p>
          <a:p>
            <a:pPr lvl="1" eaLnBrk="1" hangingPunct="1"/>
            <a:r>
              <a:rPr lang="en-US" altLang="en-US" dirty="0"/>
              <a:t>Genetic testing</a:t>
            </a:r>
          </a:p>
          <a:p>
            <a:pPr eaLnBrk="1" hangingPunct="1"/>
            <a:r>
              <a:rPr lang="en-US" altLang="en-US" dirty="0"/>
              <a:t>Management</a:t>
            </a:r>
          </a:p>
          <a:p>
            <a:pPr lvl="1" eaLnBrk="1" hangingPunct="1"/>
            <a:r>
              <a:rPr lang="en-US" altLang="en-US" dirty="0"/>
              <a:t>Respiratory physio</a:t>
            </a:r>
          </a:p>
          <a:p>
            <a:pPr lvl="1" eaLnBrk="1" hangingPunct="1"/>
            <a:r>
              <a:rPr lang="en-US" altLang="en-US" dirty="0"/>
              <a:t>Pancreatic enzyme supplementation</a:t>
            </a:r>
          </a:p>
          <a:p>
            <a:pPr lvl="1" eaLnBrk="1" hangingPunct="1"/>
            <a:r>
              <a:rPr lang="en-US" altLang="en-US" dirty="0"/>
              <a:t>Empirical </a:t>
            </a:r>
            <a:r>
              <a:rPr lang="en-US" altLang="en-US" dirty="0" err="1"/>
              <a:t>abx</a:t>
            </a:r>
            <a:r>
              <a:rPr lang="en-US" altLang="en-US" dirty="0"/>
              <a:t> for infection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1200329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Cystic Fibrosis</a:t>
            </a:r>
          </a:p>
        </p:txBody>
      </p:sp>
    </p:spTree>
    <p:extLst>
      <p:ext uri="{BB962C8B-B14F-4D97-AF65-F5344CB8AC3E}">
        <p14:creationId xmlns:p14="http://schemas.microsoft.com/office/powerpoint/2010/main" val="2498222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3</a:t>
            </a:r>
            <a:r>
              <a:rPr lang="en-US" altLang="en-US" baseline="30000" dirty="0"/>
              <a:t>rd</a:t>
            </a:r>
            <a:r>
              <a:rPr lang="en-US" altLang="en-US" dirty="0"/>
              <a:t> highest cause of death in UK, most common malignancy in the West</a:t>
            </a:r>
          </a:p>
          <a:p>
            <a:pPr eaLnBrk="1" hangingPunct="1"/>
            <a:r>
              <a:rPr lang="en-US" altLang="en-US" dirty="0"/>
              <a:t>Smoking main risk factor</a:t>
            </a:r>
          </a:p>
          <a:p>
            <a:pPr eaLnBrk="1" hangingPunct="1"/>
            <a:r>
              <a:rPr lang="en-US" altLang="en-US" dirty="0"/>
              <a:t>Cough with </a:t>
            </a:r>
            <a:r>
              <a:rPr lang="en-US" altLang="en-US" dirty="0">
                <a:solidFill>
                  <a:srgbClr val="FF0000"/>
                </a:solidFill>
              </a:rPr>
              <a:t>HAEMOPTYSIS, </a:t>
            </a:r>
            <a:r>
              <a:rPr lang="en-US" altLang="en-US" dirty="0"/>
              <a:t>chest pain, chest infection, malaise, weight loss, SOB, signs of </a:t>
            </a:r>
            <a:r>
              <a:rPr lang="en-US" altLang="en-US" dirty="0" err="1"/>
              <a:t>mets</a:t>
            </a:r>
            <a:endParaRPr lang="en-US" altLang="en-US" dirty="0"/>
          </a:p>
          <a:p>
            <a:pPr eaLnBrk="1" hangingPunct="1"/>
            <a:r>
              <a:rPr lang="en-US" altLang="en-US" dirty="0"/>
              <a:t>CXR or CT should be visible </a:t>
            </a:r>
            <a:r>
              <a:rPr lang="en-US" altLang="en-US" dirty="0" err="1"/>
              <a:t>tumour</a:t>
            </a:r>
            <a:r>
              <a:rPr lang="en-US" altLang="en-US" dirty="0"/>
              <a:t> if </a:t>
            </a:r>
          </a:p>
          <a:p>
            <a:pPr eaLnBrk="1" hangingPunct="1"/>
            <a:r>
              <a:rPr lang="en-US" altLang="en-US" dirty="0"/>
              <a:t>Chemotherapy, surgery and radiotherapy.</a:t>
            </a:r>
          </a:p>
          <a:p>
            <a:pPr eaLnBrk="1" hangingPunct="1"/>
            <a:r>
              <a:rPr lang="en-US" altLang="en-US" dirty="0"/>
              <a:t>Often palliative poor prognosis (20% alive at 1 year)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1200329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Bronchial Carcinoma</a:t>
            </a:r>
          </a:p>
        </p:txBody>
      </p:sp>
    </p:spTree>
    <p:extLst>
      <p:ext uri="{BB962C8B-B14F-4D97-AF65-F5344CB8AC3E}">
        <p14:creationId xmlns:p14="http://schemas.microsoft.com/office/powerpoint/2010/main" val="42049675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391604"/>
            <a:ext cx="8229600" cy="473455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/>
              <a:t>Non-small cell (90%)</a:t>
            </a:r>
          </a:p>
          <a:p>
            <a:pPr eaLnBrk="1" hangingPunct="1"/>
            <a:r>
              <a:rPr lang="en-US" altLang="en-US" sz="2400" dirty="0"/>
              <a:t>Squamous (40%)-obstructive lesions of bronchus leads to infection.</a:t>
            </a:r>
          </a:p>
          <a:p>
            <a:pPr eaLnBrk="1" hangingPunct="1"/>
            <a:r>
              <a:rPr lang="en-US" altLang="en-US" sz="2400" dirty="0"/>
              <a:t>Adenocarcinoma (10%)-associated with asbestos.</a:t>
            </a:r>
          </a:p>
          <a:p>
            <a:pPr eaLnBrk="1" hangingPunct="1"/>
            <a:r>
              <a:rPr lang="en-US" altLang="en-US" sz="2400" dirty="0"/>
              <a:t>Large cell carcinoma (25%)-metastasize  early.</a:t>
            </a:r>
            <a:endParaRPr lang="en-US" altLang="en-US" dirty="0"/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400" dirty="0"/>
              <a:t>Small cell carcinoma (10%)</a:t>
            </a:r>
          </a:p>
          <a:p>
            <a:pPr eaLnBrk="1" hangingPunct="1"/>
            <a:r>
              <a:rPr lang="en-US" altLang="en-US" sz="2400" dirty="0"/>
              <a:t>Strongly associated with smoking often spread at presentation.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707886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latin typeface="+mn-lt"/>
              </a:rPr>
              <a:t>Types of Bronchial Carcinoma</a:t>
            </a:r>
          </a:p>
        </p:txBody>
      </p:sp>
    </p:spTree>
    <p:extLst>
      <p:ext uri="{BB962C8B-B14F-4D97-AF65-F5344CB8AC3E}">
        <p14:creationId xmlns:p14="http://schemas.microsoft.com/office/powerpoint/2010/main" val="2750943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endParaRPr lang="en-US" altLang="en-US" sz="2400" dirty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1200329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Lung Anatomy</a:t>
            </a:r>
          </a:p>
        </p:txBody>
      </p:sp>
      <p:pic>
        <p:nvPicPr>
          <p:cNvPr id="1026" name="Picture 2" descr="http://glasgowpbl.wikispaces.com/file/view/table4.jpg/30080353/tabl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33" y="4612408"/>
            <a:ext cx="5018575" cy="151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d/db/Illu_bronchi_lungs.jpg/340px-Illu_bronchi_lun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96" y="1854291"/>
            <a:ext cx="4285240" cy="272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-media-cache-ak0.pinimg.com/564x/ab/4e/e6/ab4ee665a3555a9c5b385dfc673b4f3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1719179"/>
            <a:ext cx="3152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706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Mesothelioma-High grade malignancy of pleural, strongly associated with asbestos exposure.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Lymphomas-Often involve the lung. Bulk pattern of lung lymphoma described </a:t>
            </a:r>
            <a:r>
              <a:rPr lang="en-US" altLang="en-US" b="1" dirty="0"/>
              <a:t>BALTOMA</a:t>
            </a:r>
            <a:r>
              <a:rPr lang="en-US" altLang="en-US" dirty="0"/>
              <a:t> (bronchus associated tissue lymphoma. Is a B Cell lymphoma and responds to standard chemotherapy.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1200329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Other </a:t>
            </a:r>
            <a:r>
              <a:rPr lang="en-US" sz="7200" dirty="0" err="1">
                <a:latin typeface="+mn-lt"/>
              </a:rPr>
              <a:t>tumours</a:t>
            </a:r>
            <a:endParaRPr lang="en-US" sz="7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2788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en-US" dirty="0"/>
              <a:t>Causes:</a:t>
            </a:r>
          </a:p>
          <a:p>
            <a:pPr eaLnBrk="1" hangingPunct="1">
              <a:defRPr/>
            </a:pPr>
            <a:r>
              <a:rPr lang="en-US" altLang="en-US" dirty="0"/>
              <a:t>Secondary to infarction, TB and pneumonia</a:t>
            </a:r>
          </a:p>
          <a:p>
            <a:pPr eaLnBrk="1" hangingPunct="1">
              <a:defRPr/>
            </a:pPr>
            <a:r>
              <a:rPr lang="en-US" altLang="en-US" dirty="0"/>
              <a:t>Idiopathic pulmonary fibrosis</a:t>
            </a:r>
          </a:p>
          <a:p>
            <a:pPr eaLnBrk="1" hangingPunct="1">
              <a:defRPr/>
            </a:pPr>
            <a:r>
              <a:rPr lang="en-US" altLang="en-US" dirty="0"/>
              <a:t>Extrinsic allergic </a:t>
            </a:r>
            <a:r>
              <a:rPr lang="en-US" altLang="en-US" dirty="0" err="1"/>
              <a:t>alveolitis</a:t>
            </a:r>
            <a:endParaRPr lang="en-US" altLang="en-US" dirty="0"/>
          </a:p>
          <a:p>
            <a:pPr eaLnBrk="1" hangingPunct="1">
              <a:defRPr/>
            </a:pPr>
            <a:r>
              <a:rPr lang="en-US" altLang="en-US" dirty="0" err="1"/>
              <a:t>Sarcoidosis</a:t>
            </a: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Occupational (industrial dust diseases)</a:t>
            </a:r>
          </a:p>
          <a:p>
            <a:pPr lvl="1" eaLnBrk="1" hangingPunct="1">
              <a:defRPr/>
            </a:pPr>
            <a:r>
              <a:rPr lang="en-US" altLang="en-US" dirty="0"/>
              <a:t>Coal workers pneumoconiosis</a:t>
            </a:r>
          </a:p>
          <a:p>
            <a:pPr lvl="1" eaLnBrk="1" hangingPunct="1">
              <a:defRPr/>
            </a:pPr>
            <a:r>
              <a:rPr lang="en-US" altLang="en-US" dirty="0"/>
              <a:t>Silicosis</a:t>
            </a:r>
          </a:p>
          <a:p>
            <a:pPr lvl="1" eaLnBrk="1" hangingPunct="1">
              <a:defRPr/>
            </a:pPr>
            <a:r>
              <a:rPr lang="en-US" altLang="en-US" dirty="0"/>
              <a:t>Asbestosis</a:t>
            </a:r>
          </a:p>
          <a:p>
            <a:pPr marL="0" indent="0" eaLnBrk="1" hangingPunct="1">
              <a:buNone/>
            </a:pPr>
            <a:endParaRPr lang="en-US" altLang="en-US" sz="2400" dirty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923330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atin typeface="+mn-lt"/>
              </a:rPr>
              <a:t>Pulmonary fibrosis</a:t>
            </a:r>
          </a:p>
        </p:txBody>
      </p:sp>
    </p:spTree>
    <p:extLst>
      <p:ext uri="{BB962C8B-B14F-4D97-AF65-F5344CB8AC3E}">
        <p14:creationId xmlns:p14="http://schemas.microsoft.com/office/powerpoint/2010/main" val="563058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269694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Clinical features-dry cough, progressive breathlessness, malaise and cyanosis, </a:t>
            </a:r>
            <a:r>
              <a:rPr lang="en-US" altLang="en-US" b="1" dirty="0">
                <a:solidFill>
                  <a:srgbClr val="000000"/>
                </a:solidFill>
              </a:rPr>
              <a:t>clubbing</a:t>
            </a:r>
            <a:r>
              <a:rPr lang="en-US" altLang="en-US" dirty="0"/>
              <a:t>, fine bilateral end-inspiratory crackles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Investigations-CXR/Ct, Respiratory function tests restrictive patterns-TV reduced with normal FEV1/FVC.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/>
              <a:t>Treatment-prednisolone, O2, possible transplant if severe.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57244"/>
            <a:ext cx="8229600" cy="830997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atin typeface="+mn-lt"/>
              </a:rPr>
              <a:t>Idiopathic Pulmonary Fibrosis</a:t>
            </a:r>
          </a:p>
        </p:txBody>
      </p:sp>
    </p:spTree>
    <p:extLst>
      <p:ext uri="{BB962C8B-B14F-4D97-AF65-F5344CB8AC3E}">
        <p14:creationId xmlns:p14="http://schemas.microsoft.com/office/powerpoint/2010/main" val="10955335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46104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Inhalation of allergens provokes a </a:t>
            </a:r>
            <a:r>
              <a:rPr lang="en-US" b="1" dirty="0">
                <a:latin typeface="Calibri" charset="0"/>
              </a:rPr>
              <a:t>hypersensitivity reaction type III.</a:t>
            </a:r>
            <a:r>
              <a:rPr lang="en-US" dirty="0">
                <a:latin typeface="Calibri" charset="0"/>
              </a:rPr>
              <a:t> (immune complex formation)</a:t>
            </a:r>
            <a:endParaRPr lang="en-US" b="1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Acute phase- alveoli infiltrated with acute </a:t>
            </a:r>
            <a:r>
              <a:rPr lang="en-US" dirty="0" err="1">
                <a:latin typeface="Calibri" charset="0"/>
              </a:rPr>
              <a:t>inflam</a:t>
            </a:r>
            <a:r>
              <a:rPr lang="en-US" dirty="0">
                <a:latin typeface="Calibri" charset="0"/>
              </a:rPr>
              <a:t> cells i.e. neutrophils</a:t>
            </a:r>
          </a:p>
          <a:p>
            <a:pPr eaLnBrk="1" hangingPunct="1"/>
            <a:r>
              <a:rPr lang="en-US" dirty="0">
                <a:latin typeface="Calibri" charset="0"/>
              </a:rPr>
              <a:t>Chronic exposure- small granuloma formation</a:t>
            </a:r>
          </a:p>
          <a:p>
            <a:pPr eaLnBrk="1" hangingPunct="1"/>
            <a:r>
              <a:rPr lang="en-US" b="1" dirty="0">
                <a:latin typeface="Calibri" charset="0"/>
              </a:rPr>
              <a:t>Clinical features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4-6 </a:t>
            </a:r>
            <a:r>
              <a:rPr lang="en-US" dirty="0" err="1">
                <a:latin typeface="Calibri" charset="0"/>
              </a:rPr>
              <a:t>hrs</a:t>
            </a:r>
            <a:r>
              <a:rPr lang="en-US" dirty="0">
                <a:latin typeface="Calibri" charset="0"/>
              </a:rPr>
              <a:t> post exposure- fever, rigors, dry cough, </a:t>
            </a:r>
            <a:r>
              <a:rPr lang="en-US" dirty="0" err="1">
                <a:latin typeface="Calibri" charset="0"/>
              </a:rPr>
              <a:t>dyspnoea</a:t>
            </a:r>
            <a:r>
              <a:rPr lang="en-US" dirty="0">
                <a:latin typeface="Calibri" charset="0"/>
              </a:rPr>
              <a:t>, crackles (no wheeze)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Chronic- weight loss, </a:t>
            </a:r>
            <a:r>
              <a:rPr lang="en-US" dirty="0" err="1">
                <a:latin typeface="Calibri" charset="0"/>
              </a:rPr>
              <a:t>exertional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dyspnoea</a:t>
            </a:r>
            <a:r>
              <a:rPr lang="en-US" dirty="0">
                <a:latin typeface="Calibri" charset="0"/>
              </a:rPr>
              <a:t>, type 1 respiratory failure, </a:t>
            </a:r>
            <a:r>
              <a:rPr lang="en-US" dirty="0" err="1">
                <a:latin typeface="Calibri" charset="0"/>
              </a:rPr>
              <a:t>cor</a:t>
            </a:r>
            <a:r>
              <a:rPr lang="en-US" dirty="0">
                <a:latin typeface="Calibri" charset="0"/>
              </a:rPr>
              <a:t> </a:t>
            </a:r>
            <a:r>
              <a:rPr lang="en-US" dirty="0" err="1">
                <a:latin typeface="Calibri" charset="0"/>
              </a:rPr>
              <a:t>pulmonale</a:t>
            </a:r>
            <a:r>
              <a:rPr lang="en-US" dirty="0">
                <a:latin typeface="Calibri" charset="0"/>
              </a:rPr>
              <a:t>. </a:t>
            </a:r>
          </a:p>
          <a:p>
            <a:pPr eaLnBrk="1" hangingPunct="1"/>
            <a:endParaRPr lang="en-US" altLang="en-US" sz="2400" dirty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923330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atin typeface="+mn-lt"/>
              </a:rPr>
              <a:t>Extrinsic allergic </a:t>
            </a:r>
            <a:r>
              <a:rPr lang="en-US" sz="5400" dirty="0" err="1">
                <a:latin typeface="+mn-lt"/>
              </a:rPr>
              <a:t>alveolitits</a:t>
            </a:r>
            <a:endParaRPr lang="en-US"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1636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GB" dirty="0">
                <a:latin typeface="Calibri" charset="0"/>
              </a:rPr>
              <a:t>Most common cause is farmer’s lung (spores)</a:t>
            </a:r>
          </a:p>
          <a:p>
            <a:r>
              <a:rPr lang="en-GB" dirty="0">
                <a:latin typeface="Calibri" charset="0"/>
              </a:rPr>
              <a:t>Others:</a:t>
            </a:r>
          </a:p>
          <a:p>
            <a:pPr lvl="1"/>
            <a:r>
              <a:rPr lang="en-GB" dirty="0">
                <a:latin typeface="Calibri" charset="0"/>
              </a:rPr>
              <a:t>Pigeon fancier’s lung (proteins in bird droppings)</a:t>
            </a:r>
          </a:p>
          <a:p>
            <a:pPr lvl="1"/>
            <a:r>
              <a:rPr lang="en-GB" dirty="0">
                <a:latin typeface="Calibri" charset="0"/>
              </a:rPr>
              <a:t>Malt worker’s lung (</a:t>
            </a:r>
            <a:r>
              <a:rPr lang="en-GB" dirty="0" err="1">
                <a:latin typeface="Calibri" charset="0"/>
              </a:rPr>
              <a:t>aspergillus</a:t>
            </a:r>
            <a:r>
              <a:rPr lang="en-GB" dirty="0">
                <a:latin typeface="Calibri" charset="0"/>
              </a:rPr>
              <a:t> </a:t>
            </a:r>
            <a:r>
              <a:rPr lang="en-GB" dirty="0" err="1">
                <a:latin typeface="Calibri" charset="0"/>
              </a:rPr>
              <a:t>clavatus</a:t>
            </a:r>
            <a:r>
              <a:rPr lang="en-GB" dirty="0">
                <a:latin typeface="Calibri" charset="0"/>
              </a:rPr>
              <a:t>)</a:t>
            </a:r>
          </a:p>
          <a:p>
            <a:pPr lvl="1"/>
            <a:r>
              <a:rPr lang="en-GB" dirty="0" err="1">
                <a:latin typeface="Calibri" charset="0"/>
              </a:rPr>
              <a:t>Bagassosis</a:t>
            </a:r>
            <a:r>
              <a:rPr lang="en-GB" dirty="0">
                <a:latin typeface="Calibri" charset="0"/>
              </a:rPr>
              <a:t>/sugar worker’s lung (sugar cane fibres)</a:t>
            </a:r>
          </a:p>
          <a:p>
            <a:pPr>
              <a:buNone/>
            </a:pPr>
            <a:r>
              <a:rPr lang="en-GB" b="1" dirty="0">
                <a:latin typeface="Calibri" charset="0"/>
              </a:rPr>
              <a:t>CXR-</a:t>
            </a:r>
            <a:r>
              <a:rPr lang="en-GB" dirty="0">
                <a:latin typeface="Calibri" charset="0"/>
              </a:rPr>
              <a:t> upper zone mottling/consolidation. Honeycomb lung in very advanced cases</a:t>
            </a:r>
          </a:p>
          <a:p>
            <a:pPr>
              <a:buNone/>
            </a:pPr>
            <a:r>
              <a:rPr lang="en-GB" b="1" dirty="0">
                <a:latin typeface="Calibri" charset="0"/>
              </a:rPr>
              <a:t>Treat- </a:t>
            </a:r>
            <a:r>
              <a:rPr lang="en-GB" dirty="0">
                <a:latin typeface="Calibri" charset="0"/>
              </a:rPr>
              <a:t>Remove allergen, O2, oral prednisolone (steroids)</a:t>
            </a:r>
          </a:p>
          <a:p>
            <a:pPr eaLnBrk="1" hangingPunct="1"/>
            <a:endParaRPr lang="en-US" altLang="en-US" sz="2400" dirty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923330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atin typeface="+mn-lt"/>
              </a:rPr>
              <a:t>EAA (</a:t>
            </a:r>
            <a:r>
              <a:rPr lang="en-US" sz="5400" dirty="0" err="1">
                <a:latin typeface="+mn-lt"/>
              </a:rPr>
              <a:t>Cont</a:t>
            </a:r>
            <a:r>
              <a:rPr lang="en-US" sz="5400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485054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Coal workers pneumoconiosis-deposition of coal dust in lung.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Asbestosis-Asbestos exposure requires heavy exposure 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Silicosis-Inhalation of silicon </a:t>
            </a:r>
            <a:r>
              <a:rPr lang="en-US" altLang="en-US" dirty="0" err="1"/>
              <a:t>diozide</a:t>
            </a:r>
            <a:r>
              <a:rPr lang="en-US" altLang="en-US" dirty="0"/>
              <a:t>/silicates abundant in stone and sand.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923330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atin typeface="+mn-lt"/>
              </a:rPr>
              <a:t>Occupational lung disease</a:t>
            </a:r>
          </a:p>
        </p:txBody>
      </p:sp>
    </p:spTree>
    <p:extLst>
      <p:ext uri="{BB962C8B-B14F-4D97-AF65-F5344CB8AC3E}">
        <p14:creationId xmlns:p14="http://schemas.microsoft.com/office/powerpoint/2010/main" val="21603269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Excessive fluid in pleural space</a:t>
            </a:r>
          </a:p>
          <a:p>
            <a:pPr eaLnBrk="1" hangingPunct="1"/>
            <a:r>
              <a:rPr lang="en-US" altLang="en-US" dirty="0"/>
              <a:t>Transudates-protein content &lt;30g/L: heart failure, </a:t>
            </a:r>
            <a:r>
              <a:rPr lang="en-US" altLang="en-US" dirty="0" err="1"/>
              <a:t>hypoproteninaemia</a:t>
            </a:r>
            <a:r>
              <a:rPr lang="en-US" altLang="en-US" dirty="0"/>
              <a:t> (</a:t>
            </a:r>
            <a:r>
              <a:rPr lang="en-US" altLang="en-US" dirty="0" err="1"/>
              <a:t>nephrotic</a:t>
            </a:r>
            <a:r>
              <a:rPr lang="en-US" altLang="en-US" dirty="0"/>
              <a:t> syndrome), hypothyroidism</a:t>
            </a:r>
          </a:p>
          <a:p>
            <a:pPr eaLnBrk="1" hangingPunct="1"/>
            <a:r>
              <a:rPr lang="en-US" altLang="en-US" dirty="0"/>
              <a:t>Exudates-protein content &gt;30g/L: Bacterial pneumonia, Bronchial carcinoma, TB</a:t>
            </a:r>
          </a:p>
          <a:p>
            <a:pPr eaLnBrk="1" hangingPunct="1"/>
            <a:r>
              <a:rPr lang="en-US" altLang="en-US" dirty="0"/>
              <a:t>&gt;300mls seen on X-ray</a:t>
            </a:r>
          </a:p>
          <a:p>
            <a:pPr eaLnBrk="1" hangingPunct="1"/>
            <a:r>
              <a:rPr lang="en-US" altLang="en-US" dirty="0"/>
              <a:t>Treat cause and drain slowly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923330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atin typeface="+mn-lt"/>
              </a:rPr>
              <a:t>Pleural effusion</a:t>
            </a:r>
          </a:p>
        </p:txBody>
      </p:sp>
    </p:spTree>
    <p:extLst>
      <p:ext uri="{BB962C8B-B14F-4D97-AF65-F5344CB8AC3E}">
        <p14:creationId xmlns:p14="http://schemas.microsoft.com/office/powerpoint/2010/main" val="34149274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Air in pleural space</a:t>
            </a:r>
          </a:p>
          <a:p>
            <a:pPr eaLnBrk="1" hangingPunct="1"/>
            <a:r>
              <a:rPr lang="en-US" altLang="en-US" dirty="0"/>
              <a:t>Sudden, unilateral pleurisy pain. Progressive breathlessness and tachycardia</a:t>
            </a:r>
          </a:p>
          <a:p>
            <a:pPr eaLnBrk="1" hangingPunct="1"/>
            <a:r>
              <a:rPr lang="en-US" altLang="en-US" dirty="0"/>
              <a:t>CXR, CT, US</a:t>
            </a:r>
          </a:p>
          <a:p>
            <a:pPr eaLnBrk="1" hangingPunct="1"/>
            <a:r>
              <a:rPr lang="en-US" altLang="en-US" dirty="0"/>
              <a:t>Small-monitor and avoid exercise</a:t>
            </a:r>
          </a:p>
          <a:p>
            <a:pPr eaLnBrk="1" hangingPunct="1"/>
            <a:r>
              <a:rPr lang="en-US" altLang="en-US" dirty="0"/>
              <a:t>Larger-aspirate air, possibly insert </a:t>
            </a:r>
          </a:p>
          <a:p>
            <a:pPr marL="0" indent="0" eaLnBrk="1" hangingPunct="1">
              <a:buNone/>
            </a:pPr>
            <a:r>
              <a:rPr lang="en-US" altLang="en-US" dirty="0"/>
              <a:t>drain.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1200329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Pneumothorax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300" y="3245878"/>
            <a:ext cx="2702699" cy="272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993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53062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Embolic blockage of pulmonary artery. Lung tissue ventilated but not perfused. Can lead to infarction and alveolar collapse</a:t>
            </a:r>
          </a:p>
          <a:p>
            <a:pPr eaLnBrk="1" hangingPunct="1"/>
            <a:r>
              <a:rPr lang="en-US" altLang="en-US" sz="2400" dirty="0"/>
              <a:t>90% of emboli are from DVT. </a:t>
            </a:r>
          </a:p>
          <a:p>
            <a:pPr eaLnBrk="1" hangingPunct="1"/>
            <a:r>
              <a:rPr lang="en-US" altLang="en-US" sz="2400" dirty="0"/>
              <a:t>Sudden onset unexplained dyspnea, </a:t>
            </a:r>
            <a:r>
              <a:rPr lang="en-US" altLang="en-US" sz="2400" dirty="0" err="1"/>
              <a:t>pleuritic</a:t>
            </a:r>
            <a:r>
              <a:rPr lang="en-US" altLang="en-US" sz="2400" dirty="0"/>
              <a:t> chest pain, cough and </a:t>
            </a:r>
            <a:r>
              <a:rPr lang="en-US" altLang="en-US" sz="2400" dirty="0" err="1"/>
              <a:t>haemoptysis</a:t>
            </a:r>
            <a:r>
              <a:rPr lang="en-US" altLang="en-US" sz="2400" dirty="0"/>
              <a:t>. Previous leg pain.</a:t>
            </a:r>
          </a:p>
          <a:p>
            <a:pPr eaLnBrk="1" hangingPunct="1"/>
            <a:r>
              <a:rPr lang="en-US" altLang="en-US" sz="2400" dirty="0"/>
              <a:t>CXR and CT, ECG-sinus tachycardia, Bloods-raised ESR, Hypoxic ABG</a:t>
            </a:r>
          </a:p>
          <a:p>
            <a:pPr eaLnBrk="1" hangingPunct="1"/>
            <a:r>
              <a:rPr lang="en-US" altLang="en-US" sz="2400" dirty="0"/>
              <a:t>O2, bed rest/analgesia, anticoagulation (low molecular wright heparin</a:t>
            </a:r>
          </a:p>
          <a:p>
            <a:pPr eaLnBrk="1" hangingPunct="1"/>
            <a:r>
              <a:rPr lang="en-US" altLang="en-US" sz="2400" dirty="0"/>
              <a:t>Wells score as risk assessment, prophylaxis-anticoagulation (warfarin) and compression stockings.</a:t>
            </a:r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1107996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atin typeface="+mn-lt"/>
              </a:rPr>
              <a:t>Pulmonary Embolism</a:t>
            </a:r>
          </a:p>
        </p:txBody>
      </p:sp>
    </p:spTree>
    <p:extLst>
      <p:ext uri="{BB962C8B-B14F-4D97-AF65-F5344CB8AC3E}">
        <p14:creationId xmlns:p14="http://schemas.microsoft.com/office/powerpoint/2010/main" val="9571396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Causes: Primary, LHD, Lung disorders and hypoxia, Chronic thromboembolic PH, Systemic diseases </a:t>
            </a:r>
          </a:p>
          <a:p>
            <a:pPr eaLnBrk="1" hangingPunct="1"/>
            <a:r>
              <a:rPr lang="en-US" altLang="en-US" dirty="0"/>
              <a:t>Clinical features: Non-specific features of RVF (SOB, fatigue, chest pain, palpitations </a:t>
            </a:r>
            <a:r>
              <a:rPr lang="en-US" altLang="en-US" dirty="0" err="1"/>
              <a:t>ect</a:t>
            </a:r>
            <a:r>
              <a:rPr lang="en-US" altLang="en-US" dirty="0"/>
              <a:t>), Insidious onset.</a:t>
            </a:r>
          </a:p>
          <a:p>
            <a:pPr eaLnBrk="1" hangingPunct="1"/>
            <a:r>
              <a:rPr lang="en-US" altLang="en-US" dirty="0"/>
              <a:t>Investigations: Right heart catheter, Imaging-enlarged Pulmonary arteries and RV hypertrophy.</a:t>
            </a:r>
          </a:p>
          <a:p>
            <a:pPr eaLnBrk="1" hangingPunct="1"/>
            <a:r>
              <a:rPr lang="en-US" altLang="en-US" dirty="0"/>
              <a:t>Treatment dependent on cause. </a:t>
            </a:r>
            <a:r>
              <a:rPr lang="en-US" altLang="en-US" dirty="0" err="1"/>
              <a:t>Ca</a:t>
            </a:r>
            <a:r>
              <a:rPr lang="en-US" altLang="en-US" dirty="0"/>
              <a:t> channel blockers- Primary PH. Warfarin-Chronic thromboembolic</a:t>
            </a:r>
          </a:p>
          <a:p>
            <a:pPr eaLnBrk="1" hangingPunct="1"/>
            <a:r>
              <a:rPr lang="en-US" altLang="en-US" dirty="0"/>
              <a:t>Poor prognosis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923330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atin typeface="+mn-lt"/>
              </a:rPr>
              <a:t>Pulmonary Hypertension</a:t>
            </a:r>
          </a:p>
        </p:txBody>
      </p:sp>
    </p:spTree>
    <p:extLst>
      <p:ext uri="{BB962C8B-B14F-4D97-AF65-F5344CB8AC3E}">
        <p14:creationId xmlns:p14="http://schemas.microsoft.com/office/powerpoint/2010/main" val="409061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Inspiration</a:t>
            </a:r>
          </a:p>
          <a:p>
            <a:pPr lvl="1" eaLnBrk="1" hangingPunct="1"/>
            <a:r>
              <a:rPr lang="en-US" altLang="en-US" sz="2000" dirty="0"/>
              <a:t>Contraction of intercostals</a:t>
            </a:r>
          </a:p>
          <a:p>
            <a:pPr lvl="2" eaLnBrk="1" hangingPunct="1"/>
            <a:r>
              <a:rPr lang="en-US" altLang="en-US" sz="1600" dirty="0"/>
              <a:t>Chest cavity expansion</a:t>
            </a:r>
          </a:p>
          <a:p>
            <a:pPr lvl="1" eaLnBrk="1" hangingPunct="1"/>
            <a:r>
              <a:rPr lang="en-US" altLang="en-US" sz="2000" dirty="0"/>
              <a:t>Contraction of diaphragm (C345 keeps diaphragm alive)</a:t>
            </a:r>
          </a:p>
          <a:p>
            <a:pPr lvl="2" eaLnBrk="1" hangingPunct="1"/>
            <a:r>
              <a:rPr lang="en-US" altLang="en-US" sz="1600" dirty="0"/>
              <a:t>Expansion of intrapleural space</a:t>
            </a:r>
          </a:p>
          <a:p>
            <a:pPr lvl="1" eaLnBrk="1" hangingPunct="1"/>
            <a:r>
              <a:rPr lang="en-US" altLang="en-US" sz="2000" dirty="0"/>
              <a:t>Resulting relative –</a:t>
            </a:r>
            <a:r>
              <a:rPr lang="en-US" altLang="en-US" sz="2000" dirty="0" err="1"/>
              <a:t>ve</a:t>
            </a:r>
            <a:r>
              <a:rPr lang="en-US" altLang="en-US" sz="2000" dirty="0"/>
              <a:t> pressure permits air entry</a:t>
            </a:r>
          </a:p>
          <a:p>
            <a:pPr eaLnBrk="1" hangingPunct="1"/>
            <a:r>
              <a:rPr lang="en-US" altLang="en-US" sz="2400" dirty="0"/>
              <a:t>Expiration</a:t>
            </a:r>
          </a:p>
          <a:p>
            <a:pPr lvl="1" eaLnBrk="1" hangingPunct="1"/>
            <a:r>
              <a:rPr lang="en-US" altLang="en-US" sz="2000" dirty="0"/>
              <a:t>Relaxation of intercostals</a:t>
            </a:r>
          </a:p>
          <a:p>
            <a:pPr lvl="2" eaLnBrk="1" hangingPunct="1"/>
            <a:r>
              <a:rPr lang="en-US" altLang="en-US" sz="1600" dirty="0"/>
              <a:t>Chest cavity contraction</a:t>
            </a:r>
          </a:p>
          <a:p>
            <a:pPr lvl="1" eaLnBrk="1" hangingPunct="1"/>
            <a:r>
              <a:rPr lang="en-US" altLang="en-US" sz="2000" dirty="0"/>
              <a:t>Relaxation of diaphragm</a:t>
            </a:r>
          </a:p>
          <a:p>
            <a:pPr lvl="2" eaLnBrk="1" hangingPunct="1"/>
            <a:r>
              <a:rPr lang="en-US" altLang="en-US" sz="1600" dirty="0"/>
              <a:t>Contraction of intrapleural space</a:t>
            </a:r>
          </a:p>
          <a:p>
            <a:pPr lvl="1" eaLnBrk="1" hangingPunct="1"/>
            <a:r>
              <a:rPr lang="en-US" altLang="en-US" sz="2000" dirty="0"/>
              <a:t>Resulting relative +</a:t>
            </a:r>
            <a:r>
              <a:rPr lang="en-US" altLang="en-US" sz="2000" dirty="0" err="1"/>
              <a:t>ve</a:t>
            </a:r>
            <a:r>
              <a:rPr lang="en-US" altLang="en-US" sz="2000" dirty="0"/>
              <a:t> pressure forces air out</a:t>
            </a:r>
          </a:p>
          <a:p>
            <a:pPr lvl="1" eaLnBrk="1" hangingPunct="1"/>
            <a:endParaRPr lang="en-US" altLang="en-US" sz="2000" dirty="0"/>
          </a:p>
          <a:p>
            <a:pPr marL="0" indent="0" eaLnBrk="1" hangingPunct="1">
              <a:buNone/>
            </a:pPr>
            <a:endParaRPr lang="en-US" altLang="en-US" sz="2400" dirty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1200329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Ventilation</a:t>
            </a:r>
          </a:p>
        </p:txBody>
      </p:sp>
    </p:spTree>
    <p:extLst>
      <p:ext uri="{BB962C8B-B14F-4D97-AF65-F5344CB8AC3E}">
        <p14:creationId xmlns:p14="http://schemas.microsoft.com/office/powerpoint/2010/main" val="38651728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err="1"/>
              <a:t>Goodpasture’s</a:t>
            </a:r>
            <a:r>
              <a:rPr lang="en-US" altLang="en-US" dirty="0"/>
              <a:t> Syndrome (anti-</a:t>
            </a:r>
            <a:r>
              <a:rPr lang="en-US" altLang="en-US" dirty="0" err="1"/>
              <a:t>GbM</a:t>
            </a:r>
            <a:r>
              <a:rPr lang="en-US" altLang="en-US" dirty="0"/>
              <a:t>)</a:t>
            </a:r>
          </a:p>
          <a:p>
            <a:pPr marL="0" indent="0" eaLnBrk="1" hangingPunct="1">
              <a:buNone/>
            </a:pPr>
            <a:r>
              <a:rPr lang="en-US" altLang="en-US" dirty="0"/>
              <a:t>Sarcoidosis</a:t>
            </a:r>
          </a:p>
          <a:p>
            <a:pPr marL="0" indent="0" eaLnBrk="1" hangingPunct="1">
              <a:buNone/>
            </a:pPr>
            <a:r>
              <a:rPr lang="en-US" altLang="en-US" dirty="0"/>
              <a:t>Wegener’s granulomatosis</a:t>
            </a:r>
          </a:p>
          <a:p>
            <a:pPr marL="0" indent="0" eaLnBrk="1" hangingPunct="1">
              <a:buNone/>
            </a:pPr>
            <a:r>
              <a:rPr lang="en-US" altLang="en-US" dirty="0"/>
              <a:t>Alpha-1-antitrypsin deficiency (neutrophil elastase)</a:t>
            </a:r>
          </a:p>
          <a:p>
            <a:pPr marL="0" indent="0" eaLnBrk="1" hangingPunct="1">
              <a:buNone/>
            </a:pPr>
            <a:r>
              <a:rPr lang="en-US" altLang="en-US" dirty="0"/>
              <a:t>Anything else you can think of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923330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atin typeface="+mn-lt"/>
              </a:rPr>
              <a:t>What hasn’t been covered</a:t>
            </a:r>
          </a:p>
        </p:txBody>
      </p:sp>
    </p:spTree>
    <p:extLst>
      <p:ext uri="{BB962C8B-B14F-4D97-AF65-F5344CB8AC3E}">
        <p14:creationId xmlns:p14="http://schemas.microsoft.com/office/powerpoint/2010/main" val="18372078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6"/>
          <a:stretch/>
        </p:blipFill>
        <p:spPr>
          <a:xfrm>
            <a:off x="1384301" y="0"/>
            <a:ext cx="6134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62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2187204"/>
            <a:ext cx="8229600" cy="3938959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sz="2400" dirty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1200329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Lung Function Tests</a:t>
            </a:r>
          </a:p>
        </p:txBody>
      </p:sp>
      <p:pic>
        <p:nvPicPr>
          <p:cNvPr id="1026" name="Picture 2" descr="http://www.clevelandclinicmeded.com/medicalpubs/diseasemanagement/pulmonary/pulmonary-function-testing/images/pulmonary-function-fig2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474967"/>
            <a:ext cx="8210550" cy="459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37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/>
              <a:t>FEV1 = forced expiratory volume in 1 second (peak flow)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FVC = forced vital capacity = full inspiration then expiration vol.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400" dirty="0"/>
              <a:t>FEV1/FVC ratio main thing to know: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400" dirty="0"/>
              <a:t>Obstructive = low FEV1 / normal FVC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	… low FEV1/FVC ratio in asthma / </a:t>
            </a:r>
            <a:r>
              <a:rPr lang="en-US" altLang="en-US" sz="2400" dirty="0" err="1"/>
              <a:t>copd</a:t>
            </a:r>
            <a:endParaRPr lang="en-US" altLang="en-US" sz="2400" dirty="0"/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400" dirty="0"/>
              <a:t>Restrictive = low FEV1 / low FVC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	… normal ratio in </a:t>
            </a:r>
            <a:r>
              <a:rPr lang="en-US" altLang="en-US" sz="2400" dirty="0" err="1"/>
              <a:t>eg</a:t>
            </a:r>
            <a:r>
              <a:rPr lang="en-US" altLang="en-US" sz="2400" dirty="0"/>
              <a:t> pulmonary fibrosis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endParaRPr lang="en-US" altLang="en-US" sz="2400" dirty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1200329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Lung Function Tests</a:t>
            </a:r>
          </a:p>
        </p:txBody>
      </p:sp>
    </p:spTree>
    <p:extLst>
      <p:ext uri="{BB962C8B-B14F-4D97-AF65-F5344CB8AC3E}">
        <p14:creationId xmlns:p14="http://schemas.microsoft.com/office/powerpoint/2010/main" val="4103045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/>
              <a:t>Chest X-Ray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solidFill>
                  <a:srgbClr val="FF0000"/>
                </a:solidFill>
              </a:rPr>
              <a:t>- Airways </a:t>
            </a:r>
            <a:r>
              <a:rPr lang="en-US" altLang="en-US" sz="2400" dirty="0"/>
              <a:t>(hilar enlargement)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solidFill>
                  <a:srgbClr val="FF0000"/>
                </a:solidFill>
              </a:rPr>
              <a:t>- Bones </a:t>
            </a:r>
            <a:r>
              <a:rPr lang="en-US" altLang="en-US" sz="2400" dirty="0"/>
              <a:t>(fractures, lytic lesions)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solidFill>
                  <a:srgbClr val="FF0000"/>
                </a:solidFill>
              </a:rPr>
              <a:t>- Cardiac silhouette </a:t>
            </a:r>
            <a:r>
              <a:rPr lang="en-US" altLang="en-US" sz="2400" dirty="0"/>
              <a:t>(cardiomegaly)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solidFill>
                  <a:srgbClr val="FF0000"/>
                </a:solidFill>
              </a:rPr>
              <a:t>- Costophrenic angles </a:t>
            </a:r>
            <a:r>
              <a:rPr lang="en-US" altLang="en-US" sz="2400" dirty="0"/>
              <a:t>(effusion)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solidFill>
                  <a:srgbClr val="FF0000"/>
                </a:solidFill>
              </a:rPr>
              <a:t>- Diaphragm </a:t>
            </a:r>
            <a:r>
              <a:rPr lang="en-US" altLang="en-US" sz="2400" dirty="0"/>
              <a:t>(abdominal perforation, free air)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solidFill>
                  <a:srgbClr val="FF0000"/>
                </a:solidFill>
              </a:rPr>
              <a:t>- Edges </a:t>
            </a:r>
            <a:r>
              <a:rPr lang="en-US" altLang="en-US" sz="2400" dirty="0"/>
              <a:t>(pneumothorax, fibrosis, pleural thickening)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solidFill>
                  <a:srgbClr val="FF0000"/>
                </a:solidFill>
              </a:rPr>
              <a:t>- Fields </a:t>
            </a:r>
            <a:r>
              <a:rPr lang="en-US" altLang="en-US" sz="2400" dirty="0"/>
              <a:t>(parenchyma, masses, consolidation)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1200329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Investigations</a:t>
            </a:r>
          </a:p>
        </p:txBody>
      </p:sp>
    </p:spTree>
    <p:extLst>
      <p:ext uri="{BB962C8B-B14F-4D97-AF65-F5344CB8AC3E}">
        <p14:creationId xmlns:p14="http://schemas.microsoft.com/office/powerpoint/2010/main" val="1014806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/>
              <a:t>Arterial Blood Gas (ABG)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- pH </a:t>
            </a:r>
            <a:r>
              <a:rPr lang="en-US" altLang="en-US" sz="2400" dirty="0">
                <a:solidFill>
                  <a:srgbClr val="FF0000"/>
                </a:solidFill>
              </a:rPr>
              <a:t>&lt;7.35 </a:t>
            </a:r>
            <a:r>
              <a:rPr lang="en-US" altLang="en-US" sz="2400" dirty="0" err="1">
                <a:solidFill>
                  <a:srgbClr val="FF0000"/>
                </a:solidFill>
              </a:rPr>
              <a:t>adicotic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/>
              <a:t>/ </a:t>
            </a:r>
            <a:r>
              <a:rPr lang="en-US" altLang="en-US" sz="2400" dirty="0">
                <a:solidFill>
                  <a:srgbClr val="00B050"/>
                </a:solidFill>
              </a:rPr>
              <a:t>7.35 – 7.45 neutral </a:t>
            </a:r>
            <a:r>
              <a:rPr lang="en-US" altLang="en-US" sz="2400" dirty="0">
                <a:solidFill>
                  <a:srgbClr val="0070C0"/>
                </a:solidFill>
              </a:rPr>
              <a:t>/ &gt;7.45 alkalotic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	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- paO2 </a:t>
            </a:r>
            <a:r>
              <a:rPr lang="en-US" altLang="en-US" sz="2400" dirty="0">
                <a:solidFill>
                  <a:srgbClr val="FF0000"/>
                </a:solidFill>
              </a:rPr>
              <a:t>&lt;10kPA hypoxia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	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- paCO2 </a:t>
            </a:r>
            <a:r>
              <a:rPr lang="en-US" altLang="en-US" sz="2400" dirty="0">
                <a:solidFill>
                  <a:srgbClr val="00B050"/>
                </a:solidFill>
              </a:rPr>
              <a:t>4.7-6.0kPA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400" dirty="0"/>
              <a:t>- HCO3- </a:t>
            </a:r>
            <a:r>
              <a:rPr lang="en-US" altLang="en-US" sz="2400" dirty="0">
                <a:solidFill>
                  <a:srgbClr val="00B050"/>
                </a:solidFill>
              </a:rPr>
              <a:t>22-26mEq/L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	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- Base excess </a:t>
            </a:r>
            <a:r>
              <a:rPr lang="en-US" altLang="en-US" sz="2400" dirty="0">
                <a:solidFill>
                  <a:srgbClr val="00B050"/>
                </a:solidFill>
              </a:rPr>
              <a:t>-2 - +2mmol/L</a:t>
            </a:r>
          </a:p>
          <a:p>
            <a:pPr marL="0" indent="0" eaLnBrk="1" hangingPunct="1">
              <a:buNone/>
            </a:pPr>
            <a:endParaRPr lang="en-US" altLang="en-US" sz="2400" dirty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1200329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Investigations</a:t>
            </a:r>
          </a:p>
        </p:txBody>
      </p:sp>
    </p:spTree>
    <p:extLst>
      <p:ext uri="{BB962C8B-B14F-4D97-AF65-F5344CB8AC3E}">
        <p14:creationId xmlns:p14="http://schemas.microsoft.com/office/powerpoint/2010/main" val="692191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/>
              <a:t>Arterial Blood Gas (ABG)					</a:t>
            </a:r>
            <a:r>
              <a:rPr lang="en-US" altLang="en-US" sz="2400" dirty="0">
                <a:hlinkClick r:id="rId2"/>
              </a:rPr>
              <a:t>https://abg.ninja/abg</a:t>
            </a:r>
            <a:endParaRPr lang="en-US" altLang="en-US" sz="2400" dirty="0"/>
          </a:p>
          <a:p>
            <a:pPr eaLnBrk="1" hangingPunct="1">
              <a:buFontTx/>
              <a:buChar char="-"/>
            </a:pPr>
            <a:r>
              <a:rPr lang="en-US" altLang="en-US" sz="2400" dirty="0"/>
              <a:t>Is it acidotic or alkalotic?</a:t>
            </a:r>
          </a:p>
          <a:p>
            <a:pPr eaLnBrk="1" hangingPunct="1">
              <a:buFontTx/>
              <a:buChar char="-"/>
            </a:pPr>
            <a:endParaRPr lang="en-US" altLang="en-US" sz="2400" dirty="0"/>
          </a:p>
          <a:p>
            <a:pPr eaLnBrk="1" hangingPunct="1">
              <a:buFontTx/>
              <a:buChar char="-"/>
            </a:pPr>
            <a:r>
              <a:rPr lang="en-US" altLang="en-US" sz="2400" dirty="0"/>
              <a:t>Is it metabolic or respiratory?</a:t>
            </a:r>
          </a:p>
          <a:p>
            <a:pPr lvl="1" eaLnBrk="1" hangingPunct="1">
              <a:buFontTx/>
              <a:buChar char="-"/>
            </a:pPr>
            <a:r>
              <a:rPr lang="en-US" altLang="en-US" sz="2000" dirty="0"/>
              <a:t>High CO2 = acidosis               Low HCO3 = acidosis</a:t>
            </a:r>
          </a:p>
          <a:p>
            <a:pPr lvl="1" eaLnBrk="1" hangingPunct="1">
              <a:buFontTx/>
              <a:buChar char="-"/>
            </a:pPr>
            <a:r>
              <a:rPr lang="en-US" altLang="en-US" sz="2000" dirty="0"/>
              <a:t>Low CO2 = alkalosis               High HCO3 = alkalosis</a:t>
            </a:r>
          </a:p>
          <a:p>
            <a:pPr eaLnBrk="1" hangingPunct="1">
              <a:buFontTx/>
              <a:buChar char="-"/>
            </a:pPr>
            <a:endParaRPr lang="en-US" altLang="en-US" sz="2400" dirty="0"/>
          </a:p>
          <a:p>
            <a:pPr eaLnBrk="1" hangingPunct="1">
              <a:buFontTx/>
              <a:buChar char="-"/>
            </a:pPr>
            <a:r>
              <a:rPr lang="en-US" altLang="en-US" sz="2400" dirty="0"/>
              <a:t>Is it compensated?</a:t>
            </a:r>
          </a:p>
          <a:p>
            <a:pPr lvl="1" eaLnBrk="1" hangingPunct="1">
              <a:buFontTx/>
              <a:buChar char="-"/>
            </a:pPr>
            <a:r>
              <a:rPr lang="en-US" altLang="en-US" sz="2000" dirty="0"/>
              <a:t>If respiratory picture, is HCO3 normal or altered?</a:t>
            </a:r>
          </a:p>
          <a:p>
            <a:pPr lvl="1" eaLnBrk="1" hangingPunct="1">
              <a:buFontTx/>
              <a:buChar char="-"/>
            </a:pPr>
            <a:r>
              <a:rPr lang="en-US" altLang="en-US" sz="2000" dirty="0"/>
              <a:t>If metabolic picture, is CO2 normal or altered?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187610" y="63436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/>
              <a:t>The Peer Teaching Society is not liable for false or misleading information…</a:t>
            </a:r>
            <a:endParaRPr lang="en-US" alt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0" y="5594880"/>
            <a:ext cx="1035210" cy="1026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74638"/>
            <a:ext cx="8229600" cy="1200329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atin typeface="+mn-lt"/>
              </a:rPr>
              <a:t>Investigations</a:t>
            </a:r>
          </a:p>
        </p:txBody>
      </p:sp>
    </p:spTree>
    <p:extLst>
      <p:ext uri="{BB962C8B-B14F-4D97-AF65-F5344CB8AC3E}">
        <p14:creationId xmlns:p14="http://schemas.microsoft.com/office/powerpoint/2010/main" val="3663222914"/>
      </p:ext>
    </p:extLst>
  </p:cSld>
  <p:clrMapOvr>
    <a:masterClrMapping/>
  </p:clrMapOvr>
</p:sld>
</file>

<file path=ppt/theme/theme1.xml><?xml version="1.0" encoding="utf-8"?>
<a:theme xmlns:a="http://schemas.openxmlformats.org/drawingml/2006/main" name="Peer Teaching Society Master Slides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Peer Teaching Society Master Slides 2010</Template>
  <TotalTime>690</TotalTime>
  <Words>2050</Words>
  <Application>Microsoft Office PowerPoint</Application>
  <PresentationFormat>On-screen Show (4:3)</PresentationFormat>
  <Paragraphs>436</Paragraphs>
  <Slides>41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Arial Hebrew Scholar Light</vt:lpstr>
      <vt:lpstr>Calibri</vt:lpstr>
      <vt:lpstr>Peer Teaching Society Master Slides 2010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Alice Rutter</dc:creator>
  <cp:lastModifiedBy>Tim Sargeant</cp:lastModifiedBy>
  <cp:revision>61</cp:revision>
  <dcterms:created xsi:type="dcterms:W3CDTF">2010-05-07T19:12:19Z</dcterms:created>
  <dcterms:modified xsi:type="dcterms:W3CDTF">2017-03-07T17:26:46Z</dcterms:modified>
</cp:coreProperties>
</file>