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embeddedFontLst>
    <p:embeddedFont>
      <p:font typeface="Amatic SC" pitchFamily="2" charset="-79"/>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B98B64-16A6-46CD-A244-FED166C04FEA}">
  <a:tblStyle styleId="{C7B98B64-16A6-46CD-A244-FED166C04F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719"/>
  </p:normalViewPr>
  <p:slideViewPr>
    <p:cSldViewPr snapToGrid="0">
      <p:cViewPr varScale="1">
        <p:scale>
          <a:sx n="124" d="100"/>
          <a:sy n="124" d="100"/>
        </p:scale>
        <p:origin x="184" y="2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efcf7306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efcf7306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63d7a59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63d7a59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4e5a77f6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4e5a77f6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ed044489d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ed04448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63d7a59e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63d7a59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4e5a77f6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4e5a77f6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ed044489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ed044489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63d7a59e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63d7a59e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4e5a77f6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4e5a77f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ed044489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ed044489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63d7a59e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63d7a59e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efcf7306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efcf730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4e5a77f6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4e5a77f6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ed044489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ed044489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Stress lifestyle checj for diabetes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63d7a59e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63d7a59e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4e5a77f6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4e5a77f6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ed044489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ed04448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63d7a59e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63d7a59e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4e5a77f6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4e5a77f6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efcf7306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efcf7306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63d7a59e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63d7a59e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4e5a77f6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4e5a77f6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4e5a77f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4e5a77f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63d7a59e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63d7a59e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4e5a77f6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4e5a77f6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ed044489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ed044489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63d7a59e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63d7a59e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4e5a77f6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4e5a77f6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63d7a59e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863d7a59e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4e5a77f6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4e5a77f6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63d7a59e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63d7a59e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4e5a77f6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4e5a77f6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63d7a59e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63d7a59e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63d7a59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63d7a59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4e5a77f6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4e5a77f6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63d7a59e0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63d7a59e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4e5a77f6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4e5a77f6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63d7a59e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63d7a59e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4e5a77f6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4e5a77f6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63d7a59e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63d7a59e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4e5a77f6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4e5a77f6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63d7a59e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63d7a59e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4e5a77f63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4e5a77f6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63d7a59e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863d7a59e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4e5a77f6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4e5a77f6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4e5a77f63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4e5a77f6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4e5a77f63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4e5a77f6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4e5a77f6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74e5a77f6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4e5a77f63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4e5a77f6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74e5a77f63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74e5a77f6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e45f159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e45f159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efcf7306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efcf7306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63d7a59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63d7a59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4e5a77f6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4e5a77f6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efcf7306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efcf7306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eerteaching.co.uk/?fbclid=IwAR37dV5ba_WVtH5Wgmv8LBAAdtnB5pAYGcmpechY4FiaOD9fKFm_UB27_v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eerteaching.co.uk/?fbclid=IwAR37dV5ba_WVtH5Wgmv8LBAAdtnB5pAYGcmpechY4FiaOD9fKFm_UB27_v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bnf.nice.org.uk/drug/sildenafil.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bnf.nice.org.uk/drug/alprostadil.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469263" y="60575"/>
            <a:ext cx="76824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b="1">
                <a:solidFill>
                  <a:srgbClr val="000000"/>
                </a:solidFill>
                <a:latin typeface="Amatic SC"/>
                <a:ea typeface="Amatic SC"/>
                <a:cs typeface="Amatic SC"/>
                <a:sym typeface="Amatic SC"/>
              </a:rPr>
              <a:t>Genitourinary online Formative - Results</a:t>
            </a:r>
            <a:endParaRPr sz="4800" b="1">
              <a:solidFill>
                <a:srgbClr val="000000"/>
              </a:solidFill>
              <a:latin typeface="Amatic SC"/>
              <a:ea typeface="Amatic SC"/>
              <a:cs typeface="Amatic SC"/>
              <a:sym typeface="Amatic SC"/>
            </a:endParaRPr>
          </a:p>
        </p:txBody>
      </p:sp>
      <p:pic>
        <p:nvPicPr>
          <p:cNvPr id="55" name="Google Shape;55;p13"/>
          <p:cNvPicPr preferRelativeResize="0"/>
          <p:nvPr/>
        </p:nvPicPr>
        <p:blipFill rotWithShape="1">
          <a:blip r:embed="rId3">
            <a:alphaModFix/>
          </a:blip>
          <a:srcRect l="28730" t="4494" r="22524" b="32561"/>
          <a:stretch/>
        </p:blipFill>
        <p:spPr>
          <a:xfrm>
            <a:off x="2384500" y="853175"/>
            <a:ext cx="3851950" cy="3737675"/>
          </a:xfrm>
          <a:prstGeom prst="rect">
            <a:avLst/>
          </a:prstGeom>
          <a:noFill/>
          <a:ln>
            <a:noFill/>
          </a:ln>
        </p:spPr>
      </p:pic>
      <p:sp>
        <p:nvSpPr>
          <p:cNvPr id="56" name="Google Shape;56;p13"/>
          <p:cNvSpPr txBox="1"/>
          <p:nvPr/>
        </p:nvSpPr>
        <p:spPr>
          <a:xfrm>
            <a:off x="4859400" y="4829800"/>
            <a:ext cx="428460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1D2129"/>
                </a:solidFill>
                <a:highlight>
                  <a:schemeClr val="lt1"/>
                </a:highlight>
              </a:rPr>
              <a:t>Peer Teaching website link:</a:t>
            </a:r>
            <a:r>
              <a:rPr lang="en-GB" sz="1200">
                <a:solidFill>
                  <a:srgbClr val="1D2129"/>
                </a:solidFill>
                <a:highlight>
                  <a:schemeClr val="lt1"/>
                </a:highlight>
                <a:uFill>
                  <a:noFill/>
                </a:uFill>
                <a:hlinkClick r:id="rId4"/>
              </a:rPr>
              <a:t> </a:t>
            </a:r>
            <a:r>
              <a:rPr lang="en-GB" sz="1200">
                <a:solidFill>
                  <a:srgbClr val="385898"/>
                </a:solidFill>
                <a:uFill>
                  <a:noFill/>
                </a:uFill>
                <a:hlinkClick r:id="rId4"/>
              </a:rPr>
              <a:t>https://www.peerteaching.co.uk/</a:t>
            </a:r>
            <a:endParaRPr sz="1200">
              <a:solidFill>
                <a:schemeClr val="dk1"/>
              </a:solidFill>
            </a:endParaRPr>
          </a:p>
        </p:txBody>
      </p:sp>
      <p:sp>
        <p:nvSpPr>
          <p:cNvPr id="57" name="Google Shape;57;p13"/>
          <p:cNvSpPr txBox="1"/>
          <p:nvPr/>
        </p:nvSpPr>
        <p:spPr>
          <a:xfrm>
            <a:off x="0" y="4575350"/>
            <a:ext cx="65391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a:latin typeface="Amatic SC"/>
                <a:ea typeface="Amatic SC"/>
                <a:cs typeface="Amatic SC"/>
                <a:sym typeface="Amatic SC"/>
              </a:rPr>
              <a:t>Peer teaching society is not responsible for false or misleading information</a:t>
            </a:r>
            <a:endParaRPr sz="1900" b="1">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17" name="Google Shape;117;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18" name="Google Shape;118;p22"/>
          <p:cNvPicPr preferRelativeResize="0"/>
          <p:nvPr/>
        </p:nvPicPr>
        <p:blipFill>
          <a:blip r:embed="rId3">
            <a:alphaModFix/>
          </a:blip>
          <a:stretch>
            <a:fillRect/>
          </a:stretch>
        </p:blipFill>
        <p:spPr>
          <a:xfrm>
            <a:off x="599976" y="561075"/>
            <a:ext cx="7684801" cy="335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3" descr="Forms response chart. Question title: 3. A 15 year old boy has been brought by his mum to A&amp;amp;E after being kicked in groin by football earlier today. Boy describes the pain in left testical as 9/10 and he fells like he is going to throw up. Upon examination left testical is inflamed and painful on palpation.  What would be the most appropriate action? . Number of responses: 63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3- Testicular torsion</a:t>
            </a:r>
            <a:endParaRPr sz="2400" b="0" i="0" u="none" strike="noStrike" cap="none">
              <a:solidFill>
                <a:srgbClr val="000000"/>
              </a:solidFill>
              <a:latin typeface="Arial"/>
              <a:ea typeface="Arial"/>
              <a:cs typeface="Arial"/>
              <a:sym typeface="Arial"/>
            </a:endParaRPr>
          </a:p>
        </p:txBody>
      </p:sp>
      <p:sp>
        <p:nvSpPr>
          <p:cNvPr id="129" name="Google Shape;129;p24"/>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b="1"/>
              <a:t>Testicular torsion</a:t>
            </a:r>
            <a:endParaRPr b="1"/>
          </a:p>
          <a:p>
            <a:pPr marL="0" lvl="0" indent="0" algn="l" rtl="0">
              <a:spcBef>
                <a:spcPts val="1600"/>
              </a:spcBef>
              <a:spcAft>
                <a:spcPts val="0"/>
              </a:spcAft>
              <a:buNone/>
            </a:pPr>
            <a:r>
              <a:rPr lang="en-GB" b="1"/>
              <a:t>15 year old boy, kicked in groin by football earlier today,mum brought him to A&amp;E. Boy describes the pain in left testical as 8/10 and he fells like he is going to throw up. Upon examination left testical is inflamed and painfull on palpation.   </a:t>
            </a:r>
            <a:endParaRPr b="1"/>
          </a:p>
          <a:p>
            <a:pPr marL="0" lvl="0" indent="0" algn="l" rtl="0">
              <a:spcBef>
                <a:spcPts val="1600"/>
              </a:spcBef>
              <a:spcAft>
                <a:spcPts val="0"/>
              </a:spcAft>
              <a:buNone/>
            </a:pPr>
            <a:endParaRPr b="1"/>
          </a:p>
          <a:p>
            <a:pPr marL="0" lvl="0" indent="0" algn="l" rtl="0">
              <a:spcBef>
                <a:spcPts val="1600"/>
              </a:spcBef>
              <a:spcAft>
                <a:spcPts val="0"/>
              </a:spcAft>
              <a:buNone/>
            </a:pPr>
            <a:r>
              <a:rPr lang="en-GB" b="1"/>
              <a:t>Always refer suspected </a:t>
            </a:r>
            <a:r>
              <a:rPr lang="en-GB" b="1">
                <a:solidFill>
                  <a:schemeClr val="dk1"/>
                </a:solidFill>
              </a:rPr>
              <a:t>testicular torsion</a:t>
            </a:r>
            <a:r>
              <a:rPr lang="en-GB" b="1"/>
              <a:t> to urology immediately </a:t>
            </a:r>
            <a:endParaRPr b="1"/>
          </a:p>
          <a:p>
            <a:pPr marL="0" lvl="0" indent="0" algn="l" rtl="0">
              <a:spcBef>
                <a:spcPts val="1600"/>
              </a:spcBef>
              <a:spcAft>
                <a:spcPts val="0"/>
              </a:spcAft>
              <a:buNone/>
            </a:pPr>
            <a:endParaRPr b="1"/>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130" name="Google Shape;130;p24"/>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131" name="Google Shape;131;p24"/>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132" name="Google Shape;132;p24"/>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8" name="Google Shape;138;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9" name="Google Shape;139;p25"/>
          <p:cNvPicPr preferRelativeResize="0"/>
          <p:nvPr/>
        </p:nvPicPr>
        <p:blipFill>
          <a:blip r:embed="rId3">
            <a:alphaModFix/>
          </a:blip>
          <a:stretch>
            <a:fillRect/>
          </a:stretch>
        </p:blipFill>
        <p:spPr>
          <a:xfrm>
            <a:off x="981075" y="769225"/>
            <a:ext cx="718185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descr="Forms response chart. Question title: 4. A pregnant 25 year old lady presents to GP, she has been rushing to toilet more often over the last few week. Recently she describes pain in supra-pubic region and when urinating, her urine is also a funny colour. Which of the following is the most appropriate treatment?. Number of responses: 24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4- Cystitis</a:t>
            </a:r>
            <a:endParaRPr sz="2400" b="0" i="0" u="none" strike="noStrike" cap="none">
              <a:solidFill>
                <a:srgbClr val="000000"/>
              </a:solidFill>
              <a:latin typeface="Arial"/>
              <a:ea typeface="Arial"/>
              <a:cs typeface="Arial"/>
              <a:sym typeface="Arial"/>
            </a:endParaRPr>
          </a:p>
        </p:txBody>
      </p:sp>
      <p:sp>
        <p:nvSpPr>
          <p:cNvPr id="150" name="Google Shape;150;p27"/>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b="1"/>
              <a:t>Cystitis history</a:t>
            </a:r>
            <a:endParaRPr b="1"/>
          </a:p>
          <a:p>
            <a:pPr marL="0" lvl="0" indent="0" algn="l" rtl="0">
              <a:spcBef>
                <a:spcPts val="1600"/>
              </a:spcBef>
              <a:spcAft>
                <a:spcPts val="0"/>
              </a:spcAft>
              <a:buNone/>
            </a:pPr>
            <a:r>
              <a:rPr lang="en-GB" b="1"/>
              <a:t>A pregnant 25 year old lady presents to GP rushing to toilet more often over the last few week, recently pain in surapubic region and when urinating, urine is also a funny colour. Then which treatment. </a:t>
            </a:r>
            <a:endParaRPr b="1"/>
          </a:p>
          <a:p>
            <a:pPr marL="457200" lvl="0" indent="-317500" algn="l" rtl="0">
              <a:spcBef>
                <a:spcPts val="1600"/>
              </a:spcBef>
              <a:spcAft>
                <a:spcPts val="0"/>
              </a:spcAft>
              <a:buSzPts val="1400"/>
              <a:buChar char="●"/>
            </a:pPr>
            <a:r>
              <a:rPr lang="en-GB" sz="1800" b="1">
                <a:solidFill>
                  <a:schemeClr val="dk1"/>
                </a:solidFill>
              </a:rPr>
              <a:t>Trimethoprim (teratogenic- so not in pregnancy)</a:t>
            </a:r>
            <a:endParaRPr sz="1800" b="1">
              <a:solidFill>
                <a:schemeClr val="dk1"/>
              </a:solidFill>
            </a:endParaRPr>
          </a:p>
          <a:p>
            <a:pPr marL="457200" lvl="0" indent="-317500" algn="l" rtl="0">
              <a:spcBef>
                <a:spcPts val="0"/>
              </a:spcBef>
              <a:spcAft>
                <a:spcPts val="0"/>
              </a:spcAft>
              <a:buSzPts val="1400"/>
              <a:buChar char="●"/>
            </a:pPr>
            <a:r>
              <a:rPr lang="en-GB" sz="1800" b="1">
                <a:solidFill>
                  <a:schemeClr val="dk1"/>
                </a:solidFill>
              </a:rPr>
              <a:t>nitrofurantoin  (teratogenic- so not in pregnancy)</a:t>
            </a:r>
            <a:endParaRPr sz="1800" b="1">
              <a:solidFill>
                <a:schemeClr val="dk1"/>
              </a:solidFill>
            </a:endParaRPr>
          </a:p>
          <a:p>
            <a:pPr marL="457200" lvl="0" indent="-317500" algn="l" rtl="0">
              <a:spcBef>
                <a:spcPts val="0"/>
              </a:spcBef>
              <a:spcAft>
                <a:spcPts val="0"/>
              </a:spcAft>
              <a:buSzPts val="1400"/>
              <a:buChar char="●"/>
            </a:pPr>
            <a:r>
              <a:rPr lang="en-GB" sz="1800" b="1">
                <a:solidFill>
                  <a:schemeClr val="dk1"/>
                </a:solidFill>
              </a:rPr>
              <a:t>cephalexin (if pregnant)</a:t>
            </a:r>
            <a:endParaRPr sz="1800" b="1">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Paracetamol</a:t>
            </a:r>
            <a:endParaRPr sz="1800" b="1">
              <a:solidFill>
                <a:schemeClr val="dk1"/>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151" name="Google Shape;151;p27"/>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152" name="Google Shape;152;p27"/>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153" name="Google Shape;153;p27"/>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9" name="Google Shape;159;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60" name="Google Shape;160;p28"/>
          <p:cNvPicPr preferRelativeResize="0"/>
          <p:nvPr/>
        </p:nvPicPr>
        <p:blipFill>
          <a:blip r:embed="rId3">
            <a:alphaModFix/>
          </a:blip>
          <a:stretch>
            <a:fillRect/>
          </a:stretch>
        </p:blipFill>
        <p:spPr>
          <a:xfrm>
            <a:off x="484864" y="676275"/>
            <a:ext cx="8174274" cy="33885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9" descr="Forms response chart. Question title: 5. Young man presents with a painless testicular lump the right testical. Serum tumour marker are sent off as testicular cancer needs to be excluded. However, testicular cancer in confirmed and Alpha-feto protein is noted as a Serum tumour marker. What is the most appropriate treatment for this type for Testicular cancer? . Number of responses: 16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5- Testicular cancer</a:t>
            </a:r>
            <a:endParaRPr sz="2400" b="0" i="0" u="none" strike="noStrike" cap="none">
              <a:solidFill>
                <a:srgbClr val="000000"/>
              </a:solidFill>
              <a:latin typeface="Arial"/>
              <a:ea typeface="Arial"/>
              <a:cs typeface="Arial"/>
              <a:sym typeface="Arial"/>
            </a:endParaRPr>
          </a:p>
        </p:txBody>
      </p:sp>
      <p:sp>
        <p:nvSpPr>
          <p:cNvPr id="171" name="Google Shape;171;p30"/>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b="1"/>
              <a:t>Young presents with a painless testicular lump the right testical. Serum tumor marker are sent off as testicular cancer needs to be excluded. However testicular cancer in confirmed and Alpha feto protein is noted as a </a:t>
            </a:r>
            <a:r>
              <a:rPr lang="en-GB" b="1">
                <a:solidFill>
                  <a:schemeClr val="dk1"/>
                </a:solidFill>
              </a:rPr>
              <a:t>Serum tumor marker. What is the most appropriate treatment for this type for</a:t>
            </a:r>
            <a:r>
              <a:rPr lang="en-GB" b="1"/>
              <a:t> Testicular cancer? </a:t>
            </a:r>
            <a:endParaRPr b="1"/>
          </a:p>
          <a:p>
            <a:pPr marL="0" lvl="0" indent="0" algn="l" rtl="0">
              <a:spcBef>
                <a:spcPts val="1600"/>
              </a:spcBef>
              <a:spcAft>
                <a:spcPts val="0"/>
              </a:spcAft>
              <a:buNone/>
            </a:pPr>
            <a:endParaRPr b="1"/>
          </a:p>
          <a:p>
            <a:pPr marL="0" lvl="0" indent="0" algn="l" rtl="0">
              <a:spcBef>
                <a:spcPts val="1600"/>
              </a:spcBef>
              <a:spcAft>
                <a:spcPts val="0"/>
              </a:spcAft>
              <a:buNone/>
            </a:pPr>
            <a:r>
              <a:rPr lang="en-GB"/>
              <a:t>Chemotherapy is the treatment for Non seminoma- </a:t>
            </a:r>
            <a:r>
              <a:rPr lang="en-GB">
                <a:solidFill>
                  <a:schemeClr val="dk1"/>
                </a:solidFill>
              </a:rPr>
              <a:t>Alpha fetoprotein</a:t>
            </a:r>
            <a:endParaRPr/>
          </a:p>
          <a:p>
            <a:pPr marL="0" lvl="0" indent="0" algn="l" rtl="0">
              <a:spcBef>
                <a:spcPts val="1600"/>
              </a:spcBef>
              <a:spcAft>
                <a:spcPts val="0"/>
              </a:spcAft>
              <a:buNone/>
            </a:pPr>
            <a:r>
              <a:rPr lang="en-GB">
                <a:solidFill>
                  <a:schemeClr val="dk1"/>
                </a:solidFill>
              </a:rPr>
              <a:t>radical orchiectomy + radiotherapy</a:t>
            </a:r>
            <a:r>
              <a:rPr lang="en-GB"/>
              <a:t> is the treatment for seminoma -never </a:t>
            </a:r>
            <a:r>
              <a:rPr lang="en-GB">
                <a:solidFill>
                  <a:schemeClr val="dk1"/>
                </a:solidFill>
              </a:rPr>
              <a:t>Alpha fetoprotein</a:t>
            </a:r>
            <a:endParaRPr/>
          </a:p>
          <a:p>
            <a:pPr marL="0" lvl="0" indent="0" algn="l" rtl="0">
              <a:spcBef>
                <a:spcPts val="1600"/>
              </a:spcBef>
              <a:spcAft>
                <a:spcPts val="0"/>
              </a:spcAft>
              <a:buNone/>
            </a:pPr>
            <a:endParaRPr b="1"/>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172" name="Google Shape;172;p30"/>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173" name="Google Shape;173;p30"/>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174" name="Google Shape;174;p30"/>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0" name="Google Shape;180;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81" name="Google Shape;181;p31"/>
          <p:cNvPicPr preferRelativeResize="0"/>
          <p:nvPr/>
        </p:nvPicPr>
        <p:blipFill>
          <a:blip r:embed="rId3">
            <a:alphaModFix/>
          </a:blip>
          <a:stretch>
            <a:fillRect/>
          </a:stretch>
        </p:blipFill>
        <p:spPr>
          <a:xfrm>
            <a:off x="779388" y="1078100"/>
            <a:ext cx="7153275" cy="306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242250" y="253050"/>
            <a:ext cx="8659500" cy="44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b="1">
                <a:latin typeface="Amatic SC"/>
                <a:ea typeface="Amatic SC"/>
                <a:cs typeface="Amatic SC"/>
                <a:sym typeface="Amatic SC"/>
              </a:rPr>
              <a:t>Genitourinary online formative results</a:t>
            </a:r>
            <a:r>
              <a:rPr lang="en-GB" sz="3600" b="1">
                <a:solidFill>
                  <a:schemeClr val="dk1"/>
                </a:solidFill>
                <a:latin typeface="Amatic SC"/>
                <a:ea typeface="Amatic SC"/>
                <a:cs typeface="Amatic SC"/>
                <a:sym typeface="Amatic SC"/>
              </a:rPr>
              <a:t> (Peer Teaching Society)</a:t>
            </a:r>
            <a:endParaRPr sz="3600" b="1">
              <a:solidFill>
                <a:srgbClr val="1D2129"/>
              </a:solidFill>
              <a:highlight>
                <a:srgbClr val="FFFFFF"/>
              </a:highlight>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Welcome to the results and feedback for the </a:t>
            </a:r>
            <a:r>
              <a:rPr lang="en-GB">
                <a:solidFill>
                  <a:schemeClr val="dk1"/>
                </a:solidFill>
                <a:latin typeface="Calibri"/>
                <a:ea typeface="Calibri"/>
                <a:cs typeface="Calibri"/>
                <a:sym typeface="Calibri"/>
              </a:rPr>
              <a:t>Genitourinary online formative quiz</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GB">
                <a:solidFill>
                  <a:schemeClr val="dk1"/>
                </a:solidFill>
                <a:latin typeface="Calibri"/>
                <a:ea typeface="Calibri"/>
                <a:cs typeface="Calibri"/>
                <a:sym typeface="Calibri"/>
              </a:rPr>
              <a:t>The results to each question will be followed by a brief explanation for the questions that student struggled with most.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07000"/>
              </a:lnSpc>
              <a:spcBef>
                <a:spcPts val="0"/>
              </a:spcBef>
              <a:spcAft>
                <a:spcPts val="0"/>
              </a:spcAft>
              <a:buClr>
                <a:schemeClr val="dk1"/>
              </a:buClr>
              <a:buSzPts val="1100"/>
              <a:buFont typeface="Arial"/>
              <a:buNone/>
            </a:pPr>
            <a:r>
              <a:rPr lang="en-GB" u="sng">
                <a:solidFill>
                  <a:schemeClr val="dk1"/>
                </a:solidFill>
                <a:latin typeface="Calibri"/>
                <a:ea typeface="Calibri"/>
                <a:cs typeface="Calibri"/>
                <a:sym typeface="Calibri"/>
              </a:rPr>
              <a:t>Questions aim to cover the core Genitourinary conditions </a:t>
            </a:r>
            <a:endParaRPr u="sng">
              <a:solidFill>
                <a:schemeClr val="dk1"/>
              </a:solidFill>
              <a:latin typeface="Calibri"/>
              <a:ea typeface="Calibri"/>
              <a:cs typeface="Calibri"/>
              <a:sym typeface="Calibri"/>
            </a:endParaRPr>
          </a:p>
          <a:p>
            <a:pPr marL="457200" lvl="0" indent="-228600" algn="l" rtl="0">
              <a:lnSpc>
                <a:spcPct val="115000"/>
              </a:lnSpc>
              <a:spcBef>
                <a:spcPts val="800"/>
              </a:spcBef>
              <a:spcAft>
                <a:spcPts val="0"/>
              </a:spcAft>
              <a:buClr>
                <a:schemeClr val="dk1"/>
              </a:buClr>
              <a:buSzPts val="1100"/>
              <a:buFont typeface="Arial"/>
              <a:buNone/>
            </a:pPr>
            <a:r>
              <a:rPr lang="en-GB">
                <a:solidFill>
                  <a:schemeClr val="dk1"/>
                </a:solidFill>
                <a:latin typeface="Calibri"/>
                <a:ea typeface="Calibri"/>
                <a:cs typeface="Calibri"/>
                <a:sym typeface="Calibri"/>
              </a:rPr>
              <a:t>·       Renal Colic </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Acute Kidney Injury/ Acute renal failure </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Cancer- Kidney, bladder, prostate, testicular </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Chronic Kidney disease</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Benign Prostate Hyperplasia </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Infection- pyelonephritis, cystitis, prostatitis, urethritis  </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Glomerular disease- nephritic syndrome, nephrotic syndrome</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Polycystic kidney disease </a:t>
            </a:r>
            <a:endParaRPr>
              <a:solidFill>
                <a:schemeClr val="dk1"/>
              </a:solidFill>
              <a:latin typeface="Calibri"/>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Scrotal disease- epididymal cyst, hydrocele, varicocele</a:t>
            </a:r>
            <a:endParaRPr>
              <a:solidFill>
                <a:schemeClr val="dk1"/>
              </a:solidFill>
              <a:latin typeface="Calibri"/>
              <a:ea typeface="Calibri"/>
              <a:cs typeface="Calibri"/>
              <a:sym typeface="Calibri"/>
            </a:endParaRPr>
          </a:p>
          <a:p>
            <a:pPr marL="0" lvl="0" indent="0" algn="l" rtl="0">
              <a:spcBef>
                <a:spcPts val="800"/>
              </a:spcBef>
              <a:spcAft>
                <a:spcPts val="0"/>
              </a:spcAft>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a:solidFill>
                  <a:srgbClr val="1D2129"/>
                </a:solidFill>
                <a:highlight>
                  <a:srgbClr val="FFFFFF"/>
                </a:highlight>
                <a:latin typeface="Calibri"/>
                <a:ea typeface="Calibri"/>
                <a:cs typeface="Calibri"/>
                <a:sym typeface="Calibri"/>
              </a:rPr>
              <a:t>Peer Teaching website link:</a:t>
            </a:r>
            <a:r>
              <a:rPr lang="en-GB">
                <a:solidFill>
                  <a:srgbClr val="1D2129"/>
                </a:solidFill>
                <a:highlight>
                  <a:srgbClr val="FFFFFF"/>
                </a:highlight>
                <a:uFill>
                  <a:noFill/>
                </a:uFill>
                <a:latin typeface="Calibri"/>
                <a:ea typeface="Calibri"/>
                <a:cs typeface="Calibri"/>
                <a:sym typeface="Calibri"/>
                <a:hlinkClick r:id="rId3"/>
              </a:rPr>
              <a:t> </a:t>
            </a:r>
            <a:r>
              <a:rPr lang="en-GB">
                <a:solidFill>
                  <a:srgbClr val="385898"/>
                </a:solidFill>
                <a:uFill>
                  <a:noFill/>
                </a:uFill>
                <a:latin typeface="Calibri"/>
                <a:ea typeface="Calibri"/>
                <a:cs typeface="Calibri"/>
                <a:sym typeface="Calibri"/>
                <a:hlinkClick r:id="rId3"/>
              </a:rPr>
              <a:t>https://www.peerteaching.co.uk/</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descr="Forms response chart. Question title: 6. A 46 year old man with a history of cardiovascular disease and a Body Mass Index of 32 presents with erectile dysfunction. The gentleman has trouble producing and maintaining an erection, it is not dependent on the situation. As well as lifestyle changes, what would be the most appropriate first line treatment? . Number of responses: 81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6</a:t>
            </a:r>
            <a:endParaRPr sz="2400" b="0" i="0" u="none" strike="noStrike" cap="none">
              <a:solidFill>
                <a:srgbClr val="000000"/>
              </a:solidFill>
              <a:latin typeface="Arial"/>
              <a:ea typeface="Arial"/>
              <a:cs typeface="Arial"/>
              <a:sym typeface="Arial"/>
            </a:endParaRPr>
          </a:p>
        </p:txBody>
      </p:sp>
      <p:sp>
        <p:nvSpPr>
          <p:cNvPr id="192" name="Google Shape;192;p33"/>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b="1"/>
              <a:t>Erectile dysfunction</a:t>
            </a:r>
            <a:r>
              <a:rPr lang="en-GB">
                <a:solidFill>
                  <a:srgbClr val="000000"/>
                </a:solidFill>
              </a:rPr>
              <a:t> </a:t>
            </a:r>
            <a:endParaRPr>
              <a:solidFill>
                <a:srgbClr val="000000"/>
              </a:solidFill>
            </a:endParaRPr>
          </a:p>
          <a:p>
            <a:pPr marL="0" lvl="0" indent="0" algn="l" rtl="0">
              <a:spcBef>
                <a:spcPts val="1600"/>
              </a:spcBef>
              <a:spcAft>
                <a:spcPts val="0"/>
              </a:spcAft>
              <a:buNone/>
            </a:pPr>
            <a:r>
              <a:rPr lang="en-GB"/>
              <a:t>A 46 year old man with a history of cardiovascular disease and a Body Mass Index of 25 presents with erectile dysfunction. The gentleman has trouble producing and maintaining an erection, it is not dependent on the situation. As well as lifestyle changes, what would be the most appropriate first line treatment? </a:t>
            </a:r>
            <a:endParaRPr/>
          </a:p>
          <a:p>
            <a:pPr marL="0" lvl="0" indent="0" algn="l" rtl="0">
              <a:spcBef>
                <a:spcPts val="1600"/>
              </a:spcBef>
              <a:spcAft>
                <a:spcPts val="0"/>
              </a:spcAft>
              <a:buNone/>
            </a:pPr>
            <a:r>
              <a:rPr lang="en-GB"/>
              <a:t>Phosphodiesterase inhibitor (</a:t>
            </a:r>
            <a:r>
              <a:rPr lang="en-GB" sz="1200">
                <a:solidFill>
                  <a:srgbClr val="005EA5"/>
                </a:solidFill>
                <a:uFill>
                  <a:noFill/>
                </a:uFill>
                <a:hlinkClick r:id="rId3"/>
              </a:rPr>
              <a:t>sildenafil</a:t>
            </a:r>
            <a:r>
              <a:rPr lang="en-GB" sz="1200">
                <a:solidFill>
                  <a:srgbClr val="0E0E0E"/>
                </a:solidFill>
                <a:highlight>
                  <a:srgbClr val="FFFFFF"/>
                </a:highlight>
              </a:rPr>
              <a:t>) </a:t>
            </a:r>
            <a:endParaRPr/>
          </a:p>
          <a:p>
            <a:pPr marL="0" lvl="0" indent="0" algn="l" rtl="0">
              <a:spcBef>
                <a:spcPts val="1600"/>
              </a:spcBef>
              <a:spcAft>
                <a:spcPts val="0"/>
              </a:spcAft>
              <a:buNone/>
            </a:pPr>
            <a:r>
              <a:rPr lang="en-GB"/>
              <a:t>Psycosexual councling (if young, situational ED)</a:t>
            </a:r>
            <a:endParaRPr/>
          </a:p>
          <a:p>
            <a:pPr marL="0" lvl="0" indent="0" algn="l" rtl="0">
              <a:spcBef>
                <a:spcPts val="1600"/>
              </a:spcBef>
              <a:spcAft>
                <a:spcPts val="0"/>
              </a:spcAft>
              <a:buNone/>
            </a:pPr>
            <a:r>
              <a:rPr lang="en-GB" sz="1200">
                <a:solidFill>
                  <a:srgbClr val="0E0E0E"/>
                </a:solidFill>
                <a:highlight>
                  <a:srgbClr val="FFFFFF"/>
                </a:highlight>
              </a:rPr>
              <a:t>intraurethral/topical </a:t>
            </a:r>
            <a:r>
              <a:rPr lang="en-GB" sz="1200">
                <a:solidFill>
                  <a:srgbClr val="005EA5"/>
                </a:solidFill>
                <a:uFill>
                  <a:noFill/>
                </a:uFill>
                <a:hlinkClick r:id="rId4"/>
              </a:rPr>
              <a:t>alprostadil</a:t>
            </a:r>
            <a:r>
              <a:rPr lang="en-GB"/>
              <a:t> (second line) </a:t>
            </a:r>
            <a:endParaRPr/>
          </a:p>
          <a:p>
            <a:pPr marL="0" lvl="0" indent="0" algn="l" rtl="0">
              <a:spcBef>
                <a:spcPts val="1600"/>
              </a:spcBef>
              <a:spcAft>
                <a:spcPts val="0"/>
              </a:spcAft>
              <a:buNone/>
            </a:pPr>
            <a:r>
              <a:rPr lang="en-GB"/>
              <a:t>Penile implant</a:t>
            </a: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193" name="Google Shape;193;p33"/>
          <p:cNvPicPr preferRelativeResize="0"/>
          <p:nvPr/>
        </p:nvPicPr>
        <p:blipFill rotWithShape="1">
          <a:blip r:embed="rId5">
            <a:alphaModFix/>
          </a:blip>
          <a:srcRect/>
          <a:stretch/>
        </p:blipFill>
        <p:spPr>
          <a:xfrm>
            <a:off x="202200" y="4389598"/>
            <a:ext cx="644763" cy="636900"/>
          </a:xfrm>
          <a:prstGeom prst="rect">
            <a:avLst/>
          </a:prstGeom>
          <a:noFill/>
          <a:ln>
            <a:noFill/>
          </a:ln>
        </p:spPr>
      </p:pic>
      <p:pic>
        <p:nvPicPr>
          <p:cNvPr id="194" name="Google Shape;194;p33"/>
          <p:cNvPicPr preferRelativeResize="0"/>
          <p:nvPr/>
        </p:nvPicPr>
        <p:blipFill rotWithShape="1">
          <a:blip r:embed="rId6">
            <a:alphaModFix/>
          </a:blip>
          <a:srcRect/>
          <a:stretch/>
        </p:blipFill>
        <p:spPr>
          <a:xfrm>
            <a:off x="801275" y="4778850"/>
            <a:ext cx="3800475" cy="247650"/>
          </a:xfrm>
          <a:prstGeom prst="rect">
            <a:avLst/>
          </a:prstGeom>
          <a:noFill/>
          <a:ln>
            <a:noFill/>
          </a:ln>
        </p:spPr>
      </p:pic>
      <p:sp>
        <p:nvSpPr>
          <p:cNvPr id="195" name="Google Shape;195;p33"/>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01" name="Google Shape;201;p3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02" name="Google Shape;202;p34"/>
          <p:cNvPicPr preferRelativeResize="0"/>
          <p:nvPr/>
        </p:nvPicPr>
        <p:blipFill>
          <a:blip r:embed="rId3">
            <a:alphaModFix/>
          </a:blip>
          <a:stretch>
            <a:fillRect/>
          </a:stretch>
        </p:blipFill>
        <p:spPr>
          <a:xfrm>
            <a:off x="1468513" y="949063"/>
            <a:ext cx="7210425" cy="3305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5" descr="Forms response chart. Question title: 7. A 50 year old female has been recently diagnosed with the most common form of genetic PKD (Polycystic Kidney Disease). Both her and her husband decide to undergone genetic screening. It is revealed that the mother has one ‘normal’ and one ‘faulty’ copy of the gene and the father has two ‘normal’ copies of the gene. What is the probability that their daughter has inherited the disease from her parents? . Number of responses: 80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7</a:t>
            </a:r>
            <a:endParaRPr sz="2400" b="0" i="0" u="none" strike="noStrike" cap="none">
              <a:solidFill>
                <a:srgbClr val="000000"/>
              </a:solidFill>
              <a:latin typeface="Arial"/>
              <a:ea typeface="Arial"/>
              <a:cs typeface="Arial"/>
              <a:sym typeface="Arial"/>
            </a:endParaRPr>
          </a:p>
        </p:txBody>
      </p:sp>
      <p:sp>
        <p:nvSpPr>
          <p:cNvPr id="213" name="Google Shape;213;p36"/>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sz="1200"/>
              <a:t>A 50 year old female has been recently diagnosed with the most common form of genetic PKD (polycystic kidney disease). Both her and her husband decide to undergone genetic screening. It is revealed that the mother has one ‘normal’ and one ‘faulty’ copy of the gene and the father has two ‘normal’ copies of the gene. </a:t>
            </a:r>
            <a:r>
              <a:rPr lang="en-GB" sz="1200">
                <a:solidFill>
                  <a:schemeClr val="dk1"/>
                </a:solidFill>
              </a:rPr>
              <a:t>What is the probability that their has daughter inherited the disease from her parents? </a:t>
            </a:r>
            <a:endParaRPr>
              <a:solidFill>
                <a:schemeClr val="dk1"/>
              </a:solidFill>
            </a:endParaRPr>
          </a:p>
          <a:p>
            <a:pPr marL="0" lvl="0" indent="0" algn="l" rtl="0">
              <a:spcBef>
                <a:spcPts val="1600"/>
              </a:spcBef>
              <a:spcAft>
                <a:spcPts val="0"/>
              </a:spcAft>
              <a:buNone/>
            </a:pPr>
            <a:r>
              <a:rPr lang="en-GB">
                <a:solidFill>
                  <a:schemeClr val="dk1"/>
                </a:solidFill>
              </a:rPr>
              <a:t>Autosomal dominant PKD so 50%</a:t>
            </a:r>
            <a:endParaRPr>
              <a:solidFill>
                <a:schemeClr val="dk1"/>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214" name="Google Shape;214;p36"/>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215" name="Google Shape;215;p36"/>
          <p:cNvPicPr preferRelativeResize="0"/>
          <p:nvPr/>
        </p:nvPicPr>
        <p:blipFill rotWithShape="1">
          <a:blip r:embed="rId4">
            <a:alphaModFix/>
          </a:blip>
          <a:srcRect/>
          <a:stretch/>
        </p:blipFill>
        <p:spPr>
          <a:xfrm>
            <a:off x="801275" y="4778850"/>
            <a:ext cx="3800475" cy="24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1" name="Google Shape;221;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22" name="Google Shape;222;p37"/>
          <p:cNvPicPr preferRelativeResize="0"/>
          <p:nvPr/>
        </p:nvPicPr>
        <p:blipFill>
          <a:blip r:embed="rId3">
            <a:alphaModFix/>
          </a:blip>
          <a:stretch>
            <a:fillRect/>
          </a:stretch>
        </p:blipFill>
        <p:spPr>
          <a:xfrm>
            <a:off x="167900" y="890925"/>
            <a:ext cx="7219950" cy="3162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8" descr="Forms response chart. Question title: 8. A woman presents to her GP as she is worries about a change in the colour of her urine. A urinary dipstick shows hematuria and protein present. She says she has also recovered from a sore throat she had a couple of days ago. On a routine examination it is also noted she has high blood pressure. What is the most likely diagnosis?. Number of responses: 24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8-</a:t>
            </a:r>
            <a:r>
              <a:rPr lang="en-GB" sz="2400">
                <a:solidFill>
                  <a:schemeClr val="dk1"/>
                </a:solidFill>
              </a:rPr>
              <a:t>Nephritic syndrome</a:t>
            </a:r>
            <a:endParaRPr sz="2400"/>
          </a:p>
        </p:txBody>
      </p:sp>
      <p:sp>
        <p:nvSpPr>
          <p:cNvPr id="233" name="Google Shape;233;p39"/>
          <p:cNvSpPr txBox="1"/>
          <p:nvPr/>
        </p:nvSpPr>
        <p:spPr>
          <a:xfrm>
            <a:off x="257100" y="853800"/>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sz="1200">
                <a:solidFill>
                  <a:srgbClr val="000000"/>
                </a:solidFill>
              </a:rPr>
              <a:t> </a:t>
            </a:r>
            <a:endParaRPr sz="1200">
              <a:solidFill>
                <a:srgbClr val="000000"/>
              </a:solidFill>
            </a:endParaRPr>
          </a:p>
          <a:p>
            <a:pPr marL="0" lvl="0" indent="0" algn="l" rtl="0">
              <a:spcBef>
                <a:spcPts val="1600"/>
              </a:spcBef>
              <a:spcAft>
                <a:spcPts val="0"/>
              </a:spcAft>
              <a:buNone/>
            </a:pPr>
            <a:r>
              <a:rPr lang="en-GB" sz="1200">
                <a:solidFill>
                  <a:schemeClr val="dk1"/>
                </a:solidFill>
              </a:rPr>
              <a:t>History show classic triad of Nephritic syndrome</a:t>
            </a:r>
            <a:endParaRPr sz="1200">
              <a:solidFill>
                <a:schemeClr val="dk1"/>
              </a:solidFill>
            </a:endParaRPr>
          </a:p>
          <a:p>
            <a:pPr marL="457200" lvl="0" indent="-304800" algn="l" rtl="0">
              <a:spcBef>
                <a:spcPts val="1600"/>
              </a:spcBef>
              <a:spcAft>
                <a:spcPts val="0"/>
              </a:spcAft>
              <a:buClr>
                <a:schemeClr val="dk1"/>
              </a:buClr>
              <a:buSzPts val="1200"/>
              <a:buChar char="●"/>
            </a:pPr>
            <a:r>
              <a:rPr lang="en-GB" sz="1200">
                <a:solidFill>
                  <a:schemeClr val="dk1"/>
                </a:solidFill>
              </a:rPr>
              <a:t>post strep glomerulonephritis= weeks after URTI</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minimal change disease (nephrotic syndrome)</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highlight>
                  <a:srgbClr val="00FF00"/>
                </a:highlight>
              </a:rPr>
              <a:t>IgA nephropathy=days after URTI)</a:t>
            </a:r>
            <a:endParaRPr sz="1200">
              <a:solidFill>
                <a:schemeClr val="dk1"/>
              </a:solidFill>
              <a:highlight>
                <a:srgbClr val="00FF00"/>
              </a:highlight>
            </a:endParaRPr>
          </a:p>
          <a:p>
            <a:pPr marL="457200" lvl="0" indent="-304800" algn="l" rtl="0">
              <a:spcBef>
                <a:spcPts val="0"/>
              </a:spcBef>
              <a:spcAft>
                <a:spcPts val="0"/>
              </a:spcAft>
              <a:buClr>
                <a:schemeClr val="dk1"/>
              </a:buClr>
              <a:buSzPts val="1200"/>
              <a:buChar char="●"/>
            </a:pPr>
            <a:r>
              <a:rPr lang="en-GB" sz="1200">
                <a:solidFill>
                  <a:schemeClr val="dk1"/>
                </a:solidFill>
              </a:rPr>
              <a:t>diabetic nephropathy (nephrotic syndrome)</a:t>
            </a:r>
            <a:r>
              <a:rPr lang="en-GB">
                <a:solidFill>
                  <a:srgbClr val="000000"/>
                </a:solidFill>
              </a:rPr>
              <a:t>                                                        </a:t>
            </a:r>
            <a:endParaRPr>
              <a:solidFill>
                <a:srgbClr val="000000"/>
              </a:solidFill>
            </a:endParaRPr>
          </a:p>
        </p:txBody>
      </p:sp>
      <p:pic>
        <p:nvPicPr>
          <p:cNvPr id="234" name="Google Shape;234;p39"/>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235" name="Google Shape;235;p39"/>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236" name="Google Shape;236;p39"/>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2" name="Google Shape;242;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43" name="Google Shape;243;p40"/>
          <p:cNvPicPr preferRelativeResize="0"/>
          <p:nvPr/>
        </p:nvPicPr>
        <p:blipFill>
          <a:blip r:embed="rId3">
            <a:alphaModFix/>
          </a:blip>
          <a:stretch>
            <a:fillRect/>
          </a:stretch>
        </p:blipFill>
        <p:spPr>
          <a:xfrm>
            <a:off x="670613" y="699413"/>
            <a:ext cx="7191375" cy="3286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41" descr="Forms response chart. Question title: 9. 40 year old gentleman presents to A&amp;amp;E systemically unwell with fever rigors. Over the last few days he describes significant voiding lower urinary tract symptoms and pain of passing stool. On digital rectal exam he has a boggy, exquisitely tender prostate in. Investigation reveals a gram negative bacterial infection. Out of the following which is the most likely diagnosis and causative organism? . Number of responses: 88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l="1835"/>
          <a:stretch/>
        </p:blipFill>
        <p:spPr>
          <a:xfrm>
            <a:off x="314600" y="1045200"/>
            <a:ext cx="8677099" cy="3962400"/>
          </a:xfrm>
          <a:prstGeom prst="rect">
            <a:avLst/>
          </a:prstGeom>
          <a:noFill/>
          <a:ln>
            <a:noFill/>
          </a:ln>
        </p:spPr>
      </p:pic>
      <p:sp>
        <p:nvSpPr>
          <p:cNvPr id="68" name="Google Shape;68;p15"/>
          <p:cNvSpPr txBox="1"/>
          <p:nvPr/>
        </p:nvSpPr>
        <p:spPr>
          <a:xfrm>
            <a:off x="152400" y="0"/>
            <a:ext cx="53871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b="1">
                <a:latin typeface="Amatic SC"/>
                <a:ea typeface="Amatic SC"/>
                <a:cs typeface="Amatic SC"/>
                <a:sym typeface="Amatic SC"/>
              </a:rPr>
              <a:t>Overall Performance</a:t>
            </a:r>
            <a:endParaRPr sz="4800" b="1">
              <a:latin typeface="Amatic SC"/>
              <a:ea typeface="Amatic SC"/>
              <a:cs typeface="Amatic SC"/>
              <a:sym typeface="Amatic SC"/>
            </a:endParaRPr>
          </a:p>
        </p:txBody>
      </p:sp>
      <p:sp>
        <p:nvSpPr>
          <p:cNvPr id="69" name="Google Shape;69;p15"/>
          <p:cNvSpPr txBox="1"/>
          <p:nvPr/>
        </p:nvSpPr>
        <p:spPr>
          <a:xfrm>
            <a:off x="527525" y="791300"/>
            <a:ext cx="37437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Amatic SC"/>
                <a:ea typeface="Amatic SC"/>
                <a:cs typeface="Amatic SC"/>
                <a:sym typeface="Amatic SC"/>
              </a:rPr>
              <a:t>110 Phase 2b students completed the quiz</a:t>
            </a:r>
            <a:endParaRPr sz="2400">
              <a:latin typeface="Amatic SC"/>
              <a:ea typeface="Amatic SC"/>
              <a:cs typeface="Amatic SC"/>
              <a:sym typeface="Amatic S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4" name="Google Shape;254;p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55" name="Google Shape;255;p42"/>
          <p:cNvPicPr preferRelativeResize="0"/>
          <p:nvPr/>
        </p:nvPicPr>
        <p:blipFill>
          <a:blip r:embed="rId3">
            <a:alphaModFix/>
          </a:blip>
          <a:stretch>
            <a:fillRect/>
          </a:stretch>
        </p:blipFill>
        <p:spPr>
          <a:xfrm>
            <a:off x="331263" y="1011200"/>
            <a:ext cx="7172325" cy="2762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3" descr="Forms response chart. Question title: 10. A 60 year old man presents with a dull pain and heaviness in his left scrotum. Upon examination the testicle appears swollen and feels like a &quot;bag of worms&quot;. What is the name given to this condition?. Number of responses: 95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1800">
                <a:latin typeface="Calibri"/>
                <a:ea typeface="Calibri"/>
                <a:cs typeface="Calibri"/>
                <a:sym typeface="Calibri"/>
              </a:rPr>
              <a:t>Question 10- Non-Malignant Scrotal Disease</a:t>
            </a:r>
            <a:endParaRPr sz="1800"/>
          </a:p>
        </p:txBody>
      </p:sp>
      <p:sp>
        <p:nvSpPr>
          <p:cNvPr id="266" name="Google Shape;266;p44"/>
          <p:cNvSpPr txBox="1"/>
          <p:nvPr/>
        </p:nvSpPr>
        <p:spPr>
          <a:xfrm>
            <a:off x="257100" y="639138"/>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sz="1200" b="1"/>
              <a:t>A 60 year old man presents with a dull pain and heaviness in his left scrotum. Upon examination the testtical appears swolen and feels like a </a:t>
            </a:r>
            <a:r>
              <a:rPr lang="en-GB" sz="1200">
                <a:solidFill>
                  <a:srgbClr val="222222"/>
                </a:solidFill>
                <a:highlight>
                  <a:srgbClr val="FFFFFF"/>
                </a:highlight>
              </a:rPr>
              <a:t>"bag of worms". What is the name given to this condition?</a:t>
            </a: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267" name="Google Shape;267;p44"/>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268" name="Google Shape;268;p44"/>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269" name="Google Shape;269;p44"/>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graphicFrame>
        <p:nvGraphicFramePr>
          <p:cNvPr id="270" name="Google Shape;270;p44"/>
          <p:cNvGraphicFramePr/>
          <p:nvPr/>
        </p:nvGraphicFramePr>
        <p:xfrm>
          <a:off x="918425" y="1483213"/>
          <a:ext cx="3000000" cy="3000000"/>
        </p:xfrm>
        <a:graphic>
          <a:graphicData uri="http://schemas.openxmlformats.org/drawingml/2006/table">
            <a:tbl>
              <a:tblPr>
                <a:noFill/>
                <a:tableStyleId>{C7B98B64-16A6-46CD-A244-FED166C04FEA}</a:tableStyleId>
              </a:tblPr>
              <a:tblGrid>
                <a:gridCol w="2649450">
                  <a:extLst>
                    <a:ext uri="{9D8B030D-6E8A-4147-A177-3AD203B41FA5}">
                      <a16:colId xmlns:a16="http://schemas.microsoft.com/office/drawing/2014/main" val="20000"/>
                    </a:ext>
                  </a:extLst>
                </a:gridCol>
                <a:gridCol w="5458575">
                  <a:extLst>
                    <a:ext uri="{9D8B030D-6E8A-4147-A177-3AD203B41FA5}">
                      <a16:colId xmlns:a16="http://schemas.microsoft.com/office/drawing/2014/main" val="20001"/>
                    </a:ext>
                  </a:extLst>
                </a:gridCol>
              </a:tblGrid>
              <a:tr h="409000">
                <a:tc>
                  <a:txBody>
                    <a:bodyPr/>
                    <a:lstStyle/>
                    <a:p>
                      <a:pPr marL="0" lvl="0" indent="0" algn="l" rtl="0">
                        <a:lnSpc>
                          <a:spcPct val="115000"/>
                        </a:lnSpc>
                        <a:spcBef>
                          <a:spcPts val="0"/>
                        </a:spcBef>
                        <a:spcAft>
                          <a:spcPts val="0"/>
                        </a:spcAft>
                        <a:buNone/>
                      </a:pPr>
                      <a:r>
                        <a:rPr lang="en-GB" sz="1200" b="1">
                          <a:latin typeface="Calibri"/>
                          <a:ea typeface="Calibri"/>
                          <a:cs typeface="Calibri"/>
                          <a:sym typeface="Calibri"/>
                        </a:rPr>
                        <a:t>Epididymal cysts (spermatocele)</a:t>
                      </a:r>
                      <a:endParaRPr sz="1200" b="1">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Clear/milky fluid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Above &amp; behind testes</a:t>
                      </a:r>
                      <a:endParaRPr sz="1200">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9925">
                <a:tc>
                  <a:txBody>
                    <a:bodyPr/>
                    <a:lstStyle/>
                    <a:p>
                      <a:pPr marL="0" lvl="0" indent="0" algn="l" rtl="0">
                        <a:lnSpc>
                          <a:spcPct val="115000"/>
                        </a:lnSpc>
                        <a:spcBef>
                          <a:spcPts val="0"/>
                        </a:spcBef>
                        <a:spcAft>
                          <a:spcPts val="0"/>
                        </a:spcAft>
                        <a:buNone/>
                      </a:pPr>
                      <a:r>
                        <a:rPr lang="en-GB" sz="1200" b="1">
                          <a:latin typeface="Calibri"/>
                          <a:ea typeface="Calibri"/>
                          <a:cs typeface="Calibri"/>
                          <a:sym typeface="Calibri"/>
                        </a:rPr>
                        <a:t>Hydroceles</a:t>
                      </a:r>
                      <a:endParaRPr sz="1200" b="1">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Fluid in tunica vaginalis – PPV or secondary to trauma/infection/tumour</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Can be transilluminated</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Spontaneous recovery – if not, aspirate/surgery</a:t>
                      </a:r>
                      <a:endParaRPr sz="1200">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59925">
                <a:tc>
                  <a:txBody>
                    <a:bodyPr/>
                    <a:lstStyle/>
                    <a:p>
                      <a:pPr marL="0" lvl="0" indent="0" algn="l" rtl="0">
                        <a:lnSpc>
                          <a:spcPct val="115000"/>
                        </a:lnSpc>
                        <a:spcBef>
                          <a:spcPts val="0"/>
                        </a:spcBef>
                        <a:spcAft>
                          <a:spcPts val="0"/>
                        </a:spcAft>
                        <a:buNone/>
                      </a:pPr>
                      <a:r>
                        <a:rPr lang="en-GB" sz="1200" b="1">
                          <a:latin typeface="Calibri"/>
                          <a:ea typeface="Calibri"/>
                          <a:cs typeface="Calibri"/>
                          <a:sym typeface="Calibri"/>
                        </a:rPr>
                        <a:t>Varicoceles</a:t>
                      </a:r>
                      <a:endParaRPr sz="1200" b="1">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Dilated pampiniform plexus – faulty valves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Left &gt; right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‘Bag of worms’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Ligation/embolization of gonadal veins </a:t>
                      </a:r>
                      <a:endParaRPr sz="1200">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9000">
                <a:tc>
                  <a:txBody>
                    <a:bodyPr/>
                    <a:lstStyle/>
                    <a:p>
                      <a:pPr marL="0" lvl="0" indent="0" algn="l" rtl="0">
                        <a:lnSpc>
                          <a:spcPct val="115000"/>
                        </a:lnSpc>
                        <a:spcBef>
                          <a:spcPts val="0"/>
                        </a:spcBef>
                        <a:spcAft>
                          <a:spcPts val="0"/>
                        </a:spcAft>
                        <a:buNone/>
                      </a:pPr>
                      <a:r>
                        <a:rPr lang="en-GB" sz="1200" b="1">
                          <a:latin typeface="Calibri"/>
                          <a:ea typeface="Calibri"/>
                          <a:cs typeface="Calibri"/>
                          <a:sym typeface="Calibri"/>
                        </a:rPr>
                        <a:t>Haematoceles</a:t>
                      </a:r>
                      <a:endParaRPr sz="1200" b="1">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Blood in tunica vaginalis – trauma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Aspirate/surgery </a:t>
                      </a:r>
                      <a:endParaRPr sz="1200">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9000">
                <a:tc>
                  <a:txBody>
                    <a:bodyPr/>
                    <a:lstStyle/>
                    <a:p>
                      <a:pPr marL="0" lvl="0" indent="0" algn="l" rtl="0">
                        <a:lnSpc>
                          <a:spcPct val="115000"/>
                        </a:lnSpc>
                        <a:spcBef>
                          <a:spcPts val="0"/>
                        </a:spcBef>
                        <a:spcAft>
                          <a:spcPts val="0"/>
                        </a:spcAft>
                        <a:buNone/>
                      </a:pPr>
                      <a:r>
                        <a:rPr lang="en-GB" sz="1200" b="1">
                          <a:latin typeface="Calibri"/>
                          <a:ea typeface="Calibri"/>
                          <a:cs typeface="Calibri"/>
                          <a:sym typeface="Calibri"/>
                        </a:rPr>
                        <a:t>Epididymo-orchitis</a:t>
                      </a:r>
                      <a:endParaRPr sz="1200" b="1">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Sudden onset testicular pain – exclude torsion!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GB" sz="1200"/>
                        <a:t>•</a:t>
                      </a:r>
                      <a:r>
                        <a:rPr lang="en-GB" sz="1200">
                          <a:latin typeface="Calibri"/>
                          <a:ea typeface="Calibri"/>
                          <a:cs typeface="Calibri"/>
                          <a:sym typeface="Calibri"/>
                        </a:rPr>
                        <a:t>Usually STI cause </a:t>
                      </a:r>
                      <a:endParaRPr sz="1200">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76" name="Google Shape;276;p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77" name="Google Shape;277;p45"/>
          <p:cNvPicPr preferRelativeResize="0"/>
          <p:nvPr/>
        </p:nvPicPr>
        <p:blipFill>
          <a:blip r:embed="rId3">
            <a:alphaModFix/>
          </a:blip>
          <a:stretch>
            <a:fillRect/>
          </a:stretch>
        </p:blipFill>
        <p:spPr>
          <a:xfrm>
            <a:off x="1009988" y="1072663"/>
            <a:ext cx="7210425" cy="2619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6" descr="Forms response chart. Question title: 11. 45 year old man presents with 2 hour history of severe pain coming in waves from loin area. What is the most likely diagnosis? . Number of responses: 105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88" name="Google Shape;288;p4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89" name="Google Shape;289;p47"/>
          <p:cNvPicPr preferRelativeResize="0"/>
          <p:nvPr/>
        </p:nvPicPr>
        <p:blipFill>
          <a:blip r:embed="rId3">
            <a:alphaModFix/>
          </a:blip>
          <a:stretch>
            <a:fillRect/>
          </a:stretch>
        </p:blipFill>
        <p:spPr>
          <a:xfrm>
            <a:off x="225950" y="1199700"/>
            <a:ext cx="7143750" cy="2724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8" descr="Forms response chart. Question title: 12. 45 year old man presents with 2 hour history of severe pain coming in waves from loin area. You have provisionally diagnosed renal colic, what would be the investigation you order to confirm this?. Number of responses: 50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00" name="Google Shape;300;p4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01" name="Google Shape;301;p49"/>
          <p:cNvPicPr preferRelativeResize="0"/>
          <p:nvPr/>
        </p:nvPicPr>
        <p:blipFill>
          <a:blip r:embed="rId3">
            <a:alphaModFix/>
          </a:blip>
          <a:stretch>
            <a:fillRect/>
          </a:stretch>
        </p:blipFill>
        <p:spPr>
          <a:xfrm>
            <a:off x="589563" y="847838"/>
            <a:ext cx="7134225" cy="2809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50" descr="Forms response chart. Question title: 13. A 23 year old female patient comes into A and E. They have recently been experiencing dysuria over the past few days, but now have right sided loin to groin pain, rigours and haematuria. What is the most likely diagnosis?  . Number of responses: 72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12" name="Google Shape;312;p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13" name="Google Shape;313;p51"/>
          <p:cNvPicPr preferRelativeResize="0"/>
          <p:nvPr/>
        </p:nvPicPr>
        <p:blipFill>
          <a:blip r:embed="rId3">
            <a:alphaModFix/>
          </a:blip>
          <a:stretch>
            <a:fillRect/>
          </a:stretch>
        </p:blipFill>
        <p:spPr>
          <a:xfrm>
            <a:off x="970000" y="1021288"/>
            <a:ext cx="6991350" cy="2981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5" name="Google Shape;75;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6" name="Google Shape;76;p16"/>
          <p:cNvPicPr preferRelativeResize="0"/>
          <p:nvPr/>
        </p:nvPicPr>
        <p:blipFill>
          <a:blip r:embed="rId3">
            <a:alphaModFix/>
          </a:blip>
          <a:stretch>
            <a:fillRect/>
          </a:stretch>
        </p:blipFill>
        <p:spPr>
          <a:xfrm>
            <a:off x="262827" y="510375"/>
            <a:ext cx="8448376" cy="36064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52" descr="Forms response chart. Question title: 14. An 82 year old patient is admitted with ankle swelling and confused, their partner says this has happened very suddenly and the patient started a course of gentamicin earlier in the week. On their ECG you see signs suggesting the patient has developed hyperkalaemia (Tall tented T waves), what could be causing this?. Number of responses: 87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24" name="Google Shape;324;p5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25" name="Google Shape;325;p53"/>
          <p:cNvPicPr preferRelativeResize="0"/>
          <p:nvPr/>
        </p:nvPicPr>
        <p:blipFill>
          <a:blip r:embed="rId3">
            <a:alphaModFix/>
          </a:blip>
          <a:stretch>
            <a:fillRect/>
          </a:stretch>
        </p:blipFill>
        <p:spPr>
          <a:xfrm>
            <a:off x="523200" y="1233038"/>
            <a:ext cx="7067550" cy="26574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4" descr="Forms response chart. Question title: 15. A 66 year old male patient presents to his GP complaining of haematuria, right flank pain and they complain of weight loss. On examination you find a lump on his right flank. What is the most likely diagnosis?. Number of responses: 104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36" name="Google Shape;336;p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37" name="Google Shape;337;p55"/>
          <p:cNvPicPr preferRelativeResize="0"/>
          <p:nvPr/>
        </p:nvPicPr>
        <p:blipFill>
          <a:blip r:embed="rId3">
            <a:alphaModFix/>
          </a:blip>
          <a:stretch>
            <a:fillRect/>
          </a:stretch>
        </p:blipFill>
        <p:spPr>
          <a:xfrm>
            <a:off x="1102250" y="744575"/>
            <a:ext cx="7105650" cy="3009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43" name="Google Shape;343;p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44" name="Google Shape;344;p56" descr="Forms response chart. Question title: 16. A 65 year old female retired chemical plant worker has been referred to you with recurrent UTIs. She complains of no symptoms, saying the last course of Abx seemed to get rid of the UTI, and the urine looks clear but on urine dipstick you still identify haematuria. You suspect she has a bladder carcinoma, which is the most common?. Number of responses: 95 / 110 correct responses."/>
          <p:cNvPicPr preferRelativeResize="0"/>
          <p:nvPr/>
        </p:nvPicPr>
        <p:blipFill>
          <a:blip r:embed="rId3">
            <a:alphaModFix/>
          </a:blip>
          <a:stretch>
            <a:fillRect/>
          </a:stretch>
        </p:blipFill>
        <p:spPr>
          <a:xfrm>
            <a:off x="152400" y="152400"/>
            <a:ext cx="9144000" cy="4648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50" name="Google Shape;350;p5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51" name="Google Shape;351;p57"/>
          <p:cNvPicPr preferRelativeResize="0"/>
          <p:nvPr/>
        </p:nvPicPr>
        <p:blipFill>
          <a:blip r:embed="rId3">
            <a:alphaModFix/>
          </a:blip>
          <a:stretch>
            <a:fillRect/>
          </a:stretch>
        </p:blipFill>
        <p:spPr>
          <a:xfrm>
            <a:off x="714825" y="712600"/>
            <a:ext cx="7162800" cy="27813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57" name="Google Shape;357;p5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58" name="Google Shape;358;p58" descr="Forms response chart. Question title: 17. An 82 year old presents to your clinic, embarrassed he admits that he is having issues urinating. Reporting signs of post micturition dribbling, poor stream and hesitancy. What would be your first investigation?. Number of responses: 79 / 110 correct responses."/>
          <p:cNvPicPr preferRelativeResize="0"/>
          <p:nvPr/>
        </p:nvPicPr>
        <p:blipFill>
          <a:blip r:embed="rId3">
            <a:alphaModFix/>
          </a:blip>
          <a:stretch>
            <a:fillRect/>
          </a:stretch>
        </p:blipFill>
        <p:spPr>
          <a:xfrm>
            <a:off x="152400" y="152400"/>
            <a:ext cx="9144000" cy="4648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64" name="Google Shape;364;p5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65" name="Google Shape;365;p59"/>
          <p:cNvPicPr preferRelativeResize="0"/>
          <p:nvPr/>
        </p:nvPicPr>
        <p:blipFill>
          <a:blip r:embed="rId3">
            <a:alphaModFix/>
          </a:blip>
          <a:stretch>
            <a:fillRect/>
          </a:stretch>
        </p:blipFill>
        <p:spPr>
          <a:xfrm>
            <a:off x="1076663" y="833238"/>
            <a:ext cx="7077075" cy="3038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71" name="Google Shape;371;p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72" name="Google Shape;372;p60" descr="Forms response chart. Question title: 18. A 19 year old man comes to clinic complaining of dysuria and urethral discharge. He admits to having had unprotected sex with a couple of different partners in the last month. Following culture you confirm the cause to be an STI specifically Neisseria gonorrhoeae which of the following is the most appropriate Abx regime?. Number of responses: 68 / 110 correct responses."/>
          <p:cNvPicPr preferRelativeResize="0"/>
          <p:nvPr/>
        </p:nvPicPr>
        <p:blipFill>
          <a:blip r:embed="rId3">
            <a:alphaModFix/>
          </a:blip>
          <a:stretch>
            <a:fillRect/>
          </a:stretch>
        </p:blipFill>
        <p:spPr>
          <a:xfrm>
            <a:off x="152400" y="152400"/>
            <a:ext cx="9144000" cy="4648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78" name="Google Shape;378;p6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79" name="Google Shape;379;p61"/>
          <p:cNvPicPr preferRelativeResize="0"/>
          <p:nvPr/>
        </p:nvPicPr>
        <p:blipFill>
          <a:blip r:embed="rId3">
            <a:alphaModFix/>
          </a:blip>
          <a:stretch>
            <a:fillRect/>
          </a:stretch>
        </p:blipFill>
        <p:spPr>
          <a:xfrm>
            <a:off x="1369600" y="1223950"/>
            <a:ext cx="7029450" cy="269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descr="Forms response chart. Question title: 1. A 56 year old man presents to GP with a History of general tiredness and increased urinary frequency both day and night. This has been slowly getting worse over the last year. Recently he has lost his appetite and is concerned that his feet keep swelling. What is the most likely diagnosis?. Number of responses: 85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85" name="Google Shape;385;p6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386" name="Google Shape;386;p62" descr="Forms response chart. Question title: 19. A 55 year old women presents with peripheral oedema and suffering from a pulmonary embolism. After further investigation adult onset minimal change disease is diagnosed. Which would be an appropriate treatment?. Number of responses: 65 / 110 correct responses."/>
          <p:cNvPicPr preferRelativeResize="0"/>
          <p:nvPr/>
        </p:nvPicPr>
        <p:blipFill>
          <a:blip r:embed="rId3">
            <a:alphaModFix/>
          </a:blip>
          <a:stretch>
            <a:fillRect/>
          </a:stretch>
        </p:blipFill>
        <p:spPr>
          <a:xfrm>
            <a:off x="152400" y="152400"/>
            <a:ext cx="9144000" cy="4648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3"/>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19 - Explanation</a:t>
            </a:r>
            <a:endParaRPr sz="2400" b="0" i="0" u="none" strike="noStrike" cap="none">
              <a:solidFill>
                <a:srgbClr val="000000"/>
              </a:solidFill>
              <a:latin typeface="Arial"/>
              <a:ea typeface="Arial"/>
              <a:cs typeface="Arial"/>
              <a:sym typeface="Arial"/>
            </a:endParaRPr>
          </a:p>
        </p:txBody>
      </p:sp>
      <p:sp>
        <p:nvSpPr>
          <p:cNvPr id="392" name="Google Shape;392;p63"/>
          <p:cNvSpPr txBox="1"/>
          <p:nvPr/>
        </p:nvSpPr>
        <p:spPr>
          <a:xfrm>
            <a:off x="257100" y="853800"/>
            <a:ext cx="8629800" cy="3865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2590"/>
              <a:buFont typeface="Arial"/>
              <a:buNone/>
            </a:pPr>
            <a:r>
              <a:rPr lang="en-GB">
                <a:solidFill>
                  <a:schemeClr val="dk1"/>
                </a:solidFill>
                <a:latin typeface="Calibri"/>
                <a:ea typeface="Calibri"/>
                <a:cs typeface="Calibri"/>
                <a:sym typeface="Calibri"/>
              </a:rPr>
              <a:t>The cause had been identified as minimal change disease and therefore the correct answer was </a:t>
            </a:r>
            <a:r>
              <a:rPr lang="en-GB" b="1">
                <a:solidFill>
                  <a:schemeClr val="dk1"/>
                </a:solidFill>
                <a:latin typeface="Calibri"/>
                <a:ea typeface="Calibri"/>
                <a:cs typeface="Calibri"/>
                <a:sym typeface="Calibri"/>
              </a:rPr>
              <a:t>steroids</a:t>
            </a:r>
            <a:r>
              <a:rPr lang="en-GB">
                <a:solidFill>
                  <a:schemeClr val="dk1"/>
                </a:solidFill>
                <a:latin typeface="Calibri"/>
                <a:ea typeface="Calibri"/>
                <a:cs typeface="Calibri"/>
                <a:sym typeface="Calibri"/>
              </a:rPr>
              <a:t>- (although the question in the exam would be clearer (without PE in the root) as a prophylactic anticoagulation course would be the correct cause if the question was on management of PE).</a:t>
            </a:r>
            <a:endParaRPr>
              <a:solidFill>
                <a:schemeClr val="dk1"/>
              </a:solidFill>
              <a:latin typeface="Calibri"/>
              <a:ea typeface="Calibri"/>
              <a:cs typeface="Calibri"/>
              <a:sym typeface="Calibri"/>
            </a:endParaRPr>
          </a:p>
          <a:p>
            <a:pPr marL="0" lvl="0" indent="0" algn="l" rtl="0">
              <a:lnSpc>
                <a:spcPct val="80000"/>
              </a:lnSpc>
              <a:spcBef>
                <a:spcPts val="1000"/>
              </a:spcBef>
              <a:spcAft>
                <a:spcPts val="0"/>
              </a:spcAft>
              <a:buClr>
                <a:schemeClr val="dk1"/>
              </a:buClr>
              <a:buSzPts val="2590"/>
              <a:buFont typeface="Arial"/>
              <a:buNone/>
            </a:pPr>
            <a:r>
              <a:rPr lang="en-GB">
                <a:solidFill>
                  <a:schemeClr val="dk1"/>
                </a:solidFill>
                <a:latin typeface="Calibri"/>
                <a:ea typeface="Calibri"/>
                <a:cs typeface="Calibri"/>
                <a:sym typeface="Calibri"/>
              </a:rPr>
              <a:t>Management for nephrotic syndrome:</a:t>
            </a:r>
            <a:endParaRPr>
              <a:solidFill>
                <a:schemeClr val="dk1"/>
              </a:solidFill>
              <a:latin typeface="Calibri"/>
              <a:ea typeface="Calibri"/>
              <a:cs typeface="Calibri"/>
              <a:sym typeface="Calibri"/>
            </a:endParaRPr>
          </a:p>
          <a:p>
            <a:pPr marL="685800" lvl="1" indent="-176530" algn="l" rtl="0">
              <a:lnSpc>
                <a:spcPct val="80000"/>
              </a:lnSpc>
              <a:spcBef>
                <a:spcPts val="500"/>
              </a:spcBef>
              <a:spcAft>
                <a:spcPts val="0"/>
              </a:spcAft>
              <a:buClr>
                <a:schemeClr val="dk1"/>
              </a:buClr>
              <a:buSzPts val="1400"/>
              <a:buChar char="•"/>
            </a:pPr>
            <a:r>
              <a:rPr lang="en-GB">
                <a:solidFill>
                  <a:schemeClr val="dk1"/>
                </a:solidFill>
                <a:latin typeface="Calibri"/>
                <a:ea typeface="Calibri"/>
                <a:cs typeface="Calibri"/>
                <a:sym typeface="Calibri"/>
              </a:rPr>
              <a:t>High corticosteroids e.g. Prednisolone- can reverse proteinuria in 95% cases- but the majority relapse</a:t>
            </a:r>
            <a:endParaRPr>
              <a:solidFill>
                <a:schemeClr val="dk1"/>
              </a:solidFill>
              <a:latin typeface="Calibri"/>
              <a:ea typeface="Calibri"/>
              <a:cs typeface="Calibri"/>
              <a:sym typeface="Calibri"/>
            </a:endParaRPr>
          </a:p>
          <a:p>
            <a:pPr marL="685800" lvl="1" indent="-176530" algn="l" rtl="0">
              <a:lnSpc>
                <a:spcPct val="80000"/>
              </a:lnSpc>
              <a:spcBef>
                <a:spcPts val="500"/>
              </a:spcBef>
              <a:spcAft>
                <a:spcPts val="0"/>
              </a:spcAft>
              <a:buClr>
                <a:schemeClr val="dk1"/>
              </a:buClr>
              <a:buSzPts val="1400"/>
              <a:buChar char="•"/>
            </a:pPr>
            <a:r>
              <a:rPr lang="en-GB">
                <a:solidFill>
                  <a:schemeClr val="dk1"/>
                </a:solidFill>
                <a:latin typeface="Calibri"/>
                <a:ea typeface="Calibri"/>
                <a:cs typeface="Calibri"/>
                <a:sym typeface="Calibri"/>
              </a:rPr>
              <a:t>Frequent relapse or steroid dependent disease is treated with cyclophosphamide or ciclosporin </a:t>
            </a:r>
            <a:endParaRPr>
              <a:solidFill>
                <a:schemeClr val="dk1"/>
              </a:solidFill>
              <a:latin typeface="Calibri"/>
              <a:ea typeface="Calibri"/>
              <a:cs typeface="Calibri"/>
              <a:sym typeface="Calibri"/>
            </a:endParaRPr>
          </a:p>
          <a:p>
            <a:pPr marL="0" lvl="1" indent="0" algn="l" rtl="0">
              <a:lnSpc>
                <a:spcPct val="80000"/>
              </a:lnSpc>
              <a:spcBef>
                <a:spcPts val="1000"/>
              </a:spcBef>
              <a:spcAft>
                <a:spcPts val="0"/>
              </a:spcAft>
              <a:buClr>
                <a:schemeClr val="dk1"/>
              </a:buClr>
              <a:buSzPts val="2220"/>
              <a:buFont typeface="Arial"/>
              <a:buNone/>
            </a:pPr>
            <a:r>
              <a:rPr lang="en-GB">
                <a:solidFill>
                  <a:schemeClr val="dk1"/>
                </a:solidFill>
                <a:latin typeface="Calibri"/>
                <a:ea typeface="Calibri"/>
                <a:cs typeface="Calibri"/>
                <a:sym typeface="Calibri"/>
              </a:rPr>
              <a:t>Steroids have been used widely for the treatment of adult-onset minimal change disease but the response rates to immunosuppressive agents in adult minimal change disease, especially steroids, are more variable than in children. Intravenous albumin, prophylactic antibiotics and prophylactic anticoagulation are currently not recommended.</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endParaRPr>
          </a:p>
        </p:txBody>
      </p:sp>
      <p:pic>
        <p:nvPicPr>
          <p:cNvPr id="393" name="Google Shape;393;p63"/>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394" name="Google Shape;394;p63"/>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395" name="Google Shape;395;p63"/>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401" name="Google Shape;401;p6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402" name="Google Shape;402;p64" descr="Forms response chart. Question title: 20. Which of the following is an example of a tertiary prevention strategy for STI management?. Number of responses: 56 / 110 correct responses."/>
          <p:cNvPicPr preferRelativeResize="0"/>
          <p:nvPr/>
        </p:nvPicPr>
        <p:blipFill>
          <a:blip r:embed="rId3">
            <a:alphaModFix/>
          </a:blip>
          <a:stretch>
            <a:fillRect/>
          </a:stretch>
        </p:blipFill>
        <p:spPr>
          <a:xfrm>
            <a:off x="152400" y="152400"/>
            <a:ext cx="9144000" cy="4343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5"/>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20- Public health</a:t>
            </a:r>
            <a:endParaRPr sz="2400" b="0" i="0" u="none" strike="noStrike" cap="none">
              <a:solidFill>
                <a:srgbClr val="000000"/>
              </a:solidFill>
              <a:latin typeface="Arial"/>
              <a:ea typeface="Arial"/>
              <a:cs typeface="Arial"/>
              <a:sym typeface="Arial"/>
            </a:endParaRPr>
          </a:p>
        </p:txBody>
      </p:sp>
      <p:sp>
        <p:nvSpPr>
          <p:cNvPr id="408" name="Google Shape;408;p65"/>
          <p:cNvSpPr txBox="1"/>
          <p:nvPr/>
        </p:nvSpPr>
        <p:spPr>
          <a:xfrm>
            <a:off x="257100" y="853800"/>
            <a:ext cx="8629800" cy="38652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1200"/>
              <a:buChar char="•"/>
            </a:pPr>
            <a:r>
              <a:rPr lang="en-GB" sz="1200" b="1">
                <a:solidFill>
                  <a:schemeClr val="dk1"/>
                </a:solidFill>
                <a:latin typeface="Calibri"/>
                <a:ea typeface="Calibri"/>
                <a:cs typeface="Calibri"/>
                <a:sym typeface="Calibri"/>
              </a:rPr>
              <a:t>Primary prevention strategies- aim to prevent injury or disease before it occurs </a:t>
            </a:r>
            <a:endParaRPr sz="1200" b="1">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STI awareness campaigns to reduce personal risk behaviour (Sex. Worth talking about)- ‘Keys, Cash, Condoms’ posters </a:t>
            </a:r>
            <a:endParaRPr sz="2400">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One to one risk reduction discussion- structured discussion based on the behaviour change theory </a:t>
            </a:r>
            <a:endParaRPr sz="2400">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Vaccination; Hep B, HPV, pre and post exposure prophylaxis </a:t>
            </a:r>
            <a:endParaRPr sz="24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1200"/>
              <a:buChar char="•"/>
            </a:pPr>
            <a:r>
              <a:rPr lang="en-GB" sz="1200" b="1">
                <a:solidFill>
                  <a:schemeClr val="dk1"/>
                </a:solidFill>
                <a:latin typeface="Calibri"/>
                <a:ea typeface="Calibri"/>
                <a:cs typeface="Calibri"/>
                <a:sym typeface="Calibri"/>
              </a:rPr>
              <a:t>Secondary prevention strategies- Reduce the impact of injury or disease that has occurred</a:t>
            </a:r>
            <a:endParaRPr sz="1200" b="1">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Early access to STI/HIV tests/treatments </a:t>
            </a:r>
            <a:endParaRPr sz="2400">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Partner notification and screening- break chain of transmission and re-infection.</a:t>
            </a:r>
            <a:endParaRPr sz="2400">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Targeted screening:</a:t>
            </a:r>
            <a:endParaRPr sz="24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Antenatal for HIV and chlamydia</a:t>
            </a:r>
            <a:endParaRPr sz="20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National chlamydia screening programme </a:t>
            </a:r>
            <a:endParaRPr sz="2000">
              <a:solidFill>
                <a:schemeClr val="dk1"/>
              </a:solidFill>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HIV home testing (‘it starts with me’)</a:t>
            </a:r>
            <a:endParaRPr sz="20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1200"/>
              <a:buChar char="•"/>
            </a:pPr>
            <a:r>
              <a:rPr lang="en-GB" sz="1200" b="1">
                <a:solidFill>
                  <a:schemeClr val="dk1"/>
                </a:solidFill>
                <a:latin typeface="Calibri"/>
                <a:ea typeface="Calibri"/>
                <a:cs typeface="Calibri"/>
                <a:sym typeface="Calibri"/>
              </a:rPr>
              <a:t>Tertiary prevention strategies- soften the impact of an ongoing illness or injury with lasting effects</a:t>
            </a:r>
            <a:endParaRPr sz="1200" b="1">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Anti-retrovirals for HIV</a:t>
            </a:r>
            <a:endParaRPr sz="2400">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Prophylactic Ab’s for Pneumocystic pneumonia </a:t>
            </a:r>
            <a:endParaRPr sz="2400">
              <a:solidFill>
                <a:schemeClr val="dk1"/>
              </a:solidFill>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1200"/>
              <a:buChar char="•"/>
            </a:pPr>
            <a:r>
              <a:rPr lang="en-GB" sz="1200">
                <a:solidFill>
                  <a:schemeClr val="dk1"/>
                </a:solidFill>
                <a:latin typeface="Calibri"/>
                <a:ea typeface="Calibri"/>
                <a:cs typeface="Calibri"/>
                <a:sym typeface="Calibri"/>
              </a:rPr>
              <a:t>Acyclovir for the suppression of genital herpes </a:t>
            </a:r>
            <a:endParaRPr sz="1200">
              <a:solidFill>
                <a:schemeClr val="dk1"/>
              </a:solidFill>
            </a:endParaRPr>
          </a:p>
        </p:txBody>
      </p:sp>
      <p:pic>
        <p:nvPicPr>
          <p:cNvPr id="409" name="Google Shape;409;p65"/>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410" name="Google Shape;410;p65"/>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411" name="Google Shape;411;p65"/>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6"/>
          <p:cNvSpPr txBox="1">
            <a:spLocks noGrp="1"/>
          </p:cNvSpPr>
          <p:nvPr>
            <p:ph type="ctrTitle"/>
          </p:nvPr>
        </p:nvSpPr>
        <p:spPr>
          <a:xfrm>
            <a:off x="260975" y="10545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b="1">
                <a:latin typeface="Amatic SC"/>
                <a:ea typeface="Amatic SC"/>
                <a:cs typeface="Amatic SC"/>
                <a:sym typeface="Amatic SC"/>
              </a:rPr>
              <a:t>Your Comments</a:t>
            </a:r>
            <a:endParaRPr sz="4800" b="1">
              <a:latin typeface="Amatic SC"/>
              <a:ea typeface="Amatic SC"/>
              <a:cs typeface="Amatic SC"/>
              <a:sym typeface="Amatic SC"/>
            </a:endParaRPr>
          </a:p>
        </p:txBody>
      </p:sp>
      <p:sp>
        <p:nvSpPr>
          <p:cNvPr id="417" name="Google Shape;417;p66"/>
          <p:cNvSpPr txBox="1">
            <a:spLocks noGrp="1"/>
          </p:cNvSpPr>
          <p:nvPr>
            <p:ph type="subTitle" idx="1"/>
          </p:nvPr>
        </p:nvSpPr>
        <p:spPr>
          <a:xfrm>
            <a:off x="311700" y="1038475"/>
            <a:ext cx="8520600" cy="3881700"/>
          </a:xfrm>
          <a:prstGeom prst="rect">
            <a:avLst/>
          </a:prstGeom>
        </p:spPr>
        <p:txBody>
          <a:bodyPr spcFirstLastPara="1" wrap="square" lIns="91425" tIns="91425" rIns="91425" bIns="91425" anchor="t" anchorCtr="0">
            <a:noAutofit/>
          </a:bodyPr>
          <a:lstStyle/>
          <a:p>
            <a:pPr marL="457200" marR="101600" lvl="0" indent="-292100" algn="l" rtl="0">
              <a:lnSpc>
                <a:spcPct val="142857"/>
              </a:lnSpc>
              <a:spcBef>
                <a:spcPts val="300"/>
              </a:spcBef>
              <a:spcAft>
                <a:spcPts val="0"/>
              </a:spcAft>
              <a:buClr>
                <a:srgbClr val="202124"/>
              </a:buClr>
              <a:buSzPts val="1000"/>
              <a:buChar char="●"/>
            </a:pPr>
            <a:r>
              <a:rPr lang="en-GB" sz="1000">
                <a:solidFill>
                  <a:srgbClr val="202124"/>
                </a:solidFill>
                <a:highlight>
                  <a:srgbClr val="F8F9FA"/>
                </a:highlight>
              </a:rPr>
              <a:t>Helped understand the topic better and what to expect</a:t>
            </a:r>
            <a:endParaRPr sz="1000">
              <a:solidFill>
                <a:srgbClr val="202124"/>
              </a:solidFill>
              <a:highlight>
                <a:srgbClr val="F8F9FA"/>
              </a:highlight>
            </a:endParaRPr>
          </a:p>
          <a:p>
            <a:pPr marL="457200" marR="101600" lvl="0" indent="-292100" algn="l" rtl="0">
              <a:lnSpc>
                <a:spcPct val="142857"/>
              </a:lnSpc>
              <a:spcBef>
                <a:spcPts val="0"/>
              </a:spcBef>
              <a:spcAft>
                <a:spcPts val="0"/>
              </a:spcAft>
              <a:buClr>
                <a:srgbClr val="202124"/>
              </a:buClr>
              <a:buSzPts val="1000"/>
              <a:buChar char="●"/>
            </a:pPr>
            <a:r>
              <a:rPr lang="en-GB" sz="1000">
                <a:solidFill>
                  <a:srgbClr val="202124"/>
                </a:solidFill>
                <a:highlight>
                  <a:srgbClr val="F8F9FA"/>
                </a:highlight>
              </a:rPr>
              <a:t>More formative online mini assessments through out the year for each module even when face-to-face teaching commences - allow you to think about the answers without hearing someone shouting it out or friends whispering answers before thinking about it.</a:t>
            </a:r>
            <a:endParaRPr sz="1000">
              <a:solidFill>
                <a:srgbClr val="202124"/>
              </a:solidFill>
              <a:highlight>
                <a:srgbClr val="F8F9FA"/>
              </a:highlight>
            </a:endParaRPr>
          </a:p>
          <a:p>
            <a:pPr marL="457200" marR="101600" lvl="0" indent="-292100" algn="l" rtl="0">
              <a:lnSpc>
                <a:spcPct val="142857"/>
              </a:lnSpc>
              <a:spcBef>
                <a:spcPts val="0"/>
              </a:spcBef>
              <a:spcAft>
                <a:spcPts val="0"/>
              </a:spcAft>
              <a:buClr>
                <a:srgbClr val="202124"/>
              </a:buClr>
              <a:buSzPts val="1000"/>
              <a:buChar char="●"/>
            </a:pPr>
            <a:r>
              <a:rPr lang="en-GB" sz="1000">
                <a:solidFill>
                  <a:srgbClr val="202124"/>
                </a:solidFill>
                <a:highlight>
                  <a:srgbClr val="F8F9FA"/>
                </a:highlight>
              </a:rPr>
              <a:t>very good - maybe get answers quicker after finishing</a:t>
            </a:r>
            <a:endParaRPr sz="1000">
              <a:solidFill>
                <a:srgbClr val="202124"/>
              </a:solidFill>
              <a:highlight>
                <a:srgbClr val="F8F9FA"/>
              </a:highlight>
            </a:endParaRPr>
          </a:p>
          <a:p>
            <a:pPr marL="457200" marR="101600" lvl="0" indent="-292100" algn="l" rtl="0">
              <a:lnSpc>
                <a:spcPct val="142857"/>
              </a:lnSpc>
              <a:spcBef>
                <a:spcPts val="0"/>
              </a:spcBef>
              <a:spcAft>
                <a:spcPts val="0"/>
              </a:spcAft>
              <a:buClr>
                <a:srgbClr val="202124"/>
              </a:buClr>
              <a:buSzPts val="1000"/>
              <a:buChar char="●"/>
            </a:pPr>
            <a:r>
              <a:rPr lang="en-GB" sz="1000">
                <a:solidFill>
                  <a:srgbClr val="202124"/>
                </a:solidFill>
                <a:highlight>
                  <a:srgbClr val="F8F9FA"/>
                </a:highlight>
              </a:rPr>
              <a:t>Found it really useful especially when having to pick first line managements or treatments Helped me to recap some topics in an exam style way so i'm more likely to remember Questions were really nicely written Thank you</a:t>
            </a:r>
            <a:endParaRPr sz="1000">
              <a:solidFill>
                <a:srgbClr val="202124"/>
              </a:solidFill>
              <a:highlight>
                <a:srgbClr val="F8F9FA"/>
              </a:highlight>
            </a:endParaRPr>
          </a:p>
          <a:p>
            <a:pPr marL="457200" marR="101600" lvl="0" indent="-292100" algn="l" rtl="0">
              <a:lnSpc>
                <a:spcPct val="142857"/>
              </a:lnSpc>
              <a:spcBef>
                <a:spcPts val="0"/>
              </a:spcBef>
              <a:spcAft>
                <a:spcPts val="0"/>
              </a:spcAft>
              <a:buClr>
                <a:srgbClr val="202124"/>
              </a:buClr>
              <a:buSzPts val="1000"/>
              <a:buChar char="●"/>
            </a:pPr>
            <a:r>
              <a:rPr lang="en-GB" sz="1000">
                <a:solidFill>
                  <a:srgbClr val="202124"/>
                </a:solidFill>
                <a:highlight>
                  <a:srgbClr val="F8F9FA"/>
                </a:highlight>
              </a:rPr>
              <a:t>It is really useful seeing what areas of a topic are most likely to come up/what conditions need more in depth knowledge.</a:t>
            </a:r>
            <a:endParaRPr sz="1000">
              <a:solidFill>
                <a:srgbClr val="202124"/>
              </a:solidFill>
              <a:highlight>
                <a:srgbClr val="F8F9FA"/>
              </a:highlight>
            </a:endParaRPr>
          </a:p>
          <a:p>
            <a:pPr marL="457200" marR="101600" lvl="0" indent="-292100" algn="l" rtl="0">
              <a:lnSpc>
                <a:spcPct val="142857"/>
              </a:lnSpc>
              <a:spcBef>
                <a:spcPts val="0"/>
              </a:spcBef>
              <a:spcAft>
                <a:spcPts val="0"/>
              </a:spcAft>
              <a:buClr>
                <a:srgbClr val="202124"/>
              </a:buClr>
              <a:buSzPts val="1000"/>
              <a:buChar char="●"/>
            </a:pPr>
            <a:r>
              <a:rPr lang="en-GB" sz="1000">
                <a:solidFill>
                  <a:srgbClr val="202124"/>
                </a:solidFill>
                <a:highlight>
                  <a:srgbClr val="F8F9FA"/>
                </a:highlight>
              </a:rPr>
              <a:t>Thank you very much for making these resources! Really appreciated and massively helps my learning. Puts learning conditions into an alternative perspective which I find very useful.</a:t>
            </a:r>
            <a:endParaRPr sz="1000">
              <a:solidFill>
                <a:srgbClr val="202124"/>
              </a:solidFill>
              <a:highlight>
                <a:srgbClr val="F8F9FA"/>
              </a:highlight>
            </a:endParaRPr>
          </a:p>
          <a:p>
            <a:pPr marL="457200" marR="101600" lvl="0" indent="-292100" algn="l" rtl="0">
              <a:lnSpc>
                <a:spcPct val="142857"/>
              </a:lnSpc>
              <a:spcBef>
                <a:spcPts val="0"/>
              </a:spcBef>
              <a:spcAft>
                <a:spcPts val="0"/>
              </a:spcAft>
              <a:buClr>
                <a:srgbClr val="202124"/>
              </a:buClr>
              <a:buSzPts val="1000"/>
              <a:buChar char="●"/>
            </a:pPr>
            <a:r>
              <a:rPr lang="en-GB" sz="1000">
                <a:solidFill>
                  <a:srgbClr val="202124"/>
                </a:solidFill>
                <a:highlight>
                  <a:srgbClr val="F8F9FA"/>
                </a:highlight>
              </a:rPr>
              <a:t>Great formative quiz :) Thanks for making it!</a:t>
            </a:r>
            <a:endParaRPr sz="1000">
              <a:solidFill>
                <a:srgbClr val="202124"/>
              </a:solidFill>
              <a:highlight>
                <a:srgbClr val="F8F9FA"/>
              </a:highlight>
            </a:endParaRPr>
          </a:p>
          <a:p>
            <a:pPr marL="0" lvl="0" indent="0" algn="ctr"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7"/>
          <p:cNvPicPr preferRelativeResize="0"/>
          <p:nvPr/>
        </p:nvPicPr>
        <p:blipFill rotWithShape="1">
          <a:blip r:embed="rId3">
            <a:alphaModFix/>
          </a:blip>
          <a:srcRect/>
          <a:stretch/>
        </p:blipFill>
        <p:spPr>
          <a:xfrm>
            <a:off x="2498765" y="255325"/>
            <a:ext cx="4146475" cy="463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1- CKD explanation</a:t>
            </a:r>
            <a:endParaRPr sz="2400" b="0" i="0" u="none" strike="noStrike" cap="none">
              <a:solidFill>
                <a:srgbClr val="000000"/>
              </a:solidFill>
              <a:latin typeface="Arial"/>
              <a:ea typeface="Arial"/>
              <a:cs typeface="Arial"/>
              <a:sym typeface="Arial"/>
            </a:endParaRPr>
          </a:p>
        </p:txBody>
      </p:sp>
      <p:sp>
        <p:nvSpPr>
          <p:cNvPr id="87" name="Google Shape;87;p18"/>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88" name="Google Shape;88;p18"/>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89" name="Google Shape;89;p18"/>
          <p:cNvPicPr preferRelativeResize="0"/>
          <p:nvPr/>
        </p:nvPicPr>
        <p:blipFill rotWithShape="1">
          <a:blip r:embed="rId4">
            <a:alphaModFix/>
          </a:blip>
          <a:srcRect/>
          <a:stretch/>
        </p:blipFill>
        <p:spPr>
          <a:xfrm>
            <a:off x="801275" y="4778850"/>
            <a:ext cx="3800475" cy="247650"/>
          </a:xfrm>
          <a:prstGeom prst="rect">
            <a:avLst/>
          </a:prstGeom>
          <a:noFill/>
          <a:ln>
            <a:noFill/>
          </a:ln>
        </p:spPr>
      </p:pic>
      <p:sp>
        <p:nvSpPr>
          <p:cNvPr id="90" name="Google Shape;90;p18"/>
          <p:cNvSpPr txBox="1"/>
          <p:nvPr/>
        </p:nvSpPr>
        <p:spPr>
          <a:xfrm>
            <a:off x="8100350" y="1161300"/>
            <a:ext cx="237000" cy="2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graphicFrame>
        <p:nvGraphicFramePr>
          <p:cNvPr id="91" name="Google Shape;91;p18"/>
          <p:cNvGraphicFramePr/>
          <p:nvPr/>
        </p:nvGraphicFramePr>
        <p:xfrm>
          <a:off x="1045150" y="911450"/>
          <a:ext cx="3000000" cy="3000000"/>
        </p:xfrm>
        <a:graphic>
          <a:graphicData uri="http://schemas.openxmlformats.org/drawingml/2006/table">
            <a:tbl>
              <a:tblPr>
                <a:noFill/>
                <a:tableStyleId>{C7B98B64-16A6-46CD-A244-FED166C04FEA}</a:tableStyleId>
              </a:tblPr>
              <a:tblGrid>
                <a:gridCol w="2796675">
                  <a:extLst>
                    <a:ext uri="{9D8B030D-6E8A-4147-A177-3AD203B41FA5}">
                      <a16:colId xmlns:a16="http://schemas.microsoft.com/office/drawing/2014/main" val="20000"/>
                    </a:ext>
                  </a:extLst>
                </a:gridCol>
                <a:gridCol w="4689100">
                  <a:extLst>
                    <a:ext uri="{9D8B030D-6E8A-4147-A177-3AD203B41FA5}">
                      <a16:colId xmlns:a16="http://schemas.microsoft.com/office/drawing/2014/main" val="20001"/>
                    </a:ext>
                  </a:extLst>
                </a:gridCol>
              </a:tblGrid>
              <a:tr h="287350">
                <a:tc>
                  <a:txBody>
                    <a:bodyPr/>
                    <a:lstStyle/>
                    <a:p>
                      <a:pPr marL="0" lvl="0" indent="0" algn="ctr" rtl="0">
                        <a:lnSpc>
                          <a:spcPct val="115000"/>
                        </a:lnSpc>
                        <a:spcBef>
                          <a:spcPts val="0"/>
                        </a:spcBef>
                        <a:spcAft>
                          <a:spcPts val="0"/>
                        </a:spcAft>
                        <a:buNone/>
                      </a:pPr>
                      <a:r>
                        <a:rPr lang="en-GB" sz="1200" b="1"/>
                        <a:t>Acute renal failure (ARF)</a:t>
                      </a:r>
                      <a:endParaRPr sz="1200" b="1"/>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b="1"/>
                        <a:t>Chronic renal failure (CRF)</a:t>
                      </a:r>
                      <a:endParaRPr sz="1200" b="1"/>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7350">
                <a:tc>
                  <a:txBody>
                    <a:bodyPr/>
                    <a:lstStyle/>
                    <a:p>
                      <a:pPr marL="0" lvl="0" indent="0" algn="ctr" rtl="0">
                        <a:lnSpc>
                          <a:spcPct val="115000"/>
                        </a:lnSpc>
                        <a:spcBef>
                          <a:spcPts val="0"/>
                        </a:spcBef>
                        <a:spcAft>
                          <a:spcPts val="0"/>
                        </a:spcAft>
                        <a:buNone/>
                      </a:pPr>
                      <a:r>
                        <a:rPr lang="en-GB" sz="1200"/>
                        <a:t>Normal sized kidneys</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tc>
                  <a:txBody>
                    <a:bodyPr/>
                    <a:lstStyle/>
                    <a:p>
                      <a:pPr marL="0" lvl="0" indent="0" algn="ctr" rtl="0">
                        <a:lnSpc>
                          <a:spcPct val="115000"/>
                        </a:lnSpc>
                        <a:spcBef>
                          <a:spcPts val="0"/>
                        </a:spcBef>
                        <a:spcAft>
                          <a:spcPts val="0"/>
                        </a:spcAft>
                        <a:buNone/>
                      </a:pPr>
                      <a:r>
                        <a:rPr lang="en-GB" sz="1200"/>
                        <a:t>Small kidneys, increased echogenicity</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extLst>
                  <a:ext uri="{0D108BD9-81ED-4DB2-BD59-A6C34878D82A}">
                    <a16:rowId xmlns:a16="http://schemas.microsoft.com/office/drawing/2014/main" val="10001"/>
                  </a:ext>
                </a:extLst>
              </a:tr>
              <a:tr h="490200">
                <a:tc>
                  <a:txBody>
                    <a:bodyPr/>
                    <a:lstStyle/>
                    <a:p>
                      <a:pPr marL="0" lvl="0" indent="0" algn="ctr" rtl="0">
                        <a:lnSpc>
                          <a:spcPct val="115000"/>
                        </a:lnSpc>
                        <a:spcBef>
                          <a:spcPts val="0"/>
                        </a:spcBef>
                        <a:spcAft>
                          <a:spcPts val="0"/>
                        </a:spcAft>
                        <a:buNone/>
                      </a:pPr>
                      <a:r>
                        <a:rPr lang="en-GB" sz="1200"/>
                        <a:t>No anaemia</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Anaemia, i.e. normochromic, normocytic – check Hb</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350">
                <a:tc>
                  <a:txBody>
                    <a:bodyPr/>
                    <a:lstStyle/>
                    <a:p>
                      <a:pPr marL="0" lvl="0" indent="0" algn="ctr" rtl="0">
                        <a:lnSpc>
                          <a:spcPct val="115000"/>
                        </a:lnSpc>
                        <a:spcBef>
                          <a:spcPts val="0"/>
                        </a:spcBef>
                        <a:spcAft>
                          <a:spcPts val="0"/>
                        </a:spcAft>
                        <a:buNone/>
                      </a:pPr>
                      <a:r>
                        <a:rPr lang="en-GB" sz="1200"/>
                        <a:t>No diabetes</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tc>
                  <a:txBody>
                    <a:bodyPr/>
                    <a:lstStyle/>
                    <a:p>
                      <a:pPr marL="0" lvl="0" indent="0" algn="ctr" rtl="0">
                        <a:lnSpc>
                          <a:spcPct val="115000"/>
                        </a:lnSpc>
                        <a:spcBef>
                          <a:spcPts val="0"/>
                        </a:spcBef>
                        <a:spcAft>
                          <a:spcPts val="0"/>
                        </a:spcAft>
                        <a:buNone/>
                      </a:pPr>
                      <a:r>
                        <a:rPr lang="en-GB" sz="1200"/>
                        <a:t>Diabetes</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extLst>
                  <a:ext uri="{0D108BD9-81ED-4DB2-BD59-A6C34878D82A}">
                    <a16:rowId xmlns:a16="http://schemas.microsoft.com/office/drawing/2014/main" val="10003"/>
                  </a:ext>
                </a:extLst>
              </a:tr>
              <a:tr h="287350">
                <a:tc>
                  <a:txBody>
                    <a:bodyPr/>
                    <a:lstStyle/>
                    <a:p>
                      <a:pPr marL="0" lvl="0" indent="0" algn="ctr" rtl="0">
                        <a:lnSpc>
                          <a:spcPct val="115000"/>
                        </a:lnSpc>
                        <a:spcBef>
                          <a:spcPts val="0"/>
                        </a:spcBef>
                        <a:spcAft>
                          <a:spcPts val="0"/>
                        </a:spcAft>
                        <a:buNone/>
                      </a:pPr>
                      <a:r>
                        <a:rPr lang="en-GB" sz="1200"/>
                        <a:t>Low BP</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Raised BP</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0200">
                <a:tc>
                  <a:txBody>
                    <a:bodyPr/>
                    <a:lstStyle/>
                    <a:p>
                      <a:pPr marL="0" lvl="0" indent="0" algn="ctr" rtl="0">
                        <a:lnSpc>
                          <a:spcPct val="115000"/>
                        </a:lnSpc>
                        <a:spcBef>
                          <a:spcPts val="0"/>
                        </a:spcBef>
                        <a:spcAft>
                          <a:spcPts val="0"/>
                        </a:spcAft>
                        <a:buNone/>
                      </a:pPr>
                      <a:r>
                        <a:rPr lang="en-GB" sz="1200"/>
                        <a:t>Rapid change in urea/creatinine</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tc>
                  <a:txBody>
                    <a:bodyPr/>
                    <a:lstStyle/>
                    <a:p>
                      <a:pPr marL="0" lvl="0" indent="0" algn="ctr" rtl="0">
                        <a:lnSpc>
                          <a:spcPct val="115000"/>
                        </a:lnSpc>
                        <a:spcBef>
                          <a:spcPts val="0"/>
                        </a:spcBef>
                        <a:spcAft>
                          <a:spcPts val="0"/>
                        </a:spcAft>
                        <a:buNone/>
                      </a:pPr>
                      <a:r>
                        <a:rPr lang="en-GB" sz="1200"/>
                        <a:t>Gradual onset of symptoms</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extLst>
                  <a:ext uri="{0D108BD9-81ED-4DB2-BD59-A6C34878D82A}">
                    <a16:rowId xmlns:a16="http://schemas.microsoft.com/office/drawing/2014/main" val="10005"/>
                  </a:ext>
                </a:extLst>
              </a:tr>
              <a:tr h="726825">
                <a:tc>
                  <a:txBody>
                    <a:bodyPr/>
                    <a:lstStyle/>
                    <a:p>
                      <a:pPr marL="0" lvl="0" indent="0" algn="ctr" rtl="0">
                        <a:lnSpc>
                          <a:spcPct val="115000"/>
                        </a:lnSpc>
                        <a:spcBef>
                          <a:spcPts val="0"/>
                        </a:spcBef>
                        <a:spcAft>
                          <a:spcPts val="0"/>
                        </a:spcAft>
                        <a:buNone/>
                      </a:pPr>
                      <a:r>
                        <a:rPr lang="en-GB" sz="1200"/>
                        <a:t>Oliguria normally present</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Oliguria only present in later stages; polyuria and nocturia often present in less advanced disease</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7350">
                <a:tc>
                  <a:txBody>
                    <a:bodyPr/>
                    <a:lstStyle/>
                    <a:p>
                      <a:pPr marL="0" lvl="0" indent="0" algn="ctr" rtl="0">
                        <a:lnSpc>
                          <a:spcPct val="115000"/>
                        </a:lnSpc>
                        <a:spcBef>
                          <a:spcPts val="0"/>
                        </a:spcBef>
                        <a:spcAft>
                          <a:spcPts val="0"/>
                        </a:spcAft>
                        <a:buNone/>
                      </a:pPr>
                      <a:r>
                        <a:rPr lang="en-GB" sz="1200"/>
                        <a:t>Not often CNS symptoms</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tc>
                  <a:txBody>
                    <a:bodyPr/>
                    <a:lstStyle/>
                    <a:p>
                      <a:pPr marL="0" lvl="0" indent="0" algn="ctr" rtl="0">
                        <a:lnSpc>
                          <a:spcPct val="115000"/>
                        </a:lnSpc>
                        <a:spcBef>
                          <a:spcPts val="0"/>
                        </a:spcBef>
                        <a:spcAft>
                          <a:spcPts val="0"/>
                        </a:spcAft>
                        <a:buNone/>
                      </a:pPr>
                      <a:r>
                        <a:rPr lang="en-GB" sz="1200"/>
                        <a:t>CNS symptoms in later disease</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9E9"/>
                    </a:solidFill>
                  </a:tcPr>
                </a:tc>
                <a:extLst>
                  <a:ext uri="{0D108BD9-81ED-4DB2-BD59-A6C34878D82A}">
                    <a16:rowId xmlns:a16="http://schemas.microsoft.com/office/drawing/2014/main" val="10007"/>
                  </a:ext>
                </a:extLst>
              </a:tr>
              <a:tr h="490200">
                <a:tc>
                  <a:txBody>
                    <a:bodyPr/>
                    <a:lstStyle/>
                    <a:p>
                      <a:pPr marL="0" lvl="0" indent="0" algn="ctr" rtl="0">
                        <a:lnSpc>
                          <a:spcPct val="115000"/>
                        </a:lnSpc>
                        <a:spcBef>
                          <a:spcPts val="0"/>
                        </a:spcBef>
                        <a:spcAft>
                          <a:spcPts val="0"/>
                        </a:spcAft>
                        <a:buNone/>
                      </a:pPr>
                      <a:r>
                        <a:rPr lang="en-GB" sz="1200"/>
                        <a:t>Symptoms a bit like “shock”</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1200"/>
                        <a:t>Symptoms more like serious extensive disease</a:t>
                      </a:r>
                      <a:endParaRPr sz="1200"/>
                    </a:p>
                  </a:txBody>
                  <a:tcPr marL="68575" marR="68575" marT="95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7" name="Google Shape;97;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8" name="Google Shape;98;p19"/>
          <p:cNvPicPr preferRelativeResize="0"/>
          <p:nvPr/>
        </p:nvPicPr>
        <p:blipFill>
          <a:blip r:embed="rId3">
            <a:alphaModFix/>
          </a:blip>
          <a:stretch>
            <a:fillRect/>
          </a:stretch>
        </p:blipFill>
        <p:spPr>
          <a:xfrm>
            <a:off x="242503" y="540475"/>
            <a:ext cx="8751321" cy="315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descr="Forms response chart. Question title: 2. A elderly gentleman present to GP with History of hesitance, back pain and tiredness. The GP decides to perform a DRE (Digital rectal exam). What will he most likely find on examination?   . Number of responses: 76 / 110 correct responses."/>
          <p:cNvPicPr preferRelativeResize="0"/>
          <p:nvPr/>
        </p:nvPicPr>
        <p:blipFill>
          <a:blip r:embed="rId3">
            <a:alphaModFix/>
          </a:blip>
          <a:stretch>
            <a:fillRect/>
          </a:stretch>
        </p:blipFill>
        <p:spPr>
          <a:xfrm>
            <a:off x="152400" y="152400"/>
            <a:ext cx="8839200" cy="44932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p:nvPr/>
        </p:nvSpPr>
        <p:spPr>
          <a:xfrm>
            <a:off x="202200" y="157075"/>
            <a:ext cx="8739600" cy="636900"/>
          </a:xfrm>
          <a:prstGeom prst="rect">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t>Question 2- Prostate cancer</a:t>
            </a:r>
            <a:endParaRPr sz="2400" b="0" i="0" u="none" strike="noStrike" cap="none">
              <a:solidFill>
                <a:srgbClr val="000000"/>
              </a:solidFill>
              <a:latin typeface="Arial"/>
              <a:ea typeface="Arial"/>
              <a:cs typeface="Arial"/>
              <a:sym typeface="Arial"/>
            </a:endParaRPr>
          </a:p>
        </p:txBody>
      </p:sp>
      <p:sp>
        <p:nvSpPr>
          <p:cNvPr id="109" name="Google Shape;109;p21"/>
          <p:cNvSpPr txBox="1"/>
          <p:nvPr/>
        </p:nvSpPr>
        <p:spPr>
          <a:xfrm>
            <a:off x="257100" y="853813"/>
            <a:ext cx="8629800" cy="38652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GB" b="1"/>
              <a:t>Patient present to GP with Hx of hesitance , back pain and tired. GP decides to do a Digital rectal exam what will he most likely find on examination    </a:t>
            </a:r>
            <a:endParaRPr b="1"/>
          </a:p>
          <a:p>
            <a:pPr marL="0" lvl="0" indent="0" algn="l" rtl="0">
              <a:spcBef>
                <a:spcPts val="1600"/>
              </a:spcBef>
              <a:spcAft>
                <a:spcPts val="0"/>
              </a:spcAft>
              <a:buNone/>
            </a:pPr>
            <a:r>
              <a:rPr lang="en-GB"/>
              <a:t>Hard and irregular (correct) (Irregular due to location in outer layer of prostate (peripheral zone)</a:t>
            </a:r>
            <a:endParaRPr/>
          </a:p>
          <a:p>
            <a:pPr marL="0" lvl="0" indent="0" algn="l" rtl="0">
              <a:spcBef>
                <a:spcPts val="1600"/>
              </a:spcBef>
              <a:spcAft>
                <a:spcPts val="0"/>
              </a:spcAft>
              <a:buNone/>
            </a:pPr>
            <a:r>
              <a:rPr lang="en-GB"/>
              <a:t>Smooth and enlarged (BPH) (transitional zone) </a:t>
            </a:r>
            <a:endParaRPr/>
          </a:p>
          <a:p>
            <a:pPr marL="0" lvl="0" indent="0" algn="l" rtl="0">
              <a:spcBef>
                <a:spcPts val="1600"/>
              </a:spcBef>
              <a:spcAft>
                <a:spcPts val="0"/>
              </a:spcAft>
              <a:buNone/>
            </a:pPr>
            <a:r>
              <a:rPr lang="en-GB"/>
              <a:t>Exquisitely tender and painful (prostatitis)</a:t>
            </a:r>
            <a:endParaRPr/>
          </a:p>
          <a:p>
            <a:pPr marL="0" lvl="0" indent="0" algn="l" rtl="0">
              <a:spcBef>
                <a:spcPts val="1600"/>
              </a:spcBef>
              <a:spcAft>
                <a:spcPts val="0"/>
              </a:spcAft>
              <a:buNone/>
            </a:pPr>
            <a:r>
              <a:rPr lang="en-GB">
                <a:highlight>
                  <a:srgbClr val="FFFFFF"/>
                </a:highlight>
              </a:rPr>
              <a:t>Abnormal mass and bleeding (Haemorrhoids)</a:t>
            </a:r>
            <a:endParaRPr/>
          </a:p>
          <a:p>
            <a:pPr marL="0" lvl="0" indent="0" algn="l" rtl="0">
              <a:spcBef>
                <a:spcPts val="1600"/>
              </a:spcBef>
              <a:spcAft>
                <a:spcPts val="0"/>
              </a:spcAft>
              <a:buNone/>
            </a:pPr>
            <a:endParaRPr b="1"/>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r>
              <a:rPr lang="en-GB">
                <a:solidFill>
                  <a:srgbClr val="000000"/>
                </a:solidFill>
              </a:rPr>
              <a:t>     </a:t>
            </a:r>
            <a:endParaRPr>
              <a:solidFill>
                <a:srgbClr val="000000"/>
              </a:solidFill>
            </a:endParaRPr>
          </a:p>
          <a:p>
            <a:pPr marL="0" lvl="0" indent="0" algn="l" rtl="0">
              <a:lnSpc>
                <a:spcPct val="115000"/>
              </a:lnSpc>
              <a:spcBef>
                <a:spcPts val="1600"/>
              </a:spcBef>
              <a:spcAft>
                <a:spcPts val="0"/>
              </a:spcAft>
              <a:buNone/>
            </a:pPr>
            <a:endParaRPr sz="600">
              <a:solidFill>
                <a:srgbClr val="000000"/>
              </a:solidFill>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GB">
                <a:solidFill>
                  <a:srgbClr val="000000"/>
                </a:solidFill>
              </a:rPr>
              <a:t>                                                                                                                    </a:t>
            </a:r>
            <a:r>
              <a:rPr lang="en-GB">
                <a:solidFill>
                  <a:srgbClr val="FF0000"/>
                </a:solidFill>
              </a:rPr>
              <a:t>  </a:t>
            </a:r>
            <a:endParaRPr sz="2400">
              <a:solidFill>
                <a:srgbClr val="FF0000"/>
              </a:solidFill>
            </a:endParaRPr>
          </a:p>
          <a:p>
            <a:pPr marL="0" lvl="0" indent="0" algn="l" rtl="0">
              <a:lnSpc>
                <a:spcPct val="137500"/>
              </a:lnSpc>
              <a:spcBef>
                <a:spcPts val="1600"/>
              </a:spcBef>
              <a:spcAft>
                <a:spcPts val="0"/>
              </a:spcAft>
              <a:buNone/>
            </a:pPr>
            <a:endParaRPr sz="1200">
              <a:solidFill>
                <a:srgbClr val="111111"/>
              </a:solidFill>
            </a:endParaRPr>
          </a:p>
          <a:p>
            <a:pPr marL="0" lvl="0" indent="0" algn="l" rtl="0">
              <a:lnSpc>
                <a:spcPct val="115000"/>
              </a:lnSpc>
              <a:spcBef>
                <a:spcPts val="1600"/>
              </a:spcBef>
              <a:spcAft>
                <a:spcPts val="0"/>
              </a:spcAft>
              <a:buNone/>
            </a:pPr>
            <a:endParaRPr>
              <a:solidFill>
                <a:srgbClr val="000000"/>
              </a:solidFill>
            </a:endParaRPr>
          </a:p>
          <a:p>
            <a:pPr marL="0" lvl="0" indent="0" algn="l" rtl="0">
              <a:lnSpc>
                <a:spcPct val="115000"/>
              </a:lnSpc>
              <a:spcBef>
                <a:spcPts val="1600"/>
              </a:spcBef>
              <a:spcAft>
                <a:spcPts val="0"/>
              </a:spcAft>
              <a:buNone/>
            </a:pPr>
            <a:r>
              <a:rPr lang="en-GB">
                <a:solidFill>
                  <a:srgbClr val="000000"/>
                </a:solidFill>
              </a:rPr>
              <a:t>	</a:t>
            </a:r>
            <a:endParaRPr>
              <a:solidFill>
                <a:srgbClr val="000000"/>
              </a:solidFill>
            </a:endParaRPr>
          </a:p>
          <a:p>
            <a:pPr marL="0" lvl="0" indent="0" algn="l" rtl="0">
              <a:spcBef>
                <a:spcPts val="1600"/>
              </a:spcBef>
              <a:spcAft>
                <a:spcPts val="0"/>
              </a:spcAft>
              <a:buNone/>
            </a:pPr>
            <a:endParaRPr sz="1800" b="1">
              <a:solidFill>
                <a:srgbClr val="FF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b="1">
              <a:solidFill>
                <a:srgbClr val="000000"/>
              </a:solidFill>
            </a:endParaRPr>
          </a:p>
          <a:p>
            <a:pPr marL="0" lvl="0" indent="0" algn="l" rtl="0">
              <a:lnSpc>
                <a:spcPct val="115000"/>
              </a:lnSpc>
              <a:spcBef>
                <a:spcPts val="1600"/>
              </a:spcBef>
              <a:spcAft>
                <a:spcPts val="1600"/>
              </a:spcAft>
              <a:buNone/>
            </a:pPr>
            <a:endParaRPr>
              <a:solidFill>
                <a:srgbClr val="000000"/>
              </a:solidFill>
            </a:endParaRPr>
          </a:p>
        </p:txBody>
      </p:sp>
      <p:pic>
        <p:nvPicPr>
          <p:cNvPr id="110" name="Google Shape;110;p21"/>
          <p:cNvPicPr preferRelativeResize="0"/>
          <p:nvPr/>
        </p:nvPicPr>
        <p:blipFill rotWithShape="1">
          <a:blip r:embed="rId3">
            <a:alphaModFix/>
          </a:blip>
          <a:srcRect/>
          <a:stretch/>
        </p:blipFill>
        <p:spPr>
          <a:xfrm>
            <a:off x="202200" y="4389598"/>
            <a:ext cx="644763" cy="636900"/>
          </a:xfrm>
          <a:prstGeom prst="rect">
            <a:avLst/>
          </a:prstGeom>
          <a:noFill/>
          <a:ln>
            <a:noFill/>
          </a:ln>
        </p:spPr>
      </p:pic>
      <p:pic>
        <p:nvPicPr>
          <p:cNvPr id="111" name="Google Shape;111;p21"/>
          <p:cNvPicPr preferRelativeResize="0"/>
          <p:nvPr/>
        </p:nvPicPr>
        <p:blipFill rotWithShape="1">
          <a:blip r:embed="rId4">
            <a:alphaModFix/>
          </a:blip>
          <a:srcRect/>
          <a:stretch/>
        </p:blipFill>
        <p:spPr>
          <a:xfrm>
            <a:off x="801275" y="4778850"/>
            <a:ext cx="3800475" cy="24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1405</Words>
  <Application>Microsoft Macintosh PowerPoint</Application>
  <PresentationFormat>On-screen Show (16:9)</PresentationFormat>
  <Paragraphs>224</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Amatic SC</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Comments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eddie finch</cp:lastModifiedBy>
  <cp:revision>1</cp:revision>
  <dcterms:modified xsi:type="dcterms:W3CDTF">2020-06-03T08:35:46Z</dcterms:modified>
</cp:coreProperties>
</file>