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9" r:id="rId39"/>
    <p:sldId id="300" r:id="rId40"/>
    <p:sldId id="301" r:id="rId41"/>
    <p:sldId id="302" r:id="rId42"/>
    <p:sldId id="303" r:id="rId43"/>
    <p:sldId id="306" r:id="rId44"/>
    <p:sldId id="307" r:id="rId45"/>
    <p:sldId id="337" r:id="rId46"/>
    <p:sldId id="338" r:id="rId47"/>
    <p:sldId id="340" r:id="rId48"/>
    <p:sldId id="336" r:id="rId49"/>
  </p:sldIdLst>
  <p:sldSz cx="9144000" cy="6858000" type="screen4x3"/>
  <p:notesSz cx="6858000" cy="9144000"/>
  <p:custDataLst>
    <p:tags r:id="rId5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 snapToObjects="1">
      <p:cViewPr varScale="1">
        <p:scale>
          <a:sx n="104" d="100"/>
          <a:sy n="104" d="100"/>
        </p:scale>
        <p:origin x="18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057452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0665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GB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15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1738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321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721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944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28L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92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25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07">
            <a:extLst>
              <a:ext uri="{FF2B5EF4-FFF2-40B4-BE49-F238E27FC236}">
                <a16:creationId xmlns:a16="http://schemas.microsoft.com/office/drawing/2014/main" id="{E2F15547-55AA-4344-911D-51C87D3BAE58}"/>
              </a:ext>
            </a:extLst>
          </p:cNvPr>
          <p:cNvSpPr txBox="1"/>
          <p:nvPr userDrawn="1"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pic>
        <p:nvPicPr>
          <p:cNvPr id="8" name="Shape 109">
            <a:extLst>
              <a:ext uri="{FF2B5EF4-FFF2-40B4-BE49-F238E27FC236}">
                <a16:creationId xmlns:a16="http://schemas.microsoft.com/office/drawing/2014/main" id="{1B8150F0-C8C0-FF4A-9F4B-358FCFB4B6FE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293167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107">
            <a:extLst>
              <a:ext uri="{FF2B5EF4-FFF2-40B4-BE49-F238E27FC236}">
                <a16:creationId xmlns:a16="http://schemas.microsoft.com/office/drawing/2014/main" id="{86F2BB21-7E0E-6644-BA68-C9A2E2A14B44}"/>
              </a:ext>
            </a:extLst>
          </p:cNvPr>
          <p:cNvSpPr txBox="1"/>
          <p:nvPr userDrawn="1"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pic>
        <p:nvPicPr>
          <p:cNvPr id="9" name="Shape 109">
            <a:extLst>
              <a:ext uri="{FF2B5EF4-FFF2-40B4-BE49-F238E27FC236}">
                <a16:creationId xmlns:a16="http://schemas.microsoft.com/office/drawing/2014/main" id="{BC7F419F-2F04-AB4B-B10C-4D5EEBE1304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7E0D81-2948-C44C-A492-C66B35B1C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20FF5-DAF1-ED42-8D44-F9DEE8DF35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com/url?sa=i&amp;source=images&amp;cd=&amp;ved=2ahUKEwj3xe6Msr3lAhWPsBQKHQ9-AdsQjRx6BAgBEAQ&amp;url=https%3A%2F%2Fmicrobenotes.com%2Feukaryotic-dna-replication-features-enzymes-process-significance%2F&amp;psig=AOvVaw2Ai_jvW6JD5HfywfmYs4JK&amp;ust=1572296560896344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/>
        </p:nvSpPr>
        <p:spPr>
          <a:xfrm>
            <a:off x="3877732" y="5046132"/>
            <a:ext cx="1744133" cy="629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6330" y="5897455"/>
            <a:ext cx="2734489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293267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2021/2022</a:t>
            </a:r>
            <a:endParaRPr lang="en-GB" sz="3200" b="1" dirty="0">
              <a:solidFill>
                <a:srgbClr val="293267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AA586-482B-4E79-A3E9-EE7B8C215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-659567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Junctions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C8017E-14F9-A34D-B164-668767725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550758"/>
              </p:ext>
            </p:extLst>
          </p:nvPr>
        </p:nvGraphicFramePr>
        <p:xfrm>
          <a:off x="457200" y="1726783"/>
          <a:ext cx="8229600" cy="3936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941">
                  <a:extLst>
                    <a:ext uri="{9D8B030D-6E8A-4147-A177-3AD203B41FA5}">
                      <a16:colId xmlns:a16="http://schemas.microsoft.com/office/drawing/2014/main" val="3393382835"/>
                    </a:ext>
                  </a:extLst>
                </a:gridCol>
                <a:gridCol w="5853659">
                  <a:extLst>
                    <a:ext uri="{9D8B030D-6E8A-4147-A177-3AD203B41FA5}">
                      <a16:colId xmlns:a16="http://schemas.microsoft.com/office/drawing/2014/main" val="350490347"/>
                    </a:ext>
                  </a:extLst>
                </a:gridCol>
              </a:tblGrid>
              <a:tr h="4617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035586"/>
                  </a:ext>
                </a:extLst>
              </a:tr>
              <a:tr h="549154">
                <a:tc>
                  <a:txBody>
                    <a:bodyPr/>
                    <a:lstStyle/>
                    <a:p>
                      <a:r>
                        <a:rPr lang="en-US" sz="1800" dirty="0"/>
                        <a:t>Tight Junction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Seals neighboring cells together in an epithelial sheet, to prevent leakage of molecules between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241071"/>
                  </a:ext>
                </a:extLst>
              </a:tr>
              <a:tr h="549154">
                <a:tc>
                  <a:txBody>
                    <a:bodyPr/>
                    <a:lstStyle/>
                    <a:p>
                      <a:r>
                        <a:rPr lang="en-US" sz="1800" dirty="0"/>
                        <a:t>Adherens Junction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Joins an actin bundle in one cell to a similar bundle in a </a:t>
                      </a:r>
                      <a:r>
                        <a:rPr lang="en-GB" sz="1800" noProof="0" dirty="0"/>
                        <a:t>neighbouring</a:t>
                      </a:r>
                      <a:r>
                        <a:rPr lang="en-US" sz="1800" dirty="0"/>
                        <a:t> cell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639102"/>
                  </a:ext>
                </a:extLst>
              </a:tr>
              <a:tr h="549154">
                <a:tc>
                  <a:txBody>
                    <a:bodyPr/>
                    <a:lstStyle/>
                    <a:p>
                      <a:r>
                        <a:rPr lang="en-US" sz="1800" dirty="0"/>
                        <a:t>Desmosome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Joins the intermediate filaments in one cell to those in a neighboring cell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555068"/>
                  </a:ext>
                </a:extLst>
              </a:tr>
              <a:tr h="549154">
                <a:tc>
                  <a:txBody>
                    <a:bodyPr/>
                    <a:lstStyle/>
                    <a:p>
                      <a:r>
                        <a:rPr lang="en-US" sz="1800" dirty="0"/>
                        <a:t>Hemidesmosome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Anchors intermediate filaments in a cell to the basal lamina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217010"/>
                  </a:ext>
                </a:extLst>
              </a:tr>
              <a:tr h="549154">
                <a:tc>
                  <a:txBody>
                    <a:bodyPr/>
                    <a:lstStyle/>
                    <a:p>
                      <a:r>
                        <a:rPr lang="en-US" sz="1800" dirty="0"/>
                        <a:t>Gap Junction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Allows the passage of small water-soluble ions and molecules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62737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16E5CEC-992B-3440-8CD5-E41CEE09AE53}"/>
              </a:ext>
            </a:extLst>
          </p:cNvPr>
          <p:cNvSpPr/>
          <p:nvPr/>
        </p:nvSpPr>
        <p:spPr>
          <a:xfrm>
            <a:off x="562131" y="2269512"/>
            <a:ext cx="517161" cy="2188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DB75E-A6B9-1246-B87D-43F4D69C189A}"/>
              </a:ext>
            </a:extLst>
          </p:cNvPr>
          <p:cNvSpPr/>
          <p:nvPr/>
        </p:nvSpPr>
        <p:spPr>
          <a:xfrm>
            <a:off x="3837481" y="2929079"/>
            <a:ext cx="509665" cy="24883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C4597-1A34-D94C-85EE-E4D98C8367D5}"/>
              </a:ext>
            </a:extLst>
          </p:cNvPr>
          <p:cNvSpPr/>
          <p:nvPr/>
        </p:nvSpPr>
        <p:spPr>
          <a:xfrm>
            <a:off x="3882452" y="3545132"/>
            <a:ext cx="1289155" cy="24883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B93CA6-DF44-8F4A-89E5-D27C87C25E5F}"/>
              </a:ext>
            </a:extLst>
          </p:cNvPr>
          <p:cNvSpPr/>
          <p:nvPr/>
        </p:nvSpPr>
        <p:spPr>
          <a:xfrm>
            <a:off x="562131" y="4159771"/>
            <a:ext cx="1836295" cy="3372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B34316-E947-9A4C-AABC-7D146FB5021D}"/>
              </a:ext>
            </a:extLst>
          </p:cNvPr>
          <p:cNvSpPr/>
          <p:nvPr/>
        </p:nvSpPr>
        <p:spPr>
          <a:xfrm>
            <a:off x="562131" y="5117642"/>
            <a:ext cx="1506512" cy="21885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2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Junctions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A5DCD-F4FE-364D-AED6-119AE3E2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0992"/>
            <a:ext cx="8229600" cy="378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61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/>
              <a:t>Homeostasis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The maintenance of a </a:t>
            </a:r>
            <a:r>
              <a:rPr lang="en-US" b="1" dirty="0"/>
              <a:t>constant internal environment</a:t>
            </a:r>
            <a:r>
              <a:rPr lang="en-US" dirty="0"/>
              <a:t> – like a dynamic equilibrium.</a:t>
            </a:r>
          </a:p>
          <a:p>
            <a:r>
              <a:rPr lang="en-US" dirty="0"/>
              <a:t>Cells must communicate to achieve homeostasis</a:t>
            </a:r>
          </a:p>
          <a:p>
            <a:pPr lvl="1"/>
            <a:r>
              <a:rPr lang="en-US" dirty="0"/>
              <a:t>Major communication systems = endocrine (hormones), nervous (neurotransmitters), and immune (antibodies, and immune chemical messengers i.e. cytokines)</a:t>
            </a:r>
          </a:p>
          <a:p>
            <a:r>
              <a:rPr lang="en-US" dirty="0"/>
              <a:t>Maintained by feedback loops</a:t>
            </a:r>
          </a:p>
          <a:p>
            <a:pPr lvl="1"/>
            <a:r>
              <a:rPr lang="en-US" dirty="0"/>
              <a:t>Positive feedback = amplification of signal (i.e. oxytocin release during childbirth, clotting cascade)</a:t>
            </a:r>
          </a:p>
          <a:p>
            <a:pPr lvl="1"/>
            <a:r>
              <a:rPr lang="en-US" dirty="0"/>
              <a:t>Negative feedback = bearing towards an equilibrium (i.e. thermoregulation, blood glucose concentration)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7E15A7-B0EB-6A48-8E9E-11808B7250C4}"/>
              </a:ext>
            </a:extLst>
          </p:cNvPr>
          <p:cNvSpPr txBox="1"/>
          <p:nvPr/>
        </p:nvSpPr>
        <p:spPr>
          <a:xfrm>
            <a:off x="4459458" y="-153337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4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Autocrine</a:t>
            </a:r>
          </a:p>
          <a:p>
            <a:pPr lvl="1"/>
            <a:r>
              <a:rPr lang="en-US" dirty="0"/>
              <a:t>Chemical released from cell into ECF and acts upon itself</a:t>
            </a:r>
          </a:p>
          <a:p>
            <a:r>
              <a:rPr lang="en-US" dirty="0"/>
              <a:t>Paracrine</a:t>
            </a:r>
          </a:p>
          <a:p>
            <a:pPr lvl="1"/>
            <a:r>
              <a:rPr lang="en-US" dirty="0"/>
              <a:t>Local cellular communication; travels short distances i.e. </a:t>
            </a:r>
            <a:r>
              <a:rPr lang="en-US" dirty="0" err="1"/>
              <a:t>ACh</a:t>
            </a:r>
            <a:r>
              <a:rPr lang="en-US" dirty="0"/>
              <a:t> at NMJ. Paracrine chemical messengers travel in ECF.</a:t>
            </a:r>
          </a:p>
          <a:p>
            <a:r>
              <a:rPr lang="en-US" dirty="0"/>
              <a:t>Endocrine</a:t>
            </a:r>
          </a:p>
          <a:p>
            <a:pPr lvl="1"/>
            <a:r>
              <a:rPr lang="en-US" dirty="0"/>
              <a:t>Secretion into blood NOT via duct. Long distance communication i.e. HPA axis</a:t>
            </a:r>
          </a:p>
          <a:p>
            <a:r>
              <a:rPr lang="en-US" dirty="0"/>
              <a:t>Exocrine</a:t>
            </a:r>
          </a:p>
          <a:p>
            <a:pPr lvl="1"/>
            <a:r>
              <a:rPr lang="en-US" dirty="0"/>
              <a:t>Secretion via ducts into organ (i.e. salivary and sweat glands)</a:t>
            </a:r>
          </a:p>
        </p:txBody>
      </p:sp>
    </p:spTree>
    <p:extLst>
      <p:ext uri="{BB962C8B-B14F-4D97-AF65-F5344CB8AC3E}">
        <p14:creationId xmlns:p14="http://schemas.microsoft.com/office/powerpoint/2010/main" val="4277696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CA826-5E07-5349-A843-103EAF9F3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" t="4335" r="2229" b="3357"/>
          <a:stretch/>
        </p:blipFill>
        <p:spPr>
          <a:xfrm>
            <a:off x="457200" y="1963550"/>
            <a:ext cx="3732552" cy="2473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58512E-6601-3341-AF29-D112E81032D3}"/>
              </a:ext>
            </a:extLst>
          </p:cNvPr>
          <p:cNvSpPr txBox="1"/>
          <p:nvPr/>
        </p:nvSpPr>
        <p:spPr>
          <a:xfrm>
            <a:off x="4332157" y="1615190"/>
            <a:ext cx="43546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Modes of secretion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Merocrine – no part of the cell is lost with the secretion i.e. salivary glands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Apocrine – top of the cell is lost with the secretion i.e. mammary gland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Holocrine – the whole cell is lost with the secretion i.e. sebaceous glands</a:t>
            </a:r>
          </a:p>
        </p:txBody>
      </p:sp>
    </p:spTree>
    <p:extLst>
      <p:ext uri="{BB962C8B-B14F-4D97-AF65-F5344CB8AC3E}">
        <p14:creationId xmlns:p14="http://schemas.microsoft.com/office/powerpoint/2010/main" val="3686474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599" cy="564501"/>
          </a:xfrm>
        </p:spPr>
        <p:txBody>
          <a:bodyPr/>
          <a:lstStyle/>
          <a:p>
            <a:pPr marL="177800" indent="0" algn="ctr">
              <a:buNone/>
            </a:pPr>
            <a:r>
              <a:rPr lang="en-US" dirty="0"/>
              <a:t>LEARN THIS!!!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A04F5-7AA7-BA4C-B714-6822C08ECC2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" y="2347266"/>
            <a:ext cx="8229599" cy="3778897"/>
          </a:xfrm>
        </p:spPr>
        <p:txBody>
          <a:bodyPr/>
          <a:lstStyle/>
          <a:p>
            <a:pPr marL="177800" indent="0">
              <a:buNone/>
            </a:pPr>
            <a:r>
              <a:rPr lang="en-US" dirty="0"/>
              <a:t>Based on average 70kg male, total water = 42L (~60%)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397C0-BE8E-3044-93E5-EAD5A25DDB1D}"/>
              </a:ext>
            </a:extLst>
          </p:cNvPr>
          <p:cNvSpPr txBox="1"/>
          <p:nvPr/>
        </p:nvSpPr>
        <p:spPr>
          <a:xfrm>
            <a:off x="5854959" y="3788573"/>
            <a:ext cx="1791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Interstitial Fluid</a:t>
            </a:r>
          </a:p>
          <a:p>
            <a:r>
              <a:rPr lang="en-US" sz="1600" dirty="0"/>
              <a:t>= 11L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8DCCE-979A-9049-9382-4AAE52EC74E3}"/>
              </a:ext>
            </a:extLst>
          </p:cNvPr>
          <p:cNvSpPr txBox="1"/>
          <p:nvPr/>
        </p:nvSpPr>
        <p:spPr>
          <a:xfrm>
            <a:off x="3676260" y="2967367"/>
            <a:ext cx="1791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ICF</a:t>
            </a:r>
          </a:p>
          <a:p>
            <a:r>
              <a:rPr lang="en-US" sz="1600" dirty="0"/>
              <a:t>=28L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1DFC16-B3FB-674F-A3EF-97AE7EF4EFDE}"/>
              </a:ext>
            </a:extLst>
          </p:cNvPr>
          <p:cNvSpPr txBox="1"/>
          <p:nvPr/>
        </p:nvSpPr>
        <p:spPr>
          <a:xfrm>
            <a:off x="3676260" y="4373348"/>
            <a:ext cx="1791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ECF</a:t>
            </a:r>
          </a:p>
          <a:p>
            <a:r>
              <a:rPr lang="en-US" sz="1600" dirty="0"/>
              <a:t>= 14L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A74AA-93F8-FB4F-957C-3FD9BF5DA9F5}"/>
              </a:ext>
            </a:extLst>
          </p:cNvPr>
          <p:cNvSpPr txBox="1"/>
          <p:nvPr/>
        </p:nvSpPr>
        <p:spPr>
          <a:xfrm>
            <a:off x="898849" y="3884645"/>
            <a:ext cx="1791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Body Water</a:t>
            </a:r>
          </a:p>
          <a:p>
            <a:r>
              <a:rPr lang="en-US" sz="1600" dirty="0"/>
              <a:t>= 42L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AF752-0813-2F44-B3F9-69D0D5D7FAAB}"/>
              </a:ext>
            </a:extLst>
          </p:cNvPr>
          <p:cNvSpPr txBox="1"/>
          <p:nvPr/>
        </p:nvSpPr>
        <p:spPr>
          <a:xfrm>
            <a:off x="5819192" y="4957368"/>
            <a:ext cx="224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Plasma (Intravascular)</a:t>
            </a:r>
          </a:p>
          <a:p>
            <a:r>
              <a:rPr lang="en-US" sz="1600" dirty="0"/>
              <a:t>= 3L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119C11-364F-CD4E-AAEA-16B492C89423}"/>
              </a:ext>
            </a:extLst>
          </p:cNvPr>
          <p:cNvCxnSpPr>
            <a:cxnSpLocks/>
          </p:cNvCxnSpPr>
          <p:nvPr/>
        </p:nvCxnSpPr>
        <p:spPr>
          <a:xfrm flipV="1">
            <a:off x="2635898" y="3259755"/>
            <a:ext cx="948550" cy="624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39A38F-9750-AA4C-AD54-C3C9036DF265}"/>
              </a:ext>
            </a:extLst>
          </p:cNvPr>
          <p:cNvCxnSpPr>
            <a:cxnSpLocks/>
          </p:cNvCxnSpPr>
          <p:nvPr/>
        </p:nvCxnSpPr>
        <p:spPr>
          <a:xfrm>
            <a:off x="2635898" y="4149157"/>
            <a:ext cx="948550" cy="397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577C3E-6662-3849-A0B4-FF3FBBDA7B29}"/>
              </a:ext>
            </a:extLst>
          </p:cNvPr>
          <p:cNvCxnSpPr>
            <a:cxnSpLocks/>
          </p:cNvCxnSpPr>
          <p:nvPr/>
        </p:nvCxnSpPr>
        <p:spPr>
          <a:xfrm>
            <a:off x="4445835" y="4801041"/>
            <a:ext cx="1113715" cy="448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11B0AC6-35E7-7141-965D-2C7DBFB42E53}"/>
              </a:ext>
            </a:extLst>
          </p:cNvPr>
          <p:cNvCxnSpPr>
            <a:cxnSpLocks/>
          </p:cNvCxnSpPr>
          <p:nvPr/>
        </p:nvCxnSpPr>
        <p:spPr>
          <a:xfrm flipV="1">
            <a:off x="4445835" y="4077993"/>
            <a:ext cx="1113715" cy="383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A6CF1199-AFBA-0D40-B8C9-1FC527EE3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7824"/>
            <a:ext cx="9144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CF6D8D6-1A6B-7641-9EB7-1362EC7F4153}"/>
              </a:ext>
            </a:extLst>
          </p:cNvPr>
          <p:cNvSpPr/>
          <p:nvPr/>
        </p:nvSpPr>
        <p:spPr>
          <a:xfrm>
            <a:off x="3656861" y="3552142"/>
            <a:ext cx="769575" cy="30518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F10AED-6672-4245-8465-65290EBD35BA}"/>
              </a:ext>
            </a:extLst>
          </p:cNvPr>
          <p:cNvSpPr/>
          <p:nvPr/>
        </p:nvSpPr>
        <p:spPr>
          <a:xfrm>
            <a:off x="3676260" y="4977620"/>
            <a:ext cx="769575" cy="30518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8A2BDA-29AC-CB4F-B341-E5408713F211}"/>
              </a:ext>
            </a:extLst>
          </p:cNvPr>
          <p:cNvSpPr/>
          <p:nvPr/>
        </p:nvSpPr>
        <p:spPr>
          <a:xfrm>
            <a:off x="5909387" y="4393020"/>
            <a:ext cx="769575" cy="30518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EB200A-D428-6B45-9AC1-8E16C9C9398F}"/>
              </a:ext>
            </a:extLst>
          </p:cNvPr>
          <p:cNvSpPr/>
          <p:nvPr/>
        </p:nvSpPr>
        <p:spPr>
          <a:xfrm>
            <a:off x="5854959" y="5572113"/>
            <a:ext cx="769575" cy="30518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5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8" grpId="1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Balance - Definitions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40239"/>
            <a:ext cx="8229600" cy="4680679"/>
          </a:xfrm>
        </p:spPr>
        <p:txBody>
          <a:bodyPr/>
          <a:lstStyle/>
          <a:p>
            <a:r>
              <a:rPr lang="en-US" sz="2000" dirty="0"/>
              <a:t>Osmosis </a:t>
            </a:r>
          </a:p>
          <a:p>
            <a:pPr lvl="1"/>
            <a:r>
              <a:rPr lang="en-US" sz="1800" dirty="0"/>
              <a:t>The net diffusion of water across a partially permeable membrane from a region of high water potential to a region of low water potential </a:t>
            </a:r>
          </a:p>
          <a:p>
            <a:r>
              <a:rPr lang="en-US" sz="2000" dirty="0"/>
              <a:t>Osmolality</a:t>
            </a:r>
          </a:p>
          <a:p>
            <a:pPr lvl="1"/>
            <a:r>
              <a:rPr lang="en-US" sz="1800" dirty="0"/>
              <a:t>Total solute concentration of a solution:  number of solute particles per 1kg of solvent (higher osmolarity = lower water potential).</a:t>
            </a:r>
          </a:p>
          <a:p>
            <a:r>
              <a:rPr lang="en-US" sz="2000" dirty="0"/>
              <a:t>Osmolarity</a:t>
            </a:r>
          </a:p>
          <a:p>
            <a:pPr lvl="1"/>
            <a:r>
              <a:rPr lang="en-US" sz="1800" dirty="0"/>
              <a:t>Total solute concentration of a solution:  number of solute particles per 1L of solvent (higher osmolarity = lower water potential).</a:t>
            </a:r>
          </a:p>
          <a:p>
            <a:r>
              <a:rPr lang="en-US" sz="2000" dirty="0"/>
              <a:t>Osmotic Pressure</a:t>
            </a:r>
          </a:p>
          <a:p>
            <a:pPr lvl="1"/>
            <a:r>
              <a:rPr lang="en-US" sz="1600" dirty="0"/>
              <a:t>The pressure that must be applied to a solution on one side of a membrane to prevent osmotic flow of water across the membrane from a compartment of pure water.</a:t>
            </a:r>
          </a:p>
          <a:p>
            <a:r>
              <a:rPr lang="en-US" sz="2000" dirty="0"/>
              <a:t>Oncotic Pressure</a:t>
            </a:r>
          </a:p>
          <a:p>
            <a:pPr lvl="1"/>
            <a:r>
              <a:rPr lang="en-US" sz="1600" dirty="0"/>
              <a:t>A form of osmotic pressure exerted by proteins (notably albumin)</a:t>
            </a:r>
          </a:p>
        </p:txBody>
      </p:sp>
    </p:spTree>
    <p:extLst>
      <p:ext uri="{BB962C8B-B14F-4D97-AF65-F5344CB8AC3E}">
        <p14:creationId xmlns:p14="http://schemas.microsoft.com/office/powerpoint/2010/main" val="269436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Carbs &amp; Glycosidic Bond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266C3-5C35-E941-830B-E4703E371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63" y="1739899"/>
            <a:ext cx="7553474" cy="222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7190F0-4E2E-4D40-A927-4D4CF28B714A}"/>
              </a:ext>
            </a:extLst>
          </p:cNvPr>
          <p:cNvSpPr txBox="1"/>
          <p:nvPr/>
        </p:nvSpPr>
        <p:spPr>
          <a:xfrm>
            <a:off x="614597" y="4257207"/>
            <a:ext cx="80722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</a:t>
            </a:r>
            <a:r>
              <a:rPr lang="en-US" sz="1800" baseline="-25000" dirty="0"/>
              <a:t>n</a:t>
            </a:r>
            <a:r>
              <a:rPr lang="en-US" sz="1800" dirty="0"/>
              <a:t>H</a:t>
            </a:r>
            <a:r>
              <a:rPr lang="en-US" sz="1800" baseline="-25000" dirty="0"/>
              <a:t>2n</a:t>
            </a:r>
            <a:r>
              <a:rPr lang="en-US" sz="1800" dirty="0"/>
              <a:t>O</a:t>
            </a:r>
            <a:r>
              <a:rPr lang="en-US" sz="1800" baseline="-25000" dirty="0"/>
              <a:t>n </a:t>
            </a:r>
            <a:r>
              <a:rPr lang="en-US" sz="1800" dirty="0"/>
              <a:t> - General Formula</a:t>
            </a:r>
          </a:p>
          <a:p>
            <a:r>
              <a:rPr lang="en-US" sz="1800" dirty="0"/>
              <a:t>Monosaccharides (1), Disaccharides (2), Oligosaccharides (3-12), Polysaccharides (13+)</a:t>
            </a:r>
          </a:p>
          <a:p>
            <a:pPr algn="ctr"/>
            <a:r>
              <a:rPr lang="en-US" sz="2400" dirty="0"/>
              <a:t>Glucose + galactose = lactose</a:t>
            </a:r>
          </a:p>
          <a:p>
            <a:pPr algn="ctr"/>
            <a:r>
              <a:rPr lang="en-US" sz="2400" dirty="0"/>
              <a:t>Glucose + fructose = sucrose</a:t>
            </a:r>
          </a:p>
          <a:p>
            <a:pPr algn="ctr"/>
            <a:r>
              <a:rPr lang="en-US" sz="2400" dirty="0"/>
              <a:t>Glucose + glucose = maltose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62FAC6-2746-7B4C-83E4-6D6A7EDCA5EB}"/>
              </a:ext>
            </a:extLst>
          </p:cNvPr>
          <p:cNvSpPr/>
          <p:nvPr/>
        </p:nvSpPr>
        <p:spPr>
          <a:xfrm>
            <a:off x="4084079" y="5173247"/>
            <a:ext cx="1282398" cy="32814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354D8-2451-7C43-8056-33AE684AFE75}"/>
              </a:ext>
            </a:extLst>
          </p:cNvPr>
          <p:cNvSpPr/>
          <p:nvPr/>
        </p:nvSpPr>
        <p:spPr>
          <a:xfrm>
            <a:off x="5569683" y="5574218"/>
            <a:ext cx="1282398" cy="32814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8DDAC1-5924-F846-BA28-A322BA54459D}"/>
              </a:ext>
            </a:extLst>
          </p:cNvPr>
          <p:cNvSpPr/>
          <p:nvPr/>
        </p:nvSpPr>
        <p:spPr>
          <a:xfrm>
            <a:off x="4121369" y="5943080"/>
            <a:ext cx="1207817" cy="32814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1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Lipids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200" dirty="0"/>
              <a:t>Triglyceride</a:t>
            </a:r>
          </a:p>
          <a:p>
            <a:pPr lvl="1"/>
            <a:r>
              <a:rPr lang="en-US" sz="2200" dirty="0"/>
              <a:t>3 fatty acids + glycerol</a:t>
            </a:r>
          </a:p>
          <a:p>
            <a:pPr lvl="1"/>
            <a:r>
              <a:rPr lang="en-US" sz="2200" dirty="0"/>
              <a:t>Melting point decreases with degree of unsaturation</a:t>
            </a:r>
          </a:p>
          <a:p>
            <a:r>
              <a:rPr lang="en-US" sz="2200" dirty="0"/>
              <a:t>Phospholipids</a:t>
            </a:r>
          </a:p>
          <a:p>
            <a:pPr lvl="1"/>
            <a:r>
              <a:rPr lang="en-US" sz="2200" dirty="0"/>
              <a:t>Hydrophilic phosphate head, hydrophobic hydrocarbon tail</a:t>
            </a:r>
          </a:p>
          <a:p>
            <a:pPr lvl="1"/>
            <a:r>
              <a:rPr lang="en-US" sz="2200" dirty="0"/>
              <a:t>Glycerol, 2 fatty acids, phosphate group</a:t>
            </a:r>
          </a:p>
          <a:p>
            <a:r>
              <a:rPr lang="en-US" sz="2200" dirty="0"/>
              <a:t>Lipoproteins</a:t>
            </a:r>
          </a:p>
          <a:p>
            <a:pPr lvl="1"/>
            <a:r>
              <a:rPr lang="en-US" sz="2200" dirty="0"/>
              <a:t>HDL = GOOD = transports cholesterol to the liver to be metabolized</a:t>
            </a:r>
          </a:p>
          <a:p>
            <a:pPr lvl="1"/>
            <a:r>
              <a:rPr lang="en-US" sz="2200" dirty="0"/>
              <a:t>LDL = BAD = transports cholesterol to the cells</a:t>
            </a:r>
          </a:p>
          <a:p>
            <a:pPr marL="666750" indent="-457200"/>
            <a:r>
              <a:rPr lang="en-US" sz="2200" dirty="0"/>
              <a:t>Lipid metabolism – you will cover in GI module</a:t>
            </a:r>
          </a:p>
        </p:txBody>
      </p:sp>
    </p:spTree>
    <p:extLst>
      <p:ext uri="{BB962C8B-B14F-4D97-AF65-F5344CB8AC3E}">
        <p14:creationId xmlns:p14="http://schemas.microsoft.com/office/powerpoint/2010/main" val="2774328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Nucleotides &amp; Nucleic Acids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38EE7-9D20-D24A-8868-1BEE52A6D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2" t="20231" r="3616" b="23769"/>
          <a:stretch/>
        </p:blipFill>
        <p:spPr>
          <a:xfrm>
            <a:off x="457200" y="1547446"/>
            <a:ext cx="8229600" cy="3689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A4059-CFCB-0C4B-929B-10613FBA7FA6}"/>
              </a:ext>
            </a:extLst>
          </p:cNvPr>
          <p:cNvSpPr txBox="1"/>
          <p:nvPr/>
        </p:nvSpPr>
        <p:spPr>
          <a:xfrm>
            <a:off x="2897944" y="5211837"/>
            <a:ext cx="3348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A=T (2x H-bonds), C=G (3x H-bonds)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Building Blocks of DNA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 bases = codon = 1 amino acid (of 20)</a:t>
            </a:r>
          </a:p>
        </p:txBody>
      </p:sp>
    </p:spTree>
    <p:extLst>
      <p:ext uri="{BB962C8B-B14F-4D97-AF65-F5344CB8AC3E}">
        <p14:creationId xmlns:p14="http://schemas.microsoft.com/office/powerpoint/2010/main" val="381435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    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457200" y="2981325"/>
            <a:ext cx="8229600" cy="31448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3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Phase </a:t>
            </a:r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One </a:t>
            </a:r>
            <a:r>
              <a:rPr lang="en-GB" sz="3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IMMS Part 1 Wrap-Up Session</a:t>
            </a:r>
          </a:p>
          <a:p>
            <a:pPr marL="342900" marR="0" lvl="0" indent="-342900" algn="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Paige Wilson</a:t>
            </a:r>
            <a:endParaRPr lang="en-GB"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	</a:t>
            </a:r>
            <a:r>
              <a:rPr lang="en-GB" sz="24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13/10/2021, 7-8pm</a:t>
            </a:r>
            <a:endParaRPr lang="en-GB"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457200" y="274637"/>
            <a:ext cx="8229600" cy="1981199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878946" y="605271"/>
            <a:ext cx="7386107" cy="12984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7000" dirty="0">
                <a:solidFill>
                  <a:schemeClr val="bg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IMMS Teaching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Amino Acids &amp; Peptide Bonds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83872"/>
            <a:ext cx="8229600" cy="4525963"/>
          </a:xfrm>
        </p:spPr>
        <p:txBody>
          <a:bodyPr/>
          <a:lstStyle/>
          <a:p>
            <a:r>
              <a:rPr lang="en-US" dirty="0"/>
              <a:t>Amino acids are the building blocks of proteins</a:t>
            </a:r>
          </a:p>
          <a:p>
            <a:r>
              <a:rPr lang="en-US" dirty="0"/>
              <a:t>20 total</a:t>
            </a:r>
          </a:p>
          <a:p>
            <a:r>
              <a:rPr lang="en-US" dirty="0"/>
              <a:t>General structure: </a:t>
            </a:r>
          </a:p>
          <a:p>
            <a:r>
              <a:rPr lang="en-US" dirty="0"/>
              <a:t>Carboxyl = -</a:t>
            </a:r>
            <a:r>
              <a:rPr lang="en-US" dirty="0" err="1"/>
              <a:t>ve</a:t>
            </a:r>
            <a:endParaRPr lang="en-US" dirty="0"/>
          </a:p>
          <a:p>
            <a:r>
              <a:rPr lang="en-US" dirty="0"/>
              <a:t>Amino = +</a:t>
            </a:r>
            <a:r>
              <a:rPr lang="en-US" dirty="0" err="1"/>
              <a:t>ve</a:t>
            </a:r>
            <a:endParaRPr lang="en-US" dirty="0"/>
          </a:p>
          <a:p>
            <a:r>
              <a:rPr lang="en-US" dirty="0"/>
              <a:t>Joined by peptide bonds, via condensation reaction between carboxyl and amino groups</a:t>
            </a:r>
          </a:p>
          <a:p>
            <a:pPr lvl="1"/>
            <a:r>
              <a:rPr lang="en-US" dirty="0"/>
              <a:t>Very stable bonds</a:t>
            </a:r>
          </a:p>
          <a:p>
            <a:pPr lvl="1"/>
            <a:r>
              <a:rPr lang="en-US" dirty="0"/>
              <a:t>Cleaved by proteolytic enzymes i.e. proteases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35AE7-0F83-9E4B-85BC-6EDDB5EC2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27" y="2450905"/>
            <a:ext cx="18669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08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400" dirty="0"/>
              <a:t>Primary</a:t>
            </a:r>
          </a:p>
          <a:p>
            <a:pPr lvl="1"/>
            <a:r>
              <a:rPr lang="en-US" sz="2000" dirty="0"/>
              <a:t>Sequence of amino acids</a:t>
            </a:r>
          </a:p>
          <a:p>
            <a:r>
              <a:rPr lang="en-US" sz="2400" dirty="0"/>
              <a:t>Secondary</a:t>
            </a:r>
          </a:p>
          <a:p>
            <a:pPr lvl="1"/>
            <a:r>
              <a:rPr lang="en-US" sz="2000" dirty="0"/>
              <a:t>Local folding: alpha-helix or beta-pleated sheet</a:t>
            </a:r>
          </a:p>
          <a:p>
            <a:r>
              <a:rPr lang="en-US" sz="2400" dirty="0"/>
              <a:t>Supersecondary</a:t>
            </a:r>
          </a:p>
          <a:p>
            <a:pPr lvl="1"/>
            <a:r>
              <a:rPr lang="en-US" sz="2000" dirty="0"/>
              <a:t>Intermediate between 20 and 30. Zinc finger, helix-turn-helix, beta-alpha-beta, beta-hairpin. Just know an example!</a:t>
            </a:r>
          </a:p>
          <a:p>
            <a:r>
              <a:rPr lang="en-US" sz="2400" dirty="0"/>
              <a:t>Tertiary</a:t>
            </a:r>
          </a:p>
          <a:p>
            <a:pPr lvl="1"/>
            <a:r>
              <a:rPr lang="en-US" sz="2000" dirty="0"/>
              <a:t>3D folding pattern due to chain interactions</a:t>
            </a:r>
          </a:p>
          <a:p>
            <a:r>
              <a:rPr lang="en-US" sz="2400" dirty="0"/>
              <a:t>Quaternary</a:t>
            </a:r>
          </a:p>
          <a:p>
            <a:pPr lvl="1"/>
            <a:r>
              <a:rPr lang="en-US" sz="2000" dirty="0"/>
              <a:t>Protein consisting of more than one amino acid chain, addition of prosthetic groups etc.</a:t>
            </a:r>
          </a:p>
        </p:txBody>
      </p:sp>
    </p:spTree>
    <p:extLst>
      <p:ext uri="{BB962C8B-B14F-4D97-AF65-F5344CB8AC3E}">
        <p14:creationId xmlns:p14="http://schemas.microsoft.com/office/powerpoint/2010/main" val="345866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94"/>
            <a:ext cx="8229600" cy="1143000"/>
          </a:xfrm>
        </p:spPr>
        <p:txBody>
          <a:bodyPr/>
          <a:lstStyle/>
          <a:p>
            <a:r>
              <a:rPr lang="en-US" dirty="0"/>
              <a:t>Enzymes &amp; Coenzymes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177800" indent="0">
              <a:buNone/>
            </a:pPr>
            <a:r>
              <a:rPr lang="en-US" sz="2400" dirty="0"/>
              <a:t>Enzymes</a:t>
            </a:r>
          </a:p>
          <a:p>
            <a:r>
              <a:rPr lang="en-US" sz="2000" dirty="0"/>
              <a:t>Biological catalysts – reduce the activation energy of a reaction</a:t>
            </a:r>
          </a:p>
          <a:p>
            <a:r>
              <a:rPr lang="en-US" sz="2000" dirty="0"/>
              <a:t>Large, globular proteins</a:t>
            </a:r>
          </a:p>
          <a:p>
            <a:r>
              <a:rPr lang="en-US" sz="2000" dirty="0"/>
              <a:t>Do not change their structure during the reaction</a:t>
            </a:r>
          </a:p>
          <a:p>
            <a:r>
              <a:rPr lang="en-US" sz="2000" dirty="0"/>
              <a:t>Lock and Key model</a:t>
            </a:r>
          </a:p>
          <a:p>
            <a:r>
              <a:rPr lang="en-US" sz="2000" dirty="0"/>
              <a:t>Induced fit model</a:t>
            </a:r>
          </a:p>
          <a:p>
            <a:r>
              <a:rPr lang="en-US" sz="2000" dirty="0"/>
              <a:t>Very specific to the reaction they are </a:t>
            </a:r>
            <a:r>
              <a:rPr lang="en-US" sz="2000" dirty="0" err="1"/>
              <a:t>catalysing</a:t>
            </a:r>
            <a:endParaRPr lang="en-US" sz="2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2B3721F-BFC7-2044-9270-0B18AEEB1E17}"/>
              </a:ext>
            </a:extLst>
          </p:cNvPr>
          <p:cNvSpPr txBox="1">
            <a:spLocks/>
          </p:cNvSpPr>
          <p:nvPr/>
        </p:nvSpPr>
        <p:spPr>
          <a:xfrm>
            <a:off x="4571999" y="1600200"/>
            <a:ext cx="3978813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>
              <a:buNone/>
            </a:pPr>
            <a:r>
              <a:rPr lang="en-US" sz="2400" dirty="0"/>
              <a:t>Coenzymes</a:t>
            </a:r>
          </a:p>
          <a:p>
            <a:r>
              <a:rPr lang="en-US" sz="2000" dirty="0"/>
              <a:t>Non-protein compound necessary for the normal functioning of an enzyme</a:t>
            </a:r>
          </a:p>
          <a:p>
            <a:r>
              <a:rPr lang="en-US" sz="2000" dirty="0"/>
              <a:t>Small, organic molecules</a:t>
            </a:r>
          </a:p>
          <a:p>
            <a:r>
              <a:rPr lang="en-US" sz="2000" dirty="0"/>
              <a:t>Bind to the active site of an enzyme, activating it</a:t>
            </a:r>
          </a:p>
          <a:p>
            <a:r>
              <a:rPr lang="en-US" sz="2000" dirty="0"/>
              <a:t>Change in structure during the reaction; bind to functional groups released from the reaction</a:t>
            </a:r>
          </a:p>
          <a:p>
            <a:r>
              <a:rPr lang="en-US" sz="2000" dirty="0"/>
              <a:t>Less specific</a:t>
            </a:r>
          </a:p>
        </p:txBody>
      </p:sp>
    </p:spTree>
    <p:extLst>
      <p:ext uri="{BB962C8B-B14F-4D97-AF65-F5344CB8AC3E}">
        <p14:creationId xmlns:p14="http://schemas.microsoft.com/office/powerpoint/2010/main" val="2569507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97F09-C997-0244-BDBB-AA5EDD50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0988"/>
            <a:ext cx="8229600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34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/ RNA -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59275-6C5C-0A4C-B065-8B4949E9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153" y="1560634"/>
            <a:ext cx="6629693" cy="46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60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000" dirty="0"/>
              <a:t>Semi-conservative, non-continuous, universal</a:t>
            </a:r>
          </a:p>
          <a:p>
            <a:r>
              <a:rPr lang="en-US" sz="2000" dirty="0"/>
              <a:t>Topoisomerase</a:t>
            </a:r>
          </a:p>
          <a:p>
            <a:pPr lvl="1"/>
            <a:r>
              <a:rPr lang="en-US" sz="1800" dirty="0"/>
              <a:t>Relieves supercoils, unwinding the double helix</a:t>
            </a:r>
          </a:p>
          <a:p>
            <a:r>
              <a:rPr lang="en-US" sz="2000" dirty="0"/>
              <a:t>DNA Helicase</a:t>
            </a:r>
          </a:p>
          <a:p>
            <a:pPr lvl="1"/>
            <a:r>
              <a:rPr lang="en-US" sz="1800" dirty="0"/>
              <a:t>Breaks hydrogen bonds between the two strands, exposing nucleotides</a:t>
            </a:r>
          </a:p>
          <a:p>
            <a:r>
              <a:rPr lang="en-US" sz="2000" dirty="0"/>
              <a:t>DNA Polymerase</a:t>
            </a:r>
          </a:p>
          <a:p>
            <a:pPr lvl="1"/>
            <a:r>
              <a:rPr lang="en-US" sz="1800" dirty="0"/>
              <a:t>Reads 3’ to 5’. Prints 5’ to 3’. Works in pairs to make 2 strands of new DNA. Semi-conservative as one strand is preserved. Starts at primer</a:t>
            </a:r>
          </a:p>
          <a:p>
            <a:r>
              <a:rPr lang="en-US" sz="2000" dirty="0"/>
              <a:t>Primer – short strand of DNA – acts as a starting point for DNA synthesis as DNA polymerase can only add nucleotides to an existing strand</a:t>
            </a:r>
          </a:p>
          <a:p>
            <a:r>
              <a:rPr lang="en-US" sz="2000" dirty="0"/>
              <a:t>Single strand binding protein (SSB) – keeps the two DNA strands apart during the synthesis of new DNA – prevents annealing</a:t>
            </a:r>
          </a:p>
        </p:txBody>
      </p:sp>
    </p:spTree>
    <p:extLst>
      <p:ext uri="{BB962C8B-B14F-4D97-AF65-F5344CB8AC3E}">
        <p14:creationId xmlns:p14="http://schemas.microsoft.com/office/powerpoint/2010/main" val="1557830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Replication </a:t>
            </a:r>
          </a:p>
        </p:txBody>
      </p:sp>
      <p:pic>
        <p:nvPicPr>
          <p:cNvPr id="1026" name="Picture 2" descr="Image result for dna replication features">
            <a:hlinkClick r:id="rId2"/>
            <a:extLst>
              <a:ext uri="{FF2B5EF4-FFF2-40B4-BE49-F238E27FC236}">
                <a16:creationId xmlns:a16="http://schemas.microsoft.com/office/drawing/2014/main" id="{803B9523-6EC6-9944-95D9-E373FE473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8707"/>
            <a:ext cx="8229600" cy="43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918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Synthesis - Transcription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212080" cy="4525963"/>
          </a:xfrm>
        </p:spPr>
        <p:txBody>
          <a:bodyPr/>
          <a:lstStyle/>
          <a:p>
            <a:r>
              <a:rPr lang="en-US" sz="2100" dirty="0"/>
              <a:t>Topoisomerase unwinds the DNA double helix (relieves supercoils).</a:t>
            </a:r>
          </a:p>
          <a:p>
            <a:r>
              <a:rPr lang="en-US" sz="2100" dirty="0"/>
              <a:t>SSBs coat the DNA strands to prevent annealing</a:t>
            </a:r>
          </a:p>
          <a:p>
            <a:r>
              <a:rPr lang="en-US" sz="2100" dirty="0"/>
              <a:t>Free mRNA nucleotides line up next to their complementary bases on the template (antisense) strand (U-T, T-A, C-G, G-C). Begins at promotor region.</a:t>
            </a:r>
          </a:p>
          <a:p>
            <a:r>
              <a:rPr lang="en-US" sz="2100" dirty="0"/>
              <a:t>This forms antiparallel mRNA strand 5’ to 3’</a:t>
            </a:r>
          </a:p>
          <a:p>
            <a:r>
              <a:rPr lang="en-US" sz="2100" dirty="0"/>
              <a:t>mRNA leaves the nucleus and attaches to 80S ribosome</a:t>
            </a:r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886D1-5F0F-AF47-9BBD-3F2CF7B0D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766" y="1812973"/>
            <a:ext cx="3667675" cy="21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06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/>
              <a:t>Protein Synthesis - Translation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944794" cy="4525963"/>
          </a:xfrm>
        </p:spPr>
        <p:txBody>
          <a:bodyPr/>
          <a:lstStyle/>
          <a:p>
            <a:r>
              <a:rPr lang="en-US" sz="2000" dirty="0"/>
              <a:t>mRNA attached to 80S ribosome</a:t>
            </a:r>
          </a:p>
          <a:p>
            <a:r>
              <a:rPr lang="en-US" sz="2000" dirty="0"/>
              <a:t>tRNA molecules have anticodons complementary to the codons on the mRNA strand on one end, and the amino acid corresponding to the codon on the other</a:t>
            </a:r>
          </a:p>
          <a:p>
            <a:r>
              <a:rPr lang="en-US" sz="2000" dirty="0"/>
              <a:t>Once two tRNA molecules are adjacent, a peptide bond is formed between the two amino acids.</a:t>
            </a:r>
          </a:p>
          <a:p>
            <a:r>
              <a:rPr lang="en-US" sz="2000" dirty="0"/>
              <a:t>This process repeats until stop codon reached</a:t>
            </a:r>
          </a:p>
          <a:p>
            <a:r>
              <a:rPr lang="en-US" sz="2000" dirty="0"/>
              <a:t>No tRNA binds to the stop codon, so the polypeptide is released into the cytoplasm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5A532-D886-4048-8256-CCB30A4FF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371" y="2475914"/>
            <a:ext cx="3775885" cy="26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38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Synthesis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2BCC4-EC84-EB4B-A51B-C08EF0379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09" y="1588673"/>
            <a:ext cx="5889381" cy="47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0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indent="-457200">
              <a:spcBef>
                <a:spcPts val="0"/>
              </a:spcBef>
            </a:pPr>
            <a:r>
              <a:rPr lang="en-GB" sz="2400" b="0" i="0" u="none" strike="noStrike" cap="none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Cells</a:t>
            </a:r>
          </a:p>
          <a:p>
            <a:pPr marL="857250" lvl="1" indent="-457200">
              <a:spcBef>
                <a:spcPts val="0"/>
              </a:spcBef>
            </a:pPr>
            <a:r>
              <a:rPr lang="en-GB" sz="1800" b="0" i="0" u="none" strike="noStrike" cap="none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Organe</a:t>
            </a:r>
            <a:r>
              <a:rPr lang="en-GB" sz="1800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lle structure and function, membrane transport, cell junctions</a:t>
            </a:r>
            <a:endParaRPr lang="en-GB" sz="1800" b="0" i="0" u="none" strike="noStrike" cap="none" dirty="0">
              <a:solidFill>
                <a:srgbClr val="00B050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457200" indent="-457200">
              <a:spcBef>
                <a:spcPts val="0"/>
              </a:spcBef>
            </a:pPr>
            <a:r>
              <a:rPr lang="en-GB" sz="2400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Homeostasis</a:t>
            </a:r>
          </a:p>
          <a:p>
            <a:pPr marL="857250" lvl="1" indent="-457200">
              <a:spcBef>
                <a:spcPts val="0"/>
              </a:spcBef>
            </a:pPr>
            <a:r>
              <a:rPr lang="en-GB" sz="1800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Cell communication methods, water balance, feedback mechanisms</a:t>
            </a:r>
          </a:p>
          <a:p>
            <a:pPr marL="457200" indent="-457200">
              <a:spcBef>
                <a:spcPts val="0"/>
              </a:spcBef>
            </a:pPr>
            <a:r>
              <a:rPr lang="en-GB" sz="2400" b="0" i="0" u="none" strike="noStrike" cap="none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Molecular Building Blocks</a:t>
            </a:r>
          </a:p>
          <a:p>
            <a:pPr marL="857250" lvl="1" indent="-457200">
              <a:spcBef>
                <a:spcPts val="0"/>
              </a:spcBef>
            </a:pPr>
            <a:r>
              <a:rPr lang="en-GB" sz="1800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Carbs/lipids/nucleotides/proteins</a:t>
            </a:r>
            <a:r>
              <a:rPr lang="en-GB" sz="1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,</a:t>
            </a: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 enzymes</a:t>
            </a:r>
            <a:r>
              <a:rPr lang="en-GB" sz="1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,</a:t>
            </a:r>
          </a:p>
          <a:p>
            <a:pPr marL="457200" indent="-457200">
              <a:spcBef>
                <a:spcPts val="0"/>
              </a:spcBef>
            </a:pP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DNA / RNA</a:t>
            </a:r>
          </a:p>
          <a:p>
            <a:pPr marL="857250" lvl="1" indent="-457200">
              <a:spcBef>
                <a:spcPts val="0"/>
              </a:spcBef>
            </a:pP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Structure</a:t>
            </a:r>
            <a:r>
              <a:rPr lang="en-GB" sz="1800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, replication, transcription/translation</a:t>
            </a:r>
            <a:r>
              <a:rPr lang="en-GB" sz="1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, </a:t>
            </a:r>
          </a:p>
          <a:p>
            <a:pPr marL="457200" indent="-457200">
              <a:spcBef>
                <a:spcPts val="0"/>
              </a:spcBef>
            </a:pPr>
            <a:r>
              <a:rPr lang="en-GB" sz="2400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Mitosis/Meiosis</a:t>
            </a:r>
          </a:p>
          <a:p>
            <a:pPr marL="857250" lvl="1" indent="-457200">
              <a:spcBef>
                <a:spcPts val="0"/>
              </a:spcBef>
            </a:pPr>
            <a:r>
              <a:rPr lang="en-GB" sz="1800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Cell cycle</a:t>
            </a:r>
            <a:r>
              <a:rPr lang="en-GB" sz="1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,</a:t>
            </a:r>
            <a:r>
              <a:rPr lang="en-GB" sz="1800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 stages</a:t>
            </a:r>
            <a:r>
              <a:rPr lang="en-GB" sz="1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, </a:t>
            </a:r>
            <a: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abnormalities</a:t>
            </a:r>
            <a:r>
              <a:rPr lang="en-GB" sz="1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, </a:t>
            </a:r>
            <a:r>
              <a:rPr lang="en-GB" sz="1800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gonadal mosaicism</a:t>
            </a:r>
          </a:p>
          <a:p>
            <a:pPr marL="457200" indent="-457200">
              <a:spcBef>
                <a:spcPts val="0"/>
              </a:spcBef>
            </a:pPr>
            <a:r>
              <a:rPr lang="en-GB" sz="2400" b="0" i="0" u="none" strike="noStrike" cap="none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Genetic Dise</a:t>
            </a:r>
            <a:r>
              <a:rPr lang="en-GB" sz="2400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ases</a:t>
            </a:r>
          </a:p>
          <a:p>
            <a:pPr marL="857250" lvl="1" indent="-457200">
              <a:spcBef>
                <a:spcPts val="0"/>
              </a:spcBef>
            </a:pPr>
            <a:r>
              <a:rPr lang="en-GB" sz="1800" dirty="0">
                <a:solidFill>
                  <a:srgbClr val="00B05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Phenotype vs genotype, karyotypes, pedigrees, inheritance </a:t>
            </a:r>
            <a:r>
              <a:rPr lang="en-GB" sz="1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etc.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457200" y="239713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87608" y="449705"/>
            <a:ext cx="469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Aims and Objectives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Missense</a:t>
            </a:r>
          </a:p>
          <a:p>
            <a:pPr lvl="1"/>
            <a:r>
              <a:rPr lang="en-US" dirty="0"/>
              <a:t>DNA nucleotide is switched out for another, causing a different amino acid to be coded for</a:t>
            </a:r>
          </a:p>
          <a:p>
            <a:r>
              <a:rPr lang="en-US" dirty="0"/>
              <a:t>Nonsense</a:t>
            </a:r>
          </a:p>
          <a:p>
            <a:pPr lvl="1"/>
            <a:r>
              <a:rPr lang="en-US" dirty="0"/>
              <a:t>When a stop codon is coded for prematurely</a:t>
            </a:r>
          </a:p>
          <a:p>
            <a:r>
              <a:rPr lang="en-US" dirty="0"/>
              <a:t>Silent</a:t>
            </a:r>
          </a:p>
          <a:p>
            <a:pPr lvl="1"/>
            <a:r>
              <a:rPr lang="en-US" dirty="0"/>
              <a:t>A change in the sequence of DNA nucleotides without a resulting change in the corresponding amino acid that is coded for</a:t>
            </a:r>
          </a:p>
        </p:txBody>
      </p:sp>
    </p:spTree>
    <p:extLst>
      <p:ext uri="{BB962C8B-B14F-4D97-AF65-F5344CB8AC3E}">
        <p14:creationId xmlns:p14="http://schemas.microsoft.com/office/powerpoint/2010/main" val="67807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ED562-37E4-4348-9B4A-36EC0B677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463" y="1722411"/>
            <a:ext cx="5137073" cy="43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59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Stages - Mitosis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200" dirty="0"/>
              <a:t>Interphase</a:t>
            </a:r>
          </a:p>
          <a:p>
            <a:r>
              <a:rPr lang="en-US" sz="2200" dirty="0"/>
              <a:t>Prophase – nuclear envelope breaks down, chromosomes condense and become visible – CROSSING OVER OCCURS</a:t>
            </a:r>
          </a:p>
          <a:p>
            <a:r>
              <a:rPr lang="en-US" sz="2200" dirty="0"/>
              <a:t>Prometaphase – spindle fibres begin to form</a:t>
            </a:r>
          </a:p>
          <a:p>
            <a:r>
              <a:rPr lang="en-US" sz="2200" dirty="0"/>
              <a:t>Metaphase – chromosomes line up along the metaphase plate, each sister chromatid attached to spindle fibres from opposite poles</a:t>
            </a:r>
          </a:p>
          <a:p>
            <a:r>
              <a:rPr lang="en-US" sz="2200" dirty="0"/>
              <a:t>Anaphase – centromeres split in two, sister chromatids pulled towards opposite poles</a:t>
            </a:r>
          </a:p>
          <a:p>
            <a:r>
              <a:rPr lang="en-US" sz="2200" dirty="0"/>
              <a:t>Telophase – nuclear envelope begins to reform, cleavage begins to form, spindle breaks down</a:t>
            </a:r>
          </a:p>
          <a:p>
            <a:r>
              <a:rPr lang="en-US" sz="2200" dirty="0"/>
              <a:t>Cytokinesis</a:t>
            </a:r>
          </a:p>
        </p:txBody>
      </p:sp>
    </p:spTree>
    <p:extLst>
      <p:ext uri="{BB962C8B-B14F-4D97-AF65-F5344CB8AC3E}">
        <p14:creationId xmlns:p14="http://schemas.microsoft.com/office/powerpoint/2010/main" val="206612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274637"/>
            <a:ext cx="8490858" cy="1143000"/>
          </a:xfrm>
        </p:spPr>
        <p:txBody>
          <a:bodyPr/>
          <a:lstStyle/>
          <a:p>
            <a:r>
              <a:rPr lang="en-US" dirty="0"/>
              <a:t>Mitosis/Meiosis – Light Microscopy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574CE-D4AF-2C4B-820A-EABF599A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16" y="1417637"/>
            <a:ext cx="5233768" cy="469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77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274637"/>
            <a:ext cx="8490858" cy="1143000"/>
          </a:xfrm>
        </p:spPr>
        <p:txBody>
          <a:bodyPr/>
          <a:lstStyle/>
          <a:p>
            <a:r>
              <a:rPr lang="en-US" dirty="0"/>
              <a:t>Meiosis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4DCFB19-72ED-084C-9AF0-CB3501258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194431" cy="4525963"/>
          </a:xfrm>
        </p:spPr>
        <p:txBody>
          <a:bodyPr/>
          <a:lstStyle/>
          <a:p>
            <a:r>
              <a:rPr lang="en-US" dirty="0"/>
              <a:t>Production of sex cells by reducing their chromosome number by half</a:t>
            </a:r>
          </a:p>
          <a:p>
            <a:r>
              <a:rPr lang="en-US" dirty="0"/>
              <a:t>2n </a:t>
            </a:r>
            <a:r>
              <a:rPr lang="en-US" dirty="0">
                <a:sym typeface="Wingdings" pitchFamily="2" charset="2"/>
              </a:rPr>
              <a:t> 4n  2n  n</a:t>
            </a:r>
          </a:p>
          <a:p>
            <a:r>
              <a:rPr lang="en-US" dirty="0">
                <a:sym typeface="Wingdings" pitchFamily="2" charset="2"/>
              </a:rPr>
              <a:t>Creates genetic variability in the gametes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43074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E7502-3F13-4B47-9A4B-E8525004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Meiosis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E0F15-0177-D74D-9069-0B4ADFC56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50" y="1543930"/>
            <a:ext cx="6789700" cy="469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3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Non-disjunction</a:t>
            </a:r>
          </a:p>
          <a:p>
            <a:pPr lvl="1"/>
            <a:r>
              <a:rPr lang="en-US" dirty="0"/>
              <a:t>Caused by the failure of homologous chromosomes to separate properly during cell division</a:t>
            </a:r>
          </a:p>
          <a:p>
            <a:r>
              <a:rPr lang="en-US" dirty="0"/>
              <a:t>Numerical</a:t>
            </a:r>
          </a:p>
          <a:p>
            <a:pPr lvl="1"/>
            <a:r>
              <a:rPr lang="en-US" dirty="0"/>
              <a:t>A type of chromosomal defect; different number of chromosomes i.e. 47XXY (Klinefelter Syndrome)</a:t>
            </a:r>
          </a:p>
          <a:p>
            <a:r>
              <a:rPr lang="en-US" dirty="0"/>
              <a:t>Structural</a:t>
            </a:r>
          </a:p>
          <a:p>
            <a:pPr lvl="1"/>
            <a:r>
              <a:rPr lang="en-US" dirty="0"/>
              <a:t>When parts of an individual chromosome is missing, duplicated, transferred to another chromosome, or turned upside down. (Insertion, translocation).</a:t>
            </a:r>
          </a:p>
        </p:txBody>
      </p:sp>
    </p:spTree>
    <p:extLst>
      <p:ext uri="{BB962C8B-B14F-4D97-AF65-F5344CB8AC3E}">
        <p14:creationId xmlns:p14="http://schemas.microsoft.com/office/powerpoint/2010/main" val="4050746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Gametogenesis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177800" indent="0">
              <a:buNone/>
            </a:pPr>
            <a:r>
              <a:rPr lang="en-US" dirty="0"/>
              <a:t>Gametogenesis – don’t worry too much as you’ll cover this in SUGER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9003E-2398-FB44-84D7-A39FEC76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948" y="1488456"/>
            <a:ext cx="3917852" cy="480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14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Gonadal Mosaicism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A type of genetic mosaicism where more than one set of genetic information is present – specifically within gamete cells</a:t>
            </a:r>
          </a:p>
          <a:p>
            <a:r>
              <a:rPr lang="en-US" dirty="0"/>
              <a:t>All or part of parental germline is affected by a disease mutation, but the parental somatic cells are not affected</a:t>
            </a:r>
          </a:p>
          <a:p>
            <a:r>
              <a:rPr lang="en-US" dirty="0"/>
              <a:t>May or may not affect offspring</a:t>
            </a:r>
          </a:p>
          <a:p>
            <a:r>
              <a:rPr lang="en-US" dirty="0"/>
              <a:t>E.g. osteogenesis imperfecta</a:t>
            </a:r>
          </a:p>
        </p:txBody>
      </p:sp>
    </p:spTree>
    <p:extLst>
      <p:ext uri="{BB962C8B-B14F-4D97-AF65-F5344CB8AC3E}">
        <p14:creationId xmlns:p14="http://schemas.microsoft.com/office/powerpoint/2010/main" val="1362361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Phenotype – the </a:t>
            </a:r>
            <a:r>
              <a:rPr lang="en-US" b="1" dirty="0"/>
              <a:t>observable characteristics</a:t>
            </a:r>
            <a:r>
              <a:rPr lang="en-US" dirty="0"/>
              <a:t> of an individual, resulting from the interaction of the genotype with the environment</a:t>
            </a:r>
          </a:p>
          <a:p>
            <a:r>
              <a:rPr lang="en-US" dirty="0"/>
              <a:t>Genotype – the genetic constitution of an individual organism</a:t>
            </a:r>
          </a:p>
          <a:p>
            <a:r>
              <a:rPr lang="en-US" dirty="0"/>
              <a:t>Karyotype – the number and visual appearance of the chromosomes in the nuclei of an organism or species.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63BCD-D440-D84E-A1C8-35D83ED82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54" y="1545795"/>
            <a:ext cx="6295292" cy="458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5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Ultrastructure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35D1E-7C88-0944-90D5-306AEFE5A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669" y="1665158"/>
            <a:ext cx="6610662" cy="44071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F15F64-B3D2-FB41-987A-B9371888DA12}"/>
              </a:ext>
            </a:extLst>
          </p:cNvPr>
          <p:cNvSpPr/>
          <p:nvPr/>
        </p:nvSpPr>
        <p:spPr>
          <a:xfrm>
            <a:off x="2543331" y="2614285"/>
            <a:ext cx="794479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A0EAF6-6FCE-EB43-9862-216284E125FE}"/>
              </a:ext>
            </a:extLst>
          </p:cNvPr>
          <p:cNvSpPr/>
          <p:nvPr/>
        </p:nvSpPr>
        <p:spPr>
          <a:xfrm>
            <a:off x="2450891" y="5264894"/>
            <a:ext cx="794479" cy="38531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B5B67C-A9CF-784C-B5C6-D8486322F8A7}"/>
              </a:ext>
            </a:extLst>
          </p:cNvPr>
          <p:cNvSpPr/>
          <p:nvPr/>
        </p:nvSpPr>
        <p:spPr>
          <a:xfrm>
            <a:off x="3128547" y="5897731"/>
            <a:ext cx="1138653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899478-F1C6-F84D-AF5E-54BF720F6DCA}"/>
              </a:ext>
            </a:extLst>
          </p:cNvPr>
          <p:cNvSpPr/>
          <p:nvPr/>
        </p:nvSpPr>
        <p:spPr>
          <a:xfrm>
            <a:off x="6334643" y="4753980"/>
            <a:ext cx="794479" cy="551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A2E6B-A7C4-D643-A0B7-31F4F6D8A732}"/>
              </a:ext>
            </a:extLst>
          </p:cNvPr>
          <p:cNvSpPr/>
          <p:nvPr/>
        </p:nvSpPr>
        <p:spPr>
          <a:xfrm>
            <a:off x="5920515" y="5552557"/>
            <a:ext cx="870429" cy="17768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E54E4A-EDB4-CA46-8F93-7E1AF268A71C}"/>
              </a:ext>
            </a:extLst>
          </p:cNvPr>
          <p:cNvSpPr/>
          <p:nvPr/>
        </p:nvSpPr>
        <p:spPr>
          <a:xfrm>
            <a:off x="4475763" y="5877394"/>
            <a:ext cx="794479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906699-91DA-3544-A910-5E6CD3B8FB96}"/>
              </a:ext>
            </a:extLst>
          </p:cNvPr>
          <p:cNvSpPr/>
          <p:nvPr/>
        </p:nvSpPr>
        <p:spPr>
          <a:xfrm>
            <a:off x="4000975" y="1912146"/>
            <a:ext cx="588514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B5027-1B9B-1740-B239-19988C4D18B7}"/>
              </a:ext>
            </a:extLst>
          </p:cNvPr>
          <p:cNvSpPr/>
          <p:nvPr/>
        </p:nvSpPr>
        <p:spPr>
          <a:xfrm>
            <a:off x="3495507" y="2057351"/>
            <a:ext cx="588514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AC8336-FFD2-3341-AC60-F6FACB1017F8}"/>
              </a:ext>
            </a:extLst>
          </p:cNvPr>
          <p:cNvSpPr/>
          <p:nvPr/>
        </p:nvSpPr>
        <p:spPr>
          <a:xfrm>
            <a:off x="4681728" y="1934332"/>
            <a:ext cx="694944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B0F52E-AD22-5444-B6C9-001DC7DC1C99}"/>
              </a:ext>
            </a:extLst>
          </p:cNvPr>
          <p:cNvSpPr/>
          <p:nvPr/>
        </p:nvSpPr>
        <p:spPr>
          <a:xfrm>
            <a:off x="2831141" y="2304872"/>
            <a:ext cx="794479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315A68-39FF-F643-8BDB-F4A413562FD1}"/>
              </a:ext>
            </a:extLst>
          </p:cNvPr>
          <p:cNvSpPr/>
          <p:nvPr/>
        </p:nvSpPr>
        <p:spPr>
          <a:xfrm>
            <a:off x="5820180" y="2227937"/>
            <a:ext cx="1028925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AEDD5E-D0FF-3C42-8A40-19959DE2EBD0}"/>
              </a:ext>
            </a:extLst>
          </p:cNvPr>
          <p:cNvSpPr/>
          <p:nvPr/>
        </p:nvSpPr>
        <p:spPr>
          <a:xfrm>
            <a:off x="5408452" y="2057351"/>
            <a:ext cx="353568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E9886C-56A6-4742-A9A3-09877ACC6907}"/>
              </a:ext>
            </a:extLst>
          </p:cNvPr>
          <p:cNvSpPr/>
          <p:nvPr/>
        </p:nvSpPr>
        <p:spPr>
          <a:xfrm>
            <a:off x="6317654" y="2546570"/>
            <a:ext cx="794479" cy="4875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AC958C-536A-D045-A0A7-D8F72DD41523}"/>
              </a:ext>
            </a:extLst>
          </p:cNvPr>
          <p:cNvSpPr/>
          <p:nvPr/>
        </p:nvSpPr>
        <p:spPr>
          <a:xfrm>
            <a:off x="6261491" y="4216033"/>
            <a:ext cx="794479" cy="30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C03841-DC25-E14A-8B13-787231BD4CF1}"/>
              </a:ext>
            </a:extLst>
          </p:cNvPr>
          <p:cNvSpPr/>
          <p:nvPr/>
        </p:nvSpPr>
        <p:spPr>
          <a:xfrm>
            <a:off x="6261489" y="3944516"/>
            <a:ext cx="794479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AADE92-88A1-8946-955F-F97EFED8034B}"/>
              </a:ext>
            </a:extLst>
          </p:cNvPr>
          <p:cNvSpPr/>
          <p:nvPr/>
        </p:nvSpPr>
        <p:spPr>
          <a:xfrm>
            <a:off x="6276481" y="3308730"/>
            <a:ext cx="794479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D56E41-78B0-2942-9EF1-5F1CB574A5CB}"/>
              </a:ext>
            </a:extLst>
          </p:cNvPr>
          <p:cNvSpPr/>
          <p:nvPr/>
        </p:nvSpPr>
        <p:spPr>
          <a:xfrm>
            <a:off x="6261490" y="3606193"/>
            <a:ext cx="794479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DC68ED-6670-BE4C-9A17-7C3E9A3CC078}"/>
              </a:ext>
            </a:extLst>
          </p:cNvPr>
          <p:cNvSpPr/>
          <p:nvPr/>
        </p:nvSpPr>
        <p:spPr>
          <a:xfrm rot="5400000">
            <a:off x="6882033" y="3803406"/>
            <a:ext cx="794479" cy="1948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4EC462-A463-A74D-B8B0-0B9E05C69890}"/>
              </a:ext>
            </a:extLst>
          </p:cNvPr>
          <p:cNvCxnSpPr>
            <a:cxnSpLocks/>
          </p:cNvCxnSpPr>
          <p:nvPr/>
        </p:nvCxnSpPr>
        <p:spPr>
          <a:xfrm flipH="1">
            <a:off x="6874001" y="1934332"/>
            <a:ext cx="588514" cy="268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F247B44-D63F-E246-BC58-4ABF0ECB06B5}"/>
              </a:ext>
            </a:extLst>
          </p:cNvPr>
          <p:cNvSpPr txBox="1"/>
          <p:nvPr/>
        </p:nvSpPr>
        <p:spPr>
          <a:xfrm>
            <a:off x="7376709" y="1665158"/>
            <a:ext cx="1535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START HERE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1149F2-DB97-F340-95AC-9C1B94B79538}"/>
              </a:ext>
            </a:extLst>
          </p:cNvPr>
          <p:cNvSpPr txBox="1"/>
          <p:nvPr/>
        </p:nvSpPr>
        <p:spPr>
          <a:xfrm>
            <a:off x="330147" y="3208344"/>
            <a:ext cx="18730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 aware of the presence of peroxisomes – these contain catalase, which catalyzes</a:t>
            </a:r>
          </a:p>
          <a:p>
            <a:r>
              <a:rPr lang="en-US" dirty="0"/>
              <a:t>2H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2H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O + O</a:t>
            </a:r>
            <a:r>
              <a:rPr lang="en-US" baseline="-25000" dirty="0">
                <a:sym typeface="Wingdings" pitchFamily="2" charset="2"/>
              </a:rPr>
              <a:t>2</a:t>
            </a:r>
            <a:endParaRPr lang="en-US" baseline="-25000" dirty="0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ACD2324F-A77C-49D6-8FCD-FCBF821CADC0}"/>
              </a:ext>
            </a:extLst>
          </p:cNvPr>
          <p:cNvSpPr/>
          <p:nvPr/>
        </p:nvSpPr>
        <p:spPr>
          <a:xfrm>
            <a:off x="8049718" y="5877394"/>
            <a:ext cx="764135" cy="76413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3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of Genetic Disease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Mendelian or Multifactorial?</a:t>
            </a:r>
          </a:p>
          <a:p>
            <a:pPr lvl="1"/>
            <a:r>
              <a:rPr lang="en-US" dirty="0"/>
              <a:t>Mendelian inheritance = pattern of inheritance following the laws of segregation and independent assortment</a:t>
            </a:r>
          </a:p>
          <a:p>
            <a:pPr lvl="1"/>
            <a:r>
              <a:rPr lang="en-US" dirty="0"/>
              <a:t>Multifactorial inheritance = where both genetic and environmental factors produce a trait or condition</a:t>
            </a:r>
          </a:p>
          <a:p>
            <a:pPr marL="177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852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of Inheritance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Autosomal dominant / recessive</a:t>
            </a:r>
          </a:p>
          <a:p>
            <a:r>
              <a:rPr lang="en-US" dirty="0"/>
              <a:t>Sex linked (x-linked)</a:t>
            </a:r>
          </a:p>
          <a:p>
            <a:pPr lvl="1"/>
            <a:r>
              <a:rPr lang="en-US" dirty="0"/>
              <a:t>Gene causing the trait / disorder is located on the X chromosome</a:t>
            </a:r>
          </a:p>
          <a:p>
            <a:pPr lvl="1"/>
            <a:r>
              <a:rPr lang="en-US" dirty="0"/>
              <a:t>Males only have one, so will definitely inherit</a:t>
            </a:r>
          </a:p>
          <a:p>
            <a:r>
              <a:rPr lang="en-US" dirty="0"/>
              <a:t>Pedigrees – know how to read them!</a:t>
            </a:r>
          </a:p>
          <a:p>
            <a:r>
              <a:rPr lang="en-US" dirty="0"/>
              <a:t>Lyonization – also known as X-inactivation</a:t>
            </a:r>
          </a:p>
          <a:p>
            <a:pPr lvl="1"/>
            <a:r>
              <a:rPr lang="en-US" dirty="0"/>
              <a:t>Process by which one of the X chromosome can be inactivated in females</a:t>
            </a:r>
          </a:p>
        </p:txBody>
      </p:sp>
    </p:spTree>
    <p:extLst>
      <p:ext uri="{BB962C8B-B14F-4D97-AF65-F5344CB8AC3E}">
        <p14:creationId xmlns:p14="http://schemas.microsoft.com/office/powerpoint/2010/main" val="545594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46121-9B36-0D44-82CB-44483D3DB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Pedigrees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0463A-F986-4A44-8D77-84A86AE4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011680"/>
            <a:ext cx="4058021" cy="33129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D84B95-298C-E34A-BF4D-346AD8347615}"/>
              </a:ext>
            </a:extLst>
          </p:cNvPr>
          <p:cNvSpPr/>
          <p:nvPr/>
        </p:nvSpPr>
        <p:spPr>
          <a:xfrm>
            <a:off x="1674055" y="2011680"/>
            <a:ext cx="1012874" cy="431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DAF41A-6FAB-2545-83EB-4ABEB2A7E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423" y="1895622"/>
            <a:ext cx="3463532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851984-0623-BB4D-84E5-166F00252C67}"/>
              </a:ext>
            </a:extLst>
          </p:cNvPr>
          <p:cNvSpPr/>
          <p:nvPr/>
        </p:nvSpPr>
        <p:spPr>
          <a:xfrm>
            <a:off x="6159305" y="2011680"/>
            <a:ext cx="1012874" cy="431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2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Multifactorial Diseases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5F84B0-58CA-B046-A01E-C4430A096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493260"/>
              </p:ext>
            </p:extLst>
          </p:nvPr>
        </p:nvGraphicFramePr>
        <p:xfrm>
          <a:off x="457200" y="1622083"/>
          <a:ext cx="8229600" cy="4098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21470411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6067506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463338816"/>
                    </a:ext>
                  </a:extLst>
                </a:gridCol>
              </a:tblGrid>
              <a:tr h="5821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Genetic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Multifactorial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Environmental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463798"/>
                  </a:ext>
                </a:extLst>
              </a:tr>
              <a:tr h="582190">
                <a:tc>
                  <a:txBody>
                    <a:bodyPr/>
                    <a:lstStyle/>
                    <a:p>
                      <a:r>
                        <a:rPr lang="en-US" sz="2000" dirty="0"/>
                        <a:t>Downs Syndrome (Trisomy 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Spina Bifida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Poor diet - Kwashiorkor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127205"/>
                  </a:ext>
                </a:extLst>
              </a:tr>
              <a:tr h="485001">
                <a:tc>
                  <a:txBody>
                    <a:bodyPr/>
                    <a:lstStyle/>
                    <a:p>
                      <a:r>
                        <a:rPr lang="en-US" sz="2000" dirty="0"/>
                        <a:t>Cystic Fibrosis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Cleft lip / palate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Infection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462146"/>
                  </a:ext>
                </a:extLst>
              </a:tr>
              <a:tr h="475956">
                <a:tc>
                  <a:txBody>
                    <a:bodyPr/>
                    <a:lstStyle/>
                    <a:p>
                      <a:r>
                        <a:rPr lang="en-US" sz="2000" dirty="0"/>
                        <a:t>Huntington’s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Drug related illness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330061"/>
                  </a:ext>
                </a:extLst>
              </a:tr>
              <a:tr h="452512">
                <a:tc>
                  <a:txBody>
                    <a:bodyPr/>
                    <a:lstStyle/>
                    <a:p>
                      <a:r>
                        <a:rPr lang="en-US" sz="2000" dirty="0"/>
                        <a:t>Haemophilia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Schizophrenia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Trauma related illness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988534"/>
                  </a:ext>
                </a:extLst>
              </a:tr>
              <a:tr h="582190">
                <a:tc>
                  <a:txBody>
                    <a:bodyPr/>
                    <a:lstStyle/>
                    <a:p>
                      <a:r>
                        <a:rPr lang="en-US" sz="2000" dirty="0"/>
                        <a:t>Edwards Syndrome (Trisomy 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310334"/>
                  </a:ext>
                </a:extLst>
              </a:tr>
              <a:tr h="582190">
                <a:tc>
                  <a:txBody>
                    <a:bodyPr/>
                    <a:lstStyle/>
                    <a:p>
                      <a:r>
                        <a:rPr lang="en-US" sz="2000" dirty="0"/>
                        <a:t>Patau Syndrome (Trisomy 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359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6BEA74-5C76-5D43-B280-C84E647CD65E}"/>
              </a:ext>
            </a:extLst>
          </p:cNvPr>
          <p:cNvSpPr txBox="1"/>
          <p:nvPr/>
        </p:nvSpPr>
        <p:spPr>
          <a:xfrm>
            <a:off x="3270738" y="4515729"/>
            <a:ext cx="260252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Main cause of disease in developed countries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9752EF-6E24-4146-BA2A-1216EE18E677}"/>
              </a:ext>
            </a:extLst>
          </p:cNvPr>
          <p:cNvSpPr txBox="1"/>
          <p:nvPr/>
        </p:nvSpPr>
        <p:spPr>
          <a:xfrm>
            <a:off x="6084276" y="4515728"/>
            <a:ext cx="260252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Main cause of disease in less developed countries </a:t>
            </a:r>
          </a:p>
        </p:txBody>
      </p:sp>
    </p:spTree>
    <p:extLst>
      <p:ext uri="{BB962C8B-B14F-4D97-AF65-F5344CB8AC3E}">
        <p14:creationId xmlns:p14="http://schemas.microsoft.com/office/powerpoint/2010/main" val="2561433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Genetics: Concepts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200" dirty="0"/>
              <a:t>Penetrance</a:t>
            </a:r>
          </a:p>
          <a:p>
            <a:pPr lvl="1"/>
            <a:r>
              <a:rPr lang="en-US" sz="2200" dirty="0"/>
              <a:t>The proportion of individuals carrying a particular variant allele of a gene (genotype), that also express an associated trait (phenotype)</a:t>
            </a:r>
          </a:p>
          <a:p>
            <a:r>
              <a:rPr lang="en-US" sz="2200" dirty="0"/>
              <a:t>Variable expression</a:t>
            </a:r>
          </a:p>
          <a:p>
            <a:pPr lvl="1"/>
            <a:r>
              <a:rPr lang="en-US" sz="2200" dirty="0"/>
              <a:t>When one genotype can produce a range of different phenotypes; one individual may be more severely affected than another.</a:t>
            </a:r>
          </a:p>
          <a:p>
            <a:r>
              <a:rPr lang="en-US" sz="2200" dirty="0"/>
              <a:t>Sex limitation</a:t>
            </a:r>
          </a:p>
          <a:p>
            <a:pPr lvl="1"/>
            <a:r>
              <a:rPr lang="en-US" sz="2200" dirty="0"/>
              <a:t>Genes present in both sexes but only expressed in one, and remains turned off in the other</a:t>
            </a:r>
          </a:p>
        </p:txBody>
      </p:sp>
    </p:spTree>
    <p:extLst>
      <p:ext uri="{BB962C8B-B14F-4D97-AF65-F5344CB8AC3E}">
        <p14:creationId xmlns:p14="http://schemas.microsoft.com/office/powerpoint/2010/main" val="424946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C015-97F2-7846-B0D0-B0903321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735CE-736C-B047-98DD-8BCF946B2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What bases form a stop codon?</a:t>
            </a:r>
          </a:p>
          <a:p>
            <a:endParaRPr lang="en-US" dirty="0"/>
          </a:p>
          <a:p>
            <a:pPr marL="692150" indent="-514350">
              <a:buFont typeface="+mj-lt"/>
              <a:buAutoNum type="alphaLcParenR"/>
            </a:pPr>
            <a:r>
              <a:rPr lang="en-US" dirty="0"/>
              <a:t>ATC</a:t>
            </a:r>
          </a:p>
          <a:p>
            <a:pPr marL="692150" indent="-514350">
              <a:buFont typeface="+mj-lt"/>
              <a:buAutoNum type="alphaLcParenR"/>
            </a:pPr>
            <a:r>
              <a:rPr lang="en-US" dirty="0"/>
              <a:t>AUG</a:t>
            </a:r>
          </a:p>
          <a:p>
            <a:pPr marL="692150" indent="-514350">
              <a:buFont typeface="+mj-lt"/>
              <a:buAutoNum type="alphaLcParenR"/>
            </a:pPr>
            <a:r>
              <a:rPr lang="en-US" dirty="0"/>
              <a:t>GTC</a:t>
            </a:r>
          </a:p>
          <a:p>
            <a:pPr marL="692150" indent="-514350">
              <a:buFont typeface="+mj-lt"/>
              <a:buAutoNum type="alphaLcParenR"/>
            </a:pPr>
            <a:r>
              <a:rPr lang="en-US" dirty="0"/>
              <a:t>AUC</a:t>
            </a:r>
          </a:p>
        </p:txBody>
      </p:sp>
    </p:spTree>
    <p:extLst>
      <p:ext uri="{BB962C8B-B14F-4D97-AF65-F5344CB8AC3E}">
        <p14:creationId xmlns:p14="http://schemas.microsoft.com/office/powerpoint/2010/main" val="1796914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C015-97F2-7846-B0D0-B0903321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735CE-736C-B047-98DD-8BCF946B2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During which phase of meiosis does crossing over occur?</a:t>
            </a:r>
          </a:p>
          <a:p>
            <a:endParaRPr lang="en-US" dirty="0"/>
          </a:p>
          <a:p>
            <a:pPr marL="692150" indent="-514350">
              <a:buFont typeface="+mj-lt"/>
              <a:buAutoNum type="alphaLcParenR"/>
            </a:pPr>
            <a:r>
              <a:rPr lang="en-US" dirty="0"/>
              <a:t>Prophase</a:t>
            </a:r>
          </a:p>
          <a:p>
            <a:pPr marL="692150" indent="-514350">
              <a:buFont typeface="+mj-lt"/>
              <a:buAutoNum type="alphaLcParenR"/>
            </a:pPr>
            <a:r>
              <a:rPr lang="en-US" dirty="0"/>
              <a:t>Metaphase</a:t>
            </a:r>
          </a:p>
          <a:p>
            <a:pPr marL="692150" indent="-514350">
              <a:buFont typeface="+mj-lt"/>
              <a:buAutoNum type="alphaLcParenR"/>
            </a:pPr>
            <a:r>
              <a:rPr lang="en-US" dirty="0"/>
              <a:t>Anaphase</a:t>
            </a:r>
          </a:p>
          <a:p>
            <a:pPr marL="692150" indent="-514350">
              <a:buFont typeface="+mj-lt"/>
              <a:buAutoNum type="alphaLcParenR"/>
            </a:pPr>
            <a:r>
              <a:rPr lang="en-US" dirty="0"/>
              <a:t>Telophase</a:t>
            </a:r>
          </a:p>
        </p:txBody>
      </p:sp>
    </p:spTree>
    <p:extLst>
      <p:ext uri="{BB962C8B-B14F-4D97-AF65-F5344CB8AC3E}">
        <p14:creationId xmlns:p14="http://schemas.microsoft.com/office/powerpoint/2010/main" val="1497150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C015-97F2-7846-B0D0-B0903321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735CE-736C-B047-98DD-8BCF946B2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How much fluid would you typically find in the intracellular compartment of 70kg male?</a:t>
            </a:r>
          </a:p>
          <a:p>
            <a:endParaRPr lang="en-US" dirty="0"/>
          </a:p>
          <a:p>
            <a:pPr marL="692150" indent="-514350">
              <a:buFont typeface="+mj-lt"/>
              <a:buAutoNum type="alphaLcParenR"/>
            </a:pPr>
            <a:r>
              <a:rPr lang="en-US" dirty="0"/>
              <a:t>14L</a:t>
            </a:r>
          </a:p>
          <a:p>
            <a:pPr marL="692150" indent="-514350">
              <a:buFont typeface="+mj-lt"/>
              <a:buAutoNum type="alphaLcParenR"/>
            </a:pPr>
            <a:r>
              <a:rPr lang="en-US" dirty="0"/>
              <a:t>28L</a:t>
            </a:r>
          </a:p>
          <a:p>
            <a:pPr marL="692150" indent="-514350">
              <a:buFont typeface="+mj-lt"/>
              <a:buAutoNum type="alphaLcParenR"/>
            </a:pPr>
            <a:r>
              <a:rPr lang="en-US" dirty="0"/>
              <a:t>11L</a:t>
            </a:r>
          </a:p>
          <a:p>
            <a:pPr marL="692150" indent="-514350">
              <a:buFont typeface="+mj-lt"/>
              <a:buAutoNum type="alphaLcParenR"/>
            </a:pPr>
            <a:r>
              <a:rPr lang="en-US" dirty="0"/>
              <a:t>42L</a:t>
            </a:r>
          </a:p>
        </p:txBody>
      </p:sp>
    </p:spTree>
    <p:extLst>
      <p:ext uri="{BB962C8B-B14F-4D97-AF65-F5344CB8AC3E}">
        <p14:creationId xmlns:p14="http://schemas.microsoft.com/office/powerpoint/2010/main" val="38460298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3" cstate="screen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46"/>
          <a:stretch/>
        </p:blipFill>
        <p:spPr>
          <a:xfrm>
            <a:off x="1474242" y="0"/>
            <a:ext cx="6134099" cy="6858000"/>
          </a:xfrm>
          <a:prstGeom prst="rect">
            <a:avLst/>
          </a:prstGeom>
          <a:noFill/>
          <a:ln>
            <a:solidFill>
              <a:srgbClr val="293267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Mitochondria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6D165-F305-4D42-9A55-D76170AF9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6238"/>
            <a:ext cx="3814996" cy="288552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C8C448-0090-2B44-BD2C-2C44985D0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857810"/>
              </p:ext>
            </p:extLst>
          </p:nvPr>
        </p:nvGraphicFramePr>
        <p:xfrm>
          <a:off x="4407108" y="1590497"/>
          <a:ext cx="4279692" cy="3375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144">
                  <a:extLst>
                    <a:ext uri="{9D8B030D-6E8A-4147-A177-3AD203B41FA5}">
                      <a16:colId xmlns:a16="http://schemas.microsoft.com/office/drawing/2014/main" val="1781466333"/>
                    </a:ext>
                  </a:extLst>
                </a:gridCol>
                <a:gridCol w="2975548">
                  <a:extLst>
                    <a:ext uri="{9D8B030D-6E8A-4147-A177-3AD203B41FA5}">
                      <a16:colId xmlns:a16="http://schemas.microsoft.com/office/drawing/2014/main" val="1584003020"/>
                    </a:ext>
                  </a:extLst>
                </a:gridCol>
              </a:tblGrid>
              <a:tr h="611527">
                <a:tc>
                  <a:txBody>
                    <a:bodyPr/>
                    <a:lstStyle/>
                    <a:p>
                      <a:r>
                        <a:rPr lang="en-US" sz="1800" dirty="0"/>
                        <a:t>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690962"/>
                  </a:ext>
                </a:extLst>
              </a:tr>
              <a:tr h="391274">
                <a:tc>
                  <a:txBody>
                    <a:bodyPr/>
                    <a:lstStyle/>
                    <a:p>
                      <a:r>
                        <a:rPr lang="en-US" sz="1800" dirty="0"/>
                        <a:t>Cytosol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Site of Glycolysis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88281"/>
                  </a:ext>
                </a:extLst>
              </a:tr>
              <a:tr h="449705">
                <a:tc>
                  <a:txBody>
                    <a:bodyPr/>
                    <a:lstStyle/>
                    <a:p>
                      <a:r>
                        <a:rPr lang="en-US" sz="1800" dirty="0"/>
                        <a:t>Matrix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Site of Krebs cycle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601077"/>
                  </a:ext>
                </a:extLst>
              </a:tr>
              <a:tr h="734518">
                <a:tc>
                  <a:txBody>
                    <a:bodyPr/>
                    <a:lstStyle/>
                    <a:p>
                      <a:r>
                        <a:rPr lang="en-US" sz="1800" dirty="0"/>
                        <a:t>Cristae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Site of electron transport chain and chemiosmosis.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532363"/>
                  </a:ext>
                </a:extLst>
              </a:tr>
              <a:tr h="1169919">
                <a:tc>
                  <a:txBody>
                    <a:bodyPr/>
                    <a:lstStyle/>
                    <a:p>
                      <a:r>
                        <a:rPr lang="en-US" sz="1800" dirty="0"/>
                        <a:t>Inner membrane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Has ATP synthase embedded, allowing flow of H+ from the ETC to produce ATP.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3400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4145A31-6B5F-924B-9856-4ABF7E31D95A}"/>
              </a:ext>
            </a:extLst>
          </p:cNvPr>
          <p:cNvSpPr txBox="1"/>
          <p:nvPr/>
        </p:nvSpPr>
        <p:spPr>
          <a:xfrm>
            <a:off x="1499016" y="5486400"/>
            <a:ext cx="7187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Chemiosmosis – the movement of ions across a semipermeable membrane, down their electrochemical gradient. E.g. ATP generation via the movement of H+ ions during respiration.</a:t>
            </a:r>
          </a:p>
        </p:txBody>
      </p:sp>
    </p:spTree>
    <p:extLst>
      <p:ext uri="{BB962C8B-B14F-4D97-AF65-F5344CB8AC3E}">
        <p14:creationId xmlns:p14="http://schemas.microsoft.com/office/powerpoint/2010/main" val="304028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&amp; Function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67323DD-154D-8943-96C1-845CDD8490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069012"/>
              </p:ext>
            </p:extLst>
          </p:nvPr>
        </p:nvGraphicFramePr>
        <p:xfrm>
          <a:off x="457200" y="1558978"/>
          <a:ext cx="8229600" cy="443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443">
                  <a:extLst>
                    <a:ext uri="{9D8B030D-6E8A-4147-A177-3AD203B41FA5}">
                      <a16:colId xmlns:a16="http://schemas.microsoft.com/office/drawing/2014/main" val="3510171800"/>
                    </a:ext>
                  </a:extLst>
                </a:gridCol>
                <a:gridCol w="6618157">
                  <a:extLst>
                    <a:ext uri="{9D8B030D-6E8A-4147-A177-3AD203B41FA5}">
                      <a16:colId xmlns:a16="http://schemas.microsoft.com/office/drawing/2014/main" val="3988338795"/>
                    </a:ext>
                  </a:extLst>
                </a:gridCol>
              </a:tblGrid>
              <a:tr h="395930">
                <a:tc>
                  <a:txBody>
                    <a:bodyPr/>
                    <a:lstStyle/>
                    <a:p>
                      <a:r>
                        <a:rPr lang="en-US" sz="1600" dirty="0"/>
                        <a:t>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412004"/>
                  </a:ext>
                </a:extLst>
              </a:tr>
              <a:tr h="395930">
                <a:tc>
                  <a:txBody>
                    <a:bodyPr/>
                    <a:lstStyle/>
                    <a:p>
                      <a:r>
                        <a:rPr lang="en-US" sz="1600" dirty="0"/>
                        <a:t>Mitochondria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Site of respiration and energy generation (in form of ATP)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736007"/>
                  </a:ext>
                </a:extLst>
              </a:tr>
              <a:tr h="317411">
                <a:tc>
                  <a:txBody>
                    <a:bodyPr/>
                    <a:lstStyle/>
                    <a:p>
                      <a:r>
                        <a:rPr lang="en-US" sz="1600" dirty="0"/>
                        <a:t>Ribosomes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Site of protein synthesis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093082"/>
                  </a:ext>
                </a:extLst>
              </a:tr>
              <a:tr h="395930">
                <a:tc>
                  <a:txBody>
                    <a:bodyPr/>
                    <a:lstStyle/>
                    <a:p>
                      <a:r>
                        <a:rPr lang="en-US" sz="1600" dirty="0"/>
                        <a:t>Rough 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Synthesis and processing of proteins – network of branching sacs with ribosomes attached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733806"/>
                  </a:ext>
                </a:extLst>
              </a:tr>
              <a:tr h="394241">
                <a:tc>
                  <a:txBody>
                    <a:bodyPr/>
                    <a:lstStyle/>
                    <a:p>
                      <a:r>
                        <a:rPr lang="en-US" sz="1600" dirty="0"/>
                        <a:t>Smooth 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Contains enzymes for synthesis of lipids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346228"/>
                  </a:ext>
                </a:extLst>
              </a:tr>
              <a:tr h="395930">
                <a:tc>
                  <a:txBody>
                    <a:bodyPr/>
                    <a:lstStyle/>
                    <a:p>
                      <a:r>
                        <a:rPr lang="en-US" sz="1600" dirty="0"/>
                        <a:t>Golgi Apparatus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Processing and packaging of proteins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687929"/>
                  </a:ext>
                </a:extLst>
              </a:tr>
              <a:tr h="395930">
                <a:tc>
                  <a:txBody>
                    <a:bodyPr/>
                    <a:lstStyle/>
                    <a:p>
                      <a:r>
                        <a:rPr lang="en-US" sz="1600" dirty="0"/>
                        <a:t>Cytoskeleton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Structural support, movement of materials (i.e. vesicles)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827406"/>
                  </a:ext>
                </a:extLst>
              </a:tr>
              <a:tr h="387796">
                <a:tc>
                  <a:txBody>
                    <a:bodyPr/>
                    <a:lstStyle/>
                    <a:p>
                      <a:r>
                        <a:rPr lang="en-US" sz="1600" dirty="0"/>
                        <a:t>Nucleus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Contains genetic information, assembles ribosome subunits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133365"/>
                  </a:ext>
                </a:extLst>
              </a:tr>
              <a:tr h="395930">
                <a:tc>
                  <a:txBody>
                    <a:bodyPr/>
                    <a:lstStyle/>
                    <a:p>
                      <a:r>
                        <a:rPr lang="en-US" sz="1600" dirty="0"/>
                        <a:t>Lysosomes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Contains acid hydrolases for digestion and recycling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641245"/>
                  </a:ext>
                </a:extLst>
              </a:tr>
              <a:tr h="395930">
                <a:tc>
                  <a:txBody>
                    <a:bodyPr/>
                    <a:lstStyle/>
                    <a:p>
                      <a:r>
                        <a:rPr lang="en-US" sz="1600" dirty="0"/>
                        <a:t>Peroxisomes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Fatty acid and ethanol oxidation, contains catalase (converts hydrogen peroxide to water + oxygen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61257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5F0CC19-C411-664D-B3BE-C3D2DE233138}"/>
              </a:ext>
            </a:extLst>
          </p:cNvPr>
          <p:cNvSpPr/>
          <p:nvPr/>
        </p:nvSpPr>
        <p:spPr>
          <a:xfrm>
            <a:off x="2096086" y="1957831"/>
            <a:ext cx="6590714" cy="4108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62CCB3-60BC-A646-ACE3-52A2C947C1BB}"/>
              </a:ext>
            </a:extLst>
          </p:cNvPr>
          <p:cNvSpPr/>
          <p:nvPr/>
        </p:nvSpPr>
        <p:spPr>
          <a:xfrm>
            <a:off x="2096086" y="2307103"/>
            <a:ext cx="6590714" cy="41081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E68EAF-AB33-1A46-BAE9-2B5DE41A43F7}"/>
              </a:ext>
            </a:extLst>
          </p:cNvPr>
          <p:cNvSpPr/>
          <p:nvPr/>
        </p:nvSpPr>
        <p:spPr>
          <a:xfrm>
            <a:off x="2096086" y="2746055"/>
            <a:ext cx="6590714" cy="46137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CAB461-F2AC-E341-A446-FFF0EF1E91D3}"/>
              </a:ext>
            </a:extLst>
          </p:cNvPr>
          <p:cNvSpPr/>
          <p:nvPr/>
        </p:nvSpPr>
        <p:spPr>
          <a:xfrm>
            <a:off x="2096086" y="3175116"/>
            <a:ext cx="6590714" cy="50776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077981-8949-634B-99A8-12CCF5426795}"/>
              </a:ext>
            </a:extLst>
          </p:cNvPr>
          <p:cNvSpPr/>
          <p:nvPr/>
        </p:nvSpPr>
        <p:spPr>
          <a:xfrm>
            <a:off x="2096086" y="3682884"/>
            <a:ext cx="6590714" cy="49254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6115C3-A6CF-224D-BEA3-E5914DD7BC0E}"/>
              </a:ext>
            </a:extLst>
          </p:cNvPr>
          <p:cNvSpPr/>
          <p:nvPr/>
        </p:nvSpPr>
        <p:spPr>
          <a:xfrm>
            <a:off x="2096086" y="4131959"/>
            <a:ext cx="6590714" cy="4925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D2A170-129A-3949-83CE-3B02E77832E0}"/>
              </a:ext>
            </a:extLst>
          </p:cNvPr>
          <p:cNvSpPr/>
          <p:nvPr/>
        </p:nvSpPr>
        <p:spPr>
          <a:xfrm>
            <a:off x="2096086" y="4560436"/>
            <a:ext cx="6590714" cy="41081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7A6868-6FAB-F443-867A-6BC1DC389806}"/>
              </a:ext>
            </a:extLst>
          </p:cNvPr>
          <p:cNvSpPr/>
          <p:nvPr/>
        </p:nvSpPr>
        <p:spPr>
          <a:xfrm>
            <a:off x="2096086" y="4923604"/>
            <a:ext cx="6590714" cy="5266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C76CE3-DFFE-604D-A8BB-364F7F817500}"/>
              </a:ext>
            </a:extLst>
          </p:cNvPr>
          <p:cNvSpPr/>
          <p:nvPr/>
        </p:nvSpPr>
        <p:spPr>
          <a:xfrm>
            <a:off x="2096086" y="5450224"/>
            <a:ext cx="6590714" cy="51808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3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Lipofuscin – yellow-brown pigment granules made from lipid-containing residues of lysosomal digestion. “Wear and tear” pigment from the peroxidation of lipids.</a:t>
            </a:r>
          </a:p>
          <a:p>
            <a:r>
              <a:rPr lang="en-US" dirty="0"/>
              <a:t>Lipids – can be stored in adipocytes (as triglycerides), in cell membranes, and in lipoproteins (HDL &amp; LDL).</a:t>
            </a:r>
          </a:p>
          <a:p>
            <a:r>
              <a:rPr lang="en-US" dirty="0"/>
              <a:t>Glycogen – stored in liver and muscles. How excess glucose is stored (converted by glucagon-secreting alpha cells in the pancreas).</a:t>
            </a:r>
          </a:p>
        </p:txBody>
      </p:sp>
    </p:spTree>
    <p:extLst>
      <p:ext uri="{BB962C8B-B14F-4D97-AF65-F5344CB8AC3E}">
        <p14:creationId xmlns:p14="http://schemas.microsoft.com/office/powerpoint/2010/main" val="1757338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Membrane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440836"/>
          </a:xfrm>
        </p:spPr>
        <p:txBody>
          <a:bodyPr/>
          <a:lstStyle/>
          <a:p>
            <a:r>
              <a:rPr lang="en-US" sz="2400" dirty="0"/>
              <a:t>Phospholipid bilayer – fluid mosaic model</a:t>
            </a:r>
          </a:p>
          <a:p>
            <a:r>
              <a:rPr lang="en-US" sz="2400" dirty="0"/>
              <a:t>Contains</a:t>
            </a:r>
          </a:p>
          <a:p>
            <a:pPr lvl="1"/>
            <a:r>
              <a:rPr lang="en-US" sz="1800" dirty="0"/>
              <a:t>Cholesterol – binds together phospholipids to support fluidity</a:t>
            </a:r>
          </a:p>
          <a:p>
            <a:pPr lvl="1"/>
            <a:r>
              <a:rPr lang="en-US" sz="1800" dirty="0"/>
              <a:t>Proteins – act as transporters</a:t>
            </a:r>
          </a:p>
          <a:p>
            <a:pPr lvl="1"/>
            <a:r>
              <a:rPr lang="en-US" sz="1800" dirty="0"/>
              <a:t>Glycolipids &amp; Glycoproteins – involved in cell signaling</a:t>
            </a:r>
          </a:p>
          <a:p>
            <a:pPr marL="552450" indent="-342900"/>
            <a:r>
              <a:rPr lang="en-US" sz="2200" dirty="0"/>
              <a:t>Functions</a:t>
            </a:r>
          </a:p>
          <a:p>
            <a:pPr marL="952500" lvl="1" indent="-342900"/>
            <a:r>
              <a:rPr lang="en-US" sz="1800" dirty="0"/>
              <a:t>Partially permeable membrane</a:t>
            </a:r>
          </a:p>
          <a:p>
            <a:pPr marL="952500" lvl="1" indent="-342900"/>
            <a:r>
              <a:rPr lang="en-US" sz="1800" dirty="0"/>
              <a:t>Site of membrane receptors</a:t>
            </a:r>
          </a:p>
          <a:p>
            <a:pPr marL="952500" lvl="1" indent="-342900"/>
            <a:r>
              <a:rPr lang="en-US" sz="1800" dirty="0"/>
              <a:t>Regulates what goes into and out of the cell</a:t>
            </a:r>
          </a:p>
          <a:p>
            <a:pPr marL="952500" lvl="1" indent="-342900"/>
            <a:r>
              <a:rPr lang="en-US" sz="1800" dirty="0"/>
              <a:t>Acts as barrier; separates intracellular cell contents from extracellular cell contents</a:t>
            </a:r>
          </a:p>
        </p:txBody>
      </p:sp>
    </p:spTree>
    <p:extLst>
      <p:ext uri="{BB962C8B-B14F-4D97-AF65-F5344CB8AC3E}">
        <p14:creationId xmlns:p14="http://schemas.microsoft.com/office/powerpoint/2010/main" val="200973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Membrane Transport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440836"/>
          </a:xfrm>
        </p:spPr>
        <p:txBody>
          <a:bodyPr/>
          <a:lstStyle/>
          <a:p>
            <a:r>
              <a:rPr lang="en-US" sz="2000" dirty="0"/>
              <a:t>Phospholipid bilayer with transport and receptor proteins; selectively permeable to maintain intracellular environment</a:t>
            </a:r>
          </a:p>
          <a:p>
            <a:r>
              <a:rPr lang="en-US" sz="2000" dirty="0"/>
              <a:t>Simple diffusion</a:t>
            </a:r>
          </a:p>
          <a:p>
            <a:pPr lvl="1"/>
            <a:r>
              <a:rPr lang="en-US" sz="1600" dirty="0"/>
              <a:t>The passive movement of particles from a region of high concentration to a region of low concentration, through a partially permeable membrane.</a:t>
            </a:r>
          </a:p>
          <a:p>
            <a:pPr lvl="1"/>
            <a:r>
              <a:rPr lang="en-US" sz="1600" dirty="0"/>
              <a:t>Transport of small, non-polar molecules</a:t>
            </a:r>
          </a:p>
          <a:p>
            <a:r>
              <a:rPr lang="en-US" sz="2000" dirty="0"/>
              <a:t>Facilitated diffusion</a:t>
            </a:r>
          </a:p>
          <a:p>
            <a:pPr lvl="1"/>
            <a:r>
              <a:rPr lang="en-US" sz="1600" dirty="0"/>
              <a:t>Transport of particles through a partially permeable membrane, down their concentration gradient, by means of a carrier molecule.</a:t>
            </a:r>
          </a:p>
          <a:p>
            <a:pPr lvl="1"/>
            <a:r>
              <a:rPr lang="en-US" sz="1600" dirty="0"/>
              <a:t>Transport of large and polar molecules</a:t>
            </a:r>
          </a:p>
          <a:p>
            <a:r>
              <a:rPr lang="en-US" sz="2000" dirty="0"/>
              <a:t>Active transport</a:t>
            </a:r>
          </a:p>
          <a:p>
            <a:pPr lvl="1"/>
            <a:r>
              <a:rPr lang="en-US" sz="1600" dirty="0"/>
              <a:t>Transport of particles </a:t>
            </a:r>
            <a:r>
              <a:rPr lang="en-US" sz="1600" b="1" dirty="0"/>
              <a:t>against</a:t>
            </a:r>
            <a:r>
              <a:rPr lang="en-US" sz="1600" dirty="0"/>
              <a:t> their concentration gradient, requiring ATP.</a:t>
            </a:r>
          </a:p>
          <a:p>
            <a:pPr lvl="1"/>
            <a:r>
              <a:rPr lang="en-US" sz="1600" dirty="0"/>
              <a:t>Transport of molecules such as nutrients and waste (proteins, ions, complex sugars)</a:t>
            </a:r>
          </a:p>
        </p:txBody>
      </p:sp>
    </p:spTree>
    <p:extLst>
      <p:ext uri="{BB962C8B-B14F-4D97-AF65-F5344CB8AC3E}">
        <p14:creationId xmlns:p14="http://schemas.microsoft.com/office/powerpoint/2010/main" val="299299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Y_IGNORE_UCW" val="true"/>
  <p:tag name="PPT/SLIDES/SLIDE77.XML" val="140672901"/>
  <p:tag name="PPT/NOTESSLIDES/NOTESSLIDE26.XML" val="1565640253"/>
  <p:tag name="PPT/SLIDES/SLIDE81.XML" val="725275387"/>
  <p:tag name="PPT/SLIDES/SLIDE78.XML" val="1463602456"/>
  <p:tag name="PPT/NOTESSLIDES/NOTESSLIDE27.XML" val="3655730364"/>
  <p:tag name="PPT/NOTESSLIDES/NOTESSLIDE28.XML" val="1123997906"/>
  <p:tag name="PPT/NOTESSLIDES/NOTESSLIDE32.XML" val="63584100"/>
  <p:tag name="PPT/SLIDES/SLIDE79.XML" val="3049295440"/>
  <p:tag name="PPT/NOTESSLIDES/NOTESSLIDE29.XML" val="3631215893"/>
  <p:tag name="PPT/NOTESSLIDES/NOTESSLIDE31.XML" val="1870799080"/>
  <p:tag name="PPT/SLIDES/SLIDE75.XML" val="7001658"/>
  <p:tag name="PPT/SLIDES/SLIDE76.XML" val="1106636790"/>
  <p:tag name="PPT/SLIDES/SLIDE80.XML" val="3960645334"/>
  <p:tag name="PPT/NOTESSLIDES/NOTESSLIDE30.XML" val="3212006342"/>
  <p:tag name="PPT/SLIDES/SLIDE1.XML" val="2151388976"/>
  <p:tag name="PPT/SLIDES/SLIDE2.XML" val="1932349564"/>
  <p:tag name="PPT/SLIDES/SLIDE3.XML" val="3352601708"/>
  <p:tag name="PPT/SLIDES/SLIDE4.XML" val="3632087303"/>
  <p:tag name="PPT/SLIDES/SLIDE5.XML" val="3265642264"/>
  <p:tag name="PPT/SLIDES/SLIDE6.XML" val="5576466"/>
  <p:tag name="PPT/SLIDES/SLIDE7.XML" val="3005033532"/>
  <p:tag name="PPT/SLIDES/SLIDE8.XML" val="1566775050"/>
  <p:tag name="PPT/SLIDES/SLIDE9.XML" val="1880208554"/>
  <p:tag name="PPT/SLIDES/SLIDE10.XML" val="2715033236"/>
  <p:tag name="PPT/SLIDES/SLIDE11.XML" val="3620315738"/>
  <p:tag name="PPT/SLIDES/SLIDE12.XML" val="3227288004"/>
  <p:tag name="PPT/SLIDES/SLIDE13.XML" val="1865995820"/>
  <p:tag name="PPT/SLIDES/SLIDE14.XML" val="2282025847"/>
  <p:tag name="PPT/SLIDES/SLIDE15.XML" val="2182874204"/>
  <p:tag name="PPT/SLIDES/SLIDE16.XML" val="1715606347"/>
  <p:tag name="PPT/SLIDES/SLIDE17.XML" val="153636539"/>
  <p:tag name="PPT/SLIDES/SLIDE18.XML" val="1579267670"/>
  <p:tag name="PPT/SLIDES/SLIDE19.XML" val="2103471236"/>
  <p:tag name="PPT/SLIDES/SLIDE20.XML" val="1865941929"/>
  <p:tag name="PPT/SLIDES/SLIDE21.XML" val="3612596514"/>
  <p:tag name="PPT/SLIDES/SLIDE22.XML" val="393452513"/>
  <p:tag name="PPT/SLIDES/SLIDE23.XML" val="306912888"/>
  <p:tag name="PPT/SLIDES/SLIDE24.XML" val="906398607"/>
  <p:tag name="PPT/SLIDES/SLIDE25.XML" val="2669694404"/>
  <p:tag name="PPT/SLIDES/SLIDE26.XML" val="2227708045"/>
  <p:tag name="PPT/SLIDES/SLIDE27.XML" val="2673929005"/>
  <p:tag name="PPT/SLIDES/SLIDE28.XML" val="1533310366"/>
  <p:tag name="PPT/SLIDES/SLIDE29.XML" val="3705328534"/>
  <p:tag name="PPT/SLIDES/SLIDE30.XML" val="2159908348"/>
  <p:tag name="PPT/SLIDES/SLIDE31.XML" val="1219125384"/>
  <p:tag name="PPT/SLIDES/SLIDE32.XML" val="312103822"/>
  <p:tag name="PPT/SLIDES/SLIDE33.XML" val="3056764625"/>
  <p:tag name="PPT/SLIDES/SLIDE34.XML" val="3514297428"/>
  <p:tag name="PPT/SLIDES/SLIDE35.XML" val="3753526271"/>
  <p:tag name="PPT/SLIDES/SLIDE36.XML" val="334437972"/>
  <p:tag name="PPT/SLIDES/SLIDE37.XML" val="963495793"/>
  <p:tag name="PPT/SLIDES/SLIDE38.XML" val="676773912"/>
  <p:tag name="PPT/SLIDES/SLIDE39.XML" val="3560507438"/>
  <p:tag name="PPT/SLIDES/SLIDE40.XML" val="3658814170"/>
  <p:tag name="PPT/SLIDES/SLIDE41.XML" val="3750756065"/>
  <p:tag name="PPT/SLIDES/SLIDE42.XML" val="4105458896"/>
  <p:tag name="PPT/SLIDES/SLIDE43.XML" val="132647427"/>
  <p:tag name="PPT/SLIDES/SLIDE44.XML" val="1150414495"/>
  <p:tag name="PPT/SLIDES/SLIDE45.XML" val="2874853322"/>
  <p:tag name="PPT/SLIDES/SLIDE46.XML" val="557696937"/>
  <p:tag name="PPT/SLIDES/SLIDE47.XML" val="2734338546"/>
  <p:tag name="PPT/SLIDES/SLIDE48.XML" val="3544402330"/>
  <p:tag name="PPT/SLIDES/SLIDE49.XML" val="1101275744"/>
  <p:tag name="PPT/SLIDES/SLIDE50.XML" val="653908196"/>
  <p:tag name="PPT/SLIDES/SLIDE51.XML" val="1508863282"/>
  <p:tag name="PPT/SLIDES/SLIDE52.XML" val="3567298789"/>
  <p:tag name="PPT/SLIDES/SLIDE53.XML" val="2476475779"/>
  <p:tag name="PPT/SLIDES/SLIDE54.XML" val="1699606261"/>
  <p:tag name="PPT/SLIDES/SLIDE55.XML" val="2095863847"/>
  <p:tag name="PPT/SLIDES/SLIDE56.XML" val="336143862"/>
  <p:tag name="PPT/SLIDES/SLIDE57.XML" val="1756899830"/>
  <p:tag name="PPT/SLIDES/SLIDE58.XML" val="2223009696"/>
  <p:tag name="PPT/SLIDES/SLIDE59.XML" val="2096992813"/>
  <p:tag name="PPT/SLIDES/SLIDE60.XML" val="2109104409"/>
  <p:tag name="PPT/SLIDES/SLIDE61.XML" val="3572068708"/>
  <p:tag name="PPT/SLIDES/SLIDE62.XML" val="2444795115"/>
  <p:tag name="PPT/SLIDES/SLIDE63.XML" val="37963212"/>
  <p:tag name="PPT/SLIDES/SLIDE64.XML" val="4282941945"/>
  <p:tag name="PPT/SLIDES/SLIDE65.XML" val="2735513722"/>
  <p:tag name="PPT/SLIDES/SLIDE66.XML" val="1954705814"/>
  <p:tag name="PPT/SLIDES/SLIDE67.XML" val="2622319142"/>
  <p:tag name="PPT/SLIDES/SLIDE68.XML" val="1442024192"/>
  <p:tag name="PPT/SLIDES/SLIDE69.XML" val="2131753312"/>
  <p:tag name="PPT/SLIDES/SLIDE70.XML" val="4073484156"/>
  <p:tag name="PPT/SLIDES/SLIDE71.XML" val="3359397462"/>
  <p:tag name="PPT/SLIDES/SLIDE72.XML" val="1066219737"/>
  <p:tag name="PPT/SLIDES/SLIDE73.XML" val="1238674369"/>
  <p:tag name="PPT/SLIDES/SLIDE74.XML" val="2647359636"/>
  <p:tag name="PPT/NOTESSLIDES/NOTESSLIDE12.XML" val="2828929047"/>
  <p:tag name="PPT/NOTESSLIDES/NOTESSLIDE25.XML" val="1983641367"/>
  <p:tag name="PPT/NOTESSLIDES/NOTESSLIDE24.XML" val="185804490"/>
  <p:tag name="PPT/NOTESSLIDES/NOTESSLIDE23.XML" val="2666781419"/>
  <p:tag name="PPT/NOTESSLIDES/NOTESSLIDE22.XML" val="2812397257"/>
  <p:tag name="PPT/NOTESSLIDES/NOTESSLIDE21.XML" val="992513722"/>
  <p:tag name="PPT/NOTESSLIDES/NOTESSLIDE20.XML" val="3339990007"/>
  <p:tag name="PPT/NOTESSLIDES/NOTESSLIDE19.XML" val="703594645"/>
  <p:tag name="PPT/NOTESSLIDES/NOTESSLIDE18.XML" val="927990099"/>
  <p:tag name="PPT/NOTESSLIDES/NOTESSLIDE17.XML" val="3728224941"/>
  <p:tag name="PPT/NOTESSLIDES/NOTESSLIDE16.XML" val="2214742273"/>
  <p:tag name="PPT/NOTESSLIDES/NOTESSLIDE15.XML" val="827751045"/>
  <p:tag name="PPT/NOTESSLIDES/NOTESSLIDE14.XML" val="990937293"/>
  <p:tag name="PPT/NOTESSLIDES/NOTESSLIDE13.XML" val="38508649"/>
  <p:tag name="PPT/NOTESSLIDES/NOTESSLIDE11.XML" val="3647599635"/>
  <p:tag name="PPT/NOTESSLIDES/NOTESSLIDE10.XML" val="1917806818"/>
  <p:tag name="PPT/NOTESSLIDES/NOTESSLIDE9.XML" val="4283447407"/>
  <p:tag name="PPT/NOTESSLIDES/NOTESSLIDE8.XML" val="2221927249"/>
  <p:tag name="PPT/NOTESSLIDES/NOTESSLIDE7.XML" val="2133891996"/>
  <p:tag name="PPT/NOTESSLIDES/NOTESSLIDE6.XML" val="160856945"/>
  <p:tag name="PPT/NOTESSLIDES/NOTESSLIDE5.XML" val="3453692531"/>
  <p:tag name="PPT/NOTESSLIDES/NOTESSLIDE4.XML" val="3531444283"/>
  <p:tag name="PPT/NOTESSLIDES/NOTESSLIDE3.XML" val="897229310"/>
  <p:tag name="PPT/NOTESSLIDES/NOTESSLIDE2.XML" val="2338763517"/>
  <p:tag name="PPT/NOTESSLIDES/NOTESSLIDE1.XML" val="2707798364"/>
  <p:tag name="PPT/SLIDEMASTERS/SLIDEMASTER1.XML" val="970301401"/>
  <p:tag name="PPT/SLIDELAYOUTS/SLIDELAYOUT11.XML" val="1324953116"/>
  <p:tag name="PPT/SLIDELAYOUTS/SLIDELAYOUT10.XML" val="541492640"/>
  <p:tag name="PPT/SLIDELAYOUTS/SLIDELAYOUT9.XML" val="3294367292"/>
  <p:tag name="PPT/SLIDELAYOUTS/SLIDELAYOUT8.XML" val="603779319"/>
  <p:tag name="PPT/SLIDELAYOUTS/SLIDELAYOUT7.XML" val="837443394"/>
  <p:tag name="PPT/SLIDELAYOUTS/SLIDELAYOUT6.XML" val="3078203753"/>
  <p:tag name="PPT/SLIDELAYOUTS/SLIDELAYOUT5.XML" val="3607210786"/>
  <p:tag name="PPT/SLIDELAYOUTS/SLIDELAYOUT4.XML" val="4113498809"/>
  <p:tag name="PPT/SLIDELAYOUTS/SLIDELAYOUT3.XML" val="2367126147"/>
  <p:tag name="PPT/SLIDELAYOUTS/SLIDELAYOUT2.XML" val="1771774150"/>
  <p:tag name="PPT/SLIDELAYOUTS/SLIDELAYOUT1.XML" val="3266039223"/>
  <p:tag name="PPT/THEME/THEME1.XML" val="4040431878"/>
  <p:tag name="PPT/MEDIA/IMAGE1.PNG" val="3658207970"/>
  <p:tag name="PPT/NOTESMASTERS/NOTESMASTER1.XML" val="4294963419"/>
  <p:tag name="PPT/THEME/THEME2.XML" val="4284926914"/>
  <p:tag name="PPT/MEDIA/IMAGE4.TIFF" val="1457467276"/>
  <p:tag name="PPT/MEDIA/IMAGE5.TIFF" val="2205892867"/>
  <p:tag name="PPT/MEDIA/IMAGE6.PNG" val="3941767813"/>
  <p:tag name="PPT/MEDIA/IMAGE7.EMF" val="1134599187"/>
  <p:tag name="PPT/MEDIA/IMAGE8.TIFF" val="4152979452"/>
  <p:tag name="PPT/MEDIA/IMAGE9.TIFF" val="798125840"/>
  <p:tag name="PPT/MEDIA/IMAGE10.TIFF" val="1061297683"/>
  <p:tag name="PPT/MEDIA/IMAGE11.TIFF" val="510396499"/>
  <p:tag name="PPT/MEDIA/IMAGE12.TIFF" val="3634524179"/>
  <p:tag name="PPT/MEDIA/IMAGE13.TIFF" val="1511467646"/>
  <p:tag name="PPT/MEDIA/IMAGE14.JPEG" val="2759513603"/>
  <p:tag name="PPT/MEDIA/IMAGE15.TIFF" val="3993606920"/>
  <p:tag name="PPT/MEDIA/IMAGE16.TIFF" val="260323603"/>
  <p:tag name="PPT/MEDIA/IMAGE17.TIFF" val="933206136"/>
  <p:tag name="PPT/MEDIA/IMAGE18.TIFF" val="4243095227"/>
  <p:tag name="PPT/MEDIA/IMAGE19.TIFF" val="2037787477"/>
  <p:tag name="PPT/MEDIA/IMAGE20.TIFF" val="2514276704"/>
  <p:tag name="PPT/MEDIA/IMAGE21.TIFF" val="968710467"/>
  <p:tag name="PPT/MEDIA/IMAGE22.TIFF" val="640528500"/>
  <p:tag name="PPT/MEDIA/IMAGE23.TIFF" val="1252697749"/>
  <p:tag name="PPT/MEDIA/IMAGE24.TIFF" val="1862799190"/>
  <p:tag name="PPT/MEDIA/IMAGE25.TIFF" val="1499354866"/>
  <p:tag name="PPT/MEDIA/IMAGE26.TIFF" val="2946615787"/>
  <p:tag name="PPT/MEDIA/IMAGE27.TIFF" val="2520722053"/>
  <p:tag name="PPT/MEDIA/IMAGE28.TIFF" val="4145314043"/>
  <p:tag name="PPT/MEDIA/IMAGE29.TIFF" val="221113215"/>
  <p:tag name="PPT/MEDIA/IMAGE30.PNG" val="2487180799"/>
  <p:tag name="PPT/MEDIA/IMAGE31.PNG" val="1047467800"/>
  <p:tag name="PPT/MEDIA/IMAGE32.PNG" val="2271218936"/>
  <p:tag name="PPT/MEDIA/IMAGE33.PNG" val="1593148820"/>
  <p:tag name="PPT/MEDIA/IMAGE3.TIFF" val="3158283584"/>
  <p:tag name="PPT/MEDIA/IMAGE2.JPEG" val="987694095"/>
</p:tagLst>
</file>

<file path=ppt/theme/theme1.xml><?xml version="1.0" encoding="utf-8"?>
<a:theme xmlns:a="http://schemas.openxmlformats.org/drawingml/2006/main" name="Peer Teaching Society Master Slides 2010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2217</Words>
  <Application>Microsoft Macintosh PowerPoint</Application>
  <PresentationFormat>On-screen Show (4:3)</PresentationFormat>
  <Paragraphs>333</Paragraphs>
  <Slides>48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Radley</vt:lpstr>
      <vt:lpstr>Peer Teaching Society Master Slides 2010</vt:lpstr>
      <vt:lpstr>PowerPoint Presentation</vt:lpstr>
      <vt:lpstr>     </vt:lpstr>
      <vt:lpstr>PowerPoint Presentation</vt:lpstr>
      <vt:lpstr>Cell Ultrastructure</vt:lpstr>
      <vt:lpstr>Mitochondria</vt:lpstr>
      <vt:lpstr>Structure &amp; Function</vt:lpstr>
      <vt:lpstr>Storage</vt:lpstr>
      <vt:lpstr>Cell Membrane</vt:lpstr>
      <vt:lpstr>Cell Membrane Transport</vt:lpstr>
      <vt:lpstr>Cell Junctions</vt:lpstr>
      <vt:lpstr>Cell Junctions</vt:lpstr>
      <vt:lpstr>Homeostasis</vt:lpstr>
      <vt:lpstr>Cell Communication</vt:lpstr>
      <vt:lpstr>Cell Communication</vt:lpstr>
      <vt:lpstr>Water Distribution</vt:lpstr>
      <vt:lpstr>Water Balance - Definitions </vt:lpstr>
      <vt:lpstr>Carbs &amp; Glycosidic Bond</vt:lpstr>
      <vt:lpstr>Lipids</vt:lpstr>
      <vt:lpstr>Nucleotides &amp; Nucleic Acids</vt:lpstr>
      <vt:lpstr>Amino Acids &amp; Peptide Bonds</vt:lpstr>
      <vt:lpstr>Proteins</vt:lpstr>
      <vt:lpstr>Enzymes &amp; Coenzymes</vt:lpstr>
      <vt:lpstr>Forces</vt:lpstr>
      <vt:lpstr>DNA / RNA - Structure</vt:lpstr>
      <vt:lpstr>DNA Replication</vt:lpstr>
      <vt:lpstr>DNA Replication </vt:lpstr>
      <vt:lpstr>Protein Synthesis - Transcription</vt:lpstr>
      <vt:lpstr>Protein Synthesis - Translation</vt:lpstr>
      <vt:lpstr>Protein Synthesis</vt:lpstr>
      <vt:lpstr>Mutations</vt:lpstr>
      <vt:lpstr>Cell Cycle</vt:lpstr>
      <vt:lpstr>Identifying Stages - Mitosis</vt:lpstr>
      <vt:lpstr>Mitosis/Meiosis – Light Microscopy</vt:lpstr>
      <vt:lpstr>Meiosis</vt:lpstr>
      <vt:lpstr>Meiosis</vt:lpstr>
      <vt:lpstr>Abnormalities</vt:lpstr>
      <vt:lpstr>Gametogenesis</vt:lpstr>
      <vt:lpstr>Gonadal Mosaicism</vt:lpstr>
      <vt:lpstr>Genetics</vt:lpstr>
      <vt:lpstr>Spectrum of Genetic Disease</vt:lpstr>
      <vt:lpstr>Patterns of Inheritance</vt:lpstr>
      <vt:lpstr>Pedigrees</vt:lpstr>
      <vt:lpstr>Multifactorial Diseases</vt:lpstr>
      <vt:lpstr>Genetics: Concepts</vt:lpstr>
      <vt:lpstr>Question 1</vt:lpstr>
      <vt:lpstr>Question 2</vt:lpstr>
      <vt:lpstr>Question 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Emily Greenaway</cp:lastModifiedBy>
  <cp:revision>4</cp:revision>
  <dcterms:modified xsi:type="dcterms:W3CDTF">2021-10-19T18:23:16Z</dcterms:modified>
</cp:coreProperties>
</file>